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92" r:id="rId1"/>
  </p:sldMasterIdLst>
  <p:notesMasterIdLst>
    <p:notesMasterId r:id="rId31"/>
  </p:notesMasterIdLst>
  <p:sldIdLst>
    <p:sldId id="258" r:id="rId2"/>
    <p:sldId id="542" r:id="rId3"/>
    <p:sldId id="543" r:id="rId4"/>
    <p:sldId id="544" r:id="rId5"/>
    <p:sldId id="545" r:id="rId6"/>
    <p:sldId id="546" r:id="rId7"/>
    <p:sldId id="563" r:id="rId8"/>
    <p:sldId id="547" r:id="rId9"/>
    <p:sldId id="548" r:id="rId10"/>
    <p:sldId id="549" r:id="rId11"/>
    <p:sldId id="550" r:id="rId12"/>
    <p:sldId id="564" r:id="rId13"/>
    <p:sldId id="565" r:id="rId14"/>
    <p:sldId id="566" r:id="rId15"/>
    <p:sldId id="551" r:id="rId16"/>
    <p:sldId id="552" r:id="rId17"/>
    <p:sldId id="553" r:id="rId18"/>
    <p:sldId id="554" r:id="rId19"/>
    <p:sldId id="555" r:id="rId20"/>
    <p:sldId id="567" r:id="rId21"/>
    <p:sldId id="556" r:id="rId22"/>
    <p:sldId id="557" r:id="rId23"/>
    <p:sldId id="558" r:id="rId24"/>
    <p:sldId id="559" r:id="rId25"/>
    <p:sldId id="560" r:id="rId26"/>
    <p:sldId id="568" r:id="rId27"/>
    <p:sldId id="561" r:id="rId28"/>
    <p:sldId id="562" r:id="rId29"/>
    <p:sldId id="31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ver" initials="S" lastIdx="1" clrIdx="0">
    <p:extLst>
      <p:ext uri="{19B8F6BF-5375-455C-9EA6-DF929625EA0E}">
        <p15:presenceInfo xmlns:p15="http://schemas.microsoft.com/office/powerpoint/2012/main" userId="Serv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D9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92" d="100"/>
          <a:sy n="92" d="100"/>
        </p:scale>
        <p:origin x="394"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1F175-AD81-4FB3-B5C7-BF0BB3E64304}" type="datetimeFigureOut">
              <a:rPr lang="en-IN" smtClean="0"/>
              <a:t>27-05-2022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A45EF-EB84-4A0C-84A8-9EB1B8353DB5}" type="slidenum">
              <a:rPr lang="en-IN" smtClean="0"/>
              <a:t>‹#›</a:t>
            </a:fld>
            <a:endParaRPr lang="en-IN"/>
          </a:p>
        </p:txBody>
      </p:sp>
    </p:spTree>
    <p:extLst>
      <p:ext uri="{BB962C8B-B14F-4D97-AF65-F5344CB8AC3E}">
        <p14:creationId xmlns:p14="http://schemas.microsoft.com/office/powerpoint/2010/main" val="2480333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30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221871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49059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2978514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1388E9-671D-4EA2-A425-83555FC82596}" type="datetimeFigureOut">
              <a:rPr lang="en-US" smtClean="0"/>
              <a:t>5/27/2022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272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1388E9-671D-4EA2-A425-83555FC82596}" type="datetimeFigureOut">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127925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1388E9-671D-4EA2-A425-83555FC82596}" type="datetimeFigureOut">
              <a:rPr lang="en-US" smtClean="0"/>
              <a:t>5/27/2022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134552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1388E9-671D-4EA2-A425-83555FC82596}" type="datetimeFigureOut">
              <a:rPr lang="en-US" smtClean="0"/>
              <a:t>5/27/2022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388685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D1388E9-671D-4EA2-A425-83555FC82596}" type="datetimeFigureOut">
              <a:rPr lang="en-US" smtClean="0"/>
              <a:t>5/27/2022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375202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D1388E9-671D-4EA2-A425-83555FC82596}" type="datetimeFigureOut">
              <a:rPr lang="en-US" smtClean="0"/>
              <a:t>5/27/2022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AC29C9-CFF2-40E2-A865-7C1C17403686}" type="slidenum">
              <a:rPr lang="en-US" smtClean="0"/>
              <a:t>‹#›</a:t>
            </a:fld>
            <a:endParaRPr lang="en-US"/>
          </a:p>
        </p:txBody>
      </p:sp>
    </p:spTree>
    <p:extLst>
      <p:ext uri="{BB962C8B-B14F-4D97-AF65-F5344CB8AC3E}">
        <p14:creationId xmlns:p14="http://schemas.microsoft.com/office/powerpoint/2010/main" val="9795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1388E9-671D-4EA2-A425-83555FC82596}" type="datetimeFigureOut">
              <a:rPr lang="en-US" smtClean="0"/>
              <a:t>5/27/2022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280345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D1388E9-671D-4EA2-A425-83555FC82596}" type="datetimeFigureOut">
              <a:rPr lang="en-US" smtClean="0"/>
              <a:t>5/27/2022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7AC29C9-CFF2-40E2-A865-7C1C1740368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21631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dkjain@dkjaincs.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532015" y="342098"/>
            <a:ext cx="10108276" cy="2677656"/>
          </a:xfrm>
          <a:prstGeom prst="rect">
            <a:avLst/>
          </a:prstGeom>
          <a:noFill/>
        </p:spPr>
        <p:txBody>
          <a:bodyPr wrap="square" rtlCol="0">
            <a:spAutoFit/>
          </a:bodyPr>
          <a:lstStyle/>
          <a:p>
            <a:pPr algn="ctr"/>
            <a:r>
              <a:rPr lang="en-US" sz="4000" b="1" dirty="0">
                <a:solidFill>
                  <a:srgbClr val="00B050"/>
                </a:solidFill>
                <a:latin typeface="Times New Roman" panose="02020603050405020304" pitchFamily="18" charset="0"/>
                <a:cs typeface="Times New Roman" panose="02020603050405020304" pitchFamily="18" charset="0"/>
              </a:rPr>
              <a:t>Amendments in </a:t>
            </a:r>
          </a:p>
          <a:p>
            <a:pPr algn="ctr"/>
            <a:endParaRPr lang="en-US" sz="4000" b="1" dirty="0">
              <a:solidFill>
                <a:srgbClr val="00B050"/>
              </a:solidFill>
              <a:latin typeface="Times New Roman" panose="02020603050405020304" pitchFamily="18" charset="0"/>
              <a:cs typeface="Times New Roman" panose="02020603050405020304" pitchFamily="18" charset="0"/>
            </a:endParaRPr>
          </a:p>
          <a:p>
            <a:pPr algn="ctr"/>
            <a:r>
              <a:rPr lang="en-US" sz="4000" b="1" dirty="0">
                <a:solidFill>
                  <a:srgbClr val="00B050"/>
                </a:solidFill>
                <a:latin typeface="Times New Roman" panose="02020603050405020304" pitchFamily="18" charset="0"/>
                <a:cs typeface="Times New Roman" panose="02020603050405020304" pitchFamily="18" charset="0"/>
              </a:rPr>
              <a:t>Schedule III of the Companies Act, 2013 </a:t>
            </a:r>
          </a:p>
          <a:p>
            <a:pPr algn="ctr"/>
            <a:endParaRPr lang="en-US" sz="2400" dirty="0">
              <a:solidFill>
                <a:srgbClr val="C00000"/>
              </a:solidFill>
              <a:latin typeface="Lucida Calligraphy" panose="03010101010101010101" pitchFamily="66" charset="0"/>
            </a:endParaRPr>
          </a:p>
          <a:p>
            <a:pPr algn="ctr"/>
            <a:r>
              <a:rPr lang="en-US" sz="2400" dirty="0">
                <a:solidFill>
                  <a:srgbClr val="C00000"/>
                </a:solidFill>
                <a:latin typeface="Lucida Calligraphy" panose="03010101010101010101" pitchFamily="66" charset="0"/>
              </a:rPr>
              <a:t>on </a:t>
            </a:r>
            <a:r>
              <a:rPr lang="en-US" sz="2400" b="1" dirty="0">
                <a:solidFill>
                  <a:srgbClr val="C00000"/>
                </a:solidFill>
                <a:latin typeface="Lucida Calligraphy" panose="03010101010101010101" pitchFamily="66" charset="0"/>
              </a:rPr>
              <a:t>Saturday 28</a:t>
            </a:r>
            <a:r>
              <a:rPr lang="en-US" sz="2400" b="1" baseline="30000" dirty="0">
                <a:solidFill>
                  <a:srgbClr val="C00000"/>
                </a:solidFill>
                <a:latin typeface="Lucida Calligraphy" panose="03010101010101010101" pitchFamily="66" charset="0"/>
              </a:rPr>
              <a:t>th</a:t>
            </a:r>
            <a:r>
              <a:rPr lang="en-US" sz="2400" b="1" dirty="0">
                <a:solidFill>
                  <a:srgbClr val="C00000"/>
                </a:solidFill>
                <a:latin typeface="Lucida Calligraphy" panose="03010101010101010101" pitchFamily="66" charset="0"/>
              </a:rPr>
              <a:t> May 2022</a:t>
            </a:r>
            <a:endParaRPr lang="en-US" sz="2400" dirty="0">
              <a:solidFill>
                <a:srgbClr val="C00000"/>
              </a:solidFill>
              <a:latin typeface="Lucida Calligraphy" panose="03010101010101010101" pitchFamily="66" charset="0"/>
            </a:endParaRPr>
          </a:p>
        </p:txBody>
      </p:sp>
      <p:sp>
        <p:nvSpPr>
          <p:cNvPr id="7" name="TextBox 6">
            <a:extLst>
              <a:ext uri="{FF2B5EF4-FFF2-40B4-BE49-F238E27FC236}">
                <a16:creationId xmlns:a16="http://schemas.microsoft.com/office/drawing/2014/main" id="{7C016C60-BA30-4FA4-88C9-B3E6AA2510B2}"/>
              </a:ext>
            </a:extLst>
          </p:cNvPr>
          <p:cNvSpPr txBox="1"/>
          <p:nvPr/>
        </p:nvSpPr>
        <p:spPr>
          <a:xfrm>
            <a:off x="5926976" y="4254400"/>
            <a:ext cx="5303520" cy="206210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Presented By:</a:t>
            </a:r>
          </a:p>
          <a:p>
            <a:r>
              <a:rPr lang="en-US" sz="2800" b="1" dirty="0">
                <a:solidFill>
                  <a:srgbClr val="002060"/>
                </a:solidFill>
                <a:latin typeface="Times New Roman" panose="02020603050405020304" pitchFamily="18" charset="0"/>
                <a:cs typeface="Times New Roman" panose="02020603050405020304" pitchFamily="18" charset="0"/>
              </a:rPr>
              <a:t>CS (Dr.) D.K. Jain</a:t>
            </a:r>
          </a:p>
          <a:p>
            <a:r>
              <a:rPr lang="en-US" sz="2000" b="1" dirty="0">
                <a:solidFill>
                  <a:srgbClr val="002060"/>
                </a:solidFill>
                <a:latin typeface="Times New Roman" panose="02020603050405020304" pitchFamily="18" charset="0"/>
                <a:cs typeface="Times New Roman" panose="02020603050405020304" pitchFamily="18" charset="0"/>
              </a:rPr>
              <a:t>M. Com, FCS, ACIS (UK) IP, RV (SFA), Ph. d.</a:t>
            </a:r>
          </a:p>
          <a:p>
            <a:r>
              <a:rPr lang="en-US" sz="2000" dirty="0">
                <a:latin typeface="Times New Roman" panose="02020603050405020304" pitchFamily="18" charset="0"/>
                <a:cs typeface="Times New Roman" panose="02020603050405020304" pitchFamily="18" charset="0"/>
              </a:rPr>
              <a:t>Practising Company Secretary, </a:t>
            </a:r>
          </a:p>
          <a:p>
            <a:r>
              <a:rPr lang="en-US" sz="2000" dirty="0">
                <a:latin typeface="Times New Roman" panose="02020603050405020304" pitchFamily="18" charset="0"/>
                <a:cs typeface="Times New Roman" panose="02020603050405020304" pitchFamily="18" charset="0"/>
              </a:rPr>
              <a:t>Insolvency Professional  &amp; </a:t>
            </a:r>
          </a:p>
          <a:p>
            <a:r>
              <a:rPr lang="en-US" sz="2000" dirty="0">
                <a:latin typeface="Times New Roman" panose="02020603050405020304" pitchFamily="18" charset="0"/>
                <a:cs typeface="Times New Roman" panose="02020603050405020304" pitchFamily="18" charset="0"/>
              </a:rPr>
              <a:t>Registered Valuer (SFA)</a:t>
            </a:r>
          </a:p>
        </p:txBody>
      </p:sp>
    </p:spTree>
    <p:extLst>
      <p:ext uri="{BB962C8B-B14F-4D97-AF65-F5344CB8AC3E}">
        <p14:creationId xmlns:p14="http://schemas.microsoft.com/office/powerpoint/2010/main" val="2366311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582862" cy="2631490"/>
          </a:xfrm>
          <a:prstGeom prst="rect">
            <a:avLst/>
          </a:prstGeom>
          <a:noFill/>
        </p:spPr>
        <p:txBody>
          <a:bodyPr wrap="square" rtlCol="0">
            <a:spAutoFit/>
          </a:bodyPr>
          <a:lstStyle/>
          <a:p>
            <a:pPr marR="0" algn="just">
              <a:spcBef>
                <a:spcPts val="100"/>
              </a:spcBef>
              <a:spcAft>
                <a:spcPts val="1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Balance Sheet: </a:t>
            </a:r>
          </a:p>
          <a:p>
            <a:pPr marR="0" algn="just">
              <a:spcBef>
                <a:spcPts val="100"/>
              </a:spcBef>
              <a:spcAft>
                <a:spcPts val="1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Y. Additional Regulatory Information</a:t>
            </a:r>
          </a:p>
          <a:p>
            <a:pPr marL="457200" marR="0" indent="-457200" algn="just">
              <a:spcBef>
                <a:spcPts val="100"/>
              </a:spcBef>
              <a:spcAft>
                <a:spcPts val="100"/>
              </a:spcAft>
            </a:pPr>
            <a:r>
              <a:rPr lang="en-IN" sz="2400" i="1" dirty="0">
                <a:solidFill>
                  <a:srgbClr val="000000"/>
                </a:solidFill>
                <a:effectLst/>
                <a:latin typeface="Times New Roman" panose="02020603050405020304" pitchFamily="18" charset="0"/>
                <a:ea typeface="Times New Roman" panose="02020603050405020304" pitchFamily="18" charset="0"/>
              </a:rPr>
              <a:t>(</a:t>
            </a:r>
            <a:r>
              <a:rPr lang="en-IN" sz="2100" i="1" dirty="0" err="1">
                <a:solidFill>
                  <a:srgbClr val="000000"/>
                </a:solidFill>
                <a:effectLst/>
                <a:latin typeface="Times New Roman" panose="02020603050405020304" pitchFamily="18" charset="0"/>
                <a:ea typeface="Times New Roman" panose="02020603050405020304" pitchFamily="18" charset="0"/>
              </a:rPr>
              <a:t>i</a:t>
            </a:r>
            <a:r>
              <a:rPr lang="en-IN" sz="2100" i="1" dirty="0">
                <a:solidFill>
                  <a:srgbClr val="000000"/>
                </a:solidFill>
                <a:effectLst/>
                <a:latin typeface="Times New Roman" panose="02020603050405020304" pitchFamily="18" charset="0"/>
                <a:ea typeface="Times New Roman" panose="02020603050405020304" pitchFamily="18" charset="0"/>
              </a:rPr>
              <a:t>)	</a:t>
            </a:r>
            <a:r>
              <a:rPr lang="en-IN" sz="2100" b="1" i="1" dirty="0">
                <a:solidFill>
                  <a:srgbClr val="000000"/>
                </a:solidFill>
                <a:effectLst/>
                <a:latin typeface="Times New Roman" panose="02020603050405020304" pitchFamily="18" charset="0"/>
                <a:ea typeface="Times New Roman" panose="02020603050405020304" pitchFamily="18" charset="0"/>
              </a:rPr>
              <a:t>Title deeds of Immovable Property </a:t>
            </a:r>
            <a:r>
              <a:rPr lang="en-IN" sz="2100" b="1" i="1" dirty="0">
                <a:solidFill>
                  <a:srgbClr val="FF0000"/>
                </a:solidFill>
                <a:effectLst/>
                <a:latin typeface="Times New Roman" panose="02020603050405020304" pitchFamily="18" charset="0"/>
                <a:ea typeface="Times New Roman" panose="02020603050405020304" pitchFamily="18" charset="0"/>
              </a:rPr>
              <a:t>not held in name of the Company</a:t>
            </a:r>
            <a:endParaRPr lang="en-IN" sz="2100" b="1" dirty="0">
              <a:solidFill>
                <a:srgbClr val="FF0000"/>
              </a:solidFill>
              <a:effectLst/>
              <a:latin typeface="Times New Roman" panose="02020603050405020304" pitchFamily="18" charset="0"/>
              <a:ea typeface="Times New Roman" panose="02020603050405020304" pitchFamily="18" charset="0"/>
            </a:endParaRPr>
          </a:p>
          <a:p>
            <a:pPr marL="457200" marR="0" algn="just">
              <a:spcBef>
                <a:spcPts val="100"/>
              </a:spcBef>
              <a:spcAft>
                <a:spcPts val="100"/>
              </a:spcAft>
            </a:pPr>
            <a:r>
              <a:rPr lang="en-IN" sz="2100" i="1" dirty="0">
                <a:solidFill>
                  <a:srgbClr val="000000"/>
                </a:solidFill>
                <a:effectLst/>
                <a:latin typeface="Times New Roman" panose="02020603050405020304" pitchFamily="18" charset="0"/>
                <a:ea typeface="Times New Roman" panose="02020603050405020304" pitchFamily="18" charset="0"/>
              </a:rPr>
              <a:t>The company shall provide the </a:t>
            </a:r>
            <a:r>
              <a:rPr lang="en-IN" sz="2100" b="1" i="1" dirty="0">
                <a:solidFill>
                  <a:srgbClr val="000000"/>
                </a:solidFill>
                <a:effectLst/>
                <a:latin typeface="Times New Roman" panose="02020603050405020304" pitchFamily="18" charset="0"/>
                <a:ea typeface="Times New Roman" panose="02020603050405020304" pitchFamily="18" charset="0"/>
              </a:rPr>
              <a:t>details of all the immovable property </a:t>
            </a:r>
            <a:r>
              <a:rPr lang="en-IN" sz="2100" i="1" dirty="0">
                <a:solidFill>
                  <a:srgbClr val="000000"/>
                </a:solidFill>
                <a:effectLst/>
                <a:latin typeface="Times New Roman" panose="02020603050405020304" pitchFamily="18" charset="0"/>
                <a:ea typeface="Times New Roman" panose="02020603050405020304" pitchFamily="18" charset="0"/>
              </a:rPr>
              <a:t>(other than properties where the </a:t>
            </a:r>
            <a:r>
              <a:rPr lang="en-IN" sz="2100" i="1" u="sng" dirty="0">
                <a:solidFill>
                  <a:srgbClr val="000000"/>
                </a:solidFill>
                <a:effectLst/>
                <a:latin typeface="Times New Roman" panose="02020603050405020304" pitchFamily="18" charset="0"/>
                <a:ea typeface="Times New Roman" panose="02020603050405020304" pitchFamily="18" charset="0"/>
              </a:rPr>
              <a:t>Company is the lessee and the lease agreements are duly executed in favour of the lessee</a:t>
            </a:r>
            <a:r>
              <a:rPr lang="en-IN" sz="2100" i="1" dirty="0">
                <a:solidFill>
                  <a:srgbClr val="000000"/>
                </a:solidFill>
                <a:effectLst/>
                <a:latin typeface="Times New Roman" panose="02020603050405020304" pitchFamily="18" charset="0"/>
                <a:ea typeface="Times New Roman" panose="02020603050405020304" pitchFamily="18" charset="0"/>
              </a:rPr>
              <a:t>) </a:t>
            </a:r>
            <a:r>
              <a:rPr lang="en-IN" sz="2100" b="1" i="1" dirty="0">
                <a:solidFill>
                  <a:srgbClr val="000000"/>
                </a:solidFill>
                <a:effectLst/>
                <a:latin typeface="Times New Roman" panose="02020603050405020304" pitchFamily="18" charset="0"/>
                <a:ea typeface="Times New Roman" panose="02020603050405020304" pitchFamily="18" charset="0"/>
              </a:rPr>
              <a:t>whose title deeds are not held in the name of the company </a:t>
            </a:r>
            <a:r>
              <a:rPr lang="en-IN" sz="2100" i="1" dirty="0">
                <a:solidFill>
                  <a:srgbClr val="000000"/>
                </a:solidFill>
                <a:effectLst/>
                <a:latin typeface="Times New Roman" panose="02020603050405020304" pitchFamily="18" charset="0"/>
                <a:ea typeface="Times New Roman" panose="02020603050405020304" pitchFamily="18" charset="0"/>
              </a:rPr>
              <a:t>in format given below </a:t>
            </a:r>
            <a:r>
              <a:rPr lang="en-IN" sz="2100" b="1" i="1" dirty="0">
                <a:solidFill>
                  <a:srgbClr val="000000"/>
                </a:solidFill>
                <a:effectLst/>
                <a:latin typeface="Times New Roman" panose="02020603050405020304" pitchFamily="18" charset="0"/>
                <a:ea typeface="Times New Roman" panose="02020603050405020304" pitchFamily="18" charset="0"/>
              </a:rPr>
              <a:t>and where such immovable property is jointly held with others,</a:t>
            </a:r>
            <a:r>
              <a:rPr lang="en-IN" sz="2100" i="1" dirty="0">
                <a:solidFill>
                  <a:srgbClr val="000000"/>
                </a:solidFill>
                <a:effectLst/>
                <a:latin typeface="Times New Roman" panose="02020603050405020304" pitchFamily="18" charset="0"/>
                <a:ea typeface="Times New Roman" panose="02020603050405020304" pitchFamily="18" charset="0"/>
              </a:rPr>
              <a:t> </a:t>
            </a:r>
            <a:r>
              <a:rPr lang="en-IN" sz="2100" i="1" u="sng" dirty="0">
                <a:solidFill>
                  <a:srgbClr val="FF0000"/>
                </a:solidFill>
                <a:effectLst/>
                <a:latin typeface="Times New Roman" panose="02020603050405020304" pitchFamily="18" charset="0"/>
                <a:ea typeface="Times New Roman" panose="02020603050405020304" pitchFamily="18" charset="0"/>
              </a:rPr>
              <a:t>details are required to be given to the extent of company’s share</a:t>
            </a:r>
            <a:r>
              <a:rPr lang="en-IN" sz="2100" i="1" dirty="0">
                <a:solidFill>
                  <a:srgbClr val="000000"/>
                </a:solidFill>
                <a:effectLst/>
                <a:latin typeface="Times New Roman" panose="02020603050405020304" pitchFamily="18" charset="0"/>
                <a:ea typeface="Times New Roman" panose="02020603050405020304" pitchFamily="18" charset="0"/>
              </a:rPr>
              <a:t>.</a:t>
            </a:r>
            <a:endParaRPr lang="en-US" sz="21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id="{2B51D92D-371A-8EC5-CB6A-1DF94AB82626}"/>
              </a:ext>
            </a:extLst>
          </p:cNvPr>
          <p:cNvGraphicFramePr>
            <a:graphicFrameLocks noGrp="1"/>
          </p:cNvGraphicFramePr>
          <p:nvPr>
            <p:extLst>
              <p:ext uri="{D42A27DB-BD31-4B8C-83A1-F6EECF244321}">
                <p14:modId xmlns:p14="http://schemas.microsoft.com/office/powerpoint/2010/main" val="1271451540"/>
              </p:ext>
            </p:extLst>
          </p:nvPr>
        </p:nvGraphicFramePr>
        <p:xfrm>
          <a:off x="519545" y="3593818"/>
          <a:ext cx="11280370" cy="2926080"/>
        </p:xfrm>
        <a:graphic>
          <a:graphicData uri="http://schemas.openxmlformats.org/drawingml/2006/table">
            <a:tbl>
              <a:tblPr firstRow="1" bandRow="1">
                <a:tableStyleId>{5C22544A-7EE6-4342-B048-85BDC9FD1C3A}</a:tableStyleId>
              </a:tblPr>
              <a:tblGrid>
                <a:gridCol w="2989070">
                  <a:extLst>
                    <a:ext uri="{9D8B030D-6E8A-4147-A177-3AD203B41FA5}">
                      <a16:colId xmlns:a16="http://schemas.microsoft.com/office/drawing/2014/main" val="1563897511"/>
                    </a:ext>
                  </a:extLst>
                </a:gridCol>
                <a:gridCol w="934887">
                  <a:extLst>
                    <a:ext uri="{9D8B030D-6E8A-4147-A177-3AD203B41FA5}">
                      <a16:colId xmlns:a16="http://schemas.microsoft.com/office/drawing/2014/main" val="3905755432"/>
                    </a:ext>
                  </a:extLst>
                </a:gridCol>
                <a:gridCol w="947578">
                  <a:extLst>
                    <a:ext uri="{9D8B030D-6E8A-4147-A177-3AD203B41FA5}">
                      <a16:colId xmlns:a16="http://schemas.microsoft.com/office/drawing/2014/main" val="891262929"/>
                    </a:ext>
                  </a:extLst>
                </a:gridCol>
                <a:gridCol w="3007710">
                  <a:extLst>
                    <a:ext uri="{9D8B030D-6E8A-4147-A177-3AD203B41FA5}">
                      <a16:colId xmlns:a16="http://schemas.microsoft.com/office/drawing/2014/main" val="2795238117"/>
                    </a:ext>
                  </a:extLst>
                </a:gridCol>
                <a:gridCol w="1006801">
                  <a:extLst>
                    <a:ext uri="{9D8B030D-6E8A-4147-A177-3AD203B41FA5}">
                      <a16:colId xmlns:a16="http://schemas.microsoft.com/office/drawing/2014/main" val="114414616"/>
                    </a:ext>
                  </a:extLst>
                </a:gridCol>
                <a:gridCol w="2394324">
                  <a:extLst>
                    <a:ext uri="{9D8B030D-6E8A-4147-A177-3AD203B41FA5}">
                      <a16:colId xmlns:a16="http://schemas.microsoft.com/office/drawing/2014/main" val="1420224789"/>
                    </a:ext>
                  </a:extLst>
                </a:gridCol>
              </a:tblGrid>
              <a:tr h="895671">
                <a:tc>
                  <a:txBody>
                    <a:bodyPr/>
                    <a:lstStyle/>
                    <a:p>
                      <a:pPr marL="0" marR="0" algn="ctr">
                        <a:spcBef>
                          <a:spcPts val="100"/>
                        </a:spcBef>
                        <a:spcAft>
                          <a:spcPts val="100"/>
                        </a:spcAft>
                      </a:pPr>
                      <a:r>
                        <a:rPr lang="en-IN" sz="1600" b="1" i="1" dirty="0">
                          <a:solidFill>
                            <a:srgbClr val="000000"/>
                          </a:solidFill>
                          <a:effectLst/>
                          <a:latin typeface="Times New Roman" panose="02020603050405020304" pitchFamily="18" charset="0"/>
                          <a:ea typeface="Times New Roman" panose="02020603050405020304" pitchFamily="18" charset="0"/>
                        </a:rPr>
                        <a:t>Relevant line item in the Balance sheet</a:t>
                      </a:r>
                      <a:endParaRPr lang="en-IN" sz="16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100"/>
                        </a:spcBef>
                        <a:spcAft>
                          <a:spcPts val="100"/>
                        </a:spcAft>
                      </a:pPr>
                      <a:r>
                        <a:rPr lang="en-IN" sz="1600" b="1" i="1" dirty="0">
                          <a:solidFill>
                            <a:srgbClr val="000000"/>
                          </a:solidFill>
                          <a:effectLst/>
                          <a:latin typeface="Times New Roman" panose="02020603050405020304" pitchFamily="18" charset="0"/>
                          <a:ea typeface="Times New Roman" panose="02020603050405020304" pitchFamily="18" charset="0"/>
                        </a:rPr>
                        <a:t>Description of item of property</a:t>
                      </a:r>
                      <a:endParaRPr lang="en-IN" sz="16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100"/>
                        </a:spcBef>
                        <a:spcAft>
                          <a:spcPts val="100"/>
                        </a:spcAft>
                      </a:pPr>
                      <a:r>
                        <a:rPr lang="en-IN" sz="1600" b="1" i="1" dirty="0">
                          <a:solidFill>
                            <a:srgbClr val="000000"/>
                          </a:solidFill>
                          <a:effectLst/>
                          <a:latin typeface="Times New Roman" panose="02020603050405020304" pitchFamily="18" charset="0"/>
                          <a:ea typeface="Times New Roman" panose="02020603050405020304" pitchFamily="18" charset="0"/>
                        </a:rPr>
                        <a:t>Gross carrying value</a:t>
                      </a:r>
                      <a:endParaRPr lang="en-IN" sz="16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100"/>
                        </a:spcBef>
                        <a:spcAft>
                          <a:spcPts val="100"/>
                        </a:spcAft>
                      </a:pPr>
                      <a:r>
                        <a:rPr lang="en-IN" sz="1600" b="1" i="1" u="sng" dirty="0">
                          <a:solidFill>
                            <a:schemeClr val="tx1"/>
                          </a:solidFill>
                          <a:effectLst/>
                          <a:latin typeface="Times New Roman" panose="02020603050405020304" pitchFamily="18" charset="0"/>
                          <a:ea typeface="Times New Roman" panose="02020603050405020304" pitchFamily="18" charset="0"/>
                        </a:rPr>
                        <a:t>Whether title deed holder is a promoter, director or relative# of promoter*/ director or employee of promoter/director</a:t>
                      </a:r>
                      <a:endParaRPr lang="en-IN" sz="1600" u="sng" dirty="0">
                        <a:solidFill>
                          <a:schemeClr val="tx1"/>
                        </a:solidFill>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100"/>
                        </a:spcBef>
                        <a:spcAft>
                          <a:spcPts val="100"/>
                        </a:spcAft>
                      </a:pPr>
                      <a:r>
                        <a:rPr lang="en-IN" sz="1600" b="1" i="1">
                          <a:solidFill>
                            <a:srgbClr val="000000"/>
                          </a:solidFill>
                          <a:effectLst/>
                          <a:latin typeface="Times New Roman" panose="02020603050405020304" pitchFamily="18" charset="0"/>
                          <a:ea typeface="Times New Roman" panose="02020603050405020304" pitchFamily="18" charset="0"/>
                        </a:rPr>
                        <a:t>Property held since which date</a:t>
                      </a:r>
                      <a:endParaRPr lang="en-IN" sz="160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100"/>
                        </a:spcBef>
                        <a:spcAft>
                          <a:spcPts val="100"/>
                        </a:spcAft>
                      </a:pPr>
                      <a:r>
                        <a:rPr lang="en-IN" sz="1600" b="1" i="1" dirty="0">
                          <a:solidFill>
                            <a:srgbClr val="000000"/>
                          </a:solidFill>
                          <a:effectLst/>
                          <a:latin typeface="Times New Roman" panose="02020603050405020304" pitchFamily="18" charset="0"/>
                          <a:ea typeface="Times New Roman" panose="02020603050405020304" pitchFamily="18" charset="0"/>
                        </a:rPr>
                        <a:t>Reason for not being held in the name of the company**</a:t>
                      </a:r>
                      <a:endParaRPr lang="en-IN" sz="1600" dirty="0">
                        <a:effectLst/>
                        <a:latin typeface="Times New Roman" panose="02020603050405020304" pitchFamily="18" charset="0"/>
                        <a:ea typeface="Times New Roman" panose="02020603050405020304" pitchFamily="18" charset="0"/>
                      </a:endParaRPr>
                    </a:p>
                  </a:txBody>
                  <a:tcPr marL="36830" marR="36830" marT="0" marB="0"/>
                </a:tc>
                <a:extLst>
                  <a:ext uri="{0D108BD9-81ED-4DB2-BD59-A6C34878D82A}">
                    <a16:rowId xmlns:a16="http://schemas.microsoft.com/office/drawing/2014/main" val="16904978"/>
                  </a:ext>
                </a:extLst>
              </a:tr>
              <a:tr h="223918">
                <a:tc>
                  <a:txBody>
                    <a:bodyPr/>
                    <a:lstStyle/>
                    <a:p>
                      <a:pPr marL="0" marR="0" algn="just">
                        <a:spcBef>
                          <a:spcPts val="100"/>
                        </a:spcBef>
                        <a:spcAft>
                          <a:spcPts val="100"/>
                        </a:spcAft>
                      </a:pPr>
                      <a:r>
                        <a:rPr lang="en-IN" sz="1600" i="1" dirty="0">
                          <a:solidFill>
                            <a:srgbClr val="000000"/>
                          </a:solidFill>
                          <a:effectLst/>
                          <a:latin typeface="Times New Roman" panose="02020603050405020304" pitchFamily="18" charset="0"/>
                          <a:ea typeface="Times New Roman" panose="02020603050405020304" pitchFamily="18" charset="0"/>
                        </a:rPr>
                        <a:t>Property, Plant, Equipment</a:t>
                      </a:r>
                      <a:endParaRPr lang="en-IN" sz="16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just">
                        <a:spcBef>
                          <a:spcPts val="100"/>
                        </a:spcBef>
                        <a:spcAft>
                          <a:spcPts val="100"/>
                        </a:spcAft>
                      </a:pPr>
                      <a:r>
                        <a:rPr lang="en-IN" sz="1600" i="1">
                          <a:solidFill>
                            <a:srgbClr val="000000"/>
                          </a:solidFill>
                          <a:effectLst/>
                          <a:latin typeface="Times New Roman" panose="02020603050405020304" pitchFamily="18" charset="0"/>
                          <a:ea typeface="Times New Roman" panose="02020603050405020304" pitchFamily="18" charset="0"/>
                        </a:rPr>
                        <a:t>Land</a:t>
                      </a:r>
                      <a:endParaRPr lang="en-IN" sz="160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just">
                        <a:spcBef>
                          <a:spcPts val="100"/>
                        </a:spcBef>
                        <a:spcAft>
                          <a:spcPts val="100"/>
                        </a:spcAft>
                      </a:pPr>
                      <a:r>
                        <a:rPr lang="en-IN" sz="1600" i="1" dirty="0">
                          <a:solidFill>
                            <a:srgbClr val="000000"/>
                          </a:solidFill>
                          <a:effectLst/>
                          <a:latin typeface="Times New Roman" panose="02020603050405020304" pitchFamily="18" charset="0"/>
                          <a:ea typeface="Times New Roman" panose="02020603050405020304" pitchFamily="18" charset="0"/>
                        </a:rPr>
                        <a:t>-</a:t>
                      </a:r>
                      <a:endParaRPr lang="en-IN" sz="16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just">
                        <a:spcBef>
                          <a:spcPts val="100"/>
                        </a:spcBef>
                        <a:spcAft>
                          <a:spcPts val="100"/>
                        </a:spcAft>
                      </a:pPr>
                      <a:r>
                        <a:rPr lang="en-IN" sz="1600" i="1">
                          <a:solidFill>
                            <a:srgbClr val="000000"/>
                          </a:solidFill>
                          <a:effectLst/>
                          <a:latin typeface="Times New Roman" panose="02020603050405020304" pitchFamily="18" charset="0"/>
                          <a:ea typeface="Times New Roman" panose="02020603050405020304" pitchFamily="18" charset="0"/>
                        </a:rPr>
                        <a:t>-</a:t>
                      </a:r>
                      <a:endParaRPr lang="en-IN" sz="160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just">
                        <a:spcBef>
                          <a:spcPts val="100"/>
                        </a:spcBef>
                        <a:spcAft>
                          <a:spcPts val="100"/>
                        </a:spcAft>
                      </a:pPr>
                      <a:r>
                        <a:rPr lang="en-IN" sz="1600" i="1" dirty="0">
                          <a:solidFill>
                            <a:srgbClr val="000000"/>
                          </a:solidFill>
                          <a:effectLst/>
                          <a:latin typeface="Times New Roman" panose="02020603050405020304" pitchFamily="18" charset="0"/>
                          <a:ea typeface="Times New Roman" panose="02020603050405020304" pitchFamily="18" charset="0"/>
                        </a:rPr>
                        <a:t>-</a:t>
                      </a:r>
                      <a:endParaRPr lang="en-IN" sz="16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100"/>
                        </a:spcBef>
                        <a:spcAft>
                          <a:spcPts val="100"/>
                        </a:spcAft>
                      </a:pPr>
                      <a:r>
                        <a:rPr lang="en-IN" sz="1600" i="1">
                          <a:solidFill>
                            <a:srgbClr val="000000"/>
                          </a:solidFill>
                          <a:effectLst/>
                          <a:latin typeface="Times New Roman" panose="02020603050405020304" pitchFamily="18" charset="0"/>
                          <a:ea typeface="Times New Roman" panose="02020603050405020304" pitchFamily="18" charset="0"/>
                        </a:rPr>
                        <a:t>**also indicate if in dispute</a:t>
                      </a:r>
                      <a:endParaRPr lang="en-IN" sz="1600">
                        <a:effectLst/>
                        <a:latin typeface="Times New Roman" panose="02020603050405020304" pitchFamily="18" charset="0"/>
                        <a:ea typeface="Times New Roman" panose="02020603050405020304" pitchFamily="18" charset="0"/>
                      </a:endParaRPr>
                    </a:p>
                  </a:txBody>
                  <a:tcPr marL="36830" marR="36830" marT="0" marB="0"/>
                </a:tc>
                <a:extLst>
                  <a:ext uri="{0D108BD9-81ED-4DB2-BD59-A6C34878D82A}">
                    <a16:rowId xmlns:a16="http://schemas.microsoft.com/office/drawing/2014/main" val="2260329452"/>
                  </a:ext>
                </a:extLst>
              </a:tr>
              <a:tr h="223918">
                <a:tc>
                  <a:txBody>
                    <a:bodyPr/>
                    <a:lstStyle/>
                    <a:p>
                      <a:pPr marL="0" marR="0" algn="just">
                        <a:spcBef>
                          <a:spcPts val="100"/>
                        </a:spcBef>
                        <a:spcAft>
                          <a:spcPts val="100"/>
                        </a:spcAft>
                      </a:pPr>
                      <a:r>
                        <a:rPr lang="en-IN" sz="1600" i="1">
                          <a:solidFill>
                            <a:srgbClr val="000000"/>
                          </a:solidFill>
                          <a:effectLst/>
                          <a:latin typeface="Times New Roman" panose="02020603050405020304" pitchFamily="18" charset="0"/>
                          <a:ea typeface="Times New Roman" panose="02020603050405020304" pitchFamily="18" charset="0"/>
                        </a:rPr>
                        <a:t>-</a:t>
                      </a:r>
                      <a:endParaRPr lang="en-IN" sz="160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just">
                        <a:spcBef>
                          <a:spcPts val="100"/>
                        </a:spcBef>
                        <a:spcAft>
                          <a:spcPts val="100"/>
                        </a:spcAft>
                      </a:pPr>
                      <a:r>
                        <a:rPr lang="en-IN" sz="1600" i="1" dirty="0">
                          <a:solidFill>
                            <a:srgbClr val="000000"/>
                          </a:solidFill>
                          <a:effectLst/>
                          <a:latin typeface="Times New Roman" panose="02020603050405020304" pitchFamily="18" charset="0"/>
                          <a:ea typeface="Times New Roman" panose="02020603050405020304" pitchFamily="18" charset="0"/>
                        </a:rPr>
                        <a:t>Building</a:t>
                      </a:r>
                      <a:endParaRPr lang="en-IN" sz="16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extLst>
                  <a:ext uri="{0D108BD9-81ED-4DB2-BD59-A6C34878D82A}">
                    <a16:rowId xmlns:a16="http://schemas.microsoft.com/office/drawing/2014/main" val="361805585"/>
                  </a:ext>
                </a:extLst>
              </a:tr>
              <a:tr h="223918">
                <a:tc>
                  <a:txBody>
                    <a:bodyPr/>
                    <a:lstStyle/>
                    <a:p>
                      <a:pPr marL="0" marR="0" algn="just">
                        <a:spcBef>
                          <a:spcPts val="100"/>
                        </a:spcBef>
                        <a:spcAft>
                          <a:spcPts val="100"/>
                        </a:spcAft>
                      </a:pPr>
                      <a:r>
                        <a:rPr lang="en-IN" sz="1600" b="1" i="1" dirty="0">
                          <a:solidFill>
                            <a:srgbClr val="000000"/>
                          </a:solidFill>
                          <a:effectLst/>
                          <a:latin typeface="Times New Roman" panose="02020603050405020304" pitchFamily="18" charset="0"/>
                          <a:ea typeface="Times New Roman" panose="02020603050405020304" pitchFamily="18" charset="0"/>
                        </a:rPr>
                        <a:t>Investment property</a:t>
                      </a:r>
                      <a:endParaRPr lang="en-IN" sz="1600" b="1"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just">
                        <a:spcBef>
                          <a:spcPts val="100"/>
                        </a:spcBef>
                        <a:spcAft>
                          <a:spcPts val="100"/>
                        </a:spcAft>
                      </a:pPr>
                      <a:r>
                        <a:rPr lang="en-IN" sz="1600" i="1">
                          <a:solidFill>
                            <a:srgbClr val="000000"/>
                          </a:solidFill>
                          <a:effectLst/>
                          <a:latin typeface="Times New Roman" panose="02020603050405020304" pitchFamily="18" charset="0"/>
                          <a:ea typeface="Times New Roman" panose="02020603050405020304" pitchFamily="18" charset="0"/>
                        </a:rPr>
                        <a:t>Land</a:t>
                      </a:r>
                      <a:endParaRPr lang="en-IN" sz="160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1600" dirty="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extLst>
                  <a:ext uri="{0D108BD9-81ED-4DB2-BD59-A6C34878D82A}">
                    <a16:rowId xmlns:a16="http://schemas.microsoft.com/office/drawing/2014/main" val="3946833860"/>
                  </a:ext>
                </a:extLst>
              </a:tr>
              <a:tr h="223918">
                <a:tc>
                  <a:txBody>
                    <a:bodyPr/>
                    <a:lstStyle/>
                    <a:p>
                      <a:pPr marL="0" marR="0" algn="just">
                        <a:spcBef>
                          <a:spcPts val="100"/>
                        </a:spcBef>
                        <a:spcAft>
                          <a:spcPts val="100"/>
                        </a:spcAft>
                      </a:pPr>
                      <a:r>
                        <a:rPr lang="en-IN" sz="1600" i="1">
                          <a:solidFill>
                            <a:srgbClr val="000000"/>
                          </a:solidFill>
                          <a:effectLst/>
                          <a:latin typeface="Times New Roman" panose="02020603050405020304" pitchFamily="18" charset="0"/>
                          <a:ea typeface="Times New Roman" panose="02020603050405020304" pitchFamily="18" charset="0"/>
                        </a:rPr>
                        <a:t>-</a:t>
                      </a:r>
                      <a:endParaRPr lang="en-IN" sz="160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just">
                        <a:spcBef>
                          <a:spcPts val="100"/>
                        </a:spcBef>
                        <a:spcAft>
                          <a:spcPts val="100"/>
                        </a:spcAft>
                      </a:pPr>
                      <a:r>
                        <a:rPr lang="en-IN" sz="1600" i="1">
                          <a:solidFill>
                            <a:srgbClr val="000000"/>
                          </a:solidFill>
                          <a:effectLst/>
                          <a:latin typeface="Times New Roman" panose="02020603050405020304" pitchFamily="18" charset="0"/>
                          <a:ea typeface="Times New Roman" panose="02020603050405020304" pitchFamily="18" charset="0"/>
                        </a:rPr>
                        <a:t>Building</a:t>
                      </a:r>
                      <a:endParaRPr lang="en-IN" sz="160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1600" dirty="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extLst>
                  <a:ext uri="{0D108BD9-81ED-4DB2-BD59-A6C34878D82A}">
                    <a16:rowId xmlns:a16="http://schemas.microsoft.com/office/drawing/2014/main" val="1617183465"/>
                  </a:ext>
                </a:extLst>
              </a:tr>
              <a:tr h="223918">
                <a:tc>
                  <a:txBody>
                    <a:bodyPr/>
                    <a:lstStyle/>
                    <a:p>
                      <a:pPr marL="0" marR="0" algn="just">
                        <a:spcBef>
                          <a:spcPts val="100"/>
                        </a:spcBef>
                        <a:spcAft>
                          <a:spcPts val="100"/>
                        </a:spcAft>
                      </a:pPr>
                      <a:r>
                        <a:rPr lang="en-IN" sz="1600" b="1" i="1" dirty="0">
                          <a:solidFill>
                            <a:srgbClr val="000000"/>
                          </a:solidFill>
                          <a:effectLst/>
                          <a:latin typeface="Times New Roman" panose="02020603050405020304" pitchFamily="18" charset="0"/>
                          <a:ea typeface="Times New Roman" panose="02020603050405020304" pitchFamily="18" charset="0"/>
                        </a:rPr>
                        <a:t>Non-current asset held for sale</a:t>
                      </a:r>
                      <a:endParaRPr lang="en-IN" sz="1600" b="1"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just">
                        <a:spcBef>
                          <a:spcPts val="100"/>
                        </a:spcBef>
                        <a:spcAft>
                          <a:spcPts val="100"/>
                        </a:spcAft>
                      </a:pPr>
                      <a:r>
                        <a:rPr lang="en-IN" sz="1600" i="1">
                          <a:solidFill>
                            <a:srgbClr val="000000"/>
                          </a:solidFill>
                          <a:effectLst/>
                          <a:latin typeface="Times New Roman" panose="02020603050405020304" pitchFamily="18" charset="0"/>
                          <a:ea typeface="Times New Roman" panose="02020603050405020304" pitchFamily="18" charset="0"/>
                        </a:rPr>
                        <a:t>Land</a:t>
                      </a:r>
                      <a:endParaRPr lang="en-IN" sz="160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1600" dirty="0">
                        <a:effectLst/>
                        <a:latin typeface="Times New Roman" panose="02020603050405020304" pitchFamily="18" charset="0"/>
                      </a:endParaRPr>
                    </a:p>
                  </a:txBody>
                  <a:tcPr marL="36830" marR="36830" marT="0" marB="0"/>
                </a:tc>
                <a:tc>
                  <a:txBody>
                    <a:bodyPr/>
                    <a:lstStyle/>
                    <a:p>
                      <a:endParaRPr lang="en-IN" sz="1600" dirty="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extLst>
                  <a:ext uri="{0D108BD9-81ED-4DB2-BD59-A6C34878D82A}">
                    <a16:rowId xmlns:a16="http://schemas.microsoft.com/office/drawing/2014/main" val="2748793837"/>
                  </a:ext>
                </a:extLst>
              </a:tr>
              <a:tr h="223918">
                <a:tc>
                  <a:txBody>
                    <a:bodyPr/>
                    <a:lstStyle/>
                    <a:p>
                      <a:pPr marL="0" marR="0" algn="just">
                        <a:spcBef>
                          <a:spcPts val="100"/>
                        </a:spcBef>
                        <a:spcAft>
                          <a:spcPts val="100"/>
                        </a:spcAft>
                      </a:pPr>
                      <a:r>
                        <a:rPr lang="en-IN" sz="1600" i="1">
                          <a:solidFill>
                            <a:srgbClr val="000000"/>
                          </a:solidFill>
                          <a:effectLst/>
                          <a:latin typeface="Times New Roman" panose="02020603050405020304" pitchFamily="18" charset="0"/>
                          <a:ea typeface="Times New Roman" panose="02020603050405020304" pitchFamily="18" charset="0"/>
                        </a:rPr>
                        <a:t>-</a:t>
                      </a:r>
                      <a:endParaRPr lang="en-IN" sz="160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just">
                        <a:spcBef>
                          <a:spcPts val="100"/>
                        </a:spcBef>
                        <a:spcAft>
                          <a:spcPts val="100"/>
                        </a:spcAft>
                      </a:pPr>
                      <a:r>
                        <a:rPr lang="en-IN" sz="1600" i="1" dirty="0">
                          <a:solidFill>
                            <a:srgbClr val="000000"/>
                          </a:solidFill>
                          <a:effectLst/>
                          <a:latin typeface="Times New Roman" panose="02020603050405020304" pitchFamily="18" charset="0"/>
                          <a:ea typeface="Times New Roman" panose="02020603050405020304" pitchFamily="18" charset="0"/>
                        </a:rPr>
                        <a:t>Building</a:t>
                      </a:r>
                      <a:endParaRPr lang="en-IN" sz="16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dirty="0">
                        <a:effectLst/>
                        <a:latin typeface="Times New Roman" panose="02020603050405020304" pitchFamily="18" charset="0"/>
                      </a:endParaRPr>
                    </a:p>
                  </a:txBody>
                  <a:tcPr marL="36830" marR="36830" marT="0" marB="0"/>
                </a:tc>
                <a:tc>
                  <a:txBody>
                    <a:bodyPr/>
                    <a:lstStyle/>
                    <a:p>
                      <a:endParaRPr lang="en-IN" sz="1600" dirty="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extLst>
                  <a:ext uri="{0D108BD9-81ED-4DB2-BD59-A6C34878D82A}">
                    <a16:rowId xmlns:a16="http://schemas.microsoft.com/office/drawing/2014/main" val="2096241790"/>
                  </a:ext>
                </a:extLst>
              </a:tr>
              <a:tr h="223918">
                <a:tc>
                  <a:txBody>
                    <a:bodyPr/>
                    <a:lstStyle/>
                    <a:p>
                      <a:pPr marL="0" marR="0" algn="just">
                        <a:spcBef>
                          <a:spcPts val="100"/>
                        </a:spcBef>
                        <a:spcAft>
                          <a:spcPts val="100"/>
                        </a:spcAft>
                      </a:pPr>
                      <a:r>
                        <a:rPr lang="en-IN" sz="1600" i="1" dirty="0">
                          <a:effectLst/>
                          <a:latin typeface="Times New Roman" panose="02020603050405020304" pitchFamily="18" charset="0"/>
                          <a:ea typeface="Times New Roman" panose="02020603050405020304" pitchFamily="18" charset="0"/>
                        </a:rPr>
                        <a:t> </a:t>
                      </a:r>
                      <a:r>
                        <a:rPr lang="en-IN" sz="1600" i="1" dirty="0">
                          <a:solidFill>
                            <a:srgbClr val="000000"/>
                          </a:solidFill>
                          <a:effectLst/>
                          <a:latin typeface="Times New Roman" panose="02020603050405020304" pitchFamily="18" charset="0"/>
                          <a:ea typeface="Times New Roman" panose="02020603050405020304" pitchFamily="18" charset="0"/>
                        </a:rPr>
                        <a:t>others (Trademark, Copy Rights, Patents, Shares, etc)</a:t>
                      </a:r>
                      <a:endParaRPr lang="en-IN" sz="16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1600" dirty="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a:effectLst/>
                        <a:latin typeface="Times New Roman" panose="02020603050405020304" pitchFamily="18" charset="0"/>
                      </a:endParaRPr>
                    </a:p>
                  </a:txBody>
                  <a:tcPr marL="36830" marR="36830" marT="0" marB="0"/>
                </a:tc>
                <a:tc>
                  <a:txBody>
                    <a:bodyPr/>
                    <a:lstStyle/>
                    <a:p>
                      <a:endParaRPr lang="en-IN" sz="1600" dirty="0">
                        <a:effectLst/>
                        <a:latin typeface="Times New Roman" panose="02020603050405020304" pitchFamily="18" charset="0"/>
                      </a:endParaRPr>
                    </a:p>
                  </a:txBody>
                  <a:tcPr marL="36830" marR="36830" marT="0" marB="0"/>
                </a:tc>
                <a:tc>
                  <a:txBody>
                    <a:bodyPr/>
                    <a:lstStyle/>
                    <a:p>
                      <a:endParaRPr lang="en-IN" sz="1600" dirty="0">
                        <a:effectLst/>
                        <a:latin typeface="Times New Roman" panose="02020603050405020304" pitchFamily="18" charset="0"/>
                      </a:endParaRPr>
                    </a:p>
                  </a:txBody>
                  <a:tcPr marL="36830" marR="36830" marT="0" marB="0"/>
                </a:tc>
                <a:extLst>
                  <a:ext uri="{0D108BD9-81ED-4DB2-BD59-A6C34878D82A}">
                    <a16:rowId xmlns:a16="http://schemas.microsoft.com/office/drawing/2014/main" val="507353197"/>
                  </a:ext>
                </a:extLst>
              </a:tr>
            </a:tbl>
          </a:graphicData>
        </a:graphic>
      </p:graphicFrame>
    </p:spTree>
    <p:extLst>
      <p:ext uri="{BB962C8B-B14F-4D97-AF65-F5344CB8AC3E}">
        <p14:creationId xmlns:p14="http://schemas.microsoft.com/office/powerpoint/2010/main" val="1976586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724178" cy="3506088"/>
          </a:xfrm>
          <a:prstGeom prst="rect">
            <a:avLst/>
          </a:prstGeom>
          <a:noFill/>
        </p:spPr>
        <p:txBody>
          <a:bodyPr wrap="square" rtlCol="0">
            <a:spAutoFit/>
          </a:bodyPr>
          <a:lstStyle/>
          <a:p>
            <a:pPr marL="457200" indent="-457200" algn="just">
              <a:spcBef>
                <a:spcPts val="100"/>
              </a:spcBef>
              <a:spcAft>
                <a:spcPts val="100"/>
              </a:spcAft>
              <a:tabLst>
                <a:tab pos="342900" algn="r"/>
              </a:tabLs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endParaRPr lang="en-IN" sz="2400" dirty="0">
              <a:solidFill>
                <a:srgbClr val="FF0000"/>
              </a:solidFill>
              <a:effectLst/>
              <a:latin typeface="Times New Roman" panose="02020603050405020304" pitchFamily="18" charset="0"/>
              <a:ea typeface="Times New Roman" panose="02020603050405020304" pitchFamily="18" charset="0"/>
            </a:endParaRPr>
          </a:p>
          <a:p>
            <a:pPr marL="457200" marR="0" indent="-457200" algn="just">
              <a:spcBef>
                <a:spcPts val="100"/>
              </a:spcBef>
              <a:spcAft>
                <a:spcPts val="100"/>
              </a:spcAft>
              <a:tabLst>
                <a:tab pos="342900" algn="r"/>
              </a:tabLst>
            </a:pPr>
            <a:r>
              <a:rPr lang="en-IN" sz="2400" i="1" dirty="0">
                <a:solidFill>
                  <a:srgbClr val="000000"/>
                </a:solidFill>
                <a:effectLst/>
                <a:latin typeface="Times New Roman" panose="02020603050405020304" pitchFamily="18" charset="0"/>
                <a:ea typeface="Times New Roman" panose="02020603050405020304" pitchFamily="18" charset="0"/>
              </a:rPr>
              <a:t>(ii)	 </a:t>
            </a:r>
            <a:r>
              <a:rPr lang="en-IN" sz="2400" b="1" i="1" dirty="0">
                <a:solidFill>
                  <a:srgbClr val="000000"/>
                </a:solidFill>
                <a:effectLst/>
                <a:latin typeface="Times New Roman" panose="02020603050405020304" pitchFamily="18" charset="0"/>
                <a:ea typeface="Times New Roman" panose="02020603050405020304" pitchFamily="18" charset="0"/>
              </a:rPr>
              <a:t>Where the Company has revalued its Property, Plant and Equipment</a:t>
            </a:r>
            <a:r>
              <a:rPr lang="en-IN" sz="2400" i="1" dirty="0">
                <a:solidFill>
                  <a:srgbClr val="000000"/>
                </a:solidFill>
                <a:effectLst/>
                <a:latin typeface="Times New Roman" panose="02020603050405020304" pitchFamily="18" charset="0"/>
                <a:ea typeface="Times New Roman" panose="02020603050405020304" pitchFamily="18" charset="0"/>
              </a:rPr>
              <a:t>, the company </a:t>
            </a:r>
            <a:r>
              <a:rPr lang="en-IN" sz="2400" b="1" i="1" dirty="0">
                <a:solidFill>
                  <a:srgbClr val="000000"/>
                </a:solidFill>
                <a:effectLst/>
                <a:latin typeface="Times New Roman" panose="02020603050405020304" pitchFamily="18" charset="0"/>
                <a:ea typeface="Times New Roman" panose="02020603050405020304" pitchFamily="18" charset="0"/>
              </a:rPr>
              <a:t>shall disclose as to </a:t>
            </a:r>
            <a:r>
              <a:rPr lang="en-IN" sz="2400" b="1" i="1" dirty="0">
                <a:solidFill>
                  <a:srgbClr val="FF0000"/>
                </a:solidFill>
                <a:effectLst/>
                <a:latin typeface="Times New Roman" panose="02020603050405020304" pitchFamily="18" charset="0"/>
                <a:ea typeface="Times New Roman" panose="02020603050405020304" pitchFamily="18" charset="0"/>
              </a:rPr>
              <a:t>whether the revaluation is based on the valuation by a registered valuer </a:t>
            </a:r>
            <a:r>
              <a:rPr lang="en-IN" sz="2400" i="1" dirty="0">
                <a:solidFill>
                  <a:srgbClr val="000000"/>
                </a:solidFill>
                <a:effectLst/>
                <a:latin typeface="Times New Roman" panose="02020603050405020304" pitchFamily="18" charset="0"/>
                <a:ea typeface="Times New Roman" panose="02020603050405020304" pitchFamily="18" charset="0"/>
              </a:rPr>
              <a:t>as defined u/r 2 of the Companies (Registered Valuers and Valuation) Rules, 2017.</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100"/>
              </a:spcBef>
              <a:spcAft>
                <a:spcPts val="100"/>
              </a:spcAft>
              <a:tabLst>
                <a:tab pos="342900" algn="r"/>
              </a:tabLst>
            </a:pPr>
            <a:r>
              <a:rPr lang="en-IN" sz="2400" i="1" dirty="0">
                <a:solidFill>
                  <a:srgbClr val="000000"/>
                </a:solidFill>
                <a:effectLst/>
                <a:latin typeface="Times New Roman" panose="02020603050405020304" pitchFamily="18" charset="0"/>
                <a:ea typeface="Times New Roman" panose="02020603050405020304" pitchFamily="18" charset="0"/>
              </a:rPr>
              <a:t>	(iii)	 Following </a:t>
            </a:r>
            <a:r>
              <a:rPr lang="en-IN" sz="2400" b="1" i="1" dirty="0">
                <a:solidFill>
                  <a:srgbClr val="000000"/>
                </a:solidFill>
                <a:effectLst/>
                <a:latin typeface="Times New Roman" panose="02020603050405020304" pitchFamily="18" charset="0"/>
                <a:ea typeface="Times New Roman" panose="02020603050405020304" pitchFamily="18" charset="0"/>
              </a:rPr>
              <a:t>disclosures shall be made </a:t>
            </a:r>
            <a:r>
              <a:rPr lang="en-IN" sz="2400" b="1" i="1" dirty="0">
                <a:solidFill>
                  <a:srgbClr val="FF0000"/>
                </a:solidFill>
                <a:effectLst/>
                <a:latin typeface="Times New Roman" panose="02020603050405020304" pitchFamily="18" charset="0"/>
                <a:ea typeface="Times New Roman" panose="02020603050405020304" pitchFamily="18" charset="0"/>
              </a:rPr>
              <a:t>where Loans or Advances in the nature of loans are granted to promoters, directors, KMPs and the related parties </a:t>
            </a:r>
            <a:r>
              <a:rPr lang="en-IN" sz="2400" i="1" dirty="0">
                <a:solidFill>
                  <a:srgbClr val="000000"/>
                </a:solidFill>
                <a:effectLst/>
                <a:latin typeface="Times New Roman" panose="02020603050405020304" pitchFamily="18" charset="0"/>
                <a:ea typeface="Times New Roman" panose="02020603050405020304" pitchFamily="18" charset="0"/>
              </a:rPr>
              <a:t>(as defined under u/s 2(76) of the CA-2013, Read with Rule 3 and 4) </a:t>
            </a:r>
            <a:r>
              <a:rPr lang="en-IN" sz="2400" i="1" u="sng" dirty="0">
                <a:solidFill>
                  <a:srgbClr val="FF0000"/>
                </a:solidFill>
                <a:effectLst/>
                <a:latin typeface="Times New Roman" panose="02020603050405020304" pitchFamily="18" charset="0"/>
                <a:ea typeface="Times New Roman" panose="02020603050405020304" pitchFamily="18" charset="0"/>
              </a:rPr>
              <a:t>either severally or jointly </a:t>
            </a:r>
            <a:r>
              <a:rPr lang="en-IN" sz="2400" i="1" dirty="0">
                <a:solidFill>
                  <a:srgbClr val="FF0000"/>
                </a:solidFill>
                <a:effectLst/>
                <a:latin typeface="Times New Roman" panose="02020603050405020304" pitchFamily="18" charset="0"/>
                <a:ea typeface="Times New Roman" panose="02020603050405020304" pitchFamily="18" charset="0"/>
              </a:rPr>
              <a:t>with any other person</a:t>
            </a:r>
            <a:r>
              <a:rPr lang="en-IN" sz="2400" i="1" dirty="0">
                <a:solidFill>
                  <a:srgbClr val="000000"/>
                </a:solidFill>
                <a:effectLst/>
                <a:latin typeface="Times New Roman" panose="02020603050405020304" pitchFamily="18" charset="0"/>
                <a:ea typeface="Times New Roman" panose="02020603050405020304" pitchFamily="18" charset="0"/>
              </a:rPr>
              <a:t>, that are:</a:t>
            </a:r>
            <a:endParaRPr lang="en-IN" sz="2400" i="1" dirty="0">
              <a:latin typeface="Times New Roman" panose="02020603050405020304" pitchFamily="18" charset="0"/>
              <a:ea typeface="Times New Roman" panose="02020603050405020304" pitchFamily="18" charset="0"/>
            </a:endParaRPr>
          </a:p>
          <a:p>
            <a:pPr marL="685800" marR="0" indent="-228600" algn="just">
              <a:spcBef>
                <a:spcPts val="200"/>
              </a:spcBef>
              <a:spcAft>
                <a:spcPts val="200"/>
              </a:spcAft>
            </a:pPr>
            <a:r>
              <a:rPr lang="en-IN" sz="2400" i="1" dirty="0">
                <a:solidFill>
                  <a:srgbClr val="000000"/>
                </a:solidFill>
                <a:effectLst/>
                <a:latin typeface="Times New Roman" panose="02020603050405020304" pitchFamily="18" charset="0"/>
                <a:ea typeface="Times New Roman" panose="02020603050405020304" pitchFamily="18" charset="0"/>
              </a:rPr>
              <a:t>(a)	</a:t>
            </a:r>
            <a:r>
              <a:rPr lang="en-IN" sz="2400" b="1" i="1" dirty="0">
                <a:solidFill>
                  <a:srgbClr val="000000"/>
                </a:solidFill>
                <a:effectLst/>
                <a:latin typeface="Times New Roman" panose="02020603050405020304" pitchFamily="18" charset="0"/>
                <a:ea typeface="Times New Roman" panose="02020603050405020304" pitchFamily="18" charset="0"/>
              </a:rPr>
              <a:t>repayable on demand; </a:t>
            </a:r>
            <a:r>
              <a:rPr lang="en-IN" sz="2400" i="1" dirty="0">
                <a:solidFill>
                  <a:srgbClr val="000000"/>
                </a:solidFill>
                <a:effectLst/>
                <a:latin typeface="Times New Roman" panose="02020603050405020304" pitchFamily="18" charset="0"/>
                <a:ea typeface="Times New Roman" panose="02020603050405020304" pitchFamily="18" charset="0"/>
              </a:rPr>
              <a:t>or </a:t>
            </a:r>
            <a:r>
              <a:rPr lang="en-IN" sz="2400" b="1" i="1" dirty="0">
                <a:solidFill>
                  <a:srgbClr val="FF0000"/>
                </a:solidFill>
                <a:effectLst/>
                <a:latin typeface="Times New Roman" panose="02020603050405020304" pitchFamily="18" charset="0"/>
                <a:ea typeface="Times New Roman" panose="02020603050405020304" pitchFamily="18" charset="0"/>
              </a:rPr>
              <a:t>without specifying any terms or period of repayment</a:t>
            </a:r>
            <a:r>
              <a:rPr lang="en-US" sz="2400" dirty="0">
                <a:solidFill>
                  <a:srgbClr val="FF0000"/>
                </a:solidFill>
                <a:effectLst/>
                <a:latin typeface="Times New Roman" panose="02020603050405020304" pitchFamily="18" charset="0"/>
                <a:ea typeface="Times New Roman" panose="02020603050405020304" pitchFamily="18" charset="0"/>
              </a:rPr>
              <a:t> </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BD6C3FAD-4810-404C-C37C-34BB6A51D1BA}"/>
              </a:ext>
            </a:extLst>
          </p:cNvPr>
          <p:cNvGraphicFramePr>
            <a:graphicFrameLocks noGrp="1"/>
          </p:cNvGraphicFramePr>
          <p:nvPr>
            <p:extLst>
              <p:ext uri="{D42A27DB-BD31-4B8C-83A1-F6EECF244321}">
                <p14:modId xmlns:p14="http://schemas.microsoft.com/office/powerpoint/2010/main" val="1310338198"/>
              </p:ext>
            </p:extLst>
          </p:nvPr>
        </p:nvGraphicFramePr>
        <p:xfrm>
          <a:off x="575732" y="4457700"/>
          <a:ext cx="11149371" cy="1950720"/>
        </p:xfrm>
        <a:graphic>
          <a:graphicData uri="http://schemas.openxmlformats.org/drawingml/2006/table">
            <a:tbl>
              <a:tblPr firstRow="1" bandRow="1">
                <a:tableStyleId>{5C22544A-7EE6-4342-B048-85BDC9FD1C3A}</a:tableStyleId>
              </a:tblPr>
              <a:tblGrid>
                <a:gridCol w="3716457">
                  <a:extLst>
                    <a:ext uri="{9D8B030D-6E8A-4147-A177-3AD203B41FA5}">
                      <a16:colId xmlns:a16="http://schemas.microsoft.com/office/drawing/2014/main" val="2954539362"/>
                    </a:ext>
                  </a:extLst>
                </a:gridCol>
                <a:gridCol w="3716457">
                  <a:extLst>
                    <a:ext uri="{9D8B030D-6E8A-4147-A177-3AD203B41FA5}">
                      <a16:colId xmlns:a16="http://schemas.microsoft.com/office/drawing/2014/main" val="3971371895"/>
                    </a:ext>
                  </a:extLst>
                </a:gridCol>
                <a:gridCol w="3716457">
                  <a:extLst>
                    <a:ext uri="{9D8B030D-6E8A-4147-A177-3AD203B41FA5}">
                      <a16:colId xmlns:a16="http://schemas.microsoft.com/office/drawing/2014/main" val="3112297059"/>
                    </a:ext>
                  </a:extLst>
                </a:gridCol>
              </a:tblGrid>
              <a:tr h="532318">
                <a:tc>
                  <a:txBody>
                    <a:bodyPr/>
                    <a:lstStyle/>
                    <a:p>
                      <a:pPr marL="0" marR="0" algn="ctr">
                        <a:spcBef>
                          <a:spcPts val="200"/>
                        </a:spcBef>
                        <a:spcAft>
                          <a:spcPts val="200"/>
                        </a:spcAft>
                      </a:pPr>
                      <a:r>
                        <a:rPr lang="en-IN" sz="2000" i="1" dirty="0">
                          <a:solidFill>
                            <a:srgbClr val="000000"/>
                          </a:solidFill>
                          <a:effectLst/>
                          <a:latin typeface="Times New Roman" panose="02020603050405020304" pitchFamily="18" charset="0"/>
                          <a:ea typeface="Times New Roman" panose="02020603050405020304" pitchFamily="18" charset="0"/>
                        </a:rPr>
                        <a:t>Type of Borrower</a:t>
                      </a:r>
                      <a:endParaRPr lang="en-IN" sz="20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2000" i="1" dirty="0">
                          <a:solidFill>
                            <a:srgbClr val="000000"/>
                          </a:solidFill>
                          <a:effectLst/>
                          <a:latin typeface="Times New Roman" panose="02020603050405020304" pitchFamily="18" charset="0"/>
                          <a:ea typeface="Times New Roman" panose="02020603050405020304" pitchFamily="18" charset="0"/>
                        </a:rPr>
                        <a:t>Amount of loan or advance in the nature of loan outstanding</a:t>
                      </a:r>
                      <a:endParaRPr lang="en-IN" sz="20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2000" i="1" dirty="0">
                          <a:solidFill>
                            <a:srgbClr val="000000"/>
                          </a:solidFill>
                          <a:effectLst/>
                          <a:latin typeface="Times New Roman" panose="02020603050405020304" pitchFamily="18" charset="0"/>
                          <a:ea typeface="Times New Roman" panose="02020603050405020304" pitchFamily="18" charset="0"/>
                        </a:rPr>
                        <a:t>Percentage to the total Loans and Advances in the nature of loans</a:t>
                      </a:r>
                      <a:endParaRPr lang="en-IN" sz="2000" dirty="0">
                        <a:effectLst/>
                        <a:latin typeface="Times New Roman" panose="02020603050405020304" pitchFamily="18" charset="0"/>
                        <a:ea typeface="Times New Roman" panose="02020603050405020304" pitchFamily="18" charset="0"/>
                      </a:endParaRPr>
                    </a:p>
                  </a:txBody>
                  <a:tcPr marL="36830" marR="36830" marT="0" marB="0"/>
                </a:tc>
                <a:extLst>
                  <a:ext uri="{0D108BD9-81ED-4DB2-BD59-A6C34878D82A}">
                    <a16:rowId xmlns:a16="http://schemas.microsoft.com/office/drawing/2014/main" val="747050869"/>
                  </a:ext>
                </a:extLst>
              </a:tr>
              <a:tr h="292775">
                <a:tc>
                  <a:txBody>
                    <a:bodyPr/>
                    <a:lstStyle/>
                    <a:p>
                      <a:pPr marL="0" marR="0" algn="just">
                        <a:spcBef>
                          <a:spcPts val="200"/>
                        </a:spcBef>
                        <a:spcAft>
                          <a:spcPts val="200"/>
                        </a:spcAft>
                      </a:pPr>
                      <a:r>
                        <a:rPr lang="en-IN" sz="2200" i="1" dirty="0">
                          <a:solidFill>
                            <a:srgbClr val="000000"/>
                          </a:solidFill>
                          <a:effectLst/>
                          <a:latin typeface="Times New Roman" panose="02020603050405020304" pitchFamily="18" charset="0"/>
                          <a:ea typeface="Times New Roman" panose="02020603050405020304" pitchFamily="18" charset="0"/>
                        </a:rPr>
                        <a:t>Promoter</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extLst>
                  <a:ext uri="{0D108BD9-81ED-4DB2-BD59-A6C34878D82A}">
                    <a16:rowId xmlns:a16="http://schemas.microsoft.com/office/drawing/2014/main" val="1744038225"/>
                  </a:ext>
                </a:extLst>
              </a:tr>
              <a:tr h="292775">
                <a:tc>
                  <a:txBody>
                    <a:bodyPr/>
                    <a:lstStyle/>
                    <a:p>
                      <a:pPr marL="0" marR="0" algn="just">
                        <a:spcBef>
                          <a:spcPts val="200"/>
                        </a:spcBef>
                        <a:spcAft>
                          <a:spcPts val="200"/>
                        </a:spcAft>
                      </a:pPr>
                      <a:r>
                        <a:rPr lang="en-IN" sz="2200" i="1" dirty="0">
                          <a:solidFill>
                            <a:srgbClr val="000000"/>
                          </a:solidFill>
                          <a:effectLst/>
                          <a:latin typeface="Times New Roman" panose="02020603050405020304" pitchFamily="18" charset="0"/>
                          <a:ea typeface="Times New Roman" panose="02020603050405020304" pitchFamily="18" charset="0"/>
                        </a:rPr>
                        <a:t>Directors</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tc>
                  <a:txBody>
                    <a:bodyPr/>
                    <a:lstStyle/>
                    <a:p>
                      <a:endParaRPr lang="en-IN" sz="2200">
                        <a:effectLst/>
                        <a:latin typeface="Times New Roman" panose="02020603050405020304" pitchFamily="18" charset="0"/>
                      </a:endParaRPr>
                    </a:p>
                  </a:txBody>
                  <a:tcPr marL="36830" marR="36830" marT="0" marB="0"/>
                </a:tc>
                <a:extLst>
                  <a:ext uri="{0D108BD9-81ED-4DB2-BD59-A6C34878D82A}">
                    <a16:rowId xmlns:a16="http://schemas.microsoft.com/office/drawing/2014/main" val="1726930739"/>
                  </a:ext>
                </a:extLst>
              </a:tr>
              <a:tr h="292775">
                <a:tc>
                  <a:txBody>
                    <a:bodyPr/>
                    <a:lstStyle/>
                    <a:p>
                      <a:pPr marL="0" marR="0" algn="just">
                        <a:spcBef>
                          <a:spcPts val="200"/>
                        </a:spcBef>
                        <a:spcAft>
                          <a:spcPts val="200"/>
                        </a:spcAft>
                      </a:pPr>
                      <a:r>
                        <a:rPr lang="en-IN" sz="2200" i="1" dirty="0">
                          <a:solidFill>
                            <a:srgbClr val="000000"/>
                          </a:solidFill>
                          <a:effectLst/>
                          <a:latin typeface="Times New Roman" panose="02020603050405020304" pitchFamily="18" charset="0"/>
                          <a:ea typeface="Times New Roman" panose="02020603050405020304" pitchFamily="18" charset="0"/>
                        </a:rPr>
                        <a:t>KMPs</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tc>
                  <a:txBody>
                    <a:bodyPr/>
                    <a:lstStyle/>
                    <a:p>
                      <a:endParaRPr lang="en-IN" sz="2200">
                        <a:effectLst/>
                        <a:latin typeface="Times New Roman" panose="02020603050405020304" pitchFamily="18" charset="0"/>
                      </a:endParaRPr>
                    </a:p>
                  </a:txBody>
                  <a:tcPr marL="36830" marR="36830" marT="0" marB="0"/>
                </a:tc>
                <a:extLst>
                  <a:ext uri="{0D108BD9-81ED-4DB2-BD59-A6C34878D82A}">
                    <a16:rowId xmlns:a16="http://schemas.microsoft.com/office/drawing/2014/main" val="2711817186"/>
                  </a:ext>
                </a:extLst>
              </a:tr>
              <a:tr h="292775">
                <a:tc>
                  <a:txBody>
                    <a:bodyPr/>
                    <a:lstStyle/>
                    <a:p>
                      <a:pPr marL="0" marR="0" algn="just">
                        <a:spcBef>
                          <a:spcPts val="200"/>
                        </a:spcBef>
                        <a:spcAft>
                          <a:spcPts val="200"/>
                        </a:spcAft>
                      </a:pPr>
                      <a:r>
                        <a:rPr lang="en-IN" sz="2200" i="1">
                          <a:solidFill>
                            <a:srgbClr val="000000"/>
                          </a:solidFill>
                          <a:effectLst/>
                          <a:latin typeface="Times New Roman" panose="02020603050405020304" pitchFamily="18" charset="0"/>
                          <a:ea typeface="Times New Roman" panose="02020603050405020304" pitchFamily="18" charset="0"/>
                        </a:rPr>
                        <a:t>Related Parties</a:t>
                      </a:r>
                      <a:endParaRPr lang="en-IN" sz="220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extLst>
                  <a:ext uri="{0D108BD9-81ED-4DB2-BD59-A6C34878D82A}">
                    <a16:rowId xmlns:a16="http://schemas.microsoft.com/office/drawing/2014/main" val="3267845713"/>
                  </a:ext>
                </a:extLst>
              </a:tr>
            </a:tbl>
          </a:graphicData>
        </a:graphic>
      </p:graphicFrame>
    </p:spTree>
    <p:extLst>
      <p:ext uri="{BB962C8B-B14F-4D97-AF65-F5344CB8AC3E}">
        <p14:creationId xmlns:p14="http://schemas.microsoft.com/office/powerpoint/2010/main" val="2737750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724178" cy="6158096"/>
          </a:xfrm>
          <a:prstGeom prst="rect">
            <a:avLst/>
          </a:prstGeom>
          <a:noFill/>
        </p:spPr>
        <p:txBody>
          <a:bodyPr wrap="square" rtlCol="0">
            <a:spAutoFit/>
          </a:bodyPr>
          <a:lstStyle/>
          <a:p>
            <a:pPr marL="457200" indent="-457200" algn="just">
              <a:spcBef>
                <a:spcPts val="100"/>
              </a:spcBef>
              <a:spcAft>
                <a:spcPts val="100"/>
              </a:spcAft>
              <a:tabLst>
                <a:tab pos="342900" algn="r"/>
              </a:tabLst>
            </a:pPr>
            <a:r>
              <a:rPr lang="en-IN"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Meaning of Related Party [Under Section 2(76)]</a:t>
            </a:r>
          </a:p>
          <a:p>
            <a:pPr marL="0" marR="0" indent="228600" algn="just">
              <a:spcBef>
                <a:spcPts val="0"/>
              </a:spcBef>
              <a:spcAft>
                <a:spcPts val="500"/>
              </a:spcAft>
            </a:pPr>
            <a:r>
              <a:rPr lang="en-US" sz="2400" b="1" i="1" dirty="0">
                <a:effectLst/>
                <a:latin typeface="Times New Roman" panose="02020603050405020304" pitchFamily="18" charset="0"/>
                <a:ea typeface="Times New Roman" panose="02020603050405020304" pitchFamily="18" charset="0"/>
              </a:rPr>
              <a:t>Related party</a:t>
            </a:r>
            <a:r>
              <a:rPr lang="en-US" sz="2400" dirty="0">
                <a:effectLst/>
                <a:latin typeface="Times New Roman" panose="02020603050405020304" pitchFamily="18" charset="0"/>
                <a:ea typeface="Times New Roman" panose="02020603050405020304" pitchFamily="18" charset="0"/>
              </a:rPr>
              <a:t>", with reference to a company, means— </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rPr>
              <a:t>)	 a director or his relative;</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ii</a:t>
            </a:r>
            <a:r>
              <a:rPr lang="en-US" sz="2400" dirty="0">
                <a:effectLst/>
                <a:latin typeface="Times New Roman" panose="02020603050405020304" pitchFamily="18" charset="0"/>
                <a:ea typeface="Times New Roman" panose="02020603050405020304" pitchFamily="18" charset="0"/>
              </a:rPr>
              <a:t>)	 a key managerial personnel or his relative;</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iii</a:t>
            </a:r>
            <a:r>
              <a:rPr lang="en-US" sz="2400" dirty="0">
                <a:effectLst/>
                <a:latin typeface="Times New Roman" panose="02020603050405020304" pitchFamily="18" charset="0"/>
                <a:ea typeface="Times New Roman" panose="02020603050405020304" pitchFamily="18" charset="0"/>
              </a:rPr>
              <a:t>)	 a firm, in which a director, manager or his relative is a partner;</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iv</a:t>
            </a:r>
            <a:r>
              <a:rPr lang="en-US" sz="2400" dirty="0">
                <a:effectLst/>
                <a:latin typeface="Times New Roman" panose="02020603050405020304" pitchFamily="18" charset="0"/>
                <a:ea typeface="Times New Roman" panose="02020603050405020304" pitchFamily="18" charset="0"/>
              </a:rPr>
              <a:t>)	 a private company in which a director or manager </a:t>
            </a:r>
            <a:r>
              <a:rPr lang="en-US" sz="2400" b="1" i="1" dirty="0">
                <a:solidFill>
                  <a:srgbClr val="FF0000"/>
                </a:solidFill>
                <a:effectLst/>
                <a:latin typeface="Times New Roman" panose="02020603050405020304" pitchFamily="18" charset="0"/>
                <a:ea typeface="Times New Roman" panose="02020603050405020304" pitchFamily="18" charset="0"/>
              </a:rPr>
              <a:t>[or his relative]</a:t>
            </a:r>
            <a:r>
              <a:rPr lang="en-US" sz="2400" dirty="0">
                <a:effectLst/>
                <a:latin typeface="Times New Roman" panose="02020603050405020304" pitchFamily="18" charset="0"/>
                <a:ea typeface="Times New Roman" panose="02020603050405020304" pitchFamily="18" charset="0"/>
              </a:rPr>
              <a:t> is a member or director;</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rPr>
              <a:t>)	a public company in which a director or manager is a director </a:t>
            </a:r>
            <a:r>
              <a:rPr lang="en-US" sz="2400" b="1" dirty="0">
                <a:solidFill>
                  <a:srgbClr val="FF0000"/>
                </a:solidFill>
                <a:effectLst/>
                <a:latin typeface="Times New Roman" panose="02020603050405020304" pitchFamily="18" charset="0"/>
                <a:ea typeface="Times New Roman" panose="02020603050405020304" pitchFamily="18" charset="0"/>
              </a:rPr>
              <a:t>[</a:t>
            </a:r>
            <a:r>
              <a:rPr lang="en-US" sz="2400" b="1" i="1" dirty="0">
                <a:solidFill>
                  <a:srgbClr val="FF0000"/>
                </a:solidFill>
                <a:effectLst/>
                <a:latin typeface="Times New Roman" panose="02020603050405020304" pitchFamily="18" charset="0"/>
                <a:ea typeface="Times New Roman" panose="02020603050405020304" pitchFamily="18" charset="0"/>
              </a:rPr>
              <a:t>and</a:t>
            </a:r>
            <a:r>
              <a:rPr lang="en-US" sz="2400" b="1" dirty="0">
                <a:solidFill>
                  <a:srgbClr val="FF0000"/>
                </a:solidFill>
                <a:effectLst/>
                <a:latin typeface="Times New Roman" panose="02020603050405020304" pitchFamily="18" charset="0"/>
                <a:ea typeface="Times New Roman" panose="02020603050405020304" pitchFamily="18" charset="0"/>
              </a:rPr>
              <a:t>] holds along with his relatives, more than 2% of its paid-up share capital</a:t>
            </a:r>
            <a:r>
              <a:rPr lang="en-US" sz="2400" dirty="0">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vi</a:t>
            </a:r>
            <a:r>
              <a:rPr lang="en-US" sz="2400" dirty="0">
                <a:effectLst/>
                <a:latin typeface="Times New Roman" panose="02020603050405020304" pitchFamily="18" charset="0"/>
                <a:ea typeface="Times New Roman" panose="02020603050405020304" pitchFamily="18" charset="0"/>
              </a:rPr>
              <a:t>)	any body corporate whose Board of directors, MD or manager is accustomed to act in accordance with the advice, directions or instructions of a director or manager;</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vii</a:t>
            </a:r>
            <a:r>
              <a:rPr lang="en-US" sz="2400" dirty="0">
                <a:effectLst/>
                <a:latin typeface="Times New Roman" panose="02020603050405020304" pitchFamily="18" charset="0"/>
                <a:ea typeface="Times New Roman" panose="02020603050405020304" pitchFamily="18" charset="0"/>
              </a:rPr>
              <a:t>)any person on whose advice, directions or instructions a director or manager is accustomed to act:</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rPr>
              <a:t>		Provided that nothing in sub-clauses (</a:t>
            </a:r>
            <a:r>
              <a:rPr lang="en-US" sz="2400" i="1" dirty="0">
                <a:effectLst/>
                <a:latin typeface="Times New Roman" panose="02020603050405020304" pitchFamily="18" charset="0"/>
                <a:ea typeface="Times New Roman" panose="02020603050405020304" pitchFamily="18" charset="0"/>
              </a:rPr>
              <a:t>vi</a:t>
            </a:r>
            <a:r>
              <a:rPr lang="en-US" sz="2400" dirty="0">
                <a:effectLst/>
                <a:latin typeface="Times New Roman" panose="02020603050405020304" pitchFamily="18" charset="0"/>
                <a:ea typeface="Times New Roman" panose="02020603050405020304" pitchFamily="18" charset="0"/>
              </a:rPr>
              <a:t>) and (</a:t>
            </a:r>
            <a:r>
              <a:rPr lang="en-US" sz="2400" i="1" dirty="0">
                <a:effectLst/>
                <a:latin typeface="Times New Roman" panose="02020603050405020304" pitchFamily="18" charset="0"/>
                <a:ea typeface="Times New Roman" panose="02020603050405020304" pitchFamily="18" charset="0"/>
              </a:rPr>
              <a:t>vii</a:t>
            </a:r>
            <a:r>
              <a:rPr lang="en-US" sz="2400" dirty="0">
                <a:effectLst/>
                <a:latin typeface="Times New Roman" panose="02020603050405020304" pitchFamily="18" charset="0"/>
                <a:ea typeface="Times New Roman" panose="02020603050405020304" pitchFamily="18" charset="0"/>
              </a:rPr>
              <a:t>) shall apply to the advice, directions or instructions given in a professional capacity;</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2803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724178" cy="5198859"/>
          </a:xfrm>
          <a:prstGeom prst="rect">
            <a:avLst/>
          </a:prstGeom>
          <a:noFill/>
        </p:spPr>
        <p:txBody>
          <a:bodyPr wrap="square" rtlCol="0">
            <a:spAutoFit/>
          </a:bodyPr>
          <a:lstStyle/>
          <a:p>
            <a:pPr marL="457200" indent="-457200" algn="just">
              <a:spcBef>
                <a:spcPts val="100"/>
              </a:spcBef>
              <a:spcAft>
                <a:spcPts val="100"/>
              </a:spcAft>
              <a:tabLst>
                <a:tab pos="342900" algn="r"/>
              </a:tabLst>
            </a:pPr>
            <a:r>
              <a:rPr lang="en-IN"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Meaning of Related Party [under Section 2(76)]……</a:t>
            </a:r>
          </a:p>
          <a:p>
            <a:pPr marL="475615" marR="0" indent="-475615" algn="just">
              <a:spcBef>
                <a:spcPts val="0"/>
              </a:spcBef>
              <a:spcAft>
                <a:spcPts val="500"/>
              </a:spcAft>
              <a:tabLst>
                <a:tab pos="342900" algn="r"/>
              </a:tabLst>
            </a:pPr>
            <a:r>
              <a:rPr lang="en-US" sz="2400" i="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viii</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any body corporate which is—</a:t>
            </a:r>
            <a:endParaRPr lang="en-IN" sz="2400" dirty="0">
              <a:effectLst/>
              <a:latin typeface="Times New Roman" panose="02020603050405020304" pitchFamily="18" charset="0"/>
              <a:ea typeface="Times New Roman" panose="02020603050405020304" pitchFamily="18" charset="0"/>
            </a:endParaRPr>
          </a:p>
          <a:p>
            <a:pPr marL="685800" marR="0" indent="-685800" algn="just">
              <a:spcBef>
                <a:spcPts val="0"/>
              </a:spcBef>
              <a:spcAft>
                <a:spcPts val="500"/>
              </a:spcAft>
              <a:tabLst>
                <a:tab pos="571500" algn="r"/>
              </a:tabLst>
            </a:pPr>
            <a:r>
              <a:rPr lang="en-US" sz="2400" i="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 	a holding, subsidiary or an associate company of such company; </a:t>
            </a:r>
            <a:endParaRPr lang="en-IN" sz="2400" dirty="0">
              <a:effectLst/>
              <a:latin typeface="Times New Roman" panose="02020603050405020304" pitchFamily="18" charset="0"/>
              <a:ea typeface="Times New Roman" panose="02020603050405020304" pitchFamily="18" charset="0"/>
            </a:endParaRPr>
          </a:p>
          <a:p>
            <a:pPr marL="685800" marR="0" indent="-685800" algn="just">
              <a:spcBef>
                <a:spcPts val="0"/>
              </a:spcBef>
              <a:spcAft>
                <a:spcPts val="500"/>
              </a:spcAft>
              <a:tabLst>
                <a:tab pos="571500" algn="r"/>
              </a:tabLst>
            </a:pPr>
            <a:r>
              <a:rPr lang="en-US" sz="2400" i="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 	a subsidiary of a holding company to which it is also a subsidiary; or </a:t>
            </a:r>
            <a:endParaRPr lang="en-IN" sz="2400" dirty="0">
              <a:effectLst/>
              <a:latin typeface="Times New Roman" panose="02020603050405020304" pitchFamily="18" charset="0"/>
              <a:ea typeface="Times New Roman" panose="02020603050405020304" pitchFamily="18" charset="0"/>
            </a:endParaRPr>
          </a:p>
          <a:p>
            <a:pPr marL="685800" marR="0" indent="-685800" algn="just">
              <a:spcBef>
                <a:spcPts val="0"/>
              </a:spcBef>
              <a:spcAft>
                <a:spcPts val="500"/>
              </a:spcAft>
              <a:tabLst>
                <a:tab pos="571500" algn="r"/>
              </a:tabLst>
            </a:pPr>
            <a:r>
              <a:rPr lang="en-US" sz="2400" i="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 	an investing company or the venturer of the company;</a:t>
            </a:r>
            <a:endParaRPr lang="en-IN" sz="2400" dirty="0">
              <a:effectLst/>
              <a:latin typeface="Times New Roman" panose="02020603050405020304" pitchFamily="18" charset="0"/>
              <a:ea typeface="Times New Roman" panose="02020603050405020304" pitchFamily="18" charset="0"/>
            </a:endParaRPr>
          </a:p>
          <a:p>
            <a:pPr marL="457200" marR="0" algn="just">
              <a:spcBef>
                <a:spcPts val="0"/>
              </a:spcBef>
              <a:spcAft>
                <a:spcPts val="500"/>
              </a:spcAft>
              <a:tabLst>
                <a:tab pos="5092700" algn="l"/>
              </a:tabLst>
            </a:pPr>
            <a:r>
              <a:rPr lang="en-US" sz="2400" i="1" dirty="0">
                <a:effectLst/>
                <a:latin typeface="Times New Roman" panose="02020603050405020304" pitchFamily="18" charset="0"/>
                <a:ea typeface="Times New Roman" panose="02020603050405020304" pitchFamily="18" charset="0"/>
              </a:rPr>
              <a:t>Explanation.—For the purpose of this clause, “the investing company or the venturer of a company” means a body corporate whose investment in the company would result in the company becoming an associate company of the body corporate</a:t>
            </a:r>
            <a:r>
              <a:rPr lang="en-US" sz="2400" dirty="0">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ix</a:t>
            </a:r>
            <a:r>
              <a:rPr lang="en-US" sz="2400" dirty="0">
                <a:effectLst/>
                <a:latin typeface="Times New Roman" panose="02020603050405020304" pitchFamily="18" charset="0"/>
                <a:ea typeface="Times New Roman" panose="02020603050405020304" pitchFamily="18" charset="0"/>
              </a:rPr>
              <a:t>)	such other person as may be prescribed;</a:t>
            </a:r>
          </a:p>
          <a:p>
            <a:pPr marL="0" marR="0" indent="228600" algn="just">
              <a:spcBef>
                <a:spcPts val="0"/>
              </a:spcBef>
              <a:spcAft>
                <a:spcPts val="0"/>
              </a:spcAft>
            </a:pPr>
            <a:r>
              <a:rPr lang="en-US" sz="2400" b="1" spc="5" dirty="0">
                <a:effectLst/>
                <a:latin typeface="Times New Roman" panose="02020603050405020304" pitchFamily="18" charset="0"/>
                <a:ea typeface="Times New Roman" panose="02020603050405020304" pitchFamily="18" charset="0"/>
              </a:rPr>
              <a:t>Rule 3 R</a:t>
            </a:r>
            <a:r>
              <a:rPr lang="en-US" sz="2400" b="1" spc="-5" dirty="0">
                <a:effectLst/>
                <a:latin typeface="Times New Roman" panose="02020603050405020304" pitchFamily="18" charset="0"/>
                <a:ea typeface="Times New Roman" panose="02020603050405020304" pitchFamily="18" charset="0"/>
              </a:rPr>
              <a:t>e</a:t>
            </a:r>
            <a:r>
              <a:rPr lang="en-US" sz="2400" b="1" dirty="0">
                <a:effectLst/>
                <a:latin typeface="Times New Roman" panose="02020603050405020304" pitchFamily="18" charset="0"/>
                <a:ea typeface="Times New Roman" panose="02020603050405020304" pitchFamily="18" charset="0"/>
              </a:rPr>
              <a:t>la</a:t>
            </a:r>
            <a:r>
              <a:rPr lang="en-US" sz="2400" b="1" spc="5" dirty="0">
                <a:effectLst/>
                <a:latin typeface="Times New Roman" panose="02020603050405020304" pitchFamily="18" charset="0"/>
                <a:ea typeface="Times New Roman" panose="02020603050405020304" pitchFamily="18" charset="0"/>
              </a:rPr>
              <a:t>t</a:t>
            </a:r>
            <a:r>
              <a:rPr lang="en-US" sz="2400" b="1" spc="-5" dirty="0">
                <a:effectLst/>
                <a:latin typeface="Times New Roman" panose="02020603050405020304" pitchFamily="18" charset="0"/>
                <a:ea typeface="Times New Roman" panose="02020603050405020304" pitchFamily="18" charset="0"/>
              </a:rPr>
              <a:t>e</a:t>
            </a:r>
            <a:r>
              <a:rPr lang="en-US" sz="2400" b="1" dirty="0">
                <a:effectLst/>
                <a:latin typeface="Times New Roman" panose="02020603050405020304" pitchFamily="18" charset="0"/>
                <a:ea typeface="Times New Roman" panose="02020603050405020304" pitchFamily="18" charset="0"/>
              </a:rPr>
              <a:t>d</a:t>
            </a:r>
            <a:r>
              <a:rPr lang="en-US" sz="2400" b="1" spc="8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part</a:t>
            </a:r>
            <a:r>
              <a:rPr lang="en-US" sz="2400" b="1" spc="10" dirty="0">
                <a:effectLst/>
                <a:latin typeface="Times New Roman" panose="02020603050405020304" pitchFamily="18" charset="0"/>
                <a:ea typeface="Times New Roman" panose="02020603050405020304" pitchFamily="18" charset="0"/>
              </a:rPr>
              <a:t>y</a:t>
            </a:r>
            <a:r>
              <a:rPr lang="en-US" sz="2400" spc="-5" dirty="0">
                <a:effectLst/>
                <a:latin typeface="Times New Roman" panose="02020603050405020304" pitchFamily="18" charset="0"/>
                <a:ea typeface="Times New Roman" panose="02020603050405020304" pitchFamily="18" charset="0"/>
              </a:rPr>
              <a:t>.—</a:t>
            </a:r>
            <a:r>
              <a:rPr lang="en-US" sz="2400" spc="-15" dirty="0">
                <a:effectLst/>
                <a:latin typeface="Times New Roman" panose="02020603050405020304" pitchFamily="18" charset="0"/>
                <a:ea typeface="Times New Roman" panose="02020603050405020304" pitchFamily="18" charset="0"/>
              </a:rPr>
              <a:t>F</a:t>
            </a:r>
            <a:r>
              <a:rPr lang="en-US" sz="2400" dirty="0">
                <a:effectLst/>
                <a:latin typeface="Times New Roman" panose="02020603050405020304" pitchFamily="18" charset="0"/>
                <a:ea typeface="Times New Roman" panose="02020603050405020304" pitchFamily="18" charset="0"/>
              </a:rPr>
              <a:t>or</a:t>
            </a:r>
            <a:r>
              <a:rPr lang="en-US" sz="2400" spc="75" dirty="0">
                <a:effectLst/>
                <a:latin typeface="Times New Roman" panose="02020603050405020304" pitchFamily="18" charset="0"/>
                <a:ea typeface="Times New Roman" panose="02020603050405020304" pitchFamily="18" charset="0"/>
              </a:rPr>
              <a:t> </a:t>
            </a:r>
            <a:r>
              <a:rPr lang="en-US" sz="2400" spc="-5" dirty="0">
                <a:effectLst/>
                <a:latin typeface="Times New Roman" panose="02020603050405020304" pitchFamily="18" charset="0"/>
                <a:ea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rPr>
              <a:t>he</a:t>
            </a:r>
            <a:r>
              <a:rPr lang="en-US" sz="2400" spc="8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pur</a:t>
            </a:r>
            <a:r>
              <a:rPr lang="en-US" sz="2400" spc="-5" dirty="0">
                <a:effectLst/>
                <a:latin typeface="Times New Roman" panose="02020603050405020304" pitchFamily="18" charset="0"/>
                <a:ea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rPr>
              <a:t>os</a:t>
            </a:r>
            <a:r>
              <a:rPr lang="en-US" sz="2400" spc="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s</a:t>
            </a:r>
            <a:r>
              <a:rPr lang="en-US" sz="2400" spc="8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of</a:t>
            </a:r>
            <a:r>
              <a:rPr lang="en-US" sz="2400" spc="90" dirty="0">
                <a:effectLst/>
                <a:latin typeface="Times New Roman" panose="02020603050405020304" pitchFamily="18" charset="0"/>
                <a:ea typeface="Times New Roman" panose="02020603050405020304" pitchFamily="18" charset="0"/>
              </a:rPr>
              <a:t> </a:t>
            </a:r>
            <a:r>
              <a:rPr lang="en-US" sz="2400" spc="5" dirty="0">
                <a:effectLst/>
                <a:latin typeface="Times New Roman" panose="02020603050405020304" pitchFamily="18" charset="0"/>
                <a:ea typeface="Times New Roman" panose="02020603050405020304" pitchFamily="18" charset="0"/>
              </a:rPr>
              <a:t>se</a:t>
            </a:r>
            <a:r>
              <a:rPr lang="en-US" sz="2400" dirty="0">
                <a:effectLst/>
                <a:latin typeface="Times New Roman" panose="02020603050405020304" pitchFamily="18" charset="0"/>
                <a:ea typeface="Times New Roman" panose="02020603050405020304" pitchFamily="18" charset="0"/>
              </a:rPr>
              <a:t>c</a:t>
            </a:r>
            <a:r>
              <a:rPr lang="en-US" sz="2400" spc="-5" dirty="0">
                <a:effectLst/>
                <a:latin typeface="Times New Roman" panose="02020603050405020304" pitchFamily="18" charset="0"/>
                <a:ea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rPr>
              <a:t>ion</a:t>
            </a:r>
            <a:r>
              <a:rPr lang="en-US" sz="2400" spc="7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2(76)(ix)  of</a:t>
            </a:r>
            <a:r>
              <a:rPr lang="en-US" sz="2400" spc="10" dirty="0">
                <a:effectLst/>
                <a:latin typeface="Times New Roman" panose="02020603050405020304" pitchFamily="18" charset="0"/>
                <a:ea typeface="Times New Roman" panose="02020603050405020304" pitchFamily="18" charset="0"/>
              </a:rPr>
              <a:t> </a:t>
            </a:r>
            <a:r>
              <a:rPr lang="en-US" sz="2400" spc="-5" dirty="0">
                <a:effectLst/>
                <a:latin typeface="Times New Roman" panose="02020603050405020304" pitchFamily="18" charset="0"/>
                <a:ea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rPr>
              <a:t>he</a:t>
            </a:r>
            <a:r>
              <a:rPr lang="en-US" sz="2400" spc="2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Ac</a:t>
            </a:r>
            <a:r>
              <a:rPr lang="en-US" sz="2400" spc="-5" dirty="0">
                <a:effectLst/>
                <a:latin typeface="Times New Roman" panose="02020603050405020304" pitchFamily="18" charset="0"/>
                <a:ea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rPr>
              <a:t>,</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direc</a:t>
            </a:r>
            <a:r>
              <a:rPr lang="en-US" sz="2400" spc="-5" dirty="0">
                <a:effectLst/>
                <a:latin typeface="Times New Roman" panose="02020603050405020304" pitchFamily="18" charset="0"/>
                <a:ea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rPr>
              <a:t>or [</a:t>
            </a:r>
            <a:r>
              <a:rPr lang="en-US" sz="2400" i="1" dirty="0">
                <a:effectLst/>
                <a:latin typeface="Times New Roman" panose="02020603050405020304" pitchFamily="18" charset="0"/>
                <a:ea typeface="Times New Roman" panose="02020603050405020304" pitchFamily="18" charset="0"/>
              </a:rPr>
              <a:t>other than an independent director</a:t>
            </a:r>
            <a:r>
              <a:rPr lang="en-US" sz="2400" dirty="0">
                <a:effectLst/>
                <a:latin typeface="Times New Roman" panose="02020603050405020304" pitchFamily="18" charset="0"/>
                <a:ea typeface="Times New Roman" panose="02020603050405020304" pitchFamily="18" charset="0"/>
              </a:rPr>
              <a:t>]</a:t>
            </a:r>
            <a:r>
              <a:rPr lang="en-US" sz="2400" spc="2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or</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k</a:t>
            </a:r>
            <a:r>
              <a:rPr lang="en-US" sz="2400" spc="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y</a:t>
            </a:r>
            <a:r>
              <a:rPr lang="en-US" sz="2400" spc="1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m</a:t>
            </a:r>
            <a:r>
              <a:rPr lang="en-US" sz="2400" spc="-5"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n</a:t>
            </a:r>
            <a:r>
              <a:rPr lang="en-US" sz="2400" spc="-5"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gerial</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per</a:t>
            </a:r>
            <a:r>
              <a:rPr lang="en-US" sz="2400" spc="5" dirty="0">
                <a:effectLst/>
                <a:latin typeface="Times New Roman" panose="02020603050405020304" pitchFamily="18" charset="0"/>
                <a:ea typeface="Times New Roman" panose="02020603050405020304" pitchFamily="18" charset="0"/>
              </a:rPr>
              <a:t>s</a:t>
            </a:r>
            <a:r>
              <a:rPr lang="en-US" sz="2400" dirty="0">
                <a:effectLst/>
                <a:latin typeface="Times New Roman" panose="02020603050405020304" pitchFamily="18" charset="0"/>
                <a:ea typeface="Times New Roman" panose="02020603050405020304" pitchFamily="18" charset="0"/>
              </a:rPr>
              <a:t>o</a:t>
            </a:r>
            <a:r>
              <a:rPr lang="en-US" sz="2400" spc="15" dirty="0">
                <a:effectLst/>
                <a:latin typeface="Times New Roman" panose="02020603050405020304" pitchFamily="18" charset="0"/>
                <a:ea typeface="Times New Roman" panose="02020603050405020304" pitchFamily="18" charset="0"/>
              </a:rPr>
              <a:t>n</a:t>
            </a:r>
            <a:r>
              <a:rPr lang="en-US" sz="2400" dirty="0">
                <a:effectLst/>
                <a:latin typeface="Times New Roman" panose="02020603050405020304" pitchFamily="18" charset="0"/>
                <a:ea typeface="Times New Roman" panose="02020603050405020304" pitchFamily="18" charset="0"/>
              </a:rPr>
              <a:t>n</a:t>
            </a:r>
            <a:r>
              <a:rPr lang="en-US" sz="2400" spc="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l</a:t>
            </a:r>
            <a:r>
              <a:rPr lang="en-US" sz="2400" spc="1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of </a:t>
            </a:r>
            <a:r>
              <a:rPr lang="en-US" sz="2400" spc="-5" dirty="0">
                <a:effectLst/>
                <a:latin typeface="Times New Roman" panose="02020603050405020304" pitchFamily="18" charset="0"/>
                <a:ea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rPr>
              <a:t>he</a:t>
            </a:r>
            <a:r>
              <a:rPr lang="en-US" sz="2400" spc="2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holding c</a:t>
            </a:r>
            <a:r>
              <a:rPr lang="en-US" sz="2400" spc="-5" dirty="0">
                <a:effectLst/>
                <a:latin typeface="Times New Roman" panose="02020603050405020304" pitchFamily="18" charset="0"/>
                <a:ea typeface="Times New Roman" panose="02020603050405020304" pitchFamily="18" charset="0"/>
              </a:rPr>
              <a:t>o</a:t>
            </a:r>
            <a:r>
              <a:rPr lang="en-US" sz="2400" dirty="0">
                <a:effectLst/>
                <a:latin typeface="Times New Roman" panose="02020603050405020304" pitchFamily="18" charset="0"/>
                <a:ea typeface="Times New Roman" panose="02020603050405020304" pitchFamily="18" charset="0"/>
              </a:rPr>
              <a:t>mp</a:t>
            </a:r>
            <a:r>
              <a:rPr lang="en-US" sz="2400" spc="-10"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ny</a:t>
            </a:r>
            <a:r>
              <a:rPr lang="en-US" sz="2400" spc="2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or</a:t>
            </a:r>
            <a:r>
              <a:rPr lang="en-US" sz="2400" spc="2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a:t>
            </a:r>
            <a:r>
              <a:rPr lang="en-US" sz="2400" spc="-5" dirty="0">
                <a:effectLst/>
                <a:latin typeface="Times New Roman" panose="02020603050405020304" pitchFamily="18" charset="0"/>
                <a:ea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rPr>
              <a:t>s r</a:t>
            </a:r>
            <a:r>
              <a:rPr lang="en-US" sz="2400" spc="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l</a:t>
            </a:r>
            <a:r>
              <a:rPr lang="en-US" sz="2400" spc="-5" dirty="0">
                <a:effectLst/>
                <a:latin typeface="Times New Roman" panose="02020603050405020304" pitchFamily="18" charset="0"/>
                <a:ea typeface="Times New Roman" panose="02020603050405020304" pitchFamily="18" charset="0"/>
              </a:rPr>
              <a:t>at</a:t>
            </a:r>
            <a:r>
              <a:rPr lang="en-US" sz="2400" dirty="0">
                <a:effectLst/>
                <a:latin typeface="Times New Roman" panose="02020603050405020304" pitchFamily="18" charset="0"/>
                <a:ea typeface="Times New Roman" panose="02020603050405020304" pitchFamily="18" charset="0"/>
              </a:rPr>
              <a:t>i</a:t>
            </a:r>
            <a:r>
              <a:rPr lang="en-US" sz="2400" spc="5" dirty="0">
                <a:effectLst/>
                <a:latin typeface="Times New Roman" panose="02020603050405020304" pitchFamily="18" charset="0"/>
                <a:ea typeface="Times New Roman" panose="02020603050405020304" pitchFamily="18" charset="0"/>
              </a:rPr>
              <a:t>v</a:t>
            </a:r>
            <a:r>
              <a:rPr lang="en-US" sz="2400" dirty="0">
                <a:effectLst/>
                <a:latin typeface="Times New Roman" panose="02020603050405020304" pitchFamily="18" charset="0"/>
                <a:ea typeface="Times New Roman" panose="02020603050405020304" pitchFamily="18" charset="0"/>
              </a:rPr>
              <a:t>e</a:t>
            </a:r>
            <a:r>
              <a:rPr lang="en-US" sz="2400" spc="5" dirty="0">
                <a:effectLst/>
                <a:latin typeface="Times New Roman" panose="02020603050405020304" pitchFamily="18" charset="0"/>
                <a:ea typeface="Times New Roman" panose="02020603050405020304" pitchFamily="18" charset="0"/>
              </a:rPr>
              <a:t> </a:t>
            </a:r>
            <a:r>
              <a:rPr lang="en-US" sz="2400" spc="-5" dirty="0">
                <a:effectLst/>
                <a:latin typeface="Times New Roman" panose="02020603050405020304" pitchFamily="18" charset="0"/>
                <a:ea typeface="Times New Roman" panose="02020603050405020304" pitchFamily="18" charset="0"/>
              </a:rPr>
              <a:t>w</a:t>
            </a:r>
            <a:r>
              <a:rPr lang="en-US" sz="2400" dirty="0">
                <a:effectLst/>
                <a:latin typeface="Times New Roman" panose="02020603050405020304" pitchFamily="18" charset="0"/>
                <a:ea typeface="Times New Roman" panose="02020603050405020304" pitchFamily="18" charset="0"/>
              </a:rPr>
              <a:t>ith r</a:t>
            </a:r>
            <a:r>
              <a:rPr lang="en-US" sz="2400" spc="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f</a:t>
            </a:r>
            <a:r>
              <a:rPr lang="en-US" sz="2400" spc="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r</a:t>
            </a:r>
            <a:r>
              <a:rPr lang="en-US" sz="2400" spc="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nce</a:t>
            </a:r>
            <a:r>
              <a:rPr lang="en-US" sz="2400" spc="-10" dirty="0">
                <a:effectLst/>
                <a:latin typeface="Times New Roman" panose="02020603050405020304" pitchFamily="18" charset="0"/>
                <a:ea typeface="Times New Roman" panose="02020603050405020304" pitchFamily="18" charset="0"/>
              </a:rPr>
              <a:t> </a:t>
            </a:r>
            <a:r>
              <a:rPr lang="en-US" sz="2400" spc="-5" dirty="0">
                <a:effectLst/>
                <a:latin typeface="Times New Roman" panose="02020603050405020304" pitchFamily="18" charset="0"/>
                <a:ea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rPr>
              <a:t>o</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a:t>
            </a:r>
            <a:r>
              <a:rPr lang="en-US" sz="2400" spc="5" dirty="0">
                <a:effectLst/>
                <a:latin typeface="Times New Roman" panose="02020603050405020304" pitchFamily="18" charset="0"/>
                <a:ea typeface="Times New Roman" panose="02020603050405020304" pitchFamily="18" charset="0"/>
              </a:rPr>
              <a:t> </a:t>
            </a:r>
            <a:r>
              <a:rPr lang="en-US" sz="2400" spc="-5" dirty="0">
                <a:effectLst/>
                <a:latin typeface="Times New Roman" panose="02020603050405020304" pitchFamily="18" charset="0"/>
                <a:ea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rPr>
              <a:t>om</a:t>
            </a:r>
            <a:r>
              <a:rPr lang="en-US" sz="2400" spc="5" dirty="0">
                <a:effectLst/>
                <a:latin typeface="Times New Roman" panose="02020603050405020304" pitchFamily="18" charset="0"/>
                <a:ea typeface="Times New Roman" panose="02020603050405020304" pitchFamily="18" charset="0"/>
              </a:rPr>
              <a:t>p</a:t>
            </a:r>
            <a:r>
              <a:rPr lang="en-US" sz="2400" spc="-5"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n</a:t>
            </a:r>
            <a:r>
              <a:rPr lang="en-US" sz="2400" spc="5" dirty="0">
                <a:effectLst/>
                <a:latin typeface="Times New Roman" panose="02020603050405020304" pitchFamily="18" charset="0"/>
                <a:ea typeface="Times New Roman" panose="02020603050405020304" pitchFamily="18" charset="0"/>
              </a:rPr>
              <a:t>y</a:t>
            </a:r>
            <a:r>
              <a:rPr lang="en-US" sz="2400" dirty="0">
                <a:effectLst/>
                <a:latin typeface="Times New Roman" panose="02020603050405020304" pitchFamily="18" charset="0"/>
                <a:ea typeface="Times New Roman" panose="02020603050405020304" pitchFamily="18" charset="0"/>
              </a:rPr>
              <a:t>,</a:t>
            </a:r>
            <a:r>
              <a:rPr lang="en-US" sz="2400" spc="-5" dirty="0">
                <a:effectLst/>
                <a:latin typeface="Times New Roman" panose="02020603050405020304" pitchFamily="18" charset="0"/>
                <a:ea typeface="Times New Roman" panose="02020603050405020304" pitchFamily="18" charset="0"/>
              </a:rPr>
              <a:t> </a:t>
            </a:r>
            <a:r>
              <a:rPr lang="en-US" sz="2400" spc="5" dirty="0">
                <a:effectLst/>
                <a:latin typeface="Times New Roman" panose="02020603050405020304" pitchFamily="18" charset="0"/>
                <a:ea typeface="Times New Roman" panose="02020603050405020304" pitchFamily="18" charset="0"/>
              </a:rPr>
              <a:t>s</a:t>
            </a:r>
            <a:r>
              <a:rPr lang="en-US" sz="2400" dirty="0">
                <a:effectLst/>
                <a:latin typeface="Times New Roman" panose="02020603050405020304" pitchFamily="18" charset="0"/>
                <a:ea typeface="Times New Roman" panose="02020603050405020304" pitchFamily="18" charset="0"/>
              </a:rPr>
              <a:t>h</a:t>
            </a:r>
            <a:r>
              <a:rPr lang="en-US" sz="2400" spc="-5"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ll </a:t>
            </a:r>
            <a:r>
              <a:rPr lang="en-US" sz="2400" spc="-5" dirty="0">
                <a:effectLst/>
                <a:latin typeface="Times New Roman" panose="02020603050405020304" pitchFamily="18" charset="0"/>
                <a:ea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rPr>
              <a:t>e</a:t>
            </a:r>
            <a:r>
              <a:rPr lang="en-US" sz="2400" spc="15" dirty="0">
                <a:effectLst/>
                <a:latin typeface="Times New Roman" panose="02020603050405020304" pitchFamily="18" charset="0"/>
                <a:ea typeface="Times New Roman" panose="02020603050405020304" pitchFamily="18" charset="0"/>
              </a:rPr>
              <a:t> </a:t>
            </a:r>
            <a:r>
              <a:rPr lang="en-US" sz="2400" spc="-5" dirty="0">
                <a:effectLst/>
                <a:latin typeface="Times New Roman" panose="02020603050405020304" pitchFamily="18" charset="0"/>
                <a:ea typeface="Times New Roman" panose="02020603050405020304" pitchFamily="18" charset="0"/>
              </a:rPr>
              <a:t>d</a:t>
            </a:r>
            <a:r>
              <a:rPr lang="en-US" sz="2400" spc="5" dirty="0">
                <a:effectLst/>
                <a:latin typeface="Times New Roman" panose="02020603050405020304" pitchFamily="18" charset="0"/>
                <a:ea typeface="Times New Roman" panose="02020603050405020304" pitchFamily="18" charset="0"/>
              </a:rPr>
              <a:t>ee</a:t>
            </a:r>
            <a:r>
              <a:rPr lang="en-US" sz="2400" dirty="0">
                <a:effectLst/>
                <a:latin typeface="Times New Roman" panose="02020603050405020304" pitchFamily="18" charset="0"/>
                <a:ea typeface="Times New Roman" panose="02020603050405020304" pitchFamily="18" charset="0"/>
              </a:rPr>
              <a:t>m</a:t>
            </a:r>
            <a:r>
              <a:rPr lang="en-US" sz="2400" spc="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d</a:t>
            </a:r>
            <a:r>
              <a:rPr lang="en-US" sz="2400" spc="-5" dirty="0">
                <a:effectLst/>
                <a:latin typeface="Times New Roman" panose="02020603050405020304" pitchFamily="18" charset="0"/>
                <a:ea typeface="Times New Roman" panose="02020603050405020304" pitchFamily="18" charset="0"/>
              </a:rPr>
              <a:t> t</a:t>
            </a:r>
            <a:r>
              <a:rPr lang="en-US" sz="2400" dirty="0">
                <a:effectLst/>
                <a:latin typeface="Times New Roman" panose="02020603050405020304" pitchFamily="18" charset="0"/>
                <a:ea typeface="Times New Roman" panose="02020603050405020304" pitchFamily="18" charset="0"/>
              </a:rPr>
              <a:t>o</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be</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a:t>
            </a:r>
            <a:r>
              <a:rPr lang="en-US" sz="2400" spc="-5" dirty="0">
                <a:effectLst/>
                <a:latin typeface="Times New Roman" panose="02020603050405020304" pitchFamily="18" charset="0"/>
                <a:ea typeface="Times New Roman" panose="02020603050405020304" pitchFamily="18" charset="0"/>
              </a:rPr>
              <a:t> r</a:t>
            </a:r>
            <a:r>
              <a:rPr lang="en-US" sz="2400" spc="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l</a:t>
            </a:r>
            <a:r>
              <a:rPr lang="en-US" sz="2400" spc="-5" dirty="0">
                <a:effectLst/>
                <a:latin typeface="Times New Roman" panose="02020603050405020304" pitchFamily="18" charset="0"/>
                <a:ea typeface="Times New Roman" panose="02020603050405020304" pitchFamily="18" charset="0"/>
              </a:rPr>
              <a:t>at</a:t>
            </a:r>
            <a:r>
              <a:rPr lang="en-US" sz="2400" spc="15"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d</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p</a:t>
            </a:r>
            <a:r>
              <a:rPr lang="en-US" sz="2400" spc="-10" dirty="0">
                <a:effectLst/>
                <a:latin typeface="Times New Roman" panose="02020603050405020304" pitchFamily="18" charset="0"/>
                <a:ea typeface="Times New Roman" panose="02020603050405020304" pitchFamily="18" charset="0"/>
              </a:rPr>
              <a:t>a</a:t>
            </a:r>
            <a:r>
              <a:rPr lang="en-US" sz="2400" spc="10" dirty="0">
                <a:effectLst/>
                <a:latin typeface="Times New Roman" panose="02020603050405020304" pitchFamily="18" charset="0"/>
                <a:ea typeface="Times New Roman" panose="02020603050405020304" pitchFamily="18" charset="0"/>
              </a:rPr>
              <a:t>r</a:t>
            </a:r>
            <a:r>
              <a:rPr lang="en-US" sz="2400" spc="-5" dirty="0">
                <a:effectLst/>
                <a:latin typeface="Times New Roman" panose="02020603050405020304" pitchFamily="18" charset="0"/>
                <a:ea typeface="Times New Roman" panose="02020603050405020304" pitchFamily="18" charset="0"/>
              </a:rPr>
              <a:t>t</a:t>
            </a:r>
            <a:r>
              <a:rPr lang="en-US" sz="2400" spc="35" dirty="0">
                <a:effectLst/>
                <a:latin typeface="Times New Roman" panose="02020603050405020304" pitchFamily="18" charset="0"/>
                <a:ea typeface="Times New Roman" panose="02020603050405020304" pitchFamily="18" charset="0"/>
              </a:rPr>
              <a:t>y</a:t>
            </a:r>
            <a:r>
              <a:rPr lang="en-US" sz="2400" dirty="0">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228600" marR="0" indent="-22860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6849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724178" cy="5809283"/>
          </a:xfrm>
          <a:prstGeom prst="rect">
            <a:avLst/>
          </a:prstGeom>
          <a:noFill/>
        </p:spPr>
        <p:txBody>
          <a:bodyPr wrap="square" rtlCol="0">
            <a:spAutoFit/>
          </a:bodyPr>
          <a:lstStyle/>
          <a:p>
            <a:pPr marL="457200" indent="-457200" algn="just">
              <a:spcBef>
                <a:spcPts val="100"/>
              </a:spcBef>
              <a:spcAft>
                <a:spcPts val="100"/>
              </a:spcAft>
              <a:tabLst>
                <a:tab pos="342900" algn="r"/>
              </a:tabLst>
            </a:pPr>
            <a:r>
              <a:rPr lang="en-IN"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Meaning of Relative [under Section 2(77)]……</a:t>
            </a:r>
          </a:p>
          <a:p>
            <a:pPr marL="0" marR="0" indent="228600" algn="just">
              <a:spcBef>
                <a:spcPts val="0"/>
              </a:spcBef>
              <a:spcAft>
                <a:spcPts val="500"/>
              </a:spcAft>
            </a:pPr>
            <a:r>
              <a:rPr lang="en-US" sz="2200" i="1" dirty="0">
                <a:effectLst/>
                <a:latin typeface="Times New Roman" panose="02020603050405020304" pitchFamily="18" charset="0"/>
                <a:ea typeface="Times New Roman" panose="02020603050405020304" pitchFamily="18" charset="0"/>
              </a:rPr>
              <a:t>	</a:t>
            </a:r>
            <a:r>
              <a:rPr lang="en-US" sz="2200" dirty="0">
                <a:solidFill>
                  <a:srgbClr val="FF0000"/>
                </a:solidFill>
                <a:effectLst/>
                <a:latin typeface="Times New Roman" panose="02020603050405020304" pitchFamily="18" charset="0"/>
                <a:ea typeface="Times New Roman" panose="02020603050405020304" pitchFamily="18" charset="0"/>
              </a:rPr>
              <a:t>“R</a:t>
            </a:r>
            <a:r>
              <a:rPr lang="en-US" sz="2200" b="1" i="1" dirty="0">
                <a:solidFill>
                  <a:srgbClr val="FF0000"/>
                </a:solidFill>
                <a:effectLst/>
                <a:latin typeface="Times New Roman" panose="02020603050405020304" pitchFamily="18" charset="0"/>
                <a:ea typeface="Times New Roman" panose="02020603050405020304" pitchFamily="18" charset="0"/>
              </a:rPr>
              <a:t>elative</a:t>
            </a:r>
            <a:r>
              <a:rPr lang="en-US" sz="2200" dirty="0">
                <a:solidFill>
                  <a:srgbClr val="FF0000"/>
                </a:solidFill>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with reference to any person, means any one who is related to another, if—</a:t>
            </a:r>
            <a:endParaRPr lang="en-IN" sz="22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200" dirty="0">
                <a:effectLst/>
                <a:latin typeface="Times New Roman" panose="02020603050405020304" pitchFamily="18" charset="0"/>
                <a:ea typeface="Times New Roman" panose="02020603050405020304" pitchFamily="18" charset="0"/>
              </a:rPr>
              <a:t>	(</a:t>
            </a:r>
            <a:r>
              <a:rPr lang="en-US" sz="2200" i="1" dirty="0" err="1">
                <a:effectLst/>
                <a:latin typeface="Times New Roman" panose="02020603050405020304" pitchFamily="18" charset="0"/>
                <a:ea typeface="Times New Roman" panose="02020603050405020304" pitchFamily="18" charset="0"/>
              </a:rPr>
              <a:t>i</a:t>
            </a:r>
            <a:r>
              <a:rPr lang="en-US" sz="2200" dirty="0">
                <a:effectLst/>
                <a:latin typeface="Times New Roman" panose="02020603050405020304" pitchFamily="18" charset="0"/>
                <a:ea typeface="Times New Roman" panose="02020603050405020304" pitchFamily="18" charset="0"/>
              </a:rPr>
              <a:t>)	they are members of a Hindu Undivided Family; </a:t>
            </a:r>
            <a:endParaRPr lang="en-IN" sz="22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ii</a:t>
            </a:r>
            <a:r>
              <a:rPr lang="en-US" sz="2200" dirty="0">
                <a:effectLst/>
                <a:latin typeface="Times New Roman" panose="02020603050405020304" pitchFamily="18" charset="0"/>
                <a:ea typeface="Times New Roman" panose="02020603050405020304" pitchFamily="18" charset="0"/>
              </a:rPr>
              <a:t>)	they are husband and wife; or</a:t>
            </a:r>
            <a:endParaRPr lang="en-IN" sz="22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500"/>
              </a:spcAft>
              <a:tabLst>
                <a:tab pos="342900" algn="r"/>
              </a:tabLst>
            </a:pP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iii</a:t>
            </a:r>
            <a:r>
              <a:rPr lang="en-US" sz="2200" dirty="0">
                <a:effectLst/>
                <a:latin typeface="Times New Roman" panose="02020603050405020304" pitchFamily="18" charset="0"/>
                <a:ea typeface="Times New Roman" panose="02020603050405020304" pitchFamily="18" charset="0"/>
              </a:rPr>
              <a:t>)	one person is related to the other in such manner as may be prescribed;</a:t>
            </a:r>
            <a:endParaRPr lang="en-IN" sz="2200" dirty="0">
              <a:effectLst/>
              <a:latin typeface="Times New Roman" panose="02020603050405020304" pitchFamily="18" charset="0"/>
              <a:ea typeface="Times New Roman" panose="02020603050405020304" pitchFamily="18" charset="0"/>
            </a:endParaRPr>
          </a:p>
          <a:p>
            <a:pPr marL="228600" marR="0" indent="-228600" algn="just">
              <a:spcBef>
                <a:spcPts val="0"/>
              </a:spcBef>
              <a:spcAft>
                <a:spcPts val="0"/>
              </a:spcAft>
            </a:pPr>
            <a:r>
              <a:rPr lang="en-US" sz="2200" b="1" dirty="0">
                <a:effectLst/>
                <a:latin typeface="Times New Roman" panose="02020603050405020304" pitchFamily="18" charset="0"/>
                <a:ea typeface="Times New Roman" panose="02020603050405020304" pitchFamily="18" charset="0"/>
              </a:rPr>
              <a:t>	Rule 4 Relative: </a:t>
            </a:r>
            <a:r>
              <a:rPr lang="en-US" sz="2200" dirty="0">
                <a:effectLst/>
                <a:latin typeface="Times New Roman" panose="02020603050405020304" pitchFamily="18" charset="0"/>
                <a:ea typeface="Times New Roman" panose="02020603050405020304" pitchFamily="18" charset="0"/>
              </a:rPr>
              <a:t>A person shall be deemed to be the relative of another, if he or she is related to another in the following manner, namely:</a:t>
            </a:r>
            <a:r>
              <a:rPr lang="en-US" sz="2200" b="1" dirty="0">
                <a:effectLst/>
                <a:latin typeface="Times New Roman" panose="02020603050405020304" pitchFamily="18" charset="0"/>
                <a:ea typeface="Times New Roman" panose="02020603050405020304" pitchFamily="18" charset="0"/>
              </a:rPr>
              <a:t>—</a:t>
            </a:r>
            <a:endParaRPr lang="en-IN" sz="2200" dirty="0">
              <a:effectLst/>
              <a:latin typeface="Times New Roman" panose="02020603050405020304" pitchFamily="18" charset="0"/>
              <a:ea typeface="Times New Roman" panose="02020603050405020304" pitchFamily="18" charset="0"/>
            </a:endParaRPr>
          </a:p>
          <a:p>
            <a:pPr marL="571500" marR="0" indent="-571500" algn="just">
              <a:spcBef>
                <a:spcPts val="0"/>
              </a:spcBef>
              <a:spcAft>
                <a:spcPts val="0"/>
              </a:spcAft>
              <a:tabLst>
                <a:tab pos="457200" algn="r"/>
              </a:tabLst>
            </a:pPr>
            <a:r>
              <a:rPr lang="en-US" sz="2200" dirty="0">
                <a:effectLst/>
                <a:latin typeface="Times New Roman" panose="02020603050405020304" pitchFamily="18" charset="0"/>
                <a:ea typeface="Times New Roman" panose="02020603050405020304" pitchFamily="18" charset="0"/>
              </a:rPr>
              <a:t>	(1)</a:t>
            </a:r>
            <a:r>
              <a:rPr lang="en-US" sz="2200"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Father: 	Provided that the term "Father" includes step-father. </a:t>
            </a:r>
            <a:endParaRPr lang="en-IN" sz="2200" dirty="0">
              <a:effectLst/>
              <a:latin typeface="Times New Roman" panose="02020603050405020304" pitchFamily="18" charset="0"/>
              <a:ea typeface="Times New Roman" panose="02020603050405020304" pitchFamily="18" charset="0"/>
            </a:endParaRPr>
          </a:p>
          <a:p>
            <a:pPr marL="571500" marR="0" indent="-571500" algn="just">
              <a:spcBef>
                <a:spcPts val="0"/>
              </a:spcBef>
              <a:spcAft>
                <a:spcPts val="0"/>
              </a:spcAft>
              <a:tabLst>
                <a:tab pos="457200" algn="r"/>
              </a:tabLst>
            </a:pPr>
            <a:r>
              <a:rPr lang="en-US" sz="2200" dirty="0">
                <a:effectLst/>
                <a:latin typeface="Times New Roman" panose="02020603050405020304" pitchFamily="18" charset="0"/>
                <a:ea typeface="Times New Roman" panose="02020603050405020304" pitchFamily="18" charset="0"/>
              </a:rPr>
              <a:t>	(2) </a:t>
            </a:r>
            <a:r>
              <a:rPr lang="en-US" sz="2200"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Mother: 	Provided that the term "Mother" includes the step-mother. </a:t>
            </a:r>
            <a:endParaRPr lang="en-IN" sz="2200" dirty="0">
              <a:effectLst/>
              <a:latin typeface="Times New Roman" panose="02020603050405020304" pitchFamily="18" charset="0"/>
              <a:ea typeface="Times New Roman" panose="02020603050405020304" pitchFamily="18" charset="0"/>
            </a:endParaRPr>
          </a:p>
          <a:p>
            <a:pPr marL="571500" marR="0" indent="-571500" algn="just">
              <a:spcBef>
                <a:spcPts val="0"/>
              </a:spcBef>
              <a:spcAft>
                <a:spcPts val="0"/>
              </a:spcAft>
              <a:tabLst>
                <a:tab pos="457200" algn="r"/>
              </a:tabLst>
            </a:pPr>
            <a:r>
              <a:rPr lang="en-US" sz="2200" dirty="0">
                <a:effectLst/>
                <a:latin typeface="Times New Roman" panose="02020603050405020304" pitchFamily="18" charset="0"/>
                <a:ea typeface="Times New Roman" panose="02020603050405020304" pitchFamily="18" charset="0"/>
              </a:rPr>
              <a:t>	(3)</a:t>
            </a:r>
            <a:r>
              <a:rPr lang="en-US" sz="2200"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Son: 		Provided that the term "Son" includes the step-son.	</a:t>
            </a:r>
            <a:endParaRPr lang="en-IN" sz="2200" dirty="0">
              <a:effectLst/>
              <a:latin typeface="Times New Roman" panose="02020603050405020304" pitchFamily="18" charset="0"/>
              <a:ea typeface="Times New Roman" panose="02020603050405020304" pitchFamily="18" charset="0"/>
            </a:endParaRPr>
          </a:p>
          <a:p>
            <a:pPr marL="571500" marR="0" indent="-571500" algn="just">
              <a:spcBef>
                <a:spcPts val="0"/>
              </a:spcBef>
              <a:spcAft>
                <a:spcPts val="0"/>
              </a:spcAft>
              <a:tabLst>
                <a:tab pos="457200" algn="r"/>
              </a:tabLst>
            </a:pPr>
            <a:r>
              <a:rPr lang="en-US" sz="2200" dirty="0">
                <a:effectLst/>
                <a:latin typeface="Times New Roman" panose="02020603050405020304" pitchFamily="18" charset="0"/>
                <a:ea typeface="Times New Roman" panose="02020603050405020304" pitchFamily="18" charset="0"/>
              </a:rPr>
              <a:t>	(4)</a:t>
            </a:r>
            <a:r>
              <a:rPr lang="en-US" sz="2200"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Son’s wife. </a:t>
            </a:r>
            <a:endParaRPr lang="en-IN" sz="2200" dirty="0">
              <a:effectLst/>
              <a:latin typeface="Times New Roman" panose="02020603050405020304" pitchFamily="18" charset="0"/>
              <a:ea typeface="Times New Roman" panose="02020603050405020304" pitchFamily="18" charset="0"/>
            </a:endParaRPr>
          </a:p>
          <a:p>
            <a:pPr marL="571500" marR="0" indent="-571500" algn="just">
              <a:spcBef>
                <a:spcPts val="0"/>
              </a:spcBef>
              <a:spcAft>
                <a:spcPts val="0"/>
              </a:spcAft>
              <a:tabLst>
                <a:tab pos="457200" algn="r"/>
              </a:tabLst>
            </a:pPr>
            <a:r>
              <a:rPr lang="en-US" sz="2200" dirty="0">
                <a:effectLst/>
                <a:latin typeface="Times New Roman" panose="02020603050405020304" pitchFamily="18" charset="0"/>
                <a:ea typeface="Times New Roman" panose="02020603050405020304" pitchFamily="18" charset="0"/>
              </a:rPr>
              <a:t>	(5)</a:t>
            </a:r>
            <a:r>
              <a:rPr lang="en-US" sz="2200"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Daughter.</a:t>
            </a:r>
            <a:endParaRPr lang="en-IN" sz="2200" dirty="0">
              <a:effectLst/>
              <a:latin typeface="Times New Roman" panose="02020603050405020304" pitchFamily="18" charset="0"/>
              <a:ea typeface="Times New Roman" panose="02020603050405020304" pitchFamily="18" charset="0"/>
            </a:endParaRPr>
          </a:p>
          <a:p>
            <a:pPr marL="571500" marR="0" indent="-571500" algn="just">
              <a:spcBef>
                <a:spcPts val="0"/>
              </a:spcBef>
              <a:spcAft>
                <a:spcPts val="0"/>
              </a:spcAft>
              <a:tabLst>
                <a:tab pos="457200" algn="r"/>
              </a:tabLst>
            </a:pPr>
            <a:r>
              <a:rPr lang="en-US" sz="2200" dirty="0">
                <a:effectLst/>
                <a:latin typeface="Times New Roman" panose="02020603050405020304" pitchFamily="18" charset="0"/>
                <a:ea typeface="Times New Roman" panose="02020603050405020304" pitchFamily="18" charset="0"/>
              </a:rPr>
              <a:t>	(6)</a:t>
            </a:r>
            <a:r>
              <a:rPr lang="en-US" sz="2200"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Daughter’s husband.</a:t>
            </a:r>
            <a:endParaRPr lang="en-IN" sz="2200" dirty="0">
              <a:effectLst/>
              <a:latin typeface="Times New Roman" panose="02020603050405020304" pitchFamily="18" charset="0"/>
              <a:ea typeface="Times New Roman" panose="02020603050405020304" pitchFamily="18" charset="0"/>
            </a:endParaRPr>
          </a:p>
          <a:p>
            <a:pPr marL="571500" marR="0" indent="-571500" algn="just">
              <a:spcBef>
                <a:spcPts val="0"/>
              </a:spcBef>
              <a:spcAft>
                <a:spcPts val="0"/>
              </a:spcAft>
              <a:tabLst>
                <a:tab pos="457200" algn="r"/>
              </a:tabLst>
            </a:pPr>
            <a:r>
              <a:rPr lang="en-US" sz="2200" dirty="0">
                <a:effectLst/>
                <a:latin typeface="Times New Roman" panose="02020603050405020304" pitchFamily="18" charset="0"/>
                <a:ea typeface="Times New Roman" panose="02020603050405020304" pitchFamily="18" charset="0"/>
              </a:rPr>
              <a:t> 	(7)</a:t>
            </a:r>
            <a:r>
              <a:rPr lang="en-US" sz="2200"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Brother: 	Provided that the term "Brother" includes the step-brother; </a:t>
            </a:r>
            <a:endParaRPr lang="en-IN" sz="2200" dirty="0">
              <a:effectLst/>
              <a:latin typeface="Times New Roman" panose="02020603050405020304" pitchFamily="18" charset="0"/>
              <a:ea typeface="Times New Roman" panose="02020603050405020304" pitchFamily="18" charset="0"/>
            </a:endParaRPr>
          </a:p>
          <a:p>
            <a:pPr marL="571500" marR="0" indent="-571500" algn="just">
              <a:spcBef>
                <a:spcPts val="0"/>
              </a:spcBef>
              <a:spcAft>
                <a:spcPts val="0"/>
              </a:spcAft>
              <a:tabLst>
                <a:tab pos="457200" algn="r"/>
              </a:tabLst>
            </a:pPr>
            <a:r>
              <a:rPr lang="en-US" sz="2200" dirty="0">
                <a:effectLst/>
                <a:latin typeface="Times New Roman" panose="02020603050405020304" pitchFamily="18" charset="0"/>
                <a:ea typeface="Times New Roman" panose="02020603050405020304" pitchFamily="18" charset="0"/>
              </a:rPr>
              <a:t>	(8)</a:t>
            </a:r>
            <a:r>
              <a:rPr lang="en-US" sz="2200"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Sister: 		Provided that the term "Sister" includes the step-sister.</a:t>
            </a:r>
            <a:endParaRPr lang="en-IN" sz="2200" dirty="0">
              <a:effectLst/>
              <a:latin typeface="Times New Roman" panose="02020603050405020304" pitchFamily="18" charset="0"/>
              <a:ea typeface="Times New Roman" panose="02020603050405020304" pitchFamily="18" charset="0"/>
            </a:endParaRPr>
          </a:p>
          <a:p>
            <a:pPr marL="228600" marR="0" indent="-228600" algn="just">
              <a:spcBef>
                <a:spcPts val="0"/>
              </a:spcBef>
              <a:spcAft>
                <a:spcPts val="0"/>
              </a:spcAft>
            </a:pPr>
            <a:r>
              <a:rPr lang="en-US" sz="2200" b="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Rule 4 of </a:t>
            </a:r>
            <a:r>
              <a:rPr lang="en-US" sz="2200" i="1" dirty="0">
                <a:effectLst/>
                <a:latin typeface="Times New Roman" panose="02020603050405020304" pitchFamily="18" charset="0"/>
                <a:ea typeface="Times New Roman" panose="02020603050405020304" pitchFamily="18" charset="0"/>
              </a:rPr>
              <a:t>Companies</a:t>
            </a: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Specification of Definitions Details</a:t>
            </a: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Rules, 2014</a:t>
            </a:r>
            <a:r>
              <a:rPr lang="en-US" sz="2200" dirty="0">
                <a:effectLst/>
                <a:latin typeface="Times New Roman" panose="02020603050405020304" pitchFamily="18" charset="0"/>
                <a:ea typeface="Times New Roman" panose="02020603050405020304" pitchFamily="18" charset="0"/>
              </a:rPr>
              <a:t>.]</a:t>
            </a:r>
            <a:endParaRPr lang="en-IN"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8803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582862" cy="1290097"/>
          </a:xfrm>
          <a:prstGeom prst="rect">
            <a:avLst/>
          </a:prstGeom>
          <a:noFill/>
        </p:spPr>
        <p:txBody>
          <a:bodyPr wrap="square" rtlCol="0">
            <a:spAutoFit/>
          </a:bodyPr>
          <a:lstStyle/>
          <a:p>
            <a:pPr marL="457200" indent="-457200" algn="just">
              <a:spcBef>
                <a:spcPts val="100"/>
              </a:spcBef>
              <a:spcAft>
                <a:spcPts val="100"/>
              </a:spcAft>
              <a:tabLst>
                <a:tab pos="342900" algn="r"/>
              </a:tabLs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a:p>
            <a:pPr marL="457200" marR="0" indent="-457200" algn="just">
              <a:spcBef>
                <a:spcPts val="200"/>
              </a:spcBef>
              <a:spcAft>
                <a:spcPts val="200"/>
              </a:spcAft>
              <a:tabLst>
                <a:tab pos="342900" algn="r"/>
              </a:tabLst>
            </a:pPr>
            <a:r>
              <a:rPr lang="en-IN" sz="2400" i="1" dirty="0">
                <a:solidFill>
                  <a:srgbClr val="000000"/>
                </a:solidFill>
                <a:effectLst/>
                <a:latin typeface="Times New Roman" panose="02020603050405020304" pitchFamily="18" charset="0"/>
                <a:ea typeface="Times New Roman" panose="02020603050405020304" pitchFamily="18" charset="0"/>
              </a:rPr>
              <a:t>(iv)	</a:t>
            </a:r>
            <a:r>
              <a:rPr lang="en-IN" sz="2400" b="1" i="1" dirty="0">
                <a:solidFill>
                  <a:srgbClr val="000000"/>
                </a:solidFill>
                <a:effectLst/>
                <a:latin typeface="Times New Roman" panose="02020603050405020304" pitchFamily="18" charset="0"/>
                <a:ea typeface="Times New Roman" panose="02020603050405020304" pitchFamily="18" charset="0"/>
              </a:rPr>
              <a:t>Capital-Work-in Progress (CWIP</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685800" algn="just">
              <a:spcBef>
                <a:spcPts val="200"/>
              </a:spcBef>
              <a:spcAft>
                <a:spcPts val="200"/>
              </a:spcAft>
              <a:tabLst>
                <a:tab pos="571500" algn="r"/>
              </a:tabLst>
            </a:pPr>
            <a:r>
              <a:rPr lang="en-IN" sz="2400" b="1" i="1" dirty="0">
                <a:solidFill>
                  <a:srgbClr val="000000"/>
                </a:solidFill>
                <a:effectLst/>
                <a:latin typeface="Times New Roman" panose="02020603050405020304" pitchFamily="18" charset="0"/>
                <a:ea typeface="Times New Roman" panose="02020603050405020304" pitchFamily="18" charset="0"/>
              </a:rPr>
              <a:t>	</a:t>
            </a:r>
            <a:r>
              <a:rPr lang="en-IN" sz="2200" b="1" i="1" dirty="0">
                <a:solidFill>
                  <a:srgbClr val="000000"/>
                </a:solidFill>
                <a:effectLst/>
                <a:latin typeface="Times New Roman" panose="02020603050405020304" pitchFamily="18" charset="0"/>
                <a:ea typeface="Times New Roman" panose="02020603050405020304" pitchFamily="18" charset="0"/>
              </a:rPr>
              <a:t>(</a:t>
            </a:r>
            <a:r>
              <a:rPr lang="en-IN" sz="2100" b="1" i="1" dirty="0">
                <a:solidFill>
                  <a:srgbClr val="000000"/>
                </a:solidFill>
                <a:effectLst/>
                <a:latin typeface="Times New Roman" panose="02020603050405020304" pitchFamily="18" charset="0"/>
                <a:ea typeface="Times New Roman" panose="02020603050405020304" pitchFamily="18" charset="0"/>
              </a:rPr>
              <a:t>a)	For Capital-work-in progress, following ageing schedule shall be given: CWIP aging schedule</a:t>
            </a:r>
            <a:endParaRPr lang="en-IN" sz="2100" dirty="0">
              <a:effectLst/>
              <a:latin typeface="Times New Roman" panose="02020603050405020304" pitchFamily="18" charset="0"/>
              <a:ea typeface="Times New Roman" panose="02020603050405020304" pitchFamily="18" charset="0"/>
            </a:endParaRPr>
          </a:p>
        </p:txBody>
      </p:sp>
      <p:graphicFrame>
        <p:nvGraphicFramePr>
          <p:cNvPr id="5" name="Table 6">
            <a:extLst>
              <a:ext uri="{FF2B5EF4-FFF2-40B4-BE49-F238E27FC236}">
                <a16:creationId xmlns:a16="http://schemas.microsoft.com/office/drawing/2014/main" id="{5707E481-BAEE-7C98-870C-8EC2B064AE0A}"/>
              </a:ext>
            </a:extLst>
          </p:cNvPr>
          <p:cNvGraphicFramePr>
            <a:graphicFrameLocks noGrp="1"/>
          </p:cNvGraphicFramePr>
          <p:nvPr>
            <p:extLst>
              <p:ext uri="{D42A27DB-BD31-4B8C-83A1-F6EECF244321}">
                <p14:modId xmlns:p14="http://schemas.microsoft.com/office/powerpoint/2010/main" val="2686840574"/>
              </p:ext>
            </p:extLst>
          </p:nvPr>
        </p:nvGraphicFramePr>
        <p:xfrm>
          <a:off x="390410" y="2122384"/>
          <a:ext cx="11340157" cy="1319699"/>
        </p:xfrm>
        <a:graphic>
          <a:graphicData uri="http://schemas.openxmlformats.org/drawingml/2006/table">
            <a:tbl>
              <a:tblPr firstRow="1" bandRow="1">
                <a:tableStyleId>{5C22544A-7EE6-4342-B048-85BDC9FD1C3A}</a:tableStyleId>
              </a:tblPr>
              <a:tblGrid>
                <a:gridCol w="3308082">
                  <a:extLst>
                    <a:ext uri="{9D8B030D-6E8A-4147-A177-3AD203B41FA5}">
                      <a16:colId xmlns:a16="http://schemas.microsoft.com/office/drawing/2014/main" val="4131077064"/>
                    </a:ext>
                  </a:extLst>
                </a:gridCol>
                <a:gridCol w="1976612">
                  <a:extLst>
                    <a:ext uri="{9D8B030D-6E8A-4147-A177-3AD203B41FA5}">
                      <a16:colId xmlns:a16="http://schemas.microsoft.com/office/drawing/2014/main" val="3174312003"/>
                    </a:ext>
                  </a:extLst>
                </a:gridCol>
                <a:gridCol w="1172565">
                  <a:extLst>
                    <a:ext uri="{9D8B030D-6E8A-4147-A177-3AD203B41FA5}">
                      <a16:colId xmlns:a16="http://schemas.microsoft.com/office/drawing/2014/main" val="3067173123"/>
                    </a:ext>
                  </a:extLst>
                </a:gridCol>
                <a:gridCol w="1490833">
                  <a:extLst>
                    <a:ext uri="{9D8B030D-6E8A-4147-A177-3AD203B41FA5}">
                      <a16:colId xmlns:a16="http://schemas.microsoft.com/office/drawing/2014/main" val="634482400"/>
                    </a:ext>
                  </a:extLst>
                </a:gridCol>
                <a:gridCol w="2311630">
                  <a:extLst>
                    <a:ext uri="{9D8B030D-6E8A-4147-A177-3AD203B41FA5}">
                      <a16:colId xmlns:a16="http://schemas.microsoft.com/office/drawing/2014/main" val="3283280167"/>
                    </a:ext>
                  </a:extLst>
                </a:gridCol>
                <a:gridCol w="1080435">
                  <a:extLst>
                    <a:ext uri="{9D8B030D-6E8A-4147-A177-3AD203B41FA5}">
                      <a16:colId xmlns:a16="http://schemas.microsoft.com/office/drawing/2014/main" val="1141484136"/>
                    </a:ext>
                  </a:extLst>
                </a:gridCol>
              </a:tblGrid>
              <a:tr h="330255">
                <a:tc rowSpan="2">
                  <a:txBody>
                    <a:bodyPr/>
                    <a:lstStyle/>
                    <a:p>
                      <a:pPr algn="ctr"/>
                      <a:r>
                        <a:rPr lang="en-IN" sz="1800" dirty="0">
                          <a:latin typeface="Times New Roman" panose="02020603050405020304" pitchFamily="18" charset="0"/>
                          <a:cs typeface="Times New Roman" panose="02020603050405020304" pitchFamily="18" charset="0"/>
                        </a:rPr>
                        <a:t>CWIP</a:t>
                      </a:r>
                    </a:p>
                  </a:txBody>
                  <a:tcPr/>
                </a:tc>
                <a:tc gridSpan="4">
                  <a:txBody>
                    <a:bodyPr/>
                    <a:lstStyle/>
                    <a:p>
                      <a:pPr algn="ctr"/>
                      <a:r>
                        <a:rPr lang="en-IN" sz="1800" b="1" i="1" kern="1200" dirty="0">
                          <a:solidFill>
                            <a:schemeClr val="lt1"/>
                          </a:solidFill>
                          <a:effectLst/>
                          <a:latin typeface="Times New Roman" panose="02020603050405020304" pitchFamily="18" charset="0"/>
                          <a:ea typeface="+mn-ea"/>
                          <a:cs typeface="Times New Roman" panose="02020603050405020304" pitchFamily="18" charset="0"/>
                        </a:rPr>
                        <a:t>Amount in CWIP for a period of</a:t>
                      </a:r>
                      <a:endParaRPr lang="en-IN" sz="1800" dirty="0">
                        <a:latin typeface="Times New Roman" panose="02020603050405020304" pitchFamily="18" charset="0"/>
                        <a:cs typeface="Times New Roman" panose="02020603050405020304" pitchFamily="18" charset="0"/>
                      </a:endParaRP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a:txBody>
                    <a:bodyPr/>
                    <a:lstStyle/>
                    <a:p>
                      <a:r>
                        <a:rPr lang="en-IN" sz="1800" dirty="0">
                          <a:latin typeface="Times New Roman" panose="02020603050405020304" pitchFamily="18" charset="0"/>
                          <a:cs typeface="Times New Roman" panose="02020603050405020304" pitchFamily="18" charset="0"/>
                        </a:rPr>
                        <a:t>Total*</a:t>
                      </a:r>
                    </a:p>
                  </a:txBody>
                  <a:tcPr/>
                </a:tc>
                <a:extLst>
                  <a:ext uri="{0D108BD9-81ED-4DB2-BD59-A6C34878D82A}">
                    <a16:rowId xmlns:a16="http://schemas.microsoft.com/office/drawing/2014/main" val="2546200646"/>
                  </a:ext>
                </a:extLst>
              </a:tr>
              <a:tr h="247691">
                <a:tc vMerge="1">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pPr marL="0" marR="0" algn="ctr">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Less than 1 year</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years</a:t>
                      </a:r>
                      <a:endParaRPr lang="en-IN"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years</a:t>
                      </a:r>
                      <a:endParaRPr lang="en-IN"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More than 3 years</a:t>
                      </a:r>
                      <a:endParaRPr lang="en-IN"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26331928"/>
                  </a:ext>
                </a:extLst>
              </a:tr>
              <a:tr h="247691">
                <a:tc>
                  <a:txBody>
                    <a:bodyPr/>
                    <a:lstStyle/>
                    <a:p>
                      <a:pPr marL="0" marR="0" algn="just">
                        <a:spcBef>
                          <a:spcPts val="200"/>
                        </a:spcBef>
                        <a:spcAft>
                          <a:spcPts val="200"/>
                        </a:spcAft>
                      </a:pP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Projects in progress</a:t>
                      </a:r>
                      <a:endPar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3793442627"/>
                  </a:ext>
                </a:extLst>
              </a:tr>
              <a:tr h="405299">
                <a:tc>
                  <a:txBody>
                    <a:bodyPr/>
                    <a:lstStyle/>
                    <a:p>
                      <a:pPr marL="0" marR="0" algn="just">
                        <a:spcBef>
                          <a:spcPts val="200"/>
                        </a:spcBef>
                        <a:spcAft>
                          <a:spcPts val="200"/>
                        </a:spcAft>
                      </a:pP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Projects temporarily suspended</a:t>
                      </a:r>
                      <a:endPar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3343968456"/>
                  </a:ext>
                </a:extLst>
              </a:tr>
            </a:tbl>
          </a:graphicData>
        </a:graphic>
      </p:graphicFrame>
      <p:sp>
        <p:nvSpPr>
          <p:cNvPr id="9" name="TextBox 8">
            <a:extLst>
              <a:ext uri="{FF2B5EF4-FFF2-40B4-BE49-F238E27FC236}">
                <a16:creationId xmlns:a16="http://schemas.microsoft.com/office/drawing/2014/main" id="{E1776302-E2FF-5B99-5C77-9A9C0B5A8AEA}"/>
              </a:ext>
            </a:extLst>
          </p:cNvPr>
          <p:cNvSpPr txBox="1"/>
          <p:nvPr/>
        </p:nvSpPr>
        <p:spPr>
          <a:xfrm>
            <a:off x="216131" y="3504679"/>
            <a:ext cx="11582862" cy="1133644"/>
          </a:xfrm>
          <a:prstGeom prst="rect">
            <a:avLst/>
          </a:prstGeom>
          <a:noFill/>
        </p:spPr>
        <p:txBody>
          <a:bodyPr wrap="square" rtlCol="0">
            <a:spAutoFit/>
          </a:bodyPr>
          <a:lstStyle/>
          <a:p>
            <a:r>
              <a:rPr lang="en-IN" sz="2200" i="1" dirty="0">
                <a:solidFill>
                  <a:srgbClr val="000000"/>
                </a:solidFill>
                <a:effectLst/>
                <a:latin typeface="Times New Roman" panose="02020603050405020304" pitchFamily="18" charset="0"/>
                <a:ea typeface="Times New Roman" panose="02020603050405020304" pitchFamily="18" charset="0"/>
              </a:rPr>
              <a:t>*Total shall tally with CWIP amount in the balance sheet.</a:t>
            </a:r>
          </a:p>
          <a:p>
            <a:pPr marL="685800" marR="0" indent="-325438" algn="just">
              <a:spcBef>
                <a:spcPts val="200"/>
              </a:spcBef>
              <a:spcAft>
                <a:spcPts val="200"/>
              </a:spcAft>
              <a:tabLst>
                <a:tab pos="571500" algn="r"/>
              </a:tabLst>
            </a:pPr>
            <a:r>
              <a:rPr lang="en-IN" b="1" i="1" dirty="0">
                <a:solidFill>
                  <a:srgbClr val="000000"/>
                </a:solidFill>
                <a:effectLst/>
                <a:latin typeface="Times New Roman" panose="02020603050405020304" pitchFamily="18" charset="0"/>
                <a:ea typeface="Times New Roman" panose="02020603050405020304" pitchFamily="18" charset="0"/>
              </a:rPr>
              <a:t>(</a:t>
            </a:r>
            <a:r>
              <a:rPr lang="en-IN" sz="2000" b="1" i="1" dirty="0">
                <a:solidFill>
                  <a:srgbClr val="000000"/>
                </a:solidFill>
                <a:effectLst/>
                <a:latin typeface="Times New Roman" panose="02020603050405020304" pitchFamily="18" charset="0"/>
                <a:ea typeface="Times New Roman" panose="02020603050405020304" pitchFamily="18" charset="0"/>
              </a:rPr>
              <a:t>b)	 </a:t>
            </a:r>
            <a:r>
              <a:rPr lang="en-IN" sz="2200" b="1" i="1" dirty="0">
                <a:solidFill>
                  <a:srgbClr val="000000"/>
                </a:solidFill>
                <a:effectLst/>
                <a:latin typeface="Times New Roman" panose="02020603050405020304" pitchFamily="18" charset="0"/>
                <a:ea typeface="Times New Roman" panose="02020603050405020304" pitchFamily="18" charset="0"/>
              </a:rPr>
              <a:t>For capital-work-in progress, </a:t>
            </a:r>
            <a:r>
              <a:rPr lang="en-IN" sz="2200" b="1" i="1" u="sng" dirty="0">
                <a:solidFill>
                  <a:srgbClr val="FF0000"/>
                </a:solidFill>
                <a:effectLst/>
                <a:latin typeface="Times New Roman" panose="02020603050405020304" pitchFamily="18" charset="0"/>
                <a:ea typeface="Times New Roman" panose="02020603050405020304" pitchFamily="18" charset="0"/>
              </a:rPr>
              <a:t>whose completion is overdue or has exceeded its cost compared to its original plan</a:t>
            </a:r>
            <a:r>
              <a:rPr lang="en-IN" sz="2200" b="1" i="1" dirty="0">
                <a:solidFill>
                  <a:srgbClr val="FF0000"/>
                </a:solidFill>
                <a:effectLst/>
                <a:latin typeface="Times New Roman" panose="02020603050405020304" pitchFamily="18" charset="0"/>
                <a:ea typeface="Times New Roman" panose="02020603050405020304" pitchFamily="18" charset="0"/>
              </a:rPr>
              <a:t>,</a:t>
            </a:r>
            <a:r>
              <a:rPr lang="en-IN" sz="2200" b="1" i="1" dirty="0">
                <a:solidFill>
                  <a:srgbClr val="000000"/>
                </a:solidFill>
                <a:effectLst/>
                <a:latin typeface="Times New Roman" panose="02020603050405020304" pitchFamily="18" charset="0"/>
                <a:ea typeface="Times New Roman" panose="02020603050405020304" pitchFamily="18" charset="0"/>
              </a:rPr>
              <a:t> following CWIP completion schedule shall be given**:</a:t>
            </a:r>
            <a:endParaRPr lang="en-IN" sz="2200" b="1" dirty="0">
              <a:effectLst/>
              <a:latin typeface="Times New Roman" panose="02020603050405020304" pitchFamily="18" charset="0"/>
              <a:ea typeface="Times New Roman" panose="02020603050405020304" pitchFamily="18" charset="0"/>
            </a:endParaRPr>
          </a:p>
        </p:txBody>
      </p:sp>
      <p:graphicFrame>
        <p:nvGraphicFramePr>
          <p:cNvPr id="10" name="Table 10">
            <a:extLst>
              <a:ext uri="{FF2B5EF4-FFF2-40B4-BE49-F238E27FC236}">
                <a16:creationId xmlns:a16="http://schemas.microsoft.com/office/drawing/2014/main" id="{C9194F1B-69EA-F29E-6B16-E66E11A72DFD}"/>
              </a:ext>
            </a:extLst>
          </p:cNvPr>
          <p:cNvGraphicFramePr>
            <a:graphicFrameLocks noGrp="1"/>
          </p:cNvGraphicFramePr>
          <p:nvPr>
            <p:extLst>
              <p:ext uri="{D42A27DB-BD31-4B8C-83A1-F6EECF244321}">
                <p14:modId xmlns:p14="http://schemas.microsoft.com/office/powerpoint/2010/main" val="148846140"/>
              </p:ext>
            </p:extLst>
          </p:nvPr>
        </p:nvGraphicFramePr>
        <p:xfrm>
          <a:off x="457202" y="4529986"/>
          <a:ext cx="11405060" cy="1371600"/>
        </p:xfrm>
        <a:graphic>
          <a:graphicData uri="http://schemas.openxmlformats.org/drawingml/2006/table">
            <a:tbl>
              <a:tblPr firstRow="1" bandRow="1">
                <a:tableStyleId>{5C22544A-7EE6-4342-B048-85BDC9FD1C3A}</a:tableStyleId>
              </a:tblPr>
              <a:tblGrid>
                <a:gridCol w="3915831">
                  <a:extLst>
                    <a:ext uri="{9D8B030D-6E8A-4147-A177-3AD203B41FA5}">
                      <a16:colId xmlns:a16="http://schemas.microsoft.com/office/drawing/2014/main" val="561744849"/>
                    </a:ext>
                  </a:extLst>
                </a:gridCol>
                <a:gridCol w="1765300">
                  <a:extLst>
                    <a:ext uri="{9D8B030D-6E8A-4147-A177-3AD203B41FA5}">
                      <a16:colId xmlns:a16="http://schemas.microsoft.com/office/drawing/2014/main" val="2689217254"/>
                    </a:ext>
                  </a:extLst>
                </a:gridCol>
                <a:gridCol w="1790700">
                  <a:extLst>
                    <a:ext uri="{9D8B030D-6E8A-4147-A177-3AD203B41FA5}">
                      <a16:colId xmlns:a16="http://schemas.microsoft.com/office/drawing/2014/main" val="265524018"/>
                    </a:ext>
                  </a:extLst>
                </a:gridCol>
                <a:gridCol w="1652217">
                  <a:extLst>
                    <a:ext uri="{9D8B030D-6E8A-4147-A177-3AD203B41FA5}">
                      <a16:colId xmlns:a16="http://schemas.microsoft.com/office/drawing/2014/main" val="4168255309"/>
                    </a:ext>
                  </a:extLst>
                </a:gridCol>
                <a:gridCol w="2281012">
                  <a:extLst>
                    <a:ext uri="{9D8B030D-6E8A-4147-A177-3AD203B41FA5}">
                      <a16:colId xmlns:a16="http://schemas.microsoft.com/office/drawing/2014/main" val="4146736592"/>
                    </a:ext>
                  </a:extLst>
                </a:gridCol>
              </a:tblGrid>
              <a:tr h="317106">
                <a:tc rowSpan="2">
                  <a:txBody>
                    <a:bodyPr/>
                    <a:lstStyle/>
                    <a:p>
                      <a:pPr algn="ctr"/>
                      <a:r>
                        <a:rPr lang="en-IN" sz="1800" dirty="0">
                          <a:latin typeface="Times New Roman" panose="02020603050405020304" pitchFamily="18" charset="0"/>
                          <a:cs typeface="Times New Roman" panose="02020603050405020304" pitchFamily="18" charset="0"/>
                        </a:rPr>
                        <a:t>CWIP</a:t>
                      </a:r>
                    </a:p>
                  </a:txBody>
                  <a:tcPr/>
                </a:tc>
                <a:tc gridSpan="4">
                  <a:txBody>
                    <a:bodyPr/>
                    <a:lstStyle/>
                    <a:p>
                      <a:pPr algn="ctr"/>
                      <a:r>
                        <a:rPr lang="en-IN" sz="1800" dirty="0">
                          <a:latin typeface="Times New Roman" panose="02020603050405020304" pitchFamily="18" charset="0"/>
                          <a:cs typeface="Times New Roman" panose="02020603050405020304" pitchFamily="18" charset="0"/>
                        </a:rPr>
                        <a:t>To be Completed </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2220184511"/>
                  </a:ext>
                </a:extLst>
              </a:tr>
              <a:tr h="237829">
                <a:tc vMerge="1">
                  <a:txBody>
                    <a:bodyPr/>
                    <a:lstStyle/>
                    <a:p>
                      <a:endParaRPr lang="en-IN" dirty="0"/>
                    </a:p>
                  </a:txBody>
                  <a:tcPr/>
                </a:tc>
                <a:tc>
                  <a:txBody>
                    <a:bodyPr/>
                    <a:lstStyle/>
                    <a:p>
                      <a:pPr marL="0" marR="0" algn="ctr">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Less than1 year</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years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years</a:t>
                      </a:r>
                      <a:endParaRPr lang="en-IN"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More than 3 years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3375420641"/>
                  </a:ext>
                </a:extLst>
              </a:tr>
              <a:tr h="317106">
                <a:tc>
                  <a:txBody>
                    <a:bodyPr/>
                    <a:lstStyle/>
                    <a:p>
                      <a:pPr marL="0" marR="0" algn="just">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Project 1</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a:latin typeface="Times New Roman" panose="02020603050405020304" pitchFamily="18" charset="0"/>
                        <a:cs typeface="Times New Roman" panose="02020603050405020304" pitchFamily="18" charset="0"/>
                      </a:endParaRPr>
                    </a:p>
                  </a:txBody>
                  <a:tcPr/>
                </a:tc>
                <a:tc>
                  <a:txBody>
                    <a:bodyPr/>
                    <a:lstStyle/>
                    <a:p>
                      <a:endParaRPr lang="en-IN" sz="1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6636779"/>
                  </a:ext>
                </a:extLst>
              </a:tr>
              <a:tr h="358693">
                <a:tc>
                  <a:txBody>
                    <a:bodyPr/>
                    <a:lstStyle/>
                    <a:p>
                      <a:pPr marL="0" marR="0" algn="just">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Project 2”</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20725255"/>
                  </a:ext>
                </a:extLst>
              </a:tr>
            </a:tbl>
          </a:graphicData>
        </a:graphic>
      </p:graphicFrame>
      <p:sp>
        <p:nvSpPr>
          <p:cNvPr id="11" name="TextBox 10">
            <a:extLst>
              <a:ext uri="{FF2B5EF4-FFF2-40B4-BE49-F238E27FC236}">
                <a16:creationId xmlns:a16="http://schemas.microsoft.com/office/drawing/2014/main" id="{F5D0812A-53A4-58EA-1552-9AB31D16DA8E}"/>
              </a:ext>
            </a:extLst>
          </p:cNvPr>
          <p:cNvSpPr txBox="1"/>
          <p:nvPr/>
        </p:nvSpPr>
        <p:spPr>
          <a:xfrm>
            <a:off x="390410" y="5901587"/>
            <a:ext cx="11405060" cy="430887"/>
          </a:xfrm>
          <a:prstGeom prst="rect">
            <a:avLst/>
          </a:prstGeom>
          <a:noFill/>
        </p:spPr>
        <p:txBody>
          <a:bodyPr wrap="square" rtlCol="0">
            <a:spAutoFit/>
          </a:bodyPr>
          <a:lstStyle/>
          <a:p>
            <a:r>
              <a:rPr lang="en-IN" sz="2200" i="1" dirty="0">
                <a:solidFill>
                  <a:srgbClr val="000000"/>
                </a:solidFill>
                <a:effectLst/>
                <a:latin typeface="Times New Roman" panose="02020603050405020304" pitchFamily="18" charset="0"/>
                <a:ea typeface="Times New Roman" panose="02020603050405020304" pitchFamily="18" charset="0"/>
              </a:rPr>
              <a:t>**</a:t>
            </a:r>
            <a:r>
              <a:rPr lang="en-IN" sz="2200" b="1" i="1" dirty="0">
                <a:solidFill>
                  <a:srgbClr val="000000"/>
                </a:solidFill>
                <a:effectLst/>
                <a:latin typeface="Times New Roman" panose="02020603050405020304" pitchFamily="18" charset="0"/>
                <a:ea typeface="Times New Roman" panose="02020603050405020304" pitchFamily="18" charset="0"/>
              </a:rPr>
              <a:t>Details of projects where activity has been suspended shall be given separately</a:t>
            </a:r>
            <a:r>
              <a:rPr lang="en-IN" sz="1800" i="1" dirty="0">
                <a:solidFill>
                  <a:srgbClr val="000000"/>
                </a:solidFill>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7870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582862" cy="1290097"/>
          </a:xfrm>
          <a:prstGeom prst="rect">
            <a:avLst/>
          </a:prstGeom>
          <a:noFill/>
        </p:spPr>
        <p:txBody>
          <a:bodyPr wrap="square" rtlCol="0">
            <a:spAutoFit/>
          </a:bodyPr>
          <a:lstStyle/>
          <a:p>
            <a:pPr marL="457200" indent="-457200" algn="just">
              <a:spcBef>
                <a:spcPts val="100"/>
              </a:spcBef>
              <a:spcAft>
                <a:spcPts val="100"/>
              </a:spcAft>
              <a:tabLst>
                <a:tab pos="342900" algn="r"/>
              </a:tabLs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a:p>
            <a:pPr marL="457200" marR="0" indent="-457200" algn="just">
              <a:spcBef>
                <a:spcPts val="200"/>
              </a:spcBef>
              <a:spcAft>
                <a:spcPts val="200"/>
              </a:spcAft>
              <a:tabLst>
                <a:tab pos="342900" algn="r"/>
              </a:tabLst>
            </a:pPr>
            <a:r>
              <a:rPr lang="en-IN" sz="2400" b="1" i="1" dirty="0">
                <a:solidFill>
                  <a:srgbClr val="000000"/>
                </a:solidFill>
                <a:effectLst/>
                <a:latin typeface="Times New Roman" panose="02020603050405020304" pitchFamily="18" charset="0"/>
                <a:ea typeface="Times New Roman" panose="02020603050405020304" pitchFamily="18" charset="0"/>
              </a:rPr>
              <a:t>(v) Intangible assets</a:t>
            </a:r>
            <a:endParaRPr lang="en-IN" sz="2400" b="1" dirty="0">
              <a:effectLst/>
              <a:latin typeface="Times New Roman" panose="02020603050405020304" pitchFamily="18" charset="0"/>
              <a:ea typeface="Times New Roman" panose="02020603050405020304" pitchFamily="18" charset="0"/>
            </a:endParaRPr>
          </a:p>
          <a:p>
            <a:pPr marL="685800" indent="-685800" algn="just">
              <a:spcBef>
                <a:spcPts val="200"/>
              </a:spcBef>
              <a:spcAft>
                <a:spcPts val="200"/>
              </a:spcAft>
              <a:tabLst>
                <a:tab pos="571500" algn="r"/>
              </a:tabLst>
            </a:pPr>
            <a:r>
              <a:rPr lang="en-IN" sz="2400" b="1" i="1" dirty="0">
                <a:solidFill>
                  <a:srgbClr val="000000"/>
                </a:solidFill>
                <a:effectLst/>
                <a:latin typeface="Times New Roman" panose="02020603050405020304" pitchFamily="18" charset="0"/>
                <a:ea typeface="Times New Roman" panose="02020603050405020304" pitchFamily="18" charset="0"/>
              </a:rPr>
              <a:t>	</a:t>
            </a:r>
            <a:r>
              <a:rPr lang="en-IN" sz="2200" b="1" i="1" dirty="0">
                <a:solidFill>
                  <a:srgbClr val="000000"/>
                </a:solidFill>
                <a:effectLst/>
                <a:latin typeface="Times New Roman" panose="02020603050405020304" pitchFamily="18" charset="0"/>
                <a:ea typeface="Times New Roman" panose="02020603050405020304" pitchFamily="18" charset="0"/>
              </a:rPr>
              <a:t>(</a:t>
            </a:r>
            <a:r>
              <a:rPr lang="en-IN" sz="2100" b="1" i="1" dirty="0">
                <a:solidFill>
                  <a:srgbClr val="000000"/>
                </a:solidFill>
                <a:effectLst/>
                <a:latin typeface="Times New Roman" panose="02020603050405020304" pitchFamily="18" charset="0"/>
                <a:ea typeface="Times New Roman" panose="02020603050405020304" pitchFamily="18" charset="0"/>
              </a:rPr>
              <a:t>a)	</a:t>
            </a:r>
            <a:r>
              <a:rPr lang="en-IN" sz="2200" b="1" i="1" dirty="0">
                <a:solidFill>
                  <a:srgbClr val="000000"/>
                </a:solidFill>
                <a:latin typeface="Times New Roman" panose="02020603050405020304" pitchFamily="18" charset="0"/>
              </a:rPr>
              <a:t>For</a:t>
            </a:r>
            <a:r>
              <a:rPr lang="en-IN" sz="2200" b="1" i="1" dirty="0">
                <a:solidFill>
                  <a:srgbClr val="000000"/>
                </a:solidFill>
                <a:effectLst/>
                <a:latin typeface="Times New Roman" panose="02020603050405020304" pitchFamily="18" charset="0"/>
                <a:ea typeface="Times New Roman" panose="02020603050405020304" pitchFamily="18" charset="0"/>
              </a:rPr>
              <a:t> Intangible assets </a:t>
            </a:r>
            <a:r>
              <a:rPr lang="en-IN" sz="2200" b="1" i="1" dirty="0">
                <a:solidFill>
                  <a:srgbClr val="FF0000"/>
                </a:solidFill>
                <a:effectLst/>
                <a:latin typeface="Times New Roman" panose="02020603050405020304" pitchFamily="18" charset="0"/>
                <a:ea typeface="Times New Roman" panose="02020603050405020304" pitchFamily="18" charset="0"/>
              </a:rPr>
              <a:t>under development</a:t>
            </a:r>
            <a:r>
              <a:rPr lang="en-IN" sz="2200" b="1" i="1" dirty="0">
                <a:solidFill>
                  <a:srgbClr val="000000"/>
                </a:solidFill>
                <a:effectLst/>
                <a:latin typeface="Times New Roman" panose="02020603050405020304" pitchFamily="18" charset="0"/>
                <a:ea typeface="Times New Roman" panose="02020603050405020304" pitchFamily="18" charset="0"/>
              </a:rPr>
              <a:t>, following ageing schedule shall be given:</a:t>
            </a:r>
            <a:endParaRPr lang="en-IN" sz="2200" b="1" dirty="0">
              <a:effectLst/>
              <a:latin typeface="Times New Roman" panose="02020603050405020304" pitchFamily="18" charset="0"/>
              <a:ea typeface="Times New Roman" panose="02020603050405020304" pitchFamily="18" charset="0"/>
            </a:endParaRPr>
          </a:p>
        </p:txBody>
      </p:sp>
      <p:graphicFrame>
        <p:nvGraphicFramePr>
          <p:cNvPr id="5" name="Table 6">
            <a:extLst>
              <a:ext uri="{FF2B5EF4-FFF2-40B4-BE49-F238E27FC236}">
                <a16:creationId xmlns:a16="http://schemas.microsoft.com/office/drawing/2014/main" id="{5707E481-BAEE-7C98-870C-8EC2B064AE0A}"/>
              </a:ext>
            </a:extLst>
          </p:cNvPr>
          <p:cNvGraphicFramePr>
            <a:graphicFrameLocks noGrp="1"/>
          </p:cNvGraphicFramePr>
          <p:nvPr>
            <p:extLst>
              <p:ext uri="{D42A27DB-BD31-4B8C-83A1-F6EECF244321}">
                <p14:modId xmlns:p14="http://schemas.microsoft.com/office/powerpoint/2010/main" val="327537361"/>
              </p:ext>
            </p:extLst>
          </p:nvPr>
        </p:nvGraphicFramePr>
        <p:xfrm>
          <a:off x="681644" y="2101115"/>
          <a:ext cx="11117350" cy="1353422"/>
        </p:xfrm>
        <a:graphic>
          <a:graphicData uri="http://schemas.openxmlformats.org/drawingml/2006/table">
            <a:tbl>
              <a:tblPr firstRow="1" bandRow="1">
                <a:tableStyleId>{5C22544A-7EE6-4342-B048-85BDC9FD1C3A}</a:tableStyleId>
              </a:tblPr>
              <a:tblGrid>
                <a:gridCol w="4294056">
                  <a:extLst>
                    <a:ext uri="{9D8B030D-6E8A-4147-A177-3AD203B41FA5}">
                      <a16:colId xmlns:a16="http://schemas.microsoft.com/office/drawing/2014/main" val="4131077064"/>
                    </a:ext>
                  </a:extLst>
                </a:gridCol>
                <a:gridCol w="1679143">
                  <a:extLst>
                    <a:ext uri="{9D8B030D-6E8A-4147-A177-3AD203B41FA5}">
                      <a16:colId xmlns:a16="http://schemas.microsoft.com/office/drawing/2014/main" val="3174312003"/>
                    </a:ext>
                  </a:extLst>
                </a:gridCol>
                <a:gridCol w="996101">
                  <a:extLst>
                    <a:ext uri="{9D8B030D-6E8A-4147-A177-3AD203B41FA5}">
                      <a16:colId xmlns:a16="http://schemas.microsoft.com/office/drawing/2014/main" val="3067173123"/>
                    </a:ext>
                  </a:extLst>
                </a:gridCol>
                <a:gridCol w="1266471">
                  <a:extLst>
                    <a:ext uri="{9D8B030D-6E8A-4147-A177-3AD203B41FA5}">
                      <a16:colId xmlns:a16="http://schemas.microsoft.com/office/drawing/2014/main" val="634482400"/>
                    </a:ext>
                  </a:extLst>
                </a:gridCol>
                <a:gridCol w="1963743">
                  <a:extLst>
                    <a:ext uri="{9D8B030D-6E8A-4147-A177-3AD203B41FA5}">
                      <a16:colId xmlns:a16="http://schemas.microsoft.com/office/drawing/2014/main" val="3283280167"/>
                    </a:ext>
                  </a:extLst>
                </a:gridCol>
                <a:gridCol w="917836">
                  <a:extLst>
                    <a:ext uri="{9D8B030D-6E8A-4147-A177-3AD203B41FA5}">
                      <a16:colId xmlns:a16="http://schemas.microsoft.com/office/drawing/2014/main" val="1141484136"/>
                    </a:ext>
                  </a:extLst>
                </a:gridCol>
              </a:tblGrid>
              <a:tr h="416438">
                <a:tc rowSpan="2">
                  <a:txBody>
                    <a:bodyPr/>
                    <a:lstStyle/>
                    <a:p>
                      <a:pPr algn="ctr"/>
                      <a:r>
                        <a:rPr lang="en-IN" sz="1800" dirty="0" err="1">
                          <a:latin typeface="Times New Roman" panose="02020603050405020304" pitchFamily="18" charset="0"/>
                          <a:cs typeface="Times New Roman" panose="02020603050405020304" pitchFamily="18" charset="0"/>
                        </a:rPr>
                        <a:t>Intingable</a:t>
                      </a:r>
                      <a:r>
                        <a:rPr lang="en-IN" sz="1800" dirty="0">
                          <a:latin typeface="Times New Roman" panose="02020603050405020304" pitchFamily="18" charset="0"/>
                          <a:cs typeface="Times New Roman" panose="02020603050405020304" pitchFamily="18" charset="0"/>
                        </a:rPr>
                        <a:t> asset under Development </a:t>
                      </a:r>
                    </a:p>
                  </a:txBody>
                  <a:tcPr/>
                </a:tc>
                <a:tc gridSpan="4">
                  <a:txBody>
                    <a:bodyPr/>
                    <a:lstStyle/>
                    <a:p>
                      <a:pPr algn="ctr"/>
                      <a:r>
                        <a:rPr lang="en-IN" sz="1800" b="1" i="1" kern="1200" dirty="0">
                          <a:solidFill>
                            <a:schemeClr val="lt1"/>
                          </a:solidFill>
                          <a:effectLst/>
                          <a:latin typeface="Times New Roman" panose="02020603050405020304" pitchFamily="18" charset="0"/>
                          <a:ea typeface="+mn-ea"/>
                          <a:cs typeface="Times New Roman" panose="02020603050405020304" pitchFamily="18" charset="0"/>
                        </a:rPr>
                        <a:t>Amount in CWIP for a period of</a:t>
                      </a:r>
                      <a:endParaRPr lang="en-IN" sz="1800" dirty="0">
                        <a:latin typeface="Times New Roman" panose="02020603050405020304" pitchFamily="18" charset="0"/>
                        <a:cs typeface="Times New Roman" panose="02020603050405020304" pitchFamily="18" charset="0"/>
                      </a:endParaRP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a:txBody>
                    <a:bodyPr/>
                    <a:lstStyle/>
                    <a:p>
                      <a:r>
                        <a:rPr lang="en-IN" sz="1800" dirty="0">
                          <a:latin typeface="Times New Roman" panose="02020603050405020304" pitchFamily="18" charset="0"/>
                          <a:cs typeface="Times New Roman" panose="02020603050405020304" pitchFamily="18" charset="0"/>
                        </a:rPr>
                        <a:t>Total*</a:t>
                      </a:r>
                    </a:p>
                  </a:txBody>
                  <a:tcPr/>
                </a:tc>
                <a:extLst>
                  <a:ext uri="{0D108BD9-81ED-4DB2-BD59-A6C34878D82A}">
                    <a16:rowId xmlns:a16="http://schemas.microsoft.com/office/drawing/2014/main" val="2546200646"/>
                  </a:ext>
                </a:extLst>
              </a:tr>
              <a:tr h="312328">
                <a:tc vMerge="1">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pPr marL="0" marR="0" algn="ctr">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Less than 1 year</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years</a:t>
                      </a:r>
                      <a:endParaRPr lang="en-IN"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years</a:t>
                      </a:r>
                      <a:endParaRPr lang="en-IN"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More than 3 years</a:t>
                      </a:r>
                      <a:endParaRPr lang="en-IN"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26331928"/>
                  </a:ext>
                </a:extLst>
              </a:tr>
              <a:tr h="312328">
                <a:tc>
                  <a:txBody>
                    <a:bodyPr/>
                    <a:lstStyle/>
                    <a:p>
                      <a:pPr marL="0" marR="0" algn="just">
                        <a:spcBef>
                          <a:spcPts val="200"/>
                        </a:spcBef>
                        <a:spcAft>
                          <a:spcPts val="200"/>
                        </a:spcAft>
                      </a:pP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Projects in progress</a:t>
                      </a:r>
                      <a:endPar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3793442627"/>
                  </a:ext>
                </a:extLst>
              </a:tr>
              <a:tr h="312328">
                <a:tc>
                  <a:txBody>
                    <a:bodyPr/>
                    <a:lstStyle/>
                    <a:p>
                      <a:pPr marL="0" marR="0" algn="just">
                        <a:spcBef>
                          <a:spcPts val="200"/>
                        </a:spcBef>
                        <a:spcAft>
                          <a:spcPts val="200"/>
                        </a:spcAft>
                      </a:pP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Projects temporarily suspended</a:t>
                      </a:r>
                      <a:endPar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3343968456"/>
                  </a:ext>
                </a:extLst>
              </a:tr>
            </a:tbl>
          </a:graphicData>
        </a:graphic>
      </p:graphicFrame>
      <p:sp>
        <p:nvSpPr>
          <p:cNvPr id="9" name="TextBox 8">
            <a:extLst>
              <a:ext uri="{FF2B5EF4-FFF2-40B4-BE49-F238E27FC236}">
                <a16:creationId xmlns:a16="http://schemas.microsoft.com/office/drawing/2014/main" id="{E1776302-E2FF-5B99-5C77-9A9C0B5A8AEA}"/>
              </a:ext>
            </a:extLst>
          </p:cNvPr>
          <p:cNvSpPr txBox="1"/>
          <p:nvPr/>
        </p:nvSpPr>
        <p:spPr>
          <a:xfrm>
            <a:off x="216131" y="3504679"/>
            <a:ext cx="11582862" cy="1041311"/>
          </a:xfrm>
          <a:prstGeom prst="rect">
            <a:avLst/>
          </a:prstGeom>
          <a:noFill/>
        </p:spPr>
        <p:txBody>
          <a:bodyPr wrap="square" rtlCol="0">
            <a:spAutoFit/>
          </a:bodyPr>
          <a:lstStyle/>
          <a:p>
            <a:r>
              <a:rPr lang="en-IN" sz="2200" i="1" dirty="0">
                <a:solidFill>
                  <a:srgbClr val="000000"/>
                </a:solidFill>
                <a:effectLst/>
                <a:latin typeface="Times New Roman" panose="02020603050405020304" pitchFamily="18" charset="0"/>
                <a:ea typeface="Times New Roman" panose="02020603050405020304" pitchFamily="18" charset="0"/>
              </a:rPr>
              <a:t>*</a:t>
            </a:r>
            <a:r>
              <a:rPr lang="en-IN" sz="2200" i="1" dirty="0">
                <a:solidFill>
                  <a:srgbClr val="FF0000"/>
                </a:solidFill>
                <a:effectLst/>
                <a:latin typeface="Times New Roman" panose="02020603050405020304" pitchFamily="18" charset="0"/>
                <a:ea typeface="Times New Roman" panose="02020603050405020304" pitchFamily="18" charset="0"/>
              </a:rPr>
              <a:t>Total shall tally with the amount of intangible assets under development in the balance sheet</a:t>
            </a:r>
            <a:r>
              <a:rPr lang="en-IN" sz="2200" i="1" dirty="0">
                <a:solidFill>
                  <a:srgbClr val="000000"/>
                </a:solidFill>
                <a:effectLst/>
                <a:latin typeface="Times New Roman" panose="02020603050405020304" pitchFamily="18" charset="0"/>
                <a:ea typeface="Times New Roman" panose="02020603050405020304" pitchFamily="18" charset="0"/>
              </a:rPr>
              <a:t>.</a:t>
            </a:r>
          </a:p>
          <a:p>
            <a:pPr marL="685800" marR="0" indent="-325438" algn="just">
              <a:spcBef>
                <a:spcPts val="200"/>
              </a:spcBef>
              <a:spcAft>
                <a:spcPts val="200"/>
              </a:spcAft>
              <a:tabLst>
                <a:tab pos="571500" algn="r"/>
              </a:tabLst>
            </a:pPr>
            <a:r>
              <a:rPr lang="en-IN" sz="1900" b="1" i="1" dirty="0">
                <a:solidFill>
                  <a:srgbClr val="000000"/>
                </a:solidFill>
                <a:effectLst/>
                <a:latin typeface="Times New Roman" panose="02020603050405020304" pitchFamily="18" charset="0"/>
                <a:ea typeface="Times New Roman" panose="02020603050405020304" pitchFamily="18" charset="0"/>
              </a:rPr>
              <a:t>(b)	 For </a:t>
            </a:r>
            <a:r>
              <a:rPr lang="en-IN" sz="1900" b="1" i="1" dirty="0">
                <a:solidFill>
                  <a:srgbClr val="000000"/>
                </a:solidFill>
                <a:latin typeface="Times New Roman" panose="02020603050405020304" pitchFamily="18" charset="0"/>
              </a:rPr>
              <a:t>Intangible assets under development, </a:t>
            </a:r>
            <a:r>
              <a:rPr lang="en-IN" sz="1900" b="1" i="1" dirty="0">
                <a:solidFill>
                  <a:srgbClr val="FF0000"/>
                </a:solidFill>
                <a:latin typeface="Times New Roman" panose="02020603050405020304" pitchFamily="18" charset="0"/>
              </a:rPr>
              <a:t>whose completion is overdue or has exceeded its cost compared to its original plan, </a:t>
            </a:r>
            <a:r>
              <a:rPr lang="en-IN" sz="1900" b="1" i="1" dirty="0">
                <a:solidFill>
                  <a:srgbClr val="000000"/>
                </a:solidFill>
                <a:latin typeface="Times New Roman" panose="02020603050405020304" pitchFamily="18" charset="0"/>
              </a:rPr>
              <a:t>following Intangible assets under development completion schedule shall be given**:</a:t>
            </a:r>
          </a:p>
        </p:txBody>
      </p:sp>
      <p:graphicFrame>
        <p:nvGraphicFramePr>
          <p:cNvPr id="10" name="Table 10">
            <a:extLst>
              <a:ext uri="{FF2B5EF4-FFF2-40B4-BE49-F238E27FC236}">
                <a16:creationId xmlns:a16="http://schemas.microsoft.com/office/drawing/2014/main" id="{C9194F1B-69EA-F29E-6B16-E66E11A72DFD}"/>
              </a:ext>
            </a:extLst>
          </p:cNvPr>
          <p:cNvGraphicFramePr>
            <a:graphicFrameLocks noGrp="1"/>
          </p:cNvGraphicFramePr>
          <p:nvPr>
            <p:extLst>
              <p:ext uri="{D42A27DB-BD31-4B8C-83A1-F6EECF244321}">
                <p14:modId xmlns:p14="http://schemas.microsoft.com/office/powerpoint/2010/main" val="1350924529"/>
              </p:ext>
            </p:extLst>
          </p:nvPr>
        </p:nvGraphicFramePr>
        <p:xfrm>
          <a:off x="457202" y="4529986"/>
          <a:ext cx="11405060" cy="1371600"/>
        </p:xfrm>
        <a:graphic>
          <a:graphicData uri="http://schemas.openxmlformats.org/drawingml/2006/table">
            <a:tbl>
              <a:tblPr firstRow="1" bandRow="1">
                <a:tableStyleId>{5C22544A-7EE6-4342-B048-85BDC9FD1C3A}</a:tableStyleId>
              </a:tblPr>
              <a:tblGrid>
                <a:gridCol w="3915831">
                  <a:extLst>
                    <a:ext uri="{9D8B030D-6E8A-4147-A177-3AD203B41FA5}">
                      <a16:colId xmlns:a16="http://schemas.microsoft.com/office/drawing/2014/main" val="561744849"/>
                    </a:ext>
                  </a:extLst>
                </a:gridCol>
                <a:gridCol w="1765300">
                  <a:extLst>
                    <a:ext uri="{9D8B030D-6E8A-4147-A177-3AD203B41FA5}">
                      <a16:colId xmlns:a16="http://schemas.microsoft.com/office/drawing/2014/main" val="2689217254"/>
                    </a:ext>
                  </a:extLst>
                </a:gridCol>
                <a:gridCol w="1790700">
                  <a:extLst>
                    <a:ext uri="{9D8B030D-6E8A-4147-A177-3AD203B41FA5}">
                      <a16:colId xmlns:a16="http://schemas.microsoft.com/office/drawing/2014/main" val="265524018"/>
                    </a:ext>
                  </a:extLst>
                </a:gridCol>
                <a:gridCol w="1652217">
                  <a:extLst>
                    <a:ext uri="{9D8B030D-6E8A-4147-A177-3AD203B41FA5}">
                      <a16:colId xmlns:a16="http://schemas.microsoft.com/office/drawing/2014/main" val="4168255309"/>
                    </a:ext>
                  </a:extLst>
                </a:gridCol>
                <a:gridCol w="2281012">
                  <a:extLst>
                    <a:ext uri="{9D8B030D-6E8A-4147-A177-3AD203B41FA5}">
                      <a16:colId xmlns:a16="http://schemas.microsoft.com/office/drawing/2014/main" val="4146736592"/>
                    </a:ext>
                  </a:extLst>
                </a:gridCol>
              </a:tblGrid>
              <a:tr h="31496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800" dirty="0" err="1">
                          <a:latin typeface="Times New Roman" panose="02020603050405020304" pitchFamily="18" charset="0"/>
                          <a:cs typeface="Times New Roman" panose="02020603050405020304" pitchFamily="18" charset="0"/>
                        </a:rPr>
                        <a:t>Intingable</a:t>
                      </a:r>
                      <a:r>
                        <a:rPr lang="en-IN" sz="1800" dirty="0">
                          <a:latin typeface="Times New Roman" panose="02020603050405020304" pitchFamily="18" charset="0"/>
                          <a:cs typeface="Times New Roman" panose="02020603050405020304" pitchFamily="18" charset="0"/>
                        </a:rPr>
                        <a:t> asset under Development </a:t>
                      </a:r>
                    </a:p>
                    <a:p>
                      <a:pPr algn="ctr"/>
                      <a:endParaRPr lang="en-IN" sz="1800" dirty="0">
                        <a:latin typeface="Times New Roman" panose="02020603050405020304" pitchFamily="18" charset="0"/>
                        <a:cs typeface="Times New Roman" panose="02020603050405020304" pitchFamily="18" charset="0"/>
                      </a:endParaRPr>
                    </a:p>
                  </a:txBody>
                  <a:tcPr/>
                </a:tc>
                <a:tc gridSpan="4">
                  <a:txBody>
                    <a:bodyPr/>
                    <a:lstStyle/>
                    <a:p>
                      <a:pPr algn="ctr"/>
                      <a:r>
                        <a:rPr lang="en-IN" sz="1800" dirty="0">
                          <a:latin typeface="Times New Roman" panose="02020603050405020304" pitchFamily="18" charset="0"/>
                          <a:cs typeface="Times New Roman" panose="02020603050405020304" pitchFamily="18" charset="0"/>
                        </a:rPr>
                        <a:t>To be Completed </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2220184511"/>
                  </a:ext>
                </a:extLst>
              </a:tr>
              <a:tr h="236223">
                <a:tc vMerge="1">
                  <a:txBody>
                    <a:bodyPr/>
                    <a:lstStyle/>
                    <a:p>
                      <a:endParaRPr lang="en-IN" dirty="0"/>
                    </a:p>
                  </a:txBody>
                  <a:tcPr/>
                </a:tc>
                <a:tc>
                  <a:txBody>
                    <a:bodyPr/>
                    <a:lstStyle/>
                    <a:p>
                      <a:pPr marL="0" marR="0" algn="ctr">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Less than1 year</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years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 years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pPr marL="0" marR="0" algn="ctr">
                        <a:spcBef>
                          <a:spcPts val="200"/>
                        </a:spcBef>
                        <a:spcAft>
                          <a:spcPts val="200"/>
                        </a:spcAft>
                      </a:pP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3375420641"/>
                  </a:ext>
                </a:extLst>
              </a:tr>
              <a:tr h="314964">
                <a:tc>
                  <a:txBody>
                    <a:bodyPr/>
                    <a:lstStyle/>
                    <a:p>
                      <a:pPr marL="0" marR="0" algn="just">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Project 1</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66636779"/>
                  </a:ext>
                </a:extLst>
              </a:tr>
              <a:tr h="356270">
                <a:tc>
                  <a:txBody>
                    <a:bodyPr/>
                    <a:lstStyle/>
                    <a:p>
                      <a:pPr marL="0" marR="0" algn="just">
                        <a:spcBef>
                          <a:spcPts val="200"/>
                        </a:spcBef>
                        <a:spcAft>
                          <a:spcPts val="200"/>
                        </a:spcAft>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Project 2”</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tc>
                  <a:txBody>
                    <a:bodyPr/>
                    <a:lstStyle/>
                    <a:p>
                      <a:endParaRPr lang="en-IN" sz="180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20725255"/>
                  </a:ext>
                </a:extLst>
              </a:tr>
            </a:tbl>
          </a:graphicData>
        </a:graphic>
      </p:graphicFrame>
      <p:sp>
        <p:nvSpPr>
          <p:cNvPr id="11" name="TextBox 10">
            <a:extLst>
              <a:ext uri="{FF2B5EF4-FFF2-40B4-BE49-F238E27FC236}">
                <a16:creationId xmlns:a16="http://schemas.microsoft.com/office/drawing/2014/main" id="{F5D0812A-53A4-58EA-1552-9AB31D16DA8E}"/>
              </a:ext>
            </a:extLst>
          </p:cNvPr>
          <p:cNvSpPr txBox="1"/>
          <p:nvPr/>
        </p:nvSpPr>
        <p:spPr>
          <a:xfrm>
            <a:off x="390410" y="5901587"/>
            <a:ext cx="11334692" cy="430887"/>
          </a:xfrm>
          <a:prstGeom prst="rect">
            <a:avLst/>
          </a:prstGeom>
          <a:noFill/>
        </p:spPr>
        <p:txBody>
          <a:bodyPr wrap="square" rtlCol="0">
            <a:spAutoFit/>
          </a:bodyPr>
          <a:lstStyle/>
          <a:p>
            <a:r>
              <a:rPr lang="en-IN" sz="2200" i="1" dirty="0">
                <a:solidFill>
                  <a:srgbClr val="000000"/>
                </a:solidFill>
                <a:effectLst/>
                <a:latin typeface="Times New Roman" panose="02020603050405020304" pitchFamily="18" charset="0"/>
                <a:ea typeface="Times New Roman" panose="02020603050405020304" pitchFamily="18" charset="0"/>
              </a:rPr>
              <a:t>** </a:t>
            </a:r>
            <a:r>
              <a:rPr lang="en-IN" sz="2200" b="1" i="1" dirty="0">
                <a:effectLst/>
                <a:latin typeface="Times New Roman" panose="02020603050405020304" pitchFamily="18" charset="0"/>
                <a:ea typeface="Times New Roman" panose="02020603050405020304" pitchFamily="18" charset="0"/>
              </a:rPr>
              <a:t>Details of projects where activity has been suspended shall be given separately</a:t>
            </a:r>
            <a:r>
              <a:rPr lang="en-IN" sz="2200" i="1" dirty="0">
                <a:effectLst/>
                <a:latin typeface="Times New Roman" panose="02020603050405020304" pitchFamily="18" charset="0"/>
                <a:ea typeface="Times New Roman" panose="02020603050405020304" pitchFamily="18" charset="0"/>
              </a:rPr>
              <a:t>.</a:t>
            </a:r>
            <a:r>
              <a:rPr lang="en-IN" sz="2200" i="1" dirty="0">
                <a:solidFill>
                  <a:srgbClr val="000000"/>
                </a:solidFill>
                <a:effectLst/>
                <a:latin typeface="Times New Roman" panose="02020603050405020304" pitchFamily="18" charset="0"/>
                <a:ea typeface="Times New Roman" panose="02020603050405020304" pitchFamily="18" charset="0"/>
              </a:rPr>
              <a:t>.</a:t>
            </a:r>
            <a:endParaRPr lang="en-IN"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33837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329737" y="824440"/>
            <a:ext cx="11469255" cy="5124480"/>
          </a:xfrm>
          <a:prstGeom prst="rect">
            <a:avLst/>
          </a:prstGeom>
          <a:noFill/>
        </p:spPr>
        <p:txBody>
          <a:bodyPr wrap="square" rtlCol="0">
            <a:spAutoFit/>
          </a:bodyPr>
          <a:lstStyle/>
          <a:p>
            <a:pPr marL="538163" indent="-538163" algn="just">
              <a:spcBef>
                <a:spcPts val="100"/>
              </a:spcBef>
              <a:spcAft>
                <a:spcPts val="100"/>
              </a:spcAf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a:p>
            <a:pPr marL="457200" marR="0" indent="-457200" algn="just">
              <a:spcBef>
                <a:spcPts val="100"/>
              </a:spcBef>
              <a:spcAft>
                <a:spcPts val="100"/>
              </a:spcAft>
              <a:tabLst>
                <a:tab pos="342900" algn="r"/>
              </a:tabLst>
            </a:pPr>
            <a:r>
              <a:rPr lang="en-IN" sz="2400" b="1" i="1" dirty="0">
                <a:solidFill>
                  <a:srgbClr val="000000"/>
                </a:solidFill>
                <a:effectLst/>
                <a:latin typeface="Times New Roman" panose="02020603050405020304" pitchFamily="18" charset="0"/>
                <a:ea typeface="Times New Roman" panose="02020603050405020304" pitchFamily="18" charset="0"/>
              </a:rPr>
              <a:t>(vi) Details of Benami Property held</a:t>
            </a:r>
            <a:endParaRPr lang="en-IN" sz="2400" dirty="0">
              <a:effectLst/>
              <a:latin typeface="Times New Roman" panose="02020603050405020304" pitchFamily="18" charset="0"/>
              <a:ea typeface="Times New Roman" panose="02020603050405020304" pitchFamily="18" charset="0"/>
            </a:endParaRPr>
          </a:p>
          <a:p>
            <a:pPr marL="457200" marR="0" indent="-228600" algn="just">
              <a:spcBef>
                <a:spcPts val="100"/>
              </a:spcBef>
              <a:spcAft>
                <a:spcPts val="100"/>
              </a:spcAft>
            </a:pPr>
            <a:r>
              <a:rPr lang="en-IN" sz="2400" i="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000000"/>
                </a:solidFill>
                <a:effectLst/>
                <a:latin typeface="Times New Roman" panose="02020603050405020304" pitchFamily="18" charset="0"/>
                <a:ea typeface="Times New Roman" panose="02020603050405020304" pitchFamily="18" charset="0"/>
              </a:rPr>
              <a:t>Where any proceedings have been initiated or pending against the company </a:t>
            </a:r>
            <a:r>
              <a:rPr lang="en-IN" sz="2400" i="1" dirty="0">
                <a:solidFill>
                  <a:srgbClr val="000000"/>
                </a:solidFill>
                <a:effectLst/>
                <a:latin typeface="Times New Roman" panose="02020603050405020304" pitchFamily="18" charset="0"/>
                <a:ea typeface="Times New Roman" panose="02020603050405020304" pitchFamily="18" charset="0"/>
              </a:rPr>
              <a:t>for holding any benami property under the Benami Transactions (Prohibition) Act, 1988 and the rules made thereunder, the company shall disclose the following:—</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100"/>
              </a:spcBef>
              <a:spcAft>
                <a:spcPts val="100"/>
              </a:spcAft>
            </a:pPr>
            <a:r>
              <a:rPr lang="en-IN" sz="2400" i="1" dirty="0">
                <a:solidFill>
                  <a:srgbClr val="000000"/>
                </a:solidFill>
                <a:effectLst/>
                <a:latin typeface="Times New Roman" panose="02020603050405020304" pitchFamily="18" charset="0"/>
                <a:ea typeface="Times New Roman" panose="02020603050405020304" pitchFamily="18" charset="0"/>
              </a:rPr>
              <a:t>(a)	</a:t>
            </a:r>
            <a:r>
              <a:rPr lang="en-IN" sz="2400" b="1" i="1" dirty="0">
                <a:solidFill>
                  <a:srgbClr val="000000"/>
                </a:solidFill>
                <a:effectLst/>
                <a:latin typeface="Times New Roman" panose="02020603050405020304" pitchFamily="18" charset="0"/>
                <a:ea typeface="Times New Roman" panose="02020603050405020304" pitchFamily="18" charset="0"/>
              </a:rPr>
              <a:t>Details of such property, including year of acquisition</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100"/>
              </a:spcBef>
              <a:spcAft>
                <a:spcPts val="100"/>
              </a:spcAft>
            </a:pPr>
            <a:r>
              <a:rPr lang="en-IN" sz="2400" i="1" dirty="0">
                <a:solidFill>
                  <a:srgbClr val="000000"/>
                </a:solidFill>
                <a:effectLst/>
                <a:latin typeface="Times New Roman" panose="02020603050405020304" pitchFamily="18" charset="0"/>
                <a:ea typeface="Times New Roman" panose="02020603050405020304" pitchFamily="18" charset="0"/>
              </a:rPr>
              <a:t>(b)	Amount thereof,</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100"/>
              </a:spcBef>
              <a:spcAft>
                <a:spcPts val="100"/>
              </a:spcAft>
            </a:pPr>
            <a:r>
              <a:rPr lang="en-IN" sz="2400" i="1" dirty="0">
                <a:solidFill>
                  <a:srgbClr val="000000"/>
                </a:solidFill>
                <a:effectLst/>
                <a:latin typeface="Times New Roman" panose="02020603050405020304" pitchFamily="18" charset="0"/>
                <a:ea typeface="Times New Roman" panose="02020603050405020304" pitchFamily="18" charset="0"/>
              </a:rPr>
              <a:t>(c)	</a:t>
            </a:r>
            <a:r>
              <a:rPr lang="en-IN" sz="2400" b="1" i="1" dirty="0">
                <a:solidFill>
                  <a:srgbClr val="000000"/>
                </a:solidFill>
                <a:effectLst/>
                <a:latin typeface="Times New Roman" panose="02020603050405020304" pitchFamily="18" charset="0"/>
                <a:ea typeface="Times New Roman" panose="02020603050405020304" pitchFamily="18" charset="0"/>
              </a:rPr>
              <a:t>Details of Beneficiaries</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100"/>
              </a:spcBef>
              <a:spcAft>
                <a:spcPts val="100"/>
              </a:spcAft>
            </a:pPr>
            <a:r>
              <a:rPr lang="en-IN" sz="2400" i="1" dirty="0">
                <a:solidFill>
                  <a:srgbClr val="000000"/>
                </a:solidFill>
                <a:effectLst/>
                <a:latin typeface="Times New Roman" panose="02020603050405020304" pitchFamily="18" charset="0"/>
                <a:ea typeface="Times New Roman" panose="02020603050405020304" pitchFamily="18" charset="0"/>
              </a:rPr>
              <a:t>(d)	</a:t>
            </a:r>
            <a:r>
              <a:rPr lang="en-IN" sz="2400" b="1" i="1" dirty="0">
                <a:solidFill>
                  <a:srgbClr val="FF0000"/>
                </a:solidFill>
                <a:effectLst/>
                <a:latin typeface="Times New Roman" panose="02020603050405020304" pitchFamily="18" charset="0"/>
                <a:ea typeface="Times New Roman" panose="02020603050405020304" pitchFamily="18" charset="0"/>
              </a:rPr>
              <a:t>If property is in the books, then reference to the item in the Balance Sheet</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100"/>
              </a:spcBef>
              <a:spcAft>
                <a:spcPts val="100"/>
              </a:spcAft>
            </a:pPr>
            <a:r>
              <a:rPr lang="en-IN" sz="2400" i="1" dirty="0">
                <a:solidFill>
                  <a:srgbClr val="000000"/>
                </a:solidFill>
                <a:effectLst/>
                <a:latin typeface="Times New Roman" panose="02020603050405020304" pitchFamily="18" charset="0"/>
                <a:ea typeface="Times New Roman" panose="02020603050405020304" pitchFamily="18" charset="0"/>
              </a:rPr>
              <a:t>(e)	</a:t>
            </a:r>
            <a:r>
              <a:rPr lang="en-IN" sz="2400" b="1" i="1" dirty="0">
                <a:solidFill>
                  <a:srgbClr val="FF0000"/>
                </a:solidFill>
                <a:effectLst/>
                <a:latin typeface="Times New Roman" panose="02020603050405020304" pitchFamily="18" charset="0"/>
                <a:ea typeface="Times New Roman" panose="02020603050405020304" pitchFamily="18" charset="0"/>
              </a:rPr>
              <a:t>If property is not in the books, then the fact shall be stated with reasons</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898525" marR="0" indent="-441325" algn="just">
              <a:spcBef>
                <a:spcPts val="100"/>
              </a:spcBef>
              <a:spcAft>
                <a:spcPts val="100"/>
              </a:spcAft>
            </a:pPr>
            <a:r>
              <a:rPr lang="en-IN" sz="2400" i="1" dirty="0">
                <a:solidFill>
                  <a:srgbClr val="000000"/>
                </a:solidFill>
                <a:effectLst/>
                <a:latin typeface="Times New Roman" panose="02020603050405020304" pitchFamily="18" charset="0"/>
                <a:ea typeface="Times New Roman" panose="02020603050405020304" pitchFamily="18" charset="0"/>
              </a:rPr>
              <a:t>(f)	</a:t>
            </a:r>
            <a:r>
              <a:rPr lang="en-IN" sz="2400" b="1" i="1" dirty="0">
                <a:solidFill>
                  <a:srgbClr val="000000"/>
                </a:solidFill>
                <a:effectLst/>
                <a:latin typeface="Times New Roman" panose="02020603050405020304" pitchFamily="18" charset="0"/>
                <a:ea typeface="Times New Roman" panose="02020603050405020304" pitchFamily="18" charset="0"/>
              </a:rPr>
              <a:t>Where there are proceedings against the company under this law </a:t>
            </a:r>
            <a:r>
              <a:rPr lang="en-IN" sz="2400" i="1" dirty="0">
                <a:solidFill>
                  <a:srgbClr val="000000"/>
                </a:solidFill>
                <a:effectLst/>
                <a:latin typeface="Times New Roman" panose="02020603050405020304" pitchFamily="18" charset="0"/>
                <a:ea typeface="Times New Roman" panose="02020603050405020304" pitchFamily="18" charset="0"/>
              </a:rPr>
              <a:t>as an a better of </a:t>
            </a:r>
            <a:r>
              <a:rPr lang="en-IN" sz="2400" b="1" i="1" dirty="0">
                <a:solidFill>
                  <a:srgbClr val="000000"/>
                </a:solidFill>
                <a:effectLst/>
                <a:latin typeface="Times New Roman" panose="02020603050405020304" pitchFamily="18" charset="0"/>
                <a:ea typeface="Times New Roman" panose="02020603050405020304" pitchFamily="18" charset="0"/>
              </a:rPr>
              <a:t>the transaction or as the transferor </a:t>
            </a:r>
            <a:r>
              <a:rPr lang="en-IN" sz="2400" i="1" dirty="0">
                <a:solidFill>
                  <a:srgbClr val="000000"/>
                </a:solidFill>
                <a:effectLst/>
                <a:latin typeface="Times New Roman" panose="02020603050405020304" pitchFamily="18" charset="0"/>
                <a:ea typeface="Times New Roman" panose="02020603050405020304" pitchFamily="18" charset="0"/>
              </a:rPr>
              <a:t>then the details shall be provided,</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100"/>
              </a:spcBef>
              <a:spcAft>
                <a:spcPts val="100"/>
              </a:spcAft>
            </a:pPr>
            <a:r>
              <a:rPr lang="en-IN" sz="2400" i="1" dirty="0">
                <a:solidFill>
                  <a:srgbClr val="000000"/>
                </a:solidFill>
                <a:effectLst/>
                <a:latin typeface="Times New Roman" panose="02020603050405020304" pitchFamily="18" charset="0"/>
                <a:ea typeface="Times New Roman" panose="02020603050405020304" pitchFamily="18" charset="0"/>
              </a:rPr>
              <a:t>(g)	</a:t>
            </a:r>
            <a:r>
              <a:rPr lang="en-IN" sz="2400" b="1" i="1" dirty="0">
                <a:solidFill>
                  <a:srgbClr val="FF0000"/>
                </a:solidFill>
                <a:effectLst/>
                <a:latin typeface="Times New Roman" panose="02020603050405020304" pitchFamily="18" charset="0"/>
                <a:ea typeface="Times New Roman" panose="02020603050405020304" pitchFamily="18" charset="0"/>
              </a:rPr>
              <a:t>Nature of proceedings, status of same and company’s view on same</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0755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329737" y="824440"/>
            <a:ext cx="11469255" cy="5937523"/>
          </a:xfrm>
          <a:prstGeom prst="rect">
            <a:avLst/>
          </a:prstGeom>
          <a:noFill/>
        </p:spPr>
        <p:txBody>
          <a:bodyPr wrap="square" rtlCol="0">
            <a:spAutoFit/>
          </a:bodyPr>
          <a:lstStyle/>
          <a:p>
            <a:pPr marL="538163" indent="-538163" algn="just">
              <a:spcBef>
                <a:spcPts val="100"/>
              </a:spcBef>
              <a:spcAft>
                <a:spcPts val="100"/>
              </a:spcAf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a:p>
            <a:pPr marL="627063" marR="0" indent="-627063" algn="just">
              <a:spcBef>
                <a:spcPts val="200"/>
              </a:spcBef>
              <a:spcAft>
                <a:spcPts val="200"/>
              </a:spcAft>
              <a:tabLst>
                <a:tab pos="342900" algn="r"/>
              </a:tabLst>
            </a:pPr>
            <a:r>
              <a:rPr lang="en-IN" sz="2400" i="1" dirty="0">
                <a:solidFill>
                  <a:srgbClr val="000000"/>
                </a:solidFill>
                <a:effectLst/>
                <a:latin typeface="Times New Roman" panose="02020603050405020304" pitchFamily="18" charset="0"/>
                <a:ea typeface="Times New Roman" panose="02020603050405020304" pitchFamily="18" charset="0"/>
              </a:rPr>
              <a:t>(vii) </a:t>
            </a:r>
            <a:r>
              <a:rPr lang="en-IN" sz="2400" b="1" i="1" dirty="0">
                <a:solidFill>
                  <a:srgbClr val="000000"/>
                </a:solidFill>
                <a:effectLst/>
                <a:latin typeface="Times New Roman" panose="02020603050405020304" pitchFamily="18" charset="0"/>
                <a:ea typeface="Times New Roman" panose="02020603050405020304" pitchFamily="18" charset="0"/>
              </a:rPr>
              <a:t>Where the Company has borrowings from banks or financial institutions on the basis of security of current assets</a:t>
            </a:r>
            <a:r>
              <a:rPr lang="en-IN" sz="2400" i="1" dirty="0">
                <a:solidFill>
                  <a:srgbClr val="000000"/>
                </a:solidFill>
                <a:effectLst/>
                <a:latin typeface="Times New Roman" panose="02020603050405020304" pitchFamily="18" charset="0"/>
                <a:ea typeface="Times New Roman" panose="02020603050405020304" pitchFamily="18" charset="0"/>
              </a:rPr>
              <a:t>, it shall disclose the following:—</a:t>
            </a:r>
            <a:endParaRPr lang="en-IN" sz="2400" dirty="0">
              <a:effectLst/>
              <a:latin typeface="Times New Roman" panose="02020603050405020304" pitchFamily="18" charset="0"/>
              <a:ea typeface="Times New Roman" panose="02020603050405020304" pitchFamily="18" charset="0"/>
            </a:endParaRPr>
          </a:p>
          <a:p>
            <a:pPr marL="896938" marR="0" indent="-439738" algn="just">
              <a:spcBef>
                <a:spcPts val="200"/>
              </a:spcBef>
              <a:spcAft>
                <a:spcPts val="200"/>
              </a:spcAft>
            </a:pPr>
            <a:r>
              <a:rPr lang="en-IN" sz="2400" i="1" dirty="0">
                <a:solidFill>
                  <a:srgbClr val="000000"/>
                </a:solidFill>
                <a:effectLst/>
                <a:latin typeface="Times New Roman" panose="02020603050405020304" pitchFamily="18" charset="0"/>
                <a:ea typeface="Times New Roman" panose="02020603050405020304" pitchFamily="18" charset="0"/>
              </a:rPr>
              <a:t>(a)	</a:t>
            </a:r>
            <a:r>
              <a:rPr lang="en-IN" sz="2400" i="1" u="sng" dirty="0">
                <a:solidFill>
                  <a:srgbClr val="000000"/>
                </a:solidFill>
                <a:effectLst/>
                <a:latin typeface="Times New Roman" panose="02020603050405020304" pitchFamily="18" charset="0"/>
                <a:ea typeface="Times New Roman" panose="02020603050405020304" pitchFamily="18" charset="0"/>
              </a:rPr>
              <a:t>whether quarterly returns or statements of current assets filed by the Company with banks or financial institutions </a:t>
            </a:r>
            <a:r>
              <a:rPr lang="en-IN" sz="2400" b="1" i="1" dirty="0">
                <a:solidFill>
                  <a:srgbClr val="FF0000"/>
                </a:solidFill>
                <a:effectLst/>
                <a:latin typeface="Times New Roman" panose="02020603050405020304" pitchFamily="18" charset="0"/>
                <a:ea typeface="Times New Roman" panose="02020603050405020304" pitchFamily="18" charset="0"/>
              </a:rPr>
              <a:t>are in agreement with the books of accounts</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896938" marR="0" indent="-439738" algn="just">
              <a:spcBef>
                <a:spcPts val="200"/>
              </a:spcBef>
              <a:spcAft>
                <a:spcPts val="200"/>
              </a:spcAft>
            </a:pPr>
            <a:r>
              <a:rPr lang="en-IN" sz="2400" i="1" dirty="0">
                <a:solidFill>
                  <a:srgbClr val="000000"/>
                </a:solidFill>
                <a:effectLst/>
                <a:latin typeface="Times New Roman" panose="02020603050405020304" pitchFamily="18" charset="0"/>
                <a:ea typeface="Times New Roman" panose="02020603050405020304" pitchFamily="18" charset="0"/>
              </a:rPr>
              <a:t>(b)	</a:t>
            </a:r>
            <a:r>
              <a:rPr lang="en-IN" sz="2400" b="1" i="1" dirty="0">
                <a:solidFill>
                  <a:srgbClr val="FF0000"/>
                </a:solidFill>
                <a:effectLst/>
                <a:latin typeface="Times New Roman" panose="02020603050405020304" pitchFamily="18" charset="0"/>
                <a:ea typeface="Times New Roman" panose="02020603050405020304" pitchFamily="18" charset="0"/>
              </a:rPr>
              <a:t>if not, summary of reconciliation and reasons of material discrepancies</a:t>
            </a:r>
            <a:r>
              <a:rPr lang="en-IN" sz="2400" i="1" dirty="0">
                <a:solidFill>
                  <a:srgbClr val="000000"/>
                </a:solidFill>
                <a:effectLst/>
                <a:latin typeface="Times New Roman" panose="02020603050405020304" pitchFamily="18" charset="0"/>
                <a:ea typeface="Times New Roman" panose="02020603050405020304" pitchFamily="18" charset="0"/>
              </a:rPr>
              <a:t>, if any to be adequately disclosed.</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200"/>
              </a:spcBef>
              <a:spcAft>
                <a:spcPts val="200"/>
              </a:spcAft>
              <a:tabLst>
                <a:tab pos="342900" algn="r"/>
              </a:tabLst>
            </a:pPr>
            <a:r>
              <a:rPr lang="en-IN" sz="2400" b="1" i="1" dirty="0">
                <a:solidFill>
                  <a:srgbClr val="000000"/>
                </a:solidFill>
                <a:effectLst/>
                <a:latin typeface="Times New Roman" panose="02020603050405020304" pitchFamily="18" charset="0"/>
                <a:ea typeface="Times New Roman" panose="02020603050405020304" pitchFamily="18" charset="0"/>
              </a:rPr>
              <a:t>(viii) Wilful Defaulter*</a:t>
            </a:r>
            <a:endParaRPr lang="en-IN" sz="2400" dirty="0">
              <a:effectLst/>
              <a:latin typeface="Times New Roman" panose="02020603050405020304" pitchFamily="18" charset="0"/>
              <a:ea typeface="Times New Roman" panose="02020603050405020304" pitchFamily="18" charset="0"/>
            </a:endParaRPr>
          </a:p>
          <a:p>
            <a:pPr marL="457200" marR="0" indent="-228600" algn="just">
              <a:spcBef>
                <a:spcPts val="200"/>
              </a:spcBef>
              <a:spcAft>
                <a:spcPts val="200"/>
              </a:spcAft>
            </a:pPr>
            <a:r>
              <a:rPr lang="en-IN" sz="2400" i="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FF0000"/>
                </a:solidFill>
                <a:effectLst/>
                <a:latin typeface="Times New Roman" panose="02020603050405020304" pitchFamily="18" charset="0"/>
                <a:ea typeface="Times New Roman" panose="02020603050405020304" pitchFamily="18" charset="0"/>
              </a:rPr>
              <a:t>Where a company is a declared wilful defaulter </a:t>
            </a:r>
            <a:r>
              <a:rPr lang="en-IN" sz="2400" i="1" dirty="0">
                <a:solidFill>
                  <a:srgbClr val="000000"/>
                </a:solidFill>
                <a:effectLst/>
                <a:latin typeface="Times New Roman" panose="02020603050405020304" pitchFamily="18" charset="0"/>
                <a:ea typeface="Times New Roman" panose="02020603050405020304" pitchFamily="18" charset="0"/>
              </a:rPr>
              <a:t>by any bank or financial Institution or other lender, following details shall be given:</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200"/>
              </a:spcBef>
              <a:spcAft>
                <a:spcPts val="200"/>
              </a:spcAft>
            </a:pPr>
            <a:r>
              <a:rPr lang="en-IN" sz="2400" i="1" dirty="0">
                <a:solidFill>
                  <a:srgbClr val="000000"/>
                </a:solidFill>
                <a:effectLst/>
                <a:latin typeface="Times New Roman" panose="02020603050405020304" pitchFamily="18" charset="0"/>
                <a:ea typeface="Times New Roman" panose="02020603050405020304" pitchFamily="18" charset="0"/>
              </a:rPr>
              <a:t>(a)	</a:t>
            </a:r>
            <a:r>
              <a:rPr lang="en-IN" sz="2400" b="1" i="1" dirty="0">
                <a:solidFill>
                  <a:srgbClr val="FF0000"/>
                </a:solidFill>
                <a:effectLst/>
                <a:latin typeface="Times New Roman" panose="02020603050405020304" pitchFamily="18" charset="0"/>
                <a:ea typeface="Times New Roman" panose="02020603050405020304" pitchFamily="18" charset="0"/>
              </a:rPr>
              <a:t>Date of declaration as wilful defaulter,</a:t>
            </a:r>
            <a:endParaRPr lang="en-IN" sz="2400" b="1" dirty="0">
              <a:solidFill>
                <a:srgbClr val="FF0000"/>
              </a:solidFill>
              <a:effectLst/>
              <a:latin typeface="Times New Roman" panose="02020603050405020304" pitchFamily="18" charset="0"/>
              <a:ea typeface="Times New Roman" panose="02020603050405020304" pitchFamily="18" charset="0"/>
            </a:endParaRPr>
          </a:p>
          <a:p>
            <a:pPr marL="685800" marR="0" indent="-228600" algn="just">
              <a:spcBef>
                <a:spcPts val="200"/>
              </a:spcBef>
              <a:spcAft>
                <a:spcPts val="200"/>
              </a:spcAft>
            </a:pPr>
            <a:r>
              <a:rPr lang="en-IN" sz="2400" i="1" dirty="0">
                <a:solidFill>
                  <a:srgbClr val="000000"/>
                </a:solidFill>
                <a:effectLst/>
                <a:latin typeface="Times New Roman" panose="02020603050405020304" pitchFamily="18" charset="0"/>
                <a:ea typeface="Times New Roman" panose="02020603050405020304" pitchFamily="18" charset="0"/>
              </a:rPr>
              <a:t>(b)	</a:t>
            </a:r>
            <a:r>
              <a:rPr lang="en-IN" sz="2400" b="1" i="1" dirty="0">
                <a:solidFill>
                  <a:srgbClr val="FF0000"/>
                </a:solidFill>
                <a:effectLst/>
                <a:latin typeface="Times New Roman" panose="02020603050405020304" pitchFamily="18" charset="0"/>
                <a:ea typeface="Times New Roman" panose="02020603050405020304" pitchFamily="18" charset="0"/>
              </a:rPr>
              <a:t>Details of defaults (amount and nature of defaults</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457200" marR="0" algn="just">
              <a:spcBef>
                <a:spcPts val="200"/>
              </a:spcBef>
              <a:spcAft>
                <a:spcPts val="200"/>
              </a:spcAft>
            </a:pPr>
            <a:r>
              <a:rPr lang="en-IN" sz="2200" i="1" dirty="0">
                <a:solidFill>
                  <a:srgbClr val="000000"/>
                </a:solidFill>
                <a:effectLst/>
                <a:latin typeface="Times New Roman" panose="02020603050405020304" pitchFamily="18" charset="0"/>
                <a:ea typeface="Times New Roman" panose="02020603050405020304" pitchFamily="18" charset="0"/>
              </a:rPr>
              <a:t>*</a:t>
            </a:r>
            <a:r>
              <a:rPr lang="en-IN" sz="2200" b="1" i="1" dirty="0">
                <a:solidFill>
                  <a:srgbClr val="000000"/>
                </a:solidFill>
                <a:effectLst/>
                <a:latin typeface="Times New Roman" panose="02020603050405020304" pitchFamily="18" charset="0"/>
                <a:ea typeface="Times New Roman" panose="02020603050405020304" pitchFamily="18" charset="0"/>
              </a:rPr>
              <a:t>“wilful defaulter” </a:t>
            </a:r>
            <a:r>
              <a:rPr lang="en-IN" sz="2200" i="1" dirty="0">
                <a:solidFill>
                  <a:srgbClr val="000000"/>
                </a:solidFill>
                <a:effectLst/>
                <a:latin typeface="Times New Roman" panose="02020603050405020304" pitchFamily="18" charset="0"/>
                <a:ea typeface="Times New Roman" panose="02020603050405020304" pitchFamily="18" charset="0"/>
              </a:rPr>
              <a:t>here means a person or an issuer who or which is categorized as a wilful </a:t>
            </a:r>
            <a:r>
              <a:rPr lang="en-IN" sz="2200" b="1" i="1" dirty="0">
                <a:solidFill>
                  <a:srgbClr val="000000"/>
                </a:solidFill>
                <a:effectLst/>
                <a:latin typeface="Times New Roman" panose="02020603050405020304" pitchFamily="18" charset="0"/>
                <a:ea typeface="Times New Roman" panose="02020603050405020304" pitchFamily="18" charset="0"/>
              </a:rPr>
              <a:t>defaulter by any bank or financial institution (as defined under the Act) or consortium thereof</a:t>
            </a:r>
            <a:r>
              <a:rPr lang="en-IN" sz="2200" i="1" dirty="0">
                <a:solidFill>
                  <a:srgbClr val="000000"/>
                </a:solidFill>
                <a:effectLst/>
                <a:latin typeface="Times New Roman" panose="02020603050405020304" pitchFamily="18" charset="0"/>
                <a:ea typeface="Times New Roman" panose="02020603050405020304" pitchFamily="18" charset="0"/>
              </a:rPr>
              <a:t>, in accordance with the guidelines on wilful defaulters issued by the RBI.</a:t>
            </a:r>
            <a:endParaRPr lang="en-IN"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6748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16131" y="824440"/>
            <a:ext cx="11582862" cy="1659429"/>
          </a:xfrm>
          <a:prstGeom prst="rect">
            <a:avLst/>
          </a:prstGeom>
          <a:noFill/>
        </p:spPr>
        <p:txBody>
          <a:bodyPr wrap="square" rtlCol="0">
            <a:spAutoFit/>
          </a:bodyPr>
          <a:lstStyle/>
          <a:p>
            <a:pPr marL="538163" indent="-538163" algn="just">
              <a:spcBef>
                <a:spcPts val="100"/>
              </a:spcBef>
              <a:spcAft>
                <a:spcPts val="100"/>
              </a:spcAf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a:p>
            <a:pPr marL="457200" marR="0" indent="-457200" algn="just">
              <a:spcBef>
                <a:spcPts val="200"/>
              </a:spcBef>
              <a:spcAft>
                <a:spcPts val="200"/>
              </a:spcAft>
              <a:tabLst>
                <a:tab pos="342900" algn="r"/>
              </a:tabLst>
            </a:pPr>
            <a:r>
              <a:rPr lang="en-IN" sz="1800" b="1" i="1" dirty="0">
                <a:effectLst/>
                <a:latin typeface="Times New Roman" panose="02020603050405020304" pitchFamily="18" charset="0"/>
                <a:ea typeface="Times New Roman" panose="02020603050405020304" pitchFamily="18" charset="0"/>
              </a:rPr>
              <a:t>(</a:t>
            </a:r>
            <a:r>
              <a:rPr lang="en-IN" sz="2400" b="1" i="1" dirty="0">
                <a:effectLst/>
                <a:latin typeface="Times New Roman" panose="02020603050405020304" pitchFamily="18" charset="0"/>
                <a:ea typeface="Times New Roman" panose="02020603050405020304" pitchFamily="18" charset="0"/>
              </a:rPr>
              <a:t>ix)	 Relationship with Struck off Companies </a:t>
            </a:r>
            <a:r>
              <a:rPr lang="en-IN" sz="2400" b="1" i="1" dirty="0">
                <a:solidFill>
                  <a:srgbClr val="FF0000"/>
                </a:solidFill>
                <a:effectLst/>
                <a:latin typeface="Times New Roman" panose="02020603050405020304" pitchFamily="18" charset="0"/>
                <a:ea typeface="Times New Roman" panose="02020603050405020304" pitchFamily="18" charset="0"/>
              </a:rPr>
              <a:t>[LLPs not covered presently]</a:t>
            </a:r>
            <a:endParaRPr lang="en-IN" sz="2400" dirty="0">
              <a:solidFill>
                <a:srgbClr val="FF0000"/>
              </a:solidFill>
              <a:effectLst/>
              <a:latin typeface="Times New Roman" panose="02020603050405020304" pitchFamily="18" charset="0"/>
              <a:ea typeface="Times New Roman" panose="02020603050405020304" pitchFamily="18" charset="0"/>
            </a:endParaRPr>
          </a:p>
          <a:p>
            <a:pPr marL="457200" marR="0" indent="-228600" algn="just">
              <a:spcBef>
                <a:spcPts val="200"/>
              </a:spcBef>
              <a:spcAft>
                <a:spcPts val="200"/>
              </a:spcAft>
            </a:pPr>
            <a:r>
              <a:rPr lang="en-IN" sz="2400" i="1" dirty="0">
                <a:effectLst/>
                <a:latin typeface="Times New Roman" panose="02020603050405020304" pitchFamily="18" charset="0"/>
                <a:ea typeface="Times New Roman" panose="02020603050405020304" pitchFamily="18" charset="0"/>
              </a:rPr>
              <a:t>	</a:t>
            </a:r>
            <a:r>
              <a:rPr lang="en-IN" sz="2400" i="1" dirty="0">
                <a:solidFill>
                  <a:srgbClr val="FF0000"/>
                </a:solidFill>
                <a:effectLst/>
                <a:latin typeface="Times New Roman" panose="02020603050405020304" pitchFamily="18" charset="0"/>
                <a:ea typeface="Times New Roman" panose="02020603050405020304" pitchFamily="18" charset="0"/>
              </a:rPr>
              <a:t>Where the company has any transactions with companies struck off </a:t>
            </a:r>
            <a:r>
              <a:rPr lang="en-IN" sz="2400" i="1" dirty="0">
                <a:effectLst/>
                <a:latin typeface="Times New Roman" panose="02020603050405020304" pitchFamily="18" charset="0"/>
                <a:ea typeface="Times New Roman" panose="02020603050405020304" pitchFamily="18" charset="0"/>
              </a:rPr>
              <a:t>u/s 248 of the CA- 2013 or section 560 of CA-1956, the Company shall disclose the following details:—</a:t>
            </a:r>
          </a:p>
        </p:txBody>
      </p:sp>
      <p:graphicFrame>
        <p:nvGraphicFramePr>
          <p:cNvPr id="4" name="Table 4">
            <a:extLst>
              <a:ext uri="{FF2B5EF4-FFF2-40B4-BE49-F238E27FC236}">
                <a16:creationId xmlns:a16="http://schemas.microsoft.com/office/drawing/2014/main" id="{1E46B6F1-9D33-4982-157E-2474DFCB5DE3}"/>
              </a:ext>
            </a:extLst>
          </p:cNvPr>
          <p:cNvGraphicFramePr>
            <a:graphicFrameLocks noGrp="1"/>
          </p:cNvGraphicFramePr>
          <p:nvPr>
            <p:extLst>
              <p:ext uri="{D42A27DB-BD31-4B8C-83A1-F6EECF244321}">
                <p14:modId xmlns:p14="http://schemas.microsoft.com/office/powerpoint/2010/main" val="1005365133"/>
              </p:ext>
            </p:extLst>
          </p:nvPr>
        </p:nvGraphicFramePr>
        <p:xfrm>
          <a:off x="714895" y="2549831"/>
          <a:ext cx="10827327" cy="3017520"/>
        </p:xfrm>
        <a:graphic>
          <a:graphicData uri="http://schemas.openxmlformats.org/drawingml/2006/table">
            <a:tbl>
              <a:tblPr firstRow="1" bandRow="1">
                <a:tableStyleId>{5C22544A-7EE6-4342-B048-85BDC9FD1C3A}</a:tableStyleId>
              </a:tblPr>
              <a:tblGrid>
                <a:gridCol w="1820487">
                  <a:extLst>
                    <a:ext uri="{9D8B030D-6E8A-4147-A177-3AD203B41FA5}">
                      <a16:colId xmlns:a16="http://schemas.microsoft.com/office/drawing/2014/main" val="3731472190"/>
                    </a:ext>
                  </a:extLst>
                </a:gridCol>
                <a:gridCol w="4812359">
                  <a:extLst>
                    <a:ext uri="{9D8B030D-6E8A-4147-A177-3AD203B41FA5}">
                      <a16:colId xmlns:a16="http://schemas.microsoft.com/office/drawing/2014/main" val="4236652028"/>
                    </a:ext>
                  </a:extLst>
                </a:gridCol>
                <a:gridCol w="1487649">
                  <a:extLst>
                    <a:ext uri="{9D8B030D-6E8A-4147-A177-3AD203B41FA5}">
                      <a16:colId xmlns:a16="http://schemas.microsoft.com/office/drawing/2014/main" val="1483041045"/>
                    </a:ext>
                  </a:extLst>
                </a:gridCol>
                <a:gridCol w="2706832">
                  <a:extLst>
                    <a:ext uri="{9D8B030D-6E8A-4147-A177-3AD203B41FA5}">
                      <a16:colId xmlns:a16="http://schemas.microsoft.com/office/drawing/2014/main" val="1952388326"/>
                    </a:ext>
                  </a:extLst>
                </a:gridCol>
              </a:tblGrid>
              <a:tr h="606280">
                <a:tc>
                  <a:txBody>
                    <a:bodyPr/>
                    <a:lstStyle/>
                    <a:p>
                      <a:pPr marL="0" marR="0" algn="ctr">
                        <a:spcBef>
                          <a:spcPts val="200"/>
                        </a:spcBef>
                        <a:spcAft>
                          <a:spcPts val="200"/>
                        </a:spcAft>
                      </a:pPr>
                      <a:r>
                        <a:rPr lang="en-IN" sz="2200" b="1" i="1" dirty="0">
                          <a:solidFill>
                            <a:srgbClr val="000000"/>
                          </a:solidFill>
                          <a:effectLst/>
                          <a:latin typeface="Times New Roman" panose="02020603050405020304" pitchFamily="18" charset="0"/>
                          <a:ea typeface="Times New Roman" panose="02020603050405020304" pitchFamily="18" charset="0"/>
                        </a:rPr>
                        <a:t>Name of struck off Company</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2200" b="1" i="1" dirty="0">
                          <a:solidFill>
                            <a:srgbClr val="000000"/>
                          </a:solidFill>
                          <a:effectLst/>
                          <a:latin typeface="Times New Roman" panose="02020603050405020304" pitchFamily="18" charset="0"/>
                          <a:ea typeface="Times New Roman" panose="02020603050405020304" pitchFamily="18" charset="0"/>
                        </a:rPr>
                        <a:t>Nature of transactions with struck-off Company</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2200" b="1" i="1">
                          <a:solidFill>
                            <a:srgbClr val="000000"/>
                          </a:solidFill>
                          <a:effectLst/>
                          <a:latin typeface="Times New Roman" panose="02020603050405020304" pitchFamily="18" charset="0"/>
                          <a:ea typeface="Times New Roman" panose="02020603050405020304" pitchFamily="18" charset="0"/>
                        </a:rPr>
                        <a:t>Balance outstanding</a:t>
                      </a:r>
                      <a:endParaRPr lang="en-IN" sz="2200">
                        <a:effectLst/>
                        <a:latin typeface="Times New Roman" panose="02020603050405020304" pitchFamily="18" charset="0"/>
                        <a:ea typeface="Times New Roman" panose="02020603050405020304" pitchFamily="18" charset="0"/>
                      </a:endParaRPr>
                    </a:p>
                  </a:txBody>
                  <a:tcPr marL="36830" marR="36830" marT="0" marB="0"/>
                </a:tc>
                <a:tc>
                  <a:txBody>
                    <a:bodyPr/>
                    <a:lstStyle/>
                    <a:p>
                      <a:pPr marL="0" marR="0" algn="ctr">
                        <a:spcBef>
                          <a:spcPts val="200"/>
                        </a:spcBef>
                        <a:spcAft>
                          <a:spcPts val="200"/>
                        </a:spcAft>
                      </a:pPr>
                      <a:r>
                        <a:rPr lang="en-IN" sz="2200" b="1" i="1">
                          <a:solidFill>
                            <a:srgbClr val="000000"/>
                          </a:solidFill>
                          <a:effectLst/>
                          <a:latin typeface="Times New Roman" panose="02020603050405020304" pitchFamily="18" charset="0"/>
                          <a:ea typeface="Times New Roman" panose="02020603050405020304" pitchFamily="18" charset="0"/>
                        </a:rPr>
                        <a:t>Relationship with the Struck off company, if any, to be disclosed</a:t>
                      </a:r>
                      <a:endParaRPr lang="en-IN" sz="2200">
                        <a:effectLst/>
                        <a:latin typeface="Times New Roman" panose="02020603050405020304" pitchFamily="18" charset="0"/>
                        <a:ea typeface="Times New Roman" panose="02020603050405020304" pitchFamily="18" charset="0"/>
                      </a:endParaRPr>
                    </a:p>
                  </a:txBody>
                  <a:tcPr marL="36830" marR="36830" marT="0" marB="0"/>
                </a:tc>
                <a:extLst>
                  <a:ext uri="{0D108BD9-81ED-4DB2-BD59-A6C34878D82A}">
                    <a16:rowId xmlns:a16="http://schemas.microsoft.com/office/drawing/2014/main" val="1112639465"/>
                  </a:ext>
                </a:extLst>
              </a:tr>
              <a:tr h="202093">
                <a:tc>
                  <a:txBody>
                    <a:bodyPr/>
                    <a:lstStyle/>
                    <a:p>
                      <a:endParaRPr lang="en-IN" sz="2200" dirty="0">
                        <a:effectLst/>
                        <a:latin typeface="Times New Roman" panose="02020603050405020304" pitchFamily="18" charset="0"/>
                      </a:endParaRPr>
                    </a:p>
                  </a:txBody>
                  <a:tcPr marL="36830" marR="36830" marT="0" marB="0"/>
                </a:tc>
                <a:tc>
                  <a:txBody>
                    <a:bodyPr/>
                    <a:lstStyle/>
                    <a:p>
                      <a:pPr marL="0" marR="0" algn="just">
                        <a:spcBef>
                          <a:spcPts val="200"/>
                        </a:spcBef>
                        <a:spcAft>
                          <a:spcPts val="200"/>
                        </a:spcAft>
                      </a:pPr>
                      <a:r>
                        <a:rPr lang="en-IN" sz="2200" i="1" dirty="0">
                          <a:solidFill>
                            <a:srgbClr val="000000"/>
                          </a:solidFill>
                          <a:effectLst/>
                          <a:latin typeface="Times New Roman" panose="02020603050405020304" pitchFamily="18" charset="0"/>
                          <a:ea typeface="Times New Roman" panose="02020603050405020304" pitchFamily="18" charset="0"/>
                        </a:rPr>
                        <a:t>Investments in securities</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2200">
                        <a:effectLst/>
                        <a:latin typeface="Times New Roman" panose="02020603050405020304" pitchFamily="18" charset="0"/>
                      </a:endParaRPr>
                    </a:p>
                  </a:txBody>
                  <a:tcPr marL="36830" marR="36830" marT="0" marB="0"/>
                </a:tc>
                <a:tc>
                  <a:txBody>
                    <a:bodyPr/>
                    <a:lstStyle/>
                    <a:p>
                      <a:endParaRPr lang="en-IN" sz="2200">
                        <a:effectLst/>
                        <a:latin typeface="Times New Roman" panose="02020603050405020304" pitchFamily="18" charset="0"/>
                      </a:endParaRPr>
                    </a:p>
                  </a:txBody>
                  <a:tcPr marL="36830" marR="36830" marT="0" marB="0"/>
                </a:tc>
                <a:extLst>
                  <a:ext uri="{0D108BD9-81ED-4DB2-BD59-A6C34878D82A}">
                    <a16:rowId xmlns:a16="http://schemas.microsoft.com/office/drawing/2014/main" val="3918586743"/>
                  </a:ext>
                </a:extLst>
              </a:tr>
              <a:tr h="202093">
                <a:tc>
                  <a:txBody>
                    <a:bodyPr/>
                    <a:lstStyle/>
                    <a:p>
                      <a:endParaRPr lang="en-IN" sz="2200" dirty="0">
                        <a:effectLst/>
                        <a:latin typeface="Times New Roman" panose="02020603050405020304" pitchFamily="18" charset="0"/>
                      </a:endParaRPr>
                    </a:p>
                  </a:txBody>
                  <a:tcPr marL="36830" marR="36830" marT="0" marB="0"/>
                </a:tc>
                <a:tc>
                  <a:txBody>
                    <a:bodyPr/>
                    <a:lstStyle/>
                    <a:p>
                      <a:pPr marL="0" marR="0" algn="just">
                        <a:spcBef>
                          <a:spcPts val="200"/>
                        </a:spcBef>
                        <a:spcAft>
                          <a:spcPts val="200"/>
                        </a:spcAft>
                      </a:pPr>
                      <a:r>
                        <a:rPr lang="en-IN" sz="2200" i="1" dirty="0">
                          <a:solidFill>
                            <a:srgbClr val="000000"/>
                          </a:solidFill>
                          <a:effectLst/>
                          <a:latin typeface="Times New Roman" panose="02020603050405020304" pitchFamily="18" charset="0"/>
                          <a:ea typeface="Times New Roman" panose="02020603050405020304" pitchFamily="18" charset="0"/>
                        </a:rPr>
                        <a:t>Receivables</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tc>
                  <a:txBody>
                    <a:bodyPr/>
                    <a:lstStyle/>
                    <a:p>
                      <a:endParaRPr lang="en-IN" sz="2200">
                        <a:effectLst/>
                        <a:latin typeface="Times New Roman" panose="02020603050405020304" pitchFamily="18" charset="0"/>
                      </a:endParaRPr>
                    </a:p>
                  </a:txBody>
                  <a:tcPr marL="36830" marR="36830" marT="0" marB="0"/>
                </a:tc>
                <a:extLst>
                  <a:ext uri="{0D108BD9-81ED-4DB2-BD59-A6C34878D82A}">
                    <a16:rowId xmlns:a16="http://schemas.microsoft.com/office/drawing/2014/main" val="2264529282"/>
                  </a:ext>
                </a:extLst>
              </a:tr>
              <a:tr h="202093">
                <a:tc>
                  <a:txBody>
                    <a:bodyPr/>
                    <a:lstStyle/>
                    <a:p>
                      <a:endParaRPr lang="en-IN" sz="2200">
                        <a:effectLst/>
                        <a:latin typeface="Times New Roman" panose="02020603050405020304" pitchFamily="18" charset="0"/>
                      </a:endParaRPr>
                    </a:p>
                  </a:txBody>
                  <a:tcPr marL="36830" marR="36830" marT="0" marB="0"/>
                </a:tc>
                <a:tc>
                  <a:txBody>
                    <a:bodyPr/>
                    <a:lstStyle/>
                    <a:p>
                      <a:pPr marL="0" marR="0" algn="just">
                        <a:spcBef>
                          <a:spcPts val="200"/>
                        </a:spcBef>
                        <a:spcAft>
                          <a:spcPts val="200"/>
                        </a:spcAft>
                      </a:pPr>
                      <a:r>
                        <a:rPr lang="en-IN" sz="2200" i="1" dirty="0">
                          <a:solidFill>
                            <a:srgbClr val="000000"/>
                          </a:solidFill>
                          <a:effectLst/>
                          <a:latin typeface="Times New Roman" panose="02020603050405020304" pitchFamily="18" charset="0"/>
                          <a:ea typeface="Times New Roman" panose="02020603050405020304" pitchFamily="18" charset="0"/>
                        </a:rPr>
                        <a:t>Payables</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tc>
                  <a:txBody>
                    <a:bodyPr/>
                    <a:lstStyle/>
                    <a:p>
                      <a:endParaRPr lang="en-IN" sz="2200">
                        <a:effectLst/>
                        <a:latin typeface="Times New Roman" panose="02020603050405020304" pitchFamily="18" charset="0"/>
                      </a:endParaRPr>
                    </a:p>
                  </a:txBody>
                  <a:tcPr marL="36830" marR="36830" marT="0" marB="0"/>
                </a:tc>
                <a:extLst>
                  <a:ext uri="{0D108BD9-81ED-4DB2-BD59-A6C34878D82A}">
                    <a16:rowId xmlns:a16="http://schemas.microsoft.com/office/drawing/2014/main" val="2198338326"/>
                  </a:ext>
                </a:extLst>
              </a:tr>
              <a:tr h="202093">
                <a:tc>
                  <a:txBody>
                    <a:bodyPr/>
                    <a:lstStyle/>
                    <a:p>
                      <a:endParaRPr lang="en-IN" sz="2200">
                        <a:effectLst/>
                        <a:latin typeface="Times New Roman" panose="02020603050405020304" pitchFamily="18" charset="0"/>
                      </a:endParaRPr>
                    </a:p>
                  </a:txBody>
                  <a:tcPr marL="36830" marR="36830" marT="0" marB="0"/>
                </a:tc>
                <a:tc>
                  <a:txBody>
                    <a:bodyPr/>
                    <a:lstStyle/>
                    <a:p>
                      <a:pPr marL="0" marR="0" algn="just">
                        <a:spcBef>
                          <a:spcPts val="200"/>
                        </a:spcBef>
                        <a:spcAft>
                          <a:spcPts val="200"/>
                        </a:spcAft>
                      </a:pPr>
                      <a:r>
                        <a:rPr lang="en-IN" sz="2200" i="1" dirty="0">
                          <a:solidFill>
                            <a:srgbClr val="000000"/>
                          </a:solidFill>
                          <a:effectLst/>
                          <a:latin typeface="Times New Roman" panose="02020603050405020304" pitchFamily="18" charset="0"/>
                          <a:ea typeface="Times New Roman" panose="02020603050405020304" pitchFamily="18" charset="0"/>
                        </a:rPr>
                        <a:t>Shares held by stuck off company</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extLst>
                  <a:ext uri="{0D108BD9-81ED-4DB2-BD59-A6C34878D82A}">
                    <a16:rowId xmlns:a16="http://schemas.microsoft.com/office/drawing/2014/main" val="4287101063"/>
                  </a:ext>
                </a:extLst>
              </a:tr>
              <a:tr h="261278">
                <a:tc>
                  <a:txBody>
                    <a:bodyPr/>
                    <a:lstStyle/>
                    <a:p>
                      <a:endParaRPr lang="en-IN" sz="2200">
                        <a:effectLst/>
                        <a:latin typeface="Times New Roman" panose="02020603050405020304" pitchFamily="18" charset="0"/>
                      </a:endParaRPr>
                    </a:p>
                  </a:txBody>
                  <a:tcPr marL="36830" marR="36830" marT="0" marB="0"/>
                </a:tc>
                <a:tc>
                  <a:txBody>
                    <a:bodyPr/>
                    <a:lstStyle/>
                    <a:p>
                      <a:pPr marL="0" marR="0" algn="just">
                        <a:spcBef>
                          <a:spcPts val="200"/>
                        </a:spcBef>
                        <a:spcAft>
                          <a:spcPts val="200"/>
                        </a:spcAft>
                      </a:pPr>
                      <a:r>
                        <a:rPr lang="en-IN" sz="2200" i="1" dirty="0">
                          <a:solidFill>
                            <a:srgbClr val="000000"/>
                          </a:solidFill>
                          <a:effectLst/>
                          <a:latin typeface="Times New Roman" panose="02020603050405020304" pitchFamily="18" charset="0"/>
                          <a:ea typeface="Times New Roman" panose="02020603050405020304" pitchFamily="18" charset="0"/>
                        </a:rPr>
                        <a:t>Other outstanding balances (to be specified)</a:t>
                      </a:r>
                      <a:endParaRPr lang="en-IN" sz="2200" dirty="0">
                        <a:effectLst/>
                        <a:latin typeface="Times New Roman" panose="02020603050405020304" pitchFamily="18" charset="0"/>
                        <a:ea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tc>
                  <a:txBody>
                    <a:bodyPr/>
                    <a:lstStyle/>
                    <a:p>
                      <a:endParaRPr lang="en-IN" sz="2200" dirty="0">
                        <a:effectLst/>
                        <a:latin typeface="Times New Roman" panose="02020603050405020304" pitchFamily="18" charset="0"/>
                      </a:endParaRPr>
                    </a:p>
                  </a:txBody>
                  <a:tcPr marL="36830" marR="36830" marT="0" marB="0"/>
                </a:tc>
                <a:extLst>
                  <a:ext uri="{0D108BD9-81ED-4DB2-BD59-A6C34878D82A}">
                    <a16:rowId xmlns:a16="http://schemas.microsoft.com/office/drawing/2014/main" val="3151895716"/>
                  </a:ext>
                </a:extLst>
              </a:tr>
            </a:tbl>
          </a:graphicData>
        </a:graphic>
      </p:graphicFrame>
    </p:spTree>
    <p:extLst>
      <p:ext uri="{BB962C8B-B14F-4D97-AF65-F5344CB8AC3E}">
        <p14:creationId xmlns:p14="http://schemas.microsoft.com/office/powerpoint/2010/main" val="419936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340822" y="211974"/>
            <a:ext cx="11625349" cy="6124754"/>
          </a:xfrm>
          <a:prstGeom prst="rect">
            <a:avLst/>
          </a:prstGeom>
          <a:noFill/>
        </p:spPr>
        <p:txBody>
          <a:bodyPr wrap="square" rtlCol="0">
            <a:spAutoFit/>
          </a:bodyPr>
          <a:lstStyle/>
          <a:p>
            <a:pPr algn="ctr"/>
            <a:r>
              <a:rPr lang="en-IN" sz="4000" b="1" dirty="0">
                <a:solidFill>
                  <a:srgbClr val="002060"/>
                </a:solidFill>
                <a:latin typeface="Times New Roman" panose="02020603050405020304" pitchFamily="18" charset="0"/>
                <a:cs typeface="Times New Roman" panose="02020603050405020304" pitchFamily="18" charset="0"/>
              </a:rPr>
              <a:t>Schedule III of the Companies Act, 2013 is divided in III Divisions </a:t>
            </a:r>
          </a:p>
          <a:p>
            <a:pPr marL="0" marR="0" algn="ctr">
              <a:spcBef>
                <a:spcPts val="0"/>
              </a:spcBef>
              <a:spcAft>
                <a:spcPts val="0"/>
              </a:spcAft>
            </a:pPr>
            <a:r>
              <a:rPr lang="en-I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GENERAL INSTRUCTIONS FOR PREPARATION OF BALANCE SHEET AND STATEMENT OF PROFIT AND LOSS OF A COMPANY</a:t>
            </a:r>
            <a:endParaRPr lang="en-IN"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amended by the Notification No. GSR 207(E), dated 24-3-2021, </a:t>
            </a:r>
          </a:p>
          <a:p>
            <a:pPr algn="ct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For the Accounting year commencing w.e.f. 1</a:t>
            </a:r>
            <a:r>
              <a:rPr lang="en-US" sz="2400" b="1" baseline="30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April, 2021.</a:t>
            </a:r>
          </a:p>
          <a:p>
            <a:endParaRPr lang="en-IN" sz="2400" b="1" dirty="0">
              <a:solidFill>
                <a:srgbClr val="002060"/>
              </a:solidFill>
              <a:latin typeface="Times New Roman" panose="02020603050405020304" pitchFamily="18" charset="0"/>
              <a:cs typeface="Times New Roman" panose="02020603050405020304" pitchFamily="18" charset="0"/>
            </a:endParaRPr>
          </a:p>
          <a:p>
            <a:pPr algn="just"/>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Division 1</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Financial Statements for a company whose Financial Statements are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required to comply with the Companies (Accounting Standards) Rules, 2006;</a:t>
            </a:r>
            <a:endPar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IN" sz="2400" dirty="0">
              <a:solidFill>
                <a:srgbClr val="002060"/>
              </a:solidFill>
              <a:latin typeface="Times New Roman" panose="02020603050405020304" pitchFamily="18" charset="0"/>
              <a:cs typeface="Times New Roman" panose="02020603050405020304" pitchFamily="18" charset="0"/>
            </a:endParaRPr>
          </a:p>
          <a:p>
            <a:pPr algn="just"/>
            <a:r>
              <a:rPr lang="en-US" sz="2400" b="1" i="1" dirty="0">
                <a:solidFill>
                  <a:srgbClr val="FF0000"/>
                </a:solidFill>
                <a:effectLst/>
                <a:latin typeface="Times New Roman" panose="02020603050405020304" pitchFamily="18" charset="0"/>
                <a:ea typeface="Arial Unicode MS"/>
                <a:cs typeface="Times New Roman" panose="02020603050405020304" pitchFamily="18" charset="0"/>
              </a:rPr>
              <a:t>Division II </a:t>
            </a:r>
            <a:r>
              <a:rPr lang="en-US" sz="2400" b="1" i="1" dirty="0">
                <a:solidFill>
                  <a:srgbClr val="000000"/>
                </a:solidFill>
                <a:effectLst/>
                <a:latin typeface="Times New Roman" panose="02020603050405020304" pitchFamily="18" charset="0"/>
                <a:ea typeface="Arial Unicode MS"/>
                <a:cs typeface="Times New Roman" panose="02020603050405020304" pitchFamily="18" charset="0"/>
              </a:rPr>
              <a:t>-</a:t>
            </a:r>
            <a:r>
              <a:rPr lang="en-US" sz="2400" dirty="0">
                <a:solidFill>
                  <a:srgbClr val="000000"/>
                </a:solidFill>
                <a:effectLst/>
                <a:latin typeface="Times New Roman" panose="02020603050405020304" pitchFamily="18" charset="0"/>
                <a:ea typeface="Arial Unicode MS"/>
                <a:cs typeface="Times New Roman" panose="02020603050405020304" pitchFamily="18" charset="0"/>
              </a:rPr>
              <a:t>Financial Statements for a company whose financial statements </a:t>
            </a:r>
            <a:r>
              <a:rPr lang="en-US" sz="2400" b="1" dirty="0">
                <a:solidFill>
                  <a:srgbClr val="000000"/>
                </a:solidFill>
                <a:effectLst/>
                <a:latin typeface="Times New Roman" panose="02020603050405020304" pitchFamily="18" charset="0"/>
                <a:ea typeface="Arial Unicode MS"/>
                <a:cs typeface="Times New Roman" panose="02020603050405020304" pitchFamily="18" charset="0"/>
              </a:rPr>
              <a:t>are drawn up in compliance of the Companies (Indian Accounting Standards) Rules, 2015;</a:t>
            </a:r>
            <a:endParaRPr lang="en-IN" sz="2400" b="1" dirty="0">
              <a:solidFill>
                <a:srgbClr val="000000"/>
              </a:solidFill>
              <a:effectLst/>
              <a:latin typeface="Times New Roman" panose="02020603050405020304" pitchFamily="18" charset="0"/>
              <a:ea typeface="Arial Unicode MS"/>
              <a:cs typeface="Times New Roman" panose="02020603050405020304" pitchFamily="18" charset="0"/>
            </a:endParaRPr>
          </a:p>
          <a:p>
            <a:pPr algn="just"/>
            <a:endParaRPr lang="en-IN" sz="2400" b="1" dirty="0">
              <a:solidFill>
                <a:srgbClr val="002060"/>
              </a:solidFill>
              <a:latin typeface="Times New Roman" panose="02020603050405020304" pitchFamily="18" charset="0"/>
              <a:cs typeface="Times New Roman" panose="02020603050405020304" pitchFamily="18" charset="0"/>
            </a:endParaRPr>
          </a:p>
          <a:p>
            <a:pPr marL="0" marR="0" algn="just">
              <a:spcBef>
                <a:spcPts val="0"/>
              </a:spcBef>
              <a:spcAft>
                <a:spcPts val="200"/>
              </a:spcAft>
            </a:pP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Division III-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Financial Statements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for a NBFC whose financial statements are drawn up in compliance of the Companies (Indian Accounting Standards) Rules, 2015</a:t>
            </a:r>
            <a:endParaRPr lang="en-IN" sz="4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0301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16131" y="824440"/>
            <a:ext cx="11582862" cy="461665"/>
          </a:xfrm>
          <a:prstGeom prst="rect">
            <a:avLst/>
          </a:prstGeom>
          <a:noFill/>
        </p:spPr>
        <p:txBody>
          <a:bodyPr wrap="square" rtlCol="0">
            <a:spAutoFit/>
          </a:bodyPr>
          <a:lstStyle/>
          <a:p>
            <a:pPr marL="538163" indent="-538163" algn="just">
              <a:spcBef>
                <a:spcPts val="100"/>
              </a:spcBef>
              <a:spcAft>
                <a:spcPts val="100"/>
              </a:spcAf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p:txBody>
      </p:sp>
      <p:sp>
        <p:nvSpPr>
          <p:cNvPr id="5" name="TextBox 4">
            <a:extLst>
              <a:ext uri="{FF2B5EF4-FFF2-40B4-BE49-F238E27FC236}">
                <a16:creationId xmlns:a16="http://schemas.microsoft.com/office/drawing/2014/main" id="{72E97FFA-8FC9-4E32-00D8-F4BBEA8DD44D}"/>
              </a:ext>
            </a:extLst>
          </p:cNvPr>
          <p:cNvSpPr txBox="1"/>
          <p:nvPr/>
        </p:nvSpPr>
        <p:spPr>
          <a:xfrm>
            <a:off x="393006" y="1371600"/>
            <a:ext cx="10933086" cy="4257576"/>
          </a:xfrm>
          <a:prstGeom prst="rect">
            <a:avLst/>
          </a:prstGeom>
          <a:noFill/>
        </p:spPr>
        <p:txBody>
          <a:bodyPr wrap="square" rtlCol="0">
            <a:spAutoFit/>
          </a:bodyPr>
          <a:lstStyle/>
          <a:p>
            <a:pPr marL="457200" marR="0" indent="-457200" algn="just">
              <a:spcBef>
                <a:spcPts val="100"/>
              </a:spcBef>
              <a:spcAft>
                <a:spcPts val="100"/>
              </a:spcAft>
              <a:tabLst>
                <a:tab pos="342900" algn="r"/>
              </a:tabLst>
            </a:pPr>
            <a:r>
              <a:rPr lang="en-IN" sz="1800" b="1" i="1" dirty="0">
                <a:solidFill>
                  <a:srgbClr val="000000"/>
                </a:solidFill>
                <a:effectLst/>
                <a:latin typeface="Times New Roman" panose="02020603050405020304" pitchFamily="18" charset="0"/>
                <a:ea typeface="Times New Roman" panose="02020603050405020304" pitchFamily="18" charset="0"/>
              </a:rPr>
              <a:t>(</a:t>
            </a:r>
            <a:r>
              <a:rPr lang="en-IN" sz="2400" b="1" i="1" dirty="0">
                <a:solidFill>
                  <a:srgbClr val="000000"/>
                </a:solidFill>
                <a:effectLst/>
                <a:latin typeface="Times New Roman" panose="02020603050405020304" pitchFamily="18" charset="0"/>
                <a:ea typeface="Times New Roman" panose="02020603050405020304" pitchFamily="18" charset="0"/>
              </a:rPr>
              <a:t>x)	 Registration of charges or satisfaction with ROC</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100"/>
              </a:spcBef>
              <a:spcAft>
                <a:spcPts val="100"/>
              </a:spcAft>
              <a:tabLst>
                <a:tab pos="342900" algn="r"/>
              </a:tabLst>
            </a:pPr>
            <a:r>
              <a:rPr lang="en-IN" sz="2400" i="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000000"/>
                </a:solidFill>
                <a:effectLst/>
                <a:latin typeface="Times New Roman" panose="02020603050405020304" pitchFamily="18" charset="0"/>
                <a:ea typeface="Times New Roman" panose="02020603050405020304" pitchFamily="18" charset="0"/>
              </a:rPr>
              <a:t>Where any </a:t>
            </a:r>
            <a:r>
              <a:rPr lang="en-IN" sz="2400" b="1" i="1" dirty="0">
                <a:solidFill>
                  <a:srgbClr val="FF0000"/>
                </a:solidFill>
                <a:effectLst/>
                <a:latin typeface="Times New Roman" panose="02020603050405020304" pitchFamily="18" charset="0"/>
                <a:ea typeface="Times New Roman" panose="02020603050405020304" pitchFamily="18" charset="0"/>
              </a:rPr>
              <a:t>charges </a:t>
            </a:r>
            <a:r>
              <a:rPr lang="en-IN" sz="2400" b="1" i="1" dirty="0" err="1">
                <a:solidFill>
                  <a:srgbClr val="FF0000"/>
                </a:solidFill>
                <a:effectLst/>
                <a:latin typeface="Times New Roman" panose="02020603050405020304" pitchFamily="18" charset="0"/>
                <a:ea typeface="Times New Roman" panose="02020603050405020304" pitchFamily="18" charset="0"/>
              </a:rPr>
              <a:t>forRegistration</a:t>
            </a:r>
            <a:r>
              <a:rPr lang="en-IN" sz="2400" b="1" i="1" dirty="0">
                <a:solidFill>
                  <a:srgbClr val="FF0000"/>
                </a:solidFill>
                <a:effectLst/>
                <a:latin typeface="Times New Roman" panose="02020603050405020304" pitchFamily="18" charset="0"/>
                <a:ea typeface="Times New Roman" panose="02020603050405020304" pitchFamily="18" charset="0"/>
              </a:rPr>
              <a:t> for Creation or Modification or satisfaction </a:t>
            </a:r>
            <a:r>
              <a:rPr lang="en-IN" sz="2400" b="1" i="1" u="sng" dirty="0">
                <a:solidFill>
                  <a:srgbClr val="FF0000"/>
                </a:solidFill>
                <a:effectLst/>
                <a:latin typeface="Times New Roman" panose="02020603050405020304" pitchFamily="18" charset="0"/>
                <a:ea typeface="Times New Roman" panose="02020603050405020304" pitchFamily="18" charset="0"/>
              </a:rPr>
              <a:t>yet to be registered with ROC </a:t>
            </a:r>
            <a:r>
              <a:rPr lang="en-IN" sz="2400" b="1" i="1" dirty="0">
                <a:solidFill>
                  <a:srgbClr val="000000"/>
                </a:solidFill>
                <a:effectLst/>
                <a:latin typeface="Times New Roman" panose="02020603050405020304" pitchFamily="18" charset="0"/>
                <a:ea typeface="Times New Roman" panose="02020603050405020304" pitchFamily="18" charset="0"/>
              </a:rPr>
              <a:t>beyond the statutory period, </a:t>
            </a:r>
            <a:r>
              <a:rPr lang="en-IN" sz="2400" b="1" i="1" dirty="0">
                <a:solidFill>
                  <a:srgbClr val="FF0000"/>
                </a:solidFill>
                <a:effectLst/>
                <a:latin typeface="Times New Roman" panose="02020603050405020304" pitchFamily="18" charset="0"/>
                <a:ea typeface="Times New Roman" panose="02020603050405020304" pitchFamily="18" charset="0"/>
              </a:rPr>
              <a:t>details and reasons thereof </a:t>
            </a:r>
            <a:r>
              <a:rPr lang="en-IN" sz="2400" b="1" i="1" dirty="0">
                <a:solidFill>
                  <a:srgbClr val="000000"/>
                </a:solidFill>
                <a:effectLst/>
                <a:latin typeface="Times New Roman" panose="02020603050405020304" pitchFamily="18" charset="0"/>
                <a:ea typeface="Times New Roman" panose="02020603050405020304" pitchFamily="18" charset="0"/>
              </a:rPr>
              <a:t>shall be disclosed.</a:t>
            </a:r>
          </a:p>
          <a:p>
            <a:pPr marL="457200" marR="0" indent="-457200" algn="just">
              <a:spcBef>
                <a:spcPts val="100"/>
              </a:spcBef>
              <a:spcAft>
                <a:spcPts val="100"/>
              </a:spcAft>
              <a:tabLst>
                <a:tab pos="342900" algn="r"/>
              </a:tabLst>
            </a:pPr>
            <a:endParaRPr lang="en-IN" sz="2400" b="1" i="1" dirty="0">
              <a:solidFill>
                <a:srgbClr val="000000"/>
              </a:solidFill>
              <a:latin typeface="Times New Roman" panose="02020603050405020304" pitchFamily="18" charset="0"/>
              <a:ea typeface="Times New Roman" panose="02020603050405020304" pitchFamily="18" charset="0"/>
            </a:endParaRPr>
          </a:p>
          <a:p>
            <a:pPr marL="457200" marR="0" indent="-457200" algn="just">
              <a:spcBef>
                <a:spcPts val="100"/>
              </a:spcBef>
              <a:spcAft>
                <a:spcPts val="100"/>
              </a:spcAft>
              <a:tabLst>
                <a:tab pos="342900" algn="r"/>
              </a:tabLst>
            </a:pPr>
            <a:r>
              <a:rPr lang="en-IN" sz="2400" b="1" i="1" dirty="0">
                <a:solidFill>
                  <a:srgbClr val="000000"/>
                </a:solidFill>
                <a:effectLst/>
                <a:latin typeface="Times New Roman" panose="02020603050405020304" pitchFamily="18" charset="0"/>
                <a:ea typeface="Times New Roman" panose="02020603050405020304" pitchFamily="18" charset="0"/>
              </a:rPr>
              <a:t>(xi)	 Compliance with number of layers of companies</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50"/>
              </a:spcBef>
              <a:spcAft>
                <a:spcPts val="50"/>
              </a:spcAft>
              <a:tabLst>
                <a:tab pos="342900" algn="r"/>
              </a:tabLst>
            </a:pPr>
            <a:r>
              <a:rPr lang="en-IN" sz="2400" i="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FF0000"/>
                </a:solidFill>
                <a:effectLst/>
                <a:latin typeface="Times New Roman" panose="02020603050405020304" pitchFamily="18" charset="0"/>
                <a:ea typeface="Times New Roman" panose="02020603050405020304" pitchFamily="18" charset="0"/>
              </a:rPr>
              <a:t>Where the company has not complied with the number of layers</a:t>
            </a:r>
            <a:r>
              <a:rPr lang="en-IN" sz="2400" i="1" dirty="0">
                <a:solidFill>
                  <a:srgbClr val="000000"/>
                </a:solidFill>
                <a:effectLst/>
                <a:latin typeface="Times New Roman" panose="02020603050405020304" pitchFamily="18" charset="0"/>
                <a:ea typeface="Times New Roman" panose="02020603050405020304" pitchFamily="18" charset="0"/>
              </a:rPr>
              <a:t> prescribed u/s 2(87) of the Act read with Companies (Restriction on number of Layers) Rules, 2017, the name and CIN of the companies </a:t>
            </a:r>
            <a:r>
              <a:rPr lang="en-IN" sz="2400" b="1" i="1" dirty="0">
                <a:solidFill>
                  <a:srgbClr val="FF0000"/>
                </a:solidFill>
                <a:effectLst/>
                <a:latin typeface="Times New Roman" panose="02020603050405020304" pitchFamily="18" charset="0"/>
                <a:ea typeface="Times New Roman" panose="02020603050405020304" pitchFamily="18" charset="0"/>
              </a:rPr>
              <a:t>beyond the specified layers </a:t>
            </a:r>
            <a:r>
              <a:rPr lang="en-IN" sz="2400" i="1" dirty="0">
                <a:solidFill>
                  <a:srgbClr val="000000"/>
                </a:solidFill>
                <a:effectLst/>
                <a:latin typeface="Times New Roman" panose="02020603050405020304" pitchFamily="18" charset="0"/>
                <a:ea typeface="Times New Roman" panose="02020603050405020304" pitchFamily="18" charset="0"/>
              </a:rPr>
              <a:t>and </a:t>
            </a:r>
            <a:r>
              <a:rPr lang="en-IN" sz="2400" b="1" i="1" dirty="0">
                <a:solidFill>
                  <a:srgbClr val="FF0000"/>
                </a:solidFill>
                <a:effectLst/>
                <a:latin typeface="Times New Roman" panose="02020603050405020304" pitchFamily="18" charset="0"/>
                <a:ea typeface="Times New Roman" panose="02020603050405020304" pitchFamily="18" charset="0"/>
              </a:rPr>
              <a:t>the relationship/extent of holding of the company in such downstream companies shall be disclosed</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8487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428105" y="828596"/>
            <a:ext cx="11471564" cy="4360168"/>
          </a:xfrm>
          <a:prstGeom prst="rect">
            <a:avLst/>
          </a:prstGeom>
          <a:noFill/>
        </p:spPr>
        <p:txBody>
          <a:bodyPr wrap="square" rtlCol="0">
            <a:spAutoFit/>
          </a:bodyPr>
          <a:lstStyle/>
          <a:p>
            <a:pPr marL="538163" indent="-538163" algn="just">
              <a:spcBef>
                <a:spcPts val="100"/>
              </a:spcBef>
              <a:spcAft>
                <a:spcPts val="100"/>
              </a:spcAf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a:p>
            <a:pPr marL="457200" marR="0" indent="-457200" algn="just">
              <a:spcBef>
                <a:spcPts val="50"/>
              </a:spcBef>
              <a:spcAft>
                <a:spcPts val="50"/>
              </a:spcAft>
              <a:tabLst>
                <a:tab pos="342900" algn="r"/>
              </a:tabLst>
            </a:pPr>
            <a:r>
              <a:rPr lang="en-IN" sz="2400" i="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000000"/>
                </a:solidFill>
                <a:effectLst/>
                <a:latin typeface="Times New Roman" panose="02020603050405020304" pitchFamily="18" charset="0"/>
                <a:ea typeface="Times New Roman" panose="02020603050405020304" pitchFamily="18" charset="0"/>
              </a:rPr>
              <a:t>(xii) Following Ratios to be disclosed:—</a:t>
            </a:r>
            <a:endParaRPr lang="en-IN" sz="2400" b="1" dirty="0">
              <a:effectLst/>
              <a:latin typeface="Times New Roman" panose="02020603050405020304" pitchFamily="18" charset="0"/>
              <a:ea typeface="Times New Roman" panose="02020603050405020304" pitchFamily="18" charset="0"/>
            </a:endParaRPr>
          </a:p>
          <a:p>
            <a:pPr marL="685800" marR="0" indent="-685800" algn="just">
              <a:spcBef>
                <a:spcPts val="50"/>
              </a:spcBef>
              <a:spcAft>
                <a:spcPts val="50"/>
              </a:spcAft>
              <a:tabLst>
                <a:tab pos="571500" algn="r"/>
              </a:tabLst>
            </a:pPr>
            <a:r>
              <a:rPr lang="en-IN" sz="2400" i="1" dirty="0">
                <a:solidFill>
                  <a:srgbClr val="000000"/>
                </a:solidFill>
                <a:effectLst/>
                <a:latin typeface="Times New Roman" panose="02020603050405020304" pitchFamily="18" charset="0"/>
                <a:ea typeface="Times New Roman" panose="02020603050405020304" pitchFamily="18" charset="0"/>
              </a:rPr>
              <a:t>	(a)	Current Ratio,                                   	(b)	Debt-Equity Ratio,</a:t>
            </a:r>
            <a:endParaRPr lang="en-IN" sz="2400" dirty="0">
              <a:effectLst/>
              <a:latin typeface="Times New Roman" panose="02020603050405020304" pitchFamily="18" charset="0"/>
              <a:ea typeface="Times New Roman" panose="02020603050405020304" pitchFamily="18" charset="0"/>
            </a:endParaRPr>
          </a:p>
          <a:p>
            <a:pPr marL="685800" marR="0" indent="-685800" algn="just">
              <a:spcBef>
                <a:spcPts val="50"/>
              </a:spcBef>
              <a:spcAft>
                <a:spcPts val="50"/>
              </a:spcAft>
              <a:tabLst>
                <a:tab pos="571500" algn="r"/>
              </a:tabLst>
            </a:pPr>
            <a:r>
              <a:rPr lang="en-IN" sz="2400" i="1" dirty="0">
                <a:solidFill>
                  <a:srgbClr val="000000"/>
                </a:solidFill>
                <a:effectLst/>
                <a:latin typeface="Times New Roman" panose="02020603050405020304" pitchFamily="18" charset="0"/>
                <a:ea typeface="Times New Roman" panose="02020603050405020304" pitchFamily="18" charset="0"/>
              </a:rPr>
              <a:t>	(c)	Debt Service Coverage Ratio,               (d)	Return on Equity Ratio,</a:t>
            </a:r>
            <a:endParaRPr lang="en-IN" sz="2400" dirty="0">
              <a:effectLst/>
              <a:latin typeface="Times New Roman" panose="02020603050405020304" pitchFamily="18" charset="0"/>
              <a:ea typeface="Times New Roman" panose="02020603050405020304" pitchFamily="18" charset="0"/>
            </a:endParaRPr>
          </a:p>
          <a:p>
            <a:pPr marL="685800" marR="0" indent="-685800" algn="just">
              <a:spcBef>
                <a:spcPts val="50"/>
              </a:spcBef>
              <a:spcAft>
                <a:spcPts val="50"/>
              </a:spcAft>
              <a:tabLst>
                <a:tab pos="571500" algn="r"/>
              </a:tabLst>
            </a:pPr>
            <a:r>
              <a:rPr lang="en-IN" sz="2400" i="1" dirty="0">
                <a:solidFill>
                  <a:srgbClr val="000000"/>
                </a:solidFill>
                <a:effectLst/>
                <a:latin typeface="Times New Roman" panose="02020603050405020304" pitchFamily="18" charset="0"/>
                <a:ea typeface="Times New Roman" panose="02020603050405020304" pitchFamily="18" charset="0"/>
              </a:rPr>
              <a:t>	(e)	Inventory turnover ratio,                       (f)	Trade Receivables turnover ratio,</a:t>
            </a:r>
            <a:endParaRPr lang="en-IN" sz="2400" dirty="0">
              <a:effectLst/>
              <a:latin typeface="Times New Roman" panose="02020603050405020304" pitchFamily="18" charset="0"/>
              <a:ea typeface="Times New Roman" panose="02020603050405020304" pitchFamily="18" charset="0"/>
            </a:endParaRPr>
          </a:p>
          <a:p>
            <a:pPr marL="685800" marR="0" indent="-685800" algn="just">
              <a:spcBef>
                <a:spcPts val="50"/>
              </a:spcBef>
              <a:spcAft>
                <a:spcPts val="50"/>
              </a:spcAft>
              <a:tabLst>
                <a:tab pos="571500" algn="r"/>
              </a:tabLst>
            </a:pPr>
            <a:r>
              <a:rPr lang="en-IN" sz="2400" i="1" dirty="0">
                <a:solidFill>
                  <a:srgbClr val="000000"/>
                </a:solidFill>
                <a:effectLst/>
                <a:latin typeface="Times New Roman" panose="02020603050405020304" pitchFamily="18" charset="0"/>
                <a:ea typeface="Times New Roman" panose="02020603050405020304" pitchFamily="18" charset="0"/>
              </a:rPr>
              <a:t>	(g)	Trade payables turnover ratio,          	(h)	Net capital turnover ratio,</a:t>
            </a:r>
            <a:endParaRPr lang="en-IN" sz="2400" dirty="0">
              <a:effectLst/>
              <a:latin typeface="Times New Roman" panose="02020603050405020304" pitchFamily="18" charset="0"/>
              <a:ea typeface="Times New Roman" panose="02020603050405020304" pitchFamily="18" charset="0"/>
            </a:endParaRPr>
          </a:p>
          <a:p>
            <a:pPr marL="685800" marR="0" indent="-685800" algn="just">
              <a:spcBef>
                <a:spcPts val="50"/>
              </a:spcBef>
              <a:spcAft>
                <a:spcPts val="50"/>
              </a:spcAft>
              <a:tabLst>
                <a:tab pos="571500" algn="r"/>
              </a:tabLst>
            </a:pPr>
            <a:r>
              <a:rPr lang="en-IN" sz="2400" i="1" dirty="0">
                <a:solidFill>
                  <a:srgbClr val="000000"/>
                </a:solidFill>
                <a:effectLst/>
                <a:latin typeface="Times New Roman" panose="02020603050405020304" pitchFamily="18" charset="0"/>
                <a:ea typeface="Times New Roman" panose="02020603050405020304" pitchFamily="18" charset="0"/>
              </a:rPr>
              <a:t>	(</a:t>
            </a:r>
            <a:r>
              <a:rPr lang="en-IN" sz="2400" i="1" dirty="0" err="1">
                <a:solidFill>
                  <a:srgbClr val="000000"/>
                </a:solidFill>
                <a:effectLst/>
                <a:latin typeface="Times New Roman" panose="02020603050405020304" pitchFamily="18" charset="0"/>
                <a:ea typeface="Times New Roman" panose="02020603050405020304" pitchFamily="18" charset="0"/>
              </a:rPr>
              <a:t>i</a:t>
            </a:r>
            <a:r>
              <a:rPr lang="en-IN" sz="2400" i="1" dirty="0">
                <a:solidFill>
                  <a:srgbClr val="000000"/>
                </a:solidFill>
                <a:effectLst/>
                <a:latin typeface="Times New Roman" panose="02020603050405020304" pitchFamily="18" charset="0"/>
                <a:ea typeface="Times New Roman" panose="02020603050405020304" pitchFamily="18" charset="0"/>
              </a:rPr>
              <a:t>)	Net profit ratio,                                	(j)	Return on Capital employed,</a:t>
            </a:r>
            <a:endParaRPr lang="en-IN" sz="2400" dirty="0">
              <a:effectLst/>
              <a:latin typeface="Times New Roman" panose="02020603050405020304" pitchFamily="18" charset="0"/>
              <a:ea typeface="Times New Roman" panose="02020603050405020304" pitchFamily="18" charset="0"/>
            </a:endParaRPr>
          </a:p>
          <a:p>
            <a:pPr marL="685800" marR="0" indent="-685800" algn="just">
              <a:spcBef>
                <a:spcPts val="50"/>
              </a:spcBef>
              <a:spcAft>
                <a:spcPts val="50"/>
              </a:spcAft>
              <a:tabLst>
                <a:tab pos="571500" algn="r"/>
              </a:tabLst>
            </a:pPr>
            <a:r>
              <a:rPr lang="en-IN" sz="2400" i="1" dirty="0">
                <a:solidFill>
                  <a:srgbClr val="000000"/>
                </a:solidFill>
                <a:effectLst/>
                <a:latin typeface="Times New Roman" panose="02020603050405020304" pitchFamily="18" charset="0"/>
                <a:ea typeface="Times New Roman" panose="02020603050405020304" pitchFamily="18" charset="0"/>
              </a:rPr>
              <a:t>	(k)	Return on investment. </a:t>
            </a:r>
            <a:endParaRPr lang="en-IN" sz="2400" dirty="0">
              <a:effectLst/>
              <a:latin typeface="Times New Roman" panose="02020603050405020304" pitchFamily="18" charset="0"/>
              <a:ea typeface="Times New Roman" panose="02020603050405020304" pitchFamily="18" charset="0"/>
            </a:endParaRPr>
          </a:p>
          <a:p>
            <a:pPr marR="0" indent="228600" algn="just">
              <a:spcBef>
                <a:spcPts val="50"/>
              </a:spcBef>
              <a:spcAft>
                <a:spcPts val="50"/>
              </a:spcAft>
            </a:pPr>
            <a:r>
              <a:rPr lang="en-IN" sz="2400" i="1" dirty="0">
                <a:solidFill>
                  <a:srgbClr val="000000"/>
                </a:solidFill>
                <a:effectLst/>
                <a:latin typeface="Times New Roman" panose="02020603050405020304" pitchFamily="18" charset="0"/>
                <a:ea typeface="Times New Roman" panose="02020603050405020304" pitchFamily="18" charset="0"/>
              </a:rPr>
              <a:t>	The company shall </a:t>
            </a:r>
            <a:r>
              <a:rPr lang="en-IN" sz="2400" b="1" i="1" dirty="0">
                <a:solidFill>
                  <a:srgbClr val="000000"/>
                </a:solidFill>
                <a:effectLst/>
                <a:latin typeface="Times New Roman" panose="02020603050405020304" pitchFamily="18" charset="0"/>
                <a:ea typeface="Times New Roman" panose="02020603050405020304" pitchFamily="18" charset="0"/>
              </a:rPr>
              <a:t>explain the items included in numerator and denominator for computing the above ratios. Further explanation shall be provided for any change in the ratio by more than 25% as compared to the preceding year</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3901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86789" y="828596"/>
            <a:ext cx="11370888" cy="4601260"/>
          </a:xfrm>
          <a:prstGeom prst="rect">
            <a:avLst/>
          </a:prstGeom>
          <a:noFill/>
        </p:spPr>
        <p:txBody>
          <a:bodyPr wrap="square" rtlCol="0">
            <a:spAutoFit/>
          </a:bodyPr>
          <a:lstStyle/>
          <a:p>
            <a:pPr marL="538163" indent="-538163" algn="just">
              <a:spcBef>
                <a:spcPts val="100"/>
              </a:spcBef>
              <a:spcAft>
                <a:spcPts val="100"/>
              </a:spcAf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a:p>
            <a:pPr marL="457200" marR="0" indent="-457200" algn="just">
              <a:spcBef>
                <a:spcPts val="50"/>
              </a:spcBef>
              <a:spcAft>
                <a:spcPts val="50"/>
              </a:spcAft>
              <a:tabLst>
                <a:tab pos="342900" algn="r"/>
              </a:tabLst>
            </a:pPr>
            <a:r>
              <a:rPr lang="en-IN" sz="1800" b="1" i="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000000"/>
                </a:solidFill>
                <a:effectLst/>
                <a:latin typeface="Times New Roman" panose="02020603050405020304" pitchFamily="18" charset="0"/>
                <a:ea typeface="Times New Roman" panose="02020603050405020304" pitchFamily="18" charset="0"/>
              </a:rPr>
              <a:t>(xiii) Compliance with approved Scheme(s) of Arrangements</a:t>
            </a:r>
            <a:endParaRPr lang="en-IN" sz="2400" dirty="0">
              <a:effectLst/>
              <a:latin typeface="Times New Roman" panose="02020603050405020304" pitchFamily="18" charset="0"/>
              <a:ea typeface="Times New Roman" panose="02020603050405020304" pitchFamily="18" charset="0"/>
            </a:endParaRPr>
          </a:p>
          <a:p>
            <a:pPr marL="457200" marR="0" indent="-228600" algn="just">
              <a:lnSpc>
                <a:spcPct val="150000"/>
              </a:lnSpc>
              <a:spcBef>
                <a:spcPts val="50"/>
              </a:spcBef>
              <a:spcAft>
                <a:spcPts val="50"/>
              </a:spcAft>
            </a:pPr>
            <a:r>
              <a:rPr lang="en-IN" sz="2400" i="1" dirty="0">
                <a:solidFill>
                  <a:srgbClr val="000000"/>
                </a:solidFill>
                <a:effectLst/>
                <a:latin typeface="Times New Roman" panose="02020603050405020304" pitchFamily="18" charset="0"/>
                <a:ea typeface="Times New Roman" panose="02020603050405020304" pitchFamily="18" charset="0"/>
              </a:rPr>
              <a:t>	</a:t>
            </a:r>
            <a:r>
              <a:rPr lang="en-IN" sz="2400" i="1" dirty="0">
                <a:solidFill>
                  <a:srgbClr val="FF0000"/>
                </a:solidFill>
                <a:effectLst/>
                <a:latin typeface="Times New Roman" panose="02020603050405020304" pitchFamily="18" charset="0"/>
                <a:ea typeface="Times New Roman" panose="02020603050405020304" pitchFamily="18" charset="0"/>
              </a:rPr>
              <a:t>Where any Scheme of Arrangements has been approved by the Competent Authority (NCLT/RD) </a:t>
            </a:r>
            <a:r>
              <a:rPr lang="en-IN" sz="2400" i="1" dirty="0">
                <a:solidFill>
                  <a:srgbClr val="000000"/>
                </a:solidFill>
                <a:effectLst/>
                <a:latin typeface="Times New Roman" panose="02020603050405020304" pitchFamily="18" charset="0"/>
                <a:ea typeface="Times New Roman" panose="02020603050405020304" pitchFamily="18" charset="0"/>
              </a:rPr>
              <a:t>in terms of sections 230 to 237 of the Companies Act, 2013, the Company shall </a:t>
            </a:r>
            <a:r>
              <a:rPr lang="en-IN" sz="2400" b="1" i="1" dirty="0">
                <a:solidFill>
                  <a:srgbClr val="000000"/>
                </a:solidFill>
                <a:effectLst/>
                <a:latin typeface="Times New Roman" panose="02020603050405020304" pitchFamily="18" charset="0"/>
                <a:ea typeface="Times New Roman" panose="02020603050405020304" pitchFamily="18" charset="0"/>
              </a:rPr>
              <a:t>disclose that the </a:t>
            </a:r>
            <a:r>
              <a:rPr lang="en-IN" sz="2400" b="1" i="1" dirty="0">
                <a:solidFill>
                  <a:srgbClr val="FF0000"/>
                </a:solidFill>
                <a:effectLst/>
                <a:latin typeface="Times New Roman" panose="02020603050405020304" pitchFamily="18" charset="0"/>
                <a:ea typeface="Times New Roman" panose="02020603050405020304" pitchFamily="18" charset="0"/>
              </a:rPr>
              <a:t>effect of such Scheme of Arrangements have been accounted for in the books of account of the Company </a:t>
            </a:r>
            <a:r>
              <a:rPr lang="en-IN" sz="2400" b="1" i="1" u="sng" dirty="0">
                <a:solidFill>
                  <a:srgbClr val="FF0000"/>
                </a:solidFill>
                <a:effectLst/>
                <a:latin typeface="Times New Roman" panose="02020603050405020304" pitchFamily="18" charset="0"/>
                <a:ea typeface="Times New Roman" panose="02020603050405020304" pitchFamily="18" charset="0"/>
              </a:rPr>
              <a:t>‘in accordance with the Scheme’ </a:t>
            </a:r>
            <a:r>
              <a:rPr lang="en-IN" sz="2400" b="1" i="1" dirty="0">
                <a:solidFill>
                  <a:srgbClr val="FF0000"/>
                </a:solidFill>
                <a:effectLst/>
                <a:latin typeface="Times New Roman" panose="02020603050405020304" pitchFamily="18" charset="0"/>
                <a:ea typeface="Times New Roman" panose="02020603050405020304" pitchFamily="18" charset="0"/>
              </a:rPr>
              <a:t>and ‘</a:t>
            </a:r>
            <a:r>
              <a:rPr lang="en-IN" sz="2400" b="1" i="1" u="sng" dirty="0">
                <a:solidFill>
                  <a:srgbClr val="FF0000"/>
                </a:solidFill>
                <a:effectLst/>
                <a:latin typeface="Times New Roman" panose="02020603050405020304" pitchFamily="18" charset="0"/>
                <a:ea typeface="Times New Roman" panose="02020603050405020304" pitchFamily="18" charset="0"/>
              </a:rPr>
              <a:t>in accordance with accounting standards’</a:t>
            </a:r>
            <a:r>
              <a:rPr lang="en-IN" sz="2400" i="1" dirty="0">
                <a:solidFill>
                  <a:srgbClr val="000000"/>
                </a:solidFill>
                <a:effectLst/>
                <a:latin typeface="Times New Roman" panose="02020603050405020304" pitchFamily="18" charset="0"/>
                <a:ea typeface="Times New Roman" panose="02020603050405020304" pitchFamily="18" charset="0"/>
              </a:rPr>
              <a:t> and </a:t>
            </a:r>
            <a:r>
              <a:rPr lang="en-IN" sz="2400" i="1" dirty="0">
                <a:solidFill>
                  <a:srgbClr val="FF0000"/>
                </a:solidFill>
                <a:effectLst/>
                <a:latin typeface="Times New Roman" panose="02020603050405020304" pitchFamily="18" charset="0"/>
                <a:ea typeface="Times New Roman" panose="02020603050405020304" pitchFamily="18" charset="0"/>
              </a:rPr>
              <a:t>deviation in this regard shall be explained.</a:t>
            </a:r>
            <a:endParaRPr lang="en-IN" sz="2400" dirty="0">
              <a:solidFill>
                <a:srgbClr val="FF0000"/>
              </a:solidFill>
              <a:effectLst/>
              <a:latin typeface="Times New Roman" panose="02020603050405020304" pitchFamily="18" charset="0"/>
              <a:ea typeface="Times New Roman" panose="02020603050405020304" pitchFamily="18" charset="0"/>
            </a:endParaRPr>
          </a:p>
          <a:p>
            <a:pPr marL="538163" indent="-538163" algn="just">
              <a:spcBef>
                <a:spcPts val="100"/>
              </a:spcBef>
              <a:spcAft>
                <a:spcPts val="100"/>
              </a:spcAft>
            </a:pPr>
            <a:endParaRPr lang="en-IN" sz="2400" b="1" i="1"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9949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4319" y="828596"/>
            <a:ext cx="11554692" cy="5868273"/>
          </a:xfrm>
          <a:prstGeom prst="rect">
            <a:avLst/>
          </a:prstGeom>
          <a:noFill/>
        </p:spPr>
        <p:txBody>
          <a:bodyPr wrap="square" rtlCol="0">
            <a:spAutoFit/>
          </a:bodyPr>
          <a:lstStyle/>
          <a:p>
            <a:pPr marL="538163" indent="-538163" algn="just">
              <a:spcBef>
                <a:spcPts val="100"/>
              </a:spcBef>
              <a:spcAft>
                <a:spcPts val="100"/>
              </a:spcAf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a:p>
            <a:pPr marL="457200" marR="0" indent="-457200" algn="just">
              <a:spcBef>
                <a:spcPts val="50"/>
              </a:spcBef>
              <a:spcAft>
                <a:spcPts val="50"/>
              </a:spcAft>
              <a:tabLst>
                <a:tab pos="342900" algn="r"/>
              </a:tabLst>
            </a:pPr>
            <a:r>
              <a:rPr lang="en-IN" sz="1800" b="1" i="1" dirty="0">
                <a:solidFill>
                  <a:srgbClr val="000000"/>
                </a:solidFill>
                <a:effectLst/>
                <a:latin typeface="Times New Roman" panose="02020603050405020304" pitchFamily="18" charset="0"/>
                <a:ea typeface="Times New Roman" panose="02020603050405020304" pitchFamily="18" charset="0"/>
              </a:rPr>
              <a:t>	(xiv)	Utilisation of Borrowed funds </a:t>
            </a:r>
            <a:r>
              <a:rPr lang="en-IN" sz="1800" b="1" i="1" dirty="0">
                <a:solidFill>
                  <a:srgbClr val="FF0000"/>
                </a:solidFill>
                <a:effectLst/>
                <a:latin typeface="Times New Roman" panose="02020603050405020304" pitchFamily="18" charset="0"/>
                <a:ea typeface="Times New Roman" panose="02020603050405020304" pitchFamily="18" charset="0"/>
              </a:rPr>
              <a:t>and share premium</a:t>
            </a:r>
            <a:r>
              <a:rPr lang="en-IN" sz="1800" b="1" i="1" dirty="0">
                <a:solidFill>
                  <a:srgbClr val="000000"/>
                </a:solidFill>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marL="357188" marR="0" indent="-357188" algn="just">
              <a:spcBef>
                <a:spcPts val="50"/>
              </a:spcBef>
              <a:spcAft>
                <a:spcPts val="50"/>
              </a:spcAft>
            </a:pPr>
            <a:r>
              <a:rPr lang="en-IN" sz="2000" i="1" dirty="0">
                <a:solidFill>
                  <a:srgbClr val="000000"/>
                </a:solidFill>
                <a:effectLst/>
                <a:latin typeface="Times New Roman" panose="02020603050405020304" pitchFamily="18" charset="0"/>
                <a:ea typeface="Times New Roman" panose="02020603050405020304" pitchFamily="18" charset="0"/>
              </a:rPr>
              <a:t>(A)	</a:t>
            </a:r>
            <a:r>
              <a:rPr lang="en-IN" sz="2000" b="1" i="1" dirty="0">
                <a:solidFill>
                  <a:srgbClr val="FF0000"/>
                </a:solidFill>
                <a:effectLst/>
                <a:latin typeface="Times New Roman" panose="02020603050405020304" pitchFamily="18" charset="0"/>
                <a:ea typeface="Times New Roman" panose="02020603050405020304" pitchFamily="18" charset="0"/>
              </a:rPr>
              <a:t>Where company has advanced or loaned or invested funds </a:t>
            </a:r>
            <a:r>
              <a:rPr lang="en-IN" sz="2000" i="1" dirty="0">
                <a:solidFill>
                  <a:srgbClr val="000000"/>
                </a:solidFill>
                <a:effectLst/>
                <a:latin typeface="Times New Roman" panose="02020603050405020304" pitchFamily="18" charset="0"/>
                <a:ea typeface="Times New Roman" panose="02020603050405020304" pitchFamily="18" charset="0"/>
              </a:rPr>
              <a:t>(either </a:t>
            </a:r>
            <a:r>
              <a:rPr lang="en-IN" sz="2000" i="1" dirty="0">
                <a:solidFill>
                  <a:srgbClr val="FF0000"/>
                </a:solidFill>
                <a:effectLst/>
                <a:latin typeface="Times New Roman" panose="02020603050405020304" pitchFamily="18" charset="0"/>
                <a:ea typeface="Times New Roman" panose="02020603050405020304" pitchFamily="18" charset="0"/>
              </a:rPr>
              <a:t>borrowed funds or </a:t>
            </a:r>
            <a:r>
              <a:rPr lang="en-IN" sz="2000" b="1" i="1" dirty="0">
                <a:solidFill>
                  <a:srgbClr val="FF0000"/>
                </a:solidFill>
                <a:effectLst/>
                <a:latin typeface="Times New Roman" panose="02020603050405020304" pitchFamily="18" charset="0"/>
                <a:ea typeface="Times New Roman" panose="02020603050405020304" pitchFamily="18" charset="0"/>
              </a:rPr>
              <a:t>share premium </a:t>
            </a:r>
            <a:r>
              <a:rPr lang="en-IN" sz="2000" i="1" dirty="0">
                <a:solidFill>
                  <a:srgbClr val="FF0000"/>
                </a:solidFill>
                <a:effectLst/>
                <a:latin typeface="Times New Roman" panose="02020603050405020304" pitchFamily="18" charset="0"/>
                <a:ea typeface="Times New Roman" panose="02020603050405020304" pitchFamily="18" charset="0"/>
              </a:rPr>
              <a:t>or any other sources or kind of funds</a:t>
            </a:r>
            <a:r>
              <a:rPr lang="en-IN" sz="2000" i="1" dirty="0">
                <a:solidFill>
                  <a:srgbClr val="000000"/>
                </a:solidFill>
                <a:effectLst/>
                <a:latin typeface="Times New Roman" panose="02020603050405020304" pitchFamily="18" charset="0"/>
                <a:ea typeface="Times New Roman" panose="02020603050405020304" pitchFamily="18" charset="0"/>
              </a:rPr>
              <a:t>) to any other person(s) or entity(</a:t>
            </a:r>
            <a:r>
              <a:rPr lang="en-IN" sz="2000" i="1" dirty="0" err="1">
                <a:solidFill>
                  <a:srgbClr val="000000"/>
                </a:solidFill>
                <a:effectLst/>
                <a:latin typeface="Times New Roman" panose="02020603050405020304" pitchFamily="18" charset="0"/>
                <a:ea typeface="Times New Roman" panose="02020603050405020304" pitchFamily="18" charset="0"/>
              </a:rPr>
              <a:t>ies</a:t>
            </a:r>
            <a:r>
              <a:rPr lang="en-IN" sz="2000" i="1" dirty="0">
                <a:solidFill>
                  <a:srgbClr val="000000"/>
                </a:solidFill>
                <a:effectLst/>
                <a:latin typeface="Times New Roman" panose="02020603050405020304" pitchFamily="18" charset="0"/>
                <a:ea typeface="Times New Roman" panose="02020603050405020304" pitchFamily="18" charset="0"/>
              </a:rPr>
              <a:t>), </a:t>
            </a:r>
            <a:r>
              <a:rPr lang="en-IN" sz="2000" b="1" i="1" dirty="0">
                <a:solidFill>
                  <a:srgbClr val="FF0000"/>
                </a:solidFill>
                <a:effectLst/>
                <a:latin typeface="Times New Roman" panose="02020603050405020304" pitchFamily="18" charset="0"/>
                <a:ea typeface="Times New Roman" panose="02020603050405020304" pitchFamily="18" charset="0"/>
              </a:rPr>
              <a:t>including foreign entities </a:t>
            </a:r>
            <a:r>
              <a:rPr lang="en-IN" sz="2000" i="1" dirty="0">
                <a:solidFill>
                  <a:srgbClr val="000000"/>
                </a:solidFill>
                <a:effectLst/>
                <a:latin typeface="Times New Roman" panose="02020603050405020304" pitchFamily="18" charset="0"/>
                <a:ea typeface="Times New Roman" panose="02020603050405020304" pitchFamily="18" charset="0"/>
              </a:rPr>
              <a:t>(Intermediaries) with the understanding (</a:t>
            </a:r>
            <a:r>
              <a:rPr lang="en-IN" sz="2000" i="1" dirty="0">
                <a:solidFill>
                  <a:srgbClr val="FF0000"/>
                </a:solidFill>
                <a:effectLst/>
                <a:latin typeface="Times New Roman" panose="02020603050405020304" pitchFamily="18" charset="0"/>
                <a:ea typeface="Times New Roman" panose="02020603050405020304" pitchFamily="18" charset="0"/>
              </a:rPr>
              <a:t>whether recorded in writing or otherwise</a:t>
            </a:r>
            <a:r>
              <a:rPr lang="en-IN" sz="2000" i="1" dirty="0">
                <a:solidFill>
                  <a:srgbClr val="000000"/>
                </a:solidFill>
                <a:effectLst/>
                <a:latin typeface="Times New Roman" panose="02020603050405020304" pitchFamily="18" charset="0"/>
                <a:ea typeface="Times New Roman" panose="02020603050405020304" pitchFamily="18" charset="0"/>
              </a:rPr>
              <a:t>) that </a:t>
            </a:r>
            <a:r>
              <a:rPr lang="en-IN" sz="2000" b="1" i="1" dirty="0">
                <a:solidFill>
                  <a:srgbClr val="000000"/>
                </a:solidFill>
                <a:effectLst/>
                <a:latin typeface="Times New Roman" panose="02020603050405020304" pitchFamily="18" charset="0"/>
                <a:ea typeface="Times New Roman" panose="02020603050405020304" pitchFamily="18" charset="0"/>
              </a:rPr>
              <a:t>the Intermediary shall;</a:t>
            </a:r>
            <a:endParaRPr lang="en-IN" sz="2000" b="1" dirty="0">
              <a:effectLst/>
              <a:latin typeface="Times New Roman" panose="02020603050405020304" pitchFamily="18" charset="0"/>
              <a:ea typeface="Times New Roman" panose="02020603050405020304" pitchFamily="18" charset="0"/>
            </a:endParaRPr>
          </a:p>
          <a:p>
            <a:pPr marL="914400" marR="0" indent="-914400" algn="just">
              <a:spcBef>
                <a:spcPts val="50"/>
              </a:spcBef>
              <a:spcAft>
                <a:spcPts val="50"/>
              </a:spcAft>
              <a:tabLst>
                <a:tab pos="800100" algn="r"/>
              </a:tabLst>
            </a:pPr>
            <a:r>
              <a:rPr lang="en-IN" sz="2000" i="1" dirty="0">
                <a:solidFill>
                  <a:srgbClr val="000000"/>
                </a:solidFill>
                <a:effectLst/>
                <a:latin typeface="Times New Roman" panose="02020603050405020304" pitchFamily="18" charset="0"/>
                <a:ea typeface="Times New Roman" panose="02020603050405020304" pitchFamily="18" charset="0"/>
              </a:rPr>
              <a:t>	(</a:t>
            </a:r>
            <a:r>
              <a:rPr lang="en-IN" sz="2000" i="1" dirty="0" err="1">
                <a:solidFill>
                  <a:srgbClr val="000000"/>
                </a:solidFill>
                <a:effectLst/>
                <a:latin typeface="Times New Roman" panose="02020603050405020304" pitchFamily="18" charset="0"/>
                <a:ea typeface="Times New Roman" panose="02020603050405020304" pitchFamily="18" charset="0"/>
              </a:rPr>
              <a:t>i</a:t>
            </a:r>
            <a:r>
              <a:rPr lang="en-IN" sz="2000" i="1" dirty="0">
                <a:solidFill>
                  <a:srgbClr val="000000"/>
                </a:solidFill>
                <a:effectLst/>
                <a:latin typeface="Times New Roman" panose="02020603050405020304" pitchFamily="18" charset="0"/>
                <a:ea typeface="Times New Roman" panose="02020603050405020304" pitchFamily="18" charset="0"/>
              </a:rPr>
              <a:t>)	</a:t>
            </a:r>
            <a:r>
              <a:rPr lang="en-IN" sz="2000" i="1" dirty="0">
                <a:solidFill>
                  <a:srgbClr val="FF0000"/>
                </a:solidFill>
                <a:effectLst/>
                <a:latin typeface="Times New Roman" panose="02020603050405020304" pitchFamily="18" charset="0"/>
                <a:ea typeface="Times New Roman" panose="02020603050405020304" pitchFamily="18" charset="0"/>
              </a:rPr>
              <a:t>directly or indirectly lend or invest in other </a:t>
            </a:r>
            <a:r>
              <a:rPr lang="en-IN" sz="2000" b="1" i="1" dirty="0">
                <a:solidFill>
                  <a:srgbClr val="000000"/>
                </a:solidFill>
                <a:effectLst/>
                <a:latin typeface="Times New Roman" panose="02020603050405020304" pitchFamily="18" charset="0"/>
                <a:ea typeface="Times New Roman" panose="02020603050405020304" pitchFamily="18" charset="0"/>
              </a:rPr>
              <a:t>persons or entities identified </a:t>
            </a:r>
            <a:r>
              <a:rPr lang="en-IN" sz="2000" i="1" dirty="0">
                <a:solidFill>
                  <a:srgbClr val="000000"/>
                </a:solidFill>
                <a:effectLst/>
                <a:latin typeface="Times New Roman" panose="02020603050405020304" pitchFamily="18" charset="0"/>
                <a:ea typeface="Times New Roman" panose="02020603050405020304" pitchFamily="18" charset="0"/>
              </a:rPr>
              <a:t>in any manner whatsoever by or on behalf of the company (Ultimate Beneficiaries); or</a:t>
            </a:r>
            <a:endParaRPr lang="en-IN" sz="2000" dirty="0">
              <a:effectLst/>
              <a:latin typeface="Times New Roman" panose="02020603050405020304" pitchFamily="18" charset="0"/>
              <a:ea typeface="Times New Roman" panose="02020603050405020304" pitchFamily="18" charset="0"/>
            </a:endParaRPr>
          </a:p>
          <a:p>
            <a:pPr marL="914400" marR="0" indent="-914400" algn="just">
              <a:spcBef>
                <a:spcPts val="50"/>
              </a:spcBef>
              <a:spcAft>
                <a:spcPts val="50"/>
              </a:spcAft>
              <a:tabLst>
                <a:tab pos="800100" algn="r"/>
              </a:tabLst>
            </a:pPr>
            <a:r>
              <a:rPr lang="en-IN" sz="2000" i="1" dirty="0">
                <a:solidFill>
                  <a:srgbClr val="000000"/>
                </a:solidFill>
                <a:effectLst/>
                <a:latin typeface="Times New Roman" panose="02020603050405020304" pitchFamily="18" charset="0"/>
                <a:ea typeface="Times New Roman" panose="02020603050405020304" pitchFamily="18" charset="0"/>
              </a:rPr>
              <a:t>	(ii)	</a:t>
            </a:r>
            <a:r>
              <a:rPr lang="en-IN" sz="2000" i="1" dirty="0">
                <a:solidFill>
                  <a:srgbClr val="FF0000"/>
                </a:solidFill>
                <a:effectLst/>
                <a:latin typeface="Times New Roman" panose="02020603050405020304" pitchFamily="18" charset="0"/>
                <a:ea typeface="Times New Roman" panose="02020603050405020304" pitchFamily="18" charset="0"/>
              </a:rPr>
              <a:t>provide any guarantee, security </a:t>
            </a:r>
            <a:r>
              <a:rPr lang="en-IN" sz="2000" i="1" dirty="0">
                <a:solidFill>
                  <a:srgbClr val="000000"/>
                </a:solidFill>
                <a:effectLst/>
                <a:latin typeface="Times New Roman" panose="02020603050405020304" pitchFamily="18" charset="0"/>
                <a:ea typeface="Times New Roman" panose="02020603050405020304" pitchFamily="18" charset="0"/>
              </a:rPr>
              <a:t>or the like to or on behalf of the Ultimate Beneficiaries</a:t>
            </a:r>
            <a:r>
              <a:rPr lang="en-IN" sz="2000" b="1" i="1" dirty="0">
                <a:solidFill>
                  <a:srgbClr val="000000"/>
                </a:solidFill>
                <a:effectLst/>
                <a:latin typeface="Times New Roman" panose="02020603050405020304" pitchFamily="18" charset="0"/>
                <a:ea typeface="Times New Roman" panose="02020603050405020304" pitchFamily="18" charset="0"/>
              </a:rPr>
              <a:t>; </a:t>
            </a:r>
          </a:p>
          <a:p>
            <a:pPr marL="914400" marR="0" indent="-914400" algn="just">
              <a:spcBef>
                <a:spcPts val="50"/>
              </a:spcBef>
              <a:spcAft>
                <a:spcPts val="50"/>
              </a:spcAft>
              <a:tabLst>
                <a:tab pos="800100" algn="r"/>
              </a:tabLst>
            </a:pPr>
            <a:r>
              <a:rPr lang="en-IN" sz="2000" b="1" i="1" dirty="0">
                <a:solidFill>
                  <a:srgbClr val="000000"/>
                </a:solidFill>
                <a:effectLst/>
                <a:latin typeface="Times New Roman" panose="02020603050405020304" pitchFamily="18" charset="0"/>
                <a:ea typeface="Times New Roman" panose="02020603050405020304" pitchFamily="18" charset="0"/>
              </a:rPr>
              <a:t>the company shall disclose</a:t>
            </a:r>
            <a:r>
              <a:rPr lang="en-IN" sz="2000" i="1" dirty="0">
                <a:solidFill>
                  <a:srgbClr val="000000"/>
                </a:solidFill>
                <a:effectLst/>
                <a:latin typeface="Times New Roman" panose="02020603050405020304" pitchFamily="18" charset="0"/>
                <a:ea typeface="Times New Roman" panose="02020603050405020304" pitchFamily="18" charset="0"/>
              </a:rPr>
              <a:t> the following:—</a:t>
            </a:r>
            <a:endParaRPr lang="en-IN" sz="2000" dirty="0">
              <a:effectLst/>
              <a:latin typeface="Times New Roman" panose="02020603050405020304" pitchFamily="18" charset="0"/>
              <a:ea typeface="Times New Roman" panose="02020603050405020304" pitchFamily="18" charset="0"/>
            </a:endParaRPr>
          </a:p>
          <a:p>
            <a:pPr marL="719138" marR="0" indent="-719138" algn="just">
              <a:spcBef>
                <a:spcPts val="50"/>
              </a:spcBef>
              <a:spcAft>
                <a:spcPts val="50"/>
              </a:spcAft>
              <a:tabLst>
                <a:tab pos="1028700" algn="r"/>
              </a:tabLst>
            </a:pPr>
            <a:r>
              <a:rPr lang="en-IN" sz="2000" i="1" dirty="0">
                <a:solidFill>
                  <a:srgbClr val="000000"/>
                </a:solidFill>
                <a:effectLst/>
                <a:latin typeface="Times New Roman" panose="02020603050405020304" pitchFamily="18" charset="0"/>
                <a:ea typeface="Times New Roman" panose="02020603050405020304" pitchFamily="18" charset="0"/>
              </a:rPr>
              <a:t>(I)	date and </a:t>
            </a:r>
            <a:r>
              <a:rPr lang="en-IN" sz="2000" b="1" i="1" dirty="0">
                <a:solidFill>
                  <a:srgbClr val="000000"/>
                </a:solidFill>
                <a:effectLst/>
                <a:latin typeface="Times New Roman" panose="02020603050405020304" pitchFamily="18" charset="0"/>
                <a:ea typeface="Times New Roman" panose="02020603050405020304" pitchFamily="18" charset="0"/>
              </a:rPr>
              <a:t>amount of fund advanced or loaned or invested </a:t>
            </a:r>
            <a:r>
              <a:rPr lang="en-IN" sz="2000" i="1" dirty="0">
                <a:solidFill>
                  <a:srgbClr val="000000"/>
                </a:solidFill>
                <a:effectLst/>
                <a:latin typeface="Times New Roman" panose="02020603050405020304" pitchFamily="18" charset="0"/>
                <a:ea typeface="Times New Roman" panose="02020603050405020304" pitchFamily="18" charset="0"/>
              </a:rPr>
              <a:t>in Intermediaries with complete details of each Intermediary.</a:t>
            </a:r>
            <a:endParaRPr lang="en-IN" sz="2000" dirty="0">
              <a:effectLst/>
              <a:latin typeface="Times New Roman" panose="02020603050405020304" pitchFamily="18" charset="0"/>
              <a:ea typeface="Times New Roman" panose="02020603050405020304" pitchFamily="18" charset="0"/>
            </a:endParaRPr>
          </a:p>
          <a:p>
            <a:pPr marL="719138" marR="0" indent="-719138" algn="just">
              <a:spcBef>
                <a:spcPts val="50"/>
              </a:spcBef>
              <a:spcAft>
                <a:spcPts val="50"/>
              </a:spcAft>
              <a:tabLst>
                <a:tab pos="1028700" algn="r"/>
              </a:tabLst>
            </a:pPr>
            <a:r>
              <a:rPr lang="en-IN" sz="2000" i="1" dirty="0">
                <a:solidFill>
                  <a:srgbClr val="000000"/>
                </a:solidFill>
                <a:effectLst/>
                <a:latin typeface="Times New Roman" panose="02020603050405020304" pitchFamily="18" charset="0"/>
                <a:ea typeface="Times New Roman" panose="02020603050405020304" pitchFamily="18" charset="0"/>
              </a:rPr>
              <a:t>(II)	</a:t>
            </a:r>
            <a:r>
              <a:rPr lang="en-IN" sz="2000" b="1" i="1" dirty="0">
                <a:solidFill>
                  <a:srgbClr val="000000"/>
                </a:solidFill>
                <a:effectLst/>
                <a:latin typeface="Times New Roman" panose="02020603050405020304" pitchFamily="18" charset="0"/>
                <a:ea typeface="Times New Roman" panose="02020603050405020304" pitchFamily="18" charset="0"/>
              </a:rPr>
              <a:t>date and amount of fund further advanced or loaned or invested </a:t>
            </a:r>
            <a:r>
              <a:rPr lang="en-IN" sz="2000" i="1" dirty="0">
                <a:solidFill>
                  <a:srgbClr val="000000"/>
                </a:solidFill>
                <a:effectLst/>
                <a:latin typeface="Times New Roman" panose="02020603050405020304" pitchFamily="18" charset="0"/>
                <a:ea typeface="Times New Roman" panose="02020603050405020304" pitchFamily="18" charset="0"/>
              </a:rPr>
              <a:t>by such Intermediaries to other intermediaries or Ultimate Beneficiaries </a:t>
            </a:r>
            <a:r>
              <a:rPr lang="en-IN" sz="2000" i="1" dirty="0" err="1">
                <a:solidFill>
                  <a:srgbClr val="000000"/>
                </a:solidFill>
                <a:effectLst/>
                <a:latin typeface="Times New Roman" panose="02020603050405020304" pitchFamily="18" charset="0"/>
                <a:ea typeface="Times New Roman" panose="02020603050405020304" pitchFamily="18" charset="0"/>
              </a:rPr>
              <a:t>alongwith</a:t>
            </a:r>
            <a:r>
              <a:rPr lang="en-IN" sz="2000" i="1" dirty="0">
                <a:solidFill>
                  <a:srgbClr val="000000"/>
                </a:solidFill>
                <a:effectLst/>
                <a:latin typeface="Times New Roman" panose="02020603050405020304" pitchFamily="18" charset="0"/>
                <a:ea typeface="Times New Roman" panose="02020603050405020304" pitchFamily="18" charset="0"/>
              </a:rPr>
              <a:t> complete details of the ultimate beneficiaries.</a:t>
            </a:r>
            <a:endParaRPr lang="en-IN" sz="2000" dirty="0">
              <a:effectLst/>
              <a:latin typeface="Times New Roman" panose="02020603050405020304" pitchFamily="18" charset="0"/>
              <a:ea typeface="Times New Roman" panose="02020603050405020304" pitchFamily="18" charset="0"/>
            </a:endParaRPr>
          </a:p>
          <a:p>
            <a:pPr marL="719138" marR="0" indent="-719138" algn="just">
              <a:spcBef>
                <a:spcPts val="100"/>
              </a:spcBef>
              <a:spcAft>
                <a:spcPts val="100"/>
              </a:spcAft>
              <a:tabLst>
                <a:tab pos="1028700" algn="r"/>
              </a:tabLst>
            </a:pPr>
            <a:r>
              <a:rPr lang="en-IN" sz="2000" i="1" dirty="0">
                <a:solidFill>
                  <a:srgbClr val="000000"/>
                </a:solidFill>
                <a:effectLst/>
                <a:latin typeface="Times New Roman" panose="02020603050405020304" pitchFamily="18" charset="0"/>
                <a:ea typeface="Times New Roman" panose="02020603050405020304" pitchFamily="18" charset="0"/>
              </a:rPr>
              <a:t>(III)	</a:t>
            </a:r>
            <a:r>
              <a:rPr lang="en-IN" sz="2000" b="1" i="1" dirty="0">
                <a:solidFill>
                  <a:srgbClr val="000000"/>
                </a:solidFill>
                <a:effectLst/>
                <a:latin typeface="Times New Roman" panose="02020603050405020304" pitchFamily="18" charset="0"/>
                <a:ea typeface="Times New Roman" panose="02020603050405020304" pitchFamily="18" charset="0"/>
              </a:rPr>
              <a:t>date and amount of guarantee, security or the like provided </a:t>
            </a:r>
            <a:r>
              <a:rPr lang="en-IN" sz="2000" i="1" dirty="0">
                <a:solidFill>
                  <a:srgbClr val="000000"/>
                </a:solidFill>
                <a:effectLst/>
                <a:latin typeface="Times New Roman" panose="02020603050405020304" pitchFamily="18" charset="0"/>
                <a:ea typeface="Times New Roman" panose="02020603050405020304" pitchFamily="18" charset="0"/>
              </a:rPr>
              <a:t>to or on behalf of the Ultimate Beneficiaries</a:t>
            </a:r>
            <a:endParaRPr lang="en-IN" sz="2000" dirty="0">
              <a:effectLst/>
              <a:latin typeface="Times New Roman" panose="02020603050405020304" pitchFamily="18" charset="0"/>
              <a:ea typeface="Times New Roman" panose="02020603050405020304" pitchFamily="18" charset="0"/>
            </a:endParaRPr>
          </a:p>
          <a:p>
            <a:pPr marL="719138" marR="0" indent="-719138" algn="just">
              <a:spcBef>
                <a:spcPts val="100"/>
              </a:spcBef>
              <a:spcAft>
                <a:spcPts val="100"/>
              </a:spcAft>
              <a:tabLst>
                <a:tab pos="1028700" algn="r"/>
              </a:tabLst>
            </a:pPr>
            <a:r>
              <a:rPr lang="en-IN" sz="2000" i="1" dirty="0">
                <a:solidFill>
                  <a:srgbClr val="000000"/>
                </a:solidFill>
                <a:effectLst/>
                <a:latin typeface="Times New Roman" panose="02020603050405020304" pitchFamily="18" charset="0"/>
                <a:ea typeface="Times New Roman" panose="02020603050405020304" pitchFamily="18" charset="0"/>
              </a:rPr>
              <a:t>(IV)	</a:t>
            </a:r>
            <a:r>
              <a:rPr lang="en-IN" sz="2000" b="1" i="1" dirty="0">
                <a:solidFill>
                  <a:srgbClr val="000000"/>
                </a:solidFill>
                <a:effectLst/>
                <a:latin typeface="Times New Roman" panose="02020603050405020304" pitchFamily="18" charset="0"/>
                <a:ea typeface="Times New Roman" panose="02020603050405020304" pitchFamily="18" charset="0"/>
              </a:rPr>
              <a:t>declaration</a:t>
            </a:r>
            <a:r>
              <a:rPr lang="en-IN" sz="2000" i="1" dirty="0">
                <a:solidFill>
                  <a:srgbClr val="000000"/>
                </a:solidFill>
                <a:effectLst/>
                <a:latin typeface="Times New Roman" panose="02020603050405020304" pitchFamily="18" charset="0"/>
                <a:ea typeface="Times New Roman" panose="02020603050405020304" pitchFamily="18" charset="0"/>
              </a:rPr>
              <a:t> that </a:t>
            </a:r>
            <a:r>
              <a:rPr lang="en-IN" sz="2000" b="1" i="1" dirty="0">
                <a:solidFill>
                  <a:srgbClr val="000000"/>
                </a:solidFill>
                <a:effectLst/>
                <a:latin typeface="Times New Roman" panose="02020603050405020304" pitchFamily="18" charset="0"/>
                <a:ea typeface="Times New Roman" panose="02020603050405020304" pitchFamily="18" charset="0"/>
              </a:rPr>
              <a:t>relevant provisions of the FEMA, 1999 and Companies Act has been complied </a:t>
            </a:r>
            <a:r>
              <a:rPr lang="en-IN" sz="2000" i="1" dirty="0">
                <a:solidFill>
                  <a:srgbClr val="000000"/>
                </a:solidFill>
                <a:effectLst/>
                <a:latin typeface="Times New Roman" panose="02020603050405020304" pitchFamily="18" charset="0"/>
                <a:ea typeface="Times New Roman" panose="02020603050405020304" pitchFamily="18" charset="0"/>
              </a:rPr>
              <a:t>with for such transactions </a:t>
            </a:r>
            <a:r>
              <a:rPr lang="en-IN" sz="2000" b="1" i="1" dirty="0">
                <a:solidFill>
                  <a:srgbClr val="000000"/>
                </a:solidFill>
                <a:effectLst/>
                <a:latin typeface="Times New Roman" panose="02020603050405020304" pitchFamily="18" charset="0"/>
                <a:ea typeface="Times New Roman" panose="02020603050405020304" pitchFamily="18" charset="0"/>
              </a:rPr>
              <a:t>and the transactions are not violative</a:t>
            </a:r>
            <a:r>
              <a:rPr lang="en-IN" sz="2000" i="1" dirty="0">
                <a:solidFill>
                  <a:srgbClr val="000000"/>
                </a:solidFill>
                <a:effectLst/>
                <a:latin typeface="Times New Roman" panose="02020603050405020304" pitchFamily="18" charset="0"/>
                <a:ea typeface="Times New Roman" panose="02020603050405020304" pitchFamily="18" charset="0"/>
              </a:rPr>
              <a:t> </a:t>
            </a:r>
            <a:r>
              <a:rPr lang="en-IN" sz="2000" b="1" i="1" dirty="0">
                <a:solidFill>
                  <a:srgbClr val="000000"/>
                </a:solidFill>
                <a:effectLst/>
                <a:latin typeface="Times New Roman" panose="02020603050405020304" pitchFamily="18" charset="0"/>
                <a:ea typeface="Times New Roman" panose="02020603050405020304" pitchFamily="18" charset="0"/>
              </a:rPr>
              <a:t>of the PMLA, 2002</a:t>
            </a:r>
            <a:r>
              <a:rPr lang="en-IN" sz="2000" i="1" dirty="0">
                <a:solidFill>
                  <a:srgbClr val="000000"/>
                </a:solidFill>
                <a:effectLst/>
                <a:latin typeface="Times New Roman" panose="02020603050405020304" pitchFamily="18" charset="0"/>
                <a:ea typeface="Times New Roman" panose="02020603050405020304" pitchFamily="18" charset="0"/>
              </a:rPr>
              <a: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2720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16131" y="828596"/>
            <a:ext cx="11759738" cy="5745163"/>
          </a:xfrm>
          <a:prstGeom prst="rect">
            <a:avLst/>
          </a:prstGeom>
          <a:noFill/>
        </p:spPr>
        <p:txBody>
          <a:bodyPr wrap="square" rtlCol="0">
            <a:spAutoFit/>
          </a:bodyPr>
          <a:lstStyle/>
          <a:p>
            <a:pPr marL="538163" indent="-538163" algn="just">
              <a:spcBef>
                <a:spcPts val="100"/>
              </a:spcBef>
              <a:spcAft>
                <a:spcPts val="100"/>
              </a:spcAft>
            </a:pPr>
            <a:r>
              <a:rPr lang="en-IN" sz="2400" b="1" i="1" dirty="0">
                <a:solidFill>
                  <a:srgbClr val="FF0000"/>
                </a:solidFill>
                <a:effectLst/>
                <a:latin typeface="Times New Roman" panose="02020603050405020304" pitchFamily="18" charset="0"/>
                <a:ea typeface="Times New Roman" panose="02020603050405020304" pitchFamily="18" charset="0"/>
              </a:rPr>
              <a:t>Y. Additional Regulatory Information…….</a:t>
            </a:r>
          </a:p>
          <a:p>
            <a:pPr marL="457200" marR="0" indent="-457200" algn="just">
              <a:spcBef>
                <a:spcPts val="50"/>
              </a:spcBef>
              <a:spcAft>
                <a:spcPts val="50"/>
              </a:spcAft>
              <a:tabLst>
                <a:tab pos="342900" algn="r"/>
              </a:tabLst>
            </a:pPr>
            <a:r>
              <a:rPr lang="en-IN" sz="1800" b="1" i="1" dirty="0">
                <a:solidFill>
                  <a:srgbClr val="000000"/>
                </a:solidFill>
                <a:effectLst/>
                <a:latin typeface="Times New Roman" panose="02020603050405020304" pitchFamily="18" charset="0"/>
                <a:ea typeface="Times New Roman" panose="02020603050405020304" pitchFamily="18" charset="0"/>
              </a:rPr>
              <a:t>	</a:t>
            </a:r>
            <a:r>
              <a:rPr lang="en-IN" sz="2200" b="1" i="1" dirty="0">
                <a:solidFill>
                  <a:srgbClr val="000000"/>
                </a:solidFill>
                <a:effectLst/>
                <a:latin typeface="Times New Roman" panose="02020603050405020304" pitchFamily="18" charset="0"/>
                <a:ea typeface="Times New Roman" panose="02020603050405020304" pitchFamily="18" charset="0"/>
              </a:rPr>
              <a:t>(xiv) Utilisation of Borrowed funds and share premium:,,,,,,,,,,,,,,</a:t>
            </a:r>
          </a:p>
          <a:p>
            <a:pPr marL="357188" marR="0" indent="-269875" algn="just">
              <a:spcBef>
                <a:spcPts val="100"/>
              </a:spcBef>
              <a:spcAft>
                <a:spcPts val="100"/>
              </a:spcAft>
            </a:pPr>
            <a:r>
              <a:rPr lang="en-IN" sz="2200" i="1" dirty="0">
                <a:solidFill>
                  <a:srgbClr val="000000"/>
                </a:solidFill>
                <a:effectLst/>
                <a:latin typeface="Times New Roman" panose="02020603050405020304" pitchFamily="18" charset="0"/>
                <a:ea typeface="Times New Roman" panose="02020603050405020304" pitchFamily="18" charset="0"/>
              </a:rPr>
              <a:t>(B) </a:t>
            </a:r>
            <a:r>
              <a:rPr lang="en-IN" sz="2200" i="1" dirty="0">
                <a:solidFill>
                  <a:srgbClr val="FF0000"/>
                </a:solidFill>
                <a:effectLst/>
                <a:latin typeface="Times New Roman" panose="02020603050405020304" pitchFamily="18" charset="0"/>
                <a:ea typeface="Times New Roman" panose="02020603050405020304" pitchFamily="18" charset="0"/>
              </a:rPr>
              <a:t>Where a company has received any fund </a:t>
            </a:r>
            <a:r>
              <a:rPr lang="en-IN" sz="2200" i="1" dirty="0">
                <a:solidFill>
                  <a:srgbClr val="000000"/>
                </a:solidFill>
                <a:effectLst/>
                <a:latin typeface="Times New Roman" panose="02020603050405020304" pitchFamily="18" charset="0"/>
                <a:ea typeface="Times New Roman" panose="02020603050405020304" pitchFamily="18" charset="0"/>
              </a:rPr>
              <a:t>from any person(s) or entity(</a:t>
            </a:r>
            <a:r>
              <a:rPr lang="en-IN" sz="2200" i="1" dirty="0" err="1">
                <a:solidFill>
                  <a:srgbClr val="000000"/>
                </a:solidFill>
                <a:effectLst/>
                <a:latin typeface="Times New Roman" panose="02020603050405020304" pitchFamily="18" charset="0"/>
                <a:ea typeface="Times New Roman" panose="02020603050405020304" pitchFamily="18" charset="0"/>
              </a:rPr>
              <a:t>ies</a:t>
            </a:r>
            <a:r>
              <a:rPr lang="en-IN" sz="2200" i="1" dirty="0">
                <a:solidFill>
                  <a:srgbClr val="000000"/>
                </a:solidFill>
                <a:effectLst/>
                <a:latin typeface="Times New Roman" panose="02020603050405020304" pitchFamily="18" charset="0"/>
                <a:ea typeface="Times New Roman" panose="02020603050405020304" pitchFamily="18" charset="0"/>
              </a:rPr>
              <a:t>), </a:t>
            </a:r>
            <a:r>
              <a:rPr lang="en-IN" sz="2200" b="1" i="1" dirty="0">
                <a:solidFill>
                  <a:srgbClr val="FF0000"/>
                </a:solidFill>
                <a:effectLst/>
                <a:latin typeface="Times New Roman" panose="02020603050405020304" pitchFamily="18" charset="0"/>
                <a:ea typeface="Times New Roman" panose="02020603050405020304" pitchFamily="18" charset="0"/>
              </a:rPr>
              <a:t>including foreign entities (Funding Party) </a:t>
            </a:r>
            <a:r>
              <a:rPr lang="en-IN" sz="2200" i="1" dirty="0">
                <a:solidFill>
                  <a:srgbClr val="000000"/>
                </a:solidFill>
                <a:effectLst/>
                <a:latin typeface="Times New Roman" panose="02020603050405020304" pitchFamily="18" charset="0"/>
                <a:ea typeface="Times New Roman" panose="02020603050405020304" pitchFamily="18" charset="0"/>
              </a:rPr>
              <a:t>with the understanding (whether recorded in writing or otherwise) </a:t>
            </a:r>
            <a:r>
              <a:rPr lang="en-IN" sz="2200" b="1" i="1" dirty="0">
                <a:solidFill>
                  <a:srgbClr val="000000"/>
                </a:solidFill>
                <a:effectLst/>
                <a:latin typeface="Times New Roman" panose="02020603050405020304" pitchFamily="18" charset="0"/>
                <a:ea typeface="Times New Roman" panose="02020603050405020304" pitchFamily="18" charset="0"/>
              </a:rPr>
              <a:t>that the company shall</a:t>
            </a:r>
            <a:endParaRPr lang="en-IN" sz="2200" b="1" dirty="0">
              <a:effectLst/>
              <a:latin typeface="Times New Roman" panose="02020603050405020304" pitchFamily="18" charset="0"/>
              <a:ea typeface="Times New Roman" panose="02020603050405020304" pitchFamily="18" charset="0"/>
            </a:endParaRPr>
          </a:p>
          <a:p>
            <a:pPr marL="914400" marR="0" indent="-914400" algn="just">
              <a:spcBef>
                <a:spcPts val="100"/>
              </a:spcBef>
              <a:spcAft>
                <a:spcPts val="100"/>
              </a:spcAft>
              <a:tabLst>
                <a:tab pos="800100" algn="r"/>
              </a:tabLst>
            </a:pPr>
            <a:r>
              <a:rPr lang="en-IN" sz="2200" i="1" dirty="0">
                <a:solidFill>
                  <a:srgbClr val="000000"/>
                </a:solidFill>
                <a:effectLst/>
                <a:latin typeface="Times New Roman" panose="02020603050405020304" pitchFamily="18" charset="0"/>
                <a:ea typeface="Times New Roman" panose="02020603050405020304" pitchFamily="18" charset="0"/>
              </a:rPr>
              <a:t>	(</a:t>
            </a:r>
            <a:r>
              <a:rPr lang="en-IN" sz="2200" i="1" dirty="0" err="1">
                <a:solidFill>
                  <a:srgbClr val="000000"/>
                </a:solidFill>
                <a:effectLst/>
                <a:latin typeface="Times New Roman" panose="02020603050405020304" pitchFamily="18" charset="0"/>
                <a:ea typeface="Times New Roman" panose="02020603050405020304" pitchFamily="18" charset="0"/>
              </a:rPr>
              <a:t>i</a:t>
            </a:r>
            <a:r>
              <a:rPr lang="en-IN" sz="2200" i="1" dirty="0">
                <a:solidFill>
                  <a:srgbClr val="000000"/>
                </a:solidFill>
                <a:effectLst/>
                <a:latin typeface="Times New Roman" panose="02020603050405020304" pitchFamily="18" charset="0"/>
                <a:ea typeface="Times New Roman" panose="02020603050405020304" pitchFamily="18" charset="0"/>
              </a:rPr>
              <a:t>) 	</a:t>
            </a:r>
            <a:r>
              <a:rPr lang="en-IN" sz="2200" b="1" i="1" dirty="0">
                <a:solidFill>
                  <a:srgbClr val="000000"/>
                </a:solidFill>
                <a:effectLst/>
                <a:latin typeface="Times New Roman" panose="02020603050405020304" pitchFamily="18" charset="0"/>
                <a:ea typeface="Times New Roman" panose="02020603050405020304" pitchFamily="18" charset="0"/>
              </a:rPr>
              <a:t>directly or indirectly lend or invest in other persons or entities identified </a:t>
            </a:r>
            <a:r>
              <a:rPr lang="en-IN" sz="2200" i="1" dirty="0">
                <a:solidFill>
                  <a:srgbClr val="000000"/>
                </a:solidFill>
                <a:effectLst/>
                <a:latin typeface="Times New Roman" panose="02020603050405020304" pitchFamily="18" charset="0"/>
                <a:ea typeface="Times New Roman" panose="02020603050405020304" pitchFamily="18" charset="0"/>
              </a:rPr>
              <a:t>in any manner whatsoever </a:t>
            </a:r>
            <a:r>
              <a:rPr lang="en-IN" sz="2200" b="1" i="1" dirty="0">
                <a:solidFill>
                  <a:srgbClr val="FF0000"/>
                </a:solidFill>
                <a:effectLst/>
                <a:latin typeface="Times New Roman" panose="02020603050405020304" pitchFamily="18" charset="0"/>
                <a:ea typeface="Times New Roman" panose="02020603050405020304" pitchFamily="18" charset="0"/>
              </a:rPr>
              <a:t>by or on behalf of the Funding Party </a:t>
            </a:r>
            <a:r>
              <a:rPr lang="en-IN" sz="2200" i="1" dirty="0">
                <a:solidFill>
                  <a:srgbClr val="000000"/>
                </a:solidFill>
                <a:effectLst/>
                <a:latin typeface="Times New Roman" panose="02020603050405020304" pitchFamily="18" charset="0"/>
                <a:ea typeface="Times New Roman" panose="02020603050405020304" pitchFamily="18" charset="0"/>
              </a:rPr>
              <a:t>(Ultimate Beneficiaries); or</a:t>
            </a:r>
            <a:endParaRPr lang="en-IN" sz="2200" dirty="0">
              <a:effectLst/>
              <a:latin typeface="Times New Roman" panose="02020603050405020304" pitchFamily="18" charset="0"/>
              <a:ea typeface="Times New Roman" panose="02020603050405020304" pitchFamily="18" charset="0"/>
            </a:endParaRPr>
          </a:p>
          <a:p>
            <a:pPr marL="914400" marR="0" indent="-914400" algn="just">
              <a:spcBef>
                <a:spcPts val="100"/>
              </a:spcBef>
              <a:spcAft>
                <a:spcPts val="100"/>
              </a:spcAft>
              <a:tabLst>
                <a:tab pos="800100" algn="r"/>
              </a:tabLst>
            </a:pPr>
            <a:r>
              <a:rPr lang="en-IN" sz="2200" i="1" dirty="0">
                <a:solidFill>
                  <a:srgbClr val="000000"/>
                </a:solidFill>
                <a:effectLst/>
                <a:latin typeface="Times New Roman" panose="02020603050405020304" pitchFamily="18" charset="0"/>
                <a:ea typeface="Times New Roman" panose="02020603050405020304" pitchFamily="18" charset="0"/>
              </a:rPr>
              <a:t>	(ii) 	</a:t>
            </a:r>
            <a:r>
              <a:rPr lang="en-IN" sz="2200" b="1" i="1" dirty="0">
                <a:solidFill>
                  <a:srgbClr val="000000"/>
                </a:solidFill>
                <a:effectLst/>
                <a:latin typeface="Times New Roman" panose="02020603050405020304" pitchFamily="18" charset="0"/>
                <a:ea typeface="Times New Roman" panose="02020603050405020304" pitchFamily="18" charset="0"/>
              </a:rPr>
              <a:t>provide any guarantee, security or the like </a:t>
            </a:r>
            <a:r>
              <a:rPr lang="en-IN" sz="2200" i="1" dirty="0">
                <a:solidFill>
                  <a:srgbClr val="FF0000"/>
                </a:solidFill>
                <a:effectLst/>
                <a:latin typeface="Times New Roman" panose="02020603050405020304" pitchFamily="18" charset="0"/>
                <a:ea typeface="Times New Roman" panose="02020603050405020304" pitchFamily="18" charset="0"/>
              </a:rPr>
              <a:t>on behalf of the Ultimate Beneficiaries</a:t>
            </a:r>
            <a:r>
              <a:rPr lang="en-IN" sz="2200" i="1" dirty="0">
                <a:solidFill>
                  <a:srgbClr val="000000"/>
                </a:solidFill>
                <a:effectLst/>
                <a:latin typeface="Times New Roman" panose="02020603050405020304" pitchFamily="18" charset="0"/>
                <a:ea typeface="Times New Roman" panose="02020603050405020304" pitchFamily="18" charset="0"/>
              </a:rPr>
              <a:t>, the company shall disclose the following:—</a:t>
            </a:r>
            <a:endParaRPr lang="en-IN" sz="2200" dirty="0">
              <a:effectLst/>
              <a:latin typeface="Times New Roman" panose="02020603050405020304" pitchFamily="18" charset="0"/>
              <a:ea typeface="Times New Roman" panose="02020603050405020304" pitchFamily="18" charset="0"/>
            </a:endParaRPr>
          </a:p>
          <a:p>
            <a:pPr marL="536575" marR="0" indent="-536575" algn="just">
              <a:spcBef>
                <a:spcPts val="100"/>
              </a:spcBef>
              <a:spcAft>
                <a:spcPts val="100"/>
              </a:spcAft>
              <a:tabLst>
                <a:tab pos="1028700" algn="r"/>
              </a:tabLst>
            </a:pPr>
            <a:r>
              <a:rPr lang="en-IN" sz="2200" i="1" dirty="0">
                <a:solidFill>
                  <a:srgbClr val="000000"/>
                </a:solidFill>
                <a:effectLst/>
                <a:latin typeface="Times New Roman" panose="02020603050405020304" pitchFamily="18" charset="0"/>
                <a:ea typeface="Times New Roman" panose="02020603050405020304" pitchFamily="18" charset="0"/>
              </a:rPr>
              <a:t>(I)	</a:t>
            </a:r>
            <a:r>
              <a:rPr lang="en-IN" sz="2200" i="1" dirty="0">
                <a:solidFill>
                  <a:srgbClr val="FF0000"/>
                </a:solidFill>
                <a:effectLst/>
                <a:latin typeface="Times New Roman" panose="02020603050405020304" pitchFamily="18" charset="0"/>
                <a:ea typeface="Times New Roman" panose="02020603050405020304" pitchFamily="18" charset="0"/>
              </a:rPr>
              <a:t>date &amp; amount of fund received from Funding parties </a:t>
            </a:r>
            <a:r>
              <a:rPr lang="en-IN" sz="2200" i="1" dirty="0">
                <a:solidFill>
                  <a:srgbClr val="000000"/>
                </a:solidFill>
                <a:effectLst/>
                <a:latin typeface="Times New Roman" panose="02020603050405020304" pitchFamily="18" charset="0"/>
                <a:ea typeface="Times New Roman" panose="02020603050405020304" pitchFamily="18" charset="0"/>
              </a:rPr>
              <a:t>with complete detail of each Funding party.</a:t>
            </a:r>
            <a:endParaRPr lang="en-IN" sz="2200" dirty="0">
              <a:effectLst/>
              <a:latin typeface="Times New Roman" panose="02020603050405020304" pitchFamily="18" charset="0"/>
              <a:ea typeface="Times New Roman" panose="02020603050405020304" pitchFamily="18" charset="0"/>
            </a:endParaRPr>
          </a:p>
          <a:p>
            <a:pPr marL="536575" marR="0" indent="-536575" algn="just">
              <a:spcBef>
                <a:spcPts val="100"/>
              </a:spcBef>
              <a:spcAft>
                <a:spcPts val="100"/>
              </a:spcAft>
              <a:tabLst>
                <a:tab pos="1028700" algn="r"/>
              </a:tabLst>
            </a:pPr>
            <a:r>
              <a:rPr lang="en-IN" sz="2200" i="1" dirty="0">
                <a:solidFill>
                  <a:srgbClr val="000000"/>
                </a:solidFill>
                <a:effectLst/>
                <a:latin typeface="Times New Roman" panose="02020603050405020304" pitchFamily="18" charset="0"/>
                <a:ea typeface="Times New Roman" panose="02020603050405020304" pitchFamily="18" charset="0"/>
              </a:rPr>
              <a:t>(II)	</a:t>
            </a:r>
            <a:r>
              <a:rPr lang="en-IN" sz="2200" i="1" dirty="0">
                <a:solidFill>
                  <a:srgbClr val="FF0000"/>
                </a:solidFill>
                <a:effectLst/>
                <a:latin typeface="Times New Roman" panose="02020603050405020304" pitchFamily="18" charset="0"/>
                <a:ea typeface="Times New Roman" panose="02020603050405020304" pitchFamily="18" charset="0"/>
              </a:rPr>
              <a:t>date and amount of fund further advanced or loaned or invested </a:t>
            </a:r>
            <a:r>
              <a:rPr lang="en-IN" sz="2200" i="1" dirty="0">
                <a:solidFill>
                  <a:srgbClr val="000000"/>
                </a:solidFill>
                <a:effectLst/>
                <a:latin typeface="Times New Roman" panose="02020603050405020304" pitchFamily="18" charset="0"/>
                <a:ea typeface="Times New Roman" panose="02020603050405020304" pitchFamily="18" charset="0"/>
              </a:rPr>
              <a:t>other intermediaries or Ultimate Beneficiaries </a:t>
            </a:r>
            <a:r>
              <a:rPr lang="en-IN" sz="2200" i="1" dirty="0" err="1">
                <a:solidFill>
                  <a:srgbClr val="000000"/>
                </a:solidFill>
                <a:effectLst/>
                <a:latin typeface="Times New Roman" panose="02020603050405020304" pitchFamily="18" charset="0"/>
                <a:ea typeface="Times New Roman" panose="02020603050405020304" pitchFamily="18" charset="0"/>
              </a:rPr>
              <a:t>alongwith</a:t>
            </a:r>
            <a:r>
              <a:rPr lang="en-IN" sz="2200" i="1" dirty="0">
                <a:solidFill>
                  <a:srgbClr val="000000"/>
                </a:solidFill>
                <a:effectLst/>
                <a:latin typeface="Times New Roman" panose="02020603050405020304" pitchFamily="18" charset="0"/>
                <a:ea typeface="Times New Roman" panose="02020603050405020304" pitchFamily="18" charset="0"/>
              </a:rPr>
              <a:t> complete details of the other intermediaries’ or ultimate beneficiaries.</a:t>
            </a:r>
            <a:endParaRPr lang="en-IN" sz="2200" dirty="0">
              <a:effectLst/>
              <a:latin typeface="Times New Roman" panose="02020603050405020304" pitchFamily="18" charset="0"/>
              <a:ea typeface="Times New Roman" panose="02020603050405020304" pitchFamily="18" charset="0"/>
            </a:endParaRPr>
          </a:p>
          <a:p>
            <a:pPr marL="536575" marR="0" indent="-536575" algn="just">
              <a:spcBef>
                <a:spcPts val="100"/>
              </a:spcBef>
              <a:spcAft>
                <a:spcPts val="100"/>
              </a:spcAft>
              <a:tabLst>
                <a:tab pos="1028700" algn="r"/>
              </a:tabLst>
            </a:pPr>
            <a:r>
              <a:rPr lang="en-IN" sz="2200" i="1" dirty="0">
                <a:solidFill>
                  <a:srgbClr val="000000"/>
                </a:solidFill>
                <a:effectLst/>
                <a:latin typeface="Times New Roman" panose="02020603050405020304" pitchFamily="18" charset="0"/>
                <a:ea typeface="Times New Roman" panose="02020603050405020304" pitchFamily="18" charset="0"/>
              </a:rPr>
              <a:t>(III)	</a:t>
            </a:r>
            <a:r>
              <a:rPr lang="en-IN" sz="2200" i="1" dirty="0">
                <a:solidFill>
                  <a:srgbClr val="FF0000"/>
                </a:solidFill>
                <a:effectLst/>
                <a:latin typeface="Times New Roman" panose="02020603050405020304" pitchFamily="18" charset="0"/>
                <a:ea typeface="Times New Roman" panose="02020603050405020304" pitchFamily="18" charset="0"/>
              </a:rPr>
              <a:t>date and amount of guarantee, security </a:t>
            </a:r>
            <a:r>
              <a:rPr lang="en-IN" sz="2200" i="1" dirty="0">
                <a:solidFill>
                  <a:srgbClr val="000000"/>
                </a:solidFill>
                <a:effectLst/>
                <a:latin typeface="Times New Roman" panose="02020603050405020304" pitchFamily="18" charset="0"/>
                <a:ea typeface="Times New Roman" panose="02020603050405020304" pitchFamily="18" charset="0"/>
              </a:rPr>
              <a:t>or the like provided to or on behalf of the Ultimate Beneficiaries</a:t>
            </a:r>
            <a:endParaRPr lang="en-IN" sz="2200" dirty="0">
              <a:effectLst/>
              <a:latin typeface="Times New Roman" panose="02020603050405020304" pitchFamily="18" charset="0"/>
              <a:ea typeface="Times New Roman" panose="02020603050405020304" pitchFamily="18" charset="0"/>
            </a:endParaRPr>
          </a:p>
          <a:p>
            <a:pPr marL="536575" marR="0" indent="-536575" algn="just">
              <a:spcBef>
                <a:spcPts val="100"/>
              </a:spcBef>
              <a:spcAft>
                <a:spcPts val="100"/>
              </a:spcAft>
              <a:tabLst>
                <a:tab pos="1028700" algn="r"/>
              </a:tabLst>
            </a:pPr>
            <a:r>
              <a:rPr lang="en-IN" sz="2200" i="1" dirty="0">
                <a:solidFill>
                  <a:srgbClr val="000000"/>
                </a:solidFill>
                <a:effectLst/>
                <a:latin typeface="Times New Roman" panose="02020603050405020304" pitchFamily="18" charset="0"/>
                <a:ea typeface="Times New Roman" panose="02020603050405020304" pitchFamily="18" charset="0"/>
              </a:rPr>
              <a:t>(IV)	</a:t>
            </a:r>
            <a:r>
              <a:rPr lang="en-IN" sz="2200" i="1" dirty="0">
                <a:solidFill>
                  <a:srgbClr val="FF0000"/>
                </a:solidFill>
                <a:effectLst/>
                <a:latin typeface="Times New Roman" panose="02020603050405020304" pitchFamily="18" charset="0"/>
                <a:ea typeface="Times New Roman" panose="02020603050405020304" pitchFamily="18" charset="0"/>
              </a:rPr>
              <a:t>declaration that relevant provisions of the FEMA 1999 and Companies Act has been complied </a:t>
            </a:r>
            <a:r>
              <a:rPr lang="en-IN" sz="2200" i="1" dirty="0">
                <a:solidFill>
                  <a:srgbClr val="000000"/>
                </a:solidFill>
                <a:effectLst/>
                <a:latin typeface="Times New Roman" panose="02020603050405020304" pitchFamily="18" charset="0"/>
                <a:ea typeface="Times New Roman" panose="02020603050405020304" pitchFamily="18" charset="0"/>
              </a:rPr>
              <a:t>with for such transactions and the transactions are </a:t>
            </a:r>
            <a:r>
              <a:rPr lang="en-IN" sz="2200" i="1" dirty="0">
                <a:solidFill>
                  <a:srgbClr val="FF0000"/>
                </a:solidFill>
                <a:effectLst/>
                <a:latin typeface="Times New Roman" panose="02020603050405020304" pitchFamily="18" charset="0"/>
                <a:ea typeface="Times New Roman" panose="02020603050405020304" pitchFamily="18" charset="0"/>
              </a:rPr>
              <a:t>not violative of the PMLA 2002</a:t>
            </a:r>
            <a:endParaRPr lang="en-IN" sz="18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3065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74815" y="828596"/>
            <a:ext cx="11901054" cy="3826689"/>
          </a:xfrm>
          <a:prstGeom prst="rect">
            <a:avLst/>
          </a:prstGeom>
          <a:noFill/>
        </p:spPr>
        <p:txBody>
          <a:bodyPr wrap="square" rtlCol="0">
            <a:spAutoFit/>
          </a:bodyPr>
          <a:lstStyle/>
          <a:p>
            <a:pPr marL="538163" indent="-538163" algn="just">
              <a:spcBef>
                <a:spcPts val="100"/>
              </a:spcBef>
              <a:spcAft>
                <a:spcPts val="100"/>
              </a:spcAft>
            </a:pPr>
            <a:r>
              <a:rPr lang="en-IN" sz="2600" b="1" dirty="0">
                <a:solidFill>
                  <a:srgbClr val="FF0000"/>
                </a:solidFill>
                <a:effectLst/>
                <a:latin typeface="Times New Roman" panose="02020603050405020304" pitchFamily="18" charset="0"/>
                <a:ea typeface="Times New Roman" panose="02020603050405020304" pitchFamily="18" charset="0"/>
              </a:rPr>
              <a:t>Statement of Profit &amp; Loss </a:t>
            </a:r>
          </a:p>
          <a:p>
            <a:pPr marL="538163" indent="-538163" algn="just">
              <a:lnSpc>
                <a:spcPct val="150000"/>
              </a:lnSpc>
              <a:spcBef>
                <a:spcPts val="100"/>
              </a:spcBef>
              <a:spcAft>
                <a:spcPts val="100"/>
              </a:spcAft>
            </a:pPr>
            <a:r>
              <a:rPr lang="en-US" sz="2400" b="1" dirty="0">
                <a:effectLst/>
                <a:latin typeface="Times New Roman" panose="02020603050405020304" pitchFamily="18" charset="0"/>
                <a:ea typeface="Times New Roman" panose="02020603050405020304" pitchFamily="18" charset="0"/>
              </a:rPr>
              <a:t>General Instructions for Preparation of Statement of Profit and Loss</a:t>
            </a:r>
            <a:endParaRPr lang="en-IN" sz="2400" dirty="0">
              <a:effectLst/>
              <a:latin typeface="Times New Roman" panose="02020603050405020304" pitchFamily="18" charset="0"/>
              <a:ea typeface="Times New Roman" panose="02020603050405020304" pitchFamily="18" charset="0"/>
            </a:endParaRPr>
          </a:p>
          <a:p>
            <a:pPr marL="538163" indent="-538163" algn="just">
              <a:lnSpc>
                <a:spcPct val="150000"/>
              </a:lnSpc>
              <a:spcBef>
                <a:spcPts val="100"/>
              </a:spcBef>
              <a:spcAft>
                <a:spcPts val="100"/>
              </a:spcAft>
            </a:pPr>
            <a:r>
              <a:rPr lang="en-US" sz="2400" dirty="0">
                <a:effectLst/>
                <a:latin typeface="Times New Roman" panose="02020603050405020304" pitchFamily="18" charset="0"/>
                <a:ea typeface="Times New Roman" panose="02020603050405020304" pitchFamily="18" charset="0"/>
              </a:rPr>
              <a:t>2.(A) In respect of a company </a:t>
            </a:r>
            <a:r>
              <a:rPr lang="en-US" sz="2400" b="1" u="sng" dirty="0">
                <a:effectLst/>
                <a:latin typeface="Times New Roman" panose="02020603050405020304" pitchFamily="18" charset="0"/>
                <a:ea typeface="Times New Roman" panose="02020603050405020304" pitchFamily="18" charset="0"/>
              </a:rPr>
              <a:t>other than a finance company </a:t>
            </a:r>
            <a:r>
              <a:rPr lang="en-US" sz="2400" dirty="0">
                <a:effectLst/>
                <a:latin typeface="Times New Roman" panose="02020603050405020304" pitchFamily="18" charset="0"/>
                <a:ea typeface="Times New Roman" panose="02020603050405020304" pitchFamily="18" charset="0"/>
              </a:rPr>
              <a:t>revenue from operations shall disclose separately in the notes revenue from—</a:t>
            </a:r>
            <a:endParaRPr lang="en-IN" sz="2400" dirty="0">
              <a:effectLst/>
              <a:latin typeface="Times New Roman" panose="02020603050405020304" pitchFamily="18" charset="0"/>
              <a:ea typeface="Times New Roman" panose="02020603050405020304" pitchFamily="18" charset="0"/>
            </a:endParaRPr>
          </a:p>
          <a:p>
            <a:pPr marL="457200" marR="0" indent="-457200" algn="just">
              <a:lnSpc>
                <a:spcPct val="150000"/>
              </a:lnSpc>
              <a:spcBef>
                <a:spcPts val="50"/>
              </a:spcBef>
              <a:spcAft>
                <a:spcPts val="5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rPr>
              <a:t>ba</a:t>
            </a:r>
            <a:r>
              <a:rPr lang="en-US" sz="2400" i="1" dirty="0">
                <a:effectLst/>
                <a:latin typeface="Times New Roman" panose="02020603050405020304" pitchFamily="18" charset="0"/>
                <a:ea typeface="Times New Roman" panose="02020603050405020304" pitchFamily="18" charset="0"/>
              </a:rPr>
              <a:t>) Grants or donations received (relevant in case of section 8 companies only);</a:t>
            </a:r>
            <a:r>
              <a:rPr lang="en-US" sz="2400" dirty="0">
                <a:effectLst/>
                <a:latin typeface="Times New Roman" panose="02020603050405020304" pitchFamily="18" charset="0"/>
                <a:ea typeface="Times New Roman" panose="02020603050405020304" pitchFamily="18" charset="0"/>
              </a:rPr>
              <a:t> </a:t>
            </a:r>
            <a:r>
              <a:rPr lang="en-US" sz="2400" dirty="0">
                <a:solidFill>
                  <a:srgbClr val="FF0000"/>
                </a:solidFill>
                <a:effectLst/>
                <a:latin typeface="Times New Roman" panose="02020603050405020304" pitchFamily="18" charset="0"/>
                <a:ea typeface="Times New Roman" panose="02020603050405020304" pitchFamily="18" charset="0"/>
              </a:rPr>
              <a:t>(Inserted) </a:t>
            </a:r>
            <a:endParaRPr lang="en-IN" sz="2400" dirty="0">
              <a:solidFill>
                <a:srgbClr val="FF0000"/>
              </a:solidFill>
              <a:effectLst/>
              <a:latin typeface="Times New Roman" panose="02020603050405020304" pitchFamily="18" charset="0"/>
              <a:ea typeface="Times New Roman" panose="02020603050405020304" pitchFamily="18" charset="0"/>
            </a:endParaRPr>
          </a:p>
          <a:p>
            <a:pPr marL="228600" marR="0" indent="-228600" algn="just">
              <a:spcBef>
                <a:spcPts val="0"/>
              </a:spcBef>
              <a:spcAft>
                <a:spcPts val="0"/>
              </a:spcAft>
            </a:pPr>
            <a:endParaRPr lang="en-IN" sz="2400" dirty="0">
              <a:solidFill>
                <a:srgbClr val="FF0000"/>
              </a:solidFill>
              <a:effectLst/>
              <a:latin typeface="Times New Roman" panose="02020603050405020304" pitchFamily="18" charset="0"/>
              <a:ea typeface="Times New Roman" panose="02020603050405020304" pitchFamily="18" charset="0"/>
            </a:endParaRPr>
          </a:p>
          <a:p>
            <a:pPr marL="228600" marR="0" indent="-228600" algn="just">
              <a:spcBef>
                <a:spcPts val="0"/>
              </a:spcBef>
              <a:spcAft>
                <a:spcPts val="0"/>
              </a:spcAft>
            </a:pPr>
            <a:endParaRPr lang="en-IN" sz="2400" dirty="0">
              <a:effectLst/>
              <a:latin typeface="Times New Roman" panose="02020603050405020304" pitchFamily="18" charset="0"/>
              <a:ea typeface="Times New Roman" panose="02020603050405020304" pitchFamily="18" charset="0"/>
            </a:endParaRPr>
          </a:p>
          <a:p>
            <a:pPr marL="538163" indent="-538163" algn="just">
              <a:spcBef>
                <a:spcPts val="100"/>
              </a:spcBef>
              <a:spcAft>
                <a:spcPts val="100"/>
              </a:spcAft>
            </a:pP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5302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45226" y="858306"/>
            <a:ext cx="11646131" cy="6571030"/>
          </a:xfrm>
          <a:prstGeom prst="rect">
            <a:avLst/>
          </a:prstGeom>
          <a:noFill/>
        </p:spPr>
        <p:txBody>
          <a:bodyPr wrap="square" rtlCol="0">
            <a:spAutoFit/>
          </a:bodyPr>
          <a:lstStyle/>
          <a:p>
            <a:pPr marL="538163" indent="-538163" algn="just">
              <a:spcBef>
                <a:spcPts val="100"/>
              </a:spcBef>
              <a:spcAft>
                <a:spcPts val="100"/>
              </a:spcAft>
            </a:pPr>
            <a:r>
              <a:rPr lang="en-IN" sz="2600" b="1" dirty="0">
                <a:solidFill>
                  <a:srgbClr val="FF0000"/>
                </a:solidFill>
                <a:effectLst/>
                <a:latin typeface="Times New Roman" panose="02020603050405020304" pitchFamily="18" charset="0"/>
                <a:ea typeface="Times New Roman" panose="02020603050405020304" pitchFamily="18" charset="0"/>
              </a:rPr>
              <a:t>Statement of Profit &amp; Loss </a:t>
            </a:r>
          </a:p>
          <a:p>
            <a:pPr marL="538163" indent="-538163" algn="just">
              <a:spcBef>
                <a:spcPts val="100"/>
              </a:spcBef>
              <a:spcAft>
                <a:spcPts val="100"/>
              </a:spcAft>
            </a:pPr>
            <a:r>
              <a:rPr lang="en-US" sz="2400" b="1" dirty="0">
                <a:effectLst/>
                <a:latin typeface="Times New Roman" panose="02020603050405020304" pitchFamily="18" charset="0"/>
                <a:ea typeface="Times New Roman" panose="02020603050405020304" pitchFamily="18" charset="0"/>
              </a:rPr>
              <a:t>General Instructions for Preparation of Statement of Profit and Loss</a:t>
            </a:r>
            <a:endParaRPr lang="en-IN" sz="2400" dirty="0">
              <a:effectLst/>
              <a:latin typeface="Times New Roman" panose="02020603050405020304" pitchFamily="18" charset="0"/>
              <a:ea typeface="Times New Roman" panose="02020603050405020304" pitchFamily="18" charset="0"/>
            </a:endParaRPr>
          </a:p>
          <a:p>
            <a:pPr marL="538163" indent="-538163" algn="just">
              <a:spcBef>
                <a:spcPts val="100"/>
              </a:spcBef>
              <a:spcAft>
                <a:spcPts val="100"/>
              </a:spcAft>
            </a:pPr>
            <a:r>
              <a:rPr lang="en-US" sz="2400" b="1" dirty="0">
                <a:effectLst/>
                <a:latin typeface="Times New Roman" panose="02020603050405020304" pitchFamily="18" charset="0"/>
                <a:ea typeface="Times New Roman" panose="02020603050405020304" pitchFamily="18" charset="0"/>
              </a:rPr>
              <a:t>5.  Additional Information</a:t>
            </a:r>
            <a:endParaRPr lang="en-IN" sz="2400" b="1"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0"/>
              </a:spcAft>
              <a:tabLst>
                <a:tab pos="342900" algn="r"/>
              </a:tabLst>
            </a:pPr>
            <a:r>
              <a:rPr lang="en-IN" sz="2400" b="1" dirty="0">
                <a:solidFill>
                  <a:srgbClr val="000000"/>
                </a:solidFill>
                <a:effectLst/>
                <a:latin typeface="Times New Roman" panose="02020603050405020304" pitchFamily="18" charset="0"/>
                <a:ea typeface="Times New Roman" panose="02020603050405020304" pitchFamily="18" charset="0"/>
              </a:rPr>
              <a:t>(</a:t>
            </a:r>
            <a:r>
              <a:rPr lang="en-IN" sz="2400" b="1" i="1" dirty="0">
                <a:solidFill>
                  <a:srgbClr val="000000"/>
                </a:solidFill>
                <a:effectLst/>
                <a:latin typeface="Times New Roman" panose="02020603050405020304" pitchFamily="18" charset="0"/>
                <a:ea typeface="Times New Roman" panose="02020603050405020304" pitchFamily="18" charset="0"/>
              </a:rPr>
              <a:t>ix</a:t>
            </a:r>
            <a:r>
              <a:rPr lang="en-IN" sz="2400" b="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000000"/>
                </a:solidFill>
                <a:effectLst/>
                <a:latin typeface="Times New Roman" panose="02020603050405020304" pitchFamily="18" charset="0"/>
                <a:ea typeface="Times New Roman" panose="02020603050405020304" pitchFamily="18" charset="0"/>
              </a:rPr>
              <a:t>Undisclosed income</a:t>
            </a:r>
            <a:endParaRPr lang="en-IN" sz="2400" b="1" dirty="0">
              <a:effectLst/>
              <a:latin typeface="Times New Roman" panose="02020603050405020304" pitchFamily="18" charset="0"/>
              <a:ea typeface="Times New Roman" panose="02020603050405020304" pitchFamily="18" charset="0"/>
            </a:endParaRPr>
          </a:p>
          <a:p>
            <a:pPr marL="457200" marR="0" indent="-228600" algn="just">
              <a:lnSpc>
                <a:spcPct val="150000"/>
              </a:lnSpc>
              <a:spcBef>
                <a:spcPts val="0"/>
              </a:spcBef>
              <a:spcAft>
                <a:spcPts val="0"/>
              </a:spcAft>
            </a:pPr>
            <a:r>
              <a:rPr lang="en-IN" sz="2400" i="1" dirty="0">
                <a:effectLst/>
                <a:latin typeface="Times New Roman" panose="02020603050405020304" pitchFamily="18" charset="0"/>
                <a:ea typeface="Times New Roman" panose="02020603050405020304" pitchFamily="18" charset="0"/>
              </a:rPr>
              <a:t>	The Company shall give </a:t>
            </a:r>
            <a:r>
              <a:rPr lang="en-IN" sz="2400" b="1" i="1" dirty="0">
                <a:solidFill>
                  <a:srgbClr val="FF0000"/>
                </a:solidFill>
                <a:effectLst/>
                <a:latin typeface="Times New Roman" panose="02020603050405020304" pitchFamily="18" charset="0"/>
                <a:ea typeface="Times New Roman" panose="02020603050405020304" pitchFamily="18" charset="0"/>
              </a:rPr>
              <a:t>details of any transaction </a:t>
            </a:r>
            <a:r>
              <a:rPr lang="en-IN" sz="2400" b="1" i="1" u="sng" dirty="0">
                <a:solidFill>
                  <a:srgbClr val="FF0000"/>
                </a:solidFill>
                <a:effectLst/>
                <a:latin typeface="Times New Roman" panose="02020603050405020304" pitchFamily="18" charset="0"/>
                <a:ea typeface="Times New Roman" panose="02020603050405020304" pitchFamily="18" charset="0"/>
              </a:rPr>
              <a:t>not recorded </a:t>
            </a:r>
            <a:r>
              <a:rPr lang="en-IN" sz="2400" b="1" i="1" dirty="0">
                <a:solidFill>
                  <a:srgbClr val="FF0000"/>
                </a:solidFill>
                <a:effectLst/>
                <a:latin typeface="Times New Roman" panose="02020603050405020304" pitchFamily="18" charset="0"/>
                <a:ea typeface="Times New Roman" panose="02020603050405020304" pitchFamily="18" charset="0"/>
              </a:rPr>
              <a:t>in the books of accounts that has been surrendered or disclosed </a:t>
            </a:r>
            <a:r>
              <a:rPr lang="en-IN" sz="2400" i="1" dirty="0">
                <a:solidFill>
                  <a:srgbClr val="FF0000"/>
                </a:solidFill>
                <a:effectLst/>
                <a:latin typeface="Times New Roman" panose="02020603050405020304" pitchFamily="18" charset="0"/>
                <a:ea typeface="Times New Roman" panose="02020603050405020304" pitchFamily="18" charset="0"/>
              </a:rPr>
              <a:t>as income </a:t>
            </a:r>
            <a:r>
              <a:rPr lang="en-IN" sz="2400" b="1" i="1" dirty="0">
                <a:solidFill>
                  <a:srgbClr val="FF0000"/>
                </a:solidFill>
                <a:effectLst/>
                <a:latin typeface="Times New Roman" panose="02020603050405020304" pitchFamily="18" charset="0"/>
                <a:ea typeface="Times New Roman" panose="02020603050405020304" pitchFamily="18" charset="0"/>
              </a:rPr>
              <a:t>during the year </a:t>
            </a:r>
            <a:r>
              <a:rPr lang="en-IN" sz="2400" i="1" dirty="0">
                <a:solidFill>
                  <a:srgbClr val="FF0000"/>
                </a:solidFill>
                <a:effectLst/>
                <a:latin typeface="Times New Roman" panose="02020603050405020304" pitchFamily="18" charset="0"/>
                <a:ea typeface="Times New Roman" panose="02020603050405020304" pitchFamily="18" charset="0"/>
              </a:rPr>
              <a:t>in the tax assessments under the Income Tax Act, 1961</a:t>
            </a:r>
            <a:r>
              <a:rPr lang="en-IN" sz="2400" i="1" dirty="0">
                <a:effectLst/>
                <a:latin typeface="Times New Roman" panose="02020603050405020304" pitchFamily="18" charset="0"/>
                <a:ea typeface="Times New Roman" panose="02020603050405020304" pitchFamily="18" charset="0"/>
              </a:rPr>
              <a:t> (such as, search or survey or any other relevant provisions of the </a:t>
            </a:r>
            <a:r>
              <a:rPr lang="en-IN" sz="2400" i="1" dirty="0">
                <a:latin typeface="Times New Roman" panose="02020603050405020304" pitchFamily="18" charset="0"/>
              </a:rPr>
              <a:t>Income  Tax Act, 1961), </a:t>
            </a:r>
            <a:r>
              <a:rPr lang="en-IN" sz="2400" b="1" i="1" dirty="0">
                <a:latin typeface="Times New Roman" panose="02020603050405020304" pitchFamily="18" charset="0"/>
              </a:rPr>
              <a:t>unless there is immunity for disclosure under any scheme </a:t>
            </a:r>
            <a:r>
              <a:rPr lang="en-IN" sz="2400" i="1" dirty="0">
                <a:latin typeface="Times New Roman" panose="02020603050405020304" pitchFamily="18" charset="0"/>
              </a:rPr>
              <a:t>and </a:t>
            </a:r>
            <a:r>
              <a:rPr lang="en-IN" sz="2400" b="1" i="1" u="sng" dirty="0">
                <a:solidFill>
                  <a:srgbClr val="FF0000"/>
                </a:solidFill>
                <a:latin typeface="Times New Roman" panose="02020603050405020304" pitchFamily="18" charset="0"/>
              </a:rPr>
              <a:t>also shall state whether the previously unrecorded income and related assets have been properly recorded in the books of account during the year</a:t>
            </a:r>
            <a:r>
              <a:rPr lang="en-IN" sz="2400" b="1" i="1" dirty="0">
                <a:solidFill>
                  <a:srgbClr val="FF0000"/>
                </a:solidFill>
                <a:latin typeface="Times New Roman" panose="02020603050405020304" pitchFamily="18" charset="0"/>
              </a:rPr>
              <a:t>;</a:t>
            </a:r>
            <a:r>
              <a:rPr lang="en-IN" sz="2400" i="1" dirty="0">
                <a:latin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 </a:t>
            </a:r>
            <a:r>
              <a:rPr lang="en-US" sz="2400" b="1" dirty="0">
                <a:solidFill>
                  <a:srgbClr val="FF0000"/>
                </a:solidFill>
                <a:effectLst/>
                <a:latin typeface="Times New Roman" panose="02020603050405020304" pitchFamily="18" charset="0"/>
                <a:ea typeface="Times New Roman" panose="02020603050405020304" pitchFamily="18" charset="0"/>
              </a:rPr>
              <a:t>(</a:t>
            </a:r>
            <a:r>
              <a:rPr lang="en-US" sz="2400" dirty="0">
                <a:solidFill>
                  <a:srgbClr val="FF0000"/>
                </a:solidFill>
                <a:effectLst/>
                <a:latin typeface="Times New Roman" panose="02020603050405020304" pitchFamily="18" charset="0"/>
                <a:ea typeface="Times New Roman" panose="02020603050405020304" pitchFamily="18" charset="0"/>
              </a:rPr>
              <a:t>Inserted)</a:t>
            </a:r>
          </a:p>
          <a:p>
            <a:pPr marL="228600" marR="0" indent="-228600" algn="just">
              <a:spcBef>
                <a:spcPts val="0"/>
              </a:spcBef>
              <a:spcAft>
                <a:spcPts val="0"/>
              </a:spcAft>
            </a:pPr>
            <a:endParaRPr lang="en-IN" sz="2400" dirty="0">
              <a:solidFill>
                <a:srgbClr val="FF0000"/>
              </a:solidFill>
              <a:effectLst/>
              <a:latin typeface="Times New Roman" panose="02020603050405020304" pitchFamily="18" charset="0"/>
              <a:ea typeface="Times New Roman" panose="02020603050405020304" pitchFamily="18" charset="0"/>
            </a:endParaRPr>
          </a:p>
          <a:p>
            <a:pPr marL="228600" marR="0" indent="-228600" algn="just">
              <a:spcBef>
                <a:spcPts val="0"/>
              </a:spcBef>
              <a:spcAft>
                <a:spcPts val="0"/>
              </a:spcAft>
            </a:pPr>
            <a:endParaRPr lang="en-IN" sz="2400" dirty="0">
              <a:effectLst/>
              <a:latin typeface="Times New Roman" panose="02020603050405020304" pitchFamily="18" charset="0"/>
              <a:ea typeface="Times New Roman" panose="02020603050405020304" pitchFamily="18" charset="0"/>
            </a:endParaRPr>
          </a:p>
          <a:p>
            <a:pPr marL="538163" indent="-538163" algn="just">
              <a:spcBef>
                <a:spcPts val="100"/>
              </a:spcBef>
              <a:spcAft>
                <a:spcPts val="100"/>
              </a:spcAft>
            </a:pP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6004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74815" y="828596"/>
            <a:ext cx="11901054" cy="6070893"/>
          </a:xfrm>
          <a:prstGeom prst="rect">
            <a:avLst/>
          </a:prstGeom>
          <a:noFill/>
        </p:spPr>
        <p:txBody>
          <a:bodyPr wrap="square" rtlCol="0">
            <a:spAutoFit/>
          </a:bodyPr>
          <a:lstStyle/>
          <a:p>
            <a:pPr marL="538163" indent="-538163" algn="just">
              <a:spcBef>
                <a:spcPts val="100"/>
              </a:spcBef>
              <a:spcAft>
                <a:spcPts val="100"/>
              </a:spcAft>
            </a:pPr>
            <a:r>
              <a:rPr lang="en-IN" sz="2600" b="1" dirty="0">
                <a:solidFill>
                  <a:srgbClr val="FF0000"/>
                </a:solidFill>
                <a:effectLst/>
                <a:latin typeface="Times New Roman" panose="02020603050405020304" pitchFamily="18" charset="0"/>
                <a:ea typeface="Times New Roman" panose="02020603050405020304" pitchFamily="18" charset="0"/>
              </a:rPr>
              <a:t>Statement of Profit &amp; Loss </a:t>
            </a:r>
          </a:p>
          <a:p>
            <a:pPr marL="538163" indent="-538163" algn="just">
              <a:spcBef>
                <a:spcPts val="100"/>
              </a:spcBef>
              <a:spcAft>
                <a:spcPts val="100"/>
              </a:spcAft>
            </a:pPr>
            <a:r>
              <a:rPr lang="en-US" sz="2400" b="1" dirty="0">
                <a:effectLst/>
                <a:latin typeface="Times New Roman" panose="02020603050405020304" pitchFamily="18" charset="0"/>
                <a:ea typeface="Times New Roman" panose="02020603050405020304" pitchFamily="18" charset="0"/>
              </a:rPr>
              <a:t>General Instructions for Preparation of Statement of Profit and Loss</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0"/>
              </a:spcAft>
              <a:tabLst>
                <a:tab pos="342900" algn="r"/>
              </a:tabLst>
            </a:pPr>
            <a:r>
              <a:rPr lang="en-IN" sz="2400" b="1" i="1" dirty="0">
                <a:solidFill>
                  <a:srgbClr val="000000"/>
                </a:solidFill>
                <a:effectLst/>
                <a:latin typeface="Times New Roman" panose="02020603050405020304" pitchFamily="18" charset="0"/>
                <a:ea typeface="Times New Roman" panose="02020603050405020304" pitchFamily="18" charset="0"/>
              </a:rPr>
              <a:t>(x)	Corporate Social Responsibility (CSR)</a:t>
            </a:r>
            <a:endParaRPr lang="en-IN" sz="2400" b="1" dirty="0">
              <a:effectLst/>
              <a:latin typeface="Times New Roman" panose="02020603050405020304" pitchFamily="18" charset="0"/>
              <a:ea typeface="Times New Roman" panose="02020603050405020304" pitchFamily="18" charset="0"/>
            </a:endParaRPr>
          </a:p>
          <a:p>
            <a:pPr marL="457200" marR="0" indent="-228600" algn="just">
              <a:spcBef>
                <a:spcPts val="0"/>
              </a:spcBef>
              <a:spcAft>
                <a:spcPts val="0"/>
              </a:spcAft>
            </a:pPr>
            <a:r>
              <a:rPr lang="en-IN" sz="1800" i="1" dirty="0">
                <a:solidFill>
                  <a:srgbClr val="000000"/>
                </a:solidFill>
                <a:effectLst/>
                <a:latin typeface="Times New Roman" panose="02020603050405020304" pitchFamily="18" charset="0"/>
                <a:ea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Where the company covered u/s 135 of the CA-2013, the following shall be disclosed with regard to CSR activities:—</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(a)	</a:t>
            </a:r>
            <a:r>
              <a:rPr lang="en-IN" sz="2400" b="1" i="1" dirty="0">
                <a:solidFill>
                  <a:srgbClr val="000000"/>
                </a:solidFill>
                <a:effectLst/>
                <a:latin typeface="Times New Roman" panose="02020603050405020304" pitchFamily="18" charset="0"/>
                <a:ea typeface="Times New Roman" panose="02020603050405020304" pitchFamily="18" charset="0"/>
              </a:rPr>
              <a:t>amount required to be spent </a:t>
            </a:r>
            <a:r>
              <a:rPr lang="en-IN" sz="2400" i="1" dirty="0">
                <a:solidFill>
                  <a:srgbClr val="000000"/>
                </a:solidFill>
                <a:effectLst/>
                <a:latin typeface="Times New Roman" panose="02020603050405020304" pitchFamily="18" charset="0"/>
                <a:ea typeface="Times New Roman" panose="02020603050405020304" pitchFamily="18" charset="0"/>
              </a:rPr>
              <a:t>by the company </a:t>
            </a:r>
            <a:r>
              <a:rPr lang="en-IN" sz="2400" i="1" dirty="0">
                <a:solidFill>
                  <a:srgbClr val="FF0000"/>
                </a:solidFill>
                <a:effectLst/>
                <a:latin typeface="Times New Roman" panose="02020603050405020304" pitchFamily="18" charset="0"/>
                <a:ea typeface="Times New Roman" panose="02020603050405020304" pitchFamily="18" charset="0"/>
              </a:rPr>
              <a:t>during the year</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(b)	amount of </a:t>
            </a:r>
            <a:r>
              <a:rPr lang="en-IN" sz="2400" b="1" i="1" dirty="0">
                <a:solidFill>
                  <a:srgbClr val="000000"/>
                </a:solidFill>
                <a:effectLst/>
                <a:latin typeface="Times New Roman" panose="02020603050405020304" pitchFamily="18" charset="0"/>
                <a:ea typeface="Times New Roman" panose="02020603050405020304" pitchFamily="18" charset="0"/>
              </a:rPr>
              <a:t>expenditure incurred</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(c)	</a:t>
            </a:r>
            <a:r>
              <a:rPr lang="en-IN" sz="2400" b="1" i="1" dirty="0">
                <a:solidFill>
                  <a:srgbClr val="000000"/>
                </a:solidFill>
                <a:effectLst/>
                <a:latin typeface="Times New Roman" panose="02020603050405020304" pitchFamily="18" charset="0"/>
                <a:ea typeface="Times New Roman" panose="02020603050405020304" pitchFamily="18" charset="0"/>
              </a:rPr>
              <a:t>shortfall at the end of the year</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(d)	</a:t>
            </a:r>
            <a:r>
              <a:rPr lang="en-IN" sz="2400" b="1" i="1" dirty="0">
                <a:solidFill>
                  <a:srgbClr val="000000"/>
                </a:solidFill>
                <a:effectLst/>
                <a:latin typeface="Times New Roman" panose="02020603050405020304" pitchFamily="18" charset="0"/>
                <a:ea typeface="Times New Roman" panose="02020603050405020304" pitchFamily="18" charset="0"/>
              </a:rPr>
              <a:t>total of previous years shortfall</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(e)	</a:t>
            </a:r>
            <a:r>
              <a:rPr lang="en-IN" sz="2400" b="1" i="1" dirty="0">
                <a:solidFill>
                  <a:srgbClr val="000000"/>
                </a:solidFill>
                <a:effectLst/>
                <a:latin typeface="Times New Roman" panose="02020603050405020304" pitchFamily="18" charset="0"/>
                <a:ea typeface="Times New Roman" panose="02020603050405020304" pitchFamily="18" charset="0"/>
              </a:rPr>
              <a:t>reason for shortfall,</a:t>
            </a:r>
            <a:endParaRPr lang="en-IN" sz="2400" b="1" dirty="0">
              <a:effectLst/>
              <a:latin typeface="Times New Roman" panose="02020603050405020304" pitchFamily="18" charset="0"/>
              <a:ea typeface="Times New Roman" panose="02020603050405020304" pitchFamily="18" charset="0"/>
            </a:endParaRPr>
          </a:p>
          <a:p>
            <a:pPr marL="685800" marR="0" indent="-228600" algn="just">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(f)	</a:t>
            </a:r>
            <a:r>
              <a:rPr lang="en-IN" sz="2400" b="1" i="1" dirty="0">
                <a:solidFill>
                  <a:srgbClr val="000000"/>
                </a:solidFill>
                <a:effectLst/>
                <a:latin typeface="Times New Roman" panose="02020603050405020304" pitchFamily="18" charset="0"/>
                <a:ea typeface="Times New Roman" panose="02020603050405020304" pitchFamily="18" charset="0"/>
              </a:rPr>
              <a:t>nature of CSR activities</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(g)	</a:t>
            </a:r>
            <a:r>
              <a:rPr lang="en-IN" sz="2400" b="1" i="1" dirty="0">
                <a:solidFill>
                  <a:srgbClr val="000000"/>
                </a:solidFill>
                <a:effectLst/>
                <a:latin typeface="Times New Roman" panose="02020603050405020304" pitchFamily="18" charset="0"/>
                <a:ea typeface="Times New Roman" panose="02020603050405020304" pitchFamily="18" charset="0"/>
              </a:rPr>
              <a:t>details of related party transactions</a:t>
            </a:r>
            <a:r>
              <a:rPr lang="en-IN" sz="2400" i="1" dirty="0">
                <a:solidFill>
                  <a:srgbClr val="000000"/>
                </a:solidFill>
                <a:effectLst/>
                <a:latin typeface="Times New Roman" panose="02020603050405020304" pitchFamily="18" charset="0"/>
                <a:ea typeface="Times New Roman" panose="02020603050405020304" pitchFamily="18" charset="0"/>
              </a:rPr>
              <a:t>, e.g., contribution to a </a:t>
            </a:r>
            <a:r>
              <a:rPr lang="en-IN" sz="2400" i="1" dirty="0">
                <a:solidFill>
                  <a:srgbClr val="FF0000"/>
                </a:solidFill>
                <a:effectLst/>
                <a:latin typeface="Times New Roman" panose="02020603050405020304" pitchFamily="18" charset="0"/>
                <a:ea typeface="Times New Roman" panose="02020603050405020304" pitchFamily="18" charset="0"/>
              </a:rPr>
              <a:t>trust controlled by the company in relation to CSR expenditure</a:t>
            </a:r>
            <a:r>
              <a:rPr lang="en-IN" sz="2400" i="1" dirty="0">
                <a:solidFill>
                  <a:srgbClr val="000000"/>
                </a:solidFill>
                <a:effectLst/>
                <a:latin typeface="Times New Roman" panose="02020603050405020304" pitchFamily="18" charset="0"/>
                <a:ea typeface="Times New Roman" panose="02020603050405020304" pitchFamily="18" charset="0"/>
              </a:rPr>
              <a:t> as per relevant Accounting Standard,</a:t>
            </a:r>
            <a:endParaRPr lang="en-IN" sz="2400" dirty="0">
              <a:effectLst/>
              <a:latin typeface="Times New Roman" panose="02020603050405020304" pitchFamily="18" charset="0"/>
              <a:ea typeface="Times New Roman" panose="02020603050405020304" pitchFamily="18" charset="0"/>
            </a:endParaRPr>
          </a:p>
          <a:p>
            <a:pPr marL="685800" marR="0" indent="-228600" algn="just">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(h)	</a:t>
            </a:r>
            <a:r>
              <a:rPr lang="en-IN" sz="2400" b="1" i="1" dirty="0">
                <a:solidFill>
                  <a:srgbClr val="000000"/>
                </a:solidFill>
                <a:effectLst/>
                <a:latin typeface="Times New Roman" panose="02020603050405020304" pitchFamily="18" charset="0"/>
                <a:ea typeface="Times New Roman" panose="02020603050405020304" pitchFamily="18" charset="0"/>
              </a:rPr>
              <a:t>where a provision is made with respect to a liability incurred by entering into a contractual obligation, the movements in the provision during the year </a:t>
            </a:r>
            <a:r>
              <a:rPr lang="en-IN" sz="2400" i="1" dirty="0">
                <a:solidFill>
                  <a:srgbClr val="000000"/>
                </a:solidFill>
                <a:effectLst/>
                <a:latin typeface="Times New Roman" panose="02020603050405020304" pitchFamily="18" charset="0"/>
                <a:ea typeface="Times New Roman" panose="02020603050405020304" pitchFamily="18" charset="0"/>
              </a:rPr>
              <a:t>should be shown separately. </a:t>
            </a:r>
            <a:r>
              <a:rPr lang="en-US" sz="2400" b="1" dirty="0">
                <a:solidFill>
                  <a:srgbClr val="FF0000"/>
                </a:solidFill>
                <a:effectLst/>
                <a:latin typeface="Times New Roman" panose="02020603050405020304" pitchFamily="18" charset="0"/>
                <a:ea typeface="Times New Roman" panose="02020603050405020304" pitchFamily="18" charset="0"/>
              </a:rPr>
              <a:t>(</a:t>
            </a:r>
            <a:r>
              <a:rPr lang="en-US" sz="2400" dirty="0">
                <a:solidFill>
                  <a:srgbClr val="FF0000"/>
                </a:solidFill>
                <a:effectLst/>
                <a:latin typeface="Times New Roman" panose="02020603050405020304" pitchFamily="18" charset="0"/>
                <a:ea typeface="Times New Roman" panose="02020603050405020304" pitchFamily="18" charset="0"/>
              </a:rPr>
              <a:t>Inserted)</a:t>
            </a:r>
          </a:p>
        </p:txBody>
      </p:sp>
    </p:spTree>
    <p:extLst>
      <p:ext uri="{BB962C8B-B14F-4D97-AF65-F5344CB8AC3E}">
        <p14:creationId xmlns:p14="http://schemas.microsoft.com/office/powerpoint/2010/main" val="4015062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8475" y="828596"/>
            <a:ext cx="11650289" cy="4896533"/>
          </a:xfrm>
          <a:prstGeom prst="rect">
            <a:avLst/>
          </a:prstGeom>
          <a:noFill/>
        </p:spPr>
        <p:txBody>
          <a:bodyPr wrap="square" rtlCol="0">
            <a:spAutoFit/>
          </a:bodyPr>
          <a:lstStyle/>
          <a:p>
            <a:pPr marL="538163" indent="-538163" algn="just">
              <a:spcBef>
                <a:spcPts val="100"/>
              </a:spcBef>
              <a:spcAft>
                <a:spcPts val="100"/>
              </a:spcAft>
            </a:pPr>
            <a:r>
              <a:rPr lang="en-IN" sz="2600" b="1" dirty="0">
                <a:solidFill>
                  <a:srgbClr val="FF0000"/>
                </a:solidFill>
                <a:effectLst/>
                <a:latin typeface="Times New Roman" panose="02020603050405020304" pitchFamily="18" charset="0"/>
                <a:ea typeface="Times New Roman" panose="02020603050405020304" pitchFamily="18" charset="0"/>
              </a:rPr>
              <a:t>Statement of Profit &amp; Loss </a:t>
            </a:r>
          </a:p>
          <a:p>
            <a:pPr marL="538163" indent="-538163" algn="just">
              <a:lnSpc>
                <a:spcPct val="150000"/>
              </a:lnSpc>
              <a:spcBef>
                <a:spcPts val="100"/>
              </a:spcBef>
              <a:spcAft>
                <a:spcPts val="100"/>
              </a:spcAft>
            </a:pPr>
            <a:r>
              <a:rPr lang="en-US" sz="2400" b="1" dirty="0">
                <a:effectLst/>
                <a:latin typeface="Times New Roman" panose="02020603050405020304" pitchFamily="18" charset="0"/>
                <a:ea typeface="Times New Roman" panose="02020603050405020304" pitchFamily="18" charset="0"/>
              </a:rPr>
              <a:t>General Instructions for Preparation of Statement of Profit and Loss</a:t>
            </a:r>
            <a:endParaRPr lang="en-IN" sz="2400" dirty="0">
              <a:effectLst/>
              <a:latin typeface="Times New Roman" panose="02020603050405020304" pitchFamily="18" charset="0"/>
              <a:ea typeface="Times New Roman" panose="02020603050405020304" pitchFamily="18" charset="0"/>
            </a:endParaRPr>
          </a:p>
          <a:p>
            <a:pPr marL="457200" marR="0" indent="-457200" algn="just">
              <a:lnSpc>
                <a:spcPct val="150000"/>
              </a:lnSpc>
              <a:spcBef>
                <a:spcPts val="0"/>
              </a:spcBef>
              <a:spcAft>
                <a:spcPts val="0"/>
              </a:spcAft>
              <a:tabLst>
                <a:tab pos="342900" algn="r"/>
              </a:tabLst>
            </a:pPr>
            <a:r>
              <a:rPr lang="en-IN" sz="1800" i="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000000"/>
                </a:solidFill>
                <a:effectLst/>
                <a:latin typeface="Times New Roman" panose="02020603050405020304" pitchFamily="18" charset="0"/>
                <a:ea typeface="Times New Roman" panose="02020603050405020304" pitchFamily="18" charset="0"/>
              </a:rPr>
              <a:t>(xi)	Details of Crypto Currency or Virtual Currency</a:t>
            </a:r>
            <a:endParaRPr lang="en-IN" sz="2400" b="1" dirty="0">
              <a:effectLst/>
              <a:latin typeface="Times New Roman" panose="02020603050405020304" pitchFamily="18" charset="0"/>
              <a:ea typeface="Times New Roman" panose="02020603050405020304" pitchFamily="18" charset="0"/>
            </a:endParaRPr>
          </a:p>
          <a:p>
            <a:pPr marL="457200" marR="0" indent="-228600" algn="just">
              <a:lnSpc>
                <a:spcPct val="150000"/>
              </a:lnSpc>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FF0000"/>
                </a:solidFill>
                <a:effectLst/>
                <a:latin typeface="Times New Roman" panose="02020603050405020304" pitchFamily="18" charset="0"/>
                <a:ea typeface="Times New Roman" panose="02020603050405020304" pitchFamily="18" charset="0"/>
              </a:rPr>
              <a:t>Where the Company has traded or invested in Crypto currency or Virtual Currency during the financial year</a:t>
            </a:r>
            <a:r>
              <a:rPr lang="en-IN" sz="2400" i="1" dirty="0">
                <a:solidFill>
                  <a:srgbClr val="FF0000"/>
                </a:solidFill>
                <a:effectLst/>
                <a:latin typeface="Times New Roman" panose="02020603050405020304" pitchFamily="18" charset="0"/>
                <a:ea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the following </a:t>
            </a:r>
            <a:r>
              <a:rPr lang="en-IN" sz="2400" b="1" i="1" dirty="0">
                <a:solidFill>
                  <a:srgbClr val="000000"/>
                </a:solidFill>
                <a:effectLst/>
                <a:latin typeface="Times New Roman" panose="02020603050405020304" pitchFamily="18" charset="0"/>
                <a:ea typeface="Times New Roman" panose="02020603050405020304" pitchFamily="18" charset="0"/>
              </a:rPr>
              <a:t>shall be disclosed</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lnSpc>
                <a:spcPct val="150000"/>
              </a:lnSpc>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(a)	</a:t>
            </a:r>
            <a:r>
              <a:rPr lang="en-IN" sz="2400" b="1" i="1" dirty="0">
                <a:solidFill>
                  <a:srgbClr val="000000"/>
                </a:solidFill>
                <a:effectLst/>
                <a:latin typeface="Times New Roman" panose="02020603050405020304" pitchFamily="18" charset="0"/>
                <a:ea typeface="Times New Roman" panose="02020603050405020304" pitchFamily="18" charset="0"/>
              </a:rPr>
              <a:t>profit or loss on transactions </a:t>
            </a:r>
            <a:r>
              <a:rPr lang="en-IN" sz="2400" i="1" dirty="0">
                <a:solidFill>
                  <a:srgbClr val="000000"/>
                </a:solidFill>
                <a:effectLst/>
                <a:latin typeface="Times New Roman" panose="02020603050405020304" pitchFamily="18" charset="0"/>
                <a:ea typeface="Times New Roman" panose="02020603050405020304" pitchFamily="18" charset="0"/>
              </a:rPr>
              <a:t>involving Crypto currency or Virtual Currency</a:t>
            </a:r>
            <a:endParaRPr lang="en-IN" sz="2400" dirty="0">
              <a:effectLst/>
              <a:latin typeface="Times New Roman" panose="02020603050405020304" pitchFamily="18" charset="0"/>
              <a:ea typeface="Times New Roman" panose="02020603050405020304" pitchFamily="18" charset="0"/>
            </a:endParaRPr>
          </a:p>
          <a:p>
            <a:pPr marL="685800" marR="0" indent="-228600" algn="just">
              <a:lnSpc>
                <a:spcPct val="150000"/>
              </a:lnSpc>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(b)	</a:t>
            </a:r>
            <a:r>
              <a:rPr lang="en-IN" sz="2400" b="1" i="1" dirty="0">
                <a:solidFill>
                  <a:srgbClr val="000000"/>
                </a:solidFill>
                <a:effectLst/>
                <a:latin typeface="Times New Roman" panose="02020603050405020304" pitchFamily="18" charset="0"/>
                <a:ea typeface="Times New Roman" panose="02020603050405020304" pitchFamily="18" charset="0"/>
              </a:rPr>
              <a:t>amount of currency held </a:t>
            </a:r>
            <a:r>
              <a:rPr lang="en-IN" sz="2400" b="1" i="1" dirty="0">
                <a:solidFill>
                  <a:srgbClr val="FF0000"/>
                </a:solidFill>
                <a:effectLst/>
                <a:latin typeface="Times New Roman" panose="02020603050405020304" pitchFamily="18" charset="0"/>
                <a:ea typeface="Times New Roman" panose="02020603050405020304" pitchFamily="18" charset="0"/>
              </a:rPr>
              <a:t>as at the reporting date</a:t>
            </a:r>
            <a:r>
              <a:rPr lang="en-IN" sz="2400" i="1" dirty="0">
                <a:solidFill>
                  <a:srgbClr val="000000"/>
                </a:solidFill>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685800" marR="0" indent="-228600" algn="just">
              <a:lnSpc>
                <a:spcPct val="150000"/>
              </a:lnSpc>
              <a:spcBef>
                <a:spcPts val="0"/>
              </a:spcBef>
              <a:spcAft>
                <a:spcPts val="0"/>
              </a:spcAft>
            </a:pPr>
            <a:r>
              <a:rPr lang="en-IN" sz="2400" i="1" dirty="0">
                <a:solidFill>
                  <a:srgbClr val="000000"/>
                </a:solidFill>
                <a:effectLst/>
                <a:latin typeface="Times New Roman" panose="02020603050405020304" pitchFamily="18" charset="0"/>
                <a:ea typeface="Times New Roman" panose="02020603050405020304" pitchFamily="18" charset="0"/>
              </a:rPr>
              <a:t>(c)	</a:t>
            </a:r>
            <a:r>
              <a:rPr lang="en-IN" sz="2400" b="1" i="1" dirty="0">
                <a:solidFill>
                  <a:srgbClr val="FF0000"/>
                </a:solidFill>
                <a:effectLst/>
                <a:latin typeface="Times New Roman" panose="02020603050405020304" pitchFamily="18" charset="0"/>
                <a:ea typeface="Times New Roman" panose="02020603050405020304" pitchFamily="18" charset="0"/>
              </a:rPr>
              <a:t>deposits or advances from any person for the purpose of trading or investing</a:t>
            </a:r>
            <a:r>
              <a:rPr lang="en-IN" sz="2400" i="1" dirty="0">
                <a:solidFill>
                  <a:srgbClr val="FF0000"/>
                </a:solidFill>
                <a:effectLst/>
                <a:latin typeface="Times New Roman" panose="02020603050405020304" pitchFamily="18" charset="0"/>
                <a:ea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in Crypto Currency/ virtual currency.</a:t>
            </a:r>
            <a:r>
              <a:rPr lang="en-IN" sz="2400" dirty="0">
                <a:solidFill>
                  <a:srgbClr val="000000"/>
                </a:solidFill>
                <a:effectLst/>
                <a:latin typeface="Times New Roman" panose="02020603050405020304" pitchFamily="18" charset="0"/>
                <a:ea typeface="Times New Roman" panose="02020603050405020304" pitchFamily="18" charset="0"/>
              </a:rPr>
              <a:t>] </a:t>
            </a:r>
            <a:r>
              <a:rPr lang="en-US" sz="2400" b="1" dirty="0">
                <a:solidFill>
                  <a:srgbClr val="FF0000"/>
                </a:solidFill>
                <a:effectLst/>
                <a:latin typeface="Times New Roman" panose="02020603050405020304" pitchFamily="18" charset="0"/>
                <a:ea typeface="Times New Roman" panose="02020603050405020304" pitchFamily="18" charset="0"/>
              </a:rPr>
              <a:t>(</a:t>
            </a:r>
            <a:r>
              <a:rPr lang="en-US" sz="2400" dirty="0">
                <a:solidFill>
                  <a:srgbClr val="FF0000"/>
                </a:solidFill>
                <a:effectLst/>
                <a:latin typeface="Times New Roman" panose="02020603050405020304" pitchFamily="18" charset="0"/>
                <a:ea typeface="Times New Roman" panose="02020603050405020304" pitchFamily="18" charset="0"/>
              </a:rPr>
              <a:t>Inserted)</a:t>
            </a:r>
          </a:p>
        </p:txBody>
      </p:sp>
    </p:spTree>
    <p:extLst>
      <p:ext uri="{BB962C8B-B14F-4D97-AF65-F5344CB8AC3E}">
        <p14:creationId xmlns:p14="http://schemas.microsoft.com/office/powerpoint/2010/main" val="3783250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FD73054-7793-42E0-BA98-B9DCFAE544A8}"/>
              </a:ext>
            </a:extLst>
          </p:cNvPr>
          <p:cNvSpPr>
            <a:spLocks noGrp="1"/>
          </p:cNvSpPr>
          <p:nvPr>
            <p:ph sz="half" idx="4294967295"/>
          </p:nvPr>
        </p:nvSpPr>
        <p:spPr>
          <a:xfrm>
            <a:off x="5985164" y="2547851"/>
            <a:ext cx="5951912" cy="3520440"/>
          </a:xfrm>
        </p:spPr>
        <p:txBody>
          <a:bodyPr vert="horz" lIns="91440" tIns="45720" rIns="91440" bIns="45720" rtlCol="0">
            <a:normAutofit fontScale="55000" lnSpcReduction="20000"/>
          </a:bodyPr>
          <a:lstStyle/>
          <a:p>
            <a:pPr marL="0" indent="0" algn="ctr">
              <a:buNone/>
            </a:pPr>
            <a:r>
              <a:rPr lang="en-US" sz="4500" dirty="0">
                <a:latin typeface="Times New Roman" panose="02020603050405020304" pitchFamily="18" charset="0"/>
                <a:cs typeface="Times New Roman" panose="02020603050405020304" pitchFamily="18" charset="0"/>
              </a:rPr>
              <a:t>Thanks for your interest and appreciation </a:t>
            </a:r>
          </a:p>
          <a:p>
            <a:pPr marL="0" indent="0" algn="ctr">
              <a:buNone/>
            </a:pPr>
            <a:r>
              <a:rPr lang="en-US" sz="5300" b="1" dirty="0">
                <a:solidFill>
                  <a:srgbClr val="002060"/>
                </a:solidFill>
                <a:latin typeface="Times New Roman" panose="02020603050405020304" pitchFamily="18" charset="0"/>
                <a:cs typeface="Times New Roman" panose="02020603050405020304" pitchFamily="18" charset="0"/>
              </a:rPr>
              <a:t>CS (Dr.) D.K. Jain</a:t>
            </a:r>
          </a:p>
          <a:p>
            <a:pPr marL="0" indent="0" algn="ctr">
              <a:buNone/>
            </a:pPr>
            <a:r>
              <a:rPr lang="en-US" sz="5100" b="1" dirty="0">
                <a:solidFill>
                  <a:srgbClr val="002060"/>
                </a:solidFill>
                <a:latin typeface="Times New Roman" panose="02020603050405020304" pitchFamily="18" charset="0"/>
                <a:cs typeface="Times New Roman" panose="02020603050405020304" pitchFamily="18" charset="0"/>
              </a:rPr>
              <a:t>D.K. Jain &amp; Co. </a:t>
            </a:r>
          </a:p>
          <a:p>
            <a:pPr marL="0" indent="0" algn="ctr">
              <a:buNone/>
            </a:pPr>
            <a:r>
              <a:rPr lang="en-US" sz="5100" b="1" dirty="0">
                <a:solidFill>
                  <a:srgbClr val="002060"/>
                </a:solidFill>
                <a:latin typeface="Times New Roman" panose="02020603050405020304" pitchFamily="18" charset="0"/>
                <a:cs typeface="Times New Roman" panose="02020603050405020304" pitchFamily="18" charset="0"/>
              </a:rPr>
              <a:t>Company Secretaries </a:t>
            </a:r>
          </a:p>
          <a:p>
            <a:pPr marL="0" indent="0" algn="ctr">
              <a:buNone/>
            </a:pPr>
            <a:r>
              <a:rPr lang="en-US" sz="3200" b="1" dirty="0">
                <a:solidFill>
                  <a:srgbClr val="002060"/>
                </a:solidFill>
                <a:latin typeface="Times New Roman" panose="02020603050405020304" pitchFamily="18" charset="0"/>
                <a:cs typeface="Times New Roman" panose="02020603050405020304" pitchFamily="18" charset="0"/>
              </a:rPr>
              <a:t>Indore (M.P.)</a:t>
            </a:r>
          </a:p>
          <a:p>
            <a:pPr marL="0" indent="0" algn="ctr">
              <a:buNone/>
            </a:pPr>
            <a:endParaRPr lang="en-US" sz="3200" b="1"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US" sz="5500" b="1" dirty="0">
                <a:latin typeface="Times New Roman" panose="02020603050405020304" pitchFamily="18" charset="0"/>
                <a:cs typeface="Times New Roman" panose="02020603050405020304" pitchFamily="18" charset="0"/>
              </a:rPr>
              <a:t>Cell; 9425062039 Email: </a:t>
            </a:r>
            <a:r>
              <a:rPr lang="en-US" sz="4000" b="1" dirty="0">
                <a:latin typeface="Times New Roman" panose="02020603050405020304" pitchFamily="18" charset="0"/>
                <a:cs typeface="Times New Roman" panose="02020603050405020304" pitchFamily="18" charset="0"/>
                <a:hlinkClick r:id="rId2"/>
              </a:rPr>
              <a:t>dkjain@dkjaincs.com</a:t>
            </a:r>
            <a:r>
              <a:rPr lang="en-US" sz="4000" b="1" dirty="0">
                <a:latin typeface="Times New Roman" panose="02020603050405020304" pitchFamily="18" charset="0"/>
                <a:cs typeface="Times New Roman" panose="02020603050405020304" pitchFamily="18" charset="0"/>
              </a:rPr>
              <a:t> </a:t>
            </a:r>
            <a:endParaRPr lang="en-US" sz="4000" b="1" dirty="0">
              <a:latin typeface="Lucida Calligraphy" panose="03010101010101010101" pitchFamily="66" charset="0"/>
            </a:endParaRPr>
          </a:p>
          <a:p>
            <a:pPr marL="0" indent="0" algn="ctr">
              <a:buNone/>
            </a:pPr>
            <a:endParaRPr lang="en-US" sz="2400" b="1" dirty="0">
              <a:latin typeface="Lucida Calligraphy" panose="03010101010101010101" pitchFamily="66" charset="0"/>
            </a:endParaRPr>
          </a:p>
          <a:p>
            <a:pPr marL="0" indent="0" algn="ctr">
              <a:buNone/>
            </a:pPr>
            <a:endParaRPr lang="en-US" sz="2400" b="1" dirty="0">
              <a:latin typeface="Lucida Calligraphy" panose="03010101010101010101" pitchFamily="66" charset="0"/>
            </a:endParaRPr>
          </a:p>
          <a:p>
            <a:pPr marL="0" indent="0" algn="ctr">
              <a:buNone/>
            </a:pPr>
            <a:endParaRPr lang="en-US" sz="2400" dirty="0"/>
          </a:p>
        </p:txBody>
      </p:sp>
      <p:pic>
        <p:nvPicPr>
          <p:cNvPr id="7" name="Picture 6">
            <a:extLst>
              <a:ext uri="{FF2B5EF4-FFF2-40B4-BE49-F238E27FC236}">
                <a16:creationId xmlns:a16="http://schemas.microsoft.com/office/drawing/2014/main" id="{21A4E1A0-7E13-4678-B234-450761BABA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857" y="1465235"/>
            <a:ext cx="4450460" cy="3927530"/>
          </a:xfrm>
          <a:prstGeom prst="rect">
            <a:avLst/>
          </a:prstGeom>
        </p:spPr>
      </p:pic>
    </p:spTree>
    <p:extLst>
      <p:ext uri="{BB962C8B-B14F-4D97-AF65-F5344CB8AC3E}">
        <p14:creationId xmlns:p14="http://schemas.microsoft.com/office/powerpoint/2010/main" val="123705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329737" y="765973"/>
            <a:ext cx="11646131" cy="5570756"/>
          </a:xfrm>
          <a:prstGeom prst="rect">
            <a:avLst/>
          </a:prstGeom>
          <a:noFill/>
        </p:spPr>
        <p:txBody>
          <a:bodyPr wrap="square" rtlCol="0">
            <a:spAutoFit/>
          </a:bodyPr>
          <a:lstStyle/>
          <a:p>
            <a:pPr marL="0" marR="0" indent="228600" algn="just">
              <a:spcBef>
                <a:spcPts val="100"/>
              </a:spcBef>
              <a:spcAft>
                <a:spcPts val="100"/>
              </a:spcAft>
            </a:pPr>
            <a:r>
              <a:rPr lang="en-US" sz="2400" dirty="0">
                <a:effectLst/>
                <a:latin typeface="Times New Roman" panose="02020603050405020304" pitchFamily="18" charset="0"/>
                <a:ea typeface="Times New Roman" panose="02020603050405020304" pitchFamily="18" charset="0"/>
              </a:rPr>
              <a:t>4. (</a:t>
            </a:r>
            <a:r>
              <a:rPr lang="en-US" sz="2400" i="1" dirty="0" err="1">
                <a:effectLst/>
                <a:latin typeface="Times New Roman" panose="02020603050405020304" pitchFamily="18" charset="0"/>
                <a:ea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rPr>
              <a:t>) Depending upon the </a:t>
            </a:r>
            <a:r>
              <a:rPr lang="en-US" sz="2400" dirty="0">
                <a:solidFill>
                  <a:srgbClr val="FF0000"/>
                </a:solidFill>
                <a:effectLst/>
                <a:latin typeface="Times New Roman" panose="02020603050405020304" pitchFamily="18" charset="0"/>
                <a:ea typeface="Times New Roman" panose="02020603050405020304" pitchFamily="18" charset="0"/>
              </a:rPr>
              <a:t>[</a:t>
            </a:r>
            <a:r>
              <a:rPr lang="en-US" sz="2400" i="1" dirty="0">
                <a:solidFill>
                  <a:srgbClr val="FF0000"/>
                </a:solidFill>
                <a:effectLst/>
                <a:latin typeface="Times New Roman" panose="02020603050405020304" pitchFamily="18" charset="0"/>
                <a:ea typeface="Times New Roman" panose="02020603050405020304" pitchFamily="18" charset="0"/>
              </a:rPr>
              <a:t>Total income</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of the company, the figures appearing in the Financial Statements </a:t>
            </a:r>
            <a:r>
              <a:rPr lang="en-US" sz="2400" dirty="0">
                <a:solidFill>
                  <a:srgbClr val="FF0000"/>
                </a:solidFill>
                <a:effectLst/>
                <a:latin typeface="Times New Roman" panose="02020603050405020304" pitchFamily="18" charset="0"/>
                <a:ea typeface="Times New Roman" panose="02020603050405020304" pitchFamily="18" charset="0"/>
              </a:rPr>
              <a:t>[</a:t>
            </a:r>
            <a:r>
              <a:rPr lang="en-US" sz="2400" i="1" dirty="0">
                <a:solidFill>
                  <a:srgbClr val="FF0000"/>
                </a:solidFill>
                <a:effectLst/>
                <a:latin typeface="Times New Roman" panose="02020603050405020304" pitchFamily="18" charset="0"/>
                <a:ea typeface="Times New Roman" panose="02020603050405020304" pitchFamily="18" charset="0"/>
              </a:rPr>
              <a:t>shall</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be rounded off as given below:—</a:t>
            </a:r>
            <a:endParaRPr lang="en-IN" sz="2400" dirty="0">
              <a:effectLst/>
              <a:latin typeface="Times New Roman" panose="02020603050405020304" pitchFamily="18" charset="0"/>
              <a:ea typeface="Times New Roman" panose="02020603050405020304" pitchFamily="18" charset="0"/>
            </a:endParaRPr>
          </a:p>
          <a:p>
            <a:pPr marL="2857500" marR="0" indent="-2286000" algn="just">
              <a:spcBef>
                <a:spcPts val="100"/>
              </a:spcBef>
              <a:spcAft>
                <a:spcPts val="100"/>
              </a:spcAft>
            </a:pPr>
            <a:endParaRPr lang="en-US" sz="2400" b="1" dirty="0">
              <a:effectLst/>
              <a:latin typeface="Times New Roman" panose="02020603050405020304" pitchFamily="18" charset="0"/>
              <a:ea typeface="Times New Roman" panose="02020603050405020304" pitchFamily="18" charset="0"/>
            </a:endParaRPr>
          </a:p>
          <a:p>
            <a:pPr marL="2857500" marR="0" indent="-2286000" algn="just">
              <a:spcBef>
                <a:spcPts val="100"/>
              </a:spcBef>
              <a:spcAft>
                <a:spcPts val="100"/>
              </a:spcAft>
            </a:pPr>
            <a:r>
              <a:rPr lang="en-US" sz="2400" b="1" dirty="0">
                <a:latin typeface="Times New Roman" panose="02020603050405020304" pitchFamily="18" charset="0"/>
                <a:ea typeface="Times New Roman" panose="02020603050405020304" pitchFamily="18" charset="0"/>
              </a:rPr>
              <a:t>)</a:t>
            </a:r>
          </a:p>
          <a:p>
            <a:pPr marL="2857500" marR="0" indent="-2286000" algn="just">
              <a:spcBef>
                <a:spcPts val="100"/>
              </a:spcBef>
              <a:spcAft>
                <a:spcPts val="100"/>
              </a:spcAft>
            </a:pPr>
            <a:endParaRPr lang="en-US" sz="2400" b="1" dirty="0">
              <a:effectLst/>
              <a:latin typeface="Times New Roman" panose="02020603050405020304" pitchFamily="18" charset="0"/>
              <a:ea typeface="Times New Roman" panose="02020603050405020304" pitchFamily="18" charset="0"/>
            </a:endParaRPr>
          </a:p>
          <a:p>
            <a:pPr marL="0" algn="l" rtl="0" eaLnBrk="1" fontAlgn="t" latinLnBrk="0" hangingPunct="1">
              <a:spcBef>
                <a:spcPts val="0"/>
              </a:spcBef>
              <a:spcAft>
                <a:spcPts val="0"/>
              </a:spcAft>
            </a:pPr>
            <a:endParaRPr lang="en-IN" sz="24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2400" b="1" i="0" u="none" strike="noStrike" kern="1200" dirty="0">
                <a:solidFill>
                  <a:srgbClr val="FFFFFF"/>
                </a:solidFill>
                <a:effectLst/>
                <a:latin typeface="Times New Roman" panose="02020603050405020304" pitchFamily="18" charset="0"/>
                <a:ea typeface="Times New Roman" panose="02020603050405020304" pitchFamily="18" charset="0"/>
              </a:rPr>
              <a:t>less than one hundred crore rupees</a:t>
            </a:r>
            <a:endParaRPr lang="en-IN" sz="2400" b="0" i="0" u="none" strike="noStrike" dirty="0">
              <a:effectLst/>
              <a:latin typeface="Arial" panose="020B0604020202020204" pitchFamily="34" charset="0"/>
            </a:endParaRPr>
          </a:p>
          <a:p>
            <a:pPr marL="0" marR="0" indent="0" algn="l" rtl="0" eaLnBrk="1" fontAlgn="auto" latinLnBrk="0" hangingPunct="1">
              <a:spcBef>
                <a:spcPts val="0"/>
              </a:spcBef>
              <a:spcAft>
                <a:spcPts val="0"/>
              </a:spcAft>
            </a:pPr>
            <a:r>
              <a:rPr lang="en-US" sz="2400" b="1" i="0" u="none" strike="noStrike" kern="1200" dirty="0">
                <a:solidFill>
                  <a:srgbClr val="FFFFFF"/>
                </a:solidFill>
                <a:effectLst/>
                <a:latin typeface="Times New Roman" panose="02020603050405020304" pitchFamily="18" charset="0"/>
                <a:ea typeface="Times New Roman" panose="02020603050405020304" pitchFamily="18" charset="0"/>
              </a:rPr>
              <a:t>To the nearest hundreds, thousands, lakhs or millions, or decimals thereof.</a:t>
            </a:r>
            <a:endParaRPr lang="en-IN" sz="2400" b="0" i="0" u="none" strike="noStrike" dirty="0">
              <a:effectLst/>
              <a:latin typeface="Arial" panose="020B0604020202020204" pitchFamily="34" charset="0"/>
            </a:endParaRPr>
          </a:p>
          <a:p>
            <a:pPr marL="0" marR="0" indent="228600" algn="just">
              <a:spcBef>
                <a:spcPts val="0"/>
              </a:spcBef>
              <a:spcAft>
                <a:spcPts val="450"/>
              </a:spcAft>
            </a:pPr>
            <a:r>
              <a:rPr lang="en-IN" sz="2200" dirty="0">
                <a:latin typeface="Times New Roman" panose="02020603050405020304" pitchFamily="18" charset="0"/>
                <a:cs typeface="Times New Roman" panose="02020603050405020304" pitchFamily="18" charset="0"/>
              </a:rPr>
              <a:t>Section 2</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(91) as amended </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w.e.f. 9-2-2018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provides</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that "</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turnover</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means </a:t>
            </a:r>
            <a:r>
              <a:rPr lang="en-US" sz="2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 gross amount of revenue recognized in the profit and loss account from the sale, supply, or distribution of goods or on account of services rendered, or both,</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by a company during a financial year;</a:t>
            </a:r>
          </a:p>
          <a:p>
            <a:pPr marL="0" marR="0" indent="228600" algn="just">
              <a:spcBef>
                <a:spcPts val="0"/>
              </a:spcBef>
              <a:spcAft>
                <a:spcPts val="450"/>
              </a:spcAft>
            </a:pPr>
            <a:r>
              <a:rPr lang="en-US" sz="2200" i="1" dirty="0">
                <a:latin typeface="Times New Roman" panose="02020603050405020304" pitchFamily="18" charset="0"/>
                <a:ea typeface="Times New Roman" panose="02020603050405020304" pitchFamily="18" charset="0"/>
                <a:cs typeface="Times New Roman" panose="02020603050405020304" pitchFamily="18" charset="0"/>
              </a:rPr>
              <a:t>Meaning thereby </a:t>
            </a:r>
            <a:r>
              <a:rPr lang="en-US" sz="2200" b="1" i="1" dirty="0">
                <a:latin typeface="Times New Roman" panose="02020603050405020304" pitchFamily="18" charset="0"/>
                <a:ea typeface="Times New Roman" panose="02020603050405020304" pitchFamily="18" charset="0"/>
                <a:cs typeface="Times New Roman" panose="02020603050405020304" pitchFamily="18" charset="0"/>
              </a:rPr>
              <a:t>other income like interest, profit on sale of assets or investments, rent, etc. was not included earlier in the turnover now to be included in total income </a:t>
            </a:r>
            <a:r>
              <a:rPr lang="en-US" sz="2200" i="1" dirty="0">
                <a:latin typeface="Times New Roman" panose="02020603050405020304" pitchFamily="18" charset="0"/>
                <a:ea typeface="Times New Roman" panose="02020603050405020304" pitchFamily="18" charset="0"/>
                <a:cs typeface="Times New Roman" panose="02020603050405020304" pitchFamily="18" charset="0"/>
              </a:rPr>
              <a:t>for the purposes of applicability of other provisions of the Companies Act, 2013 like Section 135, small company, </a:t>
            </a:r>
            <a:r>
              <a:rPr lang="en-US" sz="2200" i="1" dirty="0" err="1">
                <a:latin typeface="Times New Roman" panose="02020603050405020304" pitchFamily="18" charset="0"/>
                <a:ea typeface="Times New Roman" panose="02020603050405020304" pitchFamily="18" charset="0"/>
                <a:cs typeface="Times New Roman" panose="02020603050405020304" pitchFamily="18" charset="0"/>
              </a:rPr>
              <a:t>etc</a:t>
            </a:r>
            <a:r>
              <a:rPr lang="en-US" sz="22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[Form AOC-4 Not synchronized] </a:t>
            </a:r>
            <a:endParaRPr lang="en-IN" sz="2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41C4F8CF-97B8-C99A-6152-41DB66FB5EC3}"/>
              </a:ext>
            </a:extLst>
          </p:cNvPr>
          <p:cNvGraphicFramePr>
            <a:graphicFrameLocks noGrp="1"/>
          </p:cNvGraphicFramePr>
          <p:nvPr>
            <p:extLst>
              <p:ext uri="{D42A27DB-BD31-4B8C-83A1-F6EECF244321}">
                <p14:modId xmlns:p14="http://schemas.microsoft.com/office/powerpoint/2010/main" val="1416166215"/>
              </p:ext>
            </p:extLst>
          </p:nvPr>
        </p:nvGraphicFramePr>
        <p:xfrm>
          <a:off x="477982" y="1641763"/>
          <a:ext cx="11384280" cy="2103120"/>
        </p:xfrm>
        <a:graphic>
          <a:graphicData uri="http://schemas.openxmlformats.org/drawingml/2006/table">
            <a:tbl>
              <a:tblPr firstRow="1" bandRow="1">
                <a:tableStyleId>{5C22544A-7EE6-4342-B048-85BDC9FD1C3A}</a:tableStyleId>
              </a:tblPr>
              <a:tblGrid>
                <a:gridCol w="845472">
                  <a:extLst>
                    <a:ext uri="{9D8B030D-6E8A-4147-A177-3AD203B41FA5}">
                      <a16:colId xmlns:a16="http://schemas.microsoft.com/office/drawing/2014/main" val="1015071051"/>
                    </a:ext>
                  </a:extLst>
                </a:gridCol>
                <a:gridCol w="3259293">
                  <a:extLst>
                    <a:ext uri="{9D8B030D-6E8A-4147-A177-3AD203B41FA5}">
                      <a16:colId xmlns:a16="http://schemas.microsoft.com/office/drawing/2014/main" val="3503590801"/>
                    </a:ext>
                  </a:extLst>
                </a:gridCol>
                <a:gridCol w="7279515">
                  <a:extLst>
                    <a:ext uri="{9D8B030D-6E8A-4147-A177-3AD203B41FA5}">
                      <a16:colId xmlns:a16="http://schemas.microsoft.com/office/drawing/2014/main" val="206956500"/>
                    </a:ext>
                  </a:extLst>
                </a:gridCol>
              </a:tblGrid>
              <a:tr h="0">
                <a:tc>
                  <a:txBody>
                    <a:bodyPr/>
                    <a:lstStyle/>
                    <a:p>
                      <a:r>
                        <a:rPr lang="en-IN" sz="2400" dirty="0" err="1">
                          <a:latin typeface="Times New Roman" panose="02020603050405020304" pitchFamily="18" charset="0"/>
                          <a:cs typeface="Times New Roman" panose="02020603050405020304" pitchFamily="18" charset="0"/>
                        </a:rPr>
                        <a:t>S.No</a:t>
                      </a:r>
                      <a:endParaRPr lang="en-IN" sz="2400" dirty="0">
                        <a:latin typeface="Times New Roman" panose="02020603050405020304" pitchFamily="18" charset="0"/>
                        <a:cs typeface="Times New Roman" panose="02020603050405020304" pitchFamily="18" charset="0"/>
                      </a:endParaRPr>
                    </a:p>
                  </a:txBody>
                  <a:tcPr/>
                </a:tc>
                <a:tc>
                  <a:txBody>
                    <a:bodyPr/>
                    <a:lstStyle/>
                    <a:p>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Total income</a:t>
                      </a:r>
                      <a:endParaRPr lang="en-IN" sz="2400" dirty="0">
                        <a:latin typeface="Times New Roman" panose="02020603050405020304" pitchFamily="18" charset="0"/>
                        <a:cs typeface="Times New Roman" panose="02020603050405020304" pitchFamily="18" charset="0"/>
                      </a:endParaRPr>
                    </a:p>
                  </a:txBody>
                  <a:tcPr/>
                </a:tc>
                <a:tc>
                  <a:txBody>
                    <a:bodyPr/>
                    <a:lstStyle/>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Rounding off</a:t>
                      </a:r>
                      <a:endParaRPr lang="en-IN"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65641008"/>
                  </a:ext>
                </a:extLst>
              </a:tr>
              <a:tr h="694009">
                <a:tc>
                  <a:txBody>
                    <a:bodyPr/>
                    <a:lstStyle/>
                    <a:p>
                      <a:r>
                        <a:rPr lang="en-IN" sz="2400" dirty="0">
                          <a:latin typeface="Times New Roman" panose="02020603050405020304" pitchFamily="18" charset="0"/>
                          <a:cs typeface="Times New Roman" panose="02020603050405020304" pitchFamily="18" charset="0"/>
                        </a:rPr>
                        <a:t>(a)</a:t>
                      </a:r>
                    </a:p>
                    <a:p>
                      <a:endParaRPr lang="en-IN" sz="2400" dirty="0">
                        <a:latin typeface="Times New Roman" panose="02020603050405020304" pitchFamily="18" charset="0"/>
                        <a:cs typeface="Times New Roman" panose="02020603050405020304" pitchFamily="18" charset="0"/>
                      </a:endParaRPr>
                    </a:p>
                  </a:txBody>
                  <a:tcPr/>
                </a:tc>
                <a:tc>
                  <a:txBody>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less than Rs. 100 crore </a:t>
                      </a:r>
                      <a:endParaRPr lang="en-IN" sz="2400" dirty="0">
                        <a:latin typeface="Times New Roman" panose="02020603050405020304" pitchFamily="18" charset="0"/>
                        <a:cs typeface="Times New Roman" panose="020206030504050203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nearest hundreds, thousands, lakhs or millions,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or decimals thereof.</a:t>
                      </a:r>
                      <a:endPar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19559506"/>
                  </a:ext>
                </a:extLst>
              </a:tr>
              <a:tr h="694009">
                <a:tc>
                  <a:txBody>
                    <a:bodyPr/>
                    <a:lstStyle/>
                    <a:p>
                      <a:r>
                        <a:rPr lang="en-IN" sz="2400" dirty="0">
                          <a:latin typeface="Times New Roman" panose="02020603050405020304" pitchFamily="18" charset="0"/>
                          <a:cs typeface="Times New Roman" panose="02020603050405020304" pitchFamily="18" charset="0"/>
                        </a:rPr>
                        <a:t>(b)</a:t>
                      </a:r>
                    </a:p>
                  </a:txBody>
                  <a:tcPr/>
                </a:tc>
                <a:tc>
                  <a:txBody>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Rs. 100 crore or more</a:t>
                      </a:r>
                      <a:endParaRPr lang="en-IN" sz="2400" dirty="0">
                        <a:latin typeface="Times New Roman" panose="02020603050405020304" pitchFamily="18" charset="0"/>
                        <a:cs typeface="Times New Roman" panose="020206030504050203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nearest lakhs, millions or crores,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or decimals thereof.</a:t>
                      </a:r>
                      <a:endPar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01893697"/>
                  </a:ext>
                </a:extLst>
              </a:tr>
            </a:tbl>
          </a:graphicData>
        </a:graphic>
      </p:graphicFrame>
    </p:spTree>
    <p:extLst>
      <p:ext uri="{BB962C8B-B14F-4D97-AF65-F5344CB8AC3E}">
        <p14:creationId xmlns:p14="http://schemas.microsoft.com/office/powerpoint/2010/main" val="266485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16132" y="858306"/>
            <a:ext cx="11646130" cy="2598147"/>
          </a:xfrm>
          <a:prstGeom prst="rect">
            <a:avLst/>
          </a:prstGeom>
          <a:noFill/>
        </p:spPr>
        <p:txBody>
          <a:bodyPr wrap="square" rtlCol="0">
            <a:spAutoFit/>
          </a:bodyPr>
          <a:lstStyle/>
          <a:p>
            <a:pPr marR="0" algn="just">
              <a:spcBef>
                <a:spcPts val="100"/>
              </a:spcBef>
              <a:spcAft>
                <a:spcPts val="1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Balance Sheet: </a:t>
            </a:r>
            <a:r>
              <a:rPr lang="en-US" sz="2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 Assets (Non-Current Asset) </a:t>
            </a:r>
          </a:p>
          <a:p>
            <a:pPr marL="0" marR="0" algn="just">
              <a:spcBef>
                <a:spcPts val="0"/>
              </a:spcBef>
              <a:spcAft>
                <a:spcPts val="0"/>
              </a:spcAft>
            </a:pP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 </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Property, Plant and Equipment </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Intangible Assets] </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(Inserted)</a:t>
            </a:r>
            <a:endParaRPr lang="en-IN"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27063" marR="0" indent="-90488" algn="just">
              <a:spcBef>
                <a:spcPts val="0"/>
              </a:spcBef>
              <a:spcAft>
                <a:spcPts val="0"/>
              </a:spcAft>
            </a:pP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Property, Plant and Equipment</a:t>
            </a:r>
            <a:r>
              <a:rPr lang="en-US"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Substituted for Tangible Assets) </a:t>
            </a:r>
            <a:endParaRPr lang="en-IN"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algn="just" defTabSz="179388">
              <a:spcBef>
                <a:spcPts val="0"/>
              </a:spcBef>
              <a:spcAft>
                <a:spcPts val="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General Instruction for Preparation of Balance Sheet</a:t>
            </a:r>
            <a:r>
              <a:rPr lang="en-US" sz="2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lgn="just" defTabSz="179388">
              <a:spcBef>
                <a:spcPts val="0"/>
              </a:spcBef>
              <a:spcAft>
                <a:spcPts val="0"/>
              </a:spcAft>
            </a:pP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A. Share Capital</a:t>
            </a:r>
            <a:endPar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0" algn="just" defTabSz="179388">
              <a:spcBef>
                <a:spcPts val="0"/>
              </a:spcBef>
              <a:spcAft>
                <a:spcPts val="0"/>
              </a:spcAft>
            </a:pPr>
            <a:r>
              <a:rPr lang="en-IN" sz="2200" b="1" dirty="0">
                <a:effectLst/>
                <a:latin typeface="Times New Roman" panose="02020603050405020304" pitchFamily="18" charset="0"/>
                <a:ea typeface="Times New Roman" panose="02020603050405020304" pitchFamily="18" charset="0"/>
                <a:cs typeface="Times New Roman" panose="02020603050405020304" pitchFamily="18" charset="0"/>
              </a:rPr>
              <a:t>(m)</a:t>
            </a:r>
            <a:r>
              <a:rPr lang="en-IN" sz="2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A company shall disclose Shareholding of Promoters* as below</a:t>
            </a:r>
            <a:r>
              <a:rPr lang="en-US" sz="2200" i="1" dirty="0">
                <a:solidFill>
                  <a:srgbClr val="FF0000"/>
                </a:solidFill>
                <a:effectLst/>
                <a:latin typeface="Times New Roman" panose="02020603050405020304" pitchFamily="18" charset="0"/>
                <a:ea typeface="Times New Roman" panose="02020603050405020304" pitchFamily="18" charset="0"/>
              </a:rPr>
              <a:t>: (In addition to disclosure for more than 5% </a:t>
            </a:r>
            <a:r>
              <a:rPr lang="en-US" sz="2200" i="1" dirty="0" err="1">
                <a:solidFill>
                  <a:srgbClr val="FF0000"/>
                </a:solidFill>
                <a:effectLst/>
                <a:latin typeface="Times New Roman" panose="02020603050405020304" pitchFamily="18" charset="0"/>
                <a:ea typeface="Times New Roman" panose="02020603050405020304" pitchFamily="18" charset="0"/>
              </a:rPr>
              <a:t>shaeholding</a:t>
            </a:r>
            <a:r>
              <a:rPr lang="en-US" sz="2200" i="1" dirty="0">
                <a:solidFill>
                  <a:srgbClr val="FF0000"/>
                </a:solidFill>
                <a:effectLst/>
                <a:latin typeface="Times New Roman" panose="02020603050405020304" pitchFamily="18" charset="0"/>
                <a:ea typeface="Times New Roman" panose="02020603050405020304" pitchFamily="18" charset="0"/>
              </a:rPr>
              <a:t>)</a:t>
            </a:r>
          </a:p>
        </p:txBody>
      </p:sp>
      <p:graphicFrame>
        <p:nvGraphicFramePr>
          <p:cNvPr id="4" name="Table 5">
            <a:extLst>
              <a:ext uri="{FF2B5EF4-FFF2-40B4-BE49-F238E27FC236}">
                <a16:creationId xmlns:a16="http://schemas.microsoft.com/office/drawing/2014/main" id="{4EEBCEDA-ED73-AD36-0B14-A99D192F6A53}"/>
              </a:ext>
            </a:extLst>
          </p:cNvPr>
          <p:cNvGraphicFramePr>
            <a:graphicFrameLocks noGrp="1"/>
          </p:cNvGraphicFramePr>
          <p:nvPr>
            <p:extLst>
              <p:ext uri="{D42A27DB-BD31-4B8C-83A1-F6EECF244321}">
                <p14:modId xmlns:p14="http://schemas.microsoft.com/office/powerpoint/2010/main" val="1811124697"/>
              </p:ext>
            </p:extLst>
          </p:nvPr>
        </p:nvGraphicFramePr>
        <p:xfrm>
          <a:off x="650469" y="3320933"/>
          <a:ext cx="10800313" cy="1097280"/>
        </p:xfrm>
        <a:graphic>
          <a:graphicData uri="http://schemas.openxmlformats.org/drawingml/2006/table">
            <a:tbl>
              <a:tblPr firstRow="1" bandRow="1">
                <a:tableStyleId>{5C22544A-7EE6-4342-B048-85BDC9FD1C3A}</a:tableStyleId>
              </a:tblPr>
              <a:tblGrid>
                <a:gridCol w="1151978">
                  <a:extLst>
                    <a:ext uri="{9D8B030D-6E8A-4147-A177-3AD203B41FA5}">
                      <a16:colId xmlns:a16="http://schemas.microsoft.com/office/drawing/2014/main" val="2243116432"/>
                    </a:ext>
                  </a:extLst>
                </a:gridCol>
                <a:gridCol w="1937985">
                  <a:extLst>
                    <a:ext uri="{9D8B030D-6E8A-4147-A177-3AD203B41FA5}">
                      <a16:colId xmlns:a16="http://schemas.microsoft.com/office/drawing/2014/main" val="779735521"/>
                    </a:ext>
                  </a:extLst>
                </a:gridCol>
                <a:gridCol w="2033634">
                  <a:extLst>
                    <a:ext uri="{9D8B030D-6E8A-4147-A177-3AD203B41FA5}">
                      <a16:colId xmlns:a16="http://schemas.microsoft.com/office/drawing/2014/main" val="318079248"/>
                    </a:ext>
                  </a:extLst>
                </a:gridCol>
                <a:gridCol w="2145922">
                  <a:extLst>
                    <a:ext uri="{9D8B030D-6E8A-4147-A177-3AD203B41FA5}">
                      <a16:colId xmlns:a16="http://schemas.microsoft.com/office/drawing/2014/main" val="2359648441"/>
                    </a:ext>
                  </a:extLst>
                </a:gridCol>
                <a:gridCol w="3530794">
                  <a:extLst>
                    <a:ext uri="{9D8B030D-6E8A-4147-A177-3AD203B41FA5}">
                      <a16:colId xmlns:a16="http://schemas.microsoft.com/office/drawing/2014/main" val="2318479897"/>
                    </a:ext>
                  </a:extLst>
                </a:gridCol>
              </a:tblGrid>
              <a:tr h="349134">
                <a:tc gridSpan="4">
                  <a:txBody>
                    <a:bodyPr/>
                    <a:lstStyle/>
                    <a:p>
                      <a:r>
                        <a:rPr lang="en-IN" sz="1800" b="1" i="1" kern="1200" dirty="0">
                          <a:solidFill>
                            <a:schemeClr val="lt1"/>
                          </a:solidFill>
                          <a:effectLst/>
                          <a:latin typeface="Times New Roman" panose="02020603050405020304" pitchFamily="18" charset="0"/>
                          <a:ea typeface="+mn-ea"/>
                          <a:cs typeface="Times New Roman" panose="02020603050405020304" pitchFamily="18" charset="0"/>
                        </a:rPr>
                        <a:t>Shares held by promoters at the end of the year</a:t>
                      </a:r>
                      <a:endParaRPr lang="en-IN" sz="1800" dirty="0">
                        <a:latin typeface="Times New Roman" panose="02020603050405020304" pitchFamily="18" charset="0"/>
                        <a:cs typeface="Times New Roman" panose="02020603050405020304" pitchFamily="18" charset="0"/>
                      </a:endParaRP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rowSpan="2">
                  <a:txBody>
                    <a:bodyPr/>
                    <a:lstStyle/>
                    <a:p>
                      <a:r>
                        <a:rPr lang="en-IN" sz="1800" b="1" i="1" kern="1200" dirty="0">
                          <a:solidFill>
                            <a:schemeClr val="lt1"/>
                          </a:solidFill>
                          <a:effectLst/>
                          <a:latin typeface="Times New Roman" panose="02020603050405020304" pitchFamily="18" charset="0"/>
                          <a:ea typeface="+mn-ea"/>
                          <a:cs typeface="Times New Roman" panose="02020603050405020304" pitchFamily="18" charset="0"/>
                        </a:rPr>
                        <a:t>% Change during the year***</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0399641"/>
                  </a:ext>
                </a:extLst>
              </a:tr>
              <a:tr h="349134">
                <a:tc>
                  <a:txBody>
                    <a:bodyPr/>
                    <a:lstStyle/>
                    <a:p>
                      <a:r>
                        <a:rPr lang="en-IN" sz="1800" i="1" kern="1200" dirty="0">
                          <a:solidFill>
                            <a:schemeClr val="dk1"/>
                          </a:solidFill>
                          <a:effectLst/>
                          <a:latin typeface="Times New Roman" panose="02020603050405020304" pitchFamily="18" charset="0"/>
                          <a:ea typeface="+mn-ea"/>
                          <a:cs typeface="Times New Roman" panose="02020603050405020304" pitchFamily="18" charset="0"/>
                        </a:rPr>
                        <a:t>S. No</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i="1" kern="1200" dirty="0">
                          <a:solidFill>
                            <a:schemeClr val="dk1"/>
                          </a:solidFill>
                          <a:effectLst/>
                          <a:latin typeface="Times New Roman" panose="02020603050405020304" pitchFamily="18" charset="0"/>
                          <a:ea typeface="+mn-ea"/>
                          <a:cs typeface="Times New Roman" panose="02020603050405020304" pitchFamily="18" charset="0"/>
                        </a:rPr>
                        <a:t>Promoter name</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i="1" kern="1200" dirty="0">
                          <a:solidFill>
                            <a:schemeClr val="dk1"/>
                          </a:solidFill>
                          <a:effectLst/>
                          <a:latin typeface="Times New Roman" panose="02020603050405020304" pitchFamily="18" charset="0"/>
                          <a:ea typeface="+mn-ea"/>
                          <a:cs typeface="Times New Roman" panose="02020603050405020304" pitchFamily="18" charset="0"/>
                        </a:rPr>
                        <a:t>No. of Shares**</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i="1" kern="1200" dirty="0">
                          <a:solidFill>
                            <a:schemeClr val="dk1"/>
                          </a:solidFill>
                          <a:effectLst/>
                          <a:latin typeface="Times New Roman" panose="02020603050405020304" pitchFamily="18" charset="0"/>
                          <a:ea typeface="+mn-ea"/>
                          <a:cs typeface="Times New Roman" panose="02020603050405020304" pitchFamily="18" charset="0"/>
                        </a:rPr>
                        <a:t>% of total shares</a:t>
                      </a:r>
                      <a:endParaRPr lang="en-IN" sz="1800" dirty="0">
                        <a:latin typeface="Times New Roman" panose="02020603050405020304" pitchFamily="18" charset="0"/>
                        <a:cs typeface="Times New Roman" panose="02020603050405020304" pitchFamily="18" charset="0"/>
                      </a:endParaRPr>
                    </a:p>
                  </a:txBody>
                  <a:tcPr/>
                </a:tc>
                <a:tc vMerge="1">
                  <a:txBody>
                    <a:bodyPr/>
                    <a:lstStyle/>
                    <a:p>
                      <a:endParaRPr lang="en-IN" dirty="0"/>
                    </a:p>
                  </a:txBody>
                  <a:tcPr/>
                </a:tc>
                <a:extLst>
                  <a:ext uri="{0D108BD9-81ED-4DB2-BD59-A6C34878D82A}">
                    <a16:rowId xmlns:a16="http://schemas.microsoft.com/office/drawing/2014/main" val="2956692737"/>
                  </a:ext>
                </a:extLst>
              </a:tr>
              <a:tr h="349134">
                <a:tc>
                  <a:txBody>
                    <a:bodyPr/>
                    <a:lstStyle/>
                    <a:p>
                      <a:r>
                        <a:rPr lang="en-IN" sz="1800" dirty="0">
                          <a:latin typeface="Times New Roman" panose="02020603050405020304" pitchFamily="18" charset="0"/>
                          <a:cs typeface="Times New Roman" panose="02020603050405020304" pitchFamily="18" charset="0"/>
                        </a:rPr>
                        <a:t>Total</a:t>
                      </a: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tc>
                  <a:txBody>
                    <a:bodyPr/>
                    <a:lstStyle/>
                    <a:p>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3107079"/>
                  </a:ext>
                </a:extLst>
              </a:tr>
            </a:tbl>
          </a:graphicData>
        </a:graphic>
      </p:graphicFrame>
      <p:sp>
        <p:nvSpPr>
          <p:cNvPr id="7" name="TextBox 6">
            <a:extLst>
              <a:ext uri="{FF2B5EF4-FFF2-40B4-BE49-F238E27FC236}">
                <a16:creationId xmlns:a16="http://schemas.microsoft.com/office/drawing/2014/main" id="{8F0D3F0B-DC03-37D5-2970-1BFA7775336A}"/>
              </a:ext>
            </a:extLst>
          </p:cNvPr>
          <p:cNvSpPr txBox="1"/>
          <p:nvPr/>
        </p:nvSpPr>
        <p:spPr>
          <a:xfrm>
            <a:off x="290945" y="4418213"/>
            <a:ext cx="11646131" cy="2398092"/>
          </a:xfrm>
          <a:prstGeom prst="rect">
            <a:avLst/>
          </a:prstGeom>
          <a:noFill/>
        </p:spPr>
        <p:txBody>
          <a:bodyPr wrap="square">
            <a:spAutoFit/>
          </a:bodyPr>
          <a:lstStyle/>
          <a:p>
            <a:pPr marL="357188" marR="0" indent="-357188" algn="just">
              <a:spcBef>
                <a:spcPts val="100"/>
              </a:spcBef>
              <a:spcAft>
                <a:spcPts val="100"/>
              </a:spcAft>
            </a:pPr>
            <a:r>
              <a:rPr lang="en-IN" i="1" dirty="0">
                <a:solidFill>
                  <a:srgbClr val="000000"/>
                </a:solidFill>
                <a:effectLst/>
                <a:latin typeface="Times New Roman" panose="02020603050405020304" pitchFamily="18" charset="0"/>
                <a:ea typeface="Times New Roman" panose="02020603050405020304" pitchFamily="18" charset="0"/>
              </a:rPr>
              <a:t>*	</a:t>
            </a:r>
            <a:r>
              <a:rPr lang="en-IN" sz="1600" i="1" dirty="0">
                <a:solidFill>
                  <a:srgbClr val="000000"/>
                </a:solidFill>
                <a:effectLst/>
                <a:latin typeface="Times New Roman" panose="02020603050405020304" pitchFamily="18" charset="0"/>
                <a:ea typeface="Times New Roman" panose="02020603050405020304" pitchFamily="18" charset="0"/>
              </a:rPr>
              <a:t>Promoter here means promoter as </a:t>
            </a:r>
            <a:r>
              <a:rPr lang="en-IN" sz="1600" b="1" i="1" dirty="0">
                <a:solidFill>
                  <a:srgbClr val="000000"/>
                </a:solidFill>
                <a:effectLst/>
                <a:latin typeface="Times New Roman" panose="02020603050405020304" pitchFamily="18" charset="0"/>
                <a:ea typeface="Times New Roman" panose="02020603050405020304" pitchFamily="18" charset="0"/>
              </a:rPr>
              <a:t>defined in the Companies Act, 2013</a:t>
            </a:r>
            <a:r>
              <a:rPr lang="en-IN" sz="1600" i="1" dirty="0">
                <a:solidFill>
                  <a:srgbClr val="000000"/>
                </a:solidFill>
                <a:effectLst/>
                <a:latin typeface="Times New Roman" panose="02020603050405020304" pitchFamily="18" charset="0"/>
                <a:ea typeface="Times New Roman" panose="02020603050405020304" pitchFamily="18" charset="0"/>
              </a:rPr>
              <a:t>. ** </a:t>
            </a:r>
            <a:r>
              <a:rPr lang="en-IN" sz="1600" i="1" dirty="0">
                <a:solidFill>
                  <a:srgbClr val="FF0000"/>
                </a:solidFill>
                <a:effectLst/>
                <a:latin typeface="Times New Roman" panose="02020603050405020304" pitchFamily="18" charset="0"/>
                <a:ea typeface="Times New Roman" panose="02020603050405020304" pitchFamily="18" charset="0"/>
              </a:rPr>
              <a:t>Details shall be given separately for </a:t>
            </a:r>
            <a:r>
              <a:rPr lang="en-IN" sz="1600" b="1" i="1" dirty="0">
                <a:solidFill>
                  <a:srgbClr val="FF0000"/>
                </a:solidFill>
                <a:effectLst/>
                <a:latin typeface="Times New Roman" panose="02020603050405020304" pitchFamily="18" charset="0"/>
                <a:ea typeface="Times New Roman" panose="02020603050405020304" pitchFamily="18" charset="0"/>
              </a:rPr>
              <a:t>each class of shares</a:t>
            </a:r>
            <a:endParaRPr lang="en-IN" sz="1600" b="1" dirty="0">
              <a:solidFill>
                <a:srgbClr val="FF0000"/>
              </a:solidFill>
              <a:effectLst/>
              <a:latin typeface="Times New Roman" panose="02020603050405020304" pitchFamily="18" charset="0"/>
              <a:ea typeface="Times New Roman" panose="02020603050405020304" pitchFamily="18" charset="0"/>
            </a:endParaRPr>
          </a:p>
          <a:p>
            <a:pPr marL="357188" marR="0" indent="-357188" algn="just">
              <a:spcBef>
                <a:spcPts val="100"/>
              </a:spcBef>
              <a:spcAft>
                <a:spcPts val="100"/>
              </a:spcAft>
            </a:pPr>
            <a:r>
              <a:rPr lang="en-IN" sz="1600" i="1" dirty="0">
                <a:solidFill>
                  <a:srgbClr val="000000"/>
                </a:solidFill>
                <a:effectLst/>
                <a:latin typeface="Times New Roman" panose="02020603050405020304" pitchFamily="18" charset="0"/>
                <a:ea typeface="Times New Roman" panose="02020603050405020304" pitchFamily="18" charset="0"/>
              </a:rPr>
              <a:t>***	 </a:t>
            </a:r>
            <a:r>
              <a:rPr lang="en-IN" i="1" dirty="0">
                <a:solidFill>
                  <a:srgbClr val="000000"/>
                </a:solidFill>
                <a:effectLst/>
                <a:latin typeface="Times New Roman" panose="02020603050405020304" pitchFamily="18" charset="0"/>
                <a:ea typeface="Times New Roman" panose="02020603050405020304" pitchFamily="18" charset="0"/>
              </a:rPr>
              <a:t>Percentage </a:t>
            </a:r>
            <a:r>
              <a:rPr lang="en-IN" b="1" i="1" dirty="0">
                <a:solidFill>
                  <a:srgbClr val="000000"/>
                </a:solidFill>
                <a:effectLst/>
                <a:latin typeface="Times New Roman" panose="02020603050405020304" pitchFamily="18" charset="0"/>
                <a:ea typeface="Times New Roman" panose="02020603050405020304" pitchFamily="18" charset="0"/>
              </a:rPr>
              <a:t>change </a:t>
            </a:r>
            <a:r>
              <a:rPr lang="en-IN" b="1" i="1" dirty="0">
                <a:solidFill>
                  <a:srgbClr val="FF0000"/>
                </a:solidFill>
                <a:effectLst/>
                <a:latin typeface="Times New Roman" panose="02020603050405020304" pitchFamily="18" charset="0"/>
                <a:ea typeface="Times New Roman" panose="02020603050405020304" pitchFamily="18" charset="0"/>
              </a:rPr>
              <a:t>shall be computed with respect to the number at the beginning of the year or if issued during the year for the first time then with respect to the date of issue</a:t>
            </a:r>
          </a:p>
          <a:p>
            <a:pPr marL="0" marR="0" indent="228600" algn="just">
              <a:spcBef>
                <a:spcPts val="0"/>
              </a:spcBef>
              <a:spcAft>
                <a:spcPts val="400"/>
              </a:spcAft>
            </a:pPr>
            <a:r>
              <a:rPr lang="en-IN" b="1" dirty="0">
                <a:effectLst/>
                <a:latin typeface="Times New Roman" panose="02020603050405020304" pitchFamily="18" charset="0"/>
                <a:ea typeface="Times New Roman" panose="02020603050405020304" pitchFamily="18" charset="0"/>
              </a:rPr>
              <a:t>Promoter u/s 2(69): </a:t>
            </a:r>
            <a:r>
              <a:rPr lang="en-US" dirty="0">
                <a:effectLst/>
                <a:latin typeface="Times New Roman" panose="02020603050405020304" pitchFamily="18" charset="0"/>
                <a:ea typeface="Times New Roman" panose="02020603050405020304" pitchFamily="18" charset="0"/>
              </a:rPr>
              <a:t>means a person—</a:t>
            </a:r>
            <a:r>
              <a:rPr lang="en-US" b="1" dirty="0">
                <a:effectLst/>
                <a:latin typeface="Times New Roman" panose="02020603050405020304" pitchFamily="18" charset="0"/>
                <a:ea typeface="Times New Roman" panose="02020603050405020304" pitchFamily="18" charset="0"/>
              </a:rPr>
              <a:t>(</a:t>
            </a:r>
            <a:r>
              <a:rPr lang="en-US" b="1" i="1" dirty="0">
                <a:effectLst/>
                <a:latin typeface="Times New Roman" panose="02020603050405020304" pitchFamily="18" charset="0"/>
                <a:ea typeface="Times New Roman" panose="02020603050405020304" pitchFamily="18" charset="0"/>
              </a:rPr>
              <a:t>a</a:t>
            </a:r>
            <a:r>
              <a:rPr lang="en-US" b="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who has been named as such in a prospectus or is identified by the company in the </a:t>
            </a:r>
            <a:r>
              <a:rPr lang="en-US" b="1" dirty="0">
                <a:effectLst/>
                <a:latin typeface="Times New Roman" panose="02020603050405020304" pitchFamily="18" charset="0"/>
                <a:ea typeface="Times New Roman" panose="02020603050405020304" pitchFamily="18" charset="0"/>
              </a:rPr>
              <a:t>annual return (MGT-7) </a:t>
            </a:r>
            <a:r>
              <a:rPr lang="en-US" dirty="0">
                <a:effectLst/>
                <a:latin typeface="Times New Roman" panose="02020603050405020304" pitchFamily="18" charset="0"/>
                <a:ea typeface="Times New Roman" panose="02020603050405020304" pitchFamily="18" charset="0"/>
              </a:rPr>
              <a:t>referred to in section 92; or </a:t>
            </a:r>
            <a:r>
              <a:rPr lang="en-US" b="1" dirty="0">
                <a:effectLst/>
                <a:latin typeface="Times New Roman" panose="02020603050405020304" pitchFamily="18" charset="0"/>
                <a:ea typeface="Times New Roman" panose="02020603050405020304" pitchFamily="18" charset="0"/>
              </a:rPr>
              <a:t>(</a:t>
            </a:r>
            <a:r>
              <a:rPr lang="en-US" b="1" i="1" dirty="0">
                <a:effectLst/>
                <a:latin typeface="Times New Roman" panose="02020603050405020304" pitchFamily="18" charset="0"/>
                <a:ea typeface="Times New Roman" panose="02020603050405020304" pitchFamily="18" charset="0"/>
              </a:rPr>
              <a:t>b</a:t>
            </a:r>
            <a:r>
              <a:rPr lang="en-US" dirty="0">
                <a:effectLst/>
                <a:latin typeface="Times New Roman" panose="02020603050405020304" pitchFamily="18" charset="0"/>
                <a:ea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who has control over the affairs of the company</a:t>
            </a:r>
            <a:r>
              <a:rPr lang="en-US" dirty="0">
                <a:effectLst/>
                <a:latin typeface="Times New Roman" panose="02020603050405020304" pitchFamily="18" charset="0"/>
                <a:ea typeface="Times New Roman" panose="02020603050405020304" pitchFamily="18" charset="0"/>
              </a:rPr>
              <a:t>, directly or indirectly </a:t>
            </a:r>
            <a:r>
              <a:rPr lang="en-US" b="1" dirty="0">
                <a:effectLst/>
                <a:latin typeface="Times New Roman" panose="02020603050405020304" pitchFamily="18" charset="0"/>
                <a:ea typeface="Times New Roman" panose="02020603050405020304" pitchFamily="18" charset="0"/>
              </a:rPr>
              <a:t>whether as a shareholder, director or otherwise</a:t>
            </a:r>
            <a:r>
              <a:rPr lang="en-US" dirty="0">
                <a:effectLst/>
                <a:latin typeface="Times New Roman" panose="02020603050405020304" pitchFamily="18" charset="0"/>
                <a:ea typeface="Times New Roman" panose="02020603050405020304" pitchFamily="18" charset="0"/>
              </a:rPr>
              <a:t>; or (</a:t>
            </a:r>
            <a:r>
              <a:rPr lang="en-US" i="1" dirty="0">
                <a:effectLst/>
                <a:latin typeface="Times New Roman" panose="02020603050405020304" pitchFamily="18" charset="0"/>
                <a:ea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rPr>
              <a:t>) in accordance with whose advice, directions or instructions the Board of directors of the company is accustomed to act: </a:t>
            </a:r>
          </a:p>
          <a:p>
            <a:pPr marL="0" marR="0" indent="228600" algn="just">
              <a:spcBef>
                <a:spcPts val="0"/>
              </a:spcBef>
              <a:spcAft>
                <a:spcPts val="400"/>
              </a:spcAft>
            </a:pPr>
            <a:r>
              <a:rPr lang="en-US" b="1" dirty="0">
                <a:effectLst/>
                <a:latin typeface="Times New Roman" panose="02020603050405020304" pitchFamily="18" charset="0"/>
                <a:ea typeface="Times New Roman" panose="02020603050405020304" pitchFamily="18" charset="0"/>
              </a:rPr>
              <a:t>Provided that nothing in sub-clause (</a:t>
            </a:r>
            <a:r>
              <a:rPr lang="en-US" b="1" i="1" dirty="0">
                <a:effectLst/>
                <a:latin typeface="Times New Roman" panose="02020603050405020304" pitchFamily="18" charset="0"/>
                <a:ea typeface="Times New Roman" panose="02020603050405020304" pitchFamily="18" charset="0"/>
              </a:rPr>
              <a:t>c</a:t>
            </a:r>
            <a:r>
              <a:rPr lang="en-US" b="1" dirty="0">
                <a:effectLst/>
                <a:latin typeface="Times New Roman" panose="02020603050405020304" pitchFamily="18" charset="0"/>
                <a:ea typeface="Times New Roman" panose="02020603050405020304" pitchFamily="18" charset="0"/>
              </a:rPr>
              <a:t>) shall apply to a person who is acting merely in a professional capacity;</a:t>
            </a:r>
            <a:endParaRPr lang="en-IN"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9584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278063" cy="2049279"/>
          </a:xfrm>
          <a:prstGeom prst="rect">
            <a:avLst/>
          </a:prstGeom>
          <a:noFill/>
        </p:spPr>
        <p:txBody>
          <a:bodyPr wrap="square" rtlCol="0">
            <a:spAutoFit/>
          </a:bodyPr>
          <a:lstStyle/>
          <a:p>
            <a:pPr marR="0" algn="just">
              <a:spcBef>
                <a:spcPts val="100"/>
              </a:spcBef>
              <a:spcAft>
                <a:spcPts val="1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Balance Sheet: </a:t>
            </a:r>
          </a:p>
          <a:p>
            <a:pPr marR="0" algn="just">
              <a:spcBef>
                <a:spcPts val="100"/>
              </a:spcBef>
              <a:spcAft>
                <a:spcPts val="100"/>
              </a:spcAft>
            </a:pP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F-</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Short Term Borrowing</a:t>
            </a:r>
          </a:p>
          <a:p>
            <a:pPr marL="685800" marR="0" indent="-685800" algn="just">
              <a:spcBef>
                <a:spcPts val="100"/>
              </a:spcBef>
              <a:spcAft>
                <a:spcPts val="100"/>
              </a:spcAft>
              <a:tabLst>
                <a:tab pos="571500" algn="r"/>
              </a:tabLst>
            </a:pPr>
            <a:r>
              <a:rPr lang="en-US" sz="2200" dirty="0">
                <a:effectLst/>
                <a:latin typeface="Times New Roman" panose="02020603050405020304" pitchFamily="18" charset="0"/>
                <a:ea typeface="Times New Roman" panose="02020603050405020304" pitchFamily="18" charset="0"/>
              </a:rPr>
              <a:t>[</a:t>
            </a:r>
            <a:r>
              <a:rPr lang="en-US" sz="2200" i="1" dirty="0">
                <a:effectLst/>
                <a:latin typeface="Times New Roman" panose="02020603050405020304" pitchFamily="18" charset="0"/>
                <a:ea typeface="Times New Roman" panose="02020603050405020304" pitchFamily="18" charset="0"/>
              </a:rPr>
              <a:t>(v) 	current maturities of Long-term borrowings shall be disclosed separately.</a:t>
            </a:r>
            <a:r>
              <a:rPr lang="en-US" sz="2200" dirty="0">
                <a:effectLst/>
                <a:latin typeface="Times New Roman" panose="02020603050405020304" pitchFamily="18" charset="0"/>
                <a:ea typeface="Times New Roman" panose="02020603050405020304" pitchFamily="18" charset="0"/>
              </a:rPr>
              <a:t>] </a:t>
            </a:r>
            <a:r>
              <a:rPr lang="en-US" sz="2200" dirty="0">
                <a:solidFill>
                  <a:srgbClr val="FF0000"/>
                </a:solidFill>
                <a:effectLst/>
                <a:latin typeface="Times New Roman" panose="02020603050405020304" pitchFamily="18" charset="0"/>
                <a:ea typeface="Times New Roman" panose="02020603050405020304" pitchFamily="18" charset="0"/>
              </a:rPr>
              <a:t>(Inserted)</a:t>
            </a:r>
          </a:p>
          <a:p>
            <a:pPr marL="0" marR="0" algn="just">
              <a:spcBef>
                <a:spcPts val="200"/>
              </a:spcBef>
              <a:spcAft>
                <a:spcPts val="200"/>
              </a:spcAft>
            </a:pPr>
            <a:r>
              <a:rPr lang="en-US" sz="2200" b="1" dirty="0">
                <a:latin typeface="Times New Roman" panose="02020603050405020304" pitchFamily="18" charset="0"/>
                <a:cs typeface="Times New Roman" panose="02020603050405020304" pitchFamily="18" charset="0"/>
              </a:rPr>
              <a:t>FB- Trade payables due for payment</a:t>
            </a:r>
            <a:endParaRPr lang="en-IN" sz="2200" b="1" dirty="0">
              <a:latin typeface="Times New Roman" panose="02020603050405020304" pitchFamily="18" charset="0"/>
              <a:cs typeface="Times New Roman" panose="02020603050405020304" pitchFamily="18" charset="0"/>
            </a:endParaRPr>
          </a:p>
          <a:p>
            <a:pPr marL="0" marR="0" indent="228600" algn="just">
              <a:spcBef>
                <a:spcPts val="200"/>
              </a:spcBef>
              <a:spcAft>
                <a:spcPts val="200"/>
              </a:spcAft>
            </a:pPr>
            <a:r>
              <a:rPr lang="en-US" sz="2200" i="1" dirty="0">
                <a:effectLst/>
                <a:latin typeface="Times New Roman" panose="02020603050405020304" pitchFamily="18" charset="0"/>
                <a:ea typeface="Times New Roman" panose="02020603050405020304" pitchFamily="18" charset="0"/>
                <a:cs typeface="Font2010"/>
              </a:rPr>
              <a:t>The following ageing schedule shall be given for Trade payables due for payment:—</a:t>
            </a:r>
            <a:endParaRPr lang="en-IN" sz="2200" dirty="0">
              <a:effectLst/>
              <a:latin typeface="Font2010"/>
              <a:ea typeface="Times New Roman" panose="02020603050405020304" pitchFamily="18" charset="0"/>
              <a:cs typeface="Font2010"/>
            </a:endParaRPr>
          </a:p>
        </p:txBody>
      </p:sp>
      <p:graphicFrame>
        <p:nvGraphicFramePr>
          <p:cNvPr id="5" name="Table 4">
            <a:extLst>
              <a:ext uri="{FF2B5EF4-FFF2-40B4-BE49-F238E27FC236}">
                <a16:creationId xmlns:a16="http://schemas.microsoft.com/office/drawing/2014/main" id="{B6193DB5-8DFE-D67D-41D7-ED064F18925E}"/>
              </a:ext>
            </a:extLst>
          </p:cNvPr>
          <p:cNvGraphicFramePr>
            <a:graphicFrameLocks noGrp="1"/>
          </p:cNvGraphicFramePr>
          <p:nvPr>
            <p:extLst>
              <p:ext uri="{D42A27DB-BD31-4B8C-83A1-F6EECF244321}">
                <p14:modId xmlns:p14="http://schemas.microsoft.com/office/powerpoint/2010/main" val="1511845314"/>
              </p:ext>
            </p:extLst>
          </p:nvPr>
        </p:nvGraphicFramePr>
        <p:xfrm>
          <a:off x="329738" y="2907586"/>
          <a:ext cx="11362113" cy="1765780"/>
        </p:xfrm>
        <a:graphic>
          <a:graphicData uri="http://schemas.openxmlformats.org/drawingml/2006/table">
            <a:tbl>
              <a:tblPr firstRow="1" firstCol="1" bandRow="1">
                <a:tableStyleId>{5C22544A-7EE6-4342-B048-85BDC9FD1C3A}</a:tableStyleId>
              </a:tblPr>
              <a:tblGrid>
                <a:gridCol w="3203171">
                  <a:extLst>
                    <a:ext uri="{9D8B030D-6E8A-4147-A177-3AD203B41FA5}">
                      <a16:colId xmlns:a16="http://schemas.microsoft.com/office/drawing/2014/main" val="2773510010"/>
                    </a:ext>
                  </a:extLst>
                </a:gridCol>
                <a:gridCol w="2261402">
                  <a:extLst>
                    <a:ext uri="{9D8B030D-6E8A-4147-A177-3AD203B41FA5}">
                      <a16:colId xmlns:a16="http://schemas.microsoft.com/office/drawing/2014/main" val="3685167914"/>
                    </a:ext>
                  </a:extLst>
                </a:gridCol>
                <a:gridCol w="1247650">
                  <a:extLst>
                    <a:ext uri="{9D8B030D-6E8A-4147-A177-3AD203B41FA5}">
                      <a16:colId xmlns:a16="http://schemas.microsoft.com/office/drawing/2014/main" val="482571598"/>
                    </a:ext>
                  </a:extLst>
                </a:gridCol>
                <a:gridCol w="1146433">
                  <a:extLst>
                    <a:ext uri="{9D8B030D-6E8A-4147-A177-3AD203B41FA5}">
                      <a16:colId xmlns:a16="http://schemas.microsoft.com/office/drawing/2014/main" val="3195503073"/>
                    </a:ext>
                  </a:extLst>
                </a:gridCol>
                <a:gridCol w="2189873">
                  <a:extLst>
                    <a:ext uri="{9D8B030D-6E8A-4147-A177-3AD203B41FA5}">
                      <a16:colId xmlns:a16="http://schemas.microsoft.com/office/drawing/2014/main" val="3940489612"/>
                    </a:ext>
                  </a:extLst>
                </a:gridCol>
                <a:gridCol w="1313584">
                  <a:extLst>
                    <a:ext uri="{9D8B030D-6E8A-4147-A177-3AD203B41FA5}">
                      <a16:colId xmlns:a16="http://schemas.microsoft.com/office/drawing/2014/main" val="632856287"/>
                    </a:ext>
                  </a:extLst>
                </a:gridCol>
              </a:tblGrid>
              <a:tr h="238781">
                <a:tc rowSpan="2">
                  <a:txBody>
                    <a:bodyPr/>
                    <a:lstStyle/>
                    <a:p>
                      <a:pPr marL="0" marR="0" algn="ctr">
                        <a:spcBef>
                          <a:spcPts val="0"/>
                        </a:spcBef>
                        <a:spcAft>
                          <a:spcPts val="0"/>
                        </a:spcAft>
                      </a:pPr>
                      <a:r>
                        <a:rPr lang="en-IN" sz="2000" dirty="0">
                          <a:effectLst/>
                          <a:latin typeface="Times New Roman" panose="02020603050405020304" pitchFamily="18" charset="0"/>
                          <a:cs typeface="Times New Roman" panose="02020603050405020304" pitchFamily="18" charset="0"/>
                        </a:rPr>
                        <a:t>Particulars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982" marR="22982" marT="0" marB="0"/>
                </a:tc>
                <a:tc gridSpan="4">
                  <a:txBody>
                    <a:bodyPr/>
                    <a:lstStyle/>
                    <a:p>
                      <a:pPr marL="0" marR="0" algn="ctr">
                        <a:spcBef>
                          <a:spcPts val="0"/>
                        </a:spcBef>
                        <a:spcAft>
                          <a:spcPts val="0"/>
                        </a:spcAft>
                      </a:pPr>
                      <a:r>
                        <a:rPr lang="en-IN" sz="2000" dirty="0">
                          <a:effectLst/>
                          <a:latin typeface="Times New Roman" panose="02020603050405020304" pitchFamily="18" charset="0"/>
                          <a:cs typeface="Times New Roman" panose="02020603050405020304" pitchFamily="18" charset="0"/>
                        </a:rPr>
                        <a:t>Outstanding for following periods from due date of payment#</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982" marR="22982" marT="0" marB="0"/>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endParaRPr lang="en-IN" sz="2000">
                        <a:effectLst/>
                        <a:latin typeface="Times New Roman" panose="02020603050405020304" pitchFamily="18" charset="0"/>
                        <a:cs typeface="Times New Roman" panose="02020603050405020304" pitchFamily="18" charset="0"/>
                      </a:endParaRPr>
                    </a:p>
                  </a:txBody>
                  <a:tcPr marL="22982" marR="22982" marT="0" marB="0"/>
                </a:tc>
                <a:extLst>
                  <a:ext uri="{0D108BD9-81ED-4DB2-BD59-A6C34878D82A}">
                    <a16:rowId xmlns:a16="http://schemas.microsoft.com/office/drawing/2014/main" val="3428872494"/>
                  </a:ext>
                </a:extLst>
              </a:tr>
              <a:tr h="249768">
                <a:tc vMerge="1">
                  <a:txBody>
                    <a:bodyPr/>
                    <a:lstStyle/>
                    <a:p>
                      <a:endParaRPr lang="en-IN"/>
                    </a:p>
                  </a:txBody>
                  <a:tcPr/>
                </a:tc>
                <a:tc>
                  <a:txBody>
                    <a:bodyPr/>
                    <a:lstStyle/>
                    <a:p>
                      <a:pPr marL="0" marR="0" algn="ctr">
                        <a:spcBef>
                          <a:spcPts val="0"/>
                        </a:spcBef>
                        <a:spcAft>
                          <a:spcPts val="0"/>
                        </a:spcAft>
                      </a:pPr>
                      <a:r>
                        <a:rPr lang="en-IN" sz="2000" dirty="0">
                          <a:effectLst/>
                          <a:latin typeface="Times New Roman" panose="02020603050405020304" pitchFamily="18" charset="0"/>
                          <a:cs typeface="Times New Roman" panose="02020603050405020304" pitchFamily="18" charset="0"/>
                        </a:rPr>
                        <a:t>Less than 1 year</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982" marR="22982" marT="0" marB="0"/>
                </a:tc>
                <a:tc>
                  <a:txBody>
                    <a:bodyPr/>
                    <a:lstStyle/>
                    <a:p>
                      <a:pPr marL="0" marR="0" algn="ctr">
                        <a:spcBef>
                          <a:spcPts val="0"/>
                        </a:spcBef>
                        <a:spcAft>
                          <a:spcPts val="0"/>
                        </a:spcAft>
                      </a:pPr>
                      <a:r>
                        <a:rPr lang="en-IN" sz="2000">
                          <a:effectLst/>
                          <a:latin typeface="Times New Roman" panose="02020603050405020304" pitchFamily="18" charset="0"/>
                          <a:cs typeface="Times New Roman" panose="02020603050405020304" pitchFamily="18" charset="0"/>
                        </a:rPr>
                        <a:t>1-2 years</a:t>
                      </a:r>
                      <a:endParaRPr lang="en-IN"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982" marR="22982" marT="0" marB="0"/>
                </a:tc>
                <a:tc>
                  <a:txBody>
                    <a:bodyPr/>
                    <a:lstStyle/>
                    <a:p>
                      <a:pPr marL="0" marR="0" algn="ctr">
                        <a:spcBef>
                          <a:spcPts val="0"/>
                        </a:spcBef>
                        <a:spcAft>
                          <a:spcPts val="0"/>
                        </a:spcAft>
                      </a:pPr>
                      <a:r>
                        <a:rPr lang="en-IN" sz="2000">
                          <a:effectLst/>
                          <a:latin typeface="Times New Roman" panose="02020603050405020304" pitchFamily="18" charset="0"/>
                          <a:cs typeface="Times New Roman" panose="02020603050405020304" pitchFamily="18" charset="0"/>
                        </a:rPr>
                        <a:t>2-3 years</a:t>
                      </a:r>
                      <a:endParaRPr lang="en-IN"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982" marR="22982" marT="0" marB="0"/>
                </a:tc>
                <a:tc>
                  <a:txBody>
                    <a:bodyPr/>
                    <a:lstStyle/>
                    <a:p>
                      <a:pPr marL="0" marR="0" algn="ctr">
                        <a:spcBef>
                          <a:spcPts val="0"/>
                        </a:spcBef>
                        <a:spcAft>
                          <a:spcPts val="0"/>
                        </a:spcAft>
                      </a:pPr>
                      <a:r>
                        <a:rPr lang="en-IN" sz="2000" dirty="0">
                          <a:effectLst/>
                          <a:latin typeface="Times New Roman" panose="02020603050405020304" pitchFamily="18" charset="0"/>
                          <a:cs typeface="Times New Roman" panose="02020603050405020304" pitchFamily="18" charset="0"/>
                        </a:rPr>
                        <a:t>More than 3 years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982" marR="22982" marT="0" marB="0"/>
                </a:tc>
                <a:tc>
                  <a:txBody>
                    <a:bodyPr/>
                    <a:lstStyle/>
                    <a:p>
                      <a:pPr marL="0" marR="0" algn="ctr">
                        <a:spcBef>
                          <a:spcPts val="0"/>
                        </a:spcBef>
                        <a:spcAft>
                          <a:spcPts val="0"/>
                        </a:spcAft>
                      </a:pPr>
                      <a:r>
                        <a:rPr lang="en-IN" sz="2000" dirty="0">
                          <a:effectLst/>
                          <a:latin typeface="Times New Roman" panose="02020603050405020304" pitchFamily="18" charset="0"/>
                          <a:cs typeface="Times New Roman" panose="02020603050405020304" pitchFamily="18" charset="0"/>
                        </a:rPr>
                        <a:t>Total</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982" marR="22982" marT="0" marB="0"/>
                </a:tc>
                <a:extLst>
                  <a:ext uri="{0D108BD9-81ED-4DB2-BD59-A6C34878D82A}">
                    <a16:rowId xmlns:a16="http://schemas.microsoft.com/office/drawing/2014/main" val="131453753"/>
                  </a:ext>
                </a:extLst>
              </a:tr>
              <a:tr h="1156180">
                <a:tc>
                  <a:txBody>
                    <a:bodyPr/>
                    <a:lstStyle/>
                    <a:p>
                      <a:pPr marL="253365" marR="0" indent="-253365">
                        <a:spcBef>
                          <a:spcPts val="100"/>
                        </a:spcBef>
                        <a:spcAft>
                          <a:spcPts val="100"/>
                        </a:spcAft>
                      </a:pPr>
                      <a:r>
                        <a:rPr lang="en-IN" sz="1600" dirty="0">
                          <a:effectLst/>
                          <a:latin typeface="Times New Roman" panose="02020603050405020304" pitchFamily="18" charset="0"/>
                          <a:cs typeface="Times New Roman" panose="02020603050405020304" pitchFamily="18" charset="0"/>
                        </a:rPr>
                        <a:t>(</a:t>
                      </a:r>
                      <a:r>
                        <a:rPr lang="en-IN" sz="1600" dirty="0" err="1">
                          <a:effectLst/>
                          <a:latin typeface="Times New Roman" panose="02020603050405020304" pitchFamily="18" charset="0"/>
                          <a:cs typeface="Times New Roman" panose="02020603050405020304" pitchFamily="18" charset="0"/>
                        </a:rPr>
                        <a:t>i</a:t>
                      </a:r>
                      <a:r>
                        <a:rPr lang="en-IN" sz="1600" dirty="0">
                          <a:effectLst/>
                          <a:latin typeface="Times New Roman" panose="02020603050405020304" pitchFamily="18" charset="0"/>
                          <a:cs typeface="Times New Roman" panose="02020603050405020304" pitchFamily="18" charset="0"/>
                        </a:rPr>
                        <a:t>)	            MSME</a:t>
                      </a:r>
                    </a:p>
                    <a:p>
                      <a:pPr marL="253365" marR="0" indent="-253365">
                        <a:spcBef>
                          <a:spcPts val="100"/>
                        </a:spcBef>
                        <a:spcAft>
                          <a:spcPts val="100"/>
                        </a:spcAft>
                      </a:pPr>
                      <a:r>
                        <a:rPr lang="en-IN" sz="1600" dirty="0">
                          <a:effectLst/>
                          <a:latin typeface="Times New Roman" panose="02020603050405020304" pitchFamily="18" charset="0"/>
                          <a:cs typeface="Times New Roman" panose="02020603050405020304" pitchFamily="18" charset="0"/>
                        </a:rPr>
                        <a:t>(ii)	            Others</a:t>
                      </a:r>
                    </a:p>
                    <a:p>
                      <a:pPr marL="253365" marR="0" indent="-253365">
                        <a:spcBef>
                          <a:spcPts val="100"/>
                        </a:spcBef>
                        <a:spcAft>
                          <a:spcPts val="100"/>
                        </a:spcAft>
                      </a:pPr>
                      <a:r>
                        <a:rPr lang="en-IN" sz="1600" dirty="0">
                          <a:solidFill>
                            <a:srgbClr val="FF0000"/>
                          </a:solidFill>
                          <a:effectLst/>
                          <a:latin typeface="Times New Roman" panose="02020603050405020304" pitchFamily="18" charset="0"/>
                          <a:cs typeface="Times New Roman" panose="02020603050405020304" pitchFamily="18" charset="0"/>
                        </a:rPr>
                        <a:t>(iii)	Disputed dues – MSME</a:t>
                      </a:r>
                    </a:p>
                    <a:p>
                      <a:pPr marL="253365" marR="0" indent="-253365">
                        <a:spcBef>
                          <a:spcPts val="100"/>
                        </a:spcBef>
                        <a:spcAft>
                          <a:spcPts val="100"/>
                        </a:spcAft>
                      </a:pPr>
                      <a:r>
                        <a:rPr lang="en-IN" sz="1600" dirty="0">
                          <a:solidFill>
                            <a:srgbClr val="FF0000"/>
                          </a:solidFill>
                          <a:effectLst/>
                          <a:latin typeface="Times New Roman" panose="02020603050405020304" pitchFamily="18" charset="0"/>
                          <a:cs typeface="Times New Roman" panose="02020603050405020304" pitchFamily="18" charset="0"/>
                        </a:rPr>
                        <a:t>(iv)	Disputed dues – Others</a:t>
                      </a:r>
                      <a:endParaRPr lang="en-IN"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982" marR="22982" marT="0" marB="0"/>
                </a:tc>
                <a:tc>
                  <a:txBody>
                    <a:bodyPr/>
                    <a:lstStyle/>
                    <a:p>
                      <a:endParaRPr lang="en-IN" sz="1600" dirty="0">
                        <a:effectLst/>
                        <a:latin typeface="Times New Roman" panose="02020603050405020304" pitchFamily="18" charset="0"/>
                        <a:cs typeface="Times New Roman" panose="02020603050405020304" pitchFamily="18" charset="0"/>
                      </a:endParaRPr>
                    </a:p>
                  </a:txBody>
                  <a:tcPr marL="22982" marR="22982" marT="0" marB="0"/>
                </a:tc>
                <a:tc>
                  <a:txBody>
                    <a:bodyPr/>
                    <a:lstStyle/>
                    <a:p>
                      <a:endParaRPr lang="en-IN" sz="1600" dirty="0">
                        <a:effectLst/>
                        <a:latin typeface="Times New Roman" panose="02020603050405020304" pitchFamily="18" charset="0"/>
                        <a:cs typeface="Times New Roman" panose="02020603050405020304" pitchFamily="18" charset="0"/>
                      </a:endParaRPr>
                    </a:p>
                  </a:txBody>
                  <a:tcPr marL="22982" marR="22982" marT="0" marB="0"/>
                </a:tc>
                <a:tc>
                  <a:txBody>
                    <a:bodyPr/>
                    <a:lstStyle/>
                    <a:p>
                      <a:endParaRPr lang="en-IN" sz="1600" dirty="0">
                        <a:effectLst/>
                        <a:latin typeface="Times New Roman" panose="02020603050405020304" pitchFamily="18" charset="0"/>
                        <a:cs typeface="Times New Roman" panose="02020603050405020304" pitchFamily="18" charset="0"/>
                      </a:endParaRPr>
                    </a:p>
                  </a:txBody>
                  <a:tcPr marL="22982" marR="22982" marT="0" marB="0"/>
                </a:tc>
                <a:tc>
                  <a:txBody>
                    <a:bodyPr/>
                    <a:lstStyle/>
                    <a:p>
                      <a:endParaRPr lang="en-IN" sz="1600" dirty="0">
                        <a:effectLst/>
                        <a:latin typeface="Times New Roman" panose="02020603050405020304" pitchFamily="18" charset="0"/>
                        <a:cs typeface="Times New Roman" panose="02020603050405020304" pitchFamily="18" charset="0"/>
                      </a:endParaRPr>
                    </a:p>
                  </a:txBody>
                  <a:tcPr marL="22982" marR="22982" marT="0" marB="0"/>
                </a:tc>
                <a:tc>
                  <a:txBody>
                    <a:bodyPr/>
                    <a:lstStyle/>
                    <a:p>
                      <a:endParaRPr lang="en-IN" sz="1600" dirty="0">
                        <a:effectLst/>
                        <a:latin typeface="Times New Roman" panose="02020603050405020304" pitchFamily="18" charset="0"/>
                        <a:cs typeface="Times New Roman" panose="02020603050405020304" pitchFamily="18" charset="0"/>
                      </a:endParaRPr>
                    </a:p>
                  </a:txBody>
                  <a:tcPr marL="22982" marR="22982" marT="0" marB="0"/>
                </a:tc>
                <a:extLst>
                  <a:ext uri="{0D108BD9-81ED-4DB2-BD59-A6C34878D82A}">
                    <a16:rowId xmlns:a16="http://schemas.microsoft.com/office/drawing/2014/main" val="1652754262"/>
                  </a:ext>
                </a:extLst>
              </a:tr>
            </a:tbl>
          </a:graphicData>
        </a:graphic>
      </p:graphicFrame>
      <p:sp>
        <p:nvSpPr>
          <p:cNvPr id="8" name="TextBox 7">
            <a:extLst>
              <a:ext uri="{FF2B5EF4-FFF2-40B4-BE49-F238E27FC236}">
                <a16:creationId xmlns:a16="http://schemas.microsoft.com/office/drawing/2014/main" id="{46E56CD7-AFEC-EA43-6232-417A00CD2701}"/>
              </a:ext>
            </a:extLst>
          </p:cNvPr>
          <p:cNvSpPr txBox="1"/>
          <p:nvPr/>
        </p:nvSpPr>
        <p:spPr>
          <a:xfrm>
            <a:off x="457200" y="4705004"/>
            <a:ext cx="11362113" cy="1964640"/>
          </a:xfrm>
          <a:prstGeom prst="rect">
            <a:avLst/>
          </a:prstGeom>
          <a:noFill/>
        </p:spPr>
        <p:txBody>
          <a:bodyPr wrap="square" rtlCol="0">
            <a:spAutoFit/>
          </a:bodyPr>
          <a:lstStyle/>
          <a:p>
            <a:pPr marL="228600" marR="0" indent="-228600" algn="just">
              <a:spcBef>
                <a:spcPts val="240"/>
              </a:spcBef>
              <a:spcAft>
                <a:spcPts val="240"/>
              </a:spcAft>
            </a:pPr>
            <a:r>
              <a:rPr lang="en-US" sz="2000" i="1" dirty="0">
                <a:effectLst/>
                <a:latin typeface="Times New Roman" panose="02020603050405020304" pitchFamily="18" charset="0"/>
                <a:ea typeface="Times New Roman" panose="02020603050405020304" pitchFamily="18" charset="0"/>
                <a:cs typeface="Font2010"/>
              </a:rPr>
              <a:t># 	similar information shall be given </a:t>
            </a:r>
            <a:r>
              <a:rPr lang="en-US" sz="2000" b="1" i="1" dirty="0">
                <a:effectLst/>
                <a:latin typeface="Times New Roman" panose="02020603050405020304" pitchFamily="18" charset="0"/>
                <a:ea typeface="Times New Roman" panose="02020603050405020304" pitchFamily="18" charset="0"/>
                <a:cs typeface="Font2010"/>
              </a:rPr>
              <a:t>where no due date of payment is specified in that case disclosure shall be from the date of the transaction. Unbilled dues shall be disclosed separately</a:t>
            </a:r>
            <a:r>
              <a:rPr lang="en-US" sz="2000" i="1" dirty="0">
                <a:effectLst/>
                <a:latin typeface="Times New Roman" panose="02020603050405020304" pitchFamily="18" charset="0"/>
                <a:ea typeface="Times New Roman" panose="02020603050405020304" pitchFamily="18" charset="0"/>
                <a:cs typeface="Font2010"/>
              </a:rPr>
              <a:t>;</a:t>
            </a:r>
            <a:r>
              <a:rPr lang="en-US" sz="2000" dirty="0">
                <a:effectLst/>
                <a:latin typeface="Times New Roman" panose="02020603050405020304" pitchFamily="18" charset="0"/>
                <a:ea typeface="Times New Roman" panose="02020603050405020304" pitchFamily="18" charset="0"/>
                <a:cs typeface="Font2010"/>
              </a:rPr>
              <a:t>]</a:t>
            </a:r>
          </a:p>
          <a:p>
            <a:pPr algn="just"/>
            <a:r>
              <a:rPr lang="en-US" sz="2000" i="0" u="sng" dirty="0">
                <a:effectLst/>
                <a:latin typeface="Times New Roman" panose="02020603050405020304" pitchFamily="18" charset="0"/>
                <a:cs typeface="Times New Roman" panose="02020603050405020304" pitchFamily="18" charset="0"/>
              </a:rPr>
              <a:t>Section 5(6) of IBC, 2016 states </a:t>
            </a:r>
            <a:r>
              <a:rPr lang="en-US" sz="2000" b="0" i="0" dirty="0">
                <a:effectLst/>
                <a:latin typeface="Times New Roman" panose="02020603050405020304" pitchFamily="18" charset="0"/>
                <a:cs typeface="Times New Roman" panose="02020603050405020304" pitchFamily="18" charset="0"/>
              </a:rPr>
              <a:t>that </a:t>
            </a:r>
            <a:r>
              <a:rPr lang="en-US" sz="2000" b="1" i="0" dirty="0">
                <a:solidFill>
                  <a:srgbClr val="FF0000"/>
                </a:solidFill>
                <a:effectLst/>
                <a:latin typeface="Times New Roman" panose="02020603050405020304" pitchFamily="18" charset="0"/>
                <a:cs typeface="Times New Roman" panose="02020603050405020304" pitchFamily="18" charset="0"/>
              </a:rPr>
              <a:t>"dispute" includes a suit or arbitration proceedings relating to—</a:t>
            </a:r>
          </a:p>
          <a:p>
            <a:pPr marL="800100" lvl="1" indent="-342900" algn="just">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the existence of the amount of debt; or </a:t>
            </a:r>
          </a:p>
          <a:p>
            <a:pPr marL="800100" lvl="1" indent="-342900" algn="just">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the quality of goods or service; or</a:t>
            </a:r>
          </a:p>
          <a:p>
            <a:pPr marL="800100" lvl="1" indent="-342900" algn="just">
              <a:buFont typeface="Arial" panose="020B0604020202020204" pitchFamily="34" charset="0"/>
              <a:buChar char="•"/>
            </a:pPr>
            <a:r>
              <a:rPr lang="en-US" sz="2000" b="0" i="0" dirty="0">
                <a:effectLst/>
                <a:latin typeface="Times New Roman" panose="02020603050405020304" pitchFamily="18" charset="0"/>
                <a:cs typeface="Times New Roman" panose="02020603050405020304" pitchFamily="18" charset="0"/>
              </a:rPr>
              <a:t>the breach of a representation or warranty</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3045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582862" cy="5478744"/>
          </a:xfrm>
          <a:prstGeom prst="rect">
            <a:avLst/>
          </a:prstGeom>
          <a:noFill/>
        </p:spPr>
        <p:txBody>
          <a:bodyPr wrap="square" rtlCol="0">
            <a:spAutoFit/>
          </a:bodyPr>
          <a:lstStyle/>
          <a:p>
            <a:pPr marR="0" algn="just">
              <a:spcBef>
                <a:spcPts val="100"/>
              </a:spcBef>
              <a:spcAft>
                <a:spcPts val="1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Balance Sheet: </a:t>
            </a:r>
          </a:p>
          <a:p>
            <a:pPr marR="0" algn="just">
              <a:spcBef>
                <a:spcPts val="100"/>
              </a:spcBef>
              <a:spcAft>
                <a:spcPts val="100"/>
              </a:spcAft>
            </a:pP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G- Other Current Liability</a:t>
            </a:r>
          </a:p>
          <a:p>
            <a:pPr marL="514350" marR="0" indent="-514350" algn="just">
              <a:spcBef>
                <a:spcPts val="100"/>
              </a:spcBef>
              <a:spcAft>
                <a:spcPts val="100"/>
              </a:spcAft>
              <a:buAutoNum type="alphaLcParenBoth"/>
            </a:pP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ea typeface="Times New Roman" panose="02020603050405020304" pitchFamily="18" charset="0"/>
                <a:cs typeface="Times New Roman" panose="02020603050405020304" pitchFamily="18" charset="0"/>
              </a:rPr>
              <a:t>Current maturity of long-term Debts] </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(Deleted) </a:t>
            </a:r>
          </a:p>
          <a:p>
            <a:pPr marR="0" algn="just">
              <a:spcBef>
                <a:spcPts val="100"/>
              </a:spcBef>
              <a:spcAft>
                <a:spcPts val="100"/>
              </a:spcAft>
            </a:pPr>
            <a:endParaRPr lang="en-US" sz="2600" b="1" dirty="0">
              <a:latin typeface="Times New Roman" panose="02020603050405020304" pitchFamily="18" charset="0"/>
              <a:ea typeface="Times New Roman" panose="02020603050405020304" pitchFamily="18" charset="0"/>
              <a:cs typeface="Times New Roman" panose="02020603050405020304" pitchFamily="18" charset="0"/>
            </a:endParaRPr>
          </a:p>
          <a:p>
            <a:pPr marR="0" algn="just">
              <a:spcBef>
                <a:spcPts val="100"/>
              </a:spcBef>
              <a:spcAft>
                <a:spcPts val="100"/>
              </a:spcAft>
            </a:pP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I- (iii) Property, Plant and Equipment  &amp;  J (ii) Intangible Assets </a:t>
            </a:r>
          </a:p>
          <a:p>
            <a:pPr algn="just">
              <a:lnSpc>
                <a:spcPct val="150000"/>
              </a:lnSpc>
              <a:spcBef>
                <a:spcPts val="100"/>
              </a:spcBef>
              <a:spcAft>
                <a:spcPts val="100"/>
              </a:spcAft>
            </a:pP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iii) </a:t>
            </a:r>
            <a:r>
              <a:rPr lang="en-US" sz="2400" i="1" dirty="0">
                <a:solidFill>
                  <a:srgbClr val="FF0000"/>
                </a:solidFill>
                <a:effectLst/>
                <a:latin typeface="Times New Roman" panose="02020603050405020304" pitchFamily="18" charset="0"/>
                <a:ea typeface="Times New Roman" panose="02020603050405020304" pitchFamily="18" charset="0"/>
              </a:rPr>
              <a:t>A reconciliation of the gross and net carrying amounts of each class of assets </a:t>
            </a:r>
            <a:r>
              <a:rPr lang="en-US" sz="2400" b="1" i="1" dirty="0">
                <a:effectLst/>
                <a:latin typeface="Times New Roman" panose="02020603050405020304" pitchFamily="18" charset="0"/>
                <a:ea typeface="Times New Roman" panose="02020603050405020304" pitchFamily="18" charset="0"/>
              </a:rPr>
              <a:t>at the beginning and end of the reporting period </a:t>
            </a:r>
            <a:r>
              <a:rPr lang="en-US" sz="2400" i="1" dirty="0">
                <a:effectLst/>
                <a:latin typeface="Times New Roman" panose="02020603050405020304" pitchFamily="18" charset="0"/>
                <a:ea typeface="Times New Roman" panose="02020603050405020304" pitchFamily="18" charset="0"/>
              </a:rPr>
              <a:t>showing additions, disposals, acquisitions through business combinations</a:t>
            </a:r>
            <a:r>
              <a:rPr lang="en-US" sz="2400" i="1" dirty="0">
                <a:solidFill>
                  <a:srgbClr val="FF0000"/>
                </a:solidFill>
                <a:effectLst/>
                <a:latin typeface="Times New Roman" panose="02020603050405020304" pitchFamily="18" charset="0"/>
                <a:ea typeface="Times New Roman" panose="02020603050405020304" pitchFamily="18" charset="0"/>
              </a:rPr>
              <a:t>, </a:t>
            </a:r>
            <a:r>
              <a:rPr lang="en-US" sz="2400" b="1" i="1" dirty="0">
                <a:solidFill>
                  <a:srgbClr val="FF0000"/>
                </a:solidFill>
                <a:effectLst/>
                <a:latin typeface="Times New Roman" panose="02020603050405020304" pitchFamily="18" charset="0"/>
                <a:ea typeface="Times New Roman" panose="02020603050405020304" pitchFamily="18" charset="0"/>
              </a:rPr>
              <a:t>amount of change due to revaluation (if </a:t>
            </a:r>
            <a:r>
              <a:rPr lang="en-US" sz="2400" b="1" i="1" u="sng" dirty="0">
                <a:solidFill>
                  <a:srgbClr val="FF0000"/>
                </a:solidFill>
                <a:effectLst/>
                <a:latin typeface="Times New Roman" panose="02020603050405020304" pitchFamily="18" charset="0"/>
                <a:ea typeface="Times New Roman" panose="02020603050405020304" pitchFamily="18" charset="0"/>
              </a:rPr>
              <a:t>change is 10% or more in the aggregate of the net carrying value of each class of Property, Plant and Equipment</a:t>
            </a:r>
            <a:r>
              <a:rPr lang="en-US" sz="2400" b="1" i="1" dirty="0">
                <a:solidFill>
                  <a:srgbClr val="FF0000"/>
                </a:solidFill>
                <a:effectLst/>
                <a:latin typeface="Times New Roman" panose="02020603050405020304" pitchFamily="18" charset="0"/>
                <a:ea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rPr>
              <a:t>and other adjustments and the related depreciation &amp; impairment losses/reversals shall be disclosed separately</a:t>
            </a:r>
            <a:r>
              <a:rPr lang="en-US" sz="2400" i="1"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 </a:t>
            </a:r>
            <a:r>
              <a:rPr lang="en-US" sz="2400" dirty="0">
                <a:solidFill>
                  <a:srgbClr val="FF0000"/>
                </a:solidFill>
                <a:effectLst/>
                <a:latin typeface="Times New Roman" panose="02020603050405020304" pitchFamily="18" charset="0"/>
                <a:ea typeface="Times New Roman" panose="02020603050405020304" pitchFamily="18" charset="0"/>
              </a:rPr>
              <a:t>(Substituted) </a:t>
            </a:r>
            <a:endParaRPr lang="en-IN" sz="24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0713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582862" cy="2498120"/>
          </a:xfrm>
          <a:prstGeom prst="rect">
            <a:avLst/>
          </a:prstGeom>
          <a:noFill/>
        </p:spPr>
        <p:txBody>
          <a:bodyPr wrap="square" rtlCol="0">
            <a:spAutoFit/>
          </a:bodyPr>
          <a:lstStyle/>
          <a:p>
            <a:pPr marR="0" algn="just">
              <a:spcBef>
                <a:spcPts val="100"/>
              </a:spcBef>
              <a:spcAft>
                <a:spcPts val="1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Balance Sheet: </a:t>
            </a:r>
          </a:p>
          <a:p>
            <a:pPr marR="0" algn="just">
              <a:spcBef>
                <a:spcPts val="100"/>
              </a:spcBef>
              <a:spcAft>
                <a:spcPts val="100"/>
              </a:spcAft>
            </a:pP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L- Long Term Loans and Advances </a:t>
            </a:r>
          </a:p>
          <a:p>
            <a:pPr marL="514350" marR="0" indent="-514350" algn="just">
              <a:spcBef>
                <a:spcPts val="100"/>
              </a:spcBef>
              <a:spcAft>
                <a:spcPts val="100"/>
              </a:spcAft>
              <a:buAutoNum type="romanLcParenBoth"/>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(b) *** [Security Deposit] </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(Omitted)</a:t>
            </a:r>
          </a:p>
          <a:p>
            <a:pPr marR="0" algn="just">
              <a:spcBef>
                <a:spcPts val="100"/>
              </a:spcBef>
              <a:spcAft>
                <a:spcPts val="100"/>
              </a:spcAft>
            </a:pPr>
            <a:endParaRPr lang="en-US" sz="2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R="0" algn="just">
              <a:spcBef>
                <a:spcPts val="100"/>
              </a:spcBef>
              <a:spcAft>
                <a:spcPts val="100"/>
              </a:spcAft>
            </a:pPr>
            <a:r>
              <a:rPr lang="en-US" sz="2600" b="1" dirty="0">
                <a:latin typeface="Times New Roman" panose="02020603050405020304" pitchFamily="18" charset="0"/>
                <a:ea typeface="Times New Roman" panose="02020603050405020304" pitchFamily="18" charset="0"/>
                <a:cs typeface="Times New Roman" panose="02020603050405020304" pitchFamily="18" charset="0"/>
              </a:rPr>
              <a:t>M- Other Non- Current Assets</a:t>
            </a:r>
          </a:p>
          <a:p>
            <a:pPr marR="0" algn="just">
              <a:spcBef>
                <a:spcPts val="100"/>
              </a:spcBef>
              <a:spcAft>
                <a:spcPts val="100"/>
              </a:spcAft>
            </a:pPr>
            <a:r>
              <a:rPr lang="en-US" sz="22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200" i="1" dirty="0" err="1">
                <a:latin typeface="Times New Roman" panose="02020603050405020304" pitchFamily="18" charset="0"/>
                <a:ea typeface="Times New Roman" panose="02020603050405020304" pitchFamily="18" charset="0"/>
                <a:cs typeface="Times New Roman" panose="02020603050405020304" pitchFamily="18" charset="0"/>
              </a:rPr>
              <a:t>ia</a:t>
            </a:r>
            <a:r>
              <a:rPr lang="en-US" sz="22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Security Deposit] </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(Inserted) </a:t>
            </a:r>
          </a:p>
        </p:txBody>
      </p:sp>
    </p:spTree>
    <p:extLst>
      <p:ext uri="{BB962C8B-B14F-4D97-AF65-F5344CB8AC3E}">
        <p14:creationId xmlns:p14="http://schemas.microsoft.com/office/powerpoint/2010/main" val="2340270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582862" cy="1646413"/>
          </a:xfrm>
          <a:prstGeom prst="rect">
            <a:avLst/>
          </a:prstGeom>
          <a:noFill/>
        </p:spPr>
        <p:txBody>
          <a:bodyPr wrap="square" rtlCol="0">
            <a:spAutoFit/>
          </a:bodyPr>
          <a:lstStyle/>
          <a:p>
            <a:pPr marR="0" algn="just">
              <a:spcBef>
                <a:spcPts val="100"/>
              </a:spcBef>
              <a:spcAft>
                <a:spcPts val="1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Balance Sheet: </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Trade Receivable have been bifurcated into Current &amp; Non Current</a:t>
            </a:r>
          </a:p>
          <a:p>
            <a:pPr marR="0" algn="just">
              <a:spcBef>
                <a:spcPts val="100"/>
              </a:spcBef>
              <a:spcAft>
                <a:spcPts val="10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 Other Non- Current Assets </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[(iv)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For trade receivables outstanding, and </a:t>
            </a:r>
            <a:r>
              <a:rPr lang="en-US" sz="24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[Inserted] </a:t>
            </a:r>
          </a:p>
          <a:p>
            <a:pPr marR="0" algn="just">
              <a:spcBef>
                <a:spcPts val="100"/>
              </a:spcBef>
              <a:spcAft>
                <a:spcPts val="1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  Current Assets - Trade Receivable  </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following ageing schedule shall be given:</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200"/>
              </a:spcBef>
              <a:spcAft>
                <a:spcPts val="200"/>
              </a:spcAft>
              <a:tabLst>
                <a:tab pos="638175" algn="l"/>
              </a:tabLst>
            </a:pPr>
            <a:r>
              <a:rPr lang="en-US" sz="2000" b="1" i="1" dirty="0">
                <a:effectLst/>
                <a:latin typeface="Times New Roman" panose="02020603050405020304" pitchFamily="18" charset="0"/>
                <a:ea typeface="Calibri" panose="020F0502020204030204" pitchFamily="34" charset="0"/>
                <a:cs typeface="Times New Roman" panose="02020603050405020304" pitchFamily="18" charset="0"/>
              </a:rPr>
              <a:t>Trade Receivables ageing schedule [Amount in Rs.</a:t>
            </a:r>
          </a:p>
        </p:txBody>
      </p:sp>
      <p:graphicFrame>
        <p:nvGraphicFramePr>
          <p:cNvPr id="4" name="Table 3">
            <a:extLst>
              <a:ext uri="{FF2B5EF4-FFF2-40B4-BE49-F238E27FC236}">
                <a16:creationId xmlns:a16="http://schemas.microsoft.com/office/drawing/2014/main" id="{B1BCBCAE-E48A-1384-A4A7-538606BBB007}"/>
              </a:ext>
            </a:extLst>
          </p:cNvPr>
          <p:cNvGraphicFramePr>
            <a:graphicFrameLocks noGrp="1"/>
          </p:cNvGraphicFramePr>
          <p:nvPr>
            <p:extLst>
              <p:ext uri="{D42A27DB-BD31-4B8C-83A1-F6EECF244321}">
                <p14:modId xmlns:p14="http://schemas.microsoft.com/office/powerpoint/2010/main" val="4030658013"/>
              </p:ext>
            </p:extLst>
          </p:nvPr>
        </p:nvGraphicFramePr>
        <p:xfrm>
          <a:off x="531090" y="2504720"/>
          <a:ext cx="11212717" cy="2167034"/>
        </p:xfrm>
        <a:graphic>
          <a:graphicData uri="http://schemas.openxmlformats.org/drawingml/2006/table">
            <a:tbl>
              <a:tblPr firstRow="1" firstCol="1" bandRow="1">
                <a:tableStyleId>{5C22544A-7EE6-4342-B048-85BDC9FD1C3A}</a:tableStyleId>
              </a:tblPr>
              <a:tblGrid>
                <a:gridCol w="5413684">
                  <a:extLst>
                    <a:ext uri="{9D8B030D-6E8A-4147-A177-3AD203B41FA5}">
                      <a16:colId xmlns:a16="http://schemas.microsoft.com/office/drawing/2014/main" val="1065046926"/>
                    </a:ext>
                  </a:extLst>
                </a:gridCol>
                <a:gridCol w="1791811">
                  <a:extLst>
                    <a:ext uri="{9D8B030D-6E8A-4147-A177-3AD203B41FA5}">
                      <a16:colId xmlns:a16="http://schemas.microsoft.com/office/drawing/2014/main" val="2067318367"/>
                    </a:ext>
                  </a:extLst>
                </a:gridCol>
                <a:gridCol w="846132">
                  <a:extLst>
                    <a:ext uri="{9D8B030D-6E8A-4147-A177-3AD203B41FA5}">
                      <a16:colId xmlns:a16="http://schemas.microsoft.com/office/drawing/2014/main" val="2615821796"/>
                    </a:ext>
                  </a:extLst>
                </a:gridCol>
                <a:gridCol w="904201">
                  <a:extLst>
                    <a:ext uri="{9D8B030D-6E8A-4147-A177-3AD203B41FA5}">
                      <a16:colId xmlns:a16="http://schemas.microsoft.com/office/drawing/2014/main" val="4115027664"/>
                    </a:ext>
                  </a:extLst>
                </a:gridCol>
                <a:gridCol w="812951">
                  <a:extLst>
                    <a:ext uri="{9D8B030D-6E8A-4147-A177-3AD203B41FA5}">
                      <a16:colId xmlns:a16="http://schemas.microsoft.com/office/drawing/2014/main" val="513542181"/>
                    </a:ext>
                  </a:extLst>
                </a:gridCol>
                <a:gridCol w="900053">
                  <a:extLst>
                    <a:ext uri="{9D8B030D-6E8A-4147-A177-3AD203B41FA5}">
                      <a16:colId xmlns:a16="http://schemas.microsoft.com/office/drawing/2014/main" val="3618302517"/>
                    </a:ext>
                  </a:extLst>
                </a:gridCol>
                <a:gridCol w="543885">
                  <a:extLst>
                    <a:ext uri="{9D8B030D-6E8A-4147-A177-3AD203B41FA5}">
                      <a16:colId xmlns:a16="http://schemas.microsoft.com/office/drawing/2014/main" val="3187023668"/>
                    </a:ext>
                  </a:extLst>
                </a:gridCol>
              </a:tblGrid>
              <a:tr h="272885">
                <a:tc rowSpan="2">
                  <a:txBody>
                    <a:bodyPr/>
                    <a:lstStyle/>
                    <a:p>
                      <a:pPr marL="0" marR="0" algn="ctr">
                        <a:spcBef>
                          <a:spcPts val="100"/>
                        </a:spcBef>
                        <a:spcAft>
                          <a:spcPts val="100"/>
                        </a:spcAft>
                      </a:pPr>
                      <a:r>
                        <a:rPr lang="en-IN" sz="2000" dirty="0">
                          <a:effectLst/>
                          <a:latin typeface="Times New Roman" panose="02020603050405020304" pitchFamily="18" charset="0"/>
                          <a:cs typeface="Times New Roman" panose="02020603050405020304" pitchFamily="18" charset="0"/>
                        </a:rPr>
                        <a:t>Particulars</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780" marR="53780" marT="0" marB="0"/>
                </a:tc>
                <a:tc gridSpan="6">
                  <a:txBody>
                    <a:bodyPr/>
                    <a:lstStyle/>
                    <a:p>
                      <a:pPr marL="0" marR="0" algn="ctr">
                        <a:spcBef>
                          <a:spcPts val="100"/>
                        </a:spcBef>
                        <a:spcAft>
                          <a:spcPts val="100"/>
                        </a:spcAft>
                      </a:pPr>
                      <a:r>
                        <a:rPr lang="en-IN" sz="1700" dirty="0">
                          <a:effectLst/>
                          <a:latin typeface="Times New Roman" panose="02020603050405020304" pitchFamily="18" charset="0"/>
                          <a:cs typeface="Times New Roman" panose="02020603050405020304" pitchFamily="18" charset="0"/>
                        </a:rPr>
                        <a:t>Outstanding for following periods from due date of payment#</a:t>
                      </a:r>
                      <a:endParaRPr lang="en-IN" sz="1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780" marR="5378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sz="2000" dirty="0">
                        <a:effectLst/>
                        <a:latin typeface="Times New Roman" panose="02020603050405020304" pitchFamily="18" charset="0"/>
                        <a:cs typeface="Times New Roman" panose="02020603050405020304" pitchFamily="18" charset="0"/>
                      </a:endParaRPr>
                    </a:p>
                  </a:txBody>
                  <a:tcPr marL="53780" marR="53780" marT="0" marB="0"/>
                </a:tc>
                <a:extLst>
                  <a:ext uri="{0D108BD9-81ED-4DB2-BD59-A6C34878D82A}">
                    <a16:rowId xmlns:a16="http://schemas.microsoft.com/office/drawing/2014/main" val="2742649504"/>
                  </a:ext>
                </a:extLst>
              </a:tr>
              <a:tr h="449459">
                <a:tc vMerge="1">
                  <a:txBody>
                    <a:bodyPr/>
                    <a:lstStyle/>
                    <a:p>
                      <a:endParaRPr lang="en-IN"/>
                    </a:p>
                  </a:txBody>
                  <a:tcPr/>
                </a:tc>
                <a:tc>
                  <a:txBody>
                    <a:bodyPr/>
                    <a:lstStyle/>
                    <a:p>
                      <a:pPr marL="0" marR="0" algn="ctr">
                        <a:spcBef>
                          <a:spcPts val="100"/>
                        </a:spcBef>
                        <a:spcAft>
                          <a:spcPts val="100"/>
                        </a:spcAft>
                      </a:pPr>
                      <a:r>
                        <a:rPr lang="en-IN" sz="1400" dirty="0">
                          <a:effectLst/>
                          <a:latin typeface="Times New Roman" panose="02020603050405020304" pitchFamily="18" charset="0"/>
                          <a:cs typeface="Times New Roman" panose="02020603050405020304" pitchFamily="18" charset="0"/>
                        </a:rPr>
                        <a:t>Less than 6 months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994" marR="25994" marT="0" marB="0"/>
                </a:tc>
                <a:tc>
                  <a:txBody>
                    <a:bodyPr/>
                    <a:lstStyle/>
                    <a:p>
                      <a:pPr marL="0" marR="0" algn="ctr">
                        <a:spcBef>
                          <a:spcPts val="100"/>
                        </a:spcBef>
                        <a:spcAft>
                          <a:spcPts val="100"/>
                        </a:spcAft>
                      </a:pPr>
                      <a:r>
                        <a:rPr lang="en-IN" sz="1400" dirty="0">
                          <a:effectLst/>
                          <a:latin typeface="Times New Roman" panose="02020603050405020304" pitchFamily="18" charset="0"/>
                          <a:cs typeface="Times New Roman" panose="02020603050405020304" pitchFamily="18" charset="0"/>
                        </a:rPr>
                        <a:t>6 months-1 year</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994" marR="25994" marT="0" marB="0"/>
                </a:tc>
                <a:tc>
                  <a:txBody>
                    <a:bodyPr/>
                    <a:lstStyle/>
                    <a:p>
                      <a:pPr marL="0" marR="0" algn="ctr">
                        <a:spcBef>
                          <a:spcPts val="100"/>
                        </a:spcBef>
                        <a:spcAft>
                          <a:spcPts val="100"/>
                        </a:spcAft>
                      </a:pPr>
                      <a:r>
                        <a:rPr lang="en-IN" sz="1400" dirty="0">
                          <a:effectLst/>
                          <a:latin typeface="Times New Roman" panose="02020603050405020304" pitchFamily="18" charset="0"/>
                          <a:cs typeface="Times New Roman" panose="02020603050405020304" pitchFamily="18" charset="0"/>
                        </a:rPr>
                        <a:t>1-2 years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994" marR="25994" marT="0" marB="0"/>
                </a:tc>
                <a:tc>
                  <a:txBody>
                    <a:bodyPr/>
                    <a:lstStyle/>
                    <a:p>
                      <a:pPr marL="0" marR="0" algn="ctr">
                        <a:spcBef>
                          <a:spcPts val="100"/>
                        </a:spcBef>
                        <a:spcAft>
                          <a:spcPts val="100"/>
                        </a:spcAft>
                      </a:pPr>
                      <a:r>
                        <a:rPr lang="en-IN" sz="1400" dirty="0">
                          <a:effectLst/>
                          <a:latin typeface="Times New Roman" panose="02020603050405020304" pitchFamily="18" charset="0"/>
                          <a:cs typeface="Times New Roman" panose="02020603050405020304" pitchFamily="18" charset="0"/>
                        </a:rPr>
                        <a:t>2-3 years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994" marR="25994" marT="0" marB="0"/>
                </a:tc>
                <a:tc>
                  <a:txBody>
                    <a:bodyPr/>
                    <a:lstStyle/>
                    <a:p>
                      <a:pPr marL="0" marR="0" algn="ctr">
                        <a:spcBef>
                          <a:spcPts val="100"/>
                        </a:spcBef>
                        <a:spcAft>
                          <a:spcPts val="100"/>
                        </a:spcAft>
                      </a:pPr>
                      <a:r>
                        <a:rPr lang="en-IN" sz="1400" dirty="0">
                          <a:effectLst/>
                          <a:latin typeface="Times New Roman" panose="02020603050405020304" pitchFamily="18" charset="0"/>
                          <a:cs typeface="Times New Roman" panose="02020603050405020304" pitchFamily="18" charset="0"/>
                        </a:rPr>
                        <a:t>More than </a:t>
                      </a:r>
                      <a:br>
                        <a:rPr lang="en-IN" sz="1400" dirty="0">
                          <a:effectLst/>
                          <a:latin typeface="Times New Roman" panose="02020603050405020304" pitchFamily="18" charset="0"/>
                          <a:cs typeface="Times New Roman" panose="02020603050405020304" pitchFamily="18" charset="0"/>
                        </a:rPr>
                      </a:br>
                      <a:r>
                        <a:rPr lang="en-IN" sz="1400" dirty="0">
                          <a:effectLst/>
                          <a:latin typeface="Times New Roman" panose="02020603050405020304" pitchFamily="18" charset="0"/>
                          <a:cs typeface="Times New Roman" panose="02020603050405020304" pitchFamily="18" charset="0"/>
                        </a:rPr>
                        <a:t>3 years</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994" marR="25994" marT="0" marB="0"/>
                </a:tc>
                <a:tc>
                  <a:txBody>
                    <a:bodyPr/>
                    <a:lstStyle/>
                    <a:p>
                      <a:pPr marL="0" marR="0" algn="ctr">
                        <a:spcBef>
                          <a:spcPts val="100"/>
                        </a:spcBef>
                        <a:spcAft>
                          <a:spcPts val="100"/>
                        </a:spcAft>
                      </a:pPr>
                      <a:r>
                        <a:rPr lang="en-IN" sz="1400" dirty="0">
                          <a:effectLst/>
                          <a:latin typeface="Times New Roman" panose="02020603050405020304" pitchFamily="18" charset="0"/>
                          <a:cs typeface="Times New Roman" panose="02020603050405020304" pitchFamily="18" charset="0"/>
                        </a:rPr>
                        <a:t>Total</a:t>
                      </a:r>
                      <a:endParaRPr lang="en-IN"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994" marR="25994" marT="0" marB="0"/>
                </a:tc>
                <a:extLst>
                  <a:ext uri="{0D108BD9-81ED-4DB2-BD59-A6C34878D82A}">
                    <a16:rowId xmlns:a16="http://schemas.microsoft.com/office/drawing/2014/main" val="1037794285"/>
                  </a:ext>
                </a:extLst>
              </a:tr>
              <a:tr h="288938">
                <a:tc>
                  <a:txBody>
                    <a:bodyPr/>
                    <a:lstStyle/>
                    <a:p>
                      <a:pPr marL="360363" marR="0" indent="-360363">
                        <a:spcBef>
                          <a:spcPts val="100"/>
                        </a:spcBef>
                        <a:spcAft>
                          <a:spcPts val="100"/>
                        </a:spcAft>
                      </a:pPr>
                      <a:r>
                        <a:rPr lang="en-IN" sz="1800" dirty="0">
                          <a:effectLst/>
                          <a:latin typeface="Times New Roman" panose="02020603050405020304" pitchFamily="18" charset="0"/>
                          <a:cs typeface="Times New Roman" panose="02020603050405020304" pitchFamily="18" charset="0"/>
                        </a:rPr>
                        <a:t>(</a:t>
                      </a:r>
                      <a:r>
                        <a:rPr lang="en-IN" sz="1800" dirty="0" err="1">
                          <a:effectLst/>
                          <a:latin typeface="Times New Roman" panose="02020603050405020304" pitchFamily="18" charset="0"/>
                          <a:cs typeface="Times New Roman" panose="02020603050405020304" pitchFamily="18" charset="0"/>
                        </a:rPr>
                        <a:t>i</a:t>
                      </a:r>
                      <a:r>
                        <a:rPr lang="en-IN" sz="1800" dirty="0">
                          <a:effectLst/>
                          <a:latin typeface="Times New Roman" panose="02020603050405020304" pitchFamily="18" charset="0"/>
                          <a:cs typeface="Times New Roman" panose="02020603050405020304" pitchFamily="18" charset="0"/>
                        </a:rPr>
                        <a:t>) Undisputed Trade receivables – considered good</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extLst>
                  <a:ext uri="{0D108BD9-81ED-4DB2-BD59-A6C34878D82A}">
                    <a16:rowId xmlns:a16="http://schemas.microsoft.com/office/drawing/2014/main" val="73210752"/>
                  </a:ext>
                </a:extLst>
              </a:tr>
              <a:tr h="577876">
                <a:tc>
                  <a:txBody>
                    <a:bodyPr/>
                    <a:lstStyle/>
                    <a:p>
                      <a:pPr marL="360363" marR="0" indent="-360363">
                        <a:spcBef>
                          <a:spcPts val="100"/>
                        </a:spcBef>
                        <a:spcAft>
                          <a:spcPts val="100"/>
                        </a:spcAft>
                      </a:pPr>
                      <a:r>
                        <a:rPr lang="en-IN" sz="1800" b="1" kern="1200" dirty="0">
                          <a:solidFill>
                            <a:schemeClr val="lt1"/>
                          </a:solidFill>
                          <a:effectLst/>
                          <a:latin typeface="Times New Roman" panose="02020603050405020304" pitchFamily="18" charset="0"/>
                          <a:ea typeface="+mn-ea"/>
                          <a:cs typeface="Times New Roman" panose="02020603050405020304" pitchFamily="18" charset="0"/>
                        </a:rPr>
                        <a:t>(ii) Undisputed Trade Receivables – considered doubtful</a:t>
                      </a: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p>
                      <a:endParaRPr lang="en-IN" sz="1800" dirty="0">
                        <a:effectLst/>
                        <a:latin typeface="Times New Roman" panose="02020603050405020304" pitchFamily="18" charset="0"/>
                        <a:cs typeface="Times New Roman" panose="02020603050405020304" pitchFamily="18" charset="0"/>
                      </a:endParaRPr>
                    </a:p>
                  </a:txBody>
                  <a:tcPr marL="25994" marR="25994" marT="0" marB="0"/>
                </a:tc>
                <a:extLst>
                  <a:ext uri="{0D108BD9-81ED-4DB2-BD59-A6C34878D82A}">
                    <a16:rowId xmlns:a16="http://schemas.microsoft.com/office/drawing/2014/main" val="2341197893"/>
                  </a:ext>
                </a:extLst>
              </a:tr>
              <a:tr h="288938">
                <a:tc>
                  <a:txBody>
                    <a:bodyPr/>
                    <a:lstStyle/>
                    <a:p>
                      <a:pPr marL="360363" marR="0" indent="-360363">
                        <a:spcBef>
                          <a:spcPts val="100"/>
                        </a:spcBef>
                        <a:spcAft>
                          <a:spcPts val="100"/>
                        </a:spcAft>
                      </a:pPr>
                      <a:r>
                        <a:rPr lang="en-IN" sz="1800" b="1" kern="1200" dirty="0">
                          <a:solidFill>
                            <a:srgbClr val="FF0000"/>
                          </a:solidFill>
                          <a:effectLst/>
                          <a:latin typeface="Times New Roman" panose="02020603050405020304" pitchFamily="18" charset="0"/>
                          <a:ea typeface="+mn-ea"/>
                          <a:cs typeface="Times New Roman" panose="02020603050405020304" pitchFamily="18" charset="0"/>
                        </a:rPr>
                        <a:t>(iii) Disputed Trade Receivables considered good</a:t>
                      </a:r>
                    </a:p>
                  </a:txBody>
                  <a:tcPr marL="36830" marR="36830"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extLst>
                  <a:ext uri="{0D108BD9-81ED-4DB2-BD59-A6C34878D82A}">
                    <a16:rowId xmlns:a16="http://schemas.microsoft.com/office/drawing/2014/main" val="1605605508"/>
                  </a:ext>
                </a:extLst>
              </a:tr>
              <a:tr h="288938">
                <a:tc>
                  <a:txBody>
                    <a:bodyPr/>
                    <a:lstStyle/>
                    <a:p>
                      <a:pPr marL="360363" marR="0" indent="-360363">
                        <a:spcBef>
                          <a:spcPts val="100"/>
                        </a:spcBef>
                        <a:spcAft>
                          <a:spcPts val="100"/>
                        </a:spcAft>
                      </a:pPr>
                      <a:r>
                        <a:rPr lang="en-IN" sz="1800" b="1" kern="1200" dirty="0">
                          <a:solidFill>
                            <a:srgbClr val="FF0000"/>
                          </a:solidFill>
                          <a:effectLst/>
                          <a:latin typeface="Times New Roman" panose="02020603050405020304" pitchFamily="18" charset="0"/>
                          <a:ea typeface="+mn-ea"/>
                          <a:cs typeface="Times New Roman" panose="02020603050405020304" pitchFamily="18" charset="0"/>
                        </a:rPr>
                        <a:t>(iv) Disputed Trade Receivables considered doubtful</a:t>
                      </a:r>
                    </a:p>
                  </a:txBody>
                  <a:tcPr marL="36830" marR="36830"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tc>
                  <a:txBody>
                    <a:bodyPr/>
                    <a:lstStyle/>
                    <a:p>
                      <a:endParaRPr lang="en-IN" sz="1800" dirty="0">
                        <a:effectLst/>
                        <a:latin typeface="Times New Roman" panose="02020603050405020304" pitchFamily="18" charset="0"/>
                        <a:cs typeface="Times New Roman" panose="02020603050405020304" pitchFamily="18" charset="0"/>
                      </a:endParaRPr>
                    </a:p>
                  </a:txBody>
                  <a:tcPr marL="25994" marR="25994" marT="0" marB="0"/>
                </a:tc>
                <a:extLst>
                  <a:ext uri="{0D108BD9-81ED-4DB2-BD59-A6C34878D82A}">
                    <a16:rowId xmlns:a16="http://schemas.microsoft.com/office/drawing/2014/main" val="3076333011"/>
                  </a:ext>
                </a:extLst>
              </a:tr>
            </a:tbl>
          </a:graphicData>
        </a:graphic>
      </p:graphicFrame>
      <p:sp>
        <p:nvSpPr>
          <p:cNvPr id="5" name="TextBox 4">
            <a:extLst>
              <a:ext uri="{FF2B5EF4-FFF2-40B4-BE49-F238E27FC236}">
                <a16:creationId xmlns:a16="http://schemas.microsoft.com/office/drawing/2014/main" id="{1A422C4A-0FD8-45F9-41F2-9ACC9E328E67}"/>
              </a:ext>
            </a:extLst>
          </p:cNvPr>
          <p:cNvSpPr txBox="1"/>
          <p:nvPr/>
        </p:nvSpPr>
        <p:spPr>
          <a:xfrm>
            <a:off x="520699" y="4713316"/>
            <a:ext cx="11223108" cy="1472198"/>
          </a:xfrm>
          <a:prstGeom prst="rect">
            <a:avLst/>
          </a:prstGeom>
          <a:noFill/>
        </p:spPr>
        <p:txBody>
          <a:bodyPr wrap="square" rtlCol="0">
            <a:spAutoFit/>
          </a:bodyPr>
          <a:lstStyle/>
          <a:p>
            <a:pPr marR="0" algn="just">
              <a:spcBef>
                <a:spcPts val="100"/>
              </a:spcBef>
              <a:spcAft>
                <a:spcPts val="100"/>
              </a:spcAft>
            </a:pPr>
            <a:r>
              <a:rPr lang="en-IN" sz="2200" i="1" dirty="0">
                <a:solidFill>
                  <a:srgbClr val="000000"/>
                </a:solidFill>
                <a:effectLst/>
                <a:latin typeface="Times New Roman" panose="02020603050405020304" pitchFamily="18" charset="0"/>
                <a:ea typeface="Times New Roman" panose="02020603050405020304" pitchFamily="18" charset="0"/>
              </a:rPr>
              <a:t># </a:t>
            </a:r>
            <a:r>
              <a:rPr lang="en-IN" sz="2200" b="1" i="1" dirty="0">
                <a:solidFill>
                  <a:srgbClr val="000000"/>
                </a:solidFill>
                <a:effectLst/>
                <a:latin typeface="Times New Roman" panose="02020603050405020304" pitchFamily="18" charset="0"/>
                <a:ea typeface="Times New Roman" panose="02020603050405020304" pitchFamily="18" charset="0"/>
              </a:rPr>
              <a:t>similar information shall be given where no due date of payment is specified, in that case disclosure shall be from the date of the transaction</a:t>
            </a:r>
            <a:r>
              <a:rPr lang="en-IN" sz="2200" i="1" dirty="0">
                <a:solidFill>
                  <a:srgbClr val="000000"/>
                </a:solidFill>
                <a:effectLst/>
                <a:latin typeface="Times New Roman" panose="02020603050405020304" pitchFamily="18" charset="0"/>
                <a:ea typeface="Times New Roman" panose="02020603050405020304" pitchFamily="18" charset="0"/>
              </a:rPr>
              <a:t>. Unbilled dues shall be disclosed separately.</a:t>
            </a:r>
            <a:r>
              <a:rPr lang="en-IN" sz="2200" dirty="0">
                <a:solidFill>
                  <a:srgbClr val="000000"/>
                </a:solidFill>
                <a:effectLst/>
                <a:latin typeface="Times New Roman" panose="02020603050405020304" pitchFamily="18" charset="0"/>
                <a:ea typeface="Times New Roman" panose="02020603050405020304" pitchFamily="18" charset="0"/>
              </a:rPr>
              <a:t>]</a:t>
            </a:r>
          </a:p>
          <a:p>
            <a:pPr marR="0" algn="just">
              <a:spcBef>
                <a:spcPts val="100"/>
              </a:spcBef>
              <a:spcAft>
                <a:spcPts val="100"/>
              </a:spcAft>
            </a:pPr>
            <a:r>
              <a:rPr lang="en-US" sz="2200" b="1" dirty="0">
                <a:solidFill>
                  <a:srgbClr val="FF0000"/>
                </a:solidFill>
                <a:effectLst/>
                <a:latin typeface="Times New Roman" panose="02020603050405020304" pitchFamily="18" charset="0"/>
                <a:ea typeface="Times New Roman" panose="02020603050405020304" pitchFamily="18" charset="0"/>
              </a:rPr>
              <a:t>Substituted for </a:t>
            </a:r>
            <a:r>
              <a:rPr lang="en-US" sz="2200" u="sng" dirty="0">
                <a:effectLst/>
                <a:latin typeface="Times New Roman" panose="02020603050405020304" pitchFamily="18" charset="0"/>
                <a:ea typeface="Times New Roman" panose="02020603050405020304" pitchFamily="18" charset="0"/>
              </a:rPr>
              <a:t>Aggregate amount of Trade Receivables outstanding for a period exceeding six months from the date they are due for payment should be separately stated</a:t>
            </a:r>
            <a:endParaRPr lang="en-IN" sz="2200" u="sng"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1019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Significant Amendments in Schedule III under CA-2013</a:t>
            </a:r>
          </a:p>
        </p:txBody>
      </p:sp>
      <p:sp>
        <p:nvSpPr>
          <p:cNvPr id="3" name="TextBox 2">
            <a:extLst>
              <a:ext uri="{FF2B5EF4-FFF2-40B4-BE49-F238E27FC236}">
                <a16:creationId xmlns:a16="http://schemas.microsoft.com/office/drawing/2014/main" id="{924E8314-9A70-4002-8F1C-19642A409DFC}"/>
              </a:ext>
            </a:extLst>
          </p:cNvPr>
          <p:cNvSpPr txBox="1"/>
          <p:nvPr/>
        </p:nvSpPr>
        <p:spPr>
          <a:xfrm>
            <a:off x="279400" y="858307"/>
            <a:ext cx="11582862" cy="5752857"/>
          </a:xfrm>
          <a:prstGeom prst="rect">
            <a:avLst/>
          </a:prstGeom>
          <a:noFill/>
        </p:spPr>
        <p:txBody>
          <a:bodyPr wrap="square" rtlCol="0">
            <a:spAutoFit/>
          </a:bodyPr>
          <a:lstStyle/>
          <a:p>
            <a:pPr marR="0" algn="just">
              <a:spcBef>
                <a:spcPts val="100"/>
              </a:spcBef>
              <a:spcAft>
                <a:spcPts val="1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Balance Sheet: </a:t>
            </a:r>
          </a:p>
          <a:p>
            <a:pPr marL="538163" marR="0" indent="-538163" algn="just">
              <a:lnSpc>
                <a:spcPct val="150000"/>
              </a:lnSpc>
              <a:spcBef>
                <a:spcPts val="100"/>
              </a:spcBef>
              <a:spcAft>
                <a:spcPts val="100"/>
              </a:spcAft>
            </a:pPr>
            <a:r>
              <a:rPr lang="en-US" sz="2400" b="1" i="1" dirty="0">
                <a:effectLst/>
                <a:latin typeface="Times New Roman" panose="02020603050405020304" pitchFamily="18" charset="0"/>
                <a:ea typeface="Times New Roman" panose="02020603050405020304" pitchFamily="18" charset="0"/>
              </a:rPr>
              <a:t>VA. </a:t>
            </a:r>
            <a:r>
              <a:rPr lang="en-US" sz="2400" i="1" dirty="0">
                <a:effectLst/>
                <a:latin typeface="Times New Roman" panose="02020603050405020304" pitchFamily="18" charset="0"/>
                <a:ea typeface="Times New Roman" panose="02020603050405020304" pitchFamily="18" charset="0"/>
              </a:rPr>
              <a:t>Where the </a:t>
            </a:r>
            <a:r>
              <a:rPr lang="en-US" sz="2400" b="1" i="1" dirty="0">
                <a:effectLst/>
                <a:latin typeface="Times New Roman" panose="02020603050405020304" pitchFamily="18" charset="0"/>
                <a:ea typeface="Times New Roman" panose="02020603050405020304" pitchFamily="18" charset="0"/>
              </a:rPr>
              <a:t>company </a:t>
            </a:r>
            <a:r>
              <a:rPr lang="en-US" sz="2400" b="1" i="1" dirty="0">
                <a:solidFill>
                  <a:srgbClr val="FF0000"/>
                </a:solidFill>
                <a:effectLst/>
                <a:latin typeface="Times New Roman" panose="02020603050405020304" pitchFamily="18" charset="0"/>
                <a:ea typeface="Times New Roman" panose="02020603050405020304" pitchFamily="18" charset="0"/>
              </a:rPr>
              <a:t>has not used </a:t>
            </a:r>
            <a:r>
              <a:rPr lang="en-US" sz="2400" b="1" i="1" dirty="0">
                <a:effectLst/>
                <a:latin typeface="Times New Roman" panose="02020603050405020304" pitchFamily="18" charset="0"/>
                <a:ea typeface="Times New Roman" panose="02020603050405020304" pitchFamily="18" charset="0"/>
              </a:rPr>
              <a:t>the borrowings from banks and financial institutions for the specific purpose for which it was taken at the balance sheet date</a:t>
            </a:r>
            <a:r>
              <a:rPr lang="en-US" sz="2400" i="1" dirty="0">
                <a:effectLst/>
                <a:latin typeface="Times New Roman" panose="02020603050405020304" pitchFamily="18" charset="0"/>
                <a:ea typeface="Times New Roman" panose="02020603050405020304" pitchFamily="18" charset="0"/>
              </a:rPr>
              <a:t>, </a:t>
            </a:r>
            <a:r>
              <a:rPr lang="en-US" sz="2400" i="1" u="sng" dirty="0">
                <a:effectLst/>
                <a:latin typeface="Times New Roman" panose="02020603050405020304" pitchFamily="18" charset="0"/>
                <a:ea typeface="Times New Roman" panose="02020603050405020304" pitchFamily="18" charset="0"/>
              </a:rPr>
              <a:t>the company shall disclose the details of </a:t>
            </a:r>
            <a:r>
              <a:rPr lang="en-US" sz="2400" b="1" i="1" u="sng" dirty="0">
                <a:solidFill>
                  <a:srgbClr val="FF0000"/>
                </a:solidFill>
                <a:effectLst/>
                <a:latin typeface="Times New Roman" panose="02020603050405020304" pitchFamily="18" charset="0"/>
                <a:ea typeface="Times New Roman" panose="02020603050405020304" pitchFamily="18" charset="0"/>
              </a:rPr>
              <a:t>where they have been used</a:t>
            </a:r>
            <a:r>
              <a:rPr lang="en-US" sz="2400" i="1" u="sng"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 </a:t>
            </a:r>
            <a:r>
              <a:rPr lang="en-US" sz="2400" dirty="0">
                <a:solidFill>
                  <a:srgbClr val="FF0000"/>
                </a:solidFill>
                <a:effectLst/>
                <a:latin typeface="Times New Roman" panose="02020603050405020304" pitchFamily="18" charset="0"/>
                <a:ea typeface="Times New Roman" panose="02020603050405020304" pitchFamily="18" charset="0"/>
              </a:rPr>
              <a:t>(Inserted) </a:t>
            </a:r>
          </a:p>
          <a:p>
            <a:pPr marL="538163" marR="0" indent="-538163" algn="just">
              <a:lnSpc>
                <a:spcPct val="150000"/>
              </a:lnSpc>
              <a:spcBef>
                <a:spcPts val="100"/>
              </a:spcBef>
              <a:spcAft>
                <a:spcPts val="100"/>
              </a:spcAft>
            </a:pPr>
            <a:endParaRPr lang="en-US" sz="2400" dirty="0">
              <a:solidFill>
                <a:srgbClr val="FF0000"/>
              </a:solidFill>
              <a:effectLst/>
              <a:latin typeface="Times New Roman" panose="02020603050405020304" pitchFamily="18" charset="0"/>
              <a:ea typeface="Times New Roman" panose="02020603050405020304" pitchFamily="18" charset="0"/>
            </a:endParaRPr>
          </a:p>
          <a:p>
            <a:pPr marL="538163" marR="0" indent="-538163" algn="just">
              <a:lnSpc>
                <a:spcPct val="150000"/>
              </a:lnSpc>
              <a:spcBef>
                <a:spcPts val="50"/>
              </a:spcBef>
              <a:spcAft>
                <a:spcPts val="50"/>
              </a:spcAft>
            </a:pPr>
            <a:r>
              <a:rPr lang="en-US" sz="2400" b="1" dirty="0">
                <a:effectLst/>
                <a:latin typeface="Times New Roman" panose="02020603050405020304" pitchFamily="18" charset="0"/>
                <a:ea typeface="Times New Roman" panose="02020603050405020304" pitchFamily="18" charset="0"/>
              </a:rPr>
              <a:t>W.</a:t>
            </a:r>
            <a:r>
              <a:rPr lang="en-US" sz="2400" dirty="0">
                <a:effectLst/>
                <a:latin typeface="Times New Roman" panose="02020603050405020304" pitchFamily="18" charset="0"/>
                <a:ea typeface="Times New Roman" panose="02020603050405020304" pitchFamily="18" charset="0"/>
              </a:rPr>
              <a:t> If, in the opinion of the Board, any of the assets other than Property, Plant and Equipment </a:t>
            </a:r>
            <a:r>
              <a:rPr lang="en-US" sz="2400" dirty="0">
                <a:solidFill>
                  <a:srgbClr val="FF0000"/>
                </a:solidFill>
                <a:effectLst/>
                <a:latin typeface="Times New Roman" panose="02020603050405020304" pitchFamily="18" charset="0"/>
                <a:ea typeface="Times New Roman" panose="02020603050405020304" pitchFamily="18" charset="0"/>
              </a:rPr>
              <a:t>[</a:t>
            </a:r>
            <a:r>
              <a:rPr lang="en-US" sz="2400" i="1" dirty="0">
                <a:solidFill>
                  <a:srgbClr val="FF0000"/>
                </a:solidFill>
                <a:effectLst/>
                <a:latin typeface="Times New Roman" panose="02020603050405020304" pitchFamily="18" charset="0"/>
                <a:ea typeface="Times New Roman" panose="02020603050405020304" pitchFamily="18" charset="0"/>
              </a:rPr>
              <a:t>Intangible Assets</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and non-current investments </a:t>
            </a:r>
            <a:r>
              <a:rPr lang="en-US" sz="2400" b="1" dirty="0">
                <a:effectLst/>
                <a:latin typeface="Times New Roman" panose="02020603050405020304" pitchFamily="18" charset="0"/>
                <a:ea typeface="Times New Roman" panose="02020603050405020304" pitchFamily="18" charset="0"/>
              </a:rPr>
              <a:t>do not have a value on </a:t>
            </a:r>
            <a:r>
              <a:rPr lang="en-US" sz="2400" b="1" dirty="0" err="1">
                <a:effectLst/>
                <a:latin typeface="Times New Roman" panose="02020603050405020304" pitchFamily="18" charset="0"/>
                <a:ea typeface="Times New Roman" panose="02020603050405020304" pitchFamily="18" charset="0"/>
              </a:rPr>
              <a:t>realisation</a:t>
            </a:r>
            <a:r>
              <a:rPr lang="en-US" sz="2400" b="1" dirty="0">
                <a:effectLst/>
                <a:latin typeface="Times New Roman" panose="02020603050405020304" pitchFamily="18" charset="0"/>
                <a:ea typeface="Times New Roman" panose="02020603050405020304" pitchFamily="18" charset="0"/>
              </a:rPr>
              <a:t> in the ordinary course of business at least equal to the amount at which they are stated, the fact that the Board is of that opinion, shall be stated</a:t>
            </a:r>
            <a:r>
              <a:rPr lang="en-US" sz="2400" dirty="0">
                <a:solidFill>
                  <a:srgbClr val="FF0000"/>
                </a:solidFill>
                <a:effectLst/>
                <a:latin typeface="Times New Roman" panose="02020603050405020304" pitchFamily="18" charset="0"/>
                <a:ea typeface="Times New Roman" panose="02020603050405020304" pitchFamily="18" charset="0"/>
              </a:rPr>
              <a:t>. (Inserted) </a:t>
            </a:r>
          </a:p>
          <a:p>
            <a:pPr marL="538163" marR="0" indent="-538163" algn="just">
              <a:spcBef>
                <a:spcPts val="0"/>
              </a:spcBef>
              <a:spcAft>
                <a:spcPts val="0"/>
              </a:spcAft>
            </a:pPr>
            <a:r>
              <a:rPr lang="en-US" sz="2400" b="1" dirty="0">
                <a:effectLst/>
                <a:latin typeface="Times New Roman" panose="02020603050405020304" pitchFamily="18" charset="0"/>
                <a:ea typeface="Times New Roman" panose="02020603050405020304" pitchFamily="18" charset="0"/>
              </a:rPr>
              <a:t>X</a:t>
            </a:r>
            <a:r>
              <a:rPr lang="en-US" sz="2400" dirty="0">
                <a:effectLst/>
                <a:latin typeface="Times New Roman" panose="02020603050405020304" pitchFamily="18" charset="0"/>
                <a:ea typeface="Times New Roman" panose="02020603050405020304" pitchFamily="18" charset="0"/>
              </a:rPr>
              <a:t>. *** [Every company shall disclose the details of Specified Bank Notes (SBN) held and transacted during the period from 08.11.2016 to 30.12.2016] (</a:t>
            </a:r>
            <a:r>
              <a:rPr lang="en-US" sz="2400" dirty="0">
                <a:solidFill>
                  <a:srgbClr val="FF0000"/>
                </a:solidFill>
                <a:effectLst/>
                <a:latin typeface="Times New Roman" panose="02020603050405020304" pitchFamily="18" charset="0"/>
                <a:ea typeface="Times New Roman" panose="02020603050405020304" pitchFamily="18" charset="0"/>
              </a:rPr>
              <a:t>Omitted)</a:t>
            </a:r>
          </a:p>
        </p:txBody>
      </p:sp>
    </p:spTree>
    <p:extLst>
      <p:ext uri="{BB962C8B-B14F-4D97-AF65-F5344CB8AC3E}">
        <p14:creationId xmlns:p14="http://schemas.microsoft.com/office/powerpoint/2010/main" val="423223087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12386</TotalTime>
  <Words>4704</Words>
  <Application>Microsoft Office PowerPoint</Application>
  <PresentationFormat>Widescreen</PresentationFormat>
  <Paragraphs>361</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Font2010</vt:lpstr>
      <vt:lpstr>Lucida Calligraphy</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User3</dc:creator>
  <cp:lastModifiedBy>Dilip Kumar Jain</cp:lastModifiedBy>
  <cp:revision>863</cp:revision>
  <dcterms:created xsi:type="dcterms:W3CDTF">2019-09-11T10:39:03Z</dcterms:created>
  <dcterms:modified xsi:type="dcterms:W3CDTF">2022-05-27T10:15:55Z</dcterms:modified>
</cp:coreProperties>
</file>