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6" r:id="rId2"/>
    <p:sldId id="297" r:id="rId3"/>
    <p:sldId id="302" r:id="rId4"/>
    <p:sldId id="303" r:id="rId5"/>
    <p:sldId id="285" r:id="rId6"/>
    <p:sldId id="304" r:id="rId7"/>
    <p:sldId id="257" r:id="rId8"/>
    <p:sldId id="273" r:id="rId9"/>
    <p:sldId id="270" r:id="rId10"/>
    <p:sldId id="275" r:id="rId11"/>
    <p:sldId id="272" r:id="rId12"/>
    <p:sldId id="269" r:id="rId13"/>
    <p:sldId id="287" r:id="rId14"/>
    <p:sldId id="299" r:id="rId15"/>
    <p:sldId id="300" r:id="rId16"/>
    <p:sldId id="271" r:id="rId17"/>
    <p:sldId id="268" r:id="rId18"/>
    <p:sldId id="286" r:id="rId19"/>
    <p:sldId id="274" r:id="rId20"/>
    <p:sldId id="276" r:id="rId21"/>
    <p:sldId id="277" r:id="rId22"/>
    <p:sldId id="281" r:id="rId23"/>
    <p:sldId id="278" r:id="rId24"/>
    <p:sldId id="279" r:id="rId25"/>
    <p:sldId id="280" r:id="rId26"/>
    <p:sldId id="283" r:id="rId27"/>
    <p:sldId id="289" r:id="rId28"/>
    <p:sldId id="282" r:id="rId29"/>
    <p:sldId id="284" r:id="rId30"/>
    <p:sldId id="301" r:id="rId31"/>
    <p:sldId id="288" r:id="rId32"/>
    <p:sldId id="290" r:id="rId33"/>
    <p:sldId id="291" r:id="rId34"/>
    <p:sldId id="292" r:id="rId35"/>
    <p:sldId id="293" r:id="rId36"/>
    <p:sldId id="294" r:id="rId37"/>
    <p:sldId id="295" r:id="rId38"/>
    <p:sldId id="296" r:id="rId39"/>
    <p:sldId id="305" r:id="rId40"/>
    <p:sldId id="298"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99"/>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114" d="100"/>
          <a:sy n="114" d="100"/>
        </p:scale>
        <p:origin x="50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F21B553-0FFF-4DCB-B04D-7E9B22DBC84A}"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en-IN"/>
        </a:p>
      </dgm:t>
    </dgm:pt>
    <dgm:pt modelId="{52CFEAB0-885F-4ED1-B031-6FC2FAA01C1D}">
      <dgm:prSet phldrT="[Text]" custT="1"/>
      <dgm:spPr/>
      <dgm:t>
        <a:bodyPr/>
        <a:lstStyle/>
        <a:p>
          <a:r>
            <a:rPr lang="en-IN" sz="2000" dirty="0"/>
            <a:t>Issuance of Notice under STK-1- Intimation to Directors and Company </a:t>
          </a:r>
        </a:p>
      </dgm:t>
    </dgm:pt>
    <dgm:pt modelId="{B9CC525C-1D6B-47B1-BD40-594B66AD56F7}" type="parTrans" cxnId="{44F696D8-B13F-407F-B2A4-8578DE4C9B84}">
      <dgm:prSet/>
      <dgm:spPr/>
      <dgm:t>
        <a:bodyPr/>
        <a:lstStyle/>
        <a:p>
          <a:endParaRPr lang="en-IN"/>
        </a:p>
      </dgm:t>
    </dgm:pt>
    <dgm:pt modelId="{5DCEFB9D-2C9E-4419-851C-C0FA037FD69D}" type="sibTrans" cxnId="{44F696D8-B13F-407F-B2A4-8578DE4C9B84}">
      <dgm:prSet/>
      <dgm:spPr/>
      <dgm:t>
        <a:bodyPr/>
        <a:lstStyle/>
        <a:p>
          <a:endParaRPr lang="en-IN"/>
        </a:p>
      </dgm:t>
    </dgm:pt>
    <dgm:pt modelId="{B0FF5C4D-673D-4A1C-AD93-431F3C081E75}">
      <dgm:prSet phldrT="[Text]"/>
      <dgm:spPr/>
      <dgm:t>
        <a:bodyPr/>
        <a:lstStyle/>
        <a:p>
          <a:r>
            <a:rPr lang="en-IN" dirty="0"/>
            <a:t>Intimation of intention to remove name of company</a:t>
          </a:r>
        </a:p>
      </dgm:t>
    </dgm:pt>
    <dgm:pt modelId="{56300AB1-5521-4C56-B8F5-F5D7F6F4FF50}" type="parTrans" cxnId="{620E372E-7EE0-4A37-AE3E-57A1553F093B}">
      <dgm:prSet/>
      <dgm:spPr/>
      <dgm:t>
        <a:bodyPr/>
        <a:lstStyle/>
        <a:p>
          <a:endParaRPr lang="en-IN"/>
        </a:p>
      </dgm:t>
    </dgm:pt>
    <dgm:pt modelId="{88195BD9-9C88-4D30-AD86-1B078157EE58}" type="sibTrans" cxnId="{620E372E-7EE0-4A37-AE3E-57A1553F093B}">
      <dgm:prSet/>
      <dgm:spPr/>
      <dgm:t>
        <a:bodyPr/>
        <a:lstStyle/>
        <a:p>
          <a:endParaRPr lang="en-IN"/>
        </a:p>
      </dgm:t>
    </dgm:pt>
    <dgm:pt modelId="{D2D60351-6AC5-43C6-8B0B-C4CE9E5CC367}">
      <dgm:prSet phldrT="[Text]"/>
      <dgm:spPr/>
      <dgm:t>
        <a:bodyPr/>
        <a:lstStyle/>
        <a:p>
          <a:r>
            <a:rPr lang="en-IN" dirty="0"/>
            <a:t>To be replied within 30 days of date of such Notice.</a:t>
          </a:r>
        </a:p>
      </dgm:t>
    </dgm:pt>
    <dgm:pt modelId="{B7811693-0897-4401-8CED-51373EFADA61}" type="parTrans" cxnId="{5D03D18C-111E-4F77-9A1A-D9C82311281A}">
      <dgm:prSet/>
      <dgm:spPr/>
      <dgm:t>
        <a:bodyPr/>
        <a:lstStyle/>
        <a:p>
          <a:endParaRPr lang="en-IN"/>
        </a:p>
      </dgm:t>
    </dgm:pt>
    <dgm:pt modelId="{1B1AE327-3D8E-4835-930B-47312B705205}" type="sibTrans" cxnId="{5D03D18C-111E-4F77-9A1A-D9C82311281A}">
      <dgm:prSet/>
      <dgm:spPr/>
      <dgm:t>
        <a:bodyPr/>
        <a:lstStyle/>
        <a:p>
          <a:endParaRPr lang="en-IN"/>
        </a:p>
      </dgm:t>
    </dgm:pt>
    <dgm:pt modelId="{4D8D5F8A-5599-4477-8B7E-466D6D77AB0D}">
      <dgm:prSet phldrT="[Text]" custT="1"/>
      <dgm:spPr/>
      <dgm:t>
        <a:bodyPr/>
        <a:lstStyle/>
        <a:p>
          <a:r>
            <a:rPr lang="en-IN" sz="2000" dirty="0"/>
            <a:t>Publishing of STK-5 on the website of MCA, Official Gazette, and in one ENGLISH &amp; Vernacular language- </a:t>
          </a:r>
          <a:r>
            <a:rPr lang="en-IN" sz="2000" b="1" dirty="0">
              <a:solidFill>
                <a:srgbClr val="92D050"/>
              </a:solidFill>
            </a:rPr>
            <a:t>FOR GENERAL PUBLIC &amp; Simultaneous intimation to departments</a:t>
          </a:r>
        </a:p>
      </dgm:t>
    </dgm:pt>
    <dgm:pt modelId="{82B9FAF3-D4EE-4DF2-A9EF-93A1BFD03F82}" type="parTrans" cxnId="{FBDE5151-26EB-4A10-A08B-C340B1EED336}">
      <dgm:prSet/>
      <dgm:spPr/>
      <dgm:t>
        <a:bodyPr/>
        <a:lstStyle/>
        <a:p>
          <a:endParaRPr lang="en-IN"/>
        </a:p>
      </dgm:t>
    </dgm:pt>
    <dgm:pt modelId="{08492B0D-8E6E-4013-B4E8-62A5F2EDDCC9}" type="sibTrans" cxnId="{FBDE5151-26EB-4A10-A08B-C340B1EED336}">
      <dgm:prSet/>
      <dgm:spPr/>
      <dgm:t>
        <a:bodyPr/>
        <a:lstStyle/>
        <a:p>
          <a:endParaRPr lang="en-IN"/>
        </a:p>
      </dgm:t>
    </dgm:pt>
    <dgm:pt modelId="{FAEF52D1-F20C-47AE-8DCD-B4A5810BC5DD}">
      <dgm:prSet phldrT="[Text]"/>
      <dgm:spPr/>
      <dgm:t>
        <a:bodyPr/>
        <a:lstStyle/>
        <a:p>
          <a:r>
            <a:rPr lang="en-IN" dirty="0"/>
            <a:t>Publishing in newspaper shall be in STK-5A</a:t>
          </a:r>
        </a:p>
      </dgm:t>
    </dgm:pt>
    <dgm:pt modelId="{B1D03948-8440-4747-BFBA-A214E32194D7}" type="parTrans" cxnId="{9116B29E-877C-4B16-A454-6C8EB0B614B9}">
      <dgm:prSet/>
      <dgm:spPr/>
      <dgm:t>
        <a:bodyPr/>
        <a:lstStyle/>
        <a:p>
          <a:endParaRPr lang="en-IN"/>
        </a:p>
      </dgm:t>
    </dgm:pt>
    <dgm:pt modelId="{3DBF8C32-23FD-48C5-98A9-ECC86DC19A31}" type="sibTrans" cxnId="{9116B29E-877C-4B16-A454-6C8EB0B614B9}">
      <dgm:prSet/>
      <dgm:spPr/>
      <dgm:t>
        <a:bodyPr/>
        <a:lstStyle/>
        <a:p>
          <a:endParaRPr lang="en-IN"/>
        </a:p>
      </dgm:t>
    </dgm:pt>
    <dgm:pt modelId="{AE92C381-593B-45A5-A1B8-65834BB082B0}">
      <dgm:prSet phldrT="[Text]"/>
      <dgm:spPr/>
      <dgm:t>
        <a:bodyPr/>
        <a:lstStyle/>
        <a:p>
          <a:r>
            <a:rPr lang="en-IN" dirty="0"/>
            <a:t>To be replied within 30 days of such publishment</a:t>
          </a:r>
        </a:p>
      </dgm:t>
    </dgm:pt>
    <dgm:pt modelId="{28646329-EFC0-417E-A686-5DF1AB2FBF9B}" type="parTrans" cxnId="{F555B952-E38E-4726-B32B-1D78550E31A8}">
      <dgm:prSet/>
      <dgm:spPr/>
      <dgm:t>
        <a:bodyPr/>
        <a:lstStyle/>
        <a:p>
          <a:endParaRPr lang="en-IN"/>
        </a:p>
      </dgm:t>
    </dgm:pt>
    <dgm:pt modelId="{CA8F7114-59F5-40E5-94CF-BDF4091C5B78}" type="sibTrans" cxnId="{F555B952-E38E-4726-B32B-1D78550E31A8}">
      <dgm:prSet/>
      <dgm:spPr/>
      <dgm:t>
        <a:bodyPr/>
        <a:lstStyle/>
        <a:p>
          <a:endParaRPr lang="en-IN"/>
        </a:p>
      </dgm:t>
    </dgm:pt>
    <dgm:pt modelId="{4459433B-340C-42B8-AACA-9FC5437C8932}">
      <dgm:prSet phldrT="[Text]"/>
      <dgm:spPr/>
      <dgm:t>
        <a:bodyPr/>
        <a:lstStyle/>
        <a:p>
          <a:r>
            <a:rPr lang="en-IN" dirty="0"/>
            <a:t>Publishing of STK-7, in case no reply has been received/no cause to contrary has been shown</a:t>
          </a:r>
        </a:p>
      </dgm:t>
    </dgm:pt>
    <dgm:pt modelId="{BDC4F5D0-9F32-4898-89C4-E305961DC8AE}" type="parTrans" cxnId="{0A90CC26-935F-4070-B18F-2B57A07187DE}">
      <dgm:prSet/>
      <dgm:spPr/>
      <dgm:t>
        <a:bodyPr/>
        <a:lstStyle/>
        <a:p>
          <a:endParaRPr lang="en-IN"/>
        </a:p>
      </dgm:t>
    </dgm:pt>
    <dgm:pt modelId="{A2F2EF24-01C3-4263-844E-829C1F3D4337}" type="sibTrans" cxnId="{0A90CC26-935F-4070-B18F-2B57A07187DE}">
      <dgm:prSet/>
      <dgm:spPr/>
      <dgm:t>
        <a:bodyPr/>
        <a:lstStyle/>
        <a:p>
          <a:endParaRPr lang="en-IN"/>
        </a:p>
      </dgm:t>
    </dgm:pt>
    <dgm:pt modelId="{48ACA22A-A259-47B1-B82F-F4126C781A3B}">
      <dgm:prSet phldrT="[Text]"/>
      <dgm:spPr/>
      <dgm:t>
        <a:bodyPr/>
        <a:lstStyle/>
        <a:p>
          <a:r>
            <a:rPr lang="en-IN" dirty="0"/>
            <a:t>Striking off the name of Company</a:t>
          </a:r>
        </a:p>
      </dgm:t>
    </dgm:pt>
    <dgm:pt modelId="{A681B596-3297-47DD-97D3-86EE76984C0B}" type="parTrans" cxnId="{14B891DD-7E70-4B78-9AE4-1135A6E238DD}">
      <dgm:prSet/>
      <dgm:spPr/>
      <dgm:t>
        <a:bodyPr/>
        <a:lstStyle/>
        <a:p>
          <a:endParaRPr lang="en-IN"/>
        </a:p>
      </dgm:t>
    </dgm:pt>
    <dgm:pt modelId="{D83CB71A-E99D-448A-BD32-13DB983A5897}" type="sibTrans" cxnId="{14B891DD-7E70-4B78-9AE4-1135A6E238DD}">
      <dgm:prSet/>
      <dgm:spPr/>
      <dgm:t>
        <a:bodyPr/>
        <a:lstStyle/>
        <a:p>
          <a:endParaRPr lang="en-IN"/>
        </a:p>
      </dgm:t>
    </dgm:pt>
    <dgm:pt modelId="{AEA1A004-CF2B-45D8-A169-87725EE3FEC9}">
      <dgm:prSet phldrT="[Text]"/>
      <dgm:spPr/>
      <dgm:t>
        <a:bodyPr/>
        <a:lstStyle/>
        <a:p>
          <a:r>
            <a:rPr lang="en-IN" dirty="0"/>
            <a:t>Company stands Dissolved</a:t>
          </a:r>
        </a:p>
      </dgm:t>
    </dgm:pt>
    <dgm:pt modelId="{7F40EEFE-135B-440E-95FC-2B0D47861877}" type="parTrans" cxnId="{1F98448A-1634-41F7-AC3C-A712396AD7DC}">
      <dgm:prSet/>
      <dgm:spPr/>
      <dgm:t>
        <a:bodyPr/>
        <a:lstStyle/>
        <a:p>
          <a:endParaRPr lang="en-IN"/>
        </a:p>
      </dgm:t>
    </dgm:pt>
    <dgm:pt modelId="{AD9538F5-7342-4853-8882-579650D8F623}" type="sibTrans" cxnId="{1F98448A-1634-41F7-AC3C-A712396AD7DC}">
      <dgm:prSet/>
      <dgm:spPr/>
      <dgm:t>
        <a:bodyPr/>
        <a:lstStyle/>
        <a:p>
          <a:endParaRPr lang="en-IN"/>
        </a:p>
      </dgm:t>
    </dgm:pt>
    <dgm:pt modelId="{5AA06AC8-7FD8-4BA5-B6C0-3746408C04D2}" type="pres">
      <dgm:prSet presAssocID="{4F21B553-0FFF-4DCB-B04D-7E9B22DBC84A}" presName="Name0" presStyleCnt="0">
        <dgm:presLayoutVars>
          <dgm:dir/>
          <dgm:animLvl val="lvl"/>
          <dgm:resizeHandles val="exact"/>
        </dgm:presLayoutVars>
      </dgm:prSet>
      <dgm:spPr/>
    </dgm:pt>
    <dgm:pt modelId="{D2DDDCAD-7DCB-48AC-B613-BFC20AFCBE33}" type="pres">
      <dgm:prSet presAssocID="{4459433B-340C-42B8-AACA-9FC5437C8932}" presName="boxAndChildren" presStyleCnt="0"/>
      <dgm:spPr/>
    </dgm:pt>
    <dgm:pt modelId="{D672A25A-3F6B-4BDB-9C8E-00503A53D081}" type="pres">
      <dgm:prSet presAssocID="{4459433B-340C-42B8-AACA-9FC5437C8932}" presName="parentTextBox" presStyleLbl="node1" presStyleIdx="0" presStyleCnt="3"/>
      <dgm:spPr/>
    </dgm:pt>
    <dgm:pt modelId="{DBD27411-28EA-4C38-B930-825B3190E77A}" type="pres">
      <dgm:prSet presAssocID="{4459433B-340C-42B8-AACA-9FC5437C8932}" presName="entireBox" presStyleLbl="node1" presStyleIdx="0" presStyleCnt="3"/>
      <dgm:spPr/>
    </dgm:pt>
    <dgm:pt modelId="{4C135E8A-5526-4330-A20E-26ECDCB4D617}" type="pres">
      <dgm:prSet presAssocID="{4459433B-340C-42B8-AACA-9FC5437C8932}" presName="descendantBox" presStyleCnt="0"/>
      <dgm:spPr/>
    </dgm:pt>
    <dgm:pt modelId="{9393B04C-AEEC-47A0-97AA-87D048B46C26}" type="pres">
      <dgm:prSet presAssocID="{48ACA22A-A259-47B1-B82F-F4126C781A3B}" presName="childTextBox" presStyleLbl="fgAccFollowNode1" presStyleIdx="0" presStyleCnt="6" custLinFactNeighborX="-197" custLinFactNeighborY="4503">
        <dgm:presLayoutVars>
          <dgm:bulletEnabled val="1"/>
        </dgm:presLayoutVars>
      </dgm:prSet>
      <dgm:spPr/>
    </dgm:pt>
    <dgm:pt modelId="{D8AF5509-F37C-436E-81DF-1D0CDA46AD9E}" type="pres">
      <dgm:prSet presAssocID="{AEA1A004-CF2B-45D8-A169-87725EE3FEC9}" presName="childTextBox" presStyleLbl="fgAccFollowNode1" presStyleIdx="1" presStyleCnt="6">
        <dgm:presLayoutVars>
          <dgm:bulletEnabled val="1"/>
        </dgm:presLayoutVars>
      </dgm:prSet>
      <dgm:spPr/>
    </dgm:pt>
    <dgm:pt modelId="{CDFCF901-9610-414A-A542-8ED66DAC82CA}" type="pres">
      <dgm:prSet presAssocID="{08492B0D-8E6E-4013-B4E8-62A5F2EDDCC9}" presName="sp" presStyleCnt="0"/>
      <dgm:spPr/>
    </dgm:pt>
    <dgm:pt modelId="{EE1CBF37-C607-42EA-8FEA-EF02676ABFDF}" type="pres">
      <dgm:prSet presAssocID="{4D8D5F8A-5599-4477-8B7E-466D6D77AB0D}" presName="arrowAndChildren" presStyleCnt="0"/>
      <dgm:spPr/>
    </dgm:pt>
    <dgm:pt modelId="{0E43430A-A2EA-407F-855D-517882FAC07D}" type="pres">
      <dgm:prSet presAssocID="{4D8D5F8A-5599-4477-8B7E-466D6D77AB0D}" presName="parentTextArrow" presStyleLbl="node1" presStyleIdx="0" presStyleCnt="3"/>
      <dgm:spPr/>
    </dgm:pt>
    <dgm:pt modelId="{777BE1EC-1F4E-43E7-B1BA-06767A353C58}" type="pres">
      <dgm:prSet presAssocID="{4D8D5F8A-5599-4477-8B7E-466D6D77AB0D}" presName="arrow" presStyleLbl="node1" presStyleIdx="1" presStyleCnt="3"/>
      <dgm:spPr/>
    </dgm:pt>
    <dgm:pt modelId="{9FB9E29F-381F-400C-AD25-189279D9E8B6}" type="pres">
      <dgm:prSet presAssocID="{4D8D5F8A-5599-4477-8B7E-466D6D77AB0D}" presName="descendantArrow" presStyleCnt="0"/>
      <dgm:spPr/>
    </dgm:pt>
    <dgm:pt modelId="{99D79910-8A97-4710-A74B-D82563C1603A}" type="pres">
      <dgm:prSet presAssocID="{FAEF52D1-F20C-47AE-8DCD-B4A5810BC5DD}" presName="childTextArrow" presStyleLbl="fgAccFollowNode1" presStyleIdx="2" presStyleCnt="6">
        <dgm:presLayoutVars>
          <dgm:bulletEnabled val="1"/>
        </dgm:presLayoutVars>
      </dgm:prSet>
      <dgm:spPr/>
    </dgm:pt>
    <dgm:pt modelId="{FF309B36-4253-452E-8CA8-6BAFC070FF63}" type="pres">
      <dgm:prSet presAssocID="{AE92C381-593B-45A5-A1B8-65834BB082B0}" presName="childTextArrow" presStyleLbl="fgAccFollowNode1" presStyleIdx="3" presStyleCnt="6">
        <dgm:presLayoutVars>
          <dgm:bulletEnabled val="1"/>
        </dgm:presLayoutVars>
      </dgm:prSet>
      <dgm:spPr/>
    </dgm:pt>
    <dgm:pt modelId="{10D096CC-7D48-4510-A3FE-3D9348E1911F}" type="pres">
      <dgm:prSet presAssocID="{5DCEFB9D-2C9E-4419-851C-C0FA037FD69D}" presName="sp" presStyleCnt="0"/>
      <dgm:spPr/>
    </dgm:pt>
    <dgm:pt modelId="{8960D01F-10F1-42D6-8AE1-94AD77068A0F}" type="pres">
      <dgm:prSet presAssocID="{52CFEAB0-885F-4ED1-B031-6FC2FAA01C1D}" presName="arrowAndChildren" presStyleCnt="0"/>
      <dgm:spPr/>
    </dgm:pt>
    <dgm:pt modelId="{AD8EA5D3-E72B-4F07-A070-208E3037F14F}" type="pres">
      <dgm:prSet presAssocID="{52CFEAB0-885F-4ED1-B031-6FC2FAA01C1D}" presName="parentTextArrow" presStyleLbl="node1" presStyleIdx="1" presStyleCnt="3"/>
      <dgm:spPr/>
    </dgm:pt>
    <dgm:pt modelId="{569BB8A8-CD84-4AAE-9E8A-AFDB8BEA3863}" type="pres">
      <dgm:prSet presAssocID="{52CFEAB0-885F-4ED1-B031-6FC2FAA01C1D}" presName="arrow" presStyleLbl="node1" presStyleIdx="2" presStyleCnt="3"/>
      <dgm:spPr/>
    </dgm:pt>
    <dgm:pt modelId="{9AB7D921-F12A-4FE0-9F8E-74FF7294BD91}" type="pres">
      <dgm:prSet presAssocID="{52CFEAB0-885F-4ED1-B031-6FC2FAA01C1D}" presName="descendantArrow" presStyleCnt="0"/>
      <dgm:spPr/>
    </dgm:pt>
    <dgm:pt modelId="{EA522899-C6C9-4DE0-883F-052CBA5C87B5}" type="pres">
      <dgm:prSet presAssocID="{B0FF5C4D-673D-4A1C-AD93-431F3C081E75}" presName="childTextArrow" presStyleLbl="fgAccFollowNode1" presStyleIdx="4" presStyleCnt="6">
        <dgm:presLayoutVars>
          <dgm:bulletEnabled val="1"/>
        </dgm:presLayoutVars>
      </dgm:prSet>
      <dgm:spPr/>
    </dgm:pt>
    <dgm:pt modelId="{C974F15E-327C-48DD-8306-DFB2E4605732}" type="pres">
      <dgm:prSet presAssocID="{D2D60351-6AC5-43C6-8B0B-C4CE9E5CC367}" presName="childTextArrow" presStyleLbl="fgAccFollowNode1" presStyleIdx="5" presStyleCnt="6">
        <dgm:presLayoutVars>
          <dgm:bulletEnabled val="1"/>
        </dgm:presLayoutVars>
      </dgm:prSet>
      <dgm:spPr/>
    </dgm:pt>
  </dgm:ptLst>
  <dgm:cxnLst>
    <dgm:cxn modelId="{D983F608-B744-48EF-8394-7BB065A632CD}" type="presOf" srcId="{4D8D5F8A-5599-4477-8B7E-466D6D77AB0D}" destId="{777BE1EC-1F4E-43E7-B1BA-06767A353C58}" srcOrd="1" destOrd="0" presId="urn:microsoft.com/office/officeart/2005/8/layout/process4"/>
    <dgm:cxn modelId="{0A90CC26-935F-4070-B18F-2B57A07187DE}" srcId="{4F21B553-0FFF-4DCB-B04D-7E9B22DBC84A}" destId="{4459433B-340C-42B8-AACA-9FC5437C8932}" srcOrd="2" destOrd="0" parTransId="{BDC4F5D0-9F32-4898-89C4-E305961DC8AE}" sibTransId="{A2F2EF24-01C3-4263-844E-829C1F3D4337}"/>
    <dgm:cxn modelId="{620E372E-7EE0-4A37-AE3E-57A1553F093B}" srcId="{52CFEAB0-885F-4ED1-B031-6FC2FAA01C1D}" destId="{B0FF5C4D-673D-4A1C-AD93-431F3C081E75}" srcOrd="0" destOrd="0" parTransId="{56300AB1-5521-4C56-B8F5-F5D7F6F4FF50}" sibTransId="{88195BD9-9C88-4D30-AD86-1B078157EE58}"/>
    <dgm:cxn modelId="{FD9C4336-5045-49B9-BCA6-FAB48204014A}" type="presOf" srcId="{4D8D5F8A-5599-4477-8B7E-466D6D77AB0D}" destId="{0E43430A-A2EA-407F-855D-517882FAC07D}" srcOrd="0" destOrd="0" presId="urn:microsoft.com/office/officeart/2005/8/layout/process4"/>
    <dgm:cxn modelId="{6A456038-F008-4D13-B162-82E57662D579}" type="presOf" srcId="{4F21B553-0FFF-4DCB-B04D-7E9B22DBC84A}" destId="{5AA06AC8-7FD8-4BA5-B6C0-3746408C04D2}" srcOrd="0" destOrd="0" presId="urn:microsoft.com/office/officeart/2005/8/layout/process4"/>
    <dgm:cxn modelId="{FBDE5151-26EB-4A10-A08B-C340B1EED336}" srcId="{4F21B553-0FFF-4DCB-B04D-7E9B22DBC84A}" destId="{4D8D5F8A-5599-4477-8B7E-466D6D77AB0D}" srcOrd="1" destOrd="0" parTransId="{82B9FAF3-D4EE-4DF2-A9EF-93A1BFD03F82}" sibTransId="{08492B0D-8E6E-4013-B4E8-62A5F2EDDCC9}"/>
    <dgm:cxn modelId="{F555B952-E38E-4726-B32B-1D78550E31A8}" srcId="{4D8D5F8A-5599-4477-8B7E-466D6D77AB0D}" destId="{AE92C381-593B-45A5-A1B8-65834BB082B0}" srcOrd="1" destOrd="0" parTransId="{28646329-EFC0-417E-A686-5DF1AB2FBF9B}" sibTransId="{CA8F7114-59F5-40E5-94CF-BDF4091C5B78}"/>
    <dgm:cxn modelId="{C99DD952-673B-45A9-8B0B-BF0FF550A3AD}" type="presOf" srcId="{B0FF5C4D-673D-4A1C-AD93-431F3C081E75}" destId="{EA522899-C6C9-4DE0-883F-052CBA5C87B5}" srcOrd="0" destOrd="0" presId="urn:microsoft.com/office/officeart/2005/8/layout/process4"/>
    <dgm:cxn modelId="{E9200B59-7FDF-4AAA-9150-45556666BBE6}" type="presOf" srcId="{52CFEAB0-885F-4ED1-B031-6FC2FAA01C1D}" destId="{AD8EA5D3-E72B-4F07-A070-208E3037F14F}" srcOrd="0" destOrd="0" presId="urn:microsoft.com/office/officeart/2005/8/layout/process4"/>
    <dgm:cxn modelId="{38125168-4889-4E71-80AB-B48339647D58}" type="presOf" srcId="{48ACA22A-A259-47B1-B82F-F4126C781A3B}" destId="{9393B04C-AEEC-47A0-97AA-87D048B46C26}" srcOrd="0" destOrd="0" presId="urn:microsoft.com/office/officeart/2005/8/layout/process4"/>
    <dgm:cxn modelId="{07D6B175-D7CB-49A0-BC07-4CACAB46A379}" type="presOf" srcId="{4459433B-340C-42B8-AACA-9FC5437C8932}" destId="{D672A25A-3F6B-4BDB-9C8E-00503A53D081}" srcOrd="0" destOrd="0" presId="urn:microsoft.com/office/officeart/2005/8/layout/process4"/>
    <dgm:cxn modelId="{EF5A6E78-AEE7-45D7-A2F3-B792E47E0220}" type="presOf" srcId="{4459433B-340C-42B8-AACA-9FC5437C8932}" destId="{DBD27411-28EA-4C38-B930-825B3190E77A}" srcOrd="1" destOrd="0" presId="urn:microsoft.com/office/officeart/2005/8/layout/process4"/>
    <dgm:cxn modelId="{1F98448A-1634-41F7-AC3C-A712396AD7DC}" srcId="{4459433B-340C-42B8-AACA-9FC5437C8932}" destId="{AEA1A004-CF2B-45D8-A169-87725EE3FEC9}" srcOrd="1" destOrd="0" parTransId="{7F40EEFE-135B-440E-95FC-2B0D47861877}" sibTransId="{AD9538F5-7342-4853-8882-579650D8F623}"/>
    <dgm:cxn modelId="{5D03D18C-111E-4F77-9A1A-D9C82311281A}" srcId="{52CFEAB0-885F-4ED1-B031-6FC2FAA01C1D}" destId="{D2D60351-6AC5-43C6-8B0B-C4CE9E5CC367}" srcOrd="1" destOrd="0" parTransId="{B7811693-0897-4401-8CED-51373EFADA61}" sibTransId="{1B1AE327-3D8E-4835-930B-47312B705205}"/>
    <dgm:cxn modelId="{36DF2A9D-A0FF-4FDE-A00E-6073AC906AB4}" type="presOf" srcId="{AEA1A004-CF2B-45D8-A169-87725EE3FEC9}" destId="{D8AF5509-F37C-436E-81DF-1D0CDA46AD9E}" srcOrd="0" destOrd="0" presId="urn:microsoft.com/office/officeart/2005/8/layout/process4"/>
    <dgm:cxn modelId="{9116B29E-877C-4B16-A454-6C8EB0B614B9}" srcId="{4D8D5F8A-5599-4477-8B7E-466D6D77AB0D}" destId="{FAEF52D1-F20C-47AE-8DCD-B4A5810BC5DD}" srcOrd="0" destOrd="0" parTransId="{B1D03948-8440-4747-BFBA-A214E32194D7}" sibTransId="{3DBF8C32-23FD-48C5-98A9-ECC86DC19A31}"/>
    <dgm:cxn modelId="{D73CBA9E-5B42-4003-B9C1-C89BE31BEC21}" type="presOf" srcId="{AE92C381-593B-45A5-A1B8-65834BB082B0}" destId="{FF309B36-4253-452E-8CA8-6BAFC070FF63}" srcOrd="0" destOrd="0" presId="urn:microsoft.com/office/officeart/2005/8/layout/process4"/>
    <dgm:cxn modelId="{F8A695AA-7BDA-4BA8-AC3C-F22D4912F587}" type="presOf" srcId="{FAEF52D1-F20C-47AE-8DCD-B4A5810BC5DD}" destId="{99D79910-8A97-4710-A74B-D82563C1603A}" srcOrd="0" destOrd="0" presId="urn:microsoft.com/office/officeart/2005/8/layout/process4"/>
    <dgm:cxn modelId="{BE6D1EAF-5104-4127-81AC-10BC5FE86D6B}" type="presOf" srcId="{52CFEAB0-885F-4ED1-B031-6FC2FAA01C1D}" destId="{569BB8A8-CD84-4AAE-9E8A-AFDB8BEA3863}" srcOrd="1" destOrd="0" presId="urn:microsoft.com/office/officeart/2005/8/layout/process4"/>
    <dgm:cxn modelId="{44F696D8-B13F-407F-B2A4-8578DE4C9B84}" srcId="{4F21B553-0FFF-4DCB-B04D-7E9B22DBC84A}" destId="{52CFEAB0-885F-4ED1-B031-6FC2FAA01C1D}" srcOrd="0" destOrd="0" parTransId="{B9CC525C-1D6B-47B1-BD40-594B66AD56F7}" sibTransId="{5DCEFB9D-2C9E-4419-851C-C0FA037FD69D}"/>
    <dgm:cxn modelId="{14B891DD-7E70-4B78-9AE4-1135A6E238DD}" srcId="{4459433B-340C-42B8-AACA-9FC5437C8932}" destId="{48ACA22A-A259-47B1-B82F-F4126C781A3B}" srcOrd="0" destOrd="0" parTransId="{A681B596-3297-47DD-97D3-86EE76984C0B}" sibTransId="{D83CB71A-E99D-448A-BD32-13DB983A5897}"/>
    <dgm:cxn modelId="{6DDC37E3-888D-4ECC-AD85-D8D3C0C5B9EA}" type="presOf" srcId="{D2D60351-6AC5-43C6-8B0B-C4CE9E5CC367}" destId="{C974F15E-327C-48DD-8306-DFB2E4605732}" srcOrd="0" destOrd="0" presId="urn:microsoft.com/office/officeart/2005/8/layout/process4"/>
    <dgm:cxn modelId="{59C4AEB8-5CC5-481E-B32C-D5DC006D5A7D}" type="presParOf" srcId="{5AA06AC8-7FD8-4BA5-B6C0-3746408C04D2}" destId="{D2DDDCAD-7DCB-48AC-B613-BFC20AFCBE33}" srcOrd="0" destOrd="0" presId="urn:microsoft.com/office/officeart/2005/8/layout/process4"/>
    <dgm:cxn modelId="{BEB70D6B-D7CE-4BF2-A9C7-E5AB6AD21ABE}" type="presParOf" srcId="{D2DDDCAD-7DCB-48AC-B613-BFC20AFCBE33}" destId="{D672A25A-3F6B-4BDB-9C8E-00503A53D081}" srcOrd="0" destOrd="0" presId="urn:microsoft.com/office/officeart/2005/8/layout/process4"/>
    <dgm:cxn modelId="{67134AFB-22E7-4218-89DE-AB909A0C9DDE}" type="presParOf" srcId="{D2DDDCAD-7DCB-48AC-B613-BFC20AFCBE33}" destId="{DBD27411-28EA-4C38-B930-825B3190E77A}" srcOrd="1" destOrd="0" presId="urn:microsoft.com/office/officeart/2005/8/layout/process4"/>
    <dgm:cxn modelId="{B154FE6E-BA12-4E7D-9337-36B20A31670A}" type="presParOf" srcId="{D2DDDCAD-7DCB-48AC-B613-BFC20AFCBE33}" destId="{4C135E8A-5526-4330-A20E-26ECDCB4D617}" srcOrd="2" destOrd="0" presId="urn:microsoft.com/office/officeart/2005/8/layout/process4"/>
    <dgm:cxn modelId="{6C26747D-EB1C-4730-98B9-5932E0F3F307}" type="presParOf" srcId="{4C135E8A-5526-4330-A20E-26ECDCB4D617}" destId="{9393B04C-AEEC-47A0-97AA-87D048B46C26}" srcOrd="0" destOrd="0" presId="urn:microsoft.com/office/officeart/2005/8/layout/process4"/>
    <dgm:cxn modelId="{E36A79AB-C642-481E-AA6D-CA9DA5DC543D}" type="presParOf" srcId="{4C135E8A-5526-4330-A20E-26ECDCB4D617}" destId="{D8AF5509-F37C-436E-81DF-1D0CDA46AD9E}" srcOrd="1" destOrd="0" presId="urn:microsoft.com/office/officeart/2005/8/layout/process4"/>
    <dgm:cxn modelId="{40D9D8B4-18EE-4BC3-9AB8-4793079E5B6D}" type="presParOf" srcId="{5AA06AC8-7FD8-4BA5-B6C0-3746408C04D2}" destId="{CDFCF901-9610-414A-A542-8ED66DAC82CA}" srcOrd="1" destOrd="0" presId="urn:microsoft.com/office/officeart/2005/8/layout/process4"/>
    <dgm:cxn modelId="{61FAD5E1-E475-4C61-9C97-600527A2F97F}" type="presParOf" srcId="{5AA06AC8-7FD8-4BA5-B6C0-3746408C04D2}" destId="{EE1CBF37-C607-42EA-8FEA-EF02676ABFDF}" srcOrd="2" destOrd="0" presId="urn:microsoft.com/office/officeart/2005/8/layout/process4"/>
    <dgm:cxn modelId="{9398D825-283B-46E3-9DCD-F72339E2F23F}" type="presParOf" srcId="{EE1CBF37-C607-42EA-8FEA-EF02676ABFDF}" destId="{0E43430A-A2EA-407F-855D-517882FAC07D}" srcOrd="0" destOrd="0" presId="urn:microsoft.com/office/officeart/2005/8/layout/process4"/>
    <dgm:cxn modelId="{DB04A042-DBE7-48FC-96AF-B319F0569FA2}" type="presParOf" srcId="{EE1CBF37-C607-42EA-8FEA-EF02676ABFDF}" destId="{777BE1EC-1F4E-43E7-B1BA-06767A353C58}" srcOrd="1" destOrd="0" presId="urn:microsoft.com/office/officeart/2005/8/layout/process4"/>
    <dgm:cxn modelId="{42493CD3-F042-4834-9C3F-26161E389C2A}" type="presParOf" srcId="{EE1CBF37-C607-42EA-8FEA-EF02676ABFDF}" destId="{9FB9E29F-381F-400C-AD25-189279D9E8B6}" srcOrd="2" destOrd="0" presId="urn:microsoft.com/office/officeart/2005/8/layout/process4"/>
    <dgm:cxn modelId="{87D5B55C-49C6-4BC0-AC33-4A650760216F}" type="presParOf" srcId="{9FB9E29F-381F-400C-AD25-189279D9E8B6}" destId="{99D79910-8A97-4710-A74B-D82563C1603A}" srcOrd="0" destOrd="0" presId="urn:microsoft.com/office/officeart/2005/8/layout/process4"/>
    <dgm:cxn modelId="{FCC2A944-FCB9-44CC-A775-6AA78299ADB2}" type="presParOf" srcId="{9FB9E29F-381F-400C-AD25-189279D9E8B6}" destId="{FF309B36-4253-452E-8CA8-6BAFC070FF63}" srcOrd="1" destOrd="0" presId="urn:microsoft.com/office/officeart/2005/8/layout/process4"/>
    <dgm:cxn modelId="{CD38019D-83EE-400E-A271-64FD7691F01C}" type="presParOf" srcId="{5AA06AC8-7FD8-4BA5-B6C0-3746408C04D2}" destId="{10D096CC-7D48-4510-A3FE-3D9348E1911F}" srcOrd="3" destOrd="0" presId="urn:microsoft.com/office/officeart/2005/8/layout/process4"/>
    <dgm:cxn modelId="{9863B491-784A-43D9-BFC8-031F1150EECD}" type="presParOf" srcId="{5AA06AC8-7FD8-4BA5-B6C0-3746408C04D2}" destId="{8960D01F-10F1-42D6-8AE1-94AD77068A0F}" srcOrd="4" destOrd="0" presId="urn:microsoft.com/office/officeart/2005/8/layout/process4"/>
    <dgm:cxn modelId="{60C8E426-F45C-42F6-B106-C9CAA10AFC35}" type="presParOf" srcId="{8960D01F-10F1-42D6-8AE1-94AD77068A0F}" destId="{AD8EA5D3-E72B-4F07-A070-208E3037F14F}" srcOrd="0" destOrd="0" presId="urn:microsoft.com/office/officeart/2005/8/layout/process4"/>
    <dgm:cxn modelId="{71906E5A-6DB4-404E-A971-127CABABE40A}" type="presParOf" srcId="{8960D01F-10F1-42D6-8AE1-94AD77068A0F}" destId="{569BB8A8-CD84-4AAE-9E8A-AFDB8BEA3863}" srcOrd="1" destOrd="0" presId="urn:microsoft.com/office/officeart/2005/8/layout/process4"/>
    <dgm:cxn modelId="{13F69500-E9E8-403B-AE9E-6F87349AC74B}" type="presParOf" srcId="{8960D01F-10F1-42D6-8AE1-94AD77068A0F}" destId="{9AB7D921-F12A-4FE0-9F8E-74FF7294BD91}" srcOrd="2" destOrd="0" presId="urn:microsoft.com/office/officeart/2005/8/layout/process4"/>
    <dgm:cxn modelId="{98CEB0C0-1A92-480D-B54E-84DE7F2EC92C}" type="presParOf" srcId="{9AB7D921-F12A-4FE0-9F8E-74FF7294BD91}" destId="{EA522899-C6C9-4DE0-883F-052CBA5C87B5}" srcOrd="0" destOrd="0" presId="urn:microsoft.com/office/officeart/2005/8/layout/process4"/>
    <dgm:cxn modelId="{6DF05C72-8F27-4A2C-AF80-6590D86941B7}" type="presParOf" srcId="{9AB7D921-F12A-4FE0-9F8E-74FF7294BD91}" destId="{C974F15E-327C-48DD-8306-DFB2E4605732}" srcOrd="1"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D27411-28EA-4C38-B930-825B3190E77A}">
      <dsp:nvSpPr>
        <dsp:cNvPr id="0" name=""/>
        <dsp:cNvSpPr/>
      </dsp:nvSpPr>
      <dsp:spPr>
        <a:xfrm>
          <a:off x="0" y="3301374"/>
          <a:ext cx="11293475" cy="1083584"/>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n-IN" sz="2100" kern="1200" dirty="0"/>
            <a:t>Publishing of STK-7, in case no reply has been received/no cause to contrary has been shown</a:t>
          </a:r>
        </a:p>
      </dsp:txBody>
      <dsp:txXfrm>
        <a:off x="0" y="3301374"/>
        <a:ext cx="11293475" cy="585135"/>
      </dsp:txXfrm>
    </dsp:sp>
    <dsp:sp modelId="{9393B04C-AEEC-47A0-97AA-87D048B46C26}">
      <dsp:nvSpPr>
        <dsp:cNvPr id="0" name=""/>
        <dsp:cNvSpPr/>
      </dsp:nvSpPr>
      <dsp:spPr>
        <a:xfrm>
          <a:off x="0" y="3887283"/>
          <a:ext cx="5646737" cy="498448"/>
        </a:xfrm>
        <a:prstGeom prst="rect">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IN" sz="2000" kern="1200" dirty="0"/>
            <a:t>Striking off the name of Company</a:t>
          </a:r>
        </a:p>
      </dsp:txBody>
      <dsp:txXfrm>
        <a:off x="0" y="3887283"/>
        <a:ext cx="5646737" cy="498448"/>
      </dsp:txXfrm>
    </dsp:sp>
    <dsp:sp modelId="{D8AF5509-F37C-436E-81DF-1D0CDA46AD9E}">
      <dsp:nvSpPr>
        <dsp:cNvPr id="0" name=""/>
        <dsp:cNvSpPr/>
      </dsp:nvSpPr>
      <dsp:spPr>
        <a:xfrm>
          <a:off x="5646737" y="3864838"/>
          <a:ext cx="5646737" cy="498448"/>
        </a:xfrm>
        <a:prstGeom prst="rect">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IN" sz="2000" kern="1200" dirty="0"/>
            <a:t>Company stands Dissolved</a:t>
          </a:r>
        </a:p>
      </dsp:txBody>
      <dsp:txXfrm>
        <a:off x="5646737" y="3864838"/>
        <a:ext cx="5646737" cy="498448"/>
      </dsp:txXfrm>
    </dsp:sp>
    <dsp:sp modelId="{777BE1EC-1F4E-43E7-B1BA-06767A353C58}">
      <dsp:nvSpPr>
        <dsp:cNvPr id="0" name=""/>
        <dsp:cNvSpPr/>
      </dsp:nvSpPr>
      <dsp:spPr>
        <a:xfrm rot="10800000">
          <a:off x="0" y="1651074"/>
          <a:ext cx="11293475" cy="1666553"/>
        </a:xfrm>
        <a:prstGeom prst="upArrowCallou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IN" sz="2000" kern="1200" dirty="0"/>
            <a:t>Publishing of STK-5 on the website of MCA, Official Gazette, and in one ENGLISH &amp; Vernacular language- </a:t>
          </a:r>
          <a:r>
            <a:rPr lang="en-IN" sz="2000" b="1" kern="1200" dirty="0">
              <a:solidFill>
                <a:srgbClr val="92D050"/>
              </a:solidFill>
            </a:rPr>
            <a:t>FOR GENERAL PUBLIC &amp; Simultaneous intimation to departments</a:t>
          </a:r>
        </a:p>
      </dsp:txBody>
      <dsp:txXfrm rot="-10800000">
        <a:off x="0" y="1651074"/>
        <a:ext cx="11293475" cy="584960"/>
      </dsp:txXfrm>
    </dsp:sp>
    <dsp:sp modelId="{99D79910-8A97-4710-A74B-D82563C1603A}">
      <dsp:nvSpPr>
        <dsp:cNvPr id="0" name=""/>
        <dsp:cNvSpPr/>
      </dsp:nvSpPr>
      <dsp:spPr>
        <a:xfrm>
          <a:off x="0" y="2236034"/>
          <a:ext cx="5646737" cy="498299"/>
        </a:xfrm>
        <a:prstGeom prst="rect">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IN" sz="2000" kern="1200" dirty="0"/>
            <a:t>Publishing in newspaper shall be in STK-5A</a:t>
          </a:r>
        </a:p>
      </dsp:txBody>
      <dsp:txXfrm>
        <a:off x="0" y="2236034"/>
        <a:ext cx="5646737" cy="498299"/>
      </dsp:txXfrm>
    </dsp:sp>
    <dsp:sp modelId="{FF309B36-4253-452E-8CA8-6BAFC070FF63}">
      <dsp:nvSpPr>
        <dsp:cNvPr id="0" name=""/>
        <dsp:cNvSpPr/>
      </dsp:nvSpPr>
      <dsp:spPr>
        <a:xfrm>
          <a:off x="5646737" y="2236034"/>
          <a:ext cx="5646737" cy="498299"/>
        </a:xfrm>
        <a:prstGeom prst="rect">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IN" sz="2000" kern="1200" dirty="0"/>
            <a:t>To be replied within 30 days of such publishment</a:t>
          </a:r>
        </a:p>
      </dsp:txBody>
      <dsp:txXfrm>
        <a:off x="5646737" y="2236034"/>
        <a:ext cx="5646737" cy="498299"/>
      </dsp:txXfrm>
    </dsp:sp>
    <dsp:sp modelId="{569BB8A8-CD84-4AAE-9E8A-AFDB8BEA3863}">
      <dsp:nvSpPr>
        <dsp:cNvPr id="0" name=""/>
        <dsp:cNvSpPr/>
      </dsp:nvSpPr>
      <dsp:spPr>
        <a:xfrm rot="10800000">
          <a:off x="0" y="775"/>
          <a:ext cx="11293475" cy="1666553"/>
        </a:xfrm>
        <a:prstGeom prst="upArrowCallou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IN" sz="2000" kern="1200" dirty="0"/>
            <a:t>Issuance of Notice under STK-1- Intimation to Directors and Company </a:t>
          </a:r>
        </a:p>
      </dsp:txBody>
      <dsp:txXfrm rot="-10800000">
        <a:off x="0" y="775"/>
        <a:ext cx="11293475" cy="584960"/>
      </dsp:txXfrm>
    </dsp:sp>
    <dsp:sp modelId="{EA522899-C6C9-4DE0-883F-052CBA5C87B5}">
      <dsp:nvSpPr>
        <dsp:cNvPr id="0" name=""/>
        <dsp:cNvSpPr/>
      </dsp:nvSpPr>
      <dsp:spPr>
        <a:xfrm>
          <a:off x="0" y="585735"/>
          <a:ext cx="5646737" cy="498299"/>
        </a:xfrm>
        <a:prstGeom prst="rect">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IN" sz="2000" kern="1200" dirty="0"/>
            <a:t>Intimation of intention to remove name of company</a:t>
          </a:r>
        </a:p>
      </dsp:txBody>
      <dsp:txXfrm>
        <a:off x="0" y="585735"/>
        <a:ext cx="5646737" cy="498299"/>
      </dsp:txXfrm>
    </dsp:sp>
    <dsp:sp modelId="{C974F15E-327C-48DD-8306-DFB2E4605732}">
      <dsp:nvSpPr>
        <dsp:cNvPr id="0" name=""/>
        <dsp:cNvSpPr/>
      </dsp:nvSpPr>
      <dsp:spPr>
        <a:xfrm>
          <a:off x="5646737" y="585735"/>
          <a:ext cx="5646737" cy="498299"/>
        </a:xfrm>
        <a:prstGeom prst="rect">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25400" rIns="142240" bIns="25400" numCol="1" spcCol="1270" anchor="ctr" anchorCtr="0">
          <a:noAutofit/>
        </a:bodyPr>
        <a:lstStyle/>
        <a:p>
          <a:pPr marL="0" lvl="0" indent="0" algn="ctr" defTabSz="889000">
            <a:lnSpc>
              <a:spcPct val="90000"/>
            </a:lnSpc>
            <a:spcBef>
              <a:spcPct val="0"/>
            </a:spcBef>
            <a:spcAft>
              <a:spcPct val="35000"/>
            </a:spcAft>
            <a:buNone/>
          </a:pPr>
          <a:r>
            <a:rPr lang="en-IN" sz="2000" kern="1200" dirty="0"/>
            <a:t>To be replied within 30 days of date of such Notice.</a:t>
          </a:r>
        </a:p>
      </dsp:txBody>
      <dsp:txXfrm>
        <a:off x="5646737" y="585735"/>
        <a:ext cx="5646737" cy="498299"/>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A87716-AC47-4F11-A07F-DF78E7F9EB68}" type="datetimeFigureOut">
              <a:rPr lang="en-IN" smtClean="0"/>
              <a:t>10/02/24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BBB9EA-9516-4146-AF12-2CD5CC44225F}" type="slidenum">
              <a:rPr lang="en-IN" smtClean="0"/>
              <a:t>‹#›</a:t>
            </a:fld>
            <a:endParaRPr lang="en-IN"/>
          </a:p>
        </p:txBody>
      </p:sp>
    </p:spTree>
    <p:extLst>
      <p:ext uri="{BB962C8B-B14F-4D97-AF65-F5344CB8AC3E}">
        <p14:creationId xmlns:p14="http://schemas.microsoft.com/office/powerpoint/2010/main" val="12352987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924A8C56-B982-4DB6-915E-7FBF296A42A0}" type="datetime1">
              <a:rPr lang="en-US" smtClean="0"/>
              <a:t>2/10/24</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r>
              <a:rPr lang="en-US"/>
              <a:t>CS SANTOSH PANDEY, NEW DELHI. +91-9999202268</a:t>
            </a: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B9CF36BD-E2B8-49BE-8B1F-6E9223218E1E}" type="slidenum">
              <a:rPr lang="en-US" smtClean="0"/>
              <a:t>‹#›</a:t>
            </a:fld>
            <a:endParaRPr lang="en-US"/>
          </a:p>
        </p:txBody>
      </p:sp>
    </p:spTree>
    <p:extLst>
      <p:ext uri="{BB962C8B-B14F-4D97-AF65-F5344CB8AC3E}">
        <p14:creationId xmlns:p14="http://schemas.microsoft.com/office/powerpoint/2010/main" val="168680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9A0FE-8C02-471C-BB65-F40FF7094A7F}" type="datetime1">
              <a:rPr lang="en-US" smtClean="0"/>
              <a:t>2/10/24</a:t>
            </a:fld>
            <a:endParaRPr lang="en-US"/>
          </a:p>
        </p:txBody>
      </p:sp>
      <p:sp>
        <p:nvSpPr>
          <p:cNvPr id="5" name="Footer Placeholder 4"/>
          <p:cNvSpPr>
            <a:spLocks noGrp="1"/>
          </p:cNvSpPr>
          <p:nvPr>
            <p:ph type="ftr" sz="quarter" idx="11"/>
          </p:nvPr>
        </p:nvSpPr>
        <p:spPr/>
        <p:txBody>
          <a:bodyPr/>
          <a:lstStyle/>
          <a:p>
            <a:r>
              <a:rPr lang="en-US"/>
              <a:t>CS SANTOSH PANDEY, NEW DELHI. +91-9999202268</a:t>
            </a:r>
          </a:p>
        </p:txBody>
      </p:sp>
      <p:sp>
        <p:nvSpPr>
          <p:cNvPr id="6" name="Slide Number Placeholder 5"/>
          <p:cNvSpPr>
            <a:spLocks noGrp="1"/>
          </p:cNvSpPr>
          <p:nvPr>
            <p:ph type="sldNum" sz="quarter" idx="12"/>
          </p:nvPr>
        </p:nvSpPr>
        <p:spPr/>
        <p:txBody>
          <a:bodyPr/>
          <a:lstStyle/>
          <a:p>
            <a:fld id="{B9CF36BD-E2B8-49BE-8B1F-6E9223218E1E}" type="slidenum">
              <a:rPr lang="en-US" smtClean="0"/>
              <a:t>‹#›</a:t>
            </a:fld>
            <a:endParaRPr lang="en-US"/>
          </a:p>
        </p:txBody>
      </p:sp>
    </p:spTree>
    <p:extLst>
      <p:ext uri="{BB962C8B-B14F-4D97-AF65-F5344CB8AC3E}">
        <p14:creationId xmlns:p14="http://schemas.microsoft.com/office/powerpoint/2010/main" val="1846913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7E182877-09A9-4EE0-9140-1247B6686FE9}" type="datetime1">
              <a:rPr lang="en-US" smtClean="0"/>
              <a:t>2/10/24</a:t>
            </a:fld>
            <a:endParaRPr lang="en-US"/>
          </a:p>
        </p:txBody>
      </p:sp>
      <p:sp>
        <p:nvSpPr>
          <p:cNvPr id="5" name="Footer Placeholder 4"/>
          <p:cNvSpPr>
            <a:spLocks noGrp="1"/>
          </p:cNvSpPr>
          <p:nvPr>
            <p:ph type="ftr" sz="quarter" idx="11"/>
          </p:nvPr>
        </p:nvSpPr>
        <p:spPr>
          <a:xfrm>
            <a:off x="774923" y="5951811"/>
            <a:ext cx="7896279" cy="365125"/>
          </a:xfrm>
        </p:spPr>
        <p:txBody>
          <a:bodyPr/>
          <a:lstStyle/>
          <a:p>
            <a:r>
              <a:rPr lang="en-US"/>
              <a:t>CS SANTOSH PANDEY, NEW DELHI. +91-9999202268</a:t>
            </a: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B9CF36BD-E2B8-49BE-8B1F-6E9223218E1E}" type="slidenum">
              <a:rPr lang="en-US" smtClean="0"/>
              <a:t>‹#›</a:t>
            </a:fld>
            <a:endParaRPr lang="en-US"/>
          </a:p>
        </p:txBody>
      </p:sp>
    </p:spTree>
    <p:extLst>
      <p:ext uri="{BB962C8B-B14F-4D97-AF65-F5344CB8AC3E}">
        <p14:creationId xmlns:p14="http://schemas.microsoft.com/office/powerpoint/2010/main" val="3347166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6BB4DE-5F1C-4F22-8464-8B78B2CBEB82}" type="datetime1">
              <a:rPr lang="en-US" smtClean="0"/>
              <a:t>2/10/24</a:t>
            </a:fld>
            <a:endParaRPr lang="en-US"/>
          </a:p>
        </p:txBody>
      </p:sp>
      <p:sp>
        <p:nvSpPr>
          <p:cNvPr id="5" name="Footer Placeholder 4"/>
          <p:cNvSpPr>
            <a:spLocks noGrp="1"/>
          </p:cNvSpPr>
          <p:nvPr>
            <p:ph type="ftr" sz="quarter" idx="11"/>
          </p:nvPr>
        </p:nvSpPr>
        <p:spPr/>
        <p:txBody>
          <a:bodyPr/>
          <a:lstStyle/>
          <a:p>
            <a:r>
              <a:rPr lang="en-US"/>
              <a:t>CS SANTOSH PANDEY, NEW DELHI. +91-9999202268</a:t>
            </a:r>
          </a:p>
        </p:txBody>
      </p:sp>
      <p:sp>
        <p:nvSpPr>
          <p:cNvPr id="6" name="Slide Number Placeholder 5"/>
          <p:cNvSpPr>
            <a:spLocks noGrp="1"/>
          </p:cNvSpPr>
          <p:nvPr>
            <p:ph type="sldNum" sz="quarter" idx="12"/>
          </p:nvPr>
        </p:nvSpPr>
        <p:spPr>
          <a:xfrm>
            <a:off x="10558300" y="5956137"/>
            <a:ext cx="1052508" cy="365125"/>
          </a:xfrm>
        </p:spPr>
        <p:txBody>
          <a:bodyPr/>
          <a:lstStyle/>
          <a:p>
            <a:fld id="{B9CF36BD-E2B8-49BE-8B1F-6E9223218E1E}" type="slidenum">
              <a:rPr lang="en-US" smtClean="0"/>
              <a:t>‹#›</a:t>
            </a:fld>
            <a:endParaRPr lang="en-US"/>
          </a:p>
        </p:txBody>
      </p:sp>
    </p:spTree>
    <p:extLst>
      <p:ext uri="{BB962C8B-B14F-4D97-AF65-F5344CB8AC3E}">
        <p14:creationId xmlns:p14="http://schemas.microsoft.com/office/powerpoint/2010/main" val="188585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30A5C67E-87F8-43B4-98C8-ABDCC044EF62}" type="datetime1">
              <a:rPr lang="en-US" smtClean="0"/>
              <a:t>2/10/24</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en-US"/>
              <a:t>CS SANTOSH PANDEY, NEW DELHI. +91-9999202268</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B9CF36BD-E2B8-49BE-8B1F-6E9223218E1E}" type="slidenum">
              <a:rPr lang="en-US" smtClean="0"/>
              <a:t>‹#›</a:t>
            </a:fld>
            <a:endParaRPr lang="en-US"/>
          </a:p>
        </p:txBody>
      </p:sp>
    </p:spTree>
    <p:extLst>
      <p:ext uri="{BB962C8B-B14F-4D97-AF65-F5344CB8AC3E}">
        <p14:creationId xmlns:p14="http://schemas.microsoft.com/office/powerpoint/2010/main" val="1582657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9B1AB8-44F6-46DC-AF83-9834745B4AE2}" type="datetime1">
              <a:rPr lang="en-US" smtClean="0"/>
              <a:t>2/10/24</a:t>
            </a:fld>
            <a:endParaRPr lang="en-US"/>
          </a:p>
        </p:txBody>
      </p:sp>
      <p:sp>
        <p:nvSpPr>
          <p:cNvPr id="6" name="Footer Placeholder 5"/>
          <p:cNvSpPr>
            <a:spLocks noGrp="1"/>
          </p:cNvSpPr>
          <p:nvPr>
            <p:ph type="ftr" sz="quarter" idx="11"/>
          </p:nvPr>
        </p:nvSpPr>
        <p:spPr/>
        <p:txBody>
          <a:bodyPr/>
          <a:lstStyle/>
          <a:p>
            <a:r>
              <a:rPr lang="en-US"/>
              <a:t>CS SANTOSH PANDEY, NEW DELHI. +91-9999202268</a:t>
            </a:r>
          </a:p>
        </p:txBody>
      </p:sp>
      <p:sp>
        <p:nvSpPr>
          <p:cNvPr id="7" name="Slide Number Placeholder 6"/>
          <p:cNvSpPr>
            <a:spLocks noGrp="1"/>
          </p:cNvSpPr>
          <p:nvPr>
            <p:ph type="sldNum" sz="quarter" idx="12"/>
          </p:nvPr>
        </p:nvSpPr>
        <p:spPr/>
        <p:txBody>
          <a:bodyPr/>
          <a:lstStyle/>
          <a:p>
            <a:fld id="{B9CF36BD-E2B8-49BE-8B1F-6E9223218E1E}" type="slidenum">
              <a:rPr lang="en-US" smtClean="0"/>
              <a:t>‹#›</a:t>
            </a:fld>
            <a:endParaRPr lang="en-US"/>
          </a:p>
        </p:txBody>
      </p:sp>
    </p:spTree>
    <p:extLst>
      <p:ext uri="{BB962C8B-B14F-4D97-AF65-F5344CB8AC3E}">
        <p14:creationId xmlns:p14="http://schemas.microsoft.com/office/powerpoint/2010/main" val="1284816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C72E8FC-D230-45E4-9366-91208CCAB2BE}" type="datetime1">
              <a:rPr lang="en-US" smtClean="0"/>
              <a:t>2/10/24</a:t>
            </a:fld>
            <a:endParaRPr lang="en-US"/>
          </a:p>
        </p:txBody>
      </p:sp>
      <p:sp>
        <p:nvSpPr>
          <p:cNvPr id="8" name="Footer Placeholder 7"/>
          <p:cNvSpPr>
            <a:spLocks noGrp="1"/>
          </p:cNvSpPr>
          <p:nvPr>
            <p:ph type="ftr" sz="quarter" idx="11"/>
          </p:nvPr>
        </p:nvSpPr>
        <p:spPr/>
        <p:txBody>
          <a:bodyPr/>
          <a:lstStyle/>
          <a:p>
            <a:r>
              <a:rPr lang="en-US"/>
              <a:t>CS SANTOSH PANDEY, NEW DELHI. +91-9999202268</a:t>
            </a:r>
          </a:p>
        </p:txBody>
      </p:sp>
      <p:sp>
        <p:nvSpPr>
          <p:cNvPr id="9" name="Slide Number Placeholder 8"/>
          <p:cNvSpPr>
            <a:spLocks noGrp="1"/>
          </p:cNvSpPr>
          <p:nvPr>
            <p:ph type="sldNum" sz="quarter" idx="12"/>
          </p:nvPr>
        </p:nvSpPr>
        <p:spPr/>
        <p:txBody>
          <a:bodyPr/>
          <a:lstStyle/>
          <a:p>
            <a:fld id="{B9CF36BD-E2B8-49BE-8B1F-6E9223218E1E}" type="slidenum">
              <a:rPr lang="en-US" smtClean="0"/>
              <a:t>‹#›</a:t>
            </a:fld>
            <a:endParaRPr lang="en-US"/>
          </a:p>
        </p:txBody>
      </p:sp>
    </p:spTree>
    <p:extLst>
      <p:ext uri="{BB962C8B-B14F-4D97-AF65-F5344CB8AC3E}">
        <p14:creationId xmlns:p14="http://schemas.microsoft.com/office/powerpoint/2010/main" val="1970211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C76DBF2-253A-4105-9305-7D2546299F9F}" type="datetime1">
              <a:rPr lang="en-US" smtClean="0"/>
              <a:t>2/10/24</a:t>
            </a:fld>
            <a:endParaRPr lang="en-US"/>
          </a:p>
        </p:txBody>
      </p:sp>
      <p:sp>
        <p:nvSpPr>
          <p:cNvPr id="4" name="Footer Placeholder 3"/>
          <p:cNvSpPr>
            <a:spLocks noGrp="1"/>
          </p:cNvSpPr>
          <p:nvPr>
            <p:ph type="ftr" sz="quarter" idx="11"/>
          </p:nvPr>
        </p:nvSpPr>
        <p:spPr/>
        <p:txBody>
          <a:bodyPr/>
          <a:lstStyle/>
          <a:p>
            <a:r>
              <a:rPr lang="en-US"/>
              <a:t>CS SANTOSH PANDEY, NEW DELHI. +91-9999202268</a:t>
            </a:r>
          </a:p>
        </p:txBody>
      </p:sp>
      <p:sp>
        <p:nvSpPr>
          <p:cNvPr id="5" name="Slide Number Placeholder 4"/>
          <p:cNvSpPr>
            <a:spLocks noGrp="1"/>
          </p:cNvSpPr>
          <p:nvPr>
            <p:ph type="sldNum" sz="quarter" idx="12"/>
          </p:nvPr>
        </p:nvSpPr>
        <p:spPr/>
        <p:txBody>
          <a:bodyPr/>
          <a:lstStyle/>
          <a:p>
            <a:fld id="{B9CF36BD-E2B8-49BE-8B1F-6E9223218E1E}" type="slidenum">
              <a:rPr lang="en-US" smtClean="0"/>
              <a:t>‹#›</a:t>
            </a:fld>
            <a:endParaRPr lang="en-US"/>
          </a:p>
        </p:txBody>
      </p:sp>
    </p:spTree>
    <p:extLst>
      <p:ext uri="{BB962C8B-B14F-4D97-AF65-F5344CB8AC3E}">
        <p14:creationId xmlns:p14="http://schemas.microsoft.com/office/powerpoint/2010/main" val="283053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1CBE95-14D4-4F16-A46B-59AD91181436}" type="datetime1">
              <a:rPr lang="en-US" smtClean="0"/>
              <a:t>2/10/24</a:t>
            </a:fld>
            <a:endParaRPr lang="en-US"/>
          </a:p>
        </p:txBody>
      </p:sp>
      <p:sp>
        <p:nvSpPr>
          <p:cNvPr id="3" name="Footer Placeholder 2"/>
          <p:cNvSpPr>
            <a:spLocks noGrp="1"/>
          </p:cNvSpPr>
          <p:nvPr>
            <p:ph type="ftr" sz="quarter" idx="11"/>
          </p:nvPr>
        </p:nvSpPr>
        <p:spPr/>
        <p:txBody>
          <a:bodyPr/>
          <a:lstStyle/>
          <a:p>
            <a:r>
              <a:rPr lang="en-US"/>
              <a:t>CS SANTOSH PANDEY, NEW DELHI. +91-9999202268</a:t>
            </a:r>
          </a:p>
        </p:txBody>
      </p:sp>
      <p:sp>
        <p:nvSpPr>
          <p:cNvPr id="4" name="Slide Number Placeholder 3"/>
          <p:cNvSpPr>
            <a:spLocks noGrp="1"/>
          </p:cNvSpPr>
          <p:nvPr>
            <p:ph type="sldNum" sz="quarter" idx="12"/>
          </p:nvPr>
        </p:nvSpPr>
        <p:spPr/>
        <p:txBody>
          <a:bodyPr/>
          <a:lstStyle/>
          <a:p>
            <a:fld id="{B9CF36BD-E2B8-49BE-8B1F-6E9223218E1E}" type="slidenum">
              <a:rPr lang="en-US" smtClean="0"/>
              <a:t>‹#›</a:t>
            </a:fld>
            <a:endParaRPr lang="en-US"/>
          </a:p>
        </p:txBody>
      </p:sp>
    </p:spTree>
    <p:extLst>
      <p:ext uri="{BB962C8B-B14F-4D97-AF65-F5344CB8AC3E}">
        <p14:creationId xmlns:p14="http://schemas.microsoft.com/office/powerpoint/2010/main" val="1266906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9F6D7BC3-83C8-415A-8DC2-73D04DC1B611}" type="datetime1">
              <a:rPr lang="en-US" smtClean="0"/>
              <a:t>2/10/24</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r>
              <a:rPr lang="en-US"/>
              <a:t>CS SANTOSH PANDEY, NEW DELHI. +91-9999202268</a:t>
            </a: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B9CF36BD-E2B8-49BE-8B1F-6E9223218E1E}" type="slidenum">
              <a:rPr lang="en-US" smtClean="0"/>
              <a:t>‹#›</a:t>
            </a:fld>
            <a:endParaRPr lang="en-US"/>
          </a:p>
        </p:txBody>
      </p:sp>
    </p:spTree>
    <p:extLst>
      <p:ext uri="{BB962C8B-B14F-4D97-AF65-F5344CB8AC3E}">
        <p14:creationId xmlns:p14="http://schemas.microsoft.com/office/powerpoint/2010/main" val="2987032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B6ABF4D-C0CA-453B-BC76-04D2C61F7E7C}" type="datetime1">
              <a:rPr lang="en-US" smtClean="0"/>
              <a:t>2/10/24</a:t>
            </a:fld>
            <a:endParaRPr lang="en-US"/>
          </a:p>
        </p:txBody>
      </p:sp>
      <p:sp>
        <p:nvSpPr>
          <p:cNvPr id="6" name="Footer Placeholder 5"/>
          <p:cNvSpPr>
            <a:spLocks noGrp="1"/>
          </p:cNvSpPr>
          <p:nvPr>
            <p:ph type="ftr" sz="quarter" idx="11"/>
          </p:nvPr>
        </p:nvSpPr>
        <p:spPr/>
        <p:txBody>
          <a:bodyPr/>
          <a:lstStyle/>
          <a:p>
            <a:r>
              <a:rPr lang="en-US"/>
              <a:t>CS SANTOSH PANDEY, NEW DELHI. +91-9999202268</a:t>
            </a:r>
          </a:p>
        </p:txBody>
      </p:sp>
      <p:sp>
        <p:nvSpPr>
          <p:cNvPr id="7" name="Slide Number Placeholder 6"/>
          <p:cNvSpPr>
            <a:spLocks noGrp="1"/>
          </p:cNvSpPr>
          <p:nvPr>
            <p:ph type="sldNum" sz="quarter" idx="12"/>
          </p:nvPr>
        </p:nvSpPr>
        <p:spPr/>
        <p:txBody>
          <a:bodyPr/>
          <a:lstStyle/>
          <a:p>
            <a:fld id="{B9CF36BD-E2B8-49BE-8B1F-6E9223218E1E}" type="slidenum">
              <a:rPr lang="en-US" smtClean="0"/>
              <a:t>‹#›</a:t>
            </a:fld>
            <a:endParaRPr lang="en-US"/>
          </a:p>
        </p:txBody>
      </p:sp>
    </p:spTree>
    <p:extLst>
      <p:ext uri="{BB962C8B-B14F-4D97-AF65-F5344CB8AC3E}">
        <p14:creationId xmlns:p14="http://schemas.microsoft.com/office/powerpoint/2010/main" val="886173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CBEA9194-73D3-4820-B7EA-A2A332B02451}" type="datetime1">
              <a:rPr lang="en-US" smtClean="0"/>
              <a:t>2/10/24</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r>
              <a:rPr lang="en-US"/>
              <a:t>CS SANTOSH PANDEY, NEW DELHI. +91-9999202268</a:t>
            </a: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B9CF36BD-E2B8-49BE-8B1F-6E9223218E1E}" type="slidenum">
              <a:rPr lang="en-US" smtClean="0"/>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3165623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e-book.icsi.edu/Actpagedisplay.aspx?PAGENAME=17658"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e-book.icsi.edu/Actpagedisplay.aspx?PAGENAME=17548" TargetMode="External"/><Relationship Id="rId2" Type="http://schemas.openxmlformats.org/officeDocument/2006/relationships/hyperlink" Target="https://e-book.icsi.edu/Actpagedisplay.aspx?PAGENAME=18089" TargetMode="External"/><Relationship Id="rId1" Type="http://schemas.openxmlformats.org/officeDocument/2006/relationships/slideLayout" Target="../slideLayouts/slideLayout2.xml"/><Relationship Id="rId4" Type="http://schemas.openxmlformats.org/officeDocument/2006/relationships/hyperlink" Target="https://e-book.icsi.edu/Childwindow1.aspx?pageid=17548&amp;type=CA&amp;ChildTitle=Chapter+XI+Appointment+and+Qualifications+of+Directors&amp;SearchText=#1"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e-book.icsi.edu/Actpagedisplay.aspx?PAGENAME=17890" TargetMode="External"/><Relationship Id="rId2" Type="http://schemas.openxmlformats.org/officeDocument/2006/relationships/hyperlink" Target="https://e-book.icsi.edu/Actpagedisplay.aspx?PAGENAME=17658"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e-book.icsi.edu/Actpagedisplay.aspx?PAGENAME=17658"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e-book.icsi.edu/Actpagedisplay.aspx?PAGENAME=17658"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e-book.icsi.edu/Actpagedisplay.aspx?PAGENAME=26162" TargetMode="External"/><Relationship Id="rId2" Type="http://schemas.openxmlformats.org/officeDocument/2006/relationships/hyperlink" Target="https://e-book.icsi.edu/Actpagedisplay.aspx?PAGENAME=26080"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hyperlink" Target="mailto:info@spcounsels.co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9700" y="1004094"/>
            <a:ext cx="9829800" cy="4849812"/>
          </a:xfrm>
          <a:solidFill>
            <a:schemeClr val="bg1">
              <a:lumMod val="95000"/>
            </a:schemeClr>
          </a:solidFill>
        </p:spPr>
        <p:style>
          <a:lnRef idx="0">
            <a:schemeClr val="accent5"/>
          </a:lnRef>
          <a:fillRef idx="3">
            <a:schemeClr val="accent5"/>
          </a:fillRef>
          <a:effectRef idx="3">
            <a:schemeClr val="accent5"/>
          </a:effectRef>
          <a:fontRef idx="minor">
            <a:schemeClr val="lt1"/>
          </a:fontRef>
        </p:style>
        <p:txBody>
          <a:bodyPr/>
          <a:lstStyle/>
          <a:p>
            <a:br>
              <a:rPr lang="en-US" dirty="0"/>
            </a:br>
            <a:br>
              <a:rPr lang="en-US" dirty="0"/>
            </a:br>
            <a:endParaRPr lang="en-US" dirty="0"/>
          </a:p>
        </p:txBody>
      </p:sp>
      <p:sp>
        <p:nvSpPr>
          <p:cNvPr id="4" name="Rectangle 3"/>
          <p:cNvSpPr/>
          <p:nvPr/>
        </p:nvSpPr>
        <p:spPr>
          <a:xfrm>
            <a:off x="1890712" y="1504950"/>
            <a:ext cx="9096375" cy="1428750"/>
          </a:xfrm>
          <a:prstGeom prst="rect">
            <a:avLst/>
          </a:prstGeom>
          <a:solidFill>
            <a:srgbClr val="FF0000"/>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5" name="TextBox 4"/>
          <p:cNvSpPr txBox="1"/>
          <p:nvPr/>
        </p:nvSpPr>
        <p:spPr>
          <a:xfrm>
            <a:off x="2438400" y="1434495"/>
            <a:ext cx="8158163" cy="1569660"/>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algn="just"/>
            <a:r>
              <a:rPr lang="en-US" sz="3200" b="1" dirty="0">
                <a:solidFill>
                  <a:srgbClr val="002060"/>
                </a:solidFill>
                <a:latin typeface="Bookman Old Style" panose="02050604050505020204" pitchFamily="18" charset="0"/>
              </a:rPr>
              <a:t>UNDERSTANDING STRIKE OFF PROVISIONS AND REVIVAL OF STRUCK OFF COMPANIES</a:t>
            </a:r>
          </a:p>
        </p:txBody>
      </p:sp>
      <p:sp>
        <p:nvSpPr>
          <p:cNvPr id="6" name="Rounded Rectangle 5"/>
          <p:cNvSpPr/>
          <p:nvPr/>
        </p:nvSpPr>
        <p:spPr>
          <a:xfrm>
            <a:off x="1890712" y="4067175"/>
            <a:ext cx="9096375" cy="1352550"/>
          </a:xfrm>
          <a:prstGeom prst="roundRect">
            <a:avLst>
              <a:gd name="adj" fmla="val 1878"/>
            </a:avLst>
          </a:prstGeom>
          <a:solidFill>
            <a:srgbClr val="00B050"/>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7" name="TextBox 6"/>
          <p:cNvSpPr txBox="1"/>
          <p:nvPr/>
        </p:nvSpPr>
        <p:spPr>
          <a:xfrm>
            <a:off x="1938337" y="4109561"/>
            <a:ext cx="7710488" cy="1200329"/>
          </a:xfrm>
          <a:prstGeom prst="rect">
            <a:avLst/>
          </a:prstGeom>
          <a:noFill/>
        </p:spPr>
        <p:txBody>
          <a:bodyPr wrap="square" rtlCol="0">
            <a:spAutoFit/>
          </a:bodyPr>
          <a:lstStyle/>
          <a:p>
            <a:r>
              <a:rPr lang="en-US" b="1" dirty="0">
                <a:solidFill>
                  <a:schemeClr val="bg1"/>
                </a:solidFill>
                <a:latin typeface="Bookman Old Style" panose="02050604050505020204" pitchFamily="18" charset="0"/>
              </a:rPr>
              <a:t>PRESENTATION BY –</a:t>
            </a:r>
          </a:p>
          <a:p>
            <a:r>
              <a:rPr lang="en-US" b="1" dirty="0">
                <a:solidFill>
                  <a:schemeClr val="bg1"/>
                </a:solidFill>
                <a:latin typeface="Bookman Old Style" panose="02050604050505020204" pitchFamily="18" charset="0"/>
              </a:rPr>
              <a:t>CS SANTOSH PANDEY, </a:t>
            </a:r>
          </a:p>
          <a:p>
            <a:r>
              <a:rPr lang="en-US" b="1" dirty="0">
                <a:solidFill>
                  <a:schemeClr val="bg1"/>
                </a:solidFill>
                <a:latin typeface="Bookman Old Style" panose="02050604050505020204" pitchFamily="18" charset="0"/>
              </a:rPr>
              <a:t>SANTOSH PANDEY &amp; ASSOCIATES, COMPANY SECRETARIES</a:t>
            </a:r>
          </a:p>
          <a:p>
            <a:r>
              <a:rPr lang="en-US" b="1" dirty="0">
                <a:solidFill>
                  <a:schemeClr val="bg1"/>
                </a:solidFill>
                <a:latin typeface="Bookman Old Style" panose="02050604050505020204" pitchFamily="18" charset="0"/>
              </a:rPr>
              <a:t>CS, LL.B.</a:t>
            </a:r>
          </a:p>
        </p:txBody>
      </p:sp>
      <p:sp>
        <p:nvSpPr>
          <p:cNvPr id="3" name="Footer Placeholder 2">
            <a:extLst>
              <a:ext uri="{FF2B5EF4-FFF2-40B4-BE49-F238E27FC236}">
                <a16:creationId xmlns:a16="http://schemas.microsoft.com/office/drawing/2014/main" id="{65FD9BCB-84F9-49EC-9653-E20EE196B829}"/>
              </a:ext>
            </a:extLst>
          </p:cNvPr>
          <p:cNvSpPr>
            <a:spLocks noGrp="1"/>
          </p:cNvSpPr>
          <p:nvPr>
            <p:ph type="ftr" sz="quarter" idx="11"/>
          </p:nvPr>
        </p:nvSpPr>
        <p:spPr>
          <a:xfrm>
            <a:off x="33337" y="6482745"/>
            <a:ext cx="6917210" cy="365125"/>
          </a:xfrm>
        </p:spPr>
        <p:txBody>
          <a:bodyPr/>
          <a:lstStyle/>
          <a:p>
            <a:r>
              <a:rPr lang="en-US" sz="1600" dirty="0"/>
              <a:t>CS SANTOSH PANDEY, NEW DELHI. +91-9999202268</a:t>
            </a:r>
          </a:p>
        </p:txBody>
      </p:sp>
    </p:spTree>
    <p:extLst>
      <p:ext uri="{BB962C8B-B14F-4D97-AF65-F5344CB8AC3E}">
        <p14:creationId xmlns:p14="http://schemas.microsoft.com/office/powerpoint/2010/main" val="39210583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278C0-7618-4BAF-B3DD-5C7454CAD911}"/>
              </a:ext>
            </a:extLst>
          </p:cNvPr>
          <p:cNvSpPr>
            <a:spLocks noGrp="1"/>
          </p:cNvSpPr>
          <p:nvPr>
            <p:ph type="title"/>
          </p:nvPr>
        </p:nvSpPr>
        <p:spPr/>
        <p:txBody>
          <a:bodyPr/>
          <a:lstStyle/>
          <a:p>
            <a:pPr algn="ctr"/>
            <a:r>
              <a:rPr lang="en-IN" sz="4800" dirty="0"/>
              <a:t>POSER</a:t>
            </a:r>
            <a:endParaRPr lang="en-IN" dirty="0"/>
          </a:p>
        </p:txBody>
      </p:sp>
      <p:sp>
        <p:nvSpPr>
          <p:cNvPr id="3" name="Content Placeholder 2">
            <a:extLst>
              <a:ext uri="{FF2B5EF4-FFF2-40B4-BE49-F238E27FC236}">
                <a16:creationId xmlns:a16="http://schemas.microsoft.com/office/drawing/2014/main" id="{2223CA83-2977-41F6-8D53-4E4F3DCB20C4}"/>
              </a:ext>
            </a:extLst>
          </p:cNvPr>
          <p:cNvSpPr>
            <a:spLocks noGrp="1"/>
          </p:cNvSpPr>
          <p:nvPr>
            <p:ph idx="1"/>
          </p:nvPr>
        </p:nvSpPr>
        <p:spPr>
          <a:xfrm>
            <a:off x="581192" y="2853351"/>
            <a:ext cx="11029615" cy="1686654"/>
          </a:xfrm>
          <a:solidFill>
            <a:schemeClr val="accent5">
              <a:lumMod val="60000"/>
              <a:lumOff val="40000"/>
            </a:schemeClr>
          </a:solidFill>
        </p:spPr>
        <p:txBody>
          <a:bodyPr>
            <a:normAutofit/>
          </a:bodyPr>
          <a:lstStyle/>
          <a:p>
            <a:pPr marL="0" indent="0" algn="just">
              <a:buNone/>
            </a:pPr>
            <a:r>
              <a:rPr lang="en-IN" sz="3200" dirty="0"/>
              <a:t>Whether company or director can file reply to STK-5 public notice, if they missed to file reply to STK-1?</a:t>
            </a:r>
          </a:p>
        </p:txBody>
      </p:sp>
      <p:sp>
        <p:nvSpPr>
          <p:cNvPr id="5" name="Footer Placeholder 4">
            <a:extLst>
              <a:ext uri="{FF2B5EF4-FFF2-40B4-BE49-F238E27FC236}">
                <a16:creationId xmlns:a16="http://schemas.microsoft.com/office/drawing/2014/main" id="{A4039C0F-6364-4A47-8BCD-9D2F098A4FE2}"/>
              </a:ext>
            </a:extLst>
          </p:cNvPr>
          <p:cNvSpPr>
            <a:spLocks noGrp="1"/>
          </p:cNvSpPr>
          <p:nvPr>
            <p:ph type="ftr" sz="quarter" idx="11"/>
          </p:nvPr>
        </p:nvSpPr>
        <p:spPr>
          <a:xfrm>
            <a:off x="190500" y="6409011"/>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1957038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C3C63-C80E-4EAB-BD74-71E2F33A53DB}"/>
              </a:ext>
            </a:extLst>
          </p:cNvPr>
          <p:cNvSpPr>
            <a:spLocks noGrp="1"/>
          </p:cNvSpPr>
          <p:nvPr>
            <p:ph type="title"/>
          </p:nvPr>
        </p:nvSpPr>
        <p:spPr>
          <a:xfrm>
            <a:off x="581192" y="723901"/>
            <a:ext cx="11029616" cy="838200"/>
          </a:xfrm>
        </p:spPr>
        <p:txBody>
          <a:bodyPr>
            <a:noAutofit/>
          </a:bodyPr>
          <a:lstStyle/>
          <a:p>
            <a:pPr algn="ctr"/>
            <a:r>
              <a:rPr lang="en-IN" sz="2000" dirty="0"/>
              <a:t>CIRCUMSTANCES IN WHICH strike off cannot happen through any kind</a:t>
            </a:r>
            <a:br>
              <a:rPr lang="en-IN" sz="2000" dirty="0"/>
            </a:br>
            <a:r>
              <a:rPr lang="en-IN" sz="2000" dirty="0">
                <a:solidFill>
                  <a:schemeClr val="accent1">
                    <a:lumMod val="50000"/>
                    <a:lumOff val="50000"/>
                  </a:schemeClr>
                </a:solidFill>
              </a:rPr>
              <a:t>[Section 248 read with rule 3]</a:t>
            </a:r>
          </a:p>
        </p:txBody>
      </p:sp>
      <p:graphicFrame>
        <p:nvGraphicFramePr>
          <p:cNvPr id="5" name="Table 5">
            <a:extLst>
              <a:ext uri="{FF2B5EF4-FFF2-40B4-BE49-F238E27FC236}">
                <a16:creationId xmlns:a16="http://schemas.microsoft.com/office/drawing/2014/main" id="{EEB0888B-3D08-4299-A6AD-4F8B47ED0A02}"/>
              </a:ext>
            </a:extLst>
          </p:cNvPr>
          <p:cNvGraphicFramePr>
            <a:graphicFrameLocks noGrp="1"/>
          </p:cNvGraphicFramePr>
          <p:nvPr>
            <p:extLst>
              <p:ext uri="{D42A27DB-BD31-4B8C-83A1-F6EECF244321}">
                <p14:modId xmlns:p14="http://schemas.microsoft.com/office/powerpoint/2010/main" val="2217087042"/>
              </p:ext>
            </p:extLst>
          </p:nvPr>
        </p:nvGraphicFramePr>
        <p:xfrm>
          <a:off x="447676" y="1815040"/>
          <a:ext cx="11315700" cy="4909606"/>
        </p:xfrm>
        <a:graphic>
          <a:graphicData uri="http://schemas.openxmlformats.org/drawingml/2006/table">
            <a:tbl>
              <a:tblPr firstRow="1" bandRow="1">
                <a:tableStyleId>{5C22544A-7EE6-4342-B048-85BDC9FD1C3A}</a:tableStyleId>
              </a:tblPr>
              <a:tblGrid>
                <a:gridCol w="1033021">
                  <a:extLst>
                    <a:ext uri="{9D8B030D-6E8A-4147-A177-3AD203B41FA5}">
                      <a16:colId xmlns:a16="http://schemas.microsoft.com/office/drawing/2014/main" val="2133324585"/>
                    </a:ext>
                  </a:extLst>
                </a:gridCol>
                <a:gridCol w="10282679">
                  <a:extLst>
                    <a:ext uri="{9D8B030D-6E8A-4147-A177-3AD203B41FA5}">
                      <a16:colId xmlns:a16="http://schemas.microsoft.com/office/drawing/2014/main" val="1665257168"/>
                    </a:ext>
                  </a:extLst>
                </a:gridCol>
              </a:tblGrid>
              <a:tr h="390841">
                <a:tc>
                  <a:txBody>
                    <a:bodyPr/>
                    <a:lstStyle/>
                    <a:p>
                      <a:pPr algn="ctr"/>
                      <a:r>
                        <a:rPr lang="en-IN" dirty="0" err="1"/>
                        <a:t>S.No</a:t>
                      </a:r>
                      <a:r>
                        <a:rPr lang="en-IN" dirty="0"/>
                        <a:t>.</a:t>
                      </a:r>
                    </a:p>
                  </a:txBody>
                  <a:tcPr/>
                </a:tc>
                <a:tc>
                  <a:txBody>
                    <a:bodyPr/>
                    <a:lstStyle/>
                    <a:p>
                      <a:pPr algn="ctr"/>
                      <a:r>
                        <a:rPr lang="en-IN" dirty="0"/>
                        <a:t>Particulars</a:t>
                      </a:r>
                    </a:p>
                  </a:txBody>
                  <a:tcPr/>
                </a:tc>
                <a:extLst>
                  <a:ext uri="{0D108BD9-81ED-4DB2-BD59-A6C34878D82A}">
                    <a16:rowId xmlns:a16="http://schemas.microsoft.com/office/drawing/2014/main" val="813208005"/>
                  </a:ext>
                </a:extLst>
              </a:tr>
              <a:tr h="390841">
                <a:tc>
                  <a:txBody>
                    <a:bodyPr/>
                    <a:lstStyle/>
                    <a:p>
                      <a:pPr algn="ctr"/>
                      <a:r>
                        <a:rPr lang="en-IN" sz="1600" dirty="0"/>
                        <a:t>1. </a:t>
                      </a:r>
                    </a:p>
                  </a:txBody>
                  <a:tcPr/>
                </a:tc>
                <a:tc>
                  <a:txBody>
                    <a:bodyPr/>
                    <a:lstStyle/>
                    <a:p>
                      <a:pPr algn="ctr"/>
                      <a:r>
                        <a:rPr lang="en-IN" sz="1600" dirty="0"/>
                        <a:t>Listed Companies</a:t>
                      </a:r>
                    </a:p>
                  </a:txBody>
                  <a:tcPr/>
                </a:tc>
                <a:extLst>
                  <a:ext uri="{0D108BD9-81ED-4DB2-BD59-A6C34878D82A}">
                    <a16:rowId xmlns:a16="http://schemas.microsoft.com/office/drawing/2014/main" val="556796648"/>
                  </a:ext>
                </a:extLst>
              </a:tr>
              <a:tr h="390841">
                <a:tc>
                  <a:txBody>
                    <a:bodyPr/>
                    <a:lstStyle/>
                    <a:p>
                      <a:pPr algn="ctr"/>
                      <a:r>
                        <a:rPr lang="en-IN" sz="1600" dirty="0"/>
                        <a:t>2.</a:t>
                      </a:r>
                    </a:p>
                  </a:txBody>
                  <a:tcPr/>
                </a:tc>
                <a:tc>
                  <a:txBody>
                    <a:bodyPr/>
                    <a:lstStyle/>
                    <a:p>
                      <a:pPr algn="ctr"/>
                      <a:r>
                        <a:rPr lang="en-IN" sz="1600" dirty="0"/>
                        <a:t>Delisted Companies, if delisting has happened due to non-compliances</a:t>
                      </a:r>
                    </a:p>
                  </a:txBody>
                  <a:tcPr/>
                </a:tc>
                <a:extLst>
                  <a:ext uri="{0D108BD9-81ED-4DB2-BD59-A6C34878D82A}">
                    <a16:rowId xmlns:a16="http://schemas.microsoft.com/office/drawing/2014/main" val="21134713"/>
                  </a:ext>
                </a:extLst>
              </a:tr>
              <a:tr h="390841">
                <a:tc>
                  <a:txBody>
                    <a:bodyPr/>
                    <a:lstStyle/>
                    <a:p>
                      <a:pPr algn="ctr"/>
                      <a:r>
                        <a:rPr lang="en-IN" sz="1600" dirty="0"/>
                        <a:t>3.</a:t>
                      </a:r>
                    </a:p>
                  </a:txBody>
                  <a:tcPr/>
                </a:tc>
                <a:tc>
                  <a:txBody>
                    <a:bodyPr/>
                    <a:lstStyle/>
                    <a:p>
                      <a:pPr algn="ctr"/>
                      <a:r>
                        <a:rPr lang="en-IN" sz="1600" dirty="0"/>
                        <a:t>Vanishing Companies</a:t>
                      </a:r>
                    </a:p>
                  </a:txBody>
                  <a:tcPr/>
                </a:tc>
                <a:extLst>
                  <a:ext uri="{0D108BD9-81ED-4DB2-BD59-A6C34878D82A}">
                    <a16:rowId xmlns:a16="http://schemas.microsoft.com/office/drawing/2014/main" val="4260154909"/>
                  </a:ext>
                </a:extLst>
              </a:tr>
              <a:tr h="390841">
                <a:tc>
                  <a:txBody>
                    <a:bodyPr/>
                    <a:lstStyle/>
                    <a:p>
                      <a:pPr algn="ctr"/>
                      <a:r>
                        <a:rPr lang="en-IN" sz="1600" dirty="0"/>
                        <a:t>4.</a:t>
                      </a:r>
                    </a:p>
                  </a:txBody>
                  <a:tcPr/>
                </a:tc>
                <a:tc>
                  <a:txBody>
                    <a:bodyPr/>
                    <a:lstStyle/>
                    <a:p>
                      <a:pPr algn="ctr"/>
                      <a:r>
                        <a:rPr lang="en-IN" sz="1600" dirty="0"/>
                        <a:t>Companies against which inspection or investigation has been ordered, and being carried out or action is yet to be taken</a:t>
                      </a:r>
                    </a:p>
                  </a:txBody>
                  <a:tcPr/>
                </a:tc>
                <a:extLst>
                  <a:ext uri="{0D108BD9-81ED-4DB2-BD59-A6C34878D82A}">
                    <a16:rowId xmlns:a16="http://schemas.microsoft.com/office/drawing/2014/main" val="274125166"/>
                  </a:ext>
                </a:extLst>
              </a:tr>
              <a:tr h="390841">
                <a:tc>
                  <a:txBody>
                    <a:bodyPr/>
                    <a:lstStyle/>
                    <a:p>
                      <a:pPr algn="ctr"/>
                      <a:r>
                        <a:rPr lang="en-IN" sz="1600" dirty="0"/>
                        <a:t>5.</a:t>
                      </a:r>
                    </a:p>
                  </a:txBody>
                  <a:tcPr/>
                </a:tc>
                <a:tc>
                  <a:txBody>
                    <a:bodyPr/>
                    <a:lstStyle/>
                    <a:p>
                      <a:pPr algn="ctr"/>
                      <a:r>
                        <a:rPr lang="en-IN" sz="1600" dirty="0"/>
                        <a:t>Investigation completed but prosecution in respect to that is pending before the court</a:t>
                      </a:r>
                    </a:p>
                  </a:txBody>
                  <a:tcPr/>
                </a:tc>
                <a:extLst>
                  <a:ext uri="{0D108BD9-81ED-4DB2-BD59-A6C34878D82A}">
                    <a16:rowId xmlns:a16="http://schemas.microsoft.com/office/drawing/2014/main" val="2656766289"/>
                  </a:ext>
                </a:extLst>
              </a:tr>
              <a:tr h="610355">
                <a:tc>
                  <a:txBody>
                    <a:bodyPr/>
                    <a:lstStyle/>
                    <a:p>
                      <a:pPr algn="ctr"/>
                      <a:r>
                        <a:rPr lang="en-IN" sz="1600" dirty="0"/>
                        <a:t>6.</a:t>
                      </a:r>
                    </a:p>
                  </a:txBody>
                  <a:tcPr/>
                </a:tc>
                <a:tc>
                  <a:txBody>
                    <a:bodyPr/>
                    <a:lstStyle/>
                    <a:p>
                      <a:pPr algn="ctr"/>
                      <a:r>
                        <a:rPr lang="en-IN" sz="1600" dirty="0"/>
                        <a:t>Notice has been issued under 206 or 207 has been issued and reply/report thereto is pending, or prosecution in respect to such inquiry or scrutiny is pending</a:t>
                      </a:r>
                    </a:p>
                  </a:txBody>
                  <a:tcPr/>
                </a:tc>
                <a:extLst>
                  <a:ext uri="{0D108BD9-81ED-4DB2-BD59-A6C34878D82A}">
                    <a16:rowId xmlns:a16="http://schemas.microsoft.com/office/drawing/2014/main" val="3997191646"/>
                  </a:ext>
                </a:extLst>
              </a:tr>
              <a:tr h="390841">
                <a:tc>
                  <a:txBody>
                    <a:bodyPr/>
                    <a:lstStyle/>
                    <a:p>
                      <a:pPr algn="ctr"/>
                      <a:r>
                        <a:rPr lang="en-IN" sz="1600" dirty="0"/>
                        <a:t>7.</a:t>
                      </a:r>
                    </a:p>
                  </a:txBody>
                  <a:tcPr/>
                </a:tc>
                <a:tc>
                  <a:txBody>
                    <a:bodyPr/>
                    <a:lstStyle/>
                    <a:p>
                      <a:pPr algn="ctr"/>
                      <a:r>
                        <a:rPr lang="en-IN" sz="1600" dirty="0"/>
                        <a:t>Any prosecution in respect to any offence is pending</a:t>
                      </a:r>
                    </a:p>
                  </a:txBody>
                  <a:tcPr/>
                </a:tc>
                <a:extLst>
                  <a:ext uri="{0D108BD9-81ED-4DB2-BD59-A6C34878D82A}">
                    <a16:rowId xmlns:a16="http://schemas.microsoft.com/office/drawing/2014/main" val="1762192849"/>
                  </a:ext>
                </a:extLst>
              </a:tr>
              <a:tr h="390841">
                <a:tc>
                  <a:txBody>
                    <a:bodyPr/>
                    <a:lstStyle/>
                    <a:p>
                      <a:pPr algn="ctr"/>
                      <a:r>
                        <a:rPr lang="en-IN" sz="1600" dirty="0"/>
                        <a:t>8.</a:t>
                      </a:r>
                    </a:p>
                  </a:txBody>
                  <a:tcPr/>
                </a:tc>
                <a:tc>
                  <a:txBody>
                    <a:bodyPr/>
                    <a:lstStyle/>
                    <a:p>
                      <a:pPr algn="ctr"/>
                      <a:r>
                        <a:rPr lang="en-IN" sz="1600" dirty="0"/>
                        <a:t>Compounding application is pending before competent authority</a:t>
                      </a:r>
                    </a:p>
                  </a:txBody>
                  <a:tcPr/>
                </a:tc>
                <a:extLst>
                  <a:ext uri="{0D108BD9-81ED-4DB2-BD59-A6C34878D82A}">
                    <a16:rowId xmlns:a16="http://schemas.microsoft.com/office/drawing/2014/main" val="2685170601"/>
                  </a:ext>
                </a:extLst>
              </a:tr>
              <a:tr h="390841">
                <a:tc>
                  <a:txBody>
                    <a:bodyPr/>
                    <a:lstStyle/>
                    <a:p>
                      <a:pPr algn="ctr"/>
                      <a:r>
                        <a:rPr lang="en-IN" sz="1600" dirty="0"/>
                        <a:t>9.</a:t>
                      </a:r>
                    </a:p>
                  </a:txBody>
                  <a:tcPr/>
                </a:tc>
                <a:tc>
                  <a:txBody>
                    <a:bodyPr/>
                    <a:lstStyle/>
                    <a:p>
                      <a:pPr algn="ctr"/>
                      <a:r>
                        <a:rPr lang="en-IN" sz="1600" dirty="0"/>
                        <a:t>Company having public deposits outstanding or due to be paid</a:t>
                      </a:r>
                    </a:p>
                  </a:txBody>
                  <a:tcPr/>
                </a:tc>
                <a:extLst>
                  <a:ext uri="{0D108BD9-81ED-4DB2-BD59-A6C34878D82A}">
                    <a16:rowId xmlns:a16="http://schemas.microsoft.com/office/drawing/2014/main" val="2333627918"/>
                  </a:ext>
                </a:extLst>
              </a:tr>
              <a:tr h="390841">
                <a:tc>
                  <a:txBody>
                    <a:bodyPr/>
                    <a:lstStyle/>
                    <a:p>
                      <a:pPr algn="ctr"/>
                      <a:r>
                        <a:rPr lang="en-IN" sz="1600" dirty="0"/>
                        <a:t>10.</a:t>
                      </a:r>
                    </a:p>
                  </a:txBody>
                  <a:tcPr/>
                </a:tc>
                <a:tc>
                  <a:txBody>
                    <a:bodyPr/>
                    <a:lstStyle/>
                    <a:p>
                      <a:pPr algn="ctr"/>
                      <a:r>
                        <a:rPr lang="en-IN" sz="1600" dirty="0"/>
                        <a:t>Companies having Charges pending satisfaction</a:t>
                      </a:r>
                    </a:p>
                  </a:txBody>
                  <a:tcPr/>
                </a:tc>
                <a:extLst>
                  <a:ext uri="{0D108BD9-81ED-4DB2-BD59-A6C34878D82A}">
                    <a16:rowId xmlns:a16="http://schemas.microsoft.com/office/drawing/2014/main" val="3645964639"/>
                  </a:ext>
                </a:extLst>
              </a:tr>
              <a:tr h="390841">
                <a:tc>
                  <a:txBody>
                    <a:bodyPr/>
                    <a:lstStyle/>
                    <a:p>
                      <a:pPr algn="ctr"/>
                      <a:r>
                        <a:rPr lang="en-IN" sz="1600" dirty="0"/>
                        <a:t>11.</a:t>
                      </a:r>
                    </a:p>
                  </a:txBody>
                  <a:tcPr/>
                </a:tc>
                <a:tc>
                  <a:txBody>
                    <a:bodyPr/>
                    <a:lstStyle/>
                    <a:p>
                      <a:pPr algn="ctr"/>
                      <a:r>
                        <a:rPr lang="en-IN" sz="1600" dirty="0"/>
                        <a:t>Section 8 Companies</a:t>
                      </a:r>
                    </a:p>
                  </a:txBody>
                  <a:tcPr/>
                </a:tc>
                <a:extLst>
                  <a:ext uri="{0D108BD9-81ED-4DB2-BD59-A6C34878D82A}">
                    <a16:rowId xmlns:a16="http://schemas.microsoft.com/office/drawing/2014/main" val="1055093582"/>
                  </a:ext>
                </a:extLst>
              </a:tr>
            </a:tbl>
          </a:graphicData>
        </a:graphic>
      </p:graphicFrame>
    </p:spTree>
    <p:extLst>
      <p:ext uri="{BB962C8B-B14F-4D97-AF65-F5344CB8AC3E}">
        <p14:creationId xmlns:p14="http://schemas.microsoft.com/office/powerpoint/2010/main" val="1404816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FEC78-30FA-4C3F-B585-4C980597D505}"/>
              </a:ext>
            </a:extLst>
          </p:cNvPr>
          <p:cNvSpPr>
            <a:spLocks noGrp="1"/>
          </p:cNvSpPr>
          <p:nvPr>
            <p:ph type="title"/>
          </p:nvPr>
        </p:nvSpPr>
        <p:spPr>
          <a:xfrm>
            <a:off x="595562" y="723900"/>
            <a:ext cx="11029616" cy="1114425"/>
          </a:xfrm>
        </p:spPr>
        <p:txBody>
          <a:bodyPr>
            <a:normAutofit fontScale="90000"/>
          </a:bodyPr>
          <a:lstStyle/>
          <a:p>
            <a:pPr algn="ctr"/>
            <a:r>
              <a:rPr lang="en-IN" dirty="0"/>
              <a:t>VOLUNTARY REMOVAL OF COMPANYS’ NAME BY ITSELF </a:t>
            </a:r>
            <a:br>
              <a:rPr lang="en-IN" dirty="0"/>
            </a:br>
            <a:r>
              <a:rPr lang="en-IN" dirty="0">
                <a:solidFill>
                  <a:schemeClr val="accent1">
                    <a:lumMod val="50000"/>
                    <a:lumOff val="50000"/>
                  </a:schemeClr>
                </a:solidFill>
              </a:rPr>
              <a:t>SECTION 248(2) Read with rule 4 of the companies (removal of names of companies from the register of companies) rules, 2016</a:t>
            </a:r>
          </a:p>
        </p:txBody>
      </p:sp>
      <p:sp>
        <p:nvSpPr>
          <p:cNvPr id="3" name="Content Placeholder 2">
            <a:extLst>
              <a:ext uri="{FF2B5EF4-FFF2-40B4-BE49-F238E27FC236}">
                <a16:creationId xmlns:a16="http://schemas.microsoft.com/office/drawing/2014/main" id="{14B4B0BC-835E-4EA6-857B-1A9F101870C2}"/>
              </a:ext>
            </a:extLst>
          </p:cNvPr>
          <p:cNvSpPr>
            <a:spLocks noGrp="1"/>
          </p:cNvSpPr>
          <p:nvPr>
            <p:ph idx="1"/>
          </p:nvPr>
        </p:nvSpPr>
        <p:spPr>
          <a:xfrm>
            <a:off x="457366" y="1905000"/>
            <a:ext cx="11306009" cy="2124076"/>
          </a:xfrm>
          <a:solidFill>
            <a:schemeClr val="accent2">
              <a:lumMod val="20000"/>
              <a:lumOff val="80000"/>
            </a:schemeClr>
          </a:solidFill>
        </p:spPr>
        <p:txBody>
          <a:bodyPr>
            <a:normAutofit fontScale="92500" lnSpcReduction="20000"/>
          </a:bodyPr>
          <a:lstStyle/>
          <a:p>
            <a:pPr marL="0" indent="0" algn="just">
              <a:buNone/>
            </a:pPr>
            <a:endParaRPr lang="en-US" b="0" i="1" dirty="0">
              <a:solidFill>
                <a:srgbClr val="000000"/>
              </a:solidFill>
              <a:effectLst/>
              <a:latin typeface="Arial" panose="020B0604020202020204" pitchFamily="34" charset="0"/>
            </a:endParaRPr>
          </a:p>
          <a:p>
            <a:pPr marL="0" indent="0" algn="just">
              <a:buNone/>
            </a:pPr>
            <a:r>
              <a:rPr lang="en-US" b="0" i="1" dirty="0">
                <a:solidFill>
                  <a:srgbClr val="000000"/>
                </a:solidFill>
                <a:effectLst/>
                <a:latin typeface="Arial" panose="020B0604020202020204" pitchFamily="34" charset="0"/>
              </a:rPr>
              <a:t>Without prejudice to the provisions of sub-section (1), a company may, </a:t>
            </a:r>
            <a:r>
              <a:rPr lang="en-US" b="1" i="1" u="sng" dirty="0">
                <a:solidFill>
                  <a:srgbClr val="000000"/>
                </a:solidFill>
                <a:effectLst/>
                <a:latin typeface="Arial" panose="020B0604020202020204" pitchFamily="34" charset="0"/>
              </a:rPr>
              <a:t>after extinguishing all its liabilities</a:t>
            </a:r>
            <a:r>
              <a:rPr lang="en-US" b="0" i="1" dirty="0">
                <a:solidFill>
                  <a:srgbClr val="000000"/>
                </a:solidFill>
                <a:effectLst/>
                <a:latin typeface="Arial" panose="020B0604020202020204" pitchFamily="34" charset="0"/>
              </a:rPr>
              <a:t>, by a </a:t>
            </a:r>
            <a:r>
              <a:rPr lang="en-US" b="1" i="1" u="sng" dirty="0">
                <a:solidFill>
                  <a:srgbClr val="000000"/>
                </a:solidFill>
                <a:effectLst/>
                <a:latin typeface="Arial" panose="020B0604020202020204" pitchFamily="34" charset="0"/>
              </a:rPr>
              <a:t>special resolution </a:t>
            </a:r>
            <a:r>
              <a:rPr lang="en-US" b="0" i="1" dirty="0">
                <a:solidFill>
                  <a:srgbClr val="000000"/>
                </a:solidFill>
                <a:effectLst/>
                <a:latin typeface="Arial" panose="020B0604020202020204" pitchFamily="34" charset="0"/>
              </a:rPr>
              <a:t>or </a:t>
            </a:r>
            <a:r>
              <a:rPr lang="en-US" b="1" i="1" u="sng" dirty="0">
                <a:solidFill>
                  <a:srgbClr val="000000"/>
                </a:solidFill>
                <a:effectLst/>
                <a:latin typeface="Arial" panose="020B0604020202020204" pitchFamily="34" charset="0"/>
              </a:rPr>
              <a:t>consent of seventy-five per cent. members in terms of paid-up share capital</a:t>
            </a:r>
            <a:r>
              <a:rPr lang="en-US" b="0" i="1" dirty="0">
                <a:solidFill>
                  <a:srgbClr val="000000"/>
                </a:solidFill>
                <a:effectLst/>
                <a:latin typeface="Arial" panose="020B0604020202020204" pitchFamily="34" charset="0"/>
              </a:rPr>
              <a:t>, file an application in the prescribed manner to the Registrar for removing the name of the company from the register of companies </a:t>
            </a:r>
            <a:r>
              <a:rPr lang="en-US" b="1" i="1" u="sng" dirty="0">
                <a:solidFill>
                  <a:srgbClr val="000000"/>
                </a:solidFill>
                <a:effectLst/>
                <a:latin typeface="Arial" panose="020B0604020202020204" pitchFamily="34" charset="0"/>
              </a:rPr>
              <a:t>on all or any of the grounds specified in sub-section (1)</a:t>
            </a:r>
            <a:r>
              <a:rPr lang="en-US" b="0" i="1" dirty="0">
                <a:solidFill>
                  <a:srgbClr val="000000"/>
                </a:solidFill>
                <a:effectLst/>
                <a:latin typeface="Arial" panose="020B0604020202020204" pitchFamily="34" charset="0"/>
              </a:rPr>
              <a:t> and the Registrar shall, on receipt of such application, cause a public notice to be issued in the prescribed manner:</a:t>
            </a:r>
          </a:p>
          <a:p>
            <a:pPr marL="0" indent="0" algn="just">
              <a:buNone/>
            </a:pPr>
            <a:r>
              <a:rPr lang="en-US" b="0" i="1" dirty="0">
                <a:solidFill>
                  <a:srgbClr val="000000"/>
                </a:solidFill>
                <a:effectLst/>
                <a:latin typeface="Arial" panose="020B0604020202020204" pitchFamily="34" charset="0"/>
              </a:rPr>
              <a:t>Provided that in the case of a </a:t>
            </a:r>
            <a:r>
              <a:rPr lang="en-US" b="1" i="1" u="sng" dirty="0">
                <a:solidFill>
                  <a:srgbClr val="000000"/>
                </a:solidFill>
                <a:effectLst/>
                <a:latin typeface="Arial" panose="020B0604020202020204" pitchFamily="34" charset="0"/>
              </a:rPr>
              <a:t>company regulated under a special Act</a:t>
            </a:r>
            <a:r>
              <a:rPr lang="en-US" b="0" i="1" dirty="0">
                <a:solidFill>
                  <a:srgbClr val="000000"/>
                </a:solidFill>
                <a:effectLst/>
                <a:latin typeface="Arial" panose="020B0604020202020204" pitchFamily="34" charset="0"/>
              </a:rPr>
              <a:t>, </a:t>
            </a:r>
            <a:r>
              <a:rPr lang="en-US" b="1" i="1" u="sng" dirty="0">
                <a:solidFill>
                  <a:srgbClr val="000000"/>
                </a:solidFill>
                <a:effectLst/>
                <a:latin typeface="Arial" panose="020B0604020202020204" pitchFamily="34" charset="0"/>
              </a:rPr>
              <a:t>approval of the regulatory body </a:t>
            </a:r>
            <a:r>
              <a:rPr lang="en-US" b="0" i="1" dirty="0">
                <a:solidFill>
                  <a:srgbClr val="000000"/>
                </a:solidFill>
                <a:effectLst/>
                <a:latin typeface="Arial" panose="020B0604020202020204" pitchFamily="34" charset="0"/>
              </a:rPr>
              <a:t>constituted or established under that Act shall also be </a:t>
            </a:r>
            <a:r>
              <a:rPr lang="en-US" b="1" i="1" u="sng" dirty="0">
                <a:solidFill>
                  <a:srgbClr val="000000"/>
                </a:solidFill>
                <a:effectLst/>
                <a:latin typeface="Arial" panose="020B0604020202020204" pitchFamily="34" charset="0"/>
              </a:rPr>
              <a:t>obtained and enclosed </a:t>
            </a:r>
            <a:r>
              <a:rPr lang="en-US" b="0" i="1" dirty="0">
                <a:solidFill>
                  <a:srgbClr val="000000"/>
                </a:solidFill>
                <a:effectLst/>
                <a:latin typeface="Arial" panose="020B0604020202020204" pitchFamily="34" charset="0"/>
              </a:rPr>
              <a:t>with the application.</a:t>
            </a:r>
          </a:p>
          <a:p>
            <a:pPr marL="0" indent="0" algn="just">
              <a:buNone/>
            </a:pPr>
            <a:endParaRPr lang="en-IN" i="1" dirty="0"/>
          </a:p>
        </p:txBody>
      </p:sp>
      <p:sp>
        <p:nvSpPr>
          <p:cNvPr id="4" name="TextBox 3">
            <a:extLst>
              <a:ext uri="{FF2B5EF4-FFF2-40B4-BE49-F238E27FC236}">
                <a16:creationId xmlns:a16="http://schemas.microsoft.com/office/drawing/2014/main" id="{60131D32-2D11-4605-904B-3D0CDF274E02}"/>
              </a:ext>
            </a:extLst>
          </p:cNvPr>
          <p:cNvSpPr txBox="1"/>
          <p:nvPr/>
        </p:nvSpPr>
        <p:spPr>
          <a:xfrm>
            <a:off x="457366" y="4343400"/>
            <a:ext cx="11306009" cy="2031325"/>
          </a:xfrm>
          <a:prstGeom prst="rect">
            <a:avLst/>
          </a:prstGeom>
          <a:noFill/>
        </p:spPr>
        <p:txBody>
          <a:bodyPr wrap="square" rtlCol="0">
            <a:spAutoFit/>
          </a:bodyPr>
          <a:lstStyle/>
          <a:p>
            <a:r>
              <a:rPr lang="en-IN" b="1" u="sng" dirty="0">
                <a:solidFill>
                  <a:srgbClr val="00B050"/>
                </a:solidFill>
              </a:rPr>
              <a:t>PRE-REQUISITES-</a:t>
            </a:r>
          </a:p>
          <a:p>
            <a:endParaRPr lang="en-IN" b="1" u="sng" dirty="0"/>
          </a:p>
          <a:p>
            <a:pPr marL="342900" indent="-342900">
              <a:buAutoNum type="arabicPeriod"/>
            </a:pPr>
            <a:r>
              <a:rPr lang="en-IN" dirty="0"/>
              <a:t>Extinguishing of all the liabilities- which means if any liabilities are there, even if the company meets any ground mentioned under section 248(1), cannot move an application under this Section &amp; Form STK-2 cannot be filed, </a:t>
            </a:r>
          </a:p>
          <a:p>
            <a:pPr marL="342900" indent="-342900">
              <a:buAutoNum type="arabicPeriod"/>
            </a:pPr>
            <a:r>
              <a:rPr lang="en-IN" dirty="0"/>
              <a:t>Special Resolution or consent of 75% members in terms of PUC, </a:t>
            </a:r>
          </a:p>
          <a:p>
            <a:pPr marL="342900" indent="-342900">
              <a:buFontTx/>
              <a:buAutoNum type="arabicPeriod"/>
            </a:pPr>
            <a:r>
              <a:rPr lang="en-IN" dirty="0"/>
              <a:t>Any of the ground of strike off mentioned in sub-section (1) shall trigger, and</a:t>
            </a:r>
          </a:p>
          <a:p>
            <a:pPr marL="342900" indent="-342900">
              <a:buAutoNum type="arabicPeriod"/>
            </a:pPr>
            <a:r>
              <a:rPr lang="en-IN" dirty="0"/>
              <a:t>Approval of special regulatory bodies [RBI, IRDA, etc.], if any</a:t>
            </a:r>
          </a:p>
        </p:txBody>
      </p:sp>
    </p:spTree>
    <p:extLst>
      <p:ext uri="{BB962C8B-B14F-4D97-AF65-F5344CB8AC3E}">
        <p14:creationId xmlns:p14="http://schemas.microsoft.com/office/powerpoint/2010/main" val="2127000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additive="base">
                                        <p:cTn id="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 calcmode="lin" valueType="num">
                                      <p:cBhvr additive="base">
                                        <p:cTn id="1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anim calcmode="lin" valueType="num">
                                      <p:cBhvr additive="base">
                                        <p:cTn id="25"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FBFCC-69D6-4174-9E4B-D09A8E51E140}"/>
              </a:ext>
            </a:extLst>
          </p:cNvPr>
          <p:cNvSpPr>
            <a:spLocks noGrp="1"/>
          </p:cNvSpPr>
          <p:nvPr>
            <p:ph type="title"/>
          </p:nvPr>
        </p:nvSpPr>
        <p:spPr>
          <a:xfrm>
            <a:off x="581192" y="866774"/>
            <a:ext cx="11029616" cy="523875"/>
          </a:xfrm>
        </p:spPr>
        <p:txBody>
          <a:bodyPr>
            <a:normAutofit/>
          </a:bodyPr>
          <a:lstStyle/>
          <a:p>
            <a:pPr algn="ctr"/>
            <a:r>
              <a:rPr lang="en-IN" sz="2400" dirty="0"/>
              <a:t>ATTACHMENTS TO STK-2-APPLICATION BY COMPANY FOR STRIKE OFF</a:t>
            </a:r>
          </a:p>
        </p:txBody>
      </p:sp>
      <p:sp>
        <p:nvSpPr>
          <p:cNvPr id="3" name="Content Placeholder 2">
            <a:extLst>
              <a:ext uri="{FF2B5EF4-FFF2-40B4-BE49-F238E27FC236}">
                <a16:creationId xmlns:a16="http://schemas.microsoft.com/office/drawing/2014/main" id="{A49B24BC-B937-4326-8ED5-DB50D46EA853}"/>
              </a:ext>
            </a:extLst>
          </p:cNvPr>
          <p:cNvSpPr>
            <a:spLocks noGrp="1"/>
          </p:cNvSpPr>
          <p:nvPr>
            <p:ph idx="1"/>
          </p:nvPr>
        </p:nvSpPr>
        <p:spPr/>
        <p:txBody>
          <a:bodyPr>
            <a:normAutofit fontScale="92500" lnSpcReduction="10000"/>
          </a:bodyPr>
          <a:lstStyle/>
          <a:p>
            <a:pPr marL="342900" indent="-342900">
              <a:buAutoNum type="arabicPeriod"/>
            </a:pPr>
            <a:r>
              <a:rPr lang="en-IN" sz="2400" dirty="0"/>
              <a:t>Indemnity Bond by every director (STK-3) </a:t>
            </a:r>
          </a:p>
          <a:p>
            <a:pPr marL="342900" indent="-342900">
              <a:buAutoNum type="arabicPeriod"/>
            </a:pPr>
            <a:r>
              <a:rPr lang="en-IN" sz="2400" dirty="0"/>
              <a:t>In case of government company indemnity bond (STK-3A) duly signed by authorised representative not below the rank of under secretary or its equivalent.</a:t>
            </a:r>
          </a:p>
          <a:p>
            <a:pPr marL="342900" indent="-342900">
              <a:buFont typeface="Wingdings 2" panose="05020102010507070707" pitchFamily="18" charset="2"/>
              <a:buAutoNum type="arabicPeriod"/>
            </a:pPr>
            <a:r>
              <a:rPr lang="en-IN" sz="2400" dirty="0"/>
              <a:t>Statement of Accounts in STK-8, not older than 30 days and certified by Chartered Accountant.</a:t>
            </a:r>
          </a:p>
          <a:p>
            <a:pPr marL="342900" indent="-342900">
              <a:buAutoNum type="arabicPeriod"/>
            </a:pPr>
            <a:r>
              <a:rPr lang="en-IN" sz="2400" dirty="0"/>
              <a:t>Affidavit by all Directors in STK-4</a:t>
            </a:r>
          </a:p>
          <a:p>
            <a:pPr marL="342900" indent="-342900">
              <a:buAutoNum type="arabicPeriod"/>
            </a:pPr>
            <a:r>
              <a:rPr lang="en-IN" sz="2400" dirty="0"/>
              <a:t>Copy of Special Resolution or consent from 75% of the members of the Company, </a:t>
            </a:r>
          </a:p>
          <a:p>
            <a:pPr marL="342900" indent="-342900">
              <a:buAutoNum type="arabicPeriod"/>
            </a:pPr>
            <a:r>
              <a:rPr lang="en-IN" sz="2400" dirty="0"/>
              <a:t>A Statement regarding pending litigations, if any, involving the company </a:t>
            </a:r>
          </a:p>
          <a:p>
            <a:pPr marL="342900" indent="-342900">
              <a:buAutoNum type="arabicPeriod"/>
            </a:pPr>
            <a:r>
              <a:rPr lang="en-IN" sz="2400" dirty="0"/>
              <a:t>Bank account closure letter</a:t>
            </a:r>
          </a:p>
        </p:txBody>
      </p:sp>
      <p:sp>
        <p:nvSpPr>
          <p:cNvPr id="5" name="Footer Placeholder 4">
            <a:extLst>
              <a:ext uri="{FF2B5EF4-FFF2-40B4-BE49-F238E27FC236}">
                <a16:creationId xmlns:a16="http://schemas.microsoft.com/office/drawing/2014/main" id="{44080AAB-0D09-4025-82EE-DAD729530547}"/>
              </a:ext>
            </a:extLst>
          </p:cNvPr>
          <p:cNvSpPr>
            <a:spLocks noGrp="1"/>
          </p:cNvSpPr>
          <p:nvPr>
            <p:ph type="ftr" sz="quarter" idx="11"/>
          </p:nvPr>
        </p:nvSpPr>
        <p:spPr>
          <a:xfrm>
            <a:off x="0" y="6492875"/>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357776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993B0-3A00-4C3D-8937-4FC589411C18}"/>
              </a:ext>
            </a:extLst>
          </p:cNvPr>
          <p:cNvSpPr>
            <a:spLocks noGrp="1"/>
          </p:cNvSpPr>
          <p:nvPr>
            <p:ph type="title"/>
          </p:nvPr>
        </p:nvSpPr>
        <p:spPr>
          <a:xfrm>
            <a:off x="581192" y="866775"/>
            <a:ext cx="11029616" cy="571500"/>
          </a:xfrm>
        </p:spPr>
        <p:txBody>
          <a:bodyPr/>
          <a:lstStyle/>
          <a:p>
            <a:pPr algn="ctr"/>
            <a:r>
              <a:rPr lang="en-IN" dirty="0"/>
              <a:t>SECTION 248(6)</a:t>
            </a:r>
          </a:p>
        </p:txBody>
      </p:sp>
      <p:sp>
        <p:nvSpPr>
          <p:cNvPr id="3" name="Content Placeholder 2">
            <a:extLst>
              <a:ext uri="{FF2B5EF4-FFF2-40B4-BE49-F238E27FC236}">
                <a16:creationId xmlns:a16="http://schemas.microsoft.com/office/drawing/2014/main" id="{D52F2D02-F61D-48C3-9D7C-68BE16BB09F9}"/>
              </a:ext>
            </a:extLst>
          </p:cNvPr>
          <p:cNvSpPr>
            <a:spLocks noGrp="1"/>
          </p:cNvSpPr>
          <p:nvPr>
            <p:ph idx="1"/>
          </p:nvPr>
        </p:nvSpPr>
        <p:spPr>
          <a:xfrm>
            <a:off x="457200" y="1990725"/>
            <a:ext cx="11153608" cy="2466976"/>
          </a:xfrm>
        </p:spPr>
        <p:txBody>
          <a:bodyPr>
            <a:normAutofit lnSpcReduction="10000"/>
          </a:bodyPr>
          <a:lstStyle/>
          <a:p>
            <a:pPr marL="0" indent="0" algn="just">
              <a:buNone/>
            </a:pPr>
            <a:r>
              <a:rPr lang="en-US" b="0" i="1" dirty="0">
                <a:solidFill>
                  <a:srgbClr val="000000"/>
                </a:solidFill>
                <a:effectLst/>
                <a:latin typeface="Arial" panose="020B0604020202020204" pitchFamily="34" charset="0"/>
              </a:rPr>
              <a:t>The Registrar, before passing an order under sub-section (5), shall satisfy himself that sufficient provision has been made for the </a:t>
            </a:r>
            <a:r>
              <a:rPr lang="en-US" b="0" i="1" dirty="0" err="1">
                <a:solidFill>
                  <a:srgbClr val="000000"/>
                </a:solidFill>
                <a:effectLst/>
                <a:latin typeface="Arial" panose="020B0604020202020204" pitchFamily="34" charset="0"/>
              </a:rPr>
              <a:t>realisation</a:t>
            </a:r>
            <a:r>
              <a:rPr lang="en-US" b="0" i="1" dirty="0">
                <a:solidFill>
                  <a:srgbClr val="000000"/>
                </a:solidFill>
                <a:effectLst/>
                <a:latin typeface="Arial" panose="020B0604020202020204" pitchFamily="34" charset="0"/>
              </a:rPr>
              <a:t> of all amount due to the company and for the payment or discharge of its liabilities and obligations by the company within a reasonable time and, if necessary, obtain necessary undertakings from the managing director, director or other persons in charge of the management of the company:</a:t>
            </a:r>
          </a:p>
          <a:p>
            <a:pPr marL="0" indent="0" algn="just">
              <a:buNone/>
            </a:pPr>
            <a:r>
              <a:rPr lang="en-US" b="0" i="1" dirty="0">
                <a:solidFill>
                  <a:srgbClr val="000000"/>
                </a:solidFill>
                <a:effectLst/>
                <a:latin typeface="Arial" panose="020B0604020202020204" pitchFamily="34" charset="0"/>
              </a:rPr>
              <a:t>Provided that notwithstanding the undertakings referred to in this sub-section, the assets of the company shall be made available for the payment or discharge of all its liabilities and obligations even after the date of the order removing the name of the company from the register of companies.</a:t>
            </a:r>
          </a:p>
          <a:p>
            <a:pPr algn="just"/>
            <a:endParaRPr lang="en-IN" i="1" dirty="0"/>
          </a:p>
        </p:txBody>
      </p:sp>
      <p:sp>
        <p:nvSpPr>
          <p:cNvPr id="4" name="Footer Placeholder 3">
            <a:extLst>
              <a:ext uri="{FF2B5EF4-FFF2-40B4-BE49-F238E27FC236}">
                <a16:creationId xmlns:a16="http://schemas.microsoft.com/office/drawing/2014/main" id="{CA63D87B-4954-42B2-9472-6D2EE656D31E}"/>
              </a:ext>
            </a:extLst>
          </p:cNvPr>
          <p:cNvSpPr>
            <a:spLocks noGrp="1"/>
          </p:cNvSpPr>
          <p:nvPr>
            <p:ph type="ftr" sz="quarter" idx="11"/>
          </p:nvPr>
        </p:nvSpPr>
        <p:spPr>
          <a:xfrm>
            <a:off x="9692" y="6475686"/>
            <a:ext cx="6917210" cy="365125"/>
          </a:xfrm>
        </p:spPr>
        <p:txBody>
          <a:bodyPr/>
          <a:lstStyle/>
          <a:p>
            <a:r>
              <a:rPr lang="en-US" sz="1200" dirty="0"/>
              <a:t>CS SANTOSH PANDEY, NEW DELHI. +91-9999202268</a:t>
            </a:r>
          </a:p>
        </p:txBody>
      </p:sp>
      <p:sp>
        <p:nvSpPr>
          <p:cNvPr id="6" name="TextBox 5">
            <a:extLst>
              <a:ext uri="{FF2B5EF4-FFF2-40B4-BE49-F238E27FC236}">
                <a16:creationId xmlns:a16="http://schemas.microsoft.com/office/drawing/2014/main" id="{631FB551-1C01-408F-8C7F-F470C8BDA00E}"/>
              </a:ext>
            </a:extLst>
          </p:cNvPr>
          <p:cNvSpPr txBox="1"/>
          <p:nvPr/>
        </p:nvSpPr>
        <p:spPr>
          <a:xfrm>
            <a:off x="519196" y="4273035"/>
            <a:ext cx="11029616" cy="2031325"/>
          </a:xfrm>
          <a:prstGeom prst="rect">
            <a:avLst/>
          </a:prstGeom>
          <a:noFill/>
        </p:spPr>
        <p:txBody>
          <a:bodyPr wrap="square" rtlCol="0">
            <a:spAutoFit/>
          </a:bodyPr>
          <a:lstStyle/>
          <a:p>
            <a:r>
              <a:rPr lang="en-IN" b="1" dirty="0">
                <a:solidFill>
                  <a:srgbClr val="FF0000"/>
                </a:solidFill>
              </a:rPr>
              <a:t>Prior actions before strike off order-</a:t>
            </a:r>
          </a:p>
          <a:p>
            <a:endParaRPr lang="en-IN" b="1" dirty="0">
              <a:solidFill>
                <a:srgbClr val="FF0000"/>
              </a:solidFill>
            </a:endParaRPr>
          </a:p>
          <a:p>
            <a:pPr marL="342900" indent="-342900">
              <a:buAutoNum type="arabicPeriod"/>
            </a:pPr>
            <a:r>
              <a:rPr lang="en-IN" dirty="0"/>
              <a:t>Sufficient provisions for realisation of all amount due to the company &amp; payment of liabilities or obligations has to be made</a:t>
            </a:r>
          </a:p>
          <a:p>
            <a:pPr marL="342900" indent="-342900">
              <a:buAutoNum type="arabicPeriod"/>
            </a:pPr>
            <a:r>
              <a:rPr lang="en-IN" dirty="0"/>
              <a:t>If seems necessary, undertakings to be obtained by MD, Director or other person in charge of management</a:t>
            </a:r>
          </a:p>
          <a:p>
            <a:pPr marL="342900" indent="-342900">
              <a:buAutoNum type="arabicPeriod"/>
            </a:pPr>
            <a:r>
              <a:rPr lang="en-IN" dirty="0"/>
              <a:t>Even if undertaking is obtained, still assets will always be made available for payment or discharge of all its liabilities and obligations.</a:t>
            </a:r>
          </a:p>
        </p:txBody>
      </p:sp>
    </p:spTree>
    <p:extLst>
      <p:ext uri="{BB962C8B-B14F-4D97-AF65-F5344CB8AC3E}">
        <p14:creationId xmlns:p14="http://schemas.microsoft.com/office/powerpoint/2010/main" val="2736009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E6ACB-31E5-487A-A5D0-8521D27CB4F5}"/>
              </a:ext>
            </a:extLst>
          </p:cNvPr>
          <p:cNvSpPr>
            <a:spLocks noGrp="1"/>
          </p:cNvSpPr>
          <p:nvPr>
            <p:ph type="title"/>
          </p:nvPr>
        </p:nvSpPr>
        <p:spPr>
          <a:xfrm>
            <a:off x="581192" y="702156"/>
            <a:ext cx="11029616" cy="785158"/>
          </a:xfrm>
        </p:spPr>
        <p:txBody>
          <a:bodyPr/>
          <a:lstStyle/>
          <a:p>
            <a:pPr algn="ctr"/>
            <a:r>
              <a:rPr lang="en-IN" b="1" dirty="0"/>
              <a:t>SECTION 248(7)</a:t>
            </a:r>
          </a:p>
        </p:txBody>
      </p:sp>
      <p:sp>
        <p:nvSpPr>
          <p:cNvPr id="3" name="Content Placeholder 2">
            <a:extLst>
              <a:ext uri="{FF2B5EF4-FFF2-40B4-BE49-F238E27FC236}">
                <a16:creationId xmlns:a16="http://schemas.microsoft.com/office/drawing/2014/main" id="{06768396-ACE3-4A4E-89D8-8F7D32C81AFE}"/>
              </a:ext>
            </a:extLst>
          </p:cNvPr>
          <p:cNvSpPr>
            <a:spLocks noGrp="1"/>
          </p:cNvSpPr>
          <p:nvPr>
            <p:ph idx="1"/>
          </p:nvPr>
        </p:nvSpPr>
        <p:spPr>
          <a:xfrm>
            <a:off x="447842" y="1856646"/>
            <a:ext cx="11286958" cy="1762853"/>
          </a:xfrm>
        </p:spPr>
        <p:txBody>
          <a:bodyPr>
            <a:noAutofit/>
          </a:bodyPr>
          <a:lstStyle/>
          <a:p>
            <a:pPr marL="0" indent="0" algn="just">
              <a:buNone/>
            </a:pPr>
            <a:r>
              <a:rPr lang="en-US" b="0" i="1" dirty="0">
                <a:solidFill>
                  <a:srgbClr val="000000"/>
                </a:solidFill>
                <a:effectLst/>
                <a:latin typeface="Arial" panose="020B0604020202020204" pitchFamily="34" charset="0"/>
              </a:rPr>
              <a:t>The liability, if any, of every director, manager or other officer who was exercising any power of management, and of every member of the company dissolved under sub-section (5), shall continue and may be enforced as if the company had not been dissolved.</a:t>
            </a:r>
          </a:p>
          <a:p>
            <a:pPr marL="0" indent="0" algn="just">
              <a:buNone/>
            </a:pPr>
            <a:endParaRPr lang="en-US" i="1" dirty="0">
              <a:solidFill>
                <a:srgbClr val="000000"/>
              </a:solidFill>
              <a:latin typeface="Arial" panose="020B0604020202020204" pitchFamily="34" charset="0"/>
            </a:endParaRPr>
          </a:p>
          <a:p>
            <a:pPr marL="0" indent="0" algn="ctr">
              <a:buNone/>
            </a:pPr>
            <a:r>
              <a:rPr lang="en-US" sz="2000" b="1" i="1" dirty="0">
                <a:solidFill>
                  <a:srgbClr val="0070C0"/>
                </a:solidFill>
                <a:latin typeface="Arial" panose="020B0604020202020204" pitchFamily="34" charset="0"/>
              </a:rPr>
              <a:t>LIABILITY CONTINUES</a:t>
            </a:r>
            <a:endParaRPr lang="en-IN" sz="2000" b="1" i="1" dirty="0">
              <a:solidFill>
                <a:srgbClr val="0070C0"/>
              </a:solidFill>
            </a:endParaRPr>
          </a:p>
        </p:txBody>
      </p:sp>
      <p:sp>
        <p:nvSpPr>
          <p:cNvPr id="4" name="Footer Placeholder 3">
            <a:extLst>
              <a:ext uri="{FF2B5EF4-FFF2-40B4-BE49-F238E27FC236}">
                <a16:creationId xmlns:a16="http://schemas.microsoft.com/office/drawing/2014/main" id="{D55A2039-C43E-4E95-9596-AB0CDD3F4FA6}"/>
              </a:ext>
            </a:extLst>
          </p:cNvPr>
          <p:cNvSpPr>
            <a:spLocks noGrp="1"/>
          </p:cNvSpPr>
          <p:nvPr>
            <p:ph type="ftr" sz="quarter" idx="11"/>
          </p:nvPr>
        </p:nvSpPr>
        <p:spPr>
          <a:xfrm>
            <a:off x="0" y="6492875"/>
            <a:ext cx="6917210" cy="365125"/>
          </a:xfrm>
        </p:spPr>
        <p:txBody>
          <a:bodyPr/>
          <a:lstStyle/>
          <a:p>
            <a:r>
              <a:rPr lang="en-US" sz="1200" dirty="0"/>
              <a:t>CS SANTOSH PANDEY, NEW DELHI. +91-9999202268</a:t>
            </a:r>
          </a:p>
        </p:txBody>
      </p:sp>
      <p:sp>
        <p:nvSpPr>
          <p:cNvPr id="5" name="TextBox 4">
            <a:extLst>
              <a:ext uri="{FF2B5EF4-FFF2-40B4-BE49-F238E27FC236}">
                <a16:creationId xmlns:a16="http://schemas.microsoft.com/office/drawing/2014/main" id="{D444B9FE-81C5-45BA-8181-3C977189EBF1}"/>
              </a:ext>
            </a:extLst>
          </p:cNvPr>
          <p:cNvSpPr txBox="1"/>
          <p:nvPr/>
        </p:nvSpPr>
        <p:spPr>
          <a:xfrm>
            <a:off x="581192" y="3800474"/>
            <a:ext cx="11029616" cy="523220"/>
          </a:xfrm>
          <a:prstGeom prst="rect">
            <a:avLst/>
          </a:prstGeom>
          <a:solidFill>
            <a:schemeClr val="accent1"/>
          </a:solidFill>
        </p:spPr>
        <p:txBody>
          <a:bodyPr wrap="square" rtlCol="0">
            <a:spAutoFit/>
          </a:bodyPr>
          <a:lstStyle/>
          <a:p>
            <a:pPr algn="ctr"/>
            <a:r>
              <a:rPr lang="en-IN" sz="2800" b="1" dirty="0">
                <a:solidFill>
                  <a:schemeClr val="bg1"/>
                </a:solidFill>
              </a:rPr>
              <a:t>SECTION 248(8)</a:t>
            </a:r>
          </a:p>
        </p:txBody>
      </p:sp>
      <p:sp>
        <p:nvSpPr>
          <p:cNvPr id="6" name="TextBox 5">
            <a:extLst>
              <a:ext uri="{FF2B5EF4-FFF2-40B4-BE49-F238E27FC236}">
                <a16:creationId xmlns:a16="http://schemas.microsoft.com/office/drawing/2014/main" id="{4ED109C2-0F6F-4F15-8930-62CC9589BF8B}"/>
              </a:ext>
            </a:extLst>
          </p:cNvPr>
          <p:cNvSpPr txBox="1"/>
          <p:nvPr/>
        </p:nvSpPr>
        <p:spPr>
          <a:xfrm>
            <a:off x="581192" y="4561819"/>
            <a:ext cx="11029616" cy="1323439"/>
          </a:xfrm>
          <a:prstGeom prst="rect">
            <a:avLst/>
          </a:prstGeom>
          <a:noFill/>
        </p:spPr>
        <p:txBody>
          <a:bodyPr wrap="square" rtlCol="0">
            <a:spAutoFit/>
          </a:bodyPr>
          <a:lstStyle/>
          <a:p>
            <a:pPr algn="just"/>
            <a:r>
              <a:rPr lang="en-US" sz="2000" b="0" i="0" dirty="0">
                <a:solidFill>
                  <a:srgbClr val="000000"/>
                </a:solidFill>
                <a:effectLst/>
                <a:latin typeface="Arial" panose="020B0604020202020204" pitchFamily="34" charset="0"/>
              </a:rPr>
              <a:t>Nothing in this section shall affect the power of the Tribunal to wind up a company the name of which has been struck off from the register of companies.</a:t>
            </a:r>
          </a:p>
          <a:p>
            <a:pPr algn="just"/>
            <a:endParaRPr lang="en-US" sz="2000" dirty="0">
              <a:solidFill>
                <a:srgbClr val="000000"/>
              </a:solidFill>
              <a:latin typeface="Arial" panose="020B0604020202020204" pitchFamily="34" charset="0"/>
            </a:endParaRPr>
          </a:p>
          <a:p>
            <a:pPr algn="ctr"/>
            <a:r>
              <a:rPr lang="en-IN" sz="2000" b="1" i="1" dirty="0">
                <a:solidFill>
                  <a:srgbClr val="0070C0"/>
                </a:solidFill>
                <a:latin typeface="Arial" panose="020B0604020202020204" pitchFamily="34" charset="0"/>
              </a:rPr>
              <a:t>TRIBUNAL MAY PASS AN ORDER TO WIND UP STRUCK OFF COMPANIES</a:t>
            </a:r>
            <a:r>
              <a:rPr lang="en-IN" sz="2000" i="1" dirty="0">
                <a:solidFill>
                  <a:srgbClr val="000000"/>
                </a:solidFill>
                <a:latin typeface="Arial" panose="020B0604020202020204" pitchFamily="34" charset="0"/>
              </a:rPr>
              <a:t> </a:t>
            </a:r>
            <a:endParaRPr lang="en-US" sz="2000" i="1" dirty="0">
              <a:solidFill>
                <a:srgbClr val="000000"/>
              </a:solidFill>
              <a:latin typeface="Arial" panose="020B0604020202020204" pitchFamily="34" charset="0"/>
            </a:endParaRPr>
          </a:p>
        </p:txBody>
      </p:sp>
    </p:spTree>
    <p:extLst>
      <p:ext uri="{BB962C8B-B14F-4D97-AF65-F5344CB8AC3E}">
        <p14:creationId xmlns:p14="http://schemas.microsoft.com/office/powerpoint/2010/main" val="28568865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C7832-0601-4D11-8813-0A9816268221}"/>
              </a:ext>
            </a:extLst>
          </p:cNvPr>
          <p:cNvSpPr>
            <a:spLocks noGrp="1"/>
          </p:cNvSpPr>
          <p:nvPr>
            <p:ph type="title"/>
          </p:nvPr>
        </p:nvSpPr>
        <p:spPr>
          <a:xfrm>
            <a:off x="581192" y="647700"/>
            <a:ext cx="11029616" cy="1068256"/>
          </a:xfrm>
        </p:spPr>
        <p:txBody>
          <a:bodyPr>
            <a:noAutofit/>
          </a:bodyPr>
          <a:lstStyle/>
          <a:p>
            <a:pPr algn="ctr"/>
            <a:r>
              <a:rPr lang="en-IN" sz="2400" dirty="0"/>
              <a:t>CIRCUMSTANCES IN WHICH STRIKE OFF APPLICATION (STK-2) CANNOT BE MADE</a:t>
            </a:r>
            <a:br>
              <a:rPr lang="en-IN" sz="2400" dirty="0"/>
            </a:br>
            <a:r>
              <a:rPr lang="en-IN" sz="2400" dirty="0">
                <a:solidFill>
                  <a:schemeClr val="accent2">
                    <a:lumMod val="40000"/>
                    <a:lumOff val="60000"/>
                  </a:schemeClr>
                </a:solidFill>
              </a:rPr>
              <a:t>[Section 249 read with rule 4]</a:t>
            </a:r>
          </a:p>
        </p:txBody>
      </p:sp>
      <p:graphicFrame>
        <p:nvGraphicFramePr>
          <p:cNvPr id="6" name="Table 4">
            <a:extLst>
              <a:ext uri="{FF2B5EF4-FFF2-40B4-BE49-F238E27FC236}">
                <a16:creationId xmlns:a16="http://schemas.microsoft.com/office/drawing/2014/main" id="{272744A7-4C72-4728-A34A-C0E7B027A810}"/>
              </a:ext>
            </a:extLst>
          </p:cNvPr>
          <p:cNvGraphicFramePr>
            <a:graphicFrameLocks noGrp="1"/>
          </p:cNvGraphicFramePr>
          <p:nvPr>
            <p:extLst>
              <p:ext uri="{D42A27DB-BD31-4B8C-83A1-F6EECF244321}">
                <p14:modId xmlns:p14="http://schemas.microsoft.com/office/powerpoint/2010/main" val="3421084933"/>
              </p:ext>
            </p:extLst>
          </p:nvPr>
        </p:nvGraphicFramePr>
        <p:xfrm>
          <a:off x="420687" y="2057400"/>
          <a:ext cx="11350626" cy="4297680"/>
        </p:xfrm>
        <a:graphic>
          <a:graphicData uri="http://schemas.openxmlformats.org/drawingml/2006/table">
            <a:tbl>
              <a:tblPr firstRow="1" bandRow="1">
                <a:tableStyleId>{5C22544A-7EE6-4342-B048-85BDC9FD1C3A}</a:tableStyleId>
              </a:tblPr>
              <a:tblGrid>
                <a:gridCol w="1082676">
                  <a:extLst>
                    <a:ext uri="{9D8B030D-6E8A-4147-A177-3AD203B41FA5}">
                      <a16:colId xmlns:a16="http://schemas.microsoft.com/office/drawing/2014/main" val="3742652830"/>
                    </a:ext>
                  </a:extLst>
                </a:gridCol>
                <a:gridCol w="10267950">
                  <a:extLst>
                    <a:ext uri="{9D8B030D-6E8A-4147-A177-3AD203B41FA5}">
                      <a16:colId xmlns:a16="http://schemas.microsoft.com/office/drawing/2014/main" val="577603452"/>
                    </a:ext>
                  </a:extLst>
                </a:gridCol>
              </a:tblGrid>
              <a:tr h="345332">
                <a:tc>
                  <a:txBody>
                    <a:bodyPr/>
                    <a:lstStyle/>
                    <a:p>
                      <a:pPr algn="ctr"/>
                      <a:r>
                        <a:rPr lang="en-IN" dirty="0" err="1"/>
                        <a:t>S.No</a:t>
                      </a:r>
                      <a:r>
                        <a:rPr lang="en-IN" dirty="0"/>
                        <a:t>.</a:t>
                      </a:r>
                    </a:p>
                  </a:txBody>
                  <a:tcPr/>
                </a:tc>
                <a:tc>
                  <a:txBody>
                    <a:bodyPr/>
                    <a:lstStyle/>
                    <a:p>
                      <a:pPr algn="ctr"/>
                      <a:r>
                        <a:rPr lang="en-IN" dirty="0"/>
                        <a:t>Particulars</a:t>
                      </a:r>
                    </a:p>
                  </a:txBody>
                  <a:tcPr/>
                </a:tc>
                <a:extLst>
                  <a:ext uri="{0D108BD9-81ED-4DB2-BD59-A6C34878D82A}">
                    <a16:rowId xmlns:a16="http://schemas.microsoft.com/office/drawing/2014/main" val="3301862632"/>
                  </a:ext>
                </a:extLst>
              </a:tr>
              <a:tr h="516580">
                <a:tc>
                  <a:txBody>
                    <a:bodyPr/>
                    <a:lstStyle/>
                    <a:p>
                      <a:pPr algn="ctr"/>
                      <a:r>
                        <a:rPr lang="en-IN" dirty="0"/>
                        <a:t>1.</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IN" dirty="0"/>
                        <a:t>AOC-4 and MGT-7 </a:t>
                      </a:r>
                      <a:r>
                        <a:rPr lang="en-IN" dirty="0" err="1"/>
                        <a:t>upto</a:t>
                      </a:r>
                      <a:r>
                        <a:rPr lang="en-IN" dirty="0"/>
                        <a:t> the last financial year in which company has ceased to carry its business operations</a:t>
                      </a:r>
                    </a:p>
                    <a:p>
                      <a:pPr algn="ctr"/>
                      <a:endParaRPr lang="en-IN" b="1" dirty="0"/>
                    </a:p>
                  </a:txBody>
                  <a:tcPr/>
                </a:tc>
                <a:extLst>
                  <a:ext uri="{0D108BD9-81ED-4DB2-BD59-A6C34878D82A}">
                    <a16:rowId xmlns:a16="http://schemas.microsoft.com/office/drawing/2014/main" val="2264496577"/>
                  </a:ext>
                </a:extLst>
              </a:tr>
              <a:tr h="337510">
                <a:tc>
                  <a:txBody>
                    <a:bodyPr/>
                    <a:lstStyle/>
                    <a:p>
                      <a:pPr algn="ctr"/>
                      <a:r>
                        <a:rPr lang="en-IN" dirty="0"/>
                        <a:t>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IN" dirty="0"/>
                        <a:t>In case STK-1 has been issued, until all filings are not done</a:t>
                      </a:r>
                    </a:p>
                  </a:txBody>
                  <a:tcPr/>
                </a:tc>
                <a:extLst>
                  <a:ext uri="{0D108BD9-81ED-4DB2-BD59-A6C34878D82A}">
                    <a16:rowId xmlns:a16="http://schemas.microsoft.com/office/drawing/2014/main" val="3392725745"/>
                  </a:ext>
                </a:extLst>
              </a:tr>
              <a:tr h="230830">
                <a:tc>
                  <a:txBody>
                    <a:bodyPr/>
                    <a:lstStyle/>
                    <a:p>
                      <a:pPr algn="ctr"/>
                      <a:r>
                        <a:rPr lang="en-IN" dirty="0"/>
                        <a:t>3.</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IN" dirty="0"/>
                        <a:t>STK-7 has been issued</a:t>
                      </a:r>
                    </a:p>
                  </a:txBody>
                  <a:tcPr/>
                </a:tc>
                <a:extLst>
                  <a:ext uri="{0D108BD9-81ED-4DB2-BD59-A6C34878D82A}">
                    <a16:rowId xmlns:a16="http://schemas.microsoft.com/office/drawing/2014/main" val="2817140235"/>
                  </a:ext>
                </a:extLst>
              </a:tr>
              <a:tr h="345332">
                <a:tc gridSpan="2">
                  <a:txBody>
                    <a:bodyPr/>
                    <a:lstStyle/>
                    <a:p>
                      <a:pPr algn="ctr"/>
                      <a:r>
                        <a:rPr lang="en-IN" dirty="0">
                          <a:solidFill>
                            <a:srgbClr val="00B050"/>
                          </a:solidFill>
                        </a:rPr>
                        <a:t>AT ANY TIME IN LAST THREE MONTHS OF MAKING APPLICATION UNDER STK-2</a:t>
                      </a:r>
                    </a:p>
                  </a:txBody>
                  <a:tcPr/>
                </a:tc>
                <a:tc hMerge="1">
                  <a:txBody>
                    <a:bodyPr/>
                    <a:lstStyle/>
                    <a:p>
                      <a:pPr algn="ctr"/>
                      <a:endParaRPr lang="en-IN" b="1" dirty="0"/>
                    </a:p>
                  </a:txBody>
                  <a:tcPr/>
                </a:tc>
                <a:extLst>
                  <a:ext uri="{0D108BD9-81ED-4DB2-BD59-A6C34878D82A}">
                    <a16:rowId xmlns:a16="http://schemas.microsoft.com/office/drawing/2014/main" val="4071273320"/>
                  </a:ext>
                </a:extLst>
              </a:tr>
              <a:tr h="345332">
                <a:tc>
                  <a:txBody>
                    <a:bodyPr/>
                    <a:lstStyle/>
                    <a:p>
                      <a:pPr algn="ctr"/>
                      <a:r>
                        <a:rPr lang="en-IN" dirty="0"/>
                        <a:t>4.</a:t>
                      </a:r>
                    </a:p>
                  </a:txBody>
                  <a:tcPr/>
                </a:tc>
                <a:tc>
                  <a:txBody>
                    <a:bodyPr/>
                    <a:lstStyle/>
                    <a:p>
                      <a:pPr algn="ctr"/>
                      <a:r>
                        <a:rPr lang="en-IN" dirty="0"/>
                        <a:t>Change of name of company</a:t>
                      </a:r>
                    </a:p>
                  </a:txBody>
                  <a:tcPr/>
                </a:tc>
                <a:extLst>
                  <a:ext uri="{0D108BD9-81ED-4DB2-BD59-A6C34878D82A}">
                    <a16:rowId xmlns:a16="http://schemas.microsoft.com/office/drawing/2014/main" val="4261906921"/>
                  </a:ext>
                </a:extLst>
              </a:tr>
              <a:tr h="345332">
                <a:tc>
                  <a:txBody>
                    <a:bodyPr/>
                    <a:lstStyle/>
                    <a:p>
                      <a:pPr algn="ctr"/>
                      <a:r>
                        <a:rPr lang="en-IN" dirty="0"/>
                        <a:t>5.</a:t>
                      </a:r>
                    </a:p>
                  </a:txBody>
                  <a:tcPr/>
                </a:tc>
                <a:tc>
                  <a:txBody>
                    <a:bodyPr/>
                    <a:lstStyle/>
                    <a:p>
                      <a:pPr algn="ctr"/>
                      <a:r>
                        <a:rPr lang="en-IN" dirty="0"/>
                        <a:t>Shifting of registered office of the company from one state to another</a:t>
                      </a:r>
                    </a:p>
                  </a:txBody>
                  <a:tcPr/>
                </a:tc>
                <a:extLst>
                  <a:ext uri="{0D108BD9-81ED-4DB2-BD59-A6C34878D82A}">
                    <a16:rowId xmlns:a16="http://schemas.microsoft.com/office/drawing/2014/main" val="625545626"/>
                  </a:ext>
                </a:extLst>
              </a:tr>
              <a:tr h="345332">
                <a:tc>
                  <a:txBody>
                    <a:bodyPr/>
                    <a:lstStyle/>
                    <a:p>
                      <a:pPr algn="ctr"/>
                      <a:r>
                        <a:rPr lang="en-IN" dirty="0"/>
                        <a:t>6.</a:t>
                      </a:r>
                    </a:p>
                  </a:txBody>
                  <a:tcPr/>
                </a:tc>
                <a:tc>
                  <a:txBody>
                    <a:bodyPr/>
                    <a:lstStyle/>
                    <a:p>
                      <a:pPr algn="ctr"/>
                      <a:r>
                        <a:rPr lang="en-IN" dirty="0"/>
                        <a:t>Application sanctioning Compromise or arrangement is pending before Hon’ble NCLT</a:t>
                      </a:r>
                    </a:p>
                  </a:txBody>
                  <a:tcPr/>
                </a:tc>
                <a:extLst>
                  <a:ext uri="{0D108BD9-81ED-4DB2-BD59-A6C34878D82A}">
                    <a16:rowId xmlns:a16="http://schemas.microsoft.com/office/drawing/2014/main" val="4205821268"/>
                  </a:ext>
                </a:extLst>
              </a:tr>
              <a:tr h="345332">
                <a:tc>
                  <a:txBody>
                    <a:bodyPr/>
                    <a:lstStyle/>
                    <a:p>
                      <a:pPr algn="ctr"/>
                      <a:r>
                        <a:rPr lang="en-IN" dirty="0"/>
                        <a:t>7.</a:t>
                      </a:r>
                    </a:p>
                  </a:txBody>
                  <a:tcPr/>
                </a:tc>
                <a:tc>
                  <a:txBody>
                    <a:bodyPr/>
                    <a:lstStyle/>
                    <a:p>
                      <a:pPr algn="ctr"/>
                      <a:r>
                        <a:rPr lang="en-IN" dirty="0"/>
                        <a:t>Company which has been wound up under Companies Act or IBC</a:t>
                      </a:r>
                    </a:p>
                  </a:txBody>
                  <a:tcPr/>
                </a:tc>
                <a:extLst>
                  <a:ext uri="{0D108BD9-81ED-4DB2-BD59-A6C34878D82A}">
                    <a16:rowId xmlns:a16="http://schemas.microsoft.com/office/drawing/2014/main" val="2742668907"/>
                  </a:ext>
                </a:extLst>
              </a:tr>
              <a:tr h="345332">
                <a:tc>
                  <a:txBody>
                    <a:bodyPr/>
                    <a:lstStyle/>
                    <a:p>
                      <a:pPr algn="ctr"/>
                      <a:r>
                        <a:rPr lang="en-IN" dirty="0"/>
                        <a:t>8.</a:t>
                      </a:r>
                    </a:p>
                  </a:txBody>
                  <a:tcPr/>
                </a:tc>
                <a:tc>
                  <a:txBody>
                    <a:bodyPr/>
                    <a:lstStyle/>
                    <a:p>
                      <a:pPr algn="ctr"/>
                      <a:r>
                        <a:rPr lang="en-IN" dirty="0"/>
                        <a:t>Engaged in any activity otherwise then concluding the affairs of the company</a:t>
                      </a:r>
                    </a:p>
                  </a:txBody>
                  <a:tcPr/>
                </a:tc>
                <a:extLst>
                  <a:ext uri="{0D108BD9-81ED-4DB2-BD59-A6C34878D82A}">
                    <a16:rowId xmlns:a16="http://schemas.microsoft.com/office/drawing/2014/main" val="1004482959"/>
                  </a:ext>
                </a:extLst>
              </a:tr>
              <a:tr h="345332">
                <a:tc>
                  <a:txBody>
                    <a:bodyPr/>
                    <a:lstStyle/>
                    <a:p>
                      <a:pPr algn="ctr"/>
                      <a:r>
                        <a:rPr lang="en-IN" dirty="0"/>
                        <a:t>9.</a:t>
                      </a:r>
                    </a:p>
                  </a:txBody>
                  <a:tcPr/>
                </a:tc>
                <a:tc>
                  <a:txBody>
                    <a:bodyPr/>
                    <a:lstStyle/>
                    <a:p>
                      <a:pPr algn="ctr"/>
                      <a:r>
                        <a:rPr lang="en-IN" dirty="0"/>
                        <a:t>Disposal for value of property or rights held by it</a:t>
                      </a:r>
                    </a:p>
                  </a:txBody>
                  <a:tcPr/>
                </a:tc>
                <a:extLst>
                  <a:ext uri="{0D108BD9-81ED-4DB2-BD59-A6C34878D82A}">
                    <a16:rowId xmlns:a16="http://schemas.microsoft.com/office/drawing/2014/main" val="2665717151"/>
                  </a:ext>
                </a:extLst>
              </a:tr>
            </a:tbl>
          </a:graphicData>
        </a:graphic>
      </p:graphicFrame>
      <p:sp>
        <p:nvSpPr>
          <p:cNvPr id="7" name="TextBox 6">
            <a:extLst>
              <a:ext uri="{FF2B5EF4-FFF2-40B4-BE49-F238E27FC236}">
                <a16:creationId xmlns:a16="http://schemas.microsoft.com/office/drawing/2014/main" id="{979DECD5-EFB7-4028-A58D-D2A1529DBD7A}"/>
              </a:ext>
            </a:extLst>
          </p:cNvPr>
          <p:cNvSpPr txBox="1"/>
          <p:nvPr/>
        </p:nvSpPr>
        <p:spPr>
          <a:xfrm>
            <a:off x="538246" y="1780401"/>
            <a:ext cx="11115508" cy="276999"/>
          </a:xfrm>
          <a:prstGeom prst="rect">
            <a:avLst/>
          </a:prstGeom>
          <a:noFill/>
        </p:spPr>
        <p:txBody>
          <a:bodyPr wrap="square" rtlCol="0">
            <a:spAutoFit/>
          </a:bodyPr>
          <a:lstStyle/>
          <a:p>
            <a:pPr algn="ctr"/>
            <a:r>
              <a:rPr lang="en-IN" sz="1200" b="1" dirty="0">
                <a:solidFill>
                  <a:srgbClr val="FF0000"/>
                </a:solidFill>
              </a:rPr>
              <a:t>IN ADDITION TO THE GROUNDS MENTIONED EARLIER</a:t>
            </a:r>
          </a:p>
        </p:txBody>
      </p:sp>
      <p:sp>
        <p:nvSpPr>
          <p:cNvPr id="8" name="Footer Placeholder 4">
            <a:extLst>
              <a:ext uri="{FF2B5EF4-FFF2-40B4-BE49-F238E27FC236}">
                <a16:creationId xmlns:a16="http://schemas.microsoft.com/office/drawing/2014/main" id="{C4C3EC87-F641-46D0-A8DC-575113361260}"/>
              </a:ext>
            </a:extLst>
          </p:cNvPr>
          <p:cNvSpPr>
            <a:spLocks noGrp="1"/>
          </p:cNvSpPr>
          <p:nvPr>
            <p:ph type="ftr" sz="quarter" idx="11"/>
          </p:nvPr>
        </p:nvSpPr>
        <p:spPr>
          <a:xfrm>
            <a:off x="0" y="6492875"/>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23772075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99040-5BA4-4CDC-B5C9-116BDCD589AE}"/>
              </a:ext>
            </a:extLst>
          </p:cNvPr>
          <p:cNvSpPr>
            <a:spLocks noGrp="1"/>
          </p:cNvSpPr>
          <p:nvPr>
            <p:ph type="title"/>
          </p:nvPr>
        </p:nvSpPr>
        <p:spPr>
          <a:xfrm>
            <a:off x="581192" y="702156"/>
            <a:ext cx="11029616" cy="745644"/>
          </a:xfrm>
        </p:spPr>
        <p:txBody>
          <a:bodyPr>
            <a:normAutofit fontScale="90000"/>
          </a:bodyPr>
          <a:lstStyle/>
          <a:p>
            <a:pPr algn="ctr"/>
            <a:r>
              <a:rPr lang="en-IN" dirty="0"/>
              <a:t>EFFECT OF STRIKE OFF/company getting dissolved (SECTION 250)</a:t>
            </a:r>
          </a:p>
        </p:txBody>
      </p:sp>
      <p:sp>
        <p:nvSpPr>
          <p:cNvPr id="3" name="Content Placeholder 2">
            <a:extLst>
              <a:ext uri="{FF2B5EF4-FFF2-40B4-BE49-F238E27FC236}">
                <a16:creationId xmlns:a16="http://schemas.microsoft.com/office/drawing/2014/main" id="{184567F8-61B7-4C0F-89EC-B16A9C0CD761}"/>
              </a:ext>
            </a:extLst>
          </p:cNvPr>
          <p:cNvSpPr>
            <a:spLocks noGrp="1"/>
          </p:cNvSpPr>
          <p:nvPr>
            <p:ph idx="1"/>
          </p:nvPr>
        </p:nvSpPr>
        <p:spPr>
          <a:xfrm>
            <a:off x="447842" y="2037622"/>
            <a:ext cx="11315533" cy="1515203"/>
          </a:xfrm>
          <a:solidFill>
            <a:schemeClr val="accent2">
              <a:lumMod val="20000"/>
              <a:lumOff val="80000"/>
            </a:schemeClr>
          </a:solidFill>
        </p:spPr>
        <p:txBody>
          <a:bodyPr/>
          <a:lstStyle/>
          <a:p>
            <a:pPr marL="0" indent="0" algn="just">
              <a:buNone/>
            </a:pPr>
            <a:r>
              <a:rPr lang="en-US" b="0" i="1" dirty="0">
                <a:solidFill>
                  <a:srgbClr val="333333"/>
                </a:solidFill>
                <a:effectLst/>
                <a:latin typeface="Arial" panose="020B0604020202020204" pitchFamily="34" charset="0"/>
              </a:rPr>
              <a:t>Where a company stands dissolved under </a:t>
            </a:r>
            <a:r>
              <a:rPr lang="en-US" b="1" i="1" u="sng" dirty="0">
                <a:solidFill>
                  <a:srgbClr val="333333"/>
                </a:solidFill>
                <a:latin typeface="Arial" panose="020B0604020202020204" pitchFamily="34" charset="0"/>
                <a:hlinkClick r:id="rId2">
                  <a:extLst>
                    <a:ext uri="{A12FA001-AC4F-418D-AE19-62706E023703}">
                      <ahyp:hlinkClr xmlns:ahyp="http://schemas.microsoft.com/office/drawing/2018/hyperlinkcolor" val="tx"/>
                    </a:ext>
                  </a:extLst>
                </a:hlinkClick>
              </a:rPr>
              <a:t>section 248</a:t>
            </a:r>
            <a:r>
              <a:rPr lang="en-US" b="0" i="1" dirty="0">
                <a:solidFill>
                  <a:srgbClr val="333333"/>
                </a:solidFill>
                <a:effectLst/>
                <a:latin typeface="Arial" panose="020B0604020202020204" pitchFamily="34" charset="0"/>
              </a:rPr>
              <a:t>, it shall </a:t>
            </a:r>
            <a:r>
              <a:rPr lang="en-US" b="1" i="1" dirty="0">
                <a:solidFill>
                  <a:srgbClr val="333333"/>
                </a:solidFill>
                <a:effectLst/>
                <a:latin typeface="Arial" panose="020B0604020202020204" pitchFamily="34" charset="0"/>
              </a:rPr>
              <a:t>on and from the date mentioned in the notice under sub-section (5) </a:t>
            </a:r>
            <a:r>
              <a:rPr lang="en-US" b="0" i="1" dirty="0">
                <a:solidFill>
                  <a:srgbClr val="333333"/>
                </a:solidFill>
                <a:effectLst/>
                <a:latin typeface="Arial" panose="020B0604020202020204" pitchFamily="34" charset="0"/>
              </a:rPr>
              <a:t>of that section </a:t>
            </a:r>
            <a:r>
              <a:rPr lang="en-US" b="1" i="1" u="sng" dirty="0">
                <a:solidFill>
                  <a:srgbClr val="333333"/>
                </a:solidFill>
                <a:effectLst/>
                <a:latin typeface="Arial" panose="020B0604020202020204" pitchFamily="34" charset="0"/>
              </a:rPr>
              <a:t>cease to operate as a company </a:t>
            </a:r>
            <a:r>
              <a:rPr lang="en-US" b="0" i="1" dirty="0">
                <a:solidFill>
                  <a:srgbClr val="333333"/>
                </a:solidFill>
                <a:effectLst/>
                <a:latin typeface="Arial" panose="020B0604020202020204" pitchFamily="34" charset="0"/>
              </a:rPr>
              <a:t>and </a:t>
            </a:r>
            <a:r>
              <a:rPr lang="en-US" b="1" i="1" u="sng" dirty="0">
                <a:solidFill>
                  <a:srgbClr val="333333"/>
                </a:solidFill>
                <a:effectLst/>
                <a:latin typeface="Arial" panose="020B0604020202020204" pitchFamily="34" charset="0"/>
              </a:rPr>
              <a:t>the Certificate of Incorporation issued to it shall be deemed to have been cancelled </a:t>
            </a:r>
            <a:r>
              <a:rPr lang="en-US" b="0" i="1" dirty="0">
                <a:solidFill>
                  <a:srgbClr val="333333"/>
                </a:solidFill>
                <a:effectLst/>
                <a:latin typeface="Arial" panose="020B0604020202020204" pitchFamily="34" charset="0"/>
              </a:rPr>
              <a:t>from such date </a:t>
            </a:r>
            <a:r>
              <a:rPr lang="en-US" b="1" i="1" u="sng" dirty="0">
                <a:solidFill>
                  <a:srgbClr val="333333"/>
                </a:solidFill>
                <a:effectLst/>
                <a:latin typeface="Arial" panose="020B0604020202020204" pitchFamily="34" charset="0"/>
              </a:rPr>
              <a:t>except for the purpose of </a:t>
            </a:r>
            <a:r>
              <a:rPr lang="en-US" b="1" i="1" u="sng" dirty="0" err="1">
                <a:solidFill>
                  <a:srgbClr val="333333"/>
                </a:solidFill>
                <a:effectLst/>
                <a:latin typeface="Arial" panose="020B0604020202020204" pitchFamily="34" charset="0"/>
              </a:rPr>
              <a:t>realising</a:t>
            </a:r>
            <a:r>
              <a:rPr lang="en-US" b="1" i="1" u="sng" dirty="0">
                <a:solidFill>
                  <a:srgbClr val="333333"/>
                </a:solidFill>
                <a:effectLst/>
                <a:latin typeface="Arial" panose="020B0604020202020204" pitchFamily="34" charset="0"/>
              </a:rPr>
              <a:t> the amount due to the company </a:t>
            </a:r>
            <a:r>
              <a:rPr lang="en-US" b="0" i="1" dirty="0">
                <a:solidFill>
                  <a:srgbClr val="333333"/>
                </a:solidFill>
                <a:effectLst/>
                <a:latin typeface="Arial" panose="020B0604020202020204" pitchFamily="34" charset="0"/>
              </a:rPr>
              <a:t>and </a:t>
            </a:r>
            <a:r>
              <a:rPr lang="en-US" b="1" i="1" u="sng" dirty="0">
                <a:solidFill>
                  <a:srgbClr val="333333"/>
                </a:solidFill>
                <a:effectLst/>
                <a:latin typeface="Arial" panose="020B0604020202020204" pitchFamily="34" charset="0"/>
              </a:rPr>
              <a:t>for the payment or discharge of the liabilities or obligations of the company.</a:t>
            </a:r>
            <a:endParaRPr lang="en-IN" b="1" i="1" u="sng" dirty="0"/>
          </a:p>
        </p:txBody>
      </p:sp>
      <p:sp>
        <p:nvSpPr>
          <p:cNvPr id="4" name="TextBox 3">
            <a:extLst>
              <a:ext uri="{FF2B5EF4-FFF2-40B4-BE49-F238E27FC236}">
                <a16:creationId xmlns:a16="http://schemas.microsoft.com/office/drawing/2014/main" id="{473FD3FA-4E1A-408E-B055-9E4342073F9F}"/>
              </a:ext>
            </a:extLst>
          </p:cNvPr>
          <p:cNvSpPr txBox="1"/>
          <p:nvPr/>
        </p:nvSpPr>
        <p:spPr>
          <a:xfrm>
            <a:off x="447842" y="3705225"/>
            <a:ext cx="11029616" cy="2739211"/>
          </a:xfrm>
          <a:prstGeom prst="rect">
            <a:avLst/>
          </a:prstGeom>
          <a:noFill/>
        </p:spPr>
        <p:txBody>
          <a:bodyPr wrap="square" rtlCol="0">
            <a:spAutoFit/>
          </a:bodyPr>
          <a:lstStyle/>
          <a:p>
            <a:pPr algn="just"/>
            <a:r>
              <a:rPr lang="en-IN" sz="2800" u="sng" dirty="0">
                <a:solidFill>
                  <a:srgbClr val="FF0000"/>
                </a:solidFill>
              </a:rPr>
              <a:t>Effects-</a:t>
            </a:r>
          </a:p>
          <a:p>
            <a:pPr algn="just"/>
            <a:endParaRPr lang="en-IN" dirty="0"/>
          </a:p>
          <a:p>
            <a:pPr marL="342900" indent="-342900" algn="just">
              <a:buAutoNum type="arabicPeriod"/>
            </a:pPr>
            <a:r>
              <a:rPr lang="en-IN" dirty="0"/>
              <a:t>Company ceases to be in operation and no transaction can happen with the company which is having strike-off status. Even bank accounts of the company can get freeze. Also, any transaction if done will lead to siphoning off of company's resource.</a:t>
            </a:r>
          </a:p>
          <a:p>
            <a:pPr marL="342900" indent="-342900" algn="just">
              <a:buAutoNum type="arabicPeriod"/>
            </a:pPr>
            <a:r>
              <a:rPr lang="en-IN" dirty="0"/>
              <a:t>The certificate of incorporation of the company shall be </a:t>
            </a:r>
            <a:r>
              <a:rPr lang="en-IN" b="1" dirty="0"/>
              <a:t>DEEMED</a:t>
            </a:r>
            <a:r>
              <a:rPr lang="en-IN" dirty="0"/>
              <a:t> to be cancelled.</a:t>
            </a:r>
          </a:p>
          <a:p>
            <a:pPr marL="342900" indent="-342900" algn="just">
              <a:buAutoNum type="arabicPeriod"/>
            </a:pPr>
            <a:r>
              <a:rPr lang="en-IN" dirty="0"/>
              <a:t>The only acts can be done are-</a:t>
            </a:r>
          </a:p>
          <a:p>
            <a:pPr algn="just"/>
            <a:r>
              <a:rPr lang="en-IN" dirty="0"/>
              <a:t>	a) realising the amount, if any due to the company, &amp;</a:t>
            </a:r>
          </a:p>
          <a:p>
            <a:pPr algn="just"/>
            <a:r>
              <a:rPr lang="en-IN" dirty="0"/>
              <a:t>	b) pay off the liabilities</a:t>
            </a:r>
          </a:p>
        </p:txBody>
      </p:sp>
      <p:sp>
        <p:nvSpPr>
          <p:cNvPr id="6" name="Footer Placeholder 4">
            <a:extLst>
              <a:ext uri="{FF2B5EF4-FFF2-40B4-BE49-F238E27FC236}">
                <a16:creationId xmlns:a16="http://schemas.microsoft.com/office/drawing/2014/main" id="{4095B928-C9E5-4EB3-A378-AB13895B1EE6}"/>
              </a:ext>
            </a:extLst>
          </p:cNvPr>
          <p:cNvSpPr>
            <a:spLocks noGrp="1"/>
          </p:cNvSpPr>
          <p:nvPr>
            <p:ph type="ftr" sz="quarter" idx="11"/>
          </p:nvPr>
        </p:nvSpPr>
        <p:spPr>
          <a:xfrm>
            <a:off x="0" y="6492875"/>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1527075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additive="base">
                                        <p:cTn id="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 calcmode="lin" valueType="num">
                                      <p:cBhvr additive="base">
                                        <p:cTn id="1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anim calcmode="lin" valueType="num">
                                      <p:cBhvr additive="base">
                                        <p:cTn id="23"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 calcmode="lin" valueType="num">
                                      <p:cBhvr additive="base">
                                        <p:cTn id="2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C93AB-C606-4555-AAFD-0F906F78D8B7}"/>
              </a:ext>
            </a:extLst>
          </p:cNvPr>
          <p:cNvSpPr>
            <a:spLocks noGrp="1"/>
          </p:cNvSpPr>
          <p:nvPr>
            <p:ph type="title"/>
          </p:nvPr>
        </p:nvSpPr>
        <p:spPr/>
        <p:txBody>
          <a:bodyPr>
            <a:noAutofit/>
          </a:bodyPr>
          <a:lstStyle/>
          <a:p>
            <a:pPr algn="ctr"/>
            <a:r>
              <a:rPr lang="en-IN" sz="1800" dirty="0"/>
              <a:t>BRIEF ABOUT DISQUALIFICATION, VACATION AND DEACTIVATION OF DIN IN CONTEXT TO STRIKE OFF</a:t>
            </a:r>
            <a:br>
              <a:rPr lang="en-IN" sz="1800" dirty="0"/>
            </a:br>
            <a:r>
              <a:rPr lang="en-IN" sz="1800" dirty="0">
                <a:solidFill>
                  <a:schemeClr val="accent3">
                    <a:lumMod val="40000"/>
                    <a:lumOff val="60000"/>
                  </a:schemeClr>
                </a:solidFill>
              </a:rPr>
              <a:t>[Section 164, 167 &amp; rule 11 of </a:t>
            </a:r>
            <a:r>
              <a:rPr lang="en-US" sz="1800" dirty="0">
                <a:solidFill>
                  <a:schemeClr val="accent3">
                    <a:lumMod val="40000"/>
                    <a:lumOff val="60000"/>
                  </a:schemeClr>
                </a:solidFill>
              </a:rPr>
              <a:t>The Companies (Appointment and Qualifications of Directors) Rules, 2014</a:t>
            </a:r>
            <a:r>
              <a:rPr lang="en-IN" sz="1800" dirty="0">
                <a:solidFill>
                  <a:schemeClr val="accent3">
                    <a:lumMod val="40000"/>
                    <a:lumOff val="60000"/>
                  </a:schemeClr>
                </a:solidFill>
              </a:rPr>
              <a:t>]</a:t>
            </a:r>
          </a:p>
        </p:txBody>
      </p:sp>
      <p:sp>
        <p:nvSpPr>
          <p:cNvPr id="3" name="Content Placeholder 2">
            <a:extLst>
              <a:ext uri="{FF2B5EF4-FFF2-40B4-BE49-F238E27FC236}">
                <a16:creationId xmlns:a16="http://schemas.microsoft.com/office/drawing/2014/main" id="{F160FB8D-678C-4A03-A170-84F8FFA1F4AA}"/>
              </a:ext>
            </a:extLst>
          </p:cNvPr>
          <p:cNvSpPr>
            <a:spLocks noGrp="1"/>
          </p:cNvSpPr>
          <p:nvPr>
            <p:ph idx="1"/>
          </p:nvPr>
        </p:nvSpPr>
        <p:spPr>
          <a:xfrm>
            <a:off x="466892" y="1885222"/>
            <a:ext cx="11277433" cy="1926964"/>
          </a:xfrm>
          <a:solidFill>
            <a:schemeClr val="accent2">
              <a:lumMod val="20000"/>
              <a:lumOff val="80000"/>
            </a:schemeClr>
          </a:solidFill>
        </p:spPr>
        <p:txBody>
          <a:bodyPr/>
          <a:lstStyle/>
          <a:p>
            <a:pPr marL="0" indent="0" algn="just">
              <a:buNone/>
            </a:pPr>
            <a:r>
              <a:rPr lang="en-IN" b="1" dirty="0"/>
              <a:t>Section 164(2)-</a:t>
            </a:r>
            <a:r>
              <a:rPr lang="en-US" b="0" i="0" dirty="0">
                <a:solidFill>
                  <a:srgbClr val="333333"/>
                </a:solidFill>
                <a:effectLst/>
                <a:latin typeface="Arial" panose="020B0604020202020204" pitchFamily="34" charset="0"/>
              </a:rPr>
              <a:t>No person who is or has been a director of a company which—</a:t>
            </a:r>
            <a:br>
              <a:rPr lang="en-US" b="0" i="0" dirty="0">
                <a:solidFill>
                  <a:srgbClr val="333333"/>
                </a:solidFill>
                <a:effectLst/>
                <a:latin typeface="Arial" panose="020B0604020202020204" pitchFamily="34" charset="0"/>
              </a:rPr>
            </a:br>
            <a:r>
              <a:rPr lang="en-US" b="0" i="0" dirty="0">
                <a:solidFill>
                  <a:srgbClr val="333333"/>
                </a:solidFill>
                <a:effectLst/>
                <a:latin typeface="Arial" panose="020B0604020202020204" pitchFamily="34" charset="0"/>
              </a:rPr>
              <a:t>(a) has not filed financial statements or annual returns for any continuous period of three financial years; or</a:t>
            </a:r>
            <a:br>
              <a:rPr lang="en-US" b="0" i="0" dirty="0">
                <a:solidFill>
                  <a:srgbClr val="333333"/>
                </a:solidFill>
                <a:effectLst/>
                <a:latin typeface="Arial" panose="020B0604020202020204" pitchFamily="34" charset="0"/>
              </a:rPr>
            </a:br>
            <a:r>
              <a:rPr lang="en-US" b="0" i="0" dirty="0">
                <a:solidFill>
                  <a:srgbClr val="333333"/>
                </a:solidFill>
                <a:effectLst/>
                <a:latin typeface="Arial" panose="020B0604020202020204" pitchFamily="34" charset="0"/>
              </a:rPr>
              <a:t>(b) *********,</a:t>
            </a:r>
            <a:r>
              <a:rPr lang="en-US" dirty="0">
                <a:solidFill>
                  <a:srgbClr val="333333"/>
                </a:solidFill>
                <a:latin typeface="Helvetica Neue"/>
              </a:rPr>
              <a:t> </a:t>
            </a:r>
          </a:p>
          <a:p>
            <a:pPr marL="0" indent="0" algn="just">
              <a:buNone/>
            </a:pPr>
            <a:r>
              <a:rPr lang="en-US" b="0" i="0" dirty="0">
                <a:solidFill>
                  <a:srgbClr val="333333"/>
                </a:solidFill>
                <a:effectLst/>
                <a:latin typeface="Arial" panose="020B0604020202020204" pitchFamily="34" charset="0"/>
              </a:rPr>
              <a:t>shall be eligible to be re-appointed as a director of that company or appointed in other company for a period of five years from the date on which the said company </a:t>
            </a:r>
            <a:r>
              <a:rPr lang="en-US" b="0" i="0" u="none" strike="noStrike" dirty="0">
                <a:solidFill>
                  <a:srgbClr val="428BCA"/>
                </a:solidFill>
                <a:effectLst/>
                <a:latin typeface="Arial" panose="020B0604020202020204" pitchFamily="34" charset="0"/>
                <a:hlinkClick r:id="rId2"/>
              </a:rPr>
              <a:t>fails to do so</a:t>
            </a:r>
            <a:r>
              <a:rPr lang="en-US" b="0" i="0" dirty="0">
                <a:solidFill>
                  <a:srgbClr val="333333"/>
                </a:solidFill>
                <a:effectLst/>
                <a:latin typeface="Arial" panose="020B0604020202020204" pitchFamily="34" charset="0"/>
              </a:rPr>
              <a:t>.]</a:t>
            </a:r>
            <a:endParaRPr lang="en-US" b="0" i="0" dirty="0">
              <a:solidFill>
                <a:srgbClr val="333333"/>
              </a:solidFill>
              <a:effectLst/>
              <a:latin typeface="Helvetica Neue"/>
            </a:endParaRPr>
          </a:p>
          <a:p>
            <a:pPr marL="0" indent="0">
              <a:buNone/>
            </a:pPr>
            <a:endParaRPr lang="en-IN" dirty="0"/>
          </a:p>
        </p:txBody>
      </p:sp>
      <p:sp>
        <p:nvSpPr>
          <p:cNvPr id="4" name="TextBox 3">
            <a:extLst>
              <a:ext uri="{FF2B5EF4-FFF2-40B4-BE49-F238E27FC236}">
                <a16:creationId xmlns:a16="http://schemas.microsoft.com/office/drawing/2014/main" id="{F33573FF-A699-4C49-A600-55640E45C843}"/>
              </a:ext>
            </a:extLst>
          </p:cNvPr>
          <p:cNvSpPr txBox="1"/>
          <p:nvPr/>
        </p:nvSpPr>
        <p:spPr>
          <a:xfrm>
            <a:off x="466892" y="3981452"/>
            <a:ext cx="11258216" cy="1754326"/>
          </a:xfrm>
          <a:prstGeom prst="rect">
            <a:avLst/>
          </a:prstGeom>
          <a:solidFill>
            <a:schemeClr val="accent6">
              <a:lumMod val="40000"/>
              <a:lumOff val="60000"/>
            </a:schemeClr>
          </a:solidFill>
        </p:spPr>
        <p:txBody>
          <a:bodyPr wrap="square" rtlCol="0">
            <a:spAutoFit/>
          </a:bodyPr>
          <a:lstStyle/>
          <a:p>
            <a:pPr algn="just"/>
            <a:r>
              <a:rPr lang="en-US" b="1" i="0" dirty="0">
                <a:solidFill>
                  <a:srgbClr val="333333"/>
                </a:solidFill>
                <a:effectLst/>
                <a:latin typeface="Arial" panose="020B0604020202020204" pitchFamily="34" charset="0"/>
              </a:rPr>
              <a:t>Section 167(1)-</a:t>
            </a:r>
            <a:r>
              <a:rPr lang="en-US" b="0" i="0" dirty="0">
                <a:solidFill>
                  <a:srgbClr val="333333"/>
                </a:solidFill>
                <a:effectLst/>
                <a:latin typeface="Arial" panose="020B0604020202020204" pitchFamily="34" charset="0"/>
              </a:rPr>
              <a:t> The office of a director shall become vacant in case—</a:t>
            </a:r>
            <a:br>
              <a:rPr lang="en-US" b="0" i="0" dirty="0">
                <a:solidFill>
                  <a:srgbClr val="333333"/>
                </a:solidFill>
                <a:effectLst/>
                <a:latin typeface="Arial" panose="020B0604020202020204" pitchFamily="34" charset="0"/>
              </a:rPr>
            </a:br>
            <a:r>
              <a:rPr lang="en-US" b="0" i="0" dirty="0">
                <a:solidFill>
                  <a:srgbClr val="333333"/>
                </a:solidFill>
                <a:effectLst/>
                <a:latin typeface="Arial" panose="020B0604020202020204" pitchFamily="34" charset="0"/>
              </a:rPr>
              <a:t>(a) he incurs any of the disqualifications specified in </a:t>
            </a:r>
            <a:r>
              <a:rPr lang="en-US" b="0" i="0" u="none" strike="noStrike" dirty="0">
                <a:solidFill>
                  <a:srgbClr val="428BCA"/>
                </a:solidFill>
                <a:effectLst/>
                <a:latin typeface="Arial" panose="020B0604020202020204" pitchFamily="34" charset="0"/>
                <a:hlinkClick r:id="rId3"/>
              </a:rPr>
              <a:t>section 164;</a:t>
            </a:r>
            <a:r>
              <a:rPr lang="en-US" b="0" i="0" dirty="0">
                <a:solidFill>
                  <a:srgbClr val="333333"/>
                </a:solidFill>
                <a:effectLst/>
                <a:latin typeface="Arial" panose="020B0604020202020204" pitchFamily="34" charset="0"/>
              </a:rPr>
              <a:t> </a:t>
            </a:r>
            <a:endParaRPr lang="en-US" b="0" i="0" dirty="0">
              <a:solidFill>
                <a:srgbClr val="333333"/>
              </a:solidFill>
              <a:effectLst/>
              <a:latin typeface="Helvetica Neue"/>
            </a:endParaRPr>
          </a:p>
          <a:p>
            <a:pPr algn="just"/>
            <a:r>
              <a:rPr lang="en-US" b="0" i="0" u="none" strike="noStrike" baseline="30000" dirty="0">
                <a:solidFill>
                  <a:srgbClr val="428BCA"/>
                </a:solidFill>
                <a:effectLst/>
                <a:latin typeface="Arial" panose="020B0604020202020204" pitchFamily="34" charset="0"/>
                <a:hlinkClick r:id="rId4"/>
              </a:rPr>
              <a:t>1</a:t>
            </a:r>
            <a:r>
              <a:rPr lang="en-US" b="0" i="0" dirty="0">
                <a:effectLst/>
                <a:latin typeface="Arial" panose="020B0604020202020204" pitchFamily="34" charset="0"/>
              </a:rPr>
              <a:t>[Provided that where he incurs disqualification under sub-section (2) of section 164, the office of the director shall become vacant in all the companies, other than the company which is in default under that sub-section.]</a:t>
            </a:r>
            <a:endParaRPr lang="en-US" b="0" i="0" dirty="0">
              <a:effectLst/>
              <a:latin typeface="Helvetica Neue"/>
            </a:endParaRPr>
          </a:p>
          <a:p>
            <a:pPr algn="just"/>
            <a:r>
              <a:rPr lang="en-US" b="0" i="0" dirty="0">
                <a:solidFill>
                  <a:srgbClr val="333333"/>
                </a:solidFill>
                <a:effectLst/>
                <a:latin typeface="Arial" panose="020B0604020202020204" pitchFamily="34" charset="0"/>
              </a:rPr>
              <a:t>(b) ************</a:t>
            </a:r>
            <a:endParaRPr lang="en-US" b="0" i="0" dirty="0">
              <a:solidFill>
                <a:srgbClr val="333333"/>
              </a:solidFill>
              <a:effectLst/>
              <a:latin typeface="Helvetica Neue"/>
            </a:endParaRPr>
          </a:p>
          <a:p>
            <a:endParaRPr lang="en-IN" dirty="0"/>
          </a:p>
        </p:txBody>
      </p:sp>
      <p:sp>
        <p:nvSpPr>
          <p:cNvPr id="5" name="TextBox 4">
            <a:extLst>
              <a:ext uri="{FF2B5EF4-FFF2-40B4-BE49-F238E27FC236}">
                <a16:creationId xmlns:a16="http://schemas.microsoft.com/office/drawing/2014/main" id="{AE202428-C7DB-457B-97FF-E233CCD8AA04}"/>
              </a:ext>
            </a:extLst>
          </p:cNvPr>
          <p:cNvSpPr txBox="1"/>
          <p:nvPr/>
        </p:nvSpPr>
        <p:spPr>
          <a:xfrm>
            <a:off x="466892" y="5905500"/>
            <a:ext cx="11277433" cy="369332"/>
          </a:xfrm>
          <a:prstGeom prst="rect">
            <a:avLst/>
          </a:prstGeom>
          <a:solidFill>
            <a:schemeClr val="accent1">
              <a:lumMod val="25000"/>
              <a:lumOff val="75000"/>
            </a:schemeClr>
          </a:solidFill>
        </p:spPr>
        <p:txBody>
          <a:bodyPr wrap="square" rtlCol="0">
            <a:spAutoFit/>
          </a:bodyPr>
          <a:lstStyle/>
          <a:p>
            <a:r>
              <a:rPr lang="en-IN" sz="1800" dirty="0"/>
              <a:t>Rule 11 of </a:t>
            </a:r>
            <a:r>
              <a:rPr lang="en-US" sz="1800" dirty="0"/>
              <a:t>The Companies (Appointment And Qualifications Of Directors) Rules, 2014-Do not give power.</a:t>
            </a:r>
            <a:endParaRPr lang="en-IN" dirty="0"/>
          </a:p>
        </p:txBody>
      </p:sp>
      <p:sp>
        <p:nvSpPr>
          <p:cNvPr id="7" name="Footer Placeholder 4">
            <a:extLst>
              <a:ext uri="{FF2B5EF4-FFF2-40B4-BE49-F238E27FC236}">
                <a16:creationId xmlns:a16="http://schemas.microsoft.com/office/drawing/2014/main" id="{54879581-E7C2-4A9C-B841-8322AE9E8132}"/>
              </a:ext>
            </a:extLst>
          </p:cNvPr>
          <p:cNvSpPr>
            <a:spLocks noGrp="1"/>
          </p:cNvSpPr>
          <p:nvPr>
            <p:ph type="ftr" sz="quarter" idx="11"/>
          </p:nvPr>
        </p:nvSpPr>
        <p:spPr>
          <a:xfrm>
            <a:off x="0" y="6492875"/>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23370544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5393C-71D1-447F-BDD5-BECF7E4154A4}"/>
              </a:ext>
            </a:extLst>
          </p:cNvPr>
          <p:cNvSpPr>
            <a:spLocks noGrp="1"/>
          </p:cNvSpPr>
          <p:nvPr>
            <p:ph type="title"/>
          </p:nvPr>
        </p:nvSpPr>
        <p:spPr>
          <a:xfrm>
            <a:off x="581192" y="923001"/>
            <a:ext cx="11029616" cy="515274"/>
          </a:xfrm>
        </p:spPr>
        <p:txBody>
          <a:bodyPr>
            <a:normAutofit/>
          </a:bodyPr>
          <a:lstStyle/>
          <a:p>
            <a:pPr algn="ctr"/>
            <a:r>
              <a:rPr lang="en-IN" sz="2400" dirty="0"/>
              <a:t>FRAUDULENT APPLICATION FOR REMOVAL OF NAME [SECTION 251]</a:t>
            </a:r>
          </a:p>
        </p:txBody>
      </p:sp>
      <p:sp>
        <p:nvSpPr>
          <p:cNvPr id="3" name="Content Placeholder 2">
            <a:extLst>
              <a:ext uri="{FF2B5EF4-FFF2-40B4-BE49-F238E27FC236}">
                <a16:creationId xmlns:a16="http://schemas.microsoft.com/office/drawing/2014/main" id="{726584D4-AED2-4B03-8E51-84D5C3BD39C4}"/>
              </a:ext>
            </a:extLst>
          </p:cNvPr>
          <p:cNvSpPr>
            <a:spLocks noGrp="1"/>
          </p:cNvSpPr>
          <p:nvPr>
            <p:ph idx="1"/>
          </p:nvPr>
        </p:nvSpPr>
        <p:spPr>
          <a:xfrm>
            <a:off x="471571" y="1885220"/>
            <a:ext cx="11248858" cy="2134329"/>
          </a:xfrm>
          <a:solidFill>
            <a:schemeClr val="accent1">
              <a:lumMod val="10000"/>
              <a:lumOff val="90000"/>
            </a:schemeClr>
          </a:solidFill>
        </p:spPr>
        <p:txBody>
          <a:bodyPr>
            <a:normAutofit fontScale="85000" lnSpcReduction="10000"/>
          </a:bodyPr>
          <a:lstStyle/>
          <a:p>
            <a:pPr marL="0" indent="0" algn="just">
              <a:buNone/>
            </a:pPr>
            <a:r>
              <a:rPr lang="en-US" b="0" i="0" dirty="0">
                <a:solidFill>
                  <a:srgbClr val="333333"/>
                </a:solidFill>
                <a:effectLst/>
                <a:latin typeface="Arial" panose="020B0604020202020204" pitchFamily="34" charset="0"/>
              </a:rPr>
              <a:t>1) Where it is found that </a:t>
            </a:r>
            <a:r>
              <a:rPr lang="en-US" b="1" i="0" u="sng" dirty="0">
                <a:solidFill>
                  <a:srgbClr val="333333"/>
                </a:solidFill>
                <a:effectLst/>
                <a:latin typeface="Arial" panose="020B0604020202020204" pitchFamily="34" charset="0"/>
              </a:rPr>
              <a:t>an application by a company under sub-section (2) of </a:t>
            </a:r>
            <a:r>
              <a:rPr lang="en-US" b="1" u="sng" dirty="0">
                <a:solidFill>
                  <a:srgbClr val="333333"/>
                </a:solidFill>
                <a:latin typeface="Arial" panose="020B0604020202020204" pitchFamily="34" charset="0"/>
                <a:hlinkClick r:id="rId2">
                  <a:extLst>
                    <a:ext uri="{A12FA001-AC4F-418D-AE19-62706E023703}">
                      <ahyp:hlinkClr xmlns:ahyp="http://schemas.microsoft.com/office/drawing/2018/hyperlinkcolor" val="tx"/>
                    </a:ext>
                  </a:extLst>
                </a:hlinkClick>
              </a:rPr>
              <a:t>section 248</a:t>
            </a:r>
            <a:r>
              <a:rPr lang="en-US" b="1" u="sng" dirty="0">
                <a:solidFill>
                  <a:srgbClr val="333333"/>
                </a:solidFill>
                <a:latin typeface="Arial" panose="020B0604020202020204" pitchFamily="34" charset="0"/>
              </a:rPr>
              <a:t> </a:t>
            </a:r>
            <a:r>
              <a:rPr lang="en-US" b="0" i="0" dirty="0">
                <a:solidFill>
                  <a:srgbClr val="333333"/>
                </a:solidFill>
                <a:effectLst/>
                <a:latin typeface="Arial" panose="020B0604020202020204" pitchFamily="34" charset="0"/>
              </a:rPr>
              <a:t>has been made with the object of </a:t>
            </a:r>
            <a:r>
              <a:rPr lang="en-US" b="1" i="0" u="sng" dirty="0">
                <a:solidFill>
                  <a:srgbClr val="333333"/>
                </a:solidFill>
                <a:effectLst/>
                <a:latin typeface="Arial" panose="020B0604020202020204" pitchFamily="34" charset="0"/>
              </a:rPr>
              <a:t>evading the liabilities</a:t>
            </a:r>
            <a:r>
              <a:rPr lang="en-US" b="0" i="0" dirty="0">
                <a:solidFill>
                  <a:srgbClr val="333333"/>
                </a:solidFill>
                <a:effectLst/>
                <a:latin typeface="Arial" panose="020B0604020202020204" pitchFamily="34" charset="0"/>
              </a:rPr>
              <a:t> of the company or </a:t>
            </a:r>
            <a:r>
              <a:rPr lang="en-US" b="1" i="0" u="sng" dirty="0">
                <a:solidFill>
                  <a:srgbClr val="333333"/>
                </a:solidFill>
                <a:effectLst/>
                <a:latin typeface="Arial" panose="020B0604020202020204" pitchFamily="34" charset="0"/>
              </a:rPr>
              <a:t>with the intention to deceive the creditors </a:t>
            </a:r>
            <a:r>
              <a:rPr lang="en-US" i="0" dirty="0">
                <a:solidFill>
                  <a:srgbClr val="333333"/>
                </a:solidFill>
                <a:effectLst/>
                <a:latin typeface="Arial" panose="020B0604020202020204" pitchFamily="34" charset="0"/>
              </a:rPr>
              <a:t>or</a:t>
            </a:r>
            <a:r>
              <a:rPr lang="en-US" b="1" i="0" u="sng" dirty="0">
                <a:solidFill>
                  <a:srgbClr val="333333"/>
                </a:solidFill>
                <a:effectLst/>
                <a:latin typeface="Arial" panose="020B0604020202020204" pitchFamily="34" charset="0"/>
              </a:rPr>
              <a:t> to defraud any other persons</a:t>
            </a:r>
            <a:r>
              <a:rPr lang="en-US" b="0" i="0" dirty="0">
                <a:solidFill>
                  <a:srgbClr val="333333"/>
                </a:solidFill>
                <a:effectLst/>
                <a:latin typeface="Arial" panose="020B0604020202020204" pitchFamily="34" charset="0"/>
              </a:rPr>
              <a:t>, </a:t>
            </a:r>
            <a:r>
              <a:rPr lang="en-US" b="1" i="0" u="sng" dirty="0">
                <a:solidFill>
                  <a:srgbClr val="333333"/>
                </a:solidFill>
                <a:effectLst/>
                <a:latin typeface="Arial" panose="020B0604020202020204" pitchFamily="34" charset="0"/>
              </a:rPr>
              <a:t>the persons in charge of the management </a:t>
            </a:r>
            <a:r>
              <a:rPr lang="en-US" b="0" i="0" dirty="0">
                <a:solidFill>
                  <a:srgbClr val="333333"/>
                </a:solidFill>
                <a:effectLst/>
                <a:latin typeface="Arial" panose="020B0604020202020204" pitchFamily="34" charset="0"/>
              </a:rPr>
              <a:t>of the company </a:t>
            </a:r>
            <a:r>
              <a:rPr lang="en-US" b="1" i="0" dirty="0">
                <a:solidFill>
                  <a:srgbClr val="333333"/>
                </a:solidFill>
                <a:effectLst/>
                <a:latin typeface="Arial" panose="020B0604020202020204" pitchFamily="34" charset="0"/>
              </a:rPr>
              <a:t>shall</a:t>
            </a:r>
            <a:r>
              <a:rPr lang="en-US" b="0" i="0" dirty="0">
                <a:solidFill>
                  <a:srgbClr val="333333"/>
                </a:solidFill>
                <a:effectLst/>
                <a:latin typeface="Arial" panose="020B0604020202020204" pitchFamily="34" charset="0"/>
              </a:rPr>
              <a:t>, notwithstanding that the company has been notified as dissolved—</a:t>
            </a:r>
            <a:br>
              <a:rPr lang="en-US" b="0" i="0" dirty="0">
                <a:solidFill>
                  <a:srgbClr val="333333"/>
                </a:solidFill>
                <a:effectLst/>
                <a:latin typeface="Arial" panose="020B0604020202020204" pitchFamily="34" charset="0"/>
              </a:rPr>
            </a:br>
            <a:r>
              <a:rPr lang="en-US" b="0" i="0" dirty="0">
                <a:solidFill>
                  <a:srgbClr val="333333"/>
                </a:solidFill>
                <a:effectLst/>
                <a:latin typeface="Arial" panose="020B0604020202020204" pitchFamily="34" charset="0"/>
              </a:rPr>
              <a:t>(a) be jointly and severally liable to any person or persons who had incurred loss or damage as a result of the company being notified as dissolved; and</a:t>
            </a:r>
            <a:br>
              <a:rPr lang="en-US" b="0" i="0" dirty="0">
                <a:solidFill>
                  <a:srgbClr val="333333"/>
                </a:solidFill>
                <a:effectLst/>
                <a:latin typeface="Arial" panose="020B0604020202020204" pitchFamily="34" charset="0"/>
              </a:rPr>
            </a:br>
            <a:r>
              <a:rPr lang="en-US" b="0" i="0" dirty="0">
                <a:solidFill>
                  <a:srgbClr val="333333"/>
                </a:solidFill>
                <a:effectLst/>
                <a:latin typeface="Arial" panose="020B0604020202020204" pitchFamily="34" charset="0"/>
              </a:rPr>
              <a:t>(b) be punishable for fraud in the manner as provided in</a:t>
            </a:r>
            <a:r>
              <a:rPr lang="en-US" dirty="0">
                <a:solidFill>
                  <a:srgbClr val="333333"/>
                </a:solidFill>
                <a:latin typeface="Arial" panose="020B0604020202020204" pitchFamily="34" charset="0"/>
              </a:rPr>
              <a:t> </a:t>
            </a:r>
            <a:r>
              <a:rPr lang="en-US" dirty="0">
                <a:solidFill>
                  <a:srgbClr val="333333"/>
                </a:solidFill>
                <a:latin typeface="Arial" panose="020B0604020202020204" pitchFamily="34" charset="0"/>
                <a:hlinkClick r:id="rId3">
                  <a:extLst>
                    <a:ext uri="{A12FA001-AC4F-418D-AE19-62706E023703}">
                      <ahyp:hlinkClr xmlns:ahyp="http://schemas.microsoft.com/office/drawing/2018/hyperlinkcolor" val="tx"/>
                    </a:ext>
                  </a:extLst>
                </a:hlinkClick>
              </a:rPr>
              <a:t>section 447.</a:t>
            </a:r>
            <a:endParaRPr lang="en-US" dirty="0">
              <a:solidFill>
                <a:srgbClr val="333333"/>
              </a:solidFill>
              <a:latin typeface="Arial" panose="020B0604020202020204" pitchFamily="34" charset="0"/>
            </a:endParaRPr>
          </a:p>
          <a:p>
            <a:pPr marL="0" indent="0" algn="just">
              <a:buNone/>
            </a:pPr>
            <a:r>
              <a:rPr lang="en-US" b="0" i="0" dirty="0">
                <a:solidFill>
                  <a:srgbClr val="333333"/>
                </a:solidFill>
                <a:effectLst/>
                <a:latin typeface="Arial" panose="020B0604020202020204" pitchFamily="34" charset="0"/>
              </a:rPr>
              <a:t>(2)Without prejudice to the provisions contained in sub-section (1), the Registrar may also recommend prosecution of the persons responsible for the filing of an application under sub-section (2) of </a:t>
            </a:r>
            <a:r>
              <a:rPr lang="en-US" dirty="0">
                <a:solidFill>
                  <a:srgbClr val="333333"/>
                </a:solidFill>
                <a:latin typeface="Arial" panose="020B0604020202020204" pitchFamily="34" charset="0"/>
                <a:hlinkClick r:id="rId2">
                  <a:extLst>
                    <a:ext uri="{A12FA001-AC4F-418D-AE19-62706E023703}">
                      <ahyp:hlinkClr xmlns:ahyp="http://schemas.microsoft.com/office/drawing/2018/hyperlinkcolor" val="tx"/>
                    </a:ext>
                  </a:extLst>
                </a:hlinkClick>
              </a:rPr>
              <a:t>section 248.</a:t>
            </a:r>
            <a:endParaRPr lang="en-US" dirty="0">
              <a:solidFill>
                <a:srgbClr val="333333"/>
              </a:solidFill>
              <a:latin typeface="Arial" panose="020B0604020202020204" pitchFamily="34" charset="0"/>
            </a:endParaRPr>
          </a:p>
          <a:p>
            <a:endParaRPr lang="en-IN" dirty="0"/>
          </a:p>
        </p:txBody>
      </p:sp>
      <p:sp>
        <p:nvSpPr>
          <p:cNvPr id="4" name="TextBox 3">
            <a:extLst>
              <a:ext uri="{FF2B5EF4-FFF2-40B4-BE49-F238E27FC236}">
                <a16:creationId xmlns:a16="http://schemas.microsoft.com/office/drawing/2014/main" id="{281E845E-D805-469F-BB6D-BDEA7F315EAE}"/>
              </a:ext>
            </a:extLst>
          </p:cNvPr>
          <p:cNvSpPr txBox="1"/>
          <p:nvPr/>
        </p:nvSpPr>
        <p:spPr>
          <a:xfrm>
            <a:off x="471571" y="4466494"/>
            <a:ext cx="11248858" cy="1200329"/>
          </a:xfrm>
          <a:prstGeom prst="rect">
            <a:avLst/>
          </a:prstGeom>
          <a:solidFill>
            <a:schemeClr val="tx2">
              <a:lumMod val="40000"/>
              <a:lumOff val="60000"/>
            </a:schemeClr>
          </a:solidFill>
        </p:spPr>
        <p:txBody>
          <a:bodyPr wrap="square" rtlCol="0">
            <a:spAutoFit/>
          </a:bodyPr>
          <a:lstStyle/>
          <a:p>
            <a:pPr marL="342900" indent="-342900">
              <a:buAutoNum type="arabicPeriod"/>
            </a:pPr>
            <a:r>
              <a:rPr lang="en-IN" dirty="0"/>
              <a:t>What is fraudulent here?- Object is to evade the liabilities, deceiving the creditors, and/or defraud any other person.</a:t>
            </a:r>
          </a:p>
          <a:p>
            <a:pPr marL="342900" indent="-342900">
              <a:buAutoNum type="arabicPeriod"/>
            </a:pPr>
            <a:r>
              <a:rPr lang="en-IN" dirty="0"/>
              <a:t>Who will be liable?- Persons in charge of the management</a:t>
            </a:r>
          </a:p>
          <a:p>
            <a:pPr marL="342900" indent="-342900">
              <a:buAutoNum type="arabicPeriod"/>
            </a:pPr>
            <a:r>
              <a:rPr lang="en-IN" dirty="0"/>
              <a:t>What are the consequences?- Punishable for fraud under section 447 and Registrar may also recommend the prosecution.</a:t>
            </a:r>
          </a:p>
        </p:txBody>
      </p:sp>
      <p:sp>
        <p:nvSpPr>
          <p:cNvPr id="5" name="TextBox 4">
            <a:extLst>
              <a:ext uri="{FF2B5EF4-FFF2-40B4-BE49-F238E27FC236}">
                <a16:creationId xmlns:a16="http://schemas.microsoft.com/office/drawing/2014/main" id="{1510662A-C783-425E-94EC-7A633D3B82B4}"/>
              </a:ext>
            </a:extLst>
          </p:cNvPr>
          <p:cNvSpPr txBox="1"/>
          <p:nvPr/>
        </p:nvSpPr>
        <p:spPr>
          <a:xfrm>
            <a:off x="471570" y="5960507"/>
            <a:ext cx="11139237" cy="369332"/>
          </a:xfrm>
          <a:prstGeom prst="rect">
            <a:avLst/>
          </a:prstGeom>
          <a:solidFill>
            <a:schemeClr val="accent6">
              <a:lumMod val="60000"/>
              <a:lumOff val="40000"/>
            </a:schemeClr>
          </a:solidFill>
        </p:spPr>
        <p:txBody>
          <a:bodyPr wrap="square" rtlCol="0">
            <a:spAutoFit/>
          </a:bodyPr>
          <a:lstStyle/>
          <a:p>
            <a:r>
              <a:rPr lang="en-IN" dirty="0"/>
              <a:t>EXAMPLE OF FRADULENT ACT- Showing liabilities as NIL illegally.</a:t>
            </a:r>
          </a:p>
        </p:txBody>
      </p:sp>
      <p:sp>
        <p:nvSpPr>
          <p:cNvPr id="7" name="Footer Placeholder 4">
            <a:extLst>
              <a:ext uri="{FF2B5EF4-FFF2-40B4-BE49-F238E27FC236}">
                <a16:creationId xmlns:a16="http://schemas.microsoft.com/office/drawing/2014/main" id="{182F8003-DFA7-470A-85AA-4B4B0EE0E802}"/>
              </a:ext>
            </a:extLst>
          </p:cNvPr>
          <p:cNvSpPr>
            <a:spLocks noGrp="1"/>
          </p:cNvSpPr>
          <p:nvPr>
            <p:ph type="ftr" sz="quarter" idx="11"/>
          </p:nvPr>
        </p:nvSpPr>
        <p:spPr>
          <a:xfrm>
            <a:off x="0" y="6492875"/>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1521868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2A018-6E58-492C-9AA6-44590701B1D1}"/>
              </a:ext>
            </a:extLst>
          </p:cNvPr>
          <p:cNvSpPr>
            <a:spLocks noGrp="1"/>
          </p:cNvSpPr>
          <p:nvPr>
            <p:ph type="title"/>
          </p:nvPr>
        </p:nvSpPr>
        <p:spPr/>
        <p:txBody>
          <a:bodyPr/>
          <a:lstStyle/>
          <a:p>
            <a:pPr algn="ctr"/>
            <a:r>
              <a:rPr lang="en-IN" b="1" u="sng" dirty="0"/>
              <a:t>DISCLAIMER</a:t>
            </a:r>
          </a:p>
        </p:txBody>
      </p:sp>
      <p:sp>
        <p:nvSpPr>
          <p:cNvPr id="4" name="Content Placeholder 2">
            <a:extLst>
              <a:ext uri="{FF2B5EF4-FFF2-40B4-BE49-F238E27FC236}">
                <a16:creationId xmlns:a16="http://schemas.microsoft.com/office/drawing/2014/main" id="{2026FC19-E672-4250-992F-12D1CC1791BB}"/>
              </a:ext>
            </a:extLst>
          </p:cNvPr>
          <p:cNvSpPr>
            <a:spLocks noGrp="1"/>
          </p:cNvSpPr>
          <p:nvPr>
            <p:ph idx="1"/>
          </p:nvPr>
        </p:nvSpPr>
        <p:spPr>
          <a:xfrm>
            <a:off x="476250" y="1933575"/>
            <a:ext cx="11249025" cy="4591050"/>
          </a:xfrm>
        </p:spPr>
        <p:txBody>
          <a:bodyPr>
            <a:normAutofit/>
          </a:bodyPr>
          <a:lstStyle/>
          <a:p>
            <a:pPr marL="0" indent="0" algn="just">
              <a:buNone/>
            </a:pPr>
            <a:r>
              <a:rPr lang="en-US" sz="2800" cap="all" dirty="0">
                <a:ln w="3175" cmpd="sng">
                  <a:noFill/>
                </a:ln>
                <a:effectLst>
                  <a:glow rad="38100">
                    <a:schemeClr val="bg1">
                      <a:lumMod val="65000"/>
                      <a:lumOff val="35000"/>
                      <a:alpha val="40000"/>
                    </a:schemeClr>
                  </a:glow>
                  <a:outerShdw blurRad="28575" dist="38100" dir="14040000" algn="tl" rotWithShape="0">
                    <a:srgbClr val="000000">
                      <a:alpha val="25000"/>
                    </a:srgbClr>
                  </a:outerShdw>
                </a:effectLst>
              </a:rPr>
              <a:t>VIEWS EXPRESSED IN THIS PRESENTATION ARE STRICTLY PERSONAL. </a:t>
            </a:r>
          </a:p>
          <a:p>
            <a:pPr marL="0" indent="0" algn="just">
              <a:buNone/>
            </a:pPr>
            <a:endParaRPr lang="en-US" sz="2800" cap="all" dirty="0">
              <a:ln w="3175" cmpd="sng">
                <a:noFill/>
              </a:ln>
              <a:effectLst>
                <a:glow rad="38100">
                  <a:schemeClr val="bg1">
                    <a:lumMod val="65000"/>
                    <a:lumOff val="35000"/>
                    <a:alpha val="40000"/>
                  </a:schemeClr>
                </a:glow>
                <a:outerShdw blurRad="28575" dist="38100" dir="14040000" algn="tl" rotWithShape="0">
                  <a:srgbClr val="000000">
                    <a:alpha val="25000"/>
                  </a:srgbClr>
                </a:outerShdw>
              </a:effectLst>
            </a:endParaRPr>
          </a:p>
          <a:p>
            <a:pPr marL="0" indent="0" algn="just">
              <a:buNone/>
            </a:pPr>
            <a:r>
              <a:rPr lang="en-US" sz="2800" cap="all" dirty="0">
                <a:ln w="3175" cmpd="sng">
                  <a:noFill/>
                </a:ln>
                <a:effectLst>
                  <a:glow rad="38100">
                    <a:schemeClr val="bg1">
                      <a:lumMod val="65000"/>
                      <a:lumOff val="35000"/>
                      <a:alpha val="40000"/>
                    </a:schemeClr>
                  </a:glow>
                  <a:outerShdw blurRad="28575" dist="38100" dir="14040000" algn="tl" rotWithShape="0">
                    <a:srgbClr val="000000">
                      <a:alpha val="25000"/>
                    </a:srgbClr>
                  </a:outerShdw>
                </a:effectLst>
              </a:rPr>
              <a:t>IN SHORT FORMAL OPINION MAY DIFFER DEPENDING UPON THE FACTS OF THE CASE AND CIRCUMSTANCES PREVAILING AT PARTICULAR POINT OF TIME.</a:t>
            </a:r>
          </a:p>
          <a:p>
            <a:endParaRPr lang="en-US" dirty="0"/>
          </a:p>
          <a:p>
            <a:pPr marL="0" indent="0">
              <a:buNone/>
            </a:pPr>
            <a:endParaRPr lang="en-US" dirty="0">
              <a:solidFill>
                <a:srgbClr val="FF0000"/>
              </a:solidFill>
            </a:endParaRPr>
          </a:p>
          <a:p>
            <a:pPr marL="0" indent="0">
              <a:buNone/>
            </a:pPr>
            <a:endParaRPr lang="en-IN" dirty="0"/>
          </a:p>
        </p:txBody>
      </p:sp>
      <p:sp>
        <p:nvSpPr>
          <p:cNvPr id="5" name="Footer Placeholder 4">
            <a:extLst>
              <a:ext uri="{FF2B5EF4-FFF2-40B4-BE49-F238E27FC236}">
                <a16:creationId xmlns:a16="http://schemas.microsoft.com/office/drawing/2014/main" id="{86E72411-A2E0-4F64-B4C8-635E3B46EE6F}"/>
              </a:ext>
            </a:extLst>
          </p:cNvPr>
          <p:cNvSpPr>
            <a:spLocks noGrp="1"/>
          </p:cNvSpPr>
          <p:nvPr>
            <p:ph type="ftr" sz="quarter" idx="11"/>
          </p:nvPr>
        </p:nvSpPr>
        <p:spPr>
          <a:xfrm>
            <a:off x="476250" y="6056586"/>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34409396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CE82E-64C2-497F-97A8-6AF3D423D364}"/>
              </a:ext>
            </a:extLst>
          </p:cNvPr>
          <p:cNvSpPr>
            <a:spLocks noGrp="1"/>
          </p:cNvSpPr>
          <p:nvPr>
            <p:ph type="title"/>
          </p:nvPr>
        </p:nvSpPr>
        <p:spPr>
          <a:xfrm>
            <a:off x="581192" y="885825"/>
            <a:ext cx="11029616" cy="552450"/>
          </a:xfrm>
        </p:spPr>
        <p:txBody>
          <a:bodyPr/>
          <a:lstStyle/>
          <a:p>
            <a:pPr algn="ctr"/>
            <a:r>
              <a:rPr lang="en-IN" dirty="0"/>
              <a:t>Appeal to tribunal for revival [section 252(1)]</a:t>
            </a:r>
          </a:p>
        </p:txBody>
      </p:sp>
      <p:sp>
        <p:nvSpPr>
          <p:cNvPr id="3" name="Content Placeholder 2">
            <a:extLst>
              <a:ext uri="{FF2B5EF4-FFF2-40B4-BE49-F238E27FC236}">
                <a16:creationId xmlns:a16="http://schemas.microsoft.com/office/drawing/2014/main" id="{5D517474-2B80-4A86-9BD1-54B7489C7602}"/>
              </a:ext>
            </a:extLst>
          </p:cNvPr>
          <p:cNvSpPr>
            <a:spLocks noGrp="1"/>
          </p:cNvSpPr>
          <p:nvPr>
            <p:ph idx="1"/>
          </p:nvPr>
        </p:nvSpPr>
        <p:spPr>
          <a:xfrm>
            <a:off x="452521" y="1838325"/>
            <a:ext cx="11286958" cy="4381500"/>
          </a:xfrm>
        </p:spPr>
        <p:txBody>
          <a:bodyPr>
            <a:normAutofit lnSpcReduction="10000"/>
          </a:bodyPr>
          <a:lstStyle/>
          <a:p>
            <a:pPr marL="0" indent="0" algn="just">
              <a:buNone/>
            </a:pPr>
            <a:endParaRPr lang="en-US" b="0" i="0" dirty="0">
              <a:solidFill>
                <a:srgbClr val="333333"/>
              </a:solidFill>
              <a:effectLst/>
              <a:latin typeface="Arial" panose="020B0604020202020204" pitchFamily="34" charset="0"/>
            </a:endParaRPr>
          </a:p>
          <a:p>
            <a:pPr marL="0" indent="0" algn="just">
              <a:buNone/>
            </a:pPr>
            <a:r>
              <a:rPr lang="en-US" b="0" i="0" dirty="0">
                <a:solidFill>
                  <a:srgbClr val="333333"/>
                </a:solidFill>
                <a:effectLst/>
                <a:latin typeface="Arial" panose="020B0604020202020204" pitchFamily="34" charset="0"/>
              </a:rPr>
              <a:t>Any person aggrieved by an order of the Registrar, notifying a company as dissolved under </a:t>
            </a:r>
            <a:r>
              <a:rPr lang="en-US" b="0" i="0" u="none" strike="noStrike" dirty="0">
                <a:solidFill>
                  <a:srgbClr val="428BCA"/>
                </a:solidFill>
                <a:effectLst/>
                <a:latin typeface="Arial" panose="020B0604020202020204" pitchFamily="34" charset="0"/>
                <a:hlinkClick r:id="rId2"/>
              </a:rPr>
              <a:t>section 248</a:t>
            </a:r>
            <a:r>
              <a:rPr lang="en-US" b="0" i="0" dirty="0">
                <a:solidFill>
                  <a:srgbClr val="333333"/>
                </a:solidFill>
                <a:effectLst/>
                <a:latin typeface="Arial" panose="020B0604020202020204" pitchFamily="34" charset="0"/>
              </a:rPr>
              <a:t>, may file an appeal to the Tribunal </a:t>
            </a:r>
            <a:r>
              <a:rPr lang="en-US" b="1" i="0" u="sng" dirty="0">
                <a:solidFill>
                  <a:srgbClr val="333333"/>
                </a:solidFill>
                <a:effectLst/>
                <a:latin typeface="Arial" panose="020B0604020202020204" pitchFamily="34" charset="0"/>
              </a:rPr>
              <a:t>within a period of three years </a:t>
            </a:r>
            <a:r>
              <a:rPr lang="en-US" b="0" i="0" dirty="0">
                <a:solidFill>
                  <a:srgbClr val="333333"/>
                </a:solidFill>
                <a:effectLst/>
                <a:latin typeface="Arial" panose="020B0604020202020204" pitchFamily="34" charset="0"/>
              </a:rPr>
              <a:t>from the date of the order of the Registrar and if the </a:t>
            </a:r>
            <a:r>
              <a:rPr lang="en-US" b="1" i="0" u="sng" dirty="0">
                <a:solidFill>
                  <a:srgbClr val="333333"/>
                </a:solidFill>
                <a:effectLst/>
                <a:latin typeface="Arial" panose="020B0604020202020204" pitchFamily="34" charset="0"/>
              </a:rPr>
              <a:t>Tribunal is of the opinion </a:t>
            </a:r>
            <a:r>
              <a:rPr lang="en-US" b="0" i="0" dirty="0">
                <a:solidFill>
                  <a:srgbClr val="333333"/>
                </a:solidFill>
                <a:effectLst/>
                <a:latin typeface="Arial" panose="020B0604020202020204" pitchFamily="34" charset="0"/>
              </a:rPr>
              <a:t>that the removal of the name of the company from the register of companies is not justified in view of the absence of any of the grounds on which the order was passed by the Registrar, it may order restoration of the name of the company in the register of companies:</a:t>
            </a:r>
            <a:endParaRPr lang="en-US" b="0" i="0" dirty="0">
              <a:solidFill>
                <a:srgbClr val="333333"/>
              </a:solidFill>
              <a:effectLst/>
              <a:latin typeface="Helvetica Neue"/>
            </a:endParaRPr>
          </a:p>
          <a:p>
            <a:pPr marL="0" indent="0" algn="just">
              <a:buNone/>
            </a:pPr>
            <a:r>
              <a:rPr lang="en-US" b="0" i="0" dirty="0">
                <a:solidFill>
                  <a:srgbClr val="333333"/>
                </a:solidFill>
                <a:effectLst/>
                <a:latin typeface="Arial" panose="020B0604020202020204" pitchFamily="34" charset="0"/>
              </a:rPr>
              <a:t>Provided that </a:t>
            </a:r>
            <a:r>
              <a:rPr lang="en-US" b="1" i="0" u="sng" dirty="0">
                <a:solidFill>
                  <a:srgbClr val="333333"/>
                </a:solidFill>
                <a:effectLst/>
                <a:latin typeface="Arial" panose="020B0604020202020204" pitchFamily="34" charset="0"/>
              </a:rPr>
              <a:t>before passing any order </a:t>
            </a:r>
            <a:r>
              <a:rPr lang="en-US" b="0" i="0" dirty="0">
                <a:solidFill>
                  <a:srgbClr val="333333"/>
                </a:solidFill>
                <a:effectLst/>
                <a:latin typeface="Arial" panose="020B0604020202020204" pitchFamily="34" charset="0"/>
              </a:rPr>
              <a:t>under this section, the </a:t>
            </a:r>
            <a:r>
              <a:rPr lang="en-US" b="1" i="0" u="sng" dirty="0">
                <a:solidFill>
                  <a:srgbClr val="333333"/>
                </a:solidFill>
                <a:effectLst/>
                <a:latin typeface="Arial" panose="020B0604020202020204" pitchFamily="34" charset="0"/>
              </a:rPr>
              <a:t>Tribunal shall give a reasonable opportunity of making representations and of being heard </a:t>
            </a:r>
            <a:r>
              <a:rPr lang="en-US" b="0" i="0" dirty="0">
                <a:solidFill>
                  <a:srgbClr val="333333"/>
                </a:solidFill>
                <a:effectLst/>
                <a:latin typeface="Arial" panose="020B0604020202020204" pitchFamily="34" charset="0"/>
              </a:rPr>
              <a:t>to the Registrar, the company and all the persons concerned :</a:t>
            </a:r>
            <a:endParaRPr lang="en-US" b="0" i="0" dirty="0">
              <a:solidFill>
                <a:srgbClr val="333333"/>
              </a:solidFill>
              <a:effectLst/>
              <a:latin typeface="Helvetica Neue"/>
            </a:endParaRPr>
          </a:p>
          <a:p>
            <a:pPr marL="0" indent="0" algn="just">
              <a:buNone/>
            </a:pPr>
            <a:r>
              <a:rPr lang="en-US" b="0" i="0" dirty="0">
                <a:solidFill>
                  <a:srgbClr val="333333"/>
                </a:solidFill>
                <a:effectLst/>
                <a:latin typeface="Arial" panose="020B0604020202020204" pitchFamily="34" charset="0"/>
              </a:rPr>
              <a:t>Provided further that if the </a:t>
            </a:r>
            <a:r>
              <a:rPr lang="en-US" b="1" i="0" u="sng" dirty="0">
                <a:solidFill>
                  <a:srgbClr val="333333"/>
                </a:solidFill>
                <a:effectLst/>
                <a:latin typeface="Arial" panose="020B0604020202020204" pitchFamily="34" charset="0"/>
              </a:rPr>
              <a:t>Registrar</a:t>
            </a:r>
            <a:r>
              <a:rPr lang="en-US" b="0" i="0" dirty="0">
                <a:solidFill>
                  <a:srgbClr val="333333"/>
                </a:solidFill>
                <a:effectLst/>
                <a:latin typeface="Arial" panose="020B0604020202020204" pitchFamily="34" charset="0"/>
              </a:rPr>
              <a:t> is satisfied, that the name of the company has been struck off from the register of companies either inadvertently or on the basis of incorrect information furnished by the company or its directors, which requires restoration in the register of companies, he </a:t>
            </a:r>
            <a:r>
              <a:rPr lang="en-US" b="1" i="0" u="sng" dirty="0">
                <a:solidFill>
                  <a:srgbClr val="333333"/>
                </a:solidFill>
                <a:effectLst/>
                <a:latin typeface="Arial" panose="020B0604020202020204" pitchFamily="34" charset="0"/>
              </a:rPr>
              <a:t>may</a:t>
            </a:r>
            <a:r>
              <a:rPr lang="en-US" b="0" i="0" dirty="0">
                <a:solidFill>
                  <a:srgbClr val="333333"/>
                </a:solidFill>
                <a:effectLst/>
                <a:latin typeface="Arial" panose="020B0604020202020204" pitchFamily="34" charset="0"/>
              </a:rPr>
              <a:t> within a period of three years from the date of passing of the order dissolving the company under </a:t>
            </a:r>
            <a:r>
              <a:rPr lang="en-US" b="1" u="sng" dirty="0">
                <a:solidFill>
                  <a:srgbClr val="333333"/>
                </a:solidFill>
                <a:latin typeface="Arial" panose="020B0604020202020204" pitchFamily="34" charset="0"/>
                <a:hlinkClick r:id="rId2">
                  <a:extLst>
                    <a:ext uri="{A12FA001-AC4F-418D-AE19-62706E023703}">
                      <ahyp:hlinkClr xmlns:ahyp="http://schemas.microsoft.com/office/drawing/2018/hyperlinkcolor" val="tx"/>
                    </a:ext>
                  </a:extLst>
                </a:hlinkClick>
              </a:rPr>
              <a:t>section 248</a:t>
            </a:r>
            <a:r>
              <a:rPr lang="en-US" b="1" u="sng" dirty="0">
                <a:solidFill>
                  <a:srgbClr val="333333"/>
                </a:solidFill>
                <a:latin typeface="Arial" panose="020B0604020202020204" pitchFamily="34" charset="0"/>
              </a:rPr>
              <a:t>, </a:t>
            </a:r>
            <a:r>
              <a:rPr lang="en-US" b="0" i="0" dirty="0">
                <a:solidFill>
                  <a:srgbClr val="333333"/>
                </a:solidFill>
                <a:effectLst/>
                <a:latin typeface="Arial" panose="020B0604020202020204" pitchFamily="34" charset="0"/>
              </a:rPr>
              <a:t>file an application before the Tribunal seeking restoration of name of such company.</a:t>
            </a:r>
            <a:endParaRPr lang="en-US" b="0" i="0" dirty="0">
              <a:solidFill>
                <a:srgbClr val="333333"/>
              </a:solidFill>
              <a:effectLst/>
              <a:latin typeface="Helvetica Neue"/>
            </a:endParaRPr>
          </a:p>
          <a:p>
            <a:pPr marL="0" indent="0">
              <a:buNone/>
            </a:pPr>
            <a:endParaRPr lang="en-IN" dirty="0"/>
          </a:p>
        </p:txBody>
      </p:sp>
      <p:sp>
        <p:nvSpPr>
          <p:cNvPr id="5" name="Footer Placeholder 4">
            <a:extLst>
              <a:ext uri="{FF2B5EF4-FFF2-40B4-BE49-F238E27FC236}">
                <a16:creationId xmlns:a16="http://schemas.microsoft.com/office/drawing/2014/main" id="{39D916C2-2712-4A17-A92F-55DD32F49C37}"/>
              </a:ext>
            </a:extLst>
          </p:cNvPr>
          <p:cNvSpPr>
            <a:spLocks noGrp="1"/>
          </p:cNvSpPr>
          <p:nvPr>
            <p:ph type="ftr" sz="quarter" idx="11"/>
          </p:nvPr>
        </p:nvSpPr>
        <p:spPr>
          <a:xfrm>
            <a:off x="0" y="6492875"/>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10551762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506AC-B40E-438F-9125-A2ECE2AAE510}"/>
              </a:ext>
            </a:extLst>
          </p:cNvPr>
          <p:cNvSpPr>
            <a:spLocks noGrp="1"/>
          </p:cNvSpPr>
          <p:nvPr>
            <p:ph type="title"/>
          </p:nvPr>
        </p:nvSpPr>
        <p:spPr>
          <a:xfrm>
            <a:off x="514516" y="789651"/>
            <a:ext cx="11029616" cy="666750"/>
          </a:xfrm>
        </p:spPr>
        <p:txBody>
          <a:bodyPr/>
          <a:lstStyle/>
          <a:p>
            <a:pPr algn="ctr"/>
            <a:r>
              <a:rPr lang="en-IN" dirty="0"/>
              <a:t>DECODING 252(1)</a:t>
            </a:r>
          </a:p>
        </p:txBody>
      </p:sp>
      <p:sp>
        <p:nvSpPr>
          <p:cNvPr id="3" name="Content Placeholder 2">
            <a:extLst>
              <a:ext uri="{FF2B5EF4-FFF2-40B4-BE49-F238E27FC236}">
                <a16:creationId xmlns:a16="http://schemas.microsoft.com/office/drawing/2014/main" id="{B3D8376E-2331-4D03-BCE2-9BF047F0FB5D}"/>
              </a:ext>
            </a:extLst>
          </p:cNvPr>
          <p:cNvSpPr>
            <a:spLocks noGrp="1"/>
          </p:cNvSpPr>
          <p:nvPr>
            <p:ph idx="1"/>
          </p:nvPr>
        </p:nvSpPr>
        <p:spPr>
          <a:xfrm>
            <a:off x="442996" y="1875696"/>
            <a:ext cx="11306008" cy="4677504"/>
          </a:xfrm>
        </p:spPr>
        <p:txBody>
          <a:bodyPr>
            <a:normAutofit fontScale="92500" lnSpcReduction="20000"/>
          </a:bodyPr>
          <a:lstStyle/>
          <a:p>
            <a:pPr marL="342900" indent="-342900">
              <a:buAutoNum type="arabicPeriod"/>
            </a:pPr>
            <a:endParaRPr lang="en-IN" sz="2400" dirty="0"/>
          </a:p>
          <a:p>
            <a:pPr marL="0" indent="0">
              <a:buNone/>
            </a:pPr>
            <a:r>
              <a:rPr lang="en-IN" sz="2400" dirty="0">
                <a:solidFill>
                  <a:srgbClr val="00B050"/>
                </a:solidFill>
              </a:rPr>
              <a:t>Q- When the appeal can be filed?</a:t>
            </a:r>
          </a:p>
          <a:p>
            <a:pPr marL="0" indent="0">
              <a:buNone/>
            </a:pPr>
            <a:r>
              <a:rPr lang="en-IN" sz="2400" dirty="0"/>
              <a:t>Ans- When someone is aggrieved by the order of ROC</a:t>
            </a:r>
          </a:p>
          <a:p>
            <a:pPr marL="0" indent="0">
              <a:buNone/>
            </a:pPr>
            <a:r>
              <a:rPr lang="en-IN" sz="2400" dirty="0">
                <a:solidFill>
                  <a:srgbClr val="00B050"/>
                </a:solidFill>
              </a:rPr>
              <a:t>Q- Who is having right to file appeal?</a:t>
            </a:r>
          </a:p>
          <a:p>
            <a:pPr marL="0" indent="0">
              <a:buNone/>
            </a:pPr>
            <a:r>
              <a:rPr lang="en-IN" sz="2400" dirty="0"/>
              <a:t>Ans- Any person. Also </a:t>
            </a:r>
            <a:r>
              <a:rPr lang="en-IN" sz="2400" b="1" dirty="0">
                <a:solidFill>
                  <a:srgbClr val="FF0000"/>
                </a:solidFill>
              </a:rPr>
              <a:t>ROC</a:t>
            </a:r>
            <a:r>
              <a:rPr lang="en-IN" sz="2400" dirty="0"/>
              <a:t> can file an </a:t>
            </a:r>
            <a:r>
              <a:rPr lang="en-IN" sz="2400" b="1" dirty="0">
                <a:solidFill>
                  <a:srgbClr val="FF0000"/>
                </a:solidFill>
              </a:rPr>
              <a:t>APPLICATION</a:t>
            </a:r>
            <a:r>
              <a:rPr lang="en-IN" sz="2400" dirty="0"/>
              <a:t> before the tribunal.</a:t>
            </a:r>
          </a:p>
          <a:p>
            <a:pPr marL="0" indent="0">
              <a:buNone/>
            </a:pPr>
            <a:r>
              <a:rPr lang="en-IN" sz="2400" dirty="0">
                <a:solidFill>
                  <a:srgbClr val="00B050"/>
                </a:solidFill>
              </a:rPr>
              <a:t>Q- What is the time limit to file an appeal/</a:t>
            </a:r>
            <a:r>
              <a:rPr lang="en-IN" sz="2400" dirty="0" err="1">
                <a:solidFill>
                  <a:srgbClr val="00B050"/>
                </a:solidFill>
              </a:rPr>
              <a:t>appication</a:t>
            </a:r>
            <a:r>
              <a:rPr lang="en-IN" sz="2400" dirty="0">
                <a:solidFill>
                  <a:srgbClr val="00B050"/>
                </a:solidFill>
              </a:rPr>
              <a:t>?</a:t>
            </a:r>
          </a:p>
          <a:p>
            <a:pPr marL="0" indent="0">
              <a:buNone/>
            </a:pPr>
            <a:r>
              <a:rPr lang="en-IN" sz="2400" dirty="0">
                <a:solidFill>
                  <a:schemeClr val="tx1"/>
                </a:solidFill>
              </a:rPr>
              <a:t>Ans- Three years</a:t>
            </a:r>
          </a:p>
          <a:p>
            <a:pPr marL="0" indent="0">
              <a:buNone/>
            </a:pPr>
            <a:r>
              <a:rPr lang="en-IN" sz="2400" dirty="0">
                <a:solidFill>
                  <a:srgbClr val="00B050"/>
                </a:solidFill>
              </a:rPr>
              <a:t>Q-When the tribunal will allow the appeal and pass restoration order?</a:t>
            </a:r>
          </a:p>
          <a:p>
            <a:pPr marL="0" indent="0">
              <a:buNone/>
            </a:pPr>
            <a:r>
              <a:rPr lang="en-IN" sz="2400" dirty="0">
                <a:solidFill>
                  <a:schemeClr val="tx1"/>
                </a:solidFill>
              </a:rPr>
              <a:t>Ans- When tribunal opines that striking off is not justifiable in absence of any ground</a:t>
            </a:r>
          </a:p>
          <a:p>
            <a:pPr marL="0" indent="0">
              <a:buNone/>
            </a:pPr>
            <a:r>
              <a:rPr lang="en-IN" sz="2400" dirty="0">
                <a:solidFill>
                  <a:srgbClr val="00B050"/>
                </a:solidFill>
              </a:rPr>
              <a:t>Q- To whom the reasonable opportunity of being heard will be provided?</a:t>
            </a:r>
          </a:p>
          <a:p>
            <a:pPr marL="0" indent="0">
              <a:buNone/>
            </a:pPr>
            <a:r>
              <a:rPr lang="en-IN" sz="2400" dirty="0">
                <a:solidFill>
                  <a:schemeClr val="tx1"/>
                </a:solidFill>
              </a:rPr>
              <a:t>Ans- Registrar and all the persons concerned (Income Tax, etc.)</a:t>
            </a:r>
          </a:p>
          <a:p>
            <a:pPr marL="0" indent="0" algn="ctr">
              <a:buNone/>
            </a:pPr>
            <a:endParaRPr lang="en-IN" sz="2400" b="1" dirty="0">
              <a:solidFill>
                <a:srgbClr val="FF0000"/>
              </a:solidFill>
            </a:endParaRPr>
          </a:p>
          <a:p>
            <a:pPr marL="342900" indent="-342900">
              <a:buAutoNum type="arabicPeriod"/>
            </a:pPr>
            <a:endParaRPr lang="en-IN" sz="2400" dirty="0"/>
          </a:p>
        </p:txBody>
      </p:sp>
      <p:sp>
        <p:nvSpPr>
          <p:cNvPr id="5" name="Footer Placeholder 4">
            <a:extLst>
              <a:ext uri="{FF2B5EF4-FFF2-40B4-BE49-F238E27FC236}">
                <a16:creationId xmlns:a16="http://schemas.microsoft.com/office/drawing/2014/main" id="{3300DAEA-6723-4C2C-A7AF-9ECA5F70EE98}"/>
              </a:ext>
            </a:extLst>
          </p:cNvPr>
          <p:cNvSpPr>
            <a:spLocks noGrp="1"/>
          </p:cNvSpPr>
          <p:nvPr>
            <p:ph type="ftr" sz="quarter" idx="11"/>
          </p:nvPr>
        </p:nvSpPr>
        <p:spPr>
          <a:xfrm>
            <a:off x="0" y="6492875"/>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4080655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32207-0FE0-433D-B339-85F6B1A28255}"/>
              </a:ext>
            </a:extLst>
          </p:cNvPr>
          <p:cNvSpPr>
            <a:spLocks noGrp="1"/>
          </p:cNvSpPr>
          <p:nvPr>
            <p:ph type="title"/>
          </p:nvPr>
        </p:nvSpPr>
        <p:spPr>
          <a:xfrm>
            <a:off x="581192" y="702156"/>
            <a:ext cx="11029616" cy="812319"/>
          </a:xfrm>
        </p:spPr>
        <p:txBody>
          <a:bodyPr/>
          <a:lstStyle/>
          <a:p>
            <a:pPr algn="ctr"/>
            <a:r>
              <a:rPr lang="en-IN" dirty="0"/>
              <a:t>SECTION 252(2)</a:t>
            </a:r>
          </a:p>
        </p:txBody>
      </p:sp>
      <p:sp>
        <p:nvSpPr>
          <p:cNvPr id="3" name="Content Placeholder 2">
            <a:extLst>
              <a:ext uri="{FF2B5EF4-FFF2-40B4-BE49-F238E27FC236}">
                <a16:creationId xmlns:a16="http://schemas.microsoft.com/office/drawing/2014/main" id="{5010E38B-B375-44C6-9318-8E39036E3929}"/>
              </a:ext>
            </a:extLst>
          </p:cNvPr>
          <p:cNvSpPr>
            <a:spLocks noGrp="1"/>
          </p:cNvSpPr>
          <p:nvPr>
            <p:ph idx="1"/>
          </p:nvPr>
        </p:nvSpPr>
        <p:spPr>
          <a:xfrm>
            <a:off x="423863" y="1970946"/>
            <a:ext cx="11344274" cy="1629503"/>
          </a:xfrm>
        </p:spPr>
        <p:txBody>
          <a:bodyPr/>
          <a:lstStyle/>
          <a:p>
            <a:pPr marL="0" indent="0" algn="just">
              <a:buNone/>
            </a:pPr>
            <a:r>
              <a:rPr lang="en-US" b="0" i="0" dirty="0">
                <a:solidFill>
                  <a:srgbClr val="333333"/>
                </a:solidFill>
                <a:effectLst/>
                <a:latin typeface="Arial" panose="020B0604020202020204" pitchFamily="34" charset="0"/>
              </a:rPr>
              <a:t>A copy of the order passed by the Tribunal shall be filed by the company with the Registrar within thirty days from the date of the order and on receipt of the order, the Registrar shall cause the name of the company to be restored in the register of companies and </a:t>
            </a:r>
            <a:r>
              <a:rPr lang="en-US" b="1" i="0" u="sng" dirty="0">
                <a:solidFill>
                  <a:srgbClr val="333333"/>
                </a:solidFill>
                <a:effectLst/>
                <a:latin typeface="Arial" panose="020B0604020202020204" pitchFamily="34" charset="0"/>
              </a:rPr>
              <a:t>shall issue a fresh certificate of incorporation</a:t>
            </a:r>
            <a:r>
              <a:rPr lang="en-US" b="0" i="0" dirty="0">
                <a:solidFill>
                  <a:srgbClr val="333333"/>
                </a:solidFill>
                <a:effectLst/>
                <a:latin typeface="Arial" panose="020B0604020202020204" pitchFamily="34" charset="0"/>
              </a:rPr>
              <a:t>.</a:t>
            </a:r>
            <a:endParaRPr lang="en-IN" dirty="0"/>
          </a:p>
        </p:txBody>
      </p:sp>
      <p:sp>
        <p:nvSpPr>
          <p:cNvPr id="4" name="TextBox 3">
            <a:extLst>
              <a:ext uri="{FF2B5EF4-FFF2-40B4-BE49-F238E27FC236}">
                <a16:creationId xmlns:a16="http://schemas.microsoft.com/office/drawing/2014/main" id="{A94156CE-5067-4763-AA4E-9F3C4909EA3D}"/>
              </a:ext>
            </a:extLst>
          </p:cNvPr>
          <p:cNvSpPr txBox="1"/>
          <p:nvPr/>
        </p:nvSpPr>
        <p:spPr>
          <a:xfrm>
            <a:off x="581192" y="4525788"/>
            <a:ext cx="10867858" cy="369332"/>
          </a:xfrm>
          <a:prstGeom prst="rect">
            <a:avLst/>
          </a:prstGeom>
          <a:solidFill>
            <a:srgbClr val="92D050"/>
          </a:solidFill>
        </p:spPr>
        <p:txBody>
          <a:bodyPr wrap="square" rtlCol="0">
            <a:spAutoFit/>
          </a:bodyPr>
          <a:lstStyle/>
          <a:p>
            <a:pPr algn="ctr"/>
            <a:r>
              <a:rPr lang="en-IN" dirty="0"/>
              <a:t>WHETHER FRESH CERTIFICATE OF INCORPORATION IS GETTING ISSUED?</a:t>
            </a:r>
          </a:p>
        </p:txBody>
      </p:sp>
      <p:sp>
        <p:nvSpPr>
          <p:cNvPr id="6" name="Footer Placeholder 4">
            <a:extLst>
              <a:ext uri="{FF2B5EF4-FFF2-40B4-BE49-F238E27FC236}">
                <a16:creationId xmlns:a16="http://schemas.microsoft.com/office/drawing/2014/main" id="{CAC26874-D1CC-4A01-955D-4F3AB358C870}"/>
              </a:ext>
            </a:extLst>
          </p:cNvPr>
          <p:cNvSpPr>
            <a:spLocks noGrp="1"/>
          </p:cNvSpPr>
          <p:nvPr>
            <p:ph type="ftr" sz="quarter" idx="11"/>
          </p:nvPr>
        </p:nvSpPr>
        <p:spPr>
          <a:xfrm>
            <a:off x="0" y="6492875"/>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3281225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73DC4-C30E-411E-987E-036A657E9B53}"/>
              </a:ext>
            </a:extLst>
          </p:cNvPr>
          <p:cNvSpPr>
            <a:spLocks noGrp="1"/>
          </p:cNvSpPr>
          <p:nvPr>
            <p:ph type="title"/>
          </p:nvPr>
        </p:nvSpPr>
        <p:spPr/>
        <p:txBody>
          <a:bodyPr/>
          <a:lstStyle/>
          <a:p>
            <a:pPr algn="ctr"/>
            <a:r>
              <a:rPr lang="en-IN" dirty="0"/>
              <a:t>Appeal to tribunal for revival [section 252(3)]</a:t>
            </a:r>
          </a:p>
        </p:txBody>
      </p:sp>
      <p:sp>
        <p:nvSpPr>
          <p:cNvPr id="3" name="Content Placeholder 2">
            <a:extLst>
              <a:ext uri="{FF2B5EF4-FFF2-40B4-BE49-F238E27FC236}">
                <a16:creationId xmlns:a16="http://schemas.microsoft.com/office/drawing/2014/main" id="{27C21083-F572-44ED-95AD-1ED07D9E463B}"/>
              </a:ext>
            </a:extLst>
          </p:cNvPr>
          <p:cNvSpPr>
            <a:spLocks noGrp="1"/>
          </p:cNvSpPr>
          <p:nvPr>
            <p:ph idx="1"/>
          </p:nvPr>
        </p:nvSpPr>
        <p:spPr>
          <a:xfrm>
            <a:off x="409742" y="1961421"/>
            <a:ext cx="11344108" cy="3953604"/>
          </a:xfrm>
        </p:spPr>
        <p:txBody>
          <a:bodyPr>
            <a:normAutofit/>
          </a:bodyPr>
          <a:lstStyle/>
          <a:p>
            <a:pPr marL="0" indent="0" algn="just">
              <a:buNone/>
            </a:pPr>
            <a:r>
              <a:rPr lang="en-US" sz="2000" b="0" i="0" dirty="0">
                <a:solidFill>
                  <a:srgbClr val="333333"/>
                </a:solidFill>
                <a:effectLst/>
                <a:latin typeface="Arial" panose="020B0604020202020204" pitchFamily="34" charset="0"/>
              </a:rPr>
              <a:t>If </a:t>
            </a:r>
            <a:r>
              <a:rPr lang="en-US" sz="2000" b="1" i="0" dirty="0">
                <a:solidFill>
                  <a:srgbClr val="333333"/>
                </a:solidFill>
                <a:effectLst/>
                <a:latin typeface="Arial" panose="020B0604020202020204" pitchFamily="34" charset="0"/>
              </a:rPr>
              <a:t>a company</a:t>
            </a:r>
            <a:r>
              <a:rPr lang="en-US" sz="2000" b="0" i="0" dirty="0">
                <a:solidFill>
                  <a:srgbClr val="333333"/>
                </a:solidFill>
                <a:effectLst/>
                <a:latin typeface="Arial" panose="020B0604020202020204" pitchFamily="34" charset="0"/>
              </a:rPr>
              <a:t>, or </a:t>
            </a:r>
            <a:r>
              <a:rPr lang="en-US" sz="2000" b="1" i="0" dirty="0">
                <a:solidFill>
                  <a:srgbClr val="333333"/>
                </a:solidFill>
                <a:effectLst/>
                <a:latin typeface="Arial" panose="020B0604020202020204" pitchFamily="34" charset="0"/>
              </a:rPr>
              <a:t>any member </a:t>
            </a:r>
            <a:r>
              <a:rPr lang="en-US" sz="2000" b="0" i="0" dirty="0">
                <a:solidFill>
                  <a:srgbClr val="333333"/>
                </a:solidFill>
                <a:effectLst/>
                <a:latin typeface="Arial" panose="020B0604020202020204" pitchFamily="34" charset="0"/>
              </a:rPr>
              <a:t>or </a:t>
            </a:r>
            <a:r>
              <a:rPr lang="en-US" sz="2000" b="1" i="0" dirty="0">
                <a:solidFill>
                  <a:srgbClr val="333333"/>
                </a:solidFill>
                <a:effectLst/>
                <a:latin typeface="Arial" panose="020B0604020202020204" pitchFamily="34" charset="0"/>
              </a:rPr>
              <a:t>creditor</a:t>
            </a:r>
            <a:r>
              <a:rPr lang="en-US" sz="2000" b="0" i="0" dirty="0">
                <a:solidFill>
                  <a:srgbClr val="333333"/>
                </a:solidFill>
                <a:effectLst/>
                <a:latin typeface="Arial" panose="020B0604020202020204" pitchFamily="34" charset="0"/>
              </a:rPr>
              <a:t> or </a:t>
            </a:r>
            <a:r>
              <a:rPr lang="en-US" sz="2000" b="1" i="0" dirty="0">
                <a:solidFill>
                  <a:srgbClr val="333333"/>
                </a:solidFill>
                <a:effectLst/>
                <a:latin typeface="Arial" panose="020B0604020202020204" pitchFamily="34" charset="0"/>
              </a:rPr>
              <a:t>workman</a:t>
            </a:r>
            <a:r>
              <a:rPr lang="en-US" sz="2000" b="0" i="0" dirty="0">
                <a:solidFill>
                  <a:srgbClr val="333333"/>
                </a:solidFill>
                <a:effectLst/>
                <a:latin typeface="Arial" panose="020B0604020202020204" pitchFamily="34" charset="0"/>
              </a:rPr>
              <a:t> thereof feels </a:t>
            </a:r>
            <a:r>
              <a:rPr lang="en-US" sz="2000" b="1" i="0" u="sng" dirty="0">
                <a:solidFill>
                  <a:srgbClr val="333333"/>
                </a:solidFill>
                <a:effectLst/>
                <a:latin typeface="Arial" panose="020B0604020202020204" pitchFamily="34" charset="0"/>
              </a:rPr>
              <a:t>aggrieved by the company having its name struck off </a:t>
            </a:r>
            <a:r>
              <a:rPr lang="en-US" sz="2000" b="0" i="0" dirty="0">
                <a:solidFill>
                  <a:srgbClr val="333333"/>
                </a:solidFill>
                <a:effectLst/>
                <a:latin typeface="Arial" panose="020B0604020202020204" pitchFamily="34" charset="0"/>
              </a:rPr>
              <a:t>from the register of companies, the </a:t>
            </a:r>
            <a:r>
              <a:rPr lang="en-US" sz="2000" b="1" i="0" u="sng" dirty="0">
                <a:solidFill>
                  <a:srgbClr val="333333"/>
                </a:solidFill>
                <a:effectLst/>
                <a:latin typeface="Arial" panose="020B0604020202020204" pitchFamily="34" charset="0"/>
              </a:rPr>
              <a:t>Tribunal on an application </a:t>
            </a:r>
            <a:r>
              <a:rPr lang="en-US" sz="2000" b="0" i="0" dirty="0">
                <a:solidFill>
                  <a:srgbClr val="333333"/>
                </a:solidFill>
                <a:effectLst/>
                <a:latin typeface="Arial" panose="020B0604020202020204" pitchFamily="34" charset="0"/>
              </a:rPr>
              <a:t>made by the company, member, creditor or workman </a:t>
            </a:r>
            <a:r>
              <a:rPr lang="en-US" sz="2000" b="1" i="0" u="sng" dirty="0">
                <a:solidFill>
                  <a:srgbClr val="333333"/>
                </a:solidFill>
                <a:effectLst/>
                <a:latin typeface="Arial" panose="020B0604020202020204" pitchFamily="34" charset="0"/>
              </a:rPr>
              <a:t>before the expiry of twenty years</a:t>
            </a:r>
            <a:r>
              <a:rPr lang="en-US" sz="2000" b="0" i="0" dirty="0">
                <a:solidFill>
                  <a:srgbClr val="333333"/>
                </a:solidFill>
                <a:effectLst/>
                <a:latin typeface="Arial" panose="020B0604020202020204" pitchFamily="34" charset="0"/>
              </a:rPr>
              <a:t> from the publication in the Official Gazette of the notice under sub-section (5) of </a:t>
            </a:r>
            <a:r>
              <a:rPr lang="en-US" sz="2000" b="0" i="0" u="none" strike="noStrike" dirty="0">
                <a:solidFill>
                  <a:srgbClr val="428BCA"/>
                </a:solidFill>
                <a:effectLst/>
                <a:latin typeface="Arial" panose="020B0604020202020204" pitchFamily="34" charset="0"/>
                <a:hlinkClick r:id="rId2"/>
              </a:rPr>
              <a:t>section 248</a:t>
            </a:r>
            <a:r>
              <a:rPr lang="en-US" sz="2000" b="0" i="0" dirty="0">
                <a:solidFill>
                  <a:srgbClr val="333333"/>
                </a:solidFill>
                <a:effectLst/>
                <a:latin typeface="Arial" panose="020B0604020202020204" pitchFamily="34" charset="0"/>
              </a:rPr>
              <a:t> may, if satisfied that </a:t>
            </a:r>
            <a:r>
              <a:rPr lang="en-US" sz="2000" b="1" i="0" u="sng" dirty="0">
                <a:solidFill>
                  <a:srgbClr val="333333"/>
                </a:solidFill>
                <a:effectLst/>
                <a:latin typeface="Arial" panose="020B0604020202020204" pitchFamily="34" charset="0"/>
              </a:rPr>
              <a:t>the company was</a:t>
            </a:r>
            <a:r>
              <a:rPr lang="en-US" sz="2000" b="0" i="0" dirty="0">
                <a:solidFill>
                  <a:srgbClr val="333333"/>
                </a:solidFill>
                <a:effectLst/>
                <a:latin typeface="Arial" panose="020B0604020202020204" pitchFamily="34" charset="0"/>
              </a:rPr>
              <a:t>, at the time of its name being struck off, </a:t>
            </a:r>
            <a:r>
              <a:rPr lang="en-US" sz="2000" b="1" i="0" u="sng" dirty="0">
                <a:solidFill>
                  <a:srgbClr val="333333"/>
                </a:solidFill>
                <a:effectLst/>
                <a:latin typeface="Arial" panose="020B0604020202020204" pitchFamily="34" charset="0"/>
              </a:rPr>
              <a:t>carrying on business or in operation </a:t>
            </a:r>
            <a:r>
              <a:rPr lang="en-US" sz="2000" b="0" i="0" dirty="0">
                <a:solidFill>
                  <a:srgbClr val="333333"/>
                </a:solidFill>
                <a:effectLst/>
                <a:latin typeface="Arial" panose="020B0604020202020204" pitchFamily="34" charset="0"/>
              </a:rPr>
              <a:t>or </a:t>
            </a:r>
            <a:r>
              <a:rPr lang="en-US" sz="2000" b="1" i="0" u="sng" dirty="0">
                <a:solidFill>
                  <a:srgbClr val="333333"/>
                </a:solidFill>
                <a:effectLst/>
                <a:latin typeface="Arial" panose="020B0604020202020204" pitchFamily="34" charset="0"/>
              </a:rPr>
              <a:t>otherwise it is just </a:t>
            </a:r>
            <a:r>
              <a:rPr lang="en-US" sz="2000" b="0" i="0" dirty="0">
                <a:solidFill>
                  <a:srgbClr val="333333"/>
                </a:solidFill>
                <a:effectLst/>
                <a:latin typeface="Arial" panose="020B0604020202020204" pitchFamily="34" charset="0"/>
              </a:rPr>
              <a:t>that the name of the company be restored to the register of companies, order the name of the company to be restored to the register of companies, and the Tribunal may, by the order, give </a:t>
            </a:r>
            <a:r>
              <a:rPr lang="en-US" sz="2000" b="1" i="0" dirty="0">
                <a:solidFill>
                  <a:srgbClr val="333333"/>
                </a:solidFill>
                <a:effectLst/>
                <a:latin typeface="Arial" panose="020B0604020202020204" pitchFamily="34" charset="0"/>
              </a:rPr>
              <a:t>such other directions and make such provisions as deemed just for placing the company and all other persons in the same position </a:t>
            </a:r>
            <a:r>
              <a:rPr lang="en-US" sz="2000" b="0" i="0" dirty="0">
                <a:solidFill>
                  <a:srgbClr val="333333"/>
                </a:solidFill>
                <a:effectLst/>
                <a:latin typeface="Arial" panose="020B0604020202020204" pitchFamily="34" charset="0"/>
              </a:rPr>
              <a:t>as nearly as may be </a:t>
            </a:r>
            <a:r>
              <a:rPr lang="en-US" sz="2000" b="1" i="0" dirty="0">
                <a:solidFill>
                  <a:srgbClr val="333333"/>
                </a:solidFill>
                <a:effectLst/>
                <a:latin typeface="Arial" panose="020B0604020202020204" pitchFamily="34" charset="0"/>
              </a:rPr>
              <a:t>as if the name of the company had not been struck off </a:t>
            </a:r>
            <a:r>
              <a:rPr lang="en-US" sz="2000" b="0" i="0" dirty="0">
                <a:solidFill>
                  <a:srgbClr val="333333"/>
                </a:solidFill>
                <a:effectLst/>
                <a:latin typeface="Arial" panose="020B0604020202020204" pitchFamily="34" charset="0"/>
              </a:rPr>
              <a:t>from the register of companies.</a:t>
            </a:r>
            <a:endParaRPr lang="en-IN" sz="2000" dirty="0"/>
          </a:p>
        </p:txBody>
      </p:sp>
      <p:sp>
        <p:nvSpPr>
          <p:cNvPr id="5" name="Footer Placeholder 4">
            <a:extLst>
              <a:ext uri="{FF2B5EF4-FFF2-40B4-BE49-F238E27FC236}">
                <a16:creationId xmlns:a16="http://schemas.microsoft.com/office/drawing/2014/main" id="{93F5BCCF-8C08-4F42-8510-4DCFCCCBE862}"/>
              </a:ext>
            </a:extLst>
          </p:cNvPr>
          <p:cNvSpPr>
            <a:spLocks noGrp="1"/>
          </p:cNvSpPr>
          <p:nvPr>
            <p:ph type="ftr" sz="quarter" idx="11"/>
          </p:nvPr>
        </p:nvSpPr>
        <p:spPr>
          <a:xfrm>
            <a:off x="0" y="6492875"/>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11838588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76CE2-2651-4A59-8826-BF6667E46548}"/>
              </a:ext>
            </a:extLst>
          </p:cNvPr>
          <p:cNvSpPr>
            <a:spLocks noGrp="1"/>
          </p:cNvSpPr>
          <p:nvPr>
            <p:ph type="title"/>
          </p:nvPr>
        </p:nvSpPr>
        <p:spPr>
          <a:xfrm>
            <a:off x="581192" y="895350"/>
            <a:ext cx="11029616" cy="581025"/>
          </a:xfrm>
        </p:spPr>
        <p:txBody>
          <a:bodyPr/>
          <a:lstStyle/>
          <a:p>
            <a:pPr algn="ctr"/>
            <a:r>
              <a:rPr lang="en-IN" dirty="0"/>
              <a:t>DECODING SECTION 252(3)</a:t>
            </a:r>
          </a:p>
        </p:txBody>
      </p:sp>
      <p:sp>
        <p:nvSpPr>
          <p:cNvPr id="3" name="Content Placeholder 2">
            <a:extLst>
              <a:ext uri="{FF2B5EF4-FFF2-40B4-BE49-F238E27FC236}">
                <a16:creationId xmlns:a16="http://schemas.microsoft.com/office/drawing/2014/main" id="{DB044E74-91D4-45A2-AD9E-C092CFB3ADB6}"/>
              </a:ext>
            </a:extLst>
          </p:cNvPr>
          <p:cNvSpPr>
            <a:spLocks noGrp="1"/>
          </p:cNvSpPr>
          <p:nvPr>
            <p:ph idx="1"/>
          </p:nvPr>
        </p:nvSpPr>
        <p:spPr>
          <a:xfrm>
            <a:off x="447676" y="1951896"/>
            <a:ext cx="11325224" cy="4525104"/>
          </a:xfrm>
        </p:spPr>
        <p:txBody>
          <a:bodyPr>
            <a:normAutofit lnSpcReduction="10000"/>
          </a:bodyPr>
          <a:lstStyle/>
          <a:p>
            <a:pPr marL="0" indent="0" algn="just">
              <a:buNone/>
            </a:pPr>
            <a:r>
              <a:rPr lang="en-IN" dirty="0">
                <a:solidFill>
                  <a:srgbClr val="00B050"/>
                </a:solidFill>
              </a:rPr>
              <a:t>Q- On what grounds revival is possible?</a:t>
            </a:r>
          </a:p>
          <a:p>
            <a:pPr marL="0" indent="0" algn="just">
              <a:buNone/>
            </a:pPr>
            <a:r>
              <a:rPr lang="en-IN" dirty="0"/>
              <a:t>Ans- If the company was carrying on business and operations at the time its name has been struck off or it is otherwise ‘JUST’</a:t>
            </a:r>
          </a:p>
          <a:p>
            <a:pPr marL="0" indent="0" algn="just">
              <a:buNone/>
            </a:pPr>
            <a:r>
              <a:rPr lang="en-IN" dirty="0">
                <a:solidFill>
                  <a:srgbClr val="00B050"/>
                </a:solidFill>
              </a:rPr>
              <a:t>Q- Who can file an application?</a:t>
            </a:r>
          </a:p>
          <a:p>
            <a:pPr marL="0" indent="0" algn="just">
              <a:buNone/>
            </a:pPr>
            <a:r>
              <a:rPr lang="en-IN" dirty="0"/>
              <a:t>Ans- A member, creditor or workman. How Company?</a:t>
            </a:r>
          </a:p>
          <a:p>
            <a:pPr marL="0" indent="0" algn="just">
              <a:buNone/>
            </a:pPr>
            <a:r>
              <a:rPr lang="en-IN" dirty="0">
                <a:solidFill>
                  <a:srgbClr val="00B050"/>
                </a:solidFill>
              </a:rPr>
              <a:t>Q- What is the time limitation?</a:t>
            </a:r>
          </a:p>
          <a:p>
            <a:pPr marL="0" indent="0" algn="just">
              <a:buNone/>
            </a:pPr>
            <a:r>
              <a:rPr lang="en-IN" dirty="0"/>
              <a:t>Ans- 20 years</a:t>
            </a:r>
          </a:p>
          <a:p>
            <a:pPr marL="0" indent="0" algn="just">
              <a:buNone/>
            </a:pPr>
            <a:r>
              <a:rPr lang="en-IN" b="1" dirty="0">
                <a:solidFill>
                  <a:srgbClr val="FF0000"/>
                </a:solidFill>
              </a:rPr>
              <a:t>Q- Whether ROC can also move the application? If yes, what is the time limit?</a:t>
            </a:r>
          </a:p>
          <a:p>
            <a:pPr marL="0" indent="0" algn="just">
              <a:buNone/>
            </a:pPr>
            <a:r>
              <a:rPr lang="en-IN" dirty="0"/>
              <a:t>Ans- Yes. 3 years</a:t>
            </a:r>
          </a:p>
          <a:p>
            <a:pPr marL="0" indent="0" algn="just">
              <a:buNone/>
            </a:pPr>
            <a:r>
              <a:rPr lang="en-IN" dirty="0">
                <a:solidFill>
                  <a:srgbClr val="00B050"/>
                </a:solidFill>
              </a:rPr>
              <a:t>Q- What will be the effect of order of Tribunal?</a:t>
            </a:r>
          </a:p>
          <a:p>
            <a:pPr marL="0" indent="0" algn="just">
              <a:buNone/>
            </a:pPr>
            <a:r>
              <a:rPr lang="en-IN" dirty="0"/>
              <a:t>Ans- Tribunal will be passing order giving directions and make such provisions as deemed just for placing the company and all other persons in the same position as nearly as may be as if the name of the Company had not been struck off from the register of companies.</a:t>
            </a:r>
          </a:p>
        </p:txBody>
      </p:sp>
      <p:sp>
        <p:nvSpPr>
          <p:cNvPr id="5" name="Footer Placeholder 4">
            <a:extLst>
              <a:ext uri="{FF2B5EF4-FFF2-40B4-BE49-F238E27FC236}">
                <a16:creationId xmlns:a16="http://schemas.microsoft.com/office/drawing/2014/main" id="{9FC89495-FF32-4697-97C9-403DF4FB69C1}"/>
              </a:ext>
            </a:extLst>
          </p:cNvPr>
          <p:cNvSpPr>
            <a:spLocks noGrp="1"/>
          </p:cNvSpPr>
          <p:nvPr>
            <p:ph type="ftr" sz="quarter" idx="11"/>
          </p:nvPr>
        </p:nvSpPr>
        <p:spPr>
          <a:xfrm>
            <a:off x="0" y="6477000"/>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2875645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0A290-068E-4409-BA01-1597B0732531}"/>
              </a:ext>
            </a:extLst>
          </p:cNvPr>
          <p:cNvSpPr>
            <a:spLocks noGrp="1"/>
          </p:cNvSpPr>
          <p:nvPr>
            <p:ph type="title"/>
          </p:nvPr>
        </p:nvSpPr>
        <p:spPr>
          <a:xfrm>
            <a:off x="581192" y="771525"/>
            <a:ext cx="11029616" cy="647700"/>
          </a:xfrm>
        </p:spPr>
        <p:txBody>
          <a:bodyPr/>
          <a:lstStyle/>
          <a:p>
            <a:pPr algn="ctr"/>
            <a:r>
              <a:rPr lang="en-IN" dirty="0"/>
              <a:t>DIFFERENCE BETWEEN 252(1) &amp; (3)</a:t>
            </a:r>
          </a:p>
        </p:txBody>
      </p:sp>
      <p:graphicFrame>
        <p:nvGraphicFramePr>
          <p:cNvPr id="4" name="Table 4">
            <a:extLst>
              <a:ext uri="{FF2B5EF4-FFF2-40B4-BE49-F238E27FC236}">
                <a16:creationId xmlns:a16="http://schemas.microsoft.com/office/drawing/2014/main" id="{D34FA130-A5F9-4C80-88BA-2EF5A29FE3E0}"/>
              </a:ext>
            </a:extLst>
          </p:cNvPr>
          <p:cNvGraphicFramePr>
            <a:graphicFrameLocks noGrp="1"/>
          </p:cNvGraphicFramePr>
          <p:nvPr>
            <p:extLst>
              <p:ext uri="{D42A27DB-BD31-4B8C-83A1-F6EECF244321}">
                <p14:modId xmlns:p14="http://schemas.microsoft.com/office/powerpoint/2010/main" val="3932259235"/>
              </p:ext>
            </p:extLst>
          </p:nvPr>
        </p:nvGraphicFramePr>
        <p:xfrm>
          <a:off x="446213" y="1815041"/>
          <a:ext cx="11321802" cy="4677670"/>
        </p:xfrm>
        <a:graphic>
          <a:graphicData uri="http://schemas.openxmlformats.org/drawingml/2006/table">
            <a:tbl>
              <a:tblPr firstRow="1" bandRow="1">
                <a:tableStyleId>{5C22544A-7EE6-4342-B048-85BDC9FD1C3A}</a:tableStyleId>
              </a:tblPr>
              <a:tblGrid>
                <a:gridCol w="3773934">
                  <a:extLst>
                    <a:ext uri="{9D8B030D-6E8A-4147-A177-3AD203B41FA5}">
                      <a16:colId xmlns:a16="http://schemas.microsoft.com/office/drawing/2014/main" val="1762309727"/>
                    </a:ext>
                  </a:extLst>
                </a:gridCol>
                <a:gridCol w="3773934">
                  <a:extLst>
                    <a:ext uri="{9D8B030D-6E8A-4147-A177-3AD203B41FA5}">
                      <a16:colId xmlns:a16="http://schemas.microsoft.com/office/drawing/2014/main" val="259283561"/>
                    </a:ext>
                  </a:extLst>
                </a:gridCol>
                <a:gridCol w="3773934">
                  <a:extLst>
                    <a:ext uri="{9D8B030D-6E8A-4147-A177-3AD203B41FA5}">
                      <a16:colId xmlns:a16="http://schemas.microsoft.com/office/drawing/2014/main" val="4275234519"/>
                    </a:ext>
                  </a:extLst>
                </a:gridCol>
              </a:tblGrid>
              <a:tr h="541809">
                <a:tc>
                  <a:txBody>
                    <a:bodyPr/>
                    <a:lstStyle/>
                    <a:p>
                      <a:pPr algn="ctr"/>
                      <a:r>
                        <a:rPr lang="en-IN" dirty="0"/>
                        <a:t>BASIS</a:t>
                      </a:r>
                    </a:p>
                  </a:txBody>
                  <a:tcPr marL="91823" marR="91823"/>
                </a:tc>
                <a:tc>
                  <a:txBody>
                    <a:bodyPr/>
                    <a:lstStyle/>
                    <a:p>
                      <a:pPr algn="ctr"/>
                      <a:r>
                        <a:rPr lang="en-IN" dirty="0"/>
                        <a:t>SECTION 252(1)</a:t>
                      </a:r>
                    </a:p>
                  </a:txBody>
                  <a:tcPr marL="91823" marR="91823"/>
                </a:tc>
                <a:tc>
                  <a:txBody>
                    <a:bodyPr/>
                    <a:lstStyle/>
                    <a:p>
                      <a:pPr algn="ctr"/>
                      <a:r>
                        <a:rPr lang="en-IN" dirty="0"/>
                        <a:t>SECTION 252(3)</a:t>
                      </a:r>
                    </a:p>
                  </a:txBody>
                  <a:tcPr marL="91823" marR="91823"/>
                </a:tc>
                <a:extLst>
                  <a:ext uri="{0D108BD9-81ED-4DB2-BD59-A6C34878D82A}">
                    <a16:rowId xmlns:a16="http://schemas.microsoft.com/office/drawing/2014/main" val="2172703134"/>
                  </a:ext>
                </a:extLst>
              </a:tr>
              <a:tr h="935177">
                <a:tc>
                  <a:txBody>
                    <a:bodyPr/>
                    <a:lstStyle/>
                    <a:p>
                      <a:pPr algn="ctr"/>
                      <a:r>
                        <a:rPr lang="en-IN" dirty="0"/>
                        <a:t>Who can file?</a:t>
                      </a:r>
                    </a:p>
                  </a:txBody>
                  <a:tcPr marL="91823" marR="91823"/>
                </a:tc>
                <a:tc>
                  <a:txBody>
                    <a:bodyPr/>
                    <a:lstStyle/>
                    <a:p>
                      <a:pPr algn="ctr"/>
                      <a:r>
                        <a:rPr lang="en-IN" dirty="0"/>
                        <a:t>Any person who is aggrieved</a:t>
                      </a:r>
                    </a:p>
                  </a:txBody>
                  <a:tcPr marL="91823" marR="91823"/>
                </a:tc>
                <a:tc>
                  <a:txBody>
                    <a:bodyPr/>
                    <a:lstStyle/>
                    <a:p>
                      <a:pPr algn="ctr"/>
                      <a:r>
                        <a:rPr lang="en-IN" dirty="0"/>
                        <a:t>Company, member, creditor or Workmen</a:t>
                      </a:r>
                    </a:p>
                  </a:txBody>
                  <a:tcPr marL="91823" marR="91823"/>
                </a:tc>
                <a:extLst>
                  <a:ext uri="{0D108BD9-81ED-4DB2-BD59-A6C34878D82A}">
                    <a16:rowId xmlns:a16="http://schemas.microsoft.com/office/drawing/2014/main" val="3314511729"/>
                  </a:ext>
                </a:extLst>
              </a:tr>
              <a:tr h="935177">
                <a:tc>
                  <a:txBody>
                    <a:bodyPr/>
                    <a:lstStyle/>
                    <a:p>
                      <a:pPr algn="ctr"/>
                      <a:r>
                        <a:rPr lang="en-IN" dirty="0"/>
                        <a:t>Nomenclature of document</a:t>
                      </a:r>
                    </a:p>
                  </a:txBody>
                  <a:tcPr marL="91823" marR="91823"/>
                </a:tc>
                <a:tc>
                  <a:txBody>
                    <a:bodyPr/>
                    <a:lstStyle/>
                    <a:p>
                      <a:pPr algn="ctr"/>
                      <a:r>
                        <a:rPr lang="en-IN" dirty="0"/>
                        <a:t>Appeal</a:t>
                      </a:r>
                    </a:p>
                    <a:p>
                      <a:pPr algn="ctr"/>
                      <a:endParaRPr lang="en-IN" dirty="0"/>
                    </a:p>
                  </a:txBody>
                  <a:tcPr marL="91823" marR="91823"/>
                </a:tc>
                <a:tc>
                  <a:txBody>
                    <a:bodyPr/>
                    <a:lstStyle/>
                    <a:p>
                      <a:pPr algn="ctr"/>
                      <a:r>
                        <a:rPr lang="en-IN" dirty="0"/>
                        <a:t>Application</a:t>
                      </a:r>
                    </a:p>
                  </a:txBody>
                  <a:tcPr marL="91823" marR="91823"/>
                </a:tc>
                <a:extLst>
                  <a:ext uri="{0D108BD9-81ED-4DB2-BD59-A6C34878D82A}">
                    <a16:rowId xmlns:a16="http://schemas.microsoft.com/office/drawing/2014/main" val="2512001333"/>
                  </a:ext>
                </a:extLst>
              </a:tr>
              <a:tr h="541809">
                <a:tc>
                  <a:txBody>
                    <a:bodyPr/>
                    <a:lstStyle/>
                    <a:p>
                      <a:pPr algn="ctr"/>
                      <a:r>
                        <a:rPr lang="en-IN" dirty="0"/>
                        <a:t>Limitation</a:t>
                      </a:r>
                    </a:p>
                  </a:txBody>
                  <a:tcPr marL="91823" marR="91823"/>
                </a:tc>
                <a:tc>
                  <a:txBody>
                    <a:bodyPr/>
                    <a:lstStyle/>
                    <a:p>
                      <a:pPr algn="ctr"/>
                      <a:r>
                        <a:rPr lang="en-IN" dirty="0"/>
                        <a:t>3 years</a:t>
                      </a:r>
                    </a:p>
                  </a:txBody>
                  <a:tcPr marL="91823" marR="91823"/>
                </a:tc>
                <a:tc>
                  <a:txBody>
                    <a:bodyPr/>
                    <a:lstStyle/>
                    <a:p>
                      <a:pPr algn="ctr"/>
                      <a:r>
                        <a:rPr lang="en-IN" dirty="0"/>
                        <a:t>20 years</a:t>
                      </a:r>
                    </a:p>
                  </a:txBody>
                  <a:tcPr marL="91823" marR="91823"/>
                </a:tc>
                <a:extLst>
                  <a:ext uri="{0D108BD9-81ED-4DB2-BD59-A6C34878D82A}">
                    <a16:rowId xmlns:a16="http://schemas.microsoft.com/office/drawing/2014/main" val="2923875990"/>
                  </a:ext>
                </a:extLst>
              </a:tr>
              <a:tr h="576744">
                <a:tc>
                  <a:txBody>
                    <a:bodyPr/>
                    <a:lstStyle/>
                    <a:p>
                      <a:pPr algn="ctr"/>
                      <a:r>
                        <a:rPr lang="en-IN" dirty="0"/>
                        <a:t>Limitation for ROC to move application</a:t>
                      </a:r>
                    </a:p>
                  </a:txBody>
                  <a:tcPr marL="91823" marR="91823"/>
                </a:tc>
                <a:tc>
                  <a:txBody>
                    <a:bodyPr/>
                    <a:lstStyle/>
                    <a:p>
                      <a:pPr algn="ctr"/>
                      <a:r>
                        <a:rPr lang="en-IN" dirty="0"/>
                        <a:t>3 years</a:t>
                      </a:r>
                    </a:p>
                  </a:txBody>
                  <a:tcPr marL="91823" marR="91823"/>
                </a:tc>
                <a:tc>
                  <a:txBody>
                    <a:bodyPr/>
                    <a:lstStyle/>
                    <a:p>
                      <a:pPr algn="ctr"/>
                      <a:r>
                        <a:rPr lang="en-IN" dirty="0"/>
                        <a:t>3 years</a:t>
                      </a:r>
                    </a:p>
                    <a:p>
                      <a:pPr algn="ctr"/>
                      <a:r>
                        <a:rPr lang="en-IN" dirty="0"/>
                        <a:t>[Power getting derived from 252(1)]</a:t>
                      </a:r>
                    </a:p>
                  </a:txBody>
                  <a:tcPr marL="91823" marR="91823"/>
                </a:tc>
                <a:extLst>
                  <a:ext uri="{0D108BD9-81ED-4DB2-BD59-A6C34878D82A}">
                    <a16:rowId xmlns:a16="http://schemas.microsoft.com/office/drawing/2014/main" val="2251078965"/>
                  </a:ext>
                </a:extLst>
              </a:tr>
              <a:tr h="541809">
                <a:tc>
                  <a:txBody>
                    <a:bodyPr/>
                    <a:lstStyle/>
                    <a:p>
                      <a:pPr algn="ctr"/>
                      <a:r>
                        <a:rPr lang="en-IN" dirty="0"/>
                        <a:t>Fresh Issue of COI</a:t>
                      </a:r>
                    </a:p>
                  </a:txBody>
                  <a:tcPr marL="91823" marR="91823"/>
                </a:tc>
                <a:tc>
                  <a:txBody>
                    <a:bodyPr/>
                    <a:lstStyle/>
                    <a:p>
                      <a:pPr algn="ctr"/>
                      <a:r>
                        <a:rPr lang="en-IN" dirty="0"/>
                        <a:t>Yes</a:t>
                      </a:r>
                    </a:p>
                  </a:txBody>
                  <a:tcPr marL="91823" marR="91823"/>
                </a:tc>
                <a:tc>
                  <a:txBody>
                    <a:bodyPr/>
                    <a:lstStyle/>
                    <a:p>
                      <a:pPr algn="ctr"/>
                      <a:r>
                        <a:rPr lang="en-IN" dirty="0"/>
                        <a:t>No</a:t>
                      </a:r>
                    </a:p>
                  </a:txBody>
                  <a:tcPr marL="91823" marR="91823"/>
                </a:tc>
                <a:extLst>
                  <a:ext uri="{0D108BD9-81ED-4DB2-BD59-A6C34878D82A}">
                    <a16:rowId xmlns:a16="http://schemas.microsoft.com/office/drawing/2014/main" val="2171195919"/>
                  </a:ext>
                </a:extLst>
              </a:tr>
              <a:tr h="541809">
                <a:tc>
                  <a:txBody>
                    <a:bodyPr/>
                    <a:lstStyle/>
                    <a:p>
                      <a:pPr algn="ctr"/>
                      <a:r>
                        <a:rPr lang="en-IN" dirty="0"/>
                        <a:t>Where to make Appeal/Application?</a:t>
                      </a:r>
                    </a:p>
                  </a:txBody>
                  <a:tcPr marL="91823" marR="91823"/>
                </a:tc>
                <a:tc gridSpan="2">
                  <a:txBody>
                    <a:bodyPr/>
                    <a:lstStyle/>
                    <a:p>
                      <a:pPr algn="ctr"/>
                      <a:r>
                        <a:rPr lang="en-IN" dirty="0"/>
                        <a:t>NATIONAL COMPANY LAW TRIBUNAL</a:t>
                      </a:r>
                    </a:p>
                  </a:txBody>
                  <a:tcPr marL="92354" marR="92354"/>
                </a:tc>
                <a:tc hMerge="1">
                  <a:txBody>
                    <a:bodyPr/>
                    <a:lstStyle/>
                    <a:p>
                      <a:pPr algn="ctr"/>
                      <a:endParaRPr lang="en-IN" dirty="0"/>
                    </a:p>
                  </a:txBody>
                  <a:tcPr/>
                </a:tc>
                <a:extLst>
                  <a:ext uri="{0D108BD9-81ED-4DB2-BD59-A6C34878D82A}">
                    <a16:rowId xmlns:a16="http://schemas.microsoft.com/office/drawing/2014/main" val="1315764550"/>
                  </a:ext>
                </a:extLst>
              </a:tr>
            </a:tbl>
          </a:graphicData>
        </a:graphic>
      </p:graphicFrame>
      <p:sp>
        <p:nvSpPr>
          <p:cNvPr id="5" name="Footer Placeholder 4">
            <a:extLst>
              <a:ext uri="{FF2B5EF4-FFF2-40B4-BE49-F238E27FC236}">
                <a16:creationId xmlns:a16="http://schemas.microsoft.com/office/drawing/2014/main" id="{4A035D09-30CB-4D38-BA3C-A482C60406ED}"/>
              </a:ext>
            </a:extLst>
          </p:cNvPr>
          <p:cNvSpPr>
            <a:spLocks noGrp="1"/>
          </p:cNvSpPr>
          <p:nvPr>
            <p:ph type="ftr" sz="quarter" idx="11"/>
          </p:nvPr>
        </p:nvSpPr>
        <p:spPr>
          <a:xfrm>
            <a:off x="0" y="6477000"/>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37379256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2F839-3824-4407-81A5-159219DDAC56}"/>
              </a:ext>
            </a:extLst>
          </p:cNvPr>
          <p:cNvSpPr>
            <a:spLocks noGrp="1"/>
          </p:cNvSpPr>
          <p:nvPr>
            <p:ph type="title"/>
          </p:nvPr>
        </p:nvSpPr>
        <p:spPr>
          <a:xfrm>
            <a:off x="581192" y="809625"/>
            <a:ext cx="11029616" cy="571500"/>
          </a:xfrm>
        </p:spPr>
        <p:txBody>
          <a:bodyPr/>
          <a:lstStyle/>
          <a:p>
            <a:pPr algn="ctr"/>
            <a:r>
              <a:rPr lang="en-IN" dirty="0"/>
              <a:t>GROUNDS FOR REVIVAL OF STRUCK OFF COMPANIES</a:t>
            </a:r>
          </a:p>
        </p:txBody>
      </p:sp>
      <p:sp>
        <p:nvSpPr>
          <p:cNvPr id="3" name="Content Placeholder 2">
            <a:extLst>
              <a:ext uri="{FF2B5EF4-FFF2-40B4-BE49-F238E27FC236}">
                <a16:creationId xmlns:a16="http://schemas.microsoft.com/office/drawing/2014/main" id="{730F2573-AE3A-4D08-A3EF-DD960161002D}"/>
              </a:ext>
            </a:extLst>
          </p:cNvPr>
          <p:cNvSpPr>
            <a:spLocks noGrp="1"/>
          </p:cNvSpPr>
          <p:nvPr>
            <p:ph idx="1"/>
          </p:nvPr>
        </p:nvSpPr>
        <p:spPr>
          <a:xfrm>
            <a:off x="438318" y="1980471"/>
            <a:ext cx="11029615" cy="3991703"/>
          </a:xfrm>
        </p:spPr>
        <p:txBody>
          <a:bodyPr>
            <a:normAutofit/>
          </a:bodyPr>
          <a:lstStyle/>
          <a:p>
            <a:pPr marL="342900" indent="-342900">
              <a:buAutoNum type="arabicPeriod"/>
            </a:pPr>
            <a:r>
              <a:rPr lang="en-IN" sz="2400" dirty="0"/>
              <a:t>Company is in operations/business,</a:t>
            </a:r>
          </a:p>
          <a:p>
            <a:pPr marL="342900" indent="-342900">
              <a:buAutoNum type="arabicPeriod"/>
            </a:pPr>
            <a:r>
              <a:rPr lang="en-IN" sz="2400" b="1" dirty="0">
                <a:solidFill>
                  <a:srgbClr val="FF0000"/>
                </a:solidFill>
              </a:rPr>
              <a:t>Procedure has not been followed,</a:t>
            </a:r>
          </a:p>
          <a:p>
            <a:pPr marL="342900" indent="-342900">
              <a:buAutoNum type="arabicPeriod"/>
            </a:pPr>
            <a:r>
              <a:rPr lang="en-IN" sz="2400" dirty="0"/>
              <a:t>Grounds taken by the ROC for strike off is not justifiable,</a:t>
            </a:r>
          </a:p>
          <a:p>
            <a:pPr marL="342900" indent="-342900">
              <a:buFont typeface="Wingdings 2" panose="05020102010507070707" pitchFamily="18" charset="2"/>
              <a:buAutoNum type="arabicPeriod"/>
            </a:pPr>
            <a:r>
              <a:rPr lang="en-IN" sz="2400" b="1" dirty="0">
                <a:solidFill>
                  <a:srgbClr val="FF0000"/>
                </a:solidFill>
              </a:rPr>
              <a:t>‘Otherwise it is just’</a:t>
            </a:r>
          </a:p>
        </p:txBody>
      </p:sp>
      <p:sp>
        <p:nvSpPr>
          <p:cNvPr id="5" name="Footer Placeholder 4">
            <a:extLst>
              <a:ext uri="{FF2B5EF4-FFF2-40B4-BE49-F238E27FC236}">
                <a16:creationId xmlns:a16="http://schemas.microsoft.com/office/drawing/2014/main" id="{EAD091B8-597D-4A87-89FE-425B0E05C1A5}"/>
              </a:ext>
            </a:extLst>
          </p:cNvPr>
          <p:cNvSpPr>
            <a:spLocks noGrp="1"/>
          </p:cNvSpPr>
          <p:nvPr>
            <p:ph type="ftr" sz="quarter" idx="11"/>
          </p:nvPr>
        </p:nvSpPr>
        <p:spPr>
          <a:xfrm>
            <a:off x="0" y="6492875"/>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16171382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19DBA-AE83-49D5-B70D-AAF622BC264A}"/>
              </a:ext>
            </a:extLst>
          </p:cNvPr>
          <p:cNvSpPr>
            <a:spLocks noGrp="1"/>
          </p:cNvSpPr>
          <p:nvPr>
            <p:ph type="title"/>
          </p:nvPr>
        </p:nvSpPr>
        <p:spPr>
          <a:xfrm>
            <a:off x="581192" y="809625"/>
            <a:ext cx="11029616" cy="647700"/>
          </a:xfrm>
        </p:spPr>
        <p:txBody>
          <a:bodyPr/>
          <a:lstStyle/>
          <a:p>
            <a:pPr algn="ctr"/>
            <a:r>
              <a:rPr lang="en-IN" dirty="0"/>
              <a:t>Meaning of ‘otherwise it is just’</a:t>
            </a:r>
          </a:p>
        </p:txBody>
      </p:sp>
      <p:sp>
        <p:nvSpPr>
          <p:cNvPr id="3" name="Content Placeholder 2">
            <a:extLst>
              <a:ext uri="{FF2B5EF4-FFF2-40B4-BE49-F238E27FC236}">
                <a16:creationId xmlns:a16="http://schemas.microsoft.com/office/drawing/2014/main" id="{B91405DD-7E45-4B42-9F04-BE119DDEDAB7}"/>
              </a:ext>
            </a:extLst>
          </p:cNvPr>
          <p:cNvSpPr>
            <a:spLocks noGrp="1"/>
          </p:cNvSpPr>
          <p:nvPr>
            <p:ph idx="1"/>
          </p:nvPr>
        </p:nvSpPr>
        <p:spPr>
          <a:xfrm>
            <a:off x="581192" y="2133600"/>
            <a:ext cx="11029615" cy="4219575"/>
          </a:xfrm>
        </p:spPr>
        <p:txBody>
          <a:bodyPr>
            <a:noAutofit/>
          </a:bodyPr>
          <a:lstStyle/>
          <a:p>
            <a:pPr marL="0" indent="0" algn="just">
              <a:buNone/>
            </a:pPr>
            <a:r>
              <a:rPr lang="en-US" dirty="0">
                <a:latin typeface="Arial" panose="020B0604020202020204" pitchFamily="34" charset="0"/>
                <a:cs typeface="Arial" panose="020B0604020202020204" pitchFamily="34" charset="0"/>
              </a:rPr>
              <a:t>In </a:t>
            </a:r>
            <a:r>
              <a:rPr lang="en-US" b="1" u="sng" dirty="0">
                <a:latin typeface="Arial" panose="020B0604020202020204" pitchFamily="34" charset="0"/>
                <a:cs typeface="Arial" panose="020B0604020202020204" pitchFamily="34" charset="0"/>
              </a:rPr>
              <a:t>Helen C. </a:t>
            </a:r>
            <a:r>
              <a:rPr lang="en-US" b="1" u="sng" dirty="0" err="1">
                <a:latin typeface="Arial" panose="020B0604020202020204" pitchFamily="34" charset="0"/>
                <a:cs typeface="Arial" panose="020B0604020202020204" pitchFamily="34" charset="0"/>
              </a:rPr>
              <a:t>Rebella</a:t>
            </a:r>
            <a:r>
              <a:rPr lang="en-US" b="1" u="sng" dirty="0">
                <a:latin typeface="Arial" panose="020B0604020202020204" pitchFamily="34" charset="0"/>
                <a:cs typeface="Arial" panose="020B0604020202020204" pitchFamily="34" charset="0"/>
              </a:rPr>
              <a:t> v. Maharashtra S.R.T.C</a:t>
            </a:r>
            <a:r>
              <a:rPr lang="en-US" dirty="0">
                <a:latin typeface="Arial" panose="020B0604020202020204" pitchFamily="34" charset="0"/>
                <a:cs typeface="Arial" panose="020B0604020202020204" pitchFamily="34" charset="0"/>
              </a:rPr>
              <a:t>: (1999), it was observed by the Supreme Court that the word "just" denotes </a:t>
            </a:r>
            <a:r>
              <a:rPr lang="en-US" b="1" u="sng" dirty="0">
                <a:latin typeface="Arial" panose="020B0604020202020204" pitchFamily="34" charset="0"/>
                <a:cs typeface="Arial" panose="020B0604020202020204" pitchFamily="34" charset="0"/>
              </a:rPr>
              <a:t>equitability, fairness and reasonableness</a:t>
            </a:r>
            <a:r>
              <a:rPr lang="en-US" dirty="0">
                <a:latin typeface="Arial" panose="020B0604020202020204" pitchFamily="34" charset="0"/>
                <a:cs typeface="Arial" panose="020B0604020202020204" pitchFamily="34" charset="0"/>
              </a:rPr>
              <a:t> having a large peripheral field. In understanding its scope, </a:t>
            </a:r>
            <a:r>
              <a:rPr lang="en-US" b="1" u="sng" dirty="0">
                <a:latin typeface="Arial" panose="020B0604020202020204" pitchFamily="34" charset="0"/>
                <a:cs typeface="Arial" panose="020B0604020202020204" pitchFamily="34" charset="0"/>
              </a:rPr>
              <a:t>one must take into account all the facts and circumstances of the case and then decide </a:t>
            </a:r>
            <a:r>
              <a:rPr lang="en-US" dirty="0">
                <a:latin typeface="Arial" panose="020B0604020202020204" pitchFamily="34" charset="0"/>
                <a:cs typeface="Arial" panose="020B0604020202020204" pitchFamily="34" charset="0"/>
              </a:rPr>
              <a:t>what would be just and equitable.</a:t>
            </a:r>
          </a:p>
          <a:p>
            <a:pPr marL="0" indent="0" algn="just">
              <a:buNone/>
            </a:pPr>
            <a:endParaRPr lang="en-US" dirty="0">
              <a:latin typeface="Arial" panose="020B0604020202020204" pitchFamily="34" charset="0"/>
              <a:cs typeface="Arial" panose="020B0604020202020204" pitchFamily="34" charset="0"/>
            </a:endParaRPr>
          </a:p>
          <a:p>
            <a:pPr marL="0" indent="0" algn="just">
              <a:buNone/>
            </a:pPr>
            <a:r>
              <a:rPr lang="en-US" b="1" u="sng" dirty="0">
                <a:latin typeface="Arial" panose="020B0604020202020204" pitchFamily="34" charset="0"/>
                <a:cs typeface="Arial" panose="020B0604020202020204" pitchFamily="34" charset="0"/>
              </a:rPr>
              <a:t>M.A. Rahim and </a:t>
            </a:r>
            <a:r>
              <a:rPr lang="en-US" b="1" u="sng" dirty="0" err="1">
                <a:latin typeface="Arial" panose="020B0604020202020204" pitchFamily="34" charset="0"/>
                <a:cs typeface="Arial" panose="020B0604020202020204" pitchFamily="34" charset="0"/>
              </a:rPr>
              <a:t>Anr</a:t>
            </a:r>
            <a:r>
              <a:rPr lang="en-US" b="1" u="sng" dirty="0">
                <a:latin typeface="Arial" panose="020B0604020202020204" pitchFamily="34" charset="0"/>
                <a:cs typeface="Arial" panose="020B0604020202020204" pitchFamily="34" charset="0"/>
              </a:rPr>
              <a:t>. v. </a:t>
            </a:r>
            <a:r>
              <a:rPr lang="en-US" b="1" u="sng" dirty="0" err="1">
                <a:latin typeface="Arial" panose="020B0604020202020204" pitchFamily="34" charset="0"/>
                <a:cs typeface="Arial" panose="020B0604020202020204" pitchFamily="34" charset="0"/>
              </a:rPr>
              <a:t>Sayari</a:t>
            </a:r>
            <a:r>
              <a:rPr lang="en-US" b="1" u="sng" dirty="0">
                <a:latin typeface="Arial" panose="020B0604020202020204" pitchFamily="34" charset="0"/>
                <a:cs typeface="Arial" panose="020B0604020202020204" pitchFamily="34" charset="0"/>
              </a:rPr>
              <a:t> Bai: </a:t>
            </a:r>
            <a:r>
              <a:rPr lang="en-US" dirty="0">
                <a:latin typeface="Arial" panose="020B0604020202020204" pitchFamily="34" charset="0"/>
                <a:cs typeface="Arial" panose="020B0604020202020204" pitchFamily="34" charset="0"/>
              </a:rPr>
              <a:t>it was held by a Division Bench of the Madras High Court that the word "just" connotes </a:t>
            </a:r>
            <a:r>
              <a:rPr lang="en-US" b="1" u="sng" dirty="0">
                <a:latin typeface="Arial" panose="020B0604020202020204" pitchFamily="34" charset="0"/>
                <a:cs typeface="Arial" panose="020B0604020202020204" pitchFamily="34" charset="0"/>
              </a:rPr>
              <a:t>reasonableness and something conforming to rectitude and justice, something equitable and fair</a:t>
            </a:r>
            <a:r>
              <a:rPr lang="en-US" dirty="0">
                <a:latin typeface="Arial" panose="020B0604020202020204" pitchFamily="34" charset="0"/>
                <a:cs typeface="Arial" panose="020B0604020202020204" pitchFamily="34" charset="0"/>
              </a:rPr>
              <a:t>.</a:t>
            </a:r>
          </a:p>
          <a:p>
            <a:pPr marL="0" indent="0" algn="just">
              <a:buNone/>
            </a:pPr>
            <a:endParaRPr lang="en-US" dirty="0">
              <a:latin typeface="Arial" panose="020B0604020202020204" pitchFamily="34" charset="0"/>
              <a:cs typeface="Arial" panose="020B0604020202020204" pitchFamily="34" charset="0"/>
            </a:endParaRPr>
          </a:p>
          <a:p>
            <a:pPr marL="0" indent="0" algn="just">
              <a:buNone/>
            </a:pPr>
            <a:r>
              <a:rPr lang="en-US" b="1" u="sng" dirty="0">
                <a:latin typeface="Arial" panose="020B0604020202020204" pitchFamily="34" charset="0"/>
                <a:cs typeface="Arial" panose="020B0604020202020204" pitchFamily="34" charset="0"/>
              </a:rPr>
              <a:t>In </a:t>
            </a:r>
            <a:r>
              <a:rPr lang="en-US" b="1" u="sng" dirty="0" err="1">
                <a:latin typeface="Arial" panose="020B0604020202020204" pitchFamily="34" charset="0"/>
                <a:cs typeface="Arial" panose="020B0604020202020204" pitchFamily="34" charset="0"/>
              </a:rPr>
              <a:t>Sidhant</a:t>
            </a:r>
            <a:r>
              <a:rPr lang="en-US" b="1" u="sng" dirty="0">
                <a:latin typeface="Arial" panose="020B0604020202020204" pitchFamily="34" charset="0"/>
                <a:cs typeface="Arial" panose="020B0604020202020204" pitchFamily="34" charset="0"/>
              </a:rPr>
              <a:t> Garg and </a:t>
            </a:r>
            <a:r>
              <a:rPr lang="en-US" b="1" u="sng" dirty="0" err="1">
                <a:latin typeface="Arial" panose="020B0604020202020204" pitchFamily="34" charset="0"/>
                <a:cs typeface="Arial" panose="020B0604020202020204" pitchFamily="34" charset="0"/>
              </a:rPr>
              <a:t>Anr</a:t>
            </a:r>
            <a:r>
              <a:rPr lang="en-US" b="1" u="sng" dirty="0">
                <a:latin typeface="Arial" panose="020B0604020202020204" pitchFamily="34" charset="0"/>
                <a:cs typeface="Arial" panose="020B0604020202020204" pitchFamily="34" charset="0"/>
              </a:rPr>
              <a:t>. v. Registrar of Companies &amp; </a:t>
            </a:r>
            <a:r>
              <a:rPr lang="en-US" b="1" u="sng" dirty="0" err="1">
                <a:latin typeface="Arial" panose="020B0604020202020204" pitchFamily="34" charset="0"/>
                <a:cs typeface="Arial" panose="020B0604020202020204" pitchFamily="34" charset="0"/>
              </a:rPr>
              <a:t>Ors</a:t>
            </a:r>
            <a:r>
              <a:rPr lang="en-US" b="1" u="sng" dirty="0">
                <a:latin typeface="Arial" panose="020B0604020202020204" pitchFamily="34" charset="0"/>
                <a:cs typeface="Arial" panose="020B0604020202020204" pitchFamily="34" charset="0"/>
              </a:rPr>
              <a:t>.: (2012)- </a:t>
            </a:r>
            <a:r>
              <a:rPr lang="en-US" dirty="0">
                <a:latin typeface="Arial" panose="020B0604020202020204" pitchFamily="34" charset="0"/>
                <a:cs typeface="Arial" panose="020B0604020202020204" pitchFamily="34" charset="0"/>
              </a:rPr>
              <a:t>it was held that the word "just" would mean that it is fair and prudent from a commercial point of view to restore the company and that the Court has to examine the concept of "justness" not exclusively from the perspective of a creditor or a member or a debtor, but from the perspective of the society as a whole.'</a:t>
            </a:r>
            <a:endParaRPr lang="en-IN"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D6F25B13-F256-4797-A72F-438724BFE7FC}"/>
              </a:ext>
            </a:extLst>
          </p:cNvPr>
          <p:cNvSpPr>
            <a:spLocks noGrp="1"/>
          </p:cNvSpPr>
          <p:nvPr>
            <p:ph type="ftr" sz="quarter" idx="11"/>
          </p:nvPr>
        </p:nvSpPr>
        <p:spPr>
          <a:xfrm>
            <a:off x="167" y="6492875"/>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23322128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0FBE9-9842-4ECC-B58C-35F1D871A7F7}"/>
              </a:ext>
            </a:extLst>
          </p:cNvPr>
          <p:cNvSpPr>
            <a:spLocks noGrp="1"/>
          </p:cNvSpPr>
          <p:nvPr>
            <p:ph type="title"/>
          </p:nvPr>
        </p:nvSpPr>
        <p:spPr>
          <a:xfrm>
            <a:off x="581192" y="702155"/>
            <a:ext cx="11029616" cy="850419"/>
          </a:xfrm>
        </p:spPr>
        <p:txBody>
          <a:bodyPr>
            <a:normAutofit fontScale="90000"/>
          </a:bodyPr>
          <a:lstStyle/>
          <a:p>
            <a:pPr algn="ctr"/>
            <a:r>
              <a:rPr lang="en-IN" dirty="0"/>
              <a:t>PRE-REQUISITES FOR FILING AN APPEAL UNDER SECTION 252 READ WITH NCLT RULES, 2016</a:t>
            </a:r>
          </a:p>
        </p:txBody>
      </p:sp>
      <p:sp>
        <p:nvSpPr>
          <p:cNvPr id="4" name="TextBox 3">
            <a:extLst>
              <a:ext uri="{FF2B5EF4-FFF2-40B4-BE49-F238E27FC236}">
                <a16:creationId xmlns:a16="http://schemas.microsoft.com/office/drawing/2014/main" id="{FCE4654E-29BD-4AD9-AA58-65D1ACC3DDAD}"/>
              </a:ext>
            </a:extLst>
          </p:cNvPr>
          <p:cNvSpPr txBox="1"/>
          <p:nvPr/>
        </p:nvSpPr>
        <p:spPr>
          <a:xfrm>
            <a:off x="476250" y="1876425"/>
            <a:ext cx="11134558" cy="5078313"/>
          </a:xfrm>
          <a:prstGeom prst="rect">
            <a:avLst/>
          </a:prstGeom>
          <a:noFill/>
        </p:spPr>
        <p:txBody>
          <a:bodyPr wrap="square" rtlCol="0">
            <a:spAutoFit/>
          </a:bodyPr>
          <a:lstStyle/>
          <a:p>
            <a:pPr marL="457200" indent="-457200" algn="l">
              <a:buAutoNum type="arabicPeriod"/>
            </a:pPr>
            <a:r>
              <a:rPr lang="en-US" sz="1800" dirty="0"/>
              <a:t>Case title covering page</a:t>
            </a:r>
          </a:p>
          <a:p>
            <a:pPr marL="457200" indent="-457200" algn="l">
              <a:buAutoNum type="arabicPeriod"/>
            </a:pPr>
            <a:r>
              <a:rPr lang="en-US" sz="1800" dirty="0"/>
              <a:t>Index of appeal;</a:t>
            </a:r>
          </a:p>
          <a:p>
            <a:pPr marL="457200" indent="-457200" algn="l">
              <a:buAutoNum type="arabicPeriod"/>
            </a:pPr>
            <a:r>
              <a:rPr lang="en-US" sz="1800" dirty="0"/>
              <a:t>Memo of parties;</a:t>
            </a:r>
          </a:p>
          <a:p>
            <a:pPr marL="457200" indent="-457200" algn="l">
              <a:buAutoNum type="arabicPeriod"/>
            </a:pPr>
            <a:r>
              <a:rPr lang="en-US" sz="1800" dirty="0"/>
              <a:t>Brief synopsis;</a:t>
            </a:r>
          </a:p>
          <a:p>
            <a:pPr marL="457200" indent="-457200" algn="l">
              <a:buAutoNum type="arabicPeriod"/>
            </a:pPr>
            <a:r>
              <a:rPr lang="en-US" sz="1800" dirty="0"/>
              <a:t>Important dates and Events;</a:t>
            </a:r>
          </a:p>
          <a:p>
            <a:pPr marL="457200" indent="-457200" algn="l">
              <a:buAutoNum type="arabicPeriod"/>
            </a:pPr>
            <a:r>
              <a:rPr lang="en-US" sz="1800" dirty="0"/>
              <a:t>Appeal in the prescribed format;</a:t>
            </a:r>
          </a:p>
          <a:p>
            <a:pPr marL="457200" indent="-457200" algn="l">
              <a:buAutoNum type="arabicPeriod"/>
            </a:pPr>
            <a:r>
              <a:rPr lang="en-US" sz="1800" dirty="0"/>
              <a:t>Affidavit verifying appeal (in triplicate form and in Form NCLT-9);</a:t>
            </a:r>
          </a:p>
          <a:p>
            <a:pPr marL="457200" indent="-457200" algn="l">
              <a:buAutoNum type="arabicPeriod"/>
            </a:pPr>
            <a:r>
              <a:rPr lang="en-US" sz="1800" dirty="0"/>
              <a:t>Certificate of incorporation; </a:t>
            </a:r>
          </a:p>
          <a:p>
            <a:pPr marL="457200" indent="-457200" algn="l">
              <a:buAutoNum type="arabicPeriod"/>
            </a:pPr>
            <a:r>
              <a:rPr lang="en-US" sz="1800" dirty="0"/>
              <a:t>Memorandum and Articles of Association; </a:t>
            </a:r>
          </a:p>
          <a:p>
            <a:pPr marL="457200" indent="-457200" algn="l">
              <a:buAutoNum type="arabicPeriod"/>
            </a:pPr>
            <a:r>
              <a:rPr lang="en-US" sz="1800" dirty="0"/>
              <a:t>STK-5 and STK-7. Also STK-1, if received;</a:t>
            </a:r>
          </a:p>
          <a:p>
            <a:pPr marL="457200" indent="-457200" algn="l">
              <a:buAutoNum type="arabicPeriod"/>
            </a:pPr>
            <a:r>
              <a:rPr lang="en-US" sz="1800" dirty="0"/>
              <a:t>Documents substantiating facts</a:t>
            </a:r>
          </a:p>
          <a:p>
            <a:pPr marL="457200" indent="-457200" algn="l">
              <a:buAutoNum type="arabicPeriod"/>
            </a:pPr>
            <a:r>
              <a:rPr lang="en-US" sz="1800" dirty="0"/>
              <a:t>Consent affidavit for moving the application;</a:t>
            </a:r>
          </a:p>
          <a:p>
            <a:pPr marL="457200" indent="-457200" algn="l">
              <a:buAutoNum type="arabicPeriod"/>
            </a:pPr>
            <a:r>
              <a:rPr lang="en-US" sz="1800" dirty="0"/>
              <a:t>Power of Attorney in favor of Authorized Representative;</a:t>
            </a:r>
          </a:p>
          <a:p>
            <a:pPr marL="457200" indent="-457200" algn="l">
              <a:buAutoNum type="arabicPeriod"/>
            </a:pPr>
            <a:r>
              <a:rPr lang="en-US" sz="1800" dirty="0"/>
              <a:t>Memorandum of appearance;</a:t>
            </a:r>
          </a:p>
          <a:p>
            <a:pPr marL="457200" indent="-457200" algn="l">
              <a:buAutoNum type="arabicPeriod"/>
            </a:pPr>
            <a:r>
              <a:rPr lang="en-US" sz="1800" dirty="0"/>
              <a:t>Documents evidencing payment of fee accompanying the appeal;</a:t>
            </a:r>
          </a:p>
          <a:p>
            <a:pPr marL="457200" indent="-457200" algn="l">
              <a:buAutoNum type="arabicPeriod"/>
            </a:pPr>
            <a:r>
              <a:rPr lang="en-US" sz="1800" dirty="0"/>
              <a:t>Proof of service;</a:t>
            </a:r>
          </a:p>
          <a:p>
            <a:pPr algn="l"/>
            <a:endParaRPr lang="en-US" sz="1800" dirty="0"/>
          </a:p>
          <a:p>
            <a:endParaRPr lang="en-IN" dirty="0"/>
          </a:p>
        </p:txBody>
      </p:sp>
      <p:sp>
        <p:nvSpPr>
          <p:cNvPr id="6" name="Footer Placeholder 4">
            <a:extLst>
              <a:ext uri="{FF2B5EF4-FFF2-40B4-BE49-F238E27FC236}">
                <a16:creationId xmlns:a16="http://schemas.microsoft.com/office/drawing/2014/main" id="{03D8573D-1E04-411D-A26F-A877D4ADB101}"/>
              </a:ext>
            </a:extLst>
          </p:cNvPr>
          <p:cNvSpPr>
            <a:spLocks noGrp="1"/>
          </p:cNvSpPr>
          <p:nvPr>
            <p:ph type="ftr" sz="quarter" idx="11"/>
          </p:nvPr>
        </p:nvSpPr>
        <p:spPr>
          <a:xfrm>
            <a:off x="0" y="6492875"/>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1707210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2F2C2-816C-4CF3-B827-7D3CC6FC234C}"/>
              </a:ext>
            </a:extLst>
          </p:cNvPr>
          <p:cNvSpPr>
            <a:spLocks noGrp="1"/>
          </p:cNvSpPr>
          <p:nvPr>
            <p:ph type="title"/>
          </p:nvPr>
        </p:nvSpPr>
        <p:spPr/>
        <p:txBody>
          <a:bodyPr/>
          <a:lstStyle/>
          <a:p>
            <a:pPr algn="ctr"/>
            <a:r>
              <a:rPr lang="en-IN" dirty="0"/>
              <a:t>WHERE TO APPROACH AGAINST THE ADVERSE ORDER OF NCLT? (SECTION 421)</a:t>
            </a:r>
          </a:p>
        </p:txBody>
      </p:sp>
      <p:sp>
        <p:nvSpPr>
          <p:cNvPr id="3" name="Content Placeholder 2">
            <a:extLst>
              <a:ext uri="{FF2B5EF4-FFF2-40B4-BE49-F238E27FC236}">
                <a16:creationId xmlns:a16="http://schemas.microsoft.com/office/drawing/2014/main" id="{3C86738C-3DAA-4823-8F64-8EC6B949676E}"/>
              </a:ext>
            </a:extLst>
          </p:cNvPr>
          <p:cNvSpPr>
            <a:spLocks noGrp="1"/>
          </p:cNvSpPr>
          <p:nvPr>
            <p:ph idx="1"/>
          </p:nvPr>
        </p:nvSpPr>
        <p:spPr>
          <a:xfrm>
            <a:off x="466726" y="2059170"/>
            <a:ext cx="11144082" cy="3829974"/>
          </a:xfrm>
        </p:spPr>
        <p:txBody>
          <a:bodyPr>
            <a:normAutofit fontScale="92500" lnSpcReduction="10000"/>
          </a:bodyPr>
          <a:lstStyle/>
          <a:p>
            <a:pPr marL="0" indent="0" algn="just">
              <a:buNone/>
            </a:pPr>
            <a:r>
              <a:rPr lang="en-US" b="0" i="0" dirty="0">
                <a:solidFill>
                  <a:srgbClr val="333333"/>
                </a:solidFill>
                <a:effectLst/>
                <a:latin typeface="Arial" panose="020B0604020202020204" pitchFamily="34" charset="0"/>
              </a:rPr>
              <a:t>(1) Any person aggrieved by an order of the Tribunal may prefer an appeal to the </a:t>
            </a:r>
            <a:r>
              <a:rPr lang="en-US" b="1" i="0" u="sng" dirty="0">
                <a:solidFill>
                  <a:srgbClr val="333333"/>
                </a:solidFill>
                <a:effectLst/>
                <a:latin typeface="Arial" panose="020B0604020202020204" pitchFamily="34" charset="0"/>
              </a:rPr>
              <a:t>Appellate Tribunal</a:t>
            </a:r>
            <a:r>
              <a:rPr lang="en-US" b="0" i="0" dirty="0">
                <a:solidFill>
                  <a:srgbClr val="333333"/>
                </a:solidFill>
                <a:effectLst/>
                <a:latin typeface="Arial" panose="020B0604020202020204" pitchFamily="34" charset="0"/>
              </a:rPr>
              <a:t>.</a:t>
            </a:r>
            <a:endParaRPr lang="en-US" b="0" i="0" dirty="0">
              <a:solidFill>
                <a:srgbClr val="333333"/>
              </a:solidFill>
              <a:effectLst/>
              <a:latin typeface="Helvetica Neue"/>
            </a:endParaRPr>
          </a:p>
          <a:p>
            <a:pPr marL="0" indent="0" algn="just">
              <a:buNone/>
            </a:pPr>
            <a:r>
              <a:rPr lang="en-US" b="0" i="0" dirty="0">
                <a:solidFill>
                  <a:srgbClr val="333333"/>
                </a:solidFill>
                <a:effectLst/>
                <a:latin typeface="Arial" panose="020B0604020202020204" pitchFamily="34" charset="0"/>
              </a:rPr>
              <a:t>(2) No appeal shall lie to the Appellate Tribunal from an order made by the Tribunal with the consent of parties.</a:t>
            </a:r>
            <a:endParaRPr lang="en-US" b="0" i="0" dirty="0">
              <a:solidFill>
                <a:srgbClr val="333333"/>
              </a:solidFill>
              <a:effectLst/>
              <a:latin typeface="Helvetica Neue"/>
            </a:endParaRPr>
          </a:p>
          <a:p>
            <a:pPr marL="0" indent="0" algn="just">
              <a:buNone/>
            </a:pPr>
            <a:r>
              <a:rPr lang="en-US" b="0" i="0" dirty="0">
                <a:solidFill>
                  <a:srgbClr val="333333"/>
                </a:solidFill>
                <a:effectLst/>
                <a:latin typeface="Arial" panose="020B0604020202020204" pitchFamily="34" charset="0"/>
              </a:rPr>
              <a:t>(3) Every appeal under sub-section (1) </a:t>
            </a:r>
            <a:r>
              <a:rPr lang="en-US" b="1" i="0" u="sng" dirty="0">
                <a:solidFill>
                  <a:srgbClr val="333333"/>
                </a:solidFill>
                <a:effectLst/>
                <a:latin typeface="Arial" panose="020B0604020202020204" pitchFamily="34" charset="0"/>
              </a:rPr>
              <a:t>shall be filed within a period of forty-five days from the date on which a copy of the order of the Tribunal is made available </a:t>
            </a:r>
            <a:r>
              <a:rPr lang="en-US" b="0" i="0" dirty="0">
                <a:solidFill>
                  <a:srgbClr val="333333"/>
                </a:solidFill>
                <a:effectLst/>
                <a:latin typeface="Arial" panose="020B0604020202020204" pitchFamily="34" charset="0"/>
              </a:rPr>
              <a:t>to the person aggrieved and shall be in such </a:t>
            </a:r>
            <a:r>
              <a:rPr lang="en-US" b="0" i="0" u="none" strike="noStrike" dirty="0">
                <a:solidFill>
                  <a:srgbClr val="428BCA"/>
                </a:solidFill>
                <a:effectLst/>
                <a:latin typeface="Arial" panose="020B0604020202020204" pitchFamily="34" charset="0"/>
                <a:hlinkClick r:id="rId2"/>
              </a:rPr>
              <a:t>form</a:t>
            </a:r>
            <a:r>
              <a:rPr lang="en-US" b="0" i="0" dirty="0">
                <a:solidFill>
                  <a:srgbClr val="333333"/>
                </a:solidFill>
                <a:effectLst/>
                <a:latin typeface="Arial" panose="020B0604020202020204" pitchFamily="34" charset="0"/>
              </a:rPr>
              <a:t>, and accompanied by such fees, </a:t>
            </a:r>
            <a:r>
              <a:rPr lang="en-US" b="0" i="0" u="none" strike="noStrike" dirty="0">
                <a:solidFill>
                  <a:srgbClr val="428BCA"/>
                </a:solidFill>
                <a:effectLst/>
                <a:latin typeface="Arial" panose="020B0604020202020204" pitchFamily="34" charset="0"/>
                <a:hlinkClick r:id="rId3"/>
              </a:rPr>
              <a:t>as may be prescribed</a:t>
            </a:r>
            <a:r>
              <a:rPr lang="en-US" b="0" i="0" dirty="0">
                <a:solidFill>
                  <a:srgbClr val="333333"/>
                </a:solidFill>
                <a:effectLst/>
                <a:latin typeface="Arial" panose="020B0604020202020204" pitchFamily="34" charset="0"/>
              </a:rPr>
              <a:t>:</a:t>
            </a:r>
            <a:endParaRPr lang="en-US" b="0" i="0" dirty="0">
              <a:solidFill>
                <a:srgbClr val="333333"/>
              </a:solidFill>
              <a:effectLst/>
              <a:latin typeface="Helvetica Neue"/>
            </a:endParaRPr>
          </a:p>
          <a:p>
            <a:pPr marL="0" indent="0" algn="just">
              <a:buNone/>
            </a:pPr>
            <a:r>
              <a:rPr lang="en-US" b="0" i="0" dirty="0">
                <a:solidFill>
                  <a:srgbClr val="333333"/>
                </a:solidFill>
                <a:effectLst/>
                <a:latin typeface="Arial" panose="020B0604020202020204" pitchFamily="34" charset="0"/>
              </a:rPr>
              <a:t>Provided that the </a:t>
            </a:r>
            <a:r>
              <a:rPr lang="en-US" b="1" i="0" u="sng" dirty="0">
                <a:solidFill>
                  <a:srgbClr val="333333"/>
                </a:solidFill>
                <a:effectLst/>
                <a:latin typeface="Arial" panose="020B0604020202020204" pitchFamily="34" charset="0"/>
              </a:rPr>
              <a:t>Appellate Tribunal may entertain an appeal after the expiry of the said period of forty-five days </a:t>
            </a:r>
            <a:r>
              <a:rPr lang="en-US" b="0" i="0" dirty="0">
                <a:solidFill>
                  <a:srgbClr val="333333"/>
                </a:solidFill>
                <a:effectLst/>
                <a:latin typeface="Arial" panose="020B0604020202020204" pitchFamily="34" charset="0"/>
              </a:rPr>
              <a:t>from the date aforesaid, but </a:t>
            </a:r>
            <a:r>
              <a:rPr lang="en-US" b="1" i="0" u="sng" dirty="0">
                <a:solidFill>
                  <a:srgbClr val="333333"/>
                </a:solidFill>
                <a:effectLst/>
                <a:latin typeface="Arial" panose="020B0604020202020204" pitchFamily="34" charset="0"/>
              </a:rPr>
              <a:t>within a further period not exceeding forty-five days</a:t>
            </a:r>
            <a:r>
              <a:rPr lang="en-US" b="0" i="0" dirty="0">
                <a:solidFill>
                  <a:srgbClr val="333333"/>
                </a:solidFill>
                <a:effectLst/>
                <a:latin typeface="Arial" panose="020B0604020202020204" pitchFamily="34" charset="0"/>
              </a:rPr>
              <a:t>, if it is satisfied that the appellant was prevented by sufficient cause from filing the appeal within that period.</a:t>
            </a:r>
            <a:endParaRPr lang="en-US" b="0" i="0" dirty="0">
              <a:solidFill>
                <a:srgbClr val="333333"/>
              </a:solidFill>
              <a:effectLst/>
              <a:latin typeface="Helvetica Neue"/>
            </a:endParaRPr>
          </a:p>
          <a:p>
            <a:pPr marL="0" indent="0" algn="just">
              <a:buNone/>
            </a:pPr>
            <a:r>
              <a:rPr lang="en-US" b="0" i="0" dirty="0">
                <a:solidFill>
                  <a:srgbClr val="333333"/>
                </a:solidFill>
                <a:effectLst/>
                <a:latin typeface="Arial" panose="020B0604020202020204" pitchFamily="34" charset="0"/>
              </a:rPr>
              <a:t>(4) On the receipt of an appeal under sub-section (1), the Appellate Tribunal shall, after giving the parties to the appeal a reasonable opportunity of being heard, pass such orders thereon as it thinks fit, confirming, modifying or setting aside the order appealed against.</a:t>
            </a:r>
            <a:endParaRPr lang="en-US" b="0" i="0" dirty="0">
              <a:solidFill>
                <a:srgbClr val="333333"/>
              </a:solidFill>
              <a:effectLst/>
              <a:latin typeface="Helvetica Neue"/>
            </a:endParaRPr>
          </a:p>
          <a:p>
            <a:pPr marL="0" indent="0" algn="just">
              <a:buNone/>
            </a:pPr>
            <a:r>
              <a:rPr lang="en-US" b="0" i="0" dirty="0">
                <a:solidFill>
                  <a:srgbClr val="333333"/>
                </a:solidFill>
                <a:effectLst/>
                <a:latin typeface="Arial" panose="020B0604020202020204" pitchFamily="34" charset="0"/>
              </a:rPr>
              <a:t>(5) The Appellate Tribunal shall send a copy of every order made by it to the Tribunal and the parties to appeal.</a:t>
            </a:r>
            <a:endParaRPr lang="en-US" b="0" i="0" dirty="0">
              <a:solidFill>
                <a:srgbClr val="333333"/>
              </a:solidFill>
              <a:effectLst/>
              <a:latin typeface="Helvetica Neue"/>
            </a:endParaRPr>
          </a:p>
          <a:p>
            <a:pPr algn="just"/>
            <a:endParaRPr lang="en-IN" dirty="0"/>
          </a:p>
        </p:txBody>
      </p:sp>
      <p:sp>
        <p:nvSpPr>
          <p:cNvPr id="4" name="TextBox 3">
            <a:extLst>
              <a:ext uri="{FF2B5EF4-FFF2-40B4-BE49-F238E27FC236}">
                <a16:creationId xmlns:a16="http://schemas.microsoft.com/office/drawing/2014/main" id="{AAE95989-7A59-4665-B52B-0003C61B3CB3}"/>
              </a:ext>
            </a:extLst>
          </p:cNvPr>
          <p:cNvSpPr txBox="1"/>
          <p:nvPr/>
        </p:nvSpPr>
        <p:spPr>
          <a:xfrm>
            <a:off x="2647950" y="6001525"/>
            <a:ext cx="6134100" cy="461665"/>
          </a:xfrm>
          <a:prstGeom prst="rect">
            <a:avLst/>
          </a:prstGeom>
          <a:noFill/>
        </p:spPr>
        <p:txBody>
          <a:bodyPr wrap="square" rtlCol="0">
            <a:spAutoFit/>
          </a:bodyPr>
          <a:lstStyle/>
          <a:p>
            <a:pPr algn="ctr"/>
            <a:r>
              <a:rPr lang="en-IN" sz="2400" b="1" dirty="0">
                <a:solidFill>
                  <a:srgbClr val="00B050"/>
                </a:solidFill>
              </a:rPr>
              <a:t>ANSWER- HON’BLE NCLAT</a:t>
            </a:r>
            <a:endParaRPr lang="en-IN" b="1" dirty="0">
              <a:solidFill>
                <a:srgbClr val="00B050"/>
              </a:solidFill>
            </a:endParaRPr>
          </a:p>
        </p:txBody>
      </p:sp>
      <p:sp>
        <p:nvSpPr>
          <p:cNvPr id="6" name="Footer Placeholder 4">
            <a:extLst>
              <a:ext uri="{FF2B5EF4-FFF2-40B4-BE49-F238E27FC236}">
                <a16:creationId xmlns:a16="http://schemas.microsoft.com/office/drawing/2014/main" id="{783B1937-A5CE-4035-A3C4-645141960065}"/>
              </a:ext>
            </a:extLst>
          </p:cNvPr>
          <p:cNvSpPr>
            <a:spLocks noGrp="1"/>
          </p:cNvSpPr>
          <p:nvPr>
            <p:ph type="ftr" sz="quarter" idx="11"/>
          </p:nvPr>
        </p:nvSpPr>
        <p:spPr>
          <a:xfrm>
            <a:off x="0" y="6455550"/>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1358876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C3691ED-EDF8-479C-8423-012D4A9B2FF8}"/>
              </a:ext>
            </a:extLst>
          </p:cNvPr>
          <p:cNvSpPr>
            <a:spLocks noGrp="1"/>
          </p:cNvSpPr>
          <p:nvPr>
            <p:ph type="ftr" sz="quarter" idx="11"/>
          </p:nvPr>
        </p:nvSpPr>
        <p:spPr>
          <a:xfrm>
            <a:off x="0" y="6492875"/>
            <a:ext cx="6917210" cy="365125"/>
          </a:xfrm>
        </p:spPr>
        <p:txBody>
          <a:bodyPr/>
          <a:lstStyle/>
          <a:p>
            <a:r>
              <a:rPr lang="en-US" sz="1400" dirty="0"/>
              <a:t>CS SANTOSH PANDEY, NEW DELHI. +91-9999202268</a:t>
            </a:r>
          </a:p>
        </p:txBody>
      </p:sp>
      <p:sp>
        <p:nvSpPr>
          <p:cNvPr id="5" name="TextBox 4">
            <a:extLst>
              <a:ext uri="{FF2B5EF4-FFF2-40B4-BE49-F238E27FC236}">
                <a16:creationId xmlns:a16="http://schemas.microsoft.com/office/drawing/2014/main" id="{66E512F1-3418-458B-AF42-4202A9A106C9}"/>
              </a:ext>
            </a:extLst>
          </p:cNvPr>
          <p:cNvSpPr txBox="1"/>
          <p:nvPr/>
        </p:nvSpPr>
        <p:spPr>
          <a:xfrm>
            <a:off x="1924050" y="2876550"/>
            <a:ext cx="8001000" cy="646331"/>
          </a:xfrm>
          <a:prstGeom prst="rect">
            <a:avLst/>
          </a:prstGeom>
          <a:solidFill>
            <a:schemeClr val="accent2"/>
          </a:solidFill>
        </p:spPr>
        <p:txBody>
          <a:bodyPr wrap="square" rtlCol="0">
            <a:spAutoFit/>
          </a:bodyPr>
          <a:lstStyle/>
          <a:p>
            <a:pPr algn="ctr"/>
            <a:r>
              <a:rPr lang="en-IN" sz="3600" dirty="0">
                <a:solidFill>
                  <a:schemeClr val="bg1"/>
                </a:solidFill>
              </a:rPr>
              <a:t>COVERAGE</a:t>
            </a:r>
          </a:p>
        </p:txBody>
      </p:sp>
    </p:spTree>
    <p:extLst>
      <p:ext uri="{BB962C8B-B14F-4D97-AF65-F5344CB8AC3E}">
        <p14:creationId xmlns:p14="http://schemas.microsoft.com/office/powerpoint/2010/main" val="30217354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2F2C2-816C-4CF3-B827-7D3CC6FC234C}"/>
              </a:ext>
            </a:extLst>
          </p:cNvPr>
          <p:cNvSpPr>
            <a:spLocks noGrp="1"/>
          </p:cNvSpPr>
          <p:nvPr>
            <p:ph type="title"/>
          </p:nvPr>
        </p:nvSpPr>
        <p:spPr/>
        <p:txBody>
          <a:bodyPr/>
          <a:lstStyle/>
          <a:p>
            <a:pPr algn="ctr"/>
            <a:r>
              <a:rPr lang="en-IN" dirty="0"/>
              <a:t>EFFECT OF STRUCK OFF COMPANIES IN SCHEDULE III-FINANCIAL PREPARATION</a:t>
            </a:r>
          </a:p>
        </p:txBody>
      </p:sp>
      <p:sp>
        <p:nvSpPr>
          <p:cNvPr id="6" name="Footer Placeholder 4">
            <a:extLst>
              <a:ext uri="{FF2B5EF4-FFF2-40B4-BE49-F238E27FC236}">
                <a16:creationId xmlns:a16="http://schemas.microsoft.com/office/drawing/2014/main" id="{783B1937-A5CE-4035-A3C4-645141960065}"/>
              </a:ext>
            </a:extLst>
          </p:cNvPr>
          <p:cNvSpPr>
            <a:spLocks noGrp="1"/>
          </p:cNvSpPr>
          <p:nvPr>
            <p:ph type="ftr" sz="quarter" idx="11"/>
          </p:nvPr>
        </p:nvSpPr>
        <p:spPr>
          <a:xfrm>
            <a:off x="0" y="6455550"/>
            <a:ext cx="6917210" cy="365125"/>
          </a:xfrm>
        </p:spPr>
        <p:txBody>
          <a:bodyPr/>
          <a:lstStyle/>
          <a:p>
            <a:r>
              <a:rPr lang="en-US" sz="1400" dirty="0"/>
              <a:t>CS SANTOSH PANDEY, NEW DELHI. +91-9999202268</a:t>
            </a:r>
          </a:p>
        </p:txBody>
      </p:sp>
      <p:sp>
        <p:nvSpPr>
          <p:cNvPr id="10" name="TextBox 9">
            <a:extLst>
              <a:ext uri="{FF2B5EF4-FFF2-40B4-BE49-F238E27FC236}">
                <a16:creationId xmlns:a16="http://schemas.microsoft.com/office/drawing/2014/main" id="{84A7623B-0DB7-44BD-A425-5FA33373C059}"/>
              </a:ext>
            </a:extLst>
          </p:cNvPr>
          <p:cNvSpPr txBox="1"/>
          <p:nvPr/>
        </p:nvSpPr>
        <p:spPr>
          <a:xfrm>
            <a:off x="342900" y="1956911"/>
            <a:ext cx="11410950" cy="923330"/>
          </a:xfrm>
          <a:prstGeom prst="rect">
            <a:avLst/>
          </a:prstGeom>
          <a:noFill/>
        </p:spPr>
        <p:txBody>
          <a:bodyPr wrap="square">
            <a:spAutoFit/>
          </a:bodyPr>
          <a:lstStyle/>
          <a:p>
            <a:pPr algn="just"/>
            <a:r>
              <a:rPr lang="en-US" b="1" i="1" dirty="0">
                <a:solidFill>
                  <a:srgbClr val="339966"/>
                </a:solidFill>
                <a:effectLst/>
                <a:latin typeface="Helvetica Neue"/>
              </a:rPr>
              <a:t>(ix) Relationship with Struck off Companies</a:t>
            </a:r>
            <a:endParaRPr lang="en-US" b="0" i="1" dirty="0">
              <a:solidFill>
                <a:srgbClr val="333333"/>
              </a:solidFill>
              <a:effectLst/>
              <a:latin typeface="Helvetica Neue"/>
            </a:endParaRPr>
          </a:p>
          <a:p>
            <a:pPr algn="just"/>
            <a:r>
              <a:rPr lang="en-US" b="0" i="1" dirty="0">
                <a:solidFill>
                  <a:srgbClr val="339966"/>
                </a:solidFill>
                <a:effectLst/>
                <a:latin typeface="Helvetica Neue"/>
              </a:rPr>
              <a:t>Where the company has any transactions with companies struck off under section 248 of the Companies Act, 2013 or section 560 of Companies Act, 1956, the Company shall disclose the following details:-</a:t>
            </a:r>
            <a:endParaRPr lang="en-US" b="0" i="1" dirty="0">
              <a:solidFill>
                <a:srgbClr val="333333"/>
              </a:solidFill>
              <a:effectLst/>
              <a:latin typeface="Helvetica Neue"/>
            </a:endParaRPr>
          </a:p>
        </p:txBody>
      </p:sp>
      <p:graphicFrame>
        <p:nvGraphicFramePr>
          <p:cNvPr id="11" name="Table 10">
            <a:extLst>
              <a:ext uri="{FF2B5EF4-FFF2-40B4-BE49-F238E27FC236}">
                <a16:creationId xmlns:a16="http://schemas.microsoft.com/office/drawing/2014/main" id="{13C69ACF-65A2-4704-BEA5-C003C7452E2F}"/>
              </a:ext>
            </a:extLst>
          </p:cNvPr>
          <p:cNvGraphicFramePr>
            <a:graphicFrameLocks noGrp="1"/>
          </p:cNvGraphicFramePr>
          <p:nvPr>
            <p:extLst>
              <p:ext uri="{D42A27DB-BD31-4B8C-83A1-F6EECF244321}">
                <p14:modId xmlns:p14="http://schemas.microsoft.com/office/powerpoint/2010/main" val="2061159228"/>
              </p:ext>
            </p:extLst>
          </p:nvPr>
        </p:nvGraphicFramePr>
        <p:xfrm>
          <a:off x="438150" y="2880241"/>
          <a:ext cx="11172658" cy="2468880"/>
        </p:xfrm>
        <a:graphic>
          <a:graphicData uri="http://schemas.openxmlformats.org/drawingml/2006/table">
            <a:tbl>
              <a:tblPr/>
              <a:tblGrid>
                <a:gridCol w="2063419">
                  <a:extLst>
                    <a:ext uri="{9D8B030D-6E8A-4147-A177-3AD203B41FA5}">
                      <a16:colId xmlns:a16="http://schemas.microsoft.com/office/drawing/2014/main" val="1803992316"/>
                    </a:ext>
                  </a:extLst>
                </a:gridCol>
                <a:gridCol w="3002862">
                  <a:extLst>
                    <a:ext uri="{9D8B030D-6E8A-4147-A177-3AD203B41FA5}">
                      <a16:colId xmlns:a16="http://schemas.microsoft.com/office/drawing/2014/main" val="3877997337"/>
                    </a:ext>
                  </a:extLst>
                </a:gridCol>
                <a:gridCol w="2096970">
                  <a:extLst>
                    <a:ext uri="{9D8B030D-6E8A-4147-A177-3AD203B41FA5}">
                      <a16:colId xmlns:a16="http://schemas.microsoft.com/office/drawing/2014/main" val="3418063340"/>
                    </a:ext>
                  </a:extLst>
                </a:gridCol>
                <a:gridCol w="4009407">
                  <a:extLst>
                    <a:ext uri="{9D8B030D-6E8A-4147-A177-3AD203B41FA5}">
                      <a16:colId xmlns:a16="http://schemas.microsoft.com/office/drawing/2014/main" val="3264147746"/>
                    </a:ext>
                  </a:extLst>
                </a:gridCol>
              </a:tblGrid>
              <a:tr h="381000">
                <a:tc>
                  <a:txBody>
                    <a:bodyPr/>
                    <a:lstStyle/>
                    <a:p>
                      <a:pPr>
                        <a:spcAft>
                          <a:spcPts val="0"/>
                        </a:spcAft>
                      </a:pPr>
                      <a:r>
                        <a:rPr lang="en-US" i="1" dirty="0">
                          <a:solidFill>
                            <a:srgbClr val="339966"/>
                          </a:solidFill>
                          <a:effectLst/>
                          <a:latin typeface="Arial" panose="020B0604020202020204" pitchFamily="34" charset="0"/>
                        </a:rPr>
                        <a:t>Name of struck off Company</a:t>
                      </a:r>
                      <a:endParaRPr lang="en-US" i="1" dirty="0">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en-US" i="1">
                          <a:solidFill>
                            <a:srgbClr val="339966"/>
                          </a:solidFill>
                          <a:effectLst/>
                          <a:latin typeface="Arial" panose="020B0604020202020204" pitchFamily="34" charset="0"/>
                        </a:rPr>
                        <a:t>Nature of transactions with struckoff Company</a:t>
                      </a:r>
                      <a:endParaRPr lang="en-US" i="1">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en-IN" i="1">
                          <a:solidFill>
                            <a:srgbClr val="339966"/>
                          </a:solidFill>
                          <a:effectLst/>
                          <a:latin typeface="Arial" panose="020B0604020202020204" pitchFamily="34" charset="0"/>
                        </a:rPr>
                        <a:t>Balance outstanding</a:t>
                      </a:r>
                      <a:endParaRPr lang="en-IN" i="1">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en-US" i="1">
                          <a:solidFill>
                            <a:srgbClr val="339966"/>
                          </a:solidFill>
                          <a:effectLst/>
                          <a:latin typeface="Arial" panose="020B0604020202020204" pitchFamily="34" charset="0"/>
                        </a:rPr>
                        <a:t>Relationship with the Struck off company, if any, to be disclosed</a:t>
                      </a:r>
                      <a:endParaRPr lang="en-US" i="1">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3263770"/>
                  </a:ext>
                </a:extLst>
              </a:tr>
              <a:tr h="190500">
                <a:tc>
                  <a:txBody>
                    <a:bodyPr/>
                    <a:lstStyle/>
                    <a:p>
                      <a:pPr>
                        <a:spcAft>
                          <a:spcPts val="0"/>
                        </a:spcAft>
                      </a:pPr>
                      <a:r>
                        <a:rPr lang="en-IN" i="1">
                          <a:solidFill>
                            <a:srgbClr val="339966"/>
                          </a:solidFill>
                          <a:effectLst/>
                          <a:latin typeface="Arial" panose="020B0604020202020204" pitchFamily="34" charset="0"/>
                        </a:rPr>
                        <a:t> </a:t>
                      </a:r>
                      <a:endParaRPr lang="en-IN" i="1">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en-IN" i="1">
                          <a:solidFill>
                            <a:srgbClr val="339966"/>
                          </a:solidFill>
                          <a:effectLst/>
                          <a:latin typeface="Arial" panose="020B0604020202020204" pitchFamily="34" charset="0"/>
                        </a:rPr>
                        <a:t>Investments in securities</a:t>
                      </a:r>
                      <a:endParaRPr lang="en-IN" i="1">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en-IN" i="1">
                          <a:solidFill>
                            <a:srgbClr val="339966"/>
                          </a:solidFill>
                          <a:effectLst/>
                          <a:latin typeface="Arial" panose="020B0604020202020204" pitchFamily="34" charset="0"/>
                        </a:rPr>
                        <a:t> </a:t>
                      </a:r>
                      <a:endParaRPr lang="en-IN" i="1">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en-IN" i="1">
                          <a:solidFill>
                            <a:srgbClr val="339966"/>
                          </a:solidFill>
                          <a:effectLst/>
                          <a:latin typeface="Arial" panose="020B0604020202020204" pitchFamily="34" charset="0"/>
                        </a:rPr>
                        <a:t> </a:t>
                      </a:r>
                      <a:endParaRPr lang="en-IN" i="1">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06208704"/>
                  </a:ext>
                </a:extLst>
              </a:tr>
              <a:tr h="190500">
                <a:tc>
                  <a:txBody>
                    <a:bodyPr/>
                    <a:lstStyle/>
                    <a:p>
                      <a:pPr>
                        <a:spcAft>
                          <a:spcPts val="0"/>
                        </a:spcAft>
                      </a:pPr>
                      <a:r>
                        <a:rPr lang="en-IN" i="1">
                          <a:solidFill>
                            <a:srgbClr val="339966"/>
                          </a:solidFill>
                          <a:effectLst/>
                          <a:latin typeface="Arial" panose="020B0604020202020204" pitchFamily="34" charset="0"/>
                        </a:rPr>
                        <a:t> </a:t>
                      </a:r>
                      <a:endParaRPr lang="en-IN" i="1">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en-IN" i="1">
                          <a:solidFill>
                            <a:srgbClr val="339966"/>
                          </a:solidFill>
                          <a:effectLst/>
                          <a:latin typeface="Arial" panose="020B0604020202020204" pitchFamily="34" charset="0"/>
                        </a:rPr>
                        <a:t>Receivables</a:t>
                      </a:r>
                      <a:endParaRPr lang="en-IN" i="1">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en-IN" i="1">
                          <a:solidFill>
                            <a:srgbClr val="339966"/>
                          </a:solidFill>
                          <a:effectLst/>
                          <a:latin typeface="Arial" panose="020B0604020202020204" pitchFamily="34" charset="0"/>
                        </a:rPr>
                        <a:t> </a:t>
                      </a:r>
                      <a:endParaRPr lang="en-IN" i="1">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en-IN" i="1">
                          <a:solidFill>
                            <a:srgbClr val="339966"/>
                          </a:solidFill>
                          <a:effectLst/>
                          <a:latin typeface="Arial" panose="020B0604020202020204" pitchFamily="34" charset="0"/>
                        </a:rPr>
                        <a:t> </a:t>
                      </a:r>
                      <a:endParaRPr lang="en-IN" i="1">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931561811"/>
                  </a:ext>
                </a:extLst>
              </a:tr>
              <a:tr h="190500">
                <a:tc>
                  <a:txBody>
                    <a:bodyPr/>
                    <a:lstStyle/>
                    <a:p>
                      <a:pPr>
                        <a:spcAft>
                          <a:spcPts val="0"/>
                        </a:spcAft>
                      </a:pPr>
                      <a:r>
                        <a:rPr lang="en-IN" i="1">
                          <a:solidFill>
                            <a:srgbClr val="339966"/>
                          </a:solidFill>
                          <a:effectLst/>
                          <a:latin typeface="Arial" panose="020B0604020202020204" pitchFamily="34" charset="0"/>
                        </a:rPr>
                        <a:t> </a:t>
                      </a:r>
                      <a:endParaRPr lang="en-IN" i="1">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en-IN" i="1">
                          <a:solidFill>
                            <a:srgbClr val="339966"/>
                          </a:solidFill>
                          <a:effectLst/>
                          <a:latin typeface="Arial" panose="020B0604020202020204" pitchFamily="34" charset="0"/>
                        </a:rPr>
                        <a:t>Payables</a:t>
                      </a:r>
                      <a:endParaRPr lang="en-IN" i="1">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en-IN" i="1">
                          <a:solidFill>
                            <a:srgbClr val="339966"/>
                          </a:solidFill>
                          <a:effectLst/>
                          <a:latin typeface="Arial" panose="020B0604020202020204" pitchFamily="34" charset="0"/>
                        </a:rPr>
                        <a:t> </a:t>
                      </a:r>
                      <a:endParaRPr lang="en-IN" i="1">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en-IN" i="1">
                          <a:solidFill>
                            <a:srgbClr val="339966"/>
                          </a:solidFill>
                          <a:effectLst/>
                          <a:latin typeface="Arial" panose="020B0604020202020204" pitchFamily="34" charset="0"/>
                        </a:rPr>
                        <a:t> </a:t>
                      </a:r>
                      <a:endParaRPr lang="en-IN" i="1">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45544203"/>
                  </a:ext>
                </a:extLst>
              </a:tr>
              <a:tr h="190500">
                <a:tc>
                  <a:txBody>
                    <a:bodyPr/>
                    <a:lstStyle/>
                    <a:p>
                      <a:pPr>
                        <a:spcAft>
                          <a:spcPts val="0"/>
                        </a:spcAft>
                      </a:pPr>
                      <a:r>
                        <a:rPr lang="en-IN" i="1">
                          <a:solidFill>
                            <a:srgbClr val="339966"/>
                          </a:solidFill>
                          <a:effectLst/>
                          <a:latin typeface="Arial" panose="020B0604020202020204" pitchFamily="34" charset="0"/>
                        </a:rPr>
                        <a:t> </a:t>
                      </a:r>
                      <a:endParaRPr lang="en-IN" i="1">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en-US" i="1">
                          <a:solidFill>
                            <a:srgbClr val="339966"/>
                          </a:solidFill>
                          <a:effectLst/>
                          <a:latin typeface="Arial" panose="020B0604020202020204" pitchFamily="34" charset="0"/>
                        </a:rPr>
                        <a:t>Shares held by stuck off company</a:t>
                      </a:r>
                      <a:endParaRPr lang="en-US" i="1">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en-IN" i="1">
                          <a:solidFill>
                            <a:srgbClr val="339966"/>
                          </a:solidFill>
                          <a:effectLst/>
                          <a:latin typeface="Arial" panose="020B0604020202020204" pitchFamily="34" charset="0"/>
                        </a:rPr>
                        <a:t> </a:t>
                      </a:r>
                      <a:endParaRPr lang="en-IN" i="1">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en-IN" i="1">
                          <a:solidFill>
                            <a:srgbClr val="339966"/>
                          </a:solidFill>
                          <a:effectLst/>
                          <a:latin typeface="Arial" panose="020B0604020202020204" pitchFamily="34" charset="0"/>
                        </a:rPr>
                        <a:t> </a:t>
                      </a:r>
                      <a:endParaRPr lang="en-IN" i="1">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70544798"/>
                  </a:ext>
                </a:extLst>
              </a:tr>
              <a:tr h="381000">
                <a:tc>
                  <a:txBody>
                    <a:bodyPr/>
                    <a:lstStyle/>
                    <a:p>
                      <a:pPr>
                        <a:spcAft>
                          <a:spcPts val="0"/>
                        </a:spcAft>
                      </a:pPr>
                      <a:r>
                        <a:rPr lang="en-IN" i="1" dirty="0">
                          <a:solidFill>
                            <a:srgbClr val="339966"/>
                          </a:solidFill>
                          <a:effectLst/>
                          <a:latin typeface="Arial" panose="020B0604020202020204" pitchFamily="34" charset="0"/>
                        </a:rPr>
                        <a:t> </a:t>
                      </a:r>
                      <a:endParaRPr lang="en-IN" i="1" dirty="0">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en-US" i="1" dirty="0">
                          <a:solidFill>
                            <a:srgbClr val="339966"/>
                          </a:solidFill>
                          <a:effectLst/>
                          <a:latin typeface="Arial" panose="020B0604020202020204" pitchFamily="34" charset="0"/>
                        </a:rPr>
                        <a:t>Other outstanding balances (to be  specified)</a:t>
                      </a:r>
                      <a:endParaRPr lang="en-US" i="1" dirty="0">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en-IN" i="1">
                          <a:solidFill>
                            <a:srgbClr val="339966"/>
                          </a:solidFill>
                          <a:effectLst/>
                          <a:latin typeface="Arial" panose="020B0604020202020204" pitchFamily="34" charset="0"/>
                        </a:rPr>
                        <a:t> </a:t>
                      </a:r>
                      <a:endParaRPr lang="en-IN" i="1">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Aft>
                          <a:spcPts val="0"/>
                        </a:spcAft>
                      </a:pPr>
                      <a:r>
                        <a:rPr lang="en-IN" i="1" dirty="0">
                          <a:solidFill>
                            <a:srgbClr val="339966"/>
                          </a:solidFill>
                          <a:effectLst/>
                          <a:latin typeface="Arial" panose="020B0604020202020204" pitchFamily="34" charset="0"/>
                        </a:rPr>
                        <a:t> </a:t>
                      </a:r>
                      <a:endParaRPr lang="en-IN" i="1" dirty="0">
                        <a:effectLst/>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93089555"/>
                  </a:ext>
                </a:extLst>
              </a:tr>
            </a:tbl>
          </a:graphicData>
        </a:graphic>
      </p:graphicFrame>
      <p:sp>
        <p:nvSpPr>
          <p:cNvPr id="12" name="TextBox 11">
            <a:extLst>
              <a:ext uri="{FF2B5EF4-FFF2-40B4-BE49-F238E27FC236}">
                <a16:creationId xmlns:a16="http://schemas.microsoft.com/office/drawing/2014/main" id="{72467D68-94C4-4C7C-86A0-99040A00B60B}"/>
              </a:ext>
            </a:extLst>
          </p:cNvPr>
          <p:cNvSpPr txBox="1"/>
          <p:nvPr/>
        </p:nvSpPr>
        <p:spPr>
          <a:xfrm>
            <a:off x="2133600" y="5753100"/>
            <a:ext cx="7305675" cy="369332"/>
          </a:xfrm>
          <a:prstGeom prst="rect">
            <a:avLst/>
          </a:prstGeom>
          <a:solidFill>
            <a:schemeClr val="accent2">
              <a:lumMod val="60000"/>
              <a:lumOff val="40000"/>
            </a:schemeClr>
          </a:solidFill>
        </p:spPr>
        <p:txBody>
          <a:bodyPr wrap="square" rtlCol="0">
            <a:spAutoFit/>
          </a:bodyPr>
          <a:lstStyle/>
          <a:p>
            <a:pPr algn="ctr"/>
            <a:r>
              <a:rPr lang="en-IN" b="1" dirty="0"/>
              <a:t>ANY TRANSACTION</a:t>
            </a:r>
          </a:p>
        </p:txBody>
      </p:sp>
    </p:spTree>
    <p:extLst>
      <p:ext uri="{BB962C8B-B14F-4D97-AF65-F5344CB8AC3E}">
        <p14:creationId xmlns:p14="http://schemas.microsoft.com/office/powerpoint/2010/main" val="15926833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466C57A-B764-4555-B1D5-84F6E3D9323F}"/>
              </a:ext>
            </a:extLst>
          </p:cNvPr>
          <p:cNvSpPr txBox="1"/>
          <p:nvPr/>
        </p:nvSpPr>
        <p:spPr>
          <a:xfrm>
            <a:off x="1400175" y="2501979"/>
            <a:ext cx="9391650" cy="1107996"/>
          </a:xfrm>
          <a:prstGeom prst="rect">
            <a:avLst/>
          </a:prstGeom>
          <a:solidFill>
            <a:schemeClr val="accent2">
              <a:lumMod val="20000"/>
              <a:lumOff val="80000"/>
            </a:schemeClr>
          </a:solidFill>
        </p:spPr>
        <p:txBody>
          <a:bodyPr wrap="square" rtlCol="0">
            <a:spAutoFit/>
          </a:bodyPr>
          <a:lstStyle/>
          <a:p>
            <a:pPr algn="ctr"/>
            <a:r>
              <a:rPr lang="en-IN" sz="6600" dirty="0">
                <a:solidFill>
                  <a:srgbClr val="002060"/>
                </a:solidFill>
              </a:rPr>
              <a:t>IMPORTANT CASE LAWS</a:t>
            </a:r>
          </a:p>
        </p:txBody>
      </p:sp>
      <p:sp>
        <p:nvSpPr>
          <p:cNvPr id="5" name="Footer Placeholder 4">
            <a:extLst>
              <a:ext uri="{FF2B5EF4-FFF2-40B4-BE49-F238E27FC236}">
                <a16:creationId xmlns:a16="http://schemas.microsoft.com/office/drawing/2014/main" id="{48BF8498-6A9E-49FD-A742-B5B656DEE922}"/>
              </a:ext>
            </a:extLst>
          </p:cNvPr>
          <p:cNvSpPr>
            <a:spLocks noGrp="1"/>
          </p:cNvSpPr>
          <p:nvPr>
            <p:ph type="ftr" sz="quarter" idx="11"/>
          </p:nvPr>
        </p:nvSpPr>
        <p:spPr>
          <a:xfrm>
            <a:off x="167" y="6504261"/>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7993538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24834E-5BE2-4FC4-BA1C-4E1A47843A7D}"/>
              </a:ext>
            </a:extLst>
          </p:cNvPr>
          <p:cNvSpPr txBox="1"/>
          <p:nvPr/>
        </p:nvSpPr>
        <p:spPr>
          <a:xfrm>
            <a:off x="428625" y="2117943"/>
            <a:ext cx="11268075" cy="646331"/>
          </a:xfrm>
          <a:prstGeom prst="rect">
            <a:avLst/>
          </a:prstGeom>
          <a:solidFill>
            <a:schemeClr val="accent4">
              <a:lumMod val="40000"/>
              <a:lumOff val="60000"/>
            </a:schemeClr>
          </a:solidFill>
        </p:spPr>
        <p:txBody>
          <a:bodyPr wrap="square" rtlCol="0">
            <a:spAutoFit/>
          </a:bodyPr>
          <a:lstStyle/>
          <a:p>
            <a:pPr algn="just"/>
            <a:r>
              <a:rPr lang="en-IN" u="sng" dirty="0"/>
              <a:t>MR. HEMANG PHOPHALIA V. THE GREATER BOMBAY CO-OPERATIVE BANK LIMITED &amp; ANR.-HON’BLE NCLAT, NEW DELHI- DATED 05</a:t>
            </a:r>
            <a:r>
              <a:rPr lang="en-IN" u="sng" baseline="30000" dirty="0"/>
              <a:t>TH</a:t>
            </a:r>
            <a:r>
              <a:rPr lang="en-IN" u="sng" dirty="0"/>
              <a:t> SEPTEMBER, 2019 [COMPANY APPEAL (AT) (INSOLVENCY) NO. 765 OF 2019]</a:t>
            </a:r>
          </a:p>
        </p:txBody>
      </p:sp>
      <p:sp>
        <p:nvSpPr>
          <p:cNvPr id="3" name="TextBox 2">
            <a:extLst>
              <a:ext uri="{FF2B5EF4-FFF2-40B4-BE49-F238E27FC236}">
                <a16:creationId xmlns:a16="http://schemas.microsoft.com/office/drawing/2014/main" id="{99FCDC2E-06B8-440E-BABF-2BE0EB7ECFB9}"/>
              </a:ext>
            </a:extLst>
          </p:cNvPr>
          <p:cNvSpPr txBox="1"/>
          <p:nvPr/>
        </p:nvSpPr>
        <p:spPr>
          <a:xfrm>
            <a:off x="476250" y="819150"/>
            <a:ext cx="11258550" cy="646331"/>
          </a:xfrm>
          <a:prstGeom prst="rect">
            <a:avLst/>
          </a:prstGeom>
          <a:solidFill>
            <a:schemeClr val="accent6">
              <a:lumMod val="40000"/>
              <a:lumOff val="60000"/>
            </a:schemeClr>
          </a:solidFill>
        </p:spPr>
        <p:txBody>
          <a:bodyPr wrap="square" rtlCol="0">
            <a:spAutoFit/>
          </a:bodyPr>
          <a:lstStyle/>
          <a:p>
            <a:pPr algn="just"/>
            <a:r>
              <a:rPr lang="en-IN" b="1" dirty="0"/>
              <a:t>WHETHER CORPORATE INSOLVENCY RESOLUTION PROCESS CAN BE INITIATED AGAINST THE CORPORATE DEBTOR/COMPANY HAVING ‘STRIKED-OFF’ STATUS?</a:t>
            </a:r>
          </a:p>
        </p:txBody>
      </p:sp>
      <p:sp>
        <p:nvSpPr>
          <p:cNvPr id="4" name="TextBox 3">
            <a:extLst>
              <a:ext uri="{FF2B5EF4-FFF2-40B4-BE49-F238E27FC236}">
                <a16:creationId xmlns:a16="http://schemas.microsoft.com/office/drawing/2014/main" id="{22338EB1-EEA6-487A-8A95-B71F8183CE96}"/>
              </a:ext>
            </a:extLst>
          </p:cNvPr>
          <p:cNvSpPr txBox="1"/>
          <p:nvPr/>
        </p:nvSpPr>
        <p:spPr>
          <a:xfrm>
            <a:off x="428625" y="3664387"/>
            <a:ext cx="11258550" cy="2308324"/>
          </a:xfrm>
          <a:prstGeom prst="rect">
            <a:avLst/>
          </a:prstGeom>
          <a:solidFill>
            <a:schemeClr val="accent5">
              <a:lumMod val="60000"/>
              <a:lumOff val="40000"/>
            </a:schemeClr>
          </a:solidFill>
        </p:spPr>
        <p:txBody>
          <a:bodyPr wrap="square" rtlCol="0">
            <a:spAutoFit/>
          </a:bodyPr>
          <a:lstStyle/>
          <a:p>
            <a:r>
              <a:rPr lang="en-IN" b="1" u="sng" dirty="0"/>
              <a:t>SUMMARY OF THE CASE-</a:t>
            </a:r>
          </a:p>
          <a:p>
            <a:endParaRPr lang="en-IN" dirty="0"/>
          </a:p>
          <a:p>
            <a:pPr algn="just"/>
            <a:r>
              <a:rPr lang="en-IN" dirty="0"/>
              <a:t>The Greater Bombay Co-operative Bank Limited has filed an application u/s 7 of IBC against Penguin Umbrella Works Private Limited before the Hon’ble NCLT, Mumbai Bench (Corporate Debtor). Corporate Debtor was strike off by the ROC under Section 248 of Companies Act, 2013.</a:t>
            </a:r>
          </a:p>
          <a:p>
            <a:pPr algn="just"/>
            <a:endParaRPr lang="en-IN" dirty="0"/>
          </a:p>
          <a:p>
            <a:pPr algn="just"/>
            <a:r>
              <a:rPr lang="en-IN" dirty="0"/>
              <a:t>Question of Law- Whether CIRP can be initiated against CD having strike off status.</a:t>
            </a:r>
          </a:p>
          <a:p>
            <a:endParaRPr lang="en-IN" dirty="0"/>
          </a:p>
        </p:txBody>
      </p:sp>
      <p:sp>
        <p:nvSpPr>
          <p:cNvPr id="7" name="Footer Placeholder 4">
            <a:extLst>
              <a:ext uri="{FF2B5EF4-FFF2-40B4-BE49-F238E27FC236}">
                <a16:creationId xmlns:a16="http://schemas.microsoft.com/office/drawing/2014/main" id="{B41A0F8A-F975-4A7B-BCB3-FCD9853B7C6D}"/>
              </a:ext>
            </a:extLst>
          </p:cNvPr>
          <p:cNvSpPr>
            <a:spLocks noGrp="1"/>
          </p:cNvSpPr>
          <p:nvPr>
            <p:ph type="ftr" sz="quarter" idx="11"/>
          </p:nvPr>
        </p:nvSpPr>
        <p:spPr>
          <a:xfrm>
            <a:off x="0" y="6507699"/>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27983333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53C734B-6696-45FA-B8AB-4C1EA12B8CAF}"/>
              </a:ext>
            </a:extLst>
          </p:cNvPr>
          <p:cNvSpPr txBox="1"/>
          <p:nvPr/>
        </p:nvSpPr>
        <p:spPr>
          <a:xfrm>
            <a:off x="371475" y="590550"/>
            <a:ext cx="11363325" cy="6247864"/>
          </a:xfrm>
          <a:prstGeom prst="rect">
            <a:avLst/>
          </a:prstGeom>
          <a:noFill/>
        </p:spPr>
        <p:txBody>
          <a:bodyPr wrap="square" rtlCol="0">
            <a:spAutoFit/>
          </a:bodyPr>
          <a:lstStyle/>
          <a:p>
            <a:r>
              <a:rPr lang="en-IN" sz="2000" b="1" u="sng" dirty="0">
                <a:solidFill>
                  <a:srgbClr val="00B050"/>
                </a:solidFill>
              </a:rPr>
              <a:t>Findings of Hon’ble NCLAT-</a:t>
            </a:r>
          </a:p>
          <a:p>
            <a:endParaRPr lang="en-IN" sz="2000" b="1" u="sng" dirty="0"/>
          </a:p>
          <a:p>
            <a:pPr marL="342900" indent="-342900" algn="just">
              <a:buAutoNum type="arabicPeriod"/>
            </a:pPr>
            <a:r>
              <a:rPr lang="en-IN" sz="2000" b="1" u="sng" dirty="0"/>
              <a:t>Proviso to Section 248(6)-</a:t>
            </a:r>
            <a:r>
              <a:rPr lang="en-IN" sz="2000" dirty="0"/>
              <a:t> </a:t>
            </a:r>
            <a:r>
              <a:rPr lang="en-US" sz="2000" b="1" u="sng" dirty="0"/>
              <a:t>the assets of the Company are to be made available for payment or discharge of its liabilities and obligations even after the date of the order removing the name </a:t>
            </a:r>
            <a:r>
              <a:rPr lang="en-US" sz="2000" dirty="0"/>
              <a:t>of the Company from the Register of Companies.</a:t>
            </a:r>
          </a:p>
          <a:p>
            <a:pPr marL="342900" indent="-342900" algn="just">
              <a:buAutoNum type="arabicPeriod"/>
            </a:pPr>
            <a:r>
              <a:rPr lang="en-US" sz="2000" b="1" u="sng" dirty="0"/>
              <a:t>Section 248(7)- it is also clear that the liability, if any, of every director, manager or other officer who was exercising any power of management, and of every member of the company dissolved </a:t>
            </a:r>
            <a:r>
              <a:rPr lang="en-US" sz="2000" dirty="0"/>
              <a:t>under sub-section (5) of Section 248, </a:t>
            </a:r>
            <a:r>
              <a:rPr lang="en-US" sz="2000" b="1" u="sng" dirty="0"/>
              <a:t>shall continue and may be enforced as if the company had not been dissolved</a:t>
            </a:r>
            <a:r>
              <a:rPr lang="en-US" sz="2000" dirty="0"/>
              <a:t>.</a:t>
            </a:r>
          </a:p>
          <a:p>
            <a:pPr marL="342900" indent="-342900" algn="just">
              <a:buAutoNum type="arabicPeriod"/>
            </a:pPr>
            <a:r>
              <a:rPr lang="en-US" sz="2000" b="1" u="sng" dirty="0"/>
              <a:t>Section 248(8)- </a:t>
            </a:r>
            <a:r>
              <a:rPr lang="en-US" sz="2000" dirty="0"/>
              <a:t>it is clear that </a:t>
            </a:r>
            <a:r>
              <a:rPr lang="en-US" sz="2000" b="1" u="sng" dirty="0"/>
              <a:t>Section 248 in no manner will affect the power of the Tribunal to wind up a company</a:t>
            </a:r>
            <a:r>
              <a:rPr lang="en-US" sz="2000" dirty="0"/>
              <a:t>, the name of which has been struck off from the Register of Companies.</a:t>
            </a:r>
          </a:p>
          <a:p>
            <a:pPr marL="342900" indent="-342900" algn="just">
              <a:buAutoNum type="arabicPeriod"/>
            </a:pPr>
            <a:r>
              <a:rPr lang="en-US" sz="2000" b="1" u="sng" dirty="0"/>
              <a:t>Section 250- </a:t>
            </a:r>
            <a:r>
              <a:rPr lang="en-US" sz="2000" dirty="0"/>
              <a:t>Therefore, it is clear that even after removal of the name of the Company from the Register of the Company for, the company shall not be considered as dissolved the purpose of right of realization of all amount due to the Company and for the purpose of payment or discharge of its </a:t>
            </a:r>
            <a:r>
              <a:rPr lang="en-US" sz="2000" b="1" u="sng" dirty="0"/>
              <a:t>liabilities or obligations of Company continues</a:t>
            </a:r>
            <a:r>
              <a:rPr lang="en-US" sz="2000" dirty="0"/>
              <a:t>.</a:t>
            </a:r>
          </a:p>
          <a:p>
            <a:pPr marL="342900" indent="-342900" algn="just">
              <a:buAutoNum type="arabicPeriod"/>
            </a:pPr>
            <a:r>
              <a:rPr lang="en-US" sz="2000" dirty="0"/>
              <a:t>Section 252(3)- </a:t>
            </a:r>
            <a:r>
              <a:rPr lang="en-US" sz="2000" b="1" u="sng" dirty="0"/>
              <a:t>Any Creditor </a:t>
            </a:r>
            <a:r>
              <a:rPr lang="en-US" sz="2000" dirty="0"/>
              <a:t>can make application in 20 years of company’s being strike off.</a:t>
            </a:r>
          </a:p>
          <a:p>
            <a:pPr algn="just"/>
            <a:endParaRPr lang="en-US" sz="2000" dirty="0"/>
          </a:p>
          <a:p>
            <a:pPr algn="ctr"/>
            <a:r>
              <a:rPr lang="en-US" sz="2000" b="1" dirty="0">
                <a:solidFill>
                  <a:srgbClr val="00B050"/>
                </a:solidFill>
              </a:rPr>
              <a:t>HENCE CIRP CAN BE INITIATED AND EXCEPT VOLUNTARY LIQUIDATION UNDER SECTION 59 OF IBC PROCEDURE OF CIRP WILL BE FOLLOWED</a:t>
            </a:r>
            <a:endParaRPr lang="en-IN" sz="2000" b="1" dirty="0">
              <a:solidFill>
                <a:srgbClr val="00B050"/>
              </a:solidFill>
            </a:endParaRPr>
          </a:p>
          <a:p>
            <a:endParaRPr lang="en-IN" sz="2000" dirty="0"/>
          </a:p>
        </p:txBody>
      </p:sp>
      <p:sp>
        <p:nvSpPr>
          <p:cNvPr id="5" name="Footer Placeholder 4">
            <a:extLst>
              <a:ext uri="{FF2B5EF4-FFF2-40B4-BE49-F238E27FC236}">
                <a16:creationId xmlns:a16="http://schemas.microsoft.com/office/drawing/2014/main" id="{27EF16E0-46D4-4ACF-B47E-86F6DB419713}"/>
              </a:ext>
            </a:extLst>
          </p:cNvPr>
          <p:cNvSpPr>
            <a:spLocks noGrp="1"/>
          </p:cNvSpPr>
          <p:nvPr>
            <p:ph type="ftr" sz="quarter" idx="11"/>
          </p:nvPr>
        </p:nvSpPr>
        <p:spPr>
          <a:xfrm>
            <a:off x="-9525" y="6473289"/>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21028654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24834E-5BE2-4FC4-BA1C-4E1A47843A7D}"/>
              </a:ext>
            </a:extLst>
          </p:cNvPr>
          <p:cNvSpPr txBox="1"/>
          <p:nvPr/>
        </p:nvSpPr>
        <p:spPr>
          <a:xfrm>
            <a:off x="428625" y="2117943"/>
            <a:ext cx="11268075" cy="369332"/>
          </a:xfrm>
          <a:prstGeom prst="rect">
            <a:avLst/>
          </a:prstGeom>
          <a:solidFill>
            <a:schemeClr val="accent4">
              <a:lumMod val="40000"/>
              <a:lumOff val="60000"/>
            </a:schemeClr>
          </a:solidFill>
        </p:spPr>
        <p:txBody>
          <a:bodyPr wrap="square" rtlCol="0">
            <a:spAutoFit/>
          </a:bodyPr>
          <a:lstStyle/>
          <a:p>
            <a:pPr algn="just"/>
            <a:r>
              <a:rPr lang="en-IN" u="sng" dirty="0"/>
              <a:t>Mr. </a:t>
            </a:r>
            <a:r>
              <a:rPr lang="en-IN" u="sng" dirty="0" err="1"/>
              <a:t>Drorao</a:t>
            </a:r>
            <a:r>
              <a:rPr lang="en-IN" u="sng" dirty="0"/>
              <a:t> Shriram </a:t>
            </a:r>
            <a:r>
              <a:rPr lang="en-IN" u="sng" dirty="0" err="1"/>
              <a:t>Kalkar</a:t>
            </a:r>
            <a:r>
              <a:rPr lang="en-IN" u="sng" dirty="0"/>
              <a:t> and </a:t>
            </a:r>
            <a:r>
              <a:rPr lang="en-IN" u="sng" dirty="0" err="1"/>
              <a:t>Traveltime</a:t>
            </a:r>
            <a:r>
              <a:rPr lang="en-IN" u="sng" dirty="0"/>
              <a:t> Cars India Private Limited V. ROC, Pune-Hon’ble NCLAT, New Delhi</a:t>
            </a:r>
          </a:p>
        </p:txBody>
      </p:sp>
      <p:sp>
        <p:nvSpPr>
          <p:cNvPr id="3" name="TextBox 2">
            <a:extLst>
              <a:ext uri="{FF2B5EF4-FFF2-40B4-BE49-F238E27FC236}">
                <a16:creationId xmlns:a16="http://schemas.microsoft.com/office/drawing/2014/main" id="{99FCDC2E-06B8-440E-BABF-2BE0EB7ECFB9}"/>
              </a:ext>
            </a:extLst>
          </p:cNvPr>
          <p:cNvSpPr txBox="1"/>
          <p:nvPr/>
        </p:nvSpPr>
        <p:spPr>
          <a:xfrm>
            <a:off x="476250" y="819150"/>
            <a:ext cx="11258550" cy="923330"/>
          </a:xfrm>
          <a:prstGeom prst="rect">
            <a:avLst/>
          </a:prstGeom>
          <a:solidFill>
            <a:schemeClr val="accent6">
              <a:lumMod val="40000"/>
              <a:lumOff val="60000"/>
            </a:schemeClr>
          </a:solidFill>
        </p:spPr>
        <p:txBody>
          <a:bodyPr wrap="square" rtlCol="0">
            <a:spAutoFit/>
          </a:bodyPr>
          <a:lstStyle/>
          <a:p>
            <a:pPr algn="just"/>
            <a:r>
              <a:rPr lang="en-IN" b="1" dirty="0"/>
              <a:t>COMPANY DIDN’T HAD ANY REVENUE FROM LAST 4 YEARS AND HAS ALSO NOT BEEN FILING ANNUAL RETURNS BUT HAVE FIXED DEPOSITS AND WAS RECEIVING INTEREST INCOME. IT WAS STRIKED OFF BY ROC-PUNE. WHETHER THE SAME CAN BE REVIVED</a:t>
            </a:r>
          </a:p>
        </p:txBody>
      </p:sp>
      <p:sp>
        <p:nvSpPr>
          <p:cNvPr id="4" name="TextBox 3">
            <a:extLst>
              <a:ext uri="{FF2B5EF4-FFF2-40B4-BE49-F238E27FC236}">
                <a16:creationId xmlns:a16="http://schemas.microsoft.com/office/drawing/2014/main" id="{22338EB1-EEA6-487A-8A95-B71F8183CE96}"/>
              </a:ext>
            </a:extLst>
          </p:cNvPr>
          <p:cNvSpPr txBox="1"/>
          <p:nvPr/>
        </p:nvSpPr>
        <p:spPr>
          <a:xfrm>
            <a:off x="428625" y="3016539"/>
            <a:ext cx="11258550" cy="3139321"/>
          </a:xfrm>
          <a:prstGeom prst="rect">
            <a:avLst/>
          </a:prstGeom>
          <a:solidFill>
            <a:schemeClr val="accent5">
              <a:lumMod val="60000"/>
              <a:lumOff val="40000"/>
            </a:schemeClr>
          </a:solidFill>
        </p:spPr>
        <p:txBody>
          <a:bodyPr wrap="square" rtlCol="0">
            <a:spAutoFit/>
          </a:bodyPr>
          <a:lstStyle/>
          <a:p>
            <a:r>
              <a:rPr lang="en-IN" b="1" u="sng" dirty="0"/>
              <a:t>SUMMARY OF THE CASE-</a:t>
            </a:r>
          </a:p>
          <a:p>
            <a:endParaRPr lang="en-IN" dirty="0"/>
          </a:p>
          <a:p>
            <a:pPr algn="just"/>
            <a:r>
              <a:rPr lang="en-IN" dirty="0"/>
              <a:t>The Company has not generated any revenue/income from 2014-2017. But company have Fixed Deposits Receipt worth INR 1,50,00,000/- from Bank of Maharashtra, and on which bank guarantee has been issued in favour of Atal Indore City Transport Services Limited. Also, the Company is regularly receiving interest of such FDR and Bank is also deducting TDS and same is deposited with Income Tax Authorities. In addition to that Company did replied to the notice of STK-1 and sought time to file pending returns. Hon’ble NCLT, Mumbai Bench rejected the matter on the ground that company doesn’t have any revenue.</a:t>
            </a:r>
          </a:p>
          <a:p>
            <a:pPr algn="just"/>
            <a:endParaRPr lang="en-IN" dirty="0"/>
          </a:p>
          <a:p>
            <a:pPr algn="just"/>
            <a:r>
              <a:rPr lang="en-IN" b="1" u="sng" dirty="0"/>
              <a:t>Question of Law- </a:t>
            </a:r>
            <a:r>
              <a:rPr lang="en-IN" dirty="0"/>
              <a:t> Whether revival u/s 252 can be done of such company?</a:t>
            </a:r>
          </a:p>
          <a:p>
            <a:endParaRPr lang="en-IN" dirty="0"/>
          </a:p>
        </p:txBody>
      </p:sp>
      <p:sp>
        <p:nvSpPr>
          <p:cNvPr id="6" name="Footer Placeholder 4">
            <a:extLst>
              <a:ext uri="{FF2B5EF4-FFF2-40B4-BE49-F238E27FC236}">
                <a16:creationId xmlns:a16="http://schemas.microsoft.com/office/drawing/2014/main" id="{EBD5CBFC-4A45-4D0C-9814-0ABB4030ECA1}"/>
              </a:ext>
            </a:extLst>
          </p:cNvPr>
          <p:cNvSpPr>
            <a:spLocks noGrp="1"/>
          </p:cNvSpPr>
          <p:nvPr>
            <p:ph type="ftr" sz="quarter" idx="11"/>
          </p:nvPr>
        </p:nvSpPr>
        <p:spPr>
          <a:xfrm>
            <a:off x="0" y="6502561"/>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21842488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45501A-B71F-4459-B01E-5109E5F5683F}"/>
              </a:ext>
            </a:extLst>
          </p:cNvPr>
          <p:cNvSpPr txBox="1"/>
          <p:nvPr/>
        </p:nvSpPr>
        <p:spPr>
          <a:xfrm>
            <a:off x="447675" y="742950"/>
            <a:ext cx="11249025" cy="4770537"/>
          </a:xfrm>
          <a:prstGeom prst="rect">
            <a:avLst/>
          </a:prstGeom>
          <a:noFill/>
        </p:spPr>
        <p:txBody>
          <a:bodyPr wrap="square" rtlCol="0">
            <a:spAutoFit/>
          </a:bodyPr>
          <a:lstStyle/>
          <a:p>
            <a:r>
              <a:rPr lang="en-IN" sz="2000" b="1" u="sng" dirty="0">
                <a:solidFill>
                  <a:srgbClr val="00B050"/>
                </a:solidFill>
              </a:rPr>
              <a:t>Findings of Hon’ble NCLAT-</a:t>
            </a:r>
          </a:p>
          <a:p>
            <a:endParaRPr lang="en-IN" sz="2000" b="1" u="sng" dirty="0">
              <a:solidFill>
                <a:srgbClr val="00B050"/>
              </a:solidFill>
            </a:endParaRPr>
          </a:p>
          <a:p>
            <a:pPr marL="342900" indent="-342900" algn="just">
              <a:buAutoNum type="arabicPeriod"/>
            </a:pPr>
            <a:r>
              <a:rPr lang="en-IN" sz="2400" dirty="0"/>
              <a:t>If the Company has replied to the Notice STK-1, the ROC must have seen the compliance of Section 248(6) of the CA, 2013 i.e. w.r.t creation of sufficient provision of realisation of all amount due to the Company and for the payment or discharge of its liabilities and obligations. But, the same is not evident that it has been complied from the reply of ROC.</a:t>
            </a:r>
          </a:p>
          <a:p>
            <a:pPr marL="342900" indent="-342900" algn="just">
              <a:buAutoNum type="arabicPeriod"/>
            </a:pPr>
            <a:endParaRPr lang="en-IN" sz="2400" dirty="0"/>
          </a:p>
          <a:p>
            <a:pPr marL="342900" indent="-342900" algn="just">
              <a:buAutoNum type="arabicPeriod"/>
            </a:pPr>
            <a:r>
              <a:rPr lang="en-IN" sz="2400" dirty="0"/>
              <a:t>By the existence of FD and receipt of interest income on the same shows that company though don’t have revenue but is making efforts to start a business by exploring the possibility.</a:t>
            </a:r>
          </a:p>
          <a:p>
            <a:pPr algn="just"/>
            <a:endParaRPr lang="en-IN" sz="2400" dirty="0"/>
          </a:p>
          <a:p>
            <a:pPr algn="ctr"/>
            <a:r>
              <a:rPr lang="en-IN" sz="2400" b="1" dirty="0">
                <a:solidFill>
                  <a:srgbClr val="00B050"/>
                </a:solidFill>
              </a:rPr>
              <a:t>Hon’ble NCLAT Allowed the appeal on ‘JUST’ basis.</a:t>
            </a:r>
          </a:p>
        </p:txBody>
      </p:sp>
      <p:sp>
        <p:nvSpPr>
          <p:cNvPr id="4" name="Footer Placeholder 4">
            <a:extLst>
              <a:ext uri="{FF2B5EF4-FFF2-40B4-BE49-F238E27FC236}">
                <a16:creationId xmlns:a16="http://schemas.microsoft.com/office/drawing/2014/main" id="{26DC0DD0-8798-4D89-B771-34779A14C31A}"/>
              </a:ext>
            </a:extLst>
          </p:cNvPr>
          <p:cNvSpPr>
            <a:spLocks noGrp="1"/>
          </p:cNvSpPr>
          <p:nvPr>
            <p:ph type="ftr" sz="quarter" idx="11"/>
          </p:nvPr>
        </p:nvSpPr>
        <p:spPr>
          <a:xfrm>
            <a:off x="0" y="6530975"/>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29544351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24834E-5BE2-4FC4-BA1C-4E1A47843A7D}"/>
              </a:ext>
            </a:extLst>
          </p:cNvPr>
          <p:cNvSpPr txBox="1"/>
          <p:nvPr/>
        </p:nvSpPr>
        <p:spPr>
          <a:xfrm>
            <a:off x="428625" y="2117943"/>
            <a:ext cx="11268075" cy="646331"/>
          </a:xfrm>
          <a:prstGeom prst="rect">
            <a:avLst/>
          </a:prstGeom>
          <a:solidFill>
            <a:schemeClr val="accent4">
              <a:lumMod val="40000"/>
              <a:lumOff val="60000"/>
            </a:schemeClr>
          </a:solidFill>
        </p:spPr>
        <p:txBody>
          <a:bodyPr wrap="square" rtlCol="0">
            <a:spAutoFit/>
          </a:bodyPr>
          <a:lstStyle/>
          <a:p>
            <a:pPr algn="just"/>
            <a:r>
              <a:rPr lang="en-IN" u="sng" dirty="0"/>
              <a:t>V.R. RAJAGOPALAN, SHAREHOLDER-FRAGRANT FARMS &amp; EXPORTS PRIVATE LIMITED V. ROC, CHENNAI-HON’BLE NCLT CHENNAI BENCH</a:t>
            </a:r>
          </a:p>
        </p:txBody>
      </p:sp>
      <p:sp>
        <p:nvSpPr>
          <p:cNvPr id="3" name="TextBox 2">
            <a:extLst>
              <a:ext uri="{FF2B5EF4-FFF2-40B4-BE49-F238E27FC236}">
                <a16:creationId xmlns:a16="http://schemas.microsoft.com/office/drawing/2014/main" id="{99FCDC2E-06B8-440E-BABF-2BE0EB7ECFB9}"/>
              </a:ext>
            </a:extLst>
          </p:cNvPr>
          <p:cNvSpPr txBox="1"/>
          <p:nvPr/>
        </p:nvSpPr>
        <p:spPr>
          <a:xfrm>
            <a:off x="476250" y="819150"/>
            <a:ext cx="11258550" cy="923330"/>
          </a:xfrm>
          <a:prstGeom prst="rect">
            <a:avLst/>
          </a:prstGeom>
          <a:solidFill>
            <a:schemeClr val="accent6">
              <a:lumMod val="40000"/>
              <a:lumOff val="60000"/>
            </a:schemeClr>
          </a:solidFill>
        </p:spPr>
        <p:txBody>
          <a:bodyPr wrap="square" rtlCol="0">
            <a:spAutoFit/>
          </a:bodyPr>
          <a:lstStyle/>
          <a:p>
            <a:pPr algn="just"/>
            <a:r>
              <a:rPr lang="en-IN" b="1" dirty="0"/>
              <a:t>WHETHER THE STRIKED OFF COMPANY NOT HAVING ANY REVENUE BUT HAVING AGRICULTURE FIELD OF POWER PLANT HAVING AN INTENT TO SAVE ASSETS OF THE COMPANY, CAN BE REVIVED?</a:t>
            </a:r>
          </a:p>
        </p:txBody>
      </p:sp>
      <p:sp>
        <p:nvSpPr>
          <p:cNvPr id="4" name="TextBox 3">
            <a:extLst>
              <a:ext uri="{FF2B5EF4-FFF2-40B4-BE49-F238E27FC236}">
                <a16:creationId xmlns:a16="http://schemas.microsoft.com/office/drawing/2014/main" id="{22338EB1-EEA6-487A-8A95-B71F8183CE96}"/>
              </a:ext>
            </a:extLst>
          </p:cNvPr>
          <p:cNvSpPr txBox="1"/>
          <p:nvPr/>
        </p:nvSpPr>
        <p:spPr>
          <a:xfrm>
            <a:off x="428625" y="3016539"/>
            <a:ext cx="11258550" cy="2554545"/>
          </a:xfrm>
          <a:prstGeom prst="rect">
            <a:avLst/>
          </a:prstGeom>
          <a:solidFill>
            <a:schemeClr val="accent5">
              <a:lumMod val="60000"/>
              <a:lumOff val="40000"/>
            </a:schemeClr>
          </a:solidFill>
        </p:spPr>
        <p:txBody>
          <a:bodyPr wrap="square" rtlCol="0">
            <a:spAutoFit/>
          </a:bodyPr>
          <a:lstStyle/>
          <a:p>
            <a:r>
              <a:rPr lang="en-IN" sz="2000" b="1" u="sng" dirty="0"/>
              <a:t>SUMMARY OF THE CASE-</a:t>
            </a:r>
          </a:p>
          <a:p>
            <a:endParaRPr lang="en-IN" sz="2000" dirty="0"/>
          </a:p>
          <a:p>
            <a:pPr algn="just"/>
            <a:r>
              <a:rPr lang="en-IN" sz="2000" dirty="0"/>
              <a:t>The Company has been struck off under the provisions of Section 560 of the Companies Act, 2013. Company does not have any revenue/income but having agriculture field of power plant and want to save the asset of the company.</a:t>
            </a:r>
          </a:p>
          <a:p>
            <a:pPr algn="just"/>
            <a:endParaRPr lang="en-IN" sz="2000" dirty="0"/>
          </a:p>
          <a:p>
            <a:pPr algn="just"/>
            <a:r>
              <a:rPr lang="en-IN" sz="2000" b="1" u="sng" dirty="0"/>
              <a:t>Question of Law- </a:t>
            </a:r>
            <a:r>
              <a:rPr lang="en-IN" sz="2000" dirty="0"/>
              <a:t> Whether revival u/s 252 can be done of such company?</a:t>
            </a:r>
          </a:p>
          <a:p>
            <a:endParaRPr lang="en-IN" sz="2000" dirty="0"/>
          </a:p>
        </p:txBody>
      </p:sp>
      <p:sp>
        <p:nvSpPr>
          <p:cNvPr id="6" name="Footer Placeholder 4">
            <a:extLst>
              <a:ext uri="{FF2B5EF4-FFF2-40B4-BE49-F238E27FC236}">
                <a16:creationId xmlns:a16="http://schemas.microsoft.com/office/drawing/2014/main" id="{7AC87DB1-6497-42FC-AEE5-8350C0855EF4}"/>
              </a:ext>
            </a:extLst>
          </p:cNvPr>
          <p:cNvSpPr>
            <a:spLocks noGrp="1"/>
          </p:cNvSpPr>
          <p:nvPr>
            <p:ph type="ftr" sz="quarter" idx="11"/>
          </p:nvPr>
        </p:nvSpPr>
        <p:spPr>
          <a:xfrm>
            <a:off x="0" y="6521450"/>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30488549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45501A-B71F-4459-B01E-5109E5F5683F}"/>
              </a:ext>
            </a:extLst>
          </p:cNvPr>
          <p:cNvSpPr txBox="1"/>
          <p:nvPr/>
        </p:nvSpPr>
        <p:spPr>
          <a:xfrm>
            <a:off x="447675" y="742950"/>
            <a:ext cx="11249025" cy="4401205"/>
          </a:xfrm>
          <a:prstGeom prst="rect">
            <a:avLst/>
          </a:prstGeom>
          <a:noFill/>
        </p:spPr>
        <p:txBody>
          <a:bodyPr wrap="square" rtlCol="0">
            <a:spAutoFit/>
          </a:bodyPr>
          <a:lstStyle/>
          <a:p>
            <a:r>
              <a:rPr lang="en-IN" sz="2000" b="1" u="sng" dirty="0">
                <a:solidFill>
                  <a:srgbClr val="00B050"/>
                </a:solidFill>
              </a:rPr>
              <a:t>Findings of Hon’ble NCLT, Chennai Bench-</a:t>
            </a:r>
          </a:p>
          <a:p>
            <a:endParaRPr lang="en-IN" sz="2000" b="1" u="sng" dirty="0">
              <a:solidFill>
                <a:srgbClr val="00B050"/>
              </a:solidFill>
            </a:endParaRPr>
          </a:p>
          <a:p>
            <a:pPr marL="342900" indent="-342900" algn="just">
              <a:buAutoNum type="arabicPeriod"/>
            </a:pPr>
            <a:r>
              <a:rPr lang="en-IN" sz="2400" dirty="0"/>
              <a:t>The Company though have no different viable opportunity in the agriculture field of power plant and under the present condition, the appellant wants to establish the ownership of the property with the intent to save the assets of the Company.</a:t>
            </a:r>
          </a:p>
          <a:p>
            <a:pPr marL="342900" indent="-342900" algn="just">
              <a:buAutoNum type="arabicPeriod"/>
            </a:pPr>
            <a:endParaRPr lang="en-IN" sz="2400" dirty="0"/>
          </a:p>
          <a:p>
            <a:pPr marL="342900" indent="-342900" algn="just">
              <a:buAutoNum type="arabicPeriod"/>
            </a:pPr>
            <a:r>
              <a:rPr lang="en-IN" sz="2400" dirty="0"/>
              <a:t>Company cannot be termed as defunct because for being defunct there must be no assets no liabilities and in the present case company holds assets which has been purchased and also the company has subscribed the capital to the tune of INR 3,00,000/-.</a:t>
            </a:r>
          </a:p>
          <a:p>
            <a:pPr algn="just"/>
            <a:endParaRPr lang="en-IN" sz="2400" dirty="0"/>
          </a:p>
          <a:p>
            <a:pPr algn="ctr"/>
            <a:r>
              <a:rPr lang="en-IN" sz="2400" b="1" dirty="0">
                <a:solidFill>
                  <a:srgbClr val="00B050"/>
                </a:solidFill>
              </a:rPr>
              <a:t>Hon’ble NCLT, Chennai Bench Allowed the appeal on ‘JUST’ basis.</a:t>
            </a:r>
          </a:p>
        </p:txBody>
      </p:sp>
      <p:sp>
        <p:nvSpPr>
          <p:cNvPr id="4" name="Footer Placeholder 4">
            <a:extLst>
              <a:ext uri="{FF2B5EF4-FFF2-40B4-BE49-F238E27FC236}">
                <a16:creationId xmlns:a16="http://schemas.microsoft.com/office/drawing/2014/main" id="{2561DBB4-9976-442C-9082-CCE0181C38CE}"/>
              </a:ext>
            </a:extLst>
          </p:cNvPr>
          <p:cNvSpPr>
            <a:spLocks noGrp="1"/>
          </p:cNvSpPr>
          <p:nvPr>
            <p:ph type="ftr" sz="quarter" idx="11"/>
          </p:nvPr>
        </p:nvSpPr>
        <p:spPr>
          <a:xfrm>
            <a:off x="0" y="6492875"/>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42923290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24834E-5BE2-4FC4-BA1C-4E1A47843A7D}"/>
              </a:ext>
            </a:extLst>
          </p:cNvPr>
          <p:cNvSpPr txBox="1"/>
          <p:nvPr/>
        </p:nvSpPr>
        <p:spPr>
          <a:xfrm>
            <a:off x="419100" y="1765831"/>
            <a:ext cx="11268075" cy="369332"/>
          </a:xfrm>
          <a:prstGeom prst="rect">
            <a:avLst/>
          </a:prstGeom>
          <a:solidFill>
            <a:schemeClr val="accent4">
              <a:lumMod val="40000"/>
              <a:lumOff val="60000"/>
            </a:schemeClr>
          </a:solidFill>
        </p:spPr>
        <p:txBody>
          <a:bodyPr wrap="square" rtlCol="0">
            <a:spAutoFit/>
          </a:bodyPr>
          <a:lstStyle/>
          <a:p>
            <a:pPr algn="just"/>
            <a:r>
              <a:rPr lang="en-IN" u="sng" dirty="0"/>
              <a:t>Rajendra Suresh </a:t>
            </a:r>
            <a:r>
              <a:rPr lang="en-IN" u="sng" dirty="0" err="1"/>
              <a:t>Bhumkar</a:t>
            </a:r>
            <a:r>
              <a:rPr lang="en-IN" u="sng" dirty="0"/>
              <a:t>, Director </a:t>
            </a:r>
            <a:r>
              <a:rPr lang="en-IN" u="sng" dirty="0" err="1"/>
              <a:t>Arihant</a:t>
            </a:r>
            <a:r>
              <a:rPr lang="en-IN" u="sng" dirty="0"/>
              <a:t> Realties Private Limited V. ROC, Pune-Hon’ble NCLAT, New Delhi</a:t>
            </a:r>
          </a:p>
        </p:txBody>
      </p:sp>
      <p:sp>
        <p:nvSpPr>
          <p:cNvPr id="3" name="TextBox 2">
            <a:extLst>
              <a:ext uri="{FF2B5EF4-FFF2-40B4-BE49-F238E27FC236}">
                <a16:creationId xmlns:a16="http://schemas.microsoft.com/office/drawing/2014/main" id="{99FCDC2E-06B8-440E-BABF-2BE0EB7ECFB9}"/>
              </a:ext>
            </a:extLst>
          </p:cNvPr>
          <p:cNvSpPr txBox="1"/>
          <p:nvPr/>
        </p:nvSpPr>
        <p:spPr>
          <a:xfrm>
            <a:off x="476250" y="819150"/>
            <a:ext cx="11258550" cy="646331"/>
          </a:xfrm>
          <a:prstGeom prst="rect">
            <a:avLst/>
          </a:prstGeom>
          <a:solidFill>
            <a:schemeClr val="accent6">
              <a:lumMod val="40000"/>
              <a:lumOff val="60000"/>
            </a:schemeClr>
          </a:solidFill>
        </p:spPr>
        <p:txBody>
          <a:bodyPr wrap="square" rtlCol="0">
            <a:spAutoFit/>
          </a:bodyPr>
          <a:lstStyle/>
          <a:p>
            <a:pPr algn="just"/>
            <a:r>
              <a:rPr lang="en-IN" b="1" dirty="0"/>
              <a:t>WHETHER COST IMPOSED BY HON’BLE NCLT, IF SEEMS TO BE ON THE HIGHER SIDE CAN BE CHALLEGED BEFORE HON’BLE NCLAT?</a:t>
            </a:r>
          </a:p>
        </p:txBody>
      </p:sp>
      <p:sp>
        <p:nvSpPr>
          <p:cNvPr id="4" name="TextBox 3">
            <a:extLst>
              <a:ext uri="{FF2B5EF4-FFF2-40B4-BE49-F238E27FC236}">
                <a16:creationId xmlns:a16="http://schemas.microsoft.com/office/drawing/2014/main" id="{22338EB1-EEA6-487A-8A95-B71F8183CE96}"/>
              </a:ext>
            </a:extLst>
          </p:cNvPr>
          <p:cNvSpPr txBox="1"/>
          <p:nvPr/>
        </p:nvSpPr>
        <p:spPr>
          <a:xfrm>
            <a:off x="428625" y="2435514"/>
            <a:ext cx="11258550" cy="2585323"/>
          </a:xfrm>
          <a:prstGeom prst="rect">
            <a:avLst/>
          </a:prstGeom>
          <a:solidFill>
            <a:schemeClr val="accent5">
              <a:lumMod val="60000"/>
              <a:lumOff val="40000"/>
            </a:schemeClr>
          </a:solidFill>
        </p:spPr>
        <p:txBody>
          <a:bodyPr wrap="square" rtlCol="0">
            <a:spAutoFit/>
          </a:bodyPr>
          <a:lstStyle/>
          <a:p>
            <a:r>
              <a:rPr lang="en-IN" b="1" u="sng" dirty="0"/>
              <a:t>SUMMARY OF THE CASE-</a:t>
            </a:r>
          </a:p>
          <a:p>
            <a:endParaRPr lang="en-IN" dirty="0"/>
          </a:p>
          <a:p>
            <a:pPr algn="just"/>
            <a:r>
              <a:rPr lang="en-IN" dirty="0"/>
              <a:t>Mr. Rajendra, Director of the Company which has been strike off has moved an appeal under Section 252 of the Companies Act, 2013 for its revival before Hon’ble NCLT, Mumbai Bench. The same was also allowed and the restoration order was also passed but with a huge cost of INR 5,00,000/- to be paid. The cost part only has been challenged before the Hon’ble NCLAT.</a:t>
            </a:r>
          </a:p>
          <a:p>
            <a:pPr algn="just"/>
            <a:endParaRPr lang="en-IN" dirty="0"/>
          </a:p>
          <a:p>
            <a:pPr algn="just"/>
            <a:r>
              <a:rPr lang="en-IN" b="1" u="sng" dirty="0"/>
              <a:t>Question of Law- </a:t>
            </a:r>
            <a:r>
              <a:rPr lang="en-IN" dirty="0"/>
              <a:t> Whether Hon’ble NCLAT can reduce the cost?</a:t>
            </a:r>
          </a:p>
          <a:p>
            <a:endParaRPr lang="en-IN" dirty="0"/>
          </a:p>
        </p:txBody>
      </p:sp>
      <p:sp>
        <p:nvSpPr>
          <p:cNvPr id="5" name="TextBox 4">
            <a:extLst>
              <a:ext uri="{FF2B5EF4-FFF2-40B4-BE49-F238E27FC236}">
                <a16:creationId xmlns:a16="http://schemas.microsoft.com/office/drawing/2014/main" id="{10B87ED5-4205-4732-8979-BF0575356C4E}"/>
              </a:ext>
            </a:extLst>
          </p:cNvPr>
          <p:cNvSpPr txBox="1"/>
          <p:nvPr/>
        </p:nvSpPr>
        <p:spPr>
          <a:xfrm>
            <a:off x="428625" y="5153025"/>
            <a:ext cx="11258550" cy="1200329"/>
          </a:xfrm>
          <a:prstGeom prst="rect">
            <a:avLst/>
          </a:prstGeom>
          <a:noFill/>
        </p:spPr>
        <p:txBody>
          <a:bodyPr wrap="square" rtlCol="0">
            <a:spAutoFit/>
          </a:bodyPr>
          <a:lstStyle/>
          <a:p>
            <a:r>
              <a:rPr lang="en-IN" b="1" dirty="0">
                <a:solidFill>
                  <a:srgbClr val="00B050"/>
                </a:solidFill>
              </a:rPr>
              <a:t>Findings of Hon’ble NCLAT-</a:t>
            </a:r>
          </a:p>
          <a:p>
            <a:endParaRPr lang="en-IN" dirty="0"/>
          </a:p>
          <a:p>
            <a:r>
              <a:rPr lang="en-IN" dirty="0"/>
              <a:t>The Appellant has made out a good case for restoration of name of the company under Section 252 of the Act. Hence, Hon’ble NCLAT opined that there was </a:t>
            </a:r>
            <a:r>
              <a:rPr lang="en-IN" b="1" dirty="0"/>
              <a:t>NO OCCASION </a:t>
            </a:r>
            <a:r>
              <a:rPr lang="en-IN" dirty="0"/>
              <a:t>for the Tribunal </a:t>
            </a:r>
            <a:r>
              <a:rPr lang="en-IN" b="1" dirty="0"/>
              <a:t>TO IMPOSE COST</a:t>
            </a:r>
            <a:r>
              <a:rPr lang="en-IN" dirty="0"/>
              <a:t>.</a:t>
            </a:r>
          </a:p>
        </p:txBody>
      </p:sp>
      <p:sp>
        <p:nvSpPr>
          <p:cNvPr id="7" name="Footer Placeholder 4">
            <a:extLst>
              <a:ext uri="{FF2B5EF4-FFF2-40B4-BE49-F238E27FC236}">
                <a16:creationId xmlns:a16="http://schemas.microsoft.com/office/drawing/2014/main" id="{F0EE7137-A1DF-4858-A61B-E2B86CD583C9}"/>
              </a:ext>
            </a:extLst>
          </p:cNvPr>
          <p:cNvSpPr>
            <a:spLocks noGrp="1"/>
          </p:cNvSpPr>
          <p:nvPr>
            <p:ph type="ftr" sz="quarter" idx="11"/>
          </p:nvPr>
        </p:nvSpPr>
        <p:spPr>
          <a:xfrm>
            <a:off x="0" y="6492875"/>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39380662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5F2397F-E183-2889-62E6-BE9F30BC5663}"/>
              </a:ext>
            </a:extLst>
          </p:cNvPr>
          <p:cNvSpPr>
            <a:spLocks noGrp="1"/>
          </p:cNvSpPr>
          <p:nvPr>
            <p:ph type="ftr" sz="quarter" idx="11"/>
          </p:nvPr>
        </p:nvSpPr>
        <p:spPr/>
        <p:txBody>
          <a:bodyPr/>
          <a:lstStyle/>
          <a:p>
            <a:r>
              <a:rPr lang="en-US"/>
              <a:t>CS SANTOSH PANDEY, NEW DELHI. +91-9999202268</a:t>
            </a:r>
          </a:p>
        </p:txBody>
      </p:sp>
      <p:graphicFrame>
        <p:nvGraphicFramePr>
          <p:cNvPr id="4" name="Table 3">
            <a:extLst>
              <a:ext uri="{FF2B5EF4-FFF2-40B4-BE49-F238E27FC236}">
                <a16:creationId xmlns:a16="http://schemas.microsoft.com/office/drawing/2014/main" id="{86DC85D7-2A88-1C81-B13F-E4620A365AA2}"/>
              </a:ext>
            </a:extLst>
          </p:cNvPr>
          <p:cNvGraphicFramePr>
            <a:graphicFrameLocks noGrp="1"/>
          </p:cNvGraphicFramePr>
          <p:nvPr>
            <p:extLst>
              <p:ext uri="{D42A27DB-BD31-4B8C-83A1-F6EECF244321}">
                <p14:modId xmlns:p14="http://schemas.microsoft.com/office/powerpoint/2010/main" val="732402625"/>
              </p:ext>
            </p:extLst>
          </p:nvPr>
        </p:nvGraphicFramePr>
        <p:xfrm>
          <a:off x="872272" y="2347743"/>
          <a:ext cx="10301249" cy="2011680"/>
        </p:xfrm>
        <a:graphic>
          <a:graphicData uri="http://schemas.openxmlformats.org/drawingml/2006/table">
            <a:tbl>
              <a:tblPr firstRow="1" bandRow="1">
                <a:tableStyleId>{5C22544A-7EE6-4342-B048-85BDC9FD1C3A}</a:tableStyleId>
              </a:tblPr>
              <a:tblGrid>
                <a:gridCol w="10301249">
                  <a:extLst>
                    <a:ext uri="{9D8B030D-6E8A-4147-A177-3AD203B41FA5}">
                      <a16:colId xmlns:a16="http://schemas.microsoft.com/office/drawing/2014/main" val="2476016165"/>
                    </a:ext>
                  </a:extLst>
                </a:gridCol>
              </a:tblGrid>
              <a:tr h="1465973">
                <a:tc>
                  <a:txBody>
                    <a:bodyPr/>
                    <a:lstStyle/>
                    <a:p>
                      <a:pPr algn="ctr"/>
                      <a:r>
                        <a:rPr lang="en-US" dirty="0"/>
                        <a:t>WHETHER COMPANY CAN SELL PROPERTY AFTER RESTORATION ORDER?</a:t>
                      </a:r>
                    </a:p>
                    <a:p>
                      <a:pPr algn="ctr"/>
                      <a:endParaRPr lang="en-US" dirty="0"/>
                    </a:p>
                    <a:p>
                      <a:pPr algn="ctr"/>
                      <a:endParaRPr lang="en-US" dirty="0"/>
                    </a:p>
                    <a:p>
                      <a:pPr algn="ctr"/>
                      <a:r>
                        <a:rPr lang="en-US" dirty="0"/>
                        <a:t>Language of the Order-</a:t>
                      </a:r>
                    </a:p>
                    <a:p>
                      <a:pPr algn="ctr"/>
                      <a:endParaRPr lang="en-US" dirty="0"/>
                    </a:p>
                    <a:p>
                      <a:pPr algn="ctr"/>
                      <a:r>
                        <a:rPr lang="en-US" dirty="0"/>
                        <a:t>“The name of the Company is restored subject to the following……”</a:t>
                      </a:r>
                    </a:p>
                    <a:p>
                      <a:endParaRPr lang="en-US" dirty="0"/>
                    </a:p>
                  </a:txBody>
                  <a:tcPr/>
                </a:tc>
                <a:extLst>
                  <a:ext uri="{0D108BD9-81ED-4DB2-BD59-A6C34878D82A}">
                    <a16:rowId xmlns:a16="http://schemas.microsoft.com/office/drawing/2014/main" val="1652868837"/>
                  </a:ext>
                </a:extLst>
              </a:tr>
            </a:tbl>
          </a:graphicData>
        </a:graphic>
      </p:graphicFrame>
    </p:spTree>
    <p:extLst>
      <p:ext uri="{BB962C8B-B14F-4D97-AF65-F5344CB8AC3E}">
        <p14:creationId xmlns:p14="http://schemas.microsoft.com/office/powerpoint/2010/main" val="236799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C3691ED-EDF8-479C-8423-012D4A9B2FF8}"/>
              </a:ext>
            </a:extLst>
          </p:cNvPr>
          <p:cNvSpPr>
            <a:spLocks noGrp="1"/>
          </p:cNvSpPr>
          <p:nvPr>
            <p:ph type="ftr" sz="quarter" idx="11"/>
          </p:nvPr>
        </p:nvSpPr>
        <p:spPr>
          <a:xfrm>
            <a:off x="0" y="6492875"/>
            <a:ext cx="6917210" cy="365125"/>
          </a:xfrm>
        </p:spPr>
        <p:txBody>
          <a:bodyPr/>
          <a:lstStyle/>
          <a:p>
            <a:r>
              <a:rPr lang="en-US" sz="1400" dirty="0"/>
              <a:t>CS SANTOSH PANDEY, NEW DELHI. +91-9999202268</a:t>
            </a:r>
          </a:p>
        </p:txBody>
      </p:sp>
      <p:graphicFrame>
        <p:nvGraphicFramePr>
          <p:cNvPr id="2" name="Table 2">
            <a:extLst>
              <a:ext uri="{FF2B5EF4-FFF2-40B4-BE49-F238E27FC236}">
                <a16:creationId xmlns:a16="http://schemas.microsoft.com/office/drawing/2014/main" id="{D0D2ABED-74D8-4124-8E76-D07E55FAC74D}"/>
              </a:ext>
            </a:extLst>
          </p:cNvPr>
          <p:cNvGraphicFramePr>
            <a:graphicFrameLocks noGrp="1"/>
          </p:cNvGraphicFramePr>
          <p:nvPr>
            <p:extLst>
              <p:ext uri="{D42A27DB-BD31-4B8C-83A1-F6EECF244321}">
                <p14:modId xmlns:p14="http://schemas.microsoft.com/office/powerpoint/2010/main" val="588144388"/>
              </p:ext>
            </p:extLst>
          </p:nvPr>
        </p:nvGraphicFramePr>
        <p:xfrm>
          <a:off x="485775" y="590550"/>
          <a:ext cx="11239501" cy="5791200"/>
        </p:xfrm>
        <a:graphic>
          <a:graphicData uri="http://schemas.openxmlformats.org/drawingml/2006/table">
            <a:tbl>
              <a:tblPr firstRow="1" bandRow="1">
                <a:tableStyleId>{5C22544A-7EE6-4342-B048-85BDC9FD1C3A}</a:tableStyleId>
              </a:tblPr>
              <a:tblGrid>
                <a:gridCol w="3729567">
                  <a:extLst>
                    <a:ext uri="{9D8B030D-6E8A-4147-A177-3AD203B41FA5}">
                      <a16:colId xmlns:a16="http://schemas.microsoft.com/office/drawing/2014/main" val="3398495623"/>
                    </a:ext>
                  </a:extLst>
                </a:gridCol>
                <a:gridCol w="3754967">
                  <a:extLst>
                    <a:ext uri="{9D8B030D-6E8A-4147-A177-3AD203B41FA5}">
                      <a16:colId xmlns:a16="http://schemas.microsoft.com/office/drawing/2014/main" val="1050460722"/>
                    </a:ext>
                  </a:extLst>
                </a:gridCol>
                <a:gridCol w="3754967">
                  <a:extLst>
                    <a:ext uri="{9D8B030D-6E8A-4147-A177-3AD203B41FA5}">
                      <a16:colId xmlns:a16="http://schemas.microsoft.com/office/drawing/2014/main" val="4018364800"/>
                    </a:ext>
                  </a:extLst>
                </a:gridCol>
              </a:tblGrid>
              <a:tr h="965200">
                <a:tc>
                  <a:txBody>
                    <a:bodyPr/>
                    <a:lstStyle/>
                    <a:p>
                      <a:pPr algn="ctr"/>
                      <a:r>
                        <a:rPr lang="en-IN" b="0" dirty="0">
                          <a:solidFill>
                            <a:schemeClr val="tx1"/>
                          </a:solidFill>
                        </a:rPr>
                        <a:t>Understanding meaning of Strike Off</a:t>
                      </a:r>
                    </a:p>
                  </a:txBody>
                  <a:tcPr>
                    <a:solidFill>
                      <a:srgbClr val="FF0000"/>
                    </a:solidFill>
                  </a:tcPr>
                </a:tc>
                <a:tc>
                  <a:txBody>
                    <a:bodyPr/>
                    <a:lstStyle/>
                    <a:p>
                      <a:pPr algn="ctr"/>
                      <a:r>
                        <a:rPr lang="en-IN" b="0" dirty="0">
                          <a:solidFill>
                            <a:schemeClr val="tx1"/>
                          </a:solidFill>
                        </a:rPr>
                        <a:t>Kinds of Strike-off</a:t>
                      </a:r>
                    </a:p>
                  </a:txBody>
                  <a:tcPr>
                    <a:solidFill>
                      <a:srgbClr val="FF0000"/>
                    </a:solidFill>
                  </a:tcPr>
                </a:tc>
                <a:tc>
                  <a:txBody>
                    <a:bodyPr/>
                    <a:lstStyle/>
                    <a:p>
                      <a:pPr algn="ctr"/>
                      <a:r>
                        <a:rPr lang="en-IN" b="0" dirty="0">
                          <a:solidFill>
                            <a:schemeClr val="tx1"/>
                          </a:solidFill>
                        </a:rPr>
                        <a:t>Grounds for Strike-Off</a:t>
                      </a:r>
                    </a:p>
                  </a:txBody>
                  <a:tcPr>
                    <a:solidFill>
                      <a:srgbClr val="FF0000"/>
                    </a:solidFill>
                  </a:tcPr>
                </a:tc>
                <a:extLst>
                  <a:ext uri="{0D108BD9-81ED-4DB2-BD59-A6C34878D82A}">
                    <a16:rowId xmlns:a16="http://schemas.microsoft.com/office/drawing/2014/main" val="1987372514"/>
                  </a:ext>
                </a:extLst>
              </a:tr>
              <a:tr h="965200">
                <a:tc>
                  <a:txBody>
                    <a:bodyPr/>
                    <a:lstStyle/>
                    <a:p>
                      <a:pPr algn="ctr"/>
                      <a:r>
                        <a:rPr lang="en-IN" dirty="0">
                          <a:solidFill>
                            <a:schemeClr val="tx1"/>
                          </a:solidFill>
                        </a:rPr>
                        <a:t>Procedure for removal of name of Company in actions initiated by ROC</a:t>
                      </a:r>
                    </a:p>
                  </a:txBody>
                  <a:tcPr>
                    <a:solidFill>
                      <a:srgbClr val="FF0000"/>
                    </a:solidFill>
                  </a:tcPr>
                </a:tc>
                <a:tc>
                  <a:txBody>
                    <a:bodyPr/>
                    <a:lstStyle/>
                    <a:p>
                      <a:pPr algn="ctr"/>
                      <a:r>
                        <a:rPr lang="en-IN" dirty="0">
                          <a:solidFill>
                            <a:schemeClr val="tx1"/>
                          </a:solidFill>
                        </a:rPr>
                        <a:t>Circumstances in which ROC cannot take any action</a:t>
                      </a:r>
                    </a:p>
                  </a:txBody>
                  <a:tcPr>
                    <a:solidFill>
                      <a:srgbClr val="FF0000"/>
                    </a:solidFill>
                  </a:tcPr>
                </a:tc>
                <a:tc>
                  <a:txBody>
                    <a:bodyPr/>
                    <a:lstStyle/>
                    <a:p>
                      <a:pPr algn="ctr"/>
                      <a:r>
                        <a:rPr lang="en-IN" dirty="0">
                          <a:solidFill>
                            <a:schemeClr val="tx1"/>
                          </a:solidFill>
                        </a:rPr>
                        <a:t>Pre-requisites for Company initiated Strike-off and attachments to STK-2</a:t>
                      </a:r>
                    </a:p>
                  </a:txBody>
                  <a:tcPr>
                    <a:solidFill>
                      <a:srgbClr val="FF0000"/>
                    </a:solidFill>
                  </a:tcPr>
                </a:tc>
                <a:extLst>
                  <a:ext uri="{0D108BD9-81ED-4DB2-BD59-A6C34878D82A}">
                    <a16:rowId xmlns:a16="http://schemas.microsoft.com/office/drawing/2014/main" val="3652636372"/>
                  </a:ext>
                </a:extLst>
              </a:tr>
              <a:tr h="965200">
                <a:tc>
                  <a:txBody>
                    <a:bodyPr/>
                    <a:lstStyle/>
                    <a:p>
                      <a:pPr algn="ctr"/>
                      <a:r>
                        <a:rPr lang="en-IN" dirty="0">
                          <a:solidFill>
                            <a:schemeClr val="tx1"/>
                          </a:solidFill>
                        </a:rPr>
                        <a:t>Unleashing other provisions of Section 248</a:t>
                      </a:r>
                    </a:p>
                  </a:txBody>
                  <a:tcPr>
                    <a:solidFill>
                      <a:schemeClr val="bg1"/>
                    </a:solidFill>
                  </a:tcPr>
                </a:tc>
                <a:tc>
                  <a:txBody>
                    <a:bodyPr/>
                    <a:lstStyle/>
                    <a:p>
                      <a:pPr algn="ctr"/>
                      <a:r>
                        <a:rPr lang="en-IN" dirty="0">
                          <a:solidFill>
                            <a:schemeClr val="tx1"/>
                          </a:solidFill>
                        </a:rPr>
                        <a:t>Circumstances in which STK-2 cannot be filed by Company [Section 249]</a:t>
                      </a:r>
                    </a:p>
                  </a:txBody>
                  <a:tcPr>
                    <a:solidFill>
                      <a:schemeClr val="bg1"/>
                    </a:solidFill>
                  </a:tcPr>
                </a:tc>
                <a:tc>
                  <a:txBody>
                    <a:bodyPr/>
                    <a:lstStyle/>
                    <a:p>
                      <a:pPr algn="ctr"/>
                      <a:r>
                        <a:rPr lang="en-IN" dirty="0">
                          <a:solidFill>
                            <a:schemeClr val="tx1"/>
                          </a:solidFill>
                        </a:rPr>
                        <a:t>Effect of Strike-Off (Section 250)</a:t>
                      </a:r>
                    </a:p>
                  </a:txBody>
                  <a:tcPr>
                    <a:solidFill>
                      <a:schemeClr val="bg1"/>
                    </a:solidFill>
                  </a:tcPr>
                </a:tc>
                <a:extLst>
                  <a:ext uri="{0D108BD9-81ED-4DB2-BD59-A6C34878D82A}">
                    <a16:rowId xmlns:a16="http://schemas.microsoft.com/office/drawing/2014/main" val="3600250560"/>
                  </a:ext>
                </a:extLst>
              </a:tr>
              <a:tr h="965200">
                <a:tc>
                  <a:txBody>
                    <a:bodyPr/>
                    <a:lstStyle/>
                    <a:p>
                      <a:pPr algn="ctr"/>
                      <a:r>
                        <a:rPr lang="en-IN" dirty="0">
                          <a:solidFill>
                            <a:schemeClr val="tx1"/>
                          </a:solidFill>
                        </a:rPr>
                        <a:t>Brief about disqualification, vacation and deactivation of DIN</a:t>
                      </a:r>
                    </a:p>
                  </a:txBody>
                  <a:tcPr>
                    <a:solidFill>
                      <a:schemeClr val="bg1"/>
                    </a:solidFill>
                  </a:tcPr>
                </a:tc>
                <a:tc>
                  <a:txBody>
                    <a:bodyPr/>
                    <a:lstStyle/>
                    <a:p>
                      <a:pPr algn="ctr"/>
                      <a:r>
                        <a:rPr lang="en-IN" dirty="0">
                          <a:solidFill>
                            <a:schemeClr val="tx1"/>
                          </a:solidFill>
                        </a:rPr>
                        <a:t>Consequences of fraudulent application (Section 251)</a:t>
                      </a:r>
                    </a:p>
                  </a:txBody>
                  <a:tcPr>
                    <a:solidFill>
                      <a:schemeClr val="bg1"/>
                    </a:solidFill>
                  </a:tcPr>
                </a:tc>
                <a:tc>
                  <a:txBody>
                    <a:bodyPr/>
                    <a:lstStyle/>
                    <a:p>
                      <a:pPr algn="ctr"/>
                      <a:r>
                        <a:rPr lang="en-IN" dirty="0">
                          <a:solidFill>
                            <a:schemeClr val="tx1"/>
                          </a:solidFill>
                        </a:rPr>
                        <a:t>Appeal to Tribunal for Revival </a:t>
                      </a:r>
                    </a:p>
                    <a:p>
                      <a:pPr algn="ctr"/>
                      <a:r>
                        <a:rPr lang="en-IN" dirty="0">
                          <a:solidFill>
                            <a:schemeClr val="tx1"/>
                          </a:solidFill>
                        </a:rPr>
                        <a:t>(Section 252)</a:t>
                      </a:r>
                    </a:p>
                  </a:txBody>
                  <a:tcPr>
                    <a:solidFill>
                      <a:schemeClr val="bg1"/>
                    </a:solidFill>
                  </a:tcPr>
                </a:tc>
                <a:extLst>
                  <a:ext uri="{0D108BD9-81ED-4DB2-BD59-A6C34878D82A}">
                    <a16:rowId xmlns:a16="http://schemas.microsoft.com/office/drawing/2014/main" val="2219414600"/>
                  </a:ext>
                </a:extLst>
              </a:tr>
              <a:tr h="965200">
                <a:tc>
                  <a:txBody>
                    <a:bodyPr/>
                    <a:lstStyle/>
                    <a:p>
                      <a:pPr algn="ctr"/>
                      <a:r>
                        <a:rPr lang="en-IN" dirty="0">
                          <a:solidFill>
                            <a:schemeClr val="tx1"/>
                          </a:solidFill>
                        </a:rPr>
                        <a:t>Difference between 252(1) &amp; (3)</a:t>
                      </a:r>
                    </a:p>
                  </a:txBody>
                  <a:tcPr>
                    <a:solidFill>
                      <a:srgbClr val="00B050"/>
                    </a:solidFill>
                  </a:tcPr>
                </a:tc>
                <a:tc>
                  <a:txBody>
                    <a:bodyPr/>
                    <a:lstStyle/>
                    <a:p>
                      <a:pPr algn="ctr"/>
                      <a:r>
                        <a:rPr lang="en-IN" dirty="0">
                          <a:solidFill>
                            <a:schemeClr val="tx1"/>
                          </a:solidFill>
                        </a:rPr>
                        <a:t>Grounds for revival and understanding of ‘Just’ grounds</a:t>
                      </a:r>
                    </a:p>
                  </a:txBody>
                  <a:tcPr>
                    <a:solidFill>
                      <a:srgbClr val="00B050"/>
                    </a:solidFill>
                  </a:tcPr>
                </a:tc>
                <a:tc>
                  <a:txBody>
                    <a:bodyPr/>
                    <a:lstStyle/>
                    <a:p>
                      <a:pPr algn="ctr"/>
                      <a:r>
                        <a:rPr lang="en-IN" dirty="0">
                          <a:solidFill>
                            <a:schemeClr val="tx1"/>
                          </a:solidFill>
                        </a:rPr>
                        <a:t>Pre-requisites to move an appeal under Section 252</a:t>
                      </a:r>
                    </a:p>
                  </a:txBody>
                  <a:tcPr>
                    <a:solidFill>
                      <a:srgbClr val="00B050"/>
                    </a:solidFill>
                  </a:tcPr>
                </a:tc>
                <a:extLst>
                  <a:ext uri="{0D108BD9-81ED-4DB2-BD59-A6C34878D82A}">
                    <a16:rowId xmlns:a16="http://schemas.microsoft.com/office/drawing/2014/main" val="3232474699"/>
                  </a:ext>
                </a:extLst>
              </a:tr>
              <a:tr h="965200">
                <a:tc>
                  <a:txBody>
                    <a:bodyPr/>
                    <a:lstStyle/>
                    <a:p>
                      <a:pPr algn="ctr"/>
                      <a:r>
                        <a:rPr lang="en-IN" dirty="0">
                          <a:solidFill>
                            <a:schemeClr val="tx1"/>
                          </a:solidFill>
                        </a:rPr>
                        <a:t>Appeal against adverse order of Hon’ble NCLT (Section 421)</a:t>
                      </a:r>
                    </a:p>
                  </a:txBody>
                  <a:tcPr>
                    <a:solidFill>
                      <a:srgbClr val="00B050"/>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IN" dirty="0">
                          <a:solidFill>
                            <a:schemeClr val="tx1"/>
                          </a:solidFill>
                        </a:rPr>
                        <a:t>New amendments in Schedule III of the Companies Act, 2013</a:t>
                      </a:r>
                    </a:p>
                    <a:p>
                      <a:pPr algn="ctr"/>
                      <a:r>
                        <a:rPr lang="en-IN" dirty="0">
                          <a:solidFill>
                            <a:schemeClr val="tx1"/>
                          </a:solidFill>
                        </a:rPr>
                        <a:t>in relation to struck of companies</a:t>
                      </a:r>
                    </a:p>
                  </a:txBody>
                  <a:tcPr>
                    <a:solidFill>
                      <a:srgbClr val="00B050"/>
                    </a:solidFill>
                  </a:tcPr>
                </a:tc>
                <a:tc>
                  <a:txBody>
                    <a:bodyPr/>
                    <a:lstStyle/>
                    <a:p>
                      <a:pPr algn="ctr"/>
                      <a:r>
                        <a:rPr lang="en-IN" dirty="0">
                          <a:solidFill>
                            <a:schemeClr val="tx1"/>
                          </a:solidFill>
                        </a:rPr>
                        <a:t>Important Case Laws</a:t>
                      </a:r>
                    </a:p>
                  </a:txBody>
                  <a:tcPr>
                    <a:solidFill>
                      <a:srgbClr val="00B050"/>
                    </a:solidFill>
                  </a:tcPr>
                </a:tc>
                <a:extLst>
                  <a:ext uri="{0D108BD9-81ED-4DB2-BD59-A6C34878D82A}">
                    <a16:rowId xmlns:a16="http://schemas.microsoft.com/office/drawing/2014/main" val="2032521126"/>
                  </a:ext>
                </a:extLst>
              </a:tr>
            </a:tbl>
          </a:graphicData>
        </a:graphic>
      </p:graphicFrame>
    </p:spTree>
    <p:extLst>
      <p:ext uri="{BB962C8B-B14F-4D97-AF65-F5344CB8AC3E}">
        <p14:creationId xmlns:p14="http://schemas.microsoft.com/office/powerpoint/2010/main" val="3350351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A6F7081-4C89-4AB2-86E1-6B94A74C15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9574" y="625475"/>
            <a:ext cx="4533900" cy="2813050"/>
          </a:xfrm>
          <a:prstGeom prst="rect">
            <a:avLst/>
          </a:prstGeom>
        </p:spPr>
      </p:pic>
      <p:pic>
        <p:nvPicPr>
          <p:cNvPr id="5" name="Picture 4">
            <a:extLst>
              <a:ext uri="{FF2B5EF4-FFF2-40B4-BE49-F238E27FC236}">
                <a16:creationId xmlns:a16="http://schemas.microsoft.com/office/drawing/2014/main" id="{411001B1-3283-4B58-AD26-FE6D3790DD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52999" y="615950"/>
            <a:ext cx="4133852" cy="2813050"/>
          </a:xfrm>
          <a:prstGeom prst="rect">
            <a:avLst/>
          </a:prstGeom>
        </p:spPr>
      </p:pic>
      <p:sp>
        <p:nvSpPr>
          <p:cNvPr id="6" name="TextBox 5">
            <a:extLst>
              <a:ext uri="{FF2B5EF4-FFF2-40B4-BE49-F238E27FC236}">
                <a16:creationId xmlns:a16="http://schemas.microsoft.com/office/drawing/2014/main" id="{00924670-7FC2-43B6-9886-9EABE4BC4C87}"/>
              </a:ext>
            </a:extLst>
          </p:cNvPr>
          <p:cNvSpPr txBox="1"/>
          <p:nvPr/>
        </p:nvSpPr>
        <p:spPr>
          <a:xfrm>
            <a:off x="771526" y="4620387"/>
            <a:ext cx="11077576" cy="2246769"/>
          </a:xfrm>
          <a:prstGeom prst="rect">
            <a:avLst/>
          </a:prstGeom>
          <a:noFill/>
        </p:spPr>
        <p:txBody>
          <a:bodyPr wrap="square" rtlCol="0">
            <a:spAutoFit/>
          </a:bodyPr>
          <a:lstStyle/>
          <a:p>
            <a:pPr algn="ctr"/>
            <a:r>
              <a:rPr lang="en-IN" sz="20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CS SANTOSH PANDEY</a:t>
            </a:r>
          </a:p>
          <a:p>
            <a:pPr algn="ctr"/>
            <a:r>
              <a:rPr lang="en-IN" sz="2000" b="1" dirty="0">
                <a:ln/>
                <a:solidFill>
                  <a:srgbClr val="002060"/>
                </a:solidFill>
                <a:effectLst>
                  <a:outerShdw blurRad="38100" dist="19050" dir="2700000" algn="tl" rotWithShape="0">
                    <a:schemeClr val="dk1">
                      <a:lumMod val="50000"/>
                      <a:alpha val="40000"/>
                    </a:schemeClr>
                  </a:outerShdw>
                </a:effectLst>
              </a:rPr>
              <a:t>SANTOSH PANDEY &amp; ASSOCIATES, COMPANY SECRETARIES</a:t>
            </a:r>
          </a:p>
          <a:p>
            <a:pPr algn="ctr"/>
            <a:r>
              <a:rPr lang="en-IN" sz="20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S-5, 2</a:t>
            </a:r>
            <a:r>
              <a:rPr lang="en-IN" sz="2000" b="1" baseline="3000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nd</a:t>
            </a:r>
            <a:r>
              <a:rPr lang="en-IN" sz="20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 Floor, Manish Mega Plaza, Plot No. 13, Sector-5, Dwarka, New Delhi-110075</a:t>
            </a:r>
          </a:p>
          <a:p>
            <a:pPr algn="ctr"/>
            <a:r>
              <a:rPr lang="en-IN" sz="2000" b="1" dirty="0">
                <a:ln/>
                <a:solidFill>
                  <a:srgbClr val="002060"/>
                </a:solidFill>
                <a:effectLst>
                  <a:outerShdw blurRad="38100" dist="19050" dir="2700000" algn="tl" rotWithShape="0">
                    <a:schemeClr val="dk1">
                      <a:lumMod val="50000"/>
                      <a:alpha val="40000"/>
                    </a:schemeClr>
                  </a:outerShdw>
                </a:effectLst>
              </a:rPr>
              <a:t>9999202268, 011-40455268</a:t>
            </a:r>
          </a:p>
          <a:p>
            <a:pPr algn="ctr"/>
            <a:r>
              <a:rPr lang="en-IN" sz="20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hlinkClick r:id="rId4">
                  <a:extLst>
                    <a:ext uri="{A12FA001-AC4F-418D-AE19-62706E023703}">
                      <ahyp:hlinkClr xmlns:ahyp="http://schemas.microsoft.com/office/drawing/2018/hyperlinkcolor" val="tx"/>
                    </a:ext>
                  </a:extLst>
                </a:hlinkClick>
              </a:rPr>
              <a:t>info@spcounsels.com</a:t>
            </a:r>
            <a:r>
              <a:rPr lang="en-IN" sz="20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 santosh@spcounsels.com </a:t>
            </a:r>
          </a:p>
          <a:p>
            <a:pPr algn="ctr"/>
            <a:r>
              <a:rPr lang="en-IN" sz="20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www.spcounsels.com</a:t>
            </a:r>
          </a:p>
          <a:p>
            <a:pPr algn="ctr"/>
            <a:endParaRPr lang="en-IN" sz="2000" dirty="0"/>
          </a:p>
        </p:txBody>
      </p:sp>
      <p:pic>
        <p:nvPicPr>
          <p:cNvPr id="4" name="Picture 3">
            <a:extLst>
              <a:ext uri="{FF2B5EF4-FFF2-40B4-BE49-F238E27FC236}">
                <a16:creationId xmlns:a16="http://schemas.microsoft.com/office/drawing/2014/main" id="{9D89AEB6-30F4-405B-9FD1-B33DE4878FA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134476" y="615950"/>
            <a:ext cx="2590800" cy="2813050"/>
          </a:xfrm>
          <a:prstGeom prst="rect">
            <a:avLst/>
          </a:prstGeom>
        </p:spPr>
      </p:pic>
      <p:pic>
        <p:nvPicPr>
          <p:cNvPr id="8" name="Picture 7">
            <a:extLst>
              <a:ext uri="{FF2B5EF4-FFF2-40B4-BE49-F238E27FC236}">
                <a16:creationId xmlns:a16="http://schemas.microsoft.com/office/drawing/2014/main" id="{0A443B70-7F7A-4C10-BDED-E0DC31029B3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619501" y="3438525"/>
            <a:ext cx="5486400" cy="1170813"/>
          </a:xfrm>
          <a:prstGeom prst="rect">
            <a:avLst/>
          </a:prstGeom>
        </p:spPr>
      </p:pic>
    </p:spTree>
    <p:extLst>
      <p:ext uri="{BB962C8B-B14F-4D97-AF65-F5344CB8AC3E}">
        <p14:creationId xmlns:p14="http://schemas.microsoft.com/office/powerpoint/2010/main" val="3960276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410E4-C3EE-4506-A8C5-1AA3453939F7}"/>
              </a:ext>
            </a:extLst>
          </p:cNvPr>
          <p:cNvSpPr>
            <a:spLocks noGrp="1"/>
          </p:cNvSpPr>
          <p:nvPr>
            <p:ph type="title"/>
          </p:nvPr>
        </p:nvSpPr>
        <p:spPr>
          <a:xfrm>
            <a:off x="581192" y="702156"/>
            <a:ext cx="11029616" cy="774219"/>
          </a:xfrm>
        </p:spPr>
        <p:txBody>
          <a:bodyPr/>
          <a:lstStyle/>
          <a:p>
            <a:pPr algn="ctr"/>
            <a:r>
              <a:rPr lang="en-IN" dirty="0"/>
              <a:t>WHAT IS STRIKE OFF?</a:t>
            </a:r>
          </a:p>
        </p:txBody>
      </p:sp>
      <p:sp>
        <p:nvSpPr>
          <p:cNvPr id="3" name="Content Placeholder 2">
            <a:extLst>
              <a:ext uri="{FF2B5EF4-FFF2-40B4-BE49-F238E27FC236}">
                <a16:creationId xmlns:a16="http://schemas.microsoft.com/office/drawing/2014/main" id="{18FDC6C5-934F-4512-91B6-F1378BBD7A0E}"/>
              </a:ext>
            </a:extLst>
          </p:cNvPr>
          <p:cNvSpPr>
            <a:spLocks noGrp="1"/>
          </p:cNvSpPr>
          <p:nvPr>
            <p:ph idx="1"/>
          </p:nvPr>
        </p:nvSpPr>
        <p:spPr>
          <a:xfrm>
            <a:off x="476250" y="2809876"/>
            <a:ext cx="11239500" cy="1679822"/>
          </a:xfrm>
          <a:solidFill>
            <a:schemeClr val="accent5">
              <a:lumMod val="60000"/>
              <a:lumOff val="40000"/>
            </a:schemeClr>
          </a:solidFill>
        </p:spPr>
        <p:txBody>
          <a:bodyPr/>
          <a:lstStyle/>
          <a:p>
            <a:pPr marL="0" indent="0" algn="just">
              <a:buNone/>
            </a:pPr>
            <a:r>
              <a:rPr lang="en-IN" dirty="0"/>
              <a:t>STRIKE-OFF MEANS THE REMOVAL OF NAME OF THE COMPANY FROM THE REGISTER OF COMPANIES BY THE ROC, EITHER BY ROC ITSELF OR ON THE APPLICATION OF COMPANY AND MAKING COMPANY DISSOLVED ON SOME SPECIFIC GROUNDS.</a:t>
            </a:r>
          </a:p>
        </p:txBody>
      </p:sp>
      <p:sp>
        <p:nvSpPr>
          <p:cNvPr id="5" name="Footer Placeholder 4">
            <a:extLst>
              <a:ext uri="{FF2B5EF4-FFF2-40B4-BE49-F238E27FC236}">
                <a16:creationId xmlns:a16="http://schemas.microsoft.com/office/drawing/2014/main" id="{E63AB1DA-E2C8-4AC1-9C58-A8CA50054AD5}"/>
              </a:ext>
            </a:extLst>
          </p:cNvPr>
          <p:cNvSpPr>
            <a:spLocks noGrp="1"/>
          </p:cNvSpPr>
          <p:nvPr>
            <p:ph type="ftr" sz="quarter" idx="11"/>
          </p:nvPr>
        </p:nvSpPr>
        <p:spPr>
          <a:xfrm>
            <a:off x="0" y="6492875"/>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1905314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01C51130-A668-405C-9B9E-1AD66799F495}"/>
              </a:ext>
            </a:extLst>
          </p:cNvPr>
          <p:cNvSpPr>
            <a:spLocks noGrp="1"/>
          </p:cNvSpPr>
          <p:nvPr>
            <p:ph type="ftr" sz="quarter" idx="11"/>
          </p:nvPr>
        </p:nvSpPr>
        <p:spPr>
          <a:xfrm>
            <a:off x="0" y="6492875"/>
            <a:ext cx="6917210" cy="365125"/>
          </a:xfrm>
        </p:spPr>
        <p:txBody>
          <a:bodyPr/>
          <a:lstStyle/>
          <a:p>
            <a:r>
              <a:rPr lang="en-US" sz="1200" dirty="0"/>
              <a:t>CS SANTOSH PANDEY, NEW DELHI. +91-9999202268</a:t>
            </a:r>
          </a:p>
        </p:txBody>
      </p:sp>
      <p:sp>
        <p:nvSpPr>
          <p:cNvPr id="5" name="TextBox 4">
            <a:extLst>
              <a:ext uri="{FF2B5EF4-FFF2-40B4-BE49-F238E27FC236}">
                <a16:creationId xmlns:a16="http://schemas.microsoft.com/office/drawing/2014/main" id="{E4A39C92-CDE5-46D3-86E1-57BF23C8AF96}"/>
              </a:ext>
            </a:extLst>
          </p:cNvPr>
          <p:cNvSpPr txBox="1"/>
          <p:nvPr/>
        </p:nvSpPr>
        <p:spPr>
          <a:xfrm>
            <a:off x="445293" y="1613564"/>
            <a:ext cx="11301413" cy="1077218"/>
          </a:xfrm>
          <a:prstGeom prst="rect">
            <a:avLst/>
          </a:prstGeom>
          <a:solidFill>
            <a:schemeClr val="accent2">
              <a:lumMod val="60000"/>
              <a:lumOff val="40000"/>
            </a:schemeClr>
          </a:solidFill>
        </p:spPr>
        <p:txBody>
          <a:bodyPr wrap="square" rtlCol="0">
            <a:spAutoFit/>
          </a:bodyPr>
          <a:lstStyle/>
          <a:p>
            <a:pPr algn="just"/>
            <a:r>
              <a:rPr lang="en-IN" sz="3200" dirty="0"/>
              <a:t>INTENTION OF SECTION 248(1) AND UNDERSTANDING OF THE TERM USED IN OPENING LINE OF SECTION 248(1)</a:t>
            </a:r>
          </a:p>
        </p:txBody>
      </p:sp>
      <p:sp>
        <p:nvSpPr>
          <p:cNvPr id="2" name="TextBox 1">
            <a:extLst>
              <a:ext uri="{FF2B5EF4-FFF2-40B4-BE49-F238E27FC236}">
                <a16:creationId xmlns:a16="http://schemas.microsoft.com/office/drawing/2014/main" id="{8B6190EE-BE02-44D4-9BEC-F0DC8CB55796}"/>
              </a:ext>
            </a:extLst>
          </p:cNvPr>
          <p:cNvSpPr txBox="1"/>
          <p:nvPr/>
        </p:nvSpPr>
        <p:spPr>
          <a:xfrm>
            <a:off x="2262186" y="3884326"/>
            <a:ext cx="7667625" cy="1077218"/>
          </a:xfrm>
          <a:prstGeom prst="rect">
            <a:avLst/>
          </a:prstGeom>
          <a:solidFill>
            <a:srgbClr val="00B050"/>
          </a:solidFill>
        </p:spPr>
        <p:txBody>
          <a:bodyPr wrap="square" rtlCol="0">
            <a:spAutoFit/>
          </a:bodyPr>
          <a:lstStyle/>
          <a:p>
            <a:pPr algn="ctr"/>
            <a:r>
              <a:rPr lang="en-US" sz="3200" b="1" i="0" dirty="0">
                <a:solidFill>
                  <a:schemeClr val="bg1"/>
                </a:solidFill>
                <a:effectLst/>
                <a:latin typeface="Arial" panose="020B0604020202020204" pitchFamily="34" charset="0"/>
              </a:rPr>
              <a:t>Where the Registrar has reasonable cause to believe that—</a:t>
            </a:r>
            <a:endParaRPr lang="en-IN" sz="3200" b="1" dirty="0">
              <a:solidFill>
                <a:schemeClr val="bg1"/>
              </a:solidFill>
            </a:endParaRPr>
          </a:p>
        </p:txBody>
      </p:sp>
    </p:spTree>
    <p:extLst>
      <p:ext uri="{BB962C8B-B14F-4D97-AF65-F5344CB8AC3E}">
        <p14:creationId xmlns:p14="http://schemas.microsoft.com/office/powerpoint/2010/main" val="1013170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81125" y="590550"/>
            <a:ext cx="9782175" cy="1085851"/>
          </a:xfrm>
          <a:prstGeom prst="rect">
            <a:avLst/>
          </a:prstGeom>
          <a:ln w="57150">
            <a:solidFill>
              <a:schemeClr val="accent2">
                <a:lumMod val="75000"/>
              </a:schemeClr>
            </a:solidFill>
          </a:ln>
          <a:effectLst>
            <a:outerShdw blurRad="63500" sx="102000" sy="102000" algn="ctr"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b="1" dirty="0">
                <a:latin typeface="Bookman Old Style" panose="02050604050505020204" pitchFamily="18" charset="0"/>
              </a:rPr>
              <a:t>    </a:t>
            </a:r>
            <a:r>
              <a:rPr lang="en-US" sz="2400" b="1" u="sng" dirty="0">
                <a:latin typeface="Bookman Old Style" panose="02050604050505020204" pitchFamily="18" charset="0"/>
              </a:rPr>
              <a:t>REMOVAL OF NAME OF THE COMPANY UNDER SECTION 248 OF THE COMPANIES ACT, 2013</a:t>
            </a:r>
            <a:endParaRPr lang="en-US" sz="2000" b="1" u="sng" dirty="0">
              <a:latin typeface="Bookman Old Style" panose="02050604050505020204" pitchFamily="18" charset="0"/>
            </a:endParaRPr>
          </a:p>
        </p:txBody>
      </p:sp>
      <p:sp>
        <p:nvSpPr>
          <p:cNvPr id="8" name="Rounded Rectangle 7"/>
          <p:cNvSpPr/>
          <p:nvPr/>
        </p:nvSpPr>
        <p:spPr>
          <a:xfrm>
            <a:off x="1295400" y="3152774"/>
            <a:ext cx="2514600" cy="2314574"/>
          </a:xfrm>
          <a:prstGeom prst="roundRect">
            <a:avLst/>
          </a:prstGeom>
          <a:effectLst>
            <a:reflection blurRad="6350" stA="52000" endA="300" endPos="35000" dir="5400000" sy="-100000" algn="bl" rotWithShape="0"/>
          </a:effectLst>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2400" b="1" dirty="0">
                <a:latin typeface="Georgia" panose="02040502050405020303" pitchFamily="18" charset="0"/>
              </a:rPr>
              <a:t>BY</a:t>
            </a:r>
          </a:p>
          <a:p>
            <a:pPr algn="ctr"/>
            <a:r>
              <a:rPr lang="en-US" sz="2400" b="1" dirty="0">
                <a:latin typeface="Georgia" panose="02040502050405020303" pitchFamily="18" charset="0"/>
              </a:rPr>
              <a:t>REGISTRAR</a:t>
            </a:r>
          </a:p>
          <a:p>
            <a:pPr algn="ctr"/>
            <a:r>
              <a:rPr lang="en-US" sz="2400" b="1" dirty="0">
                <a:latin typeface="Georgia" panose="02040502050405020303" pitchFamily="18" charset="0"/>
              </a:rPr>
              <a:t>Section 248 (1)</a:t>
            </a:r>
          </a:p>
        </p:txBody>
      </p:sp>
      <p:sp>
        <p:nvSpPr>
          <p:cNvPr id="9" name="Rounded Rectangle 8"/>
          <p:cNvSpPr/>
          <p:nvPr/>
        </p:nvSpPr>
        <p:spPr>
          <a:xfrm>
            <a:off x="8267699" y="3152774"/>
            <a:ext cx="2514600" cy="2314575"/>
          </a:xfrm>
          <a:prstGeom prst="roundRect">
            <a:avLst/>
          </a:prstGeom>
          <a:effectLst>
            <a:glow rad="228600">
              <a:schemeClr val="accent3">
                <a:satMod val="175000"/>
                <a:alpha val="40000"/>
              </a:schemeClr>
            </a:glow>
            <a:reflection blurRad="6350" stA="52000" endA="300" endPos="35000" dir="5400000" sy="-100000" algn="bl" rotWithShape="0"/>
          </a:effectLst>
          <a:scene3d>
            <a:camera prst="orthographicFront"/>
            <a:lightRig rig="threePt" dir="t"/>
          </a:scene3d>
          <a:sp3d>
            <a:bevelT w="114300" prst="hardEdge"/>
          </a:sp3d>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sz="2400" b="1" dirty="0">
              <a:latin typeface="Georgia" panose="02040502050405020303" pitchFamily="18" charset="0"/>
            </a:endParaRPr>
          </a:p>
          <a:p>
            <a:pPr algn="ctr"/>
            <a:r>
              <a:rPr lang="en-US" sz="2400" b="1" dirty="0">
                <a:latin typeface="Georgia" panose="02040502050405020303" pitchFamily="18" charset="0"/>
              </a:rPr>
              <a:t>BY COMPANY Section 248 (2)</a:t>
            </a:r>
          </a:p>
          <a:p>
            <a:pPr algn="ctr"/>
            <a:endParaRPr lang="en-US" sz="2400" b="1" dirty="0">
              <a:latin typeface="Georgia" panose="02040502050405020303" pitchFamily="18" charset="0"/>
            </a:endParaRPr>
          </a:p>
          <a:p>
            <a:pPr algn="ctr"/>
            <a:r>
              <a:rPr lang="en-US" sz="2400" b="1" dirty="0">
                <a:latin typeface="Georgia" panose="02040502050405020303" pitchFamily="18" charset="0"/>
              </a:rPr>
              <a:t>STK-2</a:t>
            </a:r>
          </a:p>
          <a:p>
            <a:pPr algn="ctr"/>
            <a:endParaRPr lang="en-US" sz="2400" b="1" dirty="0">
              <a:latin typeface="Georgia" panose="02040502050405020303" pitchFamily="18" charset="0"/>
            </a:endParaRPr>
          </a:p>
        </p:txBody>
      </p:sp>
      <p:cxnSp>
        <p:nvCxnSpPr>
          <p:cNvPr id="11" name="Straight Connector 10"/>
          <p:cNvCxnSpPr/>
          <p:nvPr/>
        </p:nvCxnSpPr>
        <p:spPr>
          <a:xfrm>
            <a:off x="6048375" y="1733550"/>
            <a:ext cx="9525" cy="819150"/>
          </a:xfrm>
          <a:prstGeom prst="line">
            <a:avLst/>
          </a:prstGeom>
          <a:ln w="76200"/>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2552700" y="2552700"/>
            <a:ext cx="7038975" cy="0"/>
          </a:xfrm>
          <a:prstGeom prst="line">
            <a:avLst/>
          </a:prstGeom>
          <a:ln w="76200"/>
        </p:spPr>
        <p:style>
          <a:lnRef idx="3">
            <a:schemeClr val="dk1"/>
          </a:lnRef>
          <a:fillRef idx="0">
            <a:schemeClr val="dk1"/>
          </a:fillRef>
          <a:effectRef idx="2">
            <a:schemeClr val="dk1"/>
          </a:effectRef>
          <a:fontRef idx="minor">
            <a:schemeClr val="tx1"/>
          </a:fontRef>
        </p:style>
      </p:cxnSp>
      <p:cxnSp>
        <p:nvCxnSpPr>
          <p:cNvPr id="16" name="Straight Arrow Connector 15"/>
          <p:cNvCxnSpPr/>
          <p:nvPr/>
        </p:nvCxnSpPr>
        <p:spPr>
          <a:xfrm>
            <a:off x="2590800" y="2552700"/>
            <a:ext cx="0" cy="600075"/>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cxnSp>
        <p:nvCxnSpPr>
          <p:cNvPr id="17" name="Straight Arrow Connector 16"/>
          <p:cNvCxnSpPr/>
          <p:nvPr/>
        </p:nvCxnSpPr>
        <p:spPr>
          <a:xfrm>
            <a:off x="9553575" y="2552699"/>
            <a:ext cx="0" cy="600075"/>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sp>
        <p:nvSpPr>
          <p:cNvPr id="10" name="Footer Placeholder 4">
            <a:extLst>
              <a:ext uri="{FF2B5EF4-FFF2-40B4-BE49-F238E27FC236}">
                <a16:creationId xmlns:a16="http://schemas.microsoft.com/office/drawing/2014/main" id="{F00D4279-E599-47E8-B555-42FF4F0C1B2F}"/>
              </a:ext>
            </a:extLst>
          </p:cNvPr>
          <p:cNvSpPr>
            <a:spLocks noGrp="1"/>
          </p:cNvSpPr>
          <p:nvPr>
            <p:ph type="ftr" sz="quarter" idx="11"/>
          </p:nvPr>
        </p:nvSpPr>
        <p:spPr>
          <a:xfrm>
            <a:off x="9525" y="6492875"/>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757559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A7298-7CA5-4889-BA67-92DA89172D6D}"/>
              </a:ext>
            </a:extLst>
          </p:cNvPr>
          <p:cNvSpPr>
            <a:spLocks noGrp="1"/>
          </p:cNvSpPr>
          <p:nvPr>
            <p:ph type="title"/>
          </p:nvPr>
        </p:nvSpPr>
        <p:spPr>
          <a:xfrm>
            <a:off x="581192" y="787881"/>
            <a:ext cx="11029616" cy="774219"/>
          </a:xfrm>
        </p:spPr>
        <p:txBody>
          <a:bodyPr>
            <a:normAutofit fontScale="90000"/>
          </a:bodyPr>
          <a:lstStyle/>
          <a:p>
            <a:pPr algn="ctr"/>
            <a:r>
              <a:rPr lang="en-IN" b="1" dirty="0"/>
              <a:t>Grounds of strike off [section 248(1)] FOR ANY KIND OF STRIKE OFF</a:t>
            </a:r>
          </a:p>
        </p:txBody>
      </p:sp>
      <p:graphicFrame>
        <p:nvGraphicFramePr>
          <p:cNvPr id="4" name="Table 4">
            <a:extLst>
              <a:ext uri="{FF2B5EF4-FFF2-40B4-BE49-F238E27FC236}">
                <a16:creationId xmlns:a16="http://schemas.microsoft.com/office/drawing/2014/main" id="{8C0AF2A1-A3D0-4C61-9934-9B31EAB175B1}"/>
              </a:ext>
            </a:extLst>
          </p:cNvPr>
          <p:cNvGraphicFramePr>
            <a:graphicFrameLocks noGrp="1"/>
          </p:cNvGraphicFramePr>
          <p:nvPr>
            <p:extLst>
              <p:ext uri="{D42A27DB-BD31-4B8C-83A1-F6EECF244321}">
                <p14:modId xmlns:p14="http://schemas.microsoft.com/office/powerpoint/2010/main" val="2709772075"/>
              </p:ext>
            </p:extLst>
          </p:nvPr>
        </p:nvGraphicFramePr>
        <p:xfrm>
          <a:off x="444500" y="1872190"/>
          <a:ext cx="11303000" cy="3623737"/>
        </p:xfrm>
        <a:graphic>
          <a:graphicData uri="http://schemas.openxmlformats.org/drawingml/2006/table">
            <a:tbl>
              <a:tblPr firstRow="1" bandRow="1">
                <a:tableStyleId>{5C22544A-7EE6-4342-B048-85BDC9FD1C3A}</a:tableStyleId>
              </a:tblPr>
              <a:tblGrid>
                <a:gridCol w="1460500">
                  <a:extLst>
                    <a:ext uri="{9D8B030D-6E8A-4147-A177-3AD203B41FA5}">
                      <a16:colId xmlns:a16="http://schemas.microsoft.com/office/drawing/2014/main" val="1686255161"/>
                    </a:ext>
                  </a:extLst>
                </a:gridCol>
                <a:gridCol w="9842500">
                  <a:extLst>
                    <a:ext uri="{9D8B030D-6E8A-4147-A177-3AD203B41FA5}">
                      <a16:colId xmlns:a16="http://schemas.microsoft.com/office/drawing/2014/main" val="3075136916"/>
                    </a:ext>
                  </a:extLst>
                </a:gridCol>
              </a:tblGrid>
              <a:tr h="504833">
                <a:tc>
                  <a:txBody>
                    <a:bodyPr/>
                    <a:lstStyle/>
                    <a:p>
                      <a:pPr algn="ctr"/>
                      <a:r>
                        <a:rPr lang="en-IN" dirty="0" err="1"/>
                        <a:t>S.No</a:t>
                      </a:r>
                      <a:r>
                        <a:rPr lang="en-IN" dirty="0"/>
                        <a:t>.</a:t>
                      </a:r>
                    </a:p>
                  </a:txBody>
                  <a:tcPr/>
                </a:tc>
                <a:tc>
                  <a:txBody>
                    <a:bodyPr/>
                    <a:lstStyle/>
                    <a:p>
                      <a:pPr algn="ctr"/>
                      <a:r>
                        <a:rPr lang="en-IN" dirty="0"/>
                        <a:t>Particulars</a:t>
                      </a:r>
                    </a:p>
                  </a:txBody>
                  <a:tcPr/>
                </a:tc>
                <a:extLst>
                  <a:ext uri="{0D108BD9-81ED-4DB2-BD59-A6C34878D82A}">
                    <a16:rowId xmlns:a16="http://schemas.microsoft.com/office/drawing/2014/main" val="1161613000"/>
                  </a:ext>
                </a:extLst>
              </a:tr>
              <a:tr h="504833">
                <a:tc>
                  <a:txBody>
                    <a:bodyPr/>
                    <a:lstStyle/>
                    <a:p>
                      <a:pPr algn="ctr"/>
                      <a:r>
                        <a:rPr lang="en-IN" dirty="0"/>
                        <a:t>1.</a:t>
                      </a:r>
                    </a:p>
                  </a:txBody>
                  <a:tcPr/>
                </a:tc>
                <a:tc>
                  <a:txBody>
                    <a:bodyPr/>
                    <a:lstStyle/>
                    <a:p>
                      <a:pPr algn="ctr"/>
                      <a:r>
                        <a:rPr lang="en-IN" dirty="0"/>
                        <a:t>Company failed to commence business within one year of its incorporation</a:t>
                      </a:r>
                    </a:p>
                  </a:txBody>
                  <a:tcPr/>
                </a:tc>
                <a:extLst>
                  <a:ext uri="{0D108BD9-81ED-4DB2-BD59-A6C34878D82A}">
                    <a16:rowId xmlns:a16="http://schemas.microsoft.com/office/drawing/2014/main" val="1978765064"/>
                  </a:ext>
                </a:extLst>
              </a:tr>
              <a:tr h="871357">
                <a:tc>
                  <a:txBody>
                    <a:bodyPr/>
                    <a:lstStyle/>
                    <a:p>
                      <a:pPr algn="ctr"/>
                      <a:r>
                        <a:rPr lang="en-IN" dirty="0"/>
                        <a:t>2.</a:t>
                      </a:r>
                    </a:p>
                  </a:txBody>
                  <a:tcPr/>
                </a:tc>
                <a:tc>
                  <a:txBody>
                    <a:bodyPr/>
                    <a:lstStyle/>
                    <a:p>
                      <a:pPr algn="ctr"/>
                      <a:r>
                        <a:rPr lang="en-IN" dirty="0"/>
                        <a:t>Company is not carrying on any business or operation for a period of two immediately preceding financial years and has not made application for obtaining dormant status within such period</a:t>
                      </a:r>
                    </a:p>
                  </a:txBody>
                  <a:tcPr/>
                </a:tc>
                <a:extLst>
                  <a:ext uri="{0D108BD9-81ED-4DB2-BD59-A6C34878D82A}">
                    <a16:rowId xmlns:a16="http://schemas.microsoft.com/office/drawing/2014/main" val="4115851452"/>
                  </a:ext>
                </a:extLst>
              </a:tr>
              <a:tr h="871357">
                <a:tc>
                  <a:txBody>
                    <a:bodyPr/>
                    <a:lstStyle/>
                    <a:p>
                      <a:pPr algn="ctr"/>
                      <a:r>
                        <a:rPr lang="en-IN" dirty="0"/>
                        <a:t>3.</a:t>
                      </a:r>
                    </a:p>
                  </a:txBody>
                  <a:tcPr/>
                </a:tc>
                <a:tc>
                  <a:txBody>
                    <a:bodyPr/>
                    <a:lstStyle/>
                    <a:p>
                      <a:pPr algn="ctr"/>
                      <a:r>
                        <a:rPr lang="en-IN" dirty="0"/>
                        <a:t>Subscription money has not been paid by the subscribers and declaration has not been made in INC 20A with 180 days.</a:t>
                      </a:r>
                    </a:p>
                  </a:txBody>
                  <a:tcPr/>
                </a:tc>
                <a:extLst>
                  <a:ext uri="{0D108BD9-81ED-4DB2-BD59-A6C34878D82A}">
                    <a16:rowId xmlns:a16="http://schemas.microsoft.com/office/drawing/2014/main" val="653923821"/>
                  </a:ext>
                </a:extLst>
              </a:tr>
              <a:tr h="871357">
                <a:tc>
                  <a:txBody>
                    <a:bodyPr/>
                    <a:lstStyle/>
                    <a:p>
                      <a:pPr algn="ctr"/>
                      <a:r>
                        <a:rPr lang="en-IN" dirty="0"/>
                        <a:t>4.</a:t>
                      </a:r>
                    </a:p>
                  </a:txBody>
                  <a:tcPr/>
                </a:tc>
                <a:tc>
                  <a:txBody>
                    <a:bodyPr/>
                    <a:lstStyle/>
                    <a:p>
                      <a:pPr algn="ctr"/>
                      <a:r>
                        <a:rPr lang="en-IN" dirty="0"/>
                        <a:t>Company is not carrying business or operations witness from verification of registered office of the company</a:t>
                      </a:r>
                    </a:p>
                  </a:txBody>
                  <a:tcPr/>
                </a:tc>
                <a:extLst>
                  <a:ext uri="{0D108BD9-81ED-4DB2-BD59-A6C34878D82A}">
                    <a16:rowId xmlns:a16="http://schemas.microsoft.com/office/drawing/2014/main" val="392730443"/>
                  </a:ext>
                </a:extLst>
              </a:tr>
            </a:tbl>
          </a:graphicData>
        </a:graphic>
      </p:graphicFrame>
      <p:sp>
        <p:nvSpPr>
          <p:cNvPr id="5" name="TextBox 4">
            <a:extLst>
              <a:ext uri="{FF2B5EF4-FFF2-40B4-BE49-F238E27FC236}">
                <a16:creationId xmlns:a16="http://schemas.microsoft.com/office/drawing/2014/main" id="{D2A92ACF-2F34-4556-8527-48FC2256CCF9}"/>
              </a:ext>
            </a:extLst>
          </p:cNvPr>
          <p:cNvSpPr txBox="1"/>
          <p:nvPr/>
        </p:nvSpPr>
        <p:spPr>
          <a:xfrm>
            <a:off x="444500" y="5753100"/>
            <a:ext cx="11303000" cy="646331"/>
          </a:xfrm>
          <a:prstGeom prst="rect">
            <a:avLst/>
          </a:prstGeom>
          <a:solidFill>
            <a:schemeClr val="accent6">
              <a:lumMod val="40000"/>
              <a:lumOff val="60000"/>
            </a:schemeClr>
          </a:solidFill>
        </p:spPr>
        <p:txBody>
          <a:bodyPr wrap="square" rtlCol="0">
            <a:spAutoFit/>
          </a:bodyPr>
          <a:lstStyle/>
          <a:p>
            <a:r>
              <a:rPr lang="en-IN" b="1" dirty="0"/>
              <a:t>Q- Whether STK-2 can be filed if company has not received the initial subscription money and INC-20A has not been filed?  </a:t>
            </a:r>
          </a:p>
        </p:txBody>
      </p:sp>
      <p:sp>
        <p:nvSpPr>
          <p:cNvPr id="6" name="Footer Placeholder 4">
            <a:extLst>
              <a:ext uri="{FF2B5EF4-FFF2-40B4-BE49-F238E27FC236}">
                <a16:creationId xmlns:a16="http://schemas.microsoft.com/office/drawing/2014/main" id="{6D09F1B3-2970-4B3D-B24B-416A9F9E1E11}"/>
              </a:ext>
            </a:extLst>
          </p:cNvPr>
          <p:cNvSpPr>
            <a:spLocks noGrp="1"/>
          </p:cNvSpPr>
          <p:nvPr>
            <p:ph type="ftr" sz="quarter" idx="11"/>
          </p:nvPr>
        </p:nvSpPr>
        <p:spPr>
          <a:xfrm>
            <a:off x="9525" y="6487850"/>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1538874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FA539-34C0-42B4-A68E-B598B3CB9893}"/>
              </a:ext>
            </a:extLst>
          </p:cNvPr>
          <p:cNvSpPr>
            <a:spLocks noGrp="1"/>
          </p:cNvSpPr>
          <p:nvPr>
            <p:ph type="title"/>
          </p:nvPr>
        </p:nvSpPr>
        <p:spPr>
          <a:xfrm>
            <a:off x="581192" y="609600"/>
            <a:ext cx="11029616" cy="1171576"/>
          </a:xfrm>
        </p:spPr>
        <p:txBody>
          <a:bodyPr>
            <a:normAutofit fontScale="90000"/>
          </a:bodyPr>
          <a:lstStyle/>
          <a:p>
            <a:pPr algn="ctr"/>
            <a:r>
              <a:rPr lang="en-IN" dirty="0"/>
              <a:t>REMOVAL OF NAME OF COMPANY BY ROC ACTION (PROCEDURE)</a:t>
            </a:r>
            <a:br>
              <a:rPr lang="en-IN" dirty="0"/>
            </a:br>
            <a:r>
              <a:rPr lang="en-IN" dirty="0">
                <a:solidFill>
                  <a:srgbClr val="FF6699"/>
                </a:solidFill>
              </a:rPr>
              <a:t>Section 248(1) read with rule 3 &amp; 7 of the companies (removal of names of companies from the register of companies) rules, 2016</a:t>
            </a:r>
            <a:endParaRPr lang="en-IN" dirty="0"/>
          </a:p>
        </p:txBody>
      </p:sp>
      <p:graphicFrame>
        <p:nvGraphicFramePr>
          <p:cNvPr id="4" name="Diagram 3">
            <a:extLst>
              <a:ext uri="{FF2B5EF4-FFF2-40B4-BE49-F238E27FC236}">
                <a16:creationId xmlns:a16="http://schemas.microsoft.com/office/drawing/2014/main" id="{AFCAD7A2-FC7D-47F1-867A-5D92AAA266A6}"/>
              </a:ext>
            </a:extLst>
          </p:cNvPr>
          <p:cNvGraphicFramePr/>
          <p:nvPr>
            <p:extLst>
              <p:ext uri="{D42A27DB-BD31-4B8C-83A1-F6EECF244321}">
                <p14:modId xmlns:p14="http://schemas.microsoft.com/office/powerpoint/2010/main" val="1186945922"/>
              </p:ext>
            </p:extLst>
          </p:nvPr>
        </p:nvGraphicFramePr>
        <p:xfrm>
          <a:off x="460374" y="1862667"/>
          <a:ext cx="11293475" cy="43857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a:extLst>
              <a:ext uri="{FF2B5EF4-FFF2-40B4-BE49-F238E27FC236}">
                <a16:creationId xmlns:a16="http://schemas.microsoft.com/office/drawing/2014/main" id="{D2E9FC7F-9B4B-4733-B45D-ED184411ED23}"/>
              </a:ext>
            </a:extLst>
          </p:cNvPr>
          <p:cNvSpPr>
            <a:spLocks noGrp="1"/>
          </p:cNvSpPr>
          <p:nvPr>
            <p:ph type="ftr" sz="quarter" idx="11"/>
          </p:nvPr>
        </p:nvSpPr>
        <p:spPr>
          <a:xfrm>
            <a:off x="-9525" y="6485211"/>
            <a:ext cx="6917210" cy="365125"/>
          </a:xfrm>
        </p:spPr>
        <p:txBody>
          <a:bodyPr/>
          <a:lstStyle/>
          <a:p>
            <a:r>
              <a:rPr lang="en-US" sz="1400" dirty="0"/>
              <a:t>CS SANTOSH PANDEY, NEW DELHI. +91-9999202268</a:t>
            </a:r>
          </a:p>
        </p:txBody>
      </p:sp>
    </p:spTree>
    <p:extLst>
      <p:ext uri="{BB962C8B-B14F-4D97-AF65-F5344CB8AC3E}">
        <p14:creationId xmlns:p14="http://schemas.microsoft.com/office/powerpoint/2010/main" val="1009498069"/>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1358</TotalTime>
  <Words>5238</Words>
  <Application>Microsoft Macintosh PowerPoint</Application>
  <PresentationFormat>Widescreen</PresentationFormat>
  <Paragraphs>396</Paragraphs>
  <Slides>40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40</vt:i4>
      </vt:variant>
    </vt:vector>
  </HeadingPairs>
  <TitlesOfParts>
    <vt:vector size="48" baseType="lpstr">
      <vt:lpstr>Arial</vt:lpstr>
      <vt:lpstr>Bookman Old Style</vt:lpstr>
      <vt:lpstr>Calibri</vt:lpstr>
      <vt:lpstr>Georgia</vt:lpstr>
      <vt:lpstr>Gill Sans MT</vt:lpstr>
      <vt:lpstr>Helvetica Neue</vt:lpstr>
      <vt:lpstr>Wingdings 2</vt:lpstr>
      <vt:lpstr>Dividend</vt:lpstr>
      <vt:lpstr>  </vt:lpstr>
      <vt:lpstr>DISCLAIMER</vt:lpstr>
      <vt:lpstr>PowerPoint Presentation</vt:lpstr>
      <vt:lpstr>PowerPoint Presentation</vt:lpstr>
      <vt:lpstr>WHAT IS STRIKE OFF?</vt:lpstr>
      <vt:lpstr>PowerPoint Presentation</vt:lpstr>
      <vt:lpstr>PowerPoint Presentation</vt:lpstr>
      <vt:lpstr>Grounds of strike off [section 248(1)] FOR ANY KIND OF STRIKE OFF</vt:lpstr>
      <vt:lpstr>REMOVAL OF NAME OF COMPANY BY ROC ACTION (PROCEDURE) Section 248(1) read with rule 3 &amp; 7 of the companies (removal of names of companies from the register of companies) rules, 2016</vt:lpstr>
      <vt:lpstr>POSER</vt:lpstr>
      <vt:lpstr>CIRCUMSTANCES IN WHICH strike off cannot happen through any kind [Section 248 read with rule 3]</vt:lpstr>
      <vt:lpstr>VOLUNTARY REMOVAL OF COMPANYS’ NAME BY ITSELF  SECTION 248(2) Read with rule 4 of the companies (removal of names of companies from the register of companies) rules, 2016</vt:lpstr>
      <vt:lpstr>ATTACHMENTS TO STK-2-APPLICATION BY COMPANY FOR STRIKE OFF</vt:lpstr>
      <vt:lpstr>SECTION 248(6)</vt:lpstr>
      <vt:lpstr>SECTION 248(7)</vt:lpstr>
      <vt:lpstr>CIRCUMSTANCES IN WHICH STRIKE OFF APPLICATION (STK-2) CANNOT BE MADE [Section 249 read with rule 4]</vt:lpstr>
      <vt:lpstr>EFFECT OF STRIKE OFF/company getting dissolved (SECTION 250)</vt:lpstr>
      <vt:lpstr>BRIEF ABOUT DISQUALIFICATION, VACATION AND DEACTIVATION OF DIN IN CONTEXT TO STRIKE OFF [Section 164, 167 &amp; rule 11 of The Companies (Appointment and Qualifications of Directors) Rules, 2014]</vt:lpstr>
      <vt:lpstr>FRAUDULENT APPLICATION FOR REMOVAL OF NAME [SECTION 251]</vt:lpstr>
      <vt:lpstr>Appeal to tribunal for revival [section 252(1)]</vt:lpstr>
      <vt:lpstr>DECODING 252(1)</vt:lpstr>
      <vt:lpstr>SECTION 252(2)</vt:lpstr>
      <vt:lpstr>Appeal to tribunal for revival [section 252(3)]</vt:lpstr>
      <vt:lpstr>DECODING SECTION 252(3)</vt:lpstr>
      <vt:lpstr>DIFFERENCE BETWEEN 252(1) &amp; (3)</vt:lpstr>
      <vt:lpstr>GROUNDS FOR REVIVAL OF STRUCK OFF COMPANIES</vt:lpstr>
      <vt:lpstr>Meaning of ‘otherwise it is just’</vt:lpstr>
      <vt:lpstr>PRE-REQUISITES FOR FILING AN APPEAL UNDER SECTION 252 READ WITH NCLT RULES, 2016</vt:lpstr>
      <vt:lpstr>WHERE TO APPROACH AGAINST THE ADVERSE ORDER OF NCLT? (SECTION 421)</vt:lpstr>
      <vt:lpstr>EFFECT OF STRUCK OFF COMPANIES IN SCHEDULE III-FINANCIAL PREPARATION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Lenovo</dc:creator>
  <cp:lastModifiedBy>Santosh Pandey</cp:lastModifiedBy>
  <cp:revision>64</cp:revision>
  <dcterms:created xsi:type="dcterms:W3CDTF">2022-03-23T06:14:53Z</dcterms:created>
  <dcterms:modified xsi:type="dcterms:W3CDTF">2024-02-10T07:44:41Z</dcterms:modified>
</cp:coreProperties>
</file>