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80" r:id="rId1"/>
  </p:sldMasterIdLst>
  <p:notesMasterIdLst>
    <p:notesMasterId r:id="rId106"/>
  </p:notesMasterIdLst>
  <p:sldIdLst>
    <p:sldId id="256" r:id="rId2"/>
    <p:sldId id="442" r:id="rId3"/>
    <p:sldId id="494" r:id="rId4"/>
    <p:sldId id="478" r:id="rId5"/>
    <p:sldId id="348" r:id="rId6"/>
    <p:sldId id="480" r:id="rId7"/>
    <p:sldId id="482" r:id="rId8"/>
    <p:sldId id="483" r:id="rId9"/>
    <p:sldId id="484" r:id="rId10"/>
    <p:sldId id="485" r:id="rId11"/>
    <p:sldId id="487" r:id="rId12"/>
    <p:sldId id="486" r:id="rId13"/>
    <p:sldId id="492" r:id="rId14"/>
    <p:sldId id="443" r:id="rId15"/>
    <p:sldId id="444" r:id="rId16"/>
    <p:sldId id="495" r:id="rId17"/>
    <p:sldId id="445" r:id="rId18"/>
    <p:sldId id="446" r:id="rId19"/>
    <p:sldId id="493" r:id="rId20"/>
    <p:sldId id="447" r:id="rId21"/>
    <p:sldId id="448" r:id="rId22"/>
    <p:sldId id="449" r:id="rId23"/>
    <p:sldId id="450" r:id="rId24"/>
    <p:sldId id="451" r:id="rId25"/>
    <p:sldId id="452" r:id="rId26"/>
    <p:sldId id="453" r:id="rId27"/>
    <p:sldId id="454" r:id="rId28"/>
    <p:sldId id="488" r:id="rId29"/>
    <p:sldId id="455" r:id="rId30"/>
    <p:sldId id="456" r:id="rId31"/>
    <p:sldId id="457" r:id="rId32"/>
    <p:sldId id="458" r:id="rId33"/>
    <p:sldId id="491" r:id="rId34"/>
    <p:sldId id="490" r:id="rId35"/>
    <p:sldId id="461" r:id="rId36"/>
    <p:sldId id="462" r:id="rId37"/>
    <p:sldId id="463" r:id="rId38"/>
    <p:sldId id="464" r:id="rId39"/>
    <p:sldId id="465" r:id="rId40"/>
    <p:sldId id="466" r:id="rId41"/>
    <p:sldId id="459" r:id="rId42"/>
    <p:sldId id="468" r:id="rId43"/>
    <p:sldId id="469" r:id="rId44"/>
    <p:sldId id="470" r:id="rId45"/>
    <p:sldId id="471" r:id="rId46"/>
    <p:sldId id="472" r:id="rId47"/>
    <p:sldId id="473" r:id="rId48"/>
    <p:sldId id="474" r:id="rId49"/>
    <p:sldId id="475" r:id="rId50"/>
    <p:sldId id="477" r:id="rId51"/>
    <p:sldId id="496" r:id="rId52"/>
    <p:sldId id="497" r:id="rId53"/>
    <p:sldId id="315" r:id="rId54"/>
    <p:sldId id="498" r:id="rId55"/>
    <p:sldId id="428" r:id="rId56"/>
    <p:sldId id="393" r:id="rId57"/>
    <p:sldId id="394" r:id="rId58"/>
    <p:sldId id="395" r:id="rId59"/>
    <p:sldId id="396" r:id="rId60"/>
    <p:sldId id="397" r:id="rId61"/>
    <p:sldId id="398" r:id="rId62"/>
    <p:sldId id="399" r:id="rId63"/>
    <p:sldId id="400" r:id="rId64"/>
    <p:sldId id="401" r:id="rId65"/>
    <p:sldId id="422" r:id="rId66"/>
    <p:sldId id="429" r:id="rId67"/>
    <p:sldId id="430" r:id="rId68"/>
    <p:sldId id="402" r:id="rId69"/>
    <p:sldId id="403" r:id="rId70"/>
    <p:sldId id="404" r:id="rId71"/>
    <p:sldId id="405" r:id="rId72"/>
    <p:sldId id="426" r:id="rId73"/>
    <p:sldId id="421" r:id="rId74"/>
    <p:sldId id="431" r:id="rId75"/>
    <p:sldId id="441" r:id="rId76"/>
    <p:sldId id="406" r:id="rId77"/>
    <p:sldId id="432" r:id="rId78"/>
    <p:sldId id="433" r:id="rId79"/>
    <p:sldId id="419" r:id="rId80"/>
    <p:sldId id="420" r:id="rId81"/>
    <p:sldId id="434" r:id="rId82"/>
    <p:sldId id="435" r:id="rId83"/>
    <p:sldId id="436" r:id="rId84"/>
    <p:sldId id="437" r:id="rId85"/>
    <p:sldId id="407" r:id="rId86"/>
    <p:sldId id="408" r:id="rId87"/>
    <p:sldId id="409" r:id="rId88"/>
    <p:sldId id="438" r:id="rId89"/>
    <p:sldId id="427" r:id="rId90"/>
    <p:sldId id="410" r:id="rId91"/>
    <p:sldId id="411" r:id="rId92"/>
    <p:sldId id="412" r:id="rId93"/>
    <p:sldId id="413" r:id="rId94"/>
    <p:sldId id="414" r:id="rId95"/>
    <p:sldId id="423" r:id="rId96"/>
    <p:sldId id="424" r:id="rId97"/>
    <p:sldId id="416" r:id="rId98"/>
    <p:sldId id="415" r:id="rId99"/>
    <p:sldId id="417" r:id="rId100"/>
    <p:sldId id="439" r:id="rId101"/>
    <p:sldId id="440" r:id="rId102"/>
    <p:sldId id="418" r:id="rId103"/>
    <p:sldId id="360" r:id="rId104"/>
    <p:sldId id="361" r:id="rId105"/>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6666"/>
    <a:srgbClr val="009900"/>
    <a:srgbClr val="6600CC"/>
    <a:srgbClr val="CC9900"/>
    <a:srgbClr val="FF3399"/>
    <a:srgbClr val="66FF33"/>
    <a:srgbClr val="CC3300"/>
    <a:srgbClr val="0099CC"/>
    <a:srgbClr val="CCCCFF"/>
    <a:srgbClr val="008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9338" autoAdjust="0"/>
    <p:restoredTop sz="94624" autoAdjust="0"/>
  </p:normalViewPr>
  <p:slideViewPr>
    <p:cSldViewPr>
      <p:cViewPr varScale="1">
        <p:scale>
          <a:sx n="70" d="100"/>
          <a:sy n="70" d="100"/>
        </p:scale>
        <p:origin x="1638" y="72"/>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07" Type="http://schemas.openxmlformats.org/officeDocument/2006/relationships/presProps" Target="presProps.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slide" Target="slides/slide86.xml"/><Relationship Id="rId102" Type="http://schemas.openxmlformats.org/officeDocument/2006/relationships/slide" Target="slides/slide101.xml"/><Relationship Id="rId110" Type="http://schemas.openxmlformats.org/officeDocument/2006/relationships/tableStyles" Target="tableStyles.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90" Type="http://schemas.openxmlformats.org/officeDocument/2006/relationships/slide" Target="slides/slide89.xml"/><Relationship Id="rId95" Type="http://schemas.openxmlformats.org/officeDocument/2006/relationships/slide" Target="slides/slide94.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slide" Target="slides/slide92.xml"/><Relationship Id="rId98" Type="http://schemas.openxmlformats.org/officeDocument/2006/relationships/slide" Target="slides/slide9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103" Type="http://schemas.openxmlformats.org/officeDocument/2006/relationships/slide" Target="slides/slide102.xml"/><Relationship Id="rId108" Type="http://schemas.openxmlformats.org/officeDocument/2006/relationships/viewProps" Target="viewProp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slide" Target="slides/slide95.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6" Type="http://schemas.openxmlformats.org/officeDocument/2006/relationships/notesMaster" Target="notesMasters/notesMaster1.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theme" Target="theme/theme1.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0B67453-F8C7-4A24-86B1-BF09699ED42D}" type="datetimeFigureOut">
              <a:rPr lang="en-US" smtClean="0"/>
              <a:pPr/>
              <a:t>06/12/2019</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8055745-4D18-484E-AA99-80DCA3225DD9}" type="slidenum">
              <a:rPr lang="en-US" smtClean="0"/>
              <a:pPr/>
              <a:t>‹#›</a:t>
            </a:fld>
            <a:endParaRPr lang="en-US"/>
          </a:p>
        </p:txBody>
      </p:sp>
    </p:spTree>
    <p:extLst>
      <p:ext uri="{BB962C8B-B14F-4D97-AF65-F5344CB8AC3E}">
        <p14:creationId xmlns:p14="http://schemas.microsoft.com/office/powerpoint/2010/main" val="254119678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28055745-4D18-484E-AA99-80DCA3225DD9}" type="slidenum">
              <a:rPr lang="en-US" smtClean="0"/>
              <a:pPr/>
              <a:t>53</a:t>
            </a:fld>
            <a:endParaRPr lang="en-US"/>
          </a:p>
        </p:txBody>
      </p:sp>
    </p:spTree>
    <p:extLst>
      <p:ext uri="{BB962C8B-B14F-4D97-AF65-F5344CB8AC3E}">
        <p14:creationId xmlns:p14="http://schemas.microsoft.com/office/powerpoint/2010/main" val="261849478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1">
        <a:schemeClr val="bg2"/>
      </p:bgRef>
    </p:bg>
    <p:spTree>
      <p:nvGrpSpPr>
        <p:cNvPr id="1" name=""/>
        <p:cNvGrpSpPr/>
        <p:nvPr/>
      </p:nvGrpSpPr>
      <p:grpSpPr>
        <a:xfrm>
          <a:off x="0" y="0"/>
          <a:ext cx="0" cy="0"/>
          <a:chOff x="0" y="0"/>
          <a:chExt cx="0" cy="0"/>
        </a:xfrm>
      </p:grpSpPr>
      <p:sp>
        <p:nvSpPr>
          <p:cNvPr id="7" name="Rectangle 6"/>
          <p:cNvSpPr/>
          <p:nvPr/>
        </p:nvSpPr>
        <p:spPr bwMode="white">
          <a:xfrm>
            <a:off x="0" y="5971032"/>
            <a:ext cx="9144000" cy="886968"/>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0" name="Rectangle 9"/>
          <p:cNvSpPr/>
          <p:nvPr/>
        </p:nvSpPr>
        <p:spPr>
          <a:xfrm>
            <a:off x="-9144" y="6053328"/>
            <a:ext cx="2249424" cy="71323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1" name="Rectangle 10"/>
          <p:cNvSpPr/>
          <p:nvPr/>
        </p:nvSpPr>
        <p:spPr>
          <a:xfrm>
            <a:off x="2359152" y="6044184"/>
            <a:ext cx="6784848" cy="713232"/>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8" name="Title 7"/>
          <p:cNvSpPr>
            <a:spLocks noGrp="1"/>
          </p:cNvSpPr>
          <p:nvPr>
            <p:ph type="ctrTitle"/>
          </p:nvPr>
        </p:nvSpPr>
        <p:spPr>
          <a:xfrm>
            <a:off x="2362200" y="4038600"/>
            <a:ext cx="6477000" cy="1828800"/>
          </a:xfrm>
        </p:spPr>
        <p:txBody>
          <a:bodyPr anchor="b"/>
          <a:lstStyle>
            <a:lvl1pPr>
              <a:defRPr cap="all" baseline="0"/>
            </a:lvl1pPr>
          </a:lstStyle>
          <a:p>
            <a:r>
              <a:rPr kumimoji="0" lang="en-US" smtClean="0"/>
              <a:t>Click to edit Master title style</a:t>
            </a:r>
            <a:endParaRPr kumimoji="0" lang="en-US"/>
          </a:p>
        </p:txBody>
      </p:sp>
      <p:sp>
        <p:nvSpPr>
          <p:cNvPr id="9" name="Subtitle 8"/>
          <p:cNvSpPr>
            <a:spLocks noGrp="1"/>
          </p:cNvSpPr>
          <p:nvPr>
            <p:ph type="subTitle" idx="1"/>
          </p:nvPr>
        </p:nvSpPr>
        <p:spPr>
          <a:xfrm>
            <a:off x="2362200" y="6050037"/>
            <a:ext cx="6705600" cy="685800"/>
          </a:xfrm>
        </p:spPr>
        <p:txBody>
          <a:bodyPr anchor="ctr">
            <a:normAutofit/>
          </a:bodyPr>
          <a:lstStyle>
            <a:lvl1pPr marL="0" indent="0" algn="l">
              <a:buNone/>
              <a:defRPr sz="2600">
                <a:solidFill>
                  <a:srgbClr val="FFFFFF"/>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Date Placeholder 27"/>
          <p:cNvSpPr>
            <a:spLocks noGrp="1"/>
          </p:cNvSpPr>
          <p:nvPr>
            <p:ph type="dt" sz="half" idx="10"/>
          </p:nvPr>
        </p:nvSpPr>
        <p:spPr>
          <a:xfrm>
            <a:off x="76200" y="6068699"/>
            <a:ext cx="2057400" cy="685800"/>
          </a:xfrm>
        </p:spPr>
        <p:txBody>
          <a:bodyPr>
            <a:noAutofit/>
          </a:bodyPr>
          <a:lstStyle>
            <a:lvl1pPr algn="ctr">
              <a:defRPr sz="2000">
                <a:solidFill>
                  <a:srgbClr val="FFFFFF"/>
                </a:solidFill>
              </a:defRPr>
            </a:lvl1pPr>
          </a:lstStyle>
          <a:p>
            <a:fld id="{91469D6F-97FA-49DB-9567-119A11719D1C}" type="datetimeFigureOut">
              <a:rPr lang="en-US" smtClean="0"/>
              <a:pPr/>
              <a:t>06/12/2019</a:t>
            </a:fld>
            <a:endParaRPr lang="en-IN" dirty="0"/>
          </a:p>
        </p:txBody>
      </p:sp>
      <p:sp>
        <p:nvSpPr>
          <p:cNvPr id="17" name="Footer Placeholder 16"/>
          <p:cNvSpPr>
            <a:spLocks noGrp="1"/>
          </p:cNvSpPr>
          <p:nvPr>
            <p:ph type="ftr" sz="quarter" idx="11"/>
          </p:nvPr>
        </p:nvSpPr>
        <p:spPr>
          <a:xfrm>
            <a:off x="2085393" y="236538"/>
            <a:ext cx="5867400" cy="365125"/>
          </a:xfrm>
        </p:spPr>
        <p:txBody>
          <a:bodyPr/>
          <a:lstStyle>
            <a:lvl1pPr algn="r">
              <a:defRPr>
                <a:solidFill>
                  <a:schemeClr val="tx2"/>
                </a:solidFill>
              </a:defRPr>
            </a:lvl1pPr>
          </a:lstStyle>
          <a:p>
            <a:endParaRPr lang="en-IN" dirty="0"/>
          </a:p>
        </p:txBody>
      </p:sp>
      <p:sp>
        <p:nvSpPr>
          <p:cNvPr id="29" name="Slide Number Placeholder 28"/>
          <p:cNvSpPr>
            <a:spLocks noGrp="1"/>
          </p:cNvSpPr>
          <p:nvPr>
            <p:ph type="sldNum" sz="quarter" idx="12"/>
          </p:nvPr>
        </p:nvSpPr>
        <p:spPr>
          <a:xfrm>
            <a:off x="8001000" y="228600"/>
            <a:ext cx="838200" cy="381000"/>
          </a:xfrm>
        </p:spPr>
        <p:txBody>
          <a:bodyPr/>
          <a:lstStyle>
            <a:lvl1pPr>
              <a:defRPr>
                <a:solidFill>
                  <a:schemeClr val="tx2"/>
                </a:solidFill>
              </a:defRPr>
            </a:lvl1pPr>
          </a:lstStyle>
          <a:p>
            <a:fld id="{F7D029C2-D4F7-4917-9608-C969200BC274}" type="slidenum">
              <a:rPr lang="en-IN" smtClean="0"/>
              <a:pPr/>
              <a:t>‹#›</a:t>
            </a:fld>
            <a:endParaRPr lang="en-IN" dirty="0"/>
          </a:p>
        </p:txBody>
      </p:sp>
    </p:spTree>
  </p:cSld>
  <p:clrMapOvr>
    <a:overrideClrMapping bg1="dk1" tx1="lt1" bg2="dk2" tx2="lt2" accent1="accent1" accent2="accent2" accent3="accent3" accent4="accent4" accent5="accent5" accent6="accent6" hlink="hlink" folHlink="folHlink"/>
  </p:clrMapOvr>
  <p:transition>
    <p:pull dir="d"/>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91469D6F-97FA-49DB-9567-119A11719D1C}" type="datetimeFigureOut">
              <a:rPr lang="en-US" smtClean="0"/>
              <a:pPr/>
              <a:t>06/12/2019</a:t>
            </a:fld>
            <a:endParaRPr lang="en-IN" dirty="0"/>
          </a:p>
        </p:txBody>
      </p:sp>
      <p:sp>
        <p:nvSpPr>
          <p:cNvPr id="5" name="Footer Placeholder 4"/>
          <p:cNvSpPr>
            <a:spLocks noGrp="1"/>
          </p:cNvSpPr>
          <p:nvPr>
            <p:ph type="ftr" sz="quarter" idx="11"/>
          </p:nvPr>
        </p:nvSpPr>
        <p:spPr/>
        <p:txBody>
          <a:bodyPr/>
          <a:lstStyle/>
          <a:p>
            <a:endParaRPr lang="en-IN" dirty="0"/>
          </a:p>
        </p:txBody>
      </p:sp>
      <p:sp>
        <p:nvSpPr>
          <p:cNvPr id="6" name="Slide Number Placeholder 5"/>
          <p:cNvSpPr>
            <a:spLocks noGrp="1"/>
          </p:cNvSpPr>
          <p:nvPr>
            <p:ph type="sldNum" sz="quarter" idx="12"/>
          </p:nvPr>
        </p:nvSpPr>
        <p:spPr/>
        <p:txBody>
          <a:bodyPr/>
          <a:lstStyle/>
          <a:p>
            <a:fld id="{F7D029C2-D4F7-4917-9608-C969200BC274}" type="slidenum">
              <a:rPr lang="en-IN" smtClean="0"/>
              <a:pPr/>
              <a:t>‹#›</a:t>
            </a:fld>
            <a:endParaRPr lang="en-IN" dirty="0"/>
          </a:p>
        </p:txBody>
      </p:sp>
    </p:spTree>
  </p:cSld>
  <p:clrMapOvr>
    <a:masterClrMapping/>
  </p:clrMapOvr>
  <p:transition>
    <p:pull dir="d"/>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bg>
      <p:bgRef idx="1001">
        <a:schemeClr val="bg1"/>
      </p:bgRef>
    </p:bg>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53200" y="609600"/>
            <a:ext cx="2057400" cy="5516563"/>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609600"/>
            <a:ext cx="5562600" cy="5516564"/>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a:xfrm>
            <a:off x="6553200" y="6248402"/>
            <a:ext cx="2209800" cy="365125"/>
          </a:xfrm>
        </p:spPr>
        <p:txBody>
          <a:bodyPr/>
          <a:lstStyle/>
          <a:p>
            <a:fld id="{91469D6F-97FA-49DB-9567-119A11719D1C}" type="datetimeFigureOut">
              <a:rPr lang="en-US" smtClean="0"/>
              <a:pPr/>
              <a:t>06/12/2019</a:t>
            </a:fld>
            <a:endParaRPr lang="en-IN" dirty="0"/>
          </a:p>
        </p:txBody>
      </p:sp>
      <p:sp>
        <p:nvSpPr>
          <p:cNvPr id="5" name="Footer Placeholder 4"/>
          <p:cNvSpPr>
            <a:spLocks noGrp="1"/>
          </p:cNvSpPr>
          <p:nvPr>
            <p:ph type="ftr" sz="quarter" idx="11"/>
          </p:nvPr>
        </p:nvSpPr>
        <p:spPr>
          <a:xfrm>
            <a:off x="457201" y="6248207"/>
            <a:ext cx="5573483" cy="365125"/>
          </a:xfrm>
        </p:spPr>
        <p:txBody>
          <a:bodyPr/>
          <a:lstStyle/>
          <a:p>
            <a:endParaRPr lang="en-IN" dirty="0"/>
          </a:p>
        </p:txBody>
      </p:sp>
      <p:sp>
        <p:nvSpPr>
          <p:cNvPr id="7" name="Rectangle 6"/>
          <p:cNvSpPr/>
          <p:nvPr/>
        </p:nvSpPr>
        <p:spPr bwMode="white">
          <a:xfrm>
            <a:off x="6096318" y="0"/>
            <a:ext cx="320040" cy="6858000"/>
          </a:xfrm>
          <a:prstGeom prst="rect">
            <a:avLst/>
          </a:prstGeom>
          <a:solidFill>
            <a:srgbClr val="FFFFFF"/>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dirty="0"/>
          </a:p>
        </p:txBody>
      </p:sp>
      <p:sp>
        <p:nvSpPr>
          <p:cNvPr id="8" name="Rectangle 7"/>
          <p:cNvSpPr/>
          <p:nvPr/>
        </p:nvSpPr>
        <p:spPr>
          <a:xfrm>
            <a:off x="6142038" y="609600"/>
            <a:ext cx="228600" cy="6248400"/>
          </a:xfrm>
          <a:prstGeom prst="rect">
            <a:avLst/>
          </a:prstGeom>
          <a:solidFill>
            <a:schemeClr val="accent1"/>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dirty="0"/>
          </a:p>
        </p:txBody>
      </p:sp>
      <p:sp>
        <p:nvSpPr>
          <p:cNvPr id="9" name="Rectangle 8"/>
          <p:cNvSpPr/>
          <p:nvPr/>
        </p:nvSpPr>
        <p:spPr>
          <a:xfrm>
            <a:off x="6142038" y="0"/>
            <a:ext cx="228600" cy="533400"/>
          </a:xfrm>
          <a:prstGeom prst="rect">
            <a:avLst/>
          </a:prstGeom>
          <a:solidFill>
            <a:schemeClr val="accent2"/>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dirty="0"/>
          </a:p>
        </p:txBody>
      </p:sp>
      <p:sp>
        <p:nvSpPr>
          <p:cNvPr id="6" name="Slide Number Placeholder 5"/>
          <p:cNvSpPr>
            <a:spLocks noGrp="1"/>
          </p:cNvSpPr>
          <p:nvPr>
            <p:ph type="sldNum" sz="quarter" idx="12"/>
          </p:nvPr>
        </p:nvSpPr>
        <p:spPr>
          <a:xfrm rot="5400000">
            <a:off x="5989638" y="144462"/>
            <a:ext cx="533400" cy="244476"/>
          </a:xfrm>
        </p:spPr>
        <p:txBody>
          <a:bodyPr/>
          <a:lstStyle/>
          <a:p>
            <a:fld id="{F7D029C2-D4F7-4917-9608-C969200BC274}" type="slidenum">
              <a:rPr lang="en-IN" smtClean="0"/>
              <a:pPr/>
              <a:t>‹#›</a:t>
            </a:fld>
            <a:endParaRPr lang="en-IN" dirty="0"/>
          </a:p>
        </p:txBody>
      </p:sp>
    </p:spTree>
  </p:cSld>
  <p:clrMapOvr>
    <a:overrideClrMapping bg1="lt1" tx1="dk1" bg2="lt2" tx2="dk2" accent1="accent1" accent2="accent2" accent3="accent3" accent4="accent4" accent5="accent5" accent6="accent6" hlink="hlink" folHlink="folHlink"/>
  </p:clrMapOvr>
  <p:transition>
    <p:pull dir="d"/>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12648" y="228600"/>
            <a:ext cx="8153400" cy="990600"/>
          </a:xfrm>
        </p:spPr>
        <p:txBody>
          <a:bodyPr/>
          <a:lstStyle/>
          <a:p>
            <a:r>
              <a:rPr kumimoji="0" lang="en-US" smtClean="0"/>
              <a:t>Click to edit Master title style</a:t>
            </a:r>
            <a:endParaRPr kumimoji="0" lang="en-US"/>
          </a:p>
        </p:txBody>
      </p:sp>
      <p:sp>
        <p:nvSpPr>
          <p:cNvPr id="4" name="Date Placeholder 3"/>
          <p:cNvSpPr>
            <a:spLocks noGrp="1"/>
          </p:cNvSpPr>
          <p:nvPr>
            <p:ph type="dt" sz="half" idx="10"/>
          </p:nvPr>
        </p:nvSpPr>
        <p:spPr/>
        <p:txBody>
          <a:bodyPr/>
          <a:lstStyle/>
          <a:p>
            <a:fld id="{91469D6F-97FA-49DB-9567-119A11719D1C}" type="datetimeFigureOut">
              <a:rPr lang="en-US" smtClean="0"/>
              <a:pPr/>
              <a:t>06/12/2019</a:t>
            </a:fld>
            <a:endParaRPr lang="en-IN" dirty="0"/>
          </a:p>
        </p:txBody>
      </p:sp>
      <p:sp>
        <p:nvSpPr>
          <p:cNvPr id="5" name="Footer Placeholder 4"/>
          <p:cNvSpPr>
            <a:spLocks noGrp="1"/>
          </p:cNvSpPr>
          <p:nvPr>
            <p:ph type="ftr" sz="quarter" idx="11"/>
          </p:nvPr>
        </p:nvSpPr>
        <p:spPr/>
        <p:txBody>
          <a:bodyPr/>
          <a:lstStyle/>
          <a:p>
            <a:endParaRPr lang="en-IN" dirty="0"/>
          </a:p>
        </p:txBody>
      </p:sp>
      <p:sp>
        <p:nvSpPr>
          <p:cNvPr id="6" name="Slide Number Placeholder 5"/>
          <p:cNvSpPr>
            <a:spLocks noGrp="1"/>
          </p:cNvSpPr>
          <p:nvPr>
            <p:ph type="sldNum" sz="quarter" idx="12"/>
          </p:nvPr>
        </p:nvSpPr>
        <p:spPr/>
        <p:txBody>
          <a:bodyPr/>
          <a:lstStyle>
            <a:lvl1pPr>
              <a:defRPr>
                <a:solidFill>
                  <a:srgbClr val="FFFFFF"/>
                </a:solidFill>
              </a:defRPr>
            </a:lvl1pPr>
          </a:lstStyle>
          <a:p>
            <a:fld id="{F7D029C2-D4F7-4917-9608-C969200BC274}" type="slidenum">
              <a:rPr lang="en-IN" smtClean="0"/>
              <a:pPr/>
              <a:t>‹#›</a:t>
            </a:fld>
            <a:endParaRPr lang="en-IN" dirty="0"/>
          </a:p>
        </p:txBody>
      </p:sp>
      <p:sp>
        <p:nvSpPr>
          <p:cNvPr id="8" name="Content Placeholder 7"/>
          <p:cNvSpPr>
            <a:spLocks noGrp="1"/>
          </p:cNvSpPr>
          <p:nvPr>
            <p:ph sz="quarter" idx="1"/>
          </p:nvPr>
        </p:nvSpPr>
        <p:spPr>
          <a:xfrm>
            <a:off x="612648" y="1600200"/>
            <a:ext cx="8153400" cy="44958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transition>
    <p:pull dir="d"/>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3">
        <a:schemeClr val="bg1"/>
      </p:bgRef>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371600" y="2743200"/>
            <a:ext cx="7123113" cy="1673225"/>
          </a:xfrm>
        </p:spPr>
        <p:txBody>
          <a:bodyPr anchor="t"/>
          <a:lstStyle>
            <a:lvl1pPr marL="0" indent="0">
              <a:buNone/>
              <a:defRPr sz="280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7" name="Rectangle 6"/>
          <p:cNvSpPr/>
          <p:nvPr/>
        </p:nvSpPr>
        <p:spPr bwMode="white">
          <a:xfrm>
            <a:off x="0" y="1524000"/>
            <a:ext cx="9144000" cy="1143000"/>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8" name="Rectangle 7"/>
          <p:cNvSpPr/>
          <p:nvPr/>
        </p:nvSpPr>
        <p:spPr>
          <a:xfrm>
            <a:off x="0" y="1600200"/>
            <a:ext cx="1295400" cy="99060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9" name="Rectangle 8"/>
          <p:cNvSpPr/>
          <p:nvPr/>
        </p:nvSpPr>
        <p:spPr>
          <a:xfrm>
            <a:off x="1371600" y="1600200"/>
            <a:ext cx="7772400" cy="99060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 name="Title 1"/>
          <p:cNvSpPr>
            <a:spLocks noGrp="1"/>
          </p:cNvSpPr>
          <p:nvPr>
            <p:ph type="title"/>
          </p:nvPr>
        </p:nvSpPr>
        <p:spPr>
          <a:xfrm>
            <a:off x="1371600" y="1600200"/>
            <a:ext cx="7620000" cy="990600"/>
          </a:xfrm>
        </p:spPr>
        <p:txBody>
          <a:bodyPr/>
          <a:lstStyle>
            <a:lvl1pPr algn="l">
              <a:buNone/>
              <a:defRPr sz="4400" b="0" cap="none">
                <a:solidFill>
                  <a:srgbClr val="FFFFFF"/>
                </a:solidFill>
              </a:defRPr>
            </a:lvl1pPr>
          </a:lstStyle>
          <a:p>
            <a:r>
              <a:rPr kumimoji="0" lang="en-US" smtClean="0"/>
              <a:t>Click to edit Master title style</a:t>
            </a:r>
            <a:endParaRPr kumimoji="0" lang="en-US"/>
          </a:p>
        </p:txBody>
      </p:sp>
      <p:sp>
        <p:nvSpPr>
          <p:cNvPr id="12" name="Date Placeholder 11"/>
          <p:cNvSpPr>
            <a:spLocks noGrp="1"/>
          </p:cNvSpPr>
          <p:nvPr>
            <p:ph type="dt" sz="half" idx="10"/>
          </p:nvPr>
        </p:nvSpPr>
        <p:spPr/>
        <p:txBody>
          <a:bodyPr/>
          <a:lstStyle/>
          <a:p>
            <a:fld id="{91469D6F-97FA-49DB-9567-119A11719D1C}" type="datetimeFigureOut">
              <a:rPr lang="en-US" smtClean="0"/>
              <a:pPr/>
              <a:t>06/12/2019</a:t>
            </a:fld>
            <a:endParaRPr lang="en-IN" dirty="0"/>
          </a:p>
        </p:txBody>
      </p:sp>
      <p:sp>
        <p:nvSpPr>
          <p:cNvPr id="13" name="Slide Number Placeholder 12"/>
          <p:cNvSpPr>
            <a:spLocks noGrp="1"/>
          </p:cNvSpPr>
          <p:nvPr>
            <p:ph type="sldNum" sz="quarter" idx="11"/>
          </p:nvPr>
        </p:nvSpPr>
        <p:spPr>
          <a:xfrm>
            <a:off x="0" y="1752600"/>
            <a:ext cx="1295400" cy="701676"/>
          </a:xfrm>
        </p:spPr>
        <p:txBody>
          <a:bodyPr>
            <a:noAutofit/>
          </a:bodyPr>
          <a:lstStyle>
            <a:lvl1pPr>
              <a:defRPr sz="2400">
                <a:solidFill>
                  <a:srgbClr val="FFFFFF"/>
                </a:solidFill>
              </a:defRPr>
            </a:lvl1pPr>
          </a:lstStyle>
          <a:p>
            <a:fld id="{F7D029C2-D4F7-4917-9608-C969200BC274}" type="slidenum">
              <a:rPr lang="en-IN" smtClean="0"/>
              <a:pPr/>
              <a:t>‹#›</a:t>
            </a:fld>
            <a:endParaRPr lang="en-IN" dirty="0"/>
          </a:p>
        </p:txBody>
      </p:sp>
      <p:sp>
        <p:nvSpPr>
          <p:cNvPr id="14" name="Footer Placeholder 13"/>
          <p:cNvSpPr>
            <a:spLocks noGrp="1"/>
          </p:cNvSpPr>
          <p:nvPr>
            <p:ph type="ftr" sz="quarter" idx="12"/>
          </p:nvPr>
        </p:nvSpPr>
        <p:spPr/>
        <p:txBody>
          <a:bodyPr/>
          <a:lstStyle/>
          <a:p>
            <a:endParaRPr lang="en-IN" dirty="0"/>
          </a:p>
        </p:txBody>
      </p:sp>
    </p:spTree>
  </p:cSld>
  <p:clrMapOvr>
    <a:overrideClrMapping bg1="lt1" tx1="dk1" bg2="lt2" tx2="dk2" accent1="accent1" accent2="accent2" accent3="accent3" accent4="accent4" accent5="accent5" accent6="accent6" hlink="hlink" folHlink="folHlink"/>
  </p:clrMapOvr>
  <p:transition>
    <p:pull dir="d"/>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9" name="Content Placeholder 8"/>
          <p:cNvSpPr>
            <a:spLocks noGrp="1"/>
          </p:cNvSpPr>
          <p:nvPr>
            <p:ph sz="quarter" idx="1"/>
          </p:nvPr>
        </p:nvSpPr>
        <p:spPr>
          <a:xfrm>
            <a:off x="609600" y="1589567"/>
            <a:ext cx="388620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1" name="Content Placeholder 10"/>
          <p:cNvSpPr>
            <a:spLocks noGrp="1"/>
          </p:cNvSpPr>
          <p:nvPr>
            <p:ph sz="quarter" idx="2"/>
          </p:nvPr>
        </p:nvSpPr>
        <p:spPr>
          <a:xfrm>
            <a:off x="4844901" y="1589567"/>
            <a:ext cx="388620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8" name="Date Placeholder 7"/>
          <p:cNvSpPr>
            <a:spLocks noGrp="1"/>
          </p:cNvSpPr>
          <p:nvPr>
            <p:ph type="dt" sz="half" idx="15"/>
          </p:nvPr>
        </p:nvSpPr>
        <p:spPr/>
        <p:txBody>
          <a:bodyPr rtlCol="0"/>
          <a:lstStyle/>
          <a:p>
            <a:fld id="{91469D6F-97FA-49DB-9567-119A11719D1C}" type="datetimeFigureOut">
              <a:rPr lang="en-US" smtClean="0"/>
              <a:pPr/>
              <a:t>06/12/2019</a:t>
            </a:fld>
            <a:endParaRPr lang="en-IN" dirty="0"/>
          </a:p>
        </p:txBody>
      </p:sp>
      <p:sp>
        <p:nvSpPr>
          <p:cNvPr id="10" name="Slide Number Placeholder 9"/>
          <p:cNvSpPr>
            <a:spLocks noGrp="1"/>
          </p:cNvSpPr>
          <p:nvPr>
            <p:ph type="sldNum" sz="quarter" idx="16"/>
          </p:nvPr>
        </p:nvSpPr>
        <p:spPr/>
        <p:txBody>
          <a:bodyPr rtlCol="0"/>
          <a:lstStyle/>
          <a:p>
            <a:fld id="{F7D029C2-D4F7-4917-9608-C969200BC274}" type="slidenum">
              <a:rPr lang="en-IN" smtClean="0"/>
              <a:pPr/>
              <a:t>‹#›</a:t>
            </a:fld>
            <a:endParaRPr lang="en-IN" dirty="0"/>
          </a:p>
        </p:txBody>
      </p:sp>
      <p:sp>
        <p:nvSpPr>
          <p:cNvPr id="12" name="Footer Placeholder 11"/>
          <p:cNvSpPr>
            <a:spLocks noGrp="1"/>
          </p:cNvSpPr>
          <p:nvPr>
            <p:ph type="ftr" sz="quarter" idx="17"/>
          </p:nvPr>
        </p:nvSpPr>
        <p:spPr/>
        <p:txBody>
          <a:bodyPr rtlCol="0"/>
          <a:lstStyle/>
          <a:p>
            <a:endParaRPr lang="en-IN" dirty="0"/>
          </a:p>
        </p:txBody>
      </p:sp>
    </p:spTree>
  </p:cSld>
  <p:clrMapOvr>
    <a:masterClrMapping/>
  </p:clrMapOvr>
  <p:transition>
    <p:pull dir="d"/>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33400" y="273050"/>
            <a:ext cx="8153400" cy="869950"/>
          </a:xfrm>
        </p:spPr>
        <p:txBody>
          <a:bodyPr anchor="ctr"/>
          <a:lstStyle>
            <a:lvl1pPr>
              <a:defRPr/>
            </a:lvl1pPr>
          </a:lstStyle>
          <a:p>
            <a:r>
              <a:rPr kumimoji="0" lang="en-US" smtClean="0"/>
              <a:t>Click to edit Master title style</a:t>
            </a:r>
            <a:endParaRPr kumimoji="0" lang="en-US"/>
          </a:p>
        </p:txBody>
      </p:sp>
      <p:sp>
        <p:nvSpPr>
          <p:cNvPr id="11" name="Content Placeholder 10"/>
          <p:cNvSpPr>
            <a:spLocks noGrp="1"/>
          </p:cNvSpPr>
          <p:nvPr>
            <p:ph sz="quarter" idx="2"/>
          </p:nvPr>
        </p:nvSpPr>
        <p:spPr>
          <a:xfrm>
            <a:off x="609600" y="2438400"/>
            <a:ext cx="3886200" cy="35814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3" name="Content Placeholder 12"/>
          <p:cNvSpPr>
            <a:spLocks noGrp="1"/>
          </p:cNvSpPr>
          <p:nvPr>
            <p:ph sz="quarter" idx="4"/>
          </p:nvPr>
        </p:nvSpPr>
        <p:spPr>
          <a:xfrm>
            <a:off x="4800600" y="2438400"/>
            <a:ext cx="3886200" cy="35814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0" name="Date Placeholder 9"/>
          <p:cNvSpPr>
            <a:spLocks noGrp="1"/>
          </p:cNvSpPr>
          <p:nvPr>
            <p:ph type="dt" sz="half" idx="15"/>
          </p:nvPr>
        </p:nvSpPr>
        <p:spPr/>
        <p:txBody>
          <a:bodyPr rtlCol="0"/>
          <a:lstStyle/>
          <a:p>
            <a:fld id="{91469D6F-97FA-49DB-9567-119A11719D1C}" type="datetimeFigureOut">
              <a:rPr lang="en-US" smtClean="0"/>
              <a:pPr/>
              <a:t>06/12/2019</a:t>
            </a:fld>
            <a:endParaRPr lang="en-IN" dirty="0"/>
          </a:p>
        </p:txBody>
      </p:sp>
      <p:sp>
        <p:nvSpPr>
          <p:cNvPr id="12" name="Slide Number Placeholder 11"/>
          <p:cNvSpPr>
            <a:spLocks noGrp="1"/>
          </p:cNvSpPr>
          <p:nvPr>
            <p:ph type="sldNum" sz="quarter" idx="16"/>
          </p:nvPr>
        </p:nvSpPr>
        <p:spPr/>
        <p:txBody>
          <a:bodyPr rtlCol="0"/>
          <a:lstStyle/>
          <a:p>
            <a:fld id="{F7D029C2-D4F7-4917-9608-C969200BC274}" type="slidenum">
              <a:rPr lang="en-IN" smtClean="0"/>
              <a:pPr/>
              <a:t>‹#›</a:t>
            </a:fld>
            <a:endParaRPr lang="en-IN" dirty="0"/>
          </a:p>
        </p:txBody>
      </p:sp>
      <p:sp>
        <p:nvSpPr>
          <p:cNvPr id="14" name="Footer Placeholder 13"/>
          <p:cNvSpPr>
            <a:spLocks noGrp="1"/>
          </p:cNvSpPr>
          <p:nvPr>
            <p:ph type="ftr" sz="quarter" idx="17"/>
          </p:nvPr>
        </p:nvSpPr>
        <p:spPr/>
        <p:txBody>
          <a:bodyPr rtlCol="0"/>
          <a:lstStyle/>
          <a:p>
            <a:endParaRPr lang="en-IN" dirty="0"/>
          </a:p>
        </p:txBody>
      </p:sp>
      <p:sp>
        <p:nvSpPr>
          <p:cNvPr id="16" name="Text Placeholder 15"/>
          <p:cNvSpPr>
            <a:spLocks noGrp="1"/>
          </p:cNvSpPr>
          <p:nvPr>
            <p:ph type="body" sz="quarter" idx="1"/>
          </p:nvPr>
        </p:nvSpPr>
        <p:spPr>
          <a:xfrm>
            <a:off x="609600" y="1752600"/>
            <a:ext cx="3886200" cy="640080"/>
          </a:xfrm>
          <a:solidFill>
            <a:schemeClr val="accent2"/>
          </a:solidFill>
        </p:spPr>
        <p:txBody>
          <a:bodyPr rtlCol="0" anchor="ctr"/>
          <a:lstStyle>
            <a:lvl1pPr marL="0" indent="0">
              <a:buFontTx/>
              <a:buNone/>
              <a:defRPr sz="2000" b="1">
                <a:solidFill>
                  <a:srgbClr val="FFFFFF"/>
                </a:solidFill>
              </a:defRPr>
            </a:lvl1pPr>
          </a:lstStyle>
          <a:p>
            <a:pPr lvl="0" eaLnBrk="1" latinLnBrk="0" hangingPunct="1"/>
            <a:r>
              <a:rPr kumimoji="0" lang="en-US" smtClean="0"/>
              <a:t>Click to edit Master text styles</a:t>
            </a:r>
          </a:p>
        </p:txBody>
      </p:sp>
      <p:sp>
        <p:nvSpPr>
          <p:cNvPr id="15" name="Text Placeholder 14"/>
          <p:cNvSpPr>
            <a:spLocks noGrp="1"/>
          </p:cNvSpPr>
          <p:nvPr>
            <p:ph type="body" sz="quarter" idx="3"/>
          </p:nvPr>
        </p:nvSpPr>
        <p:spPr>
          <a:xfrm>
            <a:off x="4800600" y="1752600"/>
            <a:ext cx="3886200" cy="640080"/>
          </a:xfrm>
          <a:solidFill>
            <a:schemeClr val="accent4"/>
          </a:solidFill>
        </p:spPr>
        <p:txBody>
          <a:bodyPr rtlCol="0" anchor="ctr"/>
          <a:lstStyle>
            <a:lvl1pPr marL="0" indent="0">
              <a:buFontTx/>
              <a:buNone/>
              <a:defRPr sz="2000" b="1">
                <a:solidFill>
                  <a:srgbClr val="FFFFFF"/>
                </a:solidFill>
              </a:defRPr>
            </a:lvl1pPr>
          </a:lstStyle>
          <a:p>
            <a:pPr lvl="0" eaLnBrk="1" latinLnBrk="0" hangingPunct="1"/>
            <a:r>
              <a:rPr kumimoji="0" lang="en-US" smtClean="0"/>
              <a:t>Click to edit Master text styles</a:t>
            </a:r>
          </a:p>
        </p:txBody>
      </p:sp>
    </p:spTree>
  </p:cSld>
  <p:clrMapOvr>
    <a:masterClrMapping/>
  </p:clrMapOvr>
  <p:transition>
    <p:pull dir="d"/>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91469D6F-97FA-49DB-9567-119A11719D1C}" type="datetimeFigureOut">
              <a:rPr lang="en-US" smtClean="0"/>
              <a:pPr/>
              <a:t>06/12/2019</a:t>
            </a:fld>
            <a:endParaRPr lang="en-IN" dirty="0"/>
          </a:p>
        </p:txBody>
      </p:sp>
      <p:sp>
        <p:nvSpPr>
          <p:cNvPr id="4" name="Footer Placeholder 3"/>
          <p:cNvSpPr>
            <a:spLocks noGrp="1"/>
          </p:cNvSpPr>
          <p:nvPr>
            <p:ph type="ftr" sz="quarter" idx="11"/>
          </p:nvPr>
        </p:nvSpPr>
        <p:spPr/>
        <p:txBody>
          <a:bodyPr/>
          <a:lstStyle/>
          <a:p>
            <a:endParaRPr lang="en-IN" dirty="0"/>
          </a:p>
        </p:txBody>
      </p:sp>
      <p:sp>
        <p:nvSpPr>
          <p:cNvPr id="5" name="Slide Number Placeholder 4"/>
          <p:cNvSpPr>
            <a:spLocks noGrp="1"/>
          </p:cNvSpPr>
          <p:nvPr>
            <p:ph type="sldNum" sz="quarter" idx="12"/>
          </p:nvPr>
        </p:nvSpPr>
        <p:spPr/>
        <p:txBody>
          <a:bodyPr/>
          <a:lstStyle>
            <a:lvl1pPr>
              <a:defRPr>
                <a:solidFill>
                  <a:srgbClr val="FFFFFF"/>
                </a:solidFill>
              </a:defRPr>
            </a:lvl1pPr>
          </a:lstStyle>
          <a:p>
            <a:fld id="{F7D029C2-D4F7-4917-9608-C969200BC274}" type="slidenum">
              <a:rPr lang="en-IN" smtClean="0"/>
              <a:pPr/>
              <a:t>‹#›</a:t>
            </a:fld>
            <a:endParaRPr lang="en-IN" dirty="0"/>
          </a:p>
        </p:txBody>
      </p:sp>
    </p:spTree>
  </p:cSld>
  <p:clrMapOvr>
    <a:masterClrMapping/>
  </p:clrMapOvr>
  <p:transition>
    <p:pull dir="d"/>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1469D6F-97FA-49DB-9567-119A11719D1C}" type="datetimeFigureOut">
              <a:rPr lang="en-US" smtClean="0"/>
              <a:pPr/>
              <a:t>06/12/2019</a:t>
            </a:fld>
            <a:endParaRPr lang="en-IN" dirty="0"/>
          </a:p>
        </p:txBody>
      </p:sp>
      <p:sp>
        <p:nvSpPr>
          <p:cNvPr id="3" name="Footer Placeholder 2"/>
          <p:cNvSpPr>
            <a:spLocks noGrp="1"/>
          </p:cNvSpPr>
          <p:nvPr>
            <p:ph type="ftr" sz="quarter" idx="11"/>
          </p:nvPr>
        </p:nvSpPr>
        <p:spPr/>
        <p:txBody>
          <a:bodyPr/>
          <a:lstStyle/>
          <a:p>
            <a:endParaRPr lang="en-IN" dirty="0"/>
          </a:p>
        </p:txBody>
      </p:sp>
      <p:sp>
        <p:nvSpPr>
          <p:cNvPr id="4" name="Slide Number Placeholder 3"/>
          <p:cNvSpPr>
            <a:spLocks noGrp="1"/>
          </p:cNvSpPr>
          <p:nvPr>
            <p:ph type="sldNum" sz="quarter" idx="12"/>
          </p:nvPr>
        </p:nvSpPr>
        <p:spPr>
          <a:xfrm>
            <a:off x="0" y="6248400"/>
            <a:ext cx="533400" cy="381000"/>
          </a:xfrm>
        </p:spPr>
        <p:txBody>
          <a:bodyPr/>
          <a:lstStyle>
            <a:lvl1pPr>
              <a:defRPr>
                <a:solidFill>
                  <a:schemeClr val="tx2"/>
                </a:solidFill>
              </a:defRPr>
            </a:lvl1pPr>
          </a:lstStyle>
          <a:p>
            <a:fld id="{F7D029C2-D4F7-4917-9608-C969200BC274}" type="slidenum">
              <a:rPr lang="en-IN" smtClean="0"/>
              <a:pPr/>
              <a:t>‹#›</a:t>
            </a:fld>
            <a:endParaRPr lang="en-IN" dirty="0"/>
          </a:p>
        </p:txBody>
      </p:sp>
    </p:spTree>
  </p:cSld>
  <p:clrMapOvr>
    <a:masterClrMapping/>
  </p:clrMapOvr>
  <p:transition>
    <p:pull dir="d"/>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3050"/>
            <a:ext cx="8077200" cy="869950"/>
          </a:xfrm>
        </p:spPr>
        <p:txBody>
          <a:bodyPr anchor="ctr"/>
          <a:lstStyle>
            <a:lvl1pPr algn="l">
              <a:buNone/>
              <a:defRPr sz="4400" b="0"/>
            </a:lvl1pPr>
          </a:lstStyle>
          <a:p>
            <a:r>
              <a:rPr kumimoji="0" lang="en-US" smtClean="0"/>
              <a:t>Click to edit Master title style</a:t>
            </a:r>
            <a:endParaRPr kumimoji="0" lang="en-US"/>
          </a:p>
        </p:txBody>
      </p:sp>
      <p:sp>
        <p:nvSpPr>
          <p:cNvPr id="5" name="Date Placeholder 4"/>
          <p:cNvSpPr>
            <a:spLocks noGrp="1"/>
          </p:cNvSpPr>
          <p:nvPr>
            <p:ph type="dt" sz="half" idx="10"/>
          </p:nvPr>
        </p:nvSpPr>
        <p:spPr/>
        <p:txBody>
          <a:bodyPr/>
          <a:lstStyle/>
          <a:p>
            <a:fld id="{91469D6F-97FA-49DB-9567-119A11719D1C}" type="datetimeFigureOut">
              <a:rPr lang="en-US" smtClean="0"/>
              <a:pPr/>
              <a:t>06/12/2019</a:t>
            </a:fld>
            <a:endParaRPr lang="en-IN" dirty="0"/>
          </a:p>
        </p:txBody>
      </p:sp>
      <p:sp>
        <p:nvSpPr>
          <p:cNvPr id="6" name="Footer Placeholder 5"/>
          <p:cNvSpPr>
            <a:spLocks noGrp="1"/>
          </p:cNvSpPr>
          <p:nvPr>
            <p:ph type="ftr" sz="quarter" idx="11"/>
          </p:nvPr>
        </p:nvSpPr>
        <p:spPr/>
        <p:txBody>
          <a:bodyPr/>
          <a:lstStyle/>
          <a:p>
            <a:endParaRPr lang="en-IN" dirty="0"/>
          </a:p>
        </p:txBody>
      </p:sp>
      <p:sp>
        <p:nvSpPr>
          <p:cNvPr id="7" name="Slide Number Placeholder 6"/>
          <p:cNvSpPr>
            <a:spLocks noGrp="1"/>
          </p:cNvSpPr>
          <p:nvPr>
            <p:ph type="sldNum" sz="quarter" idx="12"/>
          </p:nvPr>
        </p:nvSpPr>
        <p:spPr/>
        <p:txBody>
          <a:bodyPr/>
          <a:lstStyle>
            <a:lvl1pPr>
              <a:defRPr>
                <a:solidFill>
                  <a:srgbClr val="FFFFFF"/>
                </a:solidFill>
              </a:defRPr>
            </a:lvl1pPr>
          </a:lstStyle>
          <a:p>
            <a:fld id="{F7D029C2-D4F7-4917-9608-C969200BC274}" type="slidenum">
              <a:rPr lang="en-IN" smtClean="0"/>
              <a:pPr/>
              <a:t>‹#›</a:t>
            </a:fld>
            <a:endParaRPr lang="en-IN" dirty="0"/>
          </a:p>
        </p:txBody>
      </p:sp>
      <p:sp>
        <p:nvSpPr>
          <p:cNvPr id="3" name="Text Placeholder 2"/>
          <p:cNvSpPr>
            <a:spLocks noGrp="1"/>
          </p:cNvSpPr>
          <p:nvPr>
            <p:ph type="body" idx="2"/>
          </p:nvPr>
        </p:nvSpPr>
        <p:spPr>
          <a:xfrm>
            <a:off x="609600" y="1752600"/>
            <a:ext cx="1600200" cy="4343400"/>
          </a:xfrm>
          <a:ln w="50800" cap="sq" cmpd="dbl" algn="ctr">
            <a:solidFill>
              <a:schemeClr val="accent2"/>
            </a:solidFill>
            <a:prstDash val="solid"/>
            <a:miter lim="800000"/>
          </a:ln>
          <a:effectLst/>
        </p:spPr>
        <p:style>
          <a:lnRef idx="3">
            <a:schemeClr val="lt1"/>
          </a:lnRef>
          <a:fillRef idx="1">
            <a:schemeClr val="accent2"/>
          </a:fillRef>
          <a:effectRef idx="1">
            <a:schemeClr val="accent2"/>
          </a:effectRef>
          <a:fontRef idx="minor">
            <a:schemeClr val="lt1"/>
          </a:fontRef>
        </p:style>
        <p:txBody>
          <a:bodyPr lIns="137160" tIns="182880" rIns="137160" bIns="91440"/>
          <a:lstStyle>
            <a:lvl1pPr marL="0" indent="0">
              <a:spcAft>
                <a:spcPts val="1000"/>
              </a:spcAft>
              <a:buNone/>
              <a:defRPr sz="18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9" name="Content Placeholder 8"/>
          <p:cNvSpPr>
            <a:spLocks noGrp="1"/>
          </p:cNvSpPr>
          <p:nvPr>
            <p:ph sz="quarter" idx="1"/>
          </p:nvPr>
        </p:nvSpPr>
        <p:spPr>
          <a:xfrm>
            <a:off x="2362200" y="1752600"/>
            <a:ext cx="6400800" cy="44196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transition>
    <p:pull dir="d"/>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3">
        <a:schemeClr val="bg2"/>
      </p:bgRef>
    </p:bg>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1600200" y="5486400"/>
            <a:ext cx="7315200" cy="685800"/>
          </a:xfrm>
        </p:spPr>
        <p:txBody>
          <a:bodyPr/>
          <a:lstStyle>
            <a:lvl1pPr marL="0" indent="0">
              <a:buFontTx/>
              <a:buNone/>
              <a:defRPr sz="1700"/>
            </a:lvl1pPr>
            <a:lvl2pPr>
              <a:buFontTx/>
              <a:buNone/>
              <a:defRPr sz="1200"/>
            </a:lvl2pPr>
            <a:lvl3pPr>
              <a:buFontTx/>
              <a:buNone/>
              <a:defRPr sz="1000"/>
            </a:lvl3pPr>
            <a:lvl4pPr>
              <a:buFontTx/>
              <a:buNone/>
              <a:defRPr sz="900"/>
            </a:lvl4pPr>
            <a:lvl5pPr>
              <a:buFontTx/>
              <a:buNone/>
              <a:defRPr sz="900"/>
            </a:lvl5pPr>
          </a:lstStyle>
          <a:p>
            <a:pPr lvl="0" eaLnBrk="1" latinLnBrk="0" hangingPunct="1"/>
            <a:r>
              <a:rPr kumimoji="0" lang="en-US" smtClean="0"/>
              <a:t>Click to edit Master text styles</a:t>
            </a:r>
          </a:p>
        </p:txBody>
      </p:sp>
      <p:sp>
        <p:nvSpPr>
          <p:cNvPr id="8" name="Rectangle 7"/>
          <p:cNvSpPr/>
          <p:nvPr/>
        </p:nvSpPr>
        <p:spPr bwMode="white">
          <a:xfrm>
            <a:off x="-9144" y="4572000"/>
            <a:ext cx="9144000" cy="886968"/>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9" name="Rectangle 8"/>
          <p:cNvSpPr/>
          <p:nvPr/>
        </p:nvSpPr>
        <p:spPr>
          <a:xfrm>
            <a:off x="-9144" y="4663440"/>
            <a:ext cx="1463040" cy="71323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0" name="Rectangle 9"/>
          <p:cNvSpPr/>
          <p:nvPr/>
        </p:nvSpPr>
        <p:spPr>
          <a:xfrm>
            <a:off x="1545336" y="4654296"/>
            <a:ext cx="7598664" cy="713232"/>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 name="Title 1"/>
          <p:cNvSpPr>
            <a:spLocks noGrp="1"/>
          </p:cNvSpPr>
          <p:nvPr>
            <p:ph type="title"/>
          </p:nvPr>
        </p:nvSpPr>
        <p:spPr>
          <a:xfrm>
            <a:off x="1600200" y="4648200"/>
            <a:ext cx="7315200" cy="685800"/>
          </a:xfrm>
        </p:spPr>
        <p:txBody>
          <a:bodyPr anchor="ctr"/>
          <a:lstStyle>
            <a:lvl1pPr algn="l">
              <a:buNone/>
              <a:defRPr sz="2800" b="0">
                <a:solidFill>
                  <a:srgbClr val="FFFFFF"/>
                </a:solidFill>
              </a:defRPr>
            </a:lvl1pPr>
          </a:lstStyle>
          <a:p>
            <a:r>
              <a:rPr kumimoji="0" lang="en-US" smtClean="0"/>
              <a:t>Click to edit Master title style</a:t>
            </a:r>
            <a:endParaRPr kumimoji="0" lang="en-US"/>
          </a:p>
        </p:txBody>
      </p:sp>
      <p:sp>
        <p:nvSpPr>
          <p:cNvPr id="11" name="Rectangle 10"/>
          <p:cNvSpPr/>
          <p:nvPr/>
        </p:nvSpPr>
        <p:spPr bwMode="white">
          <a:xfrm>
            <a:off x="1447800" y="0"/>
            <a:ext cx="100584" cy="6867144"/>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2" name="Date Placeholder 11"/>
          <p:cNvSpPr>
            <a:spLocks noGrp="1"/>
          </p:cNvSpPr>
          <p:nvPr>
            <p:ph type="dt" sz="half" idx="10"/>
          </p:nvPr>
        </p:nvSpPr>
        <p:spPr>
          <a:xfrm>
            <a:off x="6248400" y="6248400"/>
            <a:ext cx="2667000" cy="365125"/>
          </a:xfrm>
        </p:spPr>
        <p:txBody>
          <a:bodyPr rtlCol="0"/>
          <a:lstStyle/>
          <a:p>
            <a:fld id="{91469D6F-97FA-49DB-9567-119A11719D1C}" type="datetimeFigureOut">
              <a:rPr lang="en-US" smtClean="0"/>
              <a:pPr/>
              <a:t>06/12/2019</a:t>
            </a:fld>
            <a:endParaRPr lang="en-IN" dirty="0"/>
          </a:p>
        </p:txBody>
      </p:sp>
      <p:sp>
        <p:nvSpPr>
          <p:cNvPr id="13" name="Slide Number Placeholder 12"/>
          <p:cNvSpPr>
            <a:spLocks noGrp="1"/>
          </p:cNvSpPr>
          <p:nvPr>
            <p:ph type="sldNum" sz="quarter" idx="11"/>
          </p:nvPr>
        </p:nvSpPr>
        <p:spPr>
          <a:xfrm>
            <a:off x="0" y="4667249"/>
            <a:ext cx="1447800" cy="663578"/>
          </a:xfrm>
        </p:spPr>
        <p:txBody>
          <a:bodyPr rtlCol="0"/>
          <a:lstStyle>
            <a:lvl1pPr>
              <a:defRPr sz="2800"/>
            </a:lvl1pPr>
          </a:lstStyle>
          <a:p>
            <a:fld id="{F7D029C2-D4F7-4917-9608-C969200BC274}" type="slidenum">
              <a:rPr lang="en-IN" smtClean="0"/>
              <a:pPr/>
              <a:t>‹#›</a:t>
            </a:fld>
            <a:endParaRPr lang="en-IN" dirty="0"/>
          </a:p>
        </p:txBody>
      </p:sp>
      <p:sp>
        <p:nvSpPr>
          <p:cNvPr id="14" name="Footer Placeholder 13"/>
          <p:cNvSpPr>
            <a:spLocks noGrp="1"/>
          </p:cNvSpPr>
          <p:nvPr>
            <p:ph type="ftr" sz="quarter" idx="12"/>
          </p:nvPr>
        </p:nvSpPr>
        <p:spPr>
          <a:xfrm>
            <a:off x="1600200" y="6248206"/>
            <a:ext cx="4572000" cy="365125"/>
          </a:xfrm>
        </p:spPr>
        <p:txBody>
          <a:bodyPr rtlCol="0"/>
          <a:lstStyle/>
          <a:p>
            <a:endParaRPr lang="en-IN" dirty="0"/>
          </a:p>
        </p:txBody>
      </p:sp>
      <p:sp>
        <p:nvSpPr>
          <p:cNvPr id="3" name="Picture Placeholder 2"/>
          <p:cNvSpPr>
            <a:spLocks noGrp="1"/>
          </p:cNvSpPr>
          <p:nvPr>
            <p:ph type="pic" idx="1"/>
          </p:nvPr>
        </p:nvSpPr>
        <p:spPr>
          <a:xfrm>
            <a:off x="1560576" y="0"/>
            <a:ext cx="7583424" cy="4568952"/>
          </a:xfrm>
          <a:solidFill>
            <a:schemeClr val="accent1">
              <a:tint val="40000"/>
            </a:schemeClr>
          </a:solidFill>
          <a:ln>
            <a:noFill/>
          </a:ln>
        </p:spPr>
        <p:txBody>
          <a:bodyPr/>
          <a:lstStyle>
            <a:lvl1pPr marL="0" indent="0">
              <a:buNone/>
              <a:defRPr sz="3200"/>
            </a:lvl1pPr>
          </a:lstStyle>
          <a:p>
            <a:r>
              <a:rPr kumimoji="0" lang="en-US" dirty="0" smtClean="0"/>
              <a:t>Click icon to add picture</a:t>
            </a:r>
            <a:endParaRPr kumimoji="0" lang="en-US" dirty="0"/>
          </a:p>
        </p:txBody>
      </p:sp>
    </p:spTree>
  </p:cSld>
  <p:clrMapOvr>
    <a:overrideClrMapping bg1="lt1" tx1="dk1" bg2="lt2" tx2="dk2" accent1="accent1" accent2="accent2" accent3="accent3" accent4="accent4" accent5="accent5" accent6="accent6" hlink="hlink" folHlink="folHlink"/>
  </p:clrMapOvr>
  <p:transition>
    <p:pull dir="d"/>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2" name="Title Placeholder 21"/>
          <p:cNvSpPr>
            <a:spLocks noGrp="1"/>
          </p:cNvSpPr>
          <p:nvPr>
            <p:ph type="title"/>
          </p:nvPr>
        </p:nvSpPr>
        <p:spPr>
          <a:xfrm>
            <a:off x="609600" y="228600"/>
            <a:ext cx="8153400" cy="990600"/>
          </a:xfrm>
          <a:prstGeom prst="rect">
            <a:avLst/>
          </a:prstGeom>
        </p:spPr>
        <p:txBody>
          <a:bodyPr vert="horz" anchor="ctr">
            <a:normAutofit/>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612648" y="1600200"/>
            <a:ext cx="8153400" cy="4526280"/>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a:off x="6096000" y="6248400"/>
            <a:ext cx="2667000" cy="365125"/>
          </a:xfrm>
          <a:prstGeom prst="rect">
            <a:avLst/>
          </a:prstGeom>
        </p:spPr>
        <p:txBody>
          <a:bodyPr vert="horz" anchor="ctr" anchorCtr="0"/>
          <a:lstStyle>
            <a:lvl1pPr algn="l" eaLnBrk="1" latinLnBrk="0" hangingPunct="1">
              <a:defRPr kumimoji="0" sz="1400">
                <a:solidFill>
                  <a:schemeClr val="tx2"/>
                </a:solidFill>
              </a:defRPr>
            </a:lvl1pPr>
          </a:lstStyle>
          <a:p>
            <a:fld id="{91469D6F-97FA-49DB-9567-119A11719D1C}" type="datetimeFigureOut">
              <a:rPr lang="en-US" smtClean="0"/>
              <a:pPr/>
              <a:t>06/12/2019</a:t>
            </a:fld>
            <a:endParaRPr lang="en-IN" dirty="0"/>
          </a:p>
        </p:txBody>
      </p:sp>
      <p:sp>
        <p:nvSpPr>
          <p:cNvPr id="3" name="Footer Placeholder 2"/>
          <p:cNvSpPr>
            <a:spLocks noGrp="1"/>
          </p:cNvSpPr>
          <p:nvPr>
            <p:ph type="ftr" sz="quarter" idx="3"/>
          </p:nvPr>
        </p:nvSpPr>
        <p:spPr>
          <a:xfrm>
            <a:off x="609600" y="6248206"/>
            <a:ext cx="5421083" cy="365125"/>
          </a:xfrm>
          <a:prstGeom prst="rect">
            <a:avLst/>
          </a:prstGeom>
        </p:spPr>
        <p:txBody>
          <a:bodyPr vert="horz" anchor="ctr"/>
          <a:lstStyle>
            <a:lvl1pPr algn="r" eaLnBrk="1" latinLnBrk="0" hangingPunct="1">
              <a:defRPr kumimoji="0" sz="1400">
                <a:solidFill>
                  <a:schemeClr val="tx2"/>
                </a:solidFill>
              </a:defRPr>
            </a:lvl1pPr>
          </a:lstStyle>
          <a:p>
            <a:endParaRPr lang="en-IN" dirty="0"/>
          </a:p>
        </p:txBody>
      </p:sp>
      <p:sp>
        <p:nvSpPr>
          <p:cNvPr id="7" name="Rectangle 6"/>
          <p:cNvSpPr/>
          <p:nvPr/>
        </p:nvSpPr>
        <p:spPr bwMode="white">
          <a:xfrm>
            <a:off x="0" y="1234440"/>
            <a:ext cx="9144000" cy="320040"/>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8" name="Rectangle 7"/>
          <p:cNvSpPr/>
          <p:nvPr/>
        </p:nvSpPr>
        <p:spPr>
          <a:xfrm>
            <a:off x="0" y="1280160"/>
            <a:ext cx="533400" cy="22860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9" name="Rectangle 8"/>
          <p:cNvSpPr/>
          <p:nvPr/>
        </p:nvSpPr>
        <p:spPr>
          <a:xfrm>
            <a:off x="590550" y="1280160"/>
            <a:ext cx="8553450" cy="22860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Slide Number Placeholder 22"/>
          <p:cNvSpPr>
            <a:spLocks noGrp="1"/>
          </p:cNvSpPr>
          <p:nvPr>
            <p:ph type="sldNum" sz="quarter" idx="4"/>
          </p:nvPr>
        </p:nvSpPr>
        <p:spPr>
          <a:xfrm>
            <a:off x="0" y="1272222"/>
            <a:ext cx="533400" cy="244476"/>
          </a:xfrm>
          <a:prstGeom prst="rect">
            <a:avLst/>
          </a:prstGeom>
        </p:spPr>
        <p:txBody>
          <a:bodyPr vert="horz" anchor="ctr" anchorCtr="0">
            <a:normAutofit/>
          </a:bodyPr>
          <a:lstStyle>
            <a:lvl1pPr algn="ctr" eaLnBrk="1" latinLnBrk="0" hangingPunct="1">
              <a:defRPr kumimoji="0" sz="1400" b="1">
                <a:solidFill>
                  <a:srgbClr val="FFFFFF"/>
                </a:solidFill>
              </a:defRPr>
            </a:lvl1pPr>
          </a:lstStyle>
          <a:p>
            <a:fld id="{F7D029C2-D4F7-4917-9608-C969200BC274}" type="slidenum">
              <a:rPr lang="en-IN" smtClean="0"/>
              <a:pPr/>
              <a:t>‹#›</a:t>
            </a:fld>
            <a:endParaRPr lang="en-IN" dirty="0"/>
          </a:p>
        </p:txBody>
      </p:sp>
    </p:spTree>
  </p:cSld>
  <p:clrMap bg1="lt1" tx1="dk1" bg2="lt2" tx2="dk2" accent1="accent1" accent2="accent2" accent3="accent3" accent4="accent4" accent5="accent5" accent6="accent6" hlink="hlink" folHlink="folHlink"/>
  <p:sldLayoutIdLst>
    <p:sldLayoutId id="2147483781" r:id="rId1"/>
    <p:sldLayoutId id="2147483782" r:id="rId2"/>
    <p:sldLayoutId id="2147483783" r:id="rId3"/>
    <p:sldLayoutId id="2147483784" r:id="rId4"/>
    <p:sldLayoutId id="2147483785" r:id="rId5"/>
    <p:sldLayoutId id="2147483786" r:id="rId6"/>
    <p:sldLayoutId id="2147483787" r:id="rId7"/>
    <p:sldLayoutId id="2147483788" r:id="rId8"/>
    <p:sldLayoutId id="2147483789" r:id="rId9"/>
    <p:sldLayoutId id="2147483790" r:id="rId10"/>
    <p:sldLayoutId id="2147483791" r:id="rId11"/>
  </p:sldLayoutIdLst>
  <p:transition>
    <p:pull dir="d"/>
  </p:transition>
  <p:txStyles>
    <p:titleStyle>
      <a:lvl1pPr algn="l" rtl="0" eaLnBrk="1" latinLnBrk="0" hangingPunct="1">
        <a:spcBef>
          <a:spcPct val="0"/>
        </a:spcBef>
        <a:buNone/>
        <a:defRPr kumimoji="0" sz="4400" kern="1200">
          <a:solidFill>
            <a:schemeClr val="tx2"/>
          </a:solidFill>
          <a:latin typeface="+mj-lt"/>
          <a:ea typeface="+mj-ea"/>
          <a:cs typeface="+mj-cs"/>
        </a:defRPr>
      </a:lvl1pPr>
    </p:titleStyle>
    <p:bodyStyle>
      <a:lvl1pPr marL="320040" indent="-320040" algn="l" rtl="0" eaLnBrk="1" latinLnBrk="0" hangingPunct="1">
        <a:spcBef>
          <a:spcPts val="700"/>
        </a:spcBef>
        <a:buClr>
          <a:schemeClr val="accent2"/>
        </a:buClr>
        <a:buSzPct val="60000"/>
        <a:buFont typeface="Wingdings"/>
        <a:buChar char=""/>
        <a:defRPr kumimoji="0" sz="2900" kern="1200">
          <a:solidFill>
            <a:schemeClr val="tx1"/>
          </a:solidFill>
          <a:latin typeface="+mn-lt"/>
          <a:ea typeface="+mn-ea"/>
          <a:cs typeface="+mn-cs"/>
        </a:defRPr>
      </a:lvl1pPr>
      <a:lvl2pPr marL="640080" indent="-274320" algn="l" rtl="0" eaLnBrk="1" latinLnBrk="0" hangingPunct="1">
        <a:spcBef>
          <a:spcPts val="550"/>
        </a:spcBef>
        <a:buClr>
          <a:schemeClr val="accent1"/>
        </a:buClr>
        <a:buSzPct val="70000"/>
        <a:buFont typeface="Wingdings 2"/>
        <a:buChar char=""/>
        <a:defRPr kumimoji="0" sz="2600" kern="1200">
          <a:solidFill>
            <a:schemeClr val="tx1"/>
          </a:solidFill>
          <a:latin typeface="+mn-lt"/>
          <a:ea typeface="+mn-ea"/>
          <a:cs typeface="+mn-cs"/>
        </a:defRPr>
      </a:lvl2pPr>
      <a:lvl3pPr marL="914400" indent="-228600" algn="l" rtl="0" eaLnBrk="1" latinLnBrk="0" hangingPunct="1">
        <a:spcBef>
          <a:spcPts val="500"/>
        </a:spcBef>
        <a:buClr>
          <a:schemeClr val="accent2"/>
        </a:buClr>
        <a:buSzPct val="75000"/>
        <a:buFont typeface="Wingdings"/>
        <a:buChar char=""/>
        <a:defRPr kumimoji="0" sz="2300" kern="1200">
          <a:solidFill>
            <a:schemeClr val="tx1"/>
          </a:solidFill>
          <a:latin typeface="+mn-lt"/>
          <a:ea typeface="+mn-ea"/>
          <a:cs typeface="+mn-cs"/>
        </a:defRPr>
      </a:lvl3pPr>
      <a:lvl4pPr marL="1371600" indent="-228600" algn="l" rtl="0" eaLnBrk="1" latinLnBrk="0" hangingPunct="1">
        <a:spcBef>
          <a:spcPts val="400"/>
        </a:spcBef>
        <a:buClr>
          <a:schemeClr val="accent3"/>
        </a:buClr>
        <a:buSzPct val="75000"/>
        <a:buFont typeface="Wingdings"/>
        <a:buChar char=""/>
        <a:defRPr kumimoji="0" sz="2000" kern="1200">
          <a:solidFill>
            <a:schemeClr val="tx1"/>
          </a:solidFill>
          <a:latin typeface="+mn-lt"/>
          <a:ea typeface="+mn-ea"/>
          <a:cs typeface="+mn-cs"/>
        </a:defRPr>
      </a:lvl4pPr>
      <a:lvl5pPr marL="1828800" indent="-228600" algn="l" rtl="0" eaLnBrk="1" latinLnBrk="0" hangingPunct="1">
        <a:spcBef>
          <a:spcPts val="400"/>
        </a:spcBef>
        <a:buClr>
          <a:schemeClr val="accent4"/>
        </a:buClr>
        <a:buSzPct val="65000"/>
        <a:buFont typeface="Wingdings"/>
        <a:buChar char=""/>
        <a:defRPr kumimoji="0" sz="2000" kern="1200">
          <a:solidFill>
            <a:schemeClr val="tx1"/>
          </a:solidFill>
          <a:latin typeface="+mn-lt"/>
          <a:ea typeface="+mn-ea"/>
          <a:cs typeface="+mn-cs"/>
        </a:defRPr>
      </a:lvl5pPr>
      <a:lvl6pPr marL="2103120" indent="-228600" algn="l" rtl="0" eaLnBrk="1" latinLnBrk="0" hangingPunct="1">
        <a:spcBef>
          <a:spcPct val="20000"/>
        </a:spcBef>
        <a:buClr>
          <a:schemeClr val="accent1"/>
        </a:buClr>
        <a:buFont typeface="Wingdings"/>
        <a:buChar char="§"/>
        <a:defRPr kumimoji="0" sz="1800" kern="1200" baseline="0">
          <a:solidFill>
            <a:schemeClr val="tx1"/>
          </a:solidFill>
          <a:latin typeface="+mn-lt"/>
          <a:ea typeface="+mn-ea"/>
          <a:cs typeface="+mn-cs"/>
        </a:defRPr>
      </a:lvl6pPr>
      <a:lvl7pPr marL="2377440" indent="-228600" algn="l" rtl="0" eaLnBrk="1" latinLnBrk="0" hangingPunct="1">
        <a:spcBef>
          <a:spcPct val="20000"/>
        </a:spcBef>
        <a:buClr>
          <a:schemeClr val="accent2"/>
        </a:buClr>
        <a:buFont typeface="Wingdings"/>
        <a:buChar char="§"/>
        <a:defRPr kumimoji="0" sz="1800" kern="1200" baseline="0">
          <a:solidFill>
            <a:schemeClr val="tx1"/>
          </a:solidFill>
          <a:latin typeface="+mn-lt"/>
          <a:ea typeface="+mn-ea"/>
          <a:cs typeface="+mn-cs"/>
        </a:defRPr>
      </a:lvl7pPr>
      <a:lvl8pPr marL="2651760" indent="-228600" algn="l" rtl="0" eaLnBrk="1" latinLnBrk="0" hangingPunct="1">
        <a:spcBef>
          <a:spcPct val="20000"/>
        </a:spcBef>
        <a:buClr>
          <a:schemeClr val="accent3"/>
        </a:buClr>
        <a:buFont typeface="Wingdings"/>
        <a:buChar char="§"/>
        <a:defRPr kumimoji="0" sz="1800" kern="1200" baseline="0">
          <a:solidFill>
            <a:schemeClr val="tx1"/>
          </a:solidFill>
          <a:latin typeface="+mn-lt"/>
          <a:ea typeface="+mn-ea"/>
          <a:cs typeface="+mn-cs"/>
        </a:defRPr>
      </a:lvl8pPr>
      <a:lvl9pPr marL="2926080" indent="-228600" algn="l" rtl="0" eaLnBrk="1" latinLnBrk="0" hangingPunct="1">
        <a:spcBef>
          <a:spcPct val="20000"/>
        </a:spcBef>
        <a:buClr>
          <a:schemeClr val="accent4"/>
        </a:buClr>
        <a:buFont typeface="Wingdings"/>
        <a:buChar char="§"/>
        <a:defRPr kumimoji="0" sz="18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hyperlink" Target="https://mahakamgar.maharashtra.gov.in/writereaddata/Portal/Magazine/Document/1_639_1_self-certification.pdf#_blank" TargetMode="Externa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187624" y="332656"/>
            <a:ext cx="6643734" cy="2571768"/>
          </a:xfrm>
        </p:spPr>
        <p:txBody>
          <a:bodyPr>
            <a:normAutofit/>
          </a:bodyPr>
          <a:lstStyle/>
          <a:p>
            <a:r>
              <a:rPr lang="en-IN" sz="3200" b="1" dirty="0" smtClean="0"/>
              <a:t>RECENT CHANGES IN LABOUR LAWS</a:t>
            </a:r>
            <a:r>
              <a:rPr lang="en-IN" sz="3200" b="1" dirty="0"/>
              <a:t/>
            </a:r>
            <a:br>
              <a:rPr lang="en-IN" sz="3200" b="1" dirty="0"/>
            </a:br>
            <a:endParaRPr lang="en-IN" sz="3200" dirty="0"/>
          </a:p>
        </p:txBody>
      </p:sp>
      <p:pic>
        <p:nvPicPr>
          <p:cNvPr id="4" name="Picture 3" descr="law.jpg"/>
          <p:cNvPicPr>
            <a:picLocks noChangeAspect="1"/>
          </p:cNvPicPr>
          <p:nvPr/>
        </p:nvPicPr>
        <p:blipFill>
          <a:blip r:embed="rId2" cstate="print"/>
          <a:stretch>
            <a:fillRect/>
          </a:stretch>
        </p:blipFill>
        <p:spPr>
          <a:xfrm>
            <a:off x="1331640" y="2348880"/>
            <a:ext cx="6286544" cy="32385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cSld>
  <p:clrMapOvr>
    <a:masterClrMapping/>
  </p:clrMapOvr>
  <p:transition>
    <p:pull dir="d"/>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Code on Industrial Relations</a:t>
            </a:r>
            <a:endParaRPr lang="en-US" dirty="0"/>
          </a:p>
        </p:txBody>
      </p:sp>
      <p:sp>
        <p:nvSpPr>
          <p:cNvPr id="3" name="Content Placeholder 2"/>
          <p:cNvSpPr>
            <a:spLocks noGrp="1"/>
          </p:cNvSpPr>
          <p:nvPr>
            <p:ph sz="quarter" idx="1"/>
          </p:nvPr>
        </p:nvSpPr>
        <p:spPr/>
        <p:txBody>
          <a:bodyPr>
            <a:normAutofit fontScale="70000" lnSpcReduction="20000"/>
          </a:bodyPr>
          <a:lstStyle/>
          <a:p>
            <a:pPr algn="just">
              <a:buFont typeface="Wingdings" panose="05000000000000000000" pitchFamily="2" charset="2"/>
              <a:buChar char="q"/>
            </a:pPr>
            <a:r>
              <a:rPr lang="en-US" sz="3400" dirty="0"/>
              <a:t>Labour Minister Santosh Kumar </a:t>
            </a:r>
            <a:r>
              <a:rPr lang="en-US" sz="3400" dirty="0" err="1"/>
              <a:t>Gangwar</a:t>
            </a:r>
            <a:r>
              <a:rPr lang="en-US" sz="3400" dirty="0"/>
              <a:t>, on </a:t>
            </a:r>
            <a:r>
              <a:rPr lang="en-US" sz="3400" dirty="0" smtClean="0"/>
              <a:t>5</a:t>
            </a:r>
            <a:r>
              <a:rPr lang="en-US" sz="3400" baseline="30000" dirty="0" smtClean="0"/>
              <a:t>th</a:t>
            </a:r>
            <a:r>
              <a:rPr lang="en-US" sz="3400" dirty="0" smtClean="0"/>
              <a:t> December 2019 </a:t>
            </a:r>
            <a:r>
              <a:rPr lang="en-US" sz="3400" dirty="0"/>
              <a:t>introduced the Labour Code on Industrial Relations, 2019 </a:t>
            </a:r>
            <a:r>
              <a:rPr lang="en-US" sz="3400" dirty="0" smtClean="0"/>
              <a:t>Bill </a:t>
            </a:r>
            <a:r>
              <a:rPr lang="en-US" sz="3400" dirty="0"/>
              <a:t>in the </a:t>
            </a:r>
            <a:r>
              <a:rPr lang="en-US" sz="3400" dirty="0" err="1"/>
              <a:t>Lok</a:t>
            </a:r>
            <a:r>
              <a:rPr lang="en-US" sz="3400" dirty="0"/>
              <a:t> Sabha. </a:t>
            </a:r>
            <a:endParaRPr lang="en-US" sz="3400" dirty="0" smtClean="0"/>
          </a:p>
          <a:p>
            <a:pPr algn="just">
              <a:buFont typeface="Wingdings" panose="05000000000000000000" pitchFamily="2" charset="2"/>
              <a:buChar char="q"/>
            </a:pPr>
            <a:endParaRPr lang="en-US" sz="3400" dirty="0"/>
          </a:p>
          <a:p>
            <a:pPr algn="just">
              <a:buFont typeface="Wingdings" panose="05000000000000000000" pitchFamily="2" charset="2"/>
              <a:buChar char="q"/>
            </a:pPr>
            <a:r>
              <a:rPr lang="en-US" sz="3400" dirty="0" smtClean="0"/>
              <a:t>The Bill </a:t>
            </a:r>
            <a:r>
              <a:rPr lang="en-US" sz="3400" dirty="0"/>
              <a:t>aims to streamline industrial relations and help India improve on the ease of doing business index</a:t>
            </a:r>
            <a:r>
              <a:rPr lang="en-US" sz="3400" dirty="0" smtClean="0"/>
              <a:t>. </a:t>
            </a:r>
          </a:p>
          <a:p>
            <a:pPr algn="just">
              <a:buFont typeface="Wingdings" panose="05000000000000000000" pitchFamily="2" charset="2"/>
              <a:buChar char="q"/>
            </a:pPr>
            <a:endParaRPr lang="en-US" sz="3400" dirty="0"/>
          </a:p>
          <a:p>
            <a:pPr algn="just">
              <a:buFont typeface="Wingdings" panose="05000000000000000000" pitchFamily="2" charset="2"/>
              <a:buChar char="q"/>
            </a:pPr>
            <a:r>
              <a:rPr lang="en-US" sz="3400" dirty="0" smtClean="0"/>
              <a:t>The </a:t>
            </a:r>
            <a:r>
              <a:rPr lang="en-US" sz="3400" dirty="0"/>
              <a:t>Bill consolidates essential elements of three laws—the Trade Unions Act, 1926, the Industrial Employment (Standing Orders) Act, 1946, and the Industrial Disputes Act, 1947—helping improve ease of doing business</a:t>
            </a:r>
            <a:r>
              <a:rPr lang="en-US" sz="3400" dirty="0" smtClean="0"/>
              <a:t>.</a:t>
            </a:r>
          </a:p>
          <a:p>
            <a:pPr marL="0" indent="0" algn="just">
              <a:buNone/>
            </a:pPr>
            <a:r>
              <a:rPr lang="en-US" dirty="0"/>
              <a:t/>
            </a:r>
            <a:br>
              <a:rPr lang="en-US" dirty="0"/>
            </a:br>
            <a:r>
              <a:rPr lang="en-US" dirty="0"/>
              <a:t/>
            </a:r>
            <a:br>
              <a:rPr lang="en-US" dirty="0"/>
            </a:br>
            <a:endParaRPr lang="en-US" dirty="0"/>
          </a:p>
          <a:p>
            <a:pPr marL="0" indent="0" algn="just">
              <a:buNone/>
            </a:pPr>
            <a:endParaRPr lang="en-US" dirty="0"/>
          </a:p>
        </p:txBody>
      </p:sp>
    </p:spTree>
    <p:extLst>
      <p:ext uri="{BB962C8B-B14F-4D97-AF65-F5344CB8AC3E}">
        <p14:creationId xmlns:p14="http://schemas.microsoft.com/office/powerpoint/2010/main" val="3155764481"/>
      </p:ext>
    </p:extLst>
  </p:cSld>
  <p:clrMapOvr>
    <a:masterClrMapping/>
  </p:clrMapOvr>
  <p:transition>
    <p:pull dir="d"/>
  </p:transition>
  <p:timing>
    <p:tnLst>
      <p:par>
        <p:cTn id="1" dur="indefinite" restart="never" nodeType="tmRoot"/>
      </p:par>
    </p:tn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Highlights of the Code</a:t>
            </a:r>
          </a:p>
        </p:txBody>
      </p:sp>
      <p:sp>
        <p:nvSpPr>
          <p:cNvPr id="3" name="Content Placeholder 2"/>
          <p:cNvSpPr>
            <a:spLocks noGrp="1"/>
          </p:cNvSpPr>
          <p:nvPr>
            <p:ph sz="quarter" idx="1"/>
          </p:nvPr>
        </p:nvSpPr>
        <p:spPr/>
        <p:txBody>
          <a:bodyPr/>
          <a:lstStyle/>
          <a:p>
            <a:pPr algn="just"/>
            <a:r>
              <a:rPr lang="en-US" dirty="0" smtClean="0"/>
              <a:t> </a:t>
            </a:r>
            <a:r>
              <a:rPr lang="en-US" dirty="0" smtClean="0">
                <a:solidFill>
                  <a:srgbClr val="FF0000"/>
                </a:solidFill>
              </a:rPr>
              <a:t>Rule 54</a:t>
            </a:r>
            <a:r>
              <a:rPr lang="en-US" dirty="0" smtClean="0"/>
              <a:t> –  Timely payment of wages - Where the employees are employed in the establishment through Contractor, then the Company/Firm shall pay to the Contractor before the date of payment of wages(7</a:t>
            </a:r>
            <a:r>
              <a:rPr lang="en-US" baseline="30000" dirty="0" smtClean="0"/>
              <a:t>th</a:t>
            </a:r>
            <a:r>
              <a:rPr lang="en-US" dirty="0" smtClean="0"/>
              <a:t> day) so that the payment of wages to the employees shall be made positively as per the section 17.</a:t>
            </a:r>
            <a:endParaRPr lang="en-US" dirty="0"/>
          </a:p>
        </p:txBody>
      </p:sp>
    </p:spTree>
    <p:extLst>
      <p:ext uri="{BB962C8B-B14F-4D97-AF65-F5344CB8AC3E}">
        <p14:creationId xmlns:p14="http://schemas.microsoft.com/office/powerpoint/2010/main" val="4016649841"/>
      </p:ext>
    </p:extLst>
  </p:cSld>
  <p:clrMapOvr>
    <a:masterClrMapping/>
  </p:clrMapOvr>
  <p:transition>
    <p:pull dir="d"/>
  </p:transition>
  <p:timing>
    <p:tnLst>
      <p:par>
        <p:cTn id="1" dur="indefinite" restart="never" nodeType="tmRoot"/>
      </p:par>
    </p:tnLst>
  </p:timing>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Highlights of the Code</a:t>
            </a:r>
          </a:p>
        </p:txBody>
      </p:sp>
      <p:sp>
        <p:nvSpPr>
          <p:cNvPr id="3" name="Content Placeholder 2"/>
          <p:cNvSpPr>
            <a:spLocks noGrp="1"/>
          </p:cNvSpPr>
          <p:nvPr>
            <p:ph sz="quarter" idx="1"/>
          </p:nvPr>
        </p:nvSpPr>
        <p:spPr/>
        <p:txBody>
          <a:bodyPr/>
          <a:lstStyle/>
          <a:p>
            <a:pPr algn="just"/>
            <a:r>
              <a:rPr lang="en-US" dirty="0" smtClean="0"/>
              <a:t> </a:t>
            </a:r>
            <a:r>
              <a:rPr lang="en-US" dirty="0" smtClean="0">
                <a:solidFill>
                  <a:srgbClr val="FF0000"/>
                </a:solidFill>
              </a:rPr>
              <a:t>Rule 56</a:t>
            </a:r>
            <a:r>
              <a:rPr lang="en-US" dirty="0" smtClean="0"/>
              <a:t> –  Responsibility for payment of minimum bonus - Where the employees are employed in the establishment through Contractor and the Contractor fails to pay minimum bonus to them under section 26, the Company /Firm shall be responsible for such payment of minimum bonus. </a:t>
            </a:r>
            <a:endParaRPr lang="en-US" dirty="0"/>
          </a:p>
        </p:txBody>
      </p:sp>
    </p:spTree>
    <p:extLst>
      <p:ext uri="{BB962C8B-B14F-4D97-AF65-F5344CB8AC3E}">
        <p14:creationId xmlns:p14="http://schemas.microsoft.com/office/powerpoint/2010/main" val="3878174897"/>
      </p:ext>
    </p:extLst>
  </p:cSld>
  <p:clrMapOvr>
    <a:masterClrMapping/>
  </p:clrMapOvr>
  <p:transition>
    <p:pull dir="d"/>
  </p:transition>
  <p:timing>
    <p:tnLst>
      <p:par>
        <p:cTn id="1" dur="indefinite" restart="never" nodeType="tmRoot"/>
      </p:par>
    </p:tnLst>
  </p:timing>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Impact of the code</a:t>
            </a:r>
            <a:endParaRPr lang="en-US" dirty="0"/>
          </a:p>
        </p:txBody>
      </p:sp>
      <p:sp>
        <p:nvSpPr>
          <p:cNvPr id="3" name="Content Placeholder 2"/>
          <p:cNvSpPr>
            <a:spLocks noGrp="1"/>
          </p:cNvSpPr>
          <p:nvPr>
            <p:ph sz="quarter" idx="1"/>
          </p:nvPr>
        </p:nvSpPr>
        <p:spPr/>
        <p:txBody>
          <a:bodyPr>
            <a:normAutofit fontScale="92500" lnSpcReduction="10000"/>
          </a:bodyPr>
          <a:lstStyle/>
          <a:p>
            <a:pPr algn="just"/>
            <a:r>
              <a:rPr lang="en-US" dirty="0" smtClean="0"/>
              <a:t>The codification of </a:t>
            </a:r>
            <a:r>
              <a:rPr lang="en-US" dirty="0" err="1" smtClean="0"/>
              <a:t>labour</a:t>
            </a:r>
            <a:r>
              <a:rPr lang="en-US" dirty="0" smtClean="0"/>
              <a:t> laws shall remove the multiplicity of definitions and authorities.</a:t>
            </a:r>
          </a:p>
          <a:p>
            <a:pPr algn="just"/>
            <a:endParaRPr lang="en-US" dirty="0" smtClean="0"/>
          </a:p>
          <a:p>
            <a:pPr algn="just"/>
            <a:r>
              <a:rPr lang="en-US" dirty="0" smtClean="0"/>
              <a:t>Records, register, Returns and display will be reduced.</a:t>
            </a:r>
          </a:p>
          <a:p>
            <a:pPr algn="just"/>
            <a:endParaRPr lang="en-US" dirty="0" smtClean="0"/>
          </a:p>
          <a:p>
            <a:pPr algn="just"/>
            <a:r>
              <a:rPr lang="en-US" dirty="0" smtClean="0"/>
              <a:t>Labour cost will substantially increase.</a:t>
            </a:r>
          </a:p>
          <a:p>
            <a:pPr algn="just"/>
            <a:endParaRPr lang="en-US" dirty="0" smtClean="0"/>
          </a:p>
          <a:p>
            <a:pPr algn="just"/>
            <a:r>
              <a:rPr lang="en-US" dirty="0" smtClean="0"/>
              <a:t>Cost of compliance will reduce and hopefully eliminate any litigation surrounding a complex definition of wage, employee etc</a:t>
            </a:r>
          </a:p>
          <a:p>
            <a:pPr algn="just"/>
            <a:endParaRPr lang="en-US" dirty="0" smtClean="0"/>
          </a:p>
          <a:p>
            <a:pPr algn="just"/>
            <a:endParaRPr lang="en-US" dirty="0" smtClean="0"/>
          </a:p>
        </p:txBody>
      </p:sp>
    </p:spTree>
  </p:cSld>
  <p:clrMapOvr>
    <a:masterClrMapping/>
  </p:clrMapOvr>
  <p:transition>
    <p:pull dir="d"/>
  </p:transition>
  <p:timing>
    <p:tnLst>
      <p:par>
        <p:cTn id="1" dur="indefinite" restart="never" nodeType="tmRoot"/>
      </p:par>
    </p:tnLst>
  </p:timing>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Way forward</a:t>
            </a:r>
            <a:endParaRPr lang="en-US" dirty="0"/>
          </a:p>
        </p:txBody>
      </p:sp>
      <p:sp>
        <p:nvSpPr>
          <p:cNvPr id="3" name="Content Placeholder 2"/>
          <p:cNvSpPr>
            <a:spLocks noGrp="1"/>
          </p:cNvSpPr>
          <p:nvPr>
            <p:ph sz="quarter" idx="1"/>
          </p:nvPr>
        </p:nvSpPr>
        <p:spPr/>
        <p:txBody>
          <a:bodyPr>
            <a:normAutofit fontScale="62500" lnSpcReduction="20000"/>
          </a:bodyPr>
          <a:lstStyle/>
          <a:p>
            <a:pPr algn="just"/>
            <a:r>
              <a:rPr lang="en-US" dirty="0" smtClean="0"/>
              <a:t>Code will be applicable to all establishments : small, medium and large</a:t>
            </a:r>
          </a:p>
          <a:p>
            <a:pPr algn="just"/>
            <a:endParaRPr lang="en-US" dirty="0" smtClean="0"/>
          </a:p>
          <a:p>
            <a:pPr algn="just"/>
            <a:r>
              <a:rPr lang="en-US" dirty="0" smtClean="0"/>
              <a:t>Rules are yet to be published for the State of Maharashtra. </a:t>
            </a:r>
          </a:p>
          <a:p>
            <a:pPr algn="just">
              <a:buNone/>
            </a:pPr>
            <a:endParaRPr lang="en-US" dirty="0" smtClean="0"/>
          </a:p>
          <a:p>
            <a:pPr algn="just"/>
            <a:r>
              <a:rPr lang="en-US" dirty="0" smtClean="0"/>
              <a:t>Introduction of web-based inspection and self declaration/ certification scheme</a:t>
            </a:r>
          </a:p>
          <a:p>
            <a:pPr algn="just"/>
            <a:endParaRPr lang="en-US" dirty="0" smtClean="0"/>
          </a:p>
          <a:p>
            <a:pPr algn="just"/>
            <a:endParaRPr lang="en-US" dirty="0" smtClean="0"/>
          </a:p>
          <a:p>
            <a:pPr algn="just"/>
            <a:r>
              <a:rPr lang="en-US" dirty="0" smtClean="0"/>
              <a:t>Challenge of compliance  for corporate having offices in different states</a:t>
            </a:r>
            <a:r>
              <a:rPr lang="en-US" dirty="0" smtClean="0"/>
              <a:t>.</a:t>
            </a:r>
          </a:p>
          <a:p>
            <a:pPr algn="just"/>
            <a:endParaRPr lang="en-US" dirty="0"/>
          </a:p>
          <a:p>
            <a:pPr algn="just"/>
            <a:r>
              <a:rPr lang="en-US" dirty="0" smtClean="0"/>
              <a:t>Government shall have strong </a:t>
            </a:r>
            <a:r>
              <a:rPr lang="en-US" dirty="0" err="1" smtClean="0"/>
              <a:t>peocess</a:t>
            </a:r>
            <a:r>
              <a:rPr lang="en-US" dirty="0" smtClean="0"/>
              <a:t> to resolve complaints by the employee [imagine if only 5% of the 50 </a:t>
            </a:r>
            <a:r>
              <a:rPr lang="en-US" dirty="0" err="1" smtClean="0"/>
              <a:t>crs</a:t>
            </a:r>
            <a:r>
              <a:rPr lang="en-US" dirty="0" smtClean="0"/>
              <a:t>  employee  makes complaint] </a:t>
            </a:r>
            <a:endParaRPr lang="en-US" dirty="0" smtClean="0"/>
          </a:p>
          <a:p>
            <a:pPr algn="just"/>
            <a:endParaRPr lang="en-US" dirty="0" smtClean="0"/>
          </a:p>
          <a:p>
            <a:pPr algn="just"/>
            <a:r>
              <a:rPr lang="en-US" smtClean="0"/>
              <a:t>The </a:t>
            </a:r>
            <a:r>
              <a:rPr lang="en-US" dirty="0" smtClean="0"/>
              <a:t>ease of compliance is also expected to promote setting up of more enterprises catalyzing the creation of more employment opportunities.</a:t>
            </a:r>
          </a:p>
          <a:p>
            <a:pPr algn="just"/>
            <a:endParaRPr lang="en-US" dirty="0" smtClean="0"/>
          </a:p>
          <a:p>
            <a:pPr algn="just"/>
            <a:endParaRPr lang="en-US" dirty="0" smtClean="0"/>
          </a:p>
          <a:p>
            <a:pPr algn="just"/>
            <a:endParaRPr lang="en-US" dirty="0" smtClean="0"/>
          </a:p>
          <a:p>
            <a:endParaRPr lang="en-US" dirty="0" smtClean="0"/>
          </a:p>
          <a:p>
            <a:endParaRPr lang="en-US" dirty="0" smtClean="0"/>
          </a:p>
          <a:p>
            <a:pPr algn="ctr">
              <a:buNone/>
            </a:pPr>
            <a:endParaRPr lang="en-US" sz="4800" dirty="0"/>
          </a:p>
        </p:txBody>
      </p:sp>
    </p:spTree>
  </p:cSld>
  <p:clrMapOvr>
    <a:masterClrMapping/>
  </p:clrMapOvr>
  <p:transition>
    <p:pull dir="d"/>
  </p:transition>
  <p:timing>
    <p:tnLst>
      <p:par>
        <p:cTn id="1" dur="indefinite" restart="never" nodeType="tmRoot"/>
      </p:par>
    </p:tnLst>
  </p:timing>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sz="quarter" idx="1"/>
          </p:nvPr>
        </p:nvSpPr>
        <p:spPr/>
        <p:txBody>
          <a:bodyPr/>
          <a:lstStyle/>
          <a:p>
            <a:endParaRPr lang="en-US" dirty="0" smtClean="0"/>
          </a:p>
          <a:p>
            <a:endParaRPr lang="en-US" dirty="0" smtClean="0"/>
          </a:p>
          <a:p>
            <a:endParaRPr lang="en-US" dirty="0" smtClean="0"/>
          </a:p>
          <a:p>
            <a:pPr algn="ctr">
              <a:buNone/>
            </a:pPr>
            <a:r>
              <a:rPr lang="en-US" sz="4800" dirty="0" smtClean="0"/>
              <a:t>THANK YOU</a:t>
            </a:r>
          </a:p>
          <a:p>
            <a:pPr algn="ctr">
              <a:buNone/>
            </a:pPr>
            <a:r>
              <a:rPr lang="en-US" sz="4800" dirty="0" smtClean="0"/>
              <a:t>CS SANDEEP M. NAGARKAR</a:t>
            </a:r>
            <a:endParaRPr lang="en-US" sz="4800" dirty="0"/>
          </a:p>
        </p:txBody>
      </p:sp>
    </p:spTree>
  </p:cSld>
  <p:clrMapOvr>
    <a:masterClrMapping/>
  </p:clrMapOvr>
  <p:transition>
    <p:pull dir="d"/>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IR – </a:t>
            </a:r>
            <a:r>
              <a:rPr lang="en-US" dirty="0" err="1" smtClean="0"/>
              <a:t>Ranjangoan</a:t>
            </a:r>
            <a:r>
              <a:rPr lang="en-US" dirty="0" smtClean="0"/>
              <a:t> Pune</a:t>
            </a:r>
            <a:endParaRPr lang="en-US" dirty="0"/>
          </a:p>
        </p:txBody>
      </p:sp>
      <p:pic>
        <p:nvPicPr>
          <p:cNvPr id="4" name="Content Placeholder 3"/>
          <p:cNvPicPr>
            <a:picLocks noGrp="1" noChangeAspect="1"/>
          </p:cNvPicPr>
          <p:nvPr>
            <p:ph sz="quarter" idx="1"/>
          </p:nvPr>
        </p:nvPicPr>
        <p:blipFill>
          <a:blip r:embed="rId2">
            <a:extLst>
              <a:ext uri="{28A0092B-C50C-407E-A947-70E740481C1C}">
                <a14:useLocalDpi xmlns:a14="http://schemas.microsoft.com/office/drawing/2010/main" val="0"/>
              </a:ext>
            </a:extLst>
          </a:blip>
          <a:stretch>
            <a:fillRect/>
          </a:stretch>
        </p:blipFill>
        <p:spPr>
          <a:xfrm>
            <a:off x="868648" y="1600200"/>
            <a:ext cx="7641654" cy="4495800"/>
          </a:xfrm>
        </p:spPr>
      </p:pic>
    </p:spTree>
    <p:extLst>
      <p:ext uri="{BB962C8B-B14F-4D97-AF65-F5344CB8AC3E}">
        <p14:creationId xmlns:p14="http://schemas.microsoft.com/office/powerpoint/2010/main" val="305983281"/>
      </p:ext>
    </p:extLst>
  </p:cSld>
  <p:clrMapOvr>
    <a:masterClrMapping/>
  </p:clrMapOvr>
  <p:transition>
    <p:pull dir="d"/>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Code on Social Security</a:t>
            </a:r>
            <a:endParaRPr lang="en-US" dirty="0"/>
          </a:p>
        </p:txBody>
      </p:sp>
      <p:sp>
        <p:nvSpPr>
          <p:cNvPr id="3" name="Content Placeholder 2"/>
          <p:cNvSpPr>
            <a:spLocks noGrp="1"/>
          </p:cNvSpPr>
          <p:nvPr>
            <p:ph sz="quarter" idx="1"/>
          </p:nvPr>
        </p:nvSpPr>
        <p:spPr/>
        <p:txBody>
          <a:bodyPr>
            <a:normAutofit fontScale="92500" lnSpcReduction="10000"/>
          </a:bodyPr>
          <a:lstStyle/>
          <a:p>
            <a:pPr algn="just"/>
            <a:r>
              <a:rPr lang="en-US" dirty="0"/>
              <a:t>Union Environment </a:t>
            </a:r>
            <a:r>
              <a:rPr lang="en-US" dirty="0" smtClean="0"/>
              <a:t>Minister Mr. </a:t>
            </a:r>
            <a:r>
              <a:rPr lang="en-US" dirty="0"/>
              <a:t>Prakash </a:t>
            </a:r>
            <a:r>
              <a:rPr lang="en-US" dirty="0" err="1"/>
              <a:t>Javadekar</a:t>
            </a:r>
            <a:r>
              <a:rPr lang="en-US" dirty="0"/>
              <a:t> on </a:t>
            </a:r>
            <a:r>
              <a:rPr lang="en-US" dirty="0" smtClean="0"/>
              <a:t> 4</a:t>
            </a:r>
            <a:r>
              <a:rPr lang="en-US" baseline="30000" dirty="0" smtClean="0"/>
              <a:t>th</a:t>
            </a:r>
            <a:r>
              <a:rPr lang="en-US" dirty="0" smtClean="0"/>
              <a:t> December 2019 said </a:t>
            </a:r>
            <a:r>
              <a:rPr lang="en-US" dirty="0"/>
              <a:t>that the Union Cabinet has approved the fourth </a:t>
            </a:r>
            <a:r>
              <a:rPr lang="en-US" dirty="0" smtClean="0"/>
              <a:t>Labour Code </a:t>
            </a:r>
            <a:r>
              <a:rPr lang="en-US" dirty="0"/>
              <a:t>-- the Code on Social Security Bill 2019. </a:t>
            </a:r>
            <a:endParaRPr lang="en-US" dirty="0" smtClean="0"/>
          </a:p>
          <a:p>
            <a:pPr marL="0" indent="0" algn="just">
              <a:buNone/>
            </a:pPr>
            <a:endParaRPr lang="en-US" dirty="0" smtClean="0"/>
          </a:p>
          <a:p>
            <a:pPr algn="just"/>
            <a:r>
              <a:rPr lang="en-US" dirty="0" smtClean="0"/>
              <a:t>The </a:t>
            </a:r>
            <a:r>
              <a:rPr lang="en-US" dirty="0"/>
              <a:t>bill seeks to consolidate the laws relating to social security of workers and subsume </a:t>
            </a:r>
            <a:r>
              <a:rPr lang="en-US" dirty="0" smtClean="0"/>
              <a:t>8 Central laws including EPF and ESI.</a:t>
            </a:r>
          </a:p>
          <a:p>
            <a:pPr marL="0" indent="0" algn="just">
              <a:buNone/>
            </a:pPr>
            <a:r>
              <a:rPr lang="en-US" dirty="0"/>
              <a:t/>
            </a:r>
            <a:br>
              <a:rPr lang="en-US" dirty="0"/>
            </a:br>
            <a:r>
              <a:rPr lang="en-US" dirty="0"/>
              <a:t/>
            </a:r>
            <a:br>
              <a:rPr lang="en-US" dirty="0"/>
            </a:br>
            <a:endParaRPr lang="en-US" dirty="0"/>
          </a:p>
          <a:p>
            <a:pPr marL="0" indent="0" algn="just">
              <a:buNone/>
            </a:pPr>
            <a:endParaRPr lang="en-US" dirty="0"/>
          </a:p>
        </p:txBody>
      </p:sp>
    </p:spTree>
    <p:extLst>
      <p:ext uri="{BB962C8B-B14F-4D97-AF65-F5344CB8AC3E}">
        <p14:creationId xmlns:p14="http://schemas.microsoft.com/office/powerpoint/2010/main" val="2702114109"/>
      </p:ext>
    </p:extLst>
  </p:cSld>
  <p:clrMapOvr>
    <a:masterClrMapping/>
  </p:clrMapOvr>
  <p:transition>
    <p:pull dir="d"/>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 Proposal for Industry</a:t>
            </a:r>
            <a:endParaRPr lang="en-US" dirty="0"/>
          </a:p>
        </p:txBody>
      </p:sp>
      <p:pic>
        <p:nvPicPr>
          <p:cNvPr id="4" name="Content Placeholder 3"/>
          <p:cNvPicPr>
            <a:picLocks noGrp="1" noChangeAspect="1"/>
          </p:cNvPicPr>
          <p:nvPr>
            <p:ph sz="quarter" idx="1"/>
          </p:nvPr>
        </p:nvPicPr>
        <p:blipFill>
          <a:blip r:embed="rId2"/>
          <a:stretch>
            <a:fillRect/>
          </a:stretch>
        </p:blipFill>
        <p:spPr>
          <a:xfrm>
            <a:off x="1622517" y="1600200"/>
            <a:ext cx="6133916" cy="4495800"/>
          </a:xfrm>
          <a:prstGeom prst="rect">
            <a:avLst/>
          </a:prstGeom>
        </p:spPr>
      </p:pic>
    </p:spTree>
    <p:extLst>
      <p:ext uri="{BB962C8B-B14F-4D97-AF65-F5344CB8AC3E}">
        <p14:creationId xmlns:p14="http://schemas.microsoft.com/office/powerpoint/2010/main" val="3465644076"/>
      </p:ext>
    </p:extLst>
  </p:cSld>
  <p:clrMapOvr>
    <a:masterClrMapping/>
  </p:clrMapOvr>
  <p:transition>
    <p:pull dir="d"/>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
            </a:r>
            <a:br>
              <a:rPr lang="en-US" dirty="0" smtClean="0"/>
            </a:br>
            <a:r>
              <a:rPr lang="en-US" dirty="0" smtClean="0"/>
              <a:t> New Proposals</a:t>
            </a:r>
            <a:br>
              <a:rPr lang="en-US" dirty="0" smtClean="0"/>
            </a:br>
            <a:endParaRPr lang="en-US" dirty="0"/>
          </a:p>
        </p:txBody>
      </p:sp>
      <p:sp>
        <p:nvSpPr>
          <p:cNvPr id="3" name="Content Placeholder 2"/>
          <p:cNvSpPr>
            <a:spLocks noGrp="1"/>
          </p:cNvSpPr>
          <p:nvPr>
            <p:ph sz="quarter" idx="1"/>
          </p:nvPr>
        </p:nvSpPr>
        <p:spPr/>
        <p:txBody>
          <a:bodyPr>
            <a:normAutofit fontScale="85000" lnSpcReduction="20000"/>
          </a:bodyPr>
          <a:lstStyle/>
          <a:p>
            <a:pPr algn="just"/>
            <a:r>
              <a:rPr lang="en-US" dirty="0"/>
              <a:t>Companies will soon not require multiple </a:t>
            </a:r>
            <a:r>
              <a:rPr lang="en-US" dirty="0" smtClean="0"/>
              <a:t>Registrations.</a:t>
            </a:r>
          </a:p>
          <a:p>
            <a:endParaRPr lang="en-US" dirty="0" smtClean="0"/>
          </a:p>
          <a:p>
            <a:pPr algn="just"/>
            <a:r>
              <a:rPr lang="en-US" dirty="0" smtClean="0"/>
              <a:t>Government </a:t>
            </a:r>
            <a:r>
              <a:rPr lang="en-US" dirty="0"/>
              <a:t>has proposed </a:t>
            </a:r>
            <a:r>
              <a:rPr lang="en-US" dirty="0">
                <a:solidFill>
                  <a:srgbClr val="FF0000"/>
                </a:solidFill>
              </a:rPr>
              <a:t>one </a:t>
            </a:r>
            <a:r>
              <a:rPr lang="en-US" dirty="0" smtClean="0">
                <a:solidFill>
                  <a:srgbClr val="FF0000"/>
                </a:solidFill>
              </a:rPr>
              <a:t>License, </a:t>
            </a:r>
            <a:r>
              <a:rPr lang="en-US" dirty="0">
                <a:solidFill>
                  <a:srgbClr val="FF0000"/>
                </a:solidFill>
              </a:rPr>
              <a:t>one </a:t>
            </a:r>
            <a:r>
              <a:rPr lang="en-US" dirty="0" smtClean="0">
                <a:solidFill>
                  <a:srgbClr val="FF0000"/>
                </a:solidFill>
              </a:rPr>
              <a:t>Registration</a:t>
            </a:r>
            <a:r>
              <a:rPr lang="en-US" dirty="0">
                <a:solidFill>
                  <a:srgbClr val="FF0000"/>
                </a:solidFill>
              </a:rPr>
              <a:t>, and one </a:t>
            </a:r>
            <a:r>
              <a:rPr lang="en-US" dirty="0" smtClean="0">
                <a:solidFill>
                  <a:srgbClr val="FF0000"/>
                </a:solidFill>
              </a:rPr>
              <a:t>Return</a:t>
            </a:r>
            <a:r>
              <a:rPr lang="en-US" dirty="0" smtClean="0"/>
              <a:t> </a:t>
            </a:r>
            <a:r>
              <a:rPr lang="en-US" dirty="0"/>
              <a:t>for establishments</a:t>
            </a:r>
            <a:r>
              <a:rPr lang="en-US" dirty="0" smtClean="0"/>
              <a:t>. (on line with international labor policy)</a:t>
            </a:r>
          </a:p>
          <a:p>
            <a:pPr algn="just"/>
            <a:endParaRPr lang="en-US" dirty="0"/>
          </a:p>
          <a:p>
            <a:pPr algn="just"/>
            <a:r>
              <a:rPr lang="en-US" dirty="0" smtClean="0"/>
              <a:t>Labour License for executing projects for 5 years. (presently 1 year)</a:t>
            </a:r>
          </a:p>
          <a:p>
            <a:pPr algn="just"/>
            <a:endParaRPr lang="en-US" dirty="0"/>
          </a:p>
          <a:p>
            <a:pPr algn="just"/>
            <a:r>
              <a:rPr lang="en-US" dirty="0"/>
              <a:t>Compulsory </a:t>
            </a:r>
            <a:r>
              <a:rPr lang="en-US" dirty="0" smtClean="0"/>
              <a:t>Appointment Letters </a:t>
            </a:r>
            <a:r>
              <a:rPr lang="en-US" dirty="0"/>
              <a:t>for all </a:t>
            </a:r>
            <a:r>
              <a:rPr lang="en-US" dirty="0" smtClean="0"/>
              <a:t>workers- Format of </a:t>
            </a:r>
            <a:r>
              <a:rPr lang="en-US" dirty="0"/>
              <a:t>S</a:t>
            </a:r>
            <a:r>
              <a:rPr lang="en-US" dirty="0" smtClean="0"/>
              <a:t>alary slip, Appointment letters will be published by the Government.</a:t>
            </a:r>
            <a:endParaRPr lang="en-US" dirty="0"/>
          </a:p>
          <a:p>
            <a:pPr algn="just"/>
            <a:endParaRPr lang="en-US" dirty="0"/>
          </a:p>
          <a:p>
            <a:endParaRPr lang="en-US" dirty="0" smtClean="0"/>
          </a:p>
          <a:p>
            <a:endParaRPr lang="en-US" dirty="0" smtClean="0"/>
          </a:p>
          <a:p>
            <a:endParaRPr lang="en-US" dirty="0" smtClean="0"/>
          </a:p>
          <a:p>
            <a:endParaRPr lang="en-US" dirty="0" smtClean="0"/>
          </a:p>
          <a:p>
            <a:endParaRPr lang="en-US" dirty="0" smtClean="0"/>
          </a:p>
        </p:txBody>
      </p:sp>
    </p:spTree>
    <p:extLst>
      <p:ext uri="{BB962C8B-B14F-4D97-AF65-F5344CB8AC3E}">
        <p14:creationId xmlns:p14="http://schemas.microsoft.com/office/powerpoint/2010/main" val="3423241785"/>
      </p:ext>
    </p:extLst>
  </p:cSld>
  <p:clrMapOvr>
    <a:masterClrMapping/>
  </p:clrMapOvr>
  <p:transition>
    <p:pull dir="d"/>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
            </a:r>
            <a:br>
              <a:rPr lang="en-US" dirty="0" smtClean="0"/>
            </a:br>
            <a:r>
              <a:rPr lang="en-US" dirty="0" smtClean="0"/>
              <a:t> New Proposals</a:t>
            </a:r>
            <a:br>
              <a:rPr lang="en-US" dirty="0" smtClean="0"/>
            </a:br>
            <a:endParaRPr lang="en-US" dirty="0"/>
          </a:p>
        </p:txBody>
      </p:sp>
      <p:sp>
        <p:nvSpPr>
          <p:cNvPr id="3" name="Content Placeholder 2"/>
          <p:cNvSpPr>
            <a:spLocks noGrp="1"/>
          </p:cNvSpPr>
          <p:nvPr>
            <p:ph sz="quarter" idx="1"/>
          </p:nvPr>
        </p:nvSpPr>
        <p:spPr/>
        <p:txBody>
          <a:bodyPr>
            <a:normAutofit fontScale="92500" lnSpcReduction="10000"/>
          </a:bodyPr>
          <a:lstStyle/>
          <a:p>
            <a:pPr algn="just"/>
            <a:r>
              <a:rPr lang="en-US" dirty="0"/>
              <a:t>All establishments hiring at least 10 employees will be covered under the Labour laws</a:t>
            </a:r>
            <a:r>
              <a:rPr lang="en-US" dirty="0" smtClean="0"/>
              <a:t>. (presently 20 or more)</a:t>
            </a:r>
            <a:endParaRPr lang="en-US" dirty="0"/>
          </a:p>
          <a:p>
            <a:pPr algn="just"/>
            <a:endParaRPr lang="en-US" dirty="0" smtClean="0"/>
          </a:p>
          <a:p>
            <a:pPr algn="just"/>
            <a:r>
              <a:rPr lang="en-US" dirty="0"/>
              <a:t>In a bid to address the issue of “inspector raj”, the Centre has proposed assigning </a:t>
            </a:r>
            <a:r>
              <a:rPr lang="en-US" dirty="0" smtClean="0"/>
              <a:t>“Inspector-cum-Facilitators</a:t>
            </a:r>
            <a:r>
              <a:rPr lang="en-US" dirty="0"/>
              <a:t>” outside their jurisdiction “through </a:t>
            </a:r>
            <a:r>
              <a:rPr lang="en-US" dirty="0" err="1"/>
              <a:t>randomised</a:t>
            </a:r>
            <a:r>
              <a:rPr lang="en-US" dirty="0"/>
              <a:t> computer system”.</a:t>
            </a:r>
          </a:p>
          <a:p>
            <a:pPr algn="just"/>
            <a:endParaRPr lang="en-US" dirty="0" smtClean="0"/>
          </a:p>
          <a:p>
            <a:pPr algn="just"/>
            <a:r>
              <a:rPr lang="en-US" dirty="0"/>
              <a:t>The number of </a:t>
            </a:r>
            <a:r>
              <a:rPr lang="en-US" dirty="0" smtClean="0"/>
              <a:t>Labour </a:t>
            </a:r>
            <a:r>
              <a:rPr lang="en-US" dirty="0"/>
              <a:t>law provisions will reduce from 622 to 134 under the proposed code.</a:t>
            </a:r>
          </a:p>
          <a:p>
            <a:endParaRPr lang="en-US" dirty="0" smtClean="0"/>
          </a:p>
          <a:p>
            <a:endParaRPr lang="en-US" dirty="0" smtClean="0"/>
          </a:p>
          <a:p>
            <a:endParaRPr lang="en-US" dirty="0" smtClean="0"/>
          </a:p>
          <a:p>
            <a:endParaRPr lang="en-US" dirty="0" smtClean="0"/>
          </a:p>
          <a:p>
            <a:endParaRPr lang="en-US" dirty="0" smtClean="0"/>
          </a:p>
        </p:txBody>
      </p:sp>
    </p:spTree>
    <p:extLst>
      <p:ext uri="{BB962C8B-B14F-4D97-AF65-F5344CB8AC3E}">
        <p14:creationId xmlns:p14="http://schemas.microsoft.com/office/powerpoint/2010/main" val="1156481869"/>
      </p:ext>
    </p:extLst>
  </p:cSld>
  <p:clrMapOvr>
    <a:masterClrMapping/>
  </p:clrMapOvr>
  <p:transition>
    <p:pull dir="d"/>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Proposals for Employer and Employee</a:t>
            </a:r>
            <a:endParaRPr lang="en-US" dirty="0"/>
          </a:p>
        </p:txBody>
      </p:sp>
      <p:pic>
        <p:nvPicPr>
          <p:cNvPr id="4" name="Content Placeholder 3"/>
          <p:cNvPicPr>
            <a:picLocks noGrp="1" noChangeAspect="1"/>
          </p:cNvPicPr>
          <p:nvPr>
            <p:ph sz="quarter" idx="1"/>
          </p:nvPr>
        </p:nvPicPr>
        <p:blipFill>
          <a:blip r:embed="rId2"/>
          <a:stretch>
            <a:fillRect/>
          </a:stretch>
        </p:blipFill>
        <p:spPr>
          <a:xfrm>
            <a:off x="1319271" y="1600200"/>
            <a:ext cx="6740408" cy="4495800"/>
          </a:xfrm>
          <a:prstGeom prst="rect">
            <a:avLst/>
          </a:prstGeom>
        </p:spPr>
      </p:pic>
    </p:spTree>
    <p:extLst>
      <p:ext uri="{BB962C8B-B14F-4D97-AF65-F5344CB8AC3E}">
        <p14:creationId xmlns:p14="http://schemas.microsoft.com/office/powerpoint/2010/main" val="168415378"/>
      </p:ext>
    </p:extLst>
  </p:cSld>
  <p:clrMapOvr>
    <a:masterClrMapping/>
  </p:clrMapOvr>
  <p:transition>
    <p:pull dir="d"/>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Key proposals for Employee</a:t>
            </a:r>
            <a:endParaRPr lang="en-US" dirty="0"/>
          </a:p>
        </p:txBody>
      </p:sp>
      <p:sp>
        <p:nvSpPr>
          <p:cNvPr id="3" name="Content Placeholder 2"/>
          <p:cNvSpPr>
            <a:spLocks noGrp="1"/>
          </p:cNvSpPr>
          <p:nvPr>
            <p:ph sz="quarter" idx="1"/>
          </p:nvPr>
        </p:nvSpPr>
        <p:spPr/>
        <p:txBody>
          <a:bodyPr/>
          <a:lstStyle/>
          <a:p>
            <a:pPr lvl="0" algn="just"/>
            <a:r>
              <a:rPr lang="en-US" dirty="0"/>
              <a:t>Minimum wage for all workers, even in the </a:t>
            </a:r>
            <a:r>
              <a:rPr lang="en-US" dirty="0" err="1"/>
              <a:t>unorganised</a:t>
            </a:r>
            <a:r>
              <a:rPr lang="en-US" dirty="0"/>
              <a:t> </a:t>
            </a:r>
            <a:r>
              <a:rPr lang="en-US" dirty="0" smtClean="0"/>
              <a:t>sector.</a:t>
            </a:r>
          </a:p>
          <a:p>
            <a:pPr lvl="0" algn="just"/>
            <a:endParaRPr lang="en-US" dirty="0"/>
          </a:p>
          <a:p>
            <a:pPr lvl="0" algn="just"/>
            <a:r>
              <a:rPr lang="en-US" dirty="0"/>
              <a:t>Statutory floor for minimum wage for states to keep in mind while fixing minimum </a:t>
            </a:r>
            <a:r>
              <a:rPr lang="en-US" dirty="0" smtClean="0"/>
              <a:t>wage-</a:t>
            </a:r>
            <a:r>
              <a:rPr lang="en-US" dirty="0" smtClean="0">
                <a:solidFill>
                  <a:srgbClr val="FF0000"/>
                </a:solidFill>
              </a:rPr>
              <a:t>National minimum wage</a:t>
            </a:r>
            <a:endParaRPr lang="en-US" dirty="0">
              <a:solidFill>
                <a:srgbClr val="FF0000"/>
              </a:solidFill>
            </a:endParaRPr>
          </a:p>
          <a:p>
            <a:pPr lvl="0" algn="just"/>
            <a:endParaRPr lang="en-US" dirty="0" smtClean="0"/>
          </a:p>
          <a:p>
            <a:pPr lvl="0" algn="just"/>
            <a:r>
              <a:rPr lang="en-US" dirty="0" smtClean="0"/>
              <a:t>Limitation </a:t>
            </a:r>
            <a:r>
              <a:rPr lang="en-US" dirty="0"/>
              <a:t>period for filing claims for wages increased to three years from 6 </a:t>
            </a:r>
            <a:r>
              <a:rPr lang="en-US" dirty="0" smtClean="0"/>
              <a:t>months-2 </a:t>
            </a:r>
            <a:r>
              <a:rPr lang="en-US" dirty="0"/>
              <a:t>years</a:t>
            </a:r>
          </a:p>
          <a:p>
            <a:endParaRPr lang="en-US" dirty="0"/>
          </a:p>
        </p:txBody>
      </p:sp>
    </p:spTree>
    <p:extLst>
      <p:ext uri="{BB962C8B-B14F-4D97-AF65-F5344CB8AC3E}">
        <p14:creationId xmlns:p14="http://schemas.microsoft.com/office/powerpoint/2010/main" val="1543918612"/>
      </p:ext>
    </p:extLst>
  </p:cSld>
  <p:clrMapOvr>
    <a:masterClrMapping/>
  </p:clrMapOvr>
  <p:transition>
    <p:pull dir="d"/>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Key proposals for Employer</a:t>
            </a:r>
            <a:endParaRPr lang="en-US" dirty="0"/>
          </a:p>
        </p:txBody>
      </p:sp>
      <p:sp>
        <p:nvSpPr>
          <p:cNvPr id="3" name="Content Placeholder 2"/>
          <p:cNvSpPr>
            <a:spLocks noGrp="1"/>
          </p:cNvSpPr>
          <p:nvPr>
            <p:ph sz="quarter" idx="1"/>
          </p:nvPr>
        </p:nvSpPr>
        <p:spPr/>
        <p:txBody>
          <a:bodyPr>
            <a:normAutofit fontScale="85000" lnSpcReduction="20000"/>
          </a:bodyPr>
          <a:lstStyle/>
          <a:p>
            <a:pPr lvl="0" algn="just"/>
            <a:r>
              <a:rPr lang="en-US" dirty="0"/>
              <a:t>Clear and common definition of </a:t>
            </a:r>
            <a:r>
              <a:rPr lang="en-US" dirty="0" smtClean="0"/>
              <a:t>wage – help to calculate dues PF, ESI, leave encashment, gratuity </a:t>
            </a:r>
            <a:r>
              <a:rPr lang="en-US" dirty="0" err="1" smtClean="0"/>
              <a:t>etc</a:t>
            </a:r>
            <a:r>
              <a:rPr lang="en-US" dirty="0" smtClean="0"/>
              <a:t> – presently each Act has different concept of wage.</a:t>
            </a:r>
            <a:endParaRPr lang="en-US" dirty="0"/>
          </a:p>
          <a:p>
            <a:pPr lvl="0" algn="just"/>
            <a:endParaRPr lang="en-US" dirty="0" smtClean="0"/>
          </a:p>
          <a:p>
            <a:pPr lvl="0" algn="just"/>
            <a:r>
              <a:rPr lang="en-US" dirty="0" smtClean="0"/>
              <a:t>Number </a:t>
            </a:r>
            <a:r>
              <a:rPr lang="en-US" dirty="0"/>
              <a:t>of minimum wages to be </a:t>
            </a:r>
            <a:r>
              <a:rPr lang="en-US" dirty="0" smtClean="0"/>
              <a:t>reduced.</a:t>
            </a:r>
            <a:endParaRPr lang="en-US" dirty="0"/>
          </a:p>
          <a:p>
            <a:pPr lvl="0" algn="just"/>
            <a:endParaRPr lang="en-US" dirty="0" smtClean="0"/>
          </a:p>
          <a:p>
            <a:pPr lvl="0" algn="just"/>
            <a:r>
              <a:rPr lang="en-US" dirty="0" smtClean="0"/>
              <a:t>Reduction </a:t>
            </a:r>
            <a:r>
              <a:rPr lang="en-US" dirty="0"/>
              <a:t>in litigation as government will appoint official to impose fines, instead of case going to </a:t>
            </a:r>
            <a:r>
              <a:rPr lang="en-US" dirty="0" smtClean="0"/>
              <a:t>tribunal- subject matter of litigation is very complex- human being and their emotions and demands are difficult to handle.</a:t>
            </a:r>
            <a:endParaRPr lang="en-US" dirty="0"/>
          </a:p>
          <a:p>
            <a:pPr lvl="0" algn="just"/>
            <a:endParaRPr lang="en-US" dirty="0" smtClean="0"/>
          </a:p>
          <a:p>
            <a:pPr lvl="0" algn="just"/>
            <a:r>
              <a:rPr lang="en-US" dirty="0" smtClean="0"/>
              <a:t>Provision </a:t>
            </a:r>
            <a:r>
              <a:rPr lang="en-US" dirty="0"/>
              <a:t>for compounding of offences </a:t>
            </a:r>
            <a:r>
              <a:rPr lang="en-US" dirty="0" smtClean="0"/>
              <a:t>introduced.</a:t>
            </a:r>
            <a:endParaRPr lang="en-US" dirty="0"/>
          </a:p>
          <a:p>
            <a:endParaRPr lang="en-US" dirty="0" smtClean="0"/>
          </a:p>
          <a:p>
            <a:endParaRPr lang="en-US" dirty="0"/>
          </a:p>
        </p:txBody>
      </p:sp>
    </p:spTree>
    <p:extLst>
      <p:ext uri="{BB962C8B-B14F-4D97-AF65-F5344CB8AC3E}">
        <p14:creationId xmlns:p14="http://schemas.microsoft.com/office/powerpoint/2010/main" val="3273779005"/>
      </p:ext>
    </p:extLst>
  </p:cSld>
  <p:clrMapOvr>
    <a:masterClrMapping/>
  </p:clrMapOvr>
  <p:transition>
    <p:pull dir="d"/>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Initiatives by Government</a:t>
            </a:r>
            <a:endParaRPr lang="en-US" dirty="0"/>
          </a:p>
        </p:txBody>
      </p:sp>
      <p:pic>
        <p:nvPicPr>
          <p:cNvPr id="4" name="Content Placeholder 3"/>
          <p:cNvPicPr>
            <a:picLocks noGrp="1" noChangeAspect="1"/>
          </p:cNvPicPr>
          <p:nvPr>
            <p:ph sz="quarter" idx="1"/>
          </p:nvPr>
        </p:nvPicPr>
        <p:blipFill>
          <a:blip r:embed="rId2"/>
          <a:stretch>
            <a:fillRect/>
          </a:stretch>
        </p:blipFill>
        <p:spPr>
          <a:xfrm>
            <a:off x="612775" y="1706220"/>
            <a:ext cx="8153400" cy="4283759"/>
          </a:xfrm>
          <a:prstGeom prst="rect">
            <a:avLst/>
          </a:prstGeom>
        </p:spPr>
      </p:pic>
    </p:spTree>
    <p:extLst>
      <p:ext uri="{BB962C8B-B14F-4D97-AF65-F5344CB8AC3E}">
        <p14:creationId xmlns:p14="http://schemas.microsoft.com/office/powerpoint/2010/main" val="3751395656"/>
      </p:ext>
    </p:extLst>
  </p:cSld>
  <p:clrMapOvr>
    <a:masterClrMapping/>
  </p:clrMapOvr>
  <p:transition>
    <p:pull dir="d"/>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
            </a:r>
            <a:br>
              <a:rPr lang="en-US" dirty="0" smtClean="0"/>
            </a:br>
            <a:r>
              <a:rPr lang="en-US" dirty="0" smtClean="0"/>
              <a:t>Index</a:t>
            </a:r>
            <a:br>
              <a:rPr lang="en-US" dirty="0" smtClean="0"/>
            </a:br>
            <a:endParaRPr lang="en-US" dirty="0"/>
          </a:p>
        </p:txBody>
      </p:sp>
      <p:sp>
        <p:nvSpPr>
          <p:cNvPr id="3" name="Content Placeholder 2"/>
          <p:cNvSpPr>
            <a:spLocks noGrp="1"/>
          </p:cNvSpPr>
          <p:nvPr>
            <p:ph sz="quarter" idx="1"/>
          </p:nvPr>
        </p:nvSpPr>
        <p:spPr/>
        <p:txBody>
          <a:bodyPr>
            <a:normAutofit lnSpcReduction="10000"/>
          </a:bodyPr>
          <a:lstStyle/>
          <a:p>
            <a:r>
              <a:rPr lang="en-US" dirty="0" smtClean="0"/>
              <a:t>Preliminary</a:t>
            </a:r>
          </a:p>
          <a:p>
            <a:endParaRPr lang="en-US" dirty="0" smtClean="0"/>
          </a:p>
          <a:p>
            <a:r>
              <a:rPr lang="en-US" dirty="0" smtClean="0"/>
              <a:t>Recent Labour law changes / reforms</a:t>
            </a:r>
          </a:p>
          <a:p>
            <a:endParaRPr lang="en-US" dirty="0"/>
          </a:p>
          <a:p>
            <a:r>
              <a:rPr lang="en-US" dirty="0" smtClean="0"/>
              <a:t>Initiative by Central Government</a:t>
            </a:r>
          </a:p>
          <a:p>
            <a:endParaRPr lang="en-US" dirty="0"/>
          </a:p>
          <a:p>
            <a:r>
              <a:rPr lang="en-US" dirty="0" smtClean="0"/>
              <a:t>Initiative by Government of Maharashtra</a:t>
            </a:r>
          </a:p>
          <a:p>
            <a:endParaRPr lang="en-US" dirty="0"/>
          </a:p>
          <a:p>
            <a:r>
              <a:rPr lang="en-US" dirty="0" smtClean="0"/>
              <a:t>Highlights of Code on Wages, 2019</a:t>
            </a:r>
          </a:p>
          <a:p>
            <a:endParaRPr lang="en-US" dirty="0"/>
          </a:p>
        </p:txBody>
      </p:sp>
    </p:spTree>
    <p:extLst>
      <p:ext uri="{BB962C8B-B14F-4D97-AF65-F5344CB8AC3E}">
        <p14:creationId xmlns:p14="http://schemas.microsoft.com/office/powerpoint/2010/main" val="1405464817"/>
      </p:ext>
    </p:extLst>
  </p:cSld>
  <p:clrMapOvr>
    <a:masterClrMapping/>
  </p:clrMapOvr>
  <p:transition>
    <p:pull dir="d"/>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smtClean="0"/>
              <a:t/>
            </a:r>
            <a:br>
              <a:rPr lang="en-US" b="1" smtClean="0"/>
            </a:br>
            <a:r>
              <a:rPr lang="en-US" b="1" smtClean="0"/>
              <a:t>Initiatives </a:t>
            </a:r>
            <a:r>
              <a:rPr lang="en-US" b="1"/>
              <a:t>of Central Government</a:t>
            </a:r>
            <a:br>
              <a:rPr lang="en-US" b="1"/>
            </a:br>
            <a:endParaRPr lang="en-US"/>
          </a:p>
        </p:txBody>
      </p:sp>
      <p:sp>
        <p:nvSpPr>
          <p:cNvPr id="3" name="Content Placeholder 2"/>
          <p:cNvSpPr>
            <a:spLocks noGrp="1"/>
          </p:cNvSpPr>
          <p:nvPr>
            <p:ph sz="quarter" idx="1"/>
          </p:nvPr>
        </p:nvSpPr>
        <p:spPr/>
        <p:txBody>
          <a:bodyPr>
            <a:normAutofit fontScale="92500" lnSpcReduction="10000"/>
          </a:bodyPr>
          <a:lstStyle/>
          <a:p>
            <a:pPr lvl="0" algn="just"/>
            <a:r>
              <a:rPr lang="en-US" u="sng" dirty="0" smtClean="0"/>
              <a:t>Payment of Bonus Act 1965 </a:t>
            </a:r>
            <a:r>
              <a:rPr lang="en-US" dirty="0" smtClean="0"/>
              <a:t>– </a:t>
            </a:r>
            <a:r>
              <a:rPr lang="en-US" dirty="0"/>
              <a:t>eligibility limit for payment of bonus enhanced from </a:t>
            </a:r>
            <a:r>
              <a:rPr lang="en-US" dirty="0" err="1"/>
              <a:t>Rs</a:t>
            </a:r>
            <a:r>
              <a:rPr lang="en-US" dirty="0"/>
              <a:t> 10000/- to </a:t>
            </a:r>
            <a:r>
              <a:rPr lang="en-US" dirty="0" err="1"/>
              <a:t>Rs</a:t>
            </a:r>
            <a:r>
              <a:rPr lang="en-US" dirty="0"/>
              <a:t>. 21000/- per month and the Calculation Ceiling from </a:t>
            </a:r>
            <a:r>
              <a:rPr lang="en-US" dirty="0" err="1"/>
              <a:t>Rs</a:t>
            </a:r>
            <a:r>
              <a:rPr lang="en-US" dirty="0"/>
              <a:t>. 3500/- to </a:t>
            </a:r>
            <a:r>
              <a:rPr lang="en-US" dirty="0" err="1"/>
              <a:t>Rs</a:t>
            </a:r>
            <a:r>
              <a:rPr lang="en-US" dirty="0"/>
              <a:t>. 7000/- or the minimum </a:t>
            </a:r>
            <a:r>
              <a:rPr lang="en-US" dirty="0" smtClean="0"/>
              <a:t>wages, whichever is higher</a:t>
            </a:r>
            <a:r>
              <a:rPr lang="en-US" b="1" dirty="0" smtClean="0"/>
              <a:t>.  </a:t>
            </a:r>
            <a:r>
              <a:rPr lang="en-US" u="sng" dirty="0" smtClean="0"/>
              <a:t>We are awaiting change in eligibility limit of </a:t>
            </a:r>
            <a:r>
              <a:rPr lang="en-US" u="sng" dirty="0" err="1" smtClean="0"/>
              <a:t>Rs</a:t>
            </a:r>
            <a:r>
              <a:rPr lang="en-US" u="sng" dirty="0" smtClean="0"/>
              <a:t>. 21,000 –  now merged into Code on Wages 2019.</a:t>
            </a:r>
            <a:endParaRPr lang="en-US" u="sng" dirty="0"/>
          </a:p>
          <a:p>
            <a:endParaRPr lang="en-US" dirty="0"/>
          </a:p>
          <a:p>
            <a:pPr lvl="0"/>
            <a:r>
              <a:rPr lang="en-US" dirty="0" smtClean="0"/>
              <a:t> </a:t>
            </a:r>
            <a:r>
              <a:rPr lang="en-US" u="sng" dirty="0" smtClean="0"/>
              <a:t>Payment of Wages (Amendment) Act, 2017</a:t>
            </a:r>
            <a:r>
              <a:rPr lang="en-US" dirty="0" smtClean="0"/>
              <a:t>:enabling </a:t>
            </a:r>
            <a:r>
              <a:rPr lang="en-US" dirty="0"/>
              <a:t>payment of Wages to employees by Cash or </a:t>
            </a:r>
            <a:r>
              <a:rPr lang="en-US" dirty="0" err="1"/>
              <a:t>Cheque</a:t>
            </a:r>
            <a:r>
              <a:rPr lang="en-US" dirty="0"/>
              <a:t> or crediting it to their bank </a:t>
            </a:r>
            <a:r>
              <a:rPr lang="en-US" dirty="0" smtClean="0"/>
              <a:t>account – </a:t>
            </a:r>
            <a:r>
              <a:rPr lang="en-US" dirty="0"/>
              <a:t>now merged into Code on Wages 2019.</a:t>
            </a:r>
          </a:p>
          <a:p>
            <a:endParaRPr lang="en-US" dirty="0"/>
          </a:p>
        </p:txBody>
      </p:sp>
    </p:spTree>
    <p:extLst>
      <p:ext uri="{BB962C8B-B14F-4D97-AF65-F5344CB8AC3E}">
        <p14:creationId xmlns:p14="http://schemas.microsoft.com/office/powerpoint/2010/main" val="2116492725"/>
      </p:ext>
    </p:extLst>
  </p:cSld>
  <p:clrMapOvr>
    <a:masterClrMapping/>
  </p:clrMapOvr>
  <p:transition>
    <p:pull dir="d"/>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smtClean="0"/>
              <a:t/>
            </a:r>
            <a:br>
              <a:rPr lang="en-US" b="1" smtClean="0"/>
            </a:br>
            <a:r>
              <a:rPr lang="en-US" b="1" smtClean="0"/>
              <a:t>Initiatives </a:t>
            </a:r>
            <a:r>
              <a:rPr lang="en-US" b="1"/>
              <a:t>of Central Government</a:t>
            </a:r>
            <a:br>
              <a:rPr lang="en-US" b="1"/>
            </a:br>
            <a:endParaRPr lang="en-US"/>
          </a:p>
        </p:txBody>
      </p:sp>
      <p:sp>
        <p:nvSpPr>
          <p:cNvPr id="3" name="Content Placeholder 2"/>
          <p:cNvSpPr>
            <a:spLocks noGrp="1"/>
          </p:cNvSpPr>
          <p:nvPr>
            <p:ph sz="quarter" idx="1"/>
          </p:nvPr>
        </p:nvSpPr>
        <p:spPr/>
        <p:txBody>
          <a:bodyPr>
            <a:normAutofit fontScale="92500" lnSpcReduction="20000"/>
          </a:bodyPr>
          <a:lstStyle/>
          <a:p>
            <a:pPr lvl="0" algn="just"/>
            <a:r>
              <a:rPr lang="en-US" u="sng" dirty="0" smtClean="0"/>
              <a:t>Child Labour (Prohibition and Regulation ) Amendment Act, 2016- </a:t>
            </a:r>
            <a:r>
              <a:rPr lang="en-US" dirty="0" smtClean="0"/>
              <a:t>provides </a:t>
            </a:r>
            <a:r>
              <a:rPr lang="en-US" dirty="0"/>
              <a:t>for complete ban on employment of children below 14 years in any occupation or process.</a:t>
            </a:r>
          </a:p>
          <a:p>
            <a:pPr lvl="0" algn="just"/>
            <a:r>
              <a:rPr lang="en-US" dirty="0" smtClean="0"/>
              <a:t> </a:t>
            </a:r>
            <a:r>
              <a:rPr lang="en-US" u="sng" dirty="0" smtClean="0"/>
              <a:t>Maternity Benefit Amendment Act, 2017- </a:t>
            </a:r>
            <a:r>
              <a:rPr lang="en-US" dirty="0" smtClean="0"/>
              <a:t>increases </a:t>
            </a:r>
            <a:r>
              <a:rPr lang="en-US" dirty="0"/>
              <a:t>the paid maternity leave from 12 weeks to 26 </a:t>
            </a:r>
            <a:r>
              <a:rPr lang="en-US" dirty="0" smtClean="0"/>
              <a:t>weeks- Medical bonus – Gross salary as against basic salary – nomination- application in form I-, clause in appointment letter- 12 weeks for 3</a:t>
            </a:r>
            <a:r>
              <a:rPr lang="en-US" baseline="30000" dirty="0" smtClean="0"/>
              <a:t>rd</a:t>
            </a:r>
            <a:r>
              <a:rPr lang="en-US" dirty="0" smtClean="0"/>
              <a:t> child.</a:t>
            </a:r>
            <a:endParaRPr lang="en-US" dirty="0"/>
          </a:p>
          <a:p>
            <a:pPr lvl="0" algn="just"/>
            <a:r>
              <a:rPr lang="en-US" u="sng" dirty="0" smtClean="0"/>
              <a:t>The Employee Compensation(Amendment) Act </a:t>
            </a:r>
            <a:r>
              <a:rPr lang="en-US" dirty="0" smtClean="0"/>
              <a:t>- </a:t>
            </a:r>
            <a:r>
              <a:rPr lang="en-US" dirty="0"/>
              <a:t>seeks to rationalize penalties and strengthen the rights of the workers under the </a:t>
            </a:r>
            <a:r>
              <a:rPr lang="en-US" dirty="0" smtClean="0"/>
              <a:t>Act- clause in appointment letter.</a:t>
            </a:r>
            <a:endParaRPr lang="en-US" dirty="0"/>
          </a:p>
          <a:p>
            <a:endParaRPr lang="en-US" dirty="0"/>
          </a:p>
        </p:txBody>
      </p:sp>
    </p:spTree>
    <p:extLst>
      <p:ext uri="{BB962C8B-B14F-4D97-AF65-F5344CB8AC3E}">
        <p14:creationId xmlns:p14="http://schemas.microsoft.com/office/powerpoint/2010/main" val="2013062939"/>
      </p:ext>
    </p:extLst>
  </p:cSld>
  <p:clrMapOvr>
    <a:masterClrMapping/>
  </p:clrMapOvr>
  <p:transition>
    <p:pull dir="d"/>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smtClean="0"/>
              <a:t/>
            </a:r>
            <a:br>
              <a:rPr lang="en-US" b="1" smtClean="0"/>
            </a:br>
            <a:r>
              <a:rPr lang="en-US" b="1" smtClean="0"/>
              <a:t>Initiatives </a:t>
            </a:r>
            <a:r>
              <a:rPr lang="en-US" b="1"/>
              <a:t>of Central Government</a:t>
            </a:r>
            <a:br>
              <a:rPr lang="en-US" b="1"/>
            </a:br>
            <a:endParaRPr lang="en-US"/>
          </a:p>
        </p:txBody>
      </p:sp>
      <p:sp>
        <p:nvSpPr>
          <p:cNvPr id="3" name="Content Placeholder 2"/>
          <p:cNvSpPr>
            <a:spLocks noGrp="1"/>
          </p:cNvSpPr>
          <p:nvPr>
            <p:ph sz="quarter" idx="1"/>
          </p:nvPr>
        </p:nvSpPr>
        <p:spPr/>
        <p:txBody>
          <a:bodyPr>
            <a:normAutofit fontScale="77500" lnSpcReduction="20000"/>
          </a:bodyPr>
          <a:lstStyle/>
          <a:p>
            <a:pPr lvl="0" algn="just"/>
            <a:r>
              <a:rPr lang="en-US" u="sng" dirty="0" smtClean="0"/>
              <a:t>The Payment of Gratuity Act (Amendment)2018</a:t>
            </a:r>
            <a:r>
              <a:rPr lang="en-US" dirty="0" smtClean="0"/>
              <a:t>, -provides </a:t>
            </a:r>
            <a:r>
              <a:rPr lang="en-US" dirty="0"/>
              <a:t>flexibility to the Central Government firstly to </a:t>
            </a:r>
            <a:r>
              <a:rPr lang="en-US" u="sng" dirty="0"/>
              <a:t>increase the ceiling limit of gratuity </a:t>
            </a:r>
            <a:r>
              <a:rPr lang="en-US" dirty="0"/>
              <a:t>to such amount as may be notified from time to time and secondly to </a:t>
            </a:r>
            <a:r>
              <a:rPr lang="en-US" u="sng" dirty="0"/>
              <a:t>enhance the calculation of continuous service </a:t>
            </a:r>
            <a:r>
              <a:rPr lang="en-US" dirty="0"/>
              <a:t>for the purpose of gratuity in case of female employees who are on maternity leave to such period as may be notified from time to time. </a:t>
            </a:r>
            <a:endParaRPr lang="en-US" dirty="0" smtClean="0"/>
          </a:p>
          <a:p>
            <a:pPr lvl="0" algn="just"/>
            <a:endParaRPr lang="en-US" dirty="0" smtClean="0"/>
          </a:p>
          <a:p>
            <a:pPr lvl="0" algn="just"/>
            <a:r>
              <a:rPr lang="en-US" dirty="0" smtClean="0"/>
              <a:t>Vide notification dated 20</a:t>
            </a:r>
            <a:r>
              <a:rPr lang="en-US" baseline="30000" dirty="0" smtClean="0"/>
              <a:t>th</a:t>
            </a:r>
            <a:r>
              <a:rPr lang="en-US" dirty="0" smtClean="0"/>
              <a:t> March 2018 </a:t>
            </a:r>
            <a:r>
              <a:rPr lang="en-US" dirty="0"/>
              <a:t>the </a:t>
            </a:r>
            <a:r>
              <a:rPr lang="en-US" dirty="0" smtClean="0"/>
              <a:t>ceiling </a:t>
            </a:r>
            <a:r>
              <a:rPr lang="en-US" dirty="0"/>
              <a:t>limit of </a:t>
            </a:r>
            <a:r>
              <a:rPr lang="en-US" dirty="0" smtClean="0"/>
              <a:t>    gratuity </a:t>
            </a:r>
            <a:r>
              <a:rPr lang="en-US" dirty="0"/>
              <a:t>has been increased from </a:t>
            </a:r>
            <a:r>
              <a:rPr lang="en-US" dirty="0" err="1"/>
              <a:t>Rs</a:t>
            </a:r>
            <a:r>
              <a:rPr lang="en-US" dirty="0"/>
              <a:t>. 10 Lakh to </a:t>
            </a:r>
            <a:r>
              <a:rPr lang="en-US" b="1" u="sng" dirty="0"/>
              <a:t>20 Lakh </a:t>
            </a:r>
            <a:r>
              <a:rPr lang="en-US" dirty="0"/>
              <a:t>and this period of maternity leave for calculation purpose has been enhanced from 12 weeks to </a:t>
            </a:r>
            <a:r>
              <a:rPr lang="en-US" u="sng" dirty="0"/>
              <a:t>26 </a:t>
            </a:r>
            <a:r>
              <a:rPr lang="en-US" u="sng" dirty="0" smtClean="0"/>
              <a:t>weeks </a:t>
            </a:r>
            <a:r>
              <a:rPr lang="en-US" dirty="0" smtClean="0"/>
              <a:t>– </a:t>
            </a:r>
            <a:r>
              <a:rPr lang="en-US" u="sng" dirty="0" smtClean="0"/>
              <a:t>continuous service 4 years and 8 months or  5 years- transfer of an employee from one group and other group and their claim for gratuity?</a:t>
            </a:r>
            <a:endParaRPr lang="en-US" u="sng" dirty="0"/>
          </a:p>
          <a:p>
            <a:endParaRPr lang="en-US" dirty="0"/>
          </a:p>
        </p:txBody>
      </p:sp>
    </p:spTree>
    <p:extLst>
      <p:ext uri="{BB962C8B-B14F-4D97-AF65-F5344CB8AC3E}">
        <p14:creationId xmlns:p14="http://schemas.microsoft.com/office/powerpoint/2010/main" val="4097225130"/>
      </p:ext>
    </p:extLst>
  </p:cSld>
  <p:clrMapOvr>
    <a:masterClrMapping/>
  </p:clrMapOvr>
  <p:transition>
    <p:pull dir="d"/>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smtClean="0"/>
              <a:t/>
            </a:r>
            <a:br>
              <a:rPr lang="en-US" b="1" smtClean="0"/>
            </a:br>
            <a:r>
              <a:rPr lang="en-US" b="1" smtClean="0"/>
              <a:t>Initiatives </a:t>
            </a:r>
            <a:r>
              <a:rPr lang="en-US" b="1"/>
              <a:t>of Central Government</a:t>
            </a:r>
            <a:br>
              <a:rPr lang="en-US" b="1"/>
            </a:br>
            <a:endParaRPr lang="en-US"/>
          </a:p>
        </p:txBody>
      </p:sp>
      <p:sp>
        <p:nvSpPr>
          <p:cNvPr id="3" name="Content Placeholder 2"/>
          <p:cNvSpPr>
            <a:spLocks noGrp="1"/>
          </p:cNvSpPr>
          <p:nvPr>
            <p:ph sz="quarter" idx="1"/>
          </p:nvPr>
        </p:nvSpPr>
        <p:spPr/>
        <p:txBody>
          <a:bodyPr>
            <a:normAutofit/>
          </a:bodyPr>
          <a:lstStyle/>
          <a:p>
            <a:pPr lvl="0" algn="just"/>
            <a:r>
              <a:rPr lang="en-US" dirty="0"/>
              <a:t>Ministry has notified </a:t>
            </a:r>
            <a:r>
              <a:rPr lang="en-US" u="sng" dirty="0" smtClean="0"/>
              <a:t>“Ease of Compliance to maintain Registers under various Labour Laws Rules, 2017”</a:t>
            </a:r>
            <a:r>
              <a:rPr lang="en-US" dirty="0" smtClean="0"/>
              <a:t> on </a:t>
            </a:r>
            <a:r>
              <a:rPr lang="en-US" dirty="0"/>
              <a:t>21</a:t>
            </a:r>
            <a:r>
              <a:rPr lang="en-US" baseline="30000" dirty="0"/>
              <a:t>st</a:t>
            </a:r>
            <a:r>
              <a:rPr lang="en-US" dirty="0"/>
              <a:t> February 2017 which has in effect replaced the </a:t>
            </a:r>
            <a:r>
              <a:rPr lang="en-US" b="1" u="sng" dirty="0"/>
              <a:t>56</a:t>
            </a:r>
            <a:r>
              <a:rPr lang="en-US" dirty="0"/>
              <a:t> Registers/Forms under 9 Central Labour Laws and Rules made there under in to </a:t>
            </a:r>
            <a:r>
              <a:rPr lang="en-US" b="1" dirty="0"/>
              <a:t>5 common Registers/Forms</a:t>
            </a:r>
            <a:r>
              <a:rPr lang="en-US" dirty="0"/>
              <a:t>. </a:t>
            </a:r>
            <a:endParaRPr lang="en-US" dirty="0" smtClean="0"/>
          </a:p>
          <a:p>
            <a:pPr lvl="0" algn="just"/>
            <a:r>
              <a:rPr lang="en-US" dirty="0" smtClean="0"/>
              <a:t>This </a:t>
            </a:r>
            <a:r>
              <a:rPr lang="en-US" dirty="0"/>
              <a:t>will save efforts, costs and lessen the compliance burden by various establishments</a:t>
            </a:r>
            <a:r>
              <a:rPr lang="en-US" dirty="0" smtClean="0"/>
              <a:t>.</a:t>
            </a:r>
          </a:p>
          <a:p>
            <a:r>
              <a:rPr lang="en-US" dirty="0" smtClean="0"/>
              <a:t>Very low response on the part of Industry.</a:t>
            </a:r>
            <a:endParaRPr lang="en-US" dirty="0"/>
          </a:p>
        </p:txBody>
      </p:sp>
    </p:spTree>
    <p:extLst>
      <p:ext uri="{BB962C8B-B14F-4D97-AF65-F5344CB8AC3E}">
        <p14:creationId xmlns:p14="http://schemas.microsoft.com/office/powerpoint/2010/main" val="3471076479"/>
      </p:ext>
    </p:extLst>
  </p:cSld>
  <p:clrMapOvr>
    <a:masterClrMapping/>
  </p:clrMapOvr>
  <p:transition>
    <p:pull dir="d"/>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smtClean="0"/>
              <a:t/>
            </a:r>
            <a:br>
              <a:rPr lang="en-US" b="1" smtClean="0"/>
            </a:br>
            <a:r>
              <a:rPr lang="en-US" b="1" smtClean="0"/>
              <a:t>Initiatives </a:t>
            </a:r>
            <a:r>
              <a:rPr lang="en-US" b="1"/>
              <a:t>of Central Government</a:t>
            </a:r>
            <a:br>
              <a:rPr lang="en-US" b="1"/>
            </a:br>
            <a:endParaRPr lang="en-US"/>
          </a:p>
        </p:txBody>
      </p:sp>
      <p:sp>
        <p:nvSpPr>
          <p:cNvPr id="3" name="Content Placeholder 2"/>
          <p:cNvSpPr>
            <a:spLocks noGrp="1"/>
          </p:cNvSpPr>
          <p:nvPr>
            <p:ph sz="quarter" idx="1"/>
          </p:nvPr>
        </p:nvSpPr>
        <p:spPr/>
        <p:txBody>
          <a:bodyPr>
            <a:normAutofit/>
          </a:bodyPr>
          <a:lstStyle/>
          <a:p>
            <a:pPr lvl="0" algn="just"/>
            <a:r>
              <a:rPr lang="en-US" u="sng" dirty="0" smtClean="0"/>
              <a:t>A Model Shop and </a:t>
            </a:r>
            <a:r>
              <a:rPr lang="en-US" u="sng" dirty="0" err="1" smtClean="0"/>
              <a:t>Estblishment</a:t>
            </a:r>
            <a:r>
              <a:rPr lang="en-US" u="sng" dirty="0" smtClean="0"/>
              <a:t> (RE&amp;CS) bill 2016</a:t>
            </a:r>
            <a:r>
              <a:rPr lang="en-US" dirty="0" smtClean="0"/>
              <a:t>:</a:t>
            </a:r>
            <a:r>
              <a:rPr lang="en-US" dirty="0"/>
              <a:t> has been circulated to all States/UTs for adoption with appropriate modification. </a:t>
            </a:r>
            <a:endParaRPr lang="en-US" dirty="0" smtClean="0"/>
          </a:p>
          <a:p>
            <a:pPr lvl="0" algn="just"/>
            <a:endParaRPr lang="en-US" dirty="0"/>
          </a:p>
          <a:p>
            <a:pPr lvl="0" algn="just"/>
            <a:r>
              <a:rPr lang="en-US" dirty="0" smtClean="0"/>
              <a:t>The </a:t>
            </a:r>
            <a:r>
              <a:rPr lang="en-US" dirty="0"/>
              <a:t>said Bill inter alia provides for freedom to operate an Establishment for </a:t>
            </a:r>
            <a:r>
              <a:rPr lang="en-US" u="sng" dirty="0"/>
              <a:t>365 days </a:t>
            </a:r>
            <a:r>
              <a:rPr lang="en-US" dirty="0"/>
              <a:t>in a year without any restriction on opening/closing time and enables employment of women during night shifts if adequate safety provisions exist.</a:t>
            </a:r>
          </a:p>
          <a:p>
            <a:endParaRPr lang="en-US" dirty="0"/>
          </a:p>
        </p:txBody>
      </p:sp>
    </p:spTree>
    <p:extLst>
      <p:ext uri="{BB962C8B-B14F-4D97-AF65-F5344CB8AC3E}">
        <p14:creationId xmlns:p14="http://schemas.microsoft.com/office/powerpoint/2010/main" val="670673195"/>
      </p:ext>
    </p:extLst>
  </p:cSld>
  <p:clrMapOvr>
    <a:masterClrMapping/>
  </p:clrMapOvr>
  <p:transition>
    <p:pull dir="d"/>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67072" y="228600"/>
            <a:ext cx="8153400" cy="990600"/>
          </a:xfrm>
        </p:spPr>
        <p:txBody>
          <a:bodyPr>
            <a:normAutofit fontScale="90000"/>
          </a:bodyPr>
          <a:lstStyle/>
          <a:p>
            <a:r>
              <a:rPr lang="en-US" b="1" dirty="0" smtClean="0"/>
              <a:t/>
            </a:r>
            <a:br>
              <a:rPr lang="en-US" b="1" dirty="0" smtClean="0"/>
            </a:br>
            <a:r>
              <a:rPr lang="en-US" b="1" dirty="0" smtClean="0"/>
              <a:t>Initiatives </a:t>
            </a:r>
            <a:r>
              <a:rPr lang="en-US" b="1" dirty="0"/>
              <a:t>of Central Government</a:t>
            </a:r>
            <a:br>
              <a:rPr lang="en-US" b="1" dirty="0"/>
            </a:br>
            <a:endParaRPr lang="en-US" dirty="0"/>
          </a:p>
        </p:txBody>
      </p:sp>
      <p:sp>
        <p:nvSpPr>
          <p:cNvPr id="3" name="Content Placeholder 2"/>
          <p:cNvSpPr>
            <a:spLocks noGrp="1"/>
          </p:cNvSpPr>
          <p:nvPr>
            <p:ph sz="quarter" idx="1"/>
          </p:nvPr>
        </p:nvSpPr>
        <p:spPr/>
        <p:txBody>
          <a:bodyPr>
            <a:normAutofit/>
          </a:bodyPr>
          <a:lstStyle/>
          <a:p>
            <a:pPr lvl="0" algn="just"/>
            <a:r>
              <a:rPr lang="en-US" dirty="0"/>
              <a:t>Under Industrial Employment (Standing Orders) Act, 1946, the category i.e. </a:t>
            </a:r>
            <a:r>
              <a:rPr lang="en-US" b="1" dirty="0"/>
              <a:t>Fixed Term Employment, with all Statutory Benefits, </a:t>
            </a:r>
            <a:r>
              <a:rPr lang="en-US" dirty="0"/>
              <a:t>has been extended to all Sectors to impart flexibility to an establishment to employ people to meet the fluctuating demands, </a:t>
            </a:r>
            <a:r>
              <a:rPr lang="en-US" dirty="0" smtClean="0"/>
              <a:t> </a:t>
            </a:r>
            <a:r>
              <a:rPr lang="en-US" u="sng" dirty="0" smtClean="0"/>
              <a:t>vide the Industrial Employment (Standing Orders) Central (Amendment)Rules, 2019</a:t>
            </a:r>
            <a:r>
              <a:rPr lang="en-US" b="1" u="sng" dirty="0" smtClean="0"/>
              <a:t>- </a:t>
            </a:r>
            <a:r>
              <a:rPr lang="en-US" b="1" dirty="0" smtClean="0"/>
              <a:t>Hire and fire policy – more suitable for Auto Industry and IT/ITES companies</a:t>
            </a:r>
            <a:endParaRPr lang="en-US" dirty="0"/>
          </a:p>
          <a:p>
            <a:endParaRPr lang="en-US" dirty="0"/>
          </a:p>
        </p:txBody>
      </p:sp>
    </p:spTree>
    <p:extLst>
      <p:ext uri="{BB962C8B-B14F-4D97-AF65-F5344CB8AC3E}">
        <p14:creationId xmlns:p14="http://schemas.microsoft.com/office/powerpoint/2010/main" val="1327306328"/>
      </p:ext>
    </p:extLst>
  </p:cSld>
  <p:clrMapOvr>
    <a:masterClrMapping/>
  </p:clrMapOvr>
  <p:transition>
    <p:pull dir="d"/>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Initiatives of Central Government</a:t>
            </a:r>
            <a:endParaRPr lang="en-US" dirty="0"/>
          </a:p>
        </p:txBody>
      </p:sp>
      <p:sp>
        <p:nvSpPr>
          <p:cNvPr id="3" name="Content Placeholder 2"/>
          <p:cNvSpPr>
            <a:spLocks noGrp="1"/>
          </p:cNvSpPr>
          <p:nvPr>
            <p:ph sz="quarter" idx="1"/>
          </p:nvPr>
        </p:nvSpPr>
        <p:spPr/>
        <p:txBody>
          <a:bodyPr>
            <a:normAutofit fontScale="92500" lnSpcReduction="20000"/>
          </a:bodyPr>
          <a:lstStyle/>
          <a:p>
            <a:pPr lvl="0" algn="just"/>
            <a:r>
              <a:rPr lang="en-US" dirty="0"/>
              <a:t>Ministry has also </a:t>
            </a:r>
            <a:r>
              <a:rPr lang="en-US" dirty="0" smtClean="0"/>
              <a:t>notified </a:t>
            </a:r>
            <a:r>
              <a:rPr lang="en-US" u="sng" dirty="0" smtClean="0"/>
              <a:t>Rationalization of Forms and Reports under Certain Labour Rules, 2017</a:t>
            </a:r>
            <a:r>
              <a:rPr lang="en-US" dirty="0"/>
              <a:t> </a:t>
            </a:r>
            <a:r>
              <a:rPr lang="en-US" dirty="0" smtClean="0"/>
              <a:t>on </a:t>
            </a:r>
            <a:r>
              <a:rPr lang="en-US" dirty="0"/>
              <a:t>28.03.2017 for reduction of number of Forms / Returns under 3 Central Acts / Rules from 36 to 12 by reviewing redundant and overlapping fields</a:t>
            </a:r>
            <a:r>
              <a:rPr lang="en-US" dirty="0" smtClean="0"/>
              <a:t>.</a:t>
            </a:r>
          </a:p>
          <a:p>
            <a:pPr marL="0" lvl="0" indent="0" algn="just">
              <a:buNone/>
            </a:pPr>
            <a:endParaRPr lang="en-US" dirty="0"/>
          </a:p>
          <a:p>
            <a:pPr lvl="0" algn="just"/>
            <a:r>
              <a:rPr lang="en-US" u="sng" dirty="0" smtClean="0"/>
              <a:t>Unified</a:t>
            </a:r>
            <a:r>
              <a:rPr lang="en-US" b="1" u="sng" dirty="0" smtClean="0"/>
              <a:t> </a:t>
            </a:r>
            <a:r>
              <a:rPr lang="en-US" u="sng" dirty="0" smtClean="0"/>
              <a:t>Annual Return</a:t>
            </a:r>
            <a:r>
              <a:rPr lang="en-US" dirty="0" smtClean="0"/>
              <a:t>: </a:t>
            </a:r>
            <a:r>
              <a:rPr lang="en-US" dirty="0"/>
              <a:t>returns have been made mandatory in respect of the these Central Labour Acts [the Payment of Wages Act, 1936, the Minimum Wages Act, 1948, the Maternity Benefit Act, 1961, the Payment of Bonus Act, 1965, the Industrial Disputes Act, 1947] on the </a:t>
            </a:r>
            <a:r>
              <a:rPr lang="en-US" dirty="0" err="1"/>
              <a:t>Shram</a:t>
            </a:r>
            <a:r>
              <a:rPr lang="en-US" dirty="0"/>
              <a:t> </a:t>
            </a:r>
            <a:r>
              <a:rPr lang="en-US" dirty="0" err="1"/>
              <a:t>Suvidha</a:t>
            </a:r>
            <a:r>
              <a:rPr lang="en-US" dirty="0"/>
              <a:t> Portal".</a:t>
            </a:r>
          </a:p>
          <a:p>
            <a:endParaRPr lang="en-US" dirty="0"/>
          </a:p>
        </p:txBody>
      </p:sp>
    </p:spTree>
    <p:extLst>
      <p:ext uri="{BB962C8B-B14F-4D97-AF65-F5344CB8AC3E}">
        <p14:creationId xmlns:p14="http://schemas.microsoft.com/office/powerpoint/2010/main" val="3316824779"/>
      </p:ext>
    </p:extLst>
  </p:cSld>
  <p:clrMapOvr>
    <a:masterClrMapping/>
  </p:clrMapOvr>
  <p:transition>
    <p:pull dir="d"/>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smtClean="0"/>
              <a:t>Initiatives of Government of Maharashtra</a:t>
            </a:r>
            <a:endParaRPr lang="en-US" sz="3600" dirty="0"/>
          </a:p>
        </p:txBody>
      </p:sp>
      <p:sp>
        <p:nvSpPr>
          <p:cNvPr id="3" name="Content Placeholder 2"/>
          <p:cNvSpPr>
            <a:spLocks noGrp="1"/>
          </p:cNvSpPr>
          <p:nvPr>
            <p:ph sz="quarter" idx="1"/>
          </p:nvPr>
        </p:nvSpPr>
        <p:spPr/>
        <p:txBody>
          <a:bodyPr>
            <a:normAutofit fontScale="85000" lnSpcReduction="10000"/>
          </a:bodyPr>
          <a:lstStyle/>
          <a:p>
            <a:pPr lvl="0" algn="just"/>
            <a:r>
              <a:rPr lang="en-US" dirty="0"/>
              <a:t>The Government has formulated “Self-Certification Scheme-Cum-Consolidated Annual Return Scheme” for all the shops/ </a:t>
            </a:r>
            <a:r>
              <a:rPr lang="en-US" dirty="0" smtClean="0"/>
              <a:t>Establishment/Factories under </a:t>
            </a:r>
            <a:r>
              <a:rPr lang="en-US" dirty="0"/>
              <a:t>various Labour Laws (16 Acts), </a:t>
            </a:r>
            <a:r>
              <a:rPr lang="en-US" dirty="0" smtClean="0"/>
              <a:t>vide </a:t>
            </a:r>
            <a:r>
              <a:rPr lang="en-US" dirty="0">
                <a:solidFill>
                  <a:schemeClr val="tx1">
                    <a:lumMod val="50000"/>
                    <a:lumOff val="50000"/>
                  </a:schemeClr>
                </a:solidFill>
                <a:hlinkClick r:id="rId2" tooltip="External site that opens in a new window"/>
              </a:rPr>
              <a:t>Government resolution No. MISC- 2015/CR- 76/Desk Lab-9 </a:t>
            </a:r>
            <a:r>
              <a:rPr lang="en-US" dirty="0" err="1">
                <a:solidFill>
                  <a:schemeClr val="tx1">
                    <a:lumMod val="50000"/>
                    <a:lumOff val="50000"/>
                  </a:schemeClr>
                </a:solidFill>
                <a:hlinkClick r:id="rId2" tooltip="External site that opens in a new window"/>
              </a:rPr>
              <a:t>Mantralaya</a:t>
            </a:r>
            <a:r>
              <a:rPr lang="en-US" dirty="0">
                <a:solidFill>
                  <a:schemeClr val="tx1">
                    <a:lumMod val="50000"/>
                    <a:lumOff val="50000"/>
                  </a:schemeClr>
                </a:solidFill>
                <a:hlinkClick r:id="rId2" tooltip="External site that opens in a new window"/>
              </a:rPr>
              <a:t>, Mumbai - 400 032. Dated 23rd June, 2015</a:t>
            </a:r>
            <a:r>
              <a:rPr lang="en-US" dirty="0"/>
              <a:t>., with the following objectives:-</a:t>
            </a:r>
          </a:p>
          <a:p>
            <a:pPr lvl="0" algn="just">
              <a:buFont typeface="Wingdings" panose="05000000000000000000" pitchFamily="2" charset="2"/>
              <a:buChar char="Ø"/>
            </a:pPr>
            <a:r>
              <a:rPr lang="en-US" dirty="0"/>
              <a:t>To </a:t>
            </a:r>
            <a:r>
              <a:rPr lang="en-US" u="sng" dirty="0"/>
              <a:t>increase transparency </a:t>
            </a:r>
            <a:r>
              <a:rPr lang="en-US" dirty="0"/>
              <a:t>in the system of inspections so as to enable the employees as well as employers to focus on the core issues of their businesses</a:t>
            </a:r>
          </a:p>
          <a:p>
            <a:pPr lvl="0" algn="just">
              <a:buFont typeface="Wingdings" panose="05000000000000000000" pitchFamily="2" charset="2"/>
              <a:buChar char="Ø"/>
            </a:pPr>
            <a:r>
              <a:rPr lang="en-US" dirty="0"/>
              <a:t>A new system for enforcement of various </a:t>
            </a:r>
            <a:r>
              <a:rPr lang="en-US" dirty="0" err="1"/>
              <a:t>labour</a:t>
            </a:r>
            <a:r>
              <a:rPr lang="en-US" dirty="0"/>
              <a:t> laws with </a:t>
            </a:r>
            <a:r>
              <a:rPr lang="en-US" u="sng" dirty="0"/>
              <a:t>simplification in maintenance of various records and registers </a:t>
            </a:r>
            <a:r>
              <a:rPr lang="en-US" dirty="0"/>
              <a:t>required under different </a:t>
            </a:r>
            <a:r>
              <a:rPr lang="en-US" dirty="0" err="1"/>
              <a:t>labour</a:t>
            </a:r>
            <a:r>
              <a:rPr lang="en-US" dirty="0"/>
              <a:t> laws.</a:t>
            </a:r>
          </a:p>
          <a:p>
            <a:endParaRPr lang="en-US" dirty="0"/>
          </a:p>
        </p:txBody>
      </p:sp>
    </p:spTree>
    <p:extLst>
      <p:ext uri="{BB962C8B-B14F-4D97-AF65-F5344CB8AC3E}">
        <p14:creationId xmlns:p14="http://schemas.microsoft.com/office/powerpoint/2010/main" val="913785383"/>
      </p:ext>
    </p:extLst>
  </p:cSld>
  <p:clrMapOvr>
    <a:masterClrMapping/>
  </p:clrMapOvr>
  <p:transition>
    <p:pull dir="d"/>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smtClean="0"/>
              <a:t>Initiatives of Government of Maharashtra</a:t>
            </a:r>
            <a:endParaRPr lang="en-US" sz="3600" dirty="0"/>
          </a:p>
        </p:txBody>
      </p:sp>
      <p:sp>
        <p:nvSpPr>
          <p:cNvPr id="3" name="Content Placeholder 2"/>
          <p:cNvSpPr>
            <a:spLocks noGrp="1"/>
          </p:cNvSpPr>
          <p:nvPr>
            <p:ph sz="quarter" idx="1"/>
          </p:nvPr>
        </p:nvSpPr>
        <p:spPr/>
        <p:txBody>
          <a:bodyPr>
            <a:normAutofit/>
          </a:bodyPr>
          <a:lstStyle/>
          <a:p>
            <a:pPr lvl="0" algn="just">
              <a:buFont typeface="Wingdings" panose="05000000000000000000" pitchFamily="2" charset="2"/>
              <a:buChar char="Ø"/>
            </a:pPr>
            <a:r>
              <a:rPr lang="en-US" dirty="0" smtClean="0"/>
              <a:t>To </a:t>
            </a:r>
            <a:r>
              <a:rPr lang="en-US" u="sng" dirty="0"/>
              <a:t>reduce visits </a:t>
            </a:r>
            <a:r>
              <a:rPr lang="en-US" dirty="0"/>
              <a:t>of the Government officers / inspectors for inspection of Shops/ Establishment / </a:t>
            </a:r>
            <a:r>
              <a:rPr lang="en-US" dirty="0" smtClean="0"/>
              <a:t>Factories without </a:t>
            </a:r>
            <a:r>
              <a:rPr lang="en-US" dirty="0"/>
              <a:t>compromising on safety, health, welfare and social security of workers /employees</a:t>
            </a:r>
          </a:p>
          <a:p>
            <a:pPr lvl="0" algn="just">
              <a:buFont typeface="Wingdings" panose="05000000000000000000" pitchFamily="2" charset="2"/>
              <a:buChar char="Ø"/>
            </a:pPr>
            <a:r>
              <a:rPr lang="en-US" dirty="0"/>
              <a:t>Allow all the shops/ Establishment/Factories to </a:t>
            </a:r>
            <a:r>
              <a:rPr lang="en-US" u="sng" dirty="0"/>
              <a:t>submit consolidated annual returns</a:t>
            </a:r>
            <a:r>
              <a:rPr lang="en-US" dirty="0"/>
              <a:t> in lieu of multiple returns under various </a:t>
            </a:r>
            <a:r>
              <a:rPr lang="en-US" dirty="0" err="1"/>
              <a:t>labour</a:t>
            </a:r>
            <a:r>
              <a:rPr lang="en-US" dirty="0"/>
              <a:t> laws </a:t>
            </a:r>
            <a:endParaRPr lang="en-US" dirty="0" smtClean="0"/>
          </a:p>
          <a:p>
            <a:pPr lvl="0" algn="just">
              <a:buFont typeface="Wingdings" panose="05000000000000000000" pitchFamily="2" charset="2"/>
              <a:buChar char="Ø"/>
            </a:pPr>
            <a:r>
              <a:rPr lang="en-US" dirty="0" smtClean="0"/>
              <a:t>Only one company filed an application to avail the benefit in the State of Maharashtra.</a:t>
            </a:r>
            <a:endParaRPr lang="en-US" dirty="0"/>
          </a:p>
          <a:p>
            <a:endParaRPr lang="en-US" dirty="0"/>
          </a:p>
        </p:txBody>
      </p:sp>
    </p:spTree>
    <p:extLst>
      <p:ext uri="{BB962C8B-B14F-4D97-AF65-F5344CB8AC3E}">
        <p14:creationId xmlns:p14="http://schemas.microsoft.com/office/powerpoint/2010/main" val="1313053627"/>
      </p:ext>
    </p:extLst>
  </p:cSld>
  <p:clrMapOvr>
    <a:masterClrMapping/>
  </p:clrMapOvr>
  <p:transition>
    <p:pull dir="d"/>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a:t>Initiatives of Government of Maharashtra</a:t>
            </a:r>
          </a:p>
        </p:txBody>
      </p:sp>
      <p:sp>
        <p:nvSpPr>
          <p:cNvPr id="3" name="Content Placeholder 2"/>
          <p:cNvSpPr>
            <a:spLocks noGrp="1"/>
          </p:cNvSpPr>
          <p:nvPr>
            <p:ph sz="quarter" idx="1"/>
          </p:nvPr>
        </p:nvSpPr>
        <p:spPr/>
        <p:txBody>
          <a:bodyPr>
            <a:normAutofit fontScale="92500"/>
          </a:bodyPr>
          <a:lstStyle/>
          <a:p>
            <a:pPr algn="just"/>
            <a:r>
              <a:rPr lang="en-US" dirty="0"/>
              <a:t>The Government has fixed time limit of 7 working days for issuing registration and renewal certificate under </a:t>
            </a:r>
            <a:r>
              <a:rPr lang="en-US" dirty="0" smtClean="0"/>
              <a:t>the </a:t>
            </a:r>
            <a:r>
              <a:rPr lang="en-US" dirty="0" err="1" smtClean="0"/>
              <a:t>The</a:t>
            </a:r>
            <a:r>
              <a:rPr lang="en-US" dirty="0" smtClean="0"/>
              <a:t> Maharashtra Shops And Establishments Regulations Of Employment And Conditions Of Service) Act, 2017 and Contract Labour(Regulation and Abolition) Act, and </a:t>
            </a:r>
            <a:r>
              <a:rPr lang="en-US" dirty="0"/>
              <a:t>The Contract Labour (Regulation &amp; Abolition) Act, 1970</a:t>
            </a:r>
          </a:p>
          <a:p>
            <a:endParaRPr lang="en-US" b="1" dirty="0" smtClean="0"/>
          </a:p>
          <a:p>
            <a:pPr algn="just"/>
            <a:r>
              <a:rPr lang="en-US" dirty="0" smtClean="0"/>
              <a:t>The </a:t>
            </a:r>
            <a:r>
              <a:rPr lang="en-US" dirty="0"/>
              <a:t>Government has prescribed </a:t>
            </a:r>
            <a:r>
              <a:rPr lang="en-US" dirty="0" smtClean="0"/>
              <a:t>inspections procedure </a:t>
            </a:r>
            <a:r>
              <a:rPr lang="en-US" dirty="0"/>
              <a:t>for the </a:t>
            </a:r>
            <a:r>
              <a:rPr lang="en-US" dirty="0" smtClean="0"/>
              <a:t> Department of Labour </a:t>
            </a:r>
            <a:r>
              <a:rPr lang="en-US" dirty="0"/>
              <a:t> and </a:t>
            </a:r>
            <a:r>
              <a:rPr lang="en-US" dirty="0" smtClean="0"/>
              <a:t>Commissioner of Labour as </a:t>
            </a:r>
            <a:r>
              <a:rPr lang="en-US" dirty="0"/>
              <a:t>per Online Inspection System.</a:t>
            </a:r>
          </a:p>
          <a:p>
            <a:pPr lvl="0"/>
            <a:endParaRPr lang="en-US" dirty="0" smtClean="0"/>
          </a:p>
          <a:p>
            <a:endParaRPr lang="en-US" dirty="0"/>
          </a:p>
        </p:txBody>
      </p:sp>
    </p:spTree>
    <p:extLst>
      <p:ext uri="{BB962C8B-B14F-4D97-AF65-F5344CB8AC3E}">
        <p14:creationId xmlns:p14="http://schemas.microsoft.com/office/powerpoint/2010/main" val="2563604575"/>
      </p:ext>
    </p:extLst>
  </p:cSld>
  <p:clrMapOvr>
    <a:masterClrMapping/>
  </p:clrMapOvr>
  <p:transition>
    <p:pull dir="d"/>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Labour Laws History</a:t>
            </a:r>
            <a:endParaRPr lang="en-US" dirty="0"/>
          </a:p>
        </p:txBody>
      </p:sp>
      <p:pic>
        <p:nvPicPr>
          <p:cNvPr id="4" name="Content Placeholder 3"/>
          <p:cNvPicPr>
            <a:picLocks noGrp="1" noChangeAspect="1"/>
          </p:cNvPicPr>
          <p:nvPr>
            <p:ph sz="quarter" idx="1"/>
          </p:nvPr>
        </p:nvPicPr>
        <p:blipFill>
          <a:blip r:embed="rId2"/>
          <a:stretch>
            <a:fillRect/>
          </a:stretch>
        </p:blipFill>
        <p:spPr>
          <a:xfrm>
            <a:off x="2998787" y="3171825"/>
            <a:ext cx="3381375" cy="1352550"/>
          </a:xfrm>
          <a:prstGeom prst="rect">
            <a:avLst/>
          </a:prstGeom>
        </p:spPr>
      </p:pic>
      <p:pic>
        <p:nvPicPr>
          <p:cNvPr id="5" name="Picture 4"/>
          <p:cNvPicPr>
            <a:picLocks noChangeAspect="1"/>
          </p:cNvPicPr>
          <p:nvPr/>
        </p:nvPicPr>
        <p:blipFill>
          <a:blip r:embed="rId3"/>
          <a:stretch>
            <a:fillRect/>
          </a:stretch>
        </p:blipFill>
        <p:spPr>
          <a:xfrm>
            <a:off x="2428874" y="1905000"/>
            <a:ext cx="4879429" cy="3396208"/>
          </a:xfrm>
          <a:prstGeom prst="rect">
            <a:avLst/>
          </a:prstGeom>
        </p:spPr>
      </p:pic>
    </p:spTree>
    <p:extLst>
      <p:ext uri="{BB962C8B-B14F-4D97-AF65-F5344CB8AC3E}">
        <p14:creationId xmlns:p14="http://schemas.microsoft.com/office/powerpoint/2010/main" val="2601975512"/>
      </p:ext>
    </p:extLst>
  </p:cSld>
  <p:clrMapOvr>
    <a:masterClrMapping/>
  </p:clrMapOvr>
  <p:transition>
    <p:pull dir="d"/>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smtClean="0"/>
              <a:t>Implementation of New Shop Act 2017</a:t>
            </a:r>
            <a:endParaRPr lang="en-US" sz="3600" dirty="0"/>
          </a:p>
        </p:txBody>
      </p:sp>
      <p:sp>
        <p:nvSpPr>
          <p:cNvPr id="3" name="Content Placeholder 2"/>
          <p:cNvSpPr>
            <a:spLocks noGrp="1"/>
          </p:cNvSpPr>
          <p:nvPr>
            <p:ph sz="quarter" idx="1"/>
          </p:nvPr>
        </p:nvSpPr>
        <p:spPr/>
        <p:txBody>
          <a:bodyPr>
            <a:normAutofit lnSpcReduction="10000"/>
          </a:bodyPr>
          <a:lstStyle/>
          <a:p>
            <a:pPr algn="just"/>
            <a:r>
              <a:rPr lang="en-US" dirty="0" smtClean="0"/>
              <a:t>Implementation of the </a:t>
            </a:r>
            <a:r>
              <a:rPr lang="en-US" dirty="0"/>
              <a:t>Maharashtra Shops And Establishments Regulations Of Employment And Conditions Of Service) Act, 2017</a:t>
            </a:r>
            <a:r>
              <a:rPr lang="en-US" dirty="0" smtClean="0"/>
              <a:t> – </a:t>
            </a:r>
          </a:p>
          <a:p>
            <a:pPr algn="just"/>
            <a:r>
              <a:rPr lang="en-US" dirty="0" smtClean="0"/>
              <a:t>New Act- applicable for 10 or more employees.</a:t>
            </a:r>
          </a:p>
          <a:p>
            <a:pPr algn="just"/>
            <a:r>
              <a:rPr lang="en-US" dirty="0" smtClean="0"/>
              <a:t>Employer can work 365 days –no restrictions on opening and closing hours</a:t>
            </a:r>
          </a:p>
          <a:p>
            <a:pPr algn="just"/>
            <a:r>
              <a:rPr lang="en-US" dirty="0" smtClean="0"/>
              <a:t>Intimation to Labour Department if employee count is less than 10- newly incorporated Companies/ LLP shall sent intimation.</a:t>
            </a:r>
          </a:p>
          <a:p>
            <a:pPr algn="just"/>
            <a:r>
              <a:rPr lang="en-US" dirty="0" smtClean="0"/>
              <a:t>License can be renewed up to 10 years. </a:t>
            </a:r>
            <a:endParaRPr lang="en-US" dirty="0"/>
          </a:p>
          <a:p>
            <a:pPr lvl="0"/>
            <a:endParaRPr lang="en-US" dirty="0" smtClean="0"/>
          </a:p>
          <a:p>
            <a:endParaRPr lang="en-US" dirty="0"/>
          </a:p>
        </p:txBody>
      </p:sp>
    </p:spTree>
    <p:extLst>
      <p:ext uri="{BB962C8B-B14F-4D97-AF65-F5344CB8AC3E}">
        <p14:creationId xmlns:p14="http://schemas.microsoft.com/office/powerpoint/2010/main" val="3424280204"/>
      </p:ext>
    </p:extLst>
  </p:cSld>
  <p:clrMapOvr>
    <a:masterClrMapping/>
  </p:clrMapOvr>
  <p:transition>
    <p:pull dir="d"/>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a:t>Implementation of New Shop Act 2017</a:t>
            </a:r>
          </a:p>
        </p:txBody>
      </p:sp>
      <p:sp>
        <p:nvSpPr>
          <p:cNvPr id="3" name="Content Placeholder 2"/>
          <p:cNvSpPr>
            <a:spLocks noGrp="1"/>
          </p:cNvSpPr>
          <p:nvPr>
            <p:ph sz="quarter" idx="1"/>
          </p:nvPr>
        </p:nvSpPr>
        <p:spPr/>
        <p:txBody>
          <a:bodyPr>
            <a:normAutofit fontScale="92500" lnSpcReduction="10000"/>
          </a:bodyPr>
          <a:lstStyle/>
          <a:p>
            <a:pPr algn="just"/>
            <a:r>
              <a:rPr lang="en-US" dirty="0" smtClean="0"/>
              <a:t>Employer to provide First aid facility</a:t>
            </a:r>
          </a:p>
          <a:p>
            <a:pPr algn="just"/>
            <a:r>
              <a:rPr lang="en-US" dirty="0" smtClean="0"/>
              <a:t>Employer to provide Crèche facility – if employees are more than 50</a:t>
            </a:r>
          </a:p>
          <a:p>
            <a:pPr algn="just"/>
            <a:r>
              <a:rPr lang="en-US" dirty="0"/>
              <a:t>Employer to provide </a:t>
            </a:r>
            <a:r>
              <a:rPr lang="en-US" dirty="0" smtClean="0"/>
              <a:t>Canteen </a:t>
            </a:r>
            <a:r>
              <a:rPr lang="en-US" dirty="0"/>
              <a:t>facility – if employees are more than </a:t>
            </a:r>
            <a:r>
              <a:rPr lang="en-US" dirty="0" smtClean="0"/>
              <a:t>100</a:t>
            </a:r>
          </a:p>
          <a:p>
            <a:pPr algn="just"/>
            <a:r>
              <a:rPr lang="en-US" dirty="0"/>
              <a:t>Employer </a:t>
            </a:r>
            <a:r>
              <a:rPr lang="en-US" dirty="0" smtClean="0"/>
              <a:t>to Constitute Health and Safety Committee– </a:t>
            </a:r>
            <a:r>
              <a:rPr lang="en-US" dirty="0"/>
              <a:t>if employees are more than </a:t>
            </a:r>
            <a:r>
              <a:rPr lang="en-US" dirty="0" smtClean="0"/>
              <a:t>100</a:t>
            </a:r>
          </a:p>
          <a:p>
            <a:pPr algn="just"/>
            <a:r>
              <a:rPr lang="en-US" dirty="0" smtClean="0"/>
              <a:t>Annul Return to be filed on or before February end.</a:t>
            </a:r>
          </a:p>
          <a:p>
            <a:pPr algn="just"/>
            <a:r>
              <a:rPr lang="en-US" dirty="0" smtClean="0"/>
              <a:t>Penalties for non-compliance are from </a:t>
            </a:r>
            <a:r>
              <a:rPr lang="en-US" dirty="0" err="1" smtClean="0"/>
              <a:t>Rs</a:t>
            </a:r>
            <a:r>
              <a:rPr lang="en-US" dirty="0" smtClean="0"/>
              <a:t>. 1Lacs to 5 Lacs.</a:t>
            </a:r>
            <a:endParaRPr lang="en-US" dirty="0"/>
          </a:p>
          <a:p>
            <a:pPr algn="just"/>
            <a:endParaRPr lang="en-US" dirty="0" smtClean="0"/>
          </a:p>
          <a:p>
            <a:pPr algn="just"/>
            <a:endParaRPr lang="en-US" dirty="0"/>
          </a:p>
          <a:p>
            <a:pPr algn="just"/>
            <a:endParaRPr lang="en-US" dirty="0" smtClean="0"/>
          </a:p>
          <a:p>
            <a:pPr lvl="0"/>
            <a:endParaRPr lang="en-US" dirty="0" smtClean="0"/>
          </a:p>
          <a:p>
            <a:endParaRPr lang="en-US" dirty="0"/>
          </a:p>
        </p:txBody>
      </p:sp>
    </p:spTree>
    <p:extLst>
      <p:ext uri="{BB962C8B-B14F-4D97-AF65-F5344CB8AC3E}">
        <p14:creationId xmlns:p14="http://schemas.microsoft.com/office/powerpoint/2010/main" val="2621045775"/>
      </p:ext>
    </p:extLst>
  </p:cSld>
  <p:clrMapOvr>
    <a:masterClrMapping/>
  </p:clrMapOvr>
  <p:transition>
    <p:pull dir="d"/>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Impact of POSH Act, 2013</a:t>
            </a:r>
            <a:endParaRPr lang="en-US" dirty="0"/>
          </a:p>
        </p:txBody>
      </p:sp>
      <p:sp>
        <p:nvSpPr>
          <p:cNvPr id="3" name="Content Placeholder 2"/>
          <p:cNvSpPr>
            <a:spLocks noGrp="1"/>
          </p:cNvSpPr>
          <p:nvPr>
            <p:ph sz="quarter" idx="1"/>
          </p:nvPr>
        </p:nvSpPr>
        <p:spPr/>
        <p:txBody>
          <a:bodyPr/>
          <a:lstStyle/>
          <a:p>
            <a:r>
              <a:rPr lang="en-US" dirty="0" smtClean="0"/>
              <a:t>As per MCA notification dated 31</a:t>
            </a:r>
            <a:r>
              <a:rPr lang="en-US" baseline="30000" dirty="0" smtClean="0"/>
              <a:t>st</a:t>
            </a:r>
            <a:r>
              <a:rPr lang="en-US" dirty="0" smtClean="0"/>
              <a:t> July 2018 [Rule 8(x) of the Companies(Accounts) Rules,2014]- the report of the board shall contain:</a:t>
            </a:r>
          </a:p>
          <a:p>
            <a:pPr marL="0" lvl="0" indent="0" algn="just">
              <a:buNone/>
            </a:pPr>
            <a:r>
              <a:rPr lang="en-US" dirty="0" smtClean="0"/>
              <a:t>“</a:t>
            </a:r>
            <a:r>
              <a:rPr lang="en-US" u="sng" dirty="0" smtClean="0"/>
              <a:t>a statement that the company has complied with provisions relating to the constitution of Internal Complaint Committee under the </a:t>
            </a:r>
            <a:r>
              <a:rPr lang="en-US" u="sng" dirty="0"/>
              <a:t>Sexual Harassment of Women at Workplace Act (Prevention, Prohibition and </a:t>
            </a:r>
            <a:r>
              <a:rPr lang="en-US" u="sng" dirty="0" err="1"/>
              <a:t>Redressal</a:t>
            </a:r>
            <a:r>
              <a:rPr lang="en-US" u="sng" dirty="0"/>
              <a:t>), </a:t>
            </a:r>
            <a:r>
              <a:rPr lang="en-US" u="sng" dirty="0" smtClean="0"/>
              <a:t>2013” </a:t>
            </a:r>
            <a:endParaRPr lang="en-US" u="sng" dirty="0"/>
          </a:p>
          <a:p>
            <a:pPr marL="0" indent="0">
              <a:buNone/>
            </a:pPr>
            <a:r>
              <a:rPr lang="en-US" dirty="0" smtClean="0"/>
              <a:t> </a:t>
            </a:r>
            <a:endParaRPr lang="en-US" dirty="0"/>
          </a:p>
        </p:txBody>
      </p:sp>
    </p:spTree>
    <p:extLst>
      <p:ext uri="{BB962C8B-B14F-4D97-AF65-F5344CB8AC3E}">
        <p14:creationId xmlns:p14="http://schemas.microsoft.com/office/powerpoint/2010/main" val="1629748651"/>
      </p:ext>
    </p:extLst>
  </p:cSld>
  <p:clrMapOvr>
    <a:masterClrMapping/>
  </p:clrMapOvr>
  <p:transition>
    <p:pull dir="d"/>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Impact of POSH Act, 2013</a:t>
            </a:r>
          </a:p>
        </p:txBody>
      </p:sp>
      <p:sp>
        <p:nvSpPr>
          <p:cNvPr id="3" name="Content Placeholder 2"/>
          <p:cNvSpPr>
            <a:spLocks noGrp="1"/>
          </p:cNvSpPr>
          <p:nvPr>
            <p:ph sz="quarter" idx="1"/>
          </p:nvPr>
        </p:nvSpPr>
        <p:spPr/>
        <p:txBody>
          <a:bodyPr/>
          <a:lstStyle/>
          <a:p>
            <a:pPr algn="just"/>
            <a:r>
              <a:rPr lang="en-US" dirty="0"/>
              <a:t>On 9</a:t>
            </a:r>
            <a:r>
              <a:rPr lang="en-US" baseline="30000" dirty="0"/>
              <a:t>th</a:t>
            </a:r>
            <a:r>
              <a:rPr lang="en-US" dirty="0"/>
              <a:t> May, 2016, The </a:t>
            </a:r>
            <a:r>
              <a:rPr lang="en-US" dirty="0" smtClean="0"/>
              <a:t>Amendments </a:t>
            </a:r>
            <a:r>
              <a:rPr lang="en-US" dirty="0"/>
              <a:t>Act 2016 was published and the amendments included</a:t>
            </a:r>
            <a:r>
              <a:rPr lang="en-US" dirty="0" smtClean="0"/>
              <a:t>:</a:t>
            </a:r>
          </a:p>
          <a:p>
            <a:pPr marL="0" indent="0" algn="just">
              <a:buNone/>
            </a:pPr>
            <a:r>
              <a:rPr lang="en-US" dirty="0" smtClean="0"/>
              <a:t>“f</a:t>
            </a:r>
            <a:r>
              <a:rPr lang="en-US" i="1" dirty="0" smtClean="0"/>
              <a:t>or </a:t>
            </a:r>
            <a:r>
              <a:rPr lang="en-US" i="1" dirty="0"/>
              <a:t>the words “Internal Complaints Committee”, wherever they occur, the words “</a:t>
            </a:r>
            <a:r>
              <a:rPr lang="en-US" b="1" i="1" u="sng" dirty="0"/>
              <a:t>Internal Committee</a:t>
            </a:r>
            <a:r>
              <a:rPr lang="en-US" i="1" dirty="0"/>
              <a:t>” shall be </a:t>
            </a:r>
            <a:r>
              <a:rPr lang="en-US" i="1" dirty="0" smtClean="0"/>
              <a:t>substituted”.</a:t>
            </a:r>
            <a:endParaRPr lang="en-US" dirty="0"/>
          </a:p>
        </p:txBody>
      </p:sp>
    </p:spTree>
    <p:extLst>
      <p:ext uri="{BB962C8B-B14F-4D97-AF65-F5344CB8AC3E}">
        <p14:creationId xmlns:p14="http://schemas.microsoft.com/office/powerpoint/2010/main" val="3134691718"/>
      </p:ext>
    </p:extLst>
  </p:cSld>
  <p:clrMapOvr>
    <a:masterClrMapping/>
  </p:clrMapOvr>
  <p:transition>
    <p:pull dir="d"/>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Impact of POSH Act, 2013</a:t>
            </a:r>
            <a:endParaRPr lang="en-US" dirty="0"/>
          </a:p>
        </p:txBody>
      </p:sp>
      <p:sp>
        <p:nvSpPr>
          <p:cNvPr id="3" name="Content Placeholder 2"/>
          <p:cNvSpPr>
            <a:spLocks noGrp="1"/>
          </p:cNvSpPr>
          <p:nvPr>
            <p:ph sz="quarter" idx="1"/>
          </p:nvPr>
        </p:nvSpPr>
        <p:spPr/>
        <p:txBody>
          <a:bodyPr/>
          <a:lstStyle/>
          <a:p>
            <a:r>
              <a:rPr lang="en-US" b="1" dirty="0"/>
              <a:t>Section 22 - Employer to include information in </a:t>
            </a:r>
            <a:r>
              <a:rPr lang="en-US" b="1" dirty="0" smtClean="0"/>
              <a:t>Annual </a:t>
            </a:r>
            <a:r>
              <a:rPr lang="en-US" b="1" dirty="0"/>
              <a:t>report </a:t>
            </a:r>
            <a:endParaRPr lang="en-US" dirty="0"/>
          </a:p>
          <a:p>
            <a:endParaRPr lang="en-US" dirty="0" smtClean="0"/>
          </a:p>
          <a:p>
            <a:r>
              <a:rPr lang="en-US" dirty="0" smtClean="0"/>
              <a:t>The </a:t>
            </a:r>
            <a:r>
              <a:rPr lang="en-US" dirty="0"/>
              <a:t>employer shall include in its report the number of cases filed, if any and their disposal under this Act in the annual report of his </a:t>
            </a:r>
            <a:r>
              <a:rPr lang="en-US" dirty="0" smtClean="0"/>
              <a:t>organization.</a:t>
            </a:r>
            <a:endParaRPr lang="en-US" dirty="0"/>
          </a:p>
        </p:txBody>
      </p:sp>
    </p:spTree>
    <p:extLst>
      <p:ext uri="{BB962C8B-B14F-4D97-AF65-F5344CB8AC3E}">
        <p14:creationId xmlns:p14="http://schemas.microsoft.com/office/powerpoint/2010/main" val="3973587081"/>
      </p:ext>
    </p:extLst>
  </p:cSld>
  <p:clrMapOvr>
    <a:masterClrMapping/>
  </p:clrMapOvr>
  <p:transition>
    <p:pull dir="d"/>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IC– [</a:t>
            </a:r>
            <a:r>
              <a:rPr lang="en-US" cap="none" dirty="0"/>
              <a:t>C</a:t>
            </a:r>
            <a:r>
              <a:rPr lang="en-US" cap="none" dirty="0" smtClean="0"/>
              <a:t>omposition &amp; Characteristics] </a:t>
            </a:r>
            <a:endParaRPr lang="en-US" dirty="0"/>
          </a:p>
        </p:txBody>
      </p:sp>
      <p:sp>
        <p:nvSpPr>
          <p:cNvPr id="3" name="Content Placeholder 2"/>
          <p:cNvSpPr>
            <a:spLocks noGrp="1"/>
          </p:cNvSpPr>
          <p:nvPr>
            <p:ph idx="1"/>
          </p:nvPr>
        </p:nvSpPr>
        <p:spPr/>
        <p:txBody>
          <a:bodyPr/>
          <a:lstStyle/>
          <a:p>
            <a:pPr algn="just"/>
            <a:r>
              <a:rPr lang="en-US" dirty="0" smtClean="0"/>
              <a:t>Every employer which engages 10 or more employees shall by order in writing constitute IC.</a:t>
            </a:r>
          </a:p>
          <a:p>
            <a:pPr algn="just"/>
            <a:endParaRPr lang="en-US" dirty="0"/>
          </a:p>
          <a:p>
            <a:pPr algn="just"/>
            <a:r>
              <a:rPr lang="en-US" dirty="0" smtClean="0"/>
              <a:t>IC shall be constituted at all administrative units or offices.</a:t>
            </a:r>
          </a:p>
          <a:p>
            <a:pPr algn="just"/>
            <a:endParaRPr lang="en-US" dirty="0"/>
          </a:p>
          <a:p>
            <a:pPr algn="just"/>
            <a:r>
              <a:rPr lang="en-US" dirty="0" smtClean="0"/>
              <a:t>Failure to constitute an IC will be punishable offence and all business license can be cancelled or withdrawn. </a:t>
            </a:r>
            <a:endParaRPr lang="en-US" dirty="0"/>
          </a:p>
        </p:txBody>
      </p:sp>
    </p:spTree>
    <p:extLst>
      <p:ext uri="{BB962C8B-B14F-4D97-AF65-F5344CB8AC3E}">
        <p14:creationId xmlns:p14="http://schemas.microsoft.com/office/powerpoint/2010/main" val="142609409"/>
      </p:ext>
    </p:extLst>
  </p:cSld>
  <p:clrMapOvr>
    <a:masterClrMapping/>
  </p:clrMapOvr>
  <p:transition>
    <p:pull dir="d"/>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IC– [</a:t>
            </a:r>
            <a:r>
              <a:rPr lang="en-US" cap="none" dirty="0"/>
              <a:t>C</a:t>
            </a:r>
            <a:r>
              <a:rPr lang="en-US" cap="none" dirty="0" smtClean="0"/>
              <a:t>omposition &amp; Characteristics] </a:t>
            </a:r>
            <a:endParaRPr lang="en-US" dirty="0"/>
          </a:p>
        </p:txBody>
      </p:sp>
      <p:sp>
        <p:nvSpPr>
          <p:cNvPr id="3" name="Content Placeholder 2"/>
          <p:cNvSpPr>
            <a:spLocks noGrp="1"/>
          </p:cNvSpPr>
          <p:nvPr>
            <p:ph idx="1"/>
          </p:nvPr>
        </p:nvSpPr>
        <p:spPr/>
        <p:txBody>
          <a:bodyPr>
            <a:normAutofit lnSpcReduction="10000"/>
          </a:bodyPr>
          <a:lstStyle/>
          <a:p>
            <a:pPr algn="just"/>
            <a:r>
              <a:rPr lang="en-US" dirty="0" smtClean="0"/>
              <a:t> a </a:t>
            </a:r>
            <a:r>
              <a:rPr lang="en-US" b="1" dirty="0" smtClean="0">
                <a:solidFill>
                  <a:srgbClr val="FF0000"/>
                </a:solidFill>
              </a:rPr>
              <a:t>presiding office </a:t>
            </a:r>
            <a:r>
              <a:rPr lang="en-US" dirty="0" smtClean="0"/>
              <a:t>of IC shall </a:t>
            </a:r>
            <a:r>
              <a:rPr lang="en-US" u="sng" dirty="0" smtClean="0"/>
              <a:t>be a woman employed at senior level</a:t>
            </a:r>
            <a:r>
              <a:rPr lang="en-US" dirty="0" smtClean="0"/>
              <a:t> at workplace – it can be appointed from other offices or administrative units of the same workplace or other workplace of the same employer.</a:t>
            </a:r>
          </a:p>
          <a:p>
            <a:pPr algn="just"/>
            <a:endParaRPr lang="en-US" dirty="0"/>
          </a:p>
          <a:p>
            <a:pPr algn="just"/>
            <a:r>
              <a:rPr lang="en-US" dirty="0" smtClean="0"/>
              <a:t>Not less than </a:t>
            </a:r>
            <a:r>
              <a:rPr lang="en-US" b="1" dirty="0" smtClean="0">
                <a:solidFill>
                  <a:srgbClr val="FF0000"/>
                </a:solidFill>
              </a:rPr>
              <a:t>two members </a:t>
            </a:r>
            <a:r>
              <a:rPr lang="en-US" dirty="0" smtClean="0"/>
              <a:t>from amongst employees </a:t>
            </a:r>
            <a:r>
              <a:rPr lang="en-US" u="sng" dirty="0" smtClean="0"/>
              <a:t>preferably  committed to the cause of women </a:t>
            </a:r>
            <a:r>
              <a:rPr lang="en-US" dirty="0" smtClean="0"/>
              <a:t>or who have had experience in social work or have legal knowledge</a:t>
            </a:r>
            <a:endParaRPr lang="en-US" dirty="0"/>
          </a:p>
        </p:txBody>
      </p:sp>
    </p:spTree>
    <p:extLst>
      <p:ext uri="{BB962C8B-B14F-4D97-AF65-F5344CB8AC3E}">
        <p14:creationId xmlns:p14="http://schemas.microsoft.com/office/powerpoint/2010/main" val="3808025066"/>
      </p:ext>
    </p:extLst>
  </p:cSld>
  <p:clrMapOvr>
    <a:masterClrMapping/>
  </p:clrMapOvr>
  <p:transition>
    <p:pull dir="d"/>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IC– [</a:t>
            </a:r>
            <a:r>
              <a:rPr lang="en-US" cap="none" dirty="0"/>
              <a:t>C</a:t>
            </a:r>
            <a:r>
              <a:rPr lang="en-US" cap="none" dirty="0" smtClean="0"/>
              <a:t>omposition &amp; Characteristics] </a:t>
            </a:r>
            <a:endParaRPr lang="en-US" dirty="0"/>
          </a:p>
        </p:txBody>
      </p:sp>
      <p:sp>
        <p:nvSpPr>
          <p:cNvPr id="3" name="Content Placeholder 2"/>
          <p:cNvSpPr>
            <a:spLocks noGrp="1"/>
          </p:cNvSpPr>
          <p:nvPr>
            <p:ph idx="1"/>
          </p:nvPr>
        </p:nvSpPr>
        <p:spPr/>
        <p:txBody>
          <a:bodyPr/>
          <a:lstStyle/>
          <a:p>
            <a:pPr algn="just"/>
            <a:r>
              <a:rPr lang="en-US" dirty="0" smtClean="0"/>
              <a:t> </a:t>
            </a:r>
            <a:r>
              <a:rPr lang="en-US" b="1" dirty="0" smtClean="0">
                <a:solidFill>
                  <a:srgbClr val="FF0000"/>
                </a:solidFill>
              </a:rPr>
              <a:t>one member</a:t>
            </a:r>
            <a:r>
              <a:rPr lang="en-US" dirty="0" smtClean="0"/>
              <a:t> from amongst </a:t>
            </a:r>
            <a:r>
              <a:rPr lang="en-US" u="sng" dirty="0" smtClean="0"/>
              <a:t>non-governmental organization or associations </a:t>
            </a:r>
            <a:r>
              <a:rPr lang="en-US" dirty="0" smtClean="0"/>
              <a:t>committed to cause of women or </a:t>
            </a:r>
            <a:r>
              <a:rPr lang="en-US" u="sng" dirty="0" smtClean="0"/>
              <a:t>a person familiar with the issues relating to sexual harassment</a:t>
            </a:r>
            <a:r>
              <a:rPr lang="en-US" dirty="0" smtClean="0"/>
              <a:t> – </a:t>
            </a:r>
            <a:r>
              <a:rPr lang="en-US" b="1" u="sng" dirty="0" smtClean="0">
                <a:solidFill>
                  <a:srgbClr val="FF0000"/>
                </a:solidFill>
              </a:rPr>
              <a:t>External member</a:t>
            </a:r>
          </a:p>
          <a:p>
            <a:pPr algn="just"/>
            <a:endParaRPr lang="en-US" dirty="0">
              <a:solidFill>
                <a:srgbClr val="FF0000"/>
              </a:solidFill>
            </a:endParaRPr>
          </a:p>
          <a:p>
            <a:pPr algn="just"/>
            <a:r>
              <a:rPr lang="en-US" dirty="0" smtClean="0"/>
              <a:t>One- half of the members shall be women.</a:t>
            </a:r>
          </a:p>
          <a:p>
            <a:pPr algn="just"/>
            <a:endParaRPr lang="en-US" dirty="0"/>
          </a:p>
          <a:p>
            <a:pPr algn="just"/>
            <a:r>
              <a:rPr lang="en-US" dirty="0" smtClean="0"/>
              <a:t>Advisable to have 3 female and two male members – to avoid tie in the decision making</a:t>
            </a:r>
            <a:endParaRPr lang="en-US" dirty="0"/>
          </a:p>
        </p:txBody>
      </p:sp>
    </p:spTree>
    <p:extLst>
      <p:ext uri="{BB962C8B-B14F-4D97-AF65-F5344CB8AC3E}">
        <p14:creationId xmlns:p14="http://schemas.microsoft.com/office/powerpoint/2010/main" val="4030127720"/>
      </p:ext>
    </p:extLst>
  </p:cSld>
  <p:clrMapOvr>
    <a:masterClrMapping/>
  </p:clrMapOvr>
  <p:transition>
    <p:pull dir="d"/>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IC– [</a:t>
            </a:r>
            <a:r>
              <a:rPr lang="en-US" cap="none" dirty="0"/>
              <a:t>C</a:t>
            </a:r>
            <a:r>
              <a:rPr lang="en-US" cap="none" dirty="0" smtClean="0"/>
              <a:t>omposition &amp; Characteristics] </a:t>
            </a:r>
            <a:endParaRPr lang="en-US" dirty="0"/>
          </a:p>
        </p:txBody>
      </p:sp>
      <p:sp>
        <p:nvSpPr>
          <p:cNvPr id="3" name="Content Placeholder 2"/>
          <p:cNvSpPr>
            <a:spLocks noGrp="1"/>
          </p:cNvSpPr>
          <p:nvPr>
            <p:ph idx="1"/>
          </p:nvPr>
        </p:nvSpPr>
        <p:spPr/>
        <p:txBody>
          <a:bodyPr>
            <a:normAutofit fontScale="92500" lnSpcReduction="20000"/>
          </a:bodyPr>
          <a:lstStyle/>
          <a:p>
            <a:pPr algn="just"/>
            <a:r>
              <a:rPr lang="en-US" dirty="0" smtClean="0"/>
              <a:t> IC members shall hold office for a period of </a:t>
            </a:r>
            <a:r>
              <a:rPr lang="en-US" b="1" u="sng" dirty="0" smtClean="0"/>
              <a:t>3 years </a:t>
            </a:r>
            <a:r>
              <a:rPr lang="en-US" dirty="0" smtClean="0"/>
              <a:t>from the date of their nomination – mostly ignored.</a:t>
            </a:r>
          </a:p>
          <a:p>
            <a:pPr algn="just"/>
            <a:endParaRPr lang="en-US" dirty="0"/>
          </a:p>
          <a:p>
            <a:pPr algn="just"/>
            <a:r>
              <a:rPr lang="en-US" dirty="0" smtClean="0"/>
              <a:t>External member are entitled for </a:t>
            </a:r>
            <a:r>
              <a:rPr lang="en-US" u="sng" dirty="0" smtClean="0"/>
              <a:t>fees</a:t>
            </a:r>
            <a:r>
              <a:rPr lang="en-US" dirty="0" smtClean="0"/>
              <a:t>, allowance (Rs.200 per day for inquiry proceedings) and reimbursement of  travelling expenses.</a:t>
            </a:r>
          </a:p>
          <a:p>
            <a:pPr algn="just"/>
            <a:endParaRPr lang="en-US" dirty="0"/>
          </a:p>
          <a:p>
            <a:pPr algn="just"/>
            <a:r>
              <a:rPr lang="en-US" dirty="0" smtClean="0"/>
              <a:t>When any member contravenes provisions of the Act [e.g. confidentiality], such members shall be removed from IC and the said </a:t>
            </a:r>
            <a:r>
              <a:rPr lang="en-US" u="sng" dirty="0" smtClean="0"/>
              <a:t>casual vacancy</a:t>
            </a:r>
            <a:r>
              <a:rPr lang="en-US" dirty="0" smtClean="0"/>
              <a:t> shall be filled by fresh nomination.</a:t>
            </a:r>
            <a:endParaRPr lang="en-US" dirty="0"/>
          </a:p>
        </p:txBody>
      </p:sp>
    </p:spTree>
    <p:extLst>
      <p:ext uri="{BB962C8B-B14F-4D97-AF65-F5344CB8AC3E}">
        <p14:creationId xmlns:p14="http://schemas.microsoft.com/office/powerpoint/2010/main" val="1967230181"/>
      </p:ext>
    </p:extLst>
  </p:cSld>
  <p:clrMapOvr>
    <a:masterClrMapping/>
  </p:clrMapOvr>
  <p:transition>
    <p:pull dir="d"/>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IC– [</a:t>
            </a:r>
            <a:r>
              <a:rPr lang="en-US" cap="none" dirty="0"/>
              <a:t>C</a:t>
            </a:r>
            <a:r>
              <a:rPr lang="en-US" cap="none" dirty="0" smtClean="0"/>
              <a:t>omposition &amp; Characteristics] </a:t>
            </a:r>
            <a:endParaRPr lang="en-US" dirty="0"/>
          </a:p>
        </p:txBody>
      </p:sp>
      <p:sp>
        <p:nvSpPr>
          <p:cNvPr id="3" name="Content Placeholder 2"/>
          <p:cNvSpPr>
            <a:spLocks noGrp="1"/>
          </p:cNvSpPr>
          <p:nvPr>
            <p:ph idx="1"/>
          </p:nvPr>
        </p:nvSpPr>
        <p:spPr/>
        <p:txBody>
          <a:bodyPr>
            <a:normAutofit/>
          </a:bodyPr>
          <a:lstStyle/>
          <a:p>
            <a:pPr algn="just"/>
            <a:r>
              <a:rPr lang="en-US" dirty="0" smtClean="0"/>
              <a:t> </a:t>
            </a:r>
            <a:r>
              <a:rPr lang="en-US" b="1" dirty="0" smtClean="0">
                <a:solidFill>
                  <a:srgbClr val="FF0000"/>
                </a:solidFill>
              </a:rPr>
              <a:t>External member </a:t>
            </a:r>
            <a:r>
              <a:rPr lang="en-US" dirty="0" smtClean="0"/>
              <a:t>shall be a social worker with at least  5 years of experience in the filed of social work which leads to creation of societal conditions favourable towards empowerment of women and in particular in addressing workplace sexual harassment.</a:t>
            </a:r>
          </a:p>
          <a:p>
            <a:pPr algn="just"/>
            <a:endParaRPr lang="en-US" dirty="0"/>
          </a:p>
          <a:p>
            <a:pPr algn="just"/>
            <a:r>
              <a:rPr lang="en-US" b="1" dirty="0" smtClean="0">
                <a:solidFill>
                  <a:srgbClr val="FF0000"/>
                </a:solidFill>
              </a:rPr>
              <a:t>External member</a:t>
            </a:r>
            <a:r>
              <a:rPr lang="en-US" dirty="0" smtClean="0"/>
              <a:t> can be a person who is familiar with </a:t>
            </a:r>
            <a:r>
              <a:rPr lang="en-US" dirty="0" err="1" smtClean="0"/>
              <a:t>labour</a:t>
            </a:r>
            <a:r>
              <a:rPr lang="en-US" dirty="0" smtClean="0"/>
              <a:t>, service, civil or criminal law.</a:t>
            </a:r>
            <a:endParaRPr lang="en-US" dirty="0"/>
          </a:p>
        </p:txBody>
      </p:sp>
    </p:spTree>
    <p:extLst>
      <p:ext uri="{BB962C8B-B14F-4D97-AF65-F5344CB8AC3E}">
        <p14:creationId xmlns:p14="http://schemas.microsoft.com/office/powerpoint/2010/main" val="3261814935"/>
      </p:ext>
    </p:extLst>
  </p:cSld>
  <p:clrMapOvr>
    <a:masterClrMapping/>
  </p:clrMapOvr>
  <p:transition>
    <p:pull dir="d"/>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solidFill>
                  <a:schemeClr val="accent1"/>
                </a:solidFill>
                <a:latin typeface="Algerian" pitchFamily="82" charset="0"/>
              </a:rPr>
              <a:t>Labour Laws - History</a:t>
            </a:r>
            <a:endParaRPr lang="en-US" dirty="0"/>
          </a:p>
        </p:txBody>
      </p:sp>
      <p:graphicFrame>
        <p:nvGraphicFramePr>
          <p:cNvPr id="4" name="Content Placeholder 3"/>
          <p:cNvGraphicFramePr>
            <a:graphicFrameLocks noGrp="1"/>
          </p:cNvGraphicFramePr>
          <p:nvPr>
            <p:ph sz="quarter" idx="1"/>
            <p:extLst>
              <p:ext uri="{D42A27DB-BD31-4B8C-83A1-F6EECF244321}">
                <p14:modId xmlns:p14="http://schemas.microsoft.com/office/powerpoint/2010/main" val="4076102374"/>
              </p:ext>
            </p:extLst>
          </p:nvPr>
        </p:nvGraphicFramePr>
        <p:xfrm>
          <a:off x="609600" y="2895600"/>
          <a:ext cx="7772400" cy="3682817"/>
        </p:xfrm>
        <a:graphic>
          <a:graphicData uri="http://schemas.openxmlformats.org/drawingml/2006/table">
            <a:tbl>
              <a:tblPr firstRow="1" bandRow="1">
                <a:tableStyleId>{17292A2E-F333-43FB-9621-5CBBE7FDCDCB}</a:tableStyleId>
              </a:tblPr>
              <a:tblGrid>
                <a:gridCol w="1676400"/>
                <a:gridCol w="6096000"/>
              </a:tblGrid>
              <a:tr h="416193">
                <a:tc>
                  <a:txBody>
                    <a:bodyPr/>
                    <a:lstStyle/>
                    <a:p>
                      <a:endParaRPr lang="en-US" dirty="0"/>
                    </a:p>
                  </a:txBody>
                  <a:tcPr>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sz="1800" dirty="0" smtClean="0"/>
                    </a:p>
                  </a:txBody>
                  <a:tcP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tcPr>
                </a:tc>
              </a:tr>
              <a:tr h="765795">
                <a:tc>
                  <a:txBody>
                    <a:bodyPr/>
                    <a:lstStyle/>
                    <a:p>
                      <a:r>
                        <a:rPr lang="en-US" sz="2000" b="1" dirty="0" smtClean="0"/>
                        <a:t>Article 38 &amp; 39 </a:t>
                      </a:r>
                      <a:endParaRPr lang="en-US" sz="2000" b="1" dirty="0"/>
                    </a:p>
                  </a:txBody>
                  <a:tcP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000" b="0" baseline="0" dirty="0" smtClean="0"/>
                        <a:t>Secure social order, </a:t>
                      </a:r>
                      <a:r>
                        <a:rPr lang="en-US" sz="2000" b="0" dirty="0" smtClean="0"/>
                        <a:t>Health and Strength of workers, Equal pay for equal work , Protection of Child Labour etc.</a:t>
                      </a:r>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645932">
                <a:tc>
                  <a:txBody>
                    <a:bodyPr/>
                    <a:lstStyle/>
                    <a:p>
                      <a:r>
                        <a:rPr lang="en-US" sz="2000" b="1" dirty="0" smtClean="0"/>
                        <a:t>Article 42</a:t>
                      </a:r>
                      <a:endParaRPr lang="en-US" sz="2000" b="1" dirty="0"/>
                    </a:p>
                  </a:txBody>
                  <a:tcP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000" b="0" dirty="0" smtClean="0"/>
                        <a:t>Provision for just and humane Conditions of Work ( Basis of Labour Laws) and maternity relief. </a:t>
                      </a:r>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645932">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000" b="1" dirty="0" smtClean="0"/>
                        <a:t>Article 43</a:t>
                      </a:r>
                    </a:p>
                  </a:txBody>
                  <a:tcP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000" b="0" dirty="0" smtClean="0"/>
                        <a:t>Living Wages=Basic needs + Comfort( PF, ESI, Pension), </a:t>
                      </a:r>
                      <a:r>
                        <a:rPr kumimoji="0" lang="en-US" sz="2000" b="0" kern="1200" dirty="0" smtClean="0">
                          <a:solidFill>
                            <a:schemeClr val="tx1"/>
                          </a:solidFill>
                          <a:latin typeface="+mn-lt"/>
                          <a:ea typeface="+mn-ea"/>
                          <a:cs typeface="+mn-cs"/>
                        </a:rPr>
                        <a:t>conditions of work ensuring a decent standard of life</a:t>
                      </a:r>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1098749">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000" b="1" dirty="0" smtClean="0"/>
                        <a:t>Article 43A</a:t>
                      </a:r>
                    </a:p>
                  </a:txBody>
                  <a:tcP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000" b="0" dirty="0" smtClean="0"/>
                        <a:t>Participation of worker in Management – Representative  - Works Committee,  </a:t>
                      </a:r>
                      <a:r>
                        <a:rPr lang="en-US" sz="2000" b="0" smtClean="0"/>
                        <a:t>Health and Safety </a:t>
                      </a:r>
                      <a:r>
                        <a:rPr lang="en-US" sz="2000" b="0" dirty="0" smtClean="0"/>
                        <a:t>Committee, Trade Union, Standing Orders etc.</a:t>
                      </a:r>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tcPr>
                </a:tc>
              </a:tr>
            </a:tbl>
          </a:graphicData>
        </a:graphic>
      </p:graphicFrame>
      <p:sp>
        <p:nvSpPr>
          <p:cNvPr id="5" name="Rectangle 4"/>
          <p:cNvSpPr/>
          <p:nvPr/>
        </p:nvSpPr>
        <p:spPr>
          <a:xfrm>
            <a:off x="609600" y="1524000"/>
            <a:ext cx="7696200" cy="1015663"/>
          </a:xfrm>
          <a:prstGeom prst="rect">
            <a:avLst/>
          </a:prstGeom>
        </p:spPr>
        <p:txBody>
          <a:bodyPr wrap="square">
            <a:spAutoFit/>
          </a:bodyPr>
          <a:lstStyle/>
          <a:p>
            <a:pPr algn="ctr">
              <a:buFontTx/>
              <a:buNone/>
            </a:pPr>
            <a:r>
              <a:rPr lang="en-US" sz="2400" b="1" dirty="0" smtClean="0"/>
              <a:t>Origin- Conflict of Economic </a:t>
            </a:r>
            <a:r>
              <a:rPr lang="en-US" sz="2400" b="1" dirty="0"/>
              <a:t>I</a:t>
            </a:r>
            <a:r>
              <a:rPr lang="en-US" sz="2400" b="1" dirty="0" smtClean="0"/>
              <a:t>nterest</a:t>
            </a:r>
          </a:p>
          <a:p>
            <a:pPr algn="ctr">
              <a:buFontTx/>
              <a:buNone/>
            </a:pPr>
            <a:endParaRPr lang="en-US" b="1" dirty="0" smtClean="0"/>
          </a:p>
          <a:p>
            <a:pPr algn="ctr">
              <a:buFontTx/>
              <a:buNone/>
            </a:pPr>
            <a:r>
              <a:rPr lang="en-US" b="1" dirty="0" smtClean="0"/>
              <a:t>Directive Principles of State Policy – Positive obligations of the State</a:t>
            </a:r>
          </a:p>
        </p:txBody>
      </p:sp>
    </p:spTree>
    <p:extLst>
      <p:ext uri="{BB962C8B-B14F-4D97-AF65-F5344CB8AC3E}">
        <p14:creationId xmlns:p14="http://schemas.microsoft.com/office/powerpoint/2010/main" val="2423917383"/>
      </p:ext>
    </p:extLst>
  </p:cSld>
  <p:clrMapOvr>
    <a:masterClrMapping/>
  </p:clrMapOvr>
  <p:transition>
    <p:pull dir="d"/>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IC– [</a:t>
            </a:r>
            <a:r>
              <a:rPr lang="en-US" cap="none" dirty="0"/>
              <a:t>C</a:t>
            </a:r>
            <a:r>
              <a:rPr lang="en-US" cap="none" dirty="0" smtClean="0"/>
              <a:t>omposition &amp; Characteristics] </a:t>
            </a:r>
            <a:endParaRPr lang="en-US" dirty="0"/>
          </a:p>
        </p:txBody>
      </p:sp>
      <p:sp>
        <p:nvSpPr>
          <p:cNvPr id="3" name="Content Placeholder 2"/>
          <p:cNvSpPr>
            <a:spLocks noGrp="1"/>
          </p:cNvSpPr>
          <p:nvPr>
            <p:ph idx="1"/>
          </p:nvPr>
        </p:nvSpPr>
        <p:spPr/>
        <p:txBody>
          <a:bodyPr>
            <a:normAutofit lnSpcReduction="10000"/>
          </a:bodyPr>
          <a:lstStyle/>
          <a:p>
            <a:pPr algn="just"/>
            <a:r>
              <a:rPr lang="en-US" dirty="0" smtClean="0"/>
              <a:t> </a:t>
            </a:r>
            <a:r>
              <a:rPr lang="en-US" sz="2400" dirty="0" smtClean="0"/>
              <a:t>IC members shall have requisite qualifications otherwise the same can be challenged in the High Court.</a:t>
            </a:r>
          </a:p>
          <a:p>
            <a:pPr algn="just"/>
            <a:endParaRPr lang="en-US" sz="2400" dirty="0"/>
          </a:p>
          <a:p>
            <a:pPr algn="just"/>
            <a:r>
              <a:rPr lang="en-US" sz="2400" dirty="0" smtClean="0"/>
              <a:t>Constitution of IC becomes illegal if external member is not appointed. </a:t>
            </a:r>
          </a:p>
          <a:p>
            <a:pPr algn="just"/>
            <a:endParaRPr lang="en-US" sz="2400" dirty="0"/>
          </a:p>
          <a:p>
            <a:pPr algn="just"/>
            <a:r>
              <a:rPr lang="en-US" sz="2400" dirty="0" smtClean="0"/>
              <a:t>Aggrieved woman may approach High Court for constitution of proper IC.</a:t>
            </a:r>
          </a:p>
          <a:p>
            <a:pPr marL="0" indent="0" algn="just">
              <a:buNone/>
            </a:pPr>
            <a:endParaRPr lang="en-US" sz="2400" dirty="0" smtClean="0"/>
          </a:p>
          <a:p>
            <a:pPr algn="just"/>
            <a:r>
              <a:rPr lang="en-US" sz="2400" dirty="0" smtClean="0"/>
              <a:t>IC member is an independent body and no member of IC shall </a:t>
            </a:r>
            <a:r>
              <a:rPr lang="en-US" sz="2400" smtClean="0"/>
              <a:t>be biased.</a:t>
            </a:r>
            <a:endParaRPr lang="en-US" sz="2400" dirty="0"/>
          </a:p>
        </p:txBody>
      </p:sp>
    </p:spTree>
    <p:extLst>
      <p:ext uri="{BB962C8B-B14F-4D97-AF65-F5344CB8AC3E}">
        <p14:creationId xmlns:p14="http://schemas.microsoft.com/office/powerpoint/2010/main" val="3906014013"/>
      </p:ext>
    </p:extLst>
  </p:cSld>
  <p:clrMapOvr>
    <a:masterClrMapping/>
  </p:clrMapOvr>
  <p:transition>
    <p:pull dir="d"/>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Impact of POSH Act, 2013</a:t>
            </a:r>
            <a:endParaRPr lang="en-US" dirty="0"/>
          </a:p>
        </p:txBody>
      </p:sp>
      <p:sp>
        <p:nvSpPr>
          <p:cNvPr id="3" name="Content Placeholder 2"/>
          <p:cNvSpPr>
            <a:spLocks noGrp="1"/>
          </p:cNvSpPr>
          <p:nvPr>
            <p:ph sz="quarter" idx="1"/>
          </p:nvPr>
        </p:nvSpPr>
        <p:spPr/>
        <p:txBody>
          <a:bodyPr>
            <a:normAutofit fontScale="85000" lnSpcReduction="10000"/>
          </a:bodyPr>
          <a:lstStyle/>
          <a:p>
            <a:pPr algn="just" fontAlgn="base"/>
            <a:r>
              <a:rPr lang="en-US" dirty="0"/>
              <a:t>Government of Maharashtra has issued a general letter mandating all establishments in Maharashtra to </a:t>
            </a:r>
            <a:r>
              <a:rPr lang="en-US" b="1" u="sng" dirty="0"/>
              <a:t>constitute and register </a:t>
            </a:r>
            <a:r>
              <a:rPr lang="en-US" dirty="0"/>
              <a:t>their IC constituted as per POSH Act. </a:t>
            </a:r>
            <a:endParaRPr lang="en-US" dirty="0" smtClean="0"/>
          </a:p>
          <a:p>
            <a:pPr algn="just" fontAlgn="base"/>
            <a:r>
              <a:rPr lang="en-US" dirty="0" smtClean="0"/>
              <a:t>In </a:t>
            </a:r>
            <a:r>
              <a:rPr lang="en-US" dirty="0"/>
              <a:t>this regard, the employers are required to fill in the details of their IC in the prescribed form </a:t>
            </a:r>
            <a:r>
              <a:rPr lang="en-US" dirty="0" smtClean="0"/>
              <a:t>and </a:t>
            </a:r>
            <a:r>
              <a:rPr lang="en-US" dirty="0"/>
              <a:t>submit it with the Sub-Divisional Magistrate, Old Custom House, Shaheed </a:t>
            </a:r>
            <a:r>
              <a:rPr lang="en-US" dirty="0" err="1"/>
              <a:t>Bhagat</a:t>
            </a:r>
            <a:r>
              <a:rPr lang="en-US" dirty="0"/>
              <a:t> Singh Road, Fort, Mumbai – 400001 on or before 20 July 2019</a:t>
            </a:r>
            <a:r>
              <a:rPr lang="en-US" dirty="0" smtClean="0"/>
              <a:t>. </a:t>
            </a:r>
            <a:r>
              <a:rPr lang="en-US" dirty="0" smtClean="0">
                <a:solidFill>
                  <a:srgbClr val="FF0000"/>
                </a:solidFill>
              </a:rPr>
              <a:t>( Mumbai or Pune ???) Can we send it now?</a:t>
            </a:r>
            <a:endParaRPr lang="en-US" dirty="0">
              <a:solidFill>
                <a:srgbClr val="FF0000"/>
              </a:solidFill>
            </a:endParaRPr>
          </a:p>
          <a:p>
            <a:pPr algn="just" fontAlgn="base"/>
            <a:r>
              <a:rPr lang="en-US" dirty="0"/>
              <a:t>Any failure by employers in the State of Maharashtra to comply with the above requirement, shall be punishable with </a:t>
            </a:r>
            <a:r>
              <a:rPr lang="en-US" b="1" dirty="0"/>
              <a:t>INR 50,000.</a:t>
            </a:r>
            <a:endParaRPr lang="en-US" dirty="0"/>
          </a:p>
          <a:p>
            <a:pPr marL="0" indent="0">
              <a:buNone/>
            </a:pPr>
            <a:r>
              <a:rPr lang="en-US" dirty="0" smtClean="0"/>
              <a:t> </a:t>
            </a:r>
            <a:endParaRPr lang="en-US" dirty="0"/>
          </a:p>
        </p:txBody>
      </p:sp>
    </p:spTree>
    <p:extLst>
      <p:ext uri="{BB962C8B-B14F-4D97-AF65-F5344CB8AC3E}">
        <p14:creationId xmlns:p14="http://schemas.microsoft.com/office/powerpoint/2010/main" val="3270203429"/>
      </p:ext>
    </p:extLst>
  </p:cSld>
  <p:clrMapOvr>
    <a:masterClrMapping/>
  </p:clrMapOvr>
  <p:transition>
    <p:pull dir="d"/>
  </p:transition>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 </a:t>
            </a:r>
            <a:r>
              <a:rPr lang="en-US" dirty="0"/>
              <a:t>Recent SC order and EPF Act</a:t>
            </a:r>
          </a:p>
        </p:txBody>
      </p:sp>
      <p:sp>
        <p:nvSpPr>
          <p:cNvPr id="3" name="Content Placeholder 2"/>
          <p:cNvSpPr>
            <a:spLocks noGrp="1"/>
          </p:cNvSpPr>
          <p:nvPr>
            <p:ph sz="quarter" idx="1"/>
          </p:nvPr>
        </p:nvSpPr>
        <p:spPr/>
        <p:txBody>
          <a:bodyPr>
            <a:normAutofit fontScale="92500" lnSpcReduction="20000"/>
          </a:bodyPr>
          <a:lstStyle/>
          <a:p>
            <a:pPr algn="just"/>
            <a:r>
              <a:rPr lang="en-US" dirty="0" smtClean="0"/>
              <a:t>The Regional Provident Commissioner(II) West Bengal v/s </a:t>
            </a:r>
            <a:r>
              <a:rPr lang="en-US" dirty="0" err="1" smtClean="0"/>
              <a:t>Vivekanand</a:t>
            </a:r>
            <a:r>
              <a:rPr lang="en-US" dirty="0" smtClean="0"/>
              <a:t> </a:t>
            </a:r>
            <a:r>
              <a:rPr lang="en-US" dirty="0" err="1" smtClean="0"/>
              <a:t>Vidyamandir</a:t>
            </a:r>
            <a:r>
              <a:rPr lang="en-US" dirty="0" smtClean="0"/>
              <a:t> </a:t>
            </a:r>
            <a:r>
              <a:rPr lang="en-US" dirty="0"/>
              <a:t>&amp; Others[Civil Appeal No. 6221 of </a:t>
            </a:r>
            <a:r>
              <a:rPr lang="en-US" dirty="0" smtClean="0"/>
              <a:t>2011]</a:t>
            </a:r>
          </a:p>
          <a:p>
            <a:pPr algn="just"/>
            <a:endParaRPr lang="en-US" dirty="0" smtClean="0"/>
          </a:p>
          <a:p>
            <a:pPr algn="just"/>
            <a:r>
              <a:rPr lang="en-US" dirty="0" smtClean="0"/>
              <a:t>The respondent is an unaided school giving </a:t>
            </a:r>
            <a:r>
              <a:rPr lang="en-US" dirty="0" smtClean="0">
                <a:solidFill>
                  <a:srgbClr val="FF0000"/>
                </a:solidFill>
              </a:rPr>
              <a:t>special allowance</a:t>
            </a:r>
            <a:r>
              <a:rPr lang="en-US" dirty="0" smtClean="0"/>
              <a:t> by way of incentive to teaching and non teaching staff as per the agreement between the Management and the staff. </a:t>
            </a:r>
          </a:p>
          <a:p>
            <a:pPr algn="just"/>
            <a:endParaRPr lang="en-US" dirty="0" smtClean="0"/>
          </a:p>
          <a:p>
            <a:pPr algn="just"/>
            <a:r>
              <a:rPr lang="en-US" dirty="0" smtClean="0"/>
              <a:t>The incentive was reviewed from time to time upon enhancement of the tuition fees.</a:t>
            </a:r>
          </a:p>
          <a:p>
            <a:endParaRPr lang="en-US" dirty="0" smtClean="0"/>
          </a:p>
          <a:p>
            <a:endParaRPr lang="en-US" dirty="0"/>
          </a:p>
        </p:txBody>
      </p:sp>
    </p:spTree>
    <p:extLst>
      <p:ext uri="{BB962C8B-B14F-4D97-AF65-F5344CB8AC3E}">
        <p14:creationId xmlns:p14="http://schemas.microsoft.com/office/powerpoint/2010/main" val="3443033600"/>
      </p:ext>
    </p:extLst>
  </p:cSld>
  <p:clrMapOvr>
    <a:masterClrMapping/>
  </p:clrMapOvr>
  <p:transition>
    <p:pull dir="d"/>
  </p:transition>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Recent SC order and EPF Act</a:t>
            </a:r>
          </a:p>
        </p:txBody>
      </p:sp>
      <p:sp>
        <p:nvSpPr>
          <p:cNvPr id="3" name="Content Placeholder 2"/>
          <p:cNvSpPr>
            <a:spLocks noGrp="1"/>
          </p:cNvSpPr>
          <p:nvPr>
            <p:ph sz="quarter" idx="1"/>
          </p:nvPr>
        </p:nvSpPr>
        <p:spPr/>
        <p:txBody>
          <a:bodyPr/>
          <a:lstStyle/>
          <a:p>
            <a:pPr algn="just"/>
            <a:r>
              <a:rPr lang="en-US" dirty="0" smtClean="0"/>
              <a:t> The authority under the Act held that the special allowance was to be included in the basic wage for deduction of PF.</a:t>
            </a:r>
          </a:p>
          <a:p>
            <a:pPr algn="just"/>
            <a:endParaRPr lang="en-US" dirty="0" smtClean="0"/>
          </a:p>
          <a:p>
            <a:pPr algn="just"/>
            <a:r>
              <a:rPr lang="en-US" dirty="0" smtClean="0"/>
              <a:t>The matter went upto SC for final decision.</a:t>
            </a:r>
          </a:p>
          <a:p>
            <a:pPr algn="just"/>
            <a:endParaRPr lang="en-US" dirty="0"/>
          </a:p>
          <a:p>
            <a:pPr algn="just"/>
            <a:r>
              <a:rPr lang="en-US" dirty="0" smtClean="0"/>
              <a:t>SC </a:t>
            </a:r>
            <a:r>
              <a:rPr lang="en-US" smtClean="0"/>
              <a:t>passed order on 28.02.2019</a:t>
            </a:r>
            <a:endParaRPr lang="en-US" dirty="0"/>
          </a:p>
        </p:txBody>
      </p:sp>
    </p:spTree>
    <p:extLst>
      <p:ext uri="{BB962C8B-B14F-4D97-AF65-F5344CB8AC3E}">
        <p14:creationId xmlns:p14="http://schemas.microsoft.com/office/powerpoint/2010/main" val="2832578834"/>
      </p:ext>
    </p:extLst>
  </p:cSld>
  <p:clrMapOvr>
    <a:masterClrMapping/>
  </p:clrMapOvr>
  <p:transition>
    <p:pull dir="d"/>
  </p:transition>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Crux of the appeals to SC</a:t>
            </a:r>
            <a:endParaRPr lang="en-US" dirty="0"/>
          </a:p>
        </p:txBody>
      </p:sp>
      <p:sp>
        <p:nvSpPr>
          <p:cNvPr id="3" name="Content Placeholder 2"/>
          <p:cNvSpPr>
            <a:spLocks noGrp="1"/>
          </p:cNvSpPr>
          <p:nvPr>
            <p:ph sz="quarter" idx="1"/>
          </p:nvPr>
        </p:nvSpPr>
        <p:spPr/>
        <p:txBody>
          <a:bodyPr/>
          <a:lstStyle/>
          <a:p>
            <a:pPr algn="just"/>
            <a:r>
              <a:rPr lang="en-US" dirty="0" smtClean="0"/>
              <a:t> The appeals raise a </a:t>
            </a:r>
            <a:r>
              <a:rPr lang="en-US" dirty="0" smtClean="0">
                <a:solidFill>
                  <a:srgbClr val="FF0000"/>
                </a:solidFill>
              </a:rPr>
              <a:t>common question of law</a:t>
            </a:r>
            <a:r>
              <a:rPr lang="en-US" dirty="0" smtClean="0"/>
              <a:t>, if the “special allowance” paid by an employer to its employees would fall within the expression “basic wages” under Section 2(b)(ii) read with Section 6 of the EPF Act for computation of deduction towards PF.</a:t>
            </a:r>
          </a:p>
          <a:p>
            <a:pPr algn="just"/>
            <a:r>
              <a:rPr lang="en-US" dirty="0" smtClean="0"/>
              <a:t>In other words, whether PF shall be deducted on Special allowances.</a:t>
            </a:r>
          </a:p>
          <a:p>
            <a:pPr algn="just"/>
            <a:endParaRPr lang="en-US" dirty="0" smtClean="0"/>
          </a:p>
          <a:p>
            <a:pPr algn="just">
              <a:buNone/>
            </a:pPr>
            <a:endParaRPr lang="en-US" dirty="0"/>
          </a:p>
        </p:txBody>
      </p:sp>
    </p:spTree>
    <p:extLst>
      <p:ext uri="{BB962C8B-B14F-4D97-AF65-F5344CB8AC3E}">
        <p14:creationId xmlns:p14="http://schemas.microsoft.com/office/powerpoint/2010/main" val="1617478394"/>
      </p:ext>
    </p:extLst>
  </p:cSld>
  <p:clrMapOvr>
    <a:masterClrMapping/>
  </p:clrMapOvr>
  <p:transition>
    <p:pull dir="d"/>
  </p:transition>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 SC Ruling on allowances- 28.02.2019 </a:t>
            </a:r>
            <a:endParaRPr lang="en-US" dirty="0"/>
          </a:p>
        </p:txBody>
      </p:sp>
      <p:sp>
        <p:nvSpPr>
          <p:cNvPr id="3" name="Content Placeholder 2"/>
          <p:cNvSpPr>
            <a:spLocks noGrp="1"/>
          </p:cNvSpPr>
          <p:nvPr>
            <p:ph sz="quarter" idx="1"/>
          </p:nvPr>
        </p:nvSpPr>
        <p:spPr>
          <a:xfrm>
            <a:off x="323528" y="1556792"/>
            <a:ext cx="8153400" cy="4495800"/>
          </a:xfrm>
        </p:spPr>
        <p:txBody>
          <a:bodyPr>
            <a:normAutofit fontScale="77500" lnSpcReduction="20000"/>
          </a:bodyPr>
          <a:lstStyle/>
          <a:p>
            <a:pPr algn="just"/>
            <a:r>
              <a:rPr lang="en-US" dirty="0" smtClean="0">
                <a:solidFill>
                  <a:srgbClr val="FF0000"/>
                </a:solidFill>
              </a:rPr>
              <a:t>SC said that following allowances shall be added to basic wages</a:t>
            </a:r>
            <a:r>
              <a:rPr lang="en-US" dirty="0" smtClean="0"/>
              <a:t>:</a:t>
            </a:r>
          </a:p>
          <a:p>
            <a:endParaRPr lang="en-US" dirty="0" smtClean="0"/>
          </a:p>
          <a:p>
            <a:pPr algn="just"/>
            <a:r>
              <a:rPr lang="en-US" dirty="0" smtClean="0"/>
              <a:t> Allowances that are not variable in nature, i.e. all fixed allowances- fixed conveyance, lunch, medical allowance[ magic word </a:t>
            </a:r>
            <a:r>
              <a:rPr lang="en-US" dirty="0" smtClean="0">
                <a:solidFill>
                  <a:srgbClr val="FF0000"/>
                </a:solidFill>
              </a:rPr>
              <a:t>balancing figure </a:t>
            </a:r>
            <a:r>
              <a:rPr lang="en-US" dirty="0" smtClean="0"/>
              <a:t>in salary statement in the name special allowance]</a:t>
            </a:r>
          </a:p>
          <a:p>
            <a:pPr algn="just"/>
            <a:endParaRPr lang="en-US" dirty="0" smtClean="0"/>
          </a:p>
          <a:p>
            <a:pPr algn="just"/>
            <a:r>
              <a:rPr lang="en-US" dirty="0" smtClean="0"/>
              <a:t>Allowances that are not linked to any incentive paid resulting in greater output by the employee,- allowances not linked to performance or output</a:t>
            </a:r>
          </a:p>
          <a:p>
            <a:pPr algn="just"/>
            <a:endParaRPr lang="en-US" dirty="0" smtClean="0"/>
          </a:p>
          <a:p>
            <a:pPr algn="just"/>
            <a:r>
              <a:rPr lang="en-US" dirty="0" smtClean="0"/>
              <a:t>Allowances that are paid </a:t>
            </a:r>
            <a:r>
              <a:rPr lang="en-US" b="1" u="sng" dirty="0" smtClean="0"/>
              <a:t>universally,</a:t>
            </a:r>
            <a:r>
              <a:rPr lang="en-US" dirty="0" smtClean="0"/>
              <a:t> </a:t>
            </a:r>
            <a:r>
              <a:rPr lang="en-US" b="1" u="sng" dirty="0" smtClean="0"/>
              <a:t>necessarily</a:t>
            </a:r>
            <a:r>
              <a:rPr lang="en-US" b="1" dirty="0" smtClean="0"/>
              <a:t> </a:t>
            </a:r>
            <a:r>
              <a:rPr lang="en-US" dirty="0" smtClean="0"/>
              <a:t>and </a:t>
            </a:r>
            <a:r>
              <a:rPr lang="en-US" b="1" u="sng" dirty="0" smtClean="0"/>
              <a:t>ordinarily</a:t>
            </a:r>
            <a:r>
              <a:rPr lang="en-US" dirty="0" smtClean="0"/>
              <a:t>, across to all the employees – example </a:t>
            </a:r>
            <a:r>
              <a:rPr lang="en-US" dirty="0" err="1" smtClean="0"/>
              <a:t>Rs</a:t>
            </a:r>
            <a:r>
              <a:rPr lang="en-US" dirty="0" smtClean="0"/>
              <a:t>. 1000/- paid to all employees as a telephone allowance/food allowance </a:t>
            </a:r>
            <a:r>
              <a:rPr lang="en-US" dirty="0" err="1" smtClean="0"/>
              <a:t>etc</a:t>
            </a:r>
            <a:endParaRPr lang="en-US" dirty="0" smtClean="0"/>
          </a:p>
          <a:p>
            <a:pPr algn="just"/>
            <a:endParaRPr lang="en-US" dirty="0" smtClean="0"/>
          </a:p>
        </p:txBody>
      </p:sp>
    </p:spTree>
    <p:extLst>
      <p:ext uri="{BB962C8B-B14F-4D97-AF65-F5344CB8AC3E}">
        <p14:creationId xmlns:p14="http://schemas.microsoft.com/office/powerpoint/2010/main" val="3380787119"/>
      </p:ext>
    </p:extLst>
  </p:cSld>
  <p:clrMapOvr>
    <a:masterClrMapping/>
  </p:clrMapOvr>
  <p:transition>
    <p:pull dir="d"/>
  </p:transition>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 Is SC order Retrospective?</a:t>
            </a:r>
            <a:endParaRPr lang="en-US" dirty="0"/>
          </a:p>
        </p:txBody>
      </p:sp>
      <p:sp>
        <p:nvSpPr>
          <p:cNvPr id="3" name="Content Placeholder 2"/>
          <p:cNvSpPr>
            <a:spLocks noGrp="1"/>
          </p:cNvSpPr>
          <p:nvPr>
            <p:ph sz="quarter" idx="1"/>
          </p:nvPr>
        </p:nvSpPr>
        <p:spPr/>
        <p:txBody>
          <a:bodyPr/>
          <a:lstStyle/>
          <a:p>
            <a:pPr algn="just"/>
            <a:r>
              <a:rPr lang="en-US" dirty="0" smtClean="0"/>
              <a:t>It is unclear on whether this ruling will be applicable with retrospective effect. </a:t>
            </a:r>
          </a:p>
          <a:p>
            <a:pPr algn="just"/>
            <a:endParaRPr lang="en-US" dirty="0" smtClean="0"/>
          </a:p>
          <a:p>
            <a:pPr algn="just"/>
            <a:r>
              <a:rPr lang="en-US" dirty="0" smtClean="0"/>
              <a:t>Retrospective implementation may result in significant financial impact to employers and employees alike. SC has reiterated the Bridge and Roof case.</a:t>
            </a:r>
          </a:p>
          <a:p>
            <a:pPr algn="just"/>
            <a:endParaRPr lang="en-US" dirty="0" smtClean="0"/>
          </a:p>
          <a:p>
            <a:pPr algn="just"/>
            <a:r>
              <a:rPr lang="en-US" dirty="0" smtClean="0"/>
              <a:t>The judgment merely interprets the law or section</a:t>
            </a:r>
          </a:p>
          <a:p>
            <a:endParaRPr lang="en-US" dirty="0"/>
          </a:p>
        </p:txBody>
      </p:sp>
    </p:spTree>
    <p:extLst>
      <p:ext uri="{BB962C8B-B14F-4D97-AF65-F5344CB8AC3E}">
        <p14:creationId xmlns:p14="http://schemas.microsoft.com/office/powerpoint/2010/main" val="2901780404"/>
      </p:ext>
    </p:extLst>
  </p:cSld>
  <p:clrMapOvr>
    <a:masterClrMapping/>
  </p:clrMapOvr>
  <p:transition>
    <p:pull dir="d"/>
  </p:transition>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 Threshold limit is Rs. 15,000/-</a:t>
            </a:r>
            <a:endParaRPr lang="en-US" dirty="0"/>
          </a:p>
        </p:txBody>
      </p:sp>
      <p:sp>
        <p:nvSpPr>
          <p:cNvPr id="3" name="Content Placeholder 2"/>
          <p:cNvSpPr>
            <a:spLocks noGrp="1"/>
          </p:cNvSpPr>
          <p:nvPr>
            <p:ph sz="quarter" idx="1"/>
          </p:nvPr>
        </p:nvSpPr>
        <p:spPr/>
        <p:txBody>
          <a:bodyPr/>
          <a:lstStyle/>
          <a:p>
            <a:pPr algn="just"/>
            <a:r>
              <a:rPr lang="en-US" dirty="0" smtClean="0"/>
              <a:t>Relevant to this matter, are the provisions of Section 2(f) of EPF Act read with Paragraph 26 (1) and (6) of the EPF Scheme. Provident Fund contributions on wages in excess of INR 15,000 are voluntary and not mandatory. </a:t>
            </a:r>
          </a:p>
          <a:p>
            <a:pPr algn="just">
              <a:buNone/>
            </a:pPr>
            <a:endParaRPr lang="en-US" dirty="0" smtClean="0"/>
          </a:p>
          <a:p>
            <a:pPr algn="just"/>
            <a:r>
              <a:rPr lang="en-US" dirty="0" smtClean="0"/>
              <a:t>This means that for domestic employees any contribution on wages in excess of INR 15,000 is not mandatory.</a:t>
            </a:r>
          </a:p>
          <a:p>
            <a:endParaRPr lang="en-US" dirty="0"/>
          </a:p>
        </p:txBody>
      </p:sp>
    </p:spTree>
    <p:extLst>
      <p:ext uri="{BB962C8B-B14F-4D97-AF65-F5344CB8AC3E}">
        <p14:creationId xmlns:p14="http://schemas.microsoft.com/office/powerpoint/2010/main" val="1472932973"/>
      </p:ext>
    </p:extLst>
  </p:cSld>
  <p:clrMapOvr>
    <a:masterClrMapping/>
  </p:clrMapOvr>
  <p:transition>
    <p:pull dir="d"/>
  </p:transition>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 Impact on Employee</a:t>
            </a:r>
            <a:endParaRPr lang="en-US" dirty="0"/>
          </a:p>
        </p:txBody>
      </p:sp>
      <p:sp>
        <p:nvSpPr>
          <p:cNvPr id="3" name="Content Placeholder 2"/>
          <p:cNvSpPr>
            <a:spLocks noGrp="1"/>
          </p:cNvSpPr>
          <p:nvPr>
            <p:ph sz="quarter" idx="1"/>
          </p:nvPr>
        </p:nvSpPr>
        <p:spPr/>
        <p:txBody>
          <a:bodyPr>
            <a:normAutofit fontScale="92500" lnSpcReduction="20000"/>
          </a:bodyPr>
          <a:lstStyle/>
          <a:p>
            <a:pPr algn="just"/>
            <a:r>
              <a:rPr lang="en-US" dirty="0" smtClean="0"/>
              <a:t>Implementation of the Supreme Court Ruling will largely impact employees whose Basic is equal or less than INR. 15,000/-</a:t>
            </a:r>
          </a:p>
          <a:p>
            <a:pPr algn="just"/>
            <a:endParaRPr lang="en-US" dirty="0" smtClean="0"/>
          </a:p>
          <a:p>
            <a:pPr algn="just"/>
            <a:r>
              <a:rPr lang="en-US" dirty="0" smtClean="0"/>
              <a:t>Employers may  have to add other allowances to basic wages to be compliant and this will result in reduction in take home salary of the employee.</a:t>
            </a:r>
          </a:p>
          <a:p>
            <a:pPr algn="just"/>
            <a:endParaRPr lang="en-US" dirty="0" smtClean="0"/>
          </a:p>
          <a:p>
            <a:pPr algn="just"/>
            <a:r>
              <a:rPr lang="en-US" dirty="0" smtClean="0"/>
              <a:t>A positive impact on employee’s wealth creation for retirement by way of increase in Provident Fund accumulations in employee’s individual account.</a:t>
            </a:r>
          </a:p>
          <a:p>
            <a:pPr algn="just"/>
            <a:endParaRPr lang="en-US" dirty="0"/>
          </a:p>
        </p:txBody>
      </p:sp>
    </p:spTree>
    <p:extLst>
      <p:ext uri="{BB962C8B-B14F-4D97-AF65-F5344CB8AC3E}">
        <p14:creationId xmlns:p14="http://schemas.microsoft.com/office/powerpoint/2010/main" val="4101543357"/>
      </p:ext>
    </p:extLst>
  </p:cSld>
  <p:clrMapOvr>
    <a:masterClrMapping/>
  </p:clrMapOvr>
  <p:transition>
    <p:pull dir="d"/>
  </p:transition>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 Impact on Employer </a:t>
            </a:r>
            <a:endParaRPr lang="en-US" dirty="0"/>
          </a:p>
        </p:txBody>
      </p:sp>
      <p:sp>
        <p:nvSpPr>
          <p:cNvPr id="3" name="Content Placeholder 2"/>
          <p:cNvSpPr>
            <a:spLocks noGrp="1"/>
          </p:cNvSpPr>
          <p:nvPr>
            <p:ph sz="quarter" idx="1"/>
          </p:nvPr>
        </p:nvSpPr>
        <p:spPr/>
        <p:txBody>
          <a:bodyPr>
            <a:normAutofit fontScale="92500" lnSpcReduction="10000"/>
          </a:bodyPr>
          <a:lstStyle/>
          <a:p>
            <a:pPr algn="just"/>
            <a:r>
              <a:rPr lang="en-US" dirty="0" smtClean="0"/>
              <a:t>Increase in Employer’s share of contributions towards Provident Fund</a:t>
            </a:r>
          </a:p>
          <a:p>
            <a:pPr algn="just"/>
            <a:endParaRPr lang="en-US" dirty="0" smtClean="0"/>
          </a:p>
          <a:p>
            <a:pPr algn="just"/>
            <a:r>
              <a:rPr lang="en-US" dirty="0" smtClean="0"/>
              <a:t>EPFO has initiated inspections and scrutiny to check the compliance level of wage structure. This may result in greater scrutiny and inspections and potential penalties for non-payment of contributions on  other allowances.</a:t>
            </a:r>
          </a:p>
          <a:p>
            <a:pPr algn="just"/>
            <a:endParaRPr lang="en-US" dirty="0" smtClean="0"/>
          </a:p>
          <a:p>
            <a:pPr algn="just"/>
            <a:r>
              <a:rPr lang="en-US" dirty="0" smtClean="0"/>
              <a:t> We also expect greater focus on contractor PF compliance.</a:t>
            </a:r>
          </a:p>
          <a:p>
            <a:pPr algn="just"/>
            <a:endParaRPr lang="en-US" dirty="0"/>
          </a:p>
        </p:txBody>
      </p:sp>
    </p:spTree>
    <p:extLst>
      <p:ext uri="{BB962C8B-B14F-4D97-AF65-F5344CB8AC3E}">
        <p14:creationId xmlns:p14="http://schemas.microsoft.com/office/powerpoint/2010/main" val="2657379250"/>
      </p:ext>
    </p:extLst>
  </p:cSld>
  <p:clrMapOvr>
    <a:masterClrMapping/>
  </p:clrMapOvr>
  <p:transition>
    <p:pull dir="d"/>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
            </a:r>
            <a:br>
              <a:rPr lang="en-US" dirty="0" smtClean="0"/>
            </a:br>
            <a:r>
              <a:rPr lang="en-US" dirty="0" smtClean="0"/>
              <a:t>Preliminary</a:t>
            </a:r>
            <a:br>
              <a:rPr lang="en-US" dirty="0" smtClean="0"/>
            </a:br>
            <a:endParaRPr lang="en-US" dirty="0"/>
          </a:p>
        </p:txBody>
      </p:sp>
      <p:sp>
        <p:nvSpPr>
          <p:cNvPr id="3" name="Content Placeholder 2"/>
          <p:cNvSpPr>
            <a:spLocks noGrp="1"/>
          </p:cNvSpPr>
          <p:nvPr>
            <p:ph sz="quarter" idx="1"/>
          </p:nvPr>
        </p:nvSpPr>
        <p:spPr/>
        <p:txBody>
          <a:bodyPr>
            <a:normAutofit fontScale="85000" lnSpcReduction="20000"/>
          </a:bodyPr>
          <a:lstStyle/>
          <a:p>
            <a:pPr algn="just"/>
            <a:r>
              <a:rPr lang="en-US" dirty="0" smtClean="0"/>
              <a:t>As </a:t>
            </a:r>
            <a:r>
              <a:rPr lang="en-US" dirty="0"/>
              <a:t>part of </a:t>
            </a:r>
            <a:r>
              <a:rPr lang="en-US" dirty="0" smtClean="0"/>
              <a:t>Labour </a:t>
            </a:r>
            <a:r>
              <a:rPr lang="en-US" dirty="0"/>
              <a:t>reform initiatives, the </a:t>
            </a:r>
            <a:r>
              <a:rPr lang="en-US" dirty="0" smtClean="0"/>
              <a:t>Labour Ministry </a:t>
            </a:r>
            <a:r>
              <a:rPr lang="en-US" dirty="0"/>
              <a:t>has decided to amalgamate 44 </a:t>
            </a:r>
            <a:r>
              <a:rPr lang="en-US" dirty="0" smtClean="0"/>
              <a:t>Labour Laws </a:t>
            </a:r>
            <a:r>
              <a:rPr lang="en-US" dirty="0"/>
              <a:t>into </a:t>
            </a:r>
            <a:r>
              <a:rPr lang="en-US" dirty="0" smtClean="0"/>
              <a:t>4 Codes.</a:t>
            </a:r>
          </a:p>
          <a:p>
            <a:pPr algn="just"/>
            <a:endParaRPr lang="en-US" dirty="0"/>
          </a:p>
          <a:p>
            <a:pPr algn="just"/>
            <a:r>
              <a:rPr lang="en-US" dirty="0" smtClean="0"/>
              <a:t>The 4 Codes are as under:</a:t>
            </a:r>
          </a:p>
          <a:p>
            <a:pPr marL="514350" indent="-514350" algn="just">
              <a:buFont typeface="+mj-lt"/>
              <a:buAutoNum type="arabicPeriod"/>
            </a:pPr>
            <a:r>
              <a:rPr lang="en-US" dirty="0" smtClean="0"/>
              <a:t>Code on Wages</a:t>
            </a:r>
          </a:p>
          <a:p>
            <a:pPr marL="514350" indent="-514350" algn="just">
              <a:buFont typeface="+mj-lt"/>
              <a:buAutoNum type="arabicPeriod"/>
            </a:pPr>
            <a:r>
              <a:rPr lang="en-US" dirty="0" smtClean="0"/>
              <a:t>Code on </a:t>
            </a:r>
            <a:r>
              <a:rPr lang="en-US" dirty="0"/>
              <a:t>Occupational Safety, Health and </a:t>
            </a:r>
            <a:r>
              <a:rPr lang="en-US" dirty="0" smtClean="0"/>
              <a:t>Working Conditions</a:t>
            </a:r>
          </a:p>
          <a:p>
            <a:pPr marL="514350" indent="-514350" algn="just">
              <a:buFont typeface="+mj-lt"/>
              <a:buAutoNum type="arabicPeriod"/>
            </a:pPr>
            <a:r>
              <a:rPr lang="en-US" dirty="0"/>
              <a:t>Code on Industrial Relations</a:t>
            </a:r>
            <a:endParaRPr lang="en-US" dirty="0" smtClean="0"/>
          </a:p>
          <a:p>
            <a:pPr marL="514350" indent="-514350" algn="just">
              <a:buFont typeface="+mj-lt"/>
              <a:buAutoNum type="arabicPeriod"/>
            </a:pPr>
            <a:r>
              <a:rPr lang="en-US" dirty="0"/>
              <a:t>Code on Social Security </a:t>
            </a:r>
          </a:p>
          <a:p>
            <a:pPr marL="0" indent="0" algn="just">
              <a:buNone/>
            </a:pPr>
            <a:r>
              <a:rPr lang="en-US" dirty="0"/>
              <a:t/>
            </a:r>
            <a:br>
              <a:rPr lang="en-US" dirty="0"/>
            </a:br>
            <a:r>
              <a:rPr lang="en-US" dirty="0"/>
              <a:t/>
            </a:r>
            <a:br>
              <a:rPr lang="en-US" dirty="0"/>
            </a:br>
            <a:endParaRPr lang="en-US" dirty="0" smtClean="0"/>
          </a:p>
          <a:p>
            <a:pPr algn="just"/>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p:txBody>
      </p:sp>
    </p:spTree>
  </p:cSld>
  <p:clrMapOvr>
    <a:masterClrMapping/>
  </p:clrMapOvr>
  <p:transition>
    <p:pull dir="d"/>
  </p:transition>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Recent Changes in ESI Act</a:t>
            </a:r>
            <a:endParaRPr lang="en-US" dirty="0"/>
          </a:p>
        </p:txBody>
      </p:sp>
      <p:sp>
        <p:nvSpPr>
          <p:cNvPr id="3" name="Content Placeholder 2"/>
          <p:cNvSpPr>
            <a:spLocks noGrp="1"/>
          </p:cNvSpPr>
          <p:nvPr>
            <p:ph sz="quarter" idx="1"/>
          </p:nvPr>
        </p:nvSpPr>
        <p:spPr/>
        <p:txBody>
          <a:bodyPr/>
          <a:lstStyle/>
          <a:p>
            <a:pPr algn="just"/>
            <a:r>
              <a:rPr lang="en-US" dirty="0" smtClean="0"/>
              <a:t>ESI contribution has rate changed – Employer 3.75% </a:t>
            </a:r>
            <a:r>
              <a:rPr lang="en-US" dirty="0"/>
              <a:t>[</a:t>
            </a:r>
            <a:r>
              <a:rPr lang="en-US" dirty="0" smtClean="0"/>
              <a:t>Old4.75%] and Employee 0.75</a:t>
            </a:r>
            <a:r>
              <a:rPr lang="en-US" dirty="0"/>
              <a:t>% [</a:t>
            </a:r>
            <a:r>
              <a:rPr lang="en-US" dirty="0" smtClean="0"/>
              <a:t>Old1.75%].</a:t>
            </a:r>
          </a:p>
          <a:p>
            <a:endParaRPr lang="en-US" dirty="0"/>
          </a:p>
          <a:p>
            <a:pPr algn="just"/>
            <a:r>
              <a:rPr lang="en-US" u="sng" dirty="0" smtClean="0"/>
              <a:t>Registration of an employee </a:t>
            </a:r>
            <a:r>
              <a:rPr lang="en-US" dirty="0" smtClean="0"/>
              <a:t>within 10 days of the date of appointment- if not done ESIC will send show cause notice – Employer to submit relevant document within 15 days of show cause notice- new process vide notification dated 3</a:t>
            </a:r>
            <a:r>
              <a:rPr lang="en-US" baseline="30000" dirty="0" smtClean="0"/>
              <a:t>rd</a:t>
            </a:r>
            <a:r>
              <a:rPr lang="en-US" dirty="0" smtClean="0"/>
              <a:t> December 2019.</a:t>
            </a:r>
            <a:endParaRPr lang="en-US" dirty="0"/>
          </a:p>
        </p:txBody>
      </p:sp>
    </p:spTree>
    <p:extLst>
      <p:ext uri="{BB962C8B-B14F-4D97-AF65-F5344CB8AC3E}">
        <p14:creationId xmlns:p14="http://schemas.microsoft.com/office/powerpoint/2010/main" val="1384594041"/>
      </p:ext>
    </p:extLst>
  </p:cSld>
  <p:clrMapOvr>
    <a:masterClrMapping/>
  </p:clrMapOvr>
  <p:transition>
    <p:pull dir="d"/>
  </p:transition>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 Holiday on the day of Election?</a:t>
            </a:r>
            <a:endParaRPr lang="en-US" dirty="0"/>
          </a:p>
        </p:txBody>
      </p:sp>
      <p:sp>
        <p:nvSpPr>
          <p:cNvPr id="3" name="Content Placeholder 2"/>
          <p:cNvSpPr>
            <a:spLocks noGrp="1"/>
          </p:cNvSpPr>
          <p:nvPr>
            <p:ph sz="quarter" idx="1"/>
          </p:nvPr>
        </p:nvSpPr>
        <p:spPr/>
        <p:txBody>
          <a:bodyPr/>
          <a:lstStyle/>
          <a:p>
            <a:r>
              <a:rPr lang="en-US" dirty="0" smtClean="0"/>
              <a:t>Employer shall give full day paid leave.</a:t>
            </a:r>
          </a:p>
          <a:p>
            <a:endParaRPr lang="en-US" dirty="0"/>
          </a:p>
          <a:p>
            <a:r>
              <a:rPr lang="en-US" dirty="0" smtClean="0"/>
              <a:t>Leave shall be given to employees of other States and working in Maharashtra.</a:t>
            </a:r>
          </a:p>
          <a:p>
            <a:endParaRPr lang="en-US" dirty="0"/>
          </a:p>
          <a:p>
            <a:r>
              <a:rPr lang="en-US" dirty="0" smtClean="0"/>
              <a:t>In case of urgent work or project – two hours concessions shall be given to the employees with the prior permission of Election officer. </a:t>
            </a:r>
            <a:endParaRPr lang="en-US" dirty="0"/>
          </a:p>
        </p:txBody>
      </p:sp>
    </p:spTree>
    <p:extLst>
      <p:ext uri="{BB962C8B-B14F-4D97-AF65-F5344CB8AC3E}">
        <p14:creationId xmlns:p14="http://schemas.microsoft.com/office/powerpoint/2010/main" val="1532965666"/>
      </p:ext>
    </p:extLst>
  </p:cSld>
  <p:clrMapOvr>
    <a:masterClrMapping/>
  </p:clrMapOvr>
  <p:transition>
    <p:pull dir="d"/>
  </p:transition>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sz="quarter" idx="1"/>
          </p:nvPr>
        </p:nvSpPr>
        <p:spPr/>
        <p:txBody>
          <a:bodyPr/>
          <a:lstStyle/>
          <a:p>
            <a:pPr marL="0" indent="0">
              <a:buNone/>
            </a:pPr>
            <a:r>
              <a:rPr lang="en-US" dirty="0" smtClean="0"/>
              <a:t> </a:t>
            </a:r>
          </a:p>
          <a:p>
            <a:endParaRPr lang="en-US" dirty="0"/>
          </a:p>
          <a:p>
            <a:endParaRPr lang="en-US" dirty="0" smtClean="0"/>
          </a:p>
          <a:p>
            <a:pPr marL="0" indent="0" algn="ctr">
              <a:buNone/>
            </a:pPr>
            <a:r>
              <a:rPr lang="en-US" sz="4000" dirty="0" smtClean="0"/>
              <a:t>Highlights of Code on Wages, 2019</a:t>
            </a:r>
            <a:endParaRPr lang="en-US" sz="4000" dirty="0"/>
          </a:p>
        </p:txBody>
      </p:sp>
    </p:spTree>
    <p:extLst>
      <p:ext uri="{BB962C8B-B14F-4D97-AF65-F5344CB8AC3E}">
        <p14:creationId xmlns:p14="http://schemas.microsoft.com/office/powerpoint/2010/main" val="250618532"/>
      </p:ext>
    </p:extLst>
  </p:cSld>
  <p:clrMapOvr>
    <a:masterClrMapping/>
  </p:clrMapOvr>
  <p:transition>
    <p:pull dir="d"/>
  </p:transition>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Code on Wages </a:t>
            </a:r>
            <a:endParaRPr lang="en-US" dirty="0"/>
          </a:p>
        </p:txBody>
      </p:sp>
      <p:sp>
        <p:nvSpPr>
          <p:cNvPr id="3" name="Content Placeholder 2"/>
          <p:cNvSpPr>
            <a:spLocks noGrp="1"/>
          </p:cNvSpPr>
          <p:nvPr>
            <p:ph sz="quarter" idx="1"/>
          </p:nvPr>
        </p:nvSpPr>
        <p:spPr/>
        <p:txBody>
          <a:bodyPr>
            <a:normAutofit fontScale="85000" lnSpcReduction="20000"/>
          </a:bodyPr>
          <a:lstStyle/>
          <a:p>
            <a:pPr algn="just"/>
            <a:endParaRPr lang="en-IN" dirty="0" smtClean="0"/>
          </a:p>
          <a:p>
            <a:pPr algn="just"/>
            <a:r>
              <a:rPr lang="en-IN" dirty="0" smtClean="0"/>
              <a:t>An Act to amend and consolidate laws relating to wages and bonus. It has 9 different chapters.</a:t>
            </a:r>
          </a:p>
          <a:p>
            <a:pPr algn="just"/>
            <a:endParaRPr lang="en-IN" dirty="0" smtClean="0"/>
          </a:p>
          <a:p>
            <a:pPr algn="just"/>
            <a:r>
              <a:rPr lang="en-IN" dirty="0" smtClean="0"/>
              <a:t>It extends to whole of India. </a:t>
            </a:r>
          </a:p>
          <a:p>
            <a:pPr algn="just"/>
            <a:endParaRPr lang="en-IN" dirty="0" smtClean="0"/>
          </a:p>
          <a:p>
            <a:pPr algn="just"/>
            <a:r>
              <a:rPr lang="en-IN" dirty="0" smtClean="0"/>
              <a:t>Applicable  to </a:t>
            </a:r>
            <a:r>
              <a:rPr lang="en-IN" u="sng" dirty="0" smtClean="0"/>
              <a:t>all employees</a:t>
            </a:r>
            <a:r>
              <a:rPr lang="en-IN" dirty="0" smtClean="0"/>
              <a:t> irrespective of their wage limit and type of employment.</a:t>
            </a:r>
          </a:p>
          <a:p>
            <a:pPr algn="just"/>
            <a:endParaRPr lang="en-IN" dirty="0" smtClean="0"/>
          </a:p>
          <a:p>
            <a:pPr algn="just"/>
            <a:endParaRPr lang="en-IN" dirty="0" smtClean="0"/>
          </a:p>
          <a:p>
            <a:pPr algn="just"/>
            <a:r>
              <a:rPr lang="en-IN" dirty="0" smtClean="0"/>
              <a:t>Different dates may be appointed to different provisions for its commencement.  </a:t>
            </a:r>
          </a:p>
        </p:txBody>
      </p:sp>
    </p:spTree>
  </p:cSld>
  <p:clrMapOvr>
    <a:masterClrMapping/>
  </p:clrMapOvr>
  <p:transition>
    <p:pull dir="d"/>
  </p:transition>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Code on Wages, 2019</a:t>
            </a:r>
            <a:endParaRPr lang="en-US" dirty="0"/>
          </a:p>
        </p:txBody>
      </p:sp>
      <p:sp>
        <p:nvSpPr>
          <p:cNvPr id="3" name="Content Placeholder 2"/>
          <p:cNvSpPr>
            <a:spLocks noGrp="1"/>
          </p:cNvSpPr>
          <p:nvPr>
            <p:ph sz="quarter" idx="1"/>
          </p:nvPr>
        </p:nvSpPr>
        <p:spPr/>
        <p:txBody>
          <a:bodyPr>
            <a:normAutofit lnSpcReduction="10000"/>
          </a:bodyPr>
          <a:lstStyle/>
          <a:p>
            <a:pPr algn="just"/>
            <a:r>
              <a:rPr lang="en-US" dirty="0" smtClean="0"/>
              <a:t>Government aims to consolidate laws relating payment wages and bonus.</a:t>
            </a:r>
          </a:p>
          <a:p>
            <a:pPr algn="just"/>
            <a:endParaRPr lang="en-US" dirty="0"/>
          </a:p>
          <a:p>
            <a:pPr algn="just"/>
            <a:r>
              <a:rPr lang="en-US" dirty="0" smtClean="0"/>
              <a:t>Outcome of ease of doing business policy.</a:t>
            </a:r>
          </a:p>
          <a:p>
            <a:pPr algn="just"/>
            <a:endParaRPr lang="en-US" dirty="0"/>
          </a:p>
          <a:p>
            <a:pPr algn="just"/>
            <a:r>
              <a:rPr lang="en-US" dirty="0" smtClean="0"/>
              <a:t>Will be applicable to 50 </a:t>
            </a:r>
            <a:r>
              <a:rPr lang="en-US" dirty="0" err="1" smtClean="0"/>
              <a:t>crs</a:t>
            </a:r>
            <a:r>
              <a:rPr lang="en-US" dirty="0" smtClean="0"/>
              <a:t>(approx.) employees.</a:t>
            </a:r>
          </a:p>
          <a:p>
            <a:pPr algn="just"/>
            <a:endParaRPr lang="en-US" dirty="0"/>
          </a:p>
          <a:p>
            <a:pPr algn="just"/>
            <a:r>
              <a:rPr lang="en-US" dirty="0" smtClean="0"/>
              <a:t>This code will help to generate new employments and improve industrial relations.</a:t>
            </a:r>
          </a:p>
          <a:p>
            <a:pPr algn="just"/>
            <a:endParaRPr lang="en-US" dirty="0"/>
          </a:p>
          <a:p>
            <a:endParaRPr lang="en-US" dirty="0"/>
          </a:p>
        </p:txBody>
      </p:sp>
    </p:spTree>
    <p:extLst>
      <p:ext uri="{BB962C8B-B14F-4D97-AF65-F5344CB8AC3E}">
        <p14:creationId xmlns:p14="http://schemas.microsoft.com/office/powerpoint/2010/main" val="485292012"/>
      </p:ext>
    </p:extLst>
  </p:cSld>
  <p:clrMapOvr>
    <a:masterClrMapping/>
  </p:clrMapOvr>
  <p:transition>
    <p:pull dir="d"/>
  </p:transition>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Key Terms </a:t>
            </a:r>
            <a:endParaRPr lang="en-US" dirty="0"/>
          </a:p>
        </p:txBody>
      </p:sp>
      <p:sp>
        <p:nvSpPr>
          <p:cNvPr id="3" name="Content Placeholder 2"/>
          <p:cNvSpPr>
            <a:spLocks noGrp="1"/>
          </p:cNvSpPr>
          <p:nvPr>
            <p:ph sz="quarter" idx="1"/>
          </p:nvPr>
        </p:nvSpPr>
        <p:spPr/>
        <p:txBody>
          <a:bodyPr>
            <a:normAutofit/>
          </a:bodyPr>
          <a:lstStyle/>
          <a:p>
            <a:pPr algn="just"/>
            <a:r>
              <a:rPr lang="en-US" b="1" u="sng" dirty="0" smtClean="0"/>
              <a:t>Contract Labour </a:t>
            </a:r>
            <a:r>
              <a:rPr lang="en-US" dirty="0" smtClean="0"/>
              <a:t>– means a worker who shall be deemed to be employed in or in connection with the work of an establishment when he is hired in or in connection with such work </a:t>
            </a:r>
            <a:r>
              <a:rPr lang="en-US" u="sng" dirty="0" smtClean="0"/>
              <a:t>by or through a Contractor</a:t>
            </a:r>
            <a:r>
              <a:rPr lang="en-US" dirty="0" smtClean="0"/>
              <a:t>, with or without the knowledge of the</a:t>
            </a:r>
          </a:p>
          <a:p>
            <a:pPr algn="just">
              <a:buNone/>
            </a:pPr>
            <a:r>
              <a:rPr lang="en-US" dirty="0" smtClean="0"/>
              <a:t>	principal employer and includes inter-state migrant worker</a:t>
            </a:r>
          </a:p>
        </p:txBody>
      </p:sp>
    </p:spTree>
  </p:cSld>
  <p:clrMapOvr>
    <a:masterClrMapping/>
  </p:clrMapOvr>
  <p:transition>
    <p:pull dir="d"/>
  </p:transition>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Key Terms </a:t>
            </a:r>
            <a:endParaRPr lang="en-US" dirty="0"/>
          </a:p>
        </p:txBody>
      </p:sp>
      <p:sp>
        <p:nvSpPr>
          <p:cNvPr id="3" name="Content Placeholder 2"/>
          <p:cNvSpPr>
            <a:spLocks noGrp="1"/>
          </p:cNvSpPr>
          <p:nvPr>
            <p:ph sz="quarter" idx="1"/>
          </p:nvPr>
        </p:nvSpPr>
        <p:spPr/>
        <p:txBody>
          <a:bodyPr>
            <a:normAutofit fontScale="77500" lnSpcReduction="20000"/>
          </a:bodyPr>
          <a:lstStyle/>
          <a:p>
            <a:pPr algn="just"/>
            <a:r>
              <a:rPr lang="en-US" b="1" u="sng" dirty="0" smtClean="0"/>
              <a:t>Contract Labour </a:t>
            </a:r>
            <a:r>
              <a:rPr lang="en-US" dirty="0" smtClean="0"/>
              <a:t>–</a:t>
            </a:r>
          </a:p>
          <a:p>
            <a:pPr algn="just">
              <a:buNone/>
            </a:pPr>
            <a:r>
              <a:rPr lang="en-US" dirty="0" smtClean="0"/>
              <a:t>    </a:t>
            </a:r>
            <a:r>
              <a:rPr lang="en-US" sz="2800" dirty="0" smtClean="0"/>
              <a:t>It  does not include a   worker (other than part-time employee) who :</a:t>
            </a:r>
          </a:p>
          <a:p>
            <a:pPr algn="just">
              <a:buNone/>
            </a:pPr>
            <a:r>
              <a:rPr lang="en-US" sz="2800" dirty="0" smtClean="0"/>
              <a:t>   </a:t>
            </a:r>
          </a:p>
          <a:p>
            <a:pPr algn="just">
              <a:buNone/>
            </a:pPr>
            <a:r>
              <a:rPr lang="en-US" sz="2800" dirty="0" smtClean="0"/>
              <a:t>	(</a:t>
            </a:r>
            <a:r>
              <a:rPr lang="en-US" sz="2800" dirty="0" err="1" smtClean="0"/>
              <a:t>i</a:t>
            </a:r>
            <a:r>
              <a:rPr lang="en-US" sz="2800" dirty="0" smtClean="0"/>
              <a:t>) </a:t>
            </a:r>
            <a:r>
              <a:rPr lang="en-US" sz="2800" b="1" u="sng" dirty="0" smtClean="0"/>
              <a:t>is regularly employed </a:t>
            </a:r>
            <a:r>
              <a:rPr lang="en-US" sz="2800" dirty="0" smtClean="0"/>
              <a:t>by the contractor for any activity of his establishment and his employment is governed by mutually accepted standards of the conditions of employment (including engagement on permanent basis), and</a:t>
            </a:r>
          </a:p>
          <a:p>
            <a:pPr algn="just">
              <a:buNone/>
            </a:pPr>
            <a:r>
              <a:rPr lang="en-US" sz="2800" dirty="0" smtClean="0"/>
              <a:t> </a:t>
            </a:r>
          </a:p>
          <a:p>
            <a:pPr algn="just">
              <a:buNone/>
            </a:pPr>
            <a:r>
              <a:rPr lang="en-US" sz="2800" dirty="0" smtClean="0"/>
              <a:t>  (ii) </a:t>
            </a:r>
            <a:r>
              <a:rPr lang="en-US" sz="2800" b="1" u="sng" dirty="0" smtClean="0"/>
              <a:t>gets periodical increment </a:t>
            </a:r>
            <a:r>
              <a:rPr lang="en-US" sz="2800" dirty="0" smtClean="0"/>
              <a:t>in the pay, social security coverage and other welfare benefits in accordance with the law for the time being in force </a:t>
            </a:r>
          </a:p>
          <a:p>
            <a:pPr algn="just">
              <a:buNone/>
            </a:pPr>
            <a:endParaRPr lang="en-US" sz="2800" dirty="0" smtClean="0"/>
          </a:p>
          <a:p>
            <a:pPr algn="just">
              <a:buNone/>
            </a:pPr>
            <a:r>
              <a:rPr lang="en-US" sz="2800" dirty="0" smtClean="0"/>
              <a:t>	[</a:t>
            </a:r>
            <a:r>
              <a:rPr lang="en-US" sz="2800" u="sng" dirty="0" smtClean="0"/>
              <a:t>now  </a:t>
            </a:r>
            <a:r>
              <a:rPr lang="en-US" sz="2800" u="sng" dirty="0" smtClean="0"/>
              <a:t>Contract </a:t>
            </a:r>
            <a:r>
              <a:rPr lang="en-US" sz="2800" u="sng" dirty="0" err="1" smtClean="0"/>
              <a:t>labour</a:t>
            </a:r>
            <a:r>
              <a:rPr lang="en-US" sz="2800" u="sng" dirty="0" smtClean="0"/>
              <a:t> </a:t>
            </a:r>
            <a:r>
              <a:rPr lang="en-US" sz="2800" u="sng" dirty="0" smtClean="0"/>
              <a:t> mentioned </a:t>
            </a:r>
            <a:r>
              <a:rPr lang="en-US" sz="2800" u="sng" dirty="0" smtClean="0"/>
              <a:t>in (</a:t>
            </a:r>
            <a:r>
              <a:rPr lang="en-US" sz="2800" u="sng" dirty="0" err="1" smtClean="0"/>
              <a:t>i</a:t>
            </a:r>
            <a:r>
              <a:rPr lang="en-US" sz="2800" u="sng" dirty="0" smtClean="0"/>
              <a:t>) and (ii) </a:t>
            </a:r>
            <a:r>
              <a:rPr lang="en-US" sz="2800" u="sng" dirty="0" smtClean="0"/>
              <a:t>can </a:t>
            </a:r>
            <a:r>
              <a:rPr lang="en-US" sz="2800" u="sng" dirty="0" smtClean="0"/>
              <a:t>not claim permanency with Principle employer</a:t>
            </a:r>
            <a:r>
              <a:rPr lang="en-US" sz="2800" dirty="0" smtClean="0"/>
              <a:t>]</a:t>
            </a:r>
            <a:endParaRPr lang="en-US" sz="2800" dirty="0"/>
          </a:p>
        </p:txBody>
      </p:sp>
    </p:spTree>
  </p:cSld>
  <p:clrMapOvr>
    <a:masterClrMapping/>
  </p:clrMapOvr>
  <p:transition>
    <p:pull dir="d"/>
  </p:transition>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Key Terms </a:t>
            </a:r>
            <a:endParaRPr lang="en-US" dirty="0"/>
          </a:p>
        </p:txBody>
      </p:sp>
      <p:sp>
        <p:nvSpPr>
          <p:cNvPr id="3" name="Content Placeholder 2"/>
          <p:cNvSpPr>
            <a:spLocks noGrp="1"/>
          </p:cNvSpPr>
          <p:nvPr>
            <p:ph sz="quarter" idx="1"/>
          </p:nvPr>
        </p:nvSpPr>
        <p:spPr/>
        <p:txBody>
          <a:bodyPr>
            <a:normAutofit fontScale="92500"/>
          </a:bodyPr>
          <a:lstStyle/>
          <a:p>
            <a:r>
              <a:rPr lang="en-US" b="1" u="sng" dirty="0" smtClean="0"/>
              <a:t>Employee:</a:t>
            </a:r>
            <a:r>
              <a:rPr lang="en-US" dirty="0" smtClean="0"/>
              <a:t> the term has been given a wide meaning.</a:t>
            </a:r>
          </a:p>
          <a:p>
            <a:endParaRPr lang="en-US" dirty="0" smtClean="0"/>
          </a:p>
          <a:p>
            <a:r>
              <a:rPr lang="en-US" dirty="0" smtClean="0"/>
              <a:t>It includes employees in managerial and administrative category as well.</a:t>
            </a:r>
          </a:p>
          <a:p>
            <a:endParaRPr lang="en-US" dirty="0" smtClean="0"/>
          </a:p>
          <a:p>
            <a:r>
              <a:rPr lang="en-US" dirty="0" smtClean="0"/>
              <a:t>It also </a:t>
            </a:r>
            <a:r>
              <a:rPr lang="en-US" u="sng" dirty="0" smtClean="0"/>
              <a:t>includes </a:t>
            </a:r>
            <a:r>
              <a:rPr lang="en-US" dirty="0" smtClean="0"/>
              <a:t>domestic and agriculture employee</a:t>
            </a:r>
            <a:r>
              <a:rPr lang="en-US" dirty="0"/>
              <a:t> </a:t>
            </a:r>
            <a:r>
              <a:rPr lang="en-US" dirty="0" smtClean="0"/>
              <a:t>- Wide coverage</a:t>
            </a:r>
          </a:p>
          <a:p>
            <a:endParaRPr lang="en-US" dirty="0" smtClean="0"/>
          </a:p>
          <a:p>
            <a:r>
              <a:rPr lang="en-US" dirty="0" smtClean="0"/>
              <a:t>It </a:t>
            </a:r>
            <a:r>
              <a:rPr lang="en-US" u="sng" dirty="0" smtClean="0"/>
              <a:t>excludes</a:t>
            </a:r>
            <a:r>
              <a:rPr lang="en-US" dirty="0" smtClean="0"/>
              <a:t> apprentices and member of Armed forces.</a:t>
            </a:r>
          </a:p>
          <a:p>
            <a:endParaRPr lang="en-US" dirty="0"/>
          </a:p>
        </p:txBody>
      </p:sp>
    </p:spTree>
  </p:cSld>
  <p:clrMapOvr>
    <a:masterClrMapping/>
  </p:clrMapOvr>
  <p:transition>
    <p:pull dir="d"/>
  </p:transition>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Key Terms </a:t>
            </a:r>
            <a:endParaRPr lang="en-US" dirty="0"/>
          </a:p>
        </p:txBody>
      </p:sp>
      <p:sp>
        <p:nvSpPr>
          <p:cNvPr id="3" name="Content Placeholder 2"/>
          <p:cNvSpPr>
            <a:spLocks noGrp="1"/>
          </p:cNvSpPr>
          <p:nvPr>
            <p:ph sz="quarter" idx="1"/>
          </p:nvPr>
        </p:nvSpPr>
        <p:spPr/>
        <p:txBody>
          <a:bodyPr>
            <a:normAutofit/>
          </a:bodyPr>
          <a:lstStyle/>
          <a:p>
            <a:pPr algn="just"/>
            <a:r>
              <a:rPr lang="en-US" b="1" u="sng" dirty="0" smtClean="0"/>
              <a:t>Employee</a:t>
            </a:r>
            <a:r>
              <a:rPr lang="en-US" dirty="0" smtClean="0"/>
              <a:t>: </a:t>
            </a:r>
          </a:p>
          <a:p>
            <a:pPr algn="just">
              <a:buNone/>
            </a:pPr>
            <a:endParaRPr lang="en-US" dirty="0" smtClean="0"/>
          </a:p>
          <a:p>
            <a:pPr algn="just">
              <a:buNone/>
            </a:pPr>
            <a:r>
              <a:rPr lang="en-US" dirty="0" smtClean="0"/>
              <a:t>	Due to exhaustive meaning given to the term employee, now 2/5 of the population of the country i.e. 50 </a:t>
            </a:r>
            <a:r>
              <a:rPr lang="en-US" dirty="0" err="1" smtClean="0"/>
              <a:t>crs</a:t>
            </a:r>
            <a:r>
              <a:rPr lang="en-US" dirty="0" smtClean="0"/>
              <a:t> employees would be benefitted. </a:t>
            </a:r>
            <a:endParaRPr lang="en-US" dirty="0"/>
          </a:p>
        </p:txBody>
      </p:sp>
    </p:spTree>
  </p:cSld>
  <p:clrMapOvr>
    <a:masterClrMapping/>
  </p:clrMapOvr>
  <p:transition>
    <p:pull dir="d"/>
  </p:transition>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Key Terms </a:t>
            </a:r>
            <a:endParaRPr lang="en-US" dirty="0"/>
          </a:p>
        </p:txBody>
      </p:sp>
      <p:sp>
        <p:nvSpPr>
          <p:cNvPr id="3" name="Content Placeholder 2"/>
          <p:cNvSpPr>
            <a:spLocks noGrp="1"/>
          </p:cNvSpPr>
          <p:nvPr>
            <p:ph sz="quarter" idx="1"/>
          </p:nvPr>
        </p:nvSpPr>
        <p:spPr/>
        <p:txBody>
          <a:bodyPr>
            <a:normAutofit/>
          </a:bodyPr>
          <a:lstStyle/>
          <a:p>
            <a:pPr algn="just"/>
            <a:r>
              <a:rPr lang="en-US" b="1" u="sng" dirty="0" smtClean="0"/>
              <a:t>Inspector-cum-Facilitator : </a:t>
            </a:r>
          </a:p>
          <a:p>
            <a:pPr algn="just">
              <a:buNone/>
            </a:pPr>
            <a:endParaRPr lang="en-US" dirty="0" smtClean="0"/>
          </a:p>
          <a:p>
            <a:pPr algn="just"/>
            <a:r>
              <a:rPr lang="en-US" dirty="0" smtClean="0"/>
              <a:t>Means a person appointed by the appropriate Government under Section 51(1).</a:t>
            </a:r>
          </a:p>
          <a:p>
            <a:pPr algn="just"/>
            <a:endParaRPr lang="en-US" dirty="0" smtClean="0"/>
          </a:p>
          <a:p>
            <a:pPr algn="just"/>
            <a:r>
              <a:rPr lang="en-US" dirty="0" smtClean="0"/>
              <a:t>His role includes to </a:t>
            </a:r>
            <a:r>
              <a:rPr lang="en-US" u="sng" dirty="0" smtClean="0"/>
              <a:t>advice employer and workers </a:t>
            </a:r>
            <a:r>
              <a:rPr lang="en-US" dirty="0" smtClean="0"/>
              <a:t>relating to compliance with the provisions of this code and </a:t>
            </a:r>
            <a:r>
              <a:rPr lang="en-US" u="sng" dirty="0" smtClean="0"/>
              <a:t>to inspect </a:t>
            </a:r>
            <a:r>
              <a:rPr lang="en-US" dirty="0" smtClean="0"/>
              <a:t>the establishments as assigned to him.</a:t>
            </a:r>
          </a:p>
          <a:p>
            <a:pPr algn="just"/>
            <a:endParaRPr lang="en-US" dirty="0" smtClean="0"/>
          </a:p>
          <a:p>
            <a:pPr algn="just">
              <a:buNone/>
            </a:pPr>
            <a:endParaRPr lang="en-US" dirty="0"/>
          </a:p>
        </p:txBody>
      </p:sp>
    </p:spTree>
  </p:cSld>
  <p:clrMapOvr>
    <a:masterClrMapping/>
  </p:clrMapOvr>
  <p:transition>
    <p:pull dir="d"/>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Code on Wages 2019</a:t>
            </a:r>
            <a:endParaRPr lang="en-US" dirty="0"/>
          </a:p>
        </p:txBody>
      </p:sp>
      <p:sp>
        <p:nvSpPr>
          <p:cNvPr id="3" name="Content Placeholder 2"/>
          <p:cNvSpPr>
            <a:spLocks noGrp="1"/>
          </p:cNvSpPr>
          <p:nvPr>
            <p:ph sz="quarter" idx="1"/>
          </p:nvPr>
        </p:nvSpPr>
        <p:spPr/>
        <p:txBody>
          <a:bodyPr/>
          <a:lstStyle/>
          <a:p>
            <a:pPr algn="just"/>
            <a:r>
              <a:rPr lang="en-IN" dirty="0"/>
              <a:t>The Code on Wages, 2019 received the assent of the president on 8</a:t>
            </a:r>
            <a:r>
              <a:rPr lang="en-IN" baseline="30000" dirty="0"/>
              <a:t>th</a:t>
            </a:r>
            <a:r>
              <a:rPr lang="en-IN" dirty="0"/>
              <a:t> August 2019.</a:t>
            </a:r>
          </a:p>
          <a:p>
            <a:pPr marL="0" indent="0" algn="just">
              <a:buNone/>
            </a:pPr>
            <a:endParaRPr lang="en-IN" dirty="0"/>
          </a:p>
          <a:p>
            <a:pPr algn="just"/>
            <a:r>
              <a:rPr lang="en-IN" dirty="0"/>
              <a:t>Code on Wages (Central) Rules, 2019 </a:t>
            </a:r>
            <a:r>
              <a:rPr lang="en-IN" dirty="0">
                <a:solidFill>
                  <a:srgbClr val="FF0000"/>
                </a:solidFill>
              </a:rPr>
              <a:t>draft</a:t>
            </a:r>
            <a:r>
              <a:rPr lang="en-IN" dirty="0"/>
              <a:t> rules </a:t>
            </a:r>
            <a:r>
              <a:rPr lang="en-IN" dirty="0" smtClean="0"/>
              <a:t>were published </a:t>
            </a:r>
            <a:r>
              <a:rPr lang="en-IN" dirty="0"/>
              <a:t>on 1</a:t>
            </a:r>
            <a:r>
              <a:rPr lang="en-IN" baseline="30000" dirty="0"/>
              <a:t>st</a:t>
            </a:r>
            <a:r>
              <a:rPr lang="en-IN" dirty="0"/>
              <a:t>  November 2019.</a:t>
            </a:r>
          </a:p>
          <a:p>
            <a:endParaRPr lang="en-US" dirty="0" smtClean="0"/>
          </a:p>
          <a:p>
            <a:r>
              <a:rPr lang="en-US" dirty="0" smtClean="0"/>
              <a:t>Soon Government of Maharashtra will publish rules on Code on Wages 2019.</a:t>
            </a:r>
            <a:endParaRPr lang="en-US" dirty="0"/>
          </a:p>
        </p:txBody>
      </p:sp>
    </p:spTree>
    <p:extLst>
      <p:ext uri="{BB962C8B-B14F-4D97-AF65-F5344CB8AC3E}">
        <p14:creationId xmlns:p14="http://schemas.microsoft.com/office/powerpoint/2010/main" val="152887683"/>
      </p:ext>
    </p:extLst>
  </p:cSld>
  <p:clrMapOvr>
    <a:masterClrMapping/>
  </p:clrMapOvr>
  <p:transition>
    <p:pull dir="d"/>
  </p:transition>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Key Terms </a:t>
            </a:r>
            <a:endParaRPr lang="en-US" dirty="0"/>
          </a:p>
        </p:txBody>
      </p:sp>
      <p:sp>
        <p:nvSpPr>
          <p:cNvPr id="3" name="Content Placeholder 2"/>
          <p:cNvSpPr>
            <a:spLocks noGrp="1"/>
          </p:cNvSpPr>
          <p:nvPr>
            <p:ph sz="quarter" idx="1"/>
          </p:nvPr>
        </p:nvSpPr>
        <p:spPr/>
        <p:txBody>
          <a:bodyPr>
            <a:normAutofit fontScale="85000" lnSpcReduction="20000"/>
          </a:bodyPr>
          <a:lstStyle/>
          <a:p>
            <a:pPr algn="just"/>
            <a:r>
              <a:rPr lang="en-US" b="1" u="sng" dirty="0" smtClean="0"/>
              <a:t>Wages : </a:t>
            </a:r>
          </a:p>
          <a:p>
            <a:pPr algn="just">
              <a:buNone/>
            </a:pPr>
            <a:endParaRPr lang="en-US" dirty="0" smtClean="0"/>
          </a:p>
          <a:p>
            <a:pPr algn="just">
              <a:buNone/>
            </a:pPr>
            <a:r>
              <a:rPr lang="en-US" dirty="0" smtClean="0"/>
              <a:t>	"wages" means all remuneration whether by way of salaries, allowances or otherwise, expressed in terms of money or capable of being so expressed which would, if the terms of employment, express or implied, were fulfilled, be payable to a person employed in respect of his employment or of work done in such employment, and</a:t>
            </a:r>
          </a:p>
          <a:p>
            <a:pPr algn="just">
              <a:buNone/>
            </a:pPr>
            <a:r>
              <a:rPr lang="en-US" dirty="0" smtClean="0"/>
              <a:t>	includes,—</a:t>
            </a:r>
          </a:p>
          <a:p>
            <a:pPr algn="just">
              <a:buNone/>
            </a:pPr>
            <a:r>
              <a:rPr lang="en-US" dirty="0" smtClean="0"/>
              <a:t>	(</a:t>
            </a:r>
            <a:r>
              <a:rPr lang="en-US" i="1" dirty="0" err="1" smtClean="0"/>
              <a:t>i</a:t>
            </a:r>
            <a:r>
              <a:rPr lang="en-US" i="1" dirty="0" smtClean="0"/>
              <a:t>) basic pay;</a:t>
            </a:r>
          </a:p>
          <a:p>
            <a:pPr algn="just">
              <a:buNone/>
            </a:pPr>
            <a:r>
              <a:rPr lang="en-US" dirty="0" smtClean="0"/>
              <a:t>	(</a:t>
            </a:r>
            <a:r>
              <a:rPr lang="en-US" i="1" dirty="0" smtClean="0"/>
              <a:t>ii) dearness allowance; and</a:t>
            </a:r>
          </a:p>
          <a:p>
            <a:pPr algn="just">
              <a:buNone/>
            </a:pPr>
            <a:r>
              <a:rPr lang="en-US" dirty="0" smtClean="0"/>
              <a:t>	(</a:t>
            </a:r>
            <a:r>
              <a:rPr lang="en-US" i="1" dirty="0" smtClean="0"/>
              <a:t>iii) retaining allowance, if any,</a:t>
            </a:r>
            <a:endParaRPr lang="en-US" dirty="0" smtClean="0"/>
          </a:p>
          <a:p>
            <a:pPr algn="just">
              <a:buNone/>
            </a:pPr>
            <a:endParaRPr lang="en-US" dirty="0"/>
          </a:p>
        </p:txBody>
      </p:sp>
    </p:spTree>
  </p:cSld>
  <p:clrMapOvr>
    <a:masterClrMapping/>
  </p:clrMapOvr>
  <p:transition>
    <p:pull dir="d"/>
  </p:transition>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Key Terms </a:t>
            </a:r>
            <a:endParaRPr lang="en-US" dirty="0"/>
          </a:p>
        </p:txBody>
      </p:sp>
      <p:sp>
        <p:nvSpPr>
          <p:cNvPr id="3" name="Content Placeholder 2"/>
          <p:cNvSpPr>
            <a:spLocks noGrp="1"/>
          </p:cNvSpPr>
          <p:nvPr>
            <p:ph sz="quarter" idx="1"/>
          </p:nvPr>
        </p:nvSpPr>
        <p:spPr/>
        <p:txBody>
          <a:bodyPr>
            <a:noAutofit/>
          </a:bodyPr>
          <a:lstStyle/>
          <a:p>
            <a:pPr algn="just"/>
            <a:r>
              <a:rPr lang="en-US" sz="2500" b="1" u="sng" dirty="0" smtClean="0"/>
              <a:t>Wages :</a:t>
            </a:r>
            <a:r>
              <a:rPr lang="en-US" sz="2500" dirty="0" smtClean="0"/>
              <a:t> </a:t>
            </a:r>
          </a:p>
          <a:p>
            <a:pPr>
              <a:buNone/>
            </a:pPr>
            <a:r>
              <a:rPr lang="en-US" sz="2500" dirty="0" smtClean="0"/>
              <a:t>	but does not include––</a:t>
            </a:r>
          </a:p>
          <a:p>
            <a:pPr algn="just">
              <a:buNone/>
            </a:pPr>
            <a:r>
              <a:rPr lang="en-US" sz="2500" dirty="0" smtClean="0"/>
              <a:t>(a) any bonus payable under any law for the time being in force, which does not form part of the remuneration payable under the terms of employment;</a:t>
            </a:r>
          </a:p>
          <a:p>
            <a:pPr algn="just">
              <a:buNone/>
            </a:pPr>
            <a:r>
              <a:rPr lang="en-US" sz="2500" dirty="0" smtClean="0"/>
              <a:t>(b) the value of any house-accommodation, or of the supply of light, water, medical attendance or other amenity or of any service excluded from the 	computation of wages by a general or special order of the appropriate Government;</a:t>
            </a:r>
          </a:p>
          <a:p>
            <a:pPr algn="just">
              <a:buNone/>
            </a:pPr>
            <a:r>
              <a:rPr lang="en-US" sz="2500" dirty="0" smtClean="0"/>
              <a:t>(c) any contribution paid by the employer to any pension or provident 	fund, and the interest which may have accrued thereon;</a:t>
            </a:r>
          </a:p>
          <a:p>
            <a:pPr algn="just">
              <a:buNone/>
            </a:pPr>
            <a:endParaRPr lang="en-US" sz="2500" dirty="0" smtClean="0"/>
          </a:p>
        </p:txBody>
      </p:sp>
    </p:spTree>
  </p:cSld>
  <p:clrMapOvr>
    <a:masterClrMapping/>
  </p:clrMapOvr>
  <p:transition>
    <p:pull dir="d"/>
  </p:transition>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Key Terms </a:t>
            </a:r>
            <a:endParaRPr lang="en-US" dirty="0"/>
          </a:p>
        </p:txBody>
      </p:sp>
      <p:sp>
        <p:nvSpPr>
          <p:cNvPr id="3" name="Content Placeholder 2"/>
          <p:cNvSpPr>
            <a:spLocks noGrp="1"/>
          </p:cNvSpPr>
          <p:nvPr>
            <p:ph sz="quarter" idx="1"/>
          </p:nvPr>
        </p:nvSpPr>
        <p:spPr/>
        <p:txBody>
          <a:bodyPr>
            <a:normAutofit/>
          </a:bodyPr>
          <a:lstStyle/>
          <a:p>
            <a:pPr algn="just">
              <a:buNone/>
            </a:pPr>
            <a:r>
              <a:rPr lang="en-US" sz="3200" dirty="0" smtClean="0"/>
              <a:t>(</a:t>
            </a:r>
            <a:r>
              <a:rPr lang="en-US" dirty="0" smtClean="0"/>
              <a:t>d)any conveyance allowance or the value of any travelling concession;</a:t>
            </a:r>
          </a:p>
          <a:p>
            <a:pPr algn="just">
              <a:buNone/>
            </a:pPr>
            <a:r>
              <a:rPr lang="en-US" dirty="0" smtClean="0"/>
              <a:t>(e)any sum paid to the employed person to defray special expenses entailed on him by the nature of his employment;</a:t>
            </a:r>
          </a:p>
          <a:p>
            <a:pPr algn="just">
              <a:buNone/>
            </a:pPr>
            <a:r>
              <a:rPr lang="en-US" dirty="0" smtClean="0"/>
              <a:t>(f) house rent allowance</a:t>
            </a:r>
            <a:r>
              <a:rPr lang="en-US" sz="3200" dirty="0" smtClean="0"/>
              <a:t>;</a:t>
            </a:r>
          </a:p>
          <a:p>
            <a:pPr algn="just">
              <a:buNone/>
            </a:pPr>
            <a:r>
              <a:rPr lang="en-US" dirty="0" smtClean="0"/>
              <a:t>(g)remuneration payable under any award or settlement between the parties or order of a court or Tribunal;</a:t>
            </a:r>
            <a:endParaRPr lang="en-US" dirty="0"/>
          </a:p>
        </p:txBody>
      </p:sp>
    </p:spTree>
  </p:cSld>
  <p:clrMapOvr>
    <a:masterClrMapping/>
  </p:clrMapOvr>
  <p:transition>
    <p:pull dir="d"/>
  </p:transition>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Key Terms </a:t>
            </a:r>
            <a:endParaRPr lang="en-US" dirty="0"/>
          </a:p>
        </p:txBody>
      </p:sp>
      <p:sp>
        <p:nvSpPr>
          <p:cNvPr id="3" name="Content Placeholder 2"/>
          <p:cNvSpPr>
            <a:spLocks noGrp="1"/>
          </p:cNvSpPr>
          <p:nvPr>
            <p:ph sz="quarter" idx="1"/>
          </p:nvPr>
        </p:nvSpPr>
        <p:spPr/>
        <p:txBody>
          <a:bodyPr>
            <a:normAutofit/>
          </a:bodyPr>
          <a:lstStyle/>
          <a:p>
            <a:pPr algn="just">
              <a:buNone/>
            </a:pPr>
            <a:r>
              <a:rPr lang="en-US" dirty="0" smtClean="0"/>
              <a:t>(</a:t>
            </a:r>
            <a:r>
              <a:rPr lang="en-US" i="1" dirty="0" smtClean="0"/>
              <a:t>h) any overtime allowance;</a:t>
            </a:r>
          </a:p>
          <a:p>
            <a:pPr algn="just">
              <a:buNone/>
            </a:pPr>
            <a:r>
              <a:rPr lang="en-US" dirty="0" smtClean="0"/>
              <a:t>(</a:t>
            </a:r>
            <a:r>
              <a:rPr lang="en-US" i="1" dirty="0" err="1" smtClean="0"/>
              <a:t>i</a:t>
            </a:r>
            <a:r>
              <a:rPr lang="en-US" i="1" dirty="0" smtClean="0"/>
              <a:t>) any commission payable to the employee;</a:t>
            </a:r>
          </a:p>
          <a:p>
            <a:pPr algn="just">
              <a:buNone/>
            </a:pPr>
            <a:r>
              <a:rPr lang="en-US" dirty="0" smtClean="0"/>
              <a:t>(</a:t>
            </a:r>
            <a:r>
              <a:rPr lang="en-US" i="1" dirty="0" smtClean="0"/>
              <a:t>j)any gratuity payable on the termination of employment;</a:t>
            </a:r>
          </a:p>
          <a:p>
            <a:pPr algn="just">
              <a:buNone/>
            </a:pPr>
            <a:r>
              <a:rPr lang="en-US" dirty="0" smtClean="0"/>
              <a:t>(</a:t>
            </a:r>
            <a:r>
              <a:rPr lang="en-US" i="1" dirty="0" smtClean="0"/>
              <a:t>k) any retrenchment compensation or other retirement benefit payable to </a:t>
            </a:r>
            <a:r>
              <a:rPr lang="en-US" dirty="0" smtClean="0"/>
              <a:t>the employee or any </a:t>
            </a:r>
            <a:r>
              <a:rPr lang="en-US" i="1" dirty="0" smtClean="0"/>
              <a:t>ex gratia payment made to him on the termination of </a:t>
            </a:r>
            <a:r>
              <a:rPr lang="en-US" dirty="0" smtClean="0"/>
              <a:t>employment:</a:t>
            </a:r>
            <a:endParaRPr lang="en-US" dirty="0"/>
          </a:p>
        </p:txBody>
      </p:sp>
    </p:spTree>
  </p:cSld>
  <p:clrMapOvr>
    <a:masterClrMapping/>
  </p:clrMapOvr>
  <p:transition>
    <p:pull dir="d"/>
  </p:transition>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Key Terms </a:t>
            </a:r>
            <a:endParaRPr lang="en-US" dirty="0"/>
          </a:p>
        </p:txBody>
      </p:sp>
      <p:sp>
        <p:nvSpPr>
          <p:cNvPr id="3" name="Content Placeholder 2"/>
          <p:cNvSpPr>
            <a:spLocks noGrp="1"/>
          </p:cNvSpPr>
          <p:nvPr>
            <p:ph sz="quarter" idx="1"/>
          </p:nvPr>
        </p:nvSpPr>
        <p:spPr/>
        <p:txBody>
          <a:bodyPr>
            <a:normAutofit fontScale="92500" lnSpcReduction="20000"/>
          </a:bodyPr>
          <a:lstStyle/>
          <a:p>
            <a:pPr algn="just">
              <a:buNone/>
            </a:pPr>
            <a:r>
              <a:rPr lang="en-US" dirty="0" smtClean="0"/>
              <a:t>   Provided that, for calculating the wages under this clause, if payments made by the employer to the employee under clauses (</a:t>
            </a:r>
            <a:r>
              <a:rPr lang="en-US" i="1" dirty="0" smtClean="0"/>
              <a:t>a) to (</a:t>
            </a:r>
            <a:r>
              <a:rPr lang="en-US" i="1" dirty="0" err="1" smtClean="0"/>
              <a:t>i</a:t>
            </a:r>
            <a:r>
              <a:rPr lang="en-US" i="1" dirty="0" smtClean="0"/>
              <a:t>) exceeds one-half, </a:t>
            </a:r>
            <a:r>
              <a:rPr lang="en-US" dirty="0" smtClean="0"/>
              <a:t> or such other per cent. as may be notified by the Central Government, of the all remuneration calculated under this clause, </a:t>
            </a:r>
            <a:r>
              <a:rPr lang="en-US" u="sng" dirty="0" smtClean="0"/>
              <a:t>the amount which exceeds such one-half, or the per cent so notified, shall be deemed as remuneration and shall be accordingly added in wages under this clause:</a:t>
            </a:r>
          </a:p>
          <a:p>
            <a:pPr algn="just">
              <a:buNone/>
            </a:pPr>
            <a:r>
              <a:rPr lang="en-US" dirty="0" smtClean="0"/>
              <a:t>	Provided further that for the purpose of equal wages to </a:t>
            </a:r>
            <a:r>
              <a:rPr lang="en-US" u="sng" dirty="0" smtClean="0"/>
              <a:t>all genders </a:t>
            </a:r>
            <a:r>
              <a:rPr lang="en-US" dirty="0" smtClean="0"/>
              <a:t>and for the purpose of payment of wages, the emoluments specified in clauses (</a:t>
            </a:r>
            <a:r>
              <a:rPr lang="en-US" i="1" dirty="0" smtClean="0"/>
              <a:t>d)</a:t>
            </a:r>
            <a:r>
              <a:rPr lang="en-US" b="1" i="1" dirty="0" smtClean="0"/>
              <a:t>, (f), </a:t>
            </a:r>
            <a:r>
              <a:rPr lang="en-US" dirty="0" smtClean="0"/>
              <a:t>(</a:t>
            </a:r>
            <a:r>
              <a:rPr lang="en-US" i="1" dirty="0" smtClean="0"/>
              <a:t>g) and (h) shall be taken for computation of wage.</a:t>
            </a:r>
            <a:endParaRPr lang="en-US" dirty="0"/>
          </a:p>
        </p:txBody>
      </p:sp>
    </p:spTree>
  </p:cSld>
  <p:clrMapOvr>
    <a:masterClrMapping/>
  </p:clrMapOvr>
  <p:transition>
    <p:pull dir="d"/>
  </p:transition>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Key Terms</a:t>
            </a:r>
            <a:endParaRPr lang="en-US" dirty="0"/>
          </a:p>
        </p:txBody>
      </p:sp>
      <p:sp>
        <p:nvSpPr>
          <p:cNvPr id="3" name="Content Placeholder 2"/>
          <p:cNvSpPr>
            <a:spLocks noGrp="1"/>
          </p:cNvSpPr>
          <p:nvPr>
            <p:ph sz="quarter" idx="1"/>
          </p:nvPr>
        </p:nvSpPr>
        <p:spPr/>
        <p:txBody>
          <a:bodyPr>
            <a:normAutofit lnSpcReduction="10000"/>
          </a:bodyPr>
          <a:lstStyle/>
          <a:p>
            <a:r>
              <a:rPr lang="en-US" dirty="0" smtClean="0"/>
              <a:t> </a:t>
            </a:r>
            <a:r>
              <a:rPr lang="en-US" b="1" u="sng" dirty="0" smtClean="0"/>
              <a:t>Wages:</a:t>
            </a:r>
          </a:p>
          <a:p>
            <a:pPr algn="just">
              <a:buNone/>
            </a:pPr>
            <a:r>
              <a:rPr lang="en-US" dirty="0" smtClean="0"/>
              <a:t>	An interesting feature to be noted here is that the excluded components cannot exceed one half or such other percent as notified by the Central Government of all the remuneration payable to the employee. </a:t>
            </a:r>
          </a:p>
          <a:p>
            <a:pPr algn="just">
              <a:buNone/>
            </a:pPr>
            <a:r>
              <a:rPr lang="en-US" dirty="0" smtClean="0"/>
              <a:t>	In the event that it does so, then the amount exceeding the one half or such percent as specified by the Central Government shall be considered as ‘Wages’</a:t>
            </a:r>
            <a:r>
              <a:rPr lang="en-US" u="sng" baseline="30000" dirty="0" smtClean="0"/>
              <a:t>.</a:t>
            </a:r>
            <a:endParaRPr lang="en-US" dirty="0"/>
          </a:p>
        </p:txBody>
      </p:sp>
    </p:spTree>
  </p:cSld>
  <p:clrMapOvr>
    <a:masterClrMapping/>
  </p:clrMapOvr>
  <p:transition>
    <p:pull dir="d"/>
  </p:transition>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Key Terms</a:t>
            </a:r>
            <a:endParaRPr lang="en-US" dirty="0"/>
          </a:p>
        </p:txBody>
      </p:sp>
      <p:sp>
        <p:nvSpPr>
          <p:cNvPr id="3" name="Content Placeholder 2"/>
          <p:cNvSpPr>
            <a:spLocks noGrp="1"/>
          </p:cNvSpPr>
          <p:nvPr>
            <p:ph sz="quarter" idx="1"/>
          </p:nvPr>
        </p:nvSpPr>
        <p:spPr/>
        <p:txBody>
          <a:bodyPr/>
          <a:lstStyle/>
          <a:p>
            <a:r>
              <a:rPr lang="en-US" dirty="0" smtClean="0"/>
              <a:t>Example – Salary to Mr. A is as under:</a:t>
            </a:r>
          </a:p>
          <a:p>
            <a:endParaRPr lang="en-US" dirty="0" smtClean="0"/>
          </a:p>
          <a:p>
            <a:pPr>
              <a:buNone/>
            </a:pPr>
            <a:endParaRPr lang="en-US" dirty="0" smtClean="0"/>
          </a:p>
          <a:p>
            <a:pPr lvl="2">
              <a:buNone/>
            </a:pPr>
            <a:endParaRPr lang="en-US" dirty="0"/>
          </a:p>
        </p:txBody>
      </p:sp>
      <p:graphicFrame>
        <p:nvGraphicFramePr>
          <p:cNvPr id="4" name="Table 3"/>
          <p:cNvGraphicFramePr>
            <a:graphicFrameLocks noGrp="1"/>
          </p:cNvGraphicFramePr>
          <p:nvPr/>
        </p:nvGraphicFramePr>
        <p:xfrm>
          <a:off x="2627783" y="2204865"/>
          <a:ext cx="4536505" cy="3606800"/>
        </p:xfrm>
        <a:graphic>
          <a:graphicData uri="http://schemas.openxmlformats.org/drawingml/2006/table">
            <a:tbl>
              <a:tblPr firstRow="1" bandRow="1">
                <a:tableStyleId>{5C22544A-7EE6-4342-B048-85BDC9FD1C3A}</a:tableStyleId>
              </a:tblPr>
              <a:tblGrid>
                <a:gridCol w="482281"/>
                <a:gridCol w="2036295"/>
                <a:gridCol w="2017929"/>
              </a:tblGrid>
              <a:tr h="576063">
                <a:tc>
                  <a:txBody>
                    <a:bodyPr/>
                    <a:lstStyle/>
                    <a:p>
                      <a:r>
                        <a:rPr lang="en-US" dirty="0" smtClean="0"/>
                        <a:t>Sr. no</a:t>
                      </a:r>
                      <a:endParaRPr lang="en-US" dirty="0"/>
                    </a:p>
                  </a:txBody>
                  <a:tcPr/>
                </a:tc>
                <a:tc>
                  <a:txBody>
                    <a:bodyPr/>
                    <a:lstStyle/>
                    <a:p>
                      <a:r>
                        <a:rPr lang="en-US" dirty="0" smtClean="0"/>
                        <a:t>Particulars</a:t>
                      </a:r>
                      <a:endParaRPr lang="en-US" dirty="0"/>
                    </a:p>
                  </a:txBody>
                  <a:tcPr/>
                </a:tc>
                <a:tc>
                  <a:txBody>
                    <a:bodyPr/>
                    <a:lstStyle/>
                    <a:p>
                      <a:r>
                        <a:rPr lang="en-US" dirty="0" smtClean="0"/>
                        <a:t>Amount per</a:t>
                      </a:r>
                      <a:r>
                        <a:rPr lang="en-US" baseline="0" dirty="0" smtClean="0"/>
                        <a:t> month</a:t>
                      </a:r>
                      <a:endParaRPr lang="en-US" dirty="0"/>
                    </a:p>
                  </a:txBody>
                  <a:tcPr/>
                </a:tc>
              </a:tr>
              <a:tr h="370840">
                <a:tc>
                  <a:txBody>
                    <a:bodyPr/>
                    <a:lstStyle/>
                    <a:p>
                      <a:r>
                        <a:rPr lang="en-US" dirty="0" smtClean="0"/>
                        <a:t>1 </a:t>
                      </a:r>
                      <a:endParaRPr lang="en-US" dirty="0"/>
                    </a:p>
                  </a:txBody>
                  <a:tcPr/>
                </a:tc>
                <a:tc>
                  <a:txBody>
                    <a:bodyPr/>
                    <a:lstStyle/>
                    <a:p>
                      <a:r>
                        <a:rPr lang="en-US" dirty="0" smtClean="0"/>
                        <a:t>Basic</a:t>
                      </a:r>
                      <a:endParaRPr lang="en-US" dirty="0"/>
                    </a:p>
                  </a:txBody>
                  <a:tcPr/>
                </a:tc>
                <a:tc>
                  <a:txBody>
                    <a:bodyPr/>
                    <a:lstStyle/>
                    <a:p>
                      <a:r>
                        <a:rPr lang="en-US" dirty="0" smtClean="0"/>
                        <a:t>10,000</a:t>
                      </a:r>
                      <a:endParaRPr lang="en-US" dirty="0"/>
                    </a:p>
                  </a:txBody>
                  <a:tcPr/>
                </a:tc>
              </a:tr>
              <a:tr h="370840">
                <a:tc>
                  <a:txBody>
                    <a:bodyPr/>
                    <a:lstStyle/>
                    <a:p>
                      <a:r>
                        <a:rPr lang="en-US" dirty="0" smtClean="0"/>
                        <a:t>2. </a:t>
                      </a:r>
                      <a:endParaRPr lang="en-US" dirty="0"/>
                    </a:p>
                  </a:txBody>
                  <a:tcPr/>
                </a:tc>
                <a:tc>
                  <a:txBody>
                    <a:bodyPr/>
                    <a:lstStyle/>
                    <a:p>
                      <a:r>
                        <a:rPr lang="en-US" dirty="0" smtClean="0"/>
                        <a:t>DA</a:t>
                      </a:r>
                      <a:endParaRPr lang="en-US" dirty="0"/>
                    </a:p>
                  </a:txBody>
                  <a:tcPr/>
                </a:tc>
                <a:tc>
                  <a:txBody>
                    <a:bodyPr/>
                    <a:lstStyle/>
                    <a:p>
                      <a:r>
                        <a:rPr lang="en-US" dirty="0" smtClean="0"/>
                        <a:t>   5000</a:t>
                      </a:r>
                      <a:endParaRPr lang="en-US" dirty="0"/>
                    </a:p>
                  </a:txBody>
                  <a:tcPr/>
                </a:tc>
              </a:tr>
              <a:tr h="370840">
                <a:tc>
                  <a:txBody>
                    <a:bodyPr/>
                    <a:lstStyle/>
                    <a:p>
                      <a:r>
                        <a:rPr lang="en-US" dirty="0" smtClean="0"/>
                        <a:t>3.</a:t>
                      </a:r>
                      <a:endParaRPr lang="en-US" dirty="0"/>
                    </a:p>
                  </a:txBody>
                  <a:tcPr/>
                </a:tc>
                <a:tc>
                  <a:txBody>
                    <a:bodyPr/>
                    <a:lstStyle/>
                    <a:p>
                      <a:r>
                        <a:rPr lang="en-US" dirty="0" smtClean="0"/>
                        <a:t>Bonus</a:t>
                      </a:r>
                      <a:r>
                        <a:rPr lang="en-US" baseline="0" dirty="0" smtClean="0"/>
                        <a:t> </a:t>
                      </a:r>
                      <a:endParaRPr lang="en-US" dirty="0"/>
                    </a:p>
                  </a:txBody>
                  <a:tcPr/>
                </a:tc>
                <a:tc>
                  <a:txBody>
                    <a:bodyPr/>
                    <a:lstStyle/>
                    <a:p>
                      <a:r>
                        <a:rPr lang="en-US" dirty="0" smtClean="0"/>
                        <a:t>   1000</a:t>
                      </a:r>
                      <a:endParaRPr lang="en-US" dirty="0"/>
                    </a:p>
                  </a:txBody>
                  <a:tcPr/>
                </a:tc>
              </a:tr>
              <a:tr h="370840">
                <a:tc>
                  <a:txBody>
                    <a:bodyPr/>
                    <a:lstStyle/>
                    <a:p>
                      <a:r>
                        <a:rPr lang="en-US" dirty="0" smtClean="0"/>
                        <a:t>4.</a:t>
                      </a:r>
                      <a:endParaRPr lang="en-US" dirty="0"/>
                    </a:p>
                  </a:txBody>
                  <a:tcPr/>
                </a:tc>
                <a:tc>
                  <a:txBody>
                    <a:bodyPr/>
                    <a:lstStyle/>
                    <a:p>
                      <a:r>
                        <a:rPr lang="en-US" dirty="0" smtClean="0"/>
                        <a:t>PF</a:t>
                      </a:r>
                      <a:endParaRPr lang="en-US" dirty="0"/>
                    </a:p>
                  </a:txBody>
                  <a:tcPr/>
                </a:tc>
                <a:tc>
                  <a:txBody>
                    <a:bodyPr/>
                    <a:lstStyle/>
                    <a:p>
                      <a:r>
                        <a:rPr lang="en-US" dirty="0" smtClean="0"/>
                        <a:t>    1800</a:t>
                      </a:r>
                      <a:endParaRPr lang="en-US" dirty="0"/>
                    </a:p>
                  </a:txBody>
                  <a:tcPr/>
                </a:tc>
              </a:tr>
              <a:tr h="370840">
                <a:tc>
                  <a:txBody>
                    <a:bodyPr/>
                    <a:lstStyle/>
                    <a:p>
                      <a:r>
                        <a:rPr lang="en-US" dirty="0" smtClean="0"/>
                        <a:t>5.</a:t>
                      </a:r>
                      <a:endParaRPr lang="en-US" dirty="0"/>
                    </a:p>
                  </a:txBody>
                  <a:tcPr/>
                </a:tc>
                <a:tc>
                  <a:txBody>
                    <a:bodyPr/>
                    <a:lstStyle/>
                    <a:p>
                      <a:r>
                        <a:rPr lang="en-US" dirty="0" smtClean="0"/>
                        <a:t>Conveyance</a:t>
                      </a:r>
                      <a:endParaRPr lang="en-US" dirty="0"/>
                    </a:p>
                  </a:txBody>
                  <a:tcPr/>
                </a:tc>
                <a:tc>
                  <a:txBody>
                    <a:bodyPr/>
                    <a:lstStyle/>
                    <a:p>
                      <a:r>
                        <a:rPr lang="en-US" dirty="0" smtClean="0"/>
                        <a:t>    6500</a:t>
                      </a:r>
                      <a:endParaRPr lang="en-US" dirty="0"/>
                    </a:p>
                  </a:txBody>
                  <a:tcPr/>
                </a:tc>
              </a:tr>
              <a:tr h="370840">
                <a:tc>
                  <a:txBody>
                    <a:bodyPr/>
                    <a:lstStyle/>
                    <a:p>
                      <a:r>
                        <a:rPr lang="en-US" dirty="0" smtClean="0"/>
                        <a:t>6.</a:t>
                      </a:r>
                      <a:endParaRPr lang="en-US" dirty="0"/>
                    </a:p>
                  </a:txBody>
                  <a:tcPr/>
                </a:tc>
                <a:tc>
                  <a:txBody>
                    <a:bodyPr/>
                    <a:lstStyle/>
                    <a:p>
                      <a:r>
                        <a:rPr lang="en-US" dirty="0" smtClean="0"/>
                        <a:t>HRA</a:t>
                      </a:r>
                      <a:endParaRPr lang="en-US" dirty="0"/>
                    </a:p>
                  </a:txBody>
                  <a:tcPr/>
                </a:tc>
                <a:tc>
                  <a:txBody>
                    <a:bodyPr/>
                    <a:lstStyle/>
                    <a:p>
                      <a:r>
                        <a:rPr lang="en-US" dirty="0" smtClean="0"/>
                        <a:t>    4500</a:t>
                      </a:r>
                      <a:endParaRPr lang="en-US" dirty="0"/>
                    </a:p>
                  </a:txBody>
                  <a:tcPr/>
                </a:tc>
              </a:tr>
              <a:tr h="370840">
                <a:tc>
                  <a:txBody>
                    <a:bodyPr/>
                    <a:lstStyle/>
                    <a:p>
                      <a:r>
                        <a:rPr lang="en-US" dirty="0" smtClean="0"/>
                        <a:t>7.</a:t>
                      </a:r>
                      <a:endParaRPr lang="en-US" dirty="0"/>
                    </a:p>
                  </a:txBody>
                  <a:tcPr/>
                </a:tc>
                <a:tc>
                  <a:txBody>
                    <a:bodyPr/>
                    <a:lstStyle/>
                    <a:p>
                      <a:r>
                        <a:rPr lang="en-US" dirty="0" smtClean="0"/>
                        <a:t>Overtime</a:t>
                      </a:r>
                      <a:endParaRPr lang="en-US" dirty="0"/>
                    </a:p>
                  </a:txBody>
                  <a:tcPr/>
                </a:tc>
                <a:tc>
                  <a:txBody>
                    <a:bodyPr/>
                    <a:lstStyle/>
                    <a:p>
                      <a:r>
                        <a:rPr lang="en-US" dirty="0" smtClean="0"/>
                        <a:t>     5000</a:t>
                      </a:r>
                      <a:endParaRPr lang="en-US" dirty="0"/>
                    </a:p>
                  </a:txBody>
                  <a:tcPr/>
                </a:tc>
              </a:tr>
              <a:tr h="370840">
                <a:tc>
                  <a:txBody>
                    <a:bodyPr/>
                    <a:lstStyle/>
                    <a:p>
                      <a:endParaRPr lang="en-US" dirty="0"/>
                    </a:p>
                  </a:txBody>
                  <a:tcPr/>
                </a:tc>
                <a:tc>
                  <a:txBody>
                    <a:bodyPr/>
                    <a:lstStyle/>
                    <a:p>
                      <a:r>
                        <a:rPr lang="en-US" b="1" u="sng" dirty="0" smtClean="0"/>
                        <a:t>Total</a:t>
                      </a:r>
                      <a:endParaRPr lang="en-US" b="1" u="sng" dirty="0"/>
                    </a:p>
                  </a:txBody>
                  <a:tcPr/>
                </a:tc>
                <a:tc>
                  <a:txBody>
                    <a:bodyPr/>
                    <a:lstStyle/>
                    <a:p>
                      <a:r>
                        <a:rPr lang="en-US" b="1" u="sng" dirty="0" smtClean="0"/>
                        <a:t>    33800</a:t>
                      </a:r>
                      <a:endParaRPr lang="en-US" b="1" u="sng" dirty="0"/>
                    </a:p>
                  </a:txBody>
                  <a:tcPr/>
                </a:tc>
              </a:tr>
            </a:tbl>
          </a:graphicData>
        </a:graphic>
      </p:graphicFrame>
    </p:spTree>
  </p:cSld>
  <p:clrMapOvr>
    <a:masterClrMapping/>
  </p:clrMapOvr>
  <p:transition>
    <p:pull dir="d"/>
  </p:transition>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Key Terms</a:t>
            </a:r>
            <a:endParaRPr lang="en-US" dirty="0"/>
          </a:p>
        </p:txBody>
      </p:sp>
      <p:sp>
        <p:nvSpPr>
          <p:cNvPr id="3" name="Content Placeholder 2"/>
          <p:cNvSpPr>
            <a:spLocks noGrp="1"/>
          </p:cNvSpPr>
          <p:nvPr>
            <p:ph sz="quarter" idx="1"/>
          </p:nvPr>
        </p:nvSpPr>
        <p:spPr/>
        <p:txBody>
          <a:bodyPr/>
          <a:lstStyle/>
          <a:p>
            <a:r>
              <a:rPr lang="en-US" dirty="0" smtClean="0"/>
              <a:t> Total Remuneration to Mr. A –  Rs. 33,800/-</a:t>
            </a:r>
          </a:p>
          <a:p>
            <a:endParaRPr lang="en-US" dirty="0" smtClean="0"/>
          </a:p>
          <a:p>
            <a:r>
              <a:rPr lang="en-US" dirty="0" smtClean="0"/>
              <a:t>50 % of total remuneration – Rs. 16,900/-</a:t>
            </a:r>
          </a:p>
          <a:p>
            <a:endParaRPr lang="en-US" dirty="0" smtClean="0"/>
          </a:p>
          <a:p>
            <a:r>
              <a:rPr lang="en-US" dirty="0" smtClean="0"/>
              <a:t>Excluded portion of remuneration which exceeds 50% of total remuneration : Rs. 18,800/-</a:t>
            </a:r>
          </a:p>
          <a:p>
            <a:endParaRPr lang="en-US" dirty="0" smtClean="0"/>
          </a:p>
          <a:p>
            <a:r>
              <a:rPr lang="en-US" dirty="0" smtClean="0"/>
              <a:t>Rs. 1900 will be added to wages. [18800-16,900]</a:t>
            </a:r>
            <a:endParaRPr lang="en-US" dirty="0"/>
          </a:p>
        </p:txBody>
      </p:sp>
    </p:spTree>
  </p:cSld>
  <p:clrMapOvr>
    <a:masterClrMapping/>
  </p:clrMapOvr>
  <p:transition>
    <p:pull dir="d"/>
  </p:transition>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Key Terms </a:t>
            </a:r>
            <a:endParaRPr lang="en-US" dirty="0"/>
          </a:p>
        </p:txBody>
      </p:sp>
      <p:sp>
        <p:nvSpPr>
          <p:cNvPr id="3" name="Content Placeholder 2"/>
          <p:cNvSpPr>
            <a:spLocks noGrp="1"/>
          </p:cNvSpPr>
          <p:nvPr>
            <p:ph sz="quarter" idx="1"/>
          </p:nvPr>
        </p:nvSpPr>
        <p:spPr/>
        <p:txBody>
          <a:bodyPr>
            <a:normAutofit/>
          </a:bodyPr>
          <a:lstStyle/>
          <a:p>
            <a:pPr algn="just">
              <a:buNone/>
            </a:pPr>
            <a:r>
              <a:rPr lang="en-US" dirty="0" smtClean="0"/>
              <a:t>Due this revised  definition of wages:</a:t>
            </a:r>
          </a:p>
          <a:p>
            <a:pPr algn="just">
              <a:buNone/>
            </a:pPr>
            <a:endParaRPr lang="en-US" dirty="0" smtClean="0"/>
          </a:p>
          <a:p>
            <a:pPr algn="just"/>
            <a:r>
              <a:rPr lang="en-US" dirty="0" smtClean="0"/>
              <a:t>Minimum wage would increase(earlier it was only basic plus DA, now it includes other allowances as well)</a:t>
            </a:r>
          </a:p>
          <a:p>
            <a:pPr algn="just"/>
            <a:endParaRPr lang="en-US" dirty="0" smtClean="0"/>
          </a:p>
          <a:p>
            <a:pPr algn="just"/>
            <a:r>
              <a:rPr lang="en-US" dirty="0" smtClean="0"/>
              <a:t>Employer may have to pay leave encashment, bonus, gratuity at a higher rate and thus burden on employer will increase.</a:t>
            </a:r>
            <a:endParaRPr lang="en-US" dirty="0"/>
          </a:p>
        </p:txBody>
      </p:sp>
    </p:spTree>
  </p:cSld>
  <p:clrMapOvr>
    <a:masterClrMapping/>
  </p:clrMapOvr>
  <p:transition>
    <p:pull dir="d"/>
  </p:transition>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Key Terms </a:t>
            </a:r>
            <a:endParaRPr lang="en-US" dirty="0"/>
          </a:p>
        </p:txBody>
      </p:sp>
      <p:sp>
        <p:nvSpPr>
          <p:cNvPr id="3" name="Content Placeholder 2"/>
          <p:cNvSpPr>
            <a:spLocks noGrp="1"/>
          </p:cNvSpPr>
          <p:nvPr>
            <p:ph sz="quarter" idx="1"/>
          </p:nvPr>
        </p:nvSpPr>
        <p:spPr/>
        <p:txBody>
          <a:bodyPr>
            <a:noAutofit/>
          </a:bodyPr>
          <a:lstStyle/>
          <a:p>
            <a:pPr algn="just"/>
            <a:r>
              <a:rPr lang="en-US" sz="2000" b="1" u="sng" dirty="0" smtClean="0"/>
              <a:t>Worker: </a:t>
            </a:r>
            <a:r>
              <a:rPr lang="en-US" sz="2000" dirty="0" smtClean="0"/>
              <a:t>means any person (except an apprentice as defined under clause (</a:t>
            </a:r>
            <a:r>
              <a:rPr lang="en-US" sz="2000" i="1" dirty="0" smtClean="0"/>
              <a:t>aa) of section 2 of the Apprentices Act, 1961) employed in any industry to do </a:t>
            </a:r>
            <a:r>
              <a:rPr lang="en-US" sz="2000" dirty="0" smtClean="0"/>
              <a:t>any manual, unskilled, skilled, technical,  operational, clerical or supervisory work for hire or reward, whether the terms of employment be express or implied, and includes:</a:t>
            </a:r>
          </a:p>
          <a:p>
            <a:pPr algn="just"/>
            <a:endParaRPr lang="en-US" sz="2000" dirty="0" smtClean="0"/>
          </a:p>
          <a:p>
            <a:pPr algn="just">
              <a:buNone/>
            </a:pPr>
            <a:r>
              <a:rPr lang="en-US" sz="2000" dirty="0" smtClean="0"/>
              <a:t>	(</a:t>
            </a:r>
            <a:r>
              <a:rPr lang="en-US" sz="2000" dirty="0" err="1" smtClean="0"/>
              <a:t>i</a:t>
            </a:r>
            <a:r>
              <a:rPr lang="en-US" sz="2000" dirty="0" smtClean="0"/>
              <a:t>)working journalists  and</a:t>
            </a:r>
          </a:p>
          <a:p>
            <a:pPr algn="just">
              <a:buNone/>
            </a:pPr>
            <a:r>
              <a:rPr lang="en-US" sz="2000" dirty="0" smtClean="0"/>
              <a:t>	(</a:t>
            </a:r>
            <a:r>
              <a:rPr lang="en-US" sz="2000" i="1" dirty="0" smtClean="0"/>
              <a:t>ii) sales promotion employees</a:t>
            </a:r>
            <a:r>
              <a:rPr lang="en-US" sz="2000" dirty="0" smtClean="0"/>
              <a:t>, and </a:t>
            </a:r>
          </a:p>
          <a:p>
            <a:pPr algn="just">
              <a:buNone/>
            </a:pPr>
            <a:r>
              <a:rPr lang="en-US" sz="2000" dirty="0" smtClean="0"/>
              <a:t>	for the purposes of any proceeding under this Code in relation to an industrial dispute, includes any such person who has been dismissed, discharged or retrenched or otherwise terminated in connection with, or as a consequence of, that dispute, or whose dismissal, discharge or retrenchment has led to that dispute,</a:t>
            </a:r>
            <a:endParaRPr lang="en-US" sz="2000" dirty="0"/>
          </a:p>
        </p:txBody>
      </p:sp>
    </p:spTree>
  </p:cSld>
  <p:clrMapOvr>
    <a:masterClrMapping/>
  </p:clrMapOvr>
  <p:transition>
    <p:pull dir="d"/>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Code on Wages 2019</a:t>
            </a:r>
            <a:endParaRPr lang="en-US" dirty="0"/>
          </a:p>
        </p:txBody>
      </p:sp>
      <p:sp>
        <p:nvSpPr>
          <p:cNvPr id="3" name="Content Placeholder 2"/>
          <p:cNvSpPr>
            <a:spLocks noGrp="1"/>
          </p:cNvSpPr>
          <p:nvPr>
            <p:ph sz="quarter" idx="1"/>
          </p:nvPr>
        </p:nvSpPr>
        <p:spPr/>
        <p:txBody>
          <a:bodyPr/>
          <a:lstStyle/>
          <a:p>
            <a:r>
              <a:rPr lang="en-US" dirty="0"/>
              <a:t>Once the effective date of the Code on Wages is notified, it shall subsume and repeal the following important </a:t>
            </a:r>
            <a:r>
              <a:rPr lang="en-US" dirty="0" err="1"/>
              <a:t>labour</a:t>
            </a:r>
            <a:r>
              <a:rPr lang="en-US" dirty="0"/>
              <a:t> laws:</a:t>
            </a:r>
          </a:p>
          <a:p>
            <a:pPr marL="514350" indent="-514350">
              <a:buFont typeface="+mj-lt"/>
              <a:buAutoNum type="arabicPeriod"/>
            </a:pPr>
            <a:r>
              <a:rPr lang="en-US" dirty="0"/>
              <a:t>The Payment of Wages Act, 1936 (</a:t>
            </a:r>
            <a:r>
              <a:rPr lang="en-US" b="1" dirty="0"/>
              <a:t>POWA</a:t>
            </a:r>
            <a:r>
              <a:rPr lang="en-US" dirty="0"/>
              <a:t>)</a:t>
            </a:r>
          </a:p>
          <a:p>
            <a:pPr marL="514350" indent="-514350">
              <a:buFont typeface="+mj-lt"/>
              <a:buAutoNum type="arabicPeriod"/>
            </a:pPr>
            <a:r>
              <a:rPr lang="en-US" dirty="0"/>
              <a:t>The Minimum Wages Act, 1948 (</a:t>
            </a:r>
            <a:r>
              <a:rPr lang="en-US" b="1" dirty="0"/>
              <a:t>MWA</a:t>
            </a:r>
            <a:r>
              <a:rPr lang="en-US" dirty="0"/>
              <a:t>)</a:t>
            </a:r>
          </a:p>
          <a:p>
            <a:pPr marL="514350" indent="-514350">
              <a:buFont typeface="+mj-lt"/>
              <a:buAutoNum type="arabicPeriod"/>
            </a:pPr>
            <a:r>
              <a:rPr lang="en-US" dirty="0"/>
              <a:t>The Payment of Bonus Act, 1965 (</a:t>
            </a:r>
            <a:r>
              <a:rPr lang="en-US" b="1" dirty="0"/>
              <a:t>POBA</a:t>
            </a:r>
            <a:r>
              <a:rPr lang="en-US" dirty="0"/>
              <a:t>)</a:t>
            </a:r>
          </a:p>
          <a:p>
            <a:pPr marL="514350" indent="-514350">
              <a:buFont typeface="+mj-lt"/>
              <a:buAutoNum type="arabicPeriod"/>
            </a:pPr>
            <a:r>
              <a:rPr lang="en-US" dirty="0"/>
              <a:t>The Equal Remuneration Act, 1976 (</a:t>
            </a:r>
            <a:r>
              <a:rPr lang="en-US" b="1" dirty="0"/>
              <a:t>ERA</a:t>
            </a:r>
            <a:r>
              <a:rPr lang="en-US" dirty="0"/>
              <a:t>)</a:t>
            </a:r>
          </a:p>
          <a:p>
            <a:pPr marL="0" indent="0" algn="just">
              <a:buNone/>
            </a:pPr>
            <a:endParaRPr lang="en-US" dirty="0"/>
          </a:p>
        </p:txBody>
      </p:sp>
    </p:spTree>
    <p:extLst>
      <p:ext uri="{BB962C8B-B14F-4D97-AF65-F5344CB8AC3E}">
        <p14:creationId xmlns:p14="http://schemas.microsoft.com/office/powerpoint/2010/main" val="1039586877"/>
      </p:ext>
    </p:extLst>
  </p:cSld>
  <p:clrMapOvr>
    <a:masterClrMapping/>
  </p:clrMapOvr>
  <p:transition>
    <p:pull dir="d"/>
  </p:transition>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Key Terms </a:t>
            </a:r>
            <a:endParaRPr lang="en-US" dirty="0"/>
          </a:p>
        </p:txBody>
      </p:sp>
      <p:sp>
        <p:nvSpPr>
          <p:cNvPr id="3" name="Content Placeholder 2"/>
          <p:cNvSpPr>
            <a:spLocks noGrp="1"/>
          </p:cNvSpPr>
          <p:nvPr>
            <p:ph sz="quarter" idx="1"/>
          </p:nvPr>
        </p:nvSpPr>
        <p:spPr>
          <a:xfrm>
            <a:off x="683568" y="1628800"/>
            <a:ext cx="8153400" cy="4495800"/>
          </a:xfrm>
        </p:spPr>
        <p:txBody>
          <a:bodyPr>
            <a:noAutofit/>
          </a:bodyPr>
          <a:lstStyle/>
          <a:p>
            <a:r>
              <a:rPr lang="en-US" sz="2000" u="sng" dirty="0" smtClean="0"/>
              <a:t>but does not include any such person</a:t>
            </a:r>
            <a:r>
              <a:rPr lang="en-US" sz="2000" dirty="0" smtClean="0"/>
              <a:t>––</a:t>
            </a:r>
          </a:p>
          <a:p>
            <a:pPr algn="just">
              <a:buNone/>
            </a:pPr>
            <a:endParaRPr lang="en-US" sz="2000" dirty="0" smtClean="0"/>
          </a:p>
          <a:p>
            <a:pPr algn="just">
              <a:buNone/>
            </a:pPr>
            <a:r>
              <a:rPr lang="en-US" sz="2000" dirty="0" smtClean="0"/>
              <a:t>(</a:t>
            </a:r>
            <a:r>
              <a:rPr lang="en-US" sz="2000" i="1" dirty="0" smtClean="0"/>
              <a:t>a) who is subject to the Air Force Act, 1950, or the Army Act, 1950, or the</a:t>
            </a:r>
          </a:p>
          <a:p>
            <a:pPr algn="just">
              <a:buNone/>
            </a:pPr>
            <a:r>
              <a:rPr lang="en-US" sz="2000" dirty="0" smtClean="0"/>
              <a:t>	Navy Act, 1957; or</a:t>
            </a:r>
          </a:p>
          <a:p>
            <a:pPr algn="just">
              <a:buNone/>
            </a:pPr>
            <a:r>
              <a:rPr lang="en-US" sz="2000" dirty="0" smtClean="0"/>
              <a:t>(</a:t>
            </a:r>
            <a:r>
              <a:rPr lang="en-US" sz="2000" i="1" dirty="0" smtClean="0"/>
              <a:t>b) who is employed in the police service or as an officer or other employee</a:t>
            </a:r>
          </a:p>
          <a:p>
            <a:pPr algn="just">
              <a:buNone/>
            </a:pPr>
            <a:r>
              <a:rPr lang="en-US" sz="2000" dirty="0" smtClean="0"/>
              <a:t>	of a prison; or</a:t>
            </a:r>
          </a:p>
          <a:p>
            <a:pPr algn="just">
              <a:buNone/>
            </a:pPr>
            <a:r>
              <a:rPr lang="en-US" sz="2000" dirty="0" smtClean="0"/>
              <a:t>(</a:t>
            </a:r>
            <a:r>
              <a:rPr lang="en-US" sz="2000" i="1" dirty="0" smtClean="0"/>
              <a:t>c) who is employed mainly in a managerial or administrative capacity; or</a:t>
            </a:r>
          </a:p>
          <a:p>
            <a:pPr algn="just">
              <a:buNone/>
            </a:pPr>
            <a:r>
              <a:rPr lang="en-US" sz="2000" dirty="0" smtClean="0"/>
              <a:t>(</a:t>
            </a:r>
            <a:r>
              <a:rPr lang="en-US" sz="2000" i="1" dirty="0" smtClean="0"/>
              <a:t>d) who is employed in a supervisory capacity drawing wage of exceeding</a:t>
            </a:r>
          </a:p>
          <a:p>
            <a:pPr algn="just">
              <a:buNone/>
            </a:pPr>
            <a:r>
              <a:rPr lang="en-US" sz="2000" dirty="0" smtClean="0"/>
              <a:t>	fifteen thousand rupees per month or an amount as may be notified by the</a:t>
            </a:r>
          </a:p>
          <a:p>
            <a:pPr algn="just">
              <a:buNone/>
            </a:pPr>
            <a:r>
              <a:rPr lang="en-US" sz="2000" dirty="0" smtClean="0"/>
              <a:t>	Central Government from time to time.</a:t>
            </a:r>
          </a:p>
          <a:p>
            <a:pPr lvl="0" algn="just">
              <a:buNone/>
            </a:pPr>
            <a:r>
              <a:rPr lang="en-US" sz="2000" dirty="0" smtClean="0">
                <a:solidFill>
                  <a:srgbClr val="FF0000"/>
                </a:solidFill>
              </a:rPr>
              <a:t>	[Only certain limited provisions under the Code on Wages that relate to fixation and payment of minimum wages uses the term ‘Worker’].</a:t>
            </a:r>
          </a:p>
          <a:p>
            <a:pPr algn="just">
              <a:buNone/>
            </a:pPr>
            <a:endParaRPr lang="en-US" sz="2000" dirty="0">
              <a:solidFill>
                <a:srgbClr val="FF0000"/>
              </a:solidFill>
            </a:endParaRPr>
          </a:p>
        </p:txBody>
      </p:sp>
    </p:spTree>
  </p:cSld>
  <p:clrMapOvr>
    <a:masterClrMapping/>
  </p:clrMapOvr>
  <p:transition>
    <p:pull dir="d"/>
  </p:transition>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Highlights of the Code</a:t>
            </a:r>
            <a:endParaRPr lang="en-US" dirty="0"/>
          </a:p>
        </p:txBody>
      </p:sp>
      <p:sp>
        <p:nvSpPr>
          <p:cNvPr id="3" name="Content Placeholder 2"/>
          <p:cNvSpPr>
            <a:spLocks noGrp="1"/>
          </p:cNvSpPr>
          <p:nvPr>
            <p:ph sz="quarter" idx="1"/>
          </p:nvPr>
        </p:nvSpPr>
        <p:spPr/>
        <p:txBody>
          <a:bodyPr>
            <a:normAutofit fontScale="92500" lnSpcReduction="10000"/>
          </a:bodyPr>
          <a:lstStyle/>
          <a:p>
            <a:pPr algn="just"/>
            <a:r>
              <a:rPr lang="en-US" b="1" u="sng" dirty="0" smtClean="0"/>
              <a:t>Prohibition of discrimination on the ground of gender- </a:t>
            </a:r>
          </a:p>
          <a:p>
            <a:pPr algn="just"/>
            <a:r>
              <a:rPr lang="en-US" dirty="0" smtClean="0"/>
              <a:t>The Code prohibits gender discrimination in matters related to wages and recruitment of employees for the same work or work of similar nature.  </a:t>
            </a:r>
          </a:p>
          <a:p>
            <a:pPr algn="just"/>
            <a:r>
              <a:rPr lang="en-US" dirty="0" smtClean="0"/>
              <a:t>Work of similar nature is defined as work for which the skill, effort, experience, and responsibility required are the same.   </a:t>
            </a:r>
          </a:p>
          <a:p>
            <a:pPr algn="just"/>
            <a:r>
              <a:rPr lang="en-US" dirty="0" smtClean="0"/>
              <a:t>Employers shall pay equal wages in respect of same work or work of a similar nature and </a:t>
            </a:r>
            <a:r>
              <a:rPr lang="en-US" u="sng" dirty="0" smtClean="0"/>
              <a:t>shall not reduce the wages.</a:t>
            </a:r>
          </a:p>
          <a:p>
            <a:pPr algn="just"/>
            <a:endParaRPr lang="en-US" dirty="0" smtClean="0"/>
          </a:p>
        </p:txBody>
      </p:sp>
    </p:spTree>
  </p:cSld>
  <p:clrMapOvr>
    <a:masterClrMapping/>
  </p:clrMapOvr>
  <p:transition>
    <p:pull dir="d"/>
  </p:transition>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Highlights of the Code</a:t>
            </a:r>
            <a:endParaRPr lang="en-US" dirty="0"/>
          </a:p>
        </p:txBody>
      </p:sp>
      <p:sp>
        <p:nvSpPr>
          <p:cNvPr id="3" name="Content Placeholder 2"/>
          <p:cNvSpPr>
            <a:spLocks noGrp="1"/>
          </p:cNvSpPr>
          <p:nvPr>
            <p:ph sz="quarter" idx="1"/>
          </p:nvPr>
        </p:nvSpPr>
        <p:spPr/>
        <p:txBody>
          <a:bodyPr>
            <a:normAutofit/>
          </a:bodyPr>
          <a:lstStyle/>
          <a:p>
            <a:pPr algn="just"/>
            <a:r>
              <a:rPr lang="en-US" b="1" u="sng" dirty="0" smtClean="0"/>
              <a:t>Prohibition of discrimination on the ground of gender- </a:t>
            </a:r>
          </a:p>
          <a:p>
            <a:pPr algn="just"/>
            <a:endParaRPr lang="en-US" b="1" u="sng" dirty="0" smtClean="0"/>
          </a:p>
          <a:p>
            <a:pPr algn="just"/>
            <a:r>
              <a:rPr lang="en-US" dirty="0" smtClean="0"/>
              <a:t>should the categories for protection from discrimination include factors such as age, marital status, sexual preference, etc.?</a:t>
            </a:r>
            <a:endParaRPr lang="en-US" b="1" u="sng" dirty="0" smtClean="0"/>
          </a:p>
          <a:p>
            <a:pPr algn="just"/>
            <a:endParaRPr lang="en-US" dirty="0" smtClean="0"/>
          </a:p>
        </p:txBody>
      </p:sp>
    </p:spTree>
  </p:cSld>
  <p:clrMapOvr>
    <a:masterClrMapping/>
  </p:clrMapOvr>
  <p:transition>
    <p:pull dir="d"/>
  </p:transition>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Highlights of the Code</a:t>
            </a:r>
            <a:endParaRPr lang="en-US" dirty="0"/>
          </a:p>
        </p:txBody>
      </p:sp>
      <p:sp>
        <p:nvSpPr>
          <p:cNvPr id="3" name="Content Placeholder 2"/>
          <p:cNvSpPr>
            <a:spLocks noGrp="1"/>
          </p:cNvSpPr>
          <p:nvPr>
            <p:ph sz="quarter" idx="1"/>
          </p:nvPr>
        </p:nvSpPr>
        <p:spPr/>
        <p:txBody>
          <a:bodyPr>
            <a:normAutofit fontScale="25000" lnSpcReduction="20000"/>
          </a:bodyPr>
          <a:lstStyle/>
          <a:p>
            <a:pPr algn="just"/>
            <a:endParaRPr lang="en-US" dirty="0" smtClean="0"/>
          </a:p>
          <a:p>
            <a:pPr algn="just"/>
            <a:r>
              <a:rPr lang="en-US" sz="8900" b="1" i="1" u="sng" dirty="0" smtClean="0"/>
              <a:t>Minimum Wages: </a:t>
            </a:r>
          </a:p>
          <a:p>
            <a:pPr algn="just"/>
            <a:r>
              <a:rPr lang="en-US" sz="8900" i="1" dirty="0" smtClean="0"/>
              <a:t>Under </a:t>
            </a:r>
            <a:r>
              <a:rPr lang="en-US" sz="8900" i="1" dirty="0" smtClean="0"/>
              <a:t>the Code, the minimum wage will be fixed by primarily taking into account skills and/or geography. [presently there are 2000 different minimum wage </a:t>
            </a:r>
            <a:r>
              <a:rPr lang="en-US" sz="8900" i="1" dirty="0" smtClean="0"/>
              <a:t>rates – the number can come down to 300]</a:t>
            </a:r>
            <a:endParaRPr lang="en-US" sz="8900" i="1" dirty="0" smtClean="0"/>
          </a:p>
          <a:p>
            <a:pPr algn="just"/>
            <a:endParaRPr lang="en-US" sz="8900" i="1" dirty="0" smtClean="0"/>
          </a:p>
          <a:p>
            <a:pPr algn="just"/>
            <a:r>
              <a:rPr lang="en-US" sz="8900" i="1" dirty="0" smtClean="0"/>
              <a:t>Minimum wage to be revised after every five years besides periodical revision of DA/VDA. </a:t>
            </a:r>
          </a:p>
          <a:p>
            <a:pPr algn="just"/>
            <a:endParaRPr lang="en-US" sz="8900" i="1" dirty="0" smtClean="0"/>
          </a:p>
          <a:p>
            <a:pPr algn="just"/>
            <a:r>
              <a:rPr lang="en-US" sz="8900" i="1" dirty="0" smtClean="0"/>
              <a:t>Now 60% of workers are not covered under the Minimum Wages Act. The new law will give the right to minimum wages to the entire 50 </a:t>
            </a:r>
            <a:r>
              <a:rPr lang="en-US" sz="8900" i="1" dirty="0" err="1" smtClean="0"/>
              <a:t>crore</a:t>
            </a:r>
            <a:r>
              <a:rPr lang="en-US" sz="8900" i="1" dirty="0" smtClean="0"/>
              <a:t> workforce.</a:t>
            </a:r>
          </a:p>
          <a:p>
            <a:pPr algn="just">
              <a:buNone/>
            </a:pPr>
            <a:r>
              <a:rPr lang="en-US" sz="8900" i="1" dirty="0" smtClean="0"/>
              <a:t/>
            </a:r>
            <a:br>
              <a:rPr lang="en-US" sz="8900" i="1" dirty="0" smtClean="0"/>
            </a:br>
            <a:r>
              <a:rPr lang="en-US" sz="8900" dirty="0" smtClean="0">
                <a:solidFill>
                  <a:srgbClr val="FF0000"/>
                </a:solidFill>
              </a:rPr>
              <a:t>[Code has removed the concept of schedule employment(1709), zone in the State and skill sets of the employee]</a:t>
            </a:r>
          </a:p>
        </p:txBody>
      </p:sp>
    </p:spTree>
  </p:cSld>
  <p:clrMapOvr>
    <a:masterClrMapping/>
  </p:clrMapOvr>
  <p:transition>
    <p:pull dir="d"/>
  </p:transition>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Highlights of the Code</a:t>
            </a:r>
          </a:p>
        </p:txBody>
      </p:sp>
      <p:sp>
        <p:nvSpPr>
          <p:cNvPr id="3" name="Content Placeholder 2"/>
          <p:cNvSpPr>
            <a:spLocks noGrp="1"/>
          </p:cNvSpPr>
          <p:nvPr>
            <p:ph sz="quarter" idx="1"/>
          </p:nvPr>
        </p:nvSpPr>
        <p:spPr/>
        <p:txBody>
          <a:bodyPr>
            <a:normAutofit fontScale="85000" lnSpcReduction="20000"/>
          </a:bodyPr>
          <a:lstStyle/>
          <a:p>
            <a:r>
              <a:rPr lang="en-US" dirty="0" smtClean="0">
                <a:solidFill>
                  <a:srgbClr val="FF0000"/>
                </a:solidFill>
              </a:rPr>
              <a:t>Rule 3</a:t>
            </a:r>
            <a:r>
              <a:rPr lang="en-US" dirty="0" smtClean="0"/>
              <a:t> indicates manner of calculating the minimum rates of wages in view of the following:</a:t>
            </a:r>
          </a:p>
          <a:p>
            <a:pPr algn="just">
              <a:buFont typeface="Wingdings" panose="05000000000000000000" pitchFamily="2" charset="2"/>
              <a:buChar char="ü"/>
            </a:pPr>
            <a:r>
              <a:rPr lang="en-US" dirty="0" smtClean="0"/>
              <a:t> Standard working class family( 4 member in a family), </a:t>
            </a:r>
          </a:p>
          <a:p>
            <a:pPr algn="just">
              <a:buFont typeface="Wingdings" panose="05000000000000000000" pitchFamily="2" charset="2"/>
              <a:buChar char="ü"/>
            </a:pPr>
            <a:r>
              <a:rPr lang="en-US" dirty="0" smtClean="0"/>
              <a:t>intake of 2700 calories per day per unit consumption</a:t>
            </a:r>
          </a:p>
          <a:p>
            <a:pPr algn="just">
              <a:buFont typeface="Wingdings" panose="05000000000000000000" pitchFamily="2" charset="2"/>
              <a:buChar char="ü"/>
            </a:pPr>
            <a:r>
              <a:rPr lang="en-US" dirty="0" smtClean="0"/>
              <a:t>66 meters cloth  per year per Standard </a:t>
            </a:r>
            <a:r>
              <a:rPr lang="en-US" dirty="0"/>
              <a:t>working class family </a:t>
            </a:r>
            <a:endParaRPr lang="en-US" dirty="0" smtClean="0"/>
          </a:p>
          <a:p>
            <a:pPr algn="just">
              <a:buFont typeface="Wingdings" panose="05000000000000000000" pitchFamily="2" charset="2"/>
              <a:buChar char="ü"/>
            </a:pPr>
            <a:r>
              <a:rPr lang="en-US" dirty="0" smtClean="0"/>
              <a:t>HRA to constitute 10% of food and clothing</a:t>
            </a:r>
          </a:p>
          <a:p>
            <a:pPr algn="just">
              <a:buFont typeface="Wingdings" panose="05000000000000000000" pitchFamily="2" charset="2"/>
              <a:buChar char="ü"/>
            </a:pPr>
            <a:r>
              <a:rPr lang="en-US" dirty="0" smtClean="0"/>
              <a:t>Fuel, Electricity and other miscellaneous expenses constitute 20% of minimum wages</a:t>
            </a:r>
          </a:p>
          <a:p>
            <a:pPr algn="just">
              <a:buFont typeface="Wingdings" panose="05000000000000000000" pitchFamily="2" charset="2"/>
              <a:buChar char="ü"/>
            </a:pPr>
            <a:r>
              <a:rPr lang="en-US" dirty="0" smtClean="0"/>
              <a:t>Expenditure for children education, medical requirement, recreation and expenditure on contingencies to constitute 2% of minimum wages</a:t>
            </a:r>
          </a:p>
          <a:p>
            <a:pPr>
              <a:buFont typeface="Wingdings" panose="05000000000000000000" pitchFamily="2" charset="2"/>
              <a:buChar char="ü"/>
            </a:pPr>
            <a:endParaRPr lang="en-US" dirty="0"/>
          </a:p>
        </p:txBody>
      </p:sp>
    </p:spTree>
    <p:extLst>
      <p:ext uri="{BB962C8B-B14F-4D97-AF65-F5344CB8AC3E}">
        <p14:creationId xmlns:p14="http://schemas.microsoft.com/office/powerpoint/2010/main" val="2531752076"/>
      </p:ext>
    </p:extLst>
  </p:cSld>
  <p:clrMapOvr>
    <a:masterClrMapping/>
  </p:clrMapOvr>
  <p:transition>
    <p:pull dir="d"/>
  </p:transition>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Highlights of the Code</a:t>
            </a:r>
            <a:endParaRPr lang="en-US" dirty="0"/>
          </a:p>
        </p:txBody>
      </p:sp>
      <p:sp>
        <p:nvSpPr>
          <p:cNvPr id="3" name="Content Placeholder 2"/>
          <p:cNvSpPr>
            <a:spLocks noGrp="1"/>
          </p:cNvSpPr>
          <p:nvPr>
            <p:ph sz="quarter" idx="1"/>
          </p:nvPr>
        </p:nvSpPr>
        <p:spPr/>
        <p:txBody>
          <a:bodyPr>
            <a:normAutofit/>
          </a:bodyPr>
          <a:lstStyle/>
          <a:p>
            <a:pPr algn="just"/>
            <a:r>
              <a:rPr lang="en-US" dirty="0" smtClean="0"/>
              <a:t> </a:t>
            </a:r>
            <a:r>
              <a:rPr lang="en-US" dirty="0" smtClean="0">
                <a:solidFill>
                  <a:srgbClr val="FF0000"/>
                </a:solidFill>
              </a:rPr>
              <a:t>Rule 4</a:t>
            </a:r>
            <a:r>
              <a:rPr lang="en-US" dirty="0" smtClean="0"/>
              <a:t> – norms for fixation of minimum rates of wages – the Central Government shall on the advice of Technical Committee categorize the occupations into 4 categories that is to  say unskilled, semi-skilled, skilled and highly skilled by modifying, deleting or adding any entry in the categorization of the such occupation in Schedule E.</a:t>
            </a:r>
          </a:p>
        </p:txBody>
      </p:sp>
    </p:spTree>
    <p:extLst>
      <p:ext uri="{BB962C8B-B14F-4D97-AF65-F5344CB8AC3E}">
        <p14:creationId xmlns:p14="http://schemas.microsoft.com/office/powerpoint/2010/main" val="620964245"/>
      </p:ext>
    </p:extLst>
  </p:cSld>
  <p:clrMapOvr>
    <a:masterClrMapping/>
  </p:clrMapOvr>
  <p:transition>
    <p:pull dir="d"/>
  </p:transition>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Highlights of the Code</a:t>
            </a:r>
            <a:endParaRPr lang="en-US" dirty="0"/>
          </a:p>
        </p:txBody>
      </p:sp>
      <p:sp>
        <p:nvSpPr>
          <p:cNvPr id="3" name="Content Placeholder 2"/>
          <p:cNvSpPr>
            <a:spLocks noGrp="1"/>
          </p:cNvSpPr>
          <p:nvPr>
            <p:ph sz="quarter" idx="1"/>
          </p:nvPr>
        </p:nvSpPr>
        <p:spPr/>
        <p:txBody>
          <a:bodyPr>
            <a:normAutofit fontScale="70000" lnSpcReduction="20000"/>
          </a:bodyPr>
          <a:lstStyle/>
          <a:p>
            <a:pPr algn="just"/>
            <a:r>
              <a:rPr lang="en-US" b="1" u="sng" dirty="0" smtClean="0"/>
              <a:t>Floor Wage:  </a:t>
            </a:r>
            <a:r>
              <a:rPr lang="en-US" dirty="0" smtClean="0"/>
              <a:t>Central Government shall fix the </a:t>
            </a:r>
            <a:r>
              <a:rPr lang="en-US" u="sng" dirty="0" smtClean="0"/>
              <a:t>national floor wage</a:t>
            </a:r>
            <a:r>
              <a:rPr lang="en-US" dirty="0" smtClean="0"/>
              <a:t> for different geographical area  and no state government shall  fix the minimum wage below the floor wage. </a:t>
            </a:r>
          </a:p>
          <a:p>
            <a:pPr algn="just"/>
            <a:r>
              <a:rPr lang="en-US" dirty="0" smtClean="0">
                <a:solidFill>
                  <a:srgbClr val="FF0000"/>
                </a:solidFill>
              </a:rPr>
              <a:t>As per Rule 4 the geographical area are divided into three categories like metropolitan area, non-</a:t>
            </a:r>
            <a:r>
              <a:rPr lang="en-US" dirty="0">
                <a:solidFill>
                  <a:srgbClr val="FF0000"/>
                </a:solidFill>
              </a:rPr>
              <a:t> metropolitan </a:t>
            </a:r>
            <a:r>
              <a:rPr lang="en-US" dirty="0" smtClean="0">
                <a:solidFill>
                  <a:srgbClr val="FF0000"/>
                </a:solidFill>
              </a:rPr>
              <a:t>area and the rural area.</a:t>
            </a:r>
          </a:p>
          <a:p>
            <a:pPr algn="just"/>
            <a:endParaRPr lang="en-US" dirty="0" smtClean="0"/>
          </a:p>
          <a:p>
            <a:pPr algn="just"/>
            <a:r>
              <a:rPr lang="en-US" dirty="0" smtClean="0"/>
              <a:t>The minimum wages decided by the central or state governments must be higher than the floor wage. </a:t>
            </a:r>
          </a:p>
          <a:p>
            <a:pPr algn="just"/>
            <a:endParaRPr lang="en-US" dirty="0" smtClean="0"/>
          </a:p>
          <a:p>
            <a:pPr algn="just"/>
            <a:r>
              <a:rPr lang="en-US" dirty="0" smtClean="0"/>
              <a:t>Minimum wages will be notified by the central or state governments.  This will be based on time, or number of pieces produced.</a:t>
            </a:r>
          </a:p>
          <a:p>
            <a:pPr algn="just"/>
            <a:endParaRPr lang="en-US" dirty="0" smtClean="0"/>
          </a:p>
          <a:p>
            <a:pPr algn="just"/>
            <a:r>
              <a:rPr lang="en-US" dirty="0" smtClean="0"/>
              <a:t>In case the existing minimum wages fixed by the central or state governments are higher than the floor wage, </a:t>
            </a:r>
            <a:r>
              <a:rPr lang="en-US" u="sng" dirty="0" smtClean="0"/>
              <a:t>they cannot reduce the minimum wages</a:t>
            </a:r>
            <a:r>
              <a:rPr lang="en-US" dirty="0" smtClean="0"/>
              <a:t>.</a:t>
            </a:r>
          </a:p>
          <a:p>
            <a:pPr algn="just"/>
            <a:endParaRPr lang="en-US" dirty="0" smtClean="0"/>
          </a:p>
          <a:p>
            <a:pPr algn="just"/>
            <a:endParaRPr lang="en-US" dirty="0"/>
          </a:p>
        </p:txBody>
      </p:sp>
    </p:spTree>
  </p:cSld>
  <p:clrMapOvr>
    <a:masterClrMapping/>
  </p:clrMapOvr>
  <p:transition>
    <p:pull dir="d"/>
  </p:transition>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Highlights of the Code</a:t>
            </a:r>
          </a:p>
        </p:txBody>
      </p:sp>
      <p:sp>
        <p:nvSpPr>
          <p:cNvPr id="3" name="Content Placeholder 2"/>
          <p:cNvSpPr>
            <a:spLocks noGrp="1"/>
          </p:cNvSpPr>
          <p:nvPr>
            <p:ph sz="quarter" idx="1"/>
          </p:nvPr>
        </p:nvSpPr>
        <p:spPr/>
        <p:txBody>
          <a:bodyPr>
            <a:normAutofit fontScale="92500" lnSpcReduction="10000"/>
          </a:bodyPr>
          <a:lstStyle/>
          <a:p>
            <a:pPr algn="just"/>
            <a:r>
              <a:rPr lang="en-US" dirty="0" smtClean="0">
                <a:solidFill>
                  <a:srgbClr val="FF0000"/>
                </a:solidFill>
              </a:rPr>
              <a:t>Rule 5</a:t>
            </a:r>
            <a:r>
              <a:rPr lang="en-US" dirty="0" smtClean="0"/>
              <a:t> – Time interval for revision of dearness allowance – The DA will be declared on 1</a:t>
            </a:r>
            <a:r>
              <a:rPr lang="en-US" baseline="30000" dirty="0" smtClean="0"/>
              <a:t>st</a:t>
            </a:r>
            <a:r>
              <a:rPr lang="en-US" dirty="0" smtClean="0"/>
              <a:t> April and 1</a:t>
            </a:r>
            <a:r>
              <a:rPr lang="en-US" baseline="30000" dirty="0" smtClean="0"/>
              <a:t>st</a:t>
            </a:r>
            <a:r>
              <a:rPr lang="en-US" dirty="0" smtClean="0"/>
              <a:t> October of every year.</a:t>
            </a:r>
          </a:p>
          <a:p>
            <a:pPr algn="just"/>
            <a:r>
              <a:rPr lang="en-US" dirty="0" smtClean="0">
                <a:solidFill>
                  <a:srgbClr val="FF0000"/>
                </a:solidFill>
              </a:rPr>
              <a:t>Rule 6</a:t>
            </a:r>
            <a:r>
              <a:rPr lang="en-US" dirty="0" smtClean="0"/>
              <a:t> – Number of hours of work which shall constitute a normal working day – 9 hours( including rest interval). The spread over shall not be more than 12 hours.         </a:t>
            </a:r>
            <a:r>
              <a:rPr lang="en-US" u="sng" dirty="0" smtClean="0"/>
              <a:t>(Code is silent on Tea/ Coffee breaks – 10 minutes)</a:t>
            </a:r>
          </a:p>
          <a:p>
            <a:pPr algn="just"/>
            <a:r>
              <a:rPr lang="en-US" dirty="0" smtClean="0">
                <a:solidFill>
                  <a:srgbClr val="FF0000"/>
                </a:solidFill>
              </a:rPr>
              <a:t>Rule 7 -  </a:t>
            </a:r>
            <a:r>
              <a:rPr lang="en-US" dirty="0" smtClean="0"/>
              <a:t>Weekly day of rest- normally Sunday- after 6 working days- compensatory off shall be given within 5 days- no continuous work for 10 consecutive days – overtime shall be paid if employee worked on rest day</a:t>
            </a:r>
            <a:endParaRPr lang="en-US" dirty="0"/>
          </a:p>
        </p:txBody>
      </p:sp>
    </p:spTree>
    <p:extLst>
      <p:ext uri="{BB962C8B-B14F-4D97-AF65-F5344CB8AC3E}">
        <p14:creationId xmlns:p14="http://schemas.microsoft.com/office/powerpoint/2010/main" val="621952818"/>
      </p:ext>
    </p:extLst>
  </p:cSld>
  <p:clrMapOvr>
    <a:masterClrMapping/>
  </p:clrMapOvr>
  <p:transition>
    <p:pull dir="d"/>
  </p:transition>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Highlights of the Code</a:t>
            </a:r>
          </a:p>
        </p:txBody>
      </p:sp>
      <p:sp>
        <p:nvSpPr>
          <p:cNvPr id="3" name="Content Placeholder 2"/>
          <p:cNvSpPr>
            <a:spLocks noGrp="1"/>
          </p:cNvSpPr>
          <p:nvPr>
            <p:ph sz="quarter" idx="1"/>
          </p:nvPr>
        </p:nvSpPr>
        <p:spPr/>
        <p:txBody>
          <a:bodyPr>
            <a:normAutofit fontScale="92500"/>
          </a:bodyPr>
          <a:lstStyle/>
          <a:p>
            <a:pPr algn="just"/>
            <a:r>
              <a:rPr lang="en-US" dirty="0" smtClean="0">
                <a:solidFill>
                  <a:srgbClr val="FF0000"/>
                </a:solidFill>
              </a:rPr>
              <a:t>Rule 10 </a:t>
            </a:r>
            <a:r>
              <a:rPr lang="en-US" dirty="0" smtClean="0"/>
              <a:t>-  the longer wage period for the purposes of minimum rates of wages shall be by the month.</a:t>
            </a:r>
          </a:p>
          <a:p>
            <a:pPr algn="just"/>
            <a:r>
              <a:rPr lang="en-US" b="1" dirty="0"/>
              <a:t>Overtime:</a:t>
            </a:r>
            <a:r>
              <a:rPr lang="en-US" dirty="0"/>
              <a:t> The </a:t>
            </a:r>
            <a:r>
              <a:rPr lang="en-US" dirty="0" smtClean="0"/>
              <a:t>Central </a:t>
            </a:r>
            <a:r>
              <a:rPr lang="en-US" dirty="0"/>
              <a:t>or </a:t>
            </a:r>
            <a:r>
              <a:rPr lang="en-US" dirty="0" smtClean="0"/>
              <a:t>State </a:t>
            </a:r>
            <a:r>
              <a:rPr lang="en-US" dirty="0"/>
              <a:t>government may fix the number of hours that constitute a normal working day.  </a:t>
            </a:r>
            <a:endParaRPr lang="en-US" dirty="0" smtClean="0"/>
          </a:p>
          <a:p>
            <a:pPr algn="just"/>
            <a:r>
              <a:rPr lang="en-US" b="1" u="sng" dirty="0" smtClean="0"/>
              <a:t>Overtime rate and consent</a:t>
            </a:r>
            <a:r>
              <a:rPr lang="en-US" dirty="0" smtClean="0"/>
              <a:t>: In </a:t>
            </a:r>
            <a:r>
              <a:rPr lang="en-US" dirty="0"/>
              <a:t>case employees work in excess of a normal working day, they will be entitled to overtime wage, which must be at least twice the normal rate of wages.[ code is proposing consent of worker is required for </a:t>
            </a:r>
            <a:r>
              <a:rPr lang="en-US" dirty="0" smtClean="0"/>
              <a:t>overtime- Free consent ??]</a:t>
            </a:r>
            <a:endParaRPr lang="en-US" dirty="0"/>
          </a:p>
        </p:txBody>
      </p:sp>
    </p:spTree>
    <p:extLst>
      <p:ext uri="{BB962C8B-B14F-4D97-AF65-F5344CB8AC3E}">
        <p14:creationId xmlns:p14="http://schemas.microsoft.com/office/powerpoint/2010/main" val="1343023907"/>
      </p:ext>
    </p:extLst>
  </p:cSld>
  <p:clrMapOvr>
    <a:masterClrMapping/>
  </p:clrMapOvr>
  <p:transition>
    <p:pull dir="d"/>
  </p:transition>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Highlights of the Code</a:t>
            </a:r>
            <a:endParaRPr lang="en-US" dirty="0"/>
          </a:p>
        </p:txBody>
      </p:sp>
      <p:sp>
        <p:nvSpPr>
          <p:cNvPr id="3" name="Content Placeholder 2"/>
          <p:cNvSpPr>
            <a:spLocks noGrp="1"/>
          </p:cNvSpPr>
          <p:nvPr>
            <p:ph sz="quarter" idx="1"/>
          </p:nvPr>
        </p:nvSpPr>
        <p:spPr/>
        <p:txBody>
          <a:bodyPr>
            <a:normAutofit lnSpcReduction="10000"/>
          </a:bodyPr>
          <a:lstStyle/>
          <a:p>
            <a:pPr marL="0" indent="0" algn="just">
              <a:buNone/>
            </a:pPr>
            <a:endParaRPr lang="en-US" dirty="0" smtClean="0"/>
          </a:p>
          <a:p>
            <a:pPr algn="just"/>
            <a:r>
              <a:rPr lang="en-US" b="1" u="sng" dirty="0" smtClean="0"/>
              <a:t> Payment of Wages: (Present limit 24,000) </a:t>
            </a:r>
            <a:r>
              <a:rPr lang="en-US" dirty="0" smtClean="0"/>
              <a:t>Wages will be paid in (</a:t>
            </a:r>
            <a:r>
              <a:rPr lang="en-US" dirty="0" err="1" smtClean="0"/>
              <a:t>i</a:t>
            </a:r>
            <a:r>
              <a:rPr lang="en-US" dirty="0" smtClean="0"/>
              <a:t>) coins, (ii) currency notes, (iii) by </a:t>
            </a:r>
            <a:r>
              <a:rPr lang="en-US" dirty="0" err="1" smtClean="0"/>
              <a:t>cheque</a:t>
            </a:r>
            <a:r>
              <a:rPr lang="en-US" dirty="0" smtClean="0"/>
              <a:t>, (iv) by crediting to the bank account, or (v) through electronic mode.  </a:t>
            </a:r>
          </a:p>
          <a:p>
            <a:pPr algn="just"/>
            <a:r>
              <a:rPr lang="en-US" dirty="0" smtClean="0"/>
              <a:t>The wage period will be fixed by the employer as either: (</a:t>
            </a:r>
            <a:r>
              <a:rPr lang="en-US" dirty="0" err="1" smtClean="0"/>
              <a:t>i</a:t>
            </a:r>
            <a:r>
              <a:rPr lang="en-US" dirty="0" smtClean="0"/>
              <a:t>) daily, (ii) weekly, (iii) fortnightly, or (iv) monthly. </a:t>
            </a:r>
          </a:p>
          <a:p>
            <a:pPr algn="just"/>
            <a:r>
              <a:rPr lang="en-US" dirty="0" smtClean="0"/>
              <a:t>[ Maharashtra Govt. specified amount of Rs. 2500/ for cash payment]  </a:t>
            </a:r>
            <a:endParaRPr lang="en-US" dirty="0"/>
          </a:p>
        </p:txBody>
      </p:sp>
    </p:spTree>
  </p:cSld>
  <p:clrMapOvr>
    <a:masterClrMapping/>
  </p:clrMapOvr>
  <p:transition>
    <p:pull dir="d"/>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Code on Wages 2019</a:t>
            </a:r>
            <a:endParaRPr lang="en-US" dirty="0"/>
          </a:p>
        </p:txBody>
      </p:sp>
      <p:sp>
        <p:nvSpPr>
          <p:cNvPr id="3" name="Content Placeholder 2"/>
          <p:cNvSpPr>
            <a:spLocks noGrp="1"/>
          </p:cNvSpPr>
          <p:nvPr>
            <p:ph sz="quarter" idx="1"/>
          </p:nvPr>
        </p:nvSpPr>
        <p:spPr/>
        <p:txBody>
          <a:bodyPr>
            <a:normAutofit fontScale="92500" lnSpcReduction="10000"/>
          </a:bodyPr>
          <a:lstStyle/>
          <a:p>
            <a:pPr algn="just"/>
            <a:r>
              <a:rPr lang="en-IN" dirty="0"/>
              <a:t>An Act to amend and consolidate laws relating to </a:t>
            </a:r>
            <a:r>
              <a:rPr lang="en-IN" b="1" u="sng" dirty="0"/>
              <a:t>wages and bonus</a:t>
            </a:r>
            <a:r>
              <a:rPr lang="en-IN" dirty="0"/>
              <a:t>. It has 9 different chapters.</a:t>
            </a:r>
          </a:p>
          <a:p>
            <a:pPr algn="just"/>
            <a:endParaRPr lang="en-IN" dirty="0"/>
          </a:p>
          <a:p>
            <a:pPr algn="just"/>
            <a:r>
              <a:rPr lang="en-IN" dirty="0"/>
              <a:t>It extends to whole of India. </a:t>
            </a:r>
          </a:p>
          <a:p>
            <a:pPr algn="just"/>
            <a:endParaRPr lang="en-IN" dirty="0"/>
          </a:p>
          <a:p>
            <a:pPr algn="just"/>
            <a:r>
              <a:rPr lang="en-IN" dirty="0"/>
              <a:t>Applicable  to </a:t>
            </a:r>
            <a:r>
              <a:rPr lang="en-IN" u="sng" dirty="0"/>
              <a:t>all employees</a:t>
            </a:r>
            <a:r>
              <a:rPr lang="en-IN" dirty="0"/>
              <a:t> irrespective of their wage limit and type of employment.</a:t>
            </a:r>
          </a:p>
          <a:p>
            <a:pPr algn="just"/>
            <a:endParaRPr lang="en-IN" dirty="0"/>
          </a:p>
          <a:p>
            <a:pPr algn="just"/>
            <a:r>
              <a:rPr lang="en-IN" dirty="0"/>
              <a:t>Different dates may be appointed to different provisions for its commencement.  </a:t>
            </a:r>
          </a:p>
          <a:p>
            <a:pPr marL="0" indent="0" algn="just">
              <a:buNone/>
            </a:pPr>
            <a:endParaRPr lang="en-US" dirty="0"/>
          </a:p>
        </p:txBody>
      </p:sp>
    </p:spTree>
    <p:extLst>
      <p:ext uri="{BB962C8B-B14F-4D97-AF65-F5344CB8AC3E}">
        <p14:creationId xmlns:p14="http://schemas.microsoft.com/office/powerpoint/2010/main" val="1670527391"/>
      </p:ext>
    </p:extLst>
  </p:cSld>
  <p:clrMapOvr>
    <a:masterClrMapping/>
  </p:clrMapOvr>
  <p:transition>
    <p:pull dir="d"/>
  </p:transition>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Highlights of the Code</a:t>
            </a:r>
            <a:endParaRPr lang="en-US" dirty="0"/>
          </a:p>
        </p:txBody>
      </p:sp>
      <p:sp>
        <p:nvSpPr>
          <p:cNvPr id="3" name="Content Placeholder 2"/>
          <p:cNvSpPr>
            <a:spLocks noGrp="1"/>
          </p:cNvSpPr>
          <p:nvPr>
            <p:ph sz="quarter" idx="1"/>
          </p:nvPr>
        </p:nvSpPr>
        <p:spPr/>
        <p:txBody>
          <a:bodyPr>
            <a:normAutofit fontScale="92500" lnSpcReduction="20000"/>
          </a:bodyPr>
          <a:lstStyle/>
          <a:p>
            <a:pPr algn="just"/>
            <a:r>
              <a:rPr lang="en-US" b="1" u="sng" dirty="0" smtClean="0"/>
              <a:t>Deductions:</a:t>
            </a:r>
            <a:r>
              <a:rPr lang="en-US" dirty="0" smtClean="0"/>
              <a:t> Under the Code, an employee’s wages may be deducted on certain grounds including: </a:t>
            </a:r>
          </a:p>
          <a:p>
            <a:pPr algn="just">
              <a:buNone/>
            </a:pPr>
            <a:r>
              <a:rPr lang="en-US" dirty="0" smtClean="0"/>
              <a:t>	(</a:t>
            </a:r>
            <a:r>
              <a:rPr lang="en-US" dirty="0" err="1" smtClean="0"/>
              <a:t>i</a:t>
            </a:r>
            <a:r>
              <a:rPr lang="en-US" dirty="0" smtClean="0"/>
              <a:t>) fines, (ii) absence from duty, (iii) accommodation given by the employer, or (iv) recovery of advances given to the employee, among others.  </a:t>
            </a:r>
          </a:p>
          <a:p>
            <a:pPr algn="just"/>
            <a:endParaRPr lang="en-US" dirty="0" smtClean="0"/>
          </a:p>
          <a:p>
            <a:pPr algn="just"/>
            <a:r>
              <a:rPr lang="en-US" dirty="0" smtClean="0"/>
              <a:t>These deductions should not exceed 50% of the employee’s total wage. </a:t>
            </a:r>
          </a:p>
          <a:p>
            <a:pPr algn="just">
              <a:buNone/>
            </a:pPr>
            <a:endParaRPr lang="en-US" dirty="0" smtClean="0"/>
          </a:p>
          <a:p>
            <a:pPr algn="just"/>
            <a:r>
              <a:rPr lang="en-US" dirty="0" smtClean="0"/>
              <a:t>In cases where the authorized deductions exceed 50% of the wages, the excess may be recovered by the employer in the manner prescribed.</a:t>
            </a:r>
            <a:endParaRPr lang="en-US" dirty="0"/>
          </a:p>
        </p:txBody>
      </p:sp>
    </p:spTree>
  </p:cSld>
  <p:clrMapOvr>
    <a:masterClrMapping/>
  </p:clrMapOvr>
  <p:transition>
    <p:pull dir="d"/>
  </p:transition>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Highlights of the Code</a:t>
            </a:r>
          </a:p>
        </p:txBody>
      </p:sp>
      <p:sp>
        <p:nvSpPr>
          <p:cNvPr id="3" name="Content Placeholder 2"/>
          <p:cNvSpPr>
            <a:spLocks noGrp="1"/>
          </p:cNvSpPr>
          <p:nvPr>
            <p:ph sz="quarter" idx="1"/>
          </p:nvPr>
        </p:nvSpPr>
        <p:spPr/>
        <p:txBody>
          <a:bodyPr/>
          <a:lstStyle/>
          <a:p>
            <a:pPr algn="just"/>
            <a:r>
              <a:rPr lang="en-US" dirty="0" smtClean="0">
                <a:solidFill>
                  <a:srgbClr val="FF0000"/>
                </a:solidFill>
              </a:rPr>
              <a:t>Rule 13- </a:t>
            </a:r>
            <a:r>
              <a:rPr lang="en-US" dirty="0" smtClean="0"/>
              <a:t>Recovery of the dues - </a:t>
            </a:r>
            <a:r>
              <a:rPr lang="en-US" dirty="0"/>
              <a:t>In cases where the authorized deductions exceed 50% of the wages, the excess may be recovered </a:t>
            </a:r>
            <a:r>
              <a:rPr lang="en-US" dirty="0" smtClean="0"/>
              <a:t> from the wages of succeeding wage periods in such installments so that the recovery in any month shall not exceed 50% of the wages of the employee in that month.</a:t>
            </a:r>
          </a:p>
          <a:p>
            <a:pPr algn="just"/>
            <a:r>
              <a:rPr lang="en-US" dirty="0" smtClean="0">
                <a:solidFill>
                  <a:srgbClr val="FF0000"/>
                </a:solidFill>
              </a:rPr>
              <a:t>Rule 15- </a:t>
            </a:r>
            <a:r>
              <a:rPr lang="en-US" dirty="0" smtClean="0"/>
              <a:t>A notice specifying acts and omission shall be displayed at conspicuous place and copy shall be sent to Inspector-cum-Facilitator.</a:t>
            </a:r>
            <a:endParaRPr lang="en-US" dirty="0"/>
          </a:p>
        </p:txBody>
      </p:sp>
    </p:spTree>
    <p:extLst>
      <p:ext uri="{BB962C8B-B14F-4D97-AF65-F5344CB8AC3E}">
        <p14:creationId xmlns:p14="http://schemas.microsoft.com/office/powerpoint/2010/main" val="3576456918"/>
      </p:ext>
    </p:extLst>
  </p:cSld>
  <p:clrMapOvr>
    <a:masterClrMapping/>
  </p:clrMapOvr>
  <p:transition>
    <p:pull dir="d"/>
  </p:transition>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Highlights of the Code</a:t>
            </a:r>
          </a:p>
        </p:txBody>
      </p:sp>
      <p:sp>
        <p:nvSpPr>
          <p:cNvPr id="3" name="Content Placeholder 2"/>
          <p:cNvSpPr>
            <a:spLocks noGrp="1"/>
          </p:cNvSpPr>
          <p:nvPr>
            <p:ph sz="quarter" idx="1"/>
          </p:nvPr>
        </p:nvSpPr>
        <p:spPr/>
        <p:txBody>
          <a:bodyPr/>
          <a:lstStyle/>
          <a:p>
            <a:pPr algn="just"/>
            <a:r>
              <a:rPr lang="en-US" dirty="0" smtClean="0">
                <a:solidFill>
                  <a:srgbClr val="FF0000"/>
                </a:solidFill>
              </a:rPr>
              <a:t>Rule 17 </a:t>
            </a:r>
            <a:r>
              <a:rPr lang="en-US" dirty="0" smtClean="0"/>
              <a:t>– Where an employer makes any deduction for absence from duty, he shall make intimation to Inspector-cum-Facilitator within 10 days of the Deduction with reasons for deduction. </a:t>
            </a:r>
          </a:p>
          <a:p>
            <a:pPr algn="just"/>
            <a:r>
              <a:rPr lang="en-US" dirty="0" smtClean="0"/>
              <a:t>The Inspector may examine the intimation and take appropriate action against the employer if he finds that explanation given is in contravention of the Code. </a:t>
            </a:r>
          </a:p>
          <a:p>
            <a:pPr marL="0" indent="0" algn="just">
              <a:buNone/>
            </a:pPr>
            <a:endParaRPr lang="en-US" dirty="0" smtClean="0"/>
          </a:p>
          <a:p>
            <a:endParaRPr lang="en-US" dirty="0"/>
          </a:p>
        </p:txBody>
      </p:sp>
    </p:spTree>
    <p:extLst>
      <p:ext uri="{BB962C8B-B14F-4D97-AF65-F5344CB8AC3E}">
        <p14:creationId xmlns:p14="http://schemas.microsoft.com/office/powerpoint/2010/main" val="358121300"/>
      </p:ext>
    </p:extLst>
  </p:cSld>
  <p:clrMapOvr>
    <a:masterClrMapping/>
  </p:clrMapOvr>
  <p:transition>
    <p:pull dir="d"/>
  </p:transition>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Highlights of the Code</a:t>
            </a:r>
          </a:p>
        </p:txBody>
      </p:sp>
      <p:sp>
        <p:nvSpPr>
          <p:cNvPr id="3" name="Content Placeholder 2"/>
          <p:cNvSpPr>
            <a:spLocks noGrp="1"/>
          </p:cNvSpPr>
          <p:nvPr>
            <p:ph sz="quarter" idx="1"/>
          </p:nvPr>
        </p:nvSpPr>
        <p:spPr/>
        <p:txBody>
          <a:bodyPr/>
          <a:lstStyle/>
          <a:p>
            <a:pPr algn="just"/>
            <a:r>
              <a:rPr lang="en-US" dirty="0" smtClean="0">
                <a:solidFill>
                  <a:srgbClr val="FF0000"/>
                </a:solidFill>
              </a:rPr>
              <a:t>Rule 18 </a:t>
            </a:r>
            <a:r>
              <a:rPr lang="en-US" dirty="0" smtClean="0"/>
              <a:t>–  Deduction for damage or loss – Employer </a:t>
            </a:r>
            <a:r>
              <a:rPr lang="en-US" u="sng" dirty="0" smtClean="0"/>
              <a:t>shall explain personally </a:t>
            </a:r>
            <a:r>
              <a:rPr lang="en-US" dirty="0" smtClean="0"/>
              <a:t>and also in writing the damage or loss of goods caused by the employee and how such damage or loss is directly attributable to his neglect or default of the employee and thereafter an opportunity to offer any explanation shall be given to the employee.  </a:t>
            </a:r>
          </a:p>
          <a:p>
            <a:pPr algn="just"/>
            <a:r>
              <a:rPr lang="en-US" dirty="0" smtClean="0"/>
              <a:t>Such deductions shall be intimated to the employee within 15 days from the date of deduction.</a:t>
            </a:r>
          </a:p>
          <a:p>
            <a:pPr algn="just"/>
            <a:endParaRPr lang="en-US" dirty="0" smtClean="0"/>
          </a:p>
          <a:p>
            <a:endParaRPr lang="en-US" dirty="0"/>
          </a:p>
        </p:txBody>
      </p:sp>
    </p:spTree>
    <p:extLst>
      <p:ext uri="{BB962C8B-B14F-4D97-AF65-F5344CB8AC3E}">
        <p14:creationId xmlns:p14="http://schemas.microsoft.com/office/powerpoint/2010/main" val="110442383"/>
      </p:ext>
    </p:extLst>
  </p:cSld>
  <p:clrMapOvr>
    <a:masterClrMapping/>
  </p:clrMapOvr>
  <p:transition>
    <p:pull dir="d"/>
  </p:transition>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Highlights of the Code</a:t>
            </a:r>
          </a:p>
        </p:txBody>
      </p:sp>
      <p:sp>
        <p:nvSpPr>
          <p:cNvPr id="3" name="Content Placeholder 2"/>
          <p:cNvSpPr>
            <a:spLocks noGrp="1"/>
          </p:cNvSpPr>
          <p:nvPr>
            <p:ph sz="quarter" idx="1"/>
          </p:nvPr>
        </p:nvSpPr>
        <p:spPr/>
        <p:txBody>
          <a:bodyPr/>
          <a:lstStyle/>
          <a:p>
            <a:pPr algn="just"/>
            <a:r>
              <a:rPr lang="en-US" dirty="0" smtClean="0">
                <a:solidFill>
                  <a:srgbClr val="FF0000"/>
                </a:solidFill>
              </a:rPr>
              <a:t>Rule 19 </a:t>
            </a:r>
            <a:r>
              <a:rPr lang="en-US" dirty="0" smtClean="0"/>
              <a:t>– Condition regarding recovery of advance- recovery shall be made in such installments so as any or all installments in a wage period </a:t>
            </a:r>
            <a:r>
              <a:rPr lang="en-US" dirty="0" smtClean="0"/>
              <a:t>shall not </a:t>
            </a:r>
            <a:r>
              <a:rPr lang="en-US" dirty="0" smtClean="0"/>
              <a:t>exceed 50% of the wages of the employee in that wage period and the particulars of such recovery shall be recorded in the register maintained in Form - I.</a:t>
            </a:r>
          </a:p>
          <a:p>
            <a:pPr algn="just"/>
            <a:endParaRPr lang="en-US" dirty="0" smtClean="0"/>
          </a:p>
          <a:p>
            <a:endParaRPr lang="en-US" dirty="0"/>
          </a:p>
        </p:txBody>
      </p:sp>
    </p:spTree>
    <p:extLst>
      <p:ext uri="{BB962C8B-B14F-4D97-AF65-F5344CB8AC3E}">
        <p14:creationId xmlns:p14="http://schemas.microsoft.com/office/powerpoint/2010/main" val="3971220665"/>
      </p:ext>
    </p:extLst>
  </p:cSld>
  <p:clrMapOvr>
    <a:masterClrMapping/>
  </p:clrMapOvr>
  <p:transition>
    <p:pull dir="d"/>
  </p:transition>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Highlights of the Code</a:t>
            </a:r>
            <a:endParaRPr lang="en-US" dirty="0"/>
          </a:p>
        </p:txBody>
      </p:sp>
      <p:sp>
        <p:nvSpPr>
          <p:cNvPr id="3" name="Content Placeholder 2"/>
          <p:cNvSpPr>
            <a:spLocks noGrp="1"/>
          </p:cNvSpPr>
          <p:nvPr>
            <p:ph sz="quarter" idx="1"/>
          </p:nvPr>
        </p:nvSpPr>
        <p:spPr/>
        <p:txBody>
          <a:bodyPr>
            <a:normAutofit fontScale="92500" lnSpcReduction="20000"/>
          </a:bodyPr>
          <a:lstStyle/>
          <a:p>
            <a:pPr algn="just"/>
            <a:r>
              <a:rPr lang="en-US" b="1" u="sng" dirty="0" smtClean="0"/>
              <a:t>Time limit for payment of wages : </a:t>
            </a:r>
            <a:r>
              <a:rPr lang="en-US" dirty="0" smtClean="0"/>
              <a:t>7th day for all employees.  (7</a:t>
            </a:r>
            <a:r>
              <a:rPr lang="en-US" baseline="30000" dirty="0" smtClean="0"/>
              <a:t>th</a:t>
            </a:r>
            <a:r>
              <a:rPr lang="en-US" dirty="0" smtClean="0"/>
              <a:t> / 10</a:t>
            </a:r>
            <a:r>
              <a:rPr lang="en-US" baseline="30000" dirty="0" smtClean="0"/>
              <a:t>th</a:t>
            </a:r>
            <a:r>
              <a:rPr lang="en-US" dirty="0" smtClean="0"/>
              <a:t> day not applicable)</a:t>
            </a:r>
            <a:r>
              <a:rPr lang="en-US" dirty="0" smtClean="0">
                <a:solidFill>
                  <a:srgbClr val="FF0000"/>
                </a:solidFill>
              </a:rPr>
              <a:t>Full and final amount shall be paid within 2 working </a:t>
            </a:r>
            <a:r>
              <a:rPr lang="en-US" dirty="0" smtClean="0">
                <a:solidFill>
                  <a:srgbClr val="FF0000"/>
                </a:solidFill>
              </a:rPr>
              <a:t>days – Implementation ??? / objected by many </a:t>
            </a:r>
            <a:r>
              <a:rPr lang="en-US" dirty="0" err="1" smtClean="0">
                <a:solidFill>
                  <a:srgbClr val="FF0000"/>
                </a:solidFill>
              </a:rPr>
              <a:t>compnies</a:t>
            </a:r>
            <a:r>
              <a:rPr lang="en-US" dirty="0" smtClean="0">
                <a:solidFill>
                  <a:srgbClr val="FF0000"/>
                </a:solidFill>
              </a:rPr>
              <a:t> as project completion, handover may not happen during these two days. </a:t>
            </a:r>
            <a:endParaRPr lang="en-US" dirty="0" smtClean="0">
              <a:solidFill>
                <a:srgbClr val="FF0000"/>
              </a:solidFill>
            </a:endParaRPr>
          </a:p>
          <a:p>
            <a:pPr algn="just"/>
            <a:endParaRPr lang="en-US" dirty="0" smtClean="0"/>
          </a:p>
          <a:p>
            <a:pPr algn="just"/>
            <a:r>
              <a:rPr lang="en-US" b="1" u="sng" dirty="0" smtClean="0"/>
              <a:t>Fine:  </a:t>
            </a:r>
            <a:r>
              <a:rPr lang="en-US" dirty="0" smtClean="0"/>
              <a:t>All fines and all realization shall be recorded in separate fine register in Form I and realization shall be applied only to such purposes beneficial to the employees as prescribed by the Authorities.[presently fines are transferred to LWF]</a:t>
            </a:r>
            <a:endParaRPr lang="en-US" b="1" u="sng" dirty="0"/>
          </a:p>
        </p:txBody>
      </p:sp>
    </p:spTree>
  </p:cSld>
  <p:clrMapOvr>
    <a:masterClrMapping/>
  </p:clrMapOvr>
  <p:transition>
    <p:pull dir="d"/>
  </p:transition>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Highlights of the Code</a:t>
            </a:r>
            <a:endParaRPr lang="en-US" dirty="0"/>
          </a:p>
        </p:txBody>
      </p:sp>
      <p:sp>
        <p:nvSpPr>
          <p:cNvPr id="3" name="Content Placeholder 2"/>
          <p:cNvSpPr>
            <a:spLocks noGrp="1"/>
          </p:cNvSpPr>
          <p:nvPr>
            <p:ph sz="quarter" idx="1"/>
          </p:nvPr>
        </p:nvSpPr>
        <p:spPr/>
        <p:txBody>
          <a:bodyPr/>
          <a:lstStyle/>
          <a:p>
            <a:pPr algn="just"/>
            <a:r>
              <a:rPr lang="en-US" b="1" u="sng" dirty="0" smtClean="0"/>
              <a:t>Deduction for damages or loss-</a:t>
            </a:r>
            <a:r>
              <a:rPr lang="en-US" b="1" dirty="0" smtClean="0"/>
              <a:t>   </a:t>
            </a:r>
            <a:r>
              <a:rPr lang="en-US" dirty="0" smtClean="0"/>
              <a:t>all such deductions and realization thereof shall be recorded in separate register – Form I.  Employee shall be given opportunity of being heard.</a:t>
            </a:r>
          </a:p>
          <a:p>
            <a:pPr algn="just"/>
            <a:endParaRPr lang="en-US" dirty="0" smtClean="0"/>
          </a:p>
          <a:p>
            <a:pPr algn="just"/>
            <a:r>
              <a:rPr lang="en-US" b="1" u="sng" dirty="0" smtClean="0"/>
              <a:t>Deduction for recovery of loans: </a:t>
            </a:r>
            <a:r>
              <a:rPr lang="en-US" dirty="0" smtClean="0"/>
              <a:t>In due course of time, Authorities will prescribe amount of loan and rate of interest payable thereon.</a:t>
            </a:r>
            <a:endParaRPr lang="en-US" b="1" u="sng" dirty="0"/>
          </a:p>
        </p:txBody>
      </p:sp>
    </p:spTree>
  </p:cSld>
  <p:clrMapOvr>
    <a:masterClrMapping/>
  </p:clrMapOvr>
  <p:transition>
    <p:pull dir="d"/>
  </p:transition>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Highlights of the Code</a:t>
            </a:r>
            <a:endParaRPr lang="en-US" dirty="0"/>
          </a:p>
        </p:txBody>
      </p:sp>
      <p:sp>
        <p:nvSpPr>
          <p:cNvPr id="3" name="Content Placeholder 2"/>
          <p:cNvSpPr>
            <a:spLocks noGrp="1"/>
          </p:cNvSpPr>
          <p:nvPr>
            <p:ph sz="quarter" idx="1"/>
          </p:nvPr>
        </p:nvSpPr>
        <p:spPr/>
        <p:txBody>
          <a:bodyPr>
            <a:noAutofit/>
          </a:bodyPr>
          <a:lstStyle/>
          <a:p>
            <a:pPr algn="just"/>
            <a:r>
              <a:rPr lang="en-US" b="1" u="sng" dirty="0" smtClean="0"/>
              <a:t>Eligibility for bonus</a:t>
            </a:r>
            <a:r>
              <a:rPr lang="en-US" dirty="0" smtClean="0"/>
              <a:t>: (present limit is 21,000/-)</a:t>
            </a:r>
          </a:p>
          <a:p>
            <a:pPr algn="just">
              <a:buNone/>
            </a:pPr>
            <a:r>
              <a:rPr lang="en-US" dirty="0" smtClean="0"/>
              <a:t>	</a:t>
            </a:r>
            <a:r>
              <a:rPr lang="en-US" sz="2800" dirty="0" smtClean="0"/>
              <a:t>All employees whose wages do not exceed a specific monthly amount, notified by the central or state government, will be entitled to an annual bonus.  </a:t>
            </a:r>
          </a:p>
          <a:p>
            <a:pPr algn="just">
              <a:buNone/>
            </a:pPr>
            <a:r>
              <a:rPr lang="en-US" sz="2800" dirty="0" smtClean="0"/>
              <a:t>	The bonus will be at least: (</a:t>
            </a:r>
            <a:r>
              <a:rPr lang="en-US" sz="2800" dirty="0" err="1" smtClean="0"/>
              <a:t>i</a:t>
            </a:r>
            <a:r>
              <a:rPr lang="en-US" sz="2800" dirty="0" smtClean="0"/>
              <a:t>) 8.33% of his wages, or (ii) Rs 100, whichever is higher. </a:t>
            </a:r>
          </a:p>
          <a:p>
            <a:pPr algn="just">
              <a:buNone/>
            </a:pPr>
            <a:r>
              <a:rPr lang="en-US" sz="2800" dirty="0" smtClean="0"/>
              <a:t>	 In addition, the employer will distribute a part of the gross profits amongst the employees.  This will be distributed in proportion to the annual wages of an employee.  An employee can receive a maximum bonus of 20% of his annual wages.</a:t>
            </a:r>
          </a:p>
          <a:p>
            <a:pPr algn="just"/>
            <a:endParaRPr lang="en-US" dirty="0" smtClean="0"/>
          </a:p>
          <a:p>
            <a:endParaRPr lang="en-US" dirty="0" smtClean="0"/>
          </a:p>
        </p:txBody>
      </p:sp>
    </p:spTree>
  </p:cSld>
  <p:clrMapOvr>
    <a:masterClrMapping/>
  </p:clrMapOvr>
  <p:transition>
    <p:pull dir="d"/>
  </p:transition>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Highlights of the Code</a:t>
            </a:r>
            <a:endParaRPr lang="en-US" dirty="0"/>
          </a:p>
        </p:txBody>
      </p:sp>
      <p:sp>
        <p:nvSpPr>
          <p:cNvPr id="3" name="Content Placeholder 2"/>
          <p:cNvSpPr>
            <a:spLocks noGrp="1"/>
          </p:cNvSpPr>
          <p:nvPr>
            <p:ph sz="quarter" idx="1"/>
          </p:nvPr>
        </p:nvSpPr>
        <p:spPr/>
        <p:txBody>
          <a:bodyPr>
            <a:noAutofit/>
          </a:bodyPr>
          <a:lstStyle/>
          <a:p>
            <a:pPr algn="just"/>
            <a:r>
              <a:rPr lang="en-US" dirty="0" smtClean="0">
                <a:solidFill>
                  <a:srgbClr val="FF0000"/>
                </a:solidFill>
              </a:rPr>
              <a:t>Rule 21 to 27</a:t>
            </a:r>
            <a:r>
              <a:rPr lang="en-US" dirty="0" smtClean="0"/>
              <a:t> deals with calculation of Gross profits and set on and set off –  refer schedule A, B, C and D for formats of the calculation.</a:t>
            </a:r>
          </a:p>
          <a:p>
            <a:endParaRPr lang="en-US" dirty="0" smtClean="0"/>
          </a:p>
        </p:txBody>
      </p:sp>
    </p:spTree>
    <p:extLst>
      <p:ext uri="{BB962C8B-B14F-4D97-AF65-F5344CB8AC3E}">
        <p14:creationId xmlns:p14="http://schemas.microsoft.com/office/powerpoint/2010/main" val="2755937002"/>
      </p:ext>
    </p:extLst>
  </p:cSld>
  <p:clrMapOvr>
    <a:masterClrMapping/>
  </p:clrMapOvr>
  <p:transition>
    <p:pull dir="d"/>
  </p:transition>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Highlights of the Code</a:t>
            </a:r>
            <a:endParaRPr lang="en-US" dirty="0"/>
          </a:p>
        </p:txBody>
      </p:sp>
      <p:sp>
        <p:nvSpPr>
          <p:cNvPr id="3" name="Content Placeholder 2"/>
          <p:cNvSpPr>
            <a:spLocks noGrp="1"/>
          </p:cNvSpPr>
          <p:nvPr>
            <p:ph sz="quarter" idx="1"/>
          </p:nvPr>
        </p:nvSpPr>
        <p:spPr/>
        <p:txBody>
          <a:bodyPr>
            <a:noAutofit/>
          </a:bodyPr>
          <a:lstStyle/>
          <a:p>
            <a:pPr algn="just"/>
            <a:r>
              <a:rPr lang="en-US" b="1" u="sng" dirty="0" smtClean="0"/>
              <a:t>Eligibility for bonus</a:t>
            </a:r>
            <a:r>
              <a:rPr lang="en-US" dirty="0" smtClean="0"/>
              <a:t>: </a:t>
            </a:r>
          </a:p>
          <a:p>
            <a:pPr algn="just">
              <a:buNone/>
            </a:pPr>
            <a:r>
              <a:rPr lang="en-US" dirty="0" smtClean="0"/>
              <a:t>	</a:t>
            </a:r>
          </a:p>
          <a:p>
            <a:pPr algn="just">
              <a:buNone/>
            </a:pPr>
            <a:r>
              <a:rPr lang="en-US" dirty="0" smtClean="0"/>
              <a:t>	Should bonus be paid to all employees merely on the basis of a salary threshold irrespective of their individual performance and/or contract?</a:t>
            </a:r>
          </a:p>
          <a:p>
            <a:endParaRPr lang="en-US" dirty="0" smtClean="0"/>
          </a:p>
        </p:txBody>
      </p:sp>
    </p:spTree>
  </p:cSld>
  <p:clrMapOvr>
    <a:masterClrMapping/>
  </p:clrMapOvr>
  <p:transition>
    <p:pull dir="d"/>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
            </a:r>
            <a:br>
              <a:rPr lang="en-US" dirty="0" smtClean="0"/>
            </a:br>
            <a:r>
              <a:rPr lang="en-US" dirty="0" smtClean="0"/>
              <a:t>Code on </a:t>
            </a:r>
            <a:r>
              <a:rPr lang="en-US" dirty="0"/>
              <a:t>Occupational Safety, Health and Working Conditions</a:t>
            </a:r>
            <a:br>
              <a:rPr lang="en-US" dirty="0"/>
            </a:br>
            <a:endParaRPr lang="en-US" dirty="0"/>
          </a:p>
        </p:txBody>
      </p:sp>
      <p:sp>
        <p:nvSpPr>
          <p:cNvPr id="3" name="Content Placeholder 2"/>
          <p:cNvSpPr>
            <a:spLocks noGrp="1"/>
          </p:cNvSpPr>
          <p:nvPr>
            <p:ph sz="quarter" idx="1"/>
          </p:nvPr>
        </p:nvSpPr>
        <p:spPr>
          <a:xfrm>
            <a:off x="612648" y="1628800"/>
            <a:ext cx="8153400" cy="4467200"/>
          </a:xfrm>
        </p:spPr>
        <p:txBody>
          <a:bodyPr>
            <a:normAutofit fontScale="25000" lnSpcReduction="20000"/>
          </a:bodyPr>
          <a:lstStyle/>
          <a:p>
            <a:pPr algn="just"/>
            <a:r>
              <a:rPr lang="en-US" sz="8000" dirty="0"/>
              <a:t>The Government on 3rd December 2019 introduced the Code on Occupational Safety, Health and Working Conditions Bill, a move opposed by the opposition which demanded that the proposed legislations be sent to a standing committee for Scrutiny. </a:t>
            </a:r>
          </a:p>
          <a:p>
            <a:pPr algn="just"/>
            <a:endParaRPr lang="en-US" sz="8000" dirty="0" smtClean="0"/>
          </a:p>
          <a:p>
            <a:pPr algn="just"/>
            <a:r>
              <a:rPr lang="en-US" sz="8000" dirty="0" smtClean="0"/>
              <a:t>The </a:t>
            </a:r>
            <a:r>
              <a:rPr lang="en-US" sz="8000" dirty="0"/>
              <a:t>proposed Code </a:t>
            </a:r>
            <a:r>
              <a:rPr lang="en-US" sz="8000" dirty="0" smtClean="0"/>
              <a:t>would </a:t>
            </a:r>
            <a:r>
              <a:rPr lang="en-US" sz="8000" dirty="0"/>
              <a:t>be applicable to all establishments employing 10 or more workers, where any industry, trade, business, manufacture or occupation is carried on, including IT establishments or establishments of service sector.</a:t>
            </a:r>
          </a:p>
          <a:p>
            <a:pPr marL="0" indent="0" algn="just">
              <a:buNone/>
            </a:pPr>
            <a:r>
              <a:rPr lang="en-US" sz="8000" dirty="0"/>
              <a:t/>
            </a:r>
            <a:br>
              <a:rPr lang="en-US" sz="8000" dirty="0"/>
            </a:br>
            <a:r>
              <a:rPr lang="en-US" sz="8000" dirty="0"/>
              <a:t/>
            </a:r>
            <a:br>
              <a:rPr lang="en-US" sz="8000" dirty="0"/>
            </a:br>
            <a:endParaRPr lang="en-US" sz="8000" dirty="0"/>
          </a:p>
          <a:p>
            <a:pPr algn="just"/>
            <a:r>
              <a:rPr lang="en-US" sz="8000" dirty="0" smtClean="0"/>
              <a:t>The </a:t>
            </a:r>
            <a:r>
              <a:rPr lang="en-US" sz="8000" dirty="0"/>
              <a:t>Code  also merge 13 C</a:t>
            </a:r>
            <a:r>
              <a:rPr lang="en-US" sz="8000" dirty="0" smtClean="0"/>
              <a:t>entral Labour laws ( Factories Act, Mines Act) </a:t>
            </a:r>
            <a:r>
              <a:rPr lang="en-US" sz="8000" dirty="0"/>
              <a:t>into a single code which would apply to all establishments employing 10 or more workers.</a:t>
            </a:r>
          </a:p>
          <a:p>
            <a:pPr marL="0" indent="0" algn="just">
              <a:buNone/>
            </a:pPr>
            <a:r>
              <a:rPr lang="en-US" dirty="0"/>
              <a:t/>
            </a:r>
            <a:br>
              <a:rPr lang="en-US" dirty="0"/>
            </a:br>
            <a:r>
              <a:rPr lang="en-US" dirty="0"/>
              <a:t/>
            </a:r>
            <a:br>
              <a:rPr lang="en-US" dirty="0"/>
            </a:br>
            <a:r>
              <a:rPr lang="en-US" dirty="0"/>
              <a:t/>
            </a:r>
            <a:br>
              <a:rPr lang="en-US" dirty="0"/>
            </a:br>
            <a:endParaRPr lang="en-US" dirty="0"/>
          </a:p>
          <a:p>
            <a:pPr marL="0" indent="0" algn="just">
              <a:buNone/>
            </a:pPr>
            <a:endParaRPr lang="en-US" dirty="0"/>
          </a:p>
        </p:txBody>
      </p:sp>
    </p:spTree>
    <p:extLst>
      <p:ext uri="{BB962C8B-B14F-4D97-AF65-F5344CB8AC3E}">
        <p14:creationId xmlns:p14="http://schemas.microsoft.com/office/powerpoint/2010/main" val="1657227949"/>
      </p:ext>
    </p:extLst>
  </p:cSld>
  <p:clrMapOvr>
    <a:masterClrMapping/>
  </p:clrMapOvr>
  <p:transition>
    <p:pull dir="d"/>
  </p:transition>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Highlights of the Code</a:t>
            </a:r>
            <a:endParaRPr lang="en-US" dirty="0"/>
          </a:p>
        </p:txBody>
      </p:sp>
      <p:sp>
        <p:nvSpPr>
          <p:cNvPr id="3" name="Content Placeholder 2"/>
          <p:cNvSpPr>
            <a:spLocks noGrp="1"/>
          </p:cNvSpPr>
          <p:nvPr>
            <p:ph sz="quarter" idx="1"/>
          </p:nvPr>
        </p:nvSpPr>
        <p:spPr/>
        <p:txBody>
          <a:bodyPr>
            <a:noAutofit/>
          </a:bodyPr>
          <a:lstStyle/>
          <a:p>
            <a:pPr algn="just"/>
            <a:r>
              <a:rPr lang="en-US" b="1" u="sng" dirty="0" smtClean="0"/>
              <a:t>Disqualifications for bonus</a:t>
            </a:r>
            <a:r>
              <a:rPr lang="en-US" dirty="0" smtClean="0"/>
              <a:t>:   an employee shall be disqualified	from receiving bonus under this Code, if he is dismissed from service for––</a:t>
            </a:r>
          </a:p>
          <a:p>
            <a:pPr>
              <a:buNone/>
            </a:pPr>
            <a:r>
              <a:rPr lang="en-US" dirty="0" smtClean="0"/>
              <a:t>	(a) fraud; or</a:t>
            </a:r>
          </a:p>
          <a:p>
            <a:pPr>
              <a:buNone/>
            </a:pPr>
            <a:r>
              <a:rPr lang="en-US" dirty="0" smtClean="0"/>
              <a:t>	(b) riotous or violent behaviour while on the premises of the establishment; or</a:t>
            </a:r>
          </a:p>
          <a:p>
            <a:pPr>
              <a:buNone/>
            </a:pPr>
            <a:r>
              <a:rPr lang="en-US" dirty="0" smtClean="0"/>
              <a:t>	(c) theft, misappropriation or sabotage of any property of the establishment; or</a:t>
            </a:r>
          </a:p>
          <a:p>
            <a:pPr>
              <a:buNone/>
            </a:pPr>
            <a:r>
              <a:rPr lang="en-US" dirty="0" smtClean="0"/>
              <a:t>	(d) </a:t>
            </a:r>
            <a:r>
              <a:rPr lang="en-US" dirty="0" smtClean="0">
                <a:solidFill>
                  <a:srgbClr val="FF0000"/>
                </a:solidFill>
              </a:rPr>
              <a:t>conviction for sexual harassment.(new clause)</a:t>
            </a:r>
          </a:p>
        </p:txBody>
      </p:sp>
    </p:spTree>
  </p:cSld>
  <p:clrMapOvr>
    <a:masterClrMapping/>
  </p:clrMapOvr>
  <p:transition>
    <p:pull dir="d"/>
  </p:transition>
  <p:timing>
    <p:tnLst>
      <p:par>
        <p:cT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Highlights of the Code</a:t>
            </a:r>
            <a:endParaRPr lang="en-US" dirty="0"/>
          </a:p>
        </p:txBody>
      </p:sp>
      <p:sp>
        <p:nvSpPr>
          <p:cNvPr id="3" name="Content Placeholder 2"/>
          <p:cNvSpPr>
            <a:spLocks noGrp="1"/>
          </p:cNvSpPr>
          <p:nvPr>
            <p:ph sz="quarter" idx="1"/>
          </p:nvPr>
        </p:nvSpPr>
        <p:spPr/>
        <p:txBody>
          <a:bodyPr>
            <a:noAutofit/>
          </a:bodyPr>
          <a:lstStyle/>
          <a:p>
            <a:pPr algn="just"/>
            <a:r>
              <a:rPr lang="en-US" sz="2400" b="1" u="sng" dirty="0" smtClean="0"/>
              <a:t>Payment of various undistributed dues in case of death of an employee: </a:t>
            </a:r>
            <a:r>
              <a:rPr lang="en-US" sz="2400" dirty="0" smtClean="0"/>
              <a:t>such amount shall be  to  person nominated by the employee and in the absence of the nomination shall be deposited with the Deputy Chief Labour Commissioner.</a:t>
            </a:r>
          </a:p>
          <a:p>
            <a:pPr marL="0" indent="0" algn="just">
              <a:buNone/>
            </a:pPr>
            <a:endParaRPr lang="en-US" sz="2400" dirty="0" smtClean="0"/>
          </a:p>
          <a:p>
            <a:pPr algn="just"/>
            <a:r>
              <a:rPr lang="en-US" sz="2400" dirty="0" smtClean="0"/>
              <a:t> As per </a:t>
            </a:r>
            <a:r>
              <a:rPr lang="en-US" sz="2400" dirty="0" smtClean="0">
                <a:solidFill>
                  <a:srgbClr val="FF0000"/>
                </a:solidFill>
              </a:rPr>
              <a:t>Rule 46</a:t>
            </a:r>
            <a:r>
              <a:rPr lang="en-US" sz="2400" dirty="0" smtClean="0"/>
              <a:t> Where the amount is undistributed because either no nomination has been made or such amount could not be paid until the expiry of 6 month from the date it becomes payable, then such amount shall deposited with Labour Commissioner within 15 days after the last day of the said period of 6 months. </a:t>
            </a:r>
          </a:p>
        </p:txBody>
      </p:sp>
    </p:spTree>
  </p:cSld>
  <p:clrMapOvr>
    <a:masterClrMapping/>
  </p:clrMapOvr>
  <p:transition>
    <p:pull dir="d"/>
  </p:transition>
  <p:timing>
    <p:tnLst>
      <p:par>
        <p:cTn id="1" dur="indefinite" restart="never" nodeType="tmRoot"/>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Highlights of the Code</a:t>
            </a:r>
            <a:endParaRPr lang="en-US" dirty="0"/>
          </a:p>
        </p:txBody>
      </p:sp>
      <p:sp>
        <p:nvSpPr>
          <p:cNvPr id="3" name="Content Placeholder 2"/>
          <p:cNvSpPr>
            <a:spLocks noGrp="1"/>
          </p:cNvSpPr>
          <p:nvPr>
            <p:ph sz="quarter" idx="1"/>
          </p:nvPr>
        </p:nvSpPr>
        <p:spPr/>
        <p:txBody>
          <a:bodyPr>
            <a:noAutofit/>
          </a:bodyPr>
          <a:lstStyle/>
          <a:p>
            <a:pPr algn="just"/>
            <a:r>
              <a:rPr lang="en-US" b="1" u="sng" dirty="0" smtClean="0"/>
              <a:t>Records, Returns and Notices: </a:t>
            </a:r>
            <a:r>
              <a:rPr lang="en-US" sz="2400" dirty="0" smtClean="0"/>
              <a:t>Every employer of an establishment to which this Code applies shall maintain:</a:t>
            </a:r>
          </a:p>
          <a:p>
            <a:pPr algn="just"/>
            <a:r>
              <a:rPr lang="en-US" sz="2400" dirty="0" smtClean="0"/>
              <a:t>a register containing the details with regard to persons employed, </a:t>
            </a:r>
            <a:r>
              <a:rPr lang="en-US" sz="2400" u="sng" dirty="0" smtClean="0"/>
              <a:t>muster roll</a:t>
            </a:r>
            <a:r>
              <a:rPr lang="en-US" sz="2400" dirty="0" smtClean="0"/>
              <a:t>, wages and such other details in Form-IV as per </a:t>
            </a:r>
            <a:r>
              <a:rPr lang="en-US" sz="2400" dirty="0" smtClean="0">
                <a:solidFill>
                  <a:srgbClr val="FF0000"/>
                </a:solidFill>
              </a:rPr>
              <a:t>Rule 50.</a:t>
            </a:r>
          </a:p>
          <a:p>
            <a:pPr algn="just"/>
            <a:r>
              <a:rPr lang="en-US" sz="2400" i="1" dirty="0" smtClean="0"/>
              <a:t> Every employer shall display </a:t>
            </a:r>
            <a:r>
              <a:rPr lang="en-US" sz="2400" dirty="0" smtClean="0"/>
              <a:t>the </a:t>
            </a:r>
            <a:r>
              <a:rPr lang="en-US" sz="2400" u="sng" dirty="0" smtClean="0"/>
              <a:t>abstract of this Code </a:t>
            </a:r>
            <a:r>
              <a:rPr lang="en-US" sz="2400" i="1" dirty="0" smtClean="0"/>
              <a:t>at a prominent place of </a:t>
            </a:r>
            <a:r>
              <a:rPr lang="en-US" sz="2400" dirty="0" smtClean="0"/>
              <a:t>the establishment , </a:t>
            </a:r>
            <a:r>
              <a:rPr lang="en-US" sz="2400" u="sng" dirty="0" smtClean="0"/>
              <a:t>category-wise wage rates of employees</a:t>
            </a:r>
            <a:r>
              <a:rPr lang="en-US" sz="2400" dirty="0" smtClean="0"/>
              <a:t>, </a:t>
            </a:r>
            <a:r>
              <a:rPr lang="en-US" sz="2400" u="sng" dirty="0" smtClean="0"/>
              <a:t>wage period, day or date and time of payment of wages, and the name and address of the Inspector-cum-Facilitator</a:t>
            </a:r>
            <a:r>
              <a:rPr lang="en-US" sz="2400" dirty="0" smtClean="0"/>
              <a:t> having jurisdiction.</a:t>
            </a:r>
          </a:p>
          <a:p>
            <a:endParaRPr lang="en-US" dirty="0" smtClean="0"/>
          </a:p>
        </p:txBody>
      </p:sp>
    </p:spTree>
  </p:cSld>
  <p:clrMapOvr>
    <a:masterClrMapping/>
  </p:clrMapOvr>
  <p:transition>
    <p:pull dir="d"/>
  </p:transition>
  <p:timing>
    <p:tnLst>
      <p:par>
        <p:cTn id="1" dur="indefinite" restart="never" nodeType="tmRoot"/>
      </p:par>
    </p:tn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Highlights of the Code</a:t>
            </a:r>
            <a:endParaRPr lang="en-US" dirty="0"/>
          </a:p>
        </p:txBody>
      </p:sp>
      <p:sp>
        <p:nvSpPr>
          <p:cNvPr id="3" name="Content Placeholder 2"/>
          <p:cNvSpPr>
            <a:spLocks noGrp="1"/>
          </p:cNvSpPr>
          <p:nvPr>
            <p:ph sz="quarter" idx="1"/>
          </p:nvPr>
        </p:nvSpPr>
        <p:spPr>
          <a:xfrm>
            <a:off x="611560" y="1412776"/>
            <a:ext cx="8153400" cy="4495800"/>
          </a:xfrm>
        </p:spPr>
        <p:txBody>
          <a:bodyPr>
            <a:noAutofit/>
          </a:bodyPr>
          <a:lstStyle/>
          <a:p>
            <a:pPr algn="just">
              <a:buNone/>
            </a:pPr>
            <a:r>
              <a:rPr lang="en-US" dirty="0" smtClean="0"/>
              <a:t>(</a:t>
            </a:r>
            <a:r>
              <a:rPr lang="en-US" i="1" dirty="0" smtClean="0"/>
              <a:t>3) </a:t>
            </a:r>
            <a:r>
              <a:rPr lang="en-US" sz="2800" i="1" dirty="0" smtClean="0"/>
              <a:t>Every employer shall issue </a:t>
            </a:r>
            <a:r>
              <a:rPr lang="en-US" sz="2800" i="1" u="sng" dirty="0" smtClean="0"/>
              <a:t>wage slips </a:t>
            </a:r>
            <a:r>
              <a:rPr lang="en-US" sz="2800" i="1" dirty="0" smtClean="0"/>
              <a:t>to the employees in Form –V electronically or otherwise.</a:t>
            </a:r>
            <a:endParaRPr lang="en-US" sz="2800" dirty="0" smtClean="0"/>
          </a:p>
          <a:p>
            <a:pPr algn="just">
              <a:buNone/>
            </a:pPr>
            <a:r>
              <a:rPr lang="en-US" sz="2800" dirty="0" smtClean="0"/>
              <a:t>(</a:t>
            </a:r>
            <a:r>
              <a:rPr lang="en-US" sz="2800" i="1" dirty="0" smtClean="0"/>
              <a:t>4) The provisions of sub-sections (1) to (3) shall not apply in respect of the employer </a:t>
            </a:r>
            <a:r>
              <a:rPr lang="en-US" sz="2800" dirty="0" smtClean="0"/>
              <a:t>to the extent he employs not more than </a:t>
            </a:r>
            <a:r>
              <a:rPr lang="en-US" sz="2800" u="sng" dirty="0" smtClean="0"/>
              <a:t>five persons </a:t>
            </a:r>
            <a:r>
              <a:rPr lang="en-US" sz="2800" dirty="0" smtClean="0"/>
              <a:t>for agriculture or domestic purpose:</a:t>
            </a:r>
          </a:p>
          <a:p>
            <a:pPr algn="just">
              <a:buNone/>
            </a:pPr>
            <a:r>
              <a:rPr lang="en-US" sz="2800" dirty="0" smtClean="0"/>
              <a:t>	Provided that such employer, when demanded, shall produce before the Inspector-cum-Facilitator, the reasonable proof of the payment of wages to the persons so employed.[ </a:t>
            </a:r>
            <a:r>
              <a:rPr lang="en-US" sz="2800" dirty="0" smtClean="0">
                <a:solidFill>
                  <a:srgbClr val="FF0000"/>
                </a:solidFill>
              </a:rPr>
              <a:t>preservation of records for 3 years is removed]</a:t>
            </a:r>
          </a:p>
        </p:txBody>
      </p:sp>
    </p:spTree>
  </p:cSld>
  <p:clrMapOvr>
    <a:masterClrMapping/>
  </p:clrMapOvr>
  <p:transition>
    <p:pull dir="d"/>
  </p:transition>
  <p:timing>
    <p:tnLst>
      <p:par>
        <p:cTn id="1" dur="indefinite" restart="never" nodeType="tmRoot"/>
      </p:par>
    </p:tn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Highlights of the Code</a:t>
            </a:r>
            <a:endParaRPr lang="en-US" dirty="0"/>
          </a:p>
        </p:txBody>
      </p:sp>
      <p:sp>
        <p:nvSpPr>
          <p:cNvPr id="3" name="Content Placeholder 2"/>
          <p:cNvSpPr>
            <a:spLocks noGrp="1"/>
          </p:cNvSpPr>
          <p:nvPr>
            <p:ph sz="quarter" idx="1"/>
          </p:nvPr>
        </p:nvSpPr>
        <p:spPr/>
        <p:txBody>
          <a:bodyPr>
            <a:normAutofit fontScale="92500"/>
          </a:bodyPr>
          <a:lstStyle/>
          <a:p>
            <a:r>
              <a:rPr lang="en-US" b="1" u="sng" dirty="0" smtClean="0"/>
              <a:t>Penalties for offences</a:t>
            </a:r>
            <a:r>
              <a:rPr lang="en-US" dirty="0" smtClean="0"/>
              <a:t>: </a:t>
            </a:r>
          </a:p>
          <a:p>
            <a:pPr marL="514350" indent="-514350" algn="just">
              <a:buFont typeface="+mj-lt"/>
              <a:buAutoNum type="arabicPeriod"/>
            </a:pPr>
            <a:r>
              <a:rPr lang="en-US" dirty="0" smtClean="0"/>
              <a:t>For non payment of dues: Fine upto Rs. 50,000/-</a:t>
            </a:r>
          </a:p>
          <a:p>
            <a:pPr marL="514350" indent="-514350" algn="just">
              <a:buFont typeface="+mj-lt"/>
              <a:buAutoNum type="arabicPeriod"/>
            </a:pPr>
            <a:r>
              <a:rPr lang="en-US" dirty="0" smtClean="0"/>
              <a:t>For second and subsequent offence: imprisonment up to 3 months or fine upto Rs. 1,00,000/- or with both.</a:t>
            </a:r>
          </a:p>
          <a:p>
            <a:pPr marL="514350" indent="-514350" algn="just">
              <a:buFont typeface="+mj-lt"/>
              <a:buAutoNum type="arabicPeriod"/>
            </a:pPr>
            <a:r>
              <a:rPr lang="en-US" dirty="0" smtClean="0"/>
              <a:t>Contravention of any other provision: Fine upto Rs. 20,000/-</a:t>
            </a:r>
          </a:p>
          <a:p>
            <a:pPr marL="514350" indent="-514350" algn="just">
              <a:buFont typeface="+mj-lt"/>
              <a:buAutoNum type="arabicPeriod"/>
            </a:pPr>
            <a:r>
              <a:rPr lang="en-US" dirty="0" smtClean="0"/>
              <a:t>Non maintenance or improper maintenance of records: Fine up to Rs. 10,000/-[ Employer can authorize any other employee for </a:t>
            </a:r>
            <a:r>
              <a:rPr lang="en-US" smtClean="0"/>
              <a:t>compliance under the Code]</a:t>
            </a:r>
            <a:endParaRPr lang="en-US" dirty="0"/>
          </a:p>
        </p:txBody>
      </p:sp>
    </p:spTree>
  </p:cSld>
  <p:clrMapOvr>
    <a:masterClrMapping/>
  </p:clrMapOvr>
  <p:transition>
    <p:pull dir="d"/>
  </p:transition>
  <p:timing>
    <p:tnLst>
      <p:par>
        <p:cTn id="1" dur="indefinite" restart="never" nodeType="tmRoot"/>
      </p:par>
    </p:tn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Highlights of the Code</a:t>
            </a:r>
            <a:endParaRPr lang="en-US" dirty="0"/>
          </a:p>
        </p:txBody>
      </p:sp>
      <p:sp>
        <p:nvSpPr>
          <p:cNvPr id="3" name="Content Placeholder 2"/>
          <p:cNvSpPr>
            <a:spLocks noGrp="1"/>
          </p:cNvSpPr>
          <p:nvPr>
            <p:ph sz="quarter" idx="1"/>
          </p:nvPr>
        </p:nvSpPr>
        <p:spPr/>
        <p:txBody>
          <a:bodyPr/>
          <a:lstStyle/>
          <a:p>
            <a:r>
              <a:rPr lang="en-US" b="1" u="sng" dirty="0" smtClean="0"/>
              <a:t>Right to heard:</a:t>
            </a:r>
          </a:p>
          <a:p>
            <a:pPr algn="just"/>
            <a:r>
              <a:rPr lang="en-US" dirty="0" smtClean="0"/>
              <a:t>With the objective of facilitating compliance, an opportunity of being heard will be given to the employer before taking any action under the Code to rectify the instances of non- </a:t>
            </a:r>
            <a:r>
              <a:rPr lang="en-US" dirty="0" err="1" smtClean="0"/>
              <a:t>complainces</a:t>
            </a:r>
            <a:r>
              <a:rPr lang="en-US" dirty="0" smtClean="0"/>
              <a:t>. </a:t>
            </a:r>
          </a:p>
          <a:p>
            <a:pPr algn="just"/>
            <a:endParaRPr lang="en-US" dirty="0" smtClean="0"/>
          </a:p>
          <a:p>
            <a:pPr algn="just"/>
            <a:r>
              <a:rPr lang="en-US" dirty="0" smtClean="0"/>
              <a:t>If employer repeats offence within 5 years, then such right to heard will not be given.</a:t>
            </a:r>
            <a:endParaRPr lang="en-US" b="1" u="sng" dirty="0"/>
          </a:p>
        </p:txBody>
      </p:sp>
    </p:spTree>
  </p:cSld>
  <p:clrMapOvr>
    <a:masterClrMapping/>
  </p:clrMapOvr>
  <p:transition>
    <p:pull dir="d"/>
  </p:transition>
  <p:timing>
    <p:tnLst>
      <p:par>
        <p:cTn id="1" dur="indefinite" restart="never" nodeType="tmRoot"/>
      </p:par>
    </p:tn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Highlights of the Code</a:t>
            </a:r>
            <a:endParaRPr lang="en-US" dirty="0"/>
          </a:p>
        </p:txBody>
      </p:sp>
      <p:sp>
        <p:nvSpPr>
          <p:cNvPr id="3" name="Content Placeholder 2"/>
          <p:cNvSpPr>
            <a:spLocks noGrp="1"/>
          </p:cNvSpPr>
          <p:nvPr>
            <p:ph sz="quarter" idx="1"/>
          </p:nvPr>
        </p:nvSpPr>
        <p:spPr/>
        <p:txBody>
          <a:bodyPr/>
          <a:lstStyle/>
          <a:p>
            <a:r>
              <a:rPr lang="en-US" b="1" u="sng" dirty="0" smtClean="0"/>
              <a:t>Limitation Period:</a:t>
            </a:r>
          </a:p>
          <a:p>
            <a:endParaRPr lang="en-US" b="1" u="sng" dirty="0" smtClean="0"/>
          </a:p>
          <a:p>
            <a:pPr algn="just"/>
            <a:r>
              <a:rPr lang="en-US" dirty="0" smtClean="0"/>
              <a:t>The period of limitation for filing of claims by a worker has been enhanced to three years, as against the existing time period varying from six months to two years. </a:t>
            </a:r>
          </a:p>
          <a:p>
            <a:pPr algn="just"/>
            <a:r>
              <a:rPr lang="en-US" dirty="0" smtClean="0"/>
              <a:t>This would provide employees more time to protect their statutory rights under the Code on Wages.</a:t>
            </a:r>
            <a:endParaRPr lang="en-US" b="1" u="sng" dirty="0" smtClean="0"/>
          </a:p>
        </p:txBody>
      </p:sp>
    </p:spTree>
  </p:cSld>
  <p:clrMapOvr>
    <a:masterClrMapping/>
  </p:clrMapOvr>
  <p:transition>
    <p:pull dir="d"/>
  </p:transition>
  <p:timing>
    <p:tnLst>
      <p:par>
        <p:cTn id="1" dur="indefinite" restart="never" nodeType="tmRoot"/>
      </p:par>
    </p:tn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Highlights of the Code</a:t>
            </a:r>
            <a:endParaRPr lang="en-US" dirty="0"/>
          </a:p>
        </p:txBody>
      </p:sp>
      <p:sp>
        <p:nvSpPr>
          <p:cNvPr id="3" name="Content Placeholder 2"/>
          <p:cNvSpPr>
            <a:spLocks noGrp="1"/>
          </p:cNvSpPr>
          <p:nvPr>
            <p:ph sz="quarter" idx="1"/>
          </p:nvPr>
        </p:nvSpPr>
        <p:spPr/>
        <p:txBody>
          <a:bodyPr>
            <a:normAutofit/>
          </a:bodyPr>
          <a:lstStyle/>
          <a:p>
            <a:r>
              <a:rPr lang="en-US" b="1" u="sng" dirty="0" smtClean="0"/>
              <a:t>Contracting Out:</a:t>
            </a:r>
          </a:p>
          <a:p>
            <a:endParaRPr lang="en-US" b="1" u="sng" dirty="0" smtClean="0"/>
          </a:p>
          <a:p>
            <a:pPr algn="just">
              <a:buNone/>
            </a:pPr>
            <a:r>
              <a:rPr lang="en-US" dirty="0" smtClean="0"/>
              <a:t>	Any contract or agreement whereby an employee relinquishes the right to any amount or the right to bonus due to him under this Code shall be null and void in so far as it purports to remove or reduce the liability of any person to pay such amount under this Code. [ like working on wages which is less than minimum wage, bonus below 8.33% etc]</a:t>
            </a:r>
            <a:endParaRPr lang="en-US" b="1" u="sng" dirty="0"/>
          </a:p>
        </p:txBody>
      </p:sp>
    </p:spTree>
  </p:cSld>
  <p:clrMapOvr>
    <a:masterClrMapping/>
  </p:clrMapOvr>
  <p:transition>
    <p:pull dir="d"/>
  </p:transition>
  <p:timing>
    <p:tnLst>
      <p:par>
        <p:cTn id="1" dur="indefinite" restart="never" nodeType="tmRoot"/>
      </p:par>
    </p:tn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Highlights of the Code</a:t>
            </a:r>
            <a:endParaRPr lang="en-US" dirty="0"/>
          </a:p>
        </p:txBody>
      </p:sp>
      <p:sp>
        <p:nvSpPr>
          <p:cNvPr id="3" name="Content Placeholder 2"/>
          <p:cNvSpPr>
            <a:spLocks noGrp="1"/>
          </p:cNvSpPr>
          <p:nvPr>
            <p:ph sz="quarter" idx="1"/>
          </p:nvPr>
        </p:nvSpPr>
        <p:spPr/>
        <p:txBody>
          <a:bodyPr/>
          <a:lstStyle/>
          <a:p>
            <a:r>
              <a:rPr lang="en-US" b="1" u="sng" dirty="0" smtClean="0"/>
              <a:t>Effect of Laws, agreements etc inconsistent with this code: </a:t>
            </a:r>
          </a:p>
          <a:p>
            <a:pPr algn="just">
              <a:buNone/>
            </a:pPr>
            <a:r>
              <a:rPr lang="en-US" b="1" dirty="0" smtClean="0"/>
              <a:t>	</a:t>
            </a:r>
            <a:r>
              <a:rPr lang="en-US" dirty="0" smtClean="0"/>
              <a:t>The provisions of this Code shall have effect notwithstanding anything inconsistent therewith contained in any other law for the time being in force or in the terms of any award, agreement, settlement or contract of service [ HR policies and process shall follow the provisions of the Code]</a:t>
            </a:r>
            <a:endParaRPr lang="en-US" b="1" u="sng" dirty="0"/>
          </a:p>
        </p:txBody>
      </p:sp>
    </p:spTree>
  </p:cSld>
  <p:clrMapOvr>
    <a:masterClrMapping/>
  </p:clrMapOvr>
  <p:transition>
    <p:pull dir="d"/>
  </p:transition>
  <p:timing>
    <p:tnLst>
      <p:par>
        <p:cTn id="1" dur="indefinite" restart="never" nodeType="tmRoot"/>
      </p:par>
    </p:tnLst>
  </p:timing>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Highlights of the Code</a:t>
            </a:r>
            <a:endParaRPr lang="en-US" dirty="0"/>
          </a:p>
        </p:txBody>
      </p:sp>
      <p:sp>
        <p:nvSpPr>
          <p:cNvPr id="3" name="Content Placeholder 2"/>
          <p:cNvSpPr>
            <a:spLocks noGrp="1"/>
          </p:cNvSpPr>
          <p:nvPr>
            <p:ph sz="quarter" idx="1"/>
          </p:nvPr>
        </p:nvSpPr>
        <p:spPr/>
        <p:txBody>
          <a:bodyPr>
            <a:normAutofit lnSpcReduction="10000"/>
          </a:bodyPr>
          <a:lstStyle/>
          <a:p>
            <a:r>
              <a:rPr lang="en-US" b="1" u="sng" dirty="0" smtClean="0"/>
              <a:t>Repeal and Savings:</a:t>
            </a:r>
          </a:p>
          <a:p>
            <a:pPr algn="just">
              <a:buNone/>
            </a:pPr>
            <a:r>
              <a:rPr lang="en-US" i="1" dirty="0" smtClean="0"/>
              <a:t>	The Payment of Wages Act, 1936, the Minimum Wages Act, 1948, the Payment </a:t>
            </a:r>
            <a:r>
              <a:rPr lang="en-US" dirty="0" smtClean="0"/>
              <a:t>of Bonus Act, 1965 and the Equal Remuneration Act, 1976 are hereby repealed.</a:t>
            </a:r>
          </a:p>
          <a:p>
            <a:pPr algn="just">
              <a:buNone/>
            </a:pPr>
            <a:r>
              <a:rPr lang="en-US" dirty="0" smtClean="0"/>
              <a:t>	</a:t>
            </a:r>
          </a:p>
          <a:p>
            <a:pPr algn="just">
              <a:buNone/>
            </a:pPr>
            <a:r>
              <a:rPr lang="en-US" dirty="0" smtClean="0"/>
              <a:t>	Notwithstanding such repeal, anything done or any action taken under the enactments so repealed are protected to the extent they are not contrary to the Code.</a:t>
            </a:r>
            <a:endParaRPr lang="en-US" b="1" u="sng" dirty="0"/>
          </a:p>
        </p:txBody>
      </p:sp>
    </p:spTree>
  </p:cSld>
  <p:clrMapOvr>
    <a:masterClrMapping/>
  </p:clrMapOvr>
  <p:transition>
    <p:pull dir="d"/>
  </p:transition>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Median">
  <a:themeElements>
    <a:clrScheme name="Median">
      <a:dk1>
        <a:sysClr val="windowText" lastClr="000000"/>
      </a:dk1>
      <a:lt1>
        <a:sysClr val="window" lastClr="FFFFFF"/>
      </a:lt1>
      <a:dk2>
        <a:srgbClr val="775F55"/>
      </a:dk2>
      <a:lt2>
        <a:srgbClr val="EBDDC3"/>
      </a:lt2>
      <a:accent1>
        <a:srgbClr val="94B6D2"/>
      </a:accent1>
      <a:accent2>
        <a:srgbClr val="DD8047"/>
      </a:accent2>
      <a:accent3>
        <a:srgbClr val="A5AB81"/>
      </a:accent3>
      <a:accent4>
        <a:srgbClr val="D8B25C"/>
      </a:accent4>
      <a:accent5>
        <a:srgbClr val="7BA79D"/>
      </a:accent5>
      <a:accent6>
        <a:srgbClr val="968C8C"/>
      </a:accent6>
      <a:hlink>
        <a:srgbClr val="F7B615"/>
      </a:hlink>
      <a:folHlink>
        <a:srgbClr val="704404"/>
      </a:folHlink>
    </a:clrScheme>
    <a:fontScheme name="Median">
      <a:majorFont>
        <a:latin typeface="Tw Cen MT"/>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Tw Cen MT"/>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Median">
      <a:fillStyleLst>
        <a:solidFill>
          <a:schemeClr val="phClr"/>
        </a:solidFill>
        <a:solidFill>
          <a:schemeClr val="phClr">
            <a:tint val="50000"/>
          </a:schemeClr>
        </a:solidFill>
        <a:solidFill>
          <a:schemeClr val="phClr"/>
        </a:solidFill>
      </a:fillStyleLst>
      <a:lnStyleLst>
        <a:ln w="10000" cap="flat" cmpd="sng" algn="ctr">
          <a:solidFill>
            <a:schemeClr val="phClr"/>
          </a:solidFill>
          <a:prstDash val="solid"/>
        </a:ln>
        <a:ln w="19050" cap="flat" cmpd="sng" algn="ctr">
          <a:solidFill>
            <a:schemeClr val="phClr"/>
          </a:solidFill>
          <a:prstDash val="solid"/>
        </a:ln>
        <a:ln w="47625" cap="flat" cmpd="dbl" algn="ctr">
          <a:solidFill>
            <a:schemeClr val="phClr"/>
          </a:solidFill>
          <a:prstDash val="solid"/>
        </a:ln>
      </a:lnStyleLst>
      <a:effectStyleLst>
        <a:effectStyle>
          <a:effectLst>
            <a:outerShdw blurRad="38100" dist="30000" dir="5400000" rotWithShape="0">
              <a:srgbClr val="000000">
                <a:alpha val="45000"/>
              </a:srgbClr>
            </a:outerShdw>
          </a:effectLst>
        </a:effectStyle>
        <a:effectStyle>
          <a:effectLst>
            <a:outerShdw blurRad="38100" dist="30000" dir="5400000" rotWithShape="0">
              <a:srgbClr val="000000">
                <a:alpha val="45000"/>
              </a:srgbClr>
            </a:outerShdw>
          </a:effectLst>
        </a:effectStyle>
        <a:effectStyle>
          <a:effectLst>
            <a:outerShdw blurRad="38100" dist="25400" dir="5400000" rotWithShape="0">
              <a:srgbClr val="000000">
                <a:alpha val="35000"/>
              </a:srgbClr>
            </a:outerShdw>
          </a:effectLst>
          <a:scene3d>
            <a:camera prst="isometricTopDown" fov="0">
              <a:rot lat="0" lon="0" rev="0"/>
            </a:camera>
            <a:lightRig rig="balanced" dir="t">
              <a:rot lat="0" lon="0" rev="13800000"/>
            </a:lightRig>
          </a:scene3d>
          <a:sp3d extrusionH="12700" prstMaterial="plastic">
            <a:bevelT w="38100" h="25400" prst="softRound"/>
            <a:contourClr>
              <a:schemeClr val="phClr"/>
            </a:contourClr>
          </a:sp3d>
        </a:effectStyle>
      </a:effectStyleLst>
      <a:bgFillStyleLst>
        <a:solidFill>
          <a:schemeClr val="phClr"/>
        </a:solidFill>
        <a:blipFill>
          <a:blip xmlns:r="http://schemas.openxmlformats.org/officeDocument/2006/relationships" r:embed="rId1">
            <a:duotone>
              <a:schemeClr val="phClr">
                <a:shade val="90000"/>
                <a:satMod val="140000"/>
              </a:schemeClr>
              <a:schemeClr val="phClr">
                <a:satMod val="120000"/>
              </a:schemeClr>
            </a:duotone>
          </a:blip>
          <a:tile tx="0" ty="0" sx="100000" sy="100000" flip="none" algn="tl"/>
        </a:blipFill>
        <a:blipFill>
          <a:blip xmlns:r="http://schemas.openxmlformats.org/officeDocument/2006/relationships" r:embed="rId2">
            <a:duotone>
              <a:schemeClr val="phClr">
                <a:shade val="90000"/>
                <a:satMod val="140000"/>
              </a:schemeClr>
              <a:schemeClr val="phClr">
                <a:satMod val="120000"/>
              </a:schemeClr>
            </a:duotone>
          </a:blip>
          <a:tile tx="0" ty="0" sx="100000" sy="10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Median</Template>
  <TotalTime>4588</TotalTime>
  <Words>5374</Words>
  <Application>Microsoft Office PowerPoint</Application>
  <PresentationFormat>On-screen Show (4:3)</PresentationFormat>
  <Paragraphs>587</Paragraphs>
  <Slides>104</Slides>
  <Notes>1</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104</vt:i4>
      </vt:variant>
    </vt:vector>
  </HeadingPairs>
  <TitlesOfParts>
    <vt:vector size="110" baseType="lpstr">
      <vt:lpstr>Algerian</vt:lpstr>
      <vt:lpstr>Calibri</vt:lpstr>
      <vt:lpstr>Tw Cen MT</vt:lpstr>
      <vt:lpstr>Wingdings</vt:lpstr>
      <vt:lpstr>Wingdings 2</vt:lpstr>
      <vt:lpstr>Median</vt:lpstr>
      <vt:lpstr>RECENT CHANGES IN LABOUR LAWS </vt:lpstr>
      <vt:lpstr> Index </vt:lpstr>
      <vt:lpstr>Labour Laws History</vt:lpstr>
      <vt:lpstr>Labour Laws - History</vt:lpstr>
      <vt:lpstr> Preliminary </vt:lpstr>
      <vt:lpstr>Code on Wages 2019</vt:lpstr>
      <vt:lpstr>Code on Wages 2019</vt:lpstr>
      <vt:lpstr>Code on Wages 2019</vt:lpstr>
      <vt:lpstr> Code on Occupational Safety, Health and Working Conditions </vt:lpstr>
      <vt:lpstr>Code on Industrial Relations</vt:lpstr>
      <vt:lpstr>IR – Ranjangoan Pune</vt:lpstr>
      <vt:lpstr>Code on Social Security</vt:lpstr>
      <vt:lpstr> Proposal for Industry</vt:lpstr>
      <vt:lpstr>  New Proposals </vt:lpstr>
      <vt:lpstr>  New Proposals </vt:lpstr>
      <vt:lpstr>Proposals for Employer and Employee</vt:lpstr>
      <vt:lpstr>Key proposals for Employee</vt:lpstr>
      <vt:lpstr>Key proposals for Employer</vt:lpstr>
      <vt:lpstr>Initiatives by Government</vt:lpstr>
      <vt:lpstr> Initiatives of Central Government </vt:lpstr>
      <vt:lpstr> Initiatives of Central Government </vt:lpstr>
      <vt:lpstr> Initiatives of Central Government </vt:lpstr>
      <vt:lpstr> Initiatives of Central Government </vt:lpstr>
      <vt:lpstr> Initiatives of Central Government </vt:lpstr>
      <vt:lpstr> Initiatives of Central Government </vt:lpstr>
      <vt:lpstr>Initiatives of Central Government</vt:lpstr>
      <vt:lpstr>Initiatives of Government of Maharashtra</vt:lpstr>
      <vt:lpstr>Initiatives of Government of Maharashtra</vt:lpstr>
      <vt:lpstr>Initiatives of Government of Maharashtra</vt:lpstr>
      <vt:lpstr>Implementation of New Shop Act 2017</vt:lpstr>
      <vt:lpstr>Implementation of New Shop Act 2017</vt:lpstr>
      <vt:lpstr>Impact of POSH Act, 2013</vt:lpstr>
      <vt:lpstr>Impact of POSH Act, 2013</vt:lpstr>
      <vt:lpstr>Impact of POSH Act, 2013</vt:lpstr>
      <vt:lpstr>IC– [Composition &amp; Characteristics] </vt:lpstr>
      <vt:lpstr>IC– [Composition &amp; Characteristics] </vt:lpstr>
      <vt:lpstr>IC– [Composition &amp; Characteristics] </vt:lpstr>
      <vt:lpstr>IC– [Composition &amp; Characteristics] </vt:lpstr>
      <vt:lpstr>IC– [Composition &amp; Characteristics] </vt:lpstr>
      <vt:lpstr>IC– [Composition &amp; Characteristics] </vt:lpstr>
      <vt:lpstr>Impact of POSH Act, 2013</vt:lpstr>
      <vt:lpstr> Recent SC order and EPF Act</vt:lpstr>
      <vt:lpstr>Recent SC order and EPF Act</vt:lpstr>
      <vt:lpstr>Crux of the appeals to SC</vt:lpstr>
      <vt:lpstr> SC Ruling on allowances- 28.02.2019 </vt:lpstr>
      <vt:lpstr> Is SC order Retrospective?</vt:lpstr>
      <vt:lpstr> Threshold limit is Rs. 15,000/-</vt:lpstr>
      <vt:lpstr> Impact on Employee</vt:lpstr>
      <vt:lpstr> Impact on Employer </vt:lpstr>
      <vt:lpstr>Recent Changes in ESI Act</vt:lpstr>
      <vt:lpstr> Holiday on the day of Election?</vt:lpstr>
      <vt:lpstr>PowerPoint Presentation</vt:lpstr>
      <vt:lpstr>Code on Wages </vt:lpstr>
      <vt:lpstr>Code on Wages, 2019</vt:lpstr>
      <vt:lpstr>Key Terms </vt:lpstr>
      <vt:lpstr>Key Terms </vt:lpstr>
      <vt:lpstr>Key Terms </vt:lpstr>
      <vt:lpstr>Key Terms </vt:lpstr>
      <vt:lpstr>Key Terms </vt:lpstr>
      <vt:lpstr>Key Terms </vt:lpstr>
      <vt:lpstr>Key Terms </vt:lpstr>
      <vt:lpstr>Key Terms </vt:lpstr>
      <vt:lpstr>Key Terms </vt:lpstr>
      <vt:lpstr>Key Terms </vt:lpstr>
      <vt:lpstr>Key Terms</vt:lpstr>
      <vt:lpstr>Key Terms</vt:lpstr>
      <vt:lpstr>Key Terms</vt:lpstr>
      <vt:lpstr>Key Terms </vt:lpstr>
      <vt:lpstr>Key Terms </vt:lpstr>
      <vt:lpstr>Key Terms </vt:lpstr>
      <vt:lpstr>Highlights of the Code</vt:lpstr>
      <vt:lpstr>Highlights of the Code</vt:lpstr>
      <vt:lpstr>Highlights of the Code</vt:lpstr>
      <vt:lpstr>Highlights of the Code</vt:lpstr>
      <vt:lpstr>Highlights of the Code</vt:lpstr>
      <vt:lpstr>Highlights of the Code</vt:lpstr>
      <vt:lpstr>Highlights of the Code</vt:lpstr>
      <vt:lpstr>Highlights of the Code</vt:lpstr>
      <vt:lpstr>Highlights of the Code</vt:lpstr>
      <vt:lpstr>Highlights of the Code</vt:lpstr>
      <vt:lpstr>Highlights of the Code</vt:lpstr>
      <vt:lpstr>Highlights of the Code</vt:lpstr>
      <vt:lpstr>Highlights of the Code</vt:lpstr>
      <vt:lpstr>Highlights of the Code</vt:lpstr>
      <vt:lpstr>Highlights of the Code</vt:lpstr>
      <vt:lpstr>Highlights of the Code</vt:lpstr>
      <vt:lpstr>Highlights of the Code</vt:lpstr>
      <vt:lpstr>Highlights of the Code</vt:lpstr>
      <vt:lpstr>Highlights of the Code</vt:lpstr>
      <vt:lpstr>Highlights of the Code</vt:lpstr>
      <vt:lpstr>Highlights of the Code</vt:lpstr>
      <vt:lpstr>Highlights of the Code</vt:lpstr>
      <vt:lpstr>Highlights of the Code</vt:lpstr>
      <vt:lpstr>Highlights of the Code</vt:lpstr>
      <vt:lpstr>Highlights of the Code</vt:lpstr>
      <vt:lpstr>Highlights of the Code</vt:lpstr>
      <vt:lpstr>Highlights of the Code</vt:lpstr>
      <vt:lpstr>Highlights of the Code</vt:lpstr>
      <vt:lpstr>Highlights of the Code</vt:lpstr>
      <vt:lpstr>Highlights of the Code</vt:lpstr>
      <vt:lpstr>Highlights of the Code</vt:lpstr>
      <vt:lpstr>Impact of the code</vt:lpstr>
      <vt:lpstr>Way forward</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Maharashtra Shops And Establishments (Regulation Of Employment And Conditions Of Service) Act, 2017</dc:title>
  <dc:creator>Admin</dc:creator>
  <cp:lastModifiedBy>Sandeep</cp:lastModifiedBy>
  <cp:revision>565</cp:revision>
  <dcterms:created xsi:type="dcterms:W3CDTF">2018-02-03T06:02:50Z</dcterms:created>
  <dcterms:modified xsi:type="dcterms:W3CDTF">2019-12-06T16:05:16Z</dcterms:modified>
</cp:coreProperties>
</file>