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62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50" autoAdjust="0"/>
  </p:normalViewPr>
  <p:slideViewPr>
    <p:cSldViewPr snapToGrid="0">
      <p:cViewPr>
        <p:scale>
          <a:sx n="66" d="100"/>
          <a:sy n="66" d="100"/>
        </p:scale>
        <p:origin x="8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E794F-9A75-4771-B415-1B2EAF186CC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450ED-30A4-44A2-A3D6-61B0AC8B659A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Company </a:t>
          </a:r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Secretary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F3543-E2FB-4391-92AE-02ECFCF2CC43}" type="parTrans" cxnId="{64DB5334-1199-459A-9C4B-C316BF3D2F09}">
      <dgm:prSet/>
      <dgm:spPr/>
      <dgm:t>
        <a:bodyPr/>
        <a:lstStyle/>
        <a:p>
          <a:endParaRPr lang="en-US"/>
        </a:p>
      </dgm:t>
    </dgm:pt>
    <dgm:pt modelId="{DC4B08BE-6909-406C-8727-524628D55B22}" type="sibTrans" cxnId="{64DB5334-1199-459A-9C4B-C316BF3D2F09}">
      <dgm:prSet/>
      <dgm:spPr/>
      <dgm:t>
        <a:bodyPr/>
        <a:lstStyle/>
        <a:p>
          <a:endParaRPr lang="en-US"/>
        </a:p>
      </dgm:t>
    </dgm:pt>
    <dgm:pt modelId="{F25C74A6-D6BC-4F03-A21D-1400739A4A0E}">
      <dgm:prSet phldrT="[Text]" custT="1"/>
      <dgm:spPr/>
      <dgm:t>
        <a:bodyPr/>
        <a:lstStyle/>
        <a:p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Whole 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time 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Company Secretary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BB1592-2063-4F2D-B852-40BA9DB9911F}" type="parTrans" cxnId="{E3886487-A8AB-42B7-9263-ADE47534BEC7}">
      <dgm:prSet/>
      <dgm:spPr/>
      <dgm:t>
        <a:bodyPr/>
        <a:lstStyle/>
        <a:p>
          <a:endParaRPr lang="en-US"/>
        </a:p>
      </dgm:t>
    </dgm:pt>
    <dgm:pt modelId="{69424D80-0561-4CE7-A9E3-D46E7AE8E419}" type="sibTrans" cxnId="{E3886487-A8AB-42B7-9263-ADE47534BEC7}">
      <dgm:prSet/>
      <dgm:spPr/>
      <dgm:t>
        <a:bodyPr/>
        <a:lstStyle/>
        <a:p>
          <a:endParaRPr lang="en-US"/>
        </a:p>
      </dgm:t>
    </dgm:pt>
    <dgm:pt modelId="{938FE6F2-920D-4291-9BDF-FBEF2A7491F3}">
      <dgm:prSet phldrT="[Text]" custT="1"/>
      <dgm:spPr/>
      <dgm:t>
        <a:bodyPr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Practicing Company Secretary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34B5E1-C4EC-4C20-8DD0-18D9734B445F}" type="parTrans" cxnId="{09662B2A-88BF-4639-90A9-3599366B04D8}">
      <dgm:prSet/>
      <dgm:spPr/>
      <dgm:t>
        <a:bodyPr/>
        <a:lstStyle/>
        <a:p>
          <a:endParaRPr lang="en-US"/>
        </a:p>
      </dgm:t>
    </dgm:pt>
    <dgm:pt modelId="{9B42370F-3640-434A-8F43-34030EF1FC6A}" type="sibTrans" cxnId="{09662B2A-88BF-4639-90A9-3599366B04D8}">
      <dgm:prSet/>
      <dgm:spPr/>
      <dgm:t>
        <a:bodyPr/>
        <a:lstStyle/>
        <a:p>
          <a:endParaRPr lang="en-US"/>
        </a:p>
      </dgm:t>
    </dgm:pt>
    <dgm:pt modelId="{ADEF895B-9FBF-476A-8EC3-6516348D80E9}" type="pres">
      <dgm:prSet presAssocID="{A2FE794F-9A75-4771-B415-1B2EAF186C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BD6D33-5BA6-4A0D-99AB-A4CFD85D5811}" type="pres">
      <dgm:prSet presAssocID="{94F450ED-30A4-44A2-A3D6-61B0AC8B659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2BDFE1-9E70-4B6A-B2B4-C05494B91F51}" type="pres">
      <dgm:prSet presAssocID="{94F450ED-30A4-44A2-A3D6-61B0AC8B659A}" presName="rootComposite1" presStyleCnt="0"/>
      <dgm:spPr/>
      <dgm:t>
        <a:bodyPr/>
        <a:lstStyle/>
        <a:p>
          <a:endParaRPr lang="en-US"/>
        </a:p>
      </dgm:t>
    </dgm:pt>
    <dgm:pt modelId="{04D68F08-04A7-4AB5-89E8-9D52206B4820}" type="pres">
      <dgm:prSet presAssocID="{94F450ED-30A4-44A2-A3D6-61B0AC8B659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D101F-6193-4A55-8DD2-FEDACBAEA9E7}" type="pres">
      <dgm:prSet presAssocID="{94F450ED-30A4-44A2-A3D6-61B0AC8B659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2CD6ED-DAE0-41EB-A923-3BD48B0DDCAF}" type="pres">
      <dgm:prSet presAssocID="{94F450ED-30A4-44A2-A3D6-61B0AC8B659A}" presName="hierChild2" presStyleCnt="0"/>
      <dgm:spPr/>
      <dgm:t>
        <a:bodyPr/>
        <a:lstStyle/>
        <a:p>
          <a:endParaRPr lang="en-US"/>
        </a:p>
      </dgm:t>
    </dgm:pt>
    <dgm:pt modelId="{B76DAE0A-225E-4B1C-A6E1-8D3787AE5569}" type="pres">
      <dgm:prSet presAssocID="{CDBB1592-2063-4F2D-B852-40BA9DB9911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9BAE418-6D93-49F2-B5A7-F0FAFEDFBB94}" type="pres">
      <dgm:prSet presAssocID="{F25C74A6-D6BC-4F03-A21D-1400739A4A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75D7A0-1D0C-432B-9652-87DFA1B15185}" type="pres">
      <dgm:prSet presAssocID="{F25C74A6-D6BC-4F03-A21D-1400739A4A0E}" presName="rootComposite" presStyleCnt="0"/>
      <dgm:spPr/>
      <dgm:t>
        <a:bodyPr/>
        <a:lstStyle/>
        <a:p>
          <a:endParaRPr lang="en-US"/>
        </a:p>
      </dgm:t>
    </dgm:pt>
    <dgm:pt modelId="{E2C56F5A-CC5C-4AD4-8FD6-157E793E44FC}" type="pres">
      <dgm:prSet presAssocID="{F25C74A6-D6BC-4F03-A21D-1400739A4A0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EAC795-CB80-4F0B-83CB-1B2675ACDE44}" type="pres">
      <dgm:prSet presAssocID="{F25C74A6-D6BC-4F03-A21D-1400739A4A0E}" presName="rootConnector" presStyleLbl="node2" presStyleIdx="0" presStyleCnt="2"/>
      <dgm:spPr/>
      <dgm:t>
        <a:bodyPr/>
        <a:lstStyle/>
        <a:p>
          <a:endParaRPr lang="en-US"/>
        </a:p>
      </dgm:t>
    </dgm:pt>
    <dgm:pt modelId="{80C00003-BE3C-42B9-8943-3CD047C540E2}" type="pres">
      <dgm:prSet presAssocID="{F25C74A6-D6BC-4F03-A21D-1400739A4A0E}" presName="hierChild4" presStyleCnt="0"/>
      <dgm:spPr/>
      <dgm:t>
        <a:bodyPr/>
        <a:lstStyle/>
        <a:p>
          <a:endParaRPr lang="en-US"/>
        </a:p>
      </dgm:t>
    </dgm:pt>
    <dgm:pt modelId="{3870009E-1E87-45C8-901F-DAA02904EC3F}" type="pres">
      <dgm:prSet presAssocID="{F25C74A6-D6BC-4F03-A21D-1400739A4A0E}" presName="hierChild5" presStyleCnt="0"/>
      <dgm:spPr/>
      <dgm:t>
        <a:bodyPr/>
        <a:lstStyle/>
        <a:p>
          <a:endParaRPr lang="en-US"/>
        </a:p>
      </dgm:t>
    </dgm:pt>
    <dgm:pt modelId="{CFF15E71-281B-4845-A182-7C60D35F4CFE}" type="pres">
      <dgm:prSet presAssocID="{4534B5E1-C4EC-4C20-8DD0-18D9734B445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D3AFB24-0F8E-461C-8069-D83EBE022DD8}" type="pres">
      <dgm:prSet presAssocID="{938FE6F2-920D-4291-9BDF-FBEF2A7491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2CF4E5C-DA37-4620-8E03-A0735861BD8F}" type="pres">
      <dgm:prSet presAssocID="{938FE6F2-920D-4291-9BDF-FBEF2A7491F3}" presName="rootComposite" presStyleCnt="0"/>
      <dgm:spPr/>
      <dgm:t>
        <a:bodyPr/>
        <a:lstStyle/>
        <a:p>
          <a:endParaRPr lang="en-US"/>
        </a:p>
      </dgm:t>
    </dgm:pt>
    <dgm:pt modelId="{0B0932A7-FF0D-4530-B7B2-CD3E216D662B}" type="pres">
      <dgm:prSet presAssocID="{938FE6F2-920D-4291-9BDF-FBEF2A7491F3}" presName="rootText" presStyleLbl="node2" presStyleIdx="1" presStyleCnt="2" custLinFactNeighborY="3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3CA392-325C-4722-92DB-33ABA9CA25F8}" type="pres">
      <dgm:prSet presAssocID="{938FE6F2-920D-4291-9BDF-FBEF2A7491F3}" presName="rootConnector" presStyleLbl="node2" presStyleIdx="1" presStyleCnt="2"/>
      <dgm:spPr/>
      <dgm:t>
        <a:bodyPr/>
        <a:lstStyle/>
        <a:p>
          <a:endParaRPr lang="en-US"/>
        </a:p>
      </dgm:t>
    </dgm:pt>
    <dgm:pt modelId="{71234BF2-1182-4FC9-8D13-BBD6421C3952}" type="pres">
      <dgm:prSet presAssocID="{938FE6F2-920D-4291-9BDF-FBEF2A7491F3}" presName="hierChild4" presStyleCnt="0"/>
      <dgm:spPr/>
      <dgm:t>
        <a:bodyPr/>
        <a:lstStyle/>
        <a:p>
          <a:endParaRPr lang="en-US"/>
        </a:p>
      </dgm:t>
    </dgm:pt>
    <dgm:pt modelId="{B0F64403-3E3B-46DC-BADC-7074ECEA3F96}" type="pres">
      <dgm:prSet presAssocID="{938FE6F2-920D-4291-9BDF-FBEF2A7491F3}" presName="hierChild5" presStyleCnt="0"/>
      <dgm:spPr/>
      <dgm:t>
        <a:bodyPr/>
        <a:lstStyle/>
        <a:p>
          <a:endParaRPr lang="en-US"/>
        </a:p>
      </dgm:t>
    </dgm:pt>
    <dgm:pt modelId="{FD2EFFE2-3B48-4C43-ADAD-6972C9455D08}" type="pres">
      <dgm:prSet presAssocID="{94F450ED-30A4-44A2-A3D6-61B0AC8B659A}" presName="hierChild3" presStyleCnt="0"/>
      <dgm:spPr/>
      <dgm:t>
        <a:bodyPr/>
        <a:lstStyle/>
        <a:p>
          <a:endParaRPr lang="en-US"/>
        </a:p>
      </dgm:t>
    </dgm:pt>
  </dgm:ptLst>
  <dgm:cxnLst>
    <dgm:cxn modelId="{2FAD17A0-92D7-48A2-9EC9-35C0D557ABDD}" type="presOf" srcId="{938FE6F2-920D-4291-9BDF-FBEF2A7491F3}" destId="{0B0932A7-FF0D-4530-B7B2-CD3E216D662B}" srcOrd="0" destOrd="0" presId="urn:microsoft.com/office/officeart/2005/8/layout/orgChart1"/>
    <dgm:cxn modelId="{64DB5334-1199-459A-9C4B-C316BF3D2F09}" srcId="{A2FE794F-9A75-4771-B415-1B2EAF186CC8}" destId="{94F450ED-30A4-44A2-A3D6-61B0AC8B659A}" srcOrd="0" destOrd="0" parTransId="{B70F3543-E2FB-4391-92AE-02ECFCF2CC43}" sibTransId="{DC4B08BE-6909-406C-8727-524628D55B22}"/>
    <dgm:cxn modelId="{7969C808-27E8-4BC8-A468-57C731A30784}" type="presOf" srcId="{938FE6F2-920D-4291-9BDF-FBEF2A7491F3}" destId="{183CA392-325C-4722-92DB-33ABA9CA25F8}" srcOrd="1" destOrd="0" presId="urn:microsoft.com/office/officeart/2005/8/layout/orgChart1"/>
    <dgm:cxn modelId="{8989DCB7-89BE-470A-868B-363EBAB48C2E}" type="presOf" srcId="{F25C74A6-D6BC-4F03-A21D-1400739A4A0E}" destId="{E2C56F5A-CC5C-4AD4-8FD6-157E793E44FC}" srcOrd="0" destOrd="0" presId="urn:microsoft.com/office/officeart/2005/8/layout/orgChart1"/>
    <dgm:cxn modelId="{A6F0407D-C624-499E-B1EC-A1E7DFADAEC7}" type="presOf" srcId="{CDBB1592-2063-4F2D-B852-40BA9DB9911F}" destId="{B76DAE0A-225E-4B1C-A6E1-8D3787AE5569}" srcOrd="0" destOrd="0" presId="urn:microsoft.com/office/officeart/2005/8/layout/orgChart1"/>
    <dgm:cxn modelId="{A3311993-AC6C-4A2F-B1F6-EE6D805ECC32}" type="presOf" srcId="{4534B5E1-C4EC-4C20-8DD0-18D9734B445F}" destId="{CFF15E71-281B-4845-A182-7C60D35F4CFE}" srcOrd="0" destOrd="0" presId="urn:microsoft.com/office/officeart/2005/8/layout/orgChart1"/>
    <dgm:cxn modelId="{5568F7DE-80F2-4994-8561-3B98DB5CBED3}" type="presOf" srcId="{A2FE794F-9A75-4771-B415-1B2EAF186CC8}" destId="{ADEF895B-9FBF-476A-8EC3-6516348D80E9}" srcOrd="0" destOrd="0" presId="urn:microsoft.com/office/officeart/2005/8/layout/orgChart1"/>
    <dgm:cxn modelId="{E270AC39-14AF-4892-BDE8-074385E74512}" type="presOf" srcId="{94F450ED-30A4-44A2-A3D6-61B0AC8B659A}" destId="{04D68F08-04A7-4AB5-89E8-9D52206B4820}" srcOrd="0" destOrd="0" presId="urn:microsoft.com/office/officeart/2005/8/layout/orgChart1"/>
    <dgm:cxn modelId="{09662B2A-88BF-4639-90A9-3599366B04D8}" srcId="{94F450ED-30A4-44A2-A3D6-61B0AC8B659A}" destId="{938FE6F2-920D-4291-9BDF-FBEF2A7491F3}" srcOrd="1" destOrd="0" parTransId="{4534B5E1-C4EC-4C20-8DD0-18D9734B445F}" sibTransId="{9B42370F-3640-434A-8F43-34030EF1FC6A}"/>
    <dgm:cxn modelId="{201343B0-374D-4FAF-86CC-D54052F9EA53}" type="presOf" srcId="{F25C74A6-D6BC-4F03-A21D-1400739A4A0E}" destId="{9AEAC795-CB80-4F0B-83CB-1B2675ACDE44}" srcOrd="1" destOrd="0" presId="urn:microsoft.com/office/officeart/2005/8/layout/orgChart1"/>
    <dgm:cxn modelId="{B33C775C-DB20-45C0-9188-DEBBC4C32CAD}" type="presOf" srcId="{94F450ED-30A4-44A2-A3D6-61B0AC8B659A}" destId="{B3CD101F-6193-4A55-8DD2-FEDACBAEA9E7}" srcOrd="1" destOrd="0" presId="urn:microsoft.com/office/officeart/2005/8/layout/orgChart1"/>
    <dgm:cxn modelId="{E3886487-A8AB-42B7-9263-ADE47534BEC7}" srcId="{94F450ED-30A4-44A2-A3D6-61B0AC8B659A}" destId="{F25C74A6-D6BC-4F03-A21D-1400739A4A0E}" srcOrd="0" destOrd="0" parTransId="{CDBB1592-2063-4F2D-B852-40BA9DB9911F}" sibTransId="{69424D80-0561-4CE7-A9E3-D46E7AE8E419}"/>
    <dgm:cxn modelId="{96A33DCA-6FB0-4733-B1D4-AD1DEE8A5011}" type="presParOf" srcId="{ADEF895B-9FBF-476A-8EC3-6516348D80E9}" destId="{1BBD6D33-5BA6-4A0D-99AB-A4CFD85D5811}" srcOrd="0" destOrd="0" presId="urn:microsoft.com/office/officeart/2005/8/layout/orgChart1"/>
    <dgm:cxn modelId="{38A6B7B0-266B-4F09-BBEF-7747E253CFD7}" type="presParOf" srcId="{1BBD6D33-5BA6-4A0D-99AB-A4CFD85D5811}" destId="{7C2BDFE1-9E70-4B6A-B2B4-C05494B91F51}" srcOrd="0" destOrd="0" presId="urn:microsoft.com/office/officeart/2005/8/layout/orgChart1"/>
    <dgm:cxn modelId="{BFFC1BB3-DC53-4718-AD06-5CAE8A7A8109}" type="presParOf" srcId="{7C2BDFE1-9E70-4B6A-B2B4-C05494B91F51}" destId="{04D68F08-04A7-4AB5-89E8-9D52206B4820}" srcOrd="0" destOrd="0" presId="urn:microsoft.com/office/officeart/2005/8/layout/orgChart1"/>
    <dgm:cxn modelId="{90B7CFF9-455E-4003-BD1C-224631D854C0}" type="presParOf" srcId="{7C2BDFE1-9E70-4B6A-B2B4-C05494B91F51}" destId="{B3CD101F-6193-4A55-8DD2-FEDACBAEA9E7}" srcOrd="1" destOrd="0" presId="urn:microsoft.com/office/officeart/2005/8/layout/orgChart1"/>
    <dgm:cxn modelId="{13CA3869-40FE-4AC2-88B7-BCC889AF739C}" type="presParOf" srcId="{1BBD6D33-5BA6-4A0D-99AB-A4CFD85D5811}" destId="{772CD6ED-DAE0-41EB-A923-3BD48B0DDCAF}" srcOrd="1" destOrd="0" presId="urn:microsoft.com/office/officeart/2005/8/layout/orgChart1"/>
    <dgm:cxn modelId="{DE309D30-BEBE-43FC-8A01-3FE6FA0A962B}" type="presParOf" srcId="{772CD6ED-DAE0-41EB-A923-3BD48B0DDCAF}" destId="{B76DAE0A-225E-4B1C-A6E1-8D3787AE5569}" srcOrd="0" destOrd="0" presId="urn:microsoft.com/office/officeart/2005/8/layout/orgChart1"/>
    <dgm:cxn modelId="{6EEBCA13-17B9-4908-AF25-3332EDDC0103}" type="presParOf" srcId="{772CD6ED-DAE0-41EB-A923-3BD48B0DDCAF}" destId="{19BAE418-6D93-49F2-B5A7-F0FAFEDFBB94}" srcOrd="1" destOrd="0" presId="urn:microsoft.com/office/officeart/2005/8/layout/orgChart1"/>
    <dgm:cxn modelId="{A114C7E8-5CE5-4AAF-9931-65283B5573FA}" type="presParOf" srcId="{19BAE418-6D93-49F2-B5A7-F0FAFEDFBB94}" destId="{F575D7A0-1D0C-432B-9652-87DFA1B15185}" srcOrd="0" destOrd="0" presId="urn:microsoft.com/office/officeart/2005/8/layout/orgChart1"/>
    <dgm:cxn modelId="{16861825-CF4C-4959-8B67-60DE10218340}" type="presParOf" srcId="{F575D7A0-1D0C-432B-9652-87DFA1B15185}" destId="{E2C56F5A-CC5C-4AD4-8FD6-157E793E44FC}" srcOrd="0" destOrd="0" presId="urn:microsoft.com/office/officeart/2005/8/layout/orgChart1"/>
    <dgm:cxn modelId="{88C3C1EB-B25A-4EDE-96DE-0C379389A7E1}" type="presParOf" srcId="{F575D7A0-1D0C-432B-9652-87DFA1B15185}" destId="{9AEAC795-CB80-4F0B-83CB-1B2675ACDE44}" srcOrd="1" destOrd="0" presId="urn:microsoft.com/office/officeart/2005/8/layout/orgChart1"/>
    <dgm:cxn modelId="{5B2B8C0D-7346-47C9-A35E-B3562E40274D}" type="presParOf" srcId="{19BAE418-6D93-49F2-B5A7-F0FAFEDFBB94}" destId="{80C00003-BE3C-42B9-8943-3CD047C540E2}" srcOrd="1" destOrd="0" presId="urn:microsoft.com/office/officeart/2005/8/layout/orgChart1"/>
    <dgm:cxn modelId="{04DF3BF6-3F1B-424A-B7C4-0F6A9FD1A87C}" type="presParOf" srcId="{19BAE418-6D93-49F2-B5A7-F0FAFEDFBB94}" destId="{3870009E-1E87-45C8-901F-DAA02904EC3F}" srcOrd="2" destOrd="0" presId="urn:microsoft.com/office/officeart/2005/8/layout/orgChart1"/>
    <dgm:cxn modelId="{95F88F8E-9FCC-44B6-9E6B-33396BD6C804}" type="presParOf" srcId="{772CD6ED-DAE0-41EB-A923-3BD48B0DDCAF}" destId="{CFF15E71-281B-4845-A182-7C60D35F4CFE}" srcOrd="2" destOrd="0" presId="urn:microsoft.com/office/officeart/2005/8/layout/orgChart1"/>
    <dgm:cxn modelId="{25F0BD64-7CDF-4DC7-9DB4-80480F143531}" type="presParOf" srcId="{772CD6ED-DAE0-41EB-A923-3BD48B0DDCAF}" destId="{AD3AFB24-0F8E-461C-8069-D83EBE022DD8}" srcOrd="3" destOrd="0" presId="urn:microsoft.com/office/officeart/2005/8/layout/orgChart1"/>
    <dgm:cxn modelId="{D8F93D3C-4E24-464A-9A4D-B21B3FA016BF}" type="presParOf" srcId="{AD3AFB24-0F8E-461C-8069-D83EBE022DD8}" destId="{62CF4E5C-DA37-4620-8E03-A0735861BD8F}" srcOrd="0" destOrd="0" presId="urn:microsoft.com/office/officeart/2005/8/layout/orgChart1"/>
    <dgm:cxn modelId="{49718772-69FD-492C-9A8D-BD6655C7EEBC}" type="presParOf" srcId="{62CF4E5C-DA37-4620-8E03-A0735861BD8F}" destId="{0B0932A7-FF0D-4530-B7B2-CD3E216D662B}" srcOrd="0" destOrd="0" presId="urn:microsoft.com/office/officeart/2005/8/layout/orgChart1"/>
    <dgm:cxn modelId="{4A03DC36-FD65-4BBA-9702-36D983EA8DB1}" type="presParOf" srcId="{62CF4E5C-DA37-4620-8E03-A0735861BD8F}" destId="{183CA392-325C-4722-92DB-33ABA9CA25F8}" srcOrd="1" destOrd="0" presId="urn:microsoft.com/office/officeart/2005/8/layout/orgChart1"/>
    <dgm:cxn modelId="{C52CF463-C9ED-41F4-AF63-91DB2D346967}" type="presParOf" srcId="{AD3AFB24-0F8E-461C-8069-D83EBE022DD8}" destId="{71234BF2-1182-4FC9-8D13-BBD6421C3952}" srcOrd="1" destOrd="0" presId="urn:microsoft.com/office/officeart/2005/8/layout/orgChart1"/>
    <dgm:cxn modelId="{99C5EC93-65DF-4648-A028-E54F132C39E5}" type="presParOf" srcId="{AD3AFB24-0F8E-461C-8069-D83EBE022DD8}" destId="{B0F64403-3E3B-46DC-BADC-7074ECEA3F96}" srcOrd="2" destOrd="0" presId="urn:microsoft.com/office/officeart/2005/8/layout/orgChart1"/>
    <dgm:cxn modelId="{E09EC4CF-EF08-4AAC-A500-68C7A350B41C}" type="presParOf" srcId="{1BBD6D33-5BA6-4A0D-99AB-A4CFD85D5811}" destId="{FD2EFFE2-3B48-4C43-ADAD-6972C9455D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15E71-281B-4845-A182-7C60D35F4CFE}">
      <dsp:nvSpPr>
        <dsp:cNvPr id="0" name=""/>
        <dsp:cNvSpPr/>
      </dsp:nvSpPr>
      <dsp:spPr>
        <a:xfrm>
          <a:off x="5176837" y="2033869"/>
          <a:ext cx="2458334" cy="85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841"/>
              </a:lnTo>
              <a:lnTo>
                <a:pt x="2458334" y="428841"/>
              </a:lnTo>
              <a:lnTo>
                <a:pt x="2458334" y="8554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DAE0A-225E-4B1C-A6E1-8D3787AE5569}">
      <dsp:nvSpPr>
        <dsp:cNvPr id="0" name=""/>
        <dsp:cNvSpPr/>
      </dsp:nvSpPr>
      <dsp:spPr>
        <a:xfrm>
          <a:off x="2718503" y="2033869"/>
          <a:ext cx="2458334" cy="853306"/>
        </a:xfrm>
        <a:custGeom>
          <a:avLst/>
          <a:gdLst/>
          <a:ahLst/>
          <a:cxnLst/>
          <a:rect l="0" t="0" r="0" b="0"/>
          <a:pathLst>
            <a:path>
              <a:moveTo>
                <a:pt x="2458334" y="0"/>
              </a:moveTo>
              <a:lnTo>
                <a:pt x="2458334" y="426653"/>
              </a:lnTo>
              <a:lnTo>
                <a:pt x="0" y="426653"/>
              </a:lnTo>
              <a:lnTo>
                <a:pt x="0" y="8533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68F08-04A7-4AB5-89E8-9D52206B4820}">
      <dsp:nvSpPr>
        <dsp:cNvPr id="0" name=""/>
        <dsp:cNvSpPr/>
      </dsp:nvSpPr>
      <dsp:spPr>
        <a:xfrm>
          <a:off x="3145156" y="2188"/>
          <a:ext cx="4063362" cy="2031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Company </a:t>
          </a: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Secretary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5156" y="2188"/>
        <a:ext cx="4063362" cy="2031681"/>
      </dsp:txXfrm>
    </dsp:sp>
    <dsp:sp modelId="{E2C56F5A-CC5C-4AD4-8FD6-157E793E44FC}">
      <dsp:nvSpPr>
        <dsp:cNvPr id="0" name=""/>
        <dsp:cNvSpPr/>
      </dsp:nvSpPr>
      <dsp:spPr>
        <a:xfrm>
          <a:off x="686822" y="2887175"/>
          <a:ext cx="4063362" cy="2031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Whole 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time 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Company Secretary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822" y="2887175"/>
        <a:ext cx="4063362" cy="2031681"/>
      </dsp:txXfrm>
    </dsp:sp>
    <dsp:sp modelId="{0B0932A7-FF0D-4530-B7B2-CD3E216D662B}">
      <dsp:nvSpPr>
        <dsp:cNvPr id="0" name=""/>
        <dsp:cNvSpPr/>
      </dsp:nvSpPr>
      <dsp:spPr>
        <a:xfrm>
          <a:off x="5603490" y="2889363"/>
          <a:ext cx="4063362" cy="2031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Practicing Company Secretary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03490" y="2889363"/>
        <a:ext cx="4063362" cy="2031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AFF22-7D27-4517-B237-B7FDB93A96E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9A20D-66D5-4BB2-8AA8-F9A77D46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7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A20D-66D5-4BB2-8AA8-F9A77D46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7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A20D-66D5-4BB2-8AA8-F9A77D46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5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6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86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8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0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8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3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5F8684-7740-48EB-A1EC-CBBF84C0C40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FE14D4-7C2B-474A-A5EA-D0F3ED7D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6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558"/>
          <a:stretch/>
        </p:blipFill>
        <p:spPr>
          <a:xfrm>
            <a:off x="899652" y="752168"/>
            <a:ext cx="10132142" cy="51914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softEdge rad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chemeClr val="tx1">
                <a:lumMod val="75000"/>
              </a:schemeClr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389" y="1268361"/>
            <a:ext cx="8790038" cy="789038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Challenges faced by company secretaries during corona virus and lockdown period</a:t>
            </a:r>
            <a:b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27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  <a:t>submitted by- Sonali Padhi</a:t>
            </a:r>
            <a:br>
              <a:rPr lang="en-US" sz="27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27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  <a:t>registration </a:t>
            </a:r>
            <a:r>
              <a:rPr lang="en-US" sz="2700" b="1" dirty="0" smtClean="0">
                <a:solidFill>
                  <a:schemeClr val="tx1">
                    <a:lumMod val="95000"/>
                  </a:schemeClr>
                </a:solidFill>
                <a:latin typeface="Bahnschrift SemiBold Condensed" panose="020B0502040204020203" pitchFamily="34" charset="0"/>
              </a:rPr>
              <a:t>no-140501190/11/2016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/>
            </a:r>
            <a:b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</a:b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4" y="575187"/>
            <a:ext cx="10559845" cy="5604387"/>
          </a:xfrm>
        </p:spPr>
      </p:pic>
    </p:spTree>
    <p:extLst>
      <p:ext uri="{BB962C8B-B14F-4D97-AF65-F5344CB8AC3E}">
        <p14:creationId xmlns:p14="http://schemas.microsoft.com/office/powerpoint/2010/main" val="678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3677"/>
            <a:ext cx="10515600" cy="5513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secretary is a senior level employee in a company who is responsible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after the efficient administration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care of all the compliances with statutory and regulatory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characterized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threefold; statutory officer, coordinator, administrative officer.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4" y="353961"/>
            <a:ext cx="10751363" cy="30676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, during this pandemic situation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change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protocols and duties of  a Company secretary.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However 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current scenario the way of performing/discharging  the duties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a company secretary  becomes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huge challenge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26" y="3421626"/>
            <a:ext cx="4970206" cy="32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37487"/>
              </p:ext>
            </p:extLst>
          </p:nvPr>
        </p:nvGraphicFramePr>
        <p:xfrm>
          <a:off x="914400" y="870155"/>
          <a:ext cx="10353675" cy="492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3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3045"/>
            <a:ext cx="10515600" cy="48522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u="sng" dirty="0" smtClean="0">
                <a:latin typeface="Bahnschrift SemiBold SemiConden" panose="020B0502040204020203" pitchFamily="34" charset="0"/>
              </a:rPr>
              <a:t>As a 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Whole-time </a:t>
            </a:r>
            <a:r>
              <a:rPr lang="en-US" sz="3500" b="1" u="sng" dirty="0">
                <a:latin typeface="Bahnschrift SemiBold SemiConden" panose="020B0502040204020203" pitchFamily="34" charset="0"/>
              </a:rPr>
              <a:t>C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ompany 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S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ecretary(CS)-</a:t>
            </a:r>
            <a:r>
              <a:rPr lang="en-US" sz="3500" b="1" u="sng" dirty="0" smtClean="0">
                <a:solidFill>
                  <a:schemeClr val="tx1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:</a:t>
            </a:r>
            <a:endParaRPr lang="en-US" sz="3500" b="1" u="sng" dirty="0" smtClean="0">
              <a:solidFill>
                <a:schemeClr val="tx1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en-US" sz="3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Video Conference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a very difficult task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large number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attending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Signing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-Attendance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was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signed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directors in physical presence 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conclusive evidence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.However 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electronic mode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maintain such evidence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-Signing of Minutes within the time limit will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challenge since holding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 physically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possible in the current scenario.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04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3045"/>
            <a:ext cx="10515600" cy="48522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u="sng" dirty="0" smtClean="0">
                <a:latin typeface="Bahnschrift SemiBold SemiConden" panose="020B0502040204020203" pitchFamily="34" charset="0"/>
              </a:rPr>
              <a:t>As a 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Whole-time </a:t>
            </a:r>
            <a:r>
              <a:rPr lang="en-US" sz="3500" b="1" u="sng" dirty="0">
                <a:latin typeface="Bahnschrift SemiBold SemiConden" panose="020B0502040204020203" pitchFamily="34" charset="0"/>
              </a:rPr>
              <a:t>C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ompany 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S</a:t>
            </a:r>
            <a:r>
              <a:rPr lang="en-US" sz="3500" b="1" u="sng" dirty="0" smtClean="0">
                <a:latin typeface="Bahnschrift SemiBold SemiConden" panose="020B0502040204020203" pitchFamily="34" charset="0"/>
              </a:rPr>
              <a:t>ecretary(CS)-</a:t>
            </a:r>
            <a:r>
              <a:rPr lang="en-US" sz="3500" b="1" u="sng" dirty="0" smtClean="0">
                <a:solidFill>
                  <a:schemeClr val="tx1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:</a:t>
            </a:r>
            <a:endParaRPr lang="en-US" sz="3500" b="1" u="sng" dirty="0" smtClean="0">
              <a:solidFill>
                <a:schemeClr val="tx1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en-US" sz="3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Video Conference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a very difficult task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large number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attending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Signing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-Attendance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was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signed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directors in physical presence 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conclusive evidence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.However 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electronic mode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maintain such evidence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-Signing of Minutes within the time limit will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challenge since holding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 physically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possible in the current scenario.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59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5085"/>
            <a:ext cx="10515600" cy="58347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-Despite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still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declaring dividend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which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facing multiple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while co-coordinating with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Banks 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payments of dividend within the prescribed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Employement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opportunity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-Due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panademic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right now most of the Companies don’t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because of financial crisis .This is a big challenge for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freshers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-It’s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 difficult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educate the Directors who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technical expertise to attend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12955"/>
            <a:ext cx="10131425" cy="6135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As a </a:t>
            </a:r>
            <a:r>
              <a:rPr lang="en-US" sz="3200" b="1" u="sng" dirty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u="sng" dirty="0" smtClean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racticing Company </a:t>
            </a:r>
            <a:r>
              <a:rPr lang="en-US" sz="3200" b="1" u="sng" dirty="0" smtClean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S</a:t>
            </a:r>
            <a:r>
              <a:rPr lang="en-US" sz="3200" b="1" u="sng" dirty="0" smtClean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ecretary(PCS)- </a:t>
            </a:r>
            <a:r>
              <a:rPr lang="en-US" sz="3200" b="1" u="sng" dirty="0" smtClean="0"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smtClean="0"/>
              <a:t>Client meetings/management-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/>
              <a:t> </a:t>
            </a:r>
            <a:r>
              <a:rPr lang="en-US" sz="2200" dirty="0"/>
              <a:t>V</a:t>
            </a:r>
            <a:r>
              <a:rPr lang="en-US" sz="2200" dirty="0" smtClean="0"/>
              <a:t>isits to Clients/company  are limited due to this </a:t>
            </a:r>
            <a:r>
              <a:rPr lang="en-US" sz="2200" dirty="0" err="1" smtClean="0"/>
              <a:t>panademic</a:t>
            </a:r>
            <a:r>
              <a:rPr lang="en-US" sz="2200" dirty="0" smtClean="0"/>
              <a:t>  situation. This also affects the collection of documents.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smtClean="0"/>
              <a:t>Delay in payment of fees- </a:t>
            </a:r>
            <a:r>
              <a:rPr lang="en-US" sz="2200" dirty="0" smtClean="0"/>
              <a:t>Payment of fees </a:t>
            </a:r>
            <a:r>
              <a:rPr lang="en-US" sz="2200" dirty="0" smtClean="0"/>
              <a:t>are still </a:t>
            </a:r>
            <a:r>
              <a:rPr lang="en-US" sz="2200" dirty="0" smtClean="0"/>
              <a:t> </a:t>
            </a:r>
            <a:r>
              <a:rPr lang="en-US" sz="2200" dirty="0" smtClean="0"/>
              <a:t>pending </a:t>
            </a:r>
            <a:r>
              <a:rPr lang="en-US" sz="2200" dirty="0" smtClean="0"/>
              <a:t>from</a:t>
            </a:r>
            <a:r>
              <a:rPr lang="en-US" sz="2200" dirty="0" smtClean="0"/>
              <a:t> </a:t>
            </a:r>
            <a:r>
              <a:rPr lang="en-US" sz="2200" dirty="0" smtClean="0"/>
              <a:t>the </a:t>
            </a:r>
            <a:r>
              <a:rPr lang="en-US" sz="2200" dirty="0" smtClean="0"/>
              <a:t> clients and companies </a:t>
            </a:r>
            <a:r>
              <a:rPr lang="en-US" sz="2200" dirty="0" smtClean="0"/>
              <a:t>due to</a:t>
            </a:r>
            <a:r>
              <a:rPr lang="en-US" sz="2200" dirty="0" smtClean="0"/>
              <a:t> the </a:t>
            </a:r>
            <a:r>
              <a:rPr lang="en-US" sz="2200" dirty="0" smtClean="0"/>
              <a:t>sudden </a:t>
            </a:r>
            <a:r>
              <a:rPr lang="en-US" sz="2200" dirty="0" smtClean="0"/>
              <a:t>implementation lockdown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smtClean="0"/>
              <a:t>Audit -</a:t>
            </a:r>
            <a:r>
              <a:rPr lang="en-US" sz="2200" dirty="0" smtClean="0"/>
              <a:t>While Conducting the Secretarial/Compliance </a:t>
            </a:r>
            <a:r>
              <a:rPr lang="en-US" sz="2200" dirty="0" smtClean="0"/>
              <a:t>Audit ,a CS  is facing difficulties </a:t>
            </a:r>
            <a:r>
              <a:rPr lang="en-US" sz="2200" dirty="0" smtClean="0"/>
              <a:t>while </a:t>
            </a:r>
            <a:r>
              <a:rPr lang="en-US" sz="2200" dirty="0" smtClean="0"/>
              <a:t>physically verifying  </a:t>
            </a:r>
            <a:r>
              <a:rPr lang="en-US" sz="2200" dirty="0" smtClean="0"/>
              <a:t>all the registers and </a:t>
            </a:r>
            <a:r>
              <a:rPr lang="en-US" sz="2200" dirty="0" smtClean="0"/>
              <a:t>documents .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u="sng" dirty="0" smtClean="0"/>
              <a:t>Human resources </a:t>
            </a:r>
            <a:r>
              <a:rPr lang="en-US" sz="2200" b="1" u="sng" dirty="0" err="1" smtClean="0"/>
              <a:t>unavaiability</a:t>
            </a:r>
            <a:r>
              <a:rPr lang="en-US" sz="2200" b="1" u="sng" dirty="0" smtClean="0"/>
              <a:t>- </a:t>
            </a:r>
            <a:r>
              <a:rPr lang="en-US" sz="2200" dirty="0" smtClean="0"/>
              <a:t>Due to </a:t>
            </a:r>
            <a:r>
              <a:rPr lang="en-US" sz="2200" dirty="0" smtClean="0"/>
              <a:t>absence </a:t>
            </a:r>
            <a:r>
              <a:rPr lang="en-US" sz="2200" dirty="0" smtClean="0"/>
              <a:t>of trainees and other staffs </a:t>
            </a:r>
            <a:r>
              <a:rPr lang="en-US" sz="2200" dirty="0" smtClean="0"/>
              <a:t>members it’s a bit </a:t>
            </a:r>
            <a:r>
              <a:rPr lang="en-US" sz="2200" dirty="0" smtClean="0"/>
              <a:t>difficult </a:t>
            </a:r>
            <a:r>
              <a:rPr lang="en-US" sz="2200" dirty="0" smtClean="0"/>
              <a:t>for a </a:t>
            </a:r>
            <a:r>
              <a:rPr lang="en-US" sz="2200" dirty="0" smtClean="0"/>
              <a:t>CS </a:t>
            </a:r>
            <a:r>
              <a:rPr lang="en-US" sz="2200" dirty="0" smtClean="0"/>
              <a:t>to </a:t>
            </a:r>
            <a:r>
              <a:rPr lang="en-US" sz="2200" dirty="0" smtClean="0"/>
              <a:t>manage all the action items at </a:t>
            </a:r>
            <a:r>
              <a:rPr lang="en-US" sz="2200" dirty="0" smtClean="0"/>
              <a:t>once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1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30"/>
            <a:ext cx="10901516" cy="60814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uncertain times growth of a company secretary is hindered in all the sectors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there are so many challenges , a company secretary still manages his/her roles, responsibilities and duties effortlessly.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2" y="3272971"/>
            <a:ext cx="4804228" cy="327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tf89606788</Template>
  <TotalTime>7237</TotalTime>
  <Words>555</Words>
  <Application>Microsoft Office PowerPoint</Application>
  <PresentationFormat>Widescreen</PresentationFormat>
  <Paragraphs>61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Bahnschrift SemiBold Condensed</vt:lpstr>
      <vt:lpstr>Bahnschrift SemiBold SemiConden</vt:lpstr>
      <vt:lpstr>Calibri</vt:lpstr>
      <vt:lpstr>Calibri Light</vt:lpstr>
      <vt:lpstr>Times New Roman</vt:lpstr>
      <vt:lpstr>Wingdings</vt:lpstr>
      <vt:lpstr>Celestial</vt:lpstr>
      <vt:lpstr>Challenges faced by company secretaries during corona virus and lockdown period     submitted by- Sonali Padhi registration no-140501190/11/2016   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faced by company secretaries during corona virus and lockdown period</dc:title>
  <dc:creator>Sonali Padhi</dc:creator>
  <cp:lastModifiedBy>Sonali Padhi</cp:lastModifiedBy>
  <cp:revision>46</cp:revision>
  <dcterms:created xsi:type="dcterms:W3CDTF">2020-07-08T18:46:04Z</dcterms:created>
  <dcterms:modified xsi:type="dcterms:W3CDTF">2020-07-28T12:55:18Z</dcterms:modified>
</cp:coreProperties>
</file>