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6" r:id="rId2"/>
    <p:sldId id="257" r:id="rId3"/>
    <p:sldId id="258" r:id="rId4"/>
    <p:sldId id="290" r:id="rId5"/>
    <p:sldId id="259" r:id="rId6"/>
    <p:sldId id="260" r:id="rId7"/>
    <p:sldId id="261" r:id="rId8"/>
    <p:sldId id="262" r:id="rId9"/>
    <p:sldId id="286" r:id="rId10"/>
    <p:sldId id="288" r:id="rId11"/>
    <p:sldId id="263" r:id="rId12"/>
    <p:sldId id="264" r:id="rId13"/>
    <p:sldId id="265" r:id="rId14"/>
    <p:sldId id="266" r:id="rId15"/>
    <p:sldId id="268" r:id="rId16"/>
    <p:sldId id="291" r:id="rId17"/>
    <p:sldId id="285" r:id="rId18"/>
    <p:sldId id="287" r:id="rId19"/>
    <p:sldId id="270" r:id="rId20"/>
    <p:sldId id="289" r:id="rId21"/>
    <p:sldId id="272" r:id="rId22"/>
    <p:sldId id="283" r:id="rId23"/>
    <p:sldId id="28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F88870-A579-45CE-95A1-1CBC0075310B}" type="datetimeFigureOut">
              <a:rPr lang="en-US" smtClean="0"/>
              <a:t>4/29/2022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E93EED-7B83-41BD-B124-53CD888109B8}" type="slidenum">
              <a:rPr lang="en-US" smtClean="0"/>
              <a:t>‹#›</a:t>
            </a:fld>
            <a:endParaRPr lang="en-US"/>
          </a:p>
        </p:txBody>
      </p:sp>
    </p:spTree>
    <p:extLst>
      <p:ext uri="{BB962C8B-B14F-4D97-AF65-F5344CB8AC3E}">
        <p14:creationId xmlns:p14="http://schemas.microsoft.com/office/powerpoint/2010/main" val="2446964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4F2F89-28E8-476C-A416-AC6FD77F6461}" type="datetime1">
              <a:rPr lang="en-US" smtClean="0"/>
              <a:t>4/29/2022</a:t>
            </a:fld>
            <a:endParaRPr lang="en-US"/>
          </a:p>
        </p:txBody>
      </p:sp>
      <p:sp>
        <p:nvSpPr>
          <p:cNvPr id="5" name="Footer Placeholder 4"/>
          <p:cNvSpPr>
            <a:spLocks noGrp="1"/>
          </p:cNvSpPr>
          <p:nvPr>
            <p:ph type="ftr" sz="quarter" idx="11"/>
          </p:nvPr>
        </p:nvSpPr>
        <p:spPr/>
        <p:txBody>
          <a:bodyPr/>
          <a:lstStyle/>
          <a:p>
            <a:r>
              <a:rPr lang="en-US" smtClean="0"/>
              <a:t>Ramaswami Kalidas</a:t>
            </a:r>
            <a:endParaRPr lang="en-US"/>
          </a:p>
        </p:txBody>
      </p:sp>
      <p:sp>
        <p:nvSpPr>
          <p:cNvPr id="6" name="Slide Number Placeholder 5"/>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1610824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8F4CD8-D037-4571-9C8A-78DDA312DD22}" type="datetime1">
              <a:rPr lang="en-US" smtClean="0"/>
              <a:t>4/29/2022</a:t>
            </a:fld>
            <a:endParaRPr lang="en-US"/>
          </a:p>
        </p:txBody>
      </p:sp>
      <p:sp>
        <p:nvSpPr>
          <p:cNvPr id="5" name="Footer Placeholder 4"/>
          <p:cNvSpPr>
            <a:spLocks noGrp="1"/>
          </p:cNvSpPr>
          <p:nvPr>
            <p:ph type="ftr" sz="quarter" idx="11"/>
          </p:nvPr>
        </p:nvSpPr>
        <p:spPr/>
        <p:txBody>
          <a:bodyPr/>
          <a:lstStyle/>
          <a:p>
            <a:r>
              <a:rPr lang="en-US" smtClean="0"/>
              <a:t>Ramaswami Kalidas</a:t>
            </a:r>
            <a:endParaRPr lang="en-US"/>
          </a:p>
        </p:txBody>
      </p:sp>
      <p:sp>
        <p:nvSpPr>
          <p:cNvPr id="6" name="Slide Number Placeholder 5"/>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310698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18A965-695B-4100-ABCB-3BD70DAA5703}" type="datetime1">
              <a:rPr lang="en-US" smtClean="0"/>
              <a:t>4/29/2022</a:t>
            </a:fld>
            <a:endParaRPr lang="en-US"/>
          </a:p>
        </p:txBody>
      </p:sp>
      <p:sp>
        <p:nvSpPr>
          <p:cNvPr id="5" name="Footer Placeholder 4"/>
          <p:cNvSpPr>
            <a:spLocks noGrp="1"/>
          </p:cNvSpPr>
          <p:nvPr>
            <p:ph type="ftr" sz="quarter" idx="11"/>
          </p:nvPr>
        </p:nvSpPr>
        <p:spPr/>
        <p:txBody>
          <a:bodyPr/>
          <a:lstStyle/>
          <a:p>
            <a:r>
              <a:rPr lang="en-US" smtClean="0"/>
              <a:t>Ramaswami Kalidas</a:t>
            </a:r>
            <a:endParaRPr lang="en-US"/>
          </a:p>
        </p:txBody>
      </p:sp>
      <p:sp>
        <p:nvSpPr>
          <p:cNvPr id="6" name="Slide Number Placeholder 5"/>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783839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A8B2A6-548F-44A3-BF2B-95C055D85C25}" type="datetime1">
              <a:rPr lang="en-US" smtClean="0"/>
              <a:t>4/29/2022</a:t>
            </a:fld>
            <a:endParaRPr lang="en-US"/>
          </a:p>
        </p:txBody>
      </p:sp>
      <p:sp>
        <p:nvSpPr>
          <p:cNvPr id="5" name="Footer Placeholder 4"/>
          <p:cNvSpPr>
            <a:spLocks noGrp="1"/>
          </p:cNvSpPr>
          <p:nvPr>
            <p:ph type="ftr" sz="quarter" idx="11"/>
          </p:nvPr>
        </p:nvSpPr>
        <p:spPr/>
        <p:txBody>
          <a:bodyPr/>
          <a:lstStyle/>
          <a:p>
            <a:r>
              <a:rPr lang="en-US" smtClean="0"/>
              <a:t>Ramaswami Kalidas</a:t>
            </a:r>
            <a:endParaRPr lang="en-US"/>
          </a:p>
        </p:txBody>
      </p:sp>
      <p:sp>
        <p:nvSpPr>
          <p:cNvPr id="6" name="Slide Number Placeholder 5"/>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4211158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4E26B8-20EF-44A0-B09E-76161A1A1473}" type="datetime1">
              <a:rPr lang="en-US" smtClean="0"/>
              <a:t>4/29/2022</a:t>
            </a:fld>
            <a:endParaRPr lang="en-US"/>
          </a:p>
        </p:txBody>
      </p:sp>
      <p:sp>
        <p:nvSpPr>
          <p:cNvPr id="5" name="Footer Placeholder 4"/>
          <p:cNvSpPr>
            <a:spLocks noGrp="1"/>
          </p:cNvSpPr>
          <p:nvPr>
            <p:ph type="ftr" sz="quarter" idx="11"/>
          </p:nvPr>
        </p:nvSpPr>
        <p:spPr/>
        <p:txBody>
          <a:bodyPr/>
          <a:lstStyle/>
          <a:p>
            <a:r>
              <a:rPr lang="en-US" smtClean="0"/>
              <a:t>Ramaswami Kalidas</a:t>
            </a:r>
            <a:endParaRPr lang="en-US"/>
          </a:p>
        </p:txBody>
      </p:sp>
      <p:sp>
        <p:nvSpPr>
          <p:cNvPr id="6" name="Slide Number Placeholder 5"/>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3133164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842627-8512-4930-9213-CA4DAAEC515A}" type="datetime1">
              <a:rPr lang="en-US" smtClean="0"/>
              <a:t>4/29/2022</a:t>
            </a:fld>
            <a:endParaRPr lang="en-US"/>
          </a:p>
        </p:txBody>
      </p:sp>
      <p:sp>
        <p:nvSpPr>
          <p:cNvPr id="6" name="Footer Placeholder 5"/>
          <p:cNvSpPr>
            <a:spLocks noGrp="1"/>
          </p:cNvSpPr>
          <p:nvPr>
            <p:ph type="ftr" sz="quarter" idx="11"/>
          </p:nvPr>
        </p:nvSpPr>
        <p:spPr/>
        <p:txBody>
          <a:bodyPr/>
          <a:lstStyle/>
          <a:p>
            <a:r>
              <a:rPr lang="en-US" smtClean="0"/>
              <a:t>Ramaswami Kalidas</a:t>
            </a:r>
            <a:endParaRPr lang="en-US"/>
          </a:p>
        </p:txBody>
      </p:sp>
      <p:sp>
        <p:nvSpPr>
          <p:cNvPr id="7" name="Slide Number Placeholder 6"/>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2355926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B89E06-FF01-4025-B5CE-8038822635BB}" type="datetime1">
              <a:rPr lang="en-US" smtClean="0"/>
              <a:t>4/29/2022</a:t>
            </a:fld>
            <a:endParaRPr lang="en-US"/>
          </a:p>
        </p:txBody>
      </p:sp>
      <p:sp>
        <p:nvSpPr>
          <p:cNvPr id="8" name="Footer Placeholder 7"/>
          <p:cNvSpPr>
            <a:spLocks noGrp="1"/>
          </p:cNvSpPr>
          <p:nvPr>
            <p:ph type="ftr" sz="quarter" idx="11"/>
          </p:nvPr>
        </p:nvSpPr>
        <p:spPr/>
        <p:txBody>
          <a:bodyPr/>
          <a:lstStyle/>
          <a:p>
            <a:r>
              <a:rPr lang="en-US" smtClean="0"/>
              <a:t>Ramaswami Kalidas</a:t>
            </a:r>
            <a:endParaRPr lang="en-US"/>
          </a:p>
        </p:txBody>
      </p:sp>
      <p:sp>
        <p:nvSpPr>
          <p:cNvPr id="9" name="Slide Number Placeholder 8"/>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242632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3E23B9-1C92-417B-8845-7AE64B94A068}" type="datetime1">
              <a:rPr lang="en-US" smtClean="0"/>
              <a:t>4/29/2022</a:t>
            </a:fld>
            <a:endParaRPr lang="en-US"/>
          </a:p>
        </p:txBody>
      </p:sp>
      <p:sp>
        <p:nvSpPr>
          <p:cNvPr id="4" name="Footer Placeholder 3"/>
          <p:cNvSpPr>
            <a:spLocks noGrp="1"/>
          </p:cNvSpPr>
          <p:nvPr>
            <p:ph type="ftr" sz="quarter" idx="11"/>
          </p:nvPr>
        </p:nvSpPr>
        <p:spPr/>
        <p:txBody>
          <a:bodyPr/>
          <a:lstStyle/>
          <a:p>
            <a:r>
              <a:rPr lang="en-US" smtClean="0"/>
              <a:t>Ramaswami Kalidas</a:t>
            </a:r>
            <a:endParaRPr lang="en-US"/>
          </a:p>
        </p:txBody>
      </p:sp>
      <p:sp>
        <p:nvSpPr>
          <p:cNvPr id="5" name="Slide Number Placeholder 4"/>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1224938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335EB-63E2-4668-973C-ECDD2970FDCB}" type="datetime1">
              <a:rPr lang="en-US" smtClean="0"/>
              <a:t>4/29/2022</a:t>
            </a:fld>
            <a:endParaRPr lang="en-US"/>
          </a:p>
        </p:txBody>
      </p:sp>
      <p:sp>
        <p:nvSpPr>
          <p:cNvPr id="3" name="Footer Placeholder 2"/>
          <p:cNvSpPr>
            <a:spLocks noGrp="1"/>
          </p:cNvSpPr>
          <p:nvPr>
            <p:ph type="ftr" sz="quarter" idx="11"/>
          </p:nvPr>
        </p:nvSpPr>
        <p:spPr/>
        <p:txBody>
          <a:bodyPr/>
          <a:lstStyle/>
          <a:p>
            <a:r>
              <a:rPr lang="en-US" smtClean="0"/>
              <a:t>Ramaswami Kalidas</a:t>
            </a:r>
            <a:endParaRPr lang="en-US"/>
          </a:p>
        </p:txBody>
      </p:sp>
      <p:sp>
        <p:nvSpPr>
          <p:cNvPr id="4" name="Slide Number Placeholder 3"/>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3677335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3CFA72-F66E-40FD-94E4-BF8E60F8FCD7}" type="datetime1">
              <a:rPr lang="en-US" smtClean="0"/>
              <a:t>4/29/2022</a:t>
            </a:fld>
            <a:endParaRPr lang="en-US"/>
          </a:p>
        </p:txBody>
      </p:sp>
      <p:sp>
        <p:nvSpPr>
          <p:cNvPr id="6" name="Footer Placeholder 5"/>
          <p:cNvSpPr>
            <a:spLocks noGrp="1"/>
          </p:cNvSpPr>
          <p:nvPr>
            <p:ph type="ftr" sz="quarter" idx="11"/>
          </p:nvPr>
        </p:nvSpPr>
        <p:spPr/>
        <p:txBody>
          <a:bodyPr/>
          <a:lstStyle/>
          <a:p>
            <a:r>
              <a:rPr lang="en-US" smtClean="0"/>
              <a:t>Ramaswami Kalidas</a:t>
            </a:r>
            <a:endParaRPr lang="en-US"/>
          </a:p>
        </p:txBody>
      </p:sp>
      <p:sp>
        <p:nvSpPr>
          <p:cNvPr id="7" name="Slide Number Placeholder 6"/>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306425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0DD96C-EFF8-470A-A879-C5072B7E25E9}" type="datetime1">
              <a:rPr lang="en-US" smtClean="0"/>
              <a:t>4/29/2022</a:t>
            </a:fld>
            <a:endParaRPr lang="en-US"/>
          </a:p>
        </p:txBody>
      </p:sp>
      <p:sp>
        <p:nvSpPr>
          <p:cNvPr id="6" name="Footer Placeholder 5"/>
          <p:cNvSpPr>
            <a:spLocks noGrp="1"/>
          </p:cNvSpPr>
          <p:nvPr>
            <p:ph type="ftr" sz="quarter" idx="11"/>
          </p:nvPr>
        </p:nvSpPr>
        <p:spPr/>
        <p:txBody>
          <a:bodyPr/>
          <a:lstStyle/>
          <a:p>
            <a:r>
              <a:rPr lang="en-US" smtClean="0"/>
              <a:t>Ramaswami Kalidas</a:t>
            </a:r>
            <a:endParaRPr lang="en-US"/>
          </a:p>
        </p:txBody>
      </p:sp>
      <p:sp>
        <p:nvSpPr>
          <p:cNvPr id="7" name="Slide Number Placeholder 6"/>
          <p:cNvSpPr>
            <a:spLocks noGrp="1"/>
          </p:cNvSpPr>
          <p:nvPr>
            <p:ph type="sldNum" sz="quarter" idx="12"/>
          </p:nvPr>
        </p:nvSpPr>
        <p:spPr/>
        <p:txBody>
          <a:bodyPr/>
          <a:lstStyle/>
          <a:p>
            <a:fld id="{F2CB37BE-DACE-4AC1-AD6B-9A4E5AD841CA}" type="slidenum">
              <a:rPr lang="en-US" smtClean="0"/>
              <a:t>‹#›</a:t>
            </a:fld>
            <a:endParaRPr lang="en-US"/>
          </a:p>
        </p:txBody>
      </p:sp>
    </p:spTree>
    <p:extLst>
      <p:ext uri="{BB962C8B-B14F-4D97-AF65-F5344CB8AC3E}">
        <p14:creationId xmlns:p14="http://schemas.microsoft.com/office/powerpoint/2010/main" val="4182298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97D99-4BE5-4B2F-91E9-67548A8885AD}" type="datetime1">
              <a:rPr lang="en-US" smtClean="0"/>
              <a:t>4/29/2022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Ramaswami Kalidas</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CB37BE-DACE-4AC1-AD6B-9A4E5AD841CA}" type="slidenum">
              <a:rPr lang="en-US" smtClean="0"/>
              <a:t>‹#›</a:t>
            </a:fld>
            <a:endParaRPr lang="en-US"/>
          </a:p>
        </p:txBody>
      </p:sp>
    </p:spTree>
    <p:extLst>
      <p:ext uri="{BB962C8B-B14F-4D97-AF65-F5344CB8AC3E}">
        <p14:creationId xmlns:p14="http://schemas.microsoft.com/office/powerpoint/2010/main" val="1285822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470025"/>
          </a:xfrm>
        </p:spPr>
        <p:txBody>
          <a:bodyPr>
            <a:normAutofit fontScale="90000"/>
          </a:bodyPr>
          <a:lstStyle/>
          <a:p>
            <a:r>
              <a:rPr lang="en-US" dirty="0" smtClean="0">
                <a:solidFill>
                  <a:srgbClr val="FF0000"/>
                </a:solidFill>
              </a:rPr>
              <a:t>The fine nuances of Corporate Governance: Discussing the tactics of communication with the Board of directors and best Practices for meetings </a:t>
            </a:r>
            <a:endParaRPr lang="en-US" dirty="0">
              <a:solidFill>
                <a:srgbClr val="FF0000"/>
              </a:solidFill>
            </a:endParaRPr>
          </a:p>
        </p:txBody>
      </p:sp>
      <p:sp>
        <p:nvSpPr>
          <p:cNvPr id="3" name="Subtitle 2"/>
          <p:cNvSpPr>
            <a:spLocks noGrp="1"/>
          </p:cNvSpPr>
          <p:nvPr>
            <p:ph type="subTitle" idx="1"/>
          </p:nvPr>
        </p:nvSpPr>
        <p:spPr>
          <a:xfrm>
            <a:off x="1295400" y="4114800"/>
            <a:ext cx="6400800" cy="1752600"/>
          </a:xfrm>
        </p:spPr>
        <p:txBody>
          <a:bodyPr/>
          <a:lstStyle/>
          <a:p>
            <a:r>
              <a:rPr lang="en-US" dirty="0" smtClean="0">
                <a:solidFill>
                  <a:schemeClr val="accent3">
                    <a:lumMod val="50000"/>
                  </a:schemeClr>
                </a:solidFill>
              </a:rPr>
              <a:t>Ramaswami Kalidas</a:t>
            </a:r>
          </a:p>
          <a:p>
            <a:r>
              <a:rPr lang="en-US" dirty="0" smtClean="0">
                <a:solidFill>
                  <a:schemeClr val="accent3">
                    <a:lumMod val="50000"/>
                  </a:schemeClr>
                </a:solidFill>
              </a:rPr>
              <a:t>May, 14, 2022</a:t>
            </a:r>
          </a:p>
          <a:p>
            <a:r>
              <a:rPr lang="en-US" dirty="0" smtClean="0">
                <a:solidFill>
                  <a:srgbClr val="00B0F0"/>
                </a:solidFill>
              </a:rPr>
              <a:t>Indore</a:t>
            </a:r>
          </a:p>
          <a:p>
            <a:endParaRPr lang="en-US" dirty="0">
              <a:solidFill>
                <a:schemeClr val="accent3">
                  <a:lumMod val="50000"/>
                </a:schemeClr>
              </a:solidFill>
            </a:endParaRPr>
          </a:p>
        </p:txBody>
      </p:sp>
    </p:spTree>
    <p:extLst>
      <p:ext uri="{BB962C8B-B14F-4D97-AF65-F5344CB8AC3E}">
        <p14:creationId xmlns:p14="http://schemas.microsoft.com/office/powerpoint/2010/main" val="713567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Chairman’s Role in Governance process</a:t>
            </a:r>
            <a:endParaRPr lang="en-US" dirty="0"/>
          </a:p>
        </p:txBody>
      </p:sp>
      <p:sp>
        <p:nvSpPr>
          <p:cNvPr id="3" name="Content Placeholder 2"/>
          <p:cNvSpPr>
            <a:spLocks noGrp="1"/>
          </p:cNvSpPr>
          <p:nvPr>
            <p:ph idx="1"/>
          </p:nvPr>
        </p:nvSpPr>
        <p:spPr/>
        <p:txBody>
          <a:bodyPr/>
          <a:lstStyle/>
          <a:p>
            <a:r>
              <a:rPr lang="en-US" dirty="0" smtClean="0"/>
              <a:t>Generate positivity and fair play in board room.</a:t>
            </a:r>
          </a:p>
          <a:p>
            <a:r>
              <a:rPr lang="en-US" dirty="0" smtClean="0"/>
              <a:t>Encourage openness and frank interchange of ideas.</a:t>
            </a:r>
          </a:p>
          <a:p>
            <a:r>
              <a:rPr lang="en-US" dirty="0" smtClean="0"/>
              <a:t>Setting up high ethical standards of </a:t>
            </a:r>
            <a:r>
              <a:rPr lang="en-US" dirty="0" err="1" smtClean="0"/>
              <a:t>behaviour</a:t>
            </a:r>
            <a:r>
              <a:rPr lang="en-US" dirty="0" smtClean="0"/>
              <a:t> , encourage objectivity and independent judgment.</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1844152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Development of CG in India</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b="1" dirty="0" smtClean="0"/>
              <a:t>  Historical perspective to Governance  in India </a:t>
            </a:r>
          </a:p>
          <a:p>
            <a:pPr lvl="1"/>
            <a:r>
              <a:rPr lang="en-US" dirty="0" smtClean="0"/>
              <a:t>Ethos of Governance enshrined in ancient scriptures.</a:t>
            </a:r>
          </a:p>
          <a:p>
            <a:pPr lvl="1"/>
            <a:r>
              <a:rPr lang="en-US" dirty="0" err="1" smtClean="0"/>
              <a:t>Kautilya</a:t>
            </a:r>
            <a:r>
              <a:rPr lang="en-US" dirty="0" smtClean="0"/>
              <a:t> –the King as  the CEO</a:t>
            </a:r>
          </a:p>
          <a:p>
            <a:pPr lvl="1"/>
            <a:r>
              <a:rPr lang="en-US" dirty="0" smtClean="0"/>
              <a:t>Four fold duties- </a:t>
            </a:r>
            <a:r>
              <a:rPr lang="en-US" dirty="0" err="1" smtClean="0"/>
              <a:t>Raksha</a:t>
            </a:r>
            <a:r>
              <a:rPr lang="en-US" dirty="0" smtClean="0"/>
              <a:t> of the border and subjects.</a:t>
            </a:r>
          </a:p>
          <a:p>
            <a:pPr lvl="1"/>
            <a:r>
              <a:rPr lang="en-US" dirty="0" err="1" smtClean="0"/>
              <a:t>Vriddhi</a:t>
            </a:r>
            <a:r>
              <a:rPr lang="en-US" dirty="0" smtClean="0"/>
              <a:t>-Growth </a:t>
            </a:r>
          </a:p>
          <a:p>
            <a:pPr lvl="1"/>
            <a:r>
              <a:rPr lang="en-US" dirty="0" err="1" smtClean="0"/>
              <a:t>Palana</a:t>
            </a:r>
            <a:r>
              <a:rPr lang="en-US" dirty="0" smtClean="0"/>
              <a:t> –Maintenance and compliance.</a:t>
            </a:r>
          </a:p>
          <a:p>
            <a:pPr lvl="1"/>
            <a:r>
              <a:rPr lang="en-US" dirty="0" err="1" smtClean="0"/>
              <a:t>Yogashema</a:t>
            </a:r>
            <a:r>
              <a:rPr lang="en-US" dirty="0" smtClean="0"/>
              <a:t> –Well being of society analogues to CSR.</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36158619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0000"/>
                </a:solidFill>
              </a:rPr>
              <a:t>Contemporary Developments  </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  Contemporary evolution</a:t>
            </a:r>
          </a:p>
          <a:p>
            <a:pPr lvl="1"/>
            <a:r>
              <a:rPr lang="en-US" dirty="0" smtClean="0"/>
              <a:t>Opening up of the Economy and liberalization policy-1991.</a:t>
            </a:r>
          </a:p>
          <a:p>
            <a:pPr lvl="1"/>
            <a:r>
              <a:rPr lang="en-US" dirty="0" smtClean="0"/>
              <a:t>CII-Desirable Code of Governance-1998</a:t>
            </a:r>
          </a:p>
          <a:p>
            <a:pPr lvl="1"/>
            <a:r>
              <a:rPr lang="en-US" dirty="0" smtClean="0"/>
              <a:t>Emergence of SEBI and its status under the law.</a:t>
            </a:r>
          </a:p>
          <a:p>
            <a:pPr lvl="1"/>
            <a:r>
              <a:rPr lang="en-US" dirty="0" smtClean="0"/>
              <a:t>Kumar </a:t>
            </a:r>
            <a:r>
              <a:rPr lang="en-US" dirty="0" err="1" smtClean="0"/>
              <a:t>Mangalam</a:t>
            </a:r>
            <a:r>
              <a:rPr lang="en-US" dirty="0" smtClean="0"/>
              <a:t> Birla Committee-2000</a:t>
            </a:r>
          </a:p>
          <a:p>
            <a:pPr lvl="1"/>
            <a:r>
              <a:rPr lang="en-US" dirty="0" smtClean="0"/>
              <a:t>Introduction of Clause 49 in Listing Agreement </a:t>
            </a:r>
          </a:p>
          <a:p>
            <a:pPr lvl="1"/>
            <a:r>
              <a:rPr lang="en-US" dirty="0" smtClean="0"/>
              <a:t>Companies Act 2013-positive watershed</a:t>
            </a:r>
          </a:p>
          <a:p>
            <a:pPr lvl="1"/>
            <a:r>
              <a:rPr lang="en-US" dirty="0" smtClean="0"/>
              <a:t>Tightening of Regulations by SEBI</a:t>
            </a:r>
          </a:p>
          <a:p>
            <a:pPr lvl="1"/>
            <a:r>
              <a:rPr lang="en-US" dirty="0" smtClean="0"/>
              <a:t>Constitution of Committees through structured committees </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30623446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92D050"/>
                </a:solidFill>
              </a:rPr>
              <a:t>Role of Independent directors</a:t>
            </a:r>
            <a:endParaRPr lang="en-US" dirty="0">
              <a:solidFill>
                <a:srgbClr val="92D050"/>
              </a:solidFill>
            </a:endParaRPr>
          </a:p>
        </p:txBody>
      </p:sp>
      <p:sp>
        <p:nvSpPr>
          <p:cNvPr id="3" name="Content Placeholder 2"/>
          <p:cNvSpPr>
            <a:spLocks noGrp="1"/>
          </p:cNvSpPr>
          <p:nvPr>
            <p:ph idx="1"/>
          </p:nvPr>
        </p:nvSpPr>
        <p:spPr/>
        <p:txBody>
          <a:bodyPr>
            <a:normAutofit fontScale="85000" lnSpcReduction="20000"/>
          </a:bodyPr>
          <a:lstStyle/>
          <a:p>
            <a:r>
              <a:rPr lang="en-US" dirty="0" smtClean="0"/>
              <a:t>Control over subject.</a:t>
            </a:r>
          </a:p>
          <a:p>
            <a:r>
              <a:rPr lang="en-US" dirty="0" smtClean="0"/>
              <a:t>Ability to disagree –without fear or favour</a:t>
            </a:r>
          </a:p>
          <a:p>
            <a:r>
              <a:rPr lang="en-US" dirty="0" smtClean="0"/>
              <a:t>No superficiality in approach.</a:t>
            </a:r>
          </a:p>
          <a:p>
            <a:r>
              <a:rPr lang="en-US" dirty="0" smtClean="0"/>
              <a:t>To question where needed and not to play the blood hound.</a:t>
            </a:r>
          </a:p>
          <a:p>
            <a:r>
              <a:rPr lang="en-US" dirty="0" smtClean="0"/>
              <a:t>Pre-eminence an advantage as it leads to acceptability.</a:t>
            </a:r>
          </a:p>
          <a:p>
            <a:r>
              <a:rPr lang="en-US" dirty="0" smtClean="0"/>
              <a:t>Insulation from liability in case of omission or commission-Section 149(12)</a:t>
            </a:r>
          </a:p>
          <a:p>
            <a:r>
              <a:rPr lang="en-US" dirty="0" smtClean="0"/>
              <a:t>Value of independent directors’ meeting</a:t>
            </a:r>
          </a:p>
          <a:p>
            <a:r>
              <a:rPr lang="en-US" dirty="0" smtClean="0"/>
              <a:t>Approval of RPTs.</a:t>
            </a:r>
          </a:p>
          <a:p>
            <a:r>
              <a:rPr lang="en-US" dirty="0" smtClean="0"/>
              <a:t>Remuneration structure to IDs-The change in law</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1061239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Need for Regulation</a:t>
            </a:r>
            <a:endParaRPr lang="en-US" dirty="0">
              <a:solidFill>
                <a:srgbClr val="00B050"/>
              </a:solidFill>
            </a:endParaRPr>
          </a:p>
        </p:txBody>
      </p:sp>
      <p:sp>
        <p:nvSpPr>
          <p:cNvPr id="3" name="Content Placeholder 2"/>
          <p:cNvSpPr>
            <a:spLocks noGrp="1"/>
          </p:cNvSpPr>
          <p:nvPr>
            <p:ph idx="1"/>
          </p:nvPr>
        </p:nvSpPr>
        <p:spPr/>
        <p:txBody>
          <a:bodyPr>
            <a:normAutofit fontScale="92500" lnSpcReduction="10000"/>
          </a:bodyPr>
          <a:lstStyle/>
          <a:p>
            <a:r>
              <a:rPr lang="en-US" dirty="0" smtClean="0"/>
              <a:t>Empirical evidence suggests need for regulations to instill governance</a:t>
            </a:r>
          </a:p>
          <a:p>
            <a:r>
              <a:rPr lang="en-US" dirty="0" smtClean="0"/>
              <a:t>Regulations promote homogeneity and easier benchmarking.  </a:t>
            </a:r>
          </a:p>
          <a:p>
            <a:r>
              <a:rPr lang="en-US" dirty="0" smtClean="0"/>
              <a:t>Governance is but skin deep </a:t>
            </a:r>
          </a:p>
          <a:p>
            <a:r>
              <a:rPr lang="en-US" dirty="0" smtClean="0"/>
              <a:t>Process has to be pervasive and dynamic.</a:t>
            </a:r>
          </a:p>
          <a:p>
            <a:r>
              <a:rPr lang="en-US" dirty="0" smtClean="0"/>
              <a:t>Endless journey without destination.</a:t>
            </a:r>
          </a:p>
          <a:p>
            <a:r>
              <a:rPr lang="en-US" dirty="0" smtClean="0"/>
              <a:t>There is no zenith to Governance being relative. Zenith a myth.</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466104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Best corporate Governance practices in India</a:t>
            </a:r>
            <a:endParaRPr lang="en-US"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en-US" dirty="0" smtClean="0"/>
              <a:t>Approach of companies during the pandemic</a:t>
            </a:r>
          </a:p>
          <a:p>
            <a:r>
              <a:rPr lang="en-US" dirty="0" smtClean="0"/>
              <a:t>Web casting-two way of General meeting-1993-BSES </a:t>
            </a:r>
          </a:p>
          <a:p>
            <a:r>
              <a:rPr lang="en-US" dirty="0" smtClean="0"/>
              <a:t>Subjecting RPT to approval before 2013 and post 2013 subjecting RPT below threshold to approval-ACC</a:t>
            </a:r>
          </a:p>
          <a:p>
            <a:r>
              <a:rPr lang="en-US" dirty="0" smtClean="0"/>
              <a:t>What is not prescribed is not necessarily proscribed.</a:t>
            </a:r>
          </a:p>
          <a:p>
            <a:r>
              <a:rPr lang="en-US" dirty="0" smtClean="0"/>
              <a:t>Withdrawal of senior independent directors due to proxy advisory role-HDFC.</a:t>
            </a:r>
          </a:p>
          <a:p>
            <a:r>
              <a:rPr lang="en-US" dirty="0" smtClean="0"/>
              <a:t>Levy of exemplary penalties for trading without pre-clearance-</a:t>
            </a:r>
            <a:r>
              <a:rPr lang="en-US" dirty="0" err="1" smtClean="0"/>
              <a:t>Infosysis</a:t>
            </a:r>
            <a:r>
              <a:rPr lang="en-US" dirty="0" smtClean="0"/>
              <a:t>.</a:t>
            </a:r>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32525129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B050"/>
                </a:solidFill>
              </a:rPr>
              <a:t>Regulation approach –End Result disaster</a:t>
            </a:r>
            <a:endParaRPr lang="en-US" dirty="0">
              <a:solidFill>
                <a:srgbClr val="00B050"/>
              </a:solidFill>
            </a:endParaRPr>
          </a:p>
        </p:txBody>
      </p:sp>
      <p:sp>
        <p:nvSpPr>
          <p:cNvPr id="3" name="Content Placeholder 2"/>
          <p:cNvSpPr>
            <a:spLocks noGrp="1"/>
          </p:cNvSpPr>
          <p:nvPr>
            <p:ph idx="1"/>
          </p:nvPr>
        </p:nvSpPr>
        <p:spPr/>
        <p:txBody>
          <a:bodyPr>
            <a:normAutofit/>
          </a:bodyPr>
          <a:lstStyle/>
          <a:p>
            <a:r>
              <a:rPr lang="en-US" dirty="0" smtClean="0"/>
              <a:t>Governance by letter of law-Recipe to disaster.</a:t>
            </a:r>
          </a:p>
          <a:p>
            <a:r>
              <a:rPr lang="en-US" dirty="0" smtClean="0"/>
              <a:t>Satyam saga</a:t>
            </a:r>
          </a:p>
          <a:p>
            <a:r>
              <a:rPr lang="en-US" dirty="0" smtClean="0"/>
              <a:t>Jet airways </a:t>
            </a:r>
            <a:r>
              <a:rPr lang="en-US" dirty="0" err="1" smtClean="0"/>
              <a:t>embroglio</a:t>
            </a:r>
            <a:endParaRPr lang="en-US" dirty="0" smtClean="0"/>
          </a:p>
          <a:p>
            <a:r>
              <a:rPr lang="en-US" dirty="0" smtClean="0"/>
              <a:t>Murmurs from the board room-Indigo Air.</a:t>
            </a:r>
          </a:p>
          <a:p>
            <a:r>
              <a:rPr lang="en-US" dirty="0" smtClean="0"/>
              <a:t>The king of good times fiasco. </a:t>
            </a:r>
          </a:p>
          <a:p>
            <a:r>
              <a:rPr lang="en-US" dirty="0" smtClean="0"/>
              <a:t>SREI situation.</a:t>
            </a:r>
          </a:p>
          <a:p>
            <a:r>
              <a:rPr lang="en-US" dirty="0" smtClean="0"/>
              <a:t>Many unreported skeletons in the cupboard.</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601200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Company Secretary-The Governance professional</a:t>
            </a:r>
            <a:endParaRPr lang="en-US" dirty="0"/>
          </a:p>
        </p:txBody>
      </p:sp>
      <p:sp>
        <p:nvSpPr>
          <p:cNvPr id="3" name="Content Placeholder 2"/>
          <p:cNvSpPr>
            <a:spLocks noGrp="1"/>
          </p:cNvSpPr>
          <p:nvPr>
            <p:ph idx="1"/>
          </p:nvPr>
        </p:nvSpPr>
        <p:spPr/>
        <p:txBody>
          <a:bodyPr/>
          <a:lstStyle/>
          <a:p>
            <a:r>
              <a:rPr lang="en-US" dirty="0" smtClean="0"/>
              <a:t>Lynchpin in the process.</a:t>
            </a:r>
          </a:p>
          <a:p>
            <a:r>
              <a:rPr lang="en-US" dirty="0" smtClean="0"/>
              <a:t>Promoting the culture of transparency and openness.</a:t>
            </a:r>
          </a:p>
          <a:p>
            <a:r>
              <a:rPr lang="en-US" dirty="0" smtClean="0"/>
              <a:t>Avoidance of opacity in board processes.</a:t>
            </a:r>
          </a:p>
          <a:p>
            <a:r>
              <a:rPr lang="en-US" dirty="0" smtClean="0"/>
              <a:t>Culture of emulating  best practices.</a:t>
            </a:r>
          </a:p>
          <a:p>
            <a:r>
              <a:rPr lang="en-US" dirty="0" smtClean="0"/>
              <a:t>Updating the board on changes in legislation and practices.</a:t>
            </a:r>
          </a:p>
          <a:p>
            <a:r>
              <a:rPr lang="en-US" dirty="0" smtClean="0"/>
              <a:t>Maturity in approach</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19151032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practices for meetings-quality of board practices-Yardstick of governance</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Transparency the mantra</a:t>
            </a:r>
          </a:p>
          <a:p>
            <a:r>
              <a:rPr lang="en-US" dirty="0" smtClean="0"/>
              <a:t>Compliance with Secretarial standards</a:t>
            </a:r>
          </a:p>
          <a:p>
            <a:r>
              <a:rPr lang="en-US" dirty="0" smtClean="0"/>
              <a:t>Briefing the chairman prior to meeting on agenda items</a:t>
            </a:r>
          </a:p>
          <a:p>
            <a:r>
              <a:rPr lang="en-US" dirty="0" smtClean="0"/>
              <a:t>Drafting of minutes adroitly. Minutes to capture quintessence of meeting and not a verbatim reproduction of proceedings.</a:t>
            </a:r>
          </a:p>
          <a:p>
            <a:r>
              <a:rPr lang="en-US" dirty="0" smtClean="0"/>
              <a:t>Simplicity in communicating .Two way process.</a:t>
            </a:r>
          </a:p>
          <a:p>
            <a:r>
              <a:rPr lang="en-US" dirty="0" smtClean="0"/>
              <a:t>Proactive CS.</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1946579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role of the proxy advisory</a:t>
            </a:r>
          </a:p>
          <a:p>
            <a:r>
              <a:rPr lang="en-US" dirty="0" smtClean="0"/>
              <a:t>The overthrow of resolutions by members-Tata Motors, </a:t>
            </a:r>
            <a:r>
              <a:rPr lang="en-US" dirty="0" err="1" smtClean="0"/>
              <a:t>eicher</a:t>
            </a:r>
            <a:r>
              <a:rPr lang="en-US" dirty="0" smtClean="0"/>
              <a:t> </a:t>
            </a:r>
            <a:r>
              <a:rPr lang="en-US" dirty="0" err="1" smtClean="0"/>
              <a:t>motors,Raymonds</a:t>
            </a:r>
            <a:r>
              <a:rPr lang="en-US" dirty="0" smtClean="0"/>
              <a:t>, the goings on in Zee entertainment .</a:t>
            </a:r>
          </a:p>
          <a:p>
            <a:r>
              <a:rPr lang="en-US" dirty="0" smtClean="0"/>
              <a:t>The need to innovate and improve constantly </a:t>
            </a:r>
          </a:p>
          <a:p>
            <a:r>
              <a:rPr lang="en-US" dirty="0" smtClean="0"/>
              <a:t>Indian Regulation –measures up to the best.</a:t>
            </a:r>
          </a:p>
          <a:p>
            <a:r>
              <a:rPr lang="en-US" dirty="0" smtClean="0"/>
              <a:t>Test of Governance-The resilience of the Board in tough times shows up.</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
        <p:nvSpPr>
          <p:cNvPr id="5" name="Title 4"/>
          <p:cNvSpPr>
            <a:spLocks noGrp="1"/>
          </p:cNvSpPr>
          <p:nvPr>
            <p:ph type="title"/>
          </p:nvPr>
        </p:nvSpPr>
        <p:spPr/>
        <p:txBody>
          <a:bodyPr>
            <a:normAutofit fontScale="90000"/>
          </a:bodyPr>
          <a:lstStyle/>
          <a:p>
            <a:r>
              <a:rPr lang="en-US" dirty="0" smtClean="0">
                <a:solidFill>
                  <a:srgbClr val="FFC000"/>
                </a:solidFill>
              </a:rPr>
              <a:t>Growing awareness to Governance from investors  in India</a:t>
            </a:r>
            <a:endParaRPr lang="en-US" dirty="0">
              <a:solidFill>
                <a:srgbClr val="FFC000"/>
              </a:solidFill>
            </a:endParaRPr>
          </a:p>
        </p:txBody>
      </p:sp>
    </p:spTree>
    <p:extLst>
      <p:ext uri="{BB962C8B-B14F-4D97-AF65-F5344CB8AC3E}">
        <p14:creationId xmlns:p14="http://schemas.microsoft.com/office/powerpoint/2010/main" val="3078132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CG-Definitions</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Milton Friedman : ”The conduct of business in accordance with shareholders desires which generally is to make as much money as possible while confirming to the basic rules of the society  embodied in law and local customs .”</a:t>
            </a:r>
          </a:p>
          <a:p>
            <a:r>
              <a:rPr lang="en-US" dirty="0" smtClean="0"/>
              <a:t>“It is all about promoting corporate fairness, transparency and accountability”-World Bank President-James </a:t>
            </a:r>
            <a:r>
              <a:rPr lang="en-US" dirty="0" err="1" smtClean="0"/>
              <a:t>D.Wolfensohn</a:t>
            </a:r>
            <a:r>
              <a:rPr lang="en-US" dirty="0" smtClean="0"/>
              <a:t>.</a:t>
            </a:r>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24293667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Reporting on materiality to market-Reg.30</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Transparency and openness hall mark of governance.</a:t>
            </a:r>
          </a:p>
          <a:p>
            <a:r>
              <a:rPr lang="en-US" dirty="0" smtClean="0"/>
              <a:t>No selective approach to reporting-the obsession with feel good factor</a:t>
            </a:r>
          </a:p>
          <a:p>
            <a:r>
              <a:rPr lang="en-US" dirty="0" smtClean="0"/>
              <a:t>Report never based “low hanging fruits” policy </a:t>
            </a:r>
          </a:p>
          <a:p>
            <a:r>
              <a:rPr lang="en-US" dirty="0" smtClean="0"/>
              <a:t>Promptness, accuracy and timeliness.</a:t>
            </a:r>
          </a:p>
          <a:p>
            <a:r>
              <a:rPr lang="en-US" dirty="0" smtClean="0"/>
              <a:t>Do not be the Prince of Denmark-report when in doubt.</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1215913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Road</a:t>
            </a:r>
            <a:r>
              <a:rPr lang="en-US" dirty="0" smtClean="0"/>
              <a:t> </a:t>
            </a:r>
            <a:r>
              <a:rPr lang="en-US" dirty="0" smtClean="0">
                <a:solidFill>
                  <a:srgbClr val="FF0000"/>
                </a:solidFill>
              </a:rPr>
              <a:t>ahead</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Governance has no static equilibrium. The bar keeps rising.</a:t>
            </a:r>
          </a:p>
          <a:p>
            <a:r>
              <a:rPr lang="en-US" dirty="0" smtClean="0"/>
              <a:t>Changes in Regulations have made practices stronger.</a:t>
            </a:r>
          </a:p>
          <a:p>
            <a:r>
              <a:rPr lang="en-US" dirty="0" smtClean="0"/>
              <a:t>India has a robust system comparable with the best.</a:t>
            </a:r>
          </a:p>
          <a:p>
            <a:r>
              <a:rPr lang="en-US" dirty="0" smtClean="0"/>
              <a:t>Strengthening of role of committees and reforms harbinger of a stronger governance model.</a:t>
            </a:r>
          </a:p>
          <a:p>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19671080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Way forward </a:t>
            </a:r>
            <a:endParaRPr lang="en-US" dirty="0">
              <a:solidFill>
                <a:srgbClr val="FFC000"/>
              </a:solidFill>
            </a:endParaRPr>
          </a:p>
        </p:txBody>
      </p:sp>
      <p:sp>
        <p:nvSpPr>
          <p:cNvPr id="3" name="Content Placeholder 2"/>
          <p:cNvSpPr>
            <a:spLocks noGrp="1"/>
          </p:cNvSpPr>
          <p:nvPr>
            <p:ph idx="1"/>
          </p:nvPr>
        </p:nvSpPr>
        <p:spPr/>
        <p:txBody>
          <a:bodyPr>
            <a:normAutofit lnSpcReduction="10000"/>
          </a:bodyPr>
          <a:lstStyle/>
          <a:p>
            <a:r>
              <a:rPr lang="en-US" dirty="0" smtClean="0"/>
              <a:t>Need for updating regulations for elevation of CG continuous</a:t>
            </a:r>
          </a:p>
          <a:p>
            <a:r>
              <a:rPr lang="en-US" dirty="0" smtClean="0"/>
              <a:t>Excess of compliance and reporting-Ticking the box approach.-the last straw broke the camel’s back</a:t>
            </a:r>
          </a:p>
          <a:p>
            <a:r>
              <a:rPr lang="en-US" dirty="0" smtClean="0"/>
              <a:t>SEBI role –proactive and responsive to market sentiments and awareness to world standards.</a:t>
            </a:r>
          </a:p>
          <a:p>
            <a:r>
              <a:rPr lang="en-US" dirty="0" smtClean="0"/>
              <a:t>New amendments –harbinger of stronger regime of governance.</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2508520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4600" y="2514600"/>
            <a:ext cx="4038600" cy="914399"/>
          </a:xfrm>
        </p:spPr>
        <p:txBody>
          <a:bodyPr>
            <a:normAutofit lnSpcReduction="10000"/>
          </a:bodyPr>
          <a:lstStyle/>
          <a:p>
            <a:pPr marL="0" indent="0">
              <a:buNone/>
            </a:pPr>
            <a:r>
              <a:rPr lang="en-US" sz="5400" dirty="0" smtClean="0">
                <a:solidFill>
                  <a:srgbClr val="FF0000"/>
                </a:solidFill>
              </a:rPr>
              <a:t>THANK YOU!</a:t>
            </a:r>
            <a:endParaRPr lang="en-US" sz="5400" dirty="0">
              <a:solidFill>
                <a:srgbClr val="FF0000"/>
              </a:solidFill>
            </a:endParaRPr>
          </a:p>
        </p:txBody>
      </p:sp>
      <p:sp>
        <p:nvSpPr>
          <p:cNvPr id="5" name="Footer Placeholder 4"/>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26315925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1143000"/>
          </a:xfrm>
        </p:spPr>
        <p:txBody>
          <a:bodyPr>
            <a:normAutofit fontScale="90000"/>
          </a:bodyPr>
          <a:lstStyle/>
          <a:p>
            <a:r>
              <a:rPr lang="en-US" dirty="0" smtClean="0">
                <a:solidFill>
                  <a:srgbClr val="92D050"/>
                </a:solidFill>
              </a:rPr>
              <a:t>Corporate form-Trigger for Governance</a:t>
            </a:r>
            <a:endParaRPr lang="en-US" dirty="0">
              <a:solidFill>
                <a:srgbClr val="92D050"/>
              </a:solidFill>
            </a:endParaRPr>
          </a:p>
        </p:txBody>
      </p:sp>
      <p:sp>
        <p:nvSpPr>
          <p:cNvPr id="3" name="Content Placeholder 2"/>
          <p:cNvSpPr>
            <a:spLocks noGrp="1"/>
          </p:cNvSpPr>
          <p:nvPr>
            <p:ph idx="1"/>
          </p:nvPr>
        </p:nvSpPr>
        <p:spPr/>
        <p:txBody>
          <a:bodyPr>
            <a:normAutofit fontScale="85000" lnSpcReduction="20000"/>
          </a:bodyPr>
          <a:lstStyle/>
          <a:p>
            <a:r>
              <a:rPr lang="en-US" dirty="0" smtClean="0"/>
              <a:t>Cadbury Committee-It is a system by which companies are directed and controlled.</a:t>
            </a:r>
          </a:p>
          <a:p>
            <a:r>
              <a:rPr lang="en-US" dirty="0" smtClean="0"/>
              <a:t>Today’s mantra –ESG-Governance is evolving.</a:t>
            </a:r>
          </a:p>
          <a:p>
            <a:r>
              <a:rPr lang="en-US" b="1" dirty="0" smtClean="0"/>
              <a:t>Why Governance</a:t>
            </a:r>
          </a:p>
          <a:p>
            <a:r>
              <a:rPr lang="en-US" dirty="0" smtClean="0"/>
              <a:t>Need for Governance</a:t>
            </a:r>
          </a:p>
          <a:p>
            <a:r>
              <a:rPr lang="en-US" dirty="0" smtClean="0"/>
              <a:t>Unique form of Company business</a:t>
            </a:r>
          </a:p>
          <a:p>
            <a:r>
              <a:rPr lang="en-US" dirty="0" smtClean="0"/>
              <a:t>Separation of ownership and control.</a:t>
            </a:r>
          </a:p>
          <a:p>
            <a:r>
              <a:rPr lang="en-US" dirty="0" smtClean="0"/>
              <a:t>Limited liability and perpetual succession.</a:t>
            </a:r>
          </a:p>
          <a:p>
            <a:r>
              <a:rPr lang="en-US" dirty="0" smtClean="0"/>
              <a:t>Position of directors-Agency and Trusteeship roles.</a:t>
            </a:r>
          </a:p>
          <a:p>
            <a:r>
              <a:rPr lang="en-US" dirty="0" smtClean="0"/>
              <a:t>Enforcement through Regulation- Its Necessity. Hypothesis about human </a:t>
            </a:r>
            <a:r>
              <a:rPr lang="en-US" dirty="0" err="1" smtClean="0"/>
              <a:t>behaviour</a:t>
            </a:r>
            <a:endParaRPr lang="en-US" dirty="0" smtClean="0"/>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28937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Governance be voluntary  </a:t>
            </a:r>
            <a:endParaRPr lang="en-US" dirty="0"/>
          </a:p>
        </p:txBody>
      </p:sp>
      <p:sp>
        <p:nvSpPr>
          <p:cNvPr id="3" name="Content Placeholder 2"/>
          <p:cNvSpPr>
            <a:spLocks noGrp="1"/>
          </p:cNvSpPr>
          <p:nvPr>
            <p:ph idx="1"/>
          </p:nvPr>
        </p:nvSpPr>
        <p:spPr/>
        <p:txBody>
          <a:bodyPr/>
          <a:lstStyle/>
          <a:p>
            <a:r>
              <a:rPr lang="en-US" dirty="0" smtClean="0"/>
              <a:t>Hypothesis about human </a:t>
            </a:r>
            <a:r>
              <a:rPr lang="en-US" dirty="0" err="1" smtClean="0"/>
              <a:t>behaviour</a:t>
            </a:r>
            <a:r>
              <a:rPr lang="en-US" dirty="0" smtClean="0"/>
              <a:t>-Theory X and Theory y.</a:t>
            </a:r>
          </a:p>
          <a:p>
            <a:r>
              <a:rPr lang="en-US" dirty="0" smtClean="0"/>
              <a:t>Theory y-postulates-Man is lazy, indolent, has to be driven to action.</a:t>
            </a:r>
          </a:p>
          <a:p>
            <a:r>
              <a:rPr lang="en-US" dirty="0" smtClean="0"/>
              <a:t>Opposed to discipline-Militant</a:t>
            </a:r>
          </a:p>
          <a:p>
            <a:r>
              <a:rPr lang="en-US" dirty="0" smtClean="0"/>
              <a:t>Hence the need for regulation –Carrot and stick</a:t>
            </a:r>
          </a:p>
          <a:p>
            <a:r>
              <a:rPr lang="en-US" dirty="0" smtClean="0"/>
              <a:t>Regulation only means to an end.</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4172774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Why Good Governance?</a:t>
            </a:r>
            <a:endParaRPr lang="en-US" dirty="0">
              <a:solidFill>
                <a:srgbClr val="FFC000"/>
              </a:solidFill>
            </a:endParaRPr>
          </a:p>
        </p:txBody>
      </p:sp>
      <p:sp>
        <p:nvSpPr>
          <p:cNvPr id="3" name="Content Placeholder 2"/>
          <p:cNvSpPr>
            <a:spLocks noGrp="1"/>
          </p:cNvSpPr>
          <p:nvPr>
            <p:ph idx="1"/>
          </p:nvPr>
        </p:nvSpPr>
        <p:spPr/>
        <p:txBody>
          <a:bodyPr>
            <a:normAutofit lnSpcReduction="10000"/>
          </a:bodyPr>
          <a:lstStyle/>
          <a:p>
            <a:pPr marL="0" indent="0">
              <a:buNone/>
            </a:pPr>
            <a:r>
              <a:rPr lang="en-US" b="1" dirty="0"/>
              <a:t> </a:t>
            </a:r>
            <a:r>
              <a:rPr lang="en-US" b="1" dirty="0" smtClean="0"/>
              <a:t> Need for Governance:</a:t>
            </a:r>
          </a:p>
          <a:p>
            <a:pPr lvl="1"/>
            <a:r>
              <a:rPr lang="en-US" dirty="0" smtClean="0"/>
              <a:t>Creation of culture of transparency , accountability and disclosure</a:t>
            </a:r>
            <a:r>
              <a:rPr lang="en-US" b="1" dirty="0" smtClean="0"/>
              <a:t>.</a:t>
            </a:r>
          </a:p>
          <a:p>
            <a:pPr lvl="1"/>
            <a:r>
              <a:rPr lang="en-US" dirty="0" smtClean="0"/>
              <a:t>Adherence to moral and ethical values.</a:t>
            </a:r>
          </a:p>
          <a:p>
            <a:pPr lvl="1"/>
            <a:r>
              <a:rPr lang="en-US" dirty="0" smtClean="0"/>
              <a:t>Leads to improved corporate performance  with assurances as to quality decision making ,  board independence .</a:t>
            </a:r>
          </a:p>
          <a:p>
            <a:pPr lvl="1"/>
            <a:r>
              <a:rPr lang="en-US" dirty="0" smtClean="0"/>
              <a:t>Enhanced Investor trust and confidence.</a:t>
            </a:r>
          </a:p>
          <a:p>
            <a:pPr lvl="1"/>
            <a:r>
              <a:rPr lang="en-US" dirty="0" err="1" smtClean="0"/>
              <a:t>Kautilya</a:t>
            </a:r>
            <a:r>
              <a:rPr lang="en-US" dirty="0" smtClean="0"/>
              <a:t> ‘s prophesy –Birds flock where fruits are borne.</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12102919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rPr>
              <a:t>Good Governance – A </a:t>
            </a:r>
            <a:r>
              <a:rPr lang="en-US" dirty="0">
                <a:solidFill>
                  <a:srgbClr val="00B0F0"/>
                </a:solidFill>
              </a:rPr>
              <a:t>P</a:t>
            </a:r>
            <a:r>
              <a:rPr lang="en-US" dirty="0" smtClean="0">
                <a:solidFill>
                  <a:srgbClr val="00B0F0"/>
                </a:solidFill>
              </a:rPr>
              <a:t>assport</a:t>
            </a:r>
            <a:endParaRPr lang="en-US" dirty="0">
              <a:solidFill>
                <a:srgbClr val="00B0F0"/>
              </a:solidFill>
            </a:endParaRPr>
          </a:p>
        </p:txBody>
      </p:sp>
      <p:sp>
        <p:nvSpPr>
          <p:cNvPr id="3" name="Content Placeholder 2"/>
          <p:cNvSpPr>
            <a:spLocks noGrp="1"/>
          </p:cNvSpPr>
          <p:nvPr>
            <p:ph idx="1"/>
          </p:nvPr>
        </p:nvSpPr>
        <p:spPr/>
        <p:txBody>
          <a:bodyPr/>
          <a:lstStyle/>
          <a:p>
            <a:r>
              <a:rPr lang="en-US" dirty="0" smtClean="0"/>
              <a:t>Better access to global markets .</a:t>
            </a:r>
          </a:p>
          <a:p>
            <a:r>
              <a:rPr lang="en-US" dirty="0" smtClean="0"/>
              <a:t>Elimination of corruption.</a:t>
            </a:r>
          </a:p>
          <a:p>
            <a:r>
              <a:rPr lang="en-US" dirty="0" smtClean="0"/>
              <a:t>Enhancing enterprise valuation.</a:t>
            </a:r>
          </a:p>
          <a:p>
            <a:r>
              <a:rPr lang="en-US" dirty="0" smtClean="0"/>
              <a:t>Assurance against Corporate scandals and crisis.</a:t>
            </a:r>
          </a:p>
          <a:p>
            <a:r>
              <a:rPr lang="en-US" dirty="0" smtClean="0"/>
              <a:t>Greater accountability to the stakeholders.</a:t>
            </a:r>
          </a:p>
          <a:p>
            <a:r>
              <a:rPr lang="en-US" dirty="0" smtClean="0"/>
              <a:t>Reduced cost of borrowings </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25570451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Pre-requisites for CG</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Good governance represented by:</a:t>
            </a:r>
          </a:p>
          <a:p>
            <a:r>
              <a:rPr lang="en-US" dirty="0" smtClean="0"/>
              <a:t>Strong and independent Board.</a:t>
            </a:r>
          </a:p>
          <a:p>
            <a:r>
              <a:rPr lang="en-US" dirty="0" smtClean="0"/>
              <a:t>Dynamic Legislation</a:t>
            </a:r>
          </a:p>
          <a:p>
            <a:r>
              <a:rPr lang="en-US" dirty="0" smtClean="0"/>
              <a:t>Management environment conduciveness.</a:t>
            </a:r>
          </a:p>
          <a:p>
            <a:r>
              <a:rPr lang="en-US" dirty="0" smtClean="0"/>
              <a:t>Board skills.</a:t>
            </a:r>
          </a:p>
          <a:p>
            <a:r>
              <a:rPr lang="en-US" dirty="0" smtClean="0"/>
              <a:t>Elaborate process of board selection .</a:t>
            </a:r>
          </a:p>
          <a:p>
            <a:r>
              <a:rPr lang="en-US" dirty="0" smtClean="0"/>
              <a:t>Induction and training of board.</a:t>
            </a:r>
          </a:p>
          <a:p>
            <a:r>
              <a:rPr lang="en-US" dirty="0" smtClean="0"/>
              <a:t>Proper conduct of board meetings.</a:t>
            </a:r>
          </a:p>
          <a:p>
            <a:r>
              <a:rPr lang="en-US" dirty="0" smtClean="0"/>
              <a:t>Transparency in board processes and reporting</a:t>
            </a:r>
          </a:p>
          <a:p>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20683681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Pre-requisites for CG</a:t>
            </a:r>
            <a:endParaRPr lang="en-US"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en-US" dirty="0" smtClean="0"/>
              <a:t>Adherence to code of conduct –ethics and fairness.</a:t>
            </a:r>
          </a:p>
          <a:p>
            <a:r>
              <a:rPr lang="en-US" dirty="0" smtClean="0"/>
              <a:t>Strategy setting.</a:t>
            </a:r>
          </a:p>
          <a:p>
            <a:r>
              <a:rPr lang="en-US" dirty="0" smtClean="0"/>
              <a:t>Business and societal obligations </a:t>
            </a:r>
          </a:p>
          <a:p>
            <a:r>
              <a:rPr lang="en-US" dirty="0" smtClean="0"/>
              <a:t>Quality in financial and operational reporting.</a:t>
            </a:r>
          </a:p>
          <a:p>
            <a:r>
              <a:rPr lang="en-US" dirty="0" smtClean="0"/>
              <a:t>Constitution of board Committees –Mandated and voluntary.</a:t>
            </a:r>
          </a:p>
          <a:p>
            <a:r>
              <a:rPr lang="en-US" dirty="0" smtClean="0"/>
              <a:t>Board performance monitoring.</a:t>
            </a:r>
          </a:p>
          <a:p>
            <a:r>
              <a:rPr lang="en-US" dirty="0" smtClean="0"/>
              <a:t>Risk management robustness.</a:t>
            </a:r>
          </a:p>
          <a:p>
            <a:r>
              <a:rPr lang="en-US" dirty="0" smtClean="0"/>
              <a:t>Obsession with compliance-The cost of non-compliance</a:t>
            </a:r>
          </a:p>
          <a:p>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40078172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Corporate Governance influencers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Management integrity</a:t>
            </a:r>
          </a:p>
          <a:p>
            <a:r>
              <a:rPr lang="en-US" dirty="0" smtClean="0"/>
              <a:t>Board’s ability.</a:t>
            </a:r>
          </a:p>
          <a:p>
            <a:r>
              <a:rPr lang="en-US" dirty="0" smtClean="0"/>
              <a:t>Adequacy of board and company processes</a:t>
            </a:r>
          </a:p>
          <a:p>
            <a:r>
              <a:rPr lang="en-US" dirty="0" smtClean="0"/>
              <a:t>Commitment level of Individuals in governance process.</a:t>
            </a:r>
          </a:p>
          <a:p>
            <a:r>
              <a:rPr lang="en-US" dirty="0" smtClean="0"/>
              <a:t>Quality of corporate reporting-Transparency the hallmark</a:t>
            </a:r>
          </a:p>
          <a:p>
            <a:r>
              <a:rPr lang="en-US" dirty="0" smtClean="0"/>
              <a:t>Participation of stakeholders in the Governance process. </a:t>
            </a:r>
            <a:endParaRPr lang="en-US" dirty="0"/>
          </a:p>
        </p:txBody>
      </p:sp>
      <p:sp>
        <p:nvSpPr>
          <p:cNvPr id="4" name="Footer Placeholder 3"/>
          <p:cNvSpPr>
            <a:spLocks noGrp="1"/>
          </p:cNvSpPr>
          <p:nvPr>
            <p:ph type="ftr" sz="quarter" idx="11"/>
          </p:nvPr>
        </p:nvSpPr>
        <p:spPr/>
        <p:txBody>
          <a:bodyPr/>
          <a:lstStyle/>
          <a:p>
            <a:r>
              <a:rPr lang="en-US" smtClean="0"/>
              <a:t>Ramaswami Kalidas</a:t>
            </a:r>
            <a:endParaRPr lang="en-US"/>
          </a:p>
        </p:txBody>
      </p:sp>
    </p:spTree>
    <p:extLst>
      <p:ext uri="{BB962C8B-B14F-4D97-AF65-F5344CB8AC3E}">
        <p14:creationId xmlns:p14="http://schemas.microsoft.com/office/powerpoint/2010/main" val="405804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TotalTime>
  <Words>1146</Words>
  <Application>Microsoft Office PowerPoint</Application>
  <PresentationFormat>On-screen Show (4:3)</PresentationFormat>
  <Paragraphs>177</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The fine nuances of Corporate Governance: Discussing the tactics of communication with the Board of directors and best Practices for meetings </vt:lpstr>
      <vt:lpstr>CG-Definitions</vt:lpstr>
      <vt:lpstr>Corporate form-Trigger for Governance</vt:lpstr>
      <vt:lpstr>Can Governance be voluntary  </vt:lpstr>
      <vt:lpstr>Why Good Governance?</vt:lpstr>
      <vt:lpstr>Good Governance – A Passport</vt:lpstr>
      <vt:lpstr>Pre-requisites for CG </vt:lpstr>
      <vt:lpstr>Pre-requisites for CG</vt:lpstr>
      <vt:lpstr>Corporate Governance influencers</vt:lpstr>
      <vt:lpstr>Chairman’s Role in Governance process</vt:lpstr>
      <vt:lpstr>Development of CG in India</vt:lpstr>
      <vt:lpstr>Contemporary Developments  </vt:lpstr>
      <vt:lpstr>Role of Independent directors</vt:lpstr>
      <vt:lpstr>Need for Regulation</vt:lpstr>
      <vt:lpstr>Best corporate Governance practices in India</vt:lpstr>
      <vt:lpstr>Regulation approach –End Result disaster</vt:lpstr>
      <vt:lpstr>Company Secretary-The Governance professional</vt:lpstr>
      <vt:lpstr>Best practices for meetings-quality of board practices-Yardstick of governance </vt:lpstr>
      <vt:lpstr>Growing awareness to Governance from investors  in India</vt:lpstr>
      <vt:lpstr>Reporting on materiality to market-Reg.30</vt:lpstr>
      <vt:lpstr>Road ahead</vt:lpstr>
      <vt:lpstr>Way forward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Governance –Legal, Regulatory &amp;Vigilance Perspectives</dc:title>
  <dc:creator>HOME</dc:creator>
  <cp:lastModifiedBy>HOME</cp:lastModifiedBy>
  <cp:revision>45</cp:revision>
  <dcterms:created xsi:type="dcterms:W3CDTF">2021-06-30T07:55:30Z</dcterms:created>
  <dcterms:modified xsi:type="dcterms:W3CDTF">2022-04-29T10:44:06Z</dcterms:modified>
</cp:coreProperties>
</file>