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72" r:id="rId4"/>
    <p:sldId id="273" r:id="rId5"/>
    <p:sldId id="259" r:id="rId6"/>
    <p:sldId id="278" r:id="rId7"/>
    <p:sldId id="283" r:id="rId8"/>
    <p:sldId id="274" r:id="rId9"/>
    <p:sldId id="277" r:id="rId10"/>
    <p:sldId id="281" r:id="rId11"/>
    <p:sldId id="280" r:id="rId12"/>
    <p:sldId id="275" r:id="rId13"/>
    <p:sldId id="262" r:id="rId14"/>
    <p:sldId id="279" r:id="rId15"/>
    <p:sldId id="282" r:id="rId16"/>
    <p:sldId id="271" r:id="rId17"/>
    <p:sldId id="284" r:id="rId1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18A"/>
    <a:srgbClr val="000085"/>
    <a:srgbClr val="0115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7889" autoAdjust="0"/>
  </p:normalViewPr>
  <p:slideViewPr>
    <p:cSldViewPr snapToGrid="0">
      <p:cViewPr varScale="1">
        <p:scale>
          <a:sx n="58" d="100"/>
          <a:sy n="58" d="100"/>
        </p:scale>
        <p:origin x="117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B74AEC-1ABF-4484-B13C-8471EAFC84D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SG"/>
        </a:p>
      </dgm:t>
    </dgm:pt>
    <dgm:pt modelId="{DF23BAC9-F6A2-427A-9B6F-783844C18F68}">
      <dgm:prSet phldrT="[Text]" custT="1"/>
      <dgm:spPr/>
      <dgm:t>
        <a:bodyPr/>
        <a:lstStyle/>
        <a:p>
          <a:r>
            <a:rPr lang="en-SG" sz="2800" dirty="0">
              <a:latin typeface="Optima" pitchFamily="2" charset="0"/>
              <a:cs typeface="Times New Roman" panose="02020603050405020304" pitchFamily="18" charset="0"/>
            </a:rPr>
            <a:t>M&amp;A Valuation – what is it all about?</a:t>
          </a:r>
        </a:p>
      </dgm:t>
    </dgm:pt>
    <dgm:pt modelId="{14F9BFA6-D771-49EC-9D6B-033D1340E90F}" type="parTrans" cxnId="{0531CEB4-87AC-4608-969C-BFA1C7D9A85C}">
      <dgm:prSet/>
      <dgm:spPr/>
      <dgm:t>
        <a:bodyPr/>
        <a:lstStyle/>
        <a:p>
          <a:endParaRPr lang="en-SG" sz="1200">
            <a:latin typeface="Optima" pitchFamily="2" charset="0"/>
            <a:cs typeface="Times New Roman" panose="02020603050405020304" pitchFamily="18" charset="0"/>
          </a:endParaRPr>
        </a:p>
      </dgm:t>
    </dgm:pt>
    <dgm:pt modelId="{AB9237BD-4B2D-4741-A3D3-DAFEC8D4647F}" type="sibTrans" cxnId="{0531CEB4-87AC-4608-969C-BFA1C7D9A85C}">
      <dgm:prSet/>
      <dgm:spPr/>
      <dgm:t>
        <a:bodyPr/>
        <a:lstStyle/>
        <a:p>
          <a:endParaRPr lang="en-SG" sz="1200">
            <a:latin typeface="Optima" pitchFamily="2" charset="0"/>
            <a:cs typeface="Times New Roman" panose="02020603050405020304" pitchFamily="18" charset="0"/>
          </a:endParaRPr>
        </a:p>
      </dgm:t>
    </dgm:pt>
    <dgm:pt modelId="{CE6E331B-4454-4D1A-878A-0797822F8CB0}">
      <dgm:prSet phldrT="[Text]" custT="1"/>
      <dgm:spPr/>
      <dgm:t>
        <a:bodyPr/>
        <a:lstStyle/>
        <a:p>
          <a:r>
            <a:rPr lang="en-SG" sz="2800" dirty="0">
              <a:latin typeface="Optima" pitchFamily="2" charset="0"/>
              <a:cs typeface="Times New Roman" panose="02020603050405020304" pitchFamily="18" charset="0"/>
            </a:rPr>
            <a:t>Building blocks of M&amp;A Valuation</a:t>
          </a:r>
        </a:p>
      </dgm:t>
    </dgm:pt>
    <dgm:pt modelId="{25E53146-90B9-4EA5-82D1-92E6EC2FA5BF}" type="parTrans" cxnId="{BAA67F56-E35F-44C7-A779-1D471F1B32E6}">
      <dgm:prSet/>
      <dgm:spPr/>
      <dgm:t>
        <a:bodyPr/>
        <a:lstStyle/>
        <a:p>
          <a:endParaRPr lang="en-SG" sz="1200">
            <a:latin typeface="Optima" pitchFamily="2" charset="0"/>
            <a:cs typeface="Times New Roman" panose="02020603050405020304" pitchFamily="18" charset="0"/>
          </a:endParaRPr>
        </a:p>
      </dgm:t>
    </dgm:pt>
    <dgm:pt modelId="{646C52C7-1E02-44F1-AD35-870D1E369717}" type="sibTrans" cxnId="{BAA67F56-E35F-44C7-A779-1D471F1B32E6}">
      <dgm:prSet/>
      <dgm:spPr/>
      <dgm:t>
        <a:bodyPr/>
        <a:lstStyle/>
        <a:p>
          <a:endParaRPr lang="en-SG" sz="1200">
            <a:latin typeface="Optima" pitchFamily="2" charset="0"/>
            <a:cs typeface="Times New Roman" panose="02020603050405020304" pitchFamily="18" charset="0"/>
          </a:endParaRPr>
        </a:p>
      </dgm:t>
    </dgm:pt>
    <dgm:pt modelId="{E029735A-8591-45D9-AA90-8A3B0B79CA16}">
      <dgm:prSet phldrT="[Text]" custT="1"/>
      <dgm:spPr/>
      <dgm:t>
        <a:bodyPr/>
        <a:lstStyle/>
        <a:p>
          <a:r>
            <a:rPr lang="en-SG" sz="2800" dirty="0">
              <a:latin typeface="Optima" pitchFamily="2" charset="0"/>
              <a:cs typeface="Times New Roman" panose="02020603050405020304" pitchFamily="18" charset="0"/>
            </a:rPr>
            <a:t>Important Issues to consider</a:t>
          </a:r>
        </a:p>
      </dgm:t>
    </dgm:pt>
    <dgm:pt modelId="{89AA8881-0C49-4334-B664-BB1B88630F14}" type="parTrans" cxnId="{906B78CC-6B91-4AF4-9868-20D1C1BA6E23}">
      <dgm:prSet/>
      <dgm:spPr/>
      <dgm:t>
        <a:bodyPr/>
        <a:lstStyle/>
        <a:p>
          <a:endParaRPr lang="en-SG" sz="1200">
            <a:latin typeface="Optima" pitchFamily="2" charset="0"/>
            <a:cs typeface="Times New Roman" panose="02020603050405020304" pitchFamily="18" charset="0"/>
          </a:endParaRPr>
        </a:p>
      </dgm:t>
    </dgm:pt>
    <dgm:pt modelId="{9F28CC5F-D91A-42D3-8D2A-3080C5A13A5F}" type="sibTrans" cxnId="{906B78CC-6B91-4AF4-9868-20D1C1BA6E23}">
      <dgm:prSet/>
      <dgm:spPr/>
      <dgm:t>
        <a:bodyPr/>
        <a:lstStyle/>
        <a:p>
          <a:endParaRPr lang="en-SG" sz="1200">
            <a:latin typeface="Optima" pitchFamily="2" charset="0"/>
            <a:cs typeface="Times New Roman" panose="02020603050405020304" pitchFamily="18" charset="0"/>
          </a:endParaRPr>
        </a:p>
      </dgm:t>
    </dgm:pt>
    <dgm:pt modelId="{6C6C8FF5-C0BA-4F68-B0C8-30594CA24793}">
      <dgm:prSet phldrT="[Text]" custT="1"/>
      <dgm:spPr/>
      <dgm:t>
        <a:bodyPr/>
        <a:lstStyle/>
        <a:p>
          <a:r>
            <a:rPr lang="en-SG" sz="2800" dirty="0">
              <a:latin typeface="Optima" pitchFamily="2" charset="0"/>
              <a:cs typeface="Times New Roman" panose="02020603050405020304" pitchFamily="18" charset="0"/>
            </a:rPr>
            <a:t>  Methods of valuations </a:t>
          </a:r>
        </a:p>
      </dgm:t>
    </dgm:pt>
    <dgm:pt modelId="{CB742CC5-12A3-4004-80EC-638D2F582D3D}" type="parTrans" cxnId="{EADD86DD-28E7-4E99-A010-01039303ED8F}">
      <dgm:prSet/>
      <dgm:spPr/>
      <dgm:t>
        <a:bodyPr/>
        <a:lstStyle/>
        <a:p>
          <a:endParaRPr lang="en-SG" sz="1200">
            <a:latin typeface="Optima" pitchFamily="2" charset="0"/>
            <a:cs typeface="Times New Roman" panose="02020603050405020304" pitchFamily="18" charset="0"/>
          </a:endParaRPr>
        </a:p>
      </dgm:t>
    </dgm:pt>
    <dgm:pt modelId="{6D374D7D-C7B8-4A2A-9507-ACA697E53F3E}" type="sibTrans" cxnId="{EADD86DD-28E7-4E99-A010-01039303ED8F}">
      <dgm:prSet/>
      <dgm:spPr/>
      <dgm:t>
        <a:bodyPr/>
        <a:lstStyle/>
        <a:p>
          <a:endParaRPr lang="en-SG" sz="1200">
            <a:latin typeface="Optima" pitchFamily="2" charset="0"/>
            <a:cs typeface="Times New Roman" panose="02020603050405020304" pitchFamily="18" charset="0"/>
          </a:endParaRPr>
        </a:p>
      </dgm:t>
    </dgm:pt>
    <dgm:pt modelId="{E6242CF7-364B-4031-9D29-99E8C8455A03}">
      <dgm:prSet phldrT="[Text]" custT="1"/>
      <dgm:spPr/>
      <dgm:t>
        <a:bodyPr/>
        <a:lstStyle/>
        <a:p>
          <a:r>
            <a:rPr lang="en-SG" sz="2800" dirty="0">
              <a:latin typeface="Optima" pitchFamily="2" charset="0"/>
              <a:cs typeface="Times New Roman" panose="02020603050405020304" pitchFamily="18" charset="0"/>
            </a:rPr>
            <a:t>Case Study: Flipkart acquired by Walmart</a:t>
          </a:r>
        </a:p>
      </dgm:t>
    </dgm:pt>
    <dgm:pt modelId="{EB3254D1-458A-40A7-B378-86481F8DDAA3}" type="parTrans" cxnId="{7B2D82E9-7086-4E54-83FF-F8B47C74F0D1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16462650-933F-420A-AF59-358B354BCD3F}" type="sibTrans" cxnId="{7B2D82E9-7086-4E54-83FF-F8B47C74F0D1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AFA95E04-8653-4C22-AD7C-8B1588B6137B}" type="pres">
      <dgm:prSet presAssocID="{47B74AEC-1ABF-4484-B13C-8471EAFC84D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IN"/>
        </a:p>
      </dgm:t>
    </dgm:pt>
    <dgm:pt modelId="{3418DA02-6997-4A3E-9359-D681F84F782B}" type="pres">
      <dgm:prSet presAssocID="{47B74AEC-1ABF-4484-B13C-8471EAFC84D8}" presName="Name1" presStyleCnt="0"/>
      <dgm:spPr/>
    </dgm:pt>
    <dgm:pt modelId="{BDF5555D-6870-4BD7-A575-8746B7FCEAA3}" type="pres">
      <dgm:prSet presAssocID="{47B74AEC-1ABF-4484-B13C-8471EAFC84D8}" presName="cycle" presStyleCnt="0"/>
      <dgm:spPr/>
    </dgm:pt>
    <dgm:pt modelId="{226DE3D9-FB07-4F5D-B8BE-367DE822516A}" type="pres">
      <dgm:prSet presAssocID="{47B74AEC-1ABF-4484-B13C-8471EAFC84D8}" presName="srcNode" presStyleLbl="node1" presStyleIdx="0" presStyleCnt="5"/>
      <dgm:spPr/>
    </dgm:pt>
    <dgm:pt modelId="{713353FA-189A-4285-ABBA-B795D349E682}" type="pres">
      <dgm:prSet presAssocID="{47B74AEC-1ABF-4484-B13C-8471EAFC84D8}" presName="conn" presStyleLbl="parChTrans1D2" presStyleIdx="0" presStyleCnt="1"/>
      <dgm:spPr/>
      <dgm:t>
        <a:bodyPr/>
        <a:lstStyle/>
        <a:p>
          <a:endParaRPr lang="en-IN"/>
        </a:p>
      </dgm:t>
    </dgm:pt>
    <dgm:pt modelId="{0D9765D1-77D0-4AA6-A736-720268BF77D0}" type="pres">
      <dgm:prSet presAssocID="{47B74AEC-1ABF-4484-B13C-8471EAFC84D8}" presName="extraNode" presStyleLbl="node1" presStyleIdx="0" presStyleCnt="5"/>
      <dgm:spPr/>
    </dgm:pt>
    <dgm:pt modelId="{499302DC-C00B-4C6E-82D9-5856D72FBD4D}" type="pres">
      <dgm:prSet presAssocID="{47B74AEC-1ABF-4484-B13C-8471EAFC84D8}" presName="dstNode" presStyleLbl="node1" presStyleIdx="0" presStyleCnt="5"/>
      <dgm:spPr/>
    </dgm:pt>
    <dgm:pt modelId="{782E5E8B-1EB8-47F3-BF8E-5D372E39FFB4}" type="pres">
      <dgm:prSet presAssocID="{DF23BAC9-F6A2-427A-9B6F-783844C18F68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A60FEB2-4685-4E1B-98B0-AD08406C4069}" type="pres">
      <dgm:prSet presAssocID="{DF23BAC9-F6A2-427A-9B6F-783844C18F68}" presName="accent_1" presStyleCnt="0"/>
      <dgm:spPr/>
    </dgm:pt>
    <dgm:pt modelId="{ED0651C0-9FE4-4A0D-A5B1-706322565644}" type="pres">
      <dgm:prSet presAssocID="{DF23BAC9-F6A2-427A-9B6F-783844C18F68}" presName="accentRepeatNode" presStyleLbl="solidFgAcc1" presStyleIdx="0" presStyleCnt="5"/>
      <dgm:spPr/>
    </dgm:pt>
    <dgm:pt modelId="{7395539B-6F62-498B-BB09-B374938AA9C1}" type="pres">
      <dgm:prSet presAssocID="{CE6E331B-4454-4D1A-878A-0797822F8CB0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227CE9F-5D81-48E8-A229-46D69CE19E15}" type="pres">
      <dgm:prSet presAssocID="{CE6E331B-4454-4D1A-878A-0797822F8CB0}" presName="accent_2" presStyleCnt="0"/>
      <dgm:spPr/>
    </dgm:pt>
    <dgm:pt modelId="{F58C22F9-66D4-4839-B045-1D5B57E38BC6}" type="pres">
      <dgm:prSet presAssocID="{CE6E331B-4454-4D1A-878A-0797822F8CB0}" presName="accentRepeatNode" presStyleLbl="solidFgAcc1" presStyleIdx="1" presStyleCnt="5"/>
      <dgm:spPr/>
    </dgm:pt>
    <dgm:pt modelId="{A39DE99F-B197-45D7-9A25-2A1573CDD409}" type="pres">
      <dgm:prSet presAssocID="{6C6C8FF5-C0BA-4F68-B0C8-30594CA24793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194A5A8-1BFC-4F05-81E0-4318FEBB9629}" type="pres">
      <dgm:prSet presAssocID="{6C6C8FF5-C0BA-4F68-B0C8-30594CA24793}" presName="accent_3" presStyleCnt="0"/>
      <dgm:spPr/>
    </dgm:pt>
    <dgm:pt modelId="{9833086C-E011-4095-9B57-73D38D453258}" type="pres">
      <dgm:prSet presAssocID="{6C6C8FF5-C0BA-4F68-B0C8-30594CA24793}" presName="accentRepeatNode" presStyleLbl="solidFgAcc1" presStyleIdx="2" presStyleCnt="5"/>
      <dgm:spPr/>
    </dgm:pt>
    <dgm:pt modelId="{A7416ED9-7488-49FC-B589-A2C1BC6BCEC2}" type="pres">
      <dgm:prSet presAssocID="{E029735A-8591-45D9-AA90-8A3B0B79CA16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42F300D-7324-46B9-A166-59A84AA7B42A}" type="pres">
      <dgm:prSet presAssocID="{E029735A-8591-45D9-AA90-8A3B0B79CA16}" presName="accent_4" presStyleCnt="0"/>
      <dgm:spPr/>
    </dgm:pt>
    <dgm:pt modelId="{C5C237C5-7100-492F-ACF7-5EB05928E823}" type="pres">
      <dgm:prSet presAssocID="{E029735A-8591-45D9-AA90-8A3B0B79CA16}" presName="accentRepeatNode" presStyleLbl="solidFgAcc1" presStyleIdx="3" presStyleCnt="5"/>
      <dgm:spPr/>
    </dgm:pt>
    <dgm:pt modelId="{0AF7D3BD-CDE6-45C0-9D0F-1F889A17E10E}" type="pres">
      <dgm:prSet presAssocID="{E6242CF7-364B-4031-9D29-99E8C8455A03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EF159B3-B50F-4A10-B691-11735A47DA0E}" type="pres">
      <dgm:prSet presAssocID="{E6242CF7-364B-4031-9D29-99E8C8455A03}" presName="accent_5" presStyleCnt="0"/>
      <dgm:spPr/>
    </dgm:pt>
    <dgm:pt modelId="{CD608F0B-2A6A-48DF-BCCE-41CB1142D292}" type="pres">
      <dgm:prSet presAssocID="{E6242CF7-364B-4031-9D29-99E8C8455A03}" presName="accentRepeatNode" presStyleLbl="solidFgAcc1" presStyleIdx="4" presStyleCnt="5"/>
      <dgm:spPr/>
    </dgm:pt>
  </dgm:ptLst>
  <dgm:cxnLst>
    <dgm:cxn modelId="{6FBB88A3-62B8-40FB-A07B-CCCA0225321F}" type="presOf" srcId="{DF23BAC9-F6A2-427A-9B6F-783844C18F68}" destId="{782E5E8B-1EB8-47F3-BF8E-5D372E39FFB4}" srcOrd="0" destOrd="0" presId="urn:microsoft.com/office/officeart/2008/layout/VerticalCurvedList"/>
    <dgm:cxn modelId="{0531CEB4-87AC-4608-969C-BFA1C7D9A85C}" srcId="{47B74AEC-1ABF-4484-B13C-8471EAFC84D8}" destId="{DF23BAC9-F6A2-427A-9B6F-783844C18F68}" srcOrd="0" destOrd="0" parTransId="{14F9BFA6-D771-49EC-9D6B-033D1340E90F}" sibTransId="{AB9237BD-4B2D-4741-A3D3-DAFEC8D4647F}"/>
    <dgm:cxn modelId="{E9498559-4AC8-4B79-B3B5-19561314AF96}" type="presOf" srcId="{E029735A-8591-45D9-AA90-8A3B0B79CA16}" destId="{A7416ED9-7488-49FC-B589-A2C1BC6BCEC2}" srcOrd="0" destOrd="0" presId="urn:microsoft.com/office/officeart/2008/layout/VerticalCurvedList"/>
    <dgm:cxn modelId="{906B78CC-6B91-4AF4-9868-20D1C1BA6E23}" srcId="{47B74AEC-1ABF-4484-B13C-8471EAFC84D8}" destId="{E029735A-8591-45D9-AA90-8A3B0B79CA16}" srcOrd="3" destOrd="0" parTransId="{89AA8881-0C49-4334-B664-BB1B88630F14}" sibTransId="{9F28CC5F-D91A-42D3-8D2A-3080C5A13A5F}"/>
    <dgm:cxn modelId="{93200328-B47F-45FB-AF58-2FFBEDC46C5E}" type="presOf" srcId="{E6242CF7-364B-4031-9D29-99E8C8455A03}" destId="{0AF7D3BD-CDE6-45C0-9D0F-1F889A17E10E}" srcOrd="0" destOrd="0" presId="urn:microsoft.com/office/officeart/2008/layout/VerticalCurvedList"/>
    <dgm:cxn modelId="{833CB217-815A-4EBF-8C4A-C7B881C3E854}" type="presOf" srcId="{6C6C8FF5-C0BA-4F68-B0C8-30594CA24793}" destId="{A39DE99F-B197-45D7-9A25-2A1573CDD409}" srcOrd="0" destOrd="0" presId="urn:microsoft.com/office/officeart/2008/layout/VerticalCurvedList"/>
    <dgm:cxn modelId="{197E08A7-CA3E-4700-8DC8-B3FED53538C1}" type="presOf" srcId="{CE6E331B-4454-4D1A-878A-0797822F8CB0}" destId="{7395539B-6F62-498B-BB09-B374938AA9C1}" srcOrd="0" destOrd="0" presId="urn:microsoft.com/office/officeart/2008/layout/VerticalCurvedList"/>
    <dgm:cxn modelId="{19FC66F0-7AF5-401A-81FC-355DD65FCB4C}" type="presOf" srcId="{AB9237BD-4B2D-4741-A3D3-DAFEC8D4647F}" destId="{713353FA-189A-4285-ABBA-B795D349E682}" srcOrd="0" destOrd="0" presId="urn:microsoft.com/office/officeart/2008/layout/VerticalCurvedList"/>
    <dgm:cxn modelId="{7B2D82E9-7086-4E54-83FF-F8B47C74F0D1}" srcId="{47B74AEC-1ABF-4484-B13C-8471EAFC84D8}" destId="{E6242CF7-364B-4031-9D29-99E8C8455A03}" srcOrd="4" destOrd="0" parTransId="{EB3254D1-458A-40A7-B378-86481F8DDAA3}" sibTransId="{16462650-933F-420A-AF59-358B354BCD3F}"/>
    <dgm:cxn modelId="{406FAE45-7E22-41D7-B385-B6B80B313EFB}" type="presOf" srcId="{47B74AEC-1ABF-4484-B13C-8471EAFC84D8}" destId="{AFA95E04-8653-4C22-AD7C-8B1588B6137B}" srcOrd="0" destOrd="0" presId="urn:microsoft.com/office/officeart/2008/layout/VerticalCurvedList"/>
    <dgm:cxn modelId="{BAA67F56-E35F-44C7-A779-1D471F1B32E6}" srcId="{47B74AEC-1ABF-4484-B13C-8471EAFC84D8}" destId="{CE6E331B-4454-4D1A-878A-0797822F8CB0}" srcOrd="1" destOrd="0" parTransId="{25E53146-90B9-4EA5-82D1-92E6EC2FA5BF}" sibTransId="{646C52C7-1E02-44F1-AD35-870D1E369717}"/>
    <dgm:cxn modelId="{EADD86DD-28E7-4E99-A010-01039303ED8F}" srcId="{47B74AEC-1ABF-4484-B13C-8471EAFC84D8}" destId="{6C6C8FF5-C0BA-4F68-B0C8-30594CA24793}" srcOrd="2" destOrd="0" parTransId="{CB742CC5-12A3-4004-80EC-638D2F582D3D}" sibTransId="{6D374D7D-C7B8-4A2A-9507-ACA697E53F3E}"/>
    <dgm:cxn modelId="{005CC6B0-AD1D-4959-9579-193273F09EA2}" type="presParOf" srcId="{AFA95E04-8653-4C22-AD7C-8B1588B6137B}" destId="{3418DA02-6997-4A3E-9359-D681F84F782B}" srcOrd="0" destOrd="0" presId="urn:microsoft.com/office/officeart/2008/layout/VerticalCurvedList"/>
    <dgm:cxn modelId="{D2B4651C-4A58-4C85-977A-9C4370046B26}" type="presParOf" srcId="{3418DA02-6997-4A3E-9359-D681F84F782B}" destId="{BDF5555D-6870-4BD7-A575-8746B7FCEAA3}" srcOrd="0" destOrd="0" presId="urn:microsoft.com/office/officeart/2008/layout/VerticalCurvedList"/>
    <dgm:cxn modelId="{CBCC3659-A59E-43BF-BF99-1645502393F0}" type="presParOf" srcId="{BDF5555D-6870-4BD7-A575-8746B7FCEAA3}" destId="{226DE3D9-FB07-4F5D-B8BE-367DE822516A}" srcOrd="0" destOrd="0" presId="urn:microsoft.com/office/officeart/2008/layout/VerticalCurvedList"/>
    <dgm:cxn modelId="{6A0FBA1A-FE11-45CF-97C1-C54C4996BE4C}" type="presParOf" srcId="{BDF5555D-6870-4BD7-A575-8746B7FCEAA3}" destId="{713353FA-189A-4285-ABBA-B795D349E682}" srcOrd="1" destOrd="0" presId="urn:microsoft.com/office/officeart/2008/layout/VerticalCurvedList"/>
    <dgm:cxn modelId="{DF29A213-39BA-4582-8D12-87F135BC63C9}" type="presParOf" srcId="{BDF5555D-6870-4BD7-A575-8746B7FCEAA3}" destId="{0D9765D1-77D0-4AA6-A736-720268BF77D0}" srcOrd="2" destOrd="0" presId="urn:microsoft.com/office/officeart/2008/layout/VerticalCurvedList"/>
    <dgm:cxn modelId="{E9BBD9DB-A5E9-4B48-8428-2714351A17A2}" type="presParOf" srcId="{BDF5555D-6870-4BD7-A575-8746B7FCEAA3}" destId="{499302DC-C00B-4C6E-82D9-5856D72FBD4D}" srcOrd="3" destOrd="0" presId="urn:microsoft.com/office/officeart/2008/layout/VerticalCurvedList"/>
    <dgm:cxn modelId="{373F5B80-FA10-4FCB-9BB8-E9D408EBD528}" type="presParOf" srcId="{3418DA02-6997-4A3E-9359-D681F84F782B}" destId="{782E5E8B-1EB8-47F3-BF8E-5D372E39FFB4}" srcOrd="1" destOrd="0" presId="urn:microsoft.com/office/officeart/2008/layout/VerticalCurvedList"/>
    <dgm:cxn modelId="{DEDBDB6A-33E4-4C98-9290-F46F39D5E352}" type="presParOf" srcId="{3418DA02-6997-4A3E-9359-D681F84F782B}" destId="{5A60FEB2-4685-4E1B-98B0-AD08406C4069}" srcOrd="2" destOrd="0" presId="urn:microsoft.com/office/officeart/2008/layout/VerticalCurvedList"/>
    <dgm:cxn modelId="{01D07B2B-54D3-4D42-9CBA-5ADBAE815B5F}" type="presParOf" srcId="{5A60FEB2-4685-4E1B-98B0-AD08406C4069}" destId="{ED0651C0-9FE4-4A0D-A5B1-706322565644}" srcOrd="0" destOrd="0" presId="urn:microsoft.com/office/officeart/2008/layout/VerticalCurvedList"/>
    <dgm:cxn modelId="{030E65CC-1AB9-4617-9D98-DBE84E15013B}" type="presParOf" srcId="{3418DA02-6997-4A3E-9359-D681F84F782B}" destId="{7395539B-6F62-498B-BB09-B374938AA9C1}" srcOrd="3" destOrd="0" presId="urn:microsoft.com/office/officeart/2008/layout/VerticalCurvedList"/>
    <dgm:cxn modelId="{69FB9342-7A7A-4CF6-814E-94F6C5631EBD}" type="presParOf" srcId="{3418DA02-6997-4A3E-9359-D681F84F782B}" destId="{0227CE9F-5D81-48E8-A229-46D69CE19E15}" srcOrd="4" destOrd="0" presId="urn:microsoft.com/office/officeart/2008/layout/VerticalCurvedList"/>
    <dgm:cxn modelId="{10B1C051-5C62-416E-B9C4-8D3256973954}" type="presParOf" srcId="{0227CE9F-5D81-48E8-A229-46D69CE19E15}" destId="{F58C22F9-66D4-4839-B045-1D5B57E38BC6}" srcOrd="0" destOrd="0" presId="urn:microsoft.com/office/officeart/2008/layout/VerticalCurvedList"/>
    <dgm:cxn modelId="{09D497FC-4254-4102-BC51-2B18BD36FDA0}" type="presParOf" srcId="{3418DA02-6997-4A3E-9359-D681F84F782B}" destId="{A39DE99F-B197-45D7-9A25-2A1573CDD409}" srcOrd="5" destOrd="0" presId="urn:microsoft.com/office/officeart/2008/layout/VerticalCurvedList"/>
    <dgm:cxn modelId="{4D488296-BA15-4915-A373-B7055932C305}" type="presParOf" srcId="{3418DA02-6997-4A3E-9359-D681F84F782B}" destId="{2194A5A8-1BFC-4F05-81E0-4318FEBB9629}" srcOrd="6" destOrd="0" presId="urn:microsoft.com/office/officeart/2008/layout/VerticalCurvedList"/>
    <dgm:cxn modelId="{67E0D3D4-9874-4A67-B519-3E65E40F876E}" type="presParOf" srcId="{2194A5A8-1BFC-4F05-81E0-4318FEBB9629}" destId="{9833086C-E011-4095-9B57-73D38D453258}" srcOrd="0" destOrd="0" presId="urn:microsoft.com/office/officeart/2008/layout/VerticalCurvedList"/>
    <dgm:cxn modelId="{4D36D3DB-64A9-4731-B0D7-D17D2D2A5EC6}" type="presParOf" srcId="{3418DA02-6997-4A3E-9359-D681F84F782B}" destId="{A7416ED9-7488-49FC-B589-A2C1BC6BCEC2}" srcOrd="7" destOrd="0" presId="urn:microsoft.com/office/officeart/2008/layout/VerticalCurvedList"/>
    <dgm:cxn modelId="{1E4DC162-D4E3-47C2-AF5E-F8D1758789B5}" type="presParOf" srcId="{3418DA02-6997-4A3E-9359-D681F84F782B}" destId="{742F300D-7324-46B9-A166-59A84AA7B42A}" srcOrd="8" destOrd="0" presId="urn:microsoft.com/office/officeart/2008/layout/VerticalCurvedList"/>
    <dgm:cxn modelId="{3757042D-6691-4757-971A-BDA6F73D82B7}" type="presParOf" srcId="{742F300D-7324-46B9-A166-59A84AA7B42A}" destId="{C5C237C5-7100-492F-ACF7-5EB05928E823}" srcOrd="0" destOrd="0" presId="urn:microsoft.com/office/officeart/2008/layout/VerticalCurvedList"/>
    <dgm:cxn modelId="{27193BAD-8A97-4F46-8378-039C4B704E7A}" type="presParOf" srcId="{3418DA02-6997-4A3E-9359-D681F84F782B}" destId="{0AF7D3BD-CDE6-45C0-9D0F-1F889A17E10E}" srcOrd="9" destOrd="0" presId="urn:microsoft.com/office/officeart/2008/layout/VerticalCurvedList"/>
    <dgm:cxn modelId="{BD0C700A-1BD8-4112-8D84-809E87A11700}" type="presParOf" srcId="{3418DA02-6997-4A3E-9359-D681F84F782B}" destId="{EEF159B3-B50F-4A10-B691-11735A47DA0E}" srcOrd="10" destOrd="0" presId="urn:microsoft.com/office/officeart/2008/layout/VerticalCurvedList"/>
    <dgm:cxn modelId="{1EFC3446-AF2F-4176-B3F7-337D3505F456}" type="presParOf" srcId="{EEF159B3-B50F-4A10-B691-11735A47DA0E}" destId="{CD608F0B-2A6A-48DF-BCCE-41CB1142D29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AF9902-F53C-444F-91CC-309A9EC69B7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SG"/>
        </a:p>
      </dgm:t>
    </dgm:pt>
    <dgm:pt modelId="{7701663E-3526-434D-B599-D4DB54C6B3E6}">
      <dgm:prSet phldrT="[Text]"/>
      <dgm:spPr/>
      <dgm:t>
        <a:bodyPr/>
        <a:lstStyle/>
        <a:p>
          <a:r>
            <a:rPr lang="en-SG" dirty="0">
              <a:latin typeface="Optima" pitchFamily="2" charset="0"/>
              <a:cs typeface="Times New Roman" panose="02020603050405020304" pitchFamily="18" charset="0"/>
            </a:rPr>
            <a:t>Strategic reasons 	</a:t>
          </a:r>
        </a:p>
      </dgm:t>
    </dgm:pt>
    <dgm:pt modelId="{15C30514-E529-440F-82BC-A9D469EB1A81}" type="parTrans" cxnId="{FB7F9057-47F1-4704-922E-95FE9DB2F709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B39CFD72-E34B-4B14-B58A-3A9F106777D0}" type="sibTrans" cxnId="{FB7F9057-47F1-4704-922E-95FE9DB2F709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83AC14F5-4563-4847-ADC8-B7B283D8106C}">
      <dgm:prSet phldrT="[Text]"/>
      <dgm:spPr/>
      <dgm:t>
        <a:bodyPr/>
        <a:lstStyle/>
        <a:p>
          <a:r>
            <a:rPr lang="en-SG" dirty="0">
              <a:latin typeface="Optima" pitchFamily="2" charset="0"/>
              <a:cs typeface="Times New Roman" panose="02020603050405020304" pitchFamily="18" charset="0"/>
            </a:rPr>
            <a:t>Asset Acquisition	 </a:t>
          </a:r>
        </a:p>
      </dgm:t>
    </dgm:pt>
    <dgm:pt modelId="{D87376C1-980C-4D9C-AB7A-A573FAA9F3DA}" type="parTrans" cxnId="{5B7F8097-5E0B-4E04-818B-CE8F3CF2B830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35C854E5-9ADD-43A8-9758-4A9228F22332}" type="sibTrans" cxnId="{5B7F8097-5E0B-4E04-818B-CE8F3CF2B830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B0CBA18D-F88D-4394-9779-84C277FA804D}">
      <dgm:prSet phldrT="[Text]"/>
      <dgm:spPr/>
      <dgm:t>
        <a:bodyPr/>
        <a:lstStyle/>
        <a:p>
          <a:r>
            <a:rPr lang="en-SG" dirty="0">
              <a:latin typeface="Optima" pitchFamily="2" charset="0"/>
              <a:cs typeface="Times New Roman" panose="02020603050405020304" pitchFamily="18" charset="0"/>
            </a:rPr>
            <a:t>Financial Reasons</a:t>
          </a:r>
        </a:p>
      </dgm:t>
    </dgm:pt>
    <dgm:pt modelId="{DB7DD35B-117F-4056-BEE3-0AE3C2A03F50}" type="parTrans" cxnId="{A4F2DC23-3DE2-49B7-866D-C8269927189C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9A2BA399-84C8-4273-9F9F-EDB88E4903A2}" type="sibTrans" cxnId="{A4F2DC23-3DE2-49B7-866D-C8269927189C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D174735D-4EA9-480A-A679-D5D6CC3F03B8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dirty="0">
              <a:latin typeface="Optima" pitchFamily="2" charset="0"/>
              <a:cs typeface="Times New Roman" panose="02020603050405020304" pitchFamily="18" charset="0"/>
            </a:rPr>
            <a:t>Acquiring new technology and capability </a:t>
          </a:r>
        </a:p>
      </dgm:t>
    </dgm:pt>
    <dgm:pt modelId="{3FABB15F-DB3D-419F-B43F-3CF4AB912EE2}" type="parTrans" cxnId="{442A3F23-E4BB-408F-AF70-3810D3E097B8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98ABB091-74D4-4779-8DDA-2ACA33C73362}" type="sibTrans" cxnId="{442A3F23-E4BB-408F-AF70-3810D3E097B8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B2FF2594-C7BF-4D6F-8EA9-9D9A0A5DFA9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dirty="0">
              <a:latin typeface="Optima" pitchFamily="2" charset="0"/>
              <a:cs typeface="Times New Roman" panose="02020603050405020304" pitchFamily="18" charset="0"/>
            </a:rPr>
            <a:t>Attractive raw material and labour costs </a:t>
          </a:r>
        </a:p>
      </dgm:t>
    </dgm:pt>
    <dgm:pt modelId="{11CF756F-2CE9-482C-A4CF-3D1D07443977}" type="parTrans" cxnId="{BC983EA4-3636-4F0C-8F8B-5B762CA1BED3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88A67964-EC43-420F-8B0F-61FFAA1F9FB0}" type="sibTrans" cxnId="{BC983EA4-3636-4F0C-8F8B-5B762CA1BED3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B5FD41B9-F53A-4EC5-AE20-B0F1BB5FD01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dirty="0">
              <a:latin typeface="Optima" pitchFamily="2" charset="0"/>
              <a:cs typeface="Times New Roman" panose="02020603050405020304" pitchFamily="18" charset="0"/>
            </a:rPr>
            <a:t>Accelerating growth </a:t>
          </a:r>
        </a:p>
      </dgm:t>
    </dgm:pt>
    <dgm:pt modelId="{2C07DEEF-F5CA-4E1E-BD58-2105A7DCE74C}" type="parTrans" cxnId="{A0856CF5-5711-45A2-8C3F-0FAD04D7EF7E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19F02B31-1E33-4B18-8385-6C59794E7C08}" type="sibTrans" cxnId="{A0856CF5-5711-45A2-8C3F-0FAD04D7EF7E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BBAF75CC-F634-4D9F-BAEC-BEB12292F51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dirty="0">
              <a:latin typeface="Optima" pitchFamily="2" charset="0"/>
              <a:cs typeface="Times New Roman" panose="02020603050405020304" pitchFamily="18" charset="0"/>
            </a:rPr>
            <a:t>Leveraging on the intangible asset base 	</a:t>
          </a:r>
        </a:p>
      </dgm:t>
    </dgm:pt>
    <dgm:pt modelId="{27ACDA85-AEE1-4248-8DF0-8CACE9DEFB20}" type="parTrans" cxnId="{4808D9FC-F05B-4143-8865-6A9936CAF31E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9E1A6955-9269-406D-9EAD-B0D670FBABAF}" type="sibTrans" cxnId="{4808D9FC-F05B-4143-8865-6A9936CAF31E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5A4789A4-66C6-4282-B293-49216626F76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dirty="0">
              <a:latin typeface="Optima" pitchFamily="2" charset="0"/>
              <a:cs typeface="Times New Roman" panose="02020603050405020304" pitchFamily="18" charset="0"/>
            </a:rPr>
            <a:t>Diversification in new markets (Market expansion)</a:t>
          </a:r>
        </a:p>
      </dgm:t>
    </dgm:pt>
    <dgm:pt modelId="{771BFF0B-65F4-4802-AEB3-36BA9D6AB345}" type="parTrans" cxnId="{263A503C-C3A2-4B7F-813C-6C8871ECFB1C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FF8FD8D8-225D-4897-8A77-D79F7B733759}" type="sibTrans" cxnId="{263A503C-C3A2-4B7F-813C-6C8871ECFB1C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3EC03848-4771-4047-84A5-72A6362DB35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dirty="0">
              <a:latin typeface="Optima" pitchFamily="2" charset="0"/>
              <a:cs typeface="Times New Roman" panose="02020603050405020304" pitchFamily="18" charset="0"/>
            </a:rPr>
            <a:t>Reducing the cost of capital </a:t>
          </a:r>
        </a:p>
      </dgm:t>
    </dgm:pt>
    <dgm:pt modelId="{D6570211-28C7-405F-86AC-7F83E804AD83}" type="parTrans" cxnId="{5BC0154D-4D1C-4DF0-8C28-6D496BC8BB50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203C56A4-CC97-4E97-9A05-1493ECACD959}" type="sibTrans" cxnId="{5BC0154D-4D1C-4DF0-8C28-6D496BC8BB50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EE85805F-07F9-4954-A200-8854EB8FC67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dirty="0">
              <a:latin typeface="Optima" pitchFamily="2" charset="0"/>
              <a:cs typeface="Times New Roman" panose="02020603050405020304" pitchFamily="18" charset="0"/>
            </a:rPr>
            <a:t>Significant cash balances and underutilised borrowing capacity</a:t>
          </a:r>
        </a:p>
      </dgm:t>
    </dgm:pt>
    <dgm:pt modelId="{23F3D0B4-C6C6-431B-806D-91EFB9092F86}" type="parTrans" cxnId="{F75D010D-1E89-4B3D-BBBD-90BDA4A37824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469BCDD0-E20A-4151-A6D6-0ACFD93DB9E6}" type="sibTrans" cxnId="{F75D010D-1E89-4B3D-BBBD-90BDA4A37824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45384C42-4179-479F-B54C-377E15411D0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dirty="0">
              <a:latin typeface="Optima" pitchFamily="2" charset="0"/>
              <a:cs typeface="Times New Roman" panose="02020603050405020304" pitchFamily="18" charset="0"/>
            </a:rPr>
            <a:t>Minimizing tax liabilities </a:t>
          </a:r>
        </a:p>
      </dgm:t>
    </dgm:pt>
    <dgm:pt modelId="{CE489325-1847-4144-A269-F26128A32598}" type="parTrans" cxnId="{141F6BA2-653B-4F63-9695-CD4AC4D31A10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72E234DF-F6D3-4A5D-A961-F3317282205C}" type="sibTrans" cxnId="{141F6BA2-653B-4F63-9695-CD4AC4D31A10}">
      <dgm:prSet/>
      <dgm:spPr/>
      <dgm:t>
        <a:bodyPr/>
        <a:lstStyle/>
        <a:p>
          <a:endParaRPr lang="en-SG">
            <a:latin typeface="Optima" pitchFamily="2" charset="0"/>
            <a:cs typeface="Times New Roman" panose="02020603050405020304" pitchFamily="18" charset="0"/>
          </a:endParaRPr>
        </a:p>
      </dgm:t>
    </dgm:pt>
    <dgm:pt modelId="{05FD3490-3E5C-446C-9043-FDB63BBF3581}" type="pres">
      <dgm:prSet presAssocID="{4BAF9902-F53C-444F-91CC-309A9EC69B7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C7A21054-5B84-4F5E-AA58-D1F9AB81EC0F}" type="pres">
      <dgm:prSet presAssocID="{7701663E-3526-434D-B599-D4DB54C6B3E6}" presName="parentLin" presStyleCnt="0"/>
      <dgm:spPr/>
    </dgm:pt>
    <dgm:pt modelId="{A62DC48A-8065-406D-80F6-43041559FEE2}" type="pres">
      <dgm:prSet presAssocID="{7701663E-3526-434D-B599-D4DB54C6B3E6}" presName="parentLeftMargin" presStyleLbl="node1" presStyleIdx="0" presStyleCnt="3"/>
      <dgm:spPr/>
      <dgm:t>
        <a:bodyPr/>
        <a:lstStyle/>
        <a:p>
          <a:endParaRPr lang="en-IN"/>
        </a:p>
      </dgm:t>
    </dgm:pt>
    <dgm:pt modelId="{EEB3CB63-8DC4-4ED7-87EF-1268A446C929}" type="pres">
      <dgm:prSet presAssocID="{7701663E-3526-434D-B599-D4DB54C6B3E6}" presName="parentText" presStyleLbl="node1" presStyleIdx="0" presStyleCnt="3" custLinFactNeighborY="8152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88F9676-DF4F-4037-A3DD-AC52B2FEFEE2}" type="pres">
      <dgm:prSet presAssocID="{7701663E-3526-434D-B599-D4DB54C6B3E6}" presName="negativeSpace" presStyleCnt="0"/>
      <dgm:spPr/>
    </dgm:pt>
    <dgm:pt modelId="{9D47B302-31E1-41DD-9605-B54ADCE41189}" type="pres">
      <dgm:prSet presAssocID="{7701663E-3526-434D-B599-D4DB54C6B3E6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C38562D-1AAA-4D82-8185-E2162D9EFAB3}" type="pres">
      <dgm:prSet presAssocID="{B39CFD72-E34B-4B14-B58A-3A9F106777D0}" presName="spaceBetweenRectangles" presStyleCnt="0"/>
      <dgm:spPr/>
    </dgm:pt>
    <dgm:pt modelId="{FD472333-D9CB-4A86-BE05-85EA09675205}" type="pres">
      <dgm:prSet presAssocID="{83AC14F5-4563-4847-ADC8-B7B283D8106C}" presName="parentLin" presStyleCnt="0"/>
      <dgm:spPr/>
    </dgm:pt>
    <dgm:pt modelId="{606749B6-1420-48FF-B5F8-19B3B3A61F21}" type="pres">
      <dgm:prSet presAssocID="{83AC14F5-4563-4847-ADC8-B7B283D8106C}" presName="parentLeftMargin" presStyleLbl="node1" presStyleIdx="0" presStyleCnt="3"/>
      <dgm:spPr/>
      <dgm:t>
        <a:bodyPr/>
        <a:lstStyle/>
        <a:p>
          <a:endParaRPr lang="en-IN"/>
        </a:p>
      </dgm:t>
    </dgm:pt>
    <dgm:pt modelId="{F81BBAF1-1DB0-43B6-843D-DCF599D9130E}" type="pres">
      <dgm:prSet presAssocID="{83AC14F5-4563-4847-ADC8-B7B283D8106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7408E29-8A53-4089-AB46-47D8CB8E32AB}" type="pres">
      <dgm:prSet presAssocID="{83AC14F5-4563-4847-ADC8-B7B283D8106C}" presName="negativeSpace" presStyleCnt="0"/>
      <dgm:spPr/>
    </dgm:pt>
    <dgm:pt modelId="{49B1B261-06C0-47D0-8317-29534C5BC5B4}" type="pres">
      <dgm:prSet presAssocID="{83AC14F5-4563-4847-ADC8-B7B283D8106C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8DFF689-1119-48E3-BA01-C01B5534BECB}" type="pres">
      <dgm:prSet presAssocID="{35C854E5-9ADD-43A8-9758-4A9228F22332}" presName="spaceBetweenRectangles" presStyleCnt="0"/>
      <dgm:spPr/>
    </dgm:pt>
    <dgm:pt modelId="{C3A01DC6-9A35-4811-BD64-3BE4346B63B7}" type="pres">
      <dgm:prSet presAssocID="{B0CBA18D-F88D-4394-9779-84C277FA804D}" presName="parentLin" presStyleCnt="0"/>
      <dgm:spPr/>
    </dgm:pt>
    <dgm:pt modelId="{1A4018AD-D3B5-48AD-AC8B-1BF39EBE8999}" type="pres">
      <dgm:prSet presAssocID="{B0CBA18D-F88D-4394-9779-84C277FA804D}" presName="parentLeftMargin" presStyleLbl="node1" presStyleIdx="1" presStyleCnt="3"/>
      <dgm:spPr/>
      <dgm:t>
        <a:bodyPr/>
        <a:lstStyle/>
        <a:p>
          <a:endParaRPr lang="en-IN"/>
        </a:p>
      </dgm:t>
    </dgm:pt>
    <dgm:pt modelId="{225CEB38-4008-48AD-AA4A-F67DBD5FCF90}" type="pres">
      <dgm:prSet presAssocID="{B0CBA18D-F88D-4394-9779-84C277FA804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E7E6AC2-62C3-42DE-AE70-782A1A0E0128}" type="pres">
      <dgm:prSet presAssocID="{B0CBA18D-F88D-4394-9779-84C277FA804D}" presName="negativeSpace" presStyleCnt="0"/>
      <dgm:spPr/>
    </dgm:pt>
    <dgm:pt modelId="{7AD57222-6111-4E2F-8E28-398E1D2B4D00}" type="pres">
      <dgm:prSet presAssocID="{B0CBA18D-F88D-4394-9779-84C277FA804D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635B2A3D-E2FC-415A-BC39-24D853DDD0D4}" type="presOf" srcId="{D174735D-4EA9-480A-A679-D5D6CC3F03B8}" destId="{49B1B261-06C0-47D0-8317-29534C5BC5B4}" srcOrd="0" destOrd="0" presId="urn:microsoft.com/office/officeart/2005/8/layout/list1"/>
    <dgm:cxn modelId="{4C8C665D-9C3F-4FE8-8561-6E207A18724E}" type="presOf" srcId="{83AC14F5-4563-4847-ADC8-B7B283D8106C}" destId="{606749B6-1420-48FF-B5F8-19B3B3A61F21}" srcOrd="0" destOrd="0" presId="urn:microsoft.com/office/officeart/2005/8/layout/list1"/>
    <dgm:cxn modelId="{4808D9FC-F05B-4143-8865-6A9936CAF31E}" srcId="{7701663E-3526-434D-B599-D4DB54C6B3E6}" destId="{BBAF75CC-F634-4D9F-BAEC-BEB12292F514}" srcOrd="2" destOrd="0" parTransId="{27ACDA85-AEE1-4248-8DF0-8CACE9DEFB20}" sibTransId="{9E1A6955-9269-406D-9EAD-B0D670FBABAF}"/>
    <dgm:cxn modelId="{ABE281C4-1463-4441-879E-2B4323614F1A}" type="presOf" srcId="{EE85805F-07F9-4954-A200-8854EB8FC670}" destId="{7AD57222-6111-4E2F-8E28-398E1D2B4D00}" srcOrd="0" destOrd="1" presId="urn:microsoft.com/office/officeart/2005/8/layout/list1"/>
    <dgm:cxn modelId="{A0856CF5-5711-45A2-8C3F-0FAD04D7EF7E}" srcId="{7701663E-3526-434D-B599-D4DB54C6B3E6}" destId="{B5FD41B9-F53A-4EC5-AE20-B0F1BB5FD01A}" srcOrd="1" destOrd="0" parTransId="{2C07DEEF-F5CA-4E1E-BD58-2105A7DCE74C}" sibTransId="{19F02B31-1E33-4B18-8385-6C59794E7C08}"/>
    <dgm:cxn modelId="{72F07051-2F68-4685-B037-AC57652D04BC}" type="presOf" srcId="{7701663E-3526-434D-B599-D4DB54C6B3E6}" destId="{A62DC48A-8065-406D-80F6-43041559FEE2}" srcOrd="0" destOrd="0" presId="urn:microsoft.com/office/officeart/2005/8/layout/list1"/>
    <dgm:cxn modelId="{5BC0154D-4D1C-4DF0-8C28-6D496BC8BB50}" srcId="{B0CBA18D-F88D-4394-9779-84C277FA804D}" destId="{3EC03848-4771-4047-84A5-72A6362DB352}" srcOrd="0" destOrd="0" parTransId="{D6570211-28C7-405F-86AC-7F83E804AD83}" sibTransId="{203C56A4-CC97-4E97-9A05-1493ECACD959}"/>
    <dgm:cxn modelId="{EF66C711-F6CA-44F6-97C0-49356C5C60F1}" type="presOf" srcId="{B5FD41B9-F53A-4EC5-AE20-B0F1BB5FD01A}" destId="{9D47B302-31E1-41DD-9605-B54ADCE41189}" srcOrd="0" destOrd="1" presId="urn:microsoft.com/office/officeart/2005/8/layout/list1"/>
    <dgm:cxn modelId="{5B7F8097-5E0B-4E04-818B-CE8F3CF2B830}" srcId="{4BAF9902-F53C-444F-91CC-309A9EC69B7F}" destId="{83AC14F5-4563-4847-ADC8-B7B283D8106C}" srcOrd="1" destOrd="0" parTransId="{D87376C1-980C-4D9C-AB7A-A573FAA9F3DA}" sibTransId="{35C854E5-9ADD-43A8-9758-4A9228F22332}"/>
    <dgm:cxn modelId="{A1787894-EB32-464E-9711-532F3A4E645C}" type="presOf" srcId="{45384C42-4179-479F-B54C-377E15411D00}" destId="{7AD57222-6111-4E2F-8E28-398E1D2B4D00}" srcOrd="0" destOrd="2" presId="urn:microsoft.com/office/officeart/2005/8/layout/list1"/>
    <dgm:cxn modelId="{ECD3EF8B-7841-407F-8964-E403339C68F5}" type="presOf" srcId="{B0CBA18D-F88D-4394-9779-84C277FA804D}" destId="{225CEB38-4008-48AD-AA4A-F67DBD5FCF90}" srcOrd="1" destOrd="0" presId="urn:microsoft.com/office/officeart/2005/8/layout/list1"/>
    <dgm:cxn modelId="{F75D010D-1E89-4B3D-BBBD-90BDA4A37824}" srcId="{B0CBA18D-F88D-4394-9779-84C277FA804D}" destId="{EE85805F-07F9-4954-A200-8854EB8FC670}" srcOrd="1" destOrd="0" parTransId="{23F3D0B4-C6C6-431B-806D-91EFB9092F86}" sibTransId="{469BCDD0-E20A-4151-A6D6-0ACFD93DB9E6}"/>
    <dgm:cxn modelId="{95CFF7B0-37F0-44CF-ACA2-8ACACC3ECEE0}" type="presOf" srcId="{83AC14F5-4563-4847-ADC8-B7B283D8106C}" destId="{F81BBAF1-1DB0-43B6-843D-DCF599D9130E}" srcOrd="1" destOrd="0" presId="urn:microsoft.com/office/officeart/2005/8/layout/list1"/>
    <dgm:cxn modelId="{FA82B1BA-6B74-431C-8E39-2EF1F837B632}" type="presOf" srcId="{7701663E-3526-434D-B599-D4DB54C6B3E6}" destId="{EEB3CB63-8DC4-4ED7-87EF-1268A446C929}" srcOrd="1" destOrd="0" presId="urn:microsoft.com/office/officeart/2005/8/layout/list1"/>
    <dgm:cxn modelId="{9ACF5DBE-4AB4-4F37-83FC-93ED1A8547A6}" type="presOf" srcId="{B2FF2594-C7BF-4D6F-8EA9-9D9A0A5DFA9E}" destId="{9D47B302-31E1-41DD-9605-B54ADCE41189}" srcOrd="0" destOrd="0" presId="urn:microsoft.com/office/officeart/2005/8/layout/list1"/>
    <dgm:cxn modelId="{6C9A3CB6-151C-4992-8342-C1A9F2781BF8}" type="presOf" srcId="{3EC03848-4771-4047-84A5-72A6362DB352}" destId="{7AD57222-6111-4E2F-8E28-398E1D2B4D00}" srcOrd="0" destOrd="0" presId="urn:microsoft.com/office/officeart/2005/8/layout/list1"/>
    <dgm:cxn modelId="{A7CC8BAF-483F-43FB-97DF-5DFFCC1E71C4}" type="presOf" srcId="{BBAF75CC-F634-4D9F-BAEC-BEB12292F514}" destId="{9D47B302-31E1-41DD-9605-B54ADCE41189}" srcOrd="0" destOrd="2" presId="urn:microsoft.com/office/officeart/2005/8/layout/list1"/>
    <dgm:cxn modelId="{141F6BA2-653B-4F63-9695-CD4AC4D31A10}" srcId="{B0CBA18D-F88D-4394-9779-84C277FA804D}" destId="{45384C42-4179-479F-B54C-377E15411D00}" srcOrd="2" destOrd="0" parTransId="{CE489325-1847-4144-A269-F26128A32598}" sibTransId="{72E234DF-F6D3-4A5D-A961-F3317282205C}"/>
    <dgm:cxn modelId="{263A503C-C3A2-4B7F-813C-6C8871ECFB1C}" srcId="{83AC14F5-4563-4847-ADC8-B7B283D8106C}" destId="{5A4789A4-66C6-4282-B293-49216626F764}" srcOrd="1" destOrd="0" parTransId="{771BFF0B-65F4-4802-AEB3-36BA9D6AB345}" sibTransId="{FF8FD8D8-225D-4897-8A77-D79F7B733759}"/>
    <dgm:cxn modelId="{FB7F9057-47F1-4704-922E-95FE9DB2F709}" srcId="{4BAF9902-F53C-444F-91CC-309A9EC69B7F}" destId="{7701663E-3526-434D-B599-D4DB54C6B3E6}" srcOrd="0" destOrd="0" parTransId="{15C30514-E529-440F-82BC-A9D469EB1A81}" sibTransId="{B39CFD72-E34B-4B14-B58A-3A9F106777D0}"/>
    <dgm:cxn modelId="{E4CC0BEB-83C4-4035-9140-1BC1CCA0F79A}" type="presOf" srcId="{5A4789A4-66C6-4282-B293-49216626F764}" destId="{49B1B261-06C0-47D0-8317-29534C5BC5B4}" srcOrd="0" destOrd="1" presId="urn:microsoft.com/office/officeart/2005/8/layout/list1"/>
    <dgm:cxn modelId="{BC983EA4-3636-4F0C-8F8B-5B762CA1BED3}" srcId="{7701663E-3526-434D-B599-D4DB54C6B3E6}" destId="{B2FF2594-C7BF-4D6F-8EA9-9D9A0A5DFA9E}" srcOrd="0" destOrd="0" parTransId="{11CF756F-2CE9-482C-A4CF-3D1D07443977}" sibTransId="{88A67964-EC43-420F-8B0F-61FFAA1F9FB0}"/>
    <dgm:cxn modelId="{0B533E84-841C-4927-9D42-5E1F89F3B101}" type="presOf" srcId="{4BAF9902-F53C-444F-91CC-309A9EC69B7F}" destId="{05FD3490-3E5C-446C-9043-FDB63BBF3581}" srcOrd="0" destOrd="0" presId="urn:microsoft.com/office/officeart/2005/8/layout/list1"/>
    <dgm:cxn modelId="{E70C3BD4-2CE9-42B2-8677-E475B3F1D992}" type="presOf" srcId="{B0CBA18D-F88D-4394-9779-84C277FA804D}" destId="{1A4018AD-D3B5-48AD-AC8B-1BF39EBE8999}" srcOrd="0" destOrd="0" presId="urn:microsoft.com/office/officeart/2005/8/layout/list1"/>
    <dgm:cxn modelId="{A4F2DC23-3DE2-49B7-866D-C8269927189C}" srcId="{4BAF9902-F53C-444F-91CC-309A9EC69B7F}" destId="{B0CBA18D-F88D-4394-9779-84C277FA804D}" srcOrd="2" destOrd="0" parTransId="{DB7DD35B-117F-4056-BEE3-0AE3C2A03F50}" sibTransId="{9A2BA399-84C8-4273-9F9F-EDB88E4903A2}"/>
    <dgm:cxn modelId="{442A3F23-E4BB-408F-AF70-3810D3E097B8}" srcId="{83AC14F5-4563-4847-ADC8-B7B283D8106C}" destId="{D174735D-4EA9-480A-A679-D5D6CC3F03B8}" srcOrd="0" destOrd="0" parTransId="{3FABB15F-DB3D-419F-B43F-3CF4AB912EE2}" sibTransId="{98ABB091-74D4-4779-8DDA-2ACA33C73362}"/>
    <dgm:cxn modelId="{155B7AEA-4CE4-4A14-9180-6487CCF3E356}" type="presParOf" srcId="{05FD3490-3E5C-446C-9043-FDB63BBF3581}" destId="{C7A21054-5B84-4F5E-AA58-D1F9AB81EC0F}" srcOrd="0" destOrd="0" presId="urn:microsoft.com/office/officeart/2005/8/layout/list1"/>
    <dgm:cxn modelId="{BCF9408D-8BE6-401A-AD35-AD0B343F4120}" type="presParOf" srcId="{C7A21054-5B84-4F5E-AA58-D1F9AB81EC0F}" destId="{A62DC48A-8065-406D-80F6-43041559FEE2}" srcOrd="0" destOrd="0" presId="urn:microsoft.com/office/officeart/2005/8/layout/list1"/>
    <dgm:cxn modelId="{BD54CD2D-E2E0-41E5-A677-B0E94653E548}" type="presParOf" srcId="{C7A21054-5B84-4F5E-AA58-D1F9AB81EC0F}" destId="{EEB3CB63-8DC4-4ED7-87EF-1268A446C929}" srcOrd="1" destOrd="0" presId="urn:microsoft.com/office/officeart/2005/8/layout/list1"/>
    <dgm:cxn modelId="{CD752204-7747-4713-A726-2E6E4CE306CA}" type="presParOf" srcId="{05FD3490-3E5C-446C-9043-FDB63BBF3581}" destId="{388F9676-DF4F-4037-A3DD-AC52B2FEFEE2}" srcOrd="1" destOrd="0" presId="urn:microsoft.com/office/officeart/2005/8/layout/list1"/>
    <dgm:cxn modelId="{02928CAE-9426-4363-9F9D-66DCA6E48154}" type="presParOf" srcId="{05FD3490-3E5C-446C-9043-FDB63BBF3581}" destId="{9D47B302-31E1-41DD-9605-B54ADCE41189}" srcOrd="2" destOrd="0" presId="urn:microsoft.com/office/officeart/2005/8/layout/list1"/>
    <dgm:cxn modelId="{E227BA76-005E-4F73-9C2F-1B905ABD1390}" type="presParOf" srcId="{05FD3490-3E5C-446C-9043-FDB63BBF3581}" destId="{BC38562D-1AAA-4D82-8185-E2162D9EFAB3}" srcOrd="3" destOrd="0" presId="urn:microsoft.com/office/officeart/2005/8/layout/list1"/>
    <dgm:cxn modelId="{0B62D84F-FAC1-4E37-A9D4-189471D066A9}" type="presParOf" srcId="{05FD3490-3E5C-446C-9043-FDB63BBF3581}" destId="{FD472333-D9CB-4A86-BE05-85EA09675205}" srcOrd="4" destOrd="0" presId="urn:microsoft.com/office/officeart/2005/8/layout/list1"/>
    <dgm:cxn modelId="{B40A8228-0330-455C-9A39-217BE84D9AEC}" type="presParOf" srcId="{FD472333-D9CB-4A86-BE05-85EA09675205}" destId="{606749B6-1420-48FF-B5F8-19B3B3A61F21}" srcOrd="0" destOrd="0" presId="urn:microsoft.com/office/officeart/2005/8/layout/list1"/>
    <dgm:cxn modelId="{645DC902-CB9A-4BBB-96E9-BE9D58C80050}" type="presParOf" srcId="{FD472333-D9CB-4A86-BE05-85EA09675205}" destId="{F81BBAF1-1DB0-43B6-843D-DCF599D9130E}" srcOrd="1" destOrd="0" presId="urn:microsoft.com/office/officeart/2005/8/layout/list1"/>
    <dgm:cxn modelId="{C81E11A9-5043-4B61-9E5E-27CBFD8DF516}" type="presParOf" srcId="{05FD3490-3E5C-446C-9043-FDB63BBF3581}" destId="{07408E29-8A53-4089-AB46-47D8CB8E32AB}" srcOrd="5" destOrd="0" presId="urn:microsoft.com/office/officeart/2005/8/layout/list1"/>
    <dgm:cxn modelId="{F2A79D88-821B-4674-B35C-E3F2BEF7010A}" type="presParOf" srcId="{05FD3490-3E5C-446C-9043-FDB63BBF3581}" destId="{49B1B261-06C0-47D0-8317-29534C5BC5B4}" srcOrd="6" destOrd="0" presId="urn:microsoft.com/office/officeart/2005/8/layout/list1"/>
    <dgm:cxn modelId="{2FFB4E0B-9225-4885-A03A-FFAFB6895DBE}" type="presParOf" srcId="{05FD3490-3E5C-446C-9043-FDB63BBF3581}" destId="{18DFF689-1119-48E3-BA01-C01B5534BECB}" srcOrd="7" destOrd="0" presId="urn:microsoft.com/office/officeart/2005/8/layout/list1"/>
    <dgm:cxn modelId="{F8C10263-8152-4946-80E2-718BE3954120}" type="presParOf" srcId="{05FD3490-3E5C-446C-9043-FDB63BBF3581}" destId="{C3A01DC6-9A35-4811-BD64-3BE4346B63B7}" srcOrd="8" destOrd="0" presId="urn:microsoft.com/office/officeart/2005/8/layout/list1"/>
    <dgm:cxn modelId="{BC26A1CF-6ABE-4AC7-BAAF-67468CAF0725}" type="presParOf" srcId="{C3A01DC6-9A35-4811-BD64-3BE4346B63B7}" destId="{1A4018AD-D3B5-48AD-AC8B-1BF39EBE8999}" srcOrd="0" destOrd="0" presId="urn:microsoft.com/office/officeart/2005/8/layout/list1"/>
    <dgm:cxn modelId="{18B1D7E7-CB30-4C9D-88A5-01DBAD408B72}" type="presParOf" srcId="{C3A01DC6-9A35-4811-BD64-3BE4346B63B7}" destId="{225CEB38-4008-48AD-AA4A-F67DBD5FCF90}" srcOrd="1" destOrd="0" presId="urn:microsoft.com/office/officeart/2005/8/layout/list1"/>
    <dgm:cxn modelId="{EF8E1B54-4146-454C-8880-488C443482A6}" type="presParOf" srcId="{05FD3490-3E5C-446C-9043-FDB63BBF3581}" destId="{DE7E6AC2-62C3-42DE-AE70-782A1A0E0128}" srcOrd="9" destOrd="0" presId="urn:microsoft.com/office/officeart/2005/8/layout/list1"/>
    <dgm:cxn modelId="{4F220BCF-886C-4989-93A5-D5356085DEA0}" type="presParOf" srcId="{05FD3490-3E5C-446C-9043-FDB63BBF3581}" destId="{7AD57222-6111-4E2F-8E28-398E1D2B4D0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7241F4-CD9E-4E82-B2B0-43E70861877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SG"/>
        </a:p>
      </dgm:t>
    </dgm:pt>
    <dgm:pt modelId="{3041622F-1C81-4229-AAE5-1687B24DEC21}">
      <dgm:prSet phldrT="[Text]"/>
      <dgm:spPr/>
      <dgm:t>
        <a:bodyPr/>
        <a:lstStyle/>
        <a:p>
          <a:r>
            <a:rPr lang="en-SG" dirty="0"/>
            <a:t>Valuation</a:t>
          </a:r>
        </a:p>
      </dgm:t>
    </dgm:pt>
    <dgm:pt modelId="{4D21C04C-EB29-41D6-9118-4B23B39F0D7E}" type="parTrans" cxnId="{EBC0611E-DA54-4D72-8511-F11FACED023F}">
      <dgm:prSet/>
      <dgm:spPr/>
      <dgm:t>
        <a:bodyPr/>
        <a:lstStyle/>
        <a:p>
          <a:endParaRPr lang="en-SG"/>
        </a:p>
      </dgm:t>
    </dgm:pt>
    <dgm:pt modelId="{564A5C61-CDE0-4E23-8086-6CB11C381979}" type="sibTrans" cxnId="{EBC0611E-DA54-4D72-8511-F11FACED023F}">
      <dgm:prSet/>
      <dgm:spPr/>
      <dgm:t>
        <a:bodyPr/>
        <a:lstStyle/>
        <a:p>
          <a:endParaRPr lang="en-SG"/>
        </a:p>
      </dgm:t>
    </dgm:pt>
    <dgm:pt modelId="{21557434-BDC2-41DF-813B-684DD0828EB2}">
      <dgm:prSet phldrT="[Text]"/>
      <dgm:spPr/>
      <dgm:t>
        <a:bodyPr/>
        <a:lstStyle/>
        <a:p>
          <a:r>
            <a:rPr lang="en-SG" dirty="0"/>
            <a:t>Income Approach</a:t>
          </a:r>
        </a:p>
      </dgm:t>
    </dgm:pt>
    <dgm:pt modelId="{8B4CCA4A-8073-4ACF-AA2F-A70458E92A20}" type="parTrans" cxnId="{FE1FE6FA-FC80-41B7-94E2-19405EC8FECB}">
      <dgm:prSet/>
      <dgm:spPr/>
      <dgm:t>
        <a:bodyPr/>
        <a:lstStyle/>
        <a:p>
          <a:endParaRPr lang="en-SG"/>
        </a:p>
      </dgm:t>
    </dgm:pt>
    <dgm:pt modelId="{06492248-13A8-4A54-B776-D3090A0675BA}" type="sibTrans" cxnId="{FE1FE6FA-FC80-41B7-94E2-19405EC8FECB}">
      <dgm:prSet/>
      <dgm:spPr/>
      <dgm:t>
        <a:bodyPr/>
        <a:lstStyle/>
        <a:p>
          <a:endParaRPr lang="en-SG"/>
        </a:p>
      </dgm:t>
    </dgm:pt>
    <dgm:pt modelId="{C0CB0A4C-318A-4632-A12E-F30DEB1F5EDC}">
      <dgm:prSet phldrT="[Text]"/>
      <dgm:spPr/>
      <dgm:t>
        <a:bodyPr/>
        <a:lstStyle/>
        <a:p>
          <a:r>
            <a:rPr lang="en-SG" dirty="0"/>
            <a:t>Cost Approach </a:t>
          </a:r>
        </a:p>
      </dgm:t>
    </dgm:pt>
    <dgm:pt modelId="{80C6E0C2-1CC5-4A94-B534-0A5C8A3D8FA6}" type="parTrans" cxnId="{30534D10-12BA-45EC-9A91-B00D9152BDD3}">
      <dgm:prSet/>
      <dgm:spPr/>
      <dgm:t>
        <a:bodyPr/>
        <a:lstStyle/>
        <a:p>
          <a:endParaRPr lang="en-SG"/>
        </a:p>
      </dgm:t>
    </dgm:pt>
    <dgm:pt modelId="{78CC650B-99C0-4468-B477-B52B58FA6541}" type="sibTrans" cxnId="{30534D10-12BA-45EC-9A91-B00D9152BDD3}">
      <dgm:prSet/>
      <dgm:spPr/>
      <dgm:t>
        <a:bodyPr/>
        <a:lstStyle/>
        <a:p>
          <a:endParaRPr lang="en-SG"/>
        </a:p>
      </dgm:t>
    </dgm:pt>
    <dgm:pt modelId="{7B2568AB-027B-4FA3-8596-823861A1B939}">
      <dgm:prSet phldrT="[Text]"/>
      <dgm:spPr/>
      <dgm:t>
        <a:bodyPr/>
        <a:lstStyle/>
        <a:p>
          <a:r>
            <a:rPr lang="en-SG" dirty="0"/>
            <a:t>Market Approach </a:t>
          </a:r>
        </a:p>
      </dgm:t>
    </dgm:pt>
    <dgm:pt modelId="{61997FD8-16FC-4BA9-BBE7-132AD2190617}" type="parTrans" cxnId="{308DC97A-F884-4CB1-AE23-7010CF04616D}">
      <dgm:prSet/>
      <dgm:spPr/>
      <dgm:t>
        <a:bodyPr/>
        <a:lstStyle/>
        <a:p>
          <a:endParaRPr lang="en-SG"/>
        </a:p>
      </dgm:t>
    </dgm:pt>
    <dgm:pt modelId="{762BB715-32EE-450D-AE0D-A0872872591D}" type="sibTrans" cxnId="{308DC97A-F884-4CB1-AE23-7010CF04616D}">
      <dgm:prSet/>
      <dgm:spPr/>
      <dgm:t>
        <a:bodyPr/>
        <a:lstStyle/>
        <a:p>
          <a:endParaRPr lang="en-SG"/>
        </a:p>
      </dgm:t>
    </dgm:pt>
    <dgm:pt modelId="{6951E712-EAB2-4F7D-96C2-95FAE8859872}">
      <dgm:prSet phldrT="[Text]"/>
      <dgm:spPr/>
      <dgm:t>
        <a:bodyPr/>
        <a:lstStyle/>
        <a:p>
          <a:r>
            <a:rPr lang="en-SG" dirty="0"/>
            <a:t> Excess earnings method </a:t>
          </a:r>
        </a:p>
      </dgm:t>
    </dgm:pt>
    <dgm:pt modelId="{50FE7889-2FA3-4C65-9FFC-DE7B16403358}" type="parTrans" cxnId="{96765A7E-A5BA-4967-850A-F475CDF06D18}">
      <dgm:prSet/>
      <dgm:spPr/>
      <dgm:t>
        <a:bodyPr/>
        <a:lstStyle/>
        <a:p>
          <a:endParaRPr lang="en-SG"/>
        </a:p>
      </dgm:t>
    </dgm:pt>
    <dgm:pt modelId="{349C7D3A-7BFF-450F-BA2F-CBD5EF91F355}" type="sibTrans" cxnId="{96765A7E-A5BA-4967-850A-F475CDF06D18}">
      <dgm:prSet/>
      <dgm:spPr/>
      <dgm:t>
        <a:bodyPr/>
        <a:lstStyle/>
        <a:p>
          <a:endParaRPr lang="en-SG"/>
        </a:p>
      </dgm:t>
    </dgm:pt>
    <dgm:pt modelId="{7BFDF685-3028-4323-9F0D-5CB2813DCB1D}">
      <dgm:prSet phldrT="[Text]"/>
      <dgm:spPr/>
      <dgm:t>
        <a:bodyPr/>
        <a:lstStyle/>
        <a:p>
          <a:r>
            <a:rPr lang="en-SG" dirty="0"/>
            <a:t>Discounted Cash Flow Analysis </a:t>
          </a:r>
        </a:p>
      </dgm:t>
    </dgm:pt>
    <dgm:pt modelId="{04254A63-228B-4C15-A2A1-00F7B561BB7C}" type="parTrans" cxnId="{49841CDF-88C5-4177-86FD-970485EFAD4B}">
      <dgm:prSet/>
      <dgm:spPr/>
      <dgm:t>
        <a:bodyPr/>
        <a:lstStyle/>
        <a:p>
          <a:endParaRPr lang="en-SG"/>
        </a:p>
      </dgm:t>
    </dgm:pt>
    <dgm:pt modelId="{E13CDE59-5AE5-41A5-B43E-76A8FCC573BC}" type="sibTrans" cxnId="{49841CDF-88C5-4177-86FD-970485EFAD4B}">
      <dgm:prSet/>
      <dgm:spPr/>
      <dgm:t>
        <a:bodyPr/>
        <a:lstStyle/>
        <a:p>
          <a:endParaRPr lang="en-SG"/>
        </a:p>
      </dgm:t>
    </dgm:pt>
    <dgm:pt modelId="{55AD8553-B3DB-4F69-907F-64132E36BBE3}">
      <dgm:prSet phldrT="[Text]"/>
      <dgm:spPr/>
      <dgm:t>
        <a:bodyPr/>
        <a:lstStyle/>
        <a:p>
          <a:r>
            <a:rPr lang="en-SG" dirty="0"/>
            <a:t>Option Valuation methodology </a:t>
          </a:r>
        </a:p>
      </dgm:t>
    </dgm:pt>
    <dgm:pt modelId="{60FCA26A-D17D-4ABC-B9E8-368A11CF46B9}" type="parTrans" cxnId="{23CD7EA8-8BAA-48FA-B75E-757B303BCBDD}">
      <dgm:prSet/>
      <dgm:spPr/>
      <dgm:t>
        <a:bodyPr/>
        <a:lstStyle/>
        <a:p>
          <a:endParaRPr lang="en-SG"/>
        </a:p>
      </dgm:t>
    </dgm:pt>
    <dgm:pt modelId="{C1491FAC-70C0-45B6-A715-049B81B4A724}" type="sibTrans" cxnId="{23CD7EA8-8BAA-48FA-B75E-757B303BCBDD}">
      <dgm:prSet/>
      <dgm:spPr/>
      <dgm:t>
        <a:bodyPr/>
        <a:lstStyle/>
        <a:p>
          <a:endParaRPr lang="en-SG"/>
        </a:p>
      </dgm:t>
    </dgm:pt>
    <dgm:pt modelId="{62815920-BD9D-4DB5-B743-5107BBFC451B}">
      <dgm:prSet phldrT="[Text]"/>
      <dgm:spPr/>
      <dgm:t>
        <a:bodyPr/>
        <a:lstStyle/>
        <a:p>
          <a:r>
            <a:rPr lang="en-SG" dirty="0"/>
            <a:t>Guideline publicly traded comparable method </a:t>
          </a:r>
        </a:p>
      </dgm:t>
    </dgm:pt>
    <dgm:pt modelId="{5943C0E8-67BB-4FF8-A8C8-8DF2CE533CCB}" type="parTrans" cxnId="{176E46E4-0163-4748-B85C-E7E956ADF499}">
      <dgm:prSet/>
      <dgm:spPr/>
      <dgm:t>
        <a:bodyPr/>
        <a:lstStyle/>
        <a:p>
          <a:endParaRPr lang="en-SG"/>
        </a:p>
      </dgm:t>
    </dgm:pt>
    <dgm:pt modelId="{DFDE7D47-67C1-4898-B041-9FD5515E9436}" type="sibTrans" cxnId="{176E46E4-0163-4748-B85C-E7E956ADF499}">
      <dgm:prSet/>
      <dgm:spPr/>
      <dgm:t>
        <a:bodyPr/>
        <a:lstStyle/>
        <a:p>
          <a:endParaRPr lang="en-SG"/>
        </a:p>
      </dgm:t>
    </dgm:pt>
    <dgm:pt modelId="{3A4163B5-6363-4085-850F-F6D1BA2A78FD}">
      <dgm:prSet phldrT="[Text]"/>
      <dgm:spPr/>
      <dgm:t>
        <a:bodyPr/>
        <a:lstStyle/>
        <a:p>
          <a:r>
            <a:rPr lang="en-SG" dirty="0"/>
            <a:t>Comparable Transaction Method </a:t>
          </a:r>
        </a:p>
      </dgm:t>
    </dgm:pt>
    <dgm:pt modelId="{B657ED3E-C8F3-4B1F-B383-E5799ACF9DD6}" type="parTrans" cxnId="{EC448071-EA94-4474-81B6-3984A4108211}">
      <dgm:prSet/>
      <dgm:spPr/>
      <dgm:t>
        <a:bodyPr/>
        <a:lstStyle/>
        <a:p>
          <a:endParaRPr lang="en-SG"/>
        </a:p>
      </dgm:t>
    </dgm:pt>
    <dgm:pt modelId="{A0DF9A6A-F39F-412C-AFD2-C4AD3FA8D1F9}" type="sibTrans" cxnId="{EC448071-EA94-4474-81B6-3984A4108211}">
      <dgm:prSet/>
      <dgm:spPr/>
      <dgm:t>
        <a:bodyPr/>
        <a:lstStyle/>
        <a:p>
          <a:endParaRPr lang="en-SG"/>
        </a:p>
      </dgm:t>
    </dgm:pt>
    <dgm:pt modelId="{9173CC64-90EA-4C22-89B1-EA452BCD4A0C}">
      <dgm:prSet phldrT="[Text]"/>
      <dgm:spPr/>
      <dgm:t>
        <a:bodyPr/>
        <a:lstStyle/>
        <a:p>
          <a:r>
            <a:rPr lang="en-SG" dirty="0"/>
            <a:t>Replacement cost method </a:t>
          </a:r>
        </a:p>
      </dgm:t>
    </dgm:pt>
    <dgm:pt modelId="{59C24213-4D9F-4BFE-BAD7-26CDEEDBA26D}" type="parTrans" cxnId="{6F9C2996-031C-43C1-A57C-F6351C177065}">
      <dgm:prSet/>
      <dgm:spPr/>
      <dgm:t>
        <a:bodyPr/>
        <a:lstStyle/>
        <a:p>
          <a:endParaRPr lang="en-SG"/>
        </a:p>
      </dgm:t>
    </dgm:pt>
    <dgm:pt modelId="{A86D94B7-9CE8-400C-B610-233A184428A1}" type="sibTrans" cxnId="{6F9C2996-031C-43C1-A57C-F6351C177065}">
      <dgm:prSet/>
      <dgm:spPr/>
      <dgm:t>
        <a:bodyPr/>
        <a:lstStyle/>
        <a:p>
          <a:endParaRPr lang="en-SG"/>
        </a:p>
      </dgm:t>
    </dgm:pt>
    <dgm:pt modelId="{2E2EBAA0-F15B-4BBE-85D1-A838A095C4AC}">
      <dgm:prSet phldrT="[Text]"/>
      <dgm:spPr/>
      <dgm:t>
        <a:bodyPr/>
        <a:lstStyle/>
        <a:p>
          <a:r>
            <a:rPr lang="en-SG" dirty="0"/>
            <a:t>Reproduction method </a:t>
          </a:r>
        </a:p>
      </dgm:t>
    </dgm:pt>
    <dgm:pt modelId="{3F588742-47DD-445B-8899-52FB027AF4C1}" type="parTrans" cxnId="{9ADAA358-362F-4DF2-8795-CEB122043C5C}">
      <dgm:prSet/>
      <dgm:spPr/>
      <dgm:t>
        <a:bodyPr/>
        <a:lstStyle/>
        <a:p>
          <a:endParaRPr lang="en-SG"/>
        </a:p>
      </dgm:t>
    </dgm:pt>
    <dgm:pt modelId="{0600164E-4628-40C3-B327-1DF9DBF5DEA8}" type="sibTrans" cxnId="{9ADAA358-362F-4DF2-8795-CEB122043C5C}">
      <dgm:prSet/>
      <dgm:spPr/>
      <dgm:t>
        <a:bodyPr/>
        <a:lstStyle/>
        <a:p>
          <a:endParaRPr lang="en-SG"/>
        </a:p>
      </dgm:t>
    </dgm:pt>
    <dgm:pt modelId="{1740B39E-04E4-4883-A04B-22B4A4C0961A}">
      <dgm:prSet phldrT="[Text]"/>
      <dgm:spPr/>
      <dgm:t>
        <a:bodyPr/>
        <a:lstStyle/>
        <a:p>
          <a:r>
            <a:rPr lang="en-SG" dirty="0"/>
            <a:t>Summation Method </a:t>
          </a:r>
        </a:p>
      </dgm:t>
    </dgm:pt>
    <dgm:pt modelId="{9B91EEB9-6A98-4C56-92A8-63CD03D3F4C2}" type="parTrans" cxnId="{05A28456-3E9A-4135-A7B4-1281D778E692}">
      <dgm:prSet/>
      <dgm:spPr/>
      <dgm:t>
        <a:bodyPr/>
        <a:lstStyle/>
        <a:p>
          <a:endParaRPr lang="en-SG"/>
        </a:p>
      </dgm:t>
    </dgm:pt>
    <dgm:pt modelId="{9F43C97F-327D-4AAF-935D-A7C837CFFD36}" type="sibTrans" cxnId="{05A28456-3E9A-4135-A7B4-1281D778E692}">
      <dgm:prSet/>
      <dgm:spPr/>
      <dgm:t>
        <a:bodyPr/>
        <a:lstStyle/>
        <a:p>
          <a:endParaRPr lang="en-SG"/>
        </a:p>
      </dgm:t>
    </dgm:pt>
    <dgm:pt modelId="{82FD60C1-335F-4586-8558-532A713E0449}" type="pres">
      <dgm:prSet presAssocID="{F57241F4-CD9E-4E82-B2B0-43E7086187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7206061A-1724-4A78-A67A-ECBAD230AB22}" type="pres">
      <dgm:prSet presAssocID="{3041622F-1C81-4229-AAE5-1687B24DEC21}" presName="hierRoot1" presStyleCnt="0">
        <dgm:presLayoutVars>
          <dgm:hierBranch val="init"/>
        </dgm:presLayoutVars>
      </dgm:prSet>
      <dgm:spPr/>
    </dgm:pt>
    <dgm:pt modelId="{E47904E5-D3C5-46B2-A48E-9856A5F33AC6}" type="pres">
      <dgm:prSet presAssocID="{3041622F-1C81-4229-AAE5-1687B24DEC21}" presName="rootComposite1" presStyleCnt="0"/>
      <dgm:spPr/>
    </dgm:pt>
    <dgm:pt modelId="{E14C2A95-8D0A-4723-AE32-0BEA7EBEA54B}" type="pres">
      <dgm:prSet presAssocID="{3041622F-1C81-4229-AAE5-1687B24DEC21}" presName="rootText1" presStyleLbl="node0" presStyleIdx="0" presStyleCnt="1" custScaleY="112990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6B5AF176-4B99-4CCE-AAE1-6D49B4E38A6E}" type="pres">
      <dgm:prSet presAssocID="{3041622F-1C81-4229-AAE5-1687B24DEC21}" presName="rootConnector1" presStyleLbl="node1" presStyleIdx="0" presStyleCnt="0"/>
      <dgm:spPr/>
      <dgm:t>
        <a:bodyPr/>
        <a:lstStyle/>
        <a:p>
          <a:endParaRPr lang="en-IN"/>
        </a:p>
      </dgm:t>
    </dgm:pt>
    <dgm:pt modelId="{5CBD08D8-8EE9-4A24-84AE-DDF9459A75CA}" type="pres">
      <dgm:prSet presAssocID="{3041622F-1C81-4229-AAE5-1687B24DEC21}" presName="hierChild2" presStyleCnt="0"/>
      <dgm:spPr/>
    </dgm:pt>
    <dgm:pt modelId="{4F77CE17-18E9-4B18-A4D7-61E91FFE649D}" type="pres">
      <dgm:prSet presAssocID="{8B4CCA4A-8073-4ACF-AA2F-A70458E92A20}" presName="Name37" presStyleLbl="parChTrans1D2" presStyleIdx="0" presStyleCnt="3"/>
      <dgm:spPr/>
      <dgm:t>
        <a:bodyPr/>
        <a:lstStyle/>
        <a:p>
          <a:endParaRPr lang="en-IN"/>
        </a:p>
      </dgm:t>
    </dgm:pt>
    <dgm:pt modelId="{6B68AE09-94E8-4786-BE30-7F478E9E126D}" type="pres">
      <dgm:prSet presAssocID="{21557434-BDC2-41DF-813B-684DD0828EB2}" presName="hierRoot2" presStyleCnt="0">
        <dgm:presLayoutVars>
          <dgm:hierBranch val="init"/>
        </dgm:presLayoutVars>
      </dgm:prSet>
      <dgm:spPr/>
    </dgm:pt>
    <dgm:pt modelId="{7F5A9A72-4C9C-4C94-B2A2-8A33892BAD21}" type="pres">
      <dgm:prSet presAssocID="{21557434-BDC2-41DF-813B-684DD0828EB2}" presName="rootComposite" presStyleCnt="0"/>
      <dgm:spPr/>
    </dgm:pt>
    <dgm:pt modelId="{9897F662-1DB9-45C0-97F1-5009C7E1D8C9}" type="pres">
      <dgm:prSet presAssocID="{21557434-BDC2-41DF-813B-684DD0828EB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6EC045AD-1518-4D39-9F06-73167CFA666F}" type="pres">
      <dgm:prSet presAssocID="{21557434-BDC2-41DF-813B-684DD0828EB2}" presName="rootConnector" presStyleLbl="node2" presStyleIdx="0" presStyleCnt="3"/>
      <dgm:spPr/>
      <dgm:t>
        <a:bodyPr/>
        <a:lstStyle/>
        <a:p>
          <a:endParaRPr lang="en-IN"/>
        </a:p>
      </dgm:t>
    </dgm:pt>
    <dgm:pt modelId="{4E132D23-FFDB-4600-9BFE-DAFEFAA23CD0}" type="pres">
      <dgm:prSet presAssocID="{21557434-BDC2-41DF-813B-684DD0828EB2}" presName="hierChild4" presStyleCnt="0"/>
      <dgm:spPr/>
    </dgm:pt>
    <dgm:pt modelId="{EB038552-487D-4F82-A9F3-E53DAC771FE0}" type="pres">
      <dgm:prSet presAssocID="{04254A63-228B-4C15-A2A1-00F7B561BB7C}" presName="Name37" presStyleLbl="parChTrans1D3" presStyleIdx="0" presStyleCnt="8"/>
      <dgm:spPr/>
      <dgm:t>
        <a:bodyPr/>
        <a:lstStyle/>
        <a:p>
          <a:endParaRPr lang="en-IN"/>
        </a:p>
      </dgm:t>
    </dgm:pt>
    <dgm:pt modelId="{882087BC-9588-4B19-B2B8-CFFD64D6DB5E}" type="pres">
      <dgm:prSet presAssocID="{7BFDF685-3028-4323-9F0D-5CB2813DCB1D}" presName="hierRoot2" presStyleCnt="0">
        <dgm:presLayoutVars>
          <dgm:hierBranch val="init"/>
        </dgm:presLayoutVars>
      </dgm:prSet>
      <dgm:spPr/>
    </dgm:pt>
    <dgm:pt modelId="{2C4D681A-4C32-4AF6-AB29-E8FD687BBC59}" type="pres">
      <dgm:prSet presAssocID="{7BFDF685-3028-4323-9F0D-5CB2813DCB1D}" presName="rootComposite" presStyleCnt="0"/>
      <dgm:spPr/>
    </dgm:pt>
    <dgm:pt modelId="{94953CD1-B84F-4A5F-BFCB-0879434BCD18}" type="pres">
      <dgm:prSet presAssocID="{7BFDF685-3028-4323-9F0D-5CB2813DCB1D}" presName="rootText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2716F0C9-BDF1-4DD8-9B83-C710F6BAE550}" type="pres">
      <dgm:prSet presAssocID="{7BFDF685-3028-4323-9F0D-5CB2813DCB1D}" presName="rootConnector" presStyleLbl="node3" presStyleIdx="0" presStyleCnt="8"/>
      <dgm:spPr/>
      <dgm:t>
        <a:bodyPr/>
        <a:lstStyle/>
        <a:p>
          <a:endParaRPr lang="en-IN"/>
        </a:p>
      </dgm:t>
    </dgm:pt>
    <dgm:pt modelId="{DC1E8D29-7FED-4677-9A37-991D59FB1A5C}" type="pres">
      <dgm:prSet presAssocID="{7BFDF685-3028-4323-9F0D-5CB2813DCB1D}" presName="hierChild4" presStyleCnt="0"/>
      <dgm:spPr/>
    </dgm:pt>
    <dgm:pt modelId="{3A8E8985-D9E6-4DFC-A180-695647823D87}" type="pres">
      <dgm:prSet presAssocID="{7BFDF685-3028-4323-9F0D-5CB2813DCB1D}" presName="hierChild5" presStyleCnt="0"/>
      <dgm:spPr/>
    </dgm:pt>
    <dgm:pt modelId="{A5003973-C21F-4193-B0D9-6E5003584680}" type="pres">
      <dgm:prSet presAssocID="{60FCA26A-D17D-4ABC-B9E8-368A11CF46B9}" presName="Name37" presStyleLbl="parChTrans1D3" presStyleIdx="1" presStyleCnt="8"/>
      <dgm:spPr/>
      <dgm:t>
        <a:bodyPr/>
        <a:lstStyle/>
        <a:p>
          <a:endParaRPr lang="en-IN"/>
        </a:p>
      </dgm:t>
    </dgm:pt>
    <dgm:pt modelId="{AFBFDAF8-72A2-49D4-B749-12F4EE2C2B2E}" type="pres">
      <dgm:prSet presAssocID="{55AD8553-B3DB-4F69-907F-64132E36BBE3}" presName="hierRoot2" presStyleCnt="0">
        <dgm:presLayoutVars>
          <dgm:hierBranch val="init"/>
        </dgm:presLayoutVars>
      </dgm:prSet>
      <dgm:spPr/>
    </dgm:pt>
    <dgm:pt modelId="{AD325C29-A655-4169-BF91-098F6D754DFA}" type="pres">
      <dgm:prSet presAssocID="{55AD8553-B3DB-4F69-907F-64132E36BBE3}" presName="rootComposite" presStyleCnt="0"/>
      <dgm:spPr/>
    </dgm:pt>
    <dgm:pt modelId="{4CAB0016-B056-4355-9AA2-2C3983AE69CB}" type="pres">
      <dgm:prSet presAssocID="{55AD8553-B3DB-4F69-907F-64132E36BBE3}" presName="rootText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8C238D81-DF1B-40AE-90B5-C3996C470F0E}" type="pres">
      <dgm:prSet presAssocID="{55AD8553-B3DB-4F69-907F-64132E36BBE3}" presName="rootConnector" presStyleLbl="node3" presStyleIdx="1" presStyleCnt="8"/>
      <dgm:spPr/>
      <dgm:t>
        <a:bodyPr/>
        <a:lstStyle/>
        <a:p>
          <a:endParaRPr lang="en-IN"/>
        </a:p>
      </dgm:t>
    </dgm:pt>
    <dgm:pt modelId="{676D746B-162F-450E-9BB9-E7B1DA2763A4}" type="pres">
      <dgm:prSet presAssocID="{55AD8553-B3DB-4F69-907F-64132E36BBE3}" presName="hierChild4" presStyleCnt="0"/>
      <dgm:spPr/>
    </dgm:pt>
    <dgm:pt modelId="{7CACBD9D-BECF-4AF7-9111-F3212EE99451}" type="pres">
      <dgm:prSet presAssocID="{55AD8553-B3DB-4F69-907F-64132E36BBE3}" presName="hierChild5" presStyleCnt="0"/>
      <dgm:spPr/>
    </dgm:pt>
    <dgm:pt modelId="{163B4EA4-5CA8-4943-A454-6F57645B1B46}" type="pres">
      <dgm:prSet presAssocID="{50FE7889-2FA3-4C65-9FFC-DE7B16403358}" presName="Name37" presStyleLbl="parChTrans1D3" presStyleIdx="2" presStyleCnt="8"/>
      <dgm:spPr/>
      <dgm:t>
        <a:bodyPr/>
        <a:lstStyle/>
        <a:p>
          <a:endParaRPr lang="en-IN"/>
        </a:p>
      </dgm:t>
    </dgm:pt>
    <dgm:pt modelId="{38951E15-5C1D-4719-91B6-116F27605C0B}" type="pres">
      <dgm:prSet presAssocID="{6951E712-EAB2-4F7D-96C2-95FAE8859872}" presName="hierRoot2" presStyleCnt="0">
        <dgm:presLayoutVars>
          <dgm:hierBranch val="init"/>
        </dgm:presLayoutVars>
      </dgm:prSet>
      <dgm:spPr/>
    </dgm:pt>
    <dgm:pt modelId="{0F89BE9A-7537-4251-8A05-DD5AAE525718}" type="pres">
      <dgm:prSet presAssocID="{6951E712-EAB2-4F7D-96C2-95FAE8859872}" presName="rootComposite" presStyleCnt="0"/>
      <dgm:spPr/>
    </dgm:pt>
    <dgm:pt modelId="{27AF62C7-5AA5-46E8-8C54-82E599509CB8}" type="pres">
      <dgm:prSet presAssocID="{6951E712-EAB2-4F7D-96C2-95FAE8859872}" presName="rootText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BC5AC63E-4218-40CE-9DC8-2E1C9EAB0AAE}" type="pres">
      <dgm:prSet presAssocID="{6951E712-EAB2-4F7D-96C2-95FAE8859872}" presName="rootConnector" presStyleLbl="node3" presStyleIdx="2" presStyleCnt="8"/>
      <dgm:spPr/>
      <dgm:t>
        <a:bodyPr/>
        <a:lstStyle/>
        <a:p>
          <a:endParaRPr lang="en-IN"/>
        </a:p>
      </dgm:t>
    </dgm:pt>
    <dgm:pt modelId="{5F327551-9111-4A95-A80E-DFCBE82CBE7D}" type="pres">
      <dgm:prSet presAssocID="{6951E712-EAB2-4F7D-96C2-95FAE8859872}" presName="hierChild4" presStyleCnt="0"/>
      <dgm:spPr/>
    </dgm:pt>
    <dgm:pt modelId="{0B6CF789-1353-41E3-8370-21A7940267B9}" type="pres">
      <dgm:prSet presAssocID="{6951E712-EAB2-4F7D-96C2-95FAE8859872}" presName="hierChild5" presStyleCnt="0"/>
      <dgm:spPr/>
    </dgm:pt>
    <dgm:pt modelId="{74FFE425-53EE-4C73-9832-58D7240ADF7C}" type="pres">
      <dgm:prSet presAssocID="{21557434-BDC2-41DF-813B-684DD0828EB2}" presName="hierChild5" presStyleCnt="0"/>
      <dgm:spPr/>
    </dgm:pt>
    <dgm:pt modelId="{87D54273-BA03-43A3-AE1C-0900CD8097E8}" type="pres">
      <dgm:prSet presAssocID="{80C6E0C2-1CC5-4A94-B534-0A5C8A3D8FA6}" presName="Name37" presStyleLbl="parChTrans1D2" presStyleIdx="1" presStyleCnt="3"/>
      <dgm:spPr/>
      <dgm:t>
        <a:bodyPr/>
        <a:lstStyle/>
        <a:p>
          <a:endParaRPr lang="en-IN"/>
        </a:p>
      </dgm:t>
    </dgm:pt>
    <dgm:pt modelId="{E265358F-7699-4FFF-A36A-F50B4CA303FF}" type="pres">
      <dgm:prSet presAssocID="{C0CB0A4C-318A-4632-A12E-F30DEB1F5EDC}" presName="hierRoot2" presStyleCnt="0">
        <dgm:presLayoutVars>
          <dgm:hierBranch val="init"/>
        </dgm:presLayoutVars>
      </dgm:prSet>
      <dgm:spPr/>
    </dgm:pt>
    <dgm:pt modelId="{174DCA29-EF08-47C0-9E85-C1EC9DAA4752}" type="pres">
      <dgm:prSet presAssocID="{C0CB0A4C-318A-4632-A12E-F30DEB1F5EDC}" presName="rootComposite" presStyleCnt="0"/>
      <dgm:spPr/>
    </dgm:pt>
    <dgm:pt modelId="{85510899-F0EE-443D-8BF9-AA8567FECD92}" type="pres">
      <dgm:prSet presAssocID="{C0CB0A4C-318A-4632-A12E-F30DEB1F5ED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E031F13D-D965-47F1-8556-106401588940}" type="pres">
      <dgm:prSet presAssocID="{C0CB0A4C-318A-4632-A12E-F30DEB1F5EDC}" presName="rootConnector" presStyleLbl="node2" presStyleIdx="1" presStyleCnt="3"/>
      <dgm:spPr/>
      <dgm:t>
        <a:bodyPr/>
        <a:lstStyle/>
        <a:p>
          <a:endParaRPr lang="en-IN"/>
        </a:p>
      </dgm:t>
    </dgm:pt>
    <dgm:pt modelId="{987B793C-E301-45D6-A720-0E6EA777309B}" type="pres">
      <dgm:prSet presAssocID="{C0CB0A4C-318A-4632-A12E-F30DEB1F5EDC}" presName="hierChild4" presStyleCnt="0"/>
      <dgm:spPr/>
    </dgm:pt>
    <dgm:pt modelId="{301DE925-0BE9-4465-B9C4-ED19EEF787F4}" type="pres">
      <dgm:prSet presAssocID="{59C24213-4D9F-4BFE-BAD7-26CDEEDBA26D}" presName="Name37" presStyleLbl="parChTrans1D3" presStyleIdx="3" presStyleCnt="8"/>
      <dgm:spPr/>
      <dgm:t>
        <a:bodyPr/>
        <a:lstStyle/>
        <a:p>
          <a:endParaRPr lang="en-IN"/>
        </a:p>
      </dgm:t>
    </dgm:pt>
    <dgm:pt modelId="{F890B052-20FA-400A-9F5B-A448A88BCDC4}" type="pres">
      <dgm:prSet presAssocID="{9173CC64-90EA-4C22-89B1-EA452BCD4A0C}" presName="hierRoot2" presStyleCnt="0">
        <dgm:presLayoutVars>
          <dgm:hierBranch val="init"/>
        </dgm:presLayoutVars>
      </dgm:prSet>
      <dgm:spPr/>
    </dgm:pt>
    <dgm:pt modelId="{61066AD6-DCA2-4CEC-BE1F-7FE88ABBDB54}" type="pres">
      <dgm:prSet presAssocID="{9173CC64-90EA-4C22-89B1-EA452BCD4A0C}" presName="rootComposite" presStyleCnt="0"/>
      <dgm:spPr/>
    </dgm:pt>
    <dgm:pt modelId="{9A28FD41-60E3-4EF6-9CB9-CAA87F38637F}" type="pres">
      <dgm:prSet presAssocID="{9173CC64-90EA-4C22-89B1-EA452BCD4A0C}" presName="rootText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61706271-42B2-4188-BD94-5284CF8A9DBB}" type="pres">
      <dgm:prSet presAssocID="{9173CC64-90EA-4C22-89B1-EA452BCD4A0C}" presName="rootConnector" presStyleLbl="node3" presStyleIdx="3" presStyleCnt="8"/>
      <dgm:spPr/>
      <dgm:t>
        <a:bodyPr/>
        <a:lstStyle/>
        <a:p>
          <a:endParaRPr lang="en-IN"/>
        </a:p>
      </dgm:t>
    </dgm:pt>
    <dgm:pt modelId="{12172CF4-805B-4CC2-B52D-DC4AF7B1D1C2}" type="pres">
      <dgm:prSet presAssocID="{9173CC64-90EA-4C22-89B1-EA452BCD4A0C}" presName="hierChild4" presStyleCnt="0"/>
      <dgm:spPr/>
    </dgm:pt>
    <dgm:pt modelId="{976D5BA8-7BDF-45D0-932E-46A0948A5EEF}" type="pres">
      <dgm:prSet presAssocID="{9173CC64-90EA-4C22-89B1-EA452BCD4A0C}" presName="hierChild5" presStyleCnt="0"/>
      <dgm:spPr/>
    </dgm:pt>
    <dgm:pt modelId="{51457EF0-B5CC-4A18-8F77-F80258DAD6DE}" type="pres">
      <dgm:prSet presAssocID="{3F588742-47DD-445B-8899-52FB027AF4C1}" presName="Name37" presStyleLbl="parChTrans1D3" presStyleIdx="4" presStyleCnt="8"/>
      <dgm:spPr/>
      <dgm:t>
        <a:bodyPr/>
        <a:lstStyle/>
        <a:p>
          <a:endParaRPr lang="en-IN"/>
        </a:p>
      </dgm:t>
    </dgm:pt>
    <dgm:pt modelId="{B2AD8D23-0C2B-440E-BC7D-54EE621B1EC9}" type="pres">
      <dgm:prSet presAssocID="{2E2EBAA0-F15B-4BBE-85D1-A838A095C4AC}" presName="hierRoot2" presStyleCnt="0">
        <dgm:presLayoutVars>
          <dgm:hierBranch val="init"/>
        </dgm:presLayoutVars>
      </dgm:prSet>
      <dgm:spPr/>
    </dgm:pt>
    <dgm:pt modelId="{95F494AF-6EAC-48C4-884C-BBFF398B9B33}" type="pres">
      <dgm:prSet presAssocID="{2E2EBAA0-F15B-4BBE-85D1-A838A095C4AC}" presName="rootComposite" presStyleCnt="0"/>
      <dgm:spPr/>
    </dgm:pt>
    <dgm:pt modelId="{D8C3309F-FE3B-43A2-B5CD-150A658699A4}" type="pres">
      <dgm:prSet presAssocID="{2E2EBAA0-F15B-4BBE-85D1-A838A095C4AC}" presName="rootText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861F7D84-BCC6-4A07-A901-2D536A8E86ED}" type="pres">
      <dgm:prSet presAssocID="{2E2EBAA0-F15B-4BBE-85D1-A838A095C4AC}" presName="rootConnector" presStyleLbl="node3" presStyleIdx="4" presStyleCnt="8"/>
      <dgm:spPr/>
      <dgm:t>
        <a:bodyPr/>
        <a:lstStyle/>
        <a:p>
          <a:endParaRPr lang="en-IN"/>
        </a:p>
      </dgm:t>
    </dgm:pt>
    <dgm:pt modelId="{C22326E7-498B-436F-9A76-895E63DF0464}" type="pres">
      <dgm:prSet presAssocID="{2E2EBAA0-F15B-4BBE-85D1-A838A095C4AC}" presName="hierChild4" presStyleCnt="0"/>
      <dgm:spPr/>
    </dgm:pt>
    <dgm:pt modelId="{ADBDD3C7-38FC-4FAF-8402-EA99DCA8B487}" type="pres">
      <dgm:prSet presAssocID="{2E2EBAA0-F15B-4BBE-85D1-A838A095C4AC}" presName="hierChild5" presStyleCnt="0"/>
      <dgm:spPr/>
    </dgm:pt>
    <dgm:pt modelId="{8F5CFF1C-394A-41C8-8D59-35EAB854C130}" type="pres">
      <dgm:prSet presAssocID="{9B91EEB9-6A98-4C56-92A8-63CD03D3F4C2}" presName="Name37" presStyleLbl="parChTrans1D3" presStyleIdx="5" presStyleCnt="8"/>
      <dgm:spPr/>
      <dgm:t>
        <a:bodyPr/>
        <a:lstStyle/>
        <a:p>
          <a:endParaRPr lang="en-IN"/>
        </a:p>
      </dgm:t>
    </dgm:pt>
    <dgm:pt modelId="{00692281-0BA8-46B9-9A2D-F6CDBEF308A0}" type="pres">
      <dgm:prSet presAssocID="{1740B39E-04E4-4883-A04B-22B4A4C0961A}" presName="hierRoot2" presStyleCnt="0">
        <dgm:presLayoutVars>
          <dgm:hierBranch val="init"/>
        </dgm:presLayoutVars>
      </dgm:prSet>
      <dgm:spPr/>
    </dgm:pt>
    <dgm:pt modelId="{D0FA664D-10BA-405F-A152-6B7774487308}" type="pres">
      <dgm:prSet presAssocID="{1740B39E-04E4-4883-A04B-22B4A4C0961A}" presName="rootComposite" presStyleCnt="0"/>
      <dgm:spPr/>
    </dgm:pt>
    <dgm:pt modelId="{18B29AF0-397A-48BB-94AB-68F0E647ABF8}" type="pres">
      <dgm:prSet presAssocID="{1740B39E-04E4-4883-A04B-22B4A4C0961A}" presName="rootText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8DE84027-A60C-4E98-BF23-2BA5911D0DC5}" type="pres">
      <dgm:prSet presAssocID="{1740B39E-04E4-4883-A04B-22B4A4C0961A}" presName="rootConnector" presStyleLbl="node3" presStyleIdx="5" presStyleCnt="8"/>
      <dgm:spPr/>
      <dgm:t>
        <a:bodyPr/>
        <a:lstStyle/>
        <a:p>
          <a:endParaRPr lang="en-IN"/>
        </a:p>
      </dgm:t>
    </dgm:pt>
    <dgm:pt modelId="{ABC93F7A-A396-4B62-A242-CF7D2E522AC5}" type="pres">
      <dgm:prSet presAssocID="{1740B39E-04E4-4883-A04B-22B4A4C0961A}" presName="hierChild4" presStyleCnt="0"/>
      <dgm:spPr/>
    </dgm:pt>
    <dgm:pt modelId="{B4EF6801-B662-4EC3-B390-C446B97F5120}" type="pres">
      <dgm:prSet presAssocID="{1740B39E-04E4-4883-A04B-22B4A4C0961A}" presName="hierChild5" presStyleCnt="0"/>
      <dgm:spPr/>
    </dgm:pt>
    <dgm:pt modelId="{F6760D92-4CB4-480E-9732-8715F2A05223}" type="pres">
      <dgm:prSet presAssocID="{C0CB0A4C-318A-4632-A12E-F30DEB1F5EDC}" presName="hierChild5" presStyleCnt="0"/>
      <dgm:spPr/>
    </dgm:pt>
    <dgm:pt modelId="{4596EDE1-4A8E-405A-A979-8FCA816401D3}" type="pres">
      <dgm:prSet presAssocID="{61997FD8-16FC-4BA9-BBE7-132AD2190617}" presName="Name37" presStyleLbl="parChTrans1D2" presStyleIdx="2" presStyleCnt="3"/>
      <dgm:spPr/>
      <dgm:t>
        <a:bodyPr/>
        <a:lstStyle/>
        <a:p>
          <a:endParaRPr lang="en-IN"/>
        </a:p>
      </dgm:t>
    </dgm:pt>
    <dgm:pt modelId="{E4B00B0A-3341-4A17-B7FA-A8F8C8BC147A}" type="pres">
      <dgm:prSet presAssocID="{7B2568AB-027B-4FA3-8596-823861A1B939}" presName="hierRoot2" presStyleCnt="0">
        <dgm:presLayoutVars>
          <dgm:hierBranch val="init"/>
        </dgm:presLayoutVars>
      </dgm:prSet>
      <dgm:spPr/>
    </dgm:pt>
    <dgm:pt modelId="{514DA5AE-B6D8-43A6-890C-6042213BD800}" type="pres">
      <dgm:prSet presAssocID="{7B2568AB-027B-4FA3-8596-823861A1B939}" presName="rootComposite" presStyleCnt="0"/>
      <dgm:spPr/>
    </dgm:pt>
    <dgm:pt modelId="{CA6EAB33-1E1F-4A75-BBB7-90B2FCDB4AC9}" type="pres">
      <dgm:prSet presAssocID="{7B2568AB-027B-4FA3-8596-823861A1B93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F87AB78D-D2ED-4A72-A5F6-8B37924204CA}" type="pres">
      <dgm:prSet presAssocID="{7B2568AB-027B-4FA3-8596-823861A1B939}" presName="rootConnector" presStyleLbl="node2" presStyleIdx="2" presStyleCnt="3"/>
      <dgm:spPr/>
      <dgm:t>
        <a:bodyPr/>
        <a:lstStyle/>
        <a:p>
          <a:endParaRPr lang="en-IN"/>
        </a:p>
      </dgm:t>
    </dgm:pt>
    <dgm:pt modelId="{EEF61C58-34DB-4200-9DA2-A2BF8B33D77B}" type="pres">
      <dgm:prSet presAssocID="{7B2568AB-027B-4FA3-8596-823861A1B939}" presName="hierChild4" presStyleCnt="0"/>
      <dgm:spPr/>
    </dgm:pt>
    <dgm:pt modelId="{D5DFBBAB-0F74-47E0-BBDA-62D7D7416D2B}" type="pres">
      <dgm:prSet presAssocID="{5943C0E8-67BB-4FF8-A8C8-8DF2CE533CCB}" presName="Name37" presStyleLbl="parChTrans1D3" presStyleIdx="6" presStyleCnt="8"/>
      <dgm:spPr/>
      <dgm:t>
        <a:bodyPr/>
        <a:lstStyle/>
        <a:p>
          <a:endParaRPr lang="en-IN"/>
        </a:p>
      </dgm:t>
    </dgm:pt>
    <dgm:pt modelId="{CD05CE43-5376-448E-8648-094D96E86ACD}" type="pres">
      <dgm:prSet presAssocID="{62815920-BD9D-4DB5-B743-5107BBFC451B}" presName="hierRoot2" presStyleCnt="0">
        <dgm:presLayoutVars>
          <dgm:hierBranch val="init"/>
        </dgm:presLayoutVars>
      </dgm:prSet>
      <dgm:spPr/>
    </dgm:pt>
    <dgm:pt modelId="{D1D12D57-6384-4A12-9AA3-18537DFCE3E4}" type="pres">
      <dgm:prSet presAssocID="{62815920-BD9D-4DB5-B743-5107BBFC451B}" presName="rootComposite" presStyleCnt="0"/>
      <dgm:spPr/>
    </dgm:pt>
    <dgm:pt modelId="{12C2A906-9FD6-4412-9230-CB4082CDCDEF}" type="pres">
      <dgm:prSet presAssocID="{62815920-BD9D-4DB5-B743-5107BBFC451B}" presName="rootText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09766D12-1B35-4836-86ED-E11E8FCDD8FD}" type="pres">
      <dgm:prSet presAssocID="{62815920-BD9D-4DB5-B743-5107BBFC451B}" presName="rootConnector" presStyleLbl="node3" presStyleIdx="6" presStyleCnt="8"/>
      <dgm:spPr/>
      <dgm:t>
        <a:bodyPr/>
        <a:lstStyle/>
        <a:p>
          <a:endParaRPr lang="en-IN"/>
        </a:p>
      </dgm:t>
    </dgm:pt>
    <dgm:pt modelId="{C8164BCF-8FB3-463E-BF03-F16056CD6FA7}" type="pres">
      <dgm:prSet presAssocID="{62815920-BD9D-4DB5-B743-5107BBFC451B}" presName="hierChild4" presStyleCnt="0"/>
      <dgm:spPr/>
    </dgm:pt>
    <dgm:pt modelId="{4E57E1CA-DAAB-4265-8138-D78D9F5451F4}" type="pres">
      <dgm:prSet presAssocID="{62815920-BD9D-4DB5-B743-5107BBFC451B}" presName="hierChild5" presStyleCnt="0"/>
      <dgm:spPr/>
    </dgm:pt>
    <dgm:pt modelId="{00374C5E-6044-453B-8A52-B4E71A502BF4}" type="pres">
      <dgm:prSet presAssocID="{B657ED3E-C8F3-4B1F-B383-E5799ACF9DD6}" presName="Name37" presStyleLbl="parChTrans1D3" presStyleIdx="7" presStyleCnt="8"/>
      <dgm:spPr/>
      <dgm:t>
        <a:bodyPr/>
        <a:lstStyle/>
        <a:p>
          <a:endParaRPr lang="en-IN"/>
        </a:p>
      </dgm:t>
    </dgm:pt>
    <dgm:pt modelId="{A40E4FEE-6E4C-4B8F-8970-7DA6F67C1100}" type="pres">
      <dgm:prSet presAssocID="{3A4163B5-6363-4085-850F-F6D1BA2A78FD}" presName="hierRoot2" presStyleCnt="0">
        <dgm:presLayoutVars>
          <dgm:hierBranch val="init"/>
        </dgm:presLayoutVars>
      </dgm:prSet>
      <dgm:spPr/>
    </dgm:pt>
    <dgm:pt modelId="{C856714D-8D21-42E5-A5D1-4EB93A924F5F}" type="pres">
      <dgm:prSet presAssocID="{3A4163B5-6363-4085-850F-F6D1BA2A78FD}" presName="rootComposite" presStyleCnt="0"/>
      <dgm:spPr/>
    </dgm:pt>
    <dgm:pt modelId="{71799609-C77F-49C8-A904-22A658495CF0}" type="pres">
      <dgm:prSet presAssocID="{3A4163B5-6363-4085-850F-F6D1BA2A78FD}" presName="rootText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8D62A0AD-A54D-4E8F-9154-92F36324B521}" type="pres">
      <dgm:prSet presAssocID="{3A4163B5-6363-4085-850F-F6D1BA2A78FD}" presName="rootConnector" presStyleLbl="node3" presStyleIdx="7" presStyleCnt="8"/>
      <dgm:spPr/>
      <dgm:t>
        <a:bodyPr/>
        <a:lstStyle/>
        <a:p>
          <a:endParaRPr lang="en-IN"/>
        </a:p>
      </dgm:t>
    </dgm:pt>
    <dgm:pt modelId="{8AE6A168-974D-4B93-911D-16456BC2EB53}" type="pres">
      <dgm:prSet presAssocID="{3A4163B5-6363-4085-850F-F6D1BA2A78FD}" presName="hierChild4" presStyleCnt="0"/>
      <dgm:spPr/>
    </dgm:pt>
    <dgm:pt modelId="{F35F7004-3ED3-4762-92B7-6525559CEFC7}" type="pres">
      <dgm:prSet presAssocID="{3A4163B5-6363-4085-850F-F6D1BA2A78FD}" presName="hierChild5" presStyleCnt="0"/>
      <dgm:spPr/>
    </dgm:pt>
    <dgm:pt modelId="{5E487642-9814-44CF-8C7E-242D1724B95B}" type="pres">
      <dgm:prSet presAssocID="{7B2568AB-027B-4FA3-8596-823861A1B939}" presName="hierChild5" presStyleCnt="0"/>
      <dgm:spPr/>
    </dgm:pt>
    <dgm:pt modelId="{A85C02FE-BC6B-437E-AE73-7D1B04980F4F}" type="pres">
      <dgm:prSet presAssocID="{3041622F-1C81-4229-AAE5-1687B24DEC21}" presName="hierChild3" presStyleCnt="0"/>
      <dgm:spPr/>
    </dgm:pt>
  </dgm:ptLst>
  <dgm:cxnLst>
    <dgm:cxn modelId="{EBC0611E-DA54-4D72-8511-F11FACED023F}" srcId="{F57241F4-CD9E-4E82-B2B0-43E708618772}" destId="{3041622F-1C81-4229-AAE5-1687B24DEC21}" srcOrd="0" destOrd="0" parTransId="{4D21C04C-EB29-41D6-9118-4B23B39F0D7E}" sibTransId="{564A5C61-CDE0-4E23-8086-6CB11C381979}"/>
    <dgm:cxn modelId="{2010200D-BF62-4FE0-8CBC-BB7CD25727BF}" type="presOf" srcId="{62815920-BD9D-4DB5-B743-5107BBFC451B}" destId="{12C2A906-9FD6-4412-9230-CB4082CDCDEF}" srcOrd="0" destOrd="0" presId="urn:microsoft.com/office/officeart/2005/8/layout/orgChart1"/>
    <dgm:cxn modelId="{B5C48D69-C871-4778-ABB1-D8C9C978F946}" type="presOf" srcId="{59C24213-4D9F-4BFE-BAD7-26CDEEDBA26D}" destId="{301DE925-0BE9-4465-B9C4-ED19EEF787F4}" srcOrd="0" destOrd="0" presId="urn:microsoft.com/office/officeart/2005/8/layout/orgChart1"/>
    <dgm:cxn modelId="{3F91330C-A6C7-4241-B53D-1801C1F66FB9}" type="presOf" srcId="{B657ED3E-C8F3-4B1F-B383-E5799ACF9DD6}" destId="{00374C5E-6044-453B-8A52-B4E71A502BF4}" srcOrd="0" destOrd="0" presId="urn:microsoft.com/office/officeart/2005/8/layout/orgChart1"/>
    <dgm:cxn modelId="{0C4D858B-2EC3-4839-A9D4-81FC877476D1}" type="presOf" srcId="{55AD8553-B3DB-4F69-907F-64132E36BBE3}" destId="{4CAB0016-B056-4355-9AA2-2C3983AE69CB}" srcOrd="0" destOrd="0" presId="urn:microsoft.com/office/officeart/2005/8/layout/orgChart1"/>
    <dgm:cxn modelId="{23CD7EA8-8BAA-48FA-B75E-757B303BCBDD}" srcId="{21557434-BDC2-41DF-813B-684DD0828EB2}" destId="{55AD8553-B3DB-4F69-907F-64132E36BBE3}" srcOrd="1" destOrd="0" parTransId="{60FCA26A-D17D-4ABC-B9E8-368A11CF46B9}" sibTransId="{C1491FAC-70C0-45B6-A715-049B81B4A724}"/>
    <dgm:cxn modelId="{003D663D-63D3-427E-B607-4852A42B6611}" type="presOf" srcId="{21557434-BDC2-41DF-813B-684DD0828EB2}" destId="{9897F662-1DB9-45C0-97F1-5009C7E1D8C9}" srcOrd="0" destOrd="0" presId="urn:microsoft.com/office/officeart/2005/8/layout/orgChart1"/>
    <dgm:cxn modelId="{C876AEDD-4D95-4574-B6ED-6E70DB1F30FB}" type="presOf" srcId="{7B2568AB-027B-4FA3-8596-823861A1B939}" destId="{CA6EAB33-1E1F-4A75-BBB7-90B2FCDB4AC9}" srcOrd="0" destOrd="0" presId="urn:microsoft.com/office/officeart/2005/8/layout/orgChart1"/>
    <dgm:cxn modelId="{308DC97A-F884-4CB1-AE23-7010CF04616D}" srcId="{3041622F-1C81-4229-AAE5-1687B24DEC21}" destId="{7B2568AB-027B-4FA3-8596-823861A1B939}" srcOrd="2" destOrd="0" parTransId="{61997FD8-16FC-4BA9-BBE7-132AD2190617}" sibTransId="{762BB715-32EE-450D-AE0D-A0872872591D}"/>
    <dgm:cxn modelId="{0DEB111C-1190-42F6-9092-3CAC6977C4D5}" type="presOf" srcId="{1740B39E-04E4-4883-A04B-22B4A4C0961A}" destId="{18B29AF0-397A-48BB-94AB-68F0E647ABF8}" srcOrd="0" destOrd="0" presId="urn:microsoft.com/office/officeart/2005/8/layout/orgChart1"/>
    <dgm:cxn modelId="{49841CDF-88C5-4177-86FD-970485EFAD4B}" srcId="{21557434-BDC2-41DF-813B-684DD0828EB2}" destId="{7BFDF685-3028-4323-9F0D-5CB2813DCB1D}" srcOrd="0" destOrd="0" parTransId="{04254A63-228B-4C15-A2A1-00F7B561BB7C}" sibTransId="{E13CDE59-5AE5-41A5-B43E-76A8FCC573BC}"/>
    <dgm:cxn modelId="{B154D4E7-ACD8-4679-9DB3-20EAF3BBC33C}" type="presOf" srcId="{5943C0E8-67BB-4FF8-A8C8-8DF2CE533CCB}" destId="{D5DFBBAB-0F74-47E0-BBDA-62D7D7416D2B}" srcOrd="0" destOrd="0" presId="urn:microsoft.com/office/officeart/2005/8/layout/orgChart1"/>
    <dgm:cxn modelId="{4680F741-BF10-4435-A7A0-B550EA75337C}" type="presOf" srcId="{50FE7889-2FA3-4C65-9FFC-DE7B16403358}" destId="{163B4EA4-5CA8-4943-A454-6F57645B1B46}" srcOrd="0" destOrd="0" presId="urn:microsoft.com/office/officeart/2005/8/layout/orgChart1"/>
    <dgm:cxn modelId="{FE1FE6FA-FC80-41B7-94E2-19405EC8FECB}" srcId="{3041622F-1C81-4229-AAE5-1687B24DEC21}" destId="{21557434-BDC2-41DF-813B-684DD0828EB2}" srcOrd="0" destOrd="0" parTransId="{8B4CCA4A-8073-4ACF-AA2F-A70458E92A20}" sibTransId="{06492248-13A8-4A54-B776-D3090A0675BA}"/>
    <dgm:cxn modelId="{B31D46C3-0932-4EC7-86D2-5E9F4C2FFAF3}" type="presOf" srcId="{C0CB0A4C-318A-4632-A12E-F30DEB1F5EDC}" destId="{E031F13D-D965-47F1-8556-106401588940}" srcOrd="1" destOrd="0" presId="urn:microsoft.com/office/officeart/2005/8/layout/orgChart1"/>
    <dgm:cxn modelId="{17470041-1B58-4B27-8913-690E89F2AE20}" type="presOf" srcId="{F57241F4-CD9E-4E82-B2B0-43E708618772}" destId="{82FD60C1-335F-4586-8558-532A713E0449}" srcOrd="0" destOrd="0" presId="urn:microsoft.com/office/officeart/2005/8/layout/orgChart1"/>
    <dgm:cxn modelId="{7D81935A-A076-4393-8E15-E4C7C780E6AF}" type="presOf" srcId="{60FCA26A-D17D-4ABC-B9E8-368A11CF46B9}" destId="{A5003973-C21F-4193-B0D9-6E5003584680}" srcOrd="0" destOrd="0" presId="urn:microsoft.com/office/officeart/2005/8/layout/orgChart1"/>
    <dgm:cxn modelId="{3A478787-1F5C-49EF-AABF-078BCEA7B0D3}" type="presOf" srcId="{3A4163B5-6363-4085-850F-F6D1BA2A78FD}" destId="{8D62A0AD-A54D-4E8F-9154-92F36324B521}" srcOrd="1" destOrd="0" presId="urn:microsoft.com/office/officeart/2005/8/layout/orgChart1"/>
    <dgm:cxn modelId="{AF381144-7126-4E4A-9F02-589FAD825EB1}" type="presOf" srcId="{7B2568AB-027B-4FA3-8596-823861A1B939}" destId="{F87AB78D-D2ED-4A72-A5F6-8B37924204CA}" srcOrd="1" destOrd="0" presId="urn:microsoft.com/office/officeart/2005/8/layout/orgChart1"/>
    <dgm:cxn modelId="{B3CAFF45-7420-4D84-9AB7-8D3AFBD8573E}" type="presOf" srcId="{55AD8553-B3DB-4F69-907F-64132E36BBE3}" destId="{8C238D81-DF1B-40AE-90B5-C3996C470F0E}" srcOrd="1" destOrd="0" presId="urn:microsoft.com/office/officeart/2005/8/layout/orgChart1"/>
    <dgm:cxn modelId="{1756AC65-6DE4-4722-8F44-1EB181F9BDE1}" type="presOf" srcId="{1740B39E-04E4-4883-A04B-22B4A4C0961A}" destId="{8DE84027-A60C-4E98-BF23-2BA5911D0DC5}" srcOrd="1" destOrd="0" presId="urn:microsoft.com/office/officeart/2005/8/layout/orgChart1"/>
    <dgm:cxn modelId="{299DBE21-E124-4023-A3B9-70FC137F5B2D}" type="presOf" srcId="{04254A63-228B-4C15-A2A1-00F7B561BB7C}" destId="{EB038552-487D-4F82-A9F3-E53DAC771FE0}" srcOrd="0" destOrd="0" presId="urn:microsoft.com/office/officeart/2005/8/layout/orgChart1"/>
    <dgm:cxn modelId="{640669C1-B651-49C8-B5F2-B1CAC7465450}" type="presOf" srcId="{80C6E0C2-1CC5-4A94-B534-0A5C8A3D8FA6}" destId="{87D54273-BA03-43A3-AE1C-0900CD8097E8}" srcOrd="0" destOrd="0" presId="urn:microsoft.com/office/officeart/2005/8/layout/orgChart1"/>
    <dgm:cxn modelId="{FB962E3C-981A-4AB5-AA15-15248168B51A}" type="presOf" srcId="{3041622F-1C81-4229-AAE5-1687B24DEC21}" destId="{6B5AF176-4B99-4CCE-AAE1-6D49B4E38A6E}" srcOrd="1" destOrd="0" presId="urn:microsoft.com/office/officeart/2005/8/layout/orgChart1"/>
    <dgm:cxn modelId="{05A28456-3E9A-4135-A7B4-1281D778E692}" srcId="{C0CB0A4C-318A-4632-A12E-F30DEB1F5EDC}" destId="{1740B39E-04E4-4883-A04B-22B4A4C0961A}" srcOrd="2" destOrd="0" parTransId="{9B91EEB9-6A98-4C56-92A8-63CD03D3F4C2}" sibTransId="{9F43C97F-327D-4AAF-935D-A7C837CFFD36}"/>
    <dgm:cxn modelId="{CBF4392B-3729-4BC7-A8B0-12D9E55FF034}" type="presOf" srcId="{21557434-BDC2-41DF-813B-684DD0828EB2}" destId="{6EC045AD-1518-4D39-9F06-73167CFA666F}" srcOrd="1" destOrd="0" presId="urn:microsoft.com/office/officeart/2005/8/layout/orgChart1"/>
    <dgm:cxn modelId="{30534D10-12BA-45EC-9A91-B00D9152BDD3}" srcId="{3041622F-1C81-4229-AAE5-1687B24DEC21}" destId="{C0CB0A4C-318A-4632-A12E-F30DEB1F5EDC}" srcOrd="1" destOrd="0" parTransId="{80C6E0C2-1CC5-4A94-B534-0A5C8A3D8FA6}" sibTransId="{78CC650B-99C0-4468-B477-B52B58FA6541}"/>
    <dgm:cxn modelId="{DA33BA31-42F8-4FDC-A52C-BE6ACAAEFB3A}" type="presOf" srcId="{9173CC64-90EA-4C22-89B1-EA452BCD4A0C}" destId="{61706271-42B2-4188-BD94-5284CF8A9DBB}" srcOrd="1" destOrd="0" presId="urn:microsoft.com/office/officeart/2005/8/layout/orgChart1"/>
    <dgm:cxn modelId="{96765A7E-A5BA-4967-850A-F475CDF06D18}" srcId="{21557434-BDC2-41DF-813B-684DD0828EB2}" destId="{6951E712-EAB2-4F7D-96C2-95FAE8859872}" srcOrd="2" destOrd="0" parTransId="{50FE7889-2FA3-4C65-9FFC-DE7B16403358}" sibTransId="{349C7D3A-7BFF-450F-BA2F-CBD5EF91F355}"/>
    <dgm:cxn modelId="{176E46E4-0163-4748-B85C-E7E956ADF499}" srcId="{7B2568AB-027B-4FA3-8596-823861A1B939}" destId="{62815920-BD9D-4DB5-B743-5107BBFC451B}" srcOrd="0" destOrd="0" parTransId="{5943C0E8-67BB-4FF8-A8C8-8DF2CE533CCB}" sibTransId="{DFDE7D47-67C1-4898-B041-9FD5515E9436}"/>
    <dgm:cxn modelId="{9F0D21D4-269E-41B9-8DBD-A723F736FAEA}" type="presOf" srcId="{7BFDF685-3028-4323-9F0D-5CB2813DCB1D}" destId="{94953CD1-B84F-4A5F-BFCB-0879434BCD18}" srcOrd="0" destOrd="0" presId="urn:microsoft.com/office/officeart/2005/8/layout/orgChart1"/>
    <dgm:cxn modelId="{65992543-7869-41C4-948B-76015EDEE927}" type="presOf" srcId="{2E2EBAA0-F15B-4BBE-85D1-A838A095C4AC}" destId="{861F7D84-BCC6-4A07-A901-2D536A8E86ED}" srcOrd="1" destOrd="0" presId="urn:microsoft.com/office/officeart/2005/8/layout/orgChart1"/>
    <dgm:cxn modelId="{1B5C7557-FF35-480C-9C10-178CC8E56F71}" type="presOf" srcId="{2E2EBAA0-F15B-4BBE-85D1-A838A095C4AC}" destId="{D8C3309F-FE3B-43A2-B5CD-150A658699A4}" srcOrd="0" destOrd="0" presId="urn:microsoft.com/office/officeart/2005/8/layout/orgChart1"/>
    <dgm:cxn modelId="{FA5D1B9D-74F5-44C0-A863-1BA16C6AC244}" type="presOf" srcId="{3041622F-1C81-4229-AAE5-1687B24DEC21}" destId="{E14C2A95-8D0A-4723-AE32-0BEA7EBEA54B}" srcOrd="0" destOrd="0" presId="urn:microsoft.com/office/officeart/2005/8/layout/orgChart1"/>
    <dgm:cxn modelId="{760E0CAA-70CE-4701-9528-303B1E1B1570}" type="presOf" srcId="{61997FD8-16FC-4BA9-BBE7-132AD2190617}" destId="{4596EDE1-4A8E-405A-A979-8FCA816401D3}" srcOrd="0" destOrd="0" presId="urn:microsoft.com/office/officeart/2005/8/layout/orgChart1"/>
    <dgm:cxn modelId="{C42C7D68-0901-49FC-B43D-2F44201C5605}" type="presOf" srcId="{9B91EEB9-6A98-4C56-92A8-63CD03D3F4C2}" destId="{8F5CFF1C-394A-41C8-8D59-35EAB854C130}" srcOrd="0" destOrd="0" presId="urn:microsoft.com/office/officeart/2005/8/layout/orgChart1"/>
    <dgm:cxn modelId="{61EC3589-4137-43F3-A489-03F436107C78}" type="presOf" srcId="{3F588742-47DD-445B-8899-52FB027AF4C1}" destId="{51457EF0-B5CC-4A18-8F77-F80258DAD6DE}" srcOrd="0" destOrd="0" presId="urn:microsoft.com/office/officeart/2005/8/layout/orgChart1"/>
    <dgm:cxn modelId="{00974C98-AE03-4AB4-9BC4-654BA9CC334D}" type="presOf" srcId="{C0CB0A4C-318A-4632-A12E-F30DEB1F5EDC}" destId="{85510899-F0EE-443D-8BF9-AA8567FECD92}" srcOrd="0" destOrd="0" presId="urn:microsoft.com/office/officeart/2005/8/layout/orgChart1"/>
    <dgm:cxn modelId="{EC448071-EA94-4474-81B6-3984A4108211}" srcId="{7B2568AB-027B-4FA3-8596-823861A1B939}" destId="{3A4163B5-6363-4085-850F-F6D1BA2A78FD}" srcOrd="1" destOrd="0" parTransId="{B657ED3E-C8F3-4B1F-B383-E5799ACF9DD6}" sibTransId="{A0DF9A6A-F39F-412C-AFD2-C4AD3FA8D1F9}"/>
    <dgm:cxn modelId="{674658E6-D473-488B-A241-7E11343331BC}" type="presOf" srcId="{7BFDF685-3028-4323-9F0D-5CB2813DCB1D}" destId="{2716F0C9-BDF1-4DD8-9B83-C710F6BAE550}" srcOrd="1" destOrd="0" presId="urn:microsoft.com/office/officeart/2005/8/layout/orgChart1"/>
    <dgm:cxn modelId="{5503BAC7-FDAB-4CD3-826D-0DAF602EBE7F}" type="presOf" srcId="{8B4CCA4A-8073-4ACF-AA2F-A70458E92A20}" destId="{4F77CE17-18E9-4B18-A4D7-61E91FFE649D}" srcOrd="0" destOrd="0" presId="urn:microsoft.com/office/officeart/2005/8/layout/orgChart1"/>
    <dgm:cxn modelId="{20F0E175-DFD3-4B45-840D-D948A2482FB3}" type="presOf" srcId="{3A4163B5-6363-4085-850F-F6D1BA2A78FD}" destId="{71799609-C77F-49C8-A904-22A658495CF0}" srcOrd="0" destOrd="0" presId="urn:microsoft.com/office/officeart/2005/8/layout/orgChart1"/>
    <dgm:cxn modelId="{2D941995-03D5-4484-96BA-B3A69E35534B}" type="presOf" srcId="{62815920-BD9D-4DB5-B743-5107BBFC451B}" destId="{09766D12-1B35-4836-86ED-E11E8FCDD8FD}" srcOrd="1" destOrd="0" presId="urn:microsoft.com/office/officeart/2005/8/layout/orgChart1"/>
    <dgm:cxn modelId="{A5F287CF-A499-4CB1-B16C-4E72A840BD9F}" type="presOf" srcId="{9173CC64-90EA-4C22-89B1-EA452BCD4A0C}" destId="{9A28FD41-60E3-4EF6-9CB9-CAA87F38637F}" srcOrd="0" destOrd="0" presId="urn:microsoft.com/office/officeart/2005/8/layout/orgChart1"/>
    <dgm:cxn modelId="{6F9C2996-031C-43C1-A57C-F6351C177065}" srcId="{C0CB0A4C-318A-4632-A12E-F30DEB1F5EDC}" destId="{9173CC64-90EA-4C22-89B1-EA452BCD4A0C}" srcOrd="0" destOrd="0" parTransId="{59C24213-4D9F-4BFE-BAD7-26CDEEDBA26D}" sibTransId="{A86D94B7-9CE8-400C-B610-233A184428A1}"/>
    <dgm:cxn modelId="{AC15CC60-A279-47E2-AC64-95773CC0FF3F}" type="presOf" srcId="{6951E712-EAB2-4F7D-96C2-95FAE8859872}" destId="{BC5AC63E-4218-40CE-9DC8-2E1C9EAB0AAE}" srcOrd="1" destOrd="0" presId="urn:microsoft.com/office/officeart/2005/8/layout/orgChart1"/>
    <dgm:cxn modelId="{36D521A8-9F85-4590-9F56-EBB76EBEE85D}" type="presOf" srcId="{6951E712-EAB2-4F7D-96C2-95FAE8859872}" destId="{27AF62C7-5AA5-46E8-8C54-82E599509CB8}" srcOrd="0" destOrd="0" presId="urn:microsoft.com/office/officeart/2005/8/layout/orgChart1"/>
    <dgm:cxn modelId="{9ADAA358-362F-4DF2-8795-CEB122043C5C}" srcId="{C0CB0A4C-318A-4632-A12E-F30DEB1F5EDC}" destId="{2E2EBAA0-F15B-4BBE-85D1-A838A095C4AC}" srcOrd="1" destOrd="0" parTransId="{3F588742-47DD-445B-8899-52FB027AF4C1}" sibTransId="{0600164E-4628-40C3-B327-1DF9DBF5DEA8}"/>
    <dgm:cxn modelId="{8DB4718F-3876-48AE-A744-9BDCCC81BF67}" type="presParOf" srcId="{82FD60C1-335F-4586-8558-532A713E0449}" destId="{7206061A-1724-4A78-A67A-ECBAD230AB22}" srcOrd="0" destOrd="0" presId="urn:microsoft.com/office/officeart/2005/8/layout/orgChart1"/>
    <dgm:cxn modelId="{0B374D74-26BF-457F-91AE-6F144A844D45}" type="presParOf" srcId="{7206061A-1724-4A78-A67A-ECBAD230AB22}" destId="{E47904E5-D3C5-46B2-A48E-9856A5F33AC6}" srcOrd="0" destOrd="0" presId="urn:microsoft.com/office/officeart/2005/8/layout/orgChart1"/>
    <dgm:cxn modelId="{E7A8BBC4-A832-4518-A271-5D635FA124C7}" type="presParOf" srcId="{E47904E5-D3C5-46B2-A48E-9856A5F33AC6}" destId="{E14C2A95-8D0A-4723-AE32-0BEA7EBEA54B}" srcOrd="0" destOrd="0" presId="urn:microsoft.com/office/officeart/2005/8/layout/orgChart1"/>
    <dgm:cxn modelId="{94C5BB1D-9204-47B8-B48B-85CEDF9027A6}" type="presParOf" srcId="{E47904E5-D3C5-46B2-A48E-9856A5F33AC6}" destId="{6B5AF176-4B99-4CCE-AAE1-6D49B4E38A6E}" srcOrd="1" destOrd="0" presId="urn:microsoft.com/office/officeart/2005/8/layout/orgChart1"/>
    <dgm:cxn modelId="{D8BAA307-C578-402A-A7B2-9E91C22956DD}" type="presParOf" srcId="{7206061A-1724-4A78-A67A-ECBAD230AB22}" destId="{5CBD08D8-8EE9-4A24-84AE-DDF9459A75CA}" srcOrd="1" destOrd="0" presId="urn:microsoft.com/office/officeart/2005/8/layout/orgChart1"/>
    <dgm:cxn modelId="{38928E74-7C1D-45BC-83D4-C3B7C7A8A972}" type="presParOf" srcId="{5CBD08D8-8EE9-4A24-84AE-DDF9459A75CA}" destId="{4F77CE17-18E9-4B18-A4D7-61E91FFE649D}" srcOrd="0" destOrd="0" presId="urn:microsoft.com/office/officeart/2005/8/layout/orgChart1"/>
    <dgm:cxn modelId="{901A057B-5533-49E1-B0AC-DD9823F7718E}" type="presParOf" srcId="{5CBD08D8-8EE9-4A24-84AE-DDF9459A75CA}" destId="{6B68AE09-94E8-4786-BE30-7F478E9E126D}" srcOrd="1" destOrd="0" presId="urn:microsoft.com/office/officeart/2005/8/layout/orgChart1"/>
    <dgm:cxn modelId="{24A3329E-9EB0-4B89-8D3E-251C8DF54C68}" type="presParOf" srcId="{6B68AE09-94E8-4786-BE30-7F478E9E126D}" destId="{7F5A9A72-4C9C-4C94-B2A2-8A33892BAD21}" srcOrd="0" destOrd="0" presId="urn:microsoft.com/office/officeart/2005/8/layout/orgChart1"/>
    <dgm:cxn modelId="{B08DB4A2-5014-4555-8CC2-E3451F95810C}" type="presParOf" srcId="{7F5A9A72-4C9C-4C94-B2A2-8A33892BAD21}" destId="{9897F662-1DB9-45C0-97F1-5009C7E1D8C9}" srcOrd="0" destOrd="0" presId="urn:microsoft.com/office/officeart/2005/8/layout/orgChart1"/>
    <dgm:cxn modelId="{A04A5A09-D228-4729-A556-D87290B31361}" type="presParOf" srcId="{7F5A9A72-4C9C-4C94-B2A2-8A33892BAD21}" destId="{6EC045AD-1518-4D39-9F06-73167CFA666F}" srcOrd="1" destOrd="0" presId="urn:microsoft.com/office/officeart/2005/8/layout/orgChart1"/>
    <dgm:cxn modelId="{7B959B00-8923-41CE-976F-E82A6952CDC5}" type="presParOf" srcId="{6B68AE09-94E8-4786-BE30-7F478E9E126D}" destId="{4E132D23-FFDB-4600-9BFE-DAFEFAA23CD0}" srcOrd="1" destOrd="0" presId="urn:microsoft.com/office/officeart/2005/8/layout/orgChart1"/>
    <dgm:cxn modelId="{6C02CA12-CB76-4EE4-9114-79E27BDB52DB}" type="presParOf" srcId="{4E132D23-FFDB-4600-9BFE-DAFEFAA23CD0}" destId="{EB038552-487D-4F82-A9F3-E53DAC771FE0}" srcOrd="0" destOrd="0" presId="urn:microsoft.com/office/officeart/2005/8/layout/orgChart1"/>
    <dgm:cxn modelId="{5E7BD282-88DA-444B-94C2-BCCE14B69ADC}" type="presParOf" srcId="{4E132D23-FFDB-4600-9BFE-DAFEFAA23CD0}" destId="{882087BC-9588-4B19-B2B8-CFFD64D6DB5E}" srcOrd="1" destOrd="0" presId="urn:microsoft.com/office/officeart/2005/8/layout/orgChart1"/>
    <dgm:cxn modelId="{D213D4CD-E3AE-49D9-8DB4-9C5F4BE9A8EF}" type="presParOf" srcId="{882087BC-9588-4B19-B2B8-CFFD64D6DB5E}" destId="{2C4D681A-4C32-4AF6-AB29-E8FD687BBC59}" srcOrd="0" destOrd="0" presId="urn:microsoft.com/office/officeart/2005/8/layout/orgChart1"/>
    <dgm:cxn modelId="{280249DB-3AC0-436D-A056-E18D4C1C20EB}" type="presParOf" srcId="{2C4D681A-4C32-4AF6-AB29-E8FD687BBC59}" destId="{94953CD1-B84F-4A5F-BFCB-0879434BCD18}" srcOrd="0" destOrd="0" presId="urn:microsoft.com/office/officeart/2005/8/layout/orgChart1"/>
    <dgm:cxn modelId="{F31BFAA5-C89D-489B-9D72-49C44FC401FD}" type="presParOf" srcId="{2C4D681A-4C32-4AF6-AB29-E8FD687BBC59}" destId="{2716F0C9-BDF1-4DD8-9B83-C710F6BAE550}" srcOrd="1" destOrd="0" presId="urn:microsoft.com/office/officeart/2005/8/layout/orgChart1"/>
    <dgm:cxn modelId="{40399AEF-45EC-4A6E-8AB0-882E8D15B6AE}" type="presParOf" srcId="{882087BC-9588-4B19-B2B8-CFFD64D6DB5E}" destId="{DC1E8D29-7FED-4677-9A37-991D59FB1A5C}" srcOrd="1" destOrd="0" presId="urn:microsoft.com/office/officeart/2005/8/layout/orgChart1"/>
    <dgm:cxn modelId="{AB15F476-7AF7-4816-B874-9BB6542368AA}" type="presParOf" srcId="{882087BC-9588-4B19-B2B8-CFFD64D6DB5E}" destId="{3A8E8985-D9E6-4DFC-A180-695647823D87}" srcOrd="2" destOrd="0" presId="urn:microsoft.com/office/officeart/2005/8/layout/orgChart1"/>
    <dgm:cxn modelId="{1101D0E3-3F4E-4BB6-9625-A36F711D4B41}" type="presParOf" srcId="{4E132D23-FFDB-4600-9BFE-DAFEFAA23CD0}" destId="{A5003973-C21F-4193-B0D9-6E5003584680}" srcOrd="2" destOrd="0" presId="urn:microsoft.com/office/officeart/2005/8/layout/orgChart1"/>
    <dgm:cxn modelId="{5CA26714-BF69-40E7-ADA4-96677131ACB0}" type="presParOf" srcId="{4E132D23-FFDB-4600-9BFE-DAFEFAA23CD0}" destId="{AFBFDAF8-72A2-49D4-B749-12F4EE2C2B2E}" srcOrd="3" destOrd="0" presId="urn:microsoft.com/office/officeart/2005/8/layout/orgChart1"/>
    <dgm:cxn modelId="{93086CF1-DF2D-414B-B1CF-83F0575642D9}" type="presParOf" srcId="{AFBFDAF8-72A2-49D4-B749-12F4EE2C2B2E}" destId="{AD325C29-A655-4169-BF91-098F6D754DFA}" srcOrd="0" destOrd="0" presId="urn:microsoft.com/office/officeart/2005/8/layout/orgChart1"/>
    <dgm:cxn modelId="{A279D671-4632-4302-B210-6F30C829436D}" type="presParOf" srcId="{AD325C29-A655-4169-BF91-098F6D754DFA}" destId="{4CAB0016-B056-4355-9AA2-2C3983AE69CB}" srcOrd="0" destOrd="0" presId="urn:microsoft.com/office/officeart/2005/8/layout/orgChart1"/>
    <dgm:cxn modelId="{138AF36E-9012-4ED7-93B3-9BD904A368AA}" type="presParOf" srcId="{AD325C29-A655-4169-BF91-098F6D754DFA}" destId="{8C238D81-DF1B-40AE-90B5-C3996C470F0E}" srcOrd="1" destOrd="0" presId="urn:microsoft.com/office/officeart/2005/8/layout/orgChart1"/>
    <dgm:cxn modelId="{B301B41C-8C9B-435E-AFB1-2056E5A7D19F}" type="presParOf" srcId="{AFBFDAF8-72A2-49D4-B749-12F4EE2C2B2E}" destId="{676D746B-162F-450E-9BB9-E7B1DA2763A4}" srcOrd="1" destOrd="0" presId="urn:microsoft.com/office/officeart/2005/8/layout/orgChart1"/>
    <dgm:cxn modelId="{203CB88C-AF81-4253-8818-5D2836AE096E}" type="presParOf" srcId="{AFBFDAF8-72A2-49D4-B749-12F4EE2C2B2E}" destId="{7CACBD9D-BECF-4AF7-9111-F3212EE99451}" srcOrd="2" destOrd="0" presId="urn:microsoft.com/office/officeart/2005/8/layout/orgChart1"/>
    <dgm:cxn modelId="{751859B6-434F-4A5C-93A8-2D693C977EBD}" type="presParOf" srcId="{4E132D23-FFDB-4600-9BFE-DAFEFAA23CD0}" destId="{163B4EA4-5CA8-4943-A454-6F57645B1B46}" srcOrd="4" destOrd="0" presId="urn:microsoft.com/office/officeart/2005/8/layout/orgChart1"/>
    <dgm:cxn modelId="{BB07B289-EC78-4E81-AD6E-E9BFF888BC2D}" type="presParOf" srcId="{4E132D23-FFDB-4600-9BFE-DAFEFAA23CD0}" destId="{38951E15-5C1D-4719-91B6-116F27605C0B}" srcOrd="5" destOrd="0" presId="urn:microsoft.com/office/officeart/2005/8/layout/orgChart1"/>
    <dgm:cxn modelId="{0EC445E7-45C8-4276-A3B4-A480AE8810A0}" type="presParOf" srcId="{38951E15-5C1D-4719-91B6-116F27605C0B}" destId="{0F89BE9A-7537-4251-8A05-DD5AAE525718}" srcOrd="0" destOrd="0" presId="urn:microsoft.com/office/officeart/2005/8/layout/orgChart1"/>
    <dgm:cxn modelId="{BA5D821D-C261-4E58-9642-31A9966D4949}" type="presParOf" srcId="{0F89BE9A-7537-4251-8A05-DD5AAE525718}" destId="{27AF62C7-5AA5-46E8-8C54-82E599509CB8}" srcOrd="0" destOrd="0" presId="urn:microsoft.com/office/officeart/2005/8/layout/orgChart1"/>
    <dgm:cxn modelId="{034D6467-0273-4690-91CB-1ED9716C1387}" type="presParOf" srcId="{0F89BE9A-7537-4251-8A05-DD5AAE525718}" destId="{BC5AC63E-4218-40CE-9DC8-2E1C9EAB0AAE}" srcOrd="1" destOrd="0" presId="urn:microsoft.com/office/officeart/2005/8/layout/orgChart1"/>
    <dgm:cxn modelId="{71F20410-9132-4720-BBCA-72D81E5F9DF4}" type="presParOf" srcId="{38951E15-5C1D-4719-91B6-116F27605C0B}" destId="{5F327551-9111-4A95-A80E-DFCBE82CBE7D}" srcOrd="1" destOrd="0" presId="urn:microsoft.com/office/officeart/2005/8/layout/orgChart1"/>
    <dgm:cxn modelId="{FC28D1F3-A668-4FE3-9398-08DA1A13C05A}" type="presParOf" srcId="{38951E15-5C1D-4719-91B6-116F27605C0B}" destId="{0B6CF789-1353-41E3-8370-21A7940267B9}" srcOrd="2" destOrd="0" presId="urn:microsoft.com/office/officeart/2005/8/layout/orgChart1"/>
    <dgm:cxn modelId="{472066E1-FF66-4415-BBA6-8BB9264C3869}" type="presParOf" srcId="{6B68AE09-94E8-4786-BE30-7F478E9E126D}" destId="{74FFE425-53EE-4C73-9832-58D7240ADF7C}" srcOrd="2" destOrd="0" presId="urn:microsoft.com/office/officeart/2005/8/layout/orgChart1"/>
    <dgm:cxn modelId="{D124505C-03E3-4BC2-9A2F-CE17E52FBABE}" type="presParOf" srcId="{5CBD08D8-8EE9-4A24-84AE-DDF9459A75CA}" destId="{87D54273-BA03-43A3-AE1C-0900CD8097E8}" srcOrd="2" destOrd="0" presId="urn:microsoft.com/office/officeart/2005/8/layout/orgChart1"/>
    <dgm:cxn modelId="{30801954-3D17-4B48-9155-31C430FE5F67}" type="presParOf" srcId="{5CBD08D8-8EE9-4A24-84AE-DDF9459A75CA}" destId="{E265358F-7699-4FFF-A36A-F50B4CA303FF}" srcOrd="3" destOrd="0" presId="urn:microsoft.com/office/officeart/2005/8/layout/orgChart1"/>
    <dgm:cxn modelId="{B228A65E-B94A-494D-8DE4-5FBD77D9C8E4}" type="presParOf" srcId="{E265358F-7699-4FFF-A36A-F50B4CA303FF}" destId="{174DCA29-EF08-47C0-9E85-C1EC9DAA4752}" srcOrd="0" destOrd="0" presId="urn:microsoft.com/office/officeart/2005/8/layout/orgChart1"/>
    <dgm:cxn modelId="{A6E3D9DF-C053-4DD7-A09E-00F179C0C174}" type="presParOf" srcId="{174DCA29-EF08-47C0-9E85-C1EC9DAA4752}" destId="{85510899-F0EE-443D-8BF9-AA8567FECD92}" srcOrd="0" destOrd="0" presId="urn:microsoft.com/office/officeart/2005/8/layout/orgChart1"/>
    <dgm:cxn modelId="{141FD67E-FC0F-4186-92AB-CF3853FFF475}" type="presParOf" srcId="{174DCA29-EF08-47C0-9E85-C1EC9DAA4752}" destId="{E031F13D-D965-47F1-8556-106401588940}" srcOrd="1" destOrd="0" presId="urn:microsoft.com/office/officeart/2005/8/layout/orgChart1"/>
    <dgm:cxn modelId="{BA86FFEA-F233-4D8A-BE1B-F2412F02F4E7}" type="presParOf" srcId="{E265358F-7699-4FFF-A36A-F50B4CA303FF}" destId="{987B793C-E301-45D6-A720-0E6EA777309B}" srcOrd="1" destOrd="0" presId="urn:microsoft.com/office/officeart/2005/8/layout/orgChart1"/>
    <dgm:cxn modelId="{6C13F8A8-8375-4DB3-9D2D-5877153EEF2B}" type="presParOf" srcId="{987B793C-E301-45D6-A720-0E6EA777309B}" destId="{301DE925-0BE9-4465-B9C4-ED19EEF787F4}" srcOrd="0" destOrd="0" presId="urn:microsoft.com/office/officeart/2005/8/layout/orgChart1"/>
    <dgm:cxn modelId="{10722E60-73E1-453C-9BE3-AFE73F141402}" type="presParOf" srcId="{987B793C-E301-45D6-A720-0E6EA777309B}" destId="{F890B052-20FA-400A-9F5B-A448A88BCDC4}" srcOrd="1" destOrd="0" presId="urn:microsoft.com/office/officeart/2005/8/layout/orgChart1"/>
    <dgm:cxn modelId="{CE49C339-0CE4-415A-B4DA-B10664ED2389}" type="presParOf" srcId="{F890B052-20FA-400A-9F5B-A448A88BCDC4}" destId="{61066AD6-DCA2-4CEC-BE1F-7FE88ABBDB54}" srcOrd="0" destOrd="0" presId="urn:microsoft.com/office/officeart/2005/8/layout/orgChart1"/>
    <dgm:cxn modelId="{E0FD4756-CC7E-4CF0-8F69-798D0255E071}" type="presParOf" srcId="{61066AD6-DCA2-4CEC-BE1F-7FE88ABBDB54}" destId="{9A28FD41-60E3-4EF6-9CB9-CAA87F38637F}" srcOrd="0" destOrd="0" presId="urn:microsoft.com/office/officeart/2005/8/layout/orgChart1"/>
    <dgm:cxn modelId="{CE8D9E80-2518-4B4A-8938-3359D9180F59}" type="presParOf" srcId="{61066AD6-DCA2-4CEC-BE1F-7FE88ABBDB54}" destId="{61706271-42B2-4188-BD94-5284CF8A9DBB}" srcOrd="1" destOrd="0" presId="urn:microsoft.com/office/officeart/2005/8/layout/orgChart1"/>
    <dgm:cxn modelId="{1B07B668-263D-4CEE-88A0-78C6DAF03558}" type="presParOf" srcId="{F890B052-20FA-400A-9F5B-A448A88BCDC4}" destId="{12172CF4-805B-4CC2-B52D-DC4AF7B1D1C2}" srcOrd="1" destOrd="0" presId="urn:microsoft.com/office/officeart/2005/8/layout/orgChart1"/>
    <dgm:cxn modelId="{AB77E374-AF81-4613-B1B4-F9A0F245162B}" type="presParOf" srcId="{F890B052-20FA-400A-9F5B-A448A88BCDC4}" destId="{976D5BA8-7BDF-45D0-932E-46A0948A5EEF}" srcOrd="2" destOrd="0" presId="urn:microsoft.com/office/officeart/2005/8/layout/orgChart1"/>
    <dgm:cxn modelId="{195A9EF1-7780-4558-98F1-DCC546A4819F}" type="presParOf" srcId="{987B793C-E301-45D6-A720-0E6EA777309B}" destId="{51457EF0-B5CC-4A18-8F77-F80258DAD6DE}" srcOrd="2" destOrd="0" presId="urn:microsoft.com/office/officeart/2005/8/layout/orgChart1"/>
    <dgm:cxn modelId="{C17974A7-A57A-49BC-8997-525BF920B41B}" type="presParOf" srcId="{987B793C-E301-45D6-A720-0E6EA777309B}" destId="{B2AD8D23-0C2B-440E-BC7D-54EE621B1EC9}" srcOrd="3" destOrd="0" presId="urn:microsoft.com/office/officeart/2005/8/layout/orgChart1"/>
    <dgm:cxn modelId="{63D458CA-FAC3-40DC-8C1D-1B732F76C37B}" type="presParOf" srcId="{B2AD8D23-0C2B-440E-BC7D-54EE621B1EC9}" destId="{95F494AF-6EAC-48C4-884C-BBFF398B9B33}" srcOrd="0" destOrd="0" presId="urn:microsoft.com/office/officeart/2005/8/layout/orgChart1"/>
    <dgm:cxn modelId="{9149DEFF-347A-413D-93E1-74AC6FDB3830}" type="presParOf" srcId="{95F494AF-6EAC-48C4-884C-BBFF398B9B33}" destId="{D8C3309F-FE3B-43A2-B5CD-150A658699A4}" srcOrd="0" destOrd="0" presId="urn:microsoft.com/office/officeart/2005/8/layout/orgChart1"/>
    <dgm:cxn modelId="{DA25E08D-85EF-4C36-9095-084027CBB4AE}" type="presParOf" srcId="{95F494AF-6EAC-48C4-884C-BBFF398B9B33}" destId="{861F7D84-BCC6-4A07-A901-2D536A8E86ED}" srcOrd="1" destOrd="0" presId="urn:microsoft.com/office/officeart/2005/8/layout/orgChart1"/>
    <dgm:cxn modelId="{14DFF8DE-B9CE-4E91-B88E-6C227A6F030D}" type="presParOf" srcId="{B2AD8D23-0C2B-440E-BC7D-54EE621B1EC9}" destId="{C22326E7-498B-436F-9A76-895E63DF0464}" srcOrd="1" destOrd="0" presId="urn:microsoft.com/office/officeart/2005/8/layout/orgChart1"/>
    <dgm:cxn modelId="{D30973C5-7282-4744-9631-BC249AD19887}" type="presParOf" srcId="{B2AD8D23-0C2B-440E-BC7D-54EE621B1EC9}" destId="{ADBDD3C7-38FC-4FAF-8402-EA99DCA8B487}" srcOrd="2" destOrd="0" presId="urn:microsoft.com/office/officeart/2005/8/layout/orgChart1"/>
    <dgm:cxn modelId="{0A945BC7-0ED3-4F99-9881-3D238C5D6266}" type="presParOf" srcId="{987B793C-E301-45D6-A720-0E6EA777309B}" destId="{8F5CFF1C-394A-41C8-8D59-35EAB854C130}" srcOrd="4" destOrd="0" presId="urn:microsoft.com/office/officeart/2005/8/layout/orgChart1"/>
    <dgm:cxn modelId="{0E53143A-2D76-46EE-B70A-7E8E61A80164}" type="presParOf" srcId="{987B793C-E301-45D6-A720-0E6EA777309B}" destId="{00692281-0BA8-46B9-9A2D-F6CDBEF308A0}" srcOrd="5" destOrd="0" presId="urn:microsoft.com/office/officeart/2005/8/layout/orgChart1"/>
    <dgm:cxn modelId="{E668032E-7DBD-4E12-AA2D-FA9D3A680DCC}" type="presParOf" srcId="{00692281-0BA8-46B9-9A2D-F6CDBEF308A0}" destId="{D0FA664D-10BA-405F-A152-6B7774487308}" srcOrd="0" destOrd="0" presId="urn:microsoft.com/office/officeart/2005/8/layout/orgChart1"/>
    <dgm:cxn modelId="{47957001-41E6-48ED-BA29-4CC63B9DADFC}" type="presParOf" srcId="{D0FA664D-10BA-405F-A152-6B7774487308}" destId="{18B29AF0-397A-48BB-94AB-68F0E647ABF8}" srcOrd="0" destOrd="0" presId="urn:microsoft.com/office/officeart/2005/8/layout/orgChart1"/>
    <dgm:cxn modelId="{1C006E5D-386D-469E-9CBD-C0F27DB1548F}" type="presParOf" srcId="{D0FA664D-10BA-405F-A152-6B7774487308}" destId="{8DE84027-A60C-4E98-BF23-2BA5911D0DC5}" srcOrd="1" destOrd="0" presId="urn:microsoft.com/office/officeart/2005/8/layout/orgChart1"/>
    <dgm:cxn modelId="{EE0049E8-A1AA-4B5C-A691-9FECF514D88F}" type="presParOf" srcId="{00692281-0BA8-46B9-9A2D-F6CDBEF308A0}" destId="{ABC93F7A-A396-4B62-A242-CF7D2E522AC5}" srcOrd="1" destOrd="0" presId="urn:microsoft.com/office/officeart/2005/8/layout/orgChart1"/>
    <dgm:cxn modelId="{0C376169-F948-4D3B-8B00-FD0B1B7EDC9B}" type="presParOf" srcId="{00692281-0BA8-46B9-9A2D-F6CDBEF308A0}" destId="{B4EF6801-B662-4EC3-B390-C446B97F5120}" srcOrd="2" destOrd="0" presId="urn:microsoft.com/office/officeart/2005/8/layout/orgChart1"/>
    <dgm:cxn modelId="{1577AF91-D1E7-45DC-8CC3-5ADC4DCE3B25}" type="presParOf" srcId="{E265358F-7699-4FFF-A36A-F50B4CA303FF}" destId="{F6760D92-4CB4-480E-9732-8715F2A05223}" srcOrd="2" destOrd="0" presId="urn:microsoft.com/office/officeart/2005/8/layout/orgChart1"/>
    <dgm:cxn modelId="{ADF9F051-2D01-4A52-8AB0-BDE987358B41}" type="presParOf" srcId="{5CBD08D8-8EE9-4A24-84AE-DDF9459A75CA}" destId="{4596EDE1-4A8E-405A-A979-8FCA816401D3}" srcOrd="4" destOrd="0" presId="urn:microsoft.com/office/officeart/2005/8/layout/orgChart1"/>
    <dgm:cxn modelId="{BAAD4DD3-757B-4AFF-B008-7B142B208556}" type="presParOf" srcId="{5CBD08D8-8EE9-4A24-84AE-DDF9459A75CA}" destId="{E4B00B0A-3341-4A17-B7FA-A8F8C8BC147A}" srcOrd="5" destOrd="0" presId="urn:microsoft.com/office/officeart/2005/8/layout/orgChart1"/>
    <dgm:cxn modelId="{1C3C791B-4347-4A39-BD89-FFCBB3F2ADCB}" type="presParOf" srcId="{E4B00B0A-3341-4A17-B7FA-A8F8C8BC147A}" destId="{514DA5AE-B6D8-43A6-890C-6042213BD800}" srcOrd="0" destOrd="0" presId="urn:microsoft.com/office/officeart/2005/8/layout/orgChart1"/>
    <dgm:cxn modelId="{A2F80AD0-2BF0-4BFB-9511-87CD864BAA00}" type="presParOf" srcId="{514DA5AE-B6D8-43A6-890C-6042213BD800}" destId="{CA6EAB33-1E1F-4A75-BBB7-90B2FCDB4AC9}" srcOrd="0" destOrd="0" presId="urn:microsoft.com/office/officeart/2005/8/layout/orgChart1"/>
    <dgm:cxn modelId="{2664777D-0473-4862-BB10-27CEA6040031}" type="presParOf" srcId="{514DA5AE-B6D8-43A6-890C-6042213BD800}" destId="{F87AB78D-D2ED-4A72-A5F6-8B37924204CA}" srcOrd="1" destOrd="0" presId="urn:microsoft.com/office/officeart/2005/8/layout/orgChart1"/>
    <dgm:cxn modelId="{F8AB5AAA-0804-4851-9DAF-A8DCAE046DA5}" type="presParOf" srcId="{E4B00B0A-3341-4A17-B7FA-A8F8C8BC147A}" destId="{EEF61C58-34DB-4200-9DA2-A2BF8B33D77B}" srcOrd="1" destOrd="0" presId="urn:microsoft.com/office/officeart/2005/8/layout/orgChart1"/>
    <dgm:cxn modelId="{D6E1A09F-1C97-414A-B1E4-0013A79FBF32}" type="presParOf" srcId="{EEF61C58-34DB-4200-9DA2-A2BF8B33D77B}" destId="{D5DFBBAB-0F74-47E0-BBDA-62D7D7416D2B}" srcOrd="0" destOrd="0" presId="urn:microsoft.com/office/officeart/2005/8/layout/orgChart1"/>
    <dgm:cxn modelId="{EAC9A782-38F5-4B0E-8F39-B85AABEC1DE8}" type="presParOf" srcId="{EEF61C58-34DB-4200-9DA2-A2BF8B33D77B}" destId="{CD05CE43-5376-448E-8648-094D96E86ACD}" srcOrd="1" destOrd="0" presId="urn:microsoft.com/office/officeart/2005/8/layout/orgChart1"/>
    <dgm:cxn modelId="{AE42B22B-04D3-40DF-B32D-7568993C5D44}" type="presParOf" srcId="{CD05CE43-5376-448E-8648-094D96E86ACD}" destId="{D1D12D57-6384-4A12-9AA3-18537DFCE3E4}" srcOrd="0" destOrd="0" presId="urn:microsoft.com/office/officeart/2005/8/layout/orgChart1"/>
    <dgm:cxn modelId="{71697145-FF51-43FC-8FE7-8C7166CCD2BA}" type="presParOf" srcId="{D1D12D57-6384-4A12-9AA3-18537DFCE3E4}" destId="{12C2A906-9FD6-4412-9230-CB4082CDCDEF}" srcOrd="0" destOrd="0" presId="urn:microsoft.com/office/officeart/2005/8/layout/orgChart1"/>
    <dgm:cxn modelId="{005FE822-ED9D-460D-A522-D1372F30F228}" type="presParOf" srcId="{D1D12D57-6384-4A12-9AA3-18537DFCE3E4}" destId="{09766D12-1B35-4836-86ED-E11E8FCDD8FD}" srcOrd="1" destOrd="0" presId="urn:microsoft.com/office/officeart/2005/8/layout/orgChart1"/>
    <dgm:cxn modelId="{044AB43E-4E98-4BB0-A77B-5A7EDB3908F9}" type="presParOf" srcId="{CD05CE43-5376-448E-8648-094D96E86ACD}" destId="{C8164BCF-8FB3-463E-BF03-F16056CD6FA7}" srcOrd="1" destOrd="0" presId="urn:microsoft.com/office/officeart/2005/8/layout/orgChart1"/>
    <dgm:cxn modelId="{ACA011B0-8DBF-4E73-8701-7A84A90319EB}" type="presParOf" srcId="{CD05CE43-5376-448E-8648-094D96E86ACD}" destId="{4E57E1CA-DAAB-4265-8138-D78D9F5451F4}" srcOrd="2" destOrd="0" presId="urn:microsoft.com/office/officeart/2005/8/layout/orgChart1"/>
    <dgm:cxn modelId="{50C0835D-6E2B-47A1-A7B2-03C0852FAF2F}" type="presParOf" srcId="{EEF61C58-34DB-4200-9DA2-A2BF8B33D77B}" destId="{00374C5E-6044-453B-8A52-B4E71A502BF4}" srcOrd="2" destOrd="0" presId="urn:microsoft.com/office/officeart/2005/8/layout/orgChart1"/>
    <dgm:cxn modelId="{6FB85769-8EDB-4314-AFDD-BD3929DAAB9C}" type="presParOf" srcId="{EEF61C58-34DB-4200-9DA2-A2BF8B33D77B}" destId="{A40E4FEE-6E4C-4B8F-8970-7DA6F67C1100}" srcOrd="3" destOrd="0" presId="urn:microsoft.com/office/officeart/2005/8/layout/orgChart1"/>
    <dgm:cxn modelId="{4B0D1064-C368-4B0A-9D98-5A1BD79D29C4}" type="presParOf" srcId="{A40E4FEE-6E4C-4B8F-8970-7DA6F67C1100}" destId="{C856714D-8D21-42E5-A5D1-4EB93A924F5F}" srcOrd="0" destOrd="0" presId="urn:microsoft.com/office/officeart/2005/8/layout/orgChart1"/>
    <dgm:cxn modelId="{0C590160-6EFB-4731-A30E-BC1951F44BD0}" type="presParOf" srcId="{C856714D-8D21-42E5-A5D1-4EB93A924F5F}" destId="{71799609-C77F-49C8-A904-22A658495CF0}" srcOrd="0" destOrd="0" presId="urn:microsoft.com/office/officeart/2005/8/layout/orgChart1"/>
    <dgm:cxn modelId="{D90C1623-9F3D-40D9-A0BC-E5F5100E9C7D}" type="presParOf" srcId="{C856714D-8D21-42E5-A5D1-4EB93A924F5F}" destId="{8D62A0AD-A54D-4E8F-9154-92F36324B521}" srcOrd="1" destOrd="0" presId="urn:microsoft.com/office/officeart/2005/8/layout/orgChart1"/>
    <dgm:cxn modelId="{9520C667-BF9C-4EBA-A19C-ECCADD8A0D51}" type="presParOf" srcId="{A40E4FEE-6E4C-4B8F-8970-7DA6F67C1100}" destId="{8AE6A168-974D-4B93-911D-16456BC2EB53}" srcOrd="1" destOrd="0" presId="urn:microsoft.com/office/officeart/2005/8/layout/orgChart1"/>
    <dgm:cxn modelId="{25CA5CE7-E024-4E68-9EE6-FF8C2C045228}" type="presParOf" srcId="{A40E4FEE-6E4C-4B8F-8970-7DA6F67C1100}" destId="{F35F7004-3ED3-4762-92B7-6525559CEFC7}" srcOrd="2" destOrd="0" presId="urn:microsoft.com/office/officeart/2005/8/layout/orgChart1"/>
    <dgm:cxn modelId="{1D8F9A16-38BB-4260-B7D7-7962EFBE8BDA}" type="presParOf" srcId="{E4B00B0A-3341-4A17-B7FA-A8F8C8BC147A}" destId="{5E487642-9814-44CF-8C7E-242D1724B95B}" srcOrd="2" destOrd="0" presId="urn:microsoft.com/office/officeart/2005/8/layout/orgChart1"/>
    <dgm:cxn modelId="{1F978781-47CE-404B-8F74-11CBBC5EC2C3}" type="presParOf" srcId="{7206061A-1724-4A78-A67A-ECBAD230AB22}" destId="{A85C02FE-BC6B-437E-AE73-7D1B04980F4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61F8E144-868E-409C-9E0F-565151A015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1A37BAE-50D3-4953-8D7D-5DDD8AE8A81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317964" y="0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C5F31514-9451-4D54-8803-925F037C5C12}" type="datetimeFigureOut">
              <a:rPr lang="en-SG" smtClean="0"/>
              <a:t>24/6/2019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8E15C33-D401-4493-861C-99F101C82F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EB229DA-24E7-415D-928A-389DC2D261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317964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1AE9C3F-7719-42D0-A106-45E76273F46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871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964" y="0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848A5B80-3384-42EF-8F39-4A135486A9B5}" type="datetimeFigureOut">
              <a:rPr lang="en-SG" smtClean="0"/>
              <a:t>24/6/2019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964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8DDDDEB5-1051-46C7-A224-D50EB576E25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31401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379513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10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05372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11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900607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12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447422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13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3554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14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973264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15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233337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16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753997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17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15797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0036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8075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9624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49094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9615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51837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19377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Campbell R </a:t>
            </a:r>
            <a:r>
              <a:rPr lang="en-SG" dirty="0" err="1"/>
              <a:t>Havey</a:t>
            </a:r>
            <a:r>
              <a:rPr lang="en-SG" dirty="0"/>
              <a:t> </a:t>
            </a:r>
          </a:p>
          <a:p>
            <a:endParaRPr lang="en-SG" dirty="0"/>
          </a:p>
          <a:p>
            <a:r>
              <a:rPr lang="en-SG" dirty="0"/>
              <a:t>Duke University </a:t>
            </a:r>
          </a:p>
          <a:p>
            <a:endParaRPr lang="en-SG" dirty="0"/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Foreign companies having POEM in India placed at a disadvantage as compared to domestic Indian companies.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foreign company shall continue to be treated as a foreign company even if it is said to be resident in India as per the POEM test.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Tax rate for a foreign company to remain the same, i.e. 40% (exclusive of surcharge and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cess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even where it is deemed to be an Indian resident company.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Transactions of foreign companies to remain unaltered on the basis of such companies becoming India resident on account of the POEM test.</a:t>
            </a:r>
          </a:p>
          <a:p>
            <a:r>
              <a:rPr lang="en-SG" dirty="0"/>
              <a:t> </a:t>
            </a:r>
          </a:p>
          <a:p>
            <a:r>
              <a:rPr lang="en-US" dirty="0"/>
              <a:t>BEPS Action 6 focuses on treaty abuse by examining the purpose of a transaction (i.e. principal purpose test (PPT) and/or limitation of benefits (LOB) test) and specific treaty abuse rules covering certain dividend transfer transactions, dual-resident entities, etc. The majority of Asia-Pacific countries have chosen not to apply the LOB test in addition to the PPT, with the exceptions of India and Indonesia. </a:t>
            </a:r>
            <a:endParaRPr lang="en-SG" dirty="0"/>
          </a:p>
          <a:p>
            <a:r>
              <a:rPr lang="en-US" dirty="0"/>
              <a:t>BEPS Action 6 focuses on treaty abuse by examining the purpose of a transaction (i.e. principal purpose test (PPT) and/or limitation of benefits (LOB) test) and specific treaty abuse rules covering certain dividend transfer transactions, dual-resident entities, etc. The majority of Asia-Pacific countries have chosen not to apply the LOB test in addition to the PPT, with the exceptions of India and Indonesia 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DDEB5-1051-46C7-A224-D50EB576E257}" type="slidenum">
              <a:rPr lang="en-SG" smtClean="0"/>
              <a:t>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01181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6C507A-477B-43C8-B2B5-D553D3081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latin typeface="Optim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E1C3B44-5416-4984-B9EF-98C445ADE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Optima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77890A-87CC-4CE0-B658-D45EBD9C1E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nstantia" panose="02030602050306030303" pitchFamily="18" charset="0"/>
              </a:defRPr>
            </a:lvl1pPr>
          </a:lstStyle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876FFB2-3B08-4A7E-A7AF-84789DE01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nstantia" panose="02030602050306030303" pitchFamily="18" charset="0"/>
              </a:defRPr>
            </a:lvl1pPr>
          </a:lstStyle>
          <a:p>
            <a:r>
              <a:rPr lang="en-SG"/>
              <a:t>JPR Capital (P) Ltd.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3BD07A-9889-4514-89E5-41F0D26ED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nstantia" panose="02030602050306030303" pitchFamily="18" charset="0"/>
              </a:defRPr>
            </a:lvl1pPr>
          </a:lstStyle>
          <a:p>
            <a:fld id="{3034439E-3911-4BE0-BF38-249A4D33D214}" type="slidenum">
              <a:rPr lang="en-SG" smtClean="0"/>
              <a:pPr/>
              <a:t>‹#›</a:t>
            </a:fld>
            <a:endParaRPr lang="en-SG"/>
          </a:p>
        </p:txBody>
      </p:sp>
      <p:pic>
        <p:nvPicPr>
          <p:cNvPr id="3074" name="Picture 2" descr="Consultancy Services">
            <a:extLst>
              <a:ext uri="{FF2B5EF4-FFF2-40B4-BE49-F238E27FC236}">
                <a16:creationId xmlns:a16="http://schemas.microsoft.com/office/drawing/2014/main" xmlns="" id="{9EF6E8DD-1800-40A8-A1C7-48A53C0A692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25" y="136525"/>
            <a:ext cx="3333750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330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042193-5E70-441C-9FFC-D30E50AB9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CBFA067-140D-4935-8D39-4FBB85DD3B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89942D-EDB9-48FA-AEAB-D166CB6630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8BA7A3-8A8C-4C6A-9B10-FE7EC28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SG"/>
              <a:t>JPR Capital (P) Ltd.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B9CDF1B-A7D4-40AC-9DD8-A90ABE8A9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4439E-3911-4BE0-BF38-249A4D33D21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4448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368043C-A144-4D46-BC09-96C8F8839B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D6E39B4-BB65-4870-A8EF-12C3CEB1BE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B941B8-0BF7-4884-BC3A-3E45600C1F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EEA1C4-45AB-4FA1-B568-F1BD3AF63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SG"/>
              <a:t>JPR Capital (P) Ltd.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740BBC-7DA1-4B24-86AB-BCBA479DC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4439E-3911-4BE0-BF38-249A4D33D21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59027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D99625-8588-430E-9B21-5C44BDA0C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639741-BFE1-4DC6-A8A4-7A1113DBF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E9D4BD-61B4-4E7D-9266-2588AE6E9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57E8E-48BB-45D2-B08F-026C54415306}" type="datetimeFigureOut">
              <a:rPr lang="en-SG" smtClean="0"/>
              <a:t>24/6/2019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27EE5C-3815-42CC-BD6A-1546837F1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CEBF46-9FDF-4CBE-BDA7-973FB825C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7872-AEE9-4E72-ACBB-2AD355589E0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1943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CC8325-AEAD-48A2-BD16-88B46693E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88726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latin typeface="Optim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E68DCD-E303-4FA6-904D-AE6C83C6C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329" y="1825625"/>
            <a:ext cx="11532093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Optima" pitchFamily="2" charset="0"/>
              </a:defRPr>
            </a:lvl1pPr>
            <a:lvl2pPr>
              <a:defRPr>
                <a:latin typeface="Optima" pitchFamily="2" charset="0"/>
              </a:defRPr>
            </a:lvl2pPr>
            <a:lvl3pPr>
              <a:defRPr>
                <a:latin typeface="Optima" pitchFamily="2" charset="0"/>
              </a:defRPr>
            </a:lvl3pPr>
            <a:lvl4pPr>
              <a:defRPr>
                <a:latin typeface="Optima" pitchFamily="2" charset="0"/>
              </a:defRPr>
            </a:lvl4pPr>
            <a:lvl5pPr>
              <a:defRPr>
                <a:latin typeface="Optima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B04EEA2-0851-4E55-BFD4-41E2764C62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3581400" cy="48339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43F861-91E6-45D1-9B68-03DF61206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ima" pitchFamily="2" charset="0"/>
              </a:defRPr>
            </a:lvl1pPr>
          </a:lstStyle>
          <a:p>
            <a:r>
              <a:rPr lang="en-SG"/>
              <a:t>JPR Capital (P) Ltd.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CD4EA3-2201-4D42-AC53-7378188AE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ima" pitchFamily="2" charset="0"/>
              </a:defRPr>
            </a:lvl1pPr>
          </a:lstStyle>
          <a:p>
            <a:fld id="{3034439E-3911-4BE0-BF38-249A4D33D214}" type="slidenum">
              <a:rPr lang="en-SG" smtClean="0"/>
              <a:pPr/>
              <a:t>‹#›</a:t>
            </a:fld>
            <a:endParaRPr lang="en-SG"/>
          </a:p>
        </p:txBody>
      </p:sp>
      <p:pic>
        <p:nvPicPr>
          <p:cNvPr id="7" name="Picture 2" descr="Consultancy Services">
            <a:extLst>
              <a:ext uri="{FF2B5EF4-FFF2-40B4-BE49-F238E27FC236}">
                <a16:creationId xmlns:a16="http://schemas.microsoft.com/office/drawing/2014/main" xmlns="" id="{C7E6ED51-8629-4A4D-A83F-DD1E716AE11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606"/>
          <a:stretch/>
        </p:blipFill>
        <p:spPr bwMode="auto">
          <a:xfrm>
            <a:off x="11445443" y="0"/>
            <a:ext cx="746557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C269608D-51D3-4AB7-953E-7A65BB893E30}"/>
              </a:ext>
            </a:extLst>
          </p:cNvPr>
          <p:cNvCxnSpPr/>
          <p:nvPr userDrawn="1"/>
        </p:nvCxnSpPr>
        <p:spPr>
          <a:xfrm>
            <a:off x="0" y="905522"/>
            <a:ext cx="11958221" cy="0"/>
          </a:xfrm>
          <a:prstGeom prst="line">
            <a:avLst/>
          </a:prstGeom>
          <a:ln>
            <a:solidFill>
              <a:srgbClr val="0000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xmlns="" id="{461F41D9-D391-4D37-8DC0-5B42EF698B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904875"/>
            <a:ext cx="11958638" cy="434975"/>
          </a:xfrm>
          <a:prstGeom prst="rect">
            <a:avLst/>
          </a:prstGeom>
        </p:spPr>
        <p:txBody>
          <a:bodyPr/>
          <a:lstStyle>
            <a:lvl1pPr>
              <a:defRPr i="1">
                <a:latin typeface="Optima" pitchFamily="2" charset="0"/>
              </a:defRPr>
            </a:lvl1pPr>
            <a:lvl2pPr>
              <a:defRPr i="1">
                <a:latin typeface="Optima" pitchFamily="2" charset="0"/>
              </a:defRPr>
            </a:lvl2pPr>
            <a:lvl3pPr>
              <a:defRPr i="1">
                <a:latin typeface="Optima" pitchFamily="2" charset="0"/>
              </a:defRPr>
            </a:lvl3pPr>
            <a:lvl4pPr>
              <a:defRPr i="1">
                <a:latin typeface="Optima" pitchFamily="2" charset="0"/>
              </a:defRPr>
            </a:lvl4pPr>
            <a:lvl5pPr>
              <a:defRPr i="1">
                <a:latin typeface="Optima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9834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5A703B-B2DC-4F3F-AB31-F52BA1E51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Optim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1D24938-0416-4374-A453-DD7C69C45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Optima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06901F2-2EE4-490D-9AB9-9BE171A72E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nstantia" panose="02030602050306030303" pitchFamily="18" charset="0"/>
              </a:defRPr>
            </a:lvl1pPr>
          </a:lstStyle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6D5DF8-9498-4EA6-9C2F-AF5CB7305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nstantia" panose="02030602050306030303" pitchFamily="18" charset="0"/>
              </a:defRPr>
            </a:lvl1pPr>
          </a:lstStyle>
          <a:p>
            <a:r>
              <a:rPr lang="en-SG"/>
              <a:t>JPR Capital (P) Ltd.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D8E46EA-97C4-42F3-90BE-8E5BAC19E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nstantia" panose="02030602050306030303" pitchFamily="18" charset="0"/>
              </a:defRPr>
            </a:lvl1pPr>
          </a:lstStyle>
          <a:p>
            <a:fld id="{3034439E-3911-4BE0-BF38-249A4D33D214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001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3D0FAE-8F4F-43FC-97C9-BAF033F35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8B37992-E0FB-4034-A7C1-762B264B83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3459CF2-4E19-4377-A56A-F45C60363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6A7824E-9842-46D5-ADC8-670200768B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19F6F89-C435-43EC-AD0B-37719699E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SG"/>
              <a:t>JPR Capital (P) Ltd.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A96D6E3-AD53-4DB4-A576-B31E49F6B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4439E-3911-4BE0-BF38-249A4D33D21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96461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AE52CB-3C91-4151-878A-A0A6A9C99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28EB17A-84B8-49CA-865A-E6AE43529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371036D-1C8D-4703-8869-A409620C0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5BD1F35-15F0-468E-AD4F-5C435F4B3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7A45E4-33CE-47DE-B4AC-C8B3C55FFC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9E05041-5516-4958-8E33-49C319B0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C36069B-6988-4C1E-BFE9-E3AF102F5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SG"/>
              <a:t>JPR Capital (P) Ltd.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4366E7E-424E-4948-AFB5-A7FBF7B87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4439E-3911-4BE0-BF38-249A4D33D21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063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2989BF-177A-41DF-BAC3-9FEE8221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BEDC6A2-D775-4AFC-8F57-A78ED1002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9CA972D-E743-42B3-A84F-0A7ADEBD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SG"/>
              <a:t>JPR Capital (P) Ltd.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5759581-A0C6-457B-BBB4-66CD6E523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4439E-3911-4BE0-BF38-249A4D33D21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10422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5C0244B-F844-4ECB-AF32-CA7B80E0CE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5FEA3A9-BD3A-4FC5-AFE9-BA973E0BE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SG"/>
              <a:t>JPR Capital (P) Ltd.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856D401-875D-4A21-A749-D0F32F030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4439E-3911-4BE0-BF38-249A4D33D21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15383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3CB7C2-83D1-439B-AD63-68DA87409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1B7FC1-05E6-4290-82EF-80BA53EAC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A65B07B-5942-41E2-A7DD-A074ECC9B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A960B4B-1B21-4386-8F72-A5509C5327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05198D3-6FDC-46AD-9B59-921CF6F04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SG"/>
              <a:t>JPR Capital (P) Ltd.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EEE0533-9F34-4E49-9FEB-3A5B4A834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4439E-3911-4BE0-BF38-249A4D33D21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36924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43827A-268A-456E-82D2-0B5AD858D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829E244-C712-4D6B-81E4-B6EAE4C59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12710F0-6327-496B-B2D6-5C28DFCFC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137B5B6-6CCE-465E-869A-F8374F1176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39EA472-109A-4DC5-A97A-594F3AED3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SG"/>
              <a:t>JPR Capital (P) Ltd.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0586BB3-F73B-4D0D-A1AB-910DC48FB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4439E-3911-4BE0-BF38-249A4D33D21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3605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5C5593F-3B80-4CBE-9677-C2CE5BAF8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F390DC-F185-4C6E-A4EE-2B15124E0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64AC12-787B-4BC9-B8AD-DEC81A35A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" y="6356350"/>
            <a:ext cx="4371033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F6EC16-DC1F-48B5-9214-46047899F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Optima" pitchFamily="2" charset="0"/>
              </a:defRPr>
            </a:lvl1pPr>
          </a:lstStyle>
          <a:p>
            <a:r>
              <a:rPr lang="en-SG"/>
              <a:t>JPR Capital (P) Ltd.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5A27DC-7AD5-4D4A-B7E1-5B659327D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Optima" pitchFamily="2" charset="0"/>
              </a:defRPr>
            </a:lvl1pPr>
          </a:lstStyle>
          <a:p>
            <a:fld id="{3034439E-3911-4BE0-BF38-249A4D33D214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6615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ptim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tim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tim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tim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tim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tim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ay@jprcapital.in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22B9D9-8230-41AA-84F8-42C09CFE1D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G" sz="7200" dirty="0">
                <a:latin typeface="Constantia" panose="02030602050306030303" pitchFamily="18" charset="0"/>
                <a:cs typeface="Times New Roman" panose="02020603050405020304" pitchFamily="18" charset="0"/>
              </a:rPr>
              <a:t>Cross-border M&amp;A Valuation – Issues</a:t>
            </a:r>
            <a:endParaRPr lang="en-SG" i="1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99C9BBA-B2A4-4D40-BB02-0B00667EFF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01478"/>
            <a:ext cx="9144000" cy="1655762"/>
          </a:xfrm>
        </p:spPr>
        <p:txBody>
          <a:bodyPr>
            <a:normAutofit/>
          </a:bodyPr>
          <a:lstStyle/>
          <a:p>
            <a:r>
              <a:rPr lang="en-SG" sz="2000" b="1" dirty="0">
                <a:solidFill>
                  <a:srgbClr val="000085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Jayasimha P </a:t>
            </a:r>
          </a:p>
          <a:p>
            <a:r>
              <a:rPr lang="en-SG" sz="2000" b="1" dirty="0">
                <a:solidFill>
                  <a:srgbClr val="000085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Director – Investment Banking</a:t>
            </a:r>
            <a:r>
              <a:rPr lang="en-SG" b="1" dirty="0">
                <a:solidFill>
                  <a:srgbClr val="000085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SG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JPR Capital (P) Ltd. </a:t>
            </a:r>
          </a:p>
          <a:p>
            <a:r>
              <a:rPr lang="en-SG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SEBI registered category -1 Merchant Banker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D14A28F-3A37-4841-8D93-106481705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JPR Capital (P) Ltd.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B05B5BB-1A32-4DD6-BA1E-51EB66463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pPr/>
              <a:t>1</a:t>
            </a:fld>
            <a:endParaRPr lang="en-SG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35FB4222-C4D1-4A41-BC11-9E2843C0DD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4637314" cy="365125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Copyrights reserved with JPR Capital | Strictly for private circulation </a:t>
            </a:r>
            <a:endParaRPr lang="en-S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401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B54298-3733-40FD-A429-E5A924B8F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Flipkart acquired by Walmart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120BB5-EECE-4BB4-8EB9-AAF65FD8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C5DD7F-6009-41B1-B484-700306532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71192C-0DA9-43C2-8D8B-E52F11AE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pPr/>
              <a:t>10</a:t>
            </a:fld>
            <a:endParaRPr lang="en-SG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DAC2B4CA-D938-4044-91E1-4ACB5177B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319" y="982906"/>
            <a:ext cx="11532093" cy="5296060"/>
          </a:xfrm>
        </p:spPr>
        <p:txBody>
          <a:bodyPr>
            <a:normAutofit/>
          </a:bodyPr>
          <a:lstStyle/>
          <a:p>
            <a:r>
              <a:rPr lang="en-SG" dirty="0"/>
              <a:t>Flipkart was acquired by Walmart to the tune of 77% for $16 billion kicking the company valuations to $21 billion. </a:t>
            </a:r>
          </a:p>
          <a:p>
            <a:r>
              <a:rPr lang="en-SG" dirty="0"/>
              <a:t>Total revenue of e-commerce industry in India in 2017 was $21 billion ! </a:t>
            </a:r>
          </a:p>
          <a:p>
            <a:r>
              <a:rPr lang="en-SG" dirty="0"/>
              <a:t>One of the largest deals in e-commerce industry in India. </a:t>
            </a:r>
          </a:p>
          <a:p>
            <a:r>
              <a:rPr lang="en-SG" dirty="0"/>
              <a:t>Flipkart acquired 10 start-ups since its inception – all horizontal mergers- before being acquired by Walmart. </a:t>
            </a:r>
          </a:p>
          <a:p>
            <a:r>
              <a:rPr lang="en-SG" dirty="0"/>
              <a:t>Threshold case for proving that value received is in the eyes of the beholder. </a:t>
            </a:r>
          </a:p>
          <a:p>
            <a:r>
              <a:rPr lang="en-SG" dirty="0"/>
              <a:t>Walmart attempts to reappear as a young company in an aging world. </a:t>
            </a:r>
          </a:p>
          <a:p>
            <a:r>
              <a:rPr lang="en-SG" dirty="0"/>
              <a:t>Flipkart has already burned $1 billion cash after the deal was made. </a:t>
            </a:r>
          </a:p>
          <a:p>
            <a:r>
              <a:rPr lang="en-SG" dirty="0"/>
              <a:t>Regulatory hiccups- FEMA, IT, Competition act.</a:t>
            </a:r>
          </a:p>
        </p:txBody>
      </p:sp>
    </p:spTree>
    <p:extLst>
      <p:ext uri="{BB962C8B-B14F-4D97-AF65-F5344CB8AC3E}">
        <p14:creationId xmlns:p14="http://schemas.microsoft.com/office/powerpoint/2010/main" val="378937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144D5E-B941-42A8-B056-D308F8528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130" y="28316"/>
            <a:ext cx="11075670" cy="887267"/>
          </a:xfrm>
        </p:spPr>
        <p:txBody>
          <a:bodyPr>
            <a:normAutofit fontScale="90000"/>
          </a:bodyPr>
          <a:lstStyle/>
          <a:p>
            <a:r>
              <a:rPr lang="en-SG" dirty="0"/>
              <a:t>Be careful of what you wish for ! – Holding structure discounts (regulatory) 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F3CAB12-6276-49DC-A869-B636DC6CB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445F75D-37EF-4FD4-8C25-3699CDE0A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D05079B-41BC-467A-AC58-16687345E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pPr/>
              <a:t>11</a:t>
            </a:fld>
            <a:endParaRPr lang="en-SG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85BFCDE-37EF-4640-A648-D905293224FA}"/>
              </a:ext>
            </a:extLst>
          </p:cNvPr>
          <p:cNvSpPr/>
          <p:nvPr/>
        </p:nvSpPr>
        <p:spPr>
          <a:xfrm>
            <a:off x="4652010" y="3067380"/>
            <a:ext cx="2171700" cy="12687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/>
              <a:t>Flipkart Singapore </a:t>
            </a:r>
          </a:p>
          <a:p>
            <a:pPr algn="ctr"/>
            <a:r>
              <a:rPr lang="en-SG" dirty="0"/>
              <a:t>(Ultimate Holding company)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7F03060-933B-4195-ABF7-A2FBDCEC6CD8}"/>
              </a:ext>
            </a:extLst>
          </p:cNvPr>
          <p:cNvSpPr/>
          <p:nvPr/>
        </p:nvSpPr>
        <p:spPr>
          <a:xfrm>
            <a:off x="9528810" y="4674321"/>
            <a:ext cx="2171700" cy="12687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/>
              <a:t>Flipkart India </a:t>
            </a:r>
            <a:r>
              <a:rPr lang="en-SG" dirty="0" err="1"/>
              <a:t>Pvt.</a:t>
            </a:r>
            <a:r>
              <a:rPr lang="en-SG" dirty="0"/>
              <a:t> Ltd. (Cash and Carry wholesale entity)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D5343DB-0CAA-480D-AF97-BD7EF0434F7C}"/>
              </a:ext>
            </a:extLst>
          </p:cNvPr>
          <p:cNvSpPr/>
          <p:nvPr/>
        </p:nvSpPr>
        <p:spPr>
          <a:xfrm>
            <a:off x="9528810" y="3240259"/>
            <a:ext cx="2171700" cy="12687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/>
              <a:t>Flipkart Internet </a:t>
            </a:r>
            <a:r>
              <a:rPr lang="en-SG" dirty="0" err="1"/>
              <a:t>Pvt.</a:t>
            </a:r>
            <a:r>
              <a:rPr lang="en-SG" dirty="0"/>
              <a:t> Ltd. (Owner of flipkart.com)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DA9990A-49AB-445C-83B8-9045F774F8AA}"/>
              </a:ext>
            </a:extLst>
          </p:cNvPr>
          <p:cNvSpPr/>
          <p:nvPr/>
        </p:nvSpPr>
        <p:spPr>
          <a:xfrm>
            <a:off x="9471660" y="1792142"/>
            <a:ext cx="2171700" cy="12687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/>
              <a:t>Flipkart payment gateway </a:t>
            </a:r>
            <a:r>
              <a:rPr lang="en-SG" dirty="0" err="1"/>
              <a:t>Pvt.</a:t>
            </a:r>
            <a:r>
              <a:rPr lang="en-SG" dirty="0"/>
              <a:t> Ltd.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ED29D87-4783-4EDE-B649-DEE6F74A949F}"/>
              </a:ext>
            </a:extLst>
          </p:cNvPr>
          <p:cNvSpPr/>
          <p:nvPr/>
        </p:nvSpPr>
        <p:spPr>
          <a:xfrm>
            <a:off x="491490" y="4674321"/>
            <a:ext cx="2171700" cy="12687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/>
              <a:t>Flipkart Market Place </a:t>
            </a:r>
            <a:r>
              <a:rPr lang="en-SG" dirty="0" err="1"/>
              <a:t>Pte.</a:t>
            </a:r>
            <a:r>
              <a:rPr lang="en-SG" dirty="0"/>
              <a:t> Ltd.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3330D58-3CA2-4EE0-B0AD-1CE9A162FA45}"/>
              </a:ext>
            </a:extLst>
          </p:cNvPr>
          <p:cNvSpPr/>
          <p:nvPr/>
        </p:nvSpPr>
        <p:spPr>
          <a:xfrm>
            <a:off x="491490" y="3233751"/>
            <a:ext cx="2171700" cy="12687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/>
              <a:t>Flipkart Logistics  </a:t>
            </a:r>
            <a:r>
              <a:rPr lang="en-SG" dirty="0" err="1"/>
              <a:t>Pte.</a:t>
            </a:r>
            <a:r>
              <a:rPr lang="en-SG" dirty="0"/>
              <a:t> Ltd.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C1290BA-6F3A-43FD-94A1-30A0E1DFB6AB}"/>
              </a:ext>
            </a:extLst>
          </p:cNvPr>
          <p:cNvSpPr/>
          <p:nvPr/>
        </p:nvSpPr>
        <p:spPr>
          <a:xfrm>
            <a:off x="491490" y="1792142"/>
            <a:ext cx="2171700" cy="12687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/>
              <a:t>Flipkart Payments </a:t>
            </a:r>
            <a:r>
              <a:rPr lang="en-SG" dirty="0" err="1"/>
              <a:t>Pte.</a:t>
            </a:r>
            <a:r>
              <a:rPr lang="en-SG" dirty="0"/>
              <a:t> Ltd.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D7C5AA82-E530-4116-8571-025C18B65A4F}"/>
              </a:ext>
            </a:extLst>
          </p:cNvPr>
          <p:cNvSpPr/>
          <p:nvPr/>
        </p:nvSpPr>
        <p:spPr>
          <a:xfrm>
            <a:off x="4652010" y="918837"/>
            <a:ext cx="2171700" cy="12687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/>
              <a:t>Flipkart Digital Media </a:t>
            </a:r>
            <a:r>
              <a:rPr lang="en-SG" dirty="0" err="1"/>
              <a:t>Pvt.</a:t>
            </a:r>
            <a:r>
              <a:rPr lang="en-SG" dirty="0"/>
              <a:t> Ltd. 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8B8660DE-3E00-4FB5-9C54-49B98A1F72EC}"/>
              </a:ext>
            </a:extLst>
          </p:cNvPr>
          <p:cNvGrpSpPr/>
          <p:nvPr/>
        </p:nvGrpSpPr>
        <p:grpSpPr>
          <a:xfrm>
            <a:off x="2663190" y="2426507"/>
            <a:ext cx="1988820" cy="1275238"/>
            <a:chOff x="2663190" y="2426507"/>
            <a:chExt cx="1988820" cy="1275238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xmlns="" id="{9862608F-1C10-45E8-A5A9-84516D91517B}"/>
                </a:ext>
              </a:extLst>
            </p:cNvPr>
            <p:cNvCxnSpPr>
              <a:stCxn id="8" idx="1"/>
              <a:endCxn id="14" idx="3"/>
            </p:cNvCxnSpPr>
            <p:nvPr/>
          </p:nvCxnSpPr>
          <p:spPr>
            <a:xfrm flipH="1" flipV="1">
              <a:off x="2663190" y="2426507"/>
              <a:ext cx="1988820" cy="12752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DC09F4FD-13C6-44AC-B901-F6665A5E485F}"/>
                </a:ext>
              </a:extLst>
            </p:cNvPr>
            <p:cNvSpPr txBox="1"/>
            <p:nvPr/>
          </p:nvSpPr>
          <p:spPr>
            <a:xfrm rot="2058509">
              <a:off x="3291840" y="2663190"/>
              <a:ext cx="746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100%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xmlns="" id="{91804097-698A-44BD-ACC3-8891331FC9E6}"/>
              </a:ext>
            </a:extLst>
          </p:cNvPr>
          <p:cNvGrpSpPr/>
          <p:nvPr/>
        </p:nvGrpSpPr>
        <p:grpSpPr>
          <a:xfrm>
            <a:off x="2663190" y="3455252"/>
            <a:ext cx="1988820" cy="412864"/>
            <a:chOff x="2663190" y="3455252"/>
            <a:chExt cx="1988820" cy="412864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xmlns="" id="{CCBBC372-6210-4D77-8FE4-A2953525788E}"/>
                </a:ext>
              </a:extLst>
            </p:cNvPr>
            <p:cNvCxnSpPr>
              <a:cxnSpLocks/>
              <a:stCxn id="8" idx="1"/>
              <a:endCxn id="13" idx="3"/>
            </p:cNvCxnSpPr>
            <p:nvPr/>
          </p:nvCxnSpPr>
          <p:spPr>
            <a:xfrm flipH="1">
              <a:off x="2663190" y="3701745"/>
              <a:ext cx="1988820" cy="16637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xmlns="" id="{415EC03B-8262-453B-9670-4705DE409668}"/>
                </a:ext>
              </a:extLst>
            </p:cNvPr>
            <p:cNvSpPr txBox="1"/>
            <p:nvPr/>
          </p:nvSpPr>
          <p:spPr>
            <a:xfrm rot="21286947">
              <a:off x="3242680" y="3455252"/>
              <a:ext cx="746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100%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4C9063E1-A628-4B64-BEE8-A1530B442612}"/>
              </a:ext>
            </a:extLst>
          </p:cNvPr>
          <p:cNvGrpSpPr/>
          <p:nvPr/>
        </p:nvGrpSpPr>
        <p:grpSpPr>
          <a:xfrm>
            <a:off x="2663190" y="3701745"/>
            <a:ext cx="1988820" cy="1606941"/>
            <a:chOff x="2663190" y="3701745"/>
            <a:chExt cx="1988820" cy="1606941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xmlns="" id="{D3C1040C-9613-4BB2-A54B-508557287976}"/>
                </a:ext>
              </a:extLst>
            </p:cNvPr>
            <p:cNvCxnSpPr>
              <a:cxnSpLocks/>
              <a:stCxn id="8" idx="1"/>
              <a:endCxn id="12" idx="3"/>
            </p:cNvCxnSpPr>
            <p:nvPr/>
          </p:nvCxnSpPr>
          <p:spPr>
            <a:xfrm flipH="1">
              <a:off x="2663190" y="3701745"/>
              <a:ext cx="1988820" cy="16069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85D6BEA4-81FB-4EED-89FC-075BC071385D}"/>
                </a:ext>
              </a:extLst>
            </p:cNvPr>
            <p:cNvSpPr txBox="1"/>
            <p:nvPr/>
          </p:nvSpPr>
          <p:spPr>
            <a:xfrm rot="19314063">
              <a:off x="3242680" y="4178208"/>
              <a:ext cx="746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100%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09605851-850F-436F-84CC-231ABDC53337}"/>
              </a:ext>
            </a:extLst>
          </p:cNvPr>
          <p:cNvGrpSpPr/>
          <p:nvPr/>
        </p:nvGrpSpPr>
        <p:grpSpPr>
          <a:xfrm>
            <a:off x="2663190" y="2048109"/>
            <a:ext cx="6808470" cy="378398"/>
            <a:chOff x="2663190" y="2048109"/>
            <a:chExt cx="6808470" cy="378398"/>
          </a:xfrm>
        </p:grpSpPr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xmlns="" id="{F8B0C034-56FC-4341-B5AC-6B32BD1D8731}"/>
                </a:ext>
              </a:extLst>
            </p:cNvPr>
            <p:cNvCxnSpPr>
              <a:stCxn id="14" idx="3"/>
              <a:endCxn id="11" idx="1"/>
            </p:cNvCxnSpPr>
            <p:nvPr/>
          </p:nvCxnSpPr>
          <p:spPr>
            <a:xfrm>
              <a:off x="2663190" y="2426507"/>
              <a:ext cx="680847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xmlns="" id="{EB952234-067A-4B27-B3CF-4C8044768CCA}"/>
                </a:ext>
              </a:extLst>
            </p:cNvPr>
            <p:cNvSpPr txBox="1"/>
            <p:nvPr/>
          </p:nvSpPr>
          <p:spPr>
            <a:xfrm>
              <a:off x="7811524" y="2048109"/>
              <a:ext cx="10399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99.76%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3A53C9A9-ABE7-4904-BBCD-D4FCEED80F73}"/>
              </a:ext>
            </a:extLst>
          </p:cNvPr>
          <p:cNvGrpSpPr/>
          <p:nvPr/>
        </p:nvGrpSpPr>
        <p:grpSpPr>
          <a:xfrm>
            <a:off x="6823710" y="3701745"/>
            <a:ext cx="2705100" cy="1606941"/>
            <a:chOff x="6823710" y="3701745"/>
            <a:chExt cx="2705100" cy="1606941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xmlns="" id="{3FFEE325-B188-4BC1-8042-87123BF66349}"/>
                </a:ext>
              </a:extLst>
            </p:cNvPr>
            <p:cNvCxnSpPr>
              <a:cxnSpLocks/>
              <a:stCxn id="8" idx="3"/>
              <a:endCxn id="9" idx="1"/>
            </p:cNvCxnSpPr>
            <p:nvPr/>
          </p:nvCxnSpPr>
          <p:spPr>
            <a:xfrm>
              <a:off x="6823710" y="3701745"/>
              <a:ext cx="2705100" cy="16069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xmlns="" id="{152A6FD7-EF98-4FCC-B509-3F1B0F44DA90}"/>
                </a:ext>
              </a:extLst>
            </p:cNvPr>
            <p:cNvSpPr txBox="1"/>
            <p:nvPr/>
          </p:nvSpPr>
          <p:spPr>
            <a:xfrm rot="2058509">
              <a:off x="8048240" y="4333127"/>
              <a:ext cx="8597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99.9%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481DC16F-4939-4232-BE0C-F2AD2B4C45EF}"/>
              </a:ext>
            </a:extLst>
          </p:cNvPr>
          <p:cNvGrpSpPr/>
          <p:nvPr/>
        </p:nvGrpSpPr>
        <p:grpSpPr>
          <a:xfrm>
            <a:off x="6823710" y="3448171"/>
            <a:ext cx="2705100" cy="426453"/>
            <a:chOff x="6823710" y="3448171"/>
            <a:chExt cx="2705100" cy="426453"/>
          </a:xfrm>
        </p:grpSpPr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xmlns="" id="{FE0648D7-F0FD-4EF0-B83C-D73D21143128}"/>
                </a:ext>
              </a:extLst>
            </p:cNvPr>
            <p:cNvCxnSpPr>
              <a:cxnSpLocks/>
              <a:stCxn id="8" idx="3"/>
              <a:endCxn id="10" idx="1"/>
            </p:cNvCxnSpPr>
            <p:nvPr/>
          </p:nvCxnSpPr>
          <p:spPr>
            <a:xfrm>
              <a:off x="6823710" y="3701745"/>
              <a:ext cx="2705100" cy="17287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xmlns="" id="{34836D4E-80FA-4773-8A1A-370B3F97A557}"/>
                </a:ext>
              </a:extLst>
            </p:cNvPr>
            <p:cNvSpPr txBox="1"/>
            <p:nvPr/>
          </p:nvSpPr>
          <p:spPr>
            <a:xfrm rot="289973">
              <a:off x="8008458" y="3448171"/>
              <a:ext cx="9148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0.61%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EEDE2262-B8E7-4546-9F4B-0B98C4EA1902}"/>
              </a:ext>
            </a:extLst>
          </p:cNvPr>
          <p:cNvGrpSpPr/>
          <p:nvPr/>
        </p:nvGrpSpPr>
        <p:grpSpPr>
          <a:xfrm>
            <a:off x="2663190" y="3874624"/>
            <a:ext cx="6865620" cy="1434062"/>
            <a:chOff x="2663190" y="3874624"/>
            <a:chExt cx="6865620" cy="1434062"/>
          </a:xfrm>
        </p:grpSpPr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xmlns="" id="{11B55321-1942-4DE6-AFA8-2A319C1F4F3B}"/>
                </a:ext>
              </a:extLst>
            </p:cNvPr>
            <p:cNvCxnSpPr>
              <a:stCxn id="12" idx="3"/>
              <a:endCxn id="10" idx="1"/>
            </p:cNvCxnSpPr>
            <p:nvPr/>
          </p:nvCxnSpPr>
          <p:spPr>
            <a:xfrm flipV="1">
              <a:off x="2663190" y="3874624"/>
              <a:ext cx="6865620" cy="14340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xmlns="" id="{3500CEF4-7A5A-4C14-AF6C-D4764BB179BD}"/>
                </a:ext>
              </a:extLst>
            </p:cNvPr>
            <p:cNvSpPr txBox="1"/>
            <p:nvPr/>
          </p:nvSpPr>
          <p:spPr>
            <a:xfrm rot="20800625">
              <a:off x="4222314" y="4500746"/>
              <a:ext cx="9749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99.39%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E0C8DF92-2765-432B-A101-B95F3209920B}"/>
              </a:ext>
            </a:extLst>
          </p:cNvPr>
          <p:cNvGrpSpPr/>
          <p:nvPr/>
        </p:nvGrpSpPr>
        <p:grpSpPr>
          <a:xfrm>
            <a:off x="2663190" y="4993530"/>
            <a:ext cx="6865620" cy="369332"/>
            <a:chOff x="2663190" y="4993530"/>
            <a:chExt cx="6865620" cy="369332"/>
          </a:xfrm>
        </p:grpSpPr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xmlns="" id="{AD69828C-BBBE-4381-A474-8F26B442A9F6}"/>
                </a:ext>
              </a:extLst>
            </p:cNvPr>
            <p:cNvCxnSpPr>
              <a:stCxn id="12" idx="3"/>
              <a:endCxn id="9" idx="1"/>
            </p:cNvCxnSpPr>
            <p:nvPr/>
          </p:nvCxnSpPr>
          <p:spPr>
            <a:xfrm>
              <a:off x="2663190" y="5308686"/>
              <a:ext cx="68656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xmlns="" id="{FD1FF6B4-B5C0-46C3-879C-9A235627EED4}"/>
                </a:ext>
              </a:extLst>
            </p:cNvPr>
            <p:cNvSpPr txBox="1"/>
            <p:nvPr/>
          </p:nvSpPr>
          <p:spPr>
            <a:xfrm>
              <a:off x="5737860" y="4993530"/>
              <a:ext cx="746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0.1%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5F99BE29-52A4-4150-9CF7-F718C1C66BA6}"/>
              </a:ext>
            </a:extLst>
          </p:cNvPr>
          <p:cNvGrpSpPr/>
          <p:nvPr/>
        </p:nvGrpSpPr>
        <p:grpSpPr>
          <a:xfrm>
            <a:off x="6823710" y="2426507"/>
            <a:ext cx="2647950" cy="1275238"/>
            <a:chOff x="6823710" y="2426507"/>
            <a:chExt cx="2647950" cy="1275238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xmlns="" id="{EF5B2913-142E-47CE-95D6-3D6FB78C5FC8}"/>
                </a:ext>
              </a:extLst>
            </p:cNvPr>
            <p:cNvCxnSpPr>
              <a:cxnSpLocks/>
              <a:stCxn id="8" idx="3"/>
              <a:endCxn id="11" idx="1"/>
            </p:cNvCxnSpPr>
            <p:nvPr/>
          </p:nvCxnSpPr>
          <p:spPr>
            <a:xfrm flipV="1">
              <a:off x="6823710" y="2426507"/>
              <a:ext cx="2647950" cy="12752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xmlns="" id="{CFFDE73A-011D-4EB0-8B85-79062E8BD437}"/>
                </a:ext>
              </a:extLst>
            </p:cNvPr>
            <p:cNvSpPr txBox="1"/>
            <p:nvPr/>
          </p:nvSpPr>
          <p:spPr>
            <a:xfrm rot="20160811">
              <a:off x="7570648" y="2658257"/>
              <a:ext cx="10399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0.24%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B8C3134E-7805-4E0E-9064-F5767DF6F941}"/>
              </a:ext>
            </a:extLst>
          </p:cNvPr>
          <p:cNvGrpSpPr/>
          <p:nvPr/>
        </p:nvGrpSpPr>
        <p:grpSpPr>
          <a:xfrm>
            <a:off x="5685723" y="2187567"/>
            <a:ext cx="1039952" cy="879813"/>
            <a:chOff x="5685723" y="2187567"/>
            <a:chExt cx="1039952" cy="879813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xmlns="" id="{B68850E3-B07F-4E2F-B77E-5A6FC0B08EB6}"/>
                </a:ext>
              </a:extLst>
            </p:cNvPr>
            <p:cNvCxnSpPr>
              <a:stCxn id="8" idx="0"/>
              <a:endCxn id="23" idx="2"/>
            </p:cNvCxnSpPr>
            <p:nvPr/>
          </p:nvCxnSpPr>
          <p:spPr>
            <a:xfrm flipV="1">
              <a:off x="5737860" y="2187567"/>
              <a:ext cx="0" cy="8798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xmlns="" id="{E3963998-A593-438B-B12A-ECC0E5430039}"/>
                </a:ext>
              </a:extLst>
            </p:cNvPr>
            <p:cNvSpPr txBox="1"/>
            <p:nvPr/>
          </p:nvSpPr>
          <p:spPr>
            <a:xfrm>
              <a:off x="5685723" y="2611609"/>
              <a:ext cx="10399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100%</a:t>
              </a: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B60C960C-1AE0-4A3E-BD78-5296CB5FC17A}"/>
              </a:ext>
            </a:extLst>
          </p:cNvPr>
          <p:cNvSpPr txBox="1"/>
          <p:nvPr/>
        </p:nvSpPr>
        <p:spPr>
          <a:xfrm>
            <a:off x="1565910" y="6115050"/>
            <a:ext cx="38519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200" i="1" dirty="0"/>
              <a:t>Source: Live Mint, 2019</a:t>
            </a:r>
          </a:p>
        </p:txBody>
      </p:sp>
    </p:spTree>
    <p:extLst>
      <p:ext uri="{BB962C8B-B14F-4D97-AF65-F5344CB8AC3E}">
        <p14:creationId xmlns:p14="http://schemas.microsoft.com/office/powerpoint/2010/main" val="20382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B54298-3733-40FD-A429-E5A924B8F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Flipkart acquired by Walmart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B6AC9095-5FAD-46FD-B0CB-FB01B23FE6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88670" y="1051560"/>
            <a:ext cx="10515600" cy="512540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120BB5-EECE-4BB4-8EB9-AAF65FD8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C5DD7F-6009-41B1-B484-700306532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71192C-0DA9-43C2-8D8B-E52F11AE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pPr/>
              <a:t>12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39465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1F2960E1-D281-430A-BC74-34759099A8BF}"/>
              </a:ext>
            </a:extLst>
          </p:cNvPr>
          <p:cNvGrpSpPr/>
          <p:nvPr/>
        </p:nvGrpSpPr>
        <p:grpSpPr>
          <a:xfrm>
            <a:off x="437371" y="851139"/>
            <a:ext cx="11022628" cy="3901590"/>
            <a:chOff x="437371" y="1079739"/>
            <a:chExt cx="11022628" cy="390159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AD81FF75-AEDC-4E4A-8335-A4EE44ED0721}"/>
                </a:ext>
              </a:extLst>
            </p:cNvPr>
            <p:cNvSpPr txBox="1"/>
            <p:nvPr/>
          </p:nvSpPr>
          <p:spPr>
            <a:xfrm>
              <a:off x="5313166" y="4673552"/>
              <a:ext cx="20665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400" dirty="0"/>
                <a:t>Time</a:t>
              </a: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xmlns="" id="{8CA35E86-14E9-4056-AB65-73334A7E78AA}"/>
                </a:ext>
              </a:extLst>
            </p:cNvPr>
            <p:cNvGrpSpPr/>
            <p:nvPr/>
          </p:nvGrpSpPr>
          <p:grpSpPr>
            <a:xfrm>
              <a:off x="437371" y="1079739"/>
              <a:ext cx="11022628" cy="3694493"/>
              <a:chOff x="453091" y="1325563"/>
              <a:chExt cx="11022628" cy="369449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xmlns="" id="{9D478E02-53F9-4791-8424-8BBD75083D68}"/>
                  </a:ext>
                </a:extLst>
              </p:cNvPr>
              <p:cNvGrpSpPr/>
              <p:nvPr/>
            </p:nvGrpSpPr>
            <p:grpSpPr>
              <a:xfrm>
                <a:off x="561882" y="1325563"/>
                <a:ext cx="10913837" cy="3694493"/>
                <a:chOff x="2186497" y="1335644"/>
                <a:chExt cx="8458200" cy="4343400"/>
              </a:xfrm>
            </p:grpSpPr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xmlns="" id="{556F31B4-A323-47D5-AB37-F7CAD630A3E5}"/>
                    </a:ext>
                  </a:extLst>
                </p:cNvPr>
                <p:cNvGrpSpPr/>
                <p:nvPr/>
              </p:nvGrpSpPr>
              <p:grpSpPr>
                <a:xfrm>
                  <a:off x="2186497" y="1335644"/>
                  <a:ext cx="8458200" cy="4343400"/>
                  <a:chOff x="2186497" y="1335644"/>
                  <a:chExt cx="8458200" cy="4343400"/>
                </a:xfrm>
              </p:grpSpPr>
              <p:pic>
                <p:nvPicPr>
                  <p:cNvPr id="6" name="Picture 5">
                    <a:extLst>
                      <a:ext uri="{FF2B5EF4-FFF2-40B4-BE49-F238E27FC236}">
                        <a16:creationId xmlns:a16="http://schemas.microsoft.com/office/drawing/2014/main" xmlns="" id="{919D78F5-4C8D-4C32-A0F1-B51DEB64F23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186497" y="1335644"/>
                    <a:ext cx="8458200" cy="4343400"/>
                  </a:xfrm>
                  <a:prstGeom prst="rect">
                    <a:avLst/>
                  </a:prstGeom>
                </p:spPr>
              </p:pic>
              <p:sp>
                <p:nvSpPr>
                  <p:cNvPr id="8" name="TextBox 7">
                    <a:extLst>
                      <a:ext uri="{FF2B5EF4-FFF2-40B4-BE49-F238E27FC236}">
                        <a16:creationId xmlns:a16="http://schemas.microsoft.com/office/drawing/2014/main" xmlns="" id="{9DD1B7A7-4994-4F60-8F2B-FCB5FEB0655E}"/>
                      </a:ext>
                    </a:extLst>
                  </p:cNvPr>
                  <p:cNvSpPr txBox="1"/>
                  <p:nvPr/>
                </p:nvSpPr>
                <p:spPr>
                  <a:xfrm>
                    <a:off x="2788236" y="2040207"/>
                    <a:ext cx="107197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SG" dirty="0"/>
                      <a:t>Start-up</a:t>
                    </a:r>
                  </a:p>
                </p:txBody>
              </p:sp>
              <p:sp>
                <p:nvSpPr>
                  <p:cNvPr id="11" name="TextBox 10">
                    <a:extLst>
                      <a:ext uri="{FF2B5EF4-FFF2-40B4-BE49-F238E27FC236}">
                        <a16:creationId xmlns:a16="http://schemas.microsoft.com/office/drawing/2014/main" xmlns="" id="{7E68A3D9-7A67-4D84-BE63-317548DA0CB0}"/>
                      </a:ext>
                    </a:extLst>
                  </p:cNvPr>
                  <p:cNvSpPr txBox="1"/>
                  <p:nvPr/>
                </p:nvSpPr>
                <p:spPr>
                  <a:xfrm>
                    <a:off x="5430360" y="2014450"/>
                    <a:ext cx="161924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SG" dirty="0"/>
                      <a:t>High-growth </a:t>
                    </a:r>
                  </a:p>
                </p:txBody>
              </p:sp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xmlns="" id="{4CE17026-498E-40D2-ADEE-4111847FE93C}"/>
                      </a:ext>
                    </a:extLst>
                  </p:cNvPr>
                  <p:cNvSpPr txBox="1"/>
                  <p:nvPr/>
                </p:nvSpPr>
                <p:spPr>
                  <a:xfrm>
                    <a:off x="4302066" y="2040207"/>
                    <a:ext cx="90478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SG" dirty="0"/>
                      <a:t>Young </a:t>
                    </a:r>
                  </a:p>
                </p:txBody>
              </p:sp>
              <p:sp>
                <p:nvSpPr>
                  <p:cNvPr id="13" name="TextBox 12">
                    <a:extLst>
                      <a:ext uri="{FF2B5EF4-FFF2-40B4-BE49-F238E27FC236}">
                        <a16:creationId xmlns:a16="http://schemas.microsoft.com/office/drawing/2014/main" xmlns="" id="{89EC2205-DBD8-4C88-ABA4-1BF813B3AB4A}"/>
                      </a:ext>
                    </a:extLst>
                  </p:cNvPr>
                  <p:cNvSpPr txBox="1"/>
                  <p:nvPr/>
                </p:nvSpPr>
                <p:spPr>
                  <a:xfrm>
                    <a:off x="6761641" y="1875951"/>
                    <a:ext cx="904783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SG" dirty="0"/>
                      <a:t>Mature Growth </a:t>
                    </a:r>
                  </a:p>
                </p:txBody>
              </p:sp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xmlns="" id="{C7ABAC43-760A-4863-AD15-ACC6678D8E46}"/>
                      </a:ext>
                    </a:extLst>
                  </p:cNvPr>
                  <p:cNvSpPr txBox="1"/>
                  <p:nvPr/>
                </p:nvSpPr>
                <p:spPr>
                  <a:xfrm>
                    <a:off x="7810130" y="1901707"/>
                    <a:ext cx="1411087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SG" dirty="0"/>
                      <a:t>Mature stable</a:t>
                    </a:r>
                  </a:p>
                </p:txBody>
              </p:sp>
            </p:grp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xmlns="" id="{0A8B2F27-5793-494A-BCF1-00AC7214113E}"/>
                    </a:ext>
                  </a:extLst>
                </p:cNvPr>
                <p:cNvSpPr txBox="1"/>
                <p:nvPr/>
              </p:nvSpPr>
              <p:spPr>
                <a:xfrm>
                  <a:off x="9148486" y="1987964"/>
                  <a:ext cx="107197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SG" dirty="0"/>
                    <a:t>Decline</a:t>
                  </a:r>
                </a:p>
              </p:txBody>
            </p:sp>
          </p:grp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3453ECA0-424D-48F1-80A8-5D54291A6991}"/>
                  </a:ext>
                </a:extLst>
              </p:cNvPr>
              <p:cNvSpPr txBox="1"/>
              <p:nvPr/>
            </p:nvSpPr>
            <p:spPr>
              <a:xfrm>
                <a:off x="453091" y="1785148"/>
                <a:ext cx="400110" cy="2958032"/>
              </a:xfrm>
              <a:prstGeom prst="rect">
                <a:avLst/>
              </a:prstGeom>
              <a:noFill/>
            </p:spPr>
            <p:txBody>
              <a:bodyPr vert="vert270" wrap="square" rtlCol="0">
                <a:spAutoFit/>
              </a:bodyPr>
              <a:lstStyle/>
              <a:p>
                <a:pPr algn="ctr"/>
                <a:r>
                  <a:rPr lang="en-SG" sz="1400" dirty="0"/>
                  <a:t>Revenue growth</a:t>
                </a:r>
              </a:p>
            </p:txBody>
          </p:sp>
        </p:grp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xmlns="" id="{59AA5227-8AEE-46C5-A037-562968969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006556"/>
              </p:ext>
            </p:extLst>
          </p:nvPr>
        </p:nvGraphicFramePr>
        <p:xfrm>
          <a:off x="546162" y="4717555"/>
          <a:ext cx="1131112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875">
                  <a:extLst>
                    <a:ext uri="{9D8B030D-6E8A-4147-A177-3AD203B41FA5}">
                      <a16:colId xmlns:a16="http://schemas.microsoft.com/office/drawing/2014/main" xmlns="" val="2709360461"/>
                    </a:ext>
                  </a:extLst>
                </a:gridCol>
                <a:gridCol w="1615875">
                  <a:extLst>
                    <a:ext uri="{9D8B030D-6E8A-4147-A177-3AD203B41FA5}">
                      <a16:colId xmlns:a16="http://schemas.microsoft.com/office/drawing/2014/main" xmlns="" val="3571020869"/>
                    </a:ext>
                  </a:extLst>
                </a:gridCol>
                <a:gridCol w="1615875">
                  <a:extLst>
                    <a:ext uri="{9D8B030D-6E8A-4147-A177-3AD203B41FA5}">
                      <a16:colId xmlns:a16="http://schemas.microsoft.com/office/drawing/2014/main" xmlns="" val="4010406025"/>
                    </a:ext>
                  </a:extLst>
                </a:gridCol>
                <a:gridCol w="1615875">
                  <a:extLst>
                    <a:ext uri="{9D8B030D-6E8A-4147-A177-3AD203B41FA5}">
                      <a16:colId xmlns:a16="http://schemas.microsoft.com/office/drawing/2014/main" xmlns="" val="1031480817"/>
                    </a:ext>
                  </a:extLst>
                </a:gridCol>
                <a:gridCol w="1615875">
                  <a:extLst>
                    <a:ext uri="{9D8B030D-6E8A-4147-A177-3AD203B41FA5}">
                      <a16:colId xmlns:a16="http://schemas.microsoft.com/office/drawing/2014/main" xmlns="" val="3922232324"/>
                    </a:ext>
                  </a:extLst>
                </a:gridCol>
                <a:gridCol w="1615875">
                  <a:extLst>
                    <a:ext uri="{9D8B030D-6E8A-4147-A177-3AD203B41FA5}">
                      <a16:colId xmlns:a16="http://schemas.microsoft.com/office/drawing/2014/main" xmlns="" val="1308659286"/>
                    </a:ext>
                  </a:extLst>
                </a:gridCol>
                <a:gridCol w="1615875">
                  <a:extLst>
                    <a:ext uri="{9D8B030D-6E8A-4147-A177-3AD203B41FA5}">
                      <a16:colId xmlns:a16="http://schemas.microsoft.com/office/drawing/2014/main" xmlns="" val="3158924724"/>
                    </a:ext>
                  </a:extLst>
                </a:gridCol>
              </a:tblGrid>
              <a:tr h="441660"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Stage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Start-up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Young growth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High-growth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Mature – growth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Mature – Stable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Decline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2099939"/>
                  </a:ext>
                </a:extLst>
              </a:tr>
              <a:tr h="820227"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Valuation metrics and drivers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Market potential, cash burn ratio.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Number of users, value per user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Repeat revenues, EV/sales, DCF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Revenue growth, PEG ratio  etc.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Earnings growth, P/E, EV/EBITDA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Liquid assets, Price to book, Return on capital.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85719288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6824104-E3E1-473C-B915-3BCEB9C9A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t>13</a:t>
            </a:fld>
            <a:endParaRPr lang="en-SG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D19B9147-911B-4F7D-AFB4-634E33B16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Where do I exist on the corporate life cycle?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8ACD15A-69CE-4B21-9387-0C984D43A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71DFD21-672F-40C9-BF19-43C3C956B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  <a:endParaRPr lang="en-SG" dirty="0"/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xmlns="" id="{E0DF341C-BF82-4F45-A422-A04D941CBF5B}"/>
              </a:ext>
            </a:extLst>
          </p:cNvPr>
          <p:cNvCxnSpPr>
            <a:cxnSpLocks/>
          </p:cNvCxnSpPr>
          <p:nvPr/>
        </p:nvCxnSpPr>
        <p:spPr>
          <a:xfrm rot="10800000" flipV="1">
            <a:off x="3943351" y="1936517"/>
            <a:ext cx="5130165" cy="2011570"/>
          </a:xfrm>
          <a:prstGeom prst="bentConnector3">
            <a:avLst>
              <a:gd name="adj1" fmla="val 93"/>
            </a:avLst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14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DEE4E9-341B-4406-8EFD-F34FE7F67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Thank you !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F5E5ACA-6745-4BFF-8D25-38EF06A6C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4DB497-0C6B-424F-A7C6-24E793F93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A2DCC5-0886-48D3-B2D8-7208451B0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pPr/>
              <a:t>14</a:t>
            </a:fld>
            <a:endParaRPr lang="en-SG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CE62CC18-1032-4507-8823-4F1E0B165A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200151"/>
            <a:ext cx="10687050" cy="484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980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Valuation cartoons">
            <a:extLst>
              <a:ext uri="{FF2B5EF4-FFF2-40B4-BE49-F238E27FC236}">
                <a16:creationId xmlns:a16="http://schemas.microsoft.com/office/drawing/2014/main" xmlns="" id="{84DB9D6D-5A73-4C49-8C0F-230C564DC58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" b="-3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94BA29-DB17-4C81-B4E4-E4DF2C2B09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>
                <a:solidFill>
                  <a:srgbClr val="FFFFFF"/>
                </a:solidFill>
              </a:rPr>
              <a:t>Copyrights reserved with JPR Capital | Strictly for private circulation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43E2895-7C46-47EA-946E-1D8B308D3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JPR Capital (P) Ltd.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897248-FC64-4092-9373-3D54F1668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034439E-3911-4BE0-BF38-249A4D33D214}" type="slidenum">
              <a:rPr lang="en-US">
                <a:solidFill>
                  <a:srgbClr val="FFFFFF"/>
                </a:solidFill>
                <a:latin typeface="+mn-lt"/>
              </a:rPr>
              <a:pPr>
                <a:spcAft>
                  <a:spcPts val="600"/>
                </a:spcAft>
              </a:pPr>
              <a:t>15</a:t>
            </a:fld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7915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9381EB-1487-4320-9237-C30B78390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Q&amp;A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27601D-8DB7-4603-A0E4-E54489B81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dirty="0"/>
              <a:t>Jayasimha P </a:t>
            </a:r>
          </a:p>
          <a:p>
            <a:pPr marL="0" indent="0">
              <a:buNone/>
            </a:pPr>
            <a:r>
              <a:rPr lang="en-SG" dirty="0"/>
              <a:t>JPR Capital </a:t>
            </a:r>
          </a:p>
          <a:p>
            <a:pPr marL="0" indent="0">
              <a:buNone/>
            </a:pPr>
            <a:r>
              <a:rPr lang="en-SG" dirty="0"/>
              <a:t>Email: </a:t>
            </a:r>
            <a:r>
              <a:rPr lang="en-SG" dirty="0">
                <a:hlinkClick r:id="rId3"/>
              </a:rPr>
              <a:t>jay@jprcapital.in</a:t>
            </a:r>
            <a:r>
              <a:rPr lang="en-SG" dirty="0"/>
              <a:t> </a:t>
            </a:r>
          </a:p>
          <a:p>
            <a:pPr marL="0" indent="0">
              <a:buNone/>
            </a:pPr>
            <a:r>
              <a:rPr lang="en-SG" dirty="0"/>
              <a:t>Phone: +91 7330962581</a:t>
            </a:r>
          </a:p>
          <a:p>
            <a:pPr marL="0" indent="0">
              <a:buNone/>
            </a:pPr>
            <a:endParaRPr lang="en-SG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6375F76-F60E-459A-B516-E781DE357B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2C1D11-6A9F-415D-BE25-237A3243C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C4053E-0079-438B-B217-7D3DCF202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t>16</a:t>
            </a:fld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6A45925-C378-47BC-8644-560777012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06260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607407-88EF-43FB-82EB-7842DC717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12 Methods of calculating international cost of capital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9F362804-14CF-4C1A-8D54-7050286CA0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5409475"/>
              </p:ext>
            </p:extLst>
          </p:nvPr>
        </p:nvGraphicFramePr>
        <p:xfrm>
          <a:off x="266700" y="1825624"/>
          <a:ext cx="11531600" cy="442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760">
                  <a:extLst>
                    <a:ext uri="{9D8B030D-6E8A-4147-A177-3AD203B41FA5}">
                      <a16:colId xmlns:a16="http://schemas.microsoft.com/office/drawing/2014/main" xmlns="" val="3476793509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xmlns="" val="703798472"/>
                    </a:ext>
                  </a:extLst>
                </a:gridCol>
                <a:gridCol w="3337560">
                  <a:extLst>
                    <a:ext uri="{9D8B030D-6E8A-4147-A177-3AD203B41FA5}">
                      <a16:colId xmlns:a16="http://schemas.microsoft.com/office/drawing/2014/main" xmlns="" val="1255044911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xmlns="" val="2328737358"/>
                    </a:ext>
                  </a:extLst>
                </a:gridCol>
              </a:tblGrid>
              <a:tr h="585200">
                <a:tc>
                  <a:txBody>
                    <a:bodyPr/>
                    <a:lstStyle/>
                    <a:p>
                      <a:r>
                        <a:rPr lang="en-SG" dirty="0"/>
                        <a:t>Method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Formula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Method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Formula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86524776"/>
                  </a:ext>
                </a:extLst>
              </a:tr>
              <a:tr h="585200">
                <a:tc>
                  <a:txBody>
                    <a:bodyPr/>
                    <a:lstStyle/>
                    <a:p>
                      <a:r>
                        <a:rPr lang="en-SG" dirty="0"/>
                        <a:t>World Capital Asset Pricing model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E (</a:t>
                      </a:r>
                      <a:r>
                        <a:rPr lang="en-SG" dirty="0" err="1"/>
                        <a:t>Ri,t</a:t>
                      </a:r>
                      <a:r>
                        <a:rPr lang="en-SG" dirty="0"/>
                        <a:t> )Z(t−1) = </a:t>
                      </a:r>
                      <a:r>
                        <a:rPr lang="el-GR" dirty="0"/>
                        <a:t>β </a:t>
                      </a:r>
                      <a:r>
                        <a:rPr lang="en-SG" dirty="0" err="1"/>
                        <a:t>i,w</a:t>
                      </a:r>
                      <a:r>
                        <a:rPr lang="en-SG" dirty="0"/>
                        <a:t>,(t−1)E *</a:t>
                      </a:r>
                      <a:r>
                        <a:rPr lang="en-SG" dirty="0" err="1"/>
                        <a:t>Rw,t</a:t>
                      </a:r>
                      <a:r>
                        <a:rPr lang="en-SG" dirty="0"/>
                        <a:t> Zt−1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Damodaran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0524725"/>
                  </a:ext>
                </a:extLst>
              </a:tr>
              <a:tr h="585200">
                <a:tc>
                  <a:txBody>
                    <a:bodyPr/>
                    <a:lstStyle/>
                    <a:p>
                      <a:r>
                        <a:rPr lang="en-US" dirty="0"/>
                        <a:t>The World Multifactor Capital Asset Pricing Model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The Ibbotson Bayesian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CAPM + intercept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9956852"/>
                  </a:ext>
                </a:extLst>
              </a:tr>
              <a:tr h="585200">
                <a:tc>
                  <a:txBody>
                    <a:bodyPr/>
                    <a:lstStyle/>
                    <a:p>
                      <a:r>
                        <a:rPr lang="en-SG" dirty="0"/>
                        <a:t>Bekaert and Harvey Mixture Model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Implied Cost of Capital Model 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Gordon growth model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8336755"/>
                  </a:ext>
                </a:extLst>
              </a:tr>
              <a:tr h="585200">
                <a:tc>
                  <a:txBody>
                    <a:bodyPr/>
                    <a:lstStyle/>
                    <a:p>
                      <a:r>
                        <a:rPr lang="en-US" dirty="0"/>
                        <a:t>The Sovereign Spread Model (Goldman Model)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The CSFB Model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19506309"/>
                  </a:ext>
                </a:extLst>
              </a:tr>
              <a:tr h="585200">
                <a:tc>
                  <a:txBody>
                    <a:bodyPr/>
                    <a:lstStyle/>
                    <a:p>
                      <a:r>
                        <a:rPr lang="en-US" dirty="0"/>
                        <a:t>The Implied Sovereign Spread Model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Expected Returns are the Same Globally 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Same rates adjusted for inflation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5919926"/>
                  </a:ext>
                </a:extLst>
              </a:tr>
              <a:tr h="585200">
                <a:tc>
                  <a:txBody>
                    <a:bodyPr/>
                    <a:lstStyle/>
                    <a:p>
                      <a:r>
                        <a:rPr lang="en-US" dirty="0"/>
                        <a:t>The Sovereign Spread Volatility Ratio Model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The </a:t>
                      </a:r>
                      <a:r>
                        <a:rPr lang="en-SG" dirty="0" err="1"/>
                        <a:t>Erb</a:t>
                      </a:r>
                      <a:r>
                        <a:rPr lang="en-SG" dirty="0"/>
                        <a:t>-Harvey-</a:t>
                      </a:r>
                      <a:r>
                        <a:rPr lang="en-SG" dirty="0" err="1"/>
                        <a:t>Viskanta</a:t>
                      </a:r>
                      <a:r>
                        <a:rPr lang="en-SG" dirty="0"/>
                        <a:t>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09541141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8B1582B-7EF9-48F4-BB8A-A1B1D680F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A224D7-6ADB-4BBA-9AEC-F0B0D40D2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55AACE-505B-4234-97AE-B5F5F7F2B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pPr/>
              <a:t>17</a:t>
            </a:fld>
            <a:endParaRPr lang="en-SG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1B685BB7-12CD-4AF7-9170-6886C078BF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en-SG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A3A4ED7-E379-4F98-A318-EA38678DE4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382" y="3195699"/>
            <a:ext cx="2368618" cy="39603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A6A1D3F6-B0BF-4387-8F08-2FF8732EA7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7376" y="5734050"/>
            <a:ext cx="2039938" cy="3651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DFAD86A-BE54-4237-8C63-E50F10A49A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17481" y="4448823"/>
            <a:ext cx="2039938" cy="3961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D02D1145-D47C-47D9-B8DB-85118AEA29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77376" y="2409177"/>
            <a:ext cx="2029076" cy="62193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ED6CF67-16F7-4339-B274-4C534ADA8B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7382" y="5577346"/>
            <a:ext cx="2352675" cy="6667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0BE92DED-8136-4A26-B628-EC7723BB4A5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55981" y="5067623"/>
            <a:ext cx="1895475" cy="457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1A682A37-5BA2-4CF9-9EE1-A5AE1A57F33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93344" y="4448823"/>
            <a:ext cx="2085975" cy="43815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14C66BB2-504F-4106-9F6B-95F0511486F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75000" y="3772388"/>
            <a:ext cx="2857500" cy="46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25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554A3B-C0DD-4A50-92FB-63650591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>
                <a:latin typeface="Optima" pitchFamily="2" charset="0"/>
              </a:rPr>
              <a:t>Agenda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A36E5C8C-BE61-4E90-8DA6-9184A77DF0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378882"/>
              </p:ext>
            </p:extLst>
          </p:nvPr>
        </p:nvGraphicFramePr>
        <p:xfrm>
          <a:off x="838200" y="1109709"/>
          <a:ext cx="10515600" cy="506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2F5AA6B-55D7-47EF-970F-79726AEF9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E50AB09-134F-452F-BA7B-C8537A153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t>2</a:t>
            </a:fld>
            <a:endParaRPr lang="en-SG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0B703ED0-841C-4817-B383-4B716629D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8922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4830B9-1EC5-4C59-B0B4-0D59740FD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>
                <a:cs typeface="Times New Roman" panose="02020603050405020304" pitchFamily="18" charset="0"/>
              </a:rPr>
              <a:t>M&amp;A Valuation- What is it all about 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10919F-2583-4EC4-AA83-2B122D22D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330" y="1601787"/>
            <a:ext cx="11391035" cy="4351338"/>
          </a:xfrm>
        </p:spPr>
        <p:txBody>
          <a:bodyPr>
            <a:normAutofit fontScale="92500" lnSpcReduction="10000"/>
          </a:bodyPr>
          <a:lstStyle/>
          <a:p>
            <a:r>
              <a:rPr lang="en-SG" dirty="0">
                <a:cs typeface="Times New Roman" panose="02020603050405020304" pitchFamily="18" charset="0"/>
              </a:rPr>
              <a:t>Synergy is defined as follows in International valuation standards 2017(IVS 104- Bases, 190) </a:t>
            </a:r>
          </a:p>
          <a:p>
            <a:pPr marL="457200" lvl="1" indent="0">
              <a:buNone/>
            </a:pPr>
            <a:r>
              <a:rPr lang="en-SG" sz="2800" dirty="0">
                <a:solidFill>
                  <a:srgbClr val="000085"/>
                </a:solidFill>
                <a:cs typeface="Times New Roman" panose="02020603050405020304" pitchFamily="18" charset="0"/>
              </a:rPr>
              <a:t>“Synergies” refer to the benefits associated with combining assets. </a:t>
            </a:r>
          </a:p>
          <a:p>
            <a:r>
              <a:rPr lang="en-SG" dirty="0">
                <a:cs typeface="Times New Roman" panose="02020603050405020304" pitchFamily="18" charset="0"/>
              </a:rPr>
              <a:t>They refer to the incremental cash flows associated with resultant structure. </a:t>
            </a:r>
          </a:p>
          <a:p>
            <a:r>
              <a:rPr lang="en-SG" dirty="0">
                <a:cs typeface="Times New Roman" panose="02020603050405020304" pitchFamily="18" charset="0"/>
              </a:rPr>
              <a:t>Generally the post-integration process must be completed within 6-9 months from the date of completion of the deal.</a:t>
            </a:r>
          </a:p>
          <a:p>
            <a:r>
              <a:rPr lang="en-SG" dirty="0">
                <a:cs typeface="Times New Roman" panose="02020603050405020304" pitchFamily="18" charset="0"/>
              </a:rPr>
              <a:t>Type of synergies also play a role in realization and valuation – Revenue or cost or real options </a:t>
            </a:r>
          </a:p>
          <a:p>
            <a:r>
              <a:rPr lang="en-SG" dirty="0">
                <a:cs typeface="Times New Roman" panose="02020603050405020304" pitchFamily="18" charset="0"/>
              </a:rPr>
              <a:t>A nice cup of coffee – would you prefer it cold? </a:t>
            </a:r>
          </a:p>
          <a:p>
            <a:r>
              <a:rPr lang="en-SG" dirty="0">
                <a:cs typeface="Times New Roman" panose="02020603050405020304" pitchFamily="18" charset="0"/>
              </a:rPr>
              <a:t>It is from synergies we pay the premiums to target’s shareholder. </a:t>
            </a:r>
          </a:p>
          <a:p>
            <a:endParaRPr lang="en-SG" dirty="0"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87EA7D-2078-4101-A676-DEF166A72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5EF234-ED59-49C8-8FA3-F8D162760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AB649E6-87FE-4FB5-9214-1072C32E1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pPr/>
              <a:t>3</a:t>
            </a:fld>
            <a:endParaRPr lang="en-SG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031CAC85-B998-4347-BAA1-DEB56FB907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SG" dirty="0">
                <a:cs typeface="Times New Roman" panose="02020603050405020304" pitchFamily="18" charset="0"/>
              </a:rPr>
              <a:t>Synergies are the basic reason why M&amp;A activity is conducted. </a:t>
            </a:r>
          </a:p>
        </p:txBody>
      </p:sp>
    </p:spTree>
    <p:extLst>
      <p:ext uri="{BB962C8B-B14F-4D97-AF65-F5344CB8AC3E}">
        <p14:creationId xmlns:p14="http://schemas.microsoft.com/office/powerpoint/2010/main" val="185727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51ED62-9C4C-4916-91C3-C4454FD20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5792"/>
          </a:xfrm>
        </p:spPr>
        <p:txBody>
          <a:bodyPr/>
          <a:lstStyle/>
          <a:p>
            <a:r>
              <a:rPr lang="en-SG" dirty="0">
                <a:cs typeface="Times New Roman" panose="02020603050405020304" pitchFamily="18" charset="0"/>
              </a:rPr>
              <a:t>Building blocks in M&amp;A Valuation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09CAB52C-C74A-4961-AD64-F7B12CDB31AD}"/>
              </a:ext>
            </a:extLst>
          </p:cNvPr>
          <p:cNvCxnSpPr>
            <a:cxnSpLocks/>
          </p:cNvCxnSpPr>
          <p:nvPr/>
        </p:nvCxnSpPr>
        <p:spPr>
          <a:xfrm>
            <a:off x="2848992" y="4483219"/>
            <a:ext cx="85048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C9D80D7A-E5D8-499D-A781-F94228EB45B2}"/>
              </a:ext>
            </a:extLst>
          </p:cNvPr>
          <p:cNvSpPr/>
          <p:nvPr/>
        </p:nvSpPr>
        <p:spPr>
          <a:xfrm>
            <a:off x="1500326" y="4483219"/>
            <a:ext cx="1348666" cy="132555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0115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Fair Value (FV)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4E746375-C861-4484-9267-3CFD1A3B5DF3}"/>
              </a:ext>
            </a:extLst>
          </p:cNvPr>
          <p:cNvSpPr/>
          <p:nvPr/>
        </p:nvSpPr>
        <p:spPr>
          <a:xfrm>
            <a:off x="3523325" y="4483219"/>
            <a:ext cx="1348666" cy="710218"/>
          </a:xfrm>
          <a:prstGeom prst="rect">
            <a:avLst/>
          </a:prstGeom>
          <a:solidFill>
            <a:srgbClr val="00B05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valuation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9C0106B6-287D-4AA1-8791-BFA32A345EFD}"/>
              </a:ext>
            </a:extLst>
          </p:cNvPr>
          <p:cNvSpPr/>
          <p:nvPr/>
        </p:nvSpPr>
        <p:spPr>
          <a:xfrm>
            <a:off x="5415563" y="4483218"/>
            <a:ext cx="1348666" cy="132555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CDE96CEC-36AD-4DF1-812A-C8A79C00F694}"/>
              </a:ext>
            </a:extLst>
          </p:cNvPr>
          <p:cNvSpPr/>
          <p:nvPr/>
        </p:nvSpPr>
        <p:spPr>
          <a:xfrm>
            <a:off x="5415563" y="3157662"/>
            <a:ext cx="1348666" cy="13255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 Premium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EB2AB23D-CB8B-4D45-83F1-779AFE99A4E4}"/>
              </a:ext>
            </a:extLst>
          </p:cNvPr>
          <p:cNvSpPr/>
          <p:nvPr/>
        </p:nvSpPr>
        <p:spPr>
          <a:xfrm>
            <a:off x="7036015" y="3157661"/>
            <a:ext cx="1348666" cy="2651111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D3275B11-F7FB-4D36-B9A9-A32B27B8C1FD}"/>
              </a:ext>
            </a:extLst>
          </p:cNvPr>
          <p:cNvSpPr/>
          <p:nvPr/>
        </p:nvSpPr>
        <p:spPr>
          <a:xfrm>
            <a:off x="7036015" y="2041869"/>
            <a:ext cx="1348666" cy="11157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to Acquirer Shareholder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554A9703-20EA-48C1-8590-82042CCDA9EB}"/>
              </a:ext>
            </a:extLst>
          </p:cNvPr>
          <p:cNvSpPr/>
          <p:nvPr/>
        </p:nvSpPr>
        <p:spPr>
          <a:xfrm>
            <a:off x="8656467" y="2041868"/>
            <a:ext cx="1348666" cy="24413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Synergies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EC53835B-40DA-4A63-B51F-F2852B610B13}"/>
              </a:ext>
            </a:extLst>
          </p:cNvPr>
          <p:cNvSpPr/>
          <p:nvPr/>
        </p:nvSpPr>
        <p:spPr>
          <a:xfrm>
            <a:off x="3523325" y="3772985"/>
            <a:ext cx="1348666" cy="710218"/>
          </a:xfrm>
          <a:prstGeom prst="rect">
            <a:avLst/>
          </a:prstGeom>
          <a:solidFill>
            <a:srgbClr val="00B050"/>
          </a:solidFill>
          <a:ln w="285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valuation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9153960A-00FD-4EB6-B108-1E5C2321E931}"/>
              </a:ext>
            </a:extLst>
          </p:cNvPr>
          <p:cNvSpPr/>
          <p:nvPr/>
        </p:nvSpPr>
        <p:spPr>
          <a:xfrm>
            <a:off x="3524989" y="5193438"/>
            <a:ext cx="1348666" cy="615324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98266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965694-8A13-4A14-A7B4-72C6EAA96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981678" cy="887267"/>
          </a:xfrm>
        </p:spPr>
        <p:txBody>
          <a:bodyPr>
            <a:normAutofit/>
          </a:bodyPr>
          <a:lstStyle/>
          <a:p>
            <a:r>
              <a:rPr lang="en-IN" dirty="0">
                <a:latin typeface="Optima" pitchFamily="2" charset="0"/>
              </a:rPr>
              <a:t>Cross-border M&amp;A important issues </a:t>
            </a:r>
            <a:endParaRPr lang="en-SG" dirty="0">
              <a:latin typeface="Optima" pitchFamily="2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57478D-73C8-42AD-8427-CC38B8D72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A38CC4-F9F5-427C-BC6A-3139B35F1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t>5</a:t>
            </a:fld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7EEA23D-7E15-4098-8E48-5DF0182D0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586982C4-BABA-4F78-BB72-11537FE70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828731"/>
              </p:ext>
            </p:extLst>
          </p:nvPr>
        </p:nvGraphicFramePr>
        <p:xfrm>
          <a:off x="6217920" y="1201087"/>
          <a:ext cx="5832413" cy="5051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413">
                  <a:extLst>
                    <a:ext uri="{9D8B030D-6E8A-4147-A177-3AD203B41FA5}">
                      <a16:colId xmlns:a16="http://schemas.microsoft.com/office/drawing/2014/main" xmlns="" val="3863436386"/>
                    </a:ext>
                  </a:extLst>
                </a:gridCol>
              </a:tblGrid>
              <a:tr h="538295">
                <a:tc>
                  <a:txBody>
                    <a:bodyPr/>
                    <a:lstStyle/>
                    <a:p>
                      <a:r>
                        <a:rPr lang="en-IN" dirty="0">
                          <a:latin typeface="Optima" pitchFamily="2" charset="0"/>
                          <a:cs typeface="Times New Roman" panose="02020603050405020304" pitchFamily="18" charset="0"/>
                        </a:rPr>
                        <a:t>Cash vs. Stock – Which is better choice </a:t>
                      </a:r>
                      <a:endParaRPr lang="en-SG" dirty="0">
                        <a:latin typeface="Optima" pitchFamily="2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5912285"/>
                  </a:ext>
                </a:extLst>
              </a:tr>
              <a:tr h="1327303">
                <a:tc>
                  <a:txBody>
                    <a:bodyPr/>
                    <a:lstStyle/>
                    <a:p>
                      <a:r>
                        <a:rPr lang="en-IN" dirty="0">
                          <a:latin typeface="Optima" pitchFamily="2" charset="0"/>
                          <a:cs typeface="Times New Roman" panose="02020603050405020304" pitchFamily="18" charset="0"/>
                        </a:rPr>
                        <a:t>M&amp;A deals generally include the part cash and part share deals to increase the synergies that get ploughed back into the company. </a:t>
                      </a:r>
                      <a:endParaRPr lang="en-SG" dirty="0">
                        <a:latin typeface="Optima" pitchFamily="2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5917072"/>
                  </a:ext>
                </a:extLst>
              </a:tr>
              <a:tr h="1327303">
                <a:tc>
                  <a:txBody>
                    <a:bodyPr/>
                    <a:lstStyle/>
                    <a:p>
                      <a:r>
                        <a:rPr lang="en-IN" dirty="0">
                          <a:latin typeface="Optima" pitchFamily="2" charset="0"/>
                          <a:cs typeface="Times New Roman" panose="02020603050405020304" pitchFamily="18" charset="0"/>
                        </a:rPr>
                        <a:t>However, most cross-border M&amp;A involve paying 100% cash to avoid the lengthy process of registering the shares with the authority e.g. SEC, United States of America</a:t>
                      </a:r>
                      <a:endParaRPr lang="en-SG" dirty="0">
                        <a:latin typeface="Optima" pitchFamily="2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9645199"/>
                  </a:ext>
                </a:extLst>
              </a:tr>
              <a:tr h="929111">
                <a:tc>
                  <a:txBody>
                    <a:bodyPr/>
                    <a:lstStyle/>
                    <a:p>
                      <a:r>
                        <a:rPr lang="en-IN" dirty="0">
                          <a:latin typeface="Optima" pitchFamily="2" charset="0"/>
                          <a:cs typeface="Times New Roman" panose="02020603050405020304" pitchFamily="18" charset="0"/>
                        </a:rPr>
                        <a:t>This generally crystallises the target management’s responsibility in future merged entity</a:t>
                      </a:r>
                      <a:endParaRPr lang="en-SG" dirty="0">
                        <a:latin typeface="Optima" pitchFamily="2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8239975"/>
                  </a:ext>
                </a:extLst>
              </a:tr>
              <a:tr h="929111"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  <a:cs typeface="Times New Roman" panose="02020603050405020304" pitchFamily="18" charset="0"/>
                        </a:rPr>
                        <a:t>However, FEMA regulations have to be adhered to when an Inbound merger or an outbound merger is being made.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854741"/>
                  </a:ext>
                </a:extLst>
              </a:tr>
            </a:tbl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xmlns="" id="{824D234C-BC35-4BA0-8EE7-CA96C3653A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9954374"/>
              </p:ext>
            </p:extLst>
          </p:nvPr>
        </p:nvGraphicFramePr>
        <p:xfrm>
          <a:off x="25400" y="885613"/>
          <a:ext cx="619252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632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714EEF-E66F-43FC-8356-32E9125D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B5404E5F-9B60-4DBA-8F5B-6C9DE36A65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257722"/>
              </p:ext>
            </p:extLst>
          </p:nvPr>
        </p:nvGraphicFramePr>
        <p:xfrm>
          <a:off x="-2674620" y="18255"/>
          <a:ext cx="18173700" cy="6451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15CB3F-E917-4AF3-99D9-6FFC99465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F36CB4-1E59-487D-8CB2-5692D57BE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5ABC5E-8F41-41EA-904D-8E286DC07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pPr/>
              <a:t>6</a:t>
            </a:fld>
            <a:endParaRPr lang="en-SG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701D5C2D-9C17-42CD-93CE-3903D2D41D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52396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4A5AD7-380D-4921-9DA0-74AAD266C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483395"/>
          </a:xfrm>
        </p:spPr>
        <p:txBody>
          <a:bodyPr>
            <a:normAutofit fontScale="90000"/>
          </a:bodyPr>
          <a:lstStyle/>
          <a:p>
            <a:r>
              <a:rPr lang="en-SG" dirty="0"/>
              <a:t>Valuation requirements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E729C87B-2BEE-4918-914D-9DE6AA326B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635539"/>
              </p:ext>
            </p:extLst>
          </p:nvPr>
        </p:nvGraphicFramePr>
        <p:xfrm>
          <a:off x="233361" y="559435"/>
          <a:ext cx="11725277" cy="5829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6996">
                  <a:extLst>
                    <a:ext uri="{9D8B030D-6E8A-4147-A177-3AD203B41FA5}">
                      <a16:colId xmlns:a16="http://schemas.microsoft.com/office/drawing/2014/main" xmlns="" val="204887056"/>
                    </a:ext>
                  </a:extLst>
                </a:gridCol>
                <a:gridCol w="3097741">
                  <a:extLst>
                    <a:ext uri="{9D8B030D-6E8A-4147-A177-3AD203B41FA5}">
                      <a16:colId xmlns:a16="http://schemas.microsoft.com/office/drawing/2014/main" xmlns="" val="257043968"/>
                    </a:ext>
                  </a:extLst>
                </a:gridCol>
                <a:gridCol w="4533544">
                  <a:extLst>
                    <a:ext uri="{9D8B030D-6E8A-4147-A177-3AD203B41FA5}">
                      <a16:colId xmlns:a16="http://schemas.microsoft.com/office/drawing/2014/main" xmlns="" val="116465638"/>
                    </a:ext>
                  </a:extLst>
                </a:gridCol>
                <a:gridCol w="2046996">
                  <a:extLst>
                    <a:ext uri="{9D8B030D-6E8A-4147-A177-3AD203B41FA5}">
                      <a16:colId xmlns:a16="http://schemas.microsoft.com/office/drawing/2014/main" xmlns="" val="865603555"/>
                    </a:ext>
                  </a:extLst>
                </a:gridCol>
              </a:tblGrid>
              <a:tr h="36886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Law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Incidence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Method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Who can do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 anchor="b"/>
                </a:tc>
                <a:extLst>
                  <a:ext uri="{0D108BD9-81ED-4DB2-BD59-A6C34878D82A}">
                    <a16:rowId xmlns:a16="http://schemas.microsoft.com/office/drawing/2014/main" xmlns="" val="141200886"/>
                  </a:ext>
                </a:extLst>
              </a:tr>
              <a:tr h="40689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Companies Act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 anchor="b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Preferential Issue - Unlisted Co-Sec 62 &amp; Sec 42</a:t>
                      </a:r>
                      <a:endParaRPr lang="en-SG" sz="1400" dirty="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 anchor="b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Indian Valuation Standards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Registered Valuer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 anchor="b"/>
                </a:tc>
                <a:extLst>
                  <a:ext uri="{0D108BD9-81ED-4DB2-BD59-A6C34878D82A}">
                    <a16:rowId xmlns:a16="http://schemas.microsoft.com/office/drawing/2014/main" xmlns="" val="3942968643"/>
                  </a:ext>
                </a:extLst>
              </a:tr>
              <a:tr h="57643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 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S/230 – Arrangement</a:t>
                      </a:r>
                      <a:endParaRPr lang="en-SG" sz="1400">
                        <a:effectLst/>
                        <a:latin typeface="Optima" pitchFamily="2" charset="0"/>
                      </a:endParaRPr>
                    </a:p>
                    <a:p>
                      <a:pPr marL="342900" lvl="0" indent="-3429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S/232 – Merger / Demerger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Indian Valuation Standards</a:t>
                      </a:r>
                      <a:endParaRPr lang="en-SG" sz="1400" dirty="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Registered Valuer 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Expert</a:t>
                      </a:r>
                      <a:endParaRPr lang="en-SG" sz="1400" dirty="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extLst>
                  <a:ext uri="{0D108BD9-81ED-4DB2-BD59-A6C34878D82A}">
                    <a16:rowId xmlns:a16="http://schemas.microsoft.com/office/drawing/2014/main" xmlns="" val="2157942946"/>
                  </a:ext>
                </a:extLst>
              </a:tr>
              <a:tr h="20344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 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Section 247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Indian Valuation Standards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Registered Valuer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extLst>
                  <a:ext uri="{0D108BD9-81ED-4DB2-BD59-A6C34878D82A}">
                    <a16:rowId xmlns:a16="http://schemas.microsoft.com/office/drawing/2014/main" xmlns="" val="1606827307"/>
                  </a:ext>
                </a:extLst>
              </a:tr>
              <a:tr h="77988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RBI / FEMA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Inbound / Outbound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kern="1200" dirty="0">
                          <a:solidFill>
                            <a:schemeClr val="dk1"/>
                          </a:solidFill>
                          <a:effectLst/>
                          <a:latin typeface="Optima" pitchFamily="2" charset="0"/>
                          <a:ea typeface="+mn-ea"/>
                          <a:cs typeface="+mn-cs"/>
                        </a:rPr>
                        <a:t>Listed Shares – SEBI Guidelines</a:t>
                      </a:r>
                      <a:endParaRPr lang="en-SG" sz="1400" kern="1200" dirty="0">
                        <a:solidFill>
                          <a:schemeClr val="dk1"/>
                        </a:solidFill>
                        <a:effectLst/>
                        <a:latin typeface="Optima" pitchFamily="2" charset="0"/>
                        <a:ea typeface="+mn-ea"/>
                        <a:cs typeface="+mn-cs"/>
                      </a:endParaRPr>
                    </a:p>
                    <a:p>
                      <a:pPr marL="342900" lvl="0" indent="-34290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kern="1200" dirty="0">
                          <a:solidFill>
                            <a:schemeClr val="dk1"/>
                          </a:solidFill>
                          <a:effectLst/>
                          <a:latin typeface="Optima" pitchFamily="2" charset="0"/>
                          <a:ea typeface="+mn-ea"/>
                          <a:cs typeface="+mn-cs"/>
                        </a:rPr>
                        <a:t>Unlisted Co – International Accepted Valuation Methodology (IAVM)</a:t>
                      </a:r>
                      <a:endParaRPr lang="en-SG" sz="1400" kern="1200" dirty="0">
                        <a:solidFill>
                          <a:schemeClr val="dk1"/>
                        </a:solidFill>
                        <a:effectLst/>
                        <a:latin typeface="Optima" pitchFamily="2" charset="0"/>
                        <a:ea typeface="+mn-ea"/>
                        <a:cs typeface="+mn-cs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MB / CA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extLst>
                  <a:ext uri="{0D108BD9-81ED-4DB2-BD59-A6C34878D82A}">
                    <a16:rowId xmlns:a16="http://schemas.microsoft.com/office/drawing/2014/main" xmlns="" val="1652285966"/>
                  </a:ext>
                </a:extLst>
              </a:tr>
              <a:tr h="98333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SEBI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Takeover Regulation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kern="1200" dirty="0">
                          <a:solidFill>
                            <a:schemeClr val="dk1"/>
                          </a:solidFill>
                          <a:effectLst/>
                          <a:latin typeface="Optima" pitchFamily="2" charset="0"/>
                          <a:ea typeface="+mn-ea"/>
                          <a:cs typeface="+mn-cs"/>
                        </a:rPr>
                        <a:t>Direct Acquisition – Highest of – negotiated price / 52 weeks VWAP / highest acquisition price in 26 weeks / 60 days VWAP</a:t>
                      </a:r>
                      <a:endParaRPr lang="en-SG" sz="1400" kern="1200" dirty="0">
                        <a:solidFill>
                          <a:schemeClr val="dk1"/>
                        </a:solidFill>
                        <a:effectLst/>
                        <a:latin typeface="Optima" pitchFamily="2" charset="0"/>
                        <a:ea typeface="+mn-ea"/>
                        <a:cs typeface="+mn-cs"/>
                      </a:endParaRPr>
                    </a:p>
                    <a:p>
                      <a:pPr marL="342900" lvl="0" indent="-34290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kern="1200" dirty="0">
                          <a:solidFill>
                            <a:schemeClr val="dk1"/>
                          </a:solidFill>
                          <a:effectLst/>
                          <a:latin typeface="Optima" pitchFamily="2" charset="0"/>
                          <a:ea typeface="+mn-ea"/>
                          <a:cs typeface="+mn-cs"/>
                        </a:rPr>
                        <a:t>Indirect Acquisition</a:t>
                      </a:r>
                      <a:endParaRPr lang="en-SG" sz="1400" kern="1200" dirty="0">
                        <a:solidFill>
                          <a:schemeClr val="dk1"/>
                        </a:solidFill>
                        <a:effectLst/>
                        <a:latin typeface="Optima" pitchFamily="2" charset="0"/>
                        <a:ea typeface="+mn-ea"/>
                        <a:cs typeface="+mn-cs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Acquirer / Manager to offer (MB)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extLst>
                  <a:ext uri="{0D108BD9-81ED-4DB2-BD59-A6C34878D82A}">
                    <a16:rowId xmlns:a16="http://schemas.microsoft.com/office/drawing/2014/main" xmlns="" val="1288015342"/>
                  </a:ext>
                </a:extLst>
              </a:tr>
              <a:tr h="88562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 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Preferential Issue (ICDR)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kern="1200" dirty="0">
                          <a:solidFill>
                            <a:schemeClr val="dk1"/>
                          </a:solidFill>
                          <a:effectLst/>
                          <a:latin typeface="Optima" pitchFamily="2" charset="0"/>
                          <a:ea typeface="+mn-ea"/>
                          <a:cs typeface="+mn-cs"/>
                        </a:rPr>
                        <a:t>Frequently traded – Higher of 26 / 2 weeks VWAP</a:t>
                      </a:r>
                      <a:endParaRPr lang="en-SG" sz="1400" kern="1200" dirty="0">
                        <a:solidFill>
                          <a:schemeClr val="dk1"/>
                        </a:solidFill>
                        <a:effectLst/>
                        <a:latin typeface="Optima" pitchFamily="2" charset="0"/>
                        <a:ea typeface="+mn-ea"/>
                        <a:cs typeface="+mn-cs"/>
                      </a:endParaRPr>
                    </a:p>
                    <a:p>
                      <a:pPr marL="342900" lvl="0" indent="-34290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kern="1200" dirty="0">
                          <a:solidFill>
                            <a:schemeClr val="dk1"/>
                          </a:solidFill>
                          <a:effectLst/>
                          <a:latin typeface="Optima" pitchFamily="2" charset="0"/>
                          <a:ea typeface="+mn-ea"/>
                          <a:cs typeface="+mn-cs"/>
                        </a:rPr>
                        <a:t>Infrequently traded – All valuation parameters have to be taken care of </a:t>
                      </a:r>
                      <a:endParaRPr lang="en-SG" sz="1400" kern="1200" dirty="0">
                        <a:solidFill>
                          <a:schemeClr val="dk1"/>
                        </a:solidFill>
                        <a:effectLst/>
                        <a:latin typeface="Optima" pitchFamily="2" charset="0"/>
                        <a:ea typeface="+mn-ea"/>
                        <a:cs typeface="+mn-cs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MB / CA (10 Years)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extLst>
                  <a:ext uri="{0D108BD9-81ED-4DB2-BD59-A6C34878D82A}">
                    <a16:rowId xmlns:a16="http://schemas.microsoft.com/office/drawing/2014/main" xmlns="" val="1438688137"/>
                  </a:ext>
                </a:extLst>
              </a:tr>
              <a:tr h="137056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>
                          <a:effectLst/>
                          <a:latin typeface="Optima" pitchFamily="2" charset="0"/>
                        </a:rPr>
                        <a:t>Income Tax</a:t>
                      </a:r>
                      <a:endParaRPr lang="en-SG" sz="140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Unquoted Shares – Sec 50CA &amp; 56(2)(x) </a:t>
                      </a:r>
                      <a:r>
                        <a:rPr lang="en-IN" sz="1400" dirty="0" err="1">
                          <a:effectLst/>
                          <a:latin typeface="Optima" pitchFamily="2" charset="0"/>
                        </a:rPr>
                        <a:t>r.w.</a:t>
                      </a: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 Rule 11 UA</a:t>
                      </a:r>
                      <a:endParaRPr lang="en-SG" sz="1400" dirty="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Co in which public are </a:t>
                      </a:r>
                      <a:r>
                        <a:rPr lang="en-IN" sz="1400" u="sng" dirty="0">
                          <a:effectLst/>
                          <a:latin typeface="Optima" pitchFamily="2" charset="0"/>
                        </a:rPr>
                        <a:t>not substantially interested</a:t>
                      </a:r>
                      <a:endParaRPr lang="en-SG" sz="1400" dirty="0">
                        <a:effectLst/>
                        <a:latin typeface="Optima" pitchFamily="2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Issue of unquoted equity – NAV or DCF Certificate</a:t>
                      </a:r>
                      <a:endParaRPr lang="en-SG" sz="1400" dirty="0">
                        <a:effectLst/>
                        <a:latin typeface="Optima" pitchFamily="2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All other valuation</a:t>
                      </a:r>
                      <a:endParaRPr lang="en-SG" sz="1400" dirty="0">
                        <a:effectLst/>
                        <a:latin typeface="Optima" pitchFamily="2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Quoted Equity – traded / floor price</a:t>
                      </a:r>
                      <a:endParaRPr lang="en-SG" sz="1400" dirty="0">
                        <a:effectLst/>
                        <a:latin typeface="Optima" pitchFamily="2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Unquoted Equity – Adjusted NAV</a:t>
                      </a:r>
                      <a:endParaRPr lang="en-SG" sz="1400" dirty="0">
                        <a:effectLst/>
                        <a:latin typeface="Optima" pitchFamily="2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Unquoted Pref Shares – certificate</a:t>
                      </a:r>
                      <a:endParaRPr lang="en-SG" sz="1400" dirty="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 </a:t>
                      </a:r>
                      <a:endParaRPr lang="en-SG" sz="1400" dirty="0">
                        <a:effectLst/>
                        <a:latin typeface="Optima" pitchFamily="2" charset="0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MB</a:t>
                      </a:r>
                      <a:endParaRPr lang="en-SG" sz="1400" dirty="0">
                        <a:effectLst/>
                        <a:latin typeface="Optima" pitchFamily="2" charset="0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 </a:t>
                      </a:r>
                      <a:endParaRPr lang="en-SG" sz="1400" dirty="0">
                        <a:effectLst/>
                        <a:latin typeface="Optima" pitchFamily="2" charset="0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MB/CA</a:t>
                      </a:r>
                      <a:endParaRPr lang="en-SG" sz="1400" dirty="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extLst>
                  <a:ext uri="{0D108BD9-81ED-4DB2-BD59-A6C34878D82A}">
                    <a16:rowId xmlns:a16="http://schemas.microsoft.com/office/drawing/2014/main" xmlns="" val="1933369588"/>
                  </a:ext>
                </a:extLst>
              </a:tr>
              <a:tr h="22186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IBC</a:t>
                      </a:r>
                      <a:endParaRPr lang="en-SG" sz="1400" dirty="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Asset Valuation – Regulation 35</a:t>
                      </a:r>
                      <a:endParaRPr lang="en-SG" sz="1400" dirty="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Fair Value &amp; Liquidation Value – IAVM</a:t>
                      </a:r>
                      <a:endParaRPr lang="en-SG" sz="1400" dirty="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400" dirty="0">
                          <a:effectLst/>
                          <a:latin typeface="Optima" pitchFamily="2" charset="0"/>
                        </a:rPr>
                        <a:t>Registered Valuer</a:t>
                      </a:r>
                      <a:endParaRPr lang="en-SG" sz="1400" dirty="0">
                        <a:effectLst/>
                        <a:latin typeface="Optima" pitchFamily="2" charset="0"/>
                        <a:ea typeface="Calibri" panose="020F0502020204030204" pitchFamily="34" charset="0"/>
                        <a:cs typeface="Gautami" panose="020B0502040204020203" pitchFamily="34" charset="0"/>
                      </a:endParaRPr>
                    </a:p>
                  </a:txBody>
                  <a:tcPr marL="53647" marR="53647" marT="0" marB="0"/>
                </a:tc>
                <a:extLst>
                  <a:ext uri="{0D108BD9-81ED-4DB2-BD59-A6C34878D82A}">
                    <a16:rowId xmlns:a16="http://schemas.microsoft.com/office/drawing/2014/main" xmlns="" val="1107497764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8FFA5EF-627B-432F-9ABC-A632F048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pPr/>
              <a:t>7</a:t>
            </a:fld>
            <a:endParaRPr lang="en-SG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0665668-11A6-40D9-977F-7C224BF99C0B}"/>
              </a:ext>
            </a:extLst>
          </p:cNvPr>
          <p:cNvSpPr txBox="1"/>
          <p:nvPr/>
        </p:nvSpPr>
        <p:spPr>
          <a:xfrm>
            <a:off x="233361" y="6469380"/>
            <a:ext cx="9687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SEBI takeover code requires the fairness opinion of a SEBI registered Merchant Banker</a:t>
            </a:r>
          </a:p>
        </p:txBody>
      </p:sp>
    </p:spTree>
    <p:extLst>
      <p:ext uri="{BB962C8B-B14F-4D97-AF65-F5344CB8AC3E}">
        <p14:creationId xmlns:p14="http://schemas.microsoft.com/office/powerpoint/2010/main" val="1980062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57587C-7CD4-47F2-A84F-3ABAE7561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Different methods of M&amp;A Valuation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4CF0D87D-AA14-423D-93DB-6F6D9D3D8D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1212793"/>
              </p:ext>
            </p:extLst>
          </p:nvPr>
        </p:nvGraphicFramePr>
        <p:xfrm>
          <a:off x="266700" y="1555127"/>
          <a:ext cx="1096899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5090">
                  <a:extLst>
                    <a:ext uri="{9D8B030D-6E8A-4147-A177-3AD203B41FA5}">
                      <a16:colId xmlns:a16="http://schemas.microsoft.com/office/drawing/2014/main" xmlns="" val="2896579682"/>
                    </a:ext>
                  </a:extLst>
                </a:gridCol>
                <a:gridCol w="8343900">
                  <a:extLst>
                    <a:ext uri="{9D8B030D-6E8A-4147-A177-3AD203B41FA5}">
                      <a16:colId xmlns:a16="http://schemas.microsoft.com/office/drawing/2014/main" xmlns="" val="298303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Method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Description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4834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Discounted Cash Flow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dirty="0">
                          <a:latin typeface="Optima" pitchFamily="2" charset="0"/>
                        </a:rPr>
                        <a:t>Relies on lot of assumptions, which might be completely different from actual metrics. Reasonable and consistent valuation can always defend the digressions.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423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Relative Valuation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The most difficult of the lot. Finding a true comparable in the start-up environment is difficult but provides for a benchmark price/value before the negotiations. However, comparing to Apples to Apples is not enough.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4040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Precedent Transaction Analysis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>
                          <a:latin typeface="Optima" pitchFamily="2" charset="0"/>
                        </a:rPr>
                        <a:t>This </a:t>
                      </a:r>
                      <a:r>
                        <a:rPr lang="en-IN" dirty="0">
                          <a:latin typeface="Optima" pitchFamily="2" charset="0"/>
                        </a:rPr>
                        <a:t>method provides a gauge about the PRICE paid about the recent transactions paid to similar targets. However, this includes the premium paid by the acquirers in the recent past giving a clouded image and could lead to more higher valuations. </a:t>
                      </a:r>
                      <a:endParaRPr lang="en-SG" dirty="0">
                        <a:latin typeface="Optim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451467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E43F3F-EF62-44E8-B167-C8FDBF06D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41AA4D-452F-4E32-B6C9-8DD362636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46922A-1B78-4D14-962E-417B5AED7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pPr/>
              <a:t>8</a:t>
            </a:fld>
            <a:endParaRPr lang="en-SG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03D61163-D460-4371-A331-A4B8BE47FF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150" y="905522"/>
            <a:ext cx="12192000" cy="64960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SG" dirty="0"/>
              <a:t>Arriving at the fair value of the target company generally kicks-off the M&amp;A process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3CA3A75-DB87-4141-9421-172FB20C355C}"/>
              </a:ext>
            </a:extLst>
          </p:cNvPr>
          <p:cNvSpPr txBox="1"/>
          <p:nvPr/>
        </p:nvSpPr>
        <p:spPr>
          <a:xfrm>
            <a:off x="266700" y="4812030"/>
            <a:ext cx="109689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latin typeface="Optima" pitchFamily="2" charset="0"/>
              </a:rPr>
              <a:t>FEMA regulation provides that the valuation can be done using any internationally accepted methodology.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latin typeface="Optima" pitchFamily="2" charset="0"/>
              </a:rPr>
              <a:t>Following the International Valuation Standards make sure the valuation report</a:t>
            </a:r>
            <a:r>
              <a:rPr lang="en-SG" dirty="0">
                <a:latin typeface="Optima" pitchFamily="2" charset="0"/>
              </a:rPr>
              <a:t> is complying with international valuation methodologies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>
                <a:latin typeface="Optima" pitchFamily="2" charset="0"/>
              </a:rPr>
              <a:t>Both Acquirer and Target have to be valued if deal includes a share swap to determine the exchange ratio. FEMA requires the valuation to be done by SEBI registered category-1 Merchant Banker.</a:t>
            </a:r>
            <a:endParaRPr lang="en-IN" dirty="0">
              <a:latin typeface="Optim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788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697942-118C-4B1B-9E34-E51F9BA56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Issues encountered in 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A30AC7-13B6-4C06-A177-95F9FAF00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329" y="1339850"/>
            <a:ext cx="11532093" cy="5016500"/>
          </a:xfrm>
        </p:spPr>
        <p:txBody>
          <a:bodyPr>
            <a:normAutofit fontScale="92500" lnSpcReduction="10000"/>
          </a:bodyPr>
          <a:lstStyle/>
          <a:p>
            <a:r>
              <a:rPr lang="en-SG" sz="2400" dirty="0"/>
              <a:t>Estimating the right cost of equity or cost of capital and growth rate</a:t>
            </a:r>
          </a:p>
          <a:p>
            <a:pPr lvl="1"/>
            <a:r>
              <a:rPr lang="en-SG" sz="2000" dirty="0"/>
              <a:t>Cost of capital is the hurdle rate that the business should deliver to its shareholders. </a:t>
            </a:r>
          </a:p>
          <a:p>
            <a:pPr lvl="1"/>
            <a:r>
              <a:rPr lang="en-SG" sz="2000" dirty="0"/>
              <a:t>Harvey (2005) 12 ways of calculating the International cost of capital </a:t>
            </a:r>
          </a:p>
          <a:p>
            <a:pPr lvl="1"/>
            <a:r>
              <a:rPr lang="en-SG" sz="2000" dirty="0"/>
              <a:t>India has a huge data gap in terms of valuation specific academic literature.</a:t>
            </a:r>
          </a:p>
          <a:p>
            <a:r>
              <a:rPr lang="en-SG" sz="2400" dirty="0"/>
              <a:t>Choosing the right tax rate </a:t>
            </a:r>
          </a:p>
          <a:p>
            <a:pPr lvl="1"/>
            <a:r>
              <a:rPr lang="en-SG" sz="2000" dirty="0"/>
              <a:t>Place of effective management (POEM)</a:t>
            </a:r>
          </a:p>
          <a:p>
            <a:pPr lvl="1"/>
            <a:r>
              <a:rPr lang="en-SG" sz="2000" dirty="0"/>
              <a:t>Base Erosion Profit Shifting (BEPS) </a:t>
            </a:r>
          </a:p>
          <a:p>
            <a:pPr lvl="1"/>
            <a:r>
              <a:rPr lang="en-SG" sz="2000" dirty="0"/>
              <a:t>Tax incentives in host country and domestic country </a:t>
            </a:r>
          </a:p>
          <a:p>
            <a:pPr lvl="1"/>
            <a:r>
              <a:rPr lang="en-SG" sz="2000" dirty="0"/>
              <a:t>DTAA tax treaties should also be considered while assessing the appropriate tax rate. </a:t>
            </a:r>
          </a:p>
          <a:p>
            <a:r>
              <a:rPr lang="en-SG" sz="2400" dirty="0"/>
              <a:t>Cross-border currency issues – exchange rate fluctuations</a:t>
            </a:r>
          </a:p>
          <a:p>
            <a:r>
              <a:rPr lang="en-SG" sz="2400" dirty="0"/>
              <a:t>Getting the SPA right</a:t>
            </a:r>
            <a:endParaRPr lang="en-SG" sz="2000" dirty="0"/>
          </a:p>
          <a:p>
            <a:r>
              <a:rPr lang="en-SG" sz="2400" dirty="0"/>
              <a:t>Choosing the right value drivers</a:t>
            </a:r>
          </a:p>
          <a:p>
            <a:pPr lvl="1"/>
            <a:r>
              <a:rPr lang="en-SG" sz="2000" dirty="0"/>
              <a:t>Estimating the wrong value drivers in valuation can lead to disastrous results </a:t>
            </a:r>
          </a:p>
          <a:p>
            <a:pPr lvl="1"/>
            <a:r>
              <a:rPr lang="en-SG" sz="2000" dirty="0"/>
              <a:t>Cosmetic changes can harm the acquirer company. Choose a valuer who has in-depth valuation knowledge and industry-specific knowledge.</a:t>
            </a:r>
            <a:r>
              <a:rPr lang="en-SG" dirty="0"/>
              <a:t> </a:t>
            </a:r>
          </a:p>
          <a:p>
            <a:endParaRPr lang="en-SG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394D9C-C6BC-422D-A26A-CA2D0B02A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Copyrights reserved with JPR Capital | Strictly for private circulation 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F67237-D94F-4E11-BEAD-7538947BB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JPR Capital (P) Ltd.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16F3C0-F411-4AA4-8F35-AA9F5AD85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39E-3911-4BE0-BF38-249A4D33D214}" type="slidenum">
              <a:rPr lang="en-SG" smtClean="0"/>
              <a:pPr/>
              <a:t>9</a:t>
            </a:fld>
            <a:endParaRPr lang="en-SG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EF5AD4E5-8A17-4C55-A42B-041A7E8740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904875"/>
            <a:ext cx="12192000" cy="4349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SG" dirty="0"/>
              <a:t>Fair value lies in the eye of beholder but how to get the right fair value of business?</a:t>
            </a:r>
          </a:p>
        </p:txBody>
      </p:sp>
    </p:spTree>
    <p:extLst>
      <p:ext uri="{BB962C8B-B14F-4D97-AF65-F5344CB8AC3E}">
        <p14:creationId xmlns:p14="http://schemas.microsoft.com/office/powerpoint/2010/main" val="71113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1940</Words>
  <Application>Microsoft Office PowerPoint</Application>
  <PresentationFormat>Widescreen</PresentationFormat>
  <Paragraphs>291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Constantia</vt:lpstr>
      <vt:lpstr>Gautami</vt:lpstr>
      <vt:lpstr>Optima</vt:lpstr>
      <vt:lpstr>Symbol</vt:lpstr>
      <vt:lpstr>Times New Roman</vt:lpstr>
      <vt:lpstr>Office Theme</vt:lpstr>
      <vt:lpstr>Cross-border M&amp;A Valuation – Issues</vt:lpstr>
      <vt:lpstr>Agenda</vt:lpstr>
      <vt:lpstr>M&amp;A Valuation- What is it all about ? </vt:lpstr>
      <vt:lpstr>Building blocks in M&amp;A Valuation</vt:lpstr>
      <vt:lpstr>Cross-border M&amp;A important issues </vt:lpstr>
      <vt:lpstr>PowerPoint Presentation</vt:lpstr>
      <vt:lpstr>Valuation requirements</vt:lpstr>
      <vt:lpstr>Different methods of M&amp;A Valuation</vt:lpstr>
      <vt:lpstr>Issues encountered in valuation</vt:lpstr>
      <vt:lpstr>Flipkart acquired by Walmart</vt:lpstr>
      <vt:lpstr>Be careful of what you wish for ! – Holding structure discounts (regulatory)  </vt:lpstr>
      <vt:lpstr>Flipkart acquired by Walmart</vt:lpstr>
      <vt:lpstr>Where do I exist on the corporate life cycle?</vt:lpstr>
      <vt:lpstr>Thank you ! </vt:lpstr>
      <vt:lpstr>PowerPoint Presentation</vt:lpstr>
      <vt:lpstr>Q&amp;A</vt:lpstr>
      <vt:lpstr>12 Methods of calculating international cost of capital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M&amp;A Valuation – Issues</dc:title>
  <dc:creator>Jayasimha  Pasumarti</dc:creator>
  <cp:lastModifiedBy>Ganesh, E</cp:lastModifiedBy>
  <cp:revision>9</cp:revision>
  <cp:lastPrinted>2019-06-21T12:49:19Z</cp:lastPrinted>
  <dcterms:created xsi:type="dcterms:W3CDTF">2019-06-21T10:38:39Z</dcterms:created>
  <dcterms:modified xsi:type="dcterms:W3CDTF">2019-06-24T11:10:28Z</dcterms:modified>
</cp:coreProperties>
</file>