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9"/>
  </p:notesMasterIdLst>
  <p:handoutMasterIdLst>
    <p:handoutMasterId r:id="rId30"/>
  </p:handoutMasterIdLst>
  <p:sldIdLst>
    <p:sldId id="324" r:id="rId2"/>
    <p:sldId id="359" r:id="rId3"/>
    <p:sldId id="360" r:id="rId4"/>
    <p:sldId id="457" r:id="rId5"/>
    <p:sldId id="466" r:id="rId6"/>
    <p:sldId id="470" r:id="rId7"/>
    <p:sldId id="472" r:id="rId8"/>
    <p:sldId id="473" r:id="rId9"/>
    <p:sldId id="474" r:id="rId10"/>
    <p:sldId id="469" r:id="rId11"/>
    <p:sldId id="475" r:id="rId12"/>
    <p:sldId id="468" r:id="rId13"/>
    <p:sldId id="476" r:id="rId14"/>
    <p:sldId id="477" r:id="rId15"/>
    <p:sldId id="478" r:id="rId16"/>
    <p:sldId id="479" r:id="rId17"/>
    <p:sldId id="459" r:id="rId18"/>
    <p:sldId id="480" r:id="rId19"/>
    <p:sldId id="481" r:id="rId20"/>
    <p:sldId id="482" r:id="rId21"/>
    <p:sldId id="483" r:id="rId22"/>
    <p:sldId id="484" r:id="rId23"/>
    <p:sldId id="486" r:id="rId24"/>
    <p:sldId id="488" r:id="rId25"/>
    <p:sldId id="490" r:id="rId26"/>
    <p:sldId id="299" r:id="rId27"/>
    <p:sldId id="489" r:id="rId2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709" autoAdjust="0"/>
  </p:normalViewPr>
  <p:slideViewPr>
    <p:cSldViewPr>
      <p:cViewPr varScale="1">
        <p:scale>
          <a:sx n="81" d="100"/>
          <a:sy n="81" d="100"/>
        </p:scale>
        <p:origin x="1498" y="53"/>
      </p:cViewPr>
      <p:guideLst>
        <p:guide orient="horz" pos="2160"/>
        <p:guide pos="2880"/>
      </p:guideLst>
    </p:cSldViewPr>
  </p:slideViewPr>
  <p:outlineViewPr>
    <p:cViewPr>
      <p:scale>
        <a:sx n="33" d="100"/>
        <a:sy n="33" d="100"/>
      </p:scale>
      <p:origin x="0" y="41778"/>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7" d="100"/>
          <a:sy n="57" d="100"/>
        </p:scale>
        <p:origin x="-1794"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4B698F1-0BE7-4B14-8710-52F7DFB8C1C8}" type="datetimeFigureOut">
              <a:rPr lang="en-IN" smtClean="0"/>
              <a:t>14-05-2022</a:t>
            </a:fld>
            <a:endParaRPr lang="en-IN"/>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D481F94-928A-4C29-849B-C2DF08E716A7}" type="slidenum">
              <a:rPr lang="en-IN" smtClean="0"/>
              <a:t>‹#›</a:t>
            </a:fld>
            <a:endParaRPr lang="en-I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3789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593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789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0"/>
            <a:r>
              <a:rPr lang="en-US" noProof="0"/>
              <a:t>Second level</a:t>
            </a:r>
          </a:p>
          <a:p>
            <a:pPr lvl="0"/>
            <a:r>
              <a:rPr lang="en-US" noProof="0"/>
              <a:t>Third level</a:t>
            </a:r>
          </a:p>
          <a:p>
            <a:pPr lvl="0"/>
            <a:r>
              <a:rPr lang="en-US" noProof="0"/>
              <a:t>Fourth level</a:t>
            </a:r>
          </a:p>
          <a:p>
            <a:pPr lvl="0"/>
            <a:r>
              <a:rPr lang="en-US" noProof="0"/>
              <a:t>Fifth level</a:t>
            </a:r>
          </a:p>
        </p:txBody>
      </p:sp>
      <p:sp>
        <p:nvSpPr>
          <p:cNvPr id="3789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3789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E1EE3354-A23C-47D4-A3B0-8748BFAC1A39}" type="slidenum">
              <a:rPr lang="en-US"/>
              <a:pPr>
                <a:defRPr/>
              </a:pPr>
              <a:t>‹#›</a:t>
            </a:fld>
            <a:endParaRPr lang="en-US"/>
          </a:p>
        </p:txBody>
      </p:sp>
    </p:spTree>
    <p:extLst>
      <p:ext uri="{BB962C8B-B14F-4D97-AF65-F5344CB8AC3E}">
        <p14:creationId xmlns:p14="http://schemas.microsoft.com/office/powerpoint/2010/main" val="35574022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742950" indent="-28575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11430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6002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20574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E1EE3354-A23C-47D4-A3B0-8748BFAC1A39}" type="slidenum">
              <a:rPr lang="en-US" smtClean="0"/>
              <a:pPr>
                <a:defRPr/>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a:defRPr/>
            </a:pPr>
            <a:fld id="{E1EE3354-A23C-47D4-A3B0-8748BFAC1A39}" type="slidenum">
              <a:rPr lang="en-US" smtClean="0"/>
              <a:pPr>
                <a:defRPr/>
              </a:pPr>
              <a:t>14</a:t>
            </a:fld>
            <a:endParaRPr lang="en-US"/>
          </a:p>
        </p:txBody>
      </p:sp>
    </p:spTree>
    <p:extLst>
      <p:ext uri="{BB962C8B-B14F-4D97-AF65-F5344CB8AC3E}">
        <p14:creationId xmlns:p14="http://schemas.microsoft.com/office/powerpoint/2010/main" val="2630592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a:defRPr/>
            </a:pPr>
            <a:fld id="{E1EE3354-A23C-47D4-A3B0-8748BFAC1A39}" type="slidenum">
              <a:rPr lang="en-US" smtClean="0"/>
              <a:pPr>
                <a:defRPr/>
              </a:pPr>
              <a:t>15</a:t>
            </a:fld>
            <a:endParaRPr lang="en-US"/>
          </a:p>
        </p:txBody>
      </p:sp>
    </p:spTree>
    <p:extLst>
      <p:ext uri="{BB962C8B-B14F-4D97-AF65-F5344CB8AC3E}">
        <p14:creationId xmlns:p14="http://schemas.microsoft.com/office/powerpoint/2010/main" val="28630164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a:defRPr/>
            </a:pPr>
            <a:fld id="{E1EE3354-A23C-47D4-A3B0-8748BFAC1A39}" type="slidenum">
              <a:rPr lang="en-US" smtClean="0"/>
              <a:pPr>
                <a:defRPr/>
              </a:pPr>
              <a:t>16</a:t>
            </a:fld>
            <a:endParaRPr lang="en-US"/>
          </a:p>
        </p:txBody>
      </p:sp>
    </p:spTree>
    <p:extLst>
      <p:ext uri="{BB962C8B-B14F-4D97-AF65-F5344CB8AC3E}">
        <p14:creationId xmlns:p14="http://schemas.microsoft.com/office/powerpoint/2010/main" val="231195147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457200" y="2363788"/>
            <a:ext cx="8153400" cy="1600200"/>
            <a:chOff x="288" y="1489"/>
            <a:chExt cx="5136" cy="1008"/>
          </a:xfrm>
        </p:grpSpPr>
        <p:sp>
          <p:nvSpPr>
            <p:cNvPr id="5" name="Arc 3"/>
            <p:cNvSpPr>
              <a:spLocks/>
            </p:cNvSpPr>
            <p:nvPr/>
          </p:nvSpPr>
          <p:spPr bwMode="invGray">
            <a:xfrm>
              <a:off x="3595" y="1489"/>
              <a:ext cx="1829" cy="1008"/>
            </a:xfrm>
            <a:custGeom>
              <a:avLst/>
              <a:gdLst>
                <a:gd name="G0" fmla="+- 312 0 0"/>
                <a:gd name="G1" fmla="+- 21600 0 0"/>
                <a:gd name="G2" fmla="+- 21600 0 0"/>
                <a:gd name="T0" fmla="*/ 300 w 21912"/>
                <a:gd name="T1" fmla="*/ 0 h 43200"/>
                <a:gd name="T2" fmla="*/ 0 w 21912"/>
                <a:gd name="T3" fmla="*/ 43198 h 43200"/>
                <a:gd name="T4" fmla="*/ 312 w 21912"/>
                <a:gd name="T5" fmla="*/ 21600 h 43200"/>
              </a:gdLst>
              <a:ahLst/>
              <a:cxnLst>
                <a:cxn ang="0">
                  <a:pos x="T0" y="T1"/>
                </a:cxn>
                <a:cxn ang="0">
                  <a:pos x="T2" y="T3"/>
                </a:cxn>
                <a:cxn ang="0">
                  <a:pos x="T4" y="T5"/>
                </a:cxn>
              </a:cxnLst>
              <a:rect l="0" t="0" r="r" b="b"/>
              <a:pathLst>
                <a:path w="21912" h="43200" fill="none"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path>
                <a:path w="21912" h="43200" stroke="0"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lnTo>
                    <a:pt x="312" y="21600"/>
                  </a:lnTo>
                  <a:close/>
                </a:path>
              </a:pathLst>
            </a:custGeom>
            <a:gradFill rotWithShape="0">
              <a:gsLst>
                <a:gs pos="0">
                  <a:schemeClr val="bg1"/>
                </a:gs>
                <a:gs pos="100000">
                  <a:srgbClr val="663300"/>
                </a:gs>
              </a:gsLst>
              <a:lin ang="0" scaled="1"/>
            </a:gradFill>
            <a:ln w="9525" cap="rnd">
              <a:noFill/>
              <a:round/>
              <a:headEnd/>
              <a:tailEnd/>
            </a:ln>
            <a:effectLst/>
          </p:spPr>
          <p:txBody>
            <a:bodyPr wrap="none" anchor="ctr"/>
            <a:lstStyle/>
            <a:p>
              <a:pPr>
                <a:defRPr/>
              </a:pPr>
              <a:endParaRPr lang="en-IN"/>
            </a:p>
          </p:txBody>
        </p:sp>
        <p:sp>
          <p:nvSpPr>
            <p:cNvPr id="6" name="Arc 4"/>
            <p:cNvSpPr>
              <a:spLocks/>
            </p:cNvSpPr>
            <p:nvPr/>
          </p:nvSpPr>
          <p:spPr bwMode="invGray">
            <a:xfrm>
              <a:off x="3548" y="1593"/>
              <a:ext cx="1831" cy="800"/>
            </a:xfrm>
            <a:custGeom>
              <a:avLst/>
              <a:gdLst>
                <a:gd name="G0" fmla="+- 324 0 0"/>
                <a:gd name="G1" fmla="+- 21600 0 0"/>
                <a:gd name="G2" fmla="+- 21600 0 0"/>
                <a:gd name="T0" fmla="*/ 312 w 21924"/>
                <a:gd name="T1" fmla="*/ 0 h 43200"/>
                <a:gd name="T2" fmla="*/ 0 w 21924"/>
                <a:gd name="T3" fmla="*/ 43198 h 43200"/>
                <a:gd name="T4" fmla="*/ 324 w 21924"/>
                <a:gd name="T5" fmla="*/ 21600 h 43200"/>
              </a:gdLst>
              <a:ahLst/>
              <a:cxnLst>
                <a:cxn ang="0">
                  <a:pos x="T0" y="T1"/>
                </a:cxn>
                <a:cxn ang="0">
                  <a:pos x="T2" y="T3"/>
                </a:cxn>
                <a:cxn ang="0">
                  <a:pos x="T4" y="T5"/>
                </a:cxn>
              </a:cxnLst>
              <a:rect l="0" t="0" r="r" b="b"/>
              <a:pathLst>
                <a:path w="21924" h="43200" fill="none"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path>
                <a:path w="21924" h="43200" stroke="0"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lnTo>
                    <a:pt x="324" y="21600"/>
                  </a:lnTo>
                  <a:close/>
                </a:path>
              </a:pathLst>
            </a:custGeom>
            <a:gradFill rotWithShape="0">
              <a:gsLst>
                <a:gs pos="0">
                  <a:schemeClr val="bg1"/>
                </a:gs>
                <a:gs pos="100000">
                  <a:srgbClr val="894400"/>
                </a:gs>
              </a:gsLst>
              <a:lin ang="0" scaled="1"/>
            </a:gradFill>
            <a:ln w="9525" cap="rnd">
              <a:noFill/>
              <a:round/>
              <a:headEnd/>
              <a:tailEnd/>
            </a:ln>
            <a:effectLst/>
          </p:spPr>
          <p:txBody>
            <a:bodyPr wrap="none" anchor="ctr"/>
            <a:lstStyle/>
            <a:p>
              <a:pPr>
                <a:defRPr/>
              </a:pPr>
              <a:endParaRPr lang="en-IN"/>
            </a:p>
          </p:txBody>
        </p:sp>
        <p:sp>
          <p:nvSpPr>
            <p:cNvPr id="7" name="Arc 5"/>
            <p:cNvSpPr>
              <a:spLocks/>
            </p:cNvSpPr>
            <p:nvPr/>
          </p:nvSpPr>
          <p:spPr bwMode="invGray">
            <a:xfrm>
              <a:off x="3521" y="1732"/>
              <a:ext cx="1830" cy="522"/>
            </a:xfrm>
            <a:custGeom>
              <a:avLst/>
              <a:gdLst>
                <a:gd name="G0" fmla="+- 325 0 0"/>
                <a:gd name="G1" fmla="+- 21600 0 0"/>
                <a:gd name="G2" fmla="+- 21600 0 0"/>
                <a:gd name="T0" fmla="*/ 313 w 21925"/>
                <a:gd name="T1" fmla="*/ 0 h 43200"/>
                <a:gd name="T2" fmla="*/ 0 w 21925"/>
                <a:gd name="T3" fmla="*/ 43198 h 43200"/>
                <a:gd name="T4" fmla="*/ 325 w 21925"/>
                <a:gd name="T5" fmla="*/ 21600 h 43200"/>
              </a:gdLst>
              <a:ahLst/>
              <a:cxnLst>
                <a:cxn ang="0">
                  <a:pos x="T0" y="T1"/>
                </a:cxn>
                <a:cxn ang="0">
                  <a:pos x="T2" y="T3"/>
                </a:cxn>
                <a:cxn ang="0">
                  <a:pos x="T4" y="T5"/>
                </a:cxn>
              </a:cxnLst>
              <a:rect l="0" t="0" r="r" b="b"/>
              <a:pathLst>
                <a:path w="21925" h="43200" fill="none"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path>
                <a:path w="21925" h="43200" stroke="0"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lnTo>
                    <a:pt x="325" y="21600"/>
                  </a:lnTo>
                  <a:close/>
                </a:path>
              </a:pathLst>
            </a:custGeom>
            <a:gradFill rotWithShape="0">
              <a:gsLst>
                <a:gs pos="0">
                  <a:schemeClr val="bg1"/>
                </a:gs>
                <a:gs pos="100000">
                  <a:srgbClr val="B75B00"/>
                </a:gs>
              </a:gsLst>
              <a:lin ang="0" scaled="1"/>
            </a:gradFill>
            <a:ln w="9525" cap="rnd">
              <a:noFill/>
              <a:round/>
              <a:headEnd/>
              <a:tailEnd/>
            </a:ln>
            <a:effectLst/>
          </p:spPr>
          <p:txBody>
            <a:bodyPr wrap="none" anchor="ctr"/>
            <a:lstStyle/>
            <a:p>
              <a:pPr>
                <a:defRPr/>
              </a:pPr>
              <a:endParaRPr lang="en-IN"/>
            </a:p>
          </p:txBody>
        </p:sp>
        <p:sp>
          <p:nvSpPr>
            <p:cNvPr id="8" name="AutoShape 6"/>
            <p:cNvSpPr>
              <a:spLocks noChangeArrowheads="1"/>
            </p:cNvSpPr>
            <p:nvPr/>
          </p:nvSpPr>
          <p:spPr bwMode="invGray">
            <a:xfrm>
              <a:off x="288" y="1940"/>
              <a:ext cx="4988" cy="104"/>
            </a:xfrm>
            <a:prstGeom prst="roundRect">
              <a:avLst>
                <a:gd name="adj" fmla="val 49995"/>
              </a:avLst>
            </a:prstGeom>
            <a:gradFill rotWithShape="0">
              <a:gsLst>
                <a:gs pos="0">
                  <a:srgbClr val="000000"/>
                </a:gs>
                <a:gs pos="20000">
                  <a:srgbClr val="000040"/>
                </a:gs>
                <a:gs pos="50000">
                  <a:srgbClr val="400040"/>
                </a:gs>
                <a:gs pos="75000">
                  <a:srgbClr val="8F0040"/>
                </a:gs>
                <a:gs pos="89999">
                  <a:srgbClr val="F27300"/>
                </a:gs>
                <a:gs pos="100000">
                  <a:srgbClr val="FFBF00"/>
                </a:gs>
              </a:gsLst>
              <a:lin ang="0" scaled="1"/>
            </a:gradFill>
            <a:ln w="9525">
              <a:noFill/>
              <a:round/>
              <a:headEnd/>
              <a:tailEnd/>
            </a:ln>
            <a:effectLst/>
          </p:spPr>
          <p:txBody>
            <a:bodyPr wrap="none" anchor="ctr"/>
            <a:lstStyle/>
            <a:p>
              <a:pPr>
                <a:defRPr/>
              </a:pPr>
              <a:endParaRPr lang="en-IN"/>
            </a:p>
          </p:txBody>
        </p:sp>
      </p:grpSp>
      <p:sp>
        <p:nvSpPr>
          <p:cNvPr id="47111" name="Rectangle 7"/>
          <p:cNvSpPr>
            <a:spLocks noGrp="1" noChangeArrowheads="1"/>
          </p:cNvSpPr>
          <p:nvPr>
            <p:ph type="ctrTitle" sz="quarter"/>
          </p:nvPr>
        </p:nvSpPr>
        <p:spPr>
          <a:xfrm>
            <a:off x="685800" y="1447800"/>
            <a:ext cx="7772400" cy="1143000"/>
          </a:xfrm>
        </p:spPr>
        <p:txBody>
          <a:bodyPr/>
          <a:lstStyle>
            <a:lvl1pPr>
              <a:defRPr/>
            </a:lvl1pPr>
          </a:lstStyle>
          <a:p>
            <a:r>
              <a:rPr lang="en-US"/>
              <a:t>Click to edit Master title style</a:t>
            </a:r>
          </a:p>
        </p:txBody>
      </p:sp>
      <p:sp>
        <p:nvSpPr>
          <p:cNvPr id="47112" name="Rectangle 8"/>
          <p:cNvSpPr>
            <a:spLocks noGrp="1" noChangeArrowheads="1"/>
          </p:cNvSpPr>
          <p:nvPr>
            <p:ph type="subTitle" sz="quarter" idx="1"/>
          </p:nvPr>
        </p:nvSpPr>
        <p:spPr>
          <a:xfrm>
            <a:off x="1371600" y="3733800"/>
            <a:ext cx="6400800" cy="1752600"/>
          </a:xfrm>
        </p:spPr>
        <p:txBody>
          <a:bodyPr/>
          <a:lstStyle>
            <a:lvl1pPr marL="0" indent="0" algn="ctr">
              <a:buFontTx/>
              <a:buNone/>
              <a:defRPr/>
            </a:lvl1pPr>
          </a:lstStyle>
          <a:p>
            <a:r>
              <a:rPr lang="en-US"/>
              <a:t>Click to edit Master subtitle style</a:t>
            </a:r>
          </a:p>
        </p:txBody>
      </p:sp>
      <p:sp>
        <p:nvSpPr>
          <p:cNvPr id="9" name="Rectangle 9"/>
          <p:cNvSpPr>
            <a:spLocks noGrp="1" noChangeArrowheads="1"/>
          </p:cNvSpPr>
          <p:nvPr>
            <p:ph type="dt" sz="quarter" idx="10"/>
          </p:nvPr>
        </p:nvSpPr>
        <p:spPr/>
        <p:txBody>
          <a:bodyPr/>
          <a:lstStyle>
            <a:lvl1pPr>
              <a:defRPr/>
            </a:lvl1pPr>
          </a:lstStyle>
          <a:p>
            <a:pPr>
              <a:defRPr/>
            </a:pPr>
            <a:endParaRPr lang="en-US"/>
          </a:p>
        </p:txBody>
      </p:sp>
      <p:sp>
        <p:nvSpPr>
          <p:cNvPr id="10" name="Rectangle 10"/>
          <p:cNvSpPr>
            <a:spLocks noGrp="1" noChangeArrowheads="1"/>
          </p:cNvSpPr>
          <p:nvPr>
            <p:ph type="ftr" sz="quarter" idx="11"/>
          </p:nvPr>
        </p:nvSpPr>
        <p:spPr/>
        <p:txBody>
          <a:bodyPr/>
          <a:lstStyle>
            <a:lvl1pPr>
              <a:defRPr/>
            </a:lvl1pPr>
          </a:lstStyle>
          <a:p>
            <a:pPr>
              <a:defRPr/>
            </a:pPr>
            <a:endParaRPr lang="en-US"/>
          </a:p>
        </p:txBody>
      </p:sp>
      <p:sp>
        <p:nvSpPr>
          <p:cNvPr id="11" name="Rectangle 11"/>
          <p:cNvSpPr>
            <a:spLocks noGrp="1" noChangeArrowheads="1"/>
          </p:cNvSpPr>
          <p:nvPr>
            <p:ph type="sldNum" sz="quarter" idx="12"/>
          </p:nvPr>
        </p:nvSpPr>
        <p:spPr/>
        <p:txBody>
          <a:bodyPr/>
          <a:lstStyle>
            <a:lvl1pPr>
              <a:defRPr/>
            </a:lvl1pPr>
          </a:lstStyle>
          <a:p>
            <a:pPr>
              <a:defRPr/>
            </a:pPr>
            <a:fld id="{A0A0DE57-949A-442C-9197-35E9E35F1D49}" type="slidenum">
              <a:rPr lang="en-US"/>
              <a:pPr>
                <a:defRPr/>
              </a:pPr>
              <a:t>‹#›</a:t>
            </a:fld>
            <a:endParaRPr lang="en-US"/>
          </a:p>
        </p:txBody>
      </p:sp>
      <p:pic>
        <p:nvPicPr>
          <p:cNvPr id="12" name="Picture 31" descr="BNP_Logo"/>
          <p:cNvPicPr>
            <a:picLocks noChangeAspect="1" noChangeArrowheads="1"/>
          </p:cNvPicPr>
          <p:nvPr userDrawn="1"/>
        </p:nvPicPr>
        <p:blipFill>
          <a:blip r:embed="rId2" cstate="print"/>
          <a:srcRect/>
          <a:stretch>
            <a:fillRect/>
          </a:stretch>
        </p:blipFill>
        <p:spPr bwMode="auto">
          <a:xfrm>
            <a:off x="0" y="0"/>
            <a:ext cx="1066800" cy="762000"/>
          </a:xfrm>
          <a:prstGeom prst="rect">
            <a:avLst/>
          </a:prstGeom>
          <a:noFill/>
          <a:ln w="9525">
            <a:noFill/>
            <a:miter lim="800000"/>
            <a:headEnd/>
            <a:tailEnd/>
          </a:ln>
        </p:spPr>
      </p:pic>
      <p:pic>
        <p:nvPicPr>
          <p:cNvPr id="13" name="Picture 15" descr="small"/>
          <p:cNvPicPr>
            <a:picLocks noChangeAspect="1" noChangeArrowheads="1"/>
          </p:cNvPicPr>
          <p:nvPr userDrawn="1"/>
        </p:nvPicPr>
        <p:blipFill>
          <a:blip r:embed="rId3" cstate="print"/>
          <a:srcRect/>
          <a:stretch>
            <a:fillRect/>
          </a:stretch>
        </p:blipFill>
        <p:spPr bwMode="auto">
          <a:xfrm>
            <a:off x="8229600" y="6324600"/>
            <a:ext cx="914400" cy="533400"/>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81000"/>
            <a:ext cx="1943100" cy="5791200"/>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685800" y="381000"/>
            <a:ext cx="5676900" cy="5791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2E69E3B8-31FE-40CB-98E6-D885B221463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C19B8D02-CDBB-4359-80B3-3C0F642EA470}" type="slidenum">
              <a:rPr lang="en-US" altLang="en-US"/>
              <a:pPr>
                <a:defRPr/>
              </a:pPr>
              <a:t>‹#›</a:t>
            </a:fld>
            <a:endParaRPr lang="en-US" alt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CCC3741C-D600-4957-85FF-33FD12F9D55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4E2842AD-E20F-4B77-A01A-92E34C49442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685800" y="2057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4648200" y="2057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D7FDC034-831D-44A8-9BCD-839AB2D6EBB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Rectangle 9"/>
          <p:cNvSpPr>
            <a:spLocks noGrp="1" noChangeArrowheads="1"/>
          </p:cNvSpPr>
          <p:nvPr>
            <p:ph type="dt" sz="half" idx="10"/>
          </p:nvPr>
        </p:nvSpPr>
        <p:spPr>
          <a:ln/>
        </p:spPr>
        <p:txBody>
          <a:bodyPr/>
          <a:lstStyle>
            <a:lvl1pPr>
              <a:defRPr/>
            </a:lvl1pPr>
          </a:lstStyle>
          <a:p>
            <a:pPr>
              <a:defRPr/>
            </a:pPr>
            <a:endParaRPr lang="en-US"/>
          </a:p>
        </p:txBody>
      </p:sp>
      <p:sp>
        <p:nvSpPr>
          <p:cNvPr id="8" name="Rectangle 10"/>
          <p:cNvSpPr>
            <a:spLocks noGrp="1" noChangeArrowheads="1"/>
          </p:cNvSpPr>
          <p:nvPr>
            <p:ph type="ftr" sz="quarter" idx="11"/>
          </p:nvPr>
        </p:nvSpPr>
        <p:spPr>
          <a:ln/>
        </p:spPr>
        <p:txBody>
          <a:bodyPr/>
          <a:lstStyle>
            <a:lvl1pPr>
              <a:defRPr/>
            </a:lvl1pPr>
          </a:lstStyle>
          <a:p>
            <a:pPr>
              <a:defRPr/>
            </a:pPr>
            <a:endParaRPr lang="en-US"/>
          </a:p>
        </p:txBody>
      </p:sp>
      <p:sp>
        <p:nvSpPr>
          <p:cNvPr id="9" name="Rectangle 11"/>
          <p:cNvSpPr>
            <a:spLocks noGrp="1" noChangeArrowheads="1"/>
          </p:cNvSpPr>
          <p:nvPr>
            <p:ph type="sldNum" sz="quarter" idx="12"/>
          </p:nvPr>
        </p:nvSpPr>
        <p:spPr>
          <a:ln/>
        </p:spPr>
        <p:txBody>
          <a:bodyPr/>
          <a:lstStyle>
            <a:lvl1pPr>
              <a:defRPr/>
            </a:lvl1pPr>
          </a:lstStyle>
          <a:p>
            <a:pPr>
              <a:defRPr/>
            </a:pPr>
            <a:fld id="{ED6817C3-5084-49ED-A69C-C50F97A7E2F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Rectangle 9"/>
          <p:cNvSpPr>
            <a:spLocks noGrp="1" noChangeArrowheads="1"/>
          </p:cNvSpPr>
          <p:nvPr>
            <p:ph type="dt" sz="half" idx="10"/>
          </p:nvPr>
        </p:nvSpPr>
        <p:spPr>
          <a:ln/>
        </p:spPr>
        <p:txBody>
          <a:bodyPr/>
          <a:lstStyle>
            <a:lvl1pPr>
              <a:defRPr/>
            </a:lvl1pPr>
          </a:lstStyle>
          <a:p>
            <a:pPr>
              <a:defRPr/>
            </a:pPr>
            <a:endParaRPr lang="en-US"/>
          </a:p>
        </p:txBody>
      </p:sp>
      <p:sp>
        <p:nvSpPr>
          <p:cNvPr id="4" name="Rectangle 10"/>
          <p:cNvSpPr>
            <a:spLocks noGrp="1" noChangeArrowheads="1"/>
          </p:cNvSpPr>
          <p:nvPr>
            <p:ph type="ftr" sz="quarter" idx="11"/>
          </p:nvPr>
        </p:nvSpPr>
        <p:spPr>
          <a:ln/>
        </p:spPr>
        <p:txBody>
          <a:bodyPr/>
          <a:lstStyle>
            <a:lvl1pPr>
              <a:defRPr/>
            </a:lvl1pPr>
          </a:lstStyle>
          <a:p>
            <a:pPr>
              <a:defRPr/>
            </a:pPr>
            <a:endParaRPr lang="en-US"/>
          </a:p>
        </p:txBody>
      </p:sp>
      <p:sp>
        <p:nvSpPr>
          <p:cNvPr id="5" name="Rectangle 11"/>
          <p:cNvSpPr>
            <a:spLocks noGrp="1" noChangeArrowheads="1"/>
          </p:cNvSpPr>
          <p:nvPr>
            <p:ph type="sldNum" sz="quarter" idx="12"/>
          </p:nvPr>
        </p:nvSpPr>
        <p:spPr>
          <a:ln/>
        </p:spPr>
        <p:txBody>
          <a:bodyPr/>
          <a:lstStyle>
            <a:lvl1pPr>
              <a:defRPr/>
            </a:lvl1pPr>
          </a:lstStyle>
          <a:p>
            <a:pPr>
              <a:defRPr/>
            </a:pPr>
            <a:fld id="{FB9EC0C9-7F83-4760-9209-8FDC4CCBFB0A}" type="slidenum">
              <a:rPr lang="en-US"/>
              <a:pPr>
                <a:defRPr/>
              </a:pPr>
              <a:t>‹#›</a:t>
            </a:fld>
            <a:endParaRPr lang="en-US"/>
          </a:p>
        </p:txBody>
      </p:sp>
      <p:pic>
        <p:nvPicPr>
          <p:cNvPr id="6" name="Picture 15" descr="small"/>
          <p:cNvPicPr>
            <a:picLocks noChangeAspect="1" noChangeArrowheads="1"/>
          </p:cNvPicPr>
          <p:nvPr userDrawn="1"/>
        </p:nvPicPr>
        <p:blipFill>
          <a:blip r:embed="rId2" cstate="print"/>
          <a:srcRect/>
          <a:stretch>
            <a:fillRect/>
          </a:stretch>
        </p:blipFill>
        <p:spPr bwMode="auto">
          <a:xfrm>
            <a:off x="8229600" y="6324600"/>
            <a:ext cx="914400" cy="533400"/>
          </a:xfrm>
          <a:prstGeom prst="rect">
            <a:avLst/>
          </a:prstGeom>
          <a:noFill/>
          <a:ln w="9525">
            <a:noFill/>
            <a:miter lim="800000"/>
            <a:headEnd/>
            <a:tailEnd/>
          </a:ln>
        </p:spPr>
      </p:pic>
      <p:pic>
        <p:nvPicPr>
          <p:cNvPr id="7" name="Picture 31" descr="BNP_Logo"/>
          <p:cNvPicPr>
            <a:picLocks noChangeAspect="1" noChangeArrowheads="1"/>
          </p:cNvPicPr>
          <p:nvPr userDrawn="1"/>
        </p:nvPicPr>
        <p:blipFill>
          <a:blip r:embed="rId3" cstate="print"/>
          <a:srcRect/>
          <a:stretch>
            <a:fillRect/>
          </a:stretch>
        </p:blipFill>
        <p:spPr bwMode="auto">
          <a:xfrm>
            <a:off x="0" y="0"/>
            <a:ext cx="1066800" cy="762000"/>
          </a:xfrm>
          <a:prstGeom prst="rect">
            <a:avLst/>
          </a:prstGeom>
          <a:noFill/>
          <a:ln w="9525">
            <a:noFill/>
            <a:miter lim="800000"/>
            <a:headEnd/>
            <a:tailEnd/>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BD9DC67C-21D3-4B6D-9DB0-23EB2BC5EFDD}" type="slidenum">
              <a:rPr lang="en-US"/>
              <a:pPr>
                <a:defRPr/>
              </a:pPr>
              <a:t>‹#›</a:t>
            </a:fld>
            <a:endParaRPr lang="en-US"/>
          </a:p>
        </p:txBody>
      </p:sp>
      <p:pic>
        <p:nvPicPr>
          <p:cNvPr id="8" name="Picture 7" descr="BNP_Logo"/>
          <p:cNvPicPr>
            <a:picLocks noChangeAspect="1" noChangeArrowheads="1"/>
          </p:cNvPicPr>
          <p:nvPr userDrawn="1"/>
        </p:nvPicPr>
        <p:blipFill>
          <a:blip r:embed="rId2" cstate="print"/>
          <a:srcRect/>
          <a:stretch>
            <a:fillRect/>
          </a:stretch>
        </p:blipFill>
        <p:spPr bwMode="auto">
          <a:xfrm>
            <a:off x="0" y="0"/>
            <a:ext cx="1066800" cy="762000"/>
          </a:xfrm>
          <a:prstGeom prst="rect">
            <a:avLst/>
          </a:prstGeom>
          <a:noFill/>
          <a:ln w="9525">
            <a:noFill/>
            <a:miter lim="800000"/>
            <a:headEnd/>
            <a:tailEnd/>
          </a:ln>
        </p:spPr>
      </p:pic>
      <p:pic>
        <p:nvPicPr>
          <p:cNvPr id="9" name="Picture 15" descr="small"/>
          <p:cNvPicPr>
            <a:picLocks noChangeAspect="1" noChangeArrowheads="1"/>
          </p:cNvPicPr>
          <p:nvPr userDrawn="1"/>
        </p:nvPicPr>
        <p:blipFill>
          <a:blip r:embed="rId3" cstate="print"/>
          <a:srcRect/>
          <a:stretch>
            <a:fillRect/>
          </a:stretch>
        </p:blipFill>
        <p:spPr bwMode="auto">
          <a:xfrm>
            <a:off x="8229600" y="6324600"/>
            <a:ext cx="914400" cy="533400"/>
          </a:xfrm>
          <a:prstGeom prst="rect">
            <a:avLst/>
          </a:prstGeom>
          <a:noFill/>
          <a:ln w="9525">
            <a:noFill/>
            <a:miter lim="800000"/>
            <a:headEnd/>
            <a:tailEnd/>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IN"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2D2FD056-25D2-4120-82D1-E06EC8B515C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A58F53F9-27F4-4703-B384-9DFF1485417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457200" y="992188"/>
            <a:ext cx="8153400" cy="1600200"/>
            <a:chOff x="288" y="625"/>
            <a:chExt cx="5136" cy="1008"/>
          </a:xfrm>
        </p:grpSpPr>
        <p:sp>
          <p:nvSpPr>
            <p:cNvPr id="46083" name="Arc 3"/>
            <p:cNvSpPr>
              <a:spLocks/>
            </p:cNvSpPr>
            <p:nvPr/>
          </p:nvSpPr>
          <p:spPr bwMode="invGray">
            <a:xfrm>
              <a:off x="3595" y="625"/>
              <a:ext cx="1829" cy="1008"/>
            </a:xfrm>
            <a:custGeom>
              <a:avLst/>
              <a:gdLst>
                <a:gd name="G0" fmla="+- 312 0 0"/>
                <a:gd name="G1" fmla="+- 21600 0 0"/>
                <a:gd name="G2" fmla="+- 21600 0 0"/>
                <a:gd name="T0" fmla="*/ 300 w 21912"/>
                <a:gd name="T1" fmla="*/ 0 h 43200"/>
                <a:gd name="T2" fmla="*/ 0 w 21912"/>
                <a:gd name="T3" fmla="*/ 43198 h 43200"/>
                <a:gd name="T4" fmla="*/ 312 w 21912"/>
                <a:gd name="T5" fmla="*/ 21600 h 43200"/>
              </a:gdLst>
              <a:ahLst/>
              <a:cxnLst>
                <a:cxn ang="0">
                  <a:pos x="T0" y="T1"/>
                </a:cxn>
                <a:cxn ang="0">
                  <a:pos x="T2" y="T3"/>
                </a:cxn>
                <a:cxn ang="0">
                  <a:pos x="T4" y="T5"/>
                </a:cxn>
              </a:cxnLst>
              <a:rect l="0" t="0" r="r" b="b"/>
              <a:pathLst>
                <a:path w="21912" h="43200" fill="none"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path>
                <a:path w="21912" h="43200" stroke="0"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lnTo>
                    <a:pt x="312" y="21600"/>
                  </a:lnTo>
                  <a:close/>
                </a:path>
              </a:pathLst>
            </a:custGeom>
            <a:gradFill rotWithShape="0">
              <a:gsLst>
                <a:gs pos="0">
                  <a:schemeClr val="bg1"/>
                </a:gs>
                <a:gs pos="100000">
                  <a:srgbClr val="663300"/>
                </a:gs>
              </a:gsLst>
              <a:lin ang="0" scaled="1"/>
            </a:gradFill>
            <a:ln w="9525" cap="rnd">
              <a:noFill/>
              <a:round/>
              <a:headEnd/>
              <a:tailEnd/>
            </a:ln>
            <a:effectLst/>
          </p:spPr>
          <p:txBody>
            <a:bodyPr wrap="none" anchor="ctr"/>
            <a:lstStyle/>
            <a:p>
              <a:pPr>
                <a:defRPr/>
              </a:pPr>
              <a:endParaRPr lang="en-IN"/>
            </a:p>
          </p:txBody>
        </p:sp>
        <p:sp>
          <p:nvSpPr>
            <p:cNvPr id="46084" name="Arc 4"/>
            <p:cNvSpPr>
              <a:spLocks/>
            </p:cNvSpPr>
            <p:nvPr/>
          </p:nvSpPr>
          <p:spPr bwMode="invGray">
            <a:xfrm>
              <a:off x="3548" y="729"/>
              <a:ext cx="1831" cy="800"/>
            </a:xfrm>
            <a:custGeom>
              <a:avLst/>
              <a:gdLst>
                <a:gd name="G0" fmla="+- 324 0 0"/>
                <a:gd name="G1" fmla="+- 21600 0 0"/>
                <a:gd name="G2" fmla="+- 21600 0 0"/>
                <a:gd name="T0" fmla="*/ 312 w 21924"/>
                <a:gd name="T1" fmla="*/ 0 h 43200"/>
                <a:gd name="T2" fmla="*/ 0 w 21924"/>
                <a:gd name="T3" fmla="*/ 43198 h 43200"/>
                <a:gd name="T4" fmla="*/ 324 w 21924"/>
                <a:gd name="T5" fmla="*/ 21600 h 43200"/>
              </a:gdLst>
              <a:ahLst/>
              <a:cxnLst>
                <a:cxn ang="0">
                  <a:pos x="T0" y="T1"/>
                </a:cxn>
                <a:cxn ang="0">
                  <a:pos x="T2" y="T3"/>
                </a:cxn>
                <a:cxn ang="0">
                  <a:pos x="T4" y="T5"/>
                </a:cxn>
              </a:cxnLst>
              <a:rect l="0" t="0" r="r" b="b"/>
              <a:pathLst>
                <a:path w="21924" h="43200" fill="none"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path>
                <a:path w="21924" h="43200" stroke="0"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lnTo>
                    <a:pt x="324" y="21600"/>
                  </a:lnTo>
                  <a:close/>
                </a:path>
              </a:pathLst>
            </a:custGeom>
            <a:gradFill rotWithShape="0">
              <a:gsLst>
                <a:gs pos="0">
                  <a:schemeClr val="bg1"/>
                </a:gs>
                <a:gs pos="100000">
                  <a:srgbClr val="894400"/>
                </a:gs>
              </a:gsLst>
              <a:lin ang="0" scaled="1"/>
            </a:gradFill>
            <a:ln w="9525" cap="rnd">
              <a:noFill/>
              <a:round/>
              <a:headEnd/>
              <a:tailEnd/>
            </a:ln>
            <a:effectLst/>
          </p:spPr>
          <p:txBody>
            <a:bodyPr wrap="none" anchor="ctr"/>
            <a:lstStyle/>
            <a:p>
              <a:pPr>
                <a:defRPr/>
              </a:pPr>
              <a:endParaRPr lang="en-IN"/>
            </a:p>
          </p:txBody>
        </p:sp>
        <p:sp>
          <p:nvSpPr>
            <p:cNvPr id="46085" name="Arc 5"/>
            <p:cNvSpPr>
              <a:spLocks/>
            </p:cNvSpPr>
            <p:nvPr/>
          </p:nvSpPr>
          <p:spPr bwMode="invGray">
            <a:xfrm>
              <a:off x="3521" y="868"/>
              <a:ext cx="1830" cy="522"/>
            </a:xfrm>
            <a:custGeom>
              <a:avLst/>
              <a:gdLst>
                <a:gd name="G0" fmla="+- 325 0 0"/>
                <a:gd name="G1" fmla="+- 21600 0 0"/>
                <a:gd name="G2" fmla="+- 21600 0 0"/>
                <a:gd name="T0" fmla="*/ 313 w 21925"/>
                <a:gd name="T1" fmla="*/ 0 h 43200"/>
                <a:gd name="T2" fmla="*/ 0 w 21925"/>
                <a:gd name="T3" fmla="*/ 43198 h 43200"/>
                <a:gd name="T4" fmla="*/ 325 w 21925"/>
                <a:gd name="T5" fmla="*/ 21600 h 43200"/>
              </a:gdLst>
              <a:ahLst/>
              <a:cxnLst>
                <a:cxn ang="0">
                  <a:pos x="T0" y="T1"/>
                </a:cxn>
                <a:cxn ang="0">
                  <a:pos x="T2" y="T3"/>
                </a:cxn>
                <a:cxn ang="0">
                  <a:pos x="T4" y="T5"/>
                </a:cxn>
              </a:cxnLst>
              <a:rect l="0" t="0" r="r" b="b"/>
              <a:pathLst>
                <a:path w="21925" h="43200" fill="none"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path>
                <a:path w="21925" h="43200" stroke="0"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lnTo>
                    <a:pt x="325" y="21600"/>
                  </a:lnTo>
                  <a:close/>
                </a:path>
              </a:pathLst>
            </a:custGeom>
            <a:gradFill rotWithShape="0">
              <a:gsLst>
                <a:gs pos="0">
                  <a:schemeClr val="bg1"/>
                </a:gs>
                <a:gs pos="100000">
                  <a:srgbClr val="B75B00"/>
                </a:gs>
              </a:gsLst>
              <a:lin ang="0" scaled="1"/>
            </a:gradFill>
            <a:ln w="9525" cap="rnd">
              <a:noFill/>
              <a:round/>
              <a:headEnd/>
              <a:tailEnd/>
            </a:ln>
            <a:effectLst/>
          </p:spPr>
          <p:txBody>
            <a:bodyPr wrap="none" anchor="ctr"/>
            <a:lstStyle/>
            <a:p>
              <a:pPr>
                <a:defRPr/>
              </a:pPr>
              <a:endParaRPr lang="en-IN"/>
            </a:p>
          </p:txBody>
        </p:sp>
        <p:sp>
          <p:nvSpPr>
            <p:cNvPr id="46086" name="AutoShape 6"/>
            <p:cNvSpPr>
              <a:spLocks noChangeArrowheads="1"/>
            </p:cNvSpPr>
            <p:nvPr/>
          </p:nvSpPr>
          <p:spPr bwMode="invGray">
            <a:xfrm>
              <a:off x="288" y="1076"/>
              <a:ext cx="4988" cy="104"/>
            </a:xfrm>
            <a:prstGeom prst="roundRect">
              <a:avLst>
                <a:gd name="adj" fmla="val 49995"/>
              </a:avLst>
            </a:prstGeom>
            <a:gradFill rotWithShape="0">
              <a:gsLst>
                <a:gs pos="0">
                  <a:srgbClr val="000000"/>
                </a:gs>
                <a:gs pos="20000">
                  <a:srgbClr val="000040"/>
                </a:gs>
                <a:gs pos="50000">
                  <a:srgbClr val="400040"/>
                </a:gs>
                <a:gs pos="75000">
                  <a:srgbClr val="8F0040"/>
                </a:gs>
                <a:gs pos="89999">
                  <a:srgbClr val="F27300"/>
                </a:gs>
                <a:gs pos="100000">
                  <a:srgbClr val="FFBF00"/>
                </a:gs>
              </a:gsLst>
              <a:lin ang="0" scaled="1"/>
            </a:gradFill>
            <a:ln w="9525">
              <a:noFill/>
              <a:round/>
              <a:headEnd/>
              <a:tailEnd/>
            </a:ln>
            <a:effectLst/>
          </p:spPr>
          <p:txBody>
            <a:bodyPr wrap="none" anchor="ctr"/>
            <a:lstStyle/>
            <a:p>
              <a:pPr>
                <a:defRPr/>
              </a:pPr>
              <a:endParaRPr lang="en-IN"/>
            </a:p>
          </p:txBody>
        </p:sp>
      </p:grpSp>
      <p:sp>
        <p:nvSpPr>
          <p:cNvPr id="2051" name="Rectangle 7"/>
          <p:cNvSpPr>
            <a:spLocks noGrp="1" noChangeArrowheads="1"/>
          </p:cNvSpPr>
          <p:nvPr>
            <p:ph type="title"/>
          </p:nvPr>
        </p:nvSpPr>
        <p:spPr bwMode="auto">
          <a:xfrm>
            <a:off x="685800" y="381000"/>
            <a:ext cx="7772400" cy="1143000"/>
          </a:xfrm>
          <a:prstGeom prst="rect">
            <a:avLst/>
          </a:prstGeom>
          <a:noFill/>
          <a:ln w="9525">
            <a:noFill/>
            <a:miter lim="800000"/>
            <a:headEnd/>
            <a:tailEnd/>
          </a:ln>
        </p:spPr>
        <p:txBody>
          <a:bodyPr vert="horz" wrap="square" lIns="92075" tIns="46038" rIns="92075" bIns="46038" numCol="1" anchor="b" anchorCtr="0" compatLnSpc="1">
            <a:prstTxWarp prst="textNoShape">
              <a:avLst/>
            </a:prstTxWarp>
          </a:bodyPr>
          <a:lstStyle/>
          <a:p>
            <a:pPr lvl="0"/>
            <a:r>
              <a:rPr lang="en-US"/>
              <a:t>Click to edit Master title style</a:t>
            </a:r>
          </a:p>
        </p:txBody>
      </p:sp>
      <p:sp>
        <p:nvSpPr>
          <p:cNvPr id="2052" name="Rectangle 8"/>
          <p:cNvSpPr>
            <a:spLocks noGrp="1" noChangeArrowheads="1"/>
          </p:cNvSpPr>
          <p:nvPr>
            <p:ph type="body" idx="1"/>
          </p:nvPr>
        </p:nvSpPr>
        <p:spPr bwMode="auto">
          <a:xfrm>
            <a:off x="685800" y="2057400"/>
            <a:ext cx="77724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6089" name="Rectangle 9"/>
          <p:cNvSpPr>
            <a:spLocks noGrp="1" noChangeArrowheads="1"/>
          </p:cNvSpPr>
          <p:nvPr>
            <p:ph type="dt" sz="half" idx="2"/>
          </p:nvPr>
        </p:nvSpPr>
        <p:spPr bwMode="auto">
          <a:xfrm>
            <a:off x="685800" y="63246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000"/>
            </a:lvl1pPr>
          </a:lstStyle>
          <a:p>
            <a:pPr>
              <a:defRPr/>
            </a:pPr>
            <a:endParaRPr lang="en-US"/>
          </a:p>
        </p:txBody>
      </p:sp>
      <p:sp>
        <p:nvSpPr>
          <p:cNvPr id="46090" name="Rectangle 10"/>
          <p:cNvSpPr>
            <a:spLocks noGrp="1" noChangeArrowheads="1"/>
          </p:cNvSpPr>
          <p:nvPr>
            <p:ph type="ftr" sz="quarter" idx="3"/>
          </p:nvPr>
        </p:nvSpPr>
        <p:spPr bwMode="auto">
          <a:xfrm>
            <a:off x="3124200" y="6324600"/>
            <a:ext cx="2895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000"/>
            </a:lvl1pPr>
          </a:lstStyle>
          <a:p>
            <a:pPr>
              <a:defRPr/>
            </a:pPr>
            <a:endParaRPr lang="en-US"/>
          </a:p>
        </p:txBody>
      </p:sp>
      <p:sp>
        <p:nvSpPr>
          <p:cNvPr id="46091" name="Rectangle 11"/>
          <p:cNvSpPr>
            <a:spLocks noGrp="1" noChangeArrowheads="1"/>
          </p:cNvSpPr>
          <p:nvPr>
            <p:ph type="sldNum" sz="quarter" idx="4"/>
          </p:nvPr>
        </p:nvSpPr>
        <p:spPr bwMode="auto">
          <a:xfrm>
            <a:off x="6553200" y="63246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000"/>
            </a:lvl1pPr>
          </a:lstStyle>
          <a:p>
            <a:pPr>
              <a:defRPr/>
            </a:pPr>
            <a:fld id="{299CE43B-468C-4150-9CD0-93B8933F9A57}" type="slidenum">
              <a:rPr lang="en-US"/>
              <a:pPr>
                <a:defRPr/>
              </a:pPr>
              <a:t>‹#›</a:t>
            </a:fld>
            <a:endParaRPr lang="en-US"/>
          </a:p>
        </p:txBody>
      </p:sp>
      <p:pic>
        <p:nvPicPr>
          <p:cNvPr id="12" name="Picture 31" descr="BNP_Logo"/>
          <p:cNvPicPr>
            <a:picLocks noChangeAspect="1" noChangeArrowheads="1"/>
          </p:cNvPicPr>
          <p:nvPr userDrawn="1"/>
        </p:nvPicPr>
        <p:blipFill>
          <a:blip r:embed="rId13" cstate="print"/>
          <a:srcRect/>
          <a:stretch>
            <a:fillRect/>
          </a:stretch>
        </p:blipFill>
        <p:spPr bwMode="auto">
          <a:xfrm>
            <a:off x="0" y="0"/>
            <a:ext cx="1066800" cy="762000"/>
          </a:xfrm>
          <a:prstGeom prst="rect">
            <a:avLst/>
          </a:prstGeom>
          <a:noFill/>
          <a:ln w="9525">
            <a:noFill/>
            <a:miter lim="800000"/>
            <a:headEnd/>
            <a:tailEnd/>
          </a:ln>
        </p:spPr>
      </p:pic>
      <p:pic>
        <p:nvPicPr>
          <p:cNvPr id="13" name="Picture 15" descr="small"/>
          <p:cNvPicPr>
            <a:picLocks noChangeAspect="1" noChangeArrowheads="1"/>
          </p:cNvPicPr>
          <p:nvPr userDrawn="1"/>
        </p:nvPicPr>
        <p:blipFill>
          <a:blip r:embed="rId14" cstate="print"/>
          <a:srcRect/>
          <a:stretch>
            <a:fillRect/>
          </a:stretch>
        </p:blipFill>
        <p:spPr bwMode="auto">
          <a:xfrm>
            <a:off x="8229600" y="6324600"/>
            <a:ext cx="914400" cy="5334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76" r:id="rId1"/>
    <p:sldLayoutId id="2147483866" r:id="rId2"/>
    <p:sldLayoutId id="2147483867" r:id="rId3"/>
    <p:sldLayoutId id="2147483868" r:id="rId4"/>
    <p:sldLayoutId id="2147483869" r:id="rId5"/>
    <p:sldLayoutId id="2147483870" r:id="rId6"/>
    <p:sldLayoutId id="2147483872" r:id="rId7"/>
    <p:sldLayoutId id="2147483873" r:id="rId8"/>
    <p:sldLayoutId id="2147483874" r:id="rId9"/>
    <p:sldLayoutId id="2147483875" r:id="rId10"/>
    <p:sldLayoutId id="2147483877" r:id="rId11"/>
  </p:sldLayoutIdLst>
  <p:txStyles>
    <p:titleStyle>
      <a:lvl1pPr algn="r" rtl="0" eaLnBrk="0" fontAlgn="base" hangingPunct="0">
        <a:spcBef>
          <a:spcPct val="0"/>
        </a:spcBef>
        <a:spcAft>
          <a:spcPct val="0"/>
        </a:spcAft>
        <a:defRPr sz="4400" i="1">
          <a:solidFill>
            <a:schemeClr val="tx2"/>
          </a:solidFill>
          <a:latin typeface="+mj-lt"/>
          <a:ea typeface="+mj-ea"/>
          <a:cs typeface="+mj-cs"/>
        </a:defRPr>
      </a:lvl1pPr>
      <a:lvl2pPr algn="r" rtl="0" eaLnBrk="0" fontAlgn="base" hangingPunct="0">
        <a:spcBef>
          <a:spcPct val="0"/>
        </a:spcBef>
        <a:spcAft>
          <a:spcPct val="0"/>
        </a:spcAft>
        <a:defRPr sz="4400" i="1">
          <a:solidFill>
            <a:schemeClr val="tx2"/>
          </a:solidFill>
          <a:latin typeface="Times New Roman" pitchFamily="18" charset="0"/>
        </a:defRPr>
      </a:lvl2pPr>
      <a:lvl3pPr algn="r" rtl="0" eaLnBrk="0" fontAlgn="base" hangingPunct="0">
        <a:spcBef>
          <a:spcPct val="0"/>
        </a:spcBef>
        <a:spcAft>
          <a:spcPct val="0"/>
        </a:spcAft>
        <a:defRPr sz="4400" i="1">
          <a:solidFill>
            <a:schemeClr val="tx2"/>
          </a:solidFill>
          <a:latin typeface="Times New Roman" pitchFamily="18" charset="0"/>
        </a:defRPr>
      </a:lvl3pPr>
      <a:lvl4pPr algn="r" rtl="0" eaLnBrk="0" fontAlgn="base" hangingPunct="0">
        <a:spcBef>
          <a:spcPct val="0"/>
        </a:spcBef>
        <a:spcAft>
          <a:spcPct val="0"/>
        </a:spcAft>
        <a:defRPr sz="4400" i="1">
          <a:solidFill>
            <a:schemeClr val="tx2"/>
          </a:solidFill>
          <a:latin typeface="Times New Roman" pitchFamily="18" charset="0"/>
        </a:defRPr>
      </a:lvl4pPr>
      <a:lvl5pPr algn="r" rtl="0" eaLnBrk="0" fontAlgn="base" hangingPunct="0">
        <a:spcBef>
          <a:spcPct val="0"/>
        </a:spcBef>
        <a:spcAft>
          <a:spcPct val="0"/>
        </a:spcAft>
        <a:defRPr sz="4400" i="1">
          <a:solidFill>
            <a:schemeClr val="tx2"/>
          </a:solidFill>
          <a:latin typeface="Times New Roman" pitchFamily="18" charset="0"/>
        </a:defRPr>
      </a:lvl5pPr>
      <a:lvl6pPr marL="457200" algn="r" rtl="0" eaLnBrk="0" fontAlgn="base" hangingPunct="0">
        <a:spcBef>
          <a:spcPct val="0"/>
        </a:spcBef>
        <a:spcAft>
          <a:spcPct val="0"/>
        </a:spcAft>
        <a:defRPr sz="4400" i="1">
          <a:solidFill>
            <a:schemeClr val="tx2"/>
          </a:solidFill>
          <a:latin typeface="Times New Roman" pitchFamily="18" charset="0"/>
        </a:defRPr>
      </a:lvl6pPr>
      <a:lvl7pPr marL="914400" algn="r" rtl="0" eaLnBrk="0" fontAlgn="base" hangingPunct="0">
        <a:spcBef>
          <a:spcPct val="0"/>
        </a:spcBef>
        <a:spcAft>
          <a:spcPct val="0"/>
        </a:spcAft>
        <a:defRPr sz="4400" i="1">
          <a:solidFill>
            <a:schemeClr val="tx2"/>
          </a:solidFill>
          <a:latin typeface="Times New Roman" pitchFamily="18" charset="0"/>
        </a:defRPr>
      </a:lvl7pPr>
      <a:lvl8pPr marL="1371600" algn="r" rtl="0" eaLnBrk="0" fontAlgn="base" hangingPunct="0">
        <a:spcBef>
          <a:spcPct val="0"/>
        </a:spcBef>
        <a:spcAft>
          <a:spcPct val="0"/>
        </a:spcAft>
        <a:defRPr sz="4400" i="1">
          <a:solidFill>
            <a:schemeClr val="tx2"/>
          </a:solidFill>
          <a:latin typeface="Times New Roman" pitchFamily="18" charset="0"/>
        </a:defRPr>
      </a:lvl8pPr>
      <a:lvl9pPr marL="1828800" algn="r" rtl="0" eaLnBrk="0" fontAlgn="base" hangingPunct="0">
        <a:spcBef>
          <a:spcPct val="0"/>
        </a:spcBef>
        <a:spcAft>
          <a:spcPct val="0"/>
        </a:spcAft>
        <a:defRPr sz="4400" i="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eaLnBrk="0" fontAlgn="base" hangingPunct="0">
        <a:spcBef>
          <a:spcPct val="20000"/>
        </a:spcBef>
        <a:spcAft>
          <a:spcPct val="0"/>
        </a:spcAft>
        <a:buClr>
          <a:schemeClr val="tx2"/>
        </a:buClr>
        <a:buChar char="•"/>
        <a:defRPr sz="2000">
          <a:solidFill>
            <a:schemeClr val="tx1"/>
          </a:solidFill>
          <a:latin typeface="+mn-lt"/>
        </a:defRPr>
      </a:lvl6pPr>
      <a:lvl7pPr marL="2971800" indent="-228600" algn="l" rtl="0" eaLnBrk="0" fontAlgn="base" hangingPunct="0">
        <a:spcBef>
          <a:spcPct val="20000"/>
        </a:spcBef>
        <a:spcAft>
          <a:spcPct val="0"/>
        </a:spcAft>
        <a:buClr>
          <a:schemeClr val="tx2"/>
        </a:buClr>
        <a:buChar char="•"/>
        <a:defRPr sz="2000">
          <a:solidFill>
            <a:schemeClr val="tx1"/>
          </a:solidFill>
          <a:latin typeface="+mn-lt"/>
        </a:defRPr>
      </a:lvl7pPr>
      <a:lvl8pPr marL="3429000" indent="-228600" algn="l" rtl="0" eaLnBrk="0" fontAlgn="base" hangingPunct="0">
        <a:spcBef>
          <a:spcPct val="20000"/>
        </a:spcBef>
        <a:spcAft>
          <a:spcPct val="0"/>
        </a:spcAft>
        <a:buClr>
          <a:schemeClr val="tx2"/>
        </a:buClr>
        <a:buChar char="•"/>
        <a:defRPr sz="2000">
          <a:solidFill>
            <a:schemeClr val="tx1"/>
          </a:solidFill>
          <a:latin typeface="+mn-lt"/>
        </a:defRPr>
      </a:lvl8pPr>
      <a:lvl9pPr marL="3886200" indent="-228600" algn="l" rtl="0" eaLnBrk="0" fontAlgn="base" hangingPunct="0">
        <a:spcBef>
          <a:spcPct val="20000"/>
        </a:spcBef>
        <a:spcAft>
          <a:spcPct val="0"/>
        </a:spcAft>
        <a:buClr>
          <a:schemeClr val="tx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images.google.co.in/imgres?imgurl=http://pro.corbis.com/images/42-15198091.jpg?size=572&amp;uid=%7b21D6EC57-A99B-467F-BAE2-50D240F01EAA%7d&amp;imgrefurl=http://pro.corbis.com/search/Enlargement.aspx?CID=isg&amp;mediauid=%7b21D6EC57-A99B-467F-B"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11.xml"/><Relationship Id="rId1" Type="http://schemas.openxmlformats.org/officeDocument/2006/relationships/tags" Target="../tags/tag1.xml"/><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152400"/>
            <a:ext cx="7772400" cy="1371600"/>
          </a:xfrm>
        </p:spPr>
        <p:txBody>
          <a:bodyPr>
            <a:normAutofit fontScale="90000"/>
          </a:bodyPr>
          <a:lstStyle/>
          <a:p>
            <a:pPr algn="l"/>
            <a:br>
              <a:rPr lang="en-US" dirty="0"/>
            </a:br>
            <a:r>
              <a:rPr lang="en-US" dirty="0"/>
              <a:t> </a:t>
            </a:r>
            <a:br>
              <a:rPr lang="en-US" dirty="0"/>
            </a:br>
            <a:r>
              <a:rPr lang="en-US" dirty="0"/>
              <a:t> </a:t>
            </a:r>
            <a:br>
              <a:rPr lang="en-US" dirty="0"/>
            </a:br>
            <a:r>
              <a:rPr lang="en-US" dirty="0"/>
              <a:t> </a:t>
            </a:r>
            <a:br>
              <a:rPr lang="en-US" dirty="0"/>
            </a:br>
            <a:br>
              <a:rPr lang="en-US" dirty="0"/>
            </a:br>
            <a:br>
              <a:rPr lang="en-US" dirty="0"/>
            </a:br>
            <a:br>
              <a:rPr lang="en-US" dirty="0"/>
            </a:br>
            <a:br>
              <a:rPr lang="en-US" dirty="0"/>
            </a:br>
            <a:br>
              <a:rPr lang="en-US" dirty="0"/>
            </a:br>
            <a:br>
              <a:rPr lang="en-US" dirty="0"/>
            </a:br>
            <a:br>
              <a:rPr lang="en-US" dirty="0"/>
            </a:br>
            <a:r>
              <a:rPr lang="en-US" sz="4000" b="1" dirty="0">
                <a:solidFill>
                  <a:srgbClr val="FF0000"/>
                </a:solidFill>
              </a:rPr>
              <a:t> WIRC-CONFERENCE – INDORE-</a:t>
            </a:r>
            <a:br>
              <a:rPr lang="en-US" sz="4000" b="1" dirty="0">
                <a:solidFill>
                  <a:srgbClr val="FF0000"/>
                </a:solidFill>
              </a:rPr>
            </a:br>
            <a:r>
              <a:rPr lang="en-US" sz="4000" b="1" dirty="0">
                <a:solidFill>
                  <a:srgbClr val="FF0000"/>
                </a:solidFill>
              </a:rPr>
              <a:t>13-14-MAY-2022 </a:t>
            </a:r>
            <a:endParaRPr lang="en-US" sz="4000" dirty="0">
              <a:solidFill>
                <a:srgbClr val="002060"/>
              </a:solidFill>
            </a:endParaRPr>
          </a:p>
        </p:txBody>
      </p:sp>
      <p:sp>
        <p:nvSpPr>
          <p:cNvPr id="5" name="TextBox 4"/>
          <p:cNvSpPr txBox="1"/>
          <p:nvPr/>
        </p:nvSpPr>
        <p:spPr>
          <a:xfrm>
            <a:off x="304800" y="1600200"/>
            <a:ext cx="8305800" cy="4431983"/>
          </a:xfrm>
          <a:prstGeom prst="rect">
            <a:avLst/>
          </a:prstGeom>
          <a:noFill/>
        </p:spPr>
        <p:txBody>
          <a:bodyPr wrap="square" rtlCol="0">
            <a:spAutoFit/>
          </a:bodyPr>
          <a:lstStyle/>
          <a:p>
            <a:pPr algn="ctr"/>
            <a:r>
              <a:rPr lang="en-US" sz="4400" i="1" kern="0" dirty="0">
                <a:solidFill>
                  <a:srgbClr val="002060"/>
                </a:solidFill>
                <a:latin typeface="Times New Roman"/>
                <a:ea typeface="+mj-ea"/>
                <a:cs typeface="+mj-cs"/>
              </a:rPr>
              <a:t>        </a:t>
            </a:r>
            <a:r>
              <a:rPr lang="en-US" sz="4400" b="1" i="1" kern="0" dirty="0">
                <a:solidFill>
                  <a:srgbClr val="002060"/>
                </a:solidFill>
                <a:latin typeface="Times New Roman"/>
                <a:ea typeface="+mj-ea"/>
                <a:cs typeface="+mj-cs"/>
              </a:rPr>
              <a:t>Recognition accorded </a:t>
            </a:r>
          </a:p>
          <a:p>
            <a:pPr algn="ctr"/>
            <a:r>
              <a:rPr lang="en-US" sz="4400" b="1" i="1" kern="0" dirty="0">
                <a:solidFill>
                  <a:srgbClr val="002060"/>
                </a:solidFill>
                <a:latin typeface="Times New Roman"/>
                <a:ea typeface="+mj-ea"/>
                <a:cs typeface="+mj-cs"/>
              </a:rPr>
              <a:t>by SEBI </a:t>
            </a:r>
          </a:p>
          <a:p>
            <a:pPr algn="ctr"/>
            <a:r>
              <a:rPr lang="en-US" sz="4400" b="1" i="1" kern="0" dirty="0">
                <a:solidFill>
                  <a:srgbClr val="002060"/>
                </a:solidFill>
                <a:latin typeface="Times New Roman"/>
                <a:ea typeface="+mj-ea"/>
                <a:cs typeface="+mj-cs"/>
              </a:rPr>
              <a:t>to </a:t>
            </a:r>
          </a:p>
          <a:p>
            <a:pPr algn="ctr"/>
            <a:r>
              <a:rPr lang="en-US" sz="4400" b="1" i="1" kern="0" dirty="0">
                <a:solidFill>
                  <a:srgbClr val="002060"/>
                </a:solidFill>
                <a:latin typeface="Times New Roman"/>
                <a:ea typeface="+mj-ea"/>
                <a:cs typeface="+mj-cs"/>
              </a:rPr>
              <a:t>Company Secretaries in Practice     </a:t>
            </a:r>
          </a:p>
          <a:p>
            <a:pPr algn="ctr"/>
            <a:r>
              <a:rPr lang="en-US" sz="4400" b="1" i="1" kern="0" dirty="0">
                <a:solidFill>
                  <a:srgbClr val="002060"/>
                </a:solidFill>
                <a:latin typeface="Times New Roman"/>
                <a:ea typeface="+mj-ea"/>
                <a:cs typeface="+mj-cs"/>
              </a:rPr>
              <a:t>CS  B Narasimhan </a:t>
            </a:r>
          </a:p>
          <a:p>
            <a:endParaRPr lang="en-US" sz="4400" i="1" kern="0" dirty="0">
              <a:solidFill>
                <a:srgbClr val="FFCC66"/>
              </a:solidFill>
              <a:latin typeface="Times New Roman"/>
              <a:ea typeface="+mj-ea"/>
              <a:cs typeface="+mj-cs"/>
            </a:endParaRPr>
          </a:p>
          <a:p>
            <a:endParaRPr lang="en-US" dirty="0"/>
          </a:p>
        </p:txBody>
      </p:sp>
      <p:pic>
        <p:nvPicPr>
          <p:cNvPr id="4" name="Picture 2" descr="http://us.cdn2.123rf.com/168nwm/kchung/kchung1401/kchung140100422/25024688-3d-person-watching-a-word-review-with-a-magnifying-glass.jpg"/>
          <p:cNvPicPr>
            <a:picLocks noChangeAspect="1" noChangeArrowheads="1"/>
          </p:cNvPicPr>
          <p:nvPr/>
        </p:nvPicPr>
        <p:blipFill>
          <a:blip r:embed="rId3" cstate="print"/>
          <a:srcRect/>
          <a:stretch>
            <a:fillRect/>
          </a:stretch>
        </p:blipFill>
        <p:spPr bwMode="auto">
          <a:xfrm>
            <a:off x="7467600" y="4953000"/>
            <a:ext cx="1676400" cy="160020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CD3F7-6BC0-37A4-E639-CCD1A0C119D8}"/>
              </a:ext>
            </a:extLst>
          </p:cNvPr>
          <p:cNvSpPr>
            <a:spLocks noGrp="1"/>
          </p:cNvSpPr>
          <p:nvPr>
            <p:ph type="title"/>
          </p:nvPr>
        </p:nvSpPr>
        <p:spPr>
          <a:xfrm>
            <a:off x="1219200" y="228600"/>
            <a:ext cx="7772400" cy="914400"/>
          </a:xfrm>
        </p:spPr>
        <p:txBody>
          <a:bodyPr/>
          <a:lstStyle/>
          <a:p>
            <a:pPr algn="just"/>
            <a:r>
              <a:rPr lang="en-US" sz="3200" b="1" dirty="0"/>
              <a:t>SEBI (Delisting of Equity Shares) Regulations, 2021</a:t>
            </a:r>
            <a:endParaRPr lang="en-IN" sz="3200" b="1" dirty="0"/>
          </a:p>
        </p:txBody>
      </p:sp>
      <p:sp>
        <p:nvSpPr>
          <p:cNvPr id="3" name="Content Placeholder 2">
            <a:extLst>
              <a:ext uri="{FF2B5EF4-FFF2-40B4-BE49-F238E27FC236}">
                <a16:creationId xmlns:a16="http://schemas.microsoft.com/office/drawing/2014/main" id="{28E39853-1BB2-3EBA-A89E-1F206D05F446}"/>
              </a:ext>
            </a:extLst>
          </p:cNvPr>
          <p:cNvSpPr>
            <a:spLocks noGrp="1"/>
          </p:cNvSpPr>
          <p:nvPr>
            <p:ph idx="1"/>
          </p:nvPr>
        </p:nvSpPr>
        <p:spPr>
          <a:xfrm>
            <a:off x="228600" y="1752600"/>
            <a:ext cx="8686800" cy="4724400"/>
          </a:xfrm>
        </p:spPr>
        <p:txBody>
          <a:bodyPr/>
          <a:lstStyle/>
          <a:p>
            <a:r>
              <a:rPr lang="en-IN" b="1" i="1" dirty="0">
                <a:solidFill>
                  <a:srgbClr val="002060"/>
                </a:solidFill>
                <a:latin typeface="+mj-lt"/>
                <a:ea typeface="+mj-ea"/>
                <a:cs typeface="+mj-cs"/>
              </a:rPr>
              <a:t>(a)	[Regulation 10 (3)]:</a:t>
            </a:r>
          </a:p>
          <a:p>
            <a:pPr marL="0" indent="0">
              <a:buNone/>
            </a:pPr>
            <a:r>
              <a:rPr lang="en-US" b="1" i="1" u="sng" dirty="0">
                <a:solidFill>
                  <a:srgbClr val="FF0000"/>
                </a:solidFill>
                <a:latin typeface="+mj-lt"/>
                <a:ea typeface="+mj-ea"/>
                <a:cs typeface="+mj-cs"/>
              </a:rPr>
              <a:t>By a Peer Reviewed Company Secretary </a:t>
            </a:r>
          </a:p>
          <a:p>
            <a:pPr marL="0" indent="0" algn="just">
              <a:buNone/>
            </a:pPr>
            <a:r>
              <a:rPr lang="en-US" sz="2800" b="1" i="1" dirty="0">
                <a:solidFill>
                  <a:srgbClr val="002060"/>
                </a:solidFill>
                <a:latin typeface="+mj-lt"/>
                <a:ea typeface="+mj-ea"/>
                <a:cs typeface="+mj-cs"/>
              </a:rPr>
              <a:t>To conduct due diligence and certify that the </a:t>
            </a:r>
            <a:r>
              <a:rPr lang="en-US" sz="2800" b="1" i="1" dirty="0">
                <a:solidFill>
                  <a:srgbClr val="FF0000"/>
                </a:solidFill>
                <a:latin typeface="+mj-lt"/>
                <a:ea typeface="+mj-ea"/>
                <a:cs typeface="+mj-cs"/>
              </a:rPr>
              <a:t>buying, selling and dealing in equity shares </a:t>
            </a:r>
            <a:r>
              <a:rPr lang="en-US" sz="2800" b="1" i="1" dirty="0">
                <a:solidFill>
                  <a:srgbClr val="002060"/>
                </a:solidFill>
                <a:latin typeface="+mj-lt"/>
                <a:ea typeface="+mj-ea"/>
                <a:cs typeface="+mj-cs"/>
              </a:rPr>
              <a:t>of the company carried out </a:t>
            </a:r>
            <a:r>
              <a:rPr lang="en-US" sz="2800" b="1" i="1" dirty="0">
                <a:solidFill>
                  <a:srgbClr val="FF0000"/>
                </a:solidFill>
                <a:latin typeface="+mj-lt"/>
                <a:ea typeface="+mj-ea"/>
                <a:cs typeface="+mj-cs"/>
              </a:rPr>
              <a:t>by the acquirer or its related entities and top twenty five shareholders</a:t>
            </a:r>
            <a:r>
              <a:rPr lang="en-US" sz="2800" b="1" i="1" dirty="0">
                <a:solidFill>
                  <a:srgbClr val="002060"/>
                </a:solidFill>
                <a:latin typeface="+mj-lt"/>
                <a:ea typeface="+mj-ea"/>
                <a:cs typeface="+mj-cs"/>
              </a:rPr>
              <a:t> is in </a:t>
            </a:r>
            <a:r>
              <a:rPr lang="en-US" sz="2800" b="1" i="1" dirty="0">
                <a:solidFill>
                  <a:srgbClr val="FF0000"/>
                </a:solidFill>
                <a:latin typeface="+mj-lt"/>
                <a:ea typeface="+mj-ea"/>
                <a:cs typeface="+mj-cs"/>
              </a:rPr>
              <a:t>compliance with the applicable provisions of securities laws </a:t>
            </a:r>
            <a:r>
              <a:rPr lang="en-US" sz="2800" b="1" i="1" dirty="0">
                <a:solidFill>
                  <a:srgbClr val="002060"/>
                </a:solidFill>
                <a:latin typeface="+mj-lt"/>
                <a:ea typeface="+mj-ea"/>
                <a:cs typeface="+mj-cs"/>
              </a:rPr>
              <a:t>including compliance with sub-regulation (5) of regulation 4 of the SEBI (Delisting) Regulations, 2021.</a:t>
            </a:r>
            <a:endParaRPr lang="en-IN" sz="2800" b="1" i="1" dirty="0">
              <a:solidFill>
                <a:srgbClr val="002060"/>
              </a:solidFill>
              <a:latin typeface="+mj-lt"/>
              <a:ea typeface="+mj-ea"/>
              <a:cs typeface="+mj-cs"/>
            </a:endParaRPr>
          </a:p>
        </p:txBody>
      </p:sp>
    </p:spTree>
    <p:extLst>
      <p:ext uri="{BB962C8B-B14F-4D97-AF65-F5344CB8AC3E}">
        <p14:creationId xmlns:p14="http://schemas.microsoft.com/office/powerpoint/2010/main" val="42312384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CD3F7-6BC0-37A4-E639-CCD1A0C119D8}"/>
              </a:ext>
            </a:extLst>
          </p:cNvPr>
          <p:cNvSpPr>
            <a:spLocks noGrp="1"/>
          </p:cNvSpPr>
          <p:nvPr>
            <p:ph type="title"/>
          </p:nvPr>
        </p:nvSpPr>
        <p:spPr>
          <a:xfrm>
            <a:off x="1524000" y="228600"/>
            <a:ext cx="7467600" cy="990600"/>
          </a:xfrm>
        </p:spPr>
        <p:txBody>
          <a:bodyPr/>
          <a:lstStyle/>
          <a:p>
            <a:pPr algn="just"/>
            <a:r>
              <a:rPr lang="en-US" sz="3200" b="1" dirty="0"/>
              <a:t>SEBI (Delisting of Equity Shares) Regulations, 2021</a:t>
            </a:r>
            <a:endParaRPr lang="en-IN" sz="3200" b="1" dirty="0"/>
          </a:p>
        </p:txBody>
      </p:sp>
      <p:sp>
        <p:nvSpPr>
          <p:cNvPr id="3" name="Content Placeholder 2">
            <a:extLst>
              <a:ext uri="{FF2B5EF4-FFF2-40B4-BE49-F238E27FC236}">
                <a16:creationId xmlns:a16="http://schemas.microsoft.com/office/drawing/2014/main" id="{28E39853-1BB2-3EBA-A89E-1F206D05F446}"/>
              </a:ext>
            </a:extLst>
          </p:cNvPr>
          <p:cNvSpPr>
            <a:spLocks noGrp="1"/>
          </p:cNvSpPr>
          <p:nvPr>
            <p:ph idx="1"/>
          </p:nvPr>
        </p:nvSpPr>
        <p:spPr>
          <a:xfrm>
            <a:off x="228600" y="2057400"/>
            <a:ext cx="8915400" cy="4495800"/>
          </a:xfrm>
        </p:spPr>
        <p:txBody>
          <a:bodyPr/>
          <a:lstStyle/>
          <a:p>
            <a:r>
              <a:rPr lang="en-IN" b="1" i="1" dirty="0">
                <a:solidFill>
                  <a:srgbClr val="002060"/>
                </a:solidFill>
                <a:latin typeface="+mj-lt"/>
                <a:ea typeface="+mj-ea"/>
                <a:cs typeface="+mj-cs"/>
              </a:rPr>
              <a:t>(b)Contents of the Report: as per  Regulation 12 (2) </a:t>
            </a:r>
          </a:p>
          <a:p>
            <a:pPr marL="0" indent="0">
              <a:buNone/>
            </a:pPr>
            <a:r>
              <a:rPr lang="en-IN" b="1" i="1" dirty="0">
                <a:solidFill>
                  <a:srgbClr val="002060"/>
                </a:solidFill>
                <a:latin typeface="+mj-lt"/>
                <a:ea typeface="+mj-ea"/>
                <a:cs typeface="+mj-cs"/>
              </a:rPr>
              <a:t> </a:t>
            </a:r>
          </a:p>
          <a:p>
            <a:r>
              <a:rPr lang="en-IN" b="1" i="1" dirty="0">
                <a:solidFill>
                  <a:srgbClr val="002060"/>
                </a:solidFill>
                <a:latin typeface="+mj-lt"/>
                <a:ea typeface="+mj-ea"/>
                <a:cs typeface="+mj-cs"/>
              </a:rPr>
              <a:t>(c) </a:t>
            </a:r>
            <a:r>
              <a:rPr lang="en-US" b="1" i="1" dirty="0">
                <a:solidFill>
                  <a:srgbClr val="002060"/>
                </a:solidFill>
                <a:latin typeface="+mj-lt"/>
                <a:ea typeface="+mj-ea"/>
                <a:cs typeface="+mj-cs"/>
              </a:rPr>
              <a:t>Proviso to Regulation 21 (a): </a:t>
            </a:r>
            <a:r>
              <a:rPr lang="en-US" b="1" i="1" u="sng" dirty="0">
                <a:solidFill>
                  <a:srgbClr val="FF0000"/>
                </a:solidFill>
                <a:latin typeface="+mj-lt"/>
                <a:ea typeface="+mj-ea"/>
                <a:cs typeface="+mj-cs"/>
              </a:rPr>
              <a:t>By a Peer Reviewed Company Secretary </a:t>
            </a:r>
          </a:p>
          <a:p>
            <a:pPr marL="0" indent="0">
              <a:buNone/>
            </a:pPr>
            <a:r>
              <a:rPr lang="en-US" b="1" i="1" dirty="0">
                <a:solidFill>
                  <a:srgbClr val="002060"/>
                </a:solidFill>
                <a:latin typeface="+mj-lt"/>
                <a:ea typeface="+mj-ea"/>
                <a:cs typeface="+mj-cs"/>
              </a:rPr>
              <a:t>To certify the shares held by inactive shareholders</a:t>
            </a:r>
            <a:r>
              <a:rPr lang="en-US" i="1" dirty="0">
                <a:solidFill>
                  <a:srgbClr val="002060"/>
                </a:solidFill>
                <a:latin typeface="+mj-lt"/>
                <a:ea typeface="+mj-ea"/>
                <a:cs typeface="+mj-cs"/>
              </a:rPr>
              <a:t>. </a:t>
            </a:r>
            <a:endParaRPr lang="en-IN" i="1" dirty="0">
              <a:solidFill>
                <a:srgbClr val="002060"/>
              </a:solidFill>
              <a:latin typeface="+mj-lt"/>
              <a:ea typeface="+mj-ea"/>
              <a:cs typeface="+mj-cs"/>
            </a:endParaRPr>
          </a:p>
        </p:txBody>
      </p:sp>
    </p:spTree>
    <p:extLst>
      <p:ext uri="{BB962C8B-B14F-4D97-AF65-F5344CB8AC3E}">
        <p14:creationId xmlns:p14="http://schemas.microsoft.com/office/powerpoint/2010/main" val="9718611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67432-F56E-7D3F-C541-E9D60B64F258}"/>
              </a:ext>
            </a:extLst>
          </p:cNvPr>
          <p:cNvSpPr>
            <a:spLocks noGrp="1"/>
          </p:cNvSpPr>
          <p:nvPr>
            <p:ph type="title"/>
          </p:nvPr>
        </p:nvSpPr>
        <p:spPr>
          <a:xfrm>
            <a:off x="1143000" y="228600"/>
            <a:ext cx="7315200" cy="914400"/>
          </a:xfrm>
        </p:spPr>
        <p:txBody>
          <a:bodyPr/>
          <a:lstStyle/>
          <a:p>
            <a:pPr algn="l"/>
            <a:r>
              <a:rPr lang="en-IN" sz="3200" b="1" dirty="0"/>
              <a:t>SEBI (LODR) Regulations, 2015 </a:t>
            </a:r>
          </a:p>
        </p:txBody>
      </p:sp>
      <p:sp>
        <p:nvSpPr>
          <p:cNvPr id="3" name="Content Placeholder 2">
            <a:extLst>
              <a:ext uri="{FF2B5EF4-FFF2-40B4-BE49-F238E27FC236}">
                <a16:creationId xmlns:a16="http://schemas.microsoft.com/office/drawing/2014/main" id="{477758B9-C129-D0A1-BA44-FDB73B39EEF1}"/>
              </a:ext>
            </a:extLst>
          </p:cNvPr>
          <p:cNvSpPr>
            <a:spLocks noGrp="1"/>
          </p:cNvSpPr>
          <p:nvPr>
            <p:ph idx="1"/>
          </p:nvPr>
        </p:nvSpPr>
        <p:spPr>
          <a:xfrm>
            <a:off x="228600" y="1905000"/>
            <a:ext cx="8686800" cy="4267200"/>
          </a:xfrm>
        </p:spPr>
        <p:txBody>
          <a:bodyPr/>
          <a:lstStyle/>
          <a:p>
            <a:r>
              <a:rPr lang="en-IN" sz="3600" b="1" i="1" dirty="0">
                <a:solidFill>
                  <a:srgbClr val="FF0000"/>
                </a:solidFill>
                <a:latin typeface="+mj-lt"/>
                <a:ea typeface="+mj-ea"/>
                <a:cs typeface="+mj-cs"/>
              </a:rPr>
              <a:t>Regulation 24A(2)*:</a:t>
            </a:r>
            <a:r>
              <a:rPr lang="en-IN" sz="3600" b="1" i="1" u="sng" dirty="0">
                <a:solidFill>
                  <a:srgbClr val="FF0000"/>
                </a:solidFill>
                <a:latin typeface="+mj-lt"/>
                <a:ea typeface="+mj-ea"/>
                <a:cs typeface="+mj-cs"/>
              </a:rPr>
              <a:t>By PCS </a:t>
            </a:r>
          </a:p>
          <a:p>
            <a:pPr marL="0" indent="0" algn="just">
              <a:buNone/>
            </a:pPr>
            <a:r>
              <a:rPr lang="en-US" sz="3600" b="1" i="1" dirty="0">
                <a:solidFill>
                  <a:srgbClr val="002060"/>
                </a:solidFill>
                <a:latin typeface="+mj-lt"/>
                <a:ea typeface="+mj-ea"/>
                <a:cs typeface="+mj-cs"/>
              </a:rPr>
              <a:t>To provide Annual Secretarial Compliance Report to all the listed entities on compliance of all applicable SEBI Regulations and Circulars/ Guidelines issued thereunder.</a:t>
            </a:r>
          </a:p>
          <a:p>
            <a:pPr marL="0" indent="0">
              <a:buNone/>
            </a:pPr>
            <a:r>
              <a:rPr lang="en-US" sz="2800" b="1" i="1" dirty="0">
                <a:solidFill>
                  <a:srgbClr val="002060"/>
                </a:solidFill>
                <a:latin typeface="+mj-lt"/>
                <a:ea typeface="+mj-ea"/>
                <a:cs typeface="+mj-cs"/>
              </a:rPr>
              <a:t>*From FYE - 31-03-2019</a:t>
            </a:r>
            <a:endParaRPr lang="en-IN" sz="2800" b="1" i="1" dirty="0">
              <a:solidFill>
                <a:srgbClr val="002060"/>
              </a:solidFill>
              <a:latin typeface="+mj-lt"/>
              <a:ea typeface="+mj-ea"/>
              <a:cs typeface="+mj-cs"/>
            </a:endParaRPr>
          </a:p>
        </p:txBody>
      </p:sp>
    </p:spTree>
    <p:extLst>
      <p:ext uri="{BB962C8B-B14F-4D97-AF65-F5344CB8AC3E}">
        <p14:creationId xmlns:p14="http://schemas.microsoft.com/office/powerpoint/2010/main" val="31023153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67432-F56E-7D3F-C541-E9D60B64F258}"/>
              </a:ext>
            </a:extLst>
          </p:cNvPr>
          <p:cNvSpPr>
            <a:spLocks noGrp="1"/>
          </p:cNvSpPr>
          <p:nvPr>
            <p:ph type="title"/>
          </p:nvPr>
        </p:nvSpPr>
        <p:spPr>
          <a:xfrm>
            <a:off x="1143000" y="381000"/>
            <a:ext cx="7315200" cy="533400"/>
          </a:xfrm>
        </p:spPr>
        <p:txBody>
          <a:bodyPr/>
          <a:lstStyle/>
          <a:p>
            <a:pPr algn="l"/>
            <a:r>
              <a:rPr lang="en-IN" sz="3200" b="1" dirty="0"/>
              <a:t>SEBI (LODR) Regulations, 2015 </a:t>
            </a:r>
          </a:p>
        </p:txBody>
      </p:sp>
      <p:sp>
        <p:nvSpPr>
          <p:cNvPr id="3" name="Content Placeholder 2">
            <a:extLst>
              <a:ext uri="{FF2B5EF4-FFF2-40B4-BE49-F238E27FC236}">
                <a16:creationId xmlns:a16="http://schemas.microsoft.com/office/drawing/2014/main" id="{477758B9-C129-D0A1-BA44-FDB73B39EEF1}"/>
              </a:ext>
            </a:extLst>
          </p:cNvPr>
          <p:cNvSpPr>
            <a:spLocks noGrp="1"/>
          </p:cNvSpPr>
          <p:nvPr>
            <p:ph idx="1"/>
          </p:nvPr>
        </p:nvSpPr>
        <p:spPr>
          <a:xfrm>
            <a:off x="228600" y="1828800"/>
            <a:ext cx="8686800" cy="4343400"/>
          </a:xfrm>
        </p:spPr>
        <p:txBody>
          <a:bodyPr/>
          <a:lstStyle/>
          <a:p>
            <a:r>
              <a:rPr lang="en-IN" sz="3600" b="1" i="1" dirty="0">
                <a:solidFill>
                  <a:srgbClr val="002060"/>
                </a:solidFill>
                <a:latin typeface="+mj-lt"/>
                <a:ea typeface="+mj-ea"/>
                <a:cs typeface="+mj-cs"/>
              </a:rPr>
              <a:t>Regulation 24A(1)*:</a:t>
            </a:r>
            <a:r>
              <a:rPr lang="en-IN" sz="3600" b="1" i="1" u="sng" dirty="0">
                <a:solidFill>
                  <a:srgbClr val="FF0000"/>
                </a:solidFill>
                <a:latin typeface="+mj-lt"/>
                <a:ea typeface="+mj-ea"/>
                <a:cs typeface="+mj-cs"/>
              </a:rPr>
              <a:t>By Secretarial Auditor  </a:t>
            </a:r>
          </a:p>
          <a:p>
            <a:pPr marL="0" indent="0">
              <a:buNone/>
            </a:pPr>
            <a:r>
              <a:rPr lang="en-US" sz="3600" b="1" i="1" dirty="0">
                <a:solidFill>
                  <a:srgbClr val="002060"/>
                </a:solidFill>
                <a:latin typeface="+mj-lt"/>
                <a:ea typeface="+mj-ea"/>
                <a:cs typeface="+mj-cs"/>
              </a:rPr>
              <a:t>To conduct Secretarial Audit of every listed entity and its material unlisted subsidiaries incorporated in India.</a:t>
            </a:r>
          </a:p>
          <a:p>
            <a:pPr marL="0" indent="0">
              <a:buNone/>
            </a:pPr>
            <a:r>
              <a:rPr lang="en-US" sz="3600" b="1" i="1" dirty="0">
                <a:solidFill>
                  <a:srgbClr val="002060"/>
                </a:solidFill>
                <a:latin typeface="+mj-lt"/>
                <a:ea typeface="+mj-ea"/>
                <a:cs typeface="+mj-cs"/>
              </a:rPr>
              <a:t>*From FYE - 31-03-2019</a:t>
            </a:r>
            <a:endParaRPr lang="en-IN" sz="3600" b="1" i="1" dirty="0">
              <a:solidFill>
                <a:srgbClr val="002060"/>
              </a:solidFill>
              <a:latin typeface="+mj-lt"/>
              <a:ea typeface="+mj-ea"/>
              <a:cs typeface="+mj-cs"/>
            </a:endParaRPr>
          </a:p>
        </p:txBody>
      </p:sp>
    </p:spTree>
    <p:extLst>
      <p:ext uri="{BB962C8B-B14F-4D97-AF65-F5344CB8AC3E}">
        <p14:creationId xmlns:p14="http://schemas.microsoft.com/office/powerpoint/2010/main" val="40211237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67432-F56E-7D3F-C541-E9D60B64F258}"/>
              </a:ext>
            </a:extLst>
          </p:cNvPr>
          <p:cNvSpPr>
            <a:spLocks noGrp="1"/>
          </p:cNvSpPr>
          <p:nvPr>
            <p:ph type="title"/>
          </p:nvPr>
        </p:nvSpPr>
        <p:spPr>
          <a:xfrm>
            <a:off x="1219200" y="228600"/>
            <a:ext cx="7391400" cy="914400"/>
          </a:xfrm>
        </p:spPr>
        <p:txBody>
          <a:bodyPr/>
          <a:lstStyle/>
          <a:p>
            <a:pPr algn="l"/>
            <a:r>
              <a:rPr lang="en-IN" sz="3200" b="1" dirty="0"/>
              <a:t>SEBI (LODR) Regulations, 2015 </a:t>
            </a:r>
          </a:p>
        </p:txBody>
      </p:sp>
      <p:sp>
        <p:nvSpPr>
          <p:cNvPr id="3" name="Content Placeholder 2">
            <a:extLst>
              <a:ext uri="{FF2B5EF4-FFF2-40B4-BE49-F238E27FC236}">
                <a16:creationId xmlns:a16="http://schemas.microsoft.com/office/drawing/2014/main" id="{477758B9-C129-D0A1-BA44-FDB73B39EEF1}"/>
              </a:ext>
            </a:extLst>
          </p:cNvPr>
          <p:cNvSpPr>
            <a:spLocks noGrp="1"/>
          </p:cNvSpPr>
          <p:nvPr>
            <p:ph idx="1"/>
          </p:nvPr>
        </p:nvSpPr>
        <p:spPr>
          <a:xfrm>
            <a:off x="228600" y="1981200"/>
            <a:ext cx="8686800" cy="4191000"/>
          </a:xfrm>
        </p:spPr>
        <p:txBody>
          <a:bodyPr/>
          <a:lstStyle/>
          <a:p>
            <a:r>
              <a:rPr lang="en-IN" sz="3600" b="1" i="1" dirty="0">
                <a:solidFill>
                  <a:srgbClr val="002060"/>
                </a:solidFill>
                <a:latin typeface="+mj-lt"/>
                <a:ea typeface="+mj-ea"/>
                <a:cs typeface="+mj-cs"/>
              </a:rPr>
              <a:t>Regulation 40(9):</a:t>
            </a:r>
            <a:r>
              <a:rPr lang="en-IN" sz="3600" b="1" i="1" u="sng" dirty="0">
                <a:solidFill>
                  <a:srgbClr val="FF0000"/>
                </a:solidFill>
                <a:latin typeface="+mj-lt"/>
                <a:ea typeface="+mj-ea"/>
                <a:cs typeface="+mj-cs"/>
              </a:rPr>
              <a:t>By Peer Reviewed PCS </a:t>
            </a:r>
            <a:r>
              <a:rPr lang="en-IN" sz="3600" b="1" i="1" dirty="0">
                <a:solidFill>
                  <a:srgbClr val="FF0000"/>
                </a:solidFill>
                <a:latin typeface="+mj-lt"/>
                <a:ea typeface="+mj-ea"/>
                <a:cs typeface="+mj-cs"/>
              </a:rPr>
              <a:t>(on Annual Basis)</a:t>
            </a:r>
          </a:p>
          <a:p>
            <a:pPr marL="0" indent="0" algn="just">
              <a:buNone/>
            </a:pPr>
            <a:r>
              <a:rPr lang="en-US" b="1" i="1" dirty="0">
                <a:solidFill>
                  <a:srgbClr val="002060"/>
                </a:solidFill>
                <a:latin typeface="+mj-lt"/>
                <a:ea typeface="+mj-ea"/>
                <a:cs typeface="+mj-cs"/>
              </a:rPr>
              <a:t>To certify that all certificates have been issued within thirty days of the date of </a:t>
            </a:r>
            <a:r>
              <a:rPr lang="en-US" b="1" i="1" dirty="0" err="1">
                <a:solidFill>
                  <a:srgbClr val="002060"/>
                </a:solidFill>
                <a:latin typeface="+mj-lt"/>
                <a:ea typeface="+mj-ea"/>
                <a:cs typeface="+mj-cs"/>
              </a:rPr>
              <a:t>lodgement</a:t>
            </a:r>
            <a:r>
              <a:rPr lang="en-US" b="1" i="1" dirty="0">
                <a:solidFill>
                  <a:srgbClr val="002060"/>
                </a:solidFill>
                <a:latin typeface="+mj-lt"/>
                <a:ea typeface="+mj-ea"/>
                <a:cs typeface="+mj-cs"/>
              </a:rPr>
              <a:t> for transfer, sub-division, consolidation, renewal, exchange or endorsement of calls /allotment services. </a:t>
            </a:r>
            <a:endParaRPr lang="en-IN" sz="2400" b="1" i="1" dirty="0">
              <a:solidFill>
                <a:srgbClr val="002060"/>
              </a:solidFill>
              <a:latin typeface="+mj-lt"/>
              <a:ea typeface="+mj-ea"/>
              <a:cs typeface="+mj-cs"/>
            </a:endParaRPr>
          </a:p>
        </p:txBody>
      </p:sp>
    </p:spTree>
    <p:extLst>
      <p:ext uri="{BB962C8B-B14F-4D97-AF65-F5344CB8AC3E}">
        <p14:creationId xmlns:p14="http://schemas.microsoft.com/office/powerpoint/2010/main" val="17159971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67432-F56E-7D3F-C541-E9D60B64F258}"/>
              </a:ext>
            </a:extLst>
          </p:cNvPr>
          <p:cNvSpPr>
            <a:spLocks noGrp="1"/>
          </p:cNvSpPr>
          <p:nvPr>
            <p:ph type="title"/>
          </p:nvPr>
        </p:nvSpPr>
        <p:spPr>
          <a:xfrm>
            <a:off x="1143000" y="381000"/>
            <a:ext cx="7315200" cy="533400"/>
          </a:xfrm>
        </p:spPr>
        <p:txBody>
          <a:bodyPr/>
          <a:lstStyle/>
          <a:p>
            <a:pPr algn="l"/>
            <a:r>
              <a:rPr lang="en-IN" sz="3200" b="1" dirty="0"/>
              <a:t>SEBI (LODR) Regulations, 2015 </a:t>
            </a:r>
          </a:p>
        </p:txBody>
      </p:sp>
      <p:sp>
        <p:nvSpPr>
          <p:cNvPr id="3" name="Content Placeholder 2">
            <a:extLst>
              <a:ext uri="{FF2B5EF4-FFF2-40B4-BE49-F238E27FC236}">
                <a16:creationId xmlns:a16="http://schemas.microsoft.com/office/drawing/2014/main" id="{477758B9-C129-D0A1-BA44-FDB73B39EEF1}"/>
              </a:ext>
            </a:extLst>
          </p:cNvPr>
          <p:cNvSpPr>
            <a:spLocks noGrp="1"/>
          </p:cNvSpPr>
          <p:nvPr>
            <p:ph idx="1"/>
          </p:nvPr>
        </p:nvSpPr>
        <p:spPr>
          <a:xfrm>
            <a:off x="228600" y="1981200"/>
            <a:ext cx="8686800" cy="4191000"/>
          </a:xfrm>
        </p:spPr>
        <p:txBody>
          <a:bodyPr/>
          <a:lstStyle/>
          <a:p>
            <a:r>
              <a:rPr lang="en-US" sz="3600" b="1" i="1" dirty="0">
                <a:solidFill>
                  <a:srgbClr val="002060"/>
                </a:solidFill>
                <a:latin typeface="+mj-lt"/>
                <a:ea typeface="+mj-ea"/>
                <a:cs typeface="+mj-cs"/>
              </a:rPr>
              <a:t>Schedule V, Part C of Clause (10)(</a:t>
            </a:r>
            <a:r>
              <a:rPr lang="en-US" sz="3600" b="1" i="1" dirty="0" err="1">
                <a:solidFill>
                  <a:srgbClr val="002060"/>
                </a:solidFill>
                <a:latin typeface="+mj-lt"/>
                <a:ea typeface="+mj-ea"/>
                <a:cs typeface="+mj-cs"/>
              </a:rPr>
              <a:t>i</a:t>
            </a:r>
            <a:r>
              <a:rPr lang="en-US" sz="3600" b="1" i="1" dirty="0">
                <a:solidFill>
                  <a:srgbClr val="002060"/>
                </a:solidFill>
                <a:latin typeface="+mj-lt"/>
                <a:ea typeface="+mj-ea"/>
                <a:cs typeface="+mj-cs"/>
              </a:rPr>
              <a:t>): </a:t>
            </a:r>
            <a:r>
              <a:rPr lang="en-US" sz="3600" b="1" i="1" u="sng" dirty="0">
                <a:solidFill>
                  <a:srgbClr val="FF0000"/>
                </a:solidFill>
                <a:latin typeface="+mj-lt"/>
                <a:ea typeface="+mj-ea"/>
                <a:cs typeface="+mj-cs"/>
              </a:rPr>
              <a:t>By PCS</a:t>
            </a:r>
          </a:p>
          <a:p>
            <a:pPr marL="0" indent="0" algn="just">
              <a:buNone/>
            </a:pPr>
            <a:r>
              <a:rPr lang="en-US" b="1" i="1" dirty="0">
                <a:solidFill>
                  <a:srgbClr val="002060"/>
                </a:solidFill>
                <a:latin typeface="+mj-lt"/>
                <a:ea typeface="+mj-ea"/>
                <a:cs typeface="+mj-cs"/>
              </a:rPr>
              <a:t>To certify that none of the directors on the board of the company have been debarred or disqualified from being appointed or continuing as directors of companies by SEBI/Ministry of Corporate Affairs or any such statutory authority.</a:t>
            </a:r>
            <a:endParaRPr lang="en-IN" sz="2400" b="1" i="1" dirty="0">
              <a:solidFill>
                <a:srgbClr val="002060"/>
              </a:solidFill>
              <a:latin typeface="+mj-lt"/>
              <a:ea typeface="+mj-ea"/>
              <a:cs typeface="+mj-cs"/>
            </a:endParaRPr>
          </a:p>
        </p:txBody>
      </p:sp>
    </p:spTree>
    <p:extLst>
      <p:ext uri="{BB962C8B-B14F-4D97-AF65-F5344CB8AC3E}">
        <p14:creationId xmlns:p14="http://schemas.microsoft.com/office/powerpoint/2010/main" val="18861301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67432-F56E-7D3F-C541-E9D60B64F258}"/>
              </a:ext>
            </a:extLst>
          </p:cNvPr>
          <p:cNvSpPr>
            <a:spLocks noGrp="1"/>
          </p:cNvSpPr>
          <p:nvPr>
            <p:ph type="title"/>
          </p:nvPr>
        </p:nvSpPr>
        <p:spPr>
          <a:xfrm>
            <a:off x="1143000" y="381000"/>
            <a:ext cx="7315200" cy="609600"/>
          </a:xfrm>
        </p:spPr>
        <p:txBody>
          <a:bodyPr/>
          <a:lstStyle/>
          <a:p>
            <a:pPr algn="l"/>
            <a:r>
              <a:rPr lang="en-IN" sz="3200" b="1" dirty="0"/>
              <a:t>SEBI (LODR) Regulations, 2015 </a:t>
            </a:r>
          </a:p>
        </p:txBody>
      </p:sp>
      <p:sp>
        <p:nvSpPr>
          <p:cNvPr id="3" name="Content Placeholder 2">
            <a:extLst>
              <a:ext uri="{FF2B5EF4-FFF2-40B4-BE49-F238E27FC236}">
                <a16:creationId xmlns:a16="http://schemas.microsoft.com/office/drawing/2014/main" id="{477758B9-C129-D0A1-BA44-FDB73B39EEF1}"/>
              </a:ext>
            </a:extLst>
          </p:cNvPr>
          <p:cNvSpPr>
            <a:spLocks noGrp="1"/>
          </p:cNvSpPr>
          <p:nvPr>
            <p:ph idx="1"/>
          </p:nvPr>
        </p:nvSpPr>
        <p:spPr>
          <a:xfrm>
            <a:off x="304800" y="2057400"/>
            <a:ext cx="8610600" cy="4114800"/>
          </a:xfrm>
        </p:spPr>
        <p:txBody>
          <a:bodyPr/>
          <a:lstStyle/>
          <a:p>
            <a:r>
              <a:rPr lang="en-US" sz="3600" b="1" i="1" dirty="0">
                <a:solidFill>
                  <a:srgbClr val="002060"/>
                </a:solidFill>
                <a:latin typeface="+mj-lt"/>
                <a:ea typeface="+mj-ea"/>
                <a:cs typeface="+mj-cs"/>
              </a:rPr>
              <a:t>Schedule V, Clause E: </a:t>
            </a:r>
            <a:r>
              <a:rPr lang="en-US" sz="3600" b="1" i="1" u="sng" dirty="0">
                <a:solidFill>
                  <a:srgbClr val="FF0000"/>
                </a:solidFill>
                <a:latin typeface="+mj-lt"/>
                <a:ea typeface="+mj-ea"/>
                <a:cs typeface="+mj-cs"/>
              </a:rPr>
              <a:t>By </a:t>
            </a:r>
            <a:r>
              <a:rPr lang="en-IN" sz="3600" b="1" i="1" u="sng" dirty="0">
                <a:solidFill>
                  <a:srgbClr val="FF0000"/>
                </a:solidFill>
                <a:latin typeface="+mj-lt"/>
                <a:ea typeface="+mj-ea"/>
                <a:cs typeface="+mj-cs"/>
              </a:rPr>
              <a:t>Peer Reviewed </a:t>
            </a:r>
            <a:r>
              <a:rPr lang="en-US" sz="3600" b="1" i="1" u="sng" dirty="0">
                <a:solidFill>
                  <a:srgbClr val="FF0000"/>
                </a:solidFill>
                <a:latin typeface="+mj-lt"/>
                <a:ea typeface="+mj-ea"/>
                <a:cs typeface="+mj-cs"/>
              </a:rPr>
              <a:t>PCS</a:t>
            </a:r>
          </a:p>
          <a:p>
            <a:endParaRPr lang="en-IN" sz="3600" b="1" i="1" dirty="0">
              <a:solidFill>
                <a:srgbClr val="002060"/>
              </a:solidFill>
              <a:latin typeface="+mj-lt"/>
              <a:ea typeface="+mj-ea"/>
              <a:cs typeface="+mj-cs"/>
            </a:endParaRPr>
          </a:p>
          <a:p>
            <a:pPr marL="0" indent="0" algn="just">
              <a:buNone/>
            </a:pPr>
            <a:r>
              <a:rPr lang="en-US" sz="3600" b="1" i="1" dirty="0">
                <a:solidFill>
                  <a:srgbClr val="002060"/>
                </a:solidFill>
                <a:latin typeface="+mj-lt"/>
                <a:ea typeface="+mj-ea"/>
                <a:cs typeface="+mj-cs"/>
              </a:rPr>
              <a:t>To issue Compliance Certificate regarding compliance of conditions of Corporate Governance.</a:t>
            </a:r>
            <a:endParaRPr lang="en-IN" sz="3600" b="1" i="1" dirty="0">
              <a:solidFill>
                <a:srgbClr val="002060"/>
              </a:solidFill>
              <a:latin typeface="+mj-lt"/>
              <a:ea typeface="+mj-ea"/>
              <a:cs typeface="+mj-cs"/>
            </a:endParaRPr>
          </a:p>
        </p:txBody>
      </p:sp>
    </p:spTree>
    <p:extLst>
      <p:ext uri="{BB962C8B-B14F-4D97-AF65-F5344CB8AC3E}">
        <p14:creationId xmlns:p14="http://schemas.microsoft.com/office/powerpoint/2010/main" val="5926296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6FEC5C-B774-B9F7-B990-343768B8D196}"/>
              </a:ext>
            </a:extLst>
          </p:cNvPr>
          <p:cNvSpPr>
            <a:spLocks noGrp="1"/>
          </p:cNvSpPr>
          <p:nvPr>
            <p:ph type="title"/>
          </p:nvPr>
        </p:nvSpPr>
        <p:spPr>
          <a:xfrm>
            <a:off x="1143000" y="152400"/>
            <a:ext cx="7772400" cy="914400"/>
          </a:xfrm>
        </p:spPr>
        <p:txBody>
          <a:bodyPr/>
          <a:lstStyle/>
          <a:p>
            <a:pPr algn="just"/>
            <a:r>
              <a:rPr lang="en-IN" sz="3200" dirty="0"/>
              <a:t>SEBI (Depositories Participants) Regulations, 2018</a:t>
            </a:r>
          </a:p>
        </p:txBody>
      </p:sp>
      <p:sp>
        <p:nvSpPr>
          <p:cNvPr id="3" name="Content Placeholder 2">
            <a:extLst>
              <a:ext uri="{FF2B5EF4-FFF2-40B4-BE49-F238E27FC236}">
                <a16:creationId xmlns:a16="http://schemas.microsoft.com/office/drawing/2014/main" id="{585A8646-2D9D-A45D-E49F-84F8049315FB}"/>
              </a:ext>
            </a:extLst>
          </p:cNvPr>
          <p:cNvSpPr>
            <a:spLocks noGrp="1"/>
          </p:cNvSpPr>
          <p:nvPr>
            <p:ph idx="1"/>
          </p:nvPr>
        </p:nvSpPr>
        <p:spPr>
          <a:xfrm>
            <a:off x="381000" y="1219200"/>
            <a:ext cx="8382000" cy="4953000"/>
          </a:xfrm>
        </p:spPr>
        <p:txBody>
          <a:bodyPr/>
          <a:lstStyle/>
          <a:p>
            <a:pPr algn="just"/>
            <a:r>
              <a:rPr lang="en-IN" b="1" i="1" dirty="0">
                <a:solidFill>
                  <a:srgbClr val="FF0000"/>
                </a:solidFill>
                <a:latin typeface="+mj-lt"/>
                <a:ea typeface="+mj-ea"/>
                <a:cs typeface="+mj-cs"/>
              </a:rPr>
              <a:t>Regulation 76: </a:t>
            </a:r>
            <a:r>
              <a:rPr lang="en-IN" b="1" i="1" u="sng" dirty="0">
                <a:solidFill>
                  <a:srgbClr val="FF0000"/>
                </a:solidFill>
                <a:latin typeface="+mj-lt"/>
                <a:ea typeface="+mj-ea"/>
                <a:cs typeface="+mj-cs"/>
              </a:rPr>
              <a:t>By </a:t>
            </a:r>
            <a:r>
              <a:rPr lang="en-IN" sz="3200" b="1" i="1" u="sng" dirty="0">
                <a:solidFill>
                  <a:srgbClr val="FF0000"/>
                </a:solidFill>
                <a:latin typeface="+mj-lt"/>
                <a:ea typeface="+mj-ea"/>
                <a:cs typeface="+mj-cs"/>
              </a:rPr>
              <a:t>Peer Review </a:t>
            </a:r>
            <a:r>
              <a:rPr lang="en-IN" b="1" i="1" u="sng" dirty="0">
                <a:solidFill>
                  <a:srgbClr val="FF0000"/>
                </a:solidFill>
                <a:latin typeface="+mj-lt"/>
                <a:ea typeface="+mj-ea"/>
                <a:cs typeface="+mj-cs"/>
              </a:rPr>
              <a:t>PCS</a:t>
            </a:r>
          </a:p>
          <a:p>
            <a:pPr marL="0" indent="0" algn="just">
              <a:buNone/>
            </a:pPr>
            <a:r>
              <a:rPr lang="en-US" b="1" i="1" dirty="0">
                <a:solidFill>
                  <a:srgbClr val="002060"/>
                </a:solidFill>
                <a:latin typeface="+mj-lt"/>
                <a:ea typeface="+mj-ea"/>
                <a:cs typeface="+mj-cs"/>
              </a:rPr>
              <a:t>To issue quarterly certificate with regard to reconciliation of the total issued capital, listed capital and capital held by depositories in dematerialized form, details of changes in share capital during the quarter, and in-principle approval obtained by the issuer from all the Stock Exchanges where it is listed in respect of such further issued capital.</a:t>
            </a:r>
            <a:endParaRPr lang="en-IN" b="1" i="1" dirty="0">
              <a:solidFill>
                <a:srgbClr val="002060"/>
              </a:solidFill>
              <a:latin typeface="+mj-lt"/>
              <a:ea typeface="+mj-ea"/>
              <a:cs typeface="+mj-cs"/>
            </a:endParaRPr>
          </a:p>
        </p:txBody>
      </p:sp>
    </p:spTree>
    <p:extLst>
      <p:ext uri="{BB962C8B-B14F-4D97-AF65-F5344CB8AC3E}">
        <p14:creationId xmlns:p14="http://schemas.microsoft.com/office/powerpoint/2010/main" val="2951727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41B77-787D-95CB-BC32-86209DF901CA}"/>
              </a:ext>
            </a:extLst>
          </p:cNvPr>
          <p:cNvSpPr>
            <a:spLocks noGrp="1"/>
          </p:cNvSpPr>
          <p:nvPr>
            <p:ph type="title"/>
          </p:nvPr>
        </p:nvSpPr>
        <p:spPr>
          <a:xfrm>
            <a:off x="1066800" y="381000"/>
            <a:ext cx="8077200" cy="1066800"/>
          </a:xfrm>
        </p:spPr>
        <p:txBody>
          <a:bodyPr/>
          <a:lstStyle/>
          <a:p>
            <a:pPr algn="just"/>
            <a:r>
              <a:rPr lang="pt-BR" sz="3200" dirty="0"/>
              <a:t>SEBI Circular SEBI/HO/MIRSD/IR/P/2018/73 dated April 20, 2018</a:t>
            </a:r>
            <a:endParaRPr lang="en-IN" sz="3200" dirty="0"/>
          </a:p>
        </p:txBody>
      </p:sp>
      <p:sp>
        <p:nvSpPr>
          <p:cNvPr id="3" name="Content Placeholder 2">
            <a:extLst>
              <a:ext uri="{FF2B5EF4-FFF2-40B4-BE49-F238E27FC236}">
                <a16:creationId xmlns:a16="http://schemas.microsoft.com/office/drawing/2014/main" id="{4A6E94A3-3978-0E15-9F42-B575FD5A55B9}"/>
              </a:ext>
            </a:extLst>
          </p:cNvPr>
          <p:cNvSpPr>
            <a:spLocks noGrp="1"/>
          </p:cNvSpPr>
          <p:nvPr>
            <p:ph idx="1"/>
          </p:nvPr>
        </p:nvSpPr>
        <p:spPr>
          <a:xfrm>
            <a:off x="381000" y="2057400"/>
            <a:ext cx="8458200" cy="4114800"/>
          </a:xfrm>
        </p:spPr>
        <p:txBody>
          <a:bodyPr/>
          <a:lstStyle/>
          <a:p>
            <a:r>
              <a:rPr lang="en-IN" sz="3600" b="1" i="1" u="sng" dirty="0">
                <a:solidFill>
                  <a:srgbClr val="FF0000"/>
                </a:solidFill>
                <a:latin typeface="+mj-lt"/>
                <a:ea typeface="+mj-ea"/>
                <a:cs typeface="+mj-cs"/>
              </a:rPr>
              <a:t>By PCS :</a:t>
            </a:r>
          </a:p>
          <a:p>
            <a:endParaRPr lang="en-IN" sz="2000" b="1" i="1" u="sng" dirty="0">
              <a:solidFill>
                <a:schemeClr val="tx2"/>
              </a:solidFill>
              <a:latin typeface="+mj-lt"/>
              <a:ea typeface="+mj-ea"/>
              <a:cs typeface="+mj-cs"/>
            </a:endParaRPr>
          </a:p>
          <a:p>
            <a:pPr marL="0" indent="0">
              <a:buNone/>
            </a:pPr>
            <a:r>
              <a:rPr lang="en-US" sz="3600" b="1" i="1" dirty="0">
                <a:solidFill>
                  <a:srgbClr val="002060"/>
                </a:solidFill>
                <a:latin typeface="+mj-lt"/>
                <a:ea typeface="+mj-ea"/>
                <a:cs typeface="+mj-cs"/>
              </a:rPr>
              <a:t>To conduct Internal Audit of Registrar and Share Transfer Agent (RTA).</a:t>
            </a:r>
            <a:endParaRPr lang="en-IN" sz="3600" b="1" i="1" dirty="0">
              <a:solidFill>
                <a:srgbClr val="002060"/>
              </a:solidFill>
              <a:latin typeface="+mj-lt"/>
              <a:ea typeface="+mj-ea"/>
              <a:cs typeface="+mj-cs"/>
            </a:endParaRPr>
          </a:p>
        </p:txBody>
      </p:sp>
    </p:spTree>
    <p:extLst>
      <p:ext uri="{BB962C8B-B14F-4D97-AF65-F5344CB8AC3E}">
        <p14:creationId xmlns:p14="http://schemas.microsoft.com/office/powerpoint/2010/main" val="32792943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ECAEE-2D6A-0B85-FC93-1B3FD350BEFD}"/>
              </a:ext>
            </a:extLst>
          </p:cNvPr>
          <p:cNvSpPr>
            <a:spLocks noGrp="1"/>
          </p:cNvSpPr>
          <p:nvPr>
            <p:ph type="title"/>
          </p:nvPr>
        </p:nvSpPr>
        <p:spPr>
          <a:xfrm>
            <a:off x="1219200" y="381000"/>
            <a:ext cx="7848600" cy="762000"/>
          </a:xfrm>
        </p:spPr>
        <p:txBody>
          <a:bodyPr/>
          <a:lstStyle/>
          <a:p>
            <a:pPr algn="just"/>
            <a:r>
              <a:rPr lang="en-US" sz="3200" dirty="0"/>
              <a:t>SEBI (Research Analysts) Regulations, 2014 </a:t>
            </a:r>
            <a:endParaRPr lang="en-IN" sz="3200" dirty="0"/>
          </a:p>
        </p:txBody>
      </p:sp>
      <p:sp>
        <p:nvSpPr>
          <p:cNvPr id="3" name="Content Placeholder 2">
            <a:extLst>
              <a:ext uri="{FF2B5EF4-FFF2-40B4-BE49-F238E27FC236}">
                <a16:creationId xmlns:a16="http://schemas.microsoft.com/office/drawing/2014/main" id="{18B004C2-A269-8A55-D2FC-746B8C257D52}"/>
              </a:ext>
            </a:extLst>
          </p:cNvPr>
          <p:cNvSpPr>
            <a:spLocks noGrp="1"/>
          </p:cNvSpPr>
          <p:nvPr>
            <p:ph idx="1"/>
          </p:nvPr>
        </p:nvSpPr>
        <p:spPr>
          <a:xfrm>
            <a:off x="381000" y="2057400"/>
            <a:ext cx="8382000" cy="4114800"/>
          </a:xfrm>
        </p:spPr>
        <p:txBody>
          <a:bodyPr/>
          <a:lstStyle/>
          <a:p>
            <a:r>
              <a:rPr lang="en-IN" sz="3600" b="1" i="1" dirty="0">
                <a:solidFill>
                  <a:srgbClr val="002060"/>
                </a:solidFill>
                <a:latin typeface="+mj-lt"/>
                <a:ea typeface="+mj-ea"/>
                <a:cs typeface="+mj-cs"/>
              </a:rPr>
              <a:t>Regulation 25(3): </a:t>
            </a:r>
            <a:r>
              <a:rPr lang="en-IN" sz="3600" b="1" i="1" u="sng" dirty="0">
                <a:solidFill>
                  <a:srgbClr val="FF0000"/>
                </a:solidFill>
                <a:latin typeface="+mj-lt"/>
                <a:ea typeface="+mj-ea"/>
                <a:cs typeface="+mj-cs"/>
              </a:rPr>
              <a:t>By a PCS </a:t>
            </a:r>
          </a:p>
          <a:p>
            <a:endParaRPr lang="en-IN" b="1" i="1" u="sng" dirty="0">
              <a:solidFill>
                <a:srgbClr val="002060"/>
              </a:solidFill>
              <a:latin typeface="+mj-lt"/>
              <a:ea typeface="+mj-ea"/>
              <a:cs typeface="+mj-cs"/>
            </a:endParaRPr>
          </a:p>
          <a:p>
            <a:pPr marL="0" indent="0" algn="just">
              <a:buNone/>
            </a:pPr>
            <a:r>
              <a:rPr lang="en-US" sz="3600" b="1" i="1" dirty="0">
                <a:solidFill>
                  <a:srgbClr val="002060"/>
                </a:solidFill>
                <a:latin typeface="+mj-lt"/>
                <a:ea typeface="+mj-ea"/>
                <a:cs typeface="+mj-cs"/>
              </a:rPr>
              <a:t>To conduct annual audit of Research Analyst or research entity in respect of compliance with these regulations.</a:t>
            </a:r>
            <a:endParaRPr lang="en-IN" sz="3600" b="1" i="1" dirty="0">
              <a:solidFill>
                <a:srgbClr val="002060"/>
              </a:solidFill>
              <a:latin typeface="+mj-lt"/>
              <a:ea typeface="+mj-ea"/>
              <a:cs typeface="+mj-cs"/>
            </a:endParaRPr>
          </a:p>
        </p:txBody>
      </p:sp>
    </p:spTree>
    <p:extLst>
      <p:ext uri="{BB962C8B-B14F-4D97-AF65-F5344CB8AC3E}">
        <p14:creationId xmlns:p14="http://schemas.microsoft.com/office/powerpoint/2010/main" val="3116372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0"/>
            <a:ext cx="7772400" cy="990600"/>
          </a:xfrm>
        </p:spPr>
        <p:txBody>
          <a:bodyPr/>
          <a:lstStyle/>
          <a:p>
            <a:r>
              <a:rPr lang="en-US" dirty="0"/>
              <a:t>Recognition ..…...</a:t>
            </a:r>
          </a:p>
        </p:txBody>
      </p:sp>
      <p:sp>
        <p:nvSpPr>
          <p:cNvPr id="8195" name="Rectangle 3"/>
          <p:cNvSpPr>
            <a:spLocks noGrp="1" noChangeArrowheads="1"/>
          </p:cNvSpPr>
          <p:nvPr>
            <p:ph idx="1"/>
          </p:nvPr>
        </p:nvSpPr>
        <p:spPr>
          <a:xfrm>
            <a:off x="457200" y="1143000"/>
            <a:ext cx="8001000" cy="5029200"/>
          </a:xfrm>
        </p:spPr>
        <p:txBody>
          <a:bodyPr/>
          <a:lstStyle/>
          <a:p>
            <a:r>
              <a:rPr lang="en-US" sz="3600" b="1" dirty="0">
                <a:solidFill>
                  <a:srgbClr val="002060"/>
                </a:solidFill>
              </a:rPr>
              <a:t>Not a routine level of knowledge..</a:t>
            </a:r>
          </a:p>
          <a:p>
            <a:endParaRPr lang="en-US" sz="3600" b="1" dirty="0">
              <a:solidFill>
                <a:srgbClr val="002060"/>
              </a:solidFill>
            </a:endParaRPr>
          </a:p>
          <a:p>
            <a:r>
              <a:rPr lang="en-US" sz="3600" b="1" dirty="0">
                <a:solidFill>
                  <a:srgbClr val="002060"/>
                </a:solidFill>
              </a:rPr>
              <a:t>An edge of expertise…</a:t>
            </a:r>
          </a:p>
          <a:p>
            <a:endParaRPr lang="en-US" sz="3600" b="1" dirty="0">
              <a:solidFill>
                <a:srgbClr val="002060"/>
              </a:solidFill>
            </a:endParaRPr>
          </a:p>
          <a:p>
            <a:r>
              <a:rPr lang="en-US" sz="3600" b="1" dirty="0">
                <a:solidFill>
                  <a:srgbClr val="002060"/>
                </a:solidFill>
              </a:rPr>
              <a:t>A factor of reliability</a:t>
            </a:r>
          </a:p>
          <a:p>
            <a:endParaRPr lang="en-US" sz="3600" b="1" dirty="0">
              <a:solidFill>
                <a:srgbClr val="002060"/>
              </a:solidFill>
            </a:endParaRPr>
          </a:p>
          <a:p>
            <a:r>
              <a:rPr lang="en-US" sz="3600" b="1" dirty="0">
                <a:solidFill>
                  <a:srgbClr val="002060"/>
                </a:solidFill>
              </a:rPr>
              <a:t>Accountability</a:t>
            </a:r>
          </a:p>
        </p:txBody>
      </p:sp>
      <p:pic>
        <p:nvPicPr>
          <p:cNvPr id="3" name="Picture 2">
            <a:extLst>
              <a:ext uri="{FF2B5EF4-FFF2-40B4-BE49-F238E27FC236}">
                <a16:creationId xmlns:a16="http://schemas.microsoft.com/office/drawing/2014/main" id="{1D206D03-0EA8-595C-B6A3-152512EBA7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0"/>
            <a:ext cx="8915400" cy="6858000"/>
          </a:xfrm>
          <a:prstGeom prst="rect">
            <a:avLst/>
          </a:prstGeom>
        </p:spPr>
      </p:pic>
    </p:spTree>
    <p:extLst>
      <p:ext uri="{BB962C8B-B14F-4D97-AF65-F5344CB8AC3E}">
        <p14:creationId xmlns:p14="http://schemas.microsoft.com/office/powerpoint/2010/main" val="12772693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AFF2F-5F8F-E8A8-33EA-4BBEA18B3784}"/>
              </a:ext>
            </a:extLst>
          </p:cNvPr>
          <p:cNvSpPr>
            <a:spLocks noGrp="1"/>
          </p:cNvSpPr>
          <p:nvPr>
            <p:ph type="title"/>
          </p:nvPr>
        </p:nvSpPr>
        <p:spPr>
          <a:xfrm>
            <a:off x="304800" y="381000"/>
            <a:ext cx="8458200" cy="838200"/>
          </a:xfrm>
        </p:spPr>
        <p:txBody>
          <a:bodyPr/>
          <a:lstStyle/>
          <a:p>
            <a:pPr algn="just"/>
            <a:r>
              <a:rPr lang="en-US" sz="3200" b="1" dirty="0"/>
              <a:t>SEBI (Investment Advisers) Regulations, 2013</a:t>
            </a:r>
            <a:endParaRPr lang="en-IN" sz="3200" b="1" dirty="0"/>
          </a:p>
        </p:txBody>
      </p:sp>
      <p:sp>
        <p:nvSpPr>
          <p:cNvPr id="3" name="Content Placeholder 2">
            <a:extLst>
              <a:ext uri="{FF2B5EF4-FFF2-40B4-BE49-F238E27FC236}">
                <a16:creationId xmlns:a16="http://schemas.microsoft.com/office/drawing/2014/main" id="{90418C0C-8A89-DFBD-52FC-53B9E9A9D29C}"/>
              </a:ext>
            </a:extLst>
          </p:cNvPr>
          <p:cNvSpPr>
            <a:spLocks noGrp="1"/>
          </p:cNvSpPr>
          <p:nvPr>
            <p:ph idx="1"/>
          </p:nvPr>
        </p:nvSpPr>
        <p:spPr/>
        <p:txBody>
          <a:bodyPr/>
          <a:lstStyle/>
          <a:p>
            <a:r>
              <a:rPr lang="en-IN" sz="3600" b="1" i="1" dirty="0">
                <a:solidFill>
                  <a:srgbClr val="002060"/>
                </a:solidFill>
                <a:latin typeface="+mj-lt"/>
                <a:ea typeface="+mj-ea"/>
                <a:cs typeface="+mj-cs"/>
              </a:rPr>
              <a:t>Regulation 19(3): </a:t>
            </a:r>
            <a:r>
              <a:rPr lang="en-IN" sz="3600" b="1" i="1" u="sng" dirty="0">
                <a:solidFill>
                  <a:srgbClr val="FF0000"/>
                </a:solidFill>
                <a:latin typeface="+mj-lt"/>
                <a:ea typeface="+mj-ea"/>
                <a:cs typeface="+mj-cs"/>
              </a:rPr>
              <a:t>By a PCS </a:t>
            </a:r>
          </a:p>
          <a:p>
            <a:endParaRPr lang="en-IN" sz="3600" b="1" i="1" u="sng" dirty="0">
              <a:solidFill>
                <a:srgbClr val="002060"/>
              </a:solidFill>
              <a:latin typeface="+mj-lt"/>
              <a:ea typeface="+mj-ea"/>
              <a:cs typeface="+mj-cs"/>
            </a:endParaRPr>
          </a:p>
          <a:p>
            <a:pPr marL="0" indent="0">
              <a:buNone/>
            </a:pPr>
            <a:r>
              <a:rPr lang="en-US" sz="3600" b="1" i="1" dirty="0">
                <a:solidFill>
                  <a:srgbClr val="002060"/>
                </a:solidFill>
                <a:latin typeface="+mj-lt"/>
                <a:ea typeface="+mj-ea"/>
                <a:cs typeface="+mj-cs"/>
              </a:rPr>
              <a:t>To conduct Compliance Audit of an Investment Adviser.</a:t>
            </a:r>
            <a:r>
              <a:rPr lang="en-IN" sz="3600" b="1" i="1" dirty="0">
                <a:solidFill>
                  <a:srgbClr val="002060"/>
                </a:solidFill>
                <a:latin typeface="+mj-lt"/>
                <a:ea typeface="+mj-ea"/>
                <a:cs typeface="+mj-cs"/>
              </a:rPr>
              <a:t> </a:t>
            </a:r>
          </a:p>
        </p:txBody>
      </p:sp>
    </p:spTree>
    <p:extLst>
      <p:ext uri="{BB962C8B-B14F-4D97-AF65-F5344CB8AC3E}">
        <p14:creationId xmlns:p14="http://schemas.microsoft.com/office/powerpoint/2010/main" val="26246411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35BA5-FCC3-27FE-2575-688CB22AD285}"/>
              </a:ext>
            </a:extLst>
          </p:cNvPr>
          <p:cNvSpPr>
            <a:spLocks noGrp="1"/>
          </p:cNvSpPr>
          <p:nvPr>
            <p:ph type="title"/>
          </p:nvPr>
        </p:nvSpPr>
        <p:spPr>
          <a:xfrm>
            <a:off x="1066800" y="381000"/>
            <a:ext cx="7848600" cy="990600"/>
          </a:xfrm>
        </p:spPr>
        <p:txBody>
          <a:bodyPr/>
          <a:lstStyle/>
          <a:p>
            <a:pPr algn="just"/>
            <a:r>
              <a:rPr lang="en-IN" sz="3200" b="1" dirty="0"/>
              <a:t>SEBI Circular SEBI/ MIRSD/CRA/Cir-01/2010 dated 06 January, 2010</a:t>
            </a:r>
          </a:p>
        </p:txBody>
      </p:sp>
      <p:sp>
        <p:nvSpPr>
          <p:cNvPr id="3" name="Content Placeholder 2">
            <a:extLst>
              <a:ext uri="{FF2B5EF4-FFF2-40B4-BE49-F238E27FC236}">
                <a16:creationId xmlns:a16="http://schemas.microsoft.com/office/drawing/2014/main" id="{3A493E98-8EB3-3A3F-D6CC-4E3474E73C5E}"/>
              </a:ext>
            </a:extLst>
          </p:cNvPr>
          <p:cNvSpPr>
            <a:spLocks noGrp="1"/>
          </p:cNvSpPr>
          <p:nvPr>
            <p:ph idx="1"/>
          </p:nvPr>
        </p:nvSpPr>
        <p:spPr>
          <a:xfrm>
            <a:off x="304800" y="2057400"/>
            <a:ext cx="8458200" cy="4114800"/>
          </a:xfrm>
        </p:spPr>
        <p:txBody>
          <a:bodyPr/>
          <a:lstStyle/>
          <a:p>
            <a:r>
              <a:rPr lang="en-US" sz="3600" b="1" i="1" dirty="0">
                <a:solidFill>
                  <a:srgbClr val="002060"/>
                </a:solidFill>
                <a:latin typeface="+mj-lt"/>
                <a:ea typeface="+mj-ea"/>
                <a:cs typeface="+mj-cs"/>
              </a:rPr>
              <a:t>For -  Regulation 22 of SEBI (CRA) Regulations, 1999: </a:t>
            </a:r>
            <a:r>
              <a:rPr lang="en-US" sz="3600" b="1" i="1" u="sng" dirty="0">
                <a:solidFill>
                  <a:srgbClr val="002060"/>
                </a:solidFill>
                <a:latin typeface="+mj-lt"/>
                <a:ea typeface="+mj-ea"/>
                <a:cs typeface="+mj-cs"/>
              </a:rPr>
              <a:t> </a:t>
            </a:r>
            <a:r>
              <a:rPr lang="en-US" sz="3600" b="1" i="1" u="sng" dirty="0">
                <a:solidFill>
                  <a:srgbClr val="FF0000"/>
                </a:solidFill>
                <a:latin typeface="+mj-lt"/>
                <a:ea typeface="+mj-ea"/>
                <a:cs typeface="+mj-cs"/>
              </a:rPr>
              <a:t>By a PCS </a:t>
            </a:r>
            <a:r>
              <a:rPr lang="en-US" sz="3600" b="1" i="1" dirty="0">
                <a:solidFill>
                  <a:srgbClr val="FF0000"/>
                </a:solidFill>
                <a:latin typeface="+mj-lt"/>
                <a:ea typeface="+mj-ea"/>
                <a:cs typeface="+mj-cs"/>
              </a:rPr>
              <a:t>(On Half Yearly Basis)</a:t>
            </a:r>
          </a:p>
          <a:p>
            <a:pPr marL="0" indent="0">
              <a:buNone/>
            </a:pPr>
            <a:endParaRPr lang="en-US" sz="3600" b="1" i="1" dirty="0">
              <a:solidFill>
                <a:srgbClr val="002060"/>
              </a:solidFill>
              <a:latin typeface="+mj-lt"/>
              <a:ea typeface="+mj-ea"/>
              <a:cs typeface="+mj-cs"/>
            </a:endParaRPr>
          </a:p>
          <a:p>
            <a:pPr marL="0" indent="0">
              <a:buNone/>
            </a:pPr>
            <a:r>
              <a:rPr lang="en-US" sz="3600" b="1" i="1" dirty="0">
                <a:solidFill>
                  <a:srgbClr val="002060"/>
                </a:solidFill>
                <a:latin typeface="+mj-lt"/>
                <a:ea typeface="+mj-ea"/>
                <a:cs typeface="+mj-cs"/>
              </a:rPr>
              <a:t>To conduct Internal Audit for Credit Rating Agencies (CRAs).</a:t>
            </a:r>
            <a:endParaRPr lang="en-IN" sz="3600" b="1" i="1" dirty="0">
              <a:solidFill>
                <a:srgbClr val="002060"/>
              </a:solidFill>
              <a:latin typeface="+mj-lt"/>
              <a:ea typeface="+mj-ea"/>
              <a:cs typeface="+mj-cs"/>
            </a:endParaRPr>
          </a:p>
        </p:txBody>
      </p:sp>
    </p:spTree>
    <p:extLst>
      <p:ext uri="{BB962C8B-B14F-4D97-AF65-F5344CB8AC3E}">
        <p14:creationId xmlns:p14="http://schemas.microsoft.com/office/powerpoint/2010/main" val="33245660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B400A-BB06-78C5-622D-6C8E3D20E83D}"/>
              </a:ext>
            </a:extLst>
          </p:cNvPr>
          <p:cNvSpPr>
            <a:spLocks noGrp="1"/>
          </p:cNvSpPr>
          <p:nvPr>
            <p:ph type="title"/>
          </p:nvPr>
        </p:nvSpPr>
        <p:spPr>
          <a:xfrm>
            <a:off x="1143000" y="228600"/>
            <a:ext cx="7772400" cy="838200"/>
          </a:xfrm>
        </p:spPr>
        <p:txBody>
          <a:bodyPr/>
          <a:lstStyle/>
          <a:p>
            <a:pPr algn="just"/>
            <a:r>
              <a:rPr lang="en-IN" sz="3200" b="1" dirty="0"/>
              <a:t>OTHER RECOGNITIONS  FROM SEBI</a:t>
            </a:r>
          </a:p>
        </p:txBody>
      </p:sp>
      <p:sp>
        <p:nvSpPr>
          <p:cNvPr id="3" name="Content Placeholder 2">
            <a:extLst>
              <a:ext uri="{FF2B5EF4-FFF2-40B4-BE49-F238E27FC236}">
                <a16:creationId xmlns:a16="http://schemas.microsoft.com/office/drawing/2014/main" id="{D25BCD84-3C40-45B5-CF06-32D1D7B47CD0}"/>
              </a:ext>
            </a:extLst>
          </p:cNvPr>
          <p:cNvSpPr>
            <a:spLocks noGrp="1"/>
          </p:cNvSpPr>
          <p:nvPr>
            <p:ph idx="1"/>
          </p:nvPr>
        </p:nvSpPr>
        <p:spPr>
          <a:xfrm>
            <a:off x="228600" y="1143000"/>
            <a:ext cx="8763000" cy="5029200"/>
          </a:xfrm>
        </p:spPr>
        <p:txBody>
          <a:bodyPr/>
          <a:lstStyle/>
          <a:p>
            <a:r>
              <a:rPr lang="en-US" sz="3600" b="1" i="1" dirty="0">
                <a:solidFill>
                  <a:srgbClr val="002060"/>
                </a:solidFill>
                <a:latin typeface="+mj-lt"/>
                <a:ea typeface="+mj-ea"/>
                <a:cs typeface="+mj-cs"/>
              </a:rPr>
              <a:t>SEBI ( Stock Brokers ) Regulations, 1992:</a:t>
            </a:r>
          </a:p>
          <a:p>
            <a:pPr marL="0" indent="0">
              <a:buNone/>
            </a:pPr>
            <a:r>
              <a:rPr lang="en-US" sz="3600" b="1" i="1" u="sng" dirty="0">
                <a:solidFill>
                  <a:srgbClr val="FF0000"/>
                </a:solidFill>
                <a:latin typeface="+mj-lt"/>
                <a:ea typeface="+mj-ea"/>
                <a:cs typeface="+mj-cs"/>
              </a:rPr>
              <a:t>By a PCS </a:t>
            </a:r>
            <a:r>
              <a:rPr lang="en-US" sz="3600" b="1" i="1" dirty="0">
                <a:solidFill>
                  <a:srgbClr val="FF0000"/>
                </a:solidFill>
                <a:latin typeface="+mj-lt"/>
                <a:ea typeface="+mj-ea"/>
                <a:cs typeface="+mj-cs"/>
              </a:rPr>
              <a:t>(Half Yearly Basis)</a:t>
            </a:r>
            <a:r>
              <a:rPr lang="pt-BR" sz="2400" b="1" dirty="0">
                <a:solidFill>
                  <a:srgbClr val="FF0000"/>
                </a:solidFill>
              </a:rPr>
              <a:t> </a:t>
            </a:r>
            <a:r>
              <a:rPr lang="pt-BR" sz="2400" b="1" dirty="0">
                <a:solidFill>
                  <a:srgbClr val="002060"/>
                </a:solidFill>
              </a:rPr>
              <a:t>SEBI Circular MRD/ DMS/CIR-29/2008 dated 21-10-2008</a:t>
            </a:r>
            <a:endParaRPr lang="en-US" sz="2400" b="1" i="1" dirty="0">
              <a:solidFill>
                <a:srgbClr val="002060"/>
              </a:solidFill>
              <a:latin typeface="+mj-lt"/>
              <a:ea typeface="+mj-ea"/>
              <a:cs typeface="+mj-cs"/>
            </a:endParaRPr>
          </a:p>
          <a:p>
            <a:pPr marL="0" indent="0" algn="just">
              <a:buNone/>
            </a:pPr>
            <a:r>
              <a:rPr lang="en-US" b="1" i="1" dirty="0">
                <a:solidFill>
                  <a:srgbClr val="002060"/>
                </a:solidFill>
                <a:latin typeface="+mj-lt"/>
                <a:ea typeface="+mj-ea"/>
                <a:cs typeface="+mj-cs"/>
              </a:rPr>
              <a:t>To conduct Internal Audit of Stock Brokers / Trading Members / Clearing Members. </a:t>
            </a:r>
          </a:p>
          <a:p>
            <a:pPr algn="just"/>
            <a:r>
              <a:rPr lang="en-IN" b="1" i="1" dirty="0">
                <a:solidFill>
                  <a:srgbClr val="002060"/>
                </a:solidFill>
              </a:rPr>
              <a:t>Section 15V, SEBI ACT 1992 Explanation (b): </a:t>
            </a:r>
            <a:r>
              <a:rPr lang="en-IN" b="1" i="1" u="sng" dirty="0">
                <a:solidFill>
                  <a:srgbClr val="002060"/>
                </a:solidFill>
              </a:rPr>
              <a:t>By a PCS </a:t>
            </a:r>
          </a:p>
          <a:p>
            <a:pPr marL="0" indent="0" algn="just">
              <a:buNone/>
            </a:pPr>
            <a:r>
              <a:rPr lang="en-US" b="1" i="1" dirty="0">
                <a:solidFill>
                  <a:srgbClr val="002060"/>
                </a:solidFill>
              </a:rPr>
              <a:t>To	 appear	as Authorised	Representative before the Securities Appellate Tribunal.</a:t>
            </a:r>
          </a:p>
          <a:p>
            <a:pPr marL="0" indent="0" algn="just">
              <a:buNone/>
            </a:pPr>
            <a:endParaRPr lang="en-IN" sz="3600" b="1" i="1" dirty="0">
              <a:solidFill>
                <a:srgbClr val="002060"/>
              </a:solidFill>
              <a:latin typeface="+mj-lt"/>
              <a:ea typeface="+mj-ea"/>
              <a:cs typeface="+mj-cs"/>
            </a:endParaRPr>
          </a:p>
        </p:txBody>
      </p:sp>
    </p:spTree>
    <p:extLst>
      <p:ext uri="{BB962C8B-B14F-4D97-AF65-F5344CB8AC3E}">
        <p14:creationId xmlns:p14="http://schemas.microsoft.com/office/powerpoint/2010/main" val="36034483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A3063-A921-D70E-C6B0-D0E66BD1293A}"/>
              </a:ext>
            </a:extLst>
          </p:cNvPr>
          <p:cNvSpPr>
            <a:spLocks noGrp="1"/>
          </p:cNvSpPr>
          <p:nvPr>
            <p:ph type="title"/>
          </p:nvPr>
        </p:nvSpPr>
        <p:spPr>
          <a:xfrm>
            <a:off x="1219200" y="381000"/>
            <a:ext cx="7620000" cy="685800"/>
          </a:xfrm>
        </p:spPr>
        <p:txBody>
          <a:bodyPr/>
          <a:lstStyle/>
          <a:p>
            <a:pPr algn="just"/>
            <a:r>
              <a:rPr lang="en-IN" sz="3200" b="1" dirty="0"/>
              <a:t>OTHER RECOGNITIONS  FROM SEBI</a:t>
            </a:r>
          </a:p>
        </p:txBody>
      </p:sp>
      <p:sp>
        <p:nvSpPr>
          <p:cNvPr id="3" name="Content Placeholder 2">
            <a:extLst>
              <a:ext uri="{FF2B5EF4-FFF2-40B4-BE49-F238E27FC236}">
                <a16:creationId xmlns:a16="http://schemas.microsoft.com/office/drawing/2014/main" id="{0B4F2768-4BDC-F65C-D3F0-FAB05F9A1789}"/>
              </a:ext>
            </a:extLst>
          </p:cNvPr>
          <p:cNvSpPr>
            <a:spLocks noGrp="1"/>
          </p:cNvSpPr>
          <p:nvPr>
            <p:ph idx="1"/>
          </p:nvPr>
        </p:nvSpPr>
        <p:spPr>
          <a:xfrm>
            <a:off x="76200" y="1219200"/>
            <a:ext cx="8915400" cy="4953000"/>
          </a:xfrm>
        </p:spPr>
        <p:txBody>
          <a:bodyPr/>
          <a:lstStyle/>
          <a:p>
            <a:pPr algn="just"/>
            <a:r>
              <a:rPr lang="en-IN" b="1" i="1" dirty="0">
                <a:solidFill>
                  <a:srgbClr val="002060"/>
                </a:solidFill>
                <a:latin typeface="+mj-lt"/>
                <a:ea typeface="+mj-ea"/>
                <a:cs typeface="+mj-cs"/>
              </a:rPr>
              <a:t>Section 22C: </a:t>
            </a:r>
            <a:r>
              <a:rPr lang="en-IN" b="1" i="1" u="sng" dirty="0">
                <a:solidFill>
                  <a:srgbClr val="FF0000"/>
                </a:solidFill>
                <a:latin typeface="+mj-lt"/>
                <a:ea typeface="+mj-ea"/>
                <a:cs typeface="+mj-cs"/>
              </a:rPr>
              <a:t>By a PCS SECURITIES Contract Regulations </a:t>
            </a:r>
          </a:p>
          <a:p>
            <a:pPr marL="0" indent="0" algn="just">
              <a:buNone/>
            </a:pPr>
            <a:r>
              <a:rPr lang="en-US" b="1" i="1" dirty="0">
                <a:solidFill>
                  <a:srgbClr val="002060"/>
                </a:solidFill>
                <a:latin typeface="+mj-lt"/>
                <a:ea typeface="+mj-ea"/>
                <a:cs typeface="+mj-cs"/>
              </a:rPr>
              <a:t>To	 appear	as Authorised	Representative before the Securities Appellate Tribunal.</a:t>
            </a:r>
          </a:p>
          <a:p>
            <a:pPr algn="just"/>
            <a:r>
              <a:rPr lang="en-IN" b="1" i="1" dirty="0">
                <a:solidFill>
                  <a:srgbClr val="002060"/>
                </a:solidFill>
              </a:rPr>
              <a:t>Section 23C, Explanation (b): </a:t>
            </a:r>
            <a:r>
              <a:rPr lang="en-IN" b="1" i="1" u="sng" dirty="0">
                <a:solidFill>
                  <a:srgbClr val="FF0000"/>
                </a:solidFill>
              </a:rPr>
              <a:t>By a PCS under  Depositories Act 1996 </a:t>
            </a:r>
          </a:p>
          <a:p>
            <a:pPr marL="0" indent="0" algn="just">
              <a:buNone/>
            </a:pPr>
            <a:r>
              <a:rPr lang="en-US" b="1" i="1" dirty="0">
                <a:solidFill>
                  <a:srgbClr val="002060"/>
                </a:solidFill>
              </a:rPr>
              <a:t>To	 appear	as Authorised	Representative before the Securities Appellate Tribunal.</a:t>
            </a:r>
          </a:p>
          <a:p>
            <a:pPr algn="just"/>
            <a:endParaRPr lang="en-IN" sz="3600" i="1" dirty="0">
              <a:solidFill>
                <a:schemeClr val="tx2"/>
              </a:solidFill>
              <a:latin typeface="+mj-lt"/>
              <a:ea typeface="+mj-ea"/>
              <a:cs typeface="+mj-cs"/>
            </a:endParaRPr>
          </a:p>
          <a:p>
            <a:pPr algn="just"/>
            <a:endParaRPr lang="en-IN" sz="3600" i="1" dirty="0">
              <a:solidFill>
                <a:schemeClr val="tx2"/>
              </a:solidFill>
              <a:latin typeface="+mj-lt"/>
              <a:ea typeface="+mj-ea"/>
              <a:cs typeface="+mj-cs"/>
            </a:endParaRPr>
          </a:p>
        </p:txBody>
      </p:sp>
    </p:spTree>
    <p:extLst>
      <p:ext uri="{BB962C8B-B14F-4D97-AF65-F5344CB8AC3E}">
        <p14:creationId xmlns:p14="http://schemas.microsoft.com/office/powerpoint/2010/main" val="27950465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A3063-A921-D70E-C6B0-D0E66BD1293A}"/>
              </a:ext>
            </a:extLst>
          </p:cNvPr>
          <p:cNvSpPr>
            <a:spLocks noGrp="1"/>
          </p:cNvSpPr>
          <p:nvPr>
            <p:ph type="title"/>
          </p:nvPr>
        </p:nvSpPr>
        <p:spPr>
          <a:xfrm>
            <a:off x="1066800" y="701040"/>
            <a:ext cx="7650480" cy="619760"/>
          </a:xfrm>
        </p:spPr>
        <p:txBody>
          <a:bodyPr/>
          <a:lstStyle/>
          <a:p>
            <a:pPr algn="just"/>
            <a:r>
              <a:rPr lang="en-IN" sz="3200" b="1" dirty="0"/>
              <a:t>OTHER RECOGNITIONS  FROM SEBI</a:t>
            </a:r>
          </a:p>
        </p:txBody>
      </p:sp>
      <p:sp>
        <p:nvSpPr>
          <p:cNvPr id="3" name="Content Placeholder 2">
            <a:extLst>
              <a:ext uri="{FF2B5EF4-FFF2-40B4-BE49-F238E27FC236}">
                <a16:creationId xmlns:a16="http://schemas.microsoft.com/office/drawing/2014/main" id="{0B4F2768-4BDC-F65C-D3F0-FAB05F9A1789}"/>
              </a:ext>
            </a:extLst>
          </p:cNvPr>
          <p:cNvSpPr>
            <a:spLocks noGrp="1"/>
          </p:cNvSpPr>
          <p:nvPr>
            <p:ph idx="1"/>
          </p:nvPr>
        </p:nvSpPr>
        <p:spPr>
          <a:xfrm>
            <a:off x="533400" y="2057400"/>
            <a:ext cx="8305800" cy="4114800"/>
          </a:xfrm>
        </p:spPr>
        <p:txBody>
          <a:bodyPr/>
          <a:lstStyle/>
          <a:p>
            <a:pPr algn="just"/>
            <a:r>
              <a:rPr lang="en-IN" sz="3600" b="1" i="1" dirty="0">
                <a:solidFill>
                  <a:srgbClr val="002060"/>
                </a:solidFill>
                <a:latin typeface="+mj-lt"/>
                <a:ea typeface="+mj-ea"/>
                <a:cs typeface="+mj-cs"/>
              </a:rPr>
              <a:t>Guideline No :F1/8/SE/82 dated 20-08-1982: </a:t>
            </a:r>
            <a:r>
              <a:rPr lang="en-IN" sz="3600" b="1" i="1" u="sng" dirty="0">
                <a:solidFill>
                  <a:srgbClr val="FF0000"/>
                </a:solidFill>
                <a:latin typeface="+mj-lt"/>
                <a:ea typeface="+mj-ea"/>
                <a:cs typeface="+mj-cs"/>
              </a:rPr>
              <a:t>By a PCS . </a:t>
            </a:r>
            <a:r>
              <a:rPr lang="en-US" sz="3600" b="1" u="sng" dirty="0">
                <a:solidFill>
                  <a:srgbClr val="FF0000"/>
                </a:solidFill>
              </a:rPr>
              <a:t>The Securities Contracts Regulation Rules, 1957 </a:t>
            </a:r>
            <a:endParaRPr lang="en-IN" sz="3600" b="1" i="1" u="sng" dirty="0">
              <a:solidFill>
                <a:srgbClr val="FF0000"/>
              </a:solidFill>
              <a:latin typeface="+mj-lt"/>
              <a:ea typeface="+mj-ea"/>
              <a:cs typeface="+mj-cs"/>
            </a:endParaRPr>
          </a:p>
          <a:p>
            <a:pPr marL="0" indent="0" algn="just">
              <a:buNone/>
            </a:pPr>
            <a:r>
              <a:rPr lang="en-US" sz="3600" b="1" i="1" dirty="0">
                <a:solidFill>
                  <a:srgbClr val="002060"/>
                </a:solidFill>
                <a:latin typeface="+mj-lt"/>
                <a:ea typeface="+mj-ea"/>
                <a:cs typeface="+mj-cs"/>
              </a:rPr>
              <a:t>To appear as an Authorised representative before SAT.</a:t>
            </a:r>
          </a:p>
          <a:p>
            <a:pPr algn="just"/>
            <a:endParaRPr lang="en-IN" sz="3600" i="1" dirty="0">
              <a:solidFill>
                <a:schemeClr val="tx2"/>
              </a:solidFill>
              <a:latin typeface="+mj-lt"/>
              <a:ea typeface="+mj-ea"/>
              <a:cs typeface="+mj-cs"/>
            </a:endParaRPr>
          </a:p>
          <a:p>
            <a:pPr algn="just"/>
            <a:endParaRPr lang="en-IN" sz="3600" i="1" dirty="0">
              <a:solidFill>
                <a:schemeClr val="tx2"/>
              </a:solidFill>
              <a:latin typeface="+mj-lt"/>
              <a:ea typeface="+mj-ea"/>
              <a:cs typeface="+mj-cs"/>
            </a:endParaRPr>
          </a:p>
        </p:txBody>
      </p:sp>
    </p:spTree>
    <p:extLst>
      <p:ext uri="{BB962C8B-B14F-4D97-AF65-F5344CB8AC3E}">
        <p14:creationId xmlns:p14="http://schemas.microsoft.com/office/powerpoint/2010/main" val="12222205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457200"/>
            <a:ext cx="7620000" cy="4114800"/>
          </a:xfrm>
          <a:solidFill>
            <a:schemeClr val="accent1">
              <a:lumMod val="40000"/>
              <a:lumOff val="60000"/>
            </a:schemeClr>
          </a:solidFill>
          <a:ln>
            <a:solidFill>
              <a:srgbClr val="0033CC"/>
            </a:solidFill>
          </a:ln>
        </p:spPr>
        <p:txBody>
          <a:bodyPr>
            <a:normAutofit fontScale="90000"/>
          </a:bodyPr>
          <a:lstStyle/>
          <a:p>
            <a:pPr algn="l">
              <a:defRPr/>
            </a:pPr>
            <a:br>
              <a:rPr lang="en-US" sz="2200" dirty="0"/>
            </a:br>
            <a:br>
              <a:rPr lang="en-US" sz="2200" dirty="0"/>
            </a:br>
            <a:br>
              <a:rPr lang="en-US" sz="2200" dirty="0"/>
            </a:br>
            <a:br>
              <a:rPr lang="en-US" sz="2200" dirty="0"/>
            </a:br>
            <a:r>
              <a:rPr lang="en-US" sz="3600" b="1" dirty="0">
                <a:solidFill>
                  <a:srgbClr val="002060"/>
                </a:solidFill>
              </a:rPr>
              <a:t>W</a:t>
            </a:r>
            <a:r>
              <a:rPr lang="en-US" sz="3600" b="1" u="sng" dirty="0">
                <a:solidFill>
                  <a:srgbClr val="002060"/>
                </a:solidFill>
              </a:rPr>
              <a:t>HAT IS BHAKTI FOR A PROFESSIONAL IN HIS WORK?</a:t>
            </a:r>
            <a:br>
              <a:rPr lang="en-US" sz="2200" b="1" dirty="0">
                <a:solidFill>
                  <a:srgbClr val="002060"/>
                </a:solidFill>
              </a:rPr>
            </a:br>
            <a:br>
              <a:rPr lang="en-US" sz="2200" b="1" dirty="0">
                <a:solidFill>
                  <a:srgbClr val="002060"/>
                </a:solidFill>
              </a:rPr>
            </a:br>
            <a:r>
              <a:rPr lang="en-US" sz="2700" b="1" dirty="0">
                <a:solidFill>
                  <a:srgbClr val="002060"/>
                </a:solidFill>
              </a:rPr>
              <a:t>CAN WE CALL IT PASSION..</a:t>
            </a:r>
            <a:br>
              <a:rPr lang="en-US" sz="2700" b="1" dirty="0">
                <a:solidFill>
                  <a:srgbClr val="002060"/>
                </a:solidFill>
              </a:rPr>
            </a:br>
            <a:r>
              <a:rPr lang="en-US" sz="2700" b="1" dirty="0">
                <a:solidFill>
                  <a:srgbClr val="002060"/>
                </a:solidFill>
              </a:rPr>
              <a:t>CAN WE CALL IT INVOLVEMENT..</a:t>
            </a:r>
            <a:br>
              <a:rPr lang="en-US" sz="2700" b="1" dirty="0">
                <a:solidFill>
                  <a:srgbClr val="002060"/>
                </a:solidFill>
              </a:rPr>
            </a:br>
            <a:r>
              <a:rPr lang="en-US" sz="2700" b="1" dirty="0">
                <a:solidFill>
                  <a:srgbClr val="002060"/>
                </a:solidFill>
              </a:rPr>
              <a:t>CAN WE CALL IT KNOWLEDGE…</a:t>
            </a:r>
            <a:br>
              <a:rPr lang="en-US" sz="2700" b="1" dirty="0">
                <a:solidFill>
                  <a:srgbClr val="002060"/>
                </a:solidFill>
              </a:rPr>
            </a:br>
            <a:r>
              <a:rPr lang="en-US" sz="2700" b="1" dirty="0">
                <a:solidFill>
                  <a:srgbClr val="002060"/>
                </a:solidFill>
              </a:rPr>
              <a:t>CAN WE CALL IT EYE FOR DETAILS….</a:t>
            </a:r>
            <a:br>
              <a:rPr lang="en-US" sz="2700" b="1" dirty="0">
                <a:solidFill>
                  <a:srgbClr val="002060"/>
                </a:solidFill>
              </a:rPr>
            </a:br>
            <a:r>
              <a:rPr lang="en-US" sz="2700" b="1" dirty="0">
                <a:solidFill>
                  <a:srgbClr val="002060"/>
                </a:solidFill>
              </a:rPr>
              <a:t>CAN WE CALL IT HARDWORK….</a:t>
            </a:r>
            <a:br>
              <a:rPr lang="en-US" sz="2700" b="1" dirty="0">
                <a:solidFill>
                  <a:srgbClr val="002060"/>
                </a:solidFill>
              </a:rPr>
            </a:br>
            <a:r>
              <a:rPr lang="en-US" sz="2700" b="1" dirty="0">
                <a:solidFill>
                  <a:srgbClr val="002060"/>
                </a:solidFill>
              </a:rPr>
              <a:t>OR IS IT ALL COMBINED……</a:t>
            </a:r>
            <a:br>
              <a:rPr lang="en-US" dirty="0"/>
            </a:br>
            <a:endParaRPr lang="en-US" dirty="0"/>
          </a:p>
        </p:txBody>
      </p:sp>
      <p:sp>
        <p:nvSpPr>
          <p:cNvPr id="4" name="Subtitle 3"/>
          <p:cNvSpPr>
            <a:spLocks noGrp="1"/>
          </p:cNvSpPr>
          <p:nvPr>
            <p:ph type="subTitle" idx="1"/>
          </p:nvPr>
        </p:nvSpPr>
        <p:spPr>
          <a:xfrm>
            <a:off x="457200" y="4572000"/>
            <a:ext cx="7772400" cy="2286000"/>
          </a:xfrm>
        </p:spPr>
        <p:txBody>
          <a:bodyPr/>
          <a:lstStyle/>
          <a:p>
            <a:pPr>
              <a:defRPr/>
            </a:pPr>
            <a:r>
              <a:rPr lang="en-US" dirty="0">
                <a:solidFill>
                  <a:srgbClr val="FF0000"/>
                </a:solidFill>
              </a:rPr>
              <a:t>IN ORDER TO SUCCEED YOUR DESIRE FOR SUCCESS SHOULD BE FAR GREATER THAN YOUR FEAR OF FAILURE………..</a:t>
            </a:r>
            <a:r>
              <a:rPr lang="en-US" dirty="0">
                <a:solidFill>
                  <a:srgbClr val="0033CC"/>
                </a:solidFill>
              </a:rPr>
              <a:t>Albert Einstein</a:t>
            </a:r>
          </a:p>
          <a:p>
            <a:pPr>
              <a:defRPr/>
            </a:pPr>
            <a:endParaRPr lang="en-IN" dirty="0"/>
          </a:p>
        </p:txBody>
      </p:sp>
      <p:sp>
        <p:nvSpPr>
          <p:cNvPr id="91140" name="Slide Number Placeholder 2"/>
          <p:cNvSpPr>
            <a:spLocks noGrp="1"/>
          </p:cNvSpPr>
          <p:nvPr>
            <p:ph type="sldNum" sz="quarter" idx="12"/>
          </p:nvPr>
        </p:nvSpPr>
        <p:spPr bwMode="auto">
          <a:noFill/>
          <a:ln>
            <a:miter lim="800000"/>
            <a:headEnd/>
            <a:tailEnd/>
          </a:ln>
        </p:spPr>
        <p:txBody>
          <a:bodyPr/>
          <a:lstStyle/>
          <a:p>
            <a:fld id="{926B816D-7CFB-490B-B2C5-65591B6CCDBA}" type="slidenum">
              <a:rPr lang="en-US" altLang="en-US" smtClean="0"/>
              <a:pPr/>
              <a:t>25</a:t>
            </a:fld>
            <a:endParaRPr lang="en-US" altLang="en-US"/>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a:t>Welcoming ideas</a:t>
            </a:r>
          </a:p>
        </p:txBody>
      </p:sp>
      <p:pic>
        <p:nvPicPr>
          <p:cNvPr id="57347" name="Picture 3" descr="42-15198091">
            <a:hlinkClick r:id="rId2"/>
          </p:cNvPr>
          <p:cNvPicPr>
            <a:picLocks noChangeAspect="1" noChangeArrowheads="1"/>
          </p:cNvPicPr>
          <p:nvPr/>
        </p:nvPicPr>
        <p:blipFill>
          <a:blip r:embed="rId3" cstate="print"/>
          <a:srcRect/>
          <a:stretch>
            <a:fillRect/>
          </a:stretch>
        </p:blipFill>
        <p:spPr bwMode="auto">
          <a:xfrm>
            <a:off x="762000" y="2008188"/>
            <a:ext cx="7543800" cy="3916362"/>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Date Placeholder 1"/>
          <p:cNvSpPr>
            <a:spLocks noGrp="1"/>
          </p:cNvSpPr>
          <p:nvPr>
            <p:ph type="dt" sz="quarter" idx="10"/>
          </p:nvPr>
        </p:nvSpPr>
        <p:spPr bwMode="auto">
          <a:noFill/>
          <a:ln>
            <a:miter lim="800000"/>
            <a:headEnd/>
            <a:tailEnd/>
          </a:ln>
        </p:spPr>
        <p:txBody>
          <a:bodyPr wrap="square" numCol="1" anchorCtr="0" compatLnSpc="1">
            <a:prstTxWarp prst="textNoShape">
              <a:avLst/>
            </a:prstTxWarp>
          </a:bodyPr>
          <a:lstStyle/>
          <a:p>
            <a:fld id="{25845DE4-1004-4309-B7DD-CF18F7A29AF6}" type="datetime1">
              <a:rPr lang="en-US" smtClean="0"/>
              <a:pPr/>
              <a:t>5/14/2022</a:t>
            </a:fld>
            <a:endParaRPr lang="en-US"/>
          </a:p>
        </p:txBody>
      </p:sp>
      <p:sp>
        <p:nvSpPr>
          <p:cNvPr id="92163" name="Slide Number Placeholder 3"/>
          <p:cNvSpPr>
            <a:spLocks noGrp="1"/>
          </p:cNvSpPr>
          <p:nvPr>
            <p:ph type="sldNum" sz="quarter" idx="12"/>
          </p:nvPr>
        </p:nvSpPr>
        <p:spPr bwMode="auto">
          <a:noFill/>
          <a:ln>
            <a:miter lim="800000"/>
            <a:headEnd/>
            <a:tailEnd/>
          </a:ln>
        </p:spPr>
        <p:txBody>
          <a:bodyPr/>
          <a:lstStyle/>
          <a:p>
            <a:fld id="{207A1B4A-FE12-4C46-868A-BB3C6BDC3BF9}" type="slidenum">
              <a:rPr lang="en-US" smtClean="0"/>
              <a:pPr/>
              <a:t>27</a:t>
            </a:fld>
            <a:endParaRPr lang="en-US"/>
          </a:p>
        </p:txBody>
      </p:sp>
      <p:pic>
        <p:nvPicPr>
          <p:cNvPr id="734210" name="Picture 3"/>
          <p:cNvPicPr>
            <a:picLocks noChangeAspect="1"/>
          </p:cNvPicPr>
          <p:nvPr/>
        </p:nvPicPr>
        <p:blipFill>
          <a:blip r:embed="rId3" cstate="print"/>
          <a:srcRect/>
          <a:stretch>
            <a:fillRect/>
          </a:stretch>
        </p:blipFill>
        <p:spPr bwMode="auto">
          <a:xfrm>
            <a:off x="838200" y="659296"/>
            <a:ext cx="7696200" cy="5665304"/>
          </a:xfrm>
          <a:prstGeom prst="rect">
            <a:avLst/>
          </a:prstGeom>
          <a:noFill/>
          <a:ln w="9525">
            <a:noFill/>
            <a:miter lim="800000"/>
            <a:headEnd/>
            <a:tailEnd/>
          </a:ln>
        </p:spPr>
      </p:pic>
      <p:sp>
        <p:nvSpPr>
          <p:cNvPr id="734211" name="Rectangle 3"/>
          <p:cNvSpPr>
            <a:spLocks noChangeArrowheads="1"/>
          </p:cNvSpPr>
          <p:nvPr/>
        </p:nvSpPr>
        <p:spPr bwMode="auto">
          <a:xfrm>
            <a:off x="2362200" y="5334000"/>
            <a:ext cx="3832225" cy="830263"/>
          </a:xfrm>
          <a:prstGeom prst="rect">
            <a:avLst/>
          </a:prstGeom>
          <a:noFill/>
          <a:ln w="9525">
            <a:noFill/>
            <a:miter lim="800000"/>
            <a:headEnd/>
            <a:tailEnd/>
          </a:ln>
        </p:spPr>
        <p:txBody>
          <a:bodyPr wrap="none">
            <a:spAutoFit/>
          </a:bodyPr>
          <a:lstStyle/>
          <a:p>
            <a:r>
              <a:rPr lang="en-US" sz="4800" b="1" dirty="0">
                <a:solidFill>
                  <a:srgbClr val="002060"/>
                </a:solidFill>
              </a:rPr>
              <a:t>THANK YOU</a:t>
            </a:r>
          </a:p>
        </p:txBody>
      </p:sp>
      <p:pic>
        <p:nvPicPr>
          <p:cNvPr id="92166" name="Picture 7" descr="bn card.jpg"/>
          <p:cNvPicPr>
            <a:picLocks noChangeAspect="1"/>
          </p:cNvPicPr>
          <p:nvPr/>
        </p:nvPicPr>
        <p:blipFill>
          <a:blip r:embed="rId4" cstate="print"/>
          <a:srcRect/>
          <a:stretch>
            <a:fillRect/>
          </a:stretch>
        </p:blipFill>
        <p:spPr bwMode="auto">
          <a:xfrm>
            <a:off x="2635250" y="1646208"/>
            <a:ext cx="4756150" cy="3230592"/>
          </a:xfrm>
          <a:prstGeom prst="rect">
            <a:avLst/>
          </a:prstGeom>
          <a:noFill/>
          <a:ln w="9525">
            <a:noFill/>
            <a:miter lim="800000"/>
            <a:headEnd/>
            <a:tailEnd/>
          </a:ln>
        </p:spPr>
      </p:pic>
    </p:spTree>
    <p:custDataLst>
      <p:tags r:id="rId1"/>
    </p:custDataLst>
  </p:cSld>
  <p:clrMapOvr>
    <a:masterClrMapping/>
  </p:clrMapOvr>
  <p:transition advClick="0" advTm="17400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734210"/>
                                        </p:tgtEl>
                                        <p:attrNameLst>
                                          <p:attrName>style.visibility</p:attrName>
                                        </p:attrNameLst>
                                      </p:cBhvr>
                                      <p:to>
                                        <p:strVal val="visible"/>
                                      </p:to>
                                    </p:set>
                                    <p:anim calcmode="lin" valueType="num">
                                      <p:cBhvr>
                                        <p:cTn id="7" dur="500" fill="hold"/>
                                        <p:tgtEl>
                                          <p:spTgt spid="734210"/>
                                        </p:tgtEl>
                                        <p:attrNameLst>
                                          <p:attrName>ppt_w</p:attrName>
                                        </p:attrNameLst>
                                      </p:cBhvr>
                                      <p:tavLst>
                                        <p:tav tm="0">
                                          <p:val>
                                            <p:fltVal val="0"/>
                                          </p:val>
                                        </p:tav>
                                        <p:tav tm="100000">
                                          <p:val>
                                            <p:strVal val="#ppt_w"/>
                                          </p:val>
                                        </p:tav>
                                      </p:tavLst>
                                    </p:anim>
                                    <p:anim calcmode="lin" valueType="num">
                                      <p:cBhvr>
                                        <p:cTn id="8" dur="500" fill="hold"/>
                                        <p:tgtEl>
                                          <p:spTgt spid="734210"/>
                                        </p:tgtEl>
                                        <p:attrNameLst>
                                          <p:attrName>ppt_h</p:attrName>
                                        </p:attrNameLst>
                                      </p:cBhvr>
                                      <p:tavLst>
                                        <p:tav tm="0">
                                          <p:val>
                                            <p:fltVal val="0"/>
                                          </p:val>
                                        </p:tav>
                                        <p:tav tm="100000">
                                          <p:val>
                                            <p:strVal val="#ppt_h"/>
                                          </p:val>
                                        </p:tav>
                                      </p:tavLst>
                                    </p:anim>
                                    <p:animEffect transition="in" filter="fade">
                                      <p:cBhvr>
                                        <p:cTn id="9" dur="500"/>
                                        <p:tgtEl>
                                          <p:spTgt spid="73421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5" presetClass="entr" presetSubtype="0" fill="hold" nodeType="clickEffect">
                                  <p:stCondLst>
                                    <p:cond delay="0"/>
                                  </p:stCondLst>
                                  <p:iterate type="lt">
                                    <p:tmPct val="10000"/>
                                  </p:iterate>
                                  <p:childTnLst>
                                    <p:set>
                                      <p:cBhvr>
                                        <p:cTn id="13" dur="1" fill="hold">
                                          <p:stCondLst>
                                            <p:cond delay="0"/>
                                          </p:stCondLst>
                                        </p:cTn>
                                        <p:tgtEl>
                                          <p:spTgt spid="734211">
                                            <p:txEl>
                                              <p:pRg st="0" end="0"/>
                                            </p:txEl>
                                          </p:spTgt>
                                        </p:tgtEl>
                                        <p:attrNameLst>
                                          <p:attrName>style.visibility</p:attrName>
                                        </p:attrNameLst>
                                      </p:cBhvr>
                                      <p:to>
                                        <p:strVal val="visible"/>
                                      </p:to>
                                    </p:set>
                                    <p:animEffect transition="in" filter="fade">
                                      <p:cBhvr>
                                        <p:cTn id="14" dur="3000"/>
                                        <p:tgtEl>
                                          <p:spTgt spid="734211">
                                            <p:txEl>
                                              <p:pRg st="0" end="0"/>
                                            </p:txEl>
                                          </p:spTgt>
                                        </p:tgtEl>
                                      </p:cBhvr>
                                    </p:animEffect>
                                    <p:anim calcmode="lin" valueType="num">
                                      <p:cBhvr>
                                        <p:cTn id="15" dur="3000" fill="hold"/>
                                        <p:tgtEl>
                                          <p:spTgt spid="734211">
                                            <p:txEl>
                                              <p:pRg st="0" end="0"/>
                                            </p:txEl>
                                          </p:spTgt>
                                        </p:tgtEl>
                                        <p:attrNameLst>
                                          <p:attrName>ppt_w</p:attrName>
                                        </p:attrNameLst>
                                      </p:cBhvr>
                                      <p:tavLst>
                                        <p:tav tm="0" fmla="#ppt_w*sin(2.5*pi*$)">
                                          <p:val>
                                            <p:fltVal val="0"/>
                                          </p:val>
                                        </p:tav>
                                        <p:tav tm="100000">
                                          <p:val>
                                            <p:fltVal val="1"/>
                                          </p:val>
                                        </p:tav>
                                      </p:tavLst>
                                    </p:anim>
                                    <p:anim calcmode="lin" valueType="num">
                                      <p:cBhvr>
                                        <p:cTn id="16" dur="3000" fill="hold"/>
                                        <p:tgtEl>
                                          <p:spTgt spid="734211">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dirty="0"/>
              <a:t>SEBI …</a:t>
            </a:r>
          </a:p>
        </p:txBody>
      </p:sp>
      <p:sp>
        <p:nvSpPr>
          <p:cNvPr id="9219" name="Rectangle 3"/>
          <p:cNvSpPr>
            <a:spLocks noGrp="1" noChangeArrowheads="1"/>
          </p:cNvSpPr>
          <p:nvPr>
            <p:ph idx="1"/>
          </p:nvPr>
        </p:nvSpPr>
        <p:spPr>
          <a:xfrm>
            <a:off x="152400" y="1981200"/>
            <a:ext cx="8991600" cy="4495800"/>
          </a:xfrm>
        </p:spPr>
        <p:txBody>
          <a:bodyPr/>
          <a:lstStyle/>
          <a:p>
            <a:r>
              <a:rPr lang="en-US" b="1" dirty="0">
                <a:solidFill>
                  <a:srgbClr val="002060"/>
                </a:solidFill>
              </a:rPr>
              <a:t>Recognition .. </a:t>
            </a:r>
          </a:p>
          <a:p>
            <a:r>
              <a:rPr lang="en-US" b="1" dirty="0">
                <a:solidFill>
                  <a:srgbClr val="002060"/>
                </a:solidFill>
              </a:rPr>
              <a:t>    Achievement over a period …</a:t>
            </a:r>
          </a:p>
        </p:txBody>
      </p:sp>
    </p:spTree>
    <p:extLst>
      <p:ext uri="{BB962C8B-B14F-4D97-AF65-F5344CB8AC3E}">
        <p14:creationId xmlns:p14="http://schemas.microsoft.com/office/powerpoint/2010/main" val="4066490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051BA-351F-389E-24EF-9F38F3D1B23F}"/>
              </a:ext>
            </a:extLst>
          </p:cNvPr>
          <p:cNvSpPr>
            <a:spLocks noGrp="1"/>
          </p:cNvSpPr>
          <p:nvPr>
            <p:ph type="title"/>
          </p:nvPr>
        </p:nvSpPr>
        <p:spPr>
          <a:xfrm>
            <a:off x="533400" y="-533400"/>
            <a:ext cx="7772400" cy="2209800"/>
          </a:xfrm>
        </p:spPr>
        <p:txBody>
          <a:bodyPr/>
          <a:lstStyle/>
          <a:p>
            <a:r>
              <a:rPr lang="en-US" dirty="0"/>
              <a:t>SEBI (ICDR) Regulations, 2018</a:t>
            </a:r>
            <a:br>
              <a:rPr lang="en-US" dirty="0"/>
            </a:br>
            <a:r>
              <a:rPr lang="en-US" dirty="0"/>
              <a:t>[Regulation 163 (2)]</a:t>
            </a:r>
            <a:endParaRPr lang="en-IN" dirty="0"/>
          </a:p>
        </p:txBody>
      </p:sp>
      <p:sp>
        <p:nvSpPr>
          <p:cNvPr id="3" name="Content Placeholder 2">
            <a:extLst>
              <a:ext uri="{FF2B5EF4-FFF2-40B4-BE49-F238E27FC236}">
                <a16:creationId xmlns:a16="http://schemas.microsoft.com/office/drawing/2014/main" id="{76E7A8FD-D9FA-55E9-A2C3-1B6D259A363A}"/>
              </a:ext>
            </a:extLst>
          </p:cNvPr>
          <p:cNvSpPr>
            <a:spLocks noGrp="1"/>
          </p:cNvSpPr>
          <p:nvPr>
            <p:ph idx="1"/>
          </p:nvPr>
        </p:nvSpPr>
        <p:spPr>
          <a:xfrm>
            <a:off x="660400" y="1828800"/>
            <a:ext cx="7772400" cy="4800600"/>
          </a:xfrm>
        </p:spPr>
        <p:txBody>
          <a:bodyPr/>
          <a:lstStyle/>
          <a:p>
            <a:pPr algn="just"/>
            <a:r>
              <a:rPr lang="en-US" b="1" i="1" dirty="0">
                <a:solidFill>
                  <a:srgbClr val="002060"/>
                </a:solidFill>
                <a:latin typeface="+mj-lt"/>
                <a:ea typeface="+mj-ea"/>
                <a:cs typeface="+mj-cs"/>
              </a:rPr>
              <a:t>To issue a Certificate of Compliance from a PCS , to be placed before the general meeting of the shareholders considering the proposed </a:t>
            </a:r>
            <a:r>
              <a:rPr lang="en-US" b="1" i="1" dirty="0">
                <a:solidFill>
                  <a:srgbClr val="FF0000"/>
                </a:solidFill>
                <a:latin typeface="+mj-lt"/>
                <a:ea typeface="+mj-ea"/>
                <a:cs typeface="+mj-cs"/>
              </a:rPr>
              <a:t>preferential issue, </a:t>
            </a:r>
            <a:r>
              <a:rPr lang="en-US" b="1" i="1" dirty="0">
                <a:solidFill>
                  <a:srgbClr val="002060"/>
                </a:solidFill>
                <a:latin typeface="+mj-lt"/>
                <a:ea typeface="+mj-ea"/>
                <a:cs typeface="+mj-cs"/>
              </a:rPr>
              <a:t> certifying that the proposed preferential issue is being made in accordance with the SEBI (ICDR) Regulations, 2018……</a:t>
            </a:r>
            <a:endParaRPr lang="en-IN" b="1" i="1" dirty="0">
              <a:solidFill>
                <a:srgbClr val="002060"/>
              </a:solidFill>
              <a:latin typeface="+mj-lt"/>
              <a:ea typeface="+mj-ea"/>
              <a:cs typeface="+mj-cs"/>
            </a:endParaRPr>
          </a:p>
        </p:txBody>
      </p:sp>
    </p:spTree>
    <p:extLst>
      <p:ext uri="{BB962C8B-B14F-4D97-AF65-F5344CB8AC3E}">
        <p14:creationId xmlns:p14="http://schemas.microsoft.com/office/powerpoint/2010/main" val="29257875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10CFA-E59C-C3D3-3A4E-3E0287DAAAFF}"/>
              </a:ext>
            </a:extLst>
          </p:cNvPr>
          <p:cNvSpPr>
            <a:spLocks noGrp="1"/>
          </p:cNvSpPr>
          <p:nvPr>
            <p:ph type="title"/>
          </p:nvPr>
        </p:nvSpPr>
        <p:spPr>
          <a:xfrm>
            <a:off x="304800" y="228600"/>
            <a:ext cx="8610600" cy="1295400"/>
          </a:xfrm>
        </p:spPr>
        <p:txBody>
          <a:bodyPr/>
          <a:lstStyle/>
          <a:p>
            <a:pPr algn="l"/>
            <a:r>
              <a:rPr lang="en-IN" dirty="0"/>
              <a:t>Circular -SEBI/HO/MIRSD/MIRSD_ RTAMB/P/CIR/2021/687 of 14-12-21</a:t>
            </a:r>
          </a:p>
        </p:txBody>
      </p:sp>
      <p:sp>
        <p:nvSpPr>
          <p:cNvPr id="3" name="Content Placeholder 2">
            <a:extLst>
              <a:ext uri="{FF2B5EF4-FFF2-40B4-BE49-F238E27FC236}">
                <a16:creationId xmlns:a16="http://schemas.microsoft.com/office/drawing/2014/main" id="{8E5949D1-874C-6876-607A-7E9B5D626FA6}"/>
              </a:ext>
            </a:extLst>
          </p:cNvPr>
          <p:cNvSpPr>
            <a:spLocks noGrp="1"/>
          </p:cNvSpPr>
          <p:nvPr>
            <p:ph idx="1"/>
          </p:nvPr>
        </p:nvSpPr>
        <p:spPr/>
        <p:txBody>
          <a:bodyPr/>
          <a:lstStyle/>
          <a:p>
            <a:r>
              <a:rPr lang="en-IN" sz="4400" b="1" i="1" u="sng" dirty="0">
                <a:solidFill>
                  <a:srgbClr val="002060"/>
                </a:solidFill>
                <a:latin typeface="+mj-lt"/>
                <a:ea typeface="+mj-ea"/>
                <a:cs typeface="+mj-cs"/>
              </a:rPr>
              <a:t>By a PCS </a:t>
            </a:r>
          </a:p>
          <a:p>
            <a:pPr marL="0" indent="0" algn="just">
              <a:buNone/>
            </a:pPr>
            <a:r>
              <a:rPr lang="en-IN" sz="4400" b="1" i="1" dirty="0">
                <a:solidFill>
                  <a:srgbClr val="002060"/>
                </a:solidFill>
                <a:latin typeface="+mj-lt"/>
                <a:ea typeface="+mj-ea"/>
                <a:cs typeface="+mj-cs"/>
              </a:rPr>
              <a:t>To provide Certificate of Compliance to Registrars to an Issue and Share Transfer Agents (RTA).</a:t>
            </a:r>
          </a:p>
        </p:txBody>
      </p:sp>
    </p:spTree>
    <p:extLst>
      <p:ext uri="{BB962C8B-B14F-4D97-AF65-F5344CB8AC3E}">
        <p14:creationId xmlns:p14="http://schemas.microsoft.com/office/powerpoint/2010/main" val="2401214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E4CF5-5475-C453-EA48-CCD5117843DA}"/>
              </a:ext>
            </a:extLst>
          </p:cNvPr>
          <p:cNvSpPr>
            <a:spLocks noGrp="1"/>
          </p:cNvSpPr>
          <p:nvPr>
            <p:ph type="title"/>
          </p:nvPr>
        </p:nvSpPr>
        <p:spPr>
          <a:xfrm>
            <a:off x="1143000" y="228600"/>
            <a:ext cx="7620000" cy="1143000"/>
          </a:xfrm>
        </p:spPr>
        <p:txBody>
          <a:bodyPr/>
          <a:lstStyle/>
          <a:p>
            <a:pPr algn="l"/>
            <a:r>
              <a:rPr lang="en-US" sz="3200" b="1" dirty="0"/>
              <a:t>SEBI (Share Based Employee Benefits and Sweat Equity) Regulations, 2021</a:t>
            </a:r>
            <a:endParaRPr lang="en-IN" sz="3200" b="1" dirty="0"/>
          </a:p>
        </p:txBody>
      </p:sp>
      <p:sp>
        <p:nvSpPr>
          <p:cNvPr id="3" name="Content Placeholder 2">
            <a:extLst>
              <a:ext uri="{FF2B5EF4-FFF2-40B4-BE49-F238E27FC236}">
                <a16:creationId xmlns:a16="http://schemas.microsoft.com/office/drawing/2014/main" id="{FAFE5E5B-C578-6E47-1B7C-951ED2F9EBE8}"/>
              </a:ext>
            </a:extLst>
          </p:cNvPr>
          <p:cNvSpPr>
            <a:spLocks noGrp="1"/>
          </p:cNvSpPr>
          <p:nvPr>
            <p:ph idx="1"/>
          </p:nvPr>
        </p:nvSpPr>
        <p:spPr>
          <a:xfrm>
            <a:off x="304800" y="1752600"/>
            <a:ext cx="8534400" cy="4953000"/>
          </a:xfrm>
        </p:spPr>
        <p:txBody>
          <a:bodyPr/>
          <a:lstStyle/>
          <a:p>
            <a:r>
              <a:rPr lang="en-US" sz="3600" b="1" i="1" dirty="0">
                <a:solidFill>
                  <a:srgbClr val="002060"/>
                </a:solidFill>
                <a:latin typeface="+mj-lt"/>
                <a:ea typeface="+mj-ea"/>
                <a:cs typeface="+mj-cs"/>
              </a:rPr>
              <a:t>(a)	[Regulation 13] by </a:t>
            </a:r>
            <a:r>
              <a:rPr lang="en-US" sz="3600" b="1" i="1" u="sng" dirty="0">
                <a:solidFill>
                  <a:srgbClr val="FF0000"/>
                </a:solidFill>
                <a:latin typeface="+mj-lt"/>
                <a:ea typeface="+mj-ea"/>
                <a:cs typeface="+mj-cs"/>
              </a:rPr>
              <a:t>Secretarial Auditor</a:t>
            </a:r>
          </a:p>
          <a:p>
            <a:r>
              <a:rPr lang="en-US" sz="3600" b="1" i="1" dirty="0">
                <a:solidFill>
                  <a:srgbClr val="002060"/>
                </a:solidFill>
                <a:latin typeface="+mj-lt"/>
                <a:ea typeface="+mj-ea"/>
                <a:cs typeface="+mj-cs"/>
              </a:rPr>
              <a:t>To certify that the scheme(s) has been implemented in accordance with the SEBI (Share Based Employee Benefits and Sweat Equity) Regulations, 2021 and in accordance with the resolution of the company in the general meeting.</a:t>
            </a:r>
            <a:br>
              <a:rPr lang="en-US" sz="3600" i="1" dirty="0">
                <a:solidFill>
                  <a:schemeClr val="tx2"/>
                </a:solidFill>
                <a:latin typeface="+mj-lt"/>
                <a:ea typeface="+mj-ea"/>
                <a:cs typeface="+mj-cs"/>
              </a:rPr>
            </a:br>
            <a:endParaRPr lang="en-IN" sz="3600" i="1" dirty="0">
              <a:solidFill>
                <a:schemeClr val="tx2"/>
              </a:solidFill>
              <a:latin typeface="+mj-lt"/>
              <a:ea typeface="+mj-ea"/>
              <a:cs typeface="+mj-cs"/>
            </a:endParaRPr>
          </a:p>
        </p:txBody>
      </p:sp>
    </p:spTree>
    <p:extLst>
      <p:ext uri="{BB962C8B-B14F-4D97-AF65-F5344CB8AC3E}">
        <p14:creationId xmlns:p14="http://schemas.microsoft.com/office/powerpoint/2010/main" val="14412056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E4CF5-5475-C453-EA48-CCD5117843DA}"/>
              </a:ext>
            </a:extLst>
          </p:cNvPr>
          <p:cNvSpPr>
            <a:spLocks noGrp="1"/>
          </p:cNvSpPr>
          <p:nvPr>
            <p:ph type="title"/>
          </p:nvPr>
        </p:nvSpPr>
        <p:spPr>
          <a:xfrm>
            <a:off x="1066800" y="152400"/>
            <a:ext cx="8046720" cy="1371600"/>
          </a:xfrm>
        </p:spPr>
        <p:txBody>
          <a:bodyPr/>
          <a:lstStyle/>
          <a:p>
            <a:pPr algn="l"/>
            <a:r>
              <a:rPr lang="en-US" sz="3200" b="1" dirty="0"/>
              <a:t>SEBI (Share Based Employee Benefits and Sweat Equity) Regulations, 2021</a:t>
            </a:r>
            <a:endParaRPr lang="en-IN" sz="3200" dirty="0"/>
          </a:p>
        </p:txBody>
      </p:sp>
      <p:sp>
        <p:nvSpPr>
          <p:cNvPr id="3" name="Content Placeholder 2">
            <a:extLst>
              <a:ext uri="{FF2B5EF4-FFF2-40B4-BE49-F238E27FC236}">
                <a16:creationId xmlns:a16="http://schemas.microsoft.com/office/drawing/2014/main" id="{FAFE5E5B-C578-6E47-1B7C-951ED2F9EBE8}"/>
              </a:ext>
            </a:extLst>
          </p:cNvPr>
          <p:cNvSpPr>
            <a:spLocks noGrp="1"/>
          </p:cNvSpPr>
          <p:nvPr>
            <p:ph idx="1"/>
          </p:nvPr>
        </p:nvSpPr>
        <p:spPr>
          <a:xfrm>
            <a:off x="304800" y="1828800"/>
            <a:ext cx="8534400" cy="4876800"/>
          </a:xfrm>
        </p:spPr>
        <p:txBody>
          <a:bodyPr/>
          <a:lstStyle/>
          <a:p>
            <a:r>
              <a:rPr lang="en-US" sz="3600" b="1" i="1" dirty="0">
                <a:solidFill>
                  <a:srgbClr val="002060"/>
                </a:solidFill>
                <a:latin typeface="+mj-lt"/>
                <a:ea typeface="+mj-ea"/>
                <a:cs typeface="+mj-cs"/>
              </a:rPr>
              <a:t>(a)	[Regulation 26 (3)] by </a:t>
            </a:r>
            <a:r>
              <a:rPr lang="en-US" sz="3600" b="1" i="1" u="sng" dirty="0">
                <a:solidFill>
                  <a:srgbClr val="FF0000"/>
                </a:solidFill>
                <a:latin typeface="+mj-lt"/>
                <a:ea typeface="+mj-ea"/>
                <a:cs typeface="+mj-cs"/>
              </a:rPr>
              <a:t>Secretarial Auditor</a:t>
            </a:r>
          </a:p>
          <a:p>
            <a:pPr algn="just"/>
            <a:r>
              <a:rPr lang="en-US" sz="3600" b="1" i="1" dirty="0">
                <a:solidFill>
                  <a:srgbClr val="002060"/>
                </a:solidFill>
                <a:latin typeface="+mj-lt"/>
                <a:ea typeface="+mj-ea"/>
                <a:cs typeface="+mj-cs"/>
              </a:rPr>
              <a:t>To certify compliance with Regulation 26 (2) at the time of adoption of latest Balance Sheet by the company.( in relation to GEBS- General Employees Benefits Scheme ) </a:t>
            </a:r>
            <a:endParaRPr lang="en-IN" sz="3600" b="1" i="1" dirty="0">
              <a:solidFill>
                <a:srgbClr val="002060"/>
              </a:solidFill>
              <a:latin typeface="+mj-lt"/>
              <a:ea typeface="+mj-ea"/>
              <a:cs typeface="+mj-cs"/>
            </a:endParaRPr>
          </a:p>
          <a:p>
            <a:endParaRPr lang="en-IN" sz="3600" i="1" dirty="0">
              <a:solidFill>
                <a:schemeClr val="tx2"/>
              </a:solidFill>
              <a:latin typeface="+mj-lt"/>
              <a:ea typeface="+mj-ea"/>
              <a:cs typeface="+mj-cs"/>
            </a:endParaRPr>
          </a:p>
          <a:p>
            <a:br>
              <a:rPr lang="en-US" sz="3600" i="1" dirty="0">
                <a:solidFill>
                  <a:schemeClr val="tx2"/>
                </a:solidFill>
                <a:latin typeface="+mj-lt"/>
                <a:ea typeface="+mj-ea"/>
                <a:cs typeface="+mj-cs"/>
              </a:rPr>
            </a:br>
            <a:endParaRPr lang="en-IN" sz="3600" i="1" dirty="0">
              <a:solidFill>
                <a:schemeClr val="tx2"/>
              </a:solidFill>
              <a:latin typeface="+mj-lt"/>
              <a:ea typeface="+mj-ea"/>
              <a:cs typeface="+mj-cs"/>
            </a:endParaRPr>
          </a:p>
        </p:txBody>
      </p:sp>
    </p:spTree>
    <p:extLst>
      <p:ext uri="{BB962C8B-B14F-4D97-AF65-F5344CB8AC3E}">
        <p14:creationId xmlns:p14="http://schemas.microsoft.com/office/powerpoint/2010/main" val="941927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E4CF5-5475-C453-EA48-CCD5117843DA}"/>
              </a:ext>
            </a:extLst>
          </p:cNvPr>
          <p:cNvSpPr>
            <a:spLocks noGrp="1"/>
          </p:cNvSpPr>
          <p:nvPr>
            <p:ph type="title"/>
          </p:nvPr>
        </p:nvSpPr>
        <p:spPr>
          <a:xfrm>
            <a:off x="1066800" y="162560"/>
            <a:ext cx="7924800" cy="1056640"/>
          </a:xfrm>
        </p:spPr>
        <p:txBody>
          <a:bodyPr/>
          <a:lstStyle/>
          <a:p>
            <a:pPr algn="l"/>
            <a:r>
              <a:rPr lang="en-US" sz="3200" b="1" dirty="0"/>
              <a:t>SEBI (Share Based Employee Benefits and Sweat Equity) Regulations, 2021</a:t>
            </a:r>
            <a:endParaRPr lang="en-IN" sz="3200" dirty="0"/>
          </a:p>
        </p:txBody>
      </p:sp>
      <p:sp>
        <p:nvSpPr>
          <p:cNvPr id="3" name="Content Placeholder 2">
            <a:extLst>
              <a:ext uri="{FF2B5EF4-FFF2-40B4-BE49-F238E27FC236}">
                <a16:creationId xmlns:a16="http://schemas.microsoft.com/office/drawing/2014/main" id="{FAFE5E5B-C578-6E47-1B7C-951ED2F9EBE8}"/>
              </a:ext>
            </a:extLst>
          </p:cNvPr>
          <p:cNvSpPr>
            <a:spLocks noGrp="1"/>
          </p:cNvSpPr>
          <p:nvPr>
            <p:ph idx="1"/>
          </p:nvPr>
        </p:nvSpPr>
        <p:spPr>
          <a:xfrm>
            <a:off x="152400" y="1752600"/>
            <a:ext cx="8534400" cy="5562600"/>
          </a:xfrm>
        </p:spPr>
        <p:txBody>
          <a:bodyPr/>
          <a:lstStyle/>
          <a:p>
            <a:r>
              <a:rPr lang="en-US" sz="3600" b="1" i="1" dirty="0">
                <a:solidFill>
                  <a:srgbClr val="002060"/>
                </a:solidFill>
                <a:latin typeface="+mj-lt"/>
                <a:ea typeface="+mj-ea"/>
                <a:cs typeface="+mj-cs"/>
              </a:rPr>
              <a:t>(a)	[Regulation 27 (4)] by </a:t>
            </a:r>
            <a:r>
              <a:rPr lang="en-US" sz="3600" b="1" i="1" u="sng" dirty="0">
                <a:solidFill>
                  <a:srgbClr val="FF0000"/>
                </a:solidFill>
                <a:latin typeface="+mj-lt"/>
                <a:ea typeface="+mj-ea"/>
                <a:cs typeface="+mj-cs"/>
              </a:rPr>
              <a:t>Secretarial Auditor – to certify </a:t>
            </a:r>
          </a:p>
          <a:p>
            <a:r>
              <a:rPr lang="en-US" sz="3600" b="1" i="1" dirty="0">
                <a:solidFill>
                  <a:srgbClr val="002060"/>
                </a:solidFill>
                <a:latin typeface="+mj-lt"/>
                <a:ea typeface="+mj-ea"/>
                <a:cs typeface="+mj-cs"/>
              </a:rPr>
              <a:t>at the time of adoption of </a:t>
            </a:r>
            <a:r>
              <a:rPr lang="en-US" sz="3600" b="1" i="1" dirty="0">
                <a:solidFill>
                  <a:srgbClr val="002060"/>
                </a:solidFill>
              </a:rPr>
              <a:t>latest Balance Sheet by the company Regarding </a:t>
            </a:r>
            <a:r>
              <a:rPr lang="en-US" sz="3600" b="1" i="1" dirty="0">
                <a:solidFill>
                  <a:srgbClr val="002060"/>
                </a:solidFill>
                <a:latin typeface="+mj-lt"/>
                <a:ea typeface="+mj-ea"/>
                <a:cs typeface="+mj-cs"/>
              </a:rPr>
              <a:t>shares holding appearing in (in respect of RBS- Retirement  Scheme ) </a:t>
            </a:r>
            <a:br>
              <a:rPr lang="en-US" sz="3600" i="1" dirty="0">
                <a:solidFill>
                  <a:schemeClr val="tx2"/>
                </a:solidFill>
                <a:latin typeface="+mj-lt"/>
                <a:ea typeface="+mj-ea"/>
                <a:cs typeface="+mj-cs"/>
              </a:rPr>
            </a:br>
            <a:endParaRPr lang="en-IN" sz="3600" i="1" dirty="0">
              <a:solidFill>
                <a:schemeClr val="tx2"/>
              </a:solidFill>
              <a:latin typeface="+mj-lt"/>
              <a:ea typeface="+mj-ea"/>
              <a:cs typeface="+mj-cs"/>
            </a:endParaRPr>
          </a:p>
        </p:txBody>
      </p:sp>
    </p:spTree>
    <p:extLst>
      <p:ext uri="{BB962C8B-B14F-4D97-AF65-F5344CB8AC3E}">
        <p14:creationId xmlns:p14="http://schemas.microsoft.com/office/powerpoint/2010/main" val="15283725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E4CF5-5475-C453-EA48-CCD5117843DA}"/>
              </a:ext>
            </a:extLst>
          </p:cNvPr>
          <p:cNvSpPr>
            <a:spLocks noGrp="1"/>
          </p:cNvSpPr>
          <p:nvPr>
            <p:ph type="title"/>
          </p:nvPr>
        </p:nvSpPr>
        <p:spPr>
          <a:xfrm>
            <a:off x="1143000" y="152400"/>
            <a:ext cx="7886700" cy="1143000"/>
          </a:xfrm>
        </p:spPr>
        <p:txBody>
          <a:bodyPr/>
          <a:lstStyle/>
          <a:p>
            <a:pPr algn="l"/>
            <a:r>
              <a:rPr lang="en-US" sz="3200" b="1" dirty="0"/>
              <a:t>SEBI (Share Based Employee Benefits and Sweat Equity) Regulations, 2021</a:t>
            </a:r>
            <a:endParaRPr lang="en-IN" sz="3200" dirty="0"/>
          </a:p>
        </p:txBody>
      </p:sp>
      <p:sp>
        <p:nvSpPr>
          <p:cNvPr id="3" name="Content Placeholder 2">
            <a:extLst>
              <a:ext uri="{FF2B5EF4-FFF2-40B4-BE49-F238E27FC236}">
                <a16:creationId xmlns:a16="http://schemas.microsoft.com/office/drawing/2014/main" id="{FAFE5E5B-C578-6E47-1B7C-951ED2F9EBE8}"/>
              </a:ext>
            </a:extLst>
          </p:cNvPr>
          <p:cNvSpPr>
            <a:spLocks noGrp="1"/>
          </p:cNvSpPr>
          <p:nvPr>
            <p:ph idx="1"/>
          </p:nvPr>
        </p:nvSpPr>
        <p:spPr>
          <a:xfrm>
            <a:off x="304800" y="1828800"/>
            <a:ext cx="8534400" cy="4876800"/>
          </a:xfrm>
        </p:spPr>
        <p:txBody>
          <a:bodyPr/>
          <a:lstStyle/>
          <a:p>
            <a:r>
              <a:rPr lang="en-US" b="1" i="1" dirty="0">
                <a:solidFill>
                  <a:srgbClr val="002060"/>
                </a:solidFill>
                <a:latin typeface="+mj-lt"/>
                <a:ea typeface="+mj-ea"/>
                <a:cs typeface="+mj-cs"/>
              </a:rPr>
              <a:t>Regulation 36 by </a:t>
            </a:r>
            <a:r>
              <a:rPr lang="en-US" b="1" i="1" u="sng" dirty="0">
                <a:solidFill>
                  <a:srgbClr val="FF0000"/>
                </a:solidFill>
                <a:latin typeface="+mj-lt"/>
                <a:ea typeface="+mj-ea"/>
                <a:cs typeface="+mj-cs"/>
              </a:rPr>
              <a:t>Secretarial Auditor – to certify  </a:t>
            </a:r>
          </a:p>
          <a:p>
            <a:pPr marL="0" indent="0" algn="just">
              <a:buNone/>
            </a:pPr>
            <a:r>
              <a:rPr lang="en-US" b="1" i="1" dirty="0">
                <a:solidFill>
                  <a:srgbClr val="002060"/>
                </a:solidFill>
                <a:latin typeface="+mj-lt"/>
                <a:ea typeface="+mj-ea"/>
                <a:cs typeface="+mj-cs"/>
              </a:rPr>
              <a:t>that the issue of sweat equity shares has been made in accordance with SEBI (Share Based Employee Benefits and Sweat Equity) Regulations, 2021 and in accordance with the resolution passed by the company authorizing the issue of such sweat equity shares. </a:t>
            </a:r>
            <a:endParaRPr lang="en-IN" b="1" i="1" dirty="0">
              <a:solidFill>
                <a:srgbClr val="002060"/>
              </a:solidFill>
              <a:latin typeface="+mj-lt"/>
              <a:ea typeface="+mj-ea"/>
              <a:cs typeface="+mj-cs"/>
            </a:endParaRPr>
          </a:p>
          <a:p>
            <a:endParaRPr lang="en-IN" i="1" dirty="0">
              <a:solidFill>
                <a:schemeClr val="tx2"/>
              </a:solidFill>
              <a:latin typeface="+mj-lt"/>
              <a:ea typeface="+mj-ea"/>
              <a:cs typeface="+mj-cs"/>
            </a:endParaRPr>
          </a:p>
          <a:p>
            <a:pPr>
              <a:buNone/>
            </a:pPr>
            <a:br>
              <a:rPr lang="en-US" i="1" dirty="0">
                <a:solidFill>
                  <a:schemeClr val="tx2"/>
                </a:solidFill>
                <a:latin typeface="+mj-lt"/>
                <a:ea typeface="+mj-ea"/>
                <a:cs typeface="+mj-cs"/>
              </a:rPr>
            </a:br>
            <a:endParaRPr lang="en-IN" i="1" dirty="0">
              <a:solidFill>
                <a:schemeClr val="tx2"/>
              </a:solidFill>
              <a:latin typeface="+mj-lt"/>
              <a:ea typeface="+mj-ea"/>
              <a:cs typeface="+mj-cs"/>
            </a:endParaRPr>
          </a:p>
        </p:txBody>
      </p:sp>
    </p:spTree>
    <p:extLst>
      <p:ext uri="{BB962C8B-B14F-4D97-AF65-F5344CB8AC3E}">
        <p14:creationId xmlns:p14="http://schemas.microsoft.com/office/powerpoint/2010/main" val="358560590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0.2|0.3"/>
</p:tagLst>
</file>

<file path=ppt/theme/theme1.xml><?xml version="1.0" encoding="utf-8"?>
<a:theme xmlns:a="http://schemas.openxmlformats.org/drawingml/2006/main" name="FIREBALL">
  <a:themeElements>
    <a:clrScheme name="FIREBALL.POT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fontScheme name="FIREBALL.PO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FIREBALL.POT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clrMap bg1="dk2" tx1="lt1" bg2="dk1" tx2="lt2" accent1="accent1" accent2="accent2" accent3="accent3" accent4="accent4" accent5="accent5" accent6="accent6" hlink="hlink" folHlink="folHlink"/>
    </a:extraClrScheme>
    <a:extraClrScheme>
      <a:clrScheme name="FIREBALL.POT 2">
        <a:dk1>
          <a:srgbClr val="000000"/>
        </a:dk1>
        <a:lt1>
          <a:srgbClr val="FFFFFF"/>
        </a:lt1>
        <a:dk2>
          <a:srgbClr val="FF9900"/>
        </a:dk2>
        <a:lt2>
          <a:srgbClr val="5F5F5F"/>
        </a:lt2>
        <a:accent1>
          <a:srgbClr val="FF9933"/>
        </a:accent1>
        <a:accent2>
          <a:srgbClr val="CC0066"/>
        </a:accent2>
        <a:accent3>
          <a:srgbClr val="FFFFFF"/>
        </a:accent3>
        <a:accent4>
          <a:srgbClr val="000000"/>
        </a:accent4>
        <a:accent5>
          <a:srgbClr val="FFCAAD"/>
        </a:accent5>
        <a:accent6>
          <a:srgbClr val="B9005C"/>
        </a:accent6>
        <a:hlink>
          <a:srgbClr val="CC00CC"/>
        </a:hlink>
        <a:folHlink>
          <a:srgbClr val="990099"/>
        </a:folHlink>
      </a:clrScheme>
      <a:clrMap bg1="lt1" tx1="dk1" bg2="lt2" tx2="dk2" accent1="accent1" accent2="accent2" accent3="accent3" accent4="accent4" accent5="accent5" accent6="accent6" hlink="hlink" folHlink="folHlink"/>
    </a:extraClrScheme>
    <a:extraClrScheme>
      <a:clrScheme name="FIREBALL.POT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214</TotalTime>
  <Words>1238</Words>
  <Application>Microsoft Office PowerPoint</Application>
  <PresentationFormat>On-screen Show (4:3)</PresentationFormat>
  <Paragraphs>109</Paragraphs>
  <Slides>27</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27</vt:i4>
      </vt:variant>
    </vt:vector>
  </HeadingPairs>
  <TitlesOfParts>
    <vt:vector size="30" baseType="lpstr">
      <vt:lpstr>Arial</vt:lpstr>
      <vt:lpstr>Times New Roman</vt:lpstr>
      <vt:lpstr>FIREBALL</vt:lpstr>
      <vt:lpstr>               WIRC-CONFERENCE – INDORE- 13-14-MAY-2022 </vt:lpstr>
      <vt:lpstr>Recognition ..…...</vt:lpstr>
      <vt:lpstr>SEBI …</vt:lpstr>
      <vt:lpstr>SEBI (ICDR) Regulations, 2018 [Regulation 163 (2)]</vt:lpstr>
      <vt:lpstr>Circular -SEBI/HO/MIRSD/MIRSD_ RTAMB/P/CIR/2021/687 of 14-12-21</vt:lpstr>
      <vt:lpstr>SEBI (Share Based Employee Benefits and Sweat Equity) Regulations, 2021</vt:lpstr>
      <vt:lpstr>SEBI (Share Based Employee Benefits and Sweat Equity) Regulations, 2021</vt:lpstr>
      <vt:lpstr>SEBI (Share Based Employee Benefits and Sweat Equity) Regulations, 2021</vt:lpstr>
      <vt:lpstr>SEBI (Share Based Employee Benefits and Sweat Equity) Regulations, 2021</vt:lpstr>
      <vt:lpstr>SEBI (Delisting of Equity Shares) Regulations, 2021</vt:lpstr>
      <vt:lpstr>SEBI (Delisting of Equity Shares) Regulations, 2021</vt:lpstr>
      <vt:lpstr>SEBI (LODR) Regulations, 2015 </vt:lpstr>
      <vt:lpstr>SEBI (LODR) Regulations, 2015 </vt:lpstr>
      <vt:lpstr>SEBI (LODR) Regulations, 2015 </vt:lpstr>
      <vt:lpstr>SEBI (LODR) Regulations, 2015 </vt:lpstr>
      <vt:lpstr>SEBI (LODR) Regulations, 2015 </vt:lpstr>
      <vt:lpstr>SEBI (Depositories Participants) Regulations, 2018</vt:lpstr>
      <vt:lpstr>SEBI Circular SEBI/HO/MIRSD/IR/P/2018/73 dated April 20, 2018</vt:lpstr>
      <vt:lpstr>SEBI (Research Analysts) Regulations, 2014 </vt:lpstr>
      <vt:lpstr>SEBI (Investment Advisers) Regulations, 2013</vt:lpstr>
      <vt:lpstr>SEBI Circular SEBI/ MIRSD/CRA/Cir-01/2010 dated 06 January, 2010</vt:lpstr>
      <vt:lpstr>OTHER RECOGNITIONS  FROM SEBI</vt:lpstr>
      <vt:lpstr>OTHER RECOGNITIONS  FROM SEBI</vt:lpstr>
      <vt:lpstr>OTHER RECOGNITIONS  FROM SEBI</vt:lpstr>
      <vt:lpstr>    WHAT IS BHAKTI FOR A PROFESSIONAL IN HIS WORK?  CAN WE CALL IT PASSION.. CAN WE CALL IT INVOLVEMENT.. CAN WE CALL IT KNOWLEDGE… CAN WE CALL IT EYE FOR DETAILS…. CAN WE CALL IT HARDWORK…. OR IS IT ALL COMBINED…… </vt:lpstr>
      <vt:lpstr>Welcoming ideas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Sony</dc:creator>
  <cp:lastModifiedBy>Pravin Gupta</cp:lastModifiedBy>
  <cp:revision>796</cp:revision>
  <dcterms:created xsi:type="dcterms:W3CDTF">2010-01-22T02:06:31Z</dcterms:created>
  <dcterms:modified xsi:type="dcterms:W3CDTF">2022-05-14T05:16:17Z</dcterms:modified>
</cp:coreProperties>
</file>