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65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556429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dd16060f93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dd16060f9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dd16060f93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dd16060f93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dd16060f93_0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dd16060f93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dd16060f93_0_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dd16060f93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dd16060f93_0_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dd16060f93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dd16060f93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dd16060f93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dd16060f93_0_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dd16060f93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dd16060f93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dd16060f93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daf1a4664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daf1a4664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daf1a46640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daf1a4664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dd0d3c0d52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dd0d3c0d52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dd16060f93_0_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dd16060f93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dd16060f93_0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dd16060f93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dd16060f93_0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dd16060f93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dd16060f93_0_1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dd16060f93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dd16060f93_0_1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dd16060f93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dd16060f93_0_1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dd16060f93_0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dd16060f93_0_1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dd16060f93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dd16060f93_0_1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dd16060f93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dd16060f93_0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dd16060f93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dd16060f93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dd16060f93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dd0d3c0d52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dd0d3c0d52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dd16060f93_0_1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dd16060f93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dd16060f93_0_1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dd16060f93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d16060f93_0_1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d16060f93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dd16060f93_0_1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dd16060f93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dd16060f93_0_1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dd16060f93_0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dd16060f93_0_1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dd16060f93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daf1a46640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daf1a4664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daf1a46640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daf1a46640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dd0d3c0d52_0_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dd0d3c0d52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dd16060f9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dd16060f9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dd16060f93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dd16060f9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dd16060f93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dd16060f9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dd16060f93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dd16060f9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dd16060f93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dd16060f9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taxguru.in/company-law/presidents-assent-companies-act-2013.html"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taxguru.in/company-law/companies-act-2013-the-companies-share-capital-and-debentures-rules-2014.html"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s://taxguru.in/sebi/sebi-issue-listing-debt-securities-regulations-2008.html"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taxguru.in/company-law/companies-act-2013-companies-accounts-rules-2014.html"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p:nvPr/>
        </p:nvSpPr>
        <p:spPr>
          <a:xfrm>
            <a:off x="440000" y="178925"/>
            <a:ext cx="8368200" cy="1786800"/>
          </a:xfrm>
          <a:prstGeom prst="rect">
            <a:avLst/>
          </a:prstGeom>
          <a:noFill/>
          <a:ln>
            <a:noFill/>
          </a:ln>
        </p:spPr>
        <p:txBody>
          <a:bodyPr spcFirstLastPara="1" wrap="square" lIns="91425" tIns="91425" rIns="91425" bIns="91425" anchor="b" anchorCtr="0">
            <a:normAutofit fontScale="92500" lnSpcReduction="20000"/>
          </a:bodyPr>
          <a:lstStyle/>
          <a:p>
            <a:pPr marL="0" lvl="0" indent="0" algn="ctr" rtl="0">
              <a:lnSpc>
                <a:spcPct val="115000"/>
              </a:lnSpc>
              <a:spcBef>
                <a:spcPts val="0"/>
              </a:spcBef>
              <a:spcAft>
                <a:spcPts val="0"/>
              </a:spcAft>
              <a:buNone/>
            </a:pPr>
            <a:r>
              <a:rPr lang="en-GB" sz="2116" b="1" u="sng">
                <a:solidFill>
                  <a:schemeClr val="dk1"/>
                </a:solidFill>
                <a:latin typeface="Roboto Slab"/>
                <a:ea typeface="Roboto Slab"/>
                <a:cs typeface="Roboto Slab"/>
                <a:sym typeface="Roboto Slab"/>
              </a:rPr>
              <a:t>Relaxations &amp; Recent Amendments in Companies Act, 2013</a:t>
            </a:r>
            <a:endParaRPr sz="2716" b="1" u="sng">
              <a:solidFill>
                <a:schemeClr val="dk1"/>
              </a:solidFill>
              <a:latin typeface="Roboto Slab"/>
              <a:ea typeface="Roboto Slab"/>
              <a:cs typeface="Roboto Slab"/>
              <a:sym typeface="Roboto Slab"/>
            </a:endParaRPr>
          </a:p>
          <a:p>
            <a:pPr marL="0" lvl="0" indent="0" algn="ctr" rtl="0">
              <a:lnSpc>
                <a:spcPct val="115000"/>
              </a:lnSpc>
              <a:spcBef>
                <a:spcPts val="1000"/>
              </a:spcBef>
              <a:spcAft>
                <a:spcPts val="0"/>
              </a:spcAft>
              <a:buNone/>
            </a:pPr>
            <a:r>
              <a:rPr lang="en-GB" sz="2000" b="1">
                <a:solidFill>
                  <a:srgbClr val="FFFFFF"/>
                </a:solidFill>
                <a:latin typeface="Roboto"/>
                <a:ea typeface="Roboto"/>
                <a:cs typeface="Roboto"/>
                <a:sym typeface="Roboto"/>
              </a:rPr>
              <a:t>Webinar</a:t>
            </a:r>
            <a:endParaRPr sz="2000" b="1">
              <a:solidFill>
                <a:srgbClr val="FFFFFF"/>
              </a:solidFill>
              <a:latin typeface="Roboto"/>
              <a:ea typeface="Roboto"/>
              <a:cs typeface="Roboto"/>
              <a:sym typeface="Roboto"/>
            </a:endParaRPr>
          </a:p>
          <a:p>
            <a:pPr marL="0" lvl="0" indent="0" algn="ctr" rtl="0">
              <a:lnSpc>
                <a:spcPct val="115000"/>
              </a:lnSpc>
              <a:spcBef>
                <a:spcPts val="1000"/>
              </a:spcBef>
              <a:spcAft>
                <a:spcPts val="0"/>
              </a:spcAft>
              <a:buNone/>
            </a:pPr>
            <a:r>
              <a:rPr lang="en-GB" sz="2000" b="1">
                <a:solidFill>
                  <a:srgbClr val="FFFFFF"/>
                </a:solidFill>
                <a:latin typeface="Roboto"/>
                <a:ea typeface="Roboto"/>
                <a:cs typeface="Roboto"/>
                <a:sym typeface="Roboto"/>
              </a:rPr>
              <a:t> { 02/06/2021 }</a:t>
            </a:r>
            <a:endParaRPr sz="2000" b="1">
              <a:solidFill>
                <a:srgbClr val="FFFFFF"/>
              </a:solidFill>
              <a:latin typeface="Roboto"/>
              <a:ea typeface="Roboto"/>
              <a:cs typeface="Roboto"/>
              <a:sym typeface="Roboto"/>
            </a:endParaRPr>
          </a:p>
          <a:p>
            <a:pPr marL="0" lvl="0" indent="0" algn="ctr" rtl="0">
              <a:lnSpc>
                <a:spcPct val="115000"/>
              </a:lnSpc>
              <a:spcBef>
                <a:spcPts val="1000"/>
              </a:spcBef>
              <a:spcAft>
                <a:spcPts val="1000"/>
              </a:spcAft>
              <a:buNone/>
            </a:pPr>
            <a:r>
              <a:rPr lang="en-GB" sz="2000" b="1">
                <a:solidFill>
                  <a:srgbClr val="FFFFFF"/>
                </a:solidFill>
                <a:latin typeface="Roboto"/>
                <a:ea typeface="Roboto"/>
                <a:cs typeface="Roboto"/>
                <a:sym typeface="Roboto"/>
              </a:rPr>
              <a:t>INDORE CHAPTER OF ICSI</a:t>
            </a:r>
            <a:endParaRPr sz="3600" b="1">
              <a:solidFill>
                <a:srgbClr val="FFFFFF"/>
              </a:solidFill>
              <a:latin typeface="Roboto"/>
              <a:ea typeface="Roboto"/>
              <a:cs typeface="Roboto"/>
              <a:sym typeface="Roboto"/>
            </a:endParaRPr>
          </a:p>
        </p:txBody>
      </p:sp>
      <p:sp>
        <p:nvSpPr>
          <p:cNvPr id="64" name="Google Shape;64;p13"/>
          <p:cNvSpPr txBox="1"/>
          <p:nvPr/>
        </p:nvSpPr>
        <p:spPr>
          <a:xfrm>
            <a:off x="505075" y="1965725"/>
            <a:ext cx="8368200" cy="2744100"/>
          </a:xfrm>
          <a:prstGeom prst="rect">
            <a:avLst/>
          </a:prstGeom>
          <a:noFill/>
          <a:ln>
            <a:noFill/>
          </a:ln>
        </p:spPr>
        <p:txBody>
          <a:bodyPr spcFirstLastPara="1" wrap="square" lIns="91425" tIns="91425" rIns="91425" bIns="91425" anchor="t" anchorCtr="0">
            <a:normAutofit/>
          </a:bodyPr>
          <a:lstStyle/>
          <a:p>
            <a:pPr marL="0" lvl="0" indent="0" algn="ctr" rtl="0">
              <a:lnSpc>
                <a:spcPct val="115000"/>
              </a:lnSpc>
              <a:spcBef>
                <a:spcPts val="0"/>
              </a:spcBef>
              <a:spcAft>
                <a:spcPts val="0"/>
              </a:spcAft>
              <a:buNone/>
            </a:pPr>
            <a:r>
              <a:rPr lang="en-GB" sz="1300" b="1">
                <a:solidFill>
                  <a:srgbClr val="FFFFFF"/>
                </a:solidFill>
                <a:latin typeface="Roboto"/>
                <a:ea typeface="Roboto"/>
                <a:cs typeface="Roboto"/>
                <a:sym typeface="Roboto"/>
              </a:rPr>
              <a:t>By</a:t>
            </a:r>
            <a:endParaRPr sz="1300" b="1">
              <a:solidFill>
                <a:srgbClr val="FFFFFF"/>
              </a:solidFill>
              <a:latin typeface="Roboto"/>
              <a:ea typeface="Roboto"/>
              <a:cs typeface="Roboto"/>
              <a:sym typeface="Roboto"/>
            </a:endParaRPr>
          </a:p>
          <a:p>
            <a:pPr marL="0" lvl="0" indent="0" algn="ctr" rtl="0">
              <a:lnSpc>
                <a:spcPct val="115000"/>
              </a:lnSpc>
              <a:spcBef>
                <a:spcPts val="1000"/>
              </a:spcBef>
              <a:spcAft>
                <a:spcPts val="0"/>
              </a:spcAft>
              <a:buNone/>
            </a:pPr>
            <a:r>
              <a:rPr lang="en-GB" sz="1700" b="1">
                <a:solidFill>
                  <a:srgbClr val="FFFFFF"/>
                </a:solidFill>
                <a:latin typeface="Roboto"/>
                <a:ea typeface="Roboto"/>
                <a:cs typeface="Roboto"/>
                <a:sym typeface="Roboto"/>
              </a:rPr>
              <a:t>CS. DEEPAK AMRUTKAR</a:t>
            </a:r>
            <a:endParaRPr sz="1700" b="1">
              <a:solidFill>
                <a:srgbClr val="FFFFFF"/>
              </a:solidFill>
              <a:latin typeface="Roboto"/>
              <a:ea typeface="Roboto"/>
              <a:cs typeface="Roboto"/>
              <a:sym typeface="Roboto"/>
            </a:endParaRPr>
          </a:p>
          <a:p>
            <a:pPr marL="0" lvl="0" indent="0" algn="ctr" rtl="0">
              <a:lnSpc>
                <a:spcPct val="115000"/>
              </a:lnSpc>
              <a:spcBef>
                <a:spcPts val="1000"/>
              </a:spcBef>
              <a:spcAft>
                <a:spcPts val="0"/>
              </a:spcAft>
              <a:buNone/>
            </a:pPr>
            <a:r>
              <a:rPr lang="en-GB" sz="1700" b="1">
                <a:solidFill>
                  <a:srgbClr val="FFFFFF"/>
                </a:solidFill>
                <a:latin typeface="Roboto"/>
                <a:ea typeface="Roboto"/>
                <a:cs typeface="Roboto"/>
                <a:sym typeface="Roboto"/>
              </a:rPr>
              <a:t>Practising Company Secretary (Mumbai)</a:t>
            </a:r>
            <a:endParaRPr sz="1700" b="1">
              <a:solidFill>
                <a:srgbClr val="FFFFFF"/>
              </a:solidFill>
              <a:latin typeface="Roboto"/>
              <a:ea typeface="Roboto"/>
              <a:cs typeface="Roboto"/>
              <a:sym typeface="Roboto"/>
            </a:endParaRPr>
          </a:p>
          <a:p>
            <a:pPr marL="0" lvl="0" indent="0" algn="ctr" rtl="0">
              <a:lnSpc>
                <a:spcPct val="115000"/>
              </a:lnSpc>
              <a:spcBef>
                <a:spcPts val="1000"/>
              </a:spcBef>
              <a:spcAft>
                <a:spcPts val="0"/>
              </a:spcAft>
              <a:buNone/>
            </a:pPr>
            <a:r>
              <a:rPr lang="en-GB" sz="1700" b="1">
                <a:solidFill>
                  <a:srgbClr val="FFFFFF"/>
                </a:solidFill>
                <a:latin typeface="Roboto"/>
                <a:ea typeface="Roboto"/>
                <a:cs typeface="Roboto"/>
                <a:sym typeface="Roboto"/>
              </a:rPr>
              <a:t>Cell : 9820529244</a:t>
            </a:r>
            <a:endParaRPr sz="1700" b="1">
              <a:solidFill>
                <a:srgbClr val="FFFFFF"/>
              </a:solidFill>
              <a:latin typeface="Roboto"/>
              <a:ea typeface="Roboto"/>
              <a:cs typeface="Roboto"/>
              <a:sym typeface="Roboto"/>
            </a:endParaRPr>
          </a:p>
          <a:p>
            <a:pPr marL="0" lvl="0" indent="0" algn="ctr" rtl="0">
              <a:lnSpc>
                <a:spcPct val="115000"/>
              </a:lnSpc>
              <a:spcBef>
                <a:spcPts val="1000"/>
              </a:spcBef>
              <a:spcAft>
                <a:spcPts val="0"/>
              </a:spcAft>
              <a:buNone/>
            </a:pPr>
            <a:r>
              <a:rPr lang="en-GB" sz="1700" b="1">
                <a:solidFill>
                  <a:srgbClr val="FFFFFF"/>
                </a:solidFill>
                <a:latin typeface="Roboto"/>
                <a:ea typeface="Roboto"/>
                <a:cs typeface="Roboto"/>
                <a:sym typeface="Roboto"/>
              </a:rPr>
              <a:t>Email : csdeepakamrutkar@gmail.com</a:t>
            </a:r>
            <a:endParaRPr sz="1700" b="1">
              <a:solidFill>
                <a:srgbClr val="FFFFFF"/>
              </a:solidFill>
              <a:latin typeface="Roboto"/>
              <a:ea typeface="Roboto"/>
              <a:cs typeface="Roboto"/>
              <a:sym typeface="Roboto"/>
            </a:endParaRPr>
          </a:p>
          <a:p>
            <a:pPr marL="0" lvl="0" indent="0" algn="l" rtl="0">
              <a:lnSpc>
                <a:spcPct val="115000"/>
              </a:lnSpc>
              <a:spcBef>
                <a:spcPts val="1000"/>
              </a:spcBef>
              <a:spcAft>
                <a:spcPts val="1200"/>
              </a:spcAft>
              <a:buNone/>
            </a:pPr>
            <a:endParaRPr sz="2100" b="1">
              <a:solidFill>
                <a:srgbClr val="FFFFFF"/>
              </a:solidFill>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body" idx="1"/>
          </p:nvPr>
        </p:nvSpPr>
        <p:spPr>
          <a:xfrm>
            <a:off x="387900" y="299500"/>
            <a:ext cx="8368200" cy="426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100"/>
          </a:p>
          <a:p>
            <a:pPr marL="457200" lvl="0" indent="-361950" algn="l" rtl="0">
              <a:spcBef>
                <a:spcPts val="1200"/>
              </a:spcBef>
              <a:spcAft>
                <a:spcPts val="0"/>
              </a:spcAft>
              <a:buSzPts val="2100"/>
              <a:buChar char="●"/>
            </a:pPr>
            <a:r>
              <a:rPr lang="en-GB" sz="2100"/>
              <a:t>Decriminalization of offences being the main highlight of the amendment. It removed punishment of imprisonment for certain offences, there are reductions made in fines and penalties that are liable to be paid. </a:t>
            </a:r>
            <a:endParaRPr sz="2100"/>
          </a:p>
          <a:p>
            <a:pPr marL="457200" lvl="0" indent="-361950" algn="l" rtl="0">
              <a:spcBef>
                <a:spcPts val="0"/>
              </a:spcBef>
              <a:spcAft>
                <a:spcPts val="0"/>
              </a:spcAft>
              <a:buSzPts val="2100"/>
              <a:buChar char="●"/>
            </a:pPr>
            <a:r>
              <a:rPr lang="en-GB" sz="2100"/>
              <a:t>Decriminalization of offences means to remove or reduce the criminal classification or status of crime or offence.</a:t>
            </a:r>
            <a:endParaRPr sz="2100"/>
          </a:p>
          <a:p>
            <a:pPr marL="0" lvl="0" indent="0" algn="l" rtl="0">
              <a:spcBef>
                <a:spcPts val="1200"/>
              </a:spcBef>
              <a:spcAft>
                <a:spcPts val="0"/>
              </a:spcAft>
              <a:buNone/>
            </a:pPr>
            <a:endParaRPr sz="2100"/>
          </a:p>
          <a:p>
            <a:pPr marL="0" lvl="0" indent="0" algn="l" rtl="0">
              <a:spcBef>
                <a:spcPts val="1200"/>
              </a:spcBef>
              <a:spcAft>
                <a:spcPts val="1200"/>
              </a:spcAft>
              <a:buNone/>
            </a:pPr>
            <a:endParaRPr sz="2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body" idx="1"/>
          </p:nvPr>
        </p:nvSpPr>
        <p:spPr>
          <a:xfrm>
            <a:off x="208350" y="143225"/>
            <a:ext cx="8776500" cy="4805100"/>
          </a:xfrm>
          <a:prstGeom prst="rect">
            <a:avLst/>
          </a:prstGeom>
        </p:spPr>
        <p:txBody>
          <a:bodyPr spcFirstLastPara="1" wrap="square" lIns="91425" tIns="91425" rIns="91425" bIns="91425" anchor="t" anchorCtr="0">
            <a:noAutofit/>
          </a:bodyPr>
          <a:lstStyle/>
          <a:p>
            <a:pPr marL="0" lvl="0" indent="-311150" algn="l" rtl="0">
              <a:lnSpc>
                <a:spcPct val="100000"/>
              </a:lnSpc>
              <a:spcBef>
                <a:spcPts val="0"/>
              </a:spcBef>
              <a:spcAft>
                <a:spcPts val="0"/>
              </a:spcAft>
              <a:buSzPts val="1300"/>
              <a:buFont typeface="Roboto Slab"/>
              <a:buChar char="●"/>
            </a:pPr>
            <a:r>
              <a:rPr lang="en-GB" sz="1700" b="1">
                <a:latin typeface="Roboto Slab"/>
                <a:ea typeface="Roboto Slab"/>
                <a:cs typeface="Roboto Slab"/>
                <a:sym typeface="Roboto Slab"/>
              </a:rPr>
              <a:t>CSR Includes : </a:t>
            </a:r>
            <a:endParaRPr sz="1700" b="1">
              <a:latin typeface="Roboto Slab"/>
              <a:ea typeface="Roboto Slab"/>
              <a:cs typeface="Roboto Slab"/>
              <a:sym typeface="Roboto Slab"/>
            </a:endParaRPr>
          </a:p>
          <a:p>
            <a:pPr marL="0" lvl="0" indent="-311150" algn="l" rtl="0">
              <a:lnSpc>
                <a:spcPct val="100000"/>
              </a:lnSpc>
              <a:spcBef>
                <a:spcPts val="0"/>
              </a:spcBef>
              <a:spcAft>
                <a:spcPts val="0"/>
              </a:spcAft>
              <a:buSzPts val="1300"/>
              <a:buFont typeface="Roboto Slab"/>
              <a:buChar char="●"/>
            </a:pPr>
            <a:endParaRPr sz="1700">
              <a:latin typeface="Roboto Slab"/>
              <a:ea typeface="Roboto Slab"/>
              <a:cs typeface="Roboto Slab"/>
              <a:sym typeface="Roboto Slab"/>
            </a:endParaRPr>
          </a:p>
          <a:p>
            <a:pPr marL="0" lvl="0" indent="0" algn="l" rtl="0">
              <a:lnSpc>
                <a:spcPct val="100000"/>
              </a:lnSpc>
              <a:spcBef>
                <a:spcPts val="0"/>
              </a:spcBef>
              <a:spcAft>
                <a:spcPts val="0"/>
              </a:spcAft>
              <a:buNone/>
            </a:pPr>
            <a:r>
              <a:rPr lang="en-GB" sz="1700">
                <a:latin typeface="Roboto Slab"/>
                <a:ea typeface="Roboto Slab"/>
                <a:cs typeface="Roboto Slab"/>
                <a:sym typeface="Roboto Slab"/>
              </a:rPr>
              <a:t>CSR means the activities undertaken by a Company in pursuance of its statutory obligation laid down in section 135 of the Act in accordance with the provisions contained in Companies (CSR Policy) Amendment Rules, 2021.</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r>
              <a:rPr lang="en-GB" sz="1700">
                <a:latin typeface="Roboto Slab"/>
                <a:ea typeface="Roboto Slab"/>
                <a:cs typeface="Roboto Slab"/>
                <a:sym typeface="Roboto Slab"/>
              </a:rPr>
              <a:t>Activities undertaken in pursuance of normal course of business of the company </a:t>
            </a:r>
            <a:r>
              <a:rPr lang="en-GB" sz="1700" b="1">
                <a:latin typeface="Roboto Slab"/>
                <a:ea typeface="Roboto Slab"/>
                <a:cs typeface="Roboto Slab"/>
                <a:sym typeface="Roboto Slab"/>
              </a:rPr>
              <a:t>engaged in research and development activity of new vaccine, drugs and medical devices in their normal course of business</a:t>
            </a:r>
            <a:r>
              <a:rPr lang="en-GB" sz="1700">
                <a:latin typeface="Roboto Slab"/>
                <a:ea typeface="Roboto Slab"/>
                <a:cs typeface="Roboto Slab"/>
                <a:sym typeface="Roboto Slab"/>
              </a:rPr>
              <a:t> may undertake research and development activity of new vaccine, drugs and medical devices related to COVID-19 for financial years 2020-21, 2021-22, 2022-23 subject to the conditions that-</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r>
              <a:rPr lang="en-GB" sz="1700">
                <a:latin typeface="Roboto Slab"/>
                <a:ea typeface="Roboto Slab"/>
                <a:cs typeface="Roboto Slab"/>
                <a:sym typeface="Roboto Slab"/>
              </a:rPr>
              <a:t>(a)  such research and development activities shall be carried out in collaboration with any of the institutes or organisations mentioned in item (ix) of Schedule VII to the Act;</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r>
              <a:rPr lang="en-GB" sz="1700">
                <a:latin typeface="Roboto Slab"/>
                <a:ea typeface="Roboto Slab"/>
                <a:cs typeface="Roboto Slab"/>
                <a:sym typeface="Roboto Slab"/>
              </a:rPr>
              <a:t>(b)  details of such activity shall be disclosed separately in the Annual report on CSR included in the Board’s Report;</a:t>
            </a:r>
            <a:endParaRPr sz="1700">
              <a:latin typeface="Roboto Slab"/>
              <a:ea typeface="Roboto Slab"/>
              <a:cs typeface="Roboto Slab"/>
              <a:sym typeface="Roboto Slab"/>
            </a:endParaRPr>
          </a:p>
          <a:p>
            <a:pPr marL="0" lvl="0" indent="0" algn="l" rtl="0">
              <a:lnSpc>
                <a:spcPct val="100000"/>
              </a:lnSpc>
              <a:spcBef>
                <a:spcPts val="0"/>
              </a:spcBef>
              <a:spcAft>
                <a:spcPts val="0"/>
              </a:spcAft>
              <a:buNone/>
            </a:pPr>
            <a:r>
              <a:rPr lang="en-GB" sz="1700" b="1">
                <a:latin typeface="Roboto Slab"/>
                <a:ea typeface="Roboto Slab"/>
                <a:cs typeface="Roboto Slab"/>
                <a:sym typeface="Roboto Slab"/>
              </a:rPr>
              <a:t>Any activity undertaken by the company outside India for training of Indian sports personnel representing any State or Union territory at national level or India at international level</a:t>
            </a:r>
            <a:r>
              <a:rPr lang="en-GB" sz="1700">
                <a:latin typeface="Roboto Slab"/>
                <a:ea typeface="Roboto Slab"/>
                <a:cs typeface="Roboto Slab"/>
                <a:sym typeface="Roboto Slab"/>
              </a:rPr>
              <a:t>;</a:t>
            </a:r>
            <a:endParaRPr sz="2100">
              <a:latin typeface="Roboto Slab"/>
              <a:ea typeface="Roboto Slab"/>
              <a:cs typeface="Roboto Slab"/>
              <a:sym typeface="Roboto Slab"/>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body" idx="1"/>
          </p:nvPr>
        </p:nvSpPr>
        <p:spPr>
          <a:xfrm>
            <a:off x="312525" y="104175"/>
            <a:ext cx="8620200" cy="47919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2600" b="1">
                <a:latin typeface="Roboto Slab"/>
                <a:ea typeface="Roboto Slab"/>
                <a:cs typeface="Roboto Slab"/>
                <a:sym typeface="Roboto Slab"/>
              </a:rPr>
              <a:t>♦</a:t>
            </a:r>
            <a:r>
              <a:rPr lang="en-GB" sz="2800" b="1">
                <a:latin typeface="Roboto Slab"/>
                <a:ea typeface="Roboto Slab"/>
                <a:cs typeface="Roboto Slab"/>
                <a:sym typeface="Roboto Slab"/>
              </a:rPr>
              <a:t> </a:t>
            </a:r>
            <a:r>
              <a:rPr lang="en-GB" sz="2800" b="1" u="sng">
                <a:latin typeface="Roboto Slab"/>
                <a:ea typeface="Roboto Slab"/>
                <a:cs typeface="Roboto Slab"/>
                <a:sym typeface="Roboto Slab"/>
              </a:rPr>
              <a:t>Engagement of International Organizations for CSR Designing :</a:t>
            </a:r>
            <a:endParaRPr sz="28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2800">
                <a:latin typeface="Roboto Slab"/>
                <a:ea typeface="Roboto Slab"/>
                <a:cs typeface="Roboto Slab"/>
                <a:sym typeface="Roboto Slab"/>
              </a:rPr>
              <a:t>A company may engage international organizations as defined in Rule 2 of the Rule for designing, monitoring and evaluation of the CSR projects or programmes as per its CSR policy as well as for the capacity building of their own personnel for CSR.</a:t>
            </a:r>
            <a:endParaRPr sz="3200">
              <a:latin typeface="Roboto Slab"/>
              <a:ea typeface="Roboto Slab"/>
              <a:cs typeface="Roboto Slab"/>
              <a:sym typeface="Roboto Slab"/>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5"/>
          <p:cNvSpPr txBox="1">
            <a:spLocks noGrp="1"/>
          </p:cNvSpPr>
          <p:nvPr>
            <p:ph type="body" idx="1"/>
          </p:nvPr>
        </p:nvSpPr>
        <p:spPr>
          <a:xfrm>
            <a:off x="195325" y="117200"/>
            <a:ext cx="8815500" cy="47397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1900">
                <a:latin typeface="Roboto Slab"/>
                <a:ea typeface="Roboto Slab"/>
                <a:cs typeface="Roboto Slab"/>
                <a:sym typeface="Roboto Slab"/>
              </a:rPr>
              <a:t>♦ </a:t>
            </a:r>
            <a:r>
              <a:rPr lang="en-GB" sz="1900" b="1" u="sng">
                <a:latin typeface="Roboto Slab"/>
                <a:ea typeface="Roboto Slab"/>
                <a:cs typeface="Roboto Slab"/>
                <a:sym typeface="Roboto Slab"/>
              </a:rPr>
              <a:t> Certification by CFO of Finance head:</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b="1" u="sng">
                <a:latin typeface="Roboto Slab"/>
                <a:ea typeface="Roboto Slab"/>
                <a:cs typeface="Roboto Slab"/>
                <a:sym typeface="Roboto Slab"/>
              </a:rPr>
              <a:t>Certification by CFO of Finance head:</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It is the responsibility of the Board of the Company to monitor the implementation of ongoing projects and to satisfy itself that the funds of CSR have been utilized for the approved purposes and the Chief Financial Officer (CFO) or the person responsible for financial management shall </a:t>
            </a:r>
            <a:r>
              <a:rPr lang="en-GB" sz="1900" b="1">
                <a:latin typeface="Roboto Slab"/>
                <a:ea typeface="Roboto Slab"/>
                <a:cs typeface="Roboto Slab"/>
                <a:sym typeface="Roboto Slab"/>
              </a:rPr>
              <a:t>certify </a:t>
            </a:r>
            <a:r>
              <a:rPr lang="en-GB" sz="1900">
                <a:latin typeface="Roboto Slab"/>
                <a:ea typeface="Roboto Slab"/>
                <a:cs typeface="Roboto Slab"/>
                <a:sym typeface="Roboto Slab"/>
              </a:rPr>
              <a:t>to the effect.</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Changes in Schedule VII of the Companies Act, 2013</a:t>
            </a:r>
            <a:endParaRPr sz="1900" b="1" u="sng">
              <a:latin typeface="Roboto Slab"/>
              <a:ea typeface="Roboto Slab"/>
              <a:cs typeface="Roboto Slab"/>
              <a:sym typeface="Roboto Slab"/>
            </a:endParaRPr>
          </a:p>
          <a:p>
            <a:pPr marL="457200" lvl="0" indent="-349250" algn="just" rtl="0">
              <a:lnSpc>
                <a:spcPct val="100000"/>
              </a:lnSpc>
              <a:spcBef>
                <a:spcPts val="750"/>
              </a:spcBef>
              <a:spcAft>
                <a:spcPts val="0"/>
              </a:spcAft>
              <a:buSzPts val="1900"/>
              <a:buFont typeface="Open Sans"/>
              <a:buChar char="●"/>
            </a:pPr>
            <a:r>
              <a:rPr lang="en-GB" sz="1900" b="1" u="sng">
                <a:latin typeface="Roboto Slab"/>
                <a:ea typeface="Roboto Slab"/>
                <a:cs typeface="Roboto Slab"/>
                <a:sym typeface="Roboto Slab"/>
              </a:rPr>
              <a:t> </a:t>
            </a:r>
            <a:r>
              <a:rPr lang="en-GB" sz="1900">
                <a:latin typeface="Roboto Slab"/>
                <a:ea typeface="Roboto Slab"/>
                <a:cs typeface="Roboto Slab"/>
                <a:sym typeface="Roboto Slab"/>
              </a:rPr>
              <a:t>In exercise of the powers conferred by sub-section (1) of section 467 of the Companies Act, 2013 (18 of 2013), the </a:t>
            </a:r>
            <a:r>
              <a:rPr lang="en-GB" sz="1900" b="1">
                <a:latin typeface="Roboto Slab"/>
                <a:ea typeface="Roboto Slab"/>
                <a:cs typeface="Roboto Slab"/>
                <a:sym typeface="Roboto Slab"/>
              </a:rPr>
              <a:t>Central Government hereby makes the following further amendment to Schedule VII of the said Act, namely:—</a:t>
            </a:r>
            <a:endParaRPr sz="1900">
              <a:latin typeface="Roboto Slab"/>
              <a:ea typeface="Roboto Slab"/>
              <a:cs typeface="Roboto Slab"/>
              <a:sym typeface="Roboto Slab"/>
            </a:endParaRPr>
          </a:p>
          <a:p>
            <a:pPr marL="0" lvl="0" indent="0" algn="just" rtl="0">
              <a:lnSpc>
                <a:spcPct val="100000"/>
              </a:lnSpc>
              <a:spcBef>
                <a:spcPts val="0"/>
              </a:spcBef>
              <a:spcAft>
                <a:spcPts val="0"/>
              </a:spcAft>
              <a:buNone/>
            </a:pPr>
            <a:r>
              <a:rPr lang="en-GB" sz="1900" b="1">
                <a:latin typeface="Roboto Slab"/>
                <a:ea typeface="Roboto Slab"/>
                <a:cs typeface="Roboto Slab"/>
                <a:sym typeface="Roboto Slab"/>
              </a:rPr>
              <a:t>In Schedule VII, item (viii), after the words “Prime Minister’s National Relief Fund”, the words “or Prime Minister’s Citizen Assistance and Relief in Emergency Situations Fund (PM CARES Fund)” shall be inserted.</a:t>
            </a:r>
            <a:endParaRPr sz="2300">
              <a:latin typeface="Roboto Slab"/>
              <a:ea typeface="Roboto Slab"/>
              <a:cs typeface="Roboto Slab"/>
              <a:sym typeface="Roboto Slab"/>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6"/>
          <p:cNvSpPr txBox="1">
            <a:spLocks noGrp="1"/>
          </p:cNvSpPr>
          <p:nvPr>
            <p:ph type="body" idx="1"/>
          </p:nvPr>
        </p:nvSpPr>
        <p:spPr>
          <a:xfrm>
            <a:off x="208350" y="195325"/>
            <a:ext cx="8841600" cy="4765800"/>
          </a:xfrm>
          <a:prstGeom prst="rect">
            <a:avLst/>
          </a:prstGeom>
        </p:spPr>
        <p:txBody>
          <a:bodyPr spcFirstLastPara="1" wrap="square" lIns="91425" tIns="91425" rIns="91425" bIns="91425" anchor="t" anchorCtr="0">
            <a:noAutofit/>
          </a:bodyPr>
          <a:lstStyle/>
          <a:p>
            <a:pPr marL="0" lvl="0" indent="-292100" algn="just" rtl="0">
              <a:lnSpc>
                <a:spcPct val="100000"/>
              </a:lnSpc>
              <a:spcBef>
                <a:spcPts val="0"/>
              </a:spcBef>
              <a:spcAft>
                <a:spcPts val="0"/>
              </a:spcAft>
              <a:buSzPts val="1000"/>
              <a:buFont typeface="Arial"/>
              <a:buChar char="●"/>
            </a:pPr>
            <a:r>
              <a:rPr lang="en-GB" sz="1300" u="sng">
                <a:latin typeface="Roboto Slab"/>
                <a:ea typeface="Roboto Slab"/>
                <a:cs typeface="Roboto Slab"/>
                <a:sym typeface="Roboto Slab"/>
              </a:rPr>
              <a:t>.</a:t>
            </a:r>
            <a:r>
              <a:rPr lang="en-GB" sz="1700" b="1" u="sng">
                <a:latin typeface="Roboto Slab"/>
                <a:ea typeface="Roboto Slab"/>
                <a:cs typeface="Roboto Slab"/>
                <a:sym typeface="Roboto Slab"/>
              </a:rPr>
              <a:t> Reporting about CSR in Financial Statement</a:t>
            </a:r>
            <a:endParaRPr sz="1700" b="1" u="sng">
              <a:latin typeface="Roboto Slab"/>
              <a:ea typeface="Roboto Slab"/>
              <a:cs typeface="Roboto Slab"/>
              <a:sym typeface="Roboto Slab"/>
            </a:endParaRPr>
          </a:p>
          <a:p>
            <a:pPr marL="0" lvl="0" indent="0" algn="just" rtl="0">
              <a:lnSpc>
                <a:spcPct val="100000"/>
              </a:lnSpc>
              <a:spcBef>
                <a:spcPts val="0"/>
              </a:spcBef>
              <a:spcAft>
                <a:spcPts val="0"/>
              </a:spcAft>
              <a:buNone/>
            </a:pPr>
            <a:endParaRPr sz="1700" b="1">
              <a:latin typeface="Roboto Slab"/>
              <a:ea typeface="Roboto Slab"/>
              <a:cs typeface="Roboto Slab"/>
              <a:sym typeface="Roboto Slab"/>
            </a:endParaRPr>
          </a:p>
          <a:p>
            <a:pPr marL="0" lvl="0" indent="0" algn="just" rtl="0">
              <a:lnSpc>
                <a:spcPct val="100000"/>
              </a:lnSpc>
              <a:spcBef>
                <a:spcPts val="0"/>
              </a:spcBef>
              <a:spcAft>
                <a:spcPts val="0"/>
              </a:spcAft>
              <a:buNone/>
            </a:pPr>
            <a:r>
              <a:rPr lang="en-GB" sz="1700">
                <a:latin typeface="Roboto Slab"/>
                <a:ea typeface="Roboto Slab"/>
                <a:cs typeface="Roboto Slab"/>
                <a:sym typeface="Roboto Slab"/>
              </a:rPr>
              <a:t>Where the company covered under section 135 of the companies act, the following shall be disclosed with regard to CSR activities:-</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(a) amount required to be spent by the company during the year,</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(b) amount of expenditure incurred,</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(c) shortfall at the end of the year,</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(d) total of previous years shortfall,</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(e) reason for shortfall,</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(f) nature of CSR activities,</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(g) details of related party transactions, e.g., contribution to a trust controlled by the company in relation to CSR expenditure as per relevant Accounting Standard,</a:t>
            </a:r>
            <a:endParaRPr sz="17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1700">
                <a:latin typeface="Roboto Slab"/>
                <a:ea typeface="Roboto Slab"/>
                <a:cs typeface="Roboto Slab"/>
                <a:sym typeface="Roboto Slab"/>
              </a:rPr>
              <a:t>(h) where a provision is made with respect to a liability incurred by entering into a contractual obligation, the movements in the provision during the year should be shown separately.</a:t>
            </a:r>
            <a:endParaRPr sz="2100">
              <a:latin typeface="Roboto Slab"/>
              <a:ea typeface="Roboto Slab"/>
              <a:cs typeface="Roboto Slab"/>
              <a:sym typeface="Roboto Slab"/>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7"/>
          <p:cNvSpPr txBox="1">
            <a:spLocks noGrp="1"/>
          </p:cNvSpPr>
          <p:nvPr>
            <p:ph type="body" idx="1"/>
          </p:nvPr>
        </p:nvSpPr>
        <p:spPr>
          <a:xfrm>
            <a:off x="286475" y="208350"/>
            <a:ext cx="8646300" cy="46488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b="1">
                <a:latin typeface="Roboto Slab"/>
                <a:ea typeface="Roboto Slab"/>
                <a:cs typeface="Roboto Slab"/>
                <a:sym typeface="Roboto Slab"/>
              </a:rPr>
              <a:t>(B) Major Change in Definition of Small Company</a:t>
            </a:r>
            <a:endParaRPr b="1">
              <a:latin typeface="Roboto Slab"/>
              <a:ea typeface="Roboto Slab"/>
              <a:cs typeface="Roboto Slab"/>
              <a:sym typeface="Roboto Slab"/>
            </a:endParaRPr>
          </a:p>
          <a:p>
            <a:pPr marL="0" lvl="0" indent="0" algn="just" rtl="0">
              <a:lnSpc>
                <a:spcPct val="100000"/>
              </a:lnSpc>
              <a:spcBef>
                <a:spcPts val="0"/>
              </a:spcBef>
              <a:spcAft>
                <a:spcPts val="0"/>
              </a:spcAft>
              <a:buNone/>
            </a:pPr>
            <a:endParaRPr b="1">
              <a:latin typeface="Roboto Slab"/>
              <a:ea typeface="Roboto Slab"/>
              <a:cs typeface="Roboto Slab"/>
              <a:sym typeface="Roboto Slab"/>
            </a:endParaRPr>
          </a:p>
          <a:p>
            <a:pPr marL="0" lvl="0" indent="0" algn="just" rtl="0">
              <a:lnSpc>
                <a:spcPct val="100000"/>
              </a:lnSpc>
              <a:spcBef>
                <a:spcPts val="0"/>
              </a:spcBef>
              <a:spcAft>
                <a:spcPts val="0"/>
              </a:spcAft>
              <a:buNone/>
            </a:pPr>
            <a:r>
              <a:rPr lang="en-GB" b="1">
                <a:latin typeface="Roboto Slab"/>
                <a:ea typeface="Roboto Slab"/>
                <a:cs typeface="Roboto Slab"/>
                <a:sym typeface="Roboto Slab"/>
              </a:rPr>
              <a:t>Meaning of Small Company under Companies Act, 2013 as amended shall read as follows :</a:t>
            </a:r>
            <a:endParaRPr b="1">
              <a:latin typeface="Roboto Slab"/>
              <a:ea typeface="Roboto Slab"/>
              <a:cs typeface="Roboto Slab"/>
              <a:sym typeface="Roboto Slab"/>
            </a:endParaRPr>
          </a:p>
          <a:p>
            <a:pPr marL="0" lvl="0" indent="0" algn="just" rtl="0">
              <a:lnSpc>
                <a:spcPct val="100000"/>
              </a:lnSpc>
              <a:spcBef>
                <a:spcPts val="750"/>
              </a:spcBef>
              <a:spcAft>
                <a:spcPts val="0"/>
              </a:spcAft>
              <a:buNone/>
            </a:pPr>
            <a:r>
              <a:rPr lang="en-GB">
                <a:latin typeface="Roboto Slab"/>
                <a:ea typeface="Roboto Slab"/>
                <a:cs typeface="Roboto Slab"/>
                <a:sym typeface="Roboto Slab"/>
              </a:rPr>
              <a:t>Pursuant to the amendment in the Companies (Specification of Definitions Details) Rules, 2014, a new </a:t>
            </a:r>
            <a:r>
              <a:rPr lang="en-GB" b="1">
                <a:latin typeface="Roboto Slab"/>
                <a:ea typeface="Roboto Slab"/>
                <a:cs typeface="Roboto Slab"/>
                <a:sym typeface="Roboto Slab"/>
              </a:rPr>
              <a:t>clause (t)</a:t>
            </a:r>
            <a:r>
              <a:rPr lang="en-GB">
                <a:latin typeface="Roboto Slab"/>
                <a:ea typeface="Roboto Slab"/>
                <a:cs typeface="Roboto Slab"/>
                <a:sym typeface="Roboto Slab"/>
              </a:rPr>
              <a:t> has been inserted in the Rule 2, in sub-rule (1), after clause (s), as under:-</a:t>
            </a:r>
            <a:endParaRPr>
              <a:latin typeface="Roboto Slab"/>
              <a:ea typeface="Roboto Slab"/>
              <a:cs typeface="Roboto Slab"/>
              <a:sym typeface="Roboto Slab"/>
            </a:endParaRPr>
          </a:p>
          <a:p>
            <a:pPr marL="0" lvl="0" indent="0" algn="just" rtl="0">
              <a:lnSpc>
                <a:spcPct val="100000"/>
              </a:lnSpc>
              <a:spcBef>
                <a:spcPts val="750"/>
              </a:spcBef>
              <a:spcAft>
                <a:spcPts val="0"/>
              </a:spcAft>
              <a:buNone/>
            </a:pPr>
            <a:r>
              <a:rPr lang="en-GB" i="1">
                <a:latin typeface="Roboto Slab"/>
                <a:ea typeface="Roboto Slab"/>
                <a:cs typeface="Roboto Slab"/>
                <a:sym typeface="Roboto Slab"/>
              </a:rPr>
              <a:t>“(t) For the purposes of sub-clause (i) and sub-clause (ii) of clause (85) of section 2 of the Act, paid up capital and turnover of the small company </a:t>
            </a:r>
            <a:r>
              <a:rPr lang="en-GB" b="1" i="1">
                <a:latin typeface="Roboto Slab"/>
                <a:ea typeface="Roboto Slab"/>
                <a:cs typeface="Roboto Slab"/>
                <a:sym typeface="Roboto Slab"/>
              </a:rPr>
              <a:t>shall not exceed rupees two crores and rupees twenty crores respectively</a:t>
            </a:r>
            <a:r>
              <a:rPr lang="en-GB" i="1">
                <a:latin typeface="Roboto Slab"/>
                <a:ea typeface="Roboto Slab"/>
                <a:cs typeface="Roboto Slab"/>
                <a:sym typeface="Roboto Slab"/>
              </a:rPr>
              <a:t>.”</a:t>
            </a:r>
            <a:endParaRPr i="1">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Roboto Slab"/>
              <a:buChar char="●"/>
            </a:pPr>
            <a:r>
              <a:rPr lang="en-GB" b="1">
                <a:latin typeface="Roboto Slab"/>
                <a:ea typeface="Roboto Slab"/>
                <a:cs typeface="Roboto Slab"/>
                <a:sym typeface="Roboto Slab"/>
              </a:rPr>
              <a:t>Paid Up Share Capital is Less than Rupees Two Crores as at 31</a:t>
            </a:r>
            <a:r>
              <a:rPr lang="en-GB" b="1" baseline="30000">
                <a:latin typeface="Roboto Slab"/>
                <a:ea typeface="Roboto Slab"/>
                <a:cs typeface="Roboto Slab"/>
                <a:sym typeface="Roboto Slab"/>
              </a:rPr>
              <a:t>st</a:t>
            </a:r>
            <a:r>
              <a:rPr lang="en-GB" b="1">
                <a:latin typeface="Roboto Slab"/>
                <a:ea typeface="Roboto Slab"/>
                <a:cs typeface="Roboto Slab"/>
                <a:sym typeface="Roboto Slab"/>
              </a:rPr>
              <a:t> March, 2021. (Earlier Limit : Rs. 50 Lakhs) OR   (Maximum Limit Rs. Ten Crores)</a:t>
            </a:r>
            <a:endParaRPr b="1">
              <a:latin typeface="Roboto Slab"/>
              <a:ea typeface="Roboto Slab"/>
              <a:cs typeface="Roboto Slab"/>
              <a:sym typeface="Roboto Slab"/>
            </a:endParaRPr>
          </a:p>
          <a:p>
            <a:pPr marL="457200" lvl="0" indent="-342900" algn="just" rtl="0">
              <a:lnSpc>
                <a:spcPct val="100000"/>
              </a:lnSpc>
              <a:spcBef>
                <a:spcPts val="750"/>
              </a:spcBef>
              <a:spcAft>
                <a:spcPts val="750"/>
              </a:spcAft>
              <a:buSzPts val="1800"/>
              <a:buFont typeface="Roboto Slab"/>
              <a:buChar char="●"/>
            </a:pPr>
            <a:r>
              <a:rPr lang="en-GB" b="1">
                <a:latin typeface="Roboto Slab"/>
                <a:ea typeface="Roboto Slab"/>
                <a:cs typeface="Roboto Slab"/>
                <a:sym typeface="Roboto Slab"/>
              </a:rPr>
              <a:t>Turnover of Company shall be Less than Rupees Twenty Crores  as at 31</a:t>
            </a:r>
            <a:r>
              <a:rPr lang="en-GB" b="1" baseline="30000">
                <a:latin typeface="Roboto Slab"/>
                <a:ea typeface="Roboto Slab"/>
                <a:cs typeface="Roboto Slab"/>
                <a:sym typeface="Roboto Slab"/>
              </a:rPr>
              <a:t>st</a:t>
            </a:r>
            <a:r>
              <a:rPr lang="en-GB" b="1">
                <a:latin typeface="Roboto Slab"/>
                <a:ea typeface="Roboto Slab"/>
                <a:cs typeface="Roboto Slab"/>
                <a:sym typeface="Roboto Slab"/>
              </a:rPr>
              <a:t> March, 2021</a:t>
            </a:r>
            <a:endParaRPr sz="2200">
              <a:latin typeface="Roboto Slab"/>
              <a:ea typeface="Roboto Slab"/>
              <a:cs typeface="Roboto Slab"/>
              <a:sym typeface="Roboto Slab"/>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a:spLocks noGrp="1"/>
          </p:cNvSpPr>
          <p:nvPr>
            <p:ph type="body" idx="1"/>
          </p:nvPr>
        </p:nvSpPr>
        <p:spPr>
          <a:xfrm>
            <a:off x="156250" y="117200"/>
            <a:ext cx="8802600" cy="4752900"/>
          </a:xfrm>
          <a:prstGeom prst="rect">
            <a:avLst/>
          </a:prstGeom>
        </p:spPr>
        <p:txBody>
          <a:bodyPr spcFirstLastPara="1" wrap="square" lIns="91425" tIns="91425" rIns="91425" bIns="91425" anchor="t" anchorCtr="0">
            <a:noAutofit/>
          </a:bodyPr>
          <a:lstStyle/>
          <a:p>
            <a:pPr marL="457200" lvl="0" indent="-339725" algn="just" rtl="0">
              <a:lnSpc>
                <a:spcPct val="100000"/>
              </a:lnSpc>
              <a:spcBef>
                <a:spcPts val="0"/>
              </a:spcBef>
              <a:spcAft>
                <a:spcPts val="0"/>
              </a:spcAft>
              <a:buSzPts val="1750"/>
              <a:buFont typeface="Roboto Slab"/>
              <a:buChar char="●"/>
            </a:pPr>
            <a:r>
              <a:rPr lang="en-GB" sz="1750">
                <a:latin typeface="Roboto Slab"/>
                <a:ea typeface="Roboto Slab"/>
                <a:cs typeface="Roboto Slab"/>
                <a:sym typeface="Roboto Slab"/>
              </a:rPr>
              <a:t>Following Examples will make it clear the definition of a Small Company :</a:t>
            </a:r>
            <a:endParaRPr sz="175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50">
              <a:latin typeface="Roboto Slab"/>
              <a:ea typeface="Roboto Slab"/>
              <a:cs typeface="Roboto Slab"/>
              <a:sym typeface="Roboto Slab"/>
            </a:endParaRPr>
          </a:p>
          <a:p>
            <a:pPr marL="457200" lvl="0" indent="-339725" algn="just" rtl="0">
              <a:lnSpc>
                <a:spcPct val="100000"/>
              </a:lnSpc>
              <a:spcBef>
                <a:spcPts val="0"/>
              </a:spcBef>
              <a:spcAft>
                <a:spcPts val="0"/>
              </a:spcAft>
              <a:buSzPts val="1750"/>
              <a:buFont typeface="Roboto Slab"/>
              <a:buChar char="●"/>
            </a:pPr>
            <a:r>
              <a:rPr lang="en-GB" sz="1750">
                <a:latin typeface="Roboto Slab"/>
                <a:ea typeface="Roboto Slab"/>
                <a:cs typeface="Roboto Slab"/>
                <a:sym typeface="Roboto Slab"/>
              </a:rPr>
              <a:t>Example 1 : If the Paid Up Share Capital of the company is Rs. 15 Lakhs and Turnover of a Company is Rs. 15 Crores as on 31</a:t>
            </a:r>
            <a:r>
              <a:rPr lang="en-GB" sz="1750" baseline="30000">
                <a:latin typeface="Roboto Slab"/>
                <a:ea typeface="Roboto Slab"/>
                <a:cs typeface="Roboto Slab"/>
                <a:sym typeface="Roboto Slab"/>
              </a:rPr>
              <a:t>st</a:t>
            </a:r>
            <a:r>
              <a:rPr lang="en-GB" sz="1750">
                <a:latin typeface="Roboto Slab"/>
                <a:ea typeface="Roboto Slab"/>
                <a:cs typeface="Roboto Slab"/>
                <a:sym typeface="Roboto Slab"/>
              </a:rPr>
              <a:t> March, 2021, then considering the  amended definition, this company is a Small Company. (Form MGT7A needs to be filed, digitally signed by Director Only) ).</a:t>
            </a:r>
            <a:endParaRPr sz="175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50">
              <a:latin typeface="Roboto Slab"/>
              <a:ea typeface="Roboto Slab"/>
              <a:cs typeface="Roboto Slab"/>
              <a:sym typeface="Roboto Slab"/>
            </a:endParaRPr>
          </a:p>
          <a:p>
            <a:pPr marL="457200" lvl="0" indent="-339725" algn="just" rtl="0">
              <a:lnSpc>
                <a:spcPct val="100000"/>
              </a:lnSpc>
              <a:spcBef>
                <a:spcPts val="0"/>
              </a:spcBef>
              <a:spcAft>
                <a:spcPts val="0"/>
              </a:spcAft>
              <a:buSzPts val="1750"/>
              <a:buFont typeface="Roboto Slab"/>
              <a:buChar char="●"/>
            </a:pPr>
            <a:r>
              <a:rPr lang="en-GB" sz="1750">
                <a:latin typeface="Roboto Slab"/>
                <a:ea typeface="Roboto Slab"/>
                <a:cs typeface="Roboto Slab"/>
                <a:sym typeface="Roboto Slab"/>
              </a:rPr>
              <a:t>Example 2 :  If the Paid Up Share Capital of the company is Rs. One Crores and Turnover of a Company is Rs. 25 Crores as on 31</a:t>
            </a:r>
            <a:r>
              <a:rPr lang="en-GB" sz="1750" baseline="30000">
                <a:latin typeface="Roboto Slab"/>
                <a:ea typeface="Roboto Slab"/>
                <a:cs typeface="Roboto Slab"/>
                <a:sym typeface="Roboto Slab"/>
              </a:rPr>
              <a:t>st</a:t>
            </a:r>
            <a:r>
              <a:rPr lang="en-GB" sz="1750">
                <a:latin typeface="Roboto Slab"/>
                <a:ea typeface="Roboto Slab"/>
                <a:cs typeface="Roboto Slab"/>
                <a:sym typeface="Roboto Slab"/>
              </a:rPr>
              <a:t> March, 2021, then considering the  amended definition, this company is not  a Small Company. (Form MGT7 needs to be filed, digitally signed by the Director and a Practising Company Secretary).</a:t>
            </a:r>
            <a:endParaRPr sz="175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50">
              <a:latin typeface="Roboto Slab"/>
              <a:ea typeface="Roboto Slab"/>
              <a:cs typeface="Roboto Slab"/>
              <a:sym typeface="Roboto Slab"/>
            </a:endParaRPr>
          </a:p>
          <a:p>
            <a:pPr marL="457200" lvl="0" indent="-339725" algn="just" rtl="0">
              <a:lnSpc>
                <a:spcPct val="100000"/>
              </a:lnSpc>
              <a:spcBef>
                <a:spcPts val="0"/>
              </a:spcBef>
              <a:spcAft>
                <a:spcPts val="0"/>
              </a:spcAft>
              <a:buSzPts val="1750"/>
              <a:buFont typeface="Roboto Slab"/>
              <a:buChar char="●"/>
            </a:pPr>
            <a:r>
              <a:rPr lang="en-GB" sz="1750">
                <a:latin typeface="Roboto Slab"/>
                <a:ea typeface="Roboto Slab"/>
                <a:cs typeface="Roboto Slab"/>
                <a:sym typeface="Roboto Slab"/>
              </a:rPr>
              <a:t>Example 3 :  If the Paid Up Share Capital of the company is Rs. Three Crores and Turnover of a Company is Rs. 15 Crores as on 31</a:t>
            </a:r>
            <a:r>
              <a:rPr lang="en-GB" sz="1750" baseline="30000">
                <a:latin typeface="Roboto Slab"/>
                <a:ea typeface="Roboto Slab"/>
                <a:cs typeface="Roboto Slab"/>
                <a:sym typeface="Roboto Slab"/>
              </a:rPr>
              <a:t>st</a:t>
            </a:r>
            <a:r>
              <a:rPr lang="en-GB" sz="1750">
                <a:latin typeface="Roboto Slab"/>
                <a:ea typeface="Roboto Slab"/>
                <a:cs typeface="Roboto Slab"/>
                <a:sym typeface="Roboto Slab"/>
              </a:rPr>
              <a:t> March, 2021, then considering the  amended definition, this company is not  a Small Company. (Form MGT7 needs to be filed, digitally signed by the Director and a Practising Company Secretary).</a:t>
            </a:r>
            <a:endParaRPr sz="2200">
              <a:latin typeface="Roboto Slab"/>
              <a:ea typeface="Roboto Slab"/>
              <a:cs typeface="Roboto Slab"/>
              <a:sym typeface="Roboto Slab"/>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9"/>
          <p:cNvSpPr txBox="1">
            <a:spLocks noGrp="1"/>
          </p:cNvSpPr>
          <p:nvPr>
            <p:ph type="body" idx="1"/>
          </p:nvPr>
        </p:nvSpPr>
        <p:spPr>
          <a:xfrm>
            <a:off x="387900" y="143225"/>
            <a:ext cx="8368200" cy="4674600"/>
          </a:xfrm>
          <a:prstGeom prst="rect">
            <a:avLst/>
          </a:prstGeom>
        </p:spPr>
        <p:txBody>
          <a:bodyPr spcFirstLastPara="1" wrap="square" lIns="91425" tIns="91425" rIns="91425" bIns="91425" anchor="t" anchorCtr="0">
            <a:normAutofit/>
          </a:bodyPr>
          <a:lstStyle/>
          <a:p>
            <a:pPr marL="457200" lvl="0" indent="-371475" algn="just" rtl="0">
              <a:lnSpc>
                <a:spcPct val="100000"/>
              </a:lnSpc>
              <a:spcBef>
                <a:spcPts val="0"/>
              </a:spcBef>
              <a:spcAft>
                <a:spcPts val="0"/>
              </a:spcAft>
              <a:buSzPts val="2250"/>
              <a:buFont typeface="Roboto Slab"/>
              <a:buChar char="●"/>
            </a:pPr>
            <a:r>
              <a:rPr lang="en-GB" sz="2250">
                <a:latin typeface="Roboto Slab"/>
                <a:ea typeface="Roboto Slab"/>
                <a:cs typeface="Roboto Slab"/>
                <a:sym typeface="Roboto Slab"/>
              </a:rPr>
              <a:t>Example 4 :  If the Paid Up Share Capital of the company is Rs. Three Crores and Turnover of a Company is Rs. 35 Crores as on 31</a:t>
            </a:r>
            <a:r>
              <a:rPr lang="en-GB" sz="2250" baseline="30000">
                <a:latin typeface="Roboto Slab"/>
                <a:ea typeface="Roboto Slab"/>
                <a:cs typeface="Roboto Slab"/>
                <a:sym typeface="Roboto Slab"/>
              </a:rPr>
              <a:t>st</a:t>
            </a:r>
            <a:r>
              <a:rPr lang="en-GB" sz="2250">
                <a:latin typeface="Roboto Slab"/>
                <a:ea typeface="Roboto Slab"/>
                <a:cs typeface="Roboto Slab"/>
                <a:sym typeface="Roboto Slab"/>
              </a:rPr>
              <a:t> March, 2021, then considering the  amended definition, this company is not  a Small Company. (Form MGT7 needs to be filed, digitally signed by the Director and a Practising Company Secretary).</a:t>
            </a:r>
            <a:endParaRPr sz="225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2250">
              <a:latin typeface="Roboto Slab"/>
              <a:ea typeface="Roboto Slab"/>
              <a:cs typeface="Roboto Slab"/>
              <a:sym typeface="Roboto Slab"/>
            </a:endParaRPr>
          </a:p>
          <a:p>
            <a:pPr marL="457200" lvl="0" indent="-317500" algn="just" rtl="0">
              <a:lnSpc>
                <a:spcPct val="100000"/>
              </a:lnSpc>
              <a:spcBef>
                <a:spcPts val="0"/>
              </a:spcBef>
              <a:spcAft>
                <a:spcPts val="0"/>
              </a:spcAft>
              <a:buSzPts val="1400"/>
              <a:buFont typeface="Roboto Slab"/>
              <a:buChar char="●"/>
            </a:pPr>
            <a:r>
              <a:rPr lang="en-GB" sz="2250">
                <a:latin typeface="Roboto Slab"/>
                <a:ea typeface="Roboto Slab"/>
                <a:cs typeface="Roboto Slab"/>
                <a:sym typeface="Roboto Slab"/>
              </a:rPr>
              <a:t>No</a:t>
            </a:r>
            <a:r>
              <a:rPr lang="en-GB" sz="2300">
                <a:latin typeface="Roboto Slab"/>
                <a:ea typeface="Roboto Slab"/>
                <a:cs typeface="Roboto Slab"/>
                <a:sym typeface="Roboto Slab"/>
              </a:rPr>
              <a:t>te that a Company may be a Small Company in One Financial year and may not be a small company in another financial year  based on criteria mentioned above.</a:t>
            </a:r>
            <a:endParaRPr sz="2700">
              <a:latin typeface="Roboto Slab"/>
              <a:ea typeface="Roboto Slab"/>
              <a:cs typeface="Roboto Slab"/>
              <a:sym typeface="Roboto Slab"/>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0"/>
          <p:cNvSpPr txBox="1">
            <a:spLocks noGrp="1"/>
          </p:cNvSpPr>
          <p:nvPr>
            <p:ph type="body" idx="1"/>
          </p:nvPr>
        </p:nvSpPr>
        <p:spPr>
          <a:xfrm>
            <a:off x="387900" y="208350"/>
            <a:ext cx="8368200" cy="47919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2000" b="1">
                <a:latin typeface="Roboto Slab"/>
                <a:ea typeface="Roboto Slab"/>
                <a:cs typeface="Roboto Slab"/>
                <a:sym typeface="Roboto Slab"/>
              </a:rPr>
              <a:t>Advantages to a Small Companies are as follows :</a:t>
            </a:r>
            <a:endParaRPr sz="2000" b="1">
              <a:latin typeface="Roboto Slab"/>
              <a:ea typeface="Roboto Slab"/>
              <a:cs typeface="Roboto Slab"/>
              <a:sym typeface="Roboto Slab"/>
            </a:endParaRPr>
          </a:p>
          <a:p>
            <a:pPr marL="457200" lvl="0" indent="-330200" algn="just" rtl="0">
              <a:lnSpc>
                <a:spcPct val="100000"/>
              </a:lnSpc>
              <a:spcBef>
                <a:spcPts val="1400"/>
              </a:spcBef>
              <a:spcAft>
                <a:spcPts val="0"/>
              </a:spcAft>
              <a:buSzPts val="1600"/>
              <a:buFont typeface="Arial"/>
              <a:buChar char="●"/>
            </a:pPr>
            <a:r>
              <a:rPr lang="en-GB" sz="2000" b="1">
                <a:latin typeface="Roboto Slab"/>
                <a:ea typeface="Roboto Slab"/>
                <a:cs typeface="Roboto Slab"/>
                <a:sym typeface="Roboto Slab"/>
              </a:rPr>
              <a:t>Meetings of the Board of Directors: </a:t>
            </a:r>
            <a:r>
              <a:rPr lang="en-GB" sz="2000">
                <a:latin typeface="Roboto Slab"/>
                <a:ea typeface="Roboto Slab"/>
                <a:cs typeface="Roboto Slab"/>
                <a:sym typeface="Roboto Slab"/>
              </a:rPr>
              <a:t>A small company may hold only two board meetings in a year instead of fulfilling the requirement of four meeting for other companies. It has to make sure that at least one Board Meeting is held in each half of the calendar year and the gap between them is not less than ninety days.</a:t>
            </a:r>
            <a:endParaRPr sz="2000">
              <a:latin typeface="Roboto Slab"/>
              <a:ea typeface="Roboto Slab"/>
              <a:cs typeface="Roboto Slab"/>
              <a:sym typeface="Roboto Slab"/>
            </a:endParaRPr>
          </a:p>
          <a:p>
            <a:pPr marL="457200" lvl="0" indent="-330200" algn="just" rtl="0">
              <a:lnSpc>
                <a:spcPct val="100000"/>
              </a:lnSpc>
              <a:spcBef>
                <a:spcPts val="0"/>
              </a:spcBef>
              <a:spcAft>
                <a:spcPts val="0"/>
              </a:spcAft>
              <a:buSzPts val="1600"/>
              <a:buFont typeface="Arial"/>
              <a:buChar char="●"/>
            </a:pPr>
            <a:r>
              <a:rPr lang="en-GB" sz="2000" b="1">
                <a:latin typeface="Roboto Slab"/>
                <a:ea typeface="Roboto Slab"/>
                <a:cs typeface="Roboto Slab"/>
                <a:sym typeface="Roboto Slab"/>
              </a:rPr>
              <a:t>Financial Statement:</a:t>
            </a:r>
            <a:r>
              <a:rPr lang="en-GB" sz="2000">
                <a:latin typeface="Roboto Slab"/>
                <a:ea typeface="Roboto Slab"/>
                <a:cs typeface="Roboto Slab"/>
                <a:sym typeface="Roboto Slab"/>
              </a:rPr>
              <a:t> Preparation or including cash flow statement as a part of its financial statement is not necessary for the small</a:t>
            </a:r>
            <a:endParaRPr sz="2000">
              <a:latin typeface="Roboto Slab"/>
              <a:ea typeface="Roboto Slab"/>
              <a:cs typeface="Roboto Slab"/>
              <a:sym typeface="Roboto Slab"/>
            </a:endParaRPr>
          </a:p>
          <a:p>
            <a:pPr marL="457200" lvl="0" indent="-330200" algn="just" rtl="0">
              <a:lnSpc>
                <a:spcPct val="100000"/>
              </a:lnSpc>
              <a:spcBef>
                <a:spcPts val="0"/>
              </a:spcBef>
              <a:spcAft>
                <a:spcPts val="0"/>
              </a:spcAft>
              <a:buSzPts val="1600"/>
              <a:buFont typeface="Arial"/>
              <a:buChar char="●"/>
            </a:pPr>
            <a:r>
              <a:rPr lang="en-GB" sz="2000" b="1">
                <a:latin typeface="Roboto Slab"/>
                <a:ea typeface="Roboto Slab"/>
                <a:cs typeface="Roboto Slab"/>
                <a:sym typeface="Roboto Slab"/>
              </a:rPr>
              <a:t>Signing of Annual Return: </a:t>
            </a:r>
            <a:r>
              <a:rPr lang="en-GB" sz="2000">
                <a:latin typeface="Roboto Slab"/>
                <a:ea typeface="Roboto Slab"/>
                <a:cs typeface="Roboto Slab"/>
                <a:sym typeface="Roboto Slab"/>
              </a:rPr>
              <a:t>Annual Return of the company can be signed by the Company Secretary, or where in small company if there is no company secretary, by a single director of the company.</a:t>
            </a:r>
            <a:r>
              <a:rPr lang="en-GB" sz="2000" b="1">
                <a:latin typeface="Roboto Slab"/>
                <a:ea typeface="Roboto Slab"/>
                <a:cs typeface="Roboto Slab"/>
                <a:sym typeface="Roboto Slab"/>
              </a:rPr>
              <a:t>Form MGT 7 A introduced</a:t>
            </a:r>
            <a:endParaRPr sz="2400">
              <a:latin typeface="Roboto Slab"/>
              <a:ea typeface="Roboto Slab"/>
              <a:cs typeface="Roboto Slab"/>
              <a:sym typeface="Roboto Slab"/>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1"/>
          <p:cNvSpPr txBox="1">
            <a:spLocks noGrp="1"/>
          </p:cNvSpPr>
          <p:nvPr>
            <p:ph type="body" idx="1"/>
          </p:nvPr>
        </p:nvSpPr>
        <p:spPr>
          <a:xfrm>
            <a:off x="387900" y="169275"/>
            <a:ext cx="8368200" cy="4687800"/>
          </a:xfrm>
          <a:prstGeom prst="rect">
            <a:avLst/>
          </a:prstGeom>
        </p:spPr>
        <p:txBody>
          <a:bodyPr spcFirstLastPara="1" wrap="square" lIns="91425" tIns="91425" rIns="91425" bIns="91425" anchor="t" anchorCtr="0">
            <a:noAutofit/>
          </a:bodyPr>
          <a:lstStyle/>
          <a:p>
            <a:pPr marL="457200" lvl="0" indent="-317500" algn="just" rtl="0">
              <a:lnSpc>
                <a:spcPct val="100000"/>
              </a:lnSpc>
              <a:spcBef>
                <a:spcPts val="0"/>
              </a:spcBef>
              <a:spcAft>
                <a:spcPts val="0"/>
              </a:spcAft>
              <a:buSzPts val="1400"/>
              <a:buFont typeface="Arial"/>
              <a:buChar char="●"/>
            </a:pPr>
            <a:r>
              <a:rPr lang="en-GB" b="1">
                <a:latin typeface="Roboto Slab"/>
                <a:ea typeface="Roboto Slab"/>
                <a:cs typeface="Roboto Slab"/>
                <a:sym typeface="Roboto Slab"/>
              </a:rPr>
              <a:t>Mandatory rotation of auditors as per Section 139(2) of the Companies Act, 2013: </a:t>
            </a:r>
            <a:r>
              <a:rPr lang="en-GB">
                <a:latin typeface="Roboto Slab"/>
                <a:ea typeface="Roboto Slab"/>
                <a:cs typeface="Roboto Slab"/>
                <a:sym typeface="Roboto Slab"/>
              </a:rPr>
              <a:t>Small companies are exempted from the requirement from mandatory rotation of statutory auditor as per Section 139(2) of the Act, 2013 (read with Rule 5 of the Companies (Audit and Auditors) Rules, 2014).</a:t>
            </a:r>
            <a:endParaRPr>
              <a:latin typeface="Roboto Slab"/>
              <a:ea typeface="Roboto Slab"/>
              <a:cs typeface="Roboto Slab"/>
              <a:sym typeface="Roboto Slab"/>
            </a:endParaRPr>
          </a:p>
          <a:p>
            <a:pPr marL="457200" lvl="0" indent="-317500" algn="just" rtl="0">
              <a:lnSpc>
                <a:spcPct val="100000"/>
              </a:lnSpc>
              <a:spcBef>
                <a:spcPts val="0"/>
              </a:spcBef>
              <a:spcAft>
                <a:spcPts val="0"/>
              </a:spcAft>
              <a:buSzPts val="1400"/>
              <a:buFont typeface="Arial"/>
              <a:buChar char="●"/>
            </a:pPr>
            <a:r>
              <a:rPr lang="en-GB" b="1">
                <a:latin typeface="Roboto Slab"/>
                <a:ea typeface="Roboto Slab"/>
                <a:cs typeface="Roboto Slab"/>
                <a:sym typeface="Roboto Slab"/>
              </a:rPr>
              <a:t>Internal Financial Controls: </a:t>
            </a:r>
            <a:r>
              <a:rPr lang="en-GB">
                <a:latin typeface="Roboto Slab"/>
                <a:ea typeface="Roboto Slab"/>
                <a:cs typeface="Roboto Slab"/>
                <a:sym typeface="Roboto Slab"/>
              </a:rPr>
              <a:t>A small company is not required to report on the adequacy of the internal financial controls and its operating effectiveness in the auditor’s report.</a:t>
            </a:r>
            <a:endParaRPr>
              <a:latin typeface="Roboto Slab"/>
              <a:ea typeface="Roboto Slab"/>
              <a:cs typeface="Roboto Slab"/>
              <a:sym typeface="Roboto Slab"/>
            </a:endParaRPr>
          </a:p>
          <a:p>
            <a:pPr marL="457200" lvl="0" indent="-317500" algn="just" rtl="0">
              <a:lnSpc>
                <a:spcPct val="100000"/>
              </a:lnSpc>
              <a:spcBef>
                <a:spcPts val="0"/>
              </a:spcBef>
              <a:spcAft>
                <a:spcPts val="0"/>
              </a:spcAft>
              <a:buSzPts val="1400"/>
              <a:buFont typeface="Arial"/>
              <a:buChar char="●"/>
            </a:pPr>
            <a:r>
              <a:rPr lang="en-GB" b="1">
                <a:latin typeface="Roboto Slab"/>
                <a:ea typeface="Roboto Slab"/>
                <a:cs typeface="Roboto Slab"/>
                <a:sym typeface="Roboto Slab"/>
              </a:rPr>
              <a:t>Lesser penalties for Small Companies under Section 446B of the Companies Act, 2013 : </a:t>
            </a:r>
            <a:r>
              <a:rPr lang="en-GB">
                <a:latin typeface="Roboto Slab"/>
                <a:ea typeface="Roboto Slab"/>
                <a:cs typeface="Roboto Slab"/>
                <a:sym typeface="Roboto Slab"/>
              </a:rPr>
              <a:t>If a small company fails to obey with the provisions of section 92(5), section 117(2) or section 137(3), such company and officer in default of such company shall be punishable with fine or imprisonment or both, as the case may be, which shall not be more than one-half of the fine or imprisonment or fine and imprisonment, as the case may be, of the minimum or maximum fine or imprisonment or fine and imprisonment, as the case may be, specified in such sections.</a:t>
            </a:r>
            <a:endParaRPr>
              <a:latin typeface="Roboto Slab"/>
              <a:ea typeface="Roboto Slab"/>
              <a:cs typeface="Roboto Slab"/>
              <a:sym typeface="Roboto Slab"/>
            </a:endParaRPr>
          </a:p>
          <a:p>
            <a:pPr marL="0" lvl="0" indent="0" algn="just" rtl="0">
              <a:lnSpc>
                <a:spcPct val="100000"/>
              </a:lnSpc>
              <a:spcBef>
                <a:spcPts val="0"/>
              </a:spcBef>
              <a:spcAft>
                <a:spcPts val="1400"/>
              </a:spcAft>
              <a:buNone/>
            </a:pPr>
            <a:endParaRPr sz="2200">
              <a:latin typeface="Roboto Slab"/>
              <a:ea typeface="Roboto Slab"/>
              <a:cs typeface="Roboto Slab"/>
              <a:sym typeface="Roboto Slab"/>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body" idx="1"/>
          </p:nvPr>
        </p:nvSpPr>
        <p:spPr>
          <a:xfrm>
            <a:off x="387900" y="195325"/>
            <a:ext cx="8368200" cy="46488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sz="2200">
                <a:latin typeface="Roboto Slab"/>
                <a:ea typeface="Roboto Slab"/>
                <a:cs typeface="Roboto Slab"/>
                <a:sym typeface="Roboto Slab"/>
              </a:rPr>
              <a:t>Relaxation in simple words means  some concessions and feeling good. The role of Company Secretary both in Employment and Practice is most important  and this role and responsibilities are more in view of frequent amendments in Companies Act, 2013 and rules regulations made there under from time to time.</a:t>
            </a:r>
            <a:endParaRPr sz="2200">
              <a:latin typeface="Roboto Slab"/>
              <a:ea typeface="Roboto Slab"/>
              <a:cs typeface="Roboto Slab"/>
              <a:sym typeface="Roboto Slab"/>
            </a:endParaRPr>
          </a:p>
          <a:p>
            <a:pPr marL="0" lvl="0" indent="0" algn="just" rtl="0">
              <a:lnSpc>
                <a:spcPct val="115000"/>
              </a:lnSpc>
              <a:spcBef>
                <a:spcPts val="1000"/>
              </a:spcBef>
              <a:spcAft>
                <a:spcPts val="1000"/>
              </a:spcAft>
              <a:buNone/>
            </a:pPr>
            <a:r>
              <a:rPr lang="en-GB" sz="2200">
                <a:latin typeface="Roboto Slab"/>
                <a:ea typeface="Roboto Slab"/>
                <a:cs typeface="Roboto Slab"/>
                <a:sym typeface="Roboto Slab"/>
              </a:rPr>
              <a:t> Now let us understand various </a:t>
            </a:r>
            <a:r>
              <a:rPr lang="en-GB" sz="2200" b="1">
                <a:latin typeface="Roboto Slab"/>
                <a:ea typeface="Roboto Slab"/>
                <a:cs typeface="Roboto Slab"/>
                <a:sym typeface="Roboto Slab"/>
              </a:rPr>
              <a:t>Relaxations</a:t>
            </a:r>
            <a:r>
              <a:rPr lang="en-GB" sz="2200">
                <a:latin typeface="Roboto Slab"/>
                <a:ea typeface="Roboto Slab"/>
                <a:cs typeface="Roboto Slab"/>
                <a:sym typeface="Roboto Slab"/>
              </a:rPr>
              <a:t> and</a:t>
            </a:r>
            <a:r>
              <a:rPr lang="en-GB" sz="2200" b="1">
                <a:latin typeface="Roboto Slab"/>
                <a:ea typeface="Roboto Slab"/>
                <a:cs typeface="Roboto Slab"/>
                <a:sym typeface="Roboto Slab"/>
              </a:rPr>
              <a:t> amendments</a:t>
            </a:r>
            <a:r>
              <a:rPr lang="en-GB" sz="2200">
                <a:latin typeface="Roboto Slab"/>
                <a:ea typeface="Roboto Slab"/>
                <a:cs typeface="Roboto Slab"/>
                <a:sym typeface="Roboto Slab"/>
              </a:rPr>
              <a:t> in detail. Relaxations and amendments are two different concepts. First let us go through some major amendments in Companies Act, 2013 step by step. Relaxation and Amendments are two different concepts. Explain.</a:t>
            </a:r>
            <a:endParaRPr sz="2600">
              <a:latin typeface="Roboto Slab"/>
              <a:ea typeface="Roboto Slab"/>
              <a:cs typeface="Roboto Slab"/>
              <a:sym typeface="Roboto Slab"/>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2"/>
          <p:cNvSpPr txBox="1">
            <a:spLocks noGrp="1"/>
          </p:cNvSpPr>
          <p:nvPr>
            <p:ph type="body" idx="1"/>
          </p:nvPr>
        </p:nvSpPr>
        <p:spPr>
          <a:xfrm>
            <a:off x="299500" y="195300"/>
            <a:ext cx="8659200" cy="47529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1600" b="1">
                <a:latin typeface="Roboto Slab"/>
                <a:ea typeface="Roboto Slab"/>
                <a:cs typeface="Roboto Slab"/>
                <a:sym typeface="Roboto Slab"/>
              </a:rPr>
              <a:t>(C) Major Amendment/Change in Schedule III Of the Companies Act, 2013 are as under : (FINANCIAL STATEMENTS DISCLOSURES)</a:t>
            </a:r>
            <a:endParaRPr sz="1600" b="1">
              <a:latin typeface="Roboto Slab"/>
              <a:ea typeface="Roboto Slab"/>
              <a:cs typeface="Roboto Slab"/>
              <a:sym typeface="Roboto Slab"/>
            </a:endParaRPr>
          </a:p>
          <a:p>
            <a:pPr marL="0" lvl="0" indent="0" algn="just" rtl="0">
              <a:lnSpc>
                <a:spcPct val="100000"/>
              </a:lnSpc>
              <a:spcBef>
                <a:spcPts val="750"/>
              </a:spcBef>
              <a:spcAft>
                <a:spcPts val="0"/>
              </a:spcAft>
              <a:buNone/>
            </a:pPr>
            <a:endParaRPr sz="1600" b="1">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600">
                <a:latin typeface="Roboto Slab"/>
                <a:ea typeface="Roboto Slab"/>
                <a:cs typeface="Roboto Slab"/>
                <a:sym typeface="Roboto Slab"/>
              </a:rPr>
              <a:t>In exercise of the powers conferred by sub-section (1) of section 467 of the Companies Act, 2013 (18 of 2013), the Central Government hereby makes the following further amendments in Schedule III to the said Act with effect from 1st day of April, 2021, namely:-in Summarized Form :</a:t>
            </a:r>
            <a:endParaRPr sz="1600">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Roboto Slab"/>
              <a:buAutoNum type="arabicPeriod"/>
            </a:pPr>
            <a:r>
              <a:rPr lang="en-GB" sz="1600" b="1">
                <a:latin typeface="Roboto Slab"/>
                <a:ea typeface="Roboto Slab"/>
                <a:cs typeface="Roboto Slab"/>
                <a:sym typeface="Roboto Slab"/>
              </a:rPr>
              <a:t>Registration of charges or satisfaction with Registrar of Companies (ROC)</a:t>
            </a:r>
            <a:endParaRPr sz="16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600">
                <a:latin typeface="Roboto Slab"/>
                <a:ea typeface="Roboto Slab"/>
                <a:cs typeface="Roboto Slab"/>
                <a:sym typeface="Roboto Slab"/>
              </a:rPr>
              <a:t>Where any charges or satisfaction yet to be registered with ROC beyond the statutory period, details and reasons thereof shall be disclosed.</a:t>
            </a:r>
            <a:endParaRPr sz="1600">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Roboto Slab"/>
              <a:buAutoNum type="arabicPeriod"/>
            </a:pPr>
            <a:r>
              <a:rPr lang="en-GB" sz="1600" b="1">
                <a:latin typeface="Roboto Slab"/>
                <a:ea typeface="Roboto Slab"/>
                <a:cs typeface="Roboto Slab"/>
                <a:sym typeface="Roboto Slab"/>
              </a:rPr>
              <a:t>Compliance with number of layers of companies</a:t>
            </a:r>
            <a:endParaRPr sz="16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600">
                <a:latin typeface="Roboto Slab"/>
                <a:ea typeface="Roboto Slab"/>
                <a:cs typeface="Roboto Slab"/>
                <a:sym typeface="Roboto Slab"/>
              </a:rPr>
              <a:t>Where the company has not complied with the number of layers prescribed under clause (87) of section 2 of the Act read with the Companies (Restriction on number of Layers) Rules, 2017, the name and CIN of the companies beyond the specified layers and the relationship or extent of holding of the company in such downstream companies shall be disclosed.</a:t>
            </a:r>
            <a:endParaRPr sz="1600">
              <a:latin typeface="Roboto Slab"/>
              <a:ea typeface="Roboto Slab"/>
              <a:cs typeface="Roboto Slab"/>
              <a:sym typeface="Roboto Slab"/>
            </a:endParaRPr>
          </a:p>
          <a:p>
            <a:pPr marL="0" lvl="0" indent="0" algn="l" rtl="0">
              <a:spcBef>
                <a:spcPts val="750"/>
              </a:spcBef>
              <a:spcAft>
                <a:spcPts val="1200"/>
              </a:spcAft>
              <a:buNone/>
            </a:pPr>
            <a:endParaRPr sz="2000">
              <a:latin typeface="Roboto Slab"/>
              <a:ea typeface="Roboto Slab"/>
              <a:cs typeface="Roboto Slab"/>
              <a:sym typeface="Roboto Slab"/>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3"/>
          <p:cNvSpPr txBox="1">
            <a:spLocks noGrp="1"/>
          </p:cNvSpPr>
          <p:nvPr>
            <p:ph type="body" idx="1"/>
          </p:nvPr>
        </p:nvSpPr>
        <p:spPr>
          <a:xfrm>
            <a:off x="299500" y="208350"/>
            <a:ext cx="8620200" cy="46878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1900">
                <a:latin typeface="Roboto Slab"/>
                <a:ea typeface="Roboto Slab"/>
                <a:cs typeface="Roboto Slab"/>
                <a:sym typeface="Roboto Slab"/>
              </a:rPr>
              <a:t>3)  </a:t>
            </a:r>
            <a:r>
              <a:rPr lang="en-GB" sz="1700" b="1">
                <a:latin typeface="Roboto Slab"/>
                <a:ea typeface="Roboto Slab"/>
                <a:cs typeface="Roboto Slab"/>
                <a:sym typeface="Roboto Slab"/>
              </a:rPr>
              <a:t>Following Ratios to be disclosed:-</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(a) Current Ratio, (b) Debt-Equity Ratio, (c) Debt Service Coverage Ratio,</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(d) Return on Equity Ratio,(e) Inventory turnover ratio, (f) Trade Receivables turnover ratio, (g) Trade payables turnover ratio ,(h) Net capital turnover ratio, (i) Net profit ratio, (j) Return on Capital employed, (k) Return on investment.</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4) </a:t>
            </a:r>
            <a:r>
              <a:rPr lang="en-GB" sz="1900" b="1">
                <a:latin typeface="Roboto Slab"/>
                <a:ea typeface="Roboto Slab"/>
                <a:cs typeface="Roboto Slab"/>
                <a:sym typeface="Roboto Slab"/>
              </a:rPr>
              <a:t>Compliance with approved Scheme(s) of Arrangements</a:t>
            </a:r>
            <a:endParaRPr sz="19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1900">
                <a:latin typeface="Roboto Slab"/>
                <a:ea typeface="Roboto Slab"/>
                <a:cs typeface="Roboto Slab"/>
                <a:sym typeface="Roboto Slab"/>
              </a:rPr>
              <a:t>Where the Scheme of Arrangements has been approved by the Competent Authority in terms of sections 230 to 237 of the Companies Act, 2013, the company shall disclose that the effect of such Scheme of Arrangements have been accounted for in the books of account of the Company ‘in accordance with the Scheme’ and ‘in accordance with accounting standards’ and any deviation in this regard shall be explained.</a:t>
            </a:r>
            <a:endParaRPr sz="1700">
              <a:latin typeface="Roboto Slab"/>
              <a:ea typeface="Roboto Slab"/>
              <a:cs typeface="Roboto Slab"/>
              <a:sym typeface="Roboto Slab"/>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4"/>
          <p:cNvSpPr txBox="1">
            <a:spLocks noGrp="1"/>
          </p:cNvSpPr>
          <p:nvPr>
            <p:ph type="body" idx="1"/>
          </p:nvPr>
        </p:nvSpPr>
        <p:spPr>
          <a:xfrm>
            <a:off x="247400" y="234375"/>
            <a:ext cx="8750400" cy="46617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2200">
                <a:latin typeface="Roboto Slab"/>
                <a:ea typeface="Roboto Slab"/>
                <a:cs typeface="Roboto Slab"/>
                <a:sym typeface="Roboto Slab"/>
              </a:rPr>
              <a:t>(5) </a:t>
            </a:r>
            <a:r>
              <a:rPr lang="en-GB" sz="2200" b="1">
                <a:latin typeface="Roboto Slab"/>
                <a:ea typeface="Roboto Slab"/>
                <a:cs typeface="Roboto Slab"/>
                <a:sym typeface="Roboto Slab"/>
              </a:rPr>
              <a:t>Details of Crypto Currency or Virtual Currency</a:t>
            </a:r>
            <a:endParaRPr sz="2200" b="1">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Where the Company has traded or invested in Cryptocurrency or Virtual Currency during the financial year, the following shall be disclosed:-</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(i) profit or loss on transactions involving Crypto currency or Virtual Currency,</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(ii) amount of currency held as at the reporting date,</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(iii) deposits or advances from any person for the purpose of trading or investing in CryptoCurrency or virtual currency.</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000">
                <a:latin typeface="Roboto Slab"/>
                <a:ea typeface="Roboto Slab"/>
                <a:cs typeface="Roboto Slab"/>
                <a:sym typeface="Roboto Slab"/>
              </a:rPr>
              <a:t>(6) </a:t>
            </a:r>
            <a:r>
              <a:rPr lang="en-GB" b="1">
                <a:latin typeface="Roboto Slab"/>
                <a:ea typeface="Roboto Slab"/>
                <a:cs typeface="Roboto Slab"/>
                <a:sym typeface="Roboto Slab"/>
              </a:rPr>
              <a:t>Trade Receivables aging schedule and Trade Payable aging Schedule </a:t>
            </a:r>
            <a:endParaRPr sz="20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2000">
                <a:latin typeface="Roboto Slab"/>
                <a:ea typeface="Roboto Slab"/>
                <a:cs typeface="Roboto Slab"/>
                <a:sym typeface="Roboto Slab"/>
              </a:rPr>
              <a:t>(7) </a:t>
            </a:r>
            <a:r>
              <a:rPr lang="en-GB" b="1">
                <a:latin typeface="Roboto Slab"/>
                <a:ea typeface="Roboto Slab"/>
                <a:cs typeface="Roboto Slab"/>
                <a:sym typeface="Roboto Slab"/>
              </a:rPr>
              <a:t>Utilisation of Borrowed funds and share premium:</a:t>
            </a:r>
            <a:endParaRPr sz="2200">
              <a:latin typeface="Roboto Slab"/>
              <a:ea typeface="Roboto Slab"/>
              <a:cs typeface="Roboto Slab"/>
              <a:sym typeface="Roboto Slab"/>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5"/>
          <p:cNvSpPr txBox="1">
            <a:spLocks noGrp="1"/>
          </p:cNvSpPr>
          <p:nvPr>
            <p:ph type="body" idx="1"/>
          </p:nvPr>
        </p:nvSpPr>
        <p:spPr>
          <a:xfrm>
            <a:off x="387900" y="143225"/>
            <a:ext cx="8368200" cy="46746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1900" b="1">
                <a:latin typeface="Roboto Slab"/>
                <a:ea typeface="Roboto Slab"/>
                <a:cs typeface="Roboto Slab"/>
                <a:sym typeface="Roboto Slab"/>
              </a:rPr>
              <a:t>(8)  </a:t>
            </a:r>
            <a:r>
              <a:rPr lang="en-GB" sz="1700" b="1">
                <a:latin typeface="Roboto Slab"/>
                <a:ea typeface="Roboto Slab"/>
                <a:cs typeface="Roboto Slab"/>
                <a:sym typeface="Roboto Slab"/>
              </a:rPr>
              <a:t>Details of Benami Property held</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Where any proceedings have been initiated or pending against the company for holding any benami property under the Benami Transactions (Prohibition) Act, 1988 (45 of 1988) and rules made thereunder, the company shall disclose the following:-</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(a) Details of such property,</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(b) Amount thereof,</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(c) Details of Beneficiaries,</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(d) If property is in the books, then reference to the item in the Balance Sheet,</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(e) If property is not in the books, then the fact shall be stated with reasons,</a:t>
            </a:r>
            <a:endParaRPr sz="17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700">
                <a:latin typeface="Roboto Slab"/>
                <a:ea typeface="Roboto Slab"/>
                <a:cs typeface="Roboto Slab"/>
                <a:sym typeface="Roboto Slab"/>
              </a:rPr>
              <a:t>(f) Where there are proceedings against the company under this law as an abetter of the transaction or as the transferor then the details shall be provided.</a:t>
            </a:r>
            <a:endParaRPr sz="17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1700">
                <a:latin typeface="Roboto Slab"/>
                <a:ea typeface="Roboto Slab"/>
                <a:cs typeface="Roboto Slab"/>
                <a:sym typeface="Roboto Slab"/>
              </a:rPr>
              <a:t>(g) Nature of proceedings, status of the same and company’s view on the same.</a:t>
            </a:r>
            <a:endParaRPr sz="2300">
              <a:latin typeface="Roboto Slab"/>
              <a:ea typeface="Roboto Slab"/>
              <a:cs typeface="Roboto Slab"/>
              <a:sym typeface="Roboto Slab"/>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6"/>
          <p:cNvSpPr txBox="1">
            <a:spLocks noGrp="1"/>
          </p:cNvSpPr>
          <p:nvPr>
            <p:ph type="body" idx="1"/>
          </p:nvPr>
        </p:nvSpPr>
        <p:spPr>
          <a:xfrm>
            <a:off x="260425" y="143225"/>
            <a:ext cx="8698500" cy="47007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2200">
                <a:latin typeface="Roboto Slab"/>
                <a:ea typeface="Roboto Slab"/>
                <a:cs typeface="Roboto Slab"/>
                <a:sym typeface="Roboto Slab"/>
              </a:rPr>
              <a:t>(9) </a:t>
            </a:r>
            <a:r>
              <a:rPr lang="en-GB" sz="2200" b="1">
                <a:latin typeface="Roboto Slab"/>
                <a:ea typeface="Roboto Slab"/>
                <a:cs typeface="Roboto Slab"/>
                <a:sym typeface="Roboto Slab"/>
              </a:rPr>
              <a:t>Wilful Defaulter*</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Where a company is a declared wilful defaulter by any bank or financial Institution or other lender, following details shall be given, namely:-</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(a) date of declaration as wilful defaulter,</a:t>
            </a:r>
            <a:endParaRPr sz="22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2200">
                <a:latin typeface="Roboto Slab"/>
                <a:ea typeface="Roboto Slab"/>
                <a:cs typeface="Roboto Slab"/>
                <a:sym typeface="Roboto Slab"/>
              </a:rPr>
              <a:t>(b) details of defaults (amount and nature of defaults).</a:t>
            </a:r>
            <a:endParaRPr sz="22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2200">
                <a:latin typeface="Roboto Slab"/>
                <a:ea typeface="Roboto Slab"/>
                <a:cs typeface="Roboto Slab"/>
                <a:sym typeface="Roboto Slab"/>
              </a:rPr>
              <a:t>*wilful defaulter” here means a person or an issuer who or which is categorized as a wilful defaulter by any bank or financial institution (as defined under the Companies Act, 2013) or consortium thereof, in accordance with the guidelines on wilful defaulters issued by the Reserve Bank of India.</a:t>
            </a:r>
            <a:endParaRPr sz="2800">
              <a:latin typeface="Roboto Slab"/>
              <a:ea typeface="Roboto Slab"/>
              <a:cs typeface="Roboto Slab"/>
              <a:sym typeface="Roboto Slab"/>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7"/>
          <p:cNvSpPr txBox="1">
            <a:spLocks noGrp="1"/>
          </p:cNvSpPr>
          <p:nvPr>
            <p:ph type="body" idx="1"/>
          </p:nvPr>
        </p:nvSpPr>
        <p:spPr>
          <a:xfrm>
            <a:off x="260425" y="195325"/>
            <a:ext cx="8698500" cy="47007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1900">
                <a:latin typeface="Roboto Slab"/>
                <a:ea typeface="Roboto Slab"/>
                <a:cs typeface="Roboto Slab"/>
                <a:sym typeface="Roboto Slab"/>
              </a:rPr>
              <a:t>(10) </a:t>
            </a:r>
            <a:r>
              <a:rPr lang="en-GB" sz="1900" b="1">
                <a:latin typeface="Roboto Slab"/>
                <a:ea typeface="Roboto Slab"/>
                <a:cs typeface="Roboto Slab"/>
                <a:sym typeface="Roboto Slab"/>
              </a:rPr>
              <a:t>Relationship with Struck off Companies</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Where the company has any transactions with the companies struck off under section 248 of Companies Act, 2013 or section 560 of Companies Act, 1956, the Company shall disclose the  details prescribed.</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11) </a:t>
            </a:r>
            <a:r>
              <a:rPr lang="en-GB" sz="1900" b="1">
                <a:latin typeface="Roboto Slab"/>
                <a:ea typeface="Roboto Slab"/>
                <a:cs typeface="Roboto Slab"/>
                <a:sym typeface="Roboto Slab"/>
              </a:rPr>
              <a:t>More disclosure of shareholding by Promoters in prescribed Format</a:t>
            </a:r>
            <a:endParaRPr sz="1900" b="1">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b="1">
                <a:latin typeface="Roboto Slab"/>
                <a:ea typeface="Roboto Slab"/>
                <a:cs typeface="Roboto Slab"/>
                <a:sym typeface="Roboto Slab"/>
              </a:rPr>
              <a:t>12) </a:t>
            </a:r>
            <a:r>
              <a:rPr lang="en-GB" sz="1900">
                <a:latin typeface="Roboto Slab"/>
                <a:ea typeface="Roboto Slab"/>
                <a:cs typeface="Roboto Slab"/>
                <a:sym typeface="Roboto Slab"/>
              </a:rPr>
              <a:t>Reconciliation of the gross and net carrying amounts of each class of assets</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13) Disclosure with respect to Loans or Advances granted to promoters, directors,  </a:t>
            </a:r>
            <a:endParaRPr sz="19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900">
                <a:latin typeface="Roboto Slab"/>
                <a:ea typeface="Roboto Slab"/>
                <a:cs typeface="Roboto Slab"/>
                <a:sym typeface="Roboto Slab"/>
              </a:rPr>
              <a:t>      KMPs and the related parties</a:t>
            </a:r>
            <a:endParaRPr sz="1900" b="1">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2100" b="1">
                <a:latin typeface="Roboto Slab"/>
                <a:ea typeface="Roboto Slab"/>
                <a:cs typeface="Roboto Slab"/>
                <a:sym typeface="Roboto Slab"/>
              </a:rPr>
              <a:t>14) </a:t>
            </a:r>
            <a:r>
              <a:rPr lang="en-GB" sz="1900">
                <a:latin typeface="Roboto Slab"/>
                <a:ea typeface="Roboto Slab"/>
                <a:cs typeface="Roboto Slab"/>
                <a:sym typeface="Roboto Slab"/>
              </a:rPr>
              <a:t>Reconciliation and reasons of material discrepancies, in quarterly statements submitted to banks and books of accounts.</a:t>
            </a:r>
            <a:endParaRPr sz="2500">
              <a:latin typeface="Roboto Slab"/>
              <a:ea typeface="Roboto Slab"/>
              <a:cs typeface="Roboto Slab"/>
              <a:sym typeface="Roboto Slab"/>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8"/>
          <p:cNvSpPr txBox="1">
            <a:spLocks noGrp="1"/>
          </p:cNvSpPr>
          <p:nvPr>
            <p:ph type="body" idx="1"/>
          </p:nvPr>
        </p:nvSpPr>
        <p:spPr>
          <a:xfrm>
            <a:off x="387900" y="260425"/>
            <a:ext cx="8368200" cy="45444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2100" b="1">
                <a:latin typeface="Roboto Slab"/>
                <a:ea typeface="Roboto Slab"/>
                <a:cs typeface="Roboto Slab"/>
                <a:sym typeface="Roboto Slab"/>
              </a:rPr>
              <a:t>OTHER AMENDMENTS /CHANGES</a:t>
            </a:r>
            <a:endParaRPr sz="2100" b="1">
              <a:latin typeface="Roboto Slab"/>
              <a:ea typeface="Roboto Slab"/>
              <a:cs typeface="Roboto Slab"/>
              <a:sym typeface="Roboto Slab"/>
            </a:endParaRPr>
          </a:p>
          <a:p>
            <a:pPr marL="1371600" lvl="2" indent="-349250" algn="just" rtl="0">
              <a:lnSpc>
                <a:spcPct val="100000"/>
              </a:lnSpc>
              <a:spcBef>
                <a:spcPts val="750"/>
              </a:spcBef>
              <a:spcAft>
                <a:spcPts val="0"/>
              </a:spcAft>
              <a:buSzPts val="1900"/>
              <a:buFont typeface="Roboto Slab"/>
              <a:buAutoNum type="alphaLcParenBoth"/>
            </a:pPr>
            <a:r>
              <a:rPr lang="en-GB" sz="1900" b="1">
                <a:latin typeface="Roboto Slab"/>
                <a:ea typeface="Roboto Slab"/>
                <a:cs typeface="Roboto Slab"/>
                <a:sym typeface="Roboto Slab"/>
              </a:rPr>
              <a:t>Amendments in Schedule V; Limits prescribed for remuneration payable to ‘other directors’ in case of no profits.</a:t>
            </a:r>
            <a:endParaRPr sz="1900">
              <a:latin typeface="Roboto Slab"/>
              <a:ea typeface="Roboto Slab"/>
              <a:cs typeface="Roboto Slab"/>
              <a:sym typeface="Roboto Slab"/>
            </a:endParaRPr>
          </a:p>
          <a:p>
            <a:pPr marL="457200" lvl="0" indent="-349250" algn="just" rtl="0">
              <a:lnSpc>
                <a:spcPct val="100000"/>
              </a:lnSpc>
              <a:spcBef>
                <a:spcPts val="750"/>
              </a:spcBef>
              <a:spcAft>
                <a:spcPts val="0"/>
              </a:spcAft>
              <a:buSzPts val="1900"/>
              <a:buFont typeface="Arial"/>
              <a:buChar char="●"/>
            </a:pPr>
            <a:r>
              <a:rPr lang="en-GB" sz="1900">
                <a:latin typeface="Roboto Slab"/>
                <a:ea typeface="Roboto Slab"/>
                <a:cs typeface="Roboto Slab"/>
                <a:sym typeface="Roboto Slab"/>
              </a:rPr>
              <a:t>In </a:t>
            </a:r>
            <a:r>
              <a:rPr lang="en-GB" sz="1900" i="1" u="sng">
                <a:latin typeface="Roboto Slab"/>
                <a:ea typeface="Roboto Slab"/>
                <a:cs typeface="Roboto Slab"/>
                <a:sym typeface="Roboto Slab"/>
              </a:rPr>
              <a:t>Schedule   V   of   the   </a:t>
            </a:r>
            <a:r>
              <a:rPr lang="en-GB" sz="1900" b="1" i="1">
                <a:uFill>
                  <a:noFill/>
                </a:uFill>
                <a:latin typeface="Roboto Slab"/>
                <a:ea typeface="Roboto Slab"/>
                <a:cs typeface="Roboto Slab"/>
                <a:sym typeface="Roboto Slab"/>
                <a:hlinkClick r:id="rId3"/>
              </a:rPr>
              <a:t>Companies   Act,   2013</a:t>
            </a:r>
            <a:r>
              <a:rPr lang="en-GB" sz="1900" i="1" u="sng">
                <a:latin typeface="Roboto Slab"/>
                <a:ea typeface="Roboto Slab"/>
                <a:cs typeface="Roboto Slab"/>
                <a:sym typeface="Roboto Slab"/>
              </a:rPr>
              <a:t>,</a:t>
            </a:r>
            <a:r>
              <a:rPr lang="en-GB" sz="1900" i="1">
                <a:latin typeface="Roboto Slab"/>
                <a:ea typeface="Roboto Slab"/>
                <a:cs typeface="Roboto Slab"/>
                <a:sym typeface="Roboto Slab"/>
              </a:rPr>
              <a:t>   </a:t>
            </a:r>
            <a:r>
              <a:rPr lang="en-GB" sz="1900">
                <a:latin typeface="Roboto Slab"/>
                <a:ea typeface="Roboto Slab"/>
                <a:cs typeface="Roboto Slab"/>
                <a:sym typeface="Roboto Slab"/>
              </a:rPr>
              <a:t>in PART   II, under the heading</a:t>
            </a:r>
            <a:endParaRPr sz="1900">
              <a:latin typeface="Roboto Slab"/>
              <a:ea typeface="Roboto Slab"/>
              <a:cs typeface="Roboto Slab"/>
              <a:sym typeface="Roboto Slab"/>
            </a:endParaRPr>
          </a:p>
          <a:p>
            <a:pPr marL="457200" lvl="0" indent="-339725" algn="just" rtl="0">
              <a:lnSpc>
                <a:spcPct val="115000"/>
              </a:lnSpc>
              <a:spcBef>
                <a:spcPts val="750"/>
              </a:spcBef>
              <a:spcAft>
                <a:spcPts val="0"/>
              </a:spcAft>
              <a:buSzPts val="1750"/>
              <a:buFont typeface="Roboto Slab"/>
              <a:buChar char="●"/>
            </a:pPr>
            <a:r>
              <a:rPr lang="en-GB" sz="1750" b="1">
                <a:latin typeface="Roboto Slab"/>
                <a:ea typeface="Roboto Slab"/>
                <a:cs typeface="Roboto Slab"/>
                <a:sym typeface="Roboto Slab"/>
              </a:rPr>
              <a:t>―REMUNERATION</a:t>
            </a:r>
            <a:endParaRPr sz="1750">
              <a:latin typeface="Roboto Slab"/>
              <a:ea typeface="Roboto Slab"/>
              <a:cs typeface="Roboto Slab"/>
              <a:sym typeface="Roboto Slab"/>
            </a:endParaRPr>
          </a:p>
          <a:p>
            <a:pPr marL="457200" lvl="0" indent="-349250" algn="just" rtl="0">
              <a:lnSpc>
                <a:spcPct val="100000"/>
              </a:lnSpc>
              <a:spcBef>
                <a:spcPts val="750"/>
              </a:spcBef>
              <a:spcAft>
                <a:spcPts val="0"/>
              </a:spcAft>
              <a:buSzPts val="1900"/>
              <a:buFont typeface="Roboto Slab"/>
              <a:buChar char="●"/>
            </a:pPr>
            <a:r>
              <a:rPr lang="en-GB" sz="1900">
                <a:latin typeface="Roboto Slab"/>
                <a:ea typeface="Roboto Slab"/>
                <a:cs typeface="Roboto Slab"/>
                <a:sym typeface="Roboto Slab"/>
              </a:rPr>
              <a:t>(a) in Section I, in the first para, after the words ―managerial person or persons, the words or other director or directors shall be inserted;</a:t>
            </a:r>
            <a:endParaRPr sz="1900">
              <a:latin typeface="Roboto Slab"/>
              <a:ea typeface="Roboto Slab"/>
              <a:cs typeface="Roboto Slab"/>
              <a:sym typeface="Roboto Slab"/>
            </a:endParaRPr>
          </a:p>
          <a:p>
            <a:pPr marL="457200" lvl="0" indent="-349250" algn="just" rtl="0">
              <a:lnSpc>
                <a:spcPct val="100000"/>
              </a:lnSpc>
              <a:spcBef>
                <a:spcPts val="750"/>
              </a:spcBef>
              <a:spcAft>
                <a:spcPts val="0"/>
              </a:spcAft>
              <a:buSzPts val="1900"/>
              <a:buFont typeface="Roboto Slab"/>
              <a:buChar char="●"/>
            </a:pPr>
            <a:r>
              <a:rPr lang="en-GB" sz="1900">
                <a:latin typeface="Roboto Slab"/>
                <a:ea typeface="Roboto Slab"/>
                <a:cs typeface="Roboto Slab"/>
                <a:sym typeface="Roboto Slab"/>
              </a:rPr>
              <a:t>(b) in Section II</a:t>
            </a:r>
            <a:endParaRPr sz="1900">
              <a:latin typeface="Roboto Slab"/>
              <a:ea typeface="Roboto Slab"/>
              <a:cs typeface="Roboto Slab"/>
              <a:sym typeface="Roboto Slab"/>
            </a:endParaRPr>
          </a:p>
          <a:p>
            <a:pPr marL="457200" lvl="0" indent="-349250" algn="just" rtl="0">
              <a:lnSpc>
                <a:spcPct val="100000"/>
              </a:lnSpc>
              <a:spcBef>
                <a:spcPts val="750"/>
              </a:spcBef>
              <a:spcAft>
                <a:spcPts val="750"/>
              </a:spcAft>
              <a:buSzPts val="1900"/>
              <a:buFont typeface="Arial"/>
              <a:buChar char="●"/>
            </a:pPr>
            <a:r>
              <a:rPr lang="en-GB" sz="1900">
                <a:latin typeface="Roboto Slab"/>
                <a:ea typeface="Roboto Slab"/>
                <a:cs typeface="Roboto Slab"/>
                <a:sym typeface="Roboto Slab"/>
              </a:rPr>
              <a:t>(i) after the words ―”managerial person”, wherever occurred, the words ―”</a:t>
            </a:r>
            <a:r>
              <a:rPr lang="en-GB" sz="1900" b="1">
                <a:latin typeface="Roboto Slab"/>
                <a:ea typeface="Roboto Slab"/>
                <a:cs typeface="Roboto Slab"/>
                <a:sym typeface="Roboto Slab"/>
              </a:rPr>
              <a:t>or other director” </a:t>
            </a:r>
            <a:r>
              <a:rPr lang="en-GB" sz="1900">
                <a:latin typeface="Roboto Slab"/>
                <a:ea typeface="Roboto Slab"/>
                <a:cs typeface="Roboto Slab"/>
                <a:sym typeface="Roboto Slab"/>
              </a:rPr>
              <a:t>shall be inserted</a:t>
            </a:r>
            <a:endParaRPr sz="2277" b="1">
              <a:latin typeface="Roboto Slab"/>
              <a:ea typeface="Roboto Slab"/>
              <a:cs typeface="Roboto Slab"/>
              <a:sym typeface="Roboto Slab"/>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9"/>
          <p:cNvSpPr txBox="1">
            <a:spLocks noGrp="1"/>
          </p:cNvSpPr>
          <p:nvPr>
            <p:ph type="body" idx="1"/>
          </p:nvPr>
        </p:nvSpPr>
        <p:spPr>
          <a:xfrm>
            <a:off x="260425" y="260425"/>
            <a:ext cx="8698500" cy="4544400"/>
          </a:xfrm>
          <a:prstGeom prst="rect">
            <a:avLst/>
          </a:prstGeom>
        </p:spPr>
        <p:txBody>
          <a:bodyPr spcFirstLastPara="1" wrap="square" lIns="91425" tIns="91425" rIns="91425" bIns="91425" anchor="t" anchorCtr="0">
            <a:normAutofit/>
          </a:bodyPr>
          <a:lstStyle/>
          <a:p>
            <a:pPr marL="457200" lvl="0" indent="-311150" algn="just" rtl="0">
              <a:lnSpc>
                <a:spcPct val="100000"/>
              </a:lnSpc>
              <a:spcBef>
                <a:spcPts val="0"/>
              </a:spcBef>
              <a:spcAft>
                <a:spcPts val="0"/>
              </a:spcAft>
              <a:buSzPts val="1300"/>
              <a:buFont typeface="Roboto Slab"/>
              <a:buChar char="●"/>
            </a:pPr>
            <a:r>
              <a:rPr lang="en-GB" sz="1300">
                <a:latin typeface="Roboto Slab"/>
                <a:ea typeface="Roboto Slab"/>
                <a:cs typeface="Roboto Slab"/>
                <a:sym typeface="Roboto Slab"/>
              </a:rPr>
              <a:t>(ii) for Table (A):, the following shall be substituted, namely:-</a:t>
            </a:r>
            <a:endParaRPr sz="1300">
              <a:latin typeface="Roboto Slab"/>
              <a:ea typeface="Roboto Slab"/>
              <a:cs typeface="Roboto Slab"/>
              <a:sym typeface="Roboto Slab"/>
            </a:endParaRPr>
          </a:p>
          <a:p>
            <a:pPr marL="0" lvl="0" indent="0" algn="l" rtl="0">
              <a:spcBef>
                <a:spcPts val="750"/>
              </a:spcBef>
              <a:spcAft>
                <a:spcPts val="1200"/>
              </a:spcAft>
              <a:buNone/>
            </a:pPr>
            <a:endParaRPr sz="1900">
              <a:latin typeface="Roboto Slab"/>
              <a:ea typeface="Roboto Slab"/>
              <a:cs typeface="Roboto Slab"/>
              <a:sym typeface="Roboto Slab"/>
            </a:endParaRPr>
          </a:p>
        </p:txBody>
      </p:sp>
      <p:pic>
        <p:nvPicPr>
          <p:cNvPr id="196" name="Google Shape;196;p39"/>
          <p:cNvPicPr preferRelativeResize="0"/>
          <p:nvPr/>
        </p:nvPicPr>
        <p:blipFill>
          <a:blip r:embed="rId3">
            <a:alphaModFix/>
          </a:blip>
          <a:stretch>
            <a:fillRect/>
          </a:stretch>
        </p:blipFill>
        <p:spPr>
          <a:xfrm>
            <a:off x="1424413" y="607400"/>
            <a:ext cx="6295174" cy="43716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40"/>
          <p:cNvSpPr txBox="1">
            <a:spLocks noGrp="1"/>
          </p:cNvSpPr>
          <p:nvPr>
            <p:ph type="body" idx="1"/>
          </p:nvPr>
        </p:nvSpPr>
        <p:spPr>
          <a:xfrm>
            <a:off x="260425" y="156250"/>
            <a:ext cx="8672400" cy="4687800"/>
          </a:xfrm>
          <a:prstGeom prst="rect">
            <a:avLst/>
          </a:prstGeom>
        </p:spPr>
        <p:txBody>
          <a:bodyPr spcFirstLastPara="1" wrap="square" lIns="91425" tIns="91425" rIns="91425" bIns="91425" anchor="t" anchorCtr="0">
            <a:normAutofit/>
          </a:bodyPr>
          <a:lstStyle/>
          <a:p>
            <a:pPr marL="457200" lvl="0" indent="-330200" algn="just" rtl="0">
              <a:lnSpc>
                <a:spcPct val="100000"/>
              </a:lnSpc>
              <a:spcBef>
                <a:spcPts val="0"/>
              </a:spcBef>
              <a:spcAft>
                <a:spcPts val="0"/>
              </a:spcAft>
              <a:buSzPts val="1600"/>
              <a:buFont typeface="Roboto Slab"/>
              <a:buChar char="●"/>
            </a:pPr>
            <a:r>
              <a:rPr lang="en-GB" sz="1600" u="sng">
                <a:latin typeface="Roboto Slab"/>
                <a:ea typeface="Roboto Slab"/>
                <a:cs typeface="Roboto Slab"/>
                <a:sym typeface="Roboto Slab"/>
              </a:rPr>
              <a:t>Following explanation shall be inserted at the end, namely:-</a:t>
            </a:r>
            <a:endParaRPr sz="1600">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Arial"/>
              <a:buChar char="●"/>
            </a:pPr>
            <a:r>
              <a:rPr lang="en-GB" sz="1600" b="1" u="sng">
                <a:latin typeface="Roboto Slab"/>
                <a:ea typeface="Roboto Slab"/>
                <a:cs typeface="Roboto Slab"/>
                <a:sym typeface="Roboto Slab"/>
              </a:rPr>
              <a:t>“</a:t>
            </a:r>
            <a:r>
              <a:rPr lang="en-GB" sz="1600" b="1" i="1">
                <a:latin typeface="Roboto Slab"/>
                <a:ea typeface="Roboto Slab"/>
                <a:cs typeface="Roboto Slab"/>
                <a:sym typeface="Roboto Slab"/>
              </a:rPr>
              <a:t>Explanation</a:t>
            </a:r>
            <a:r>
              <a:rPr lang="en-GB" sz="1600">
                <a:latin typeface="Roboto Slab"/>
                <a:ea typeface="Roboto Slab"/>
                <a:cs typeface="Roboto Slab"/>
                <a:sym typeface="Roboto Slab"/>
              </a:rPr>
              <a:t>.– For the purposes of Section I, Section II and Section III, the term </a:t>
            </a:r>
            <a:r>
              <a:rPr lang="en-GB" sz="1600" b="1">
                <a:latin typeface="Roboto Slab"/>
                <a:ea typeface="Roboto Slab"/>
                <a:cs typeface="Roboto Slab"/>
                <a:sym typeface="Roboto Slab"/>
              </a:rPr>
              <a:t>”or other director“ </a:t>
            </a:r>
            <a:r>
              <a:rPr lang="en-GB" sz="1600">
                <a:latin typeface="Roboto Slab"/>
                <a:ea typeface="Roboto Slab"/>
                <a:cs typeface="Roboto Slab"/>
                <a:sym typeface="Roboto Slab"/>
              </a:rPr>
              <a:t>shall mean a non-executive director or an independent director”.</a:t>
            </a:r>
            <a:endParaRPr sz="1600">
              <a:latin typeface="Roboto Slab"/>
              <a:ea typeface="Roboto Slab"/>
              <a:cs typeface="Roboto Slab"/>
              <a:sym typeface="Roboto Slab"/>
            </a:endParaRPr>
          </a:p>
          <a:p>
            <a:pPr marL="1371600" lvl="0" indent="0" algn="just" rtl="0">
              <a:lnSpc>
                <a:spcPct val="100000"/>
              </a:lnSpc>
              <a:spcBef>
                <a:spcPts val="750"/>
              </a:spcBef>
              <a:spcAft>
                <a:spcPts val="0"/>
              </a:spcAft>
              <a:buNone/>
            </a:pPr>
            <a:endParaRPr sz="1600">
              <a:latin typeface="Roboto Slab"/>
              <a:ea typeface="Roboto Slab"/>
              <a:cs typeface="Roboto Slab"/>
              <a:sym typeface="Roboto Slab"/>
            </a:endParaRPr>
          </a:p>
          <a:p>
            <a:pPr marL="1371600" lvl="2" indent="-339725" algn="just" rtl="0">
              <a:lnSpc>
                <a:spcPct val="100000"/>
              </a:lnSpc>
              <a:spcBef>
                <a:spcPts val="0"/>
              </a:spcBef>
              <a:spcAft>
                <a:spcPts val="0"/>
              </a:spcAft>
              <a:buSzPts val="1750"/>
              <a:buFont typeface="Roboto Slab"/>
              <a:buAutoNum type="alphaLcParenBoth"/>
            </a:pPr>
            <a:r>
              <a:rPr lang="en-GB" sz="1750" b="1">
                <a:latin typeface="Roboto Slab"/>
                <a:ea typeface="Roboto Slab"/>
                <a:cs typeface="Roboto Slab"/>
                <a:sym typeface="Roboto Slab"/>
              </a:rPr>
              <a:t>Minimum Offer period for Right offer reduced from 15 days to now 7 days.</a:t>
            </a:r>
            <a:endParaRPr sz="1750" b="1">
              <a:latin typeface="Roboto Slab"/>
              <a:ea typeface="Roboto Slab"/>
              <a:cs typeface="Roboto Slab"/>
              <a:sym typeface="Roboto Slab"/>
            </a:endParaRPr>
          </a:p>
          <a:p>
            <a:pPr marL="0" lvl="0" indent="0" algn="just" rtl="0">
              <a:lnSpc>
                <a:spcPct val="100000"/>
              </a:lnSpc>
              <a:spcBef>
                <a:spcPts val="900"/>
              </a:spcBef>
              <a:spcAft>
                <a:spcPts val="0"/>
              </a:spcAft>
              <a:buNone/>
            </a:pPr>
            <a:r>
              <a:rPr lang="en-GB" sz="1600">
                <a:latin typeface="Roboto Slab"/>
                <a:ea typeface="Roboto Slab"/>
                <a:cs typeface="Roboto Slab"/>
                <a:sym typeface="Roboto Slab"/>
              </a:rPr>
              <a:t>In the </a:t>
            </a:r>
            <a:r>
              <a:rPr lang="en-GB" sz="1600" b="1" i="1" u="sng">
                <a:latin typeface="Roboto Slab"/>
                <a:ea typeface="Roboto Slab"/>
                <a:cs typeface="Roboto Slab"/>
                <a:sym typeface="Roboto Slab"/>
                <a:hlinkClick r:id="rId3"/>
              </a:rPr>
              <a:t>Companies (Share Capital and Debentures) Rules 2014</a:t>
            </a:r>
            <a:r>
              <a:rPr lang="en-GB" sz="1600">
                <a:latin typeface="Roboto Slab"/>
                <a:ea typeface="Roboto Slab"/>
                <a:cs typeface="Roboto Slab"/>
                <a:sym typeface="Roboto Slab"/>
              </a:rPr>
              <a:t>, after rule 12, the following rule shall inserted, namely:—</a:t>
            </a:r>
            <a:endParaRPr sz="1600">
              <a:latin typeface="Roboto Slab"/>
              <a:ea typeface="Roboto Slab"/>
              <a:cs typeface="Roboto Slab"/>
              <a:sym typeface="Roboto Slab"/>
            </a:endParaRPr>
          </a:p>
          <a:p>
            <a:pPr marL="0" lvl="0" indent="0" algn="just" rtl="0">
              <a:lnSpc>
                <a:spcPct val="100000"/>
              </a:lnSpc>
              <a:spcBef>
                <a:spcPts val="750"/>
              </a:spcBef>
              <a:spcAft>
                <a:spcPts val="0"/>
              </a:spcAft>
              <a:buNone/>
            </a:pPr>
            <a:r>
              <a:rPr lang="en-GB" sz="1600" u="sng">
                <a:latin typeface="Roboto Slab"/>
                <a:ea typeface="Roboto Slab"/>
                <a:cs typeface="Roboto Slab"/>
                <a:sym typeface="Roboto Slab"/>
              </a:rPr>
              <a:t>“</a:t>
            </a:r>
            <a:r>
              <a:rPr lang="en-GB" sz="1600" b="1" u="sng">
                <a:latin typeface="Roboto Slab"/>
                <a:ea typeface="Roboto Slab"/>
                <a:cs typeface="Roboto Slab"/>
                <a:sym typeface="Roboto Slab"/>
              </a:rPr>
              <a:t>12A.</a:t>
            </a:r>
            <a:r>
              <a:rPr lang="en-GB" sz="1600" u="sng">
                <a:latin typeface="Roboto Slab"/>
                <a:ea typeface="Roboto Slab"/>
                <a:cs typeface="Roboto Slab"/>
                <a:sym typeface="Roboto Slab"/>
              </a:rPr>
              <a:t>Period for notice under sub-clause (i) of clause (a) of sub-section (1) of sec 62.</a:t>
            </a:r>
            <a:r>
              <a:rPr lang="en-GB" sz="1600">
                <a:latin typeface="Roboto Slab"/>
                <a:ea typeface="Roboto Slab"/>
                <a:cs typeface="Roboto Slab"/>
                <a:sym typeface="Roboto Slab"/>
              </a:rPr>
              <a:t>–</a:t>
            </a:r>
            <a:endParaRPr sz="1600">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sz="1600">
                <a:latin typeface="Roboto Slab"/>
                <a:ea typeface="Roboto Slab"/>
                <a:cs typeface="Roboto Slab"/>
                <a:sym typeface="Roboto Slab"/>
              </a:rPr>
              <a:t>For the purposes of sub-clause (i) of clause (a) of sub-section (1) of section 62, the time period within which the offer shall be made for acceptance </a:t>
            </a:r>
            <a:r>
              <a:rPr lang="en-GB" sz="1600" b="1">
                <a:latin typeface="Roboto Slab"/>
                <a:ea typeface="Roboto Slab"/>
                <a:cs typeface="Roboto Slab"/>
                <a:sym typeface="Roboto Slab"/>
              </a:rPr>
              <a:t>shall be not less than seven days </a:t>
            </a:r>
            <a:r>
              <a:rPr lang="en-GB" sz="1600">
                <a:latin typeface="Roboto Slab"/>
                <a:ea typeface="Roboto Slab"/>
                <a:cs typeface="Roboto Slab"/>
                <a:sym typeface="Roboto Slab"/>
              </a:rPr>
              <a:t>from the date of offer.”.</a:t>
            </a:r>
            <a:endParaRPr sz="2200">
              <a:latin typeface="Roboto Slab"/>
              <a:ea typeface="Roboto Slab"/>
              <a:cs typeface="Roboto Slab"/>
              <a:sym typeface="Roboto Slab"/>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41"/>
          <p:cNvSpPr txBox="1">
            <a:spLocks noGrp="1"/>
          </p:cNvSpPr>
          <p:nvPr>
            <p:ph type="body" idx="1"/>
          </p:nvPr>
        </p:nvSpPr>
        <p:spPr>
          <a:xfrm>
            <a:off x="273450" y="104175"/>
            <a:ext cx="8633400" cy="47397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GB" sz="2000" b="1">
                <a:latin typeface="Roboto Slab"/>
                <a:ea typeface="Roboto Slab"/>
                <a:cs typeface="Roboto Slab"/>
                <a:sym typeface="Roboto Slab"/>
              </a:rPr>
              <a:t>(b). Companies not to be considered as Listed Companies.</a:t>
            </a:r>
            <a:endParaRPr sz="1800">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Roboto Slab"/>
              <a:buChar char="●"/>
            </a:pPr>
            <a:r>
              <a:rPr lang="en-GB">
                <a:latin typeface="Roboto Slab"/>
                <a:ea typeface="Roboto Slab"/>
                <a:cs typeface="Roboto Slab"/>
                <a:sym typeface="Roboto Slab"/>
              </a:rPr>
              <a:t>In the </a:t>
            </a:r>
            <a:r>
              <a:rPr lang="en-GB" i="1" u="sng">
                <a:latin typeface="Roboto Slab"/>
                <a:ea typeface="Roboto Slab"/>
                <a:cs typeface="Roboto Slab"/>
                <a:sym typeface="Roboto Slab"/>
              </a:rPr>
              <a:t>Companies (Specification of definitions details) Rules, 2014</a:t>
            </a:r>
            <a:r>
              <a:rPr lang="en-GB">
                <a:latin typeface="Roboto Slab"/>
                <a:ea typeface="Roboto Slab"/>
                <a:cs typeface="Roboto Slab"/>
                <a:sym typeface="Roboto Slab"/>
              </a:rPr>
              <a:t>, after rule 2, the following rule shall be inserted, namely:-</a:t>
            </a:r>
            <a:endParaRPr>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Roboto Slab"/>
              <a:buChar char="●"/>
            </a:pPr>
            <a:r>
              <a:rPr lang="en-GB" b="1">
                <a:latin typeface="Roboto Slab"/>
                <a:ea typeface="Roboto Slab"/>
                <a:cs typeface="Roboto Slab"/>
                <a:sym typeface="Roboto Slab"/>
              </a:rPr>
              <a:t>“2A. Companies not to be considered as listed companies:-</a:t>
            </a:r>
            <a:endParaRPr>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Roboto Slab"/>
              <a:buChar char="●"/>
            </a:pPr>
            <a:r>
              <a:rPr lang="en-GB">
                <a:latin typeface="Roboto Slab"/>
                <a:ea typeface="Roboto Slab"/>
                <a:cs typeface="Roboto Slab"/>
                <a:sym typeface="Roboto Slab"/>
              </a:rPr>
              <a:t>For the purposes of the proviso to clause (52) of section 2 of the Act, the following classes of companies shall not be considered as listed companies, namely:-</a:t>
            </a:r>
            <a:endParaRPr>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Arial"/>
              <a:buChar char="●"/>
            </a:pPr>
            <a:r>
              <a:rPr lang="en-GB" b="1">
                <a:latin typeface="Roboto Slab"/>
                <a:ea typeface="Roboto Slab"/>
                <a:cs typeface="Roboto Slab"/>
                <a:sym typeface="Roboto Slab"/>
              </a:rPr>
              <a:t>(a) Public companies </a:t>
            </a:r>
            <a:r>
              <a:rPr lang="en-GB">
                <a:latin typeface="Roboto Slab"/>
                <a:ea typeface="Roboto Slab"/>
                <a:cs typeface="Roboto Slab"/>
                <a:sym typeface="Roboto Slab"/>
              </a:rPr>
              <a:t>which have not listed their equity shares on a recognized stock exchange but have listed their –</a:t>
            </a:r>
            <a:endParaRPr>
              <a:latin typeface="Roboto Slab"/>
              <a:ea typeface="Roboto Slab"/>
              <a:cs typeface="Roboto Slab"/>
              <a:sym typeface="Roboto Slab"/>
            </a:endParaRPr>
          </a:p>
          <a:p>
            <a:pPr marL="457200" lvl="0" indent="-342900" algn="just" rtl="0">
              <a:lnSpc>
                <a:spcPct val="100000"/>
              </a:lnSpc>
              <a:spcBef>
                <a:spcPts val="750"/>
              </a:spcBef>
              <a:spcAft>
                <a:spcPts val="0"/>
              </a:spcAft>
              <a:buSzPts val="1800"/>
              <a:buFont typeface="Arial"/>
              <a:buChar char="●"/>
            </a:pPr>
            <a:r>
              <a:rPr lang="en-GB">
                <a:latin typeface="Roboto Slab"/>
                <a:ea typeface="Roboto Slab"/>
                <a:cs typeface="Roboto Slab"/>
                <a:sym typeface="Roboto Slab"/>
              </a:rPr>
              <a:t>(i) non-convertible debt securities issued on private placement basis in terms of </a:t>
            </a:r>
            <a:r>
              <a:rPr lang="en-GB" b="1">
                <a:uFill>
                  <a:noFill/>
                </a:uFill>
                <a:latin typeface="Roboto Slab"/>
                <a:ea typeface="Roboto Slab"/>
                <a:cs typeface="Roboto Slab"/>
                <a:sym typeface="Roboto Slab"/>
                <a:hlinkClick r:id="rId3"/>
              </a:rPr>
              <a:t>SEBI (Issue and Listing of Debt Securities) Regulations, 2008</a:t>
            </a:r>
            <a:r>
              <a:rPr lang="en-GB">
                <a:latin typeface="Roboto Slab"/>
                <a:ea typeface="Roboto Slab"/>
                <a:cs typeface="Roboto Slab"/>
                <a:sym typeface="Roboto Slab"/>
              </a:rPr>
              <a:t>; or</a:t>
            </a:r>
            <a:endParaRPr>
              <a:latin typeface="Roboto Slab"/>
              <a:ea typeface="Roboto Slab"/>
              <a:cs typeface="Roboto Slab"/>
              <a:sym typeface="Roboto Slab"/>
            </a:endParaRPr>
          </a:p>
          <a:p>
            <a:pPr marL="457200" lvl="0" indent="-342900" algn="just" rtl="0">
              <a:lnSpc>
                <a:spcPct val="100000"/>
              </a:lnSpc>
              <a:spcBef>
                <a:spcPts val="750"/>
              </a:spcBef>
              <a:spcAft>
                <a:spcPts val="750"/>
              </a:spcAft>
              <a:buSzPts val="1800"/>
              <a:buFont typeface="Roboto Slab"/>
              <a:buChar char="●"/>
            </a:pPr>
            <a:r>
              <a:rPr lang="en-GB">
                <a:latin typeface="Roboto Slab"/>
                <a:ea typeface="Roboto Slab"/>
                <a:cs typeface="Roboto Slab"/>
                <a:sym typeface="Roboto Slab"/>
              </a:rPr>
              <a:t>(ii) non-convertible redeemable preference shares issued on private placement basis in terms of SEBI (Issue and Listing of Non-Convertible Redeemable Preference Shares) Regulations, 2013; or (iii) both categories of (i) and (ii)</a:t>
            </a:r>
            <a:endParaRPr sz="2400">
              <a:latin typeface="Roboto Slab"/>
              <a:ea typeface="Roboto Slab"/>
              <a:cs typeface="Roboto Slab"/>
              <a:sym typeface="Roboto Slab"/>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179550" y="145500"/>
            <a:ext cx="8576700" cy="686100"/>
          </a:xfrm>
          <a:prstGeom prst="rect">
            <a:avLst/>
          </a:prstGeom>
        </p:spPr>
        <p:txBody>
          <a:bodyPr spcFirstLastPara="1" wrap="square" lIns="91425" tIns="91425" rIns="91425" bIns="91425" anchor="b" anchorCtr="0">
            <a:normAutofit/>
          </a:bodyPr>
          <a:lstStyle/>
          <a:p>
            <a:pPr marL="0" lvl="0" indent="0" algn="just" rtl="0">
              <a:lnSpc>
                <a:spcPct val="115000"/>
              </a:lnSpc>
              <a:spcBef>
                <a:spcPts val="0"/>
              </a:spcBef>
              <a:spcAft>
                <a:spcPts val="1000"/>
              </a:spcAft>
              <a:buNone/>
            </a:pPr>
            <a:r>
              <a:rPr lang="en-GB" sz="2300" b="1"/>
              <a:t>Major Amendments in Companies Act, 2013 are as under : </a:t>
            </a:r>
            <a:endParaRPr sz="3900"/>
          </a:p>
        </p:txBody>
      </p:sp>
      <p:sp>
        <p:nvSpPr>
          <p:cNvPr id="75" name="Google Shape;75;p15"/>
          <p:cNvSpPr txBox="1">
            <a:spLocks noGrp="1"/>
          </p:cNvSpPr>
          <p:nvPr>
            <p:ph type="body" idx="1"/>
          </p:nvPr>
        </p:nvSpPr>
        <p:spPr>
          <a:xfrm>
            <a:off x="234375" y="1015675"/>
            <a:ext cx="8521800" cy="3750300"/>
          </a:xfrm>
          <a:prstGeom prst="rect">
            <a:avLst/>
          </a:prstGeom>
        </p:spPr>
        <p:txBody>
          <a:bodyPr spcFirstLastPara="1" wrap="square" lIns="91425" tIns="91425" rIns="91425" bIns="91425" anchor="t" anchorCtr="0">
            <a:normAutofit lnSpcReduction="10000"/>
          </a:bodyPr>
          <a:lstStyle/>
          <a:p>
            <a:pPr marL="228600" lvl="0" indent="0" algn="just" rtl="0">
              <a:lnSpc>
                <a:spcPct val="115000"/>
              </a:lnSpc>
              <a:spcBef>
                <a:spcPts val="0"/>
              </a:spcBef>
              <a:spcAft>
                <a:spcPts val="0"/>
              </a:spcAft>
              <a:buNone/>
            </a:pPr>
            <a:r>
              <a:rPr lang="en-GB" sz="2100" b="1">
                <a:latin typeface="Times New Roman"/>
                <a:ea typeface="Times New Roman"/>
                <a:cs typeface="Times New Roman"/>
                <a:sym typeface="Times New Roman"/>
              </a:rPr>
              <a:t>(A) Changes with respect to Corporate Social Responsibility (CSR) : Section 135 of the Companies Act, 2013.</a:t>
            </a:r>
            <a:endParaRPr sz="2100" b="1">
              <a:latin typeface="Times New Roman"/>
              <a:ea typeface="Times New Roman"/>
              <a:cs typeface="Times New Roman"/>
              <a:sym typeface="Times New Roman"/>
            </a:endParaRPr>
          </a:p>
          <a:p>
            <a:pPr marL="685800" lvl="0" indent="-361950" algn="just" rtl="0">
              <a:lnSpc>
                <a:spcPct val="100000"/>
              </a:lnSpc>
              <a:spcBef>
                <a:spcPts val="1000"/>
              </a:spcBef>
              <a:spcAft>
                <a:spcPts val="0"/>
              </a:spcAft>
              <a:buSzPts val="2100"/>
              <a:buFont typeface="Arial"/>
              <a:buAutoNum type="alphaLcParenBoth"/>
            </a:pPr>
            <a:r>
              <a:rPr lang="en-GB" sz="2100">
                <a:latin typeface="Roboto Slab"/>
                <a:ea typeface="Roboto Slab"/>
                <a:cs typeface="Roboto Slab"/>
                <a:sym typeface="Roboto Slab"/>
              </a:rPr>
              <a:t>Every entity, covered under sub-rule (1) of Rule 4 of</a:t>
            </a:r>
            <a:r>
              <a:rPr lang="en-GB" sz="2100" b="1">
                <a:latin typeface="Roboto Slab"/>
                <a:ea typeface="Roboto Slab"/>
                <a:cs typeface="Roboto Slab"/>
                <a:sym typeface="Roboto Slab"/>
              </a:rPr>
              <a:t> </a:t>
            </a:r>
            <a:r>
              <a:rPr lang="en-GB" sz="2100" b="1" i="1">
                <a:latin typeface="Roboto Slab"/>
                <a:ea typeface="Roboto Slab"/>
                <a:cs typeface="Roboto Slab"/>
                <a:sym typeface="Roboto Slab"/>
              </a:rPr>
              <a:t>Companies (Corporate Social</a:t>
            </a:r>
            <a:r>
              <a:rPr lang="en-GB" sz="2100" b="1">
                <a:latin typeface="Roboto Slab"/>
                <a:ea typeface="Roboto Slab"/>
                <a:cs typeface="Roboto Slab"/>
                <a:sym typeface="Roboto Slab"/>
              </a:rPr>
              <a:t> </a:t>
            </a:r>
            <a:r>
              <a:rPr lang="en-GB" sz="2100" b="1" i="1">
                <a:latin typeface="Roboto Slab"/>
                <a:ea typeface="Roboto Slab"/>
                <a:cs typeface="Roboto Slab"/>
                <a:sym typeface="Roboto Slab"/>
              </a:rPr>
              <a:t>Responsibility Policy)</a:t>
            </a:r>
            <a:r>
              <a:rPr lang="en-GB" sz="2100" b="1">
                <a:latin typeface="Roboto Slab"/>
                <a:ea typeface="Roboto Slab"/>
                <a:cs typeface="Roboto Slab"/>
                <a:sym typeface="Roboto Slab"/>
              </a:rPr>
              <a:t> Amendment Rules, 2021</a:t>
            </a:r>
            <a:r>
              <a:rPr lang="en-GB" sz="2100">
                <a:latin typeface="Roboto Slab"/>
                <a:ea typeface="Roboto Slab"/>
                <a:cs typeface="Roboto Slab"/>
                <a:sym typeface="Roboto Slab"/>
              </a:rPr>
              <a:t>, who intends to undertake any CSR activity, shall register itself with the Central Government by filing the form </a:t>
            </a:r>
            <a:r>
              <a:rPr lang="en-GB" sz="2100" b="1">
                <a:latin typeface="Roboto Slab"/>
                <a:ea typeface="Roboto Slab"/>
                <a:cs typeface="Roboto Slab"/>
                <a:sym typeface="Roboto Slab"/>
              </a:rPr>
              <a:t>CSR-1 electronically </a:t>
            </a:r>
            <a:r>
              <a:rPr lang="en-GB" sz="2100">
                <a:latin typeface="Roboto Slab"/>
                <a:ea typeface="Roboto Slab"/>
                <a:cs typeface="Roboto Slab"/>
                <a:sym typeface="Roboto Slab"/>
              </a:rPr>
              <a:t>with the Registrar, with effect from the </a:t>
            </a:r>
            <a:r>
              <a:rPr lang="en-GB" sz="2100" b="1">
                <a:latin typeface="Roboto Slab"/>
                <a:ea typeface="Roboto Slab"/>
                <a:cs typeface="Roboto Slab"/>
                <a:sym typeface="Roboto Slab"/>
              </a:rPr>
              <a:t>01st day of April 2021.</a:t>
            </a:r>
            <a:endParaRPr sz="2100">
              <a:latin typeface="Roboto Slab"/>
              <a:ea typeface="Roboto Slab"/>
              <a:cs typeface="Roboto Slab"/>
              <a:sym typeface="Roboto Slab"/>
            </a:endParaRPr>
          </a:p>
          <a:p>
            <a:pPr marL="457200" lvl="0" indent="0" algn="just" rtl="0">
              <a:lnSpc>
                <a:spcPct val="100000"/>
              </a:lnSpc>
              <a:spcBef>
                <a:spcPts val="750"/>
              </a:spcBef>
              <a:spcAft>
                <a:spcPts val="750"/>
              </a:spcAft>
              <a:buNone/>
            </a:pPr>
            <a:r>
              <a:rPr lang="en-GB" sz="2100">
                <a:latin typeface="Roboto Slab"/>
                <a:ea typeface="Roboto Slab"/>
                <a:cs typeface="Roboto Slab"/>
                <a:sym typeface="Roboto Slab"/>
              </a:rPr>
              <a:t>Provided that the provisions of this sub-rule shall not affect the CSR projects or programmes approved </a:t>
            </a:r>
            <a:r>
              <a:rPr lang="en-GB" sz="2100" b="1">
                <a:latin typeface="Roboto Slab"/>
                <a:ea typeface="Roboto Slab"/>
                <a:cs typeface="Roboto Slab"/>
                <a:sym typeface="Roboto Slab"/>
              </a:rPr>
              <a:t>prior </a:t>
            </a:r>
            <a:r>
              <a:rPr lang="en-GB" sz="2100">
                <a:latin typeface="Roboto Slab"/>
                <a:ea typeface="Roboto Slab"/>
                <a:cs typeface="Roboto Slab"/>
                <a:sym typeface="Roboto Slab"/>
              </a:rPr>
              <a:t>to the 01st day of April 2021.</a:t>
            </a:r>
            <a:endParaRPr sz="2500">
              <a:latin typeface="Roboto Slab"/>
              <a:ea typeface="Roboto Slab"/>
              <a:cs typeface="Roboto Slab"/>
              <a:sym typeface="Roboto Slab"/>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42"/>
          <p:cNvSpPr txBox="1">
            <a:spLocks noGrp="1"/>
          </p:cNvSpPr>
          <p:nvPr>
            <p:ph type="body" idx="1"/>
          </p:nvPr>
        </p:nvSpPr>
        <p:spPr>
          <a:xfrm>
            <a:off x="208350" y="195325"/>
            <a:ext cx="8724300" cy="4661700"/>
          </a:xfrm>
          <a:prstGeom prst="rect">
            <a:avLst/>
          </a:prstGeom>
        </p:spPr>
        <p:txBody>
          <a:bodyPr spcFirstLastPara="1" wrap="square" lIns="91425" tIns="91425" rIns="91425" bIns="91425" anchor="t" anchorCtr="0">
            <a:noAutofit/>
          </a:bodyPr>
          <a:lstStyle/>
          <a:p>
            <a:pPr marL="457200" lvl="0" indent="-368300" algn="just" rtl="0">
              <a:lnSpc>
                <a:spcPct val="100000"/>
              </a:lnSpc>
              <a:spcBef>
                <a:spcPts val="0"/>
              </a:spcBef>
              <a:spcAft>
                <a:spcPts val="0"/>
              </a:spcAft>
              <a:buSzPts val="2200"/>
              <a:buFont typeface="Arial"/>
              <a:buChar char="●"/>
            </a:pPr>
            <a:r>
              <a:rPr lang="en-GB" sz="2200" b="1">
                <a:latin typeface="Roboto Slab"/>
                <a:ea typeface="Roboto Slab"/>
                <a:cs typeface="Roboto Slab"/>
                <a:sym typeface="Roboto Slab"/>
              </a:rPr>
              <a:t>(b) Private companies </a:t>
            </a:r>
            <a:r>
              <a:rPr lang="en-GB" sz="2200">
                <a:latin typeface="Roboto Slab"/>
                <a:ea typeface="Roboto Slab"/>
                <a:cs typeface="Roboto Slab"/>
                <a:sym typeface="Roboto Slab"/>
              </a:rPr>
              <a:t>which have listed their non-convertible debt securities on private placement basis on a recognized stock exchange in terms of SEBI (Issue and Listing of Debt Securities) Regulations, 2008;</a:t>
            </a:r>
            <a:endParaRPr sz="2200">
              <a:latin typeface="Roboto Slab"/>
              <a:ea typeface="Roboto Slab"/>
              <a:cs typeface="Roboto Slab"/>
              <a:sym typeface="Roboto Slab"/>
            </a:endParaRPr>
          </a:p>
          <a:p>
            <a:pPr marL="457200" lvl="0" indent="-368300" algn="just" rtl="0">
              <a:lnSpc>
                <a:spcPct val="100000"/>
              </a:lnSpc>
              <a:spcBef>
                <a:spcPts val="750"/>
              </a:spcBef>
              <a:spcAft>
                <a:spcPts val="0"/>
              </a:spcAft>
              <a:buSzPts val="2200"/>
              <a:buFont typeface="Arial"/>
              <a:buChar char="●"/>
            </a:pPr>
            <a:r>
              <a:rPr lang="en-GB" sz="2200" b="1">
                <a:latin typeface="Roboto Slab"/>
                <a:ea typeface="Roboto Slab"/>
                <a:cs typeface="Roboto Slab"/>
                <a:sym typeface="Roboto Slab"/>
              </a:rPr>
              <a:t>(c) Public companies </a:t>
            </a:r>
            <a:r>
              <a:rPr lang="en-GB" sz="2200">
                <a:latin typeface="Roboto Slab"/>
                <a:ea typeface="Roboto Slab"/>
                <a:cs typeface="Roboto Slab"/>
                <a:sym typeface="Roboto Slab"/>
              </a:rPr>
              <a:t>which have not listed their equity shares on a recognized stock exchange but whose equity shares are listed on a stock exchange in a jurisdiction as specified in sub-section (3) of section 23 of the Act.”</a:t>
            </a:r>
            <a:endParaRPr sz="2200">
              <a:latin typeface="Roboto Slab"/>
              <a:ea typeface="Roboto Slab"/>
              <a:cs typeface="Roboto Slab"/>
              <a:sym typeface="Roboto Slab"/>
            </a:endParaRPr>
          </a:p>
          <a:p>
            <a:pPr marL="0" lvl="0" indent="0" algn="l" rtl="0">
              <a:spcBef>
                <a:spcPts val="750"/>
              </a:spcBef>
              <a:spcAft>
                <a:spcPts val="1200"/>
              </a:spcAft>
              <a:buNone/>
            </a:pPr>
            <a:endParaRPr sz="2800">
              <a:latin typeface="Roboto Slab"/>
              <a:ea typeface="Roboto Slab"/>
              <a:cs typeface="Roboto Slab"/>
              <a:sym typeface="Roboto Slab"/>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43"/>
          <p:cNvSpPr txBox="1">
            <a:spLocks noGrp="1"/>
          </p:cNvSpPr>
          <p:nvPr>
            <p:ph type="body" idx="1"/>
          </p:nvPr>
        </p:nvSpPr>
        <p:spPr>
          <a:xfrm>
            <a:off x="325550" y="182300"/>
            <a:ext cx="8581200" cy="4687800"/>
          </a:xfrm>
          <a:prstGeom prst="rect">
            <a:avLst/>
          </a:prstGeom>
        </p:spPr>
        <p:txBody>
          <a:bodyPr spcFirstLastPara="1" wrap="square" lIns="91425" tIns="91425" rIns="91425" bIns="91425" anchor="t" anchorCtr="0">
            <a:noAutofit/>
          </a:bodyPr>
          <a:lstStyle/>
          <a:p>
            <a:pPr marL="457200" lvl="0" indent="0" algn="just" rtl="0">
              <a:lnSpc>
                <a:spcPct val="100000"/>
              </a:lnSpc>
              <a:spcBef>
                <a:spcPts val="0"/>
              </a:spcBef>
              <a:spcAft>
                <a:spcPts val="0"/>
              </a:spcAft>
              <a:buNone/>
            </a:pPr>
            <a:r>
              <a:rPr lang="en-GB" sz="1600" b="1">
                <a:latin typeface="Roboto Slab"/>
                <a:ea typeface="Roboto Slab"/>
                <a:cs typeface="Roboto Slab"/>
                <a:sym typeface="Roboto Slab"/>
              </a:rPr>
              <a:t>Various Relaxations  under the Provisions of the Companies Act, 2013 are as under :</a:t>
            </a:r>
            <a:endParaRPr sz="1600" b="1">
              <a:latin typeface="Roboto Slab"/>
              <a:ea typeface="Roboto Slab"/>
              <a:cs typeface="Roboto Slab"/>
              <a:sym typeface="Roboto Slab"/>
            </a:endParaRPr>
          </a:p>
          <a:p>
            <a:pPr marL="1828800" lvl="0" indent="0" algn="just" rtl="0">
              <a:lnSpc>
                <a:spcPct val="100000"/>
              </a:lnSpc>
              <a:spcBef>
                <a:spcPts val="750"/>
              </a:spcBef>
              <a:spcAft>
                <a:spcPts val="0"/>
              </a:spcAft>
              <a:buNone/>
            </a:pPr>
            <a:endParaRPr sz="1600" b="1">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Arial"/>
              <a:buChar char="●"/>
            </a:pPr>
            <a:r>
              <a:rPr lang="en-GB" sz="1600" b="1">
                <a:latin typeface="Roboto Slab"/>
                <a:ea typeface="Roboto Slab"/>
                <a:cs typeface="Roboto Slab"/>
                <a:sym typeface="Roboto Slab"/>
              </a:rPr>
              <a:t>Relaxation in Holding of Board Meeting and Annual General Meetings through Video Conferencing for Restricted Matters</a:t>
            </a:r>
            <a:r>
              <a:rPr lang="en-GB" sz="1600">
                <a:latin typeface="Roboto Slab"/>
                <a:ea typeface="Roboto Slab"/>
                <a:cs typeface="Roboto Slab"/>
                <a:sym typeface="Roboto Slab"/>
              </a:rPr>
              <a:t>.</a:t>
            </a:r>
            <a:endParaRPr sz="1600" b="1">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Roboto Slab"/>
              <a:buChar char="●"/>
            </a:pPr>
            <a:r>
              <a:rPr lang="en-GB" sz="1600" b="1">
                <a:latin typeface="Roboto Slab"/>
                <a:ea typeface="Roboto Slab"/>
                <a:cs typeface="Roboto Slab"/>
                <a:sym typeface="Roboto Slab"/>
              </a:rPr>
              <a:t>Relaxation in holding Board Meetings beyond 120 days permitted due to COVID 19 Situation.</a:t>
            </a:r>
            <a:endParaRPr sz="1600" b="1">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Roboto Slab"/>
              <a:buChar char="●"/>
            </a:pPr>
            <a:r>
              <a:rPr lang="en-GB" sz="1600" b="1">
                <a:latin typeface="Roboto Slab"/>
                <a:ea typeface="Roboto Slab"/>
                <a:cs typeface="Roboto Slab"/>
                <a:sym typeface="Roboto Slab"/>
              </a:rPr>
              <a:t>Relaxation in holding Annual General Meeting as at 31/03/2020 beyond 30/09/2020, Auto approval of Extension of time of three months for holding Annual General Meeting</a:t>
            </a:r>
            <a:endParaRPr sz="1600" b="1">
              <a:latin typeface="Roboto Slab"/>
              <a:ea typeface="Roboto Slab"/>
              <a:cs typeface="Roboto Slab"/>
              <a:sym typeface="Roboto Slab"/>
            </a:endParaRPr>
          </a:p>
          <a:p>
            <a:pPr marL="457200" lvl="0" indent="-330200" algn="just" rtl="0">
              <a:lnSpc>
                <a:spcPct val="100000"/>
              </a:lnSpc>
              <a:spcBef>
                <a:spcPts val="750"/>
              </a:spcBef>
              <a:spcAft>
                <a:spcPts val="0"/>
              </a:spcAft>
              <a:buSzPts val="1600"/>
              <a:buFont typeface="Roboto Slab"/>
              <a:buChar char="●"/>
            </a:pPr>
            <a:r>
              <a:rPr lang="en-GB" sz="1600" b="1">
                <a:latin typeface="Roboto Slab"/>
                <a:ea typeface="Roboto Slab"/>
                <a:cs typeface="Roboto Slab"/>
                <a:sym typeface="Roboto Slab"/>
              </a:rPr>
              <a:t>Relaxation in payment of Additional fees on various forms under CFSS Scheme (Company Fresh Start Scheme)</a:t>
            </a:r>
            <a:endParaRPr sz="1600" b="1">
              <a:latin typeface="Roboto Slab"/>
              <a:ea typeface="Roboto Slab"/>
              <a:cs typeface="Roboto Slab"/>
              <a:sym typeface="Roboto Slab"/>
            </a:endParaRPr>
          </a:p>
          <a:p>
            <a:pPr marL="457200" lvl="0" indent="-330200" algn="just" rtl="0">
              <a:lnSpc>
                <a:spcPct val="100000"/>
              </a:lnSpc>
              <a:spcBef>
                <a:spcPts val="750"/>
              </a:spcBef>
              <a:spcAft>
                <a:spcPts val="750"/>
              </a:spcAft>
              <a:buSzPts val="1600"/>
              <a:buFont typeface="Arial"/>
              <a:buChar char="●"/>
            </a:pPr>
            <a:r>
              <a:rPr lang="en-GB" sz="1600">
                <a:latin typeface="Roboto Slab"/>
                <a:ea typeface="Roboto Slab"/>
                <a:cs typeface="Roboto Slab"/>
                <a:sym typeface="Roboto Slab"/>
              </a:rPr>
              <a:t>M</a:t>
            </a:r>
            <a:r>
              <a:rPr lang="en-GB" sz="1600" b="1">
                <a:latin typeface="Roboto Slab"/>
                <a:ea typeface="Roboto Slab"/>
                <a:cs typeface="Roboto Slab"/>
                <a:sym typeface="Roboto Slab"/>
              </a:rPr>
              <a:t>CA has notified that spending amount for Central Armed Police Forces (CAPF) and Central Para Military Forces (CPMF) veterans, and their dependents including widows is covered as CSR activities in Schedule VII of the Act.</a:t>
            </a:r>
            <a:endParaRPr sz="2000">
              <a:latin typeface="Roboto Slab"/>
              <a:ea typeface="Roboto Slab"/>
              <a:cs typeface="Roboto Slab"/>
              <a:sym typeface="Roboto Slab"/>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44"/>
          <p:cNvSpPr txBox="1">
            <a:spLocks noGrp="1"/>
          </p:cNvSpPr>
          <p:nvPr>
            <p:ph type="body" idx="1"/>
          </p:nvPr>
        </p:nvSpPr>
        <p:spPr>
          <a:xfrm>
            <a:off x="208350" y="221375"/>
            <a:ext cx="8802600" cy="4765800"/>
          </a:xfrm>
          <a:prstGeom prst="rect">
            <a:avLst/>
          </a:prstGeom>
        </p:spPr>
        <p:txBody>
          <a:bodyPr spcFirstLastPara="1" wrap="square" lIns="91425" tIns="91425" rIns="91425" bIns="91425" anchor="t" anchorCtr="0">
            <a:normAutofit/>
          </a:bodyPr>
          <a:lstStyle/>
          <a:p>
            <a:pPr marL="457200" lvl="0" indent="-336550" algn="just" rtl="0">
              <a:lnSpc>
                <a:spcPct val="100000"/>
              </a:lnSpc>
              <a:spcBef>
                <a:spcPts val="0"/>
              </a:spcBef>
              <a:spcAft>
                <a:spcPts val="0"/>
              </a:spcAft>
              <a:buSzPts val="1700"/>
              <a:buFont typeface="Arial"/>
              <a:buChar char="●"/>
            </a:pPr>
            <a:r>
              <a:rPr lang="en-GB" sz="1700" b="1">
                <a:latin typeface="Roboto Slab"/>
                <a:ea typeface="Roboto Slab"/>
                <a:cs typeface="Roboto Slab"/>
                <a:sym typeface="Roboto Slab"/>
              </a:rPr>
              <a:t>Extension of the last date of filing of Form NFRA-2</a:t>
            </a:r>
            <a:r>
              <a:rPr lang="en-GB" sz="1700">
                <a:latin typeface="Roboto Slab"/>
                <a:ea typeface="Roboto Slab"/>
                <a:cs typeface="Roboto Slab"/>
                <a:sym typeface="Roboto Slab"/>
              </a:rPr>
              <a:t> : MCA has extended the time limit for filing of Form NFRA-2 for the reporting period F.Y. 2018-19. The said period will be 270 days from the date of deployment of this form on NFRA website.</a:t>
            </a:r>
            <a:endParaRPr sz="170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00">
              <a:latin typeface="Roboto Slab"/>
              <a:ea typeface="Roboto Slab"/>
              <a:cs typeface="Roboto Slab"/>
              <a:sym typeface="Roboto Slab"/>
            </a:endParaRPr>
          </a:p>
          <a:p>
            <a:pPr marL="457200" lvl="0" indent="-336550" algn="l" rtl="0">
              <a:lnSpc>
                <a:spcPct val="100000"/>
              </a:lnSpc>
              <a:spcBef>
                <a:spcPts val="0"/>
              </a:spcBef>
              <a:spcAft>
                <a:spcPts val="0"/>
              </a:spcAft>
              <a:buSzPts val="1700"/>
              <a:buFont typeface="Roboto Slab"/>
              <a:buChar char="●"/>
            </a:pPr>
            <a:r>
              <a:rPr lang="en-GB" sz="1700" b="1">
                <a:latin typeface="Roboto Slab"/>
                <a:ea typeface="Roboto Slab"/>
                <a:cs typeface="Roboto Slab"/>
                <a:sym typeface="Roboto Slab"/>
              </a:rPr>
              <a:t>Independent Director —The Companies (Appointment and Qualification of Directors) Fourth Amendment Rules, 2020</a:t>
            </a:r>
            <a:endParaRPr sz="170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00">
              <a:latin typeface="Roboto Slab"/>
              <a:ea typeface="Roboto Slab"/>
              <a:cs typeface="Roboto Slab"/>
              <a:sym typeface="Roboto Slab"/>
            </a:endParaRPr>
          </a:p>
          <a:p>
            <a:pPr marL="457200" lvl="0" indent="0" algn="just" rtl="0">
              <a:lnSpc>
                <a:spcPct val="100000"/>
              </a:lnSpc>
              <a:spcBef>
                <a:spcPts val="0"/>
              </a:spcBef>
              <a:spcAft>
                <a:spcPts val="0"/>
              </a:spcAft>
              <a:buNone/>
            </a:pPr>
            <a:r>
              <a:rPr lang="en-GB" sz="1700">
                <a:latin typeface="Roboto Slab"/>
                <a:ea typeface="Roboto Slab"/>
                <a:cs typeface="Roboto Slab"/>
                <a:sym typeface="Roboto Slab"/>
              </a:rPr>
              <a:t>MCA had notified amendment in The Companies (Appointment and Qualification of Directors) Fourth Amendment Rules, 2020 (“The 4</a:t>
            </a:r>
            <a:r>
              <a:rPr lang="en-GB" sz="1700" baseline="30000">
                <a:latin typeface="Roboto Slab"/>
                <a:ea typeface="Roboto Slab"/>
                <a:cs typeface="Roboto Slab"/>
                <a:sym typeface="Roboto Slab"/>
              </a:rPr>
              <a:t>th</a:t>
            </a:r>
            <a:r>
              <a:rPr lang="en-GB" sz="1700">
                <a:latin typeface="Roboto Slab"/>
                <a:ea typeface="Roboto Slab"/>
                <a:cs typeface="Roboto Slab"/>
                <a:sym typeface="Roboto Slab"/>
              </a:rPr>
              <a:t> Amendment Rules, 2020”) and extended the time limit for inclusion of name of Independent Director in data bank of Independent Director from “ten months” to “thirteen months” that is till December 31, 2020</a:t>
            </a:r>
            <a:endParaRPr sz="1700">
              <a:latin typeface="Roboto Slab"/>
              <a:ea typeface="Roboto Slab"/>
              <a:cs typeface="Roboto Slab"/>
              <a:sym typeface="Roboto Slab"/>
            </a:endParaRPr>
          </a:p>
          <a:p>
            <a:pPr marL="457200" lvl="0" indent="0" algn="just" rtl="0">
              <a:lnSpc>
                <a:spcPct val="100000"/>
              </a:lnSpc>
              <a:spcBef>
                <a:spcPts val="0"/>
              </a:spcBef>
              <a:spcAft>
                <a:spcPts val="0"/>
              </a:spcAft>
              <a:buNone/>
            </a:pPr>
            <a:endParaRPr sz="1700">
              <a:latin typeface="Roboto Slab"/>
              <a:ea typeface="Roboto Slab"/>
              <a:cs typeface="Roboto Slab"/>
              <a:sym typeface="Roboto Slab"/>
            </a:endParaRPr>
          </a:p>
          <a:p>
            <a:pPr marL="457200" lvl="0" indent="-336550" algn="just" rtl="0">
              <a:lnSpc>
                <a:spcPct val="100000"/>
              </a:lnSpc>
              <a:spcBef>
                <a:spcPts val="0"/>
              </a:spcBef>
              <a:spcAft>
                <a:spcPts val="750"/>
              </a:spcAft>
              <a:buSzPts val="1700"/>
              <a:buFont typeface="Arial"/>
              <a:buChar char="●"/>
            </a:pPr>
            <a:r>
              <a:rPr lang="en-GB" sz="1700" b="1">
                <a:latin typeface="Roboto Slab"/>
                <a:ea typeface="Roboto Slab"/>
                <a:cs typeface="Roboto Slab"/>
                <a:sym typeface="Roboto Slab"/>
              </a:rPr>
              <a:t>Extension of Relaxation from the mandatory residency requirement of 182 days in a year by at least one Director in every Company under the Companies Act, 2013 and LLP Act 2008</a:t>
            </a:r>
            <a:r>
              <a:rPr lang="en-GB" sz="1700">
                <a:latin typeface="Roboto Slab"/>
                <a:ea typeface="Roboto Slab"/>
                <a:cs typeface="Roboto Slab"/>
                <a:sym typeface="Roboto Slab"/>
              </a:rPr>
              <a:t>.</a:t>
            </a:r>
            <a:endParaRPr sz="2100">
              <a:latin typeface="Roboto Slab"/>
              <a:ea typeface="Roboto Slab"/>
              <a:cs typeface="Roboto Slab"/>
              <a:sym typeface="Roboto Slab"/>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5"/>
          <p:cNvSpPr txBox="1">
            <a:spLocks noGrp="1"/>
          </p:cNvSpPr>
          <p:nvPr>
            <p:ph type="body" idx="1"/>
          </p:nvPr>
        </p:nvSpPr>
        <p:spPr>
          <a:xfrm>
            <a:off x="260425" y="221375"/>
            <a:ext cx="8737500" cy="4674600"/>
          </a:xfrm>
          <a:prstGeom prst="rect">
            <a:avLst/>
          </a:prstGeom>
        </p:spPr>
        <p:txBody>
          <a:bodyPr spcFirstLastPara="1" wrap="square" lIns="91425" tIns="91425" rIns="91425" bIns="91425" anchor="t" anchorCtr="0">
            <a:normAutofit/>
          </a:bodyPr>
          <a:lstStyle/>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Relaxation for Non Resident Indians (NRI) to form OPC (One Person Company in India and further Residence Criteria of NRI in India, 182 days reduced to 120 days in a Financial year.</a:t>
            </a:r>
            <a:endParaRPr sz="2000" b="1">
              <a:latin typeface="Roboto Slab"/>
              <a:ea typeface="Roboto Slab"/>
              <a:cs typeface="Roboto Slab"/>
              <a:sym typeface="Roboto Slab"/>
            </a:endParaRPr>
          </a:p>
          <a:p>
            <a:pPr marL="457200" lvl="0" indent="-355600" algn="just" rtl="0">
              <a:lnSpc>
                <a:spcPct val="100000"/>
              </a:lnSpc>
              <a:spcBef>
                <a:spcPts val="750"/>
              </a:spcBef>
              <a:spcAft>
                <a:spcPts val="0"/>
              </a:spcAft>
              <a:buSzPts val="2000"/>
              <a:buFont typeface="Roboto Slab"/>
              <a:buChar char="●"/>
            </a:pPr>
            <a:r>
              <a:rPr lang="en-GB" sz="2000">
                <a:latin typeface="Roboto Slab"/>
                <a:ea typeface="Roboto Slab"/>
                <a:cs typeface="Roboto Slab"/>
                <a:sym typeface="Roboto Slab"/>
              </a:rPr>
              <a:t>Restriction on conversion of OPC into Private LIMITED Company based on Turnover and Paid Up Capital Lifted.</a:t>
            </a:r>
            <a:endParaRPr sz="2000" b="1">
              <a:latin typeface="Roboto Slab"/>
              <a:ea typeface="Roboto Slab"/>
              <a:cs typeface="Roboto Slab"/>
              <a:sym typeface="Roboto Slab"/>
            </a:endParaRPr>
          </a:p>
          <a:p>
            <a:pPr marL="457200" lvl="0" indent="-355600" algn="just" rtl="0">
              <a:lnSpc>
                <a:spcPct val="100000"/>
              </a:lnSpc>
              <a:spcBef>
                <a:spcPts val="750"/>
              </a:spcBef>
              <a:spcAft>
                <a:spcPts val="0"/>
              </a:spcAft>
              <a:buSzPts val="2000"/>
              <a:buFont typeface="Roboto Slab"/>
              <a:buChar char="●"/>
            </a:pPr>
            <a:r>
              <a:rPr lang="en-GB" sz="2000">
                <a:latin typeface="Roboto Slab"/>
                <a:ea typeface="Roboto Slab"/>
                <a:cs typeface="Roboto Slab"/>
                <a:sym typeface="Roboto Slab"/>
              </a:rPr>
              <a:t>Relaxation with respect to Implementation of CARO (Companies (Auditors Report) Amendment Order 2020, Now implementation with effect from 1</a:t>
            </a:r>
            <a:r>
              <a:rPr lang="en-GB" sz="2000" baseline="30000">
                <a:latin typeface="Roboto Slab"/>
                <a:ea typeface="Roboto Slab"/>
                <a:cs typeface="Roboto Slab"/>
                <a:sym typeface="Roboto Slab"/>
              </a:rPr>
              <a:t>st</a:t>
            </a:r>
            <a:r>
              <a:rPr lang="en-GB" sz="2000">
                <a:latin typeface="Roboto Slab"/>
                <a:ea typeface="Roboto Slab"/>
                <a:cs typeface="Roboto Slab"/>
                <a:sym typeface="Roboto Slab"/>
              </a:rPr>
              <a:t> April, 2022.</a:t>
            </a:r>
            <a:endParaRPr sz="2000" b="1">
              <a:latin typeface="Roboto Slab"/>
              <a:ea typeface="Roboto Slab"/>
              <a:cs typeface="Roboto Slab"/>
              <a:sym typeface="Roboto Slab"/>
            </a:endParaRPr>
          </a:p>
          <a:p>
            <a:pPr marL="457200" lvl="0" indent="-355600" algn="just" rtl="0">
              <a:lnSpc>
                <a:spcPct val="100000"/>
              </a:lnSpc>
              <a:spcBef>
                <a:spcPts val="750"/>
              </a:spcBef>
              <a:spcAft>
                <a:spcPts val="750"/>
              </a:spcAft>
              <a:buSzPts val="2000"/>
              <a:buFont typeface="Roboto Slab"/>
              <a:buChar char="●"/>
            </a:pPr>
            <a:r>
              <a:rPr lang="en-GB" sz="2000">
                <a:latin typeface="Roboto Slab"/>
                <a:ea typeface="Roboto Slab"/>
                <a:cs typeface="Roboto Slab"/>
                <a:sym typeface="Roboto Slab"/>
              </a:rPr>
              <a:t> MCA notified various forms like SPICE + and other forms for Incorporation of Company for ease of doing business and faster approvals and single window approvals like GST, ESIC, PF, PAN, TAN,Bank Account Opening at one go.</a:t>
            </a:r>
            <a:endParaRPr sz="2400">
              <a:latin typeface="Roboto Slab"/>
              <a:ea typeface="Roboto Slab"/>
              <a:cs typeface="Roboto Slab"/>
              <a:sym typeface="Roboto Slab"/>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46"/>
          <p:cNvSpPr txBox="1">
            <a:spLocks noGrp="1"/>
          </p:cNvSpPr>
          <p:nvPr>
            <p:ph type="body" idx="1"/>
          </p:nvPr>
        </p:nvSpPr>
        <p:spPr>
          <a:xfrm>
            <a:off x="273450" y="234375"/>
            <a:ext cx="8620200" cy="4622700"/>
          </a:xfrm>
          <a:prstGeom prst="rect">
            <a:avLst/>
          </a:prstGeom>
        </p:spPr>
        <p:txBody>
          <a:bodyPr spcFirstLastPara="1" wrap="square" lIns="91425" tIns="91425" rIns="91425" bIns="91425" anchor="t" anchorCtr="0">
            <a:normAutofit/>
          </a:bodyPr>
          <a:lstStyle/>
          <a:p>
            <a:pPr marL="457200" lvl="0" indent="-317500" algn="just" rtl="0">
              <a:lnSpc>
                <a:spcPct val="100000"/>
              </a:lnSpc>
              <a:spcBef>
                <a:spcPts val="0"/>
              </a:spcBef>
              <a:spcAft>
                <a:spcPts val="0"/>
              </a:spcAft>
              <a:buSzPts val="1400"/>
              <a:buFont typeface="Arial"/>
              <a:buChar char="●"/>
            </a:pPr>
            <a:r>
              <a:rPr lang="en-GB" sz="2400">
                <a:latin typeface="Roboto Slab"/>
                <a:ea typeface="Roboto Slab"/>
                <a:cs typeface="Roboto Slab"/>
                <a:sym typeface="Roboto Slab"/>
              </a:rPr>
              <a:t>Introduction of </a:t>
            </a:r>
            <a:r>
              <a:rPr lang="en-GB" sz="2400" b="1">
                <a:latin typeface="Roboto Slab"/>
                <a:ea typeface="Roboto Slab"/>
                <a:cs typeface="Roboto Slab"/>
                <a:sym typeface="Roboto Slab"/>
              </a:rPr>
              <a:t>Scheme for condonation of delay for companies restored on Register of Companies between 1</a:t>
            </a:r>
            <a:r>
              <a:rPr lang="en-GB" sz="2400" b="1" baseline="30000">
                <a:latin typeface="Roboto Slab"/>
                <a:ea typeface="Roboto Slab"/>
                <a:cs typeface="Roboto Slab"/>
                <a:sym typeface="Roboto Slab"/>
              </a:rPr>
              <a:t>st</a:t>
            </a:r>
            <a:r>
              <a:rPr lang="en-GB" sz="2400" b="1">
                <a:latin typeface="Roboto Slab"/>
                <a:ea typeface="Roboto Slab"/>
                <a:cs typeface="Roboto Slab"/>
                <a:sym typeface="Roboto Slab"/>
              </a:rPr>
              <a:t> December 2020 to 31</a:t>
            </a:r>
            <a:r>
              <a:rPr lang="en-GB" sz="2400" b="1" baseline="30000">
                <a:latin typeface="Roboto Slab"/>
                <a:ea typeface="Roboto Slab"/>
                <a:cs typeface="Roboto Slab"/>
                <a:sym typeface="Roboto Slab"/>
              </a:rPr>
              <a:t>st </a:t>
            </a:r>
            <a:r>
              <a:rPr lang="en-GB" sz="2400" b="1">
                <a:latin typeface="Roboto Slab"/>
                <a:ea typeface="Roboto Slab"/>
                <a:cs typeface="Roboto Slab"/>
                <a:sym typeface="Roboto Slab"/>
              </a:rPr>
              <a:t>December 2020</a:t>
            </a:r>
            <a:r>
              <a:rPr lang="en-GB" sz="2200">
                <a:latin typeface="Roboto Slab"/>
                <a:ea typeface="Roboto Slab"/>
                <a:cs typeface="Roboto Slab"/>
                <a:sym typeface="Roboto Slab"/>
              </a:rPr>
              <a:t>.</a:t>
            </a:r>
            <a:endParaRPr sz="2400" b="1">
              <a:latin typeface="Roboto Slab"/>
              <a:ea typeface="Roboto Slab"/>
              <a:cs typeface="Roboto Slab"/>
              <a:sym typeface="Roboto Slab"/>
            </a:endParaRPr>
          </a:p>
          <a:p>
            <a:pPr marL="457200" lvl="0" indent="-381000" algn="just" rtl="0">
              <a:lnSpc>
                <a:spcPct val="100000"/>
              </a:lnSpc>
              <a:spcBef>
                <a:spcPts val="750"/>
              </a:spcBef>
              <a:spcAft>
                <a:spcPts val="0"/>
              </a:spcAft>
              <a:buSzPts val="2400"/>
              <a:buFont typeface="Roboto Slab"/>
              <a:buChar char="●"/>
            </a:pPr>
            <a:r>
              <a:rPr lang="en-GB" sz="2400">
                <a:latin typeface="Roboto Slab"/>
                <a:ea typeface="Roboto Slab"/>
                <a:cs typeface="Roboto Slab"/>
                <a:sym typeface="Roboto Slab"/>
              </a:rPr>
              <a:t>Relaxation with respect to personal hearing of matters before NCLT (National Company Law Board Tribunal) and allowed Video Conferencing mode of meeting and Online Submission of scan copies of documents to NCLT Office electronically.</a:t>
            </a:r>
            <a:endParaRPr sz="2400" b="1">
              <a:latin typeface="Roboto Slab"/>
              <a:ea typeface="Roboto Slab"/>
              <a:cs typeface="Roboto Slab"/>
              <a:sym typeface="Roboto Slab"/>
            </a:endParaRPr>
          </a:p>
          <a:p>
            <a:pPr marL="457200" lvl="0" indent="-368300" algn="just" rtl="0">
              <a:lnSpc>
                <a:spcPct val="100000"/>
              </a:lnSpc>
              <a:spcBef>
                <a:spcPts val="750"/>
              </a:spcBef>
              <a:spcAft>
                <a:spcPts val="750"/>
              </a:spcAft>
              <a:buSzPts val="2200"/>
              <a:buFont typeface="Roboto Slab"/>
              <a:buChar char="●"/>
            </a:pPr>
            <a:r>
              <a:rPr lang="en-GB" sz="2200" b="1">
                <a:latin typeface="Roboto Slab"/>
                <a:ea typeface="Roboto Slab"/>
                <a:cs typeface="Roboto Slab"/>
                <a:sym typeface="Roboto Slab"/>
              </a:rPr>
              <a:t>Companies use accounting software with an audit trail of each transaction.*</a:t>
            </a:r>
            <a:endParaRPr sz="2800">
              <a:latin typeface="Roboto Slab"/>
              <a:ea typeface="Roboto Slab"/>
              <a:cs typeface="Roboto Slab"/>
              <a:sym typeface="Roboto Slab"/>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7"/>
          <p:cNvSpPr txBox="1">
            <a:spLocks noGrp="1"/>
          </p:cNvSpPr>
          <p:nvPr>
            <p:ph type="body" idx="1"/>
          </p:nvPr>
        </p:nvSpPr>
        <p:spPr>
          <a:xfrm>
            <a:off x="285750" y="267000"/>
            <a:ext cx="8572500" cy="4609500"/>
          </a:xfrm>
          <a:prstGeom prst="rect">
            <a:avLst/>
          </a:prstGeom>
        </p:spPr>
        <p:txBody>
          <a:bodyPr spcFirstLastPara="1" wrap="square" lIns="91425" tIns="91425" rIns="91425" bIns="91425" anchor="t" anchorCtr="0">
            <a:noAutofit/>
          </a:bodyPr>
          <a:lstStyle/>
          <a:p>
            <a:pPr marL="457200" lvl="0" indent="0" algn="just" rtl="0">
              <a:lnSpc>
                <a:spcPct val="100000"/>
              </a:lnSpc>
              <a:spcBef>
                <a:spcPts val="0"/>
              </a:spcBef>
              <a:spcAft>
                <a:spcPts val="0"/>
              </a:spcAft>
              <a:buNone/>
            </a:pPr>
            <a:r>
              <a:rPr lang="en-GB" sz="2200">
                <a:latin typeface="Roboto Slab"/>
                <a:ea typeface="Roboto Slab"/>
                <a:cs typeface="Roboto Slab"/>
                <a:sym typeface="Roboto Slab"/>
              </a:rPr>
              <a:t>In the </a:t>
            </a:r>
            <a:r>
              <a:rPr lang="en-GB" sz="2200" b="1" i="1">
                <a:uFill>
                  <a:noFill/>
                </a:uFill>
                <a:latin typeface="Roboto Slab"/>
                <a:ea typeface="Roboto Slab"/>
                <a:cs typeface="Roboto Slab"/>
                <a:sym typeface="Roboto Slab"/>
                <a:hlinkClick r:id="rId3"/>
              </a:rPr>
              <a:t>Companies (Accounts) Rules, 2014</a:t>
            </a:r>
            <a:r>
              <a:rPr lang="en-GB" sz="2200" i="1" u="sng">
                <a:latin typeface="Roboto Slab"/>
                <a:ea typeface="Roboto Slab"/>
                <a:cs typeface="Roboto Slab"/>
                <a:sym typeface="Roboto Slab"/>
              </a:rPr>
              <a:t>,-</a:t>
            </a:r>
            <a:endParaRPr sz="2200">
              <a:latin typeface="Roboto Slab"/>
              <a:ea typeface="Roboto Slab"/>
              <a:cs typeface="Roboto Slab"/>
              <a:sym typeface="Roboto Slab"/>
            </a:endParaRPr>
          </a:p>
          <a:p>
            <a:pPr marL="457200" lvl="0" indent="0" algn="just" rtl="0">
              <a:lnSpc>
                <a:spcPct val="100000"/>
              </a:lnSpc>
              <a:spcBef>
                <a:spcPts val="750"/>
              </a:spcBef>
              <a:spcAft>
                <a:spcPts val="0"/>
              </a:spcAft>
              <a:buNone/>
            </a:pPr>
            <a:r>
              <a:rPr lang="en-GB" sz="2200">
                <a:latin typeface="Roboto Slab"/>
                <a:ea typeface="Roboto Slab"/>
                <a:cs typeface="Roboto Slab"/>
                <a:sym typeface="Roboto Slab"/>
              </a:rPr>
              <a:t>Every company which uses accounting software for maintaining its books of account, </a:t>
            </a:r>
            <a:r>
              <a:rPr lang="en-GB" sz="2200" b="1">
                <a:latin typeface="Roboto Slab"/>
                <a:ea typeface="Roboto Slab"/>
                <a:cs typeface="Roboto Slab"/>
                <a:sym typeface="Roboto Slab"/>
              </a:rPr>
              <a:t>shall use only such accounting software which has a feature of recording audit trail of each and every transaction</a:t>
            </a:r>
            <a:r>
              <a:rPr lang="en-GB" sz="2200">
                <a:latin typeface="Roboto Slab"/>
                <a:ea typeface="Roboto Slab"/>
                <a:cs typeface="Roboto Slab"/>
                <a:sym typeface="Roboto Slab"/>
              </a:rPr>
              <a:t>, creating an edit log   of each change made in books of account along with the date when such changes were made and ensuring that the audit trail cannot be disabled.</a:t>
            </a:r>
            <a:endParaRPr sz="2200">
              <a:latin typeface="Roboto Slab"/>
              <a:ea typeface="Roboto Slab"/>
              <a:cs typeface="Roboto Slab"/>
              <a:sym typeface="Roboto Slab"/>
            </a:endParaRPr>
          </a:p>
          <a:p>
            <a:pPr marL="457200" lvl="0" indent="0" algn="just" rtl="0">
              <a:lnSpc>
                <a:spcPct val="100000"/>
              </a:lnSpc>
              <a:spcBef>
                <a:spcPts val="750"/>
              </a:spcBef>
              <a:spcAft>
                <a:spcPts val="0"/>
              </a:spcAft>
              <a:buNone/>
            </a:pPr>
            <a:r>
              <a:rPr lang="en-GB" sz="2200" b="1" i="1">
                <a:latin typeface="Roboto Slab"/>
                <a:ea typeface="Roboto Slab"/>
                <a:cs typeface="Roboto Slab"/>
                <a:sym typeface="Roboto Slab"/>
              </a:rPr>
              <a:t>*This amendment is effective from 01</a:t>
            </a:r>
            <a:r>
              <a:rPr lang="en-GB" sz="1900" b="1" i="1" baseline="30000">
                <a:latin typeface="Roboto Slab"/>
                <a:ea typeface="Roboto Slab"/>
                <a:cs typeface="Roboto Slab"/>
                <a:sym typeface="Roboto Slab"/>
              </a:rPr>
              <a:t>st</a:t>
            </a:r>
            <a:r>
              <a:rPr lang="en-GB" sz="2200" b="1" i="1">
                <a:latin typeface="Roboto Slab"/>
                <a:ea typeface="Roboto Slab"/>
                <a:cs typeface="Roboto Slab"/>
                <a:sym typeface="Roboto Slab"/>
              </a:rPr>
              <a:t> April 2022. A Relaxation</a:t>
            </a:r>
            <a:endParaRPr sz="2200" b="1" i="1">
              <a:latin typeface="Roboto Slab"/>
              <a:ea typeface="Roboto Slab"/>
              <a:cs typeface="Roboto Slab"/>
              <a:sym typeface="Roboto Slab"/>
            </a:endParaRPr>
          </a:p>
          <a:p>
            <a:pPr marL="0" lvl="0" indent="0" algn="just" rtl="0">
              <a:lnSpc>
                <a:spcPct val="100000"/>
              </a:lnSpc>
              <a:spcBef>
                <a:spcPts val="750"/>
              </a:spcBef>
              <a:spcAft>
                <a:spcPts val="0"/>
              </a:spcAft>
              <a:buNone/>
            </a:pPr>
            <a:endParaRPr sz="2200" b="1" i="1">
              <a:latin typeface="Roboto Slab"/>
              <a:ea typeface="Roboto Slab"/>
              <a:cs typeface="Roboto Slab"/>
              <a:sym typeface="Roboto Slab"/>
            </a:endParaRPr>
          </a:p>
          <a:p>
            <a:pPr marL="457200" lvl="0" indent="0" algn="l" rtl="0">
              <a:lnSpc>
                <a:spcPct val="100000"/>
              </a:lnSpc>
              <a:spcBef>
                <a:spcPts val="750"/>
              </a:spcBef>
              <a:spcAft>
                <a:spcPts val="750"/>
              </a:spcAft>
              <a:buNone/>
            </a:pPr>
            <a:endParaRPr sz="2800">
              <a:latin typeface="Roboto Slab"/>
              <a:ea typeface="Roboto Slab"/>
              <a:cs typeface="Roboto Slab"/>
              <a:sym typeface="Roboto Slab"/>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8"/>
          <p:cNvSpPr txBox="1">
            <a:spLocks noGrp="1"/>
          </p:cNvSpPr>
          <p:nvPr>
            <p:ph type="body" idx="1"/>
          </p:nvPr>
        </p:nvSpPr>
        <p:spPr>
          <a:xfrm>
            <a:off x="387900" y="208350"/>
            <a:ext cx="8368200" cy="4544400"/>
          </a:xfrm>
          <a:prstGeom prst="rect">
            <a:avLst/>
          </a:prstGeom>
        </p:spPr>
        <p:txBody>
          <a:bodyPr spcFirstLastPara="1" wrap="square" lIns="91425" tIns="91425" rIns="91425" bIns="91425" anchor="t" anchorCtr="0">
            <a:normAutofit/>
          </a:bodyPr>
          <a:lstStyle/>
          <a:p>
            <a:pPr marL="457200" lvl="0" indent="-355600" algn="just" rtl="0">
              <a:lnSpc>
                <a:spcPct val="100000"/>
              </a:lnSpc>
              <a:spcBef>
                <a:spcPts val="1400"/>
              </a:spcBef>
              <a:spcAft>
                <a:spcPts val="0"/>
              </a:spcAft>
              <a:buSzPts val="2000"/>
              <a:buFont typeface="Roboto Slab"/>
              <a:buChar char="●"/>
            </a:pPr>
            <a:r>
              <a:rPr lang="en-GB" sz="2000">
                <a:latin typeface="Roboto Slab"/>
                <a:ea typeface="Roboto Slab"/>
                <a:cs typeface="Roboto Slab"/>
                <a:sym typeface="Roboto Slab"/>
              </a:rPr>
              <a:t>Form INC 35 allows Aadhar based Registration for GST (Goods &amp; Service Tax Registration) </a:t>
            </a:r>
            <a:endParaRPr sz="2000">
              <a:latin typeface="Roboto Slab"/>
              <a:ea typeface="Roboto Slab"/>
              <a:cs typeface="Roboto Slab"/>
              <a:sym typeface="Roboto Slab"/>
            </a:endParaRPr>
          </a:p>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Facility for Extension of time for name approval beyond 20 days subject to payment of additional fees as may be prescribed.</a:t>
            </a:r>
            <a:endParaRPr sz="2000">
              <a:latin typeface="Roboto Slab"/>
              <a:ea typeface="Roboto Slab"/>
              <a:cs typeface="Roboto Slab"/>
              <a:sym typeface="Roboto Slab"/>
            </a:endParaRPr>
          </a:p>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MCA (Ministry of Corporate Affairs) will be  introducing MCA Version 3.0 with effect from 1</a:t>
            </a:r>
            <a:r>
              <a:rPr lang="en-GB" sz="2000" baseline="30000">
                <a:latin typeface="Roboto Slab"/>
                <a:ea typeface="Roboto Slab"/>
                <a:cs typeface="Roboto Slab"/>
                <a:sym typeface="Roboto Slab"/>
              </a:rPr>
              <a:t>st</a:t>
            </a:r>
            <a:r>
              <a:rPr lang="en-GB" sz="2000">
                <a:latin typeface="Roboto Slab"/>
                <a:ea typeface="Roboto Slab"/>
                <a:cs typeface="Roboto Slab"/>
                <a:sym typeface="Roboto Slab"/>
              </a:rPr>
              <a:t> October, 2021 with the help of Artificial Intelligence and Machine Learning Languages and Simulation Process. New MCA Version allows E-Adjudication, E-Consultation and Compliance Management Systems for the benefit of Stakeholders.</a:t>
            </a:r>
            <a:endParaRPr sz="2000" b="1">
              <a:latin typeface="Roboto Slab"/>
              <a:ea typeface="Roboto Slab"/>
              <a:cs typeface="Roboto Slab"/>
              <a:sym typeface="Roboto Slab"/>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49"/>
          <p:cNvSpPr txBox="1">
            <a:spLocks noGrp="1"/>
          </p:cNvSpPr>
          <p:nvPr>
            <p:ph type="body" idx="1"/>
          </p:nvPr>
        </p:nvSpPr>
        <p:spPr>
          <a:xfrm>
            <a:off x="387900" y="156250"/>
            <a:ext cx="8368200" cy="4752900"/>
          </a:xfrm>
          <a:prstGeom prst="rect">
            <a:avLst/>
          </a:prstGeom>
        </p:spPr>
        <p:txBody>
          <a:bodyPr spcFirstLastPara="1" wrap="square" lIns="91425" tIns="91425" rIns="91425" bIns="91425" anchor="t" anchorCtr="0">
            <a:normAutofit/>
          </a:bodyPr>
          <a:lstStyle/>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Merger or Amalgamation of two or more Start up Companies is allowed with one or more small companies.</a:t>
            </a:r>
            <a:endParaRPr sz="2000">
              <a:latin typeface="Roboto Slab"/>
              <a:ea typeface="Roboto Slab"/>
              <a:cs typeface="Roboto Slab"/>
              <a:sym typeface="Roboto Slab"/>
            </a:endParaRPr>
          </a:p>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Waiver of Additional fees for 40 Forms as on date vide MCA Circular.Various Forms include Form AOC 4, MGT 7, MGT14, MGT 14, CRA3, ADT 1, DIR 11,INC20A, INC 22 and other Forms for benefit of Stakeholders : A relaxation </a:t>
            </a:r>
            <a:endParaRPr sz="2000">
              <a:latin typeface="Roboto Slab"/>
              <a:ea typeface="Roboto Slab"/>
              <a:cs typeface="Roboto Slab"/>
              <a:sym typeface="Roboto Slab"/>
            </a:endParaRPr>
          </a:p>
          <a:p>
            <a:pPr marL="457200" lvl="0" indent="-355600" algn="just" rtl="0">
              <a:lnSpc>
                <a:spcPct val="100000"/>
              </a:lnSpc>
              <a:spcBef>
                <a:spcPts val="0"/>
              </a:spcBef>
              <a:spcAft>
                <a:spcPts val="0"/>
              </a:spcAft>
              <a:buSzPts val="2000"/>
              <a:buFont typeface="Roboto Slab"/>
              <a:buChar char="●"/>
            </a:pPr>
            <a:r>
              <a:rPr lang="en-GB" sz="2000">
                <a:latin typeface="Roboto Slab"/>
                <a:ea typeface="Roboto Slab"/>
                <a:cs typeface="Roboto Slab"/>
                <a:sym typeface="Roboto Slab"/>
              </a:rPr>
              <a:t>Director KYC to be done before 29</a:t>
            </a:r>
            <a:r>
              <a:rPr lang="en-GB" sz="2000" baseline="30000">
                <a:latin typeface="Roboto Slab"/>
                <a:ea typeface="Roboto Slab"/>
                <a:cs typeface="Roboto Slab"/>
                <a:sym typeface="Roboto Slab"/>
              </a:rPr>
              <a:t>th</a:t>
            </a:r>
            <a:r>
              <a:rPr lang="en-GB" sz="2000">
                <a:latin typeface="Roboto Slab"/>
                <a:ea typeface="Roboto Slab"/>
                <a:cs typeface="Roboto Slab"/>
                <a:sym typeface="Roboto Slab"/>
              </a:rPr>
              <a:t> April, 2021, date extended to 30</a:t>
            </a:r>
            <a:r>
              <a:rPr lang="en-GB" sz="2000" baseline="30000">
                <a:latin typeface="Roboto Slab"/>
                <a:ea typeface="Roboto Slab"/>
                <a:cs typeface="Roboto Slab"/>
                <a:sym typeface="Roboto Slab"/>
              </a:rPr>
              <a:t>th</a:t>
            </a:r>
            <a:r>
              <a:rPr lang="en-GB" sz="2000">
                <a:latin typeface="Roboto Slab"/>
                <a:ea typeface="Roboto Slab"/>
                <a:cs typeface="Roboto Slab"/>
                <a:sym typeface="Roboto Slab"/>
              </a:rPr>
              <a:t> September, 2021. First time KYC to be done on priority basis.</a:t>
            </a:r>
            <a:endParaRPr sz="2000">
              <a:latin typeface="Roboto Slab"/>
              <a:ea typeface="Roboto Slab"/>
              <a:cs typeface="Roboto Slab"/>
              <a:sym typeface="Roboto Slab"/>
            </a:endParaRPr>
          </a:p>
          <a:p>
            <a:pPr marL="0" lvl="0" indent="0" algn="just" rtl="0">
              <a:lnSpc>
                <a:spcPct val="100000"/>
              </a:lnSpc>
              <a:spcBef>
                <a:spcPts val="1400"/>
              </a:spcBef>
              <a:spcAft>
                <a:spcPts val="0"/>
              </a:spcAft>
              <a:buNone/>
            </a:pPr>
            <a:r>
              <a:rPr lang="en-GB" sz="2000">
                <a:latin typeface="Roboto Slab"/>
                <a:ea typeface="Roboto Slab"/>
                <a:cs typeface="Roboto Slab"/>
                <a:sym typeface="Roboto Slab"/>
              </a:rPr>
              <a:t>                           </a:t>
            </a:r>
            <a:endParaRPr sz="2000">
              <a:latin typeface="Roboto Slab"/>
              <a:ea typeface="Roboto Slab"/>
              <a:cs typeface="Roboto Slab"/>
              <a:sym typeface="Roboto Slab"/>
            </a:endParaRPr>
          </a:p>
          <a:p>
            <a:pPr marL="0" lvl="0" indent="0" algn="just" rtl="0">
              <a:lnSpc>
                <a:spcPct val="100000"/>
              </a:lnSpc>
              <a:spcBef>
                <a:spcPts val="1400"/>
              </a:spcBef>
              <a:spcAft>
                <a:spcPts val="1400"/>
              </a:spcAft>
              <a:buNone/>
            </a:pPr>
            <a:r>
              <a:rPr lang="en-GB" sz="2000">
                <a:latin typeface="Roboto Slab"/>
                <a:ea typeface="Roboto Slab"/>
                <a:cs typeface="Roboto Slab"/>
                <a:sym typeface="Roboto Slab"/>
              </a:rPr>
              <a:t>                                             THANK YOU.</a:t>
            </a:r>
            <a:endParaRPr sz="2000">
              <a:latin typeface="Roboto Slab"/>
              <a:ea typeface="Roboto Slab"/>
              <a:cs typeface="Roboto Slab"/>
              <a:sym typeface="Roboto Slab"/>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body" idx="1"/>
          </p:nvPr>
        </p:nvSpPr>
        <p:spPr>
          <a:xfrm>
            <a:off x="247400" y="234375"/>
            <a:ext cx="8646300" cy="4661700"/>
          </a:xfrm>
          <a:prstGeom prst="rect">
            <a:avLst/>
          </a:prstGeom>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GB" sz="1700">
                <a:latin typeface="Roboto Slab"/>
                <a:ea typeface="Roboto Slab"/>
                <a:cs typeface="Roboto Slab"/>
                <a:sym typeface="Roboto Slab"/>
              </a:rPr>
              <a:t>Five types of entities are covered for registration in Form CSR -1 : Viz </a:t>
            </a:r>
            <a:endParaRPr sz="1700">
              <a:latin typeface="Roboto Slab"/>
              <a:ea typeface="Roboto Slab"/>
              <a:cs typeface="Roboto Slab"/>
              <a:sym typeface="Roboto Slab"/>
            </a:endParaRPr>
          </a:p>
          <a:p>
            <a:pPr marL="0" lvl="0" indent="0" algn="just" rtl="0">
              <a:lnSpc>
                <a:spcPct val="115000"/>
              </a:lnSpc>
              <a:spcBef>
                <a:spcPts val="0"/>
              </a:spcBef>
              <a:spcAft>
                <a:spcPts val="0"/>
              </a:spcAft>
              <a:buNone/>
            </a:pPr>
            <a:endParaRPr sz="1700">
              <a:latin typeface="Roboto Slab"/>
              <a:ea typeface="Roboto Slab"/>
              <a:cs typeface="Roboto Slab"/>
              <a:sym typeface="Roboto Slab"/>
            </a:endParaRPr>
          </a:p>
          <a:p>
            <a:pPr marL="685800" lvl="0" indent="-565150" algn="just" rtl="0">
              <a:lnSpc>
                <a:spcPct val="100000"/>
              </a:lnSpc>
              <a:spcBef>
                <a:spcPts val="0"/>
              </a:spcBef>
              <a:spcAft>
                <a:spcPts val="0"/>
              </a:spcAft>
              <a:buSzPts val="1700"/>
              <a:buFont typeface="Roboto Slab"/>
              <a:buAutoNum type="arabicParenR"/>
            </a:pPr>
            <a:r>
              <a:rPr lang="en-GB" sz="1700">
                <a:latin typeface="Roboto Slab"/>
                <a:ea typeface="Roboto Slab"/>
                <a:cs typeface="Roboto Slab"/>
                <a:sym typeface="Roboto Slab"/>
              </a:rPr>
              <a:t>Company established under Section 8 of the Companies Act, 2013 with Section 12A and Section 80G registrations under the Income Tax Act, 1961.</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endParaRPr sz="1700">
              <a:latin typeface="Roboto Slab"/>
              <a:ea typeface="Roboto Slab"/>
              <a:cs typeface="Roboto Slab"/>
              <a:sym typeface="Roboto Slab"/>
            </a:endParaRPr>
          </a:p>
          <a:p>
            <a:pPr marL="685800" lvl="0" indent="-565150" algn="just" rtl="0">
              <a:lnSpc>
                <a:spcPct val="100000"/>
              </a:lnSpc>
              <a:spcBef>
                <a:spcPts val="0"/>
              </a:spcBef>
              <a:spcAft>
                <a:spcPts val="0"/>
              </a:spcAft>
              <a:buSzPts val="1700"/>
              <a:buFont typeface="Roboto Slab"/>
              <a:buAutoNum type="arabicParenR"/>
            </a:pPr>
            <a:r>
              <a:rPr lang="en-GB" sz="1700">
                <a:latin typeface="Roboto Slab"/>
                <a:ea typeface="Roboto Slab"/>
                <a:cs typeface="Roboto Slab"/>
                <a:sym typeface="Roboto Slab"/>
              </a:rPr>
              <a:t>Registered Public Trust with Section 12A and Section 80G registrations under the Income Tax Act, 1961.</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endParaRPr sz="1700">
              <a:latin typeface="Roboto Slab"/>
              <a:ea typeface="Roboto Slab"/>
              <a:cs typeface="Roboto Slab"/>
              <a:sym typeface="Roboto Slab"/>
            </a:endParaRPr>
          </a:p>
          <a:p>
            <a:pPr marL="685800" lvl="0" indent="-565150" algn="just" rtl="0">
              <a:lnSpc>
                <a:spcPct val="100000"/>
              </a:lnSpc>
              <a:spcBef>
                <a:spcPts val="0"/>
              </a:spcBef>
              <a:spcAft>
                <a:spcPts val="0"/>
              </a:spcAft>
              <a:buSzPts val="1700"/>
              <a:buFont typeface="Roboto Slab"/>
              <a:buAutoNum type="arabicParenR"/>
            </a:pPr>
            <a:r>
              <a:rPr lang="en-GB" sz="1700">
                <a:latin typeface="Roboto Slab"/>
                <a:ea typeface="Roboto Slab"/>
                <a:cs typeface="Roboto Slab"/>
                <a:sym typeface="Roboto Slab"/>
              </a:rPr>
              <a:t>Company established under Section 8 of the Companies Act, 2013 or Registered Trust or Registered Society established by the Central Government or State Government.</a:t>
            </a:r>
            <a:endParaRPr sz="1700">
              <a:latin typeface="Roboto Slab"/>
              <a:ea typeface="Roboto Slab"/>
              <a:cs typeface="Roboto Slab"/>
              <a:sym typeface="Roboto Slab"/>
            </a:endParaRPr>
          </a:p>
          <a:p>
            <a:pPr marL="457200" lvl="0" indent="0" algn="l" rtl="0">
              <a:lnSpc>
                <a:spcPct val="115000"/>
              </a:lnSpc>
              <a:spcBef>
                <a:spcPts val="0"/>
              </a:spcBef>
              <a:spcAft>
                <a:spcPts val="0"/>
              </a:spcAft>
              <a:buNone/>
            </a:pPr>
            <a:endParaRPr sz="1700">
              <a:latin typeface="Roboto Slab"/>
              <a:ea typeface="Roboto Slab"/>
              <a:cs typeface="Roboto Slab"/>
              <a:sym typeface="Roboto Slab"/>
            </a:endParaRPr>
          </a:p>
          <a:p>
            <a:pPr marL="685800" lvl="0" indent="-565150" algn="just" rtl="0">
              <a:lnSpc>
                <a:spcPct val="100000"/>
              </a:lnSpc>
              <a:spcBef>
                <a:spcPts val="0"/>
              </a:spcBef>
              <a:spcAft>
                <a:spcPts val="0"/>
              </a:spcAft>
              <a:buSzPts val="1700"/>
              <a:buFont typeface="Roboto Slab"/>
              <a:buAutoNum type="arabicParenR"/>
            </a:pPr>
            <a:r>
              <a:rPr lang="en-GB" sz="1700">
                <a:latin typeface="Roboto Slab"/>
                <a:ea typeface="Roboto Slab"/>
                <a:cs typeface="Roboto Slab"/>
                <a:sym typeface="Roboto Slab"/>
              </a:rPr>
              <a:t>Registered Society with Section 12A and Section 80G registrations under the Income Tax Act, 1961.</a:t>
            </a:r>
            <a:endParaRPr sz="1700">
              <a:latin typeface="Roboto Slab"/>
              <a:ea typeface="Roboto Slab"/>
              <a:cs typeface="Roboto Slab"/>
              <a:sym typeface="Roboto Slab"/>
            </a:endParaRPr>
          </a:p>
          <a:p>
            <a:pPr marL="0" lvl="0" indent="0" algn="just" rtl="0">
              <a:lnSpc>
                <a:spcPct val="100000"/>
              </a:lnSpc>
              <a:spcBef>
                <a:spcPts val="0"/>
              </a:spcBef>
              <a:spcAft>
                <a:spcPts val="0"/>
              </a:spcAft>
              <a:buNone/>
            </a:pPr>
            <a:endParaRPr sz="1700">
              <a:latin typeface="Roboto Slab"/>
              <a:ea typeface="Roboto Slab"/>
              <a:cs typeface="Roboto Slab"/>
              <a:sym typeface="Roboto Slab"/>
            </a:endParaRPr>
          </a:p>
          <a:p>
            <a:pPr marL="685800" lvl="0" indent="-565150" algn="just" rtl="0">
              <a:lnSpc>
                <a:spcPct val="115000"/>
              </a:lnSpc>
              <a:spcBef>
                <a:spcPts val="0"/>
              </a:spcBef>
              <a:spcAft>
                <a:spcPts val="0"/>
              </a:spcAft>
              <a:buSzPts val="1700"/>
              <a:buFont typeface="Roboto Slab"/>
              <a:buAutoNum type="arabicParenR"/>
            </a:pPr>
            <a:r>
              <a:rPr lang="en-GB" sz="1700">
                <a:latin typeface="Roboto Slab"/>
                <a:ea typeface="Roboto Slab"/>
                <a:cs typeface="Roboto Slab"/>
                <a:sym typeface="Roboto Slab"/>
              </a:rPr>
              <a:t>Entity established under an Act of Parliament or State Legislature.</a:t>
            </a:r>
            <a:endParaRPr sz="2100">
              <a:latin typeface="Roboto Slab"/>
              <a:ea typeface="Roboto Slab"/>
              <a:cs typeface="Roboto Slab"/>
              <a:sym typeface="Roboto Slab"/>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a:spLocks noGrp="1"/>
          </p:cNvSpPr>
          <p:nvPr>
            <p:ph type="body" idx="1"/>
          </p:nvPr>
        </p:nvSpPr>
        <p:spPr>
          <a:xfrm>
            <a:off x="260425" y="195325"/>
            <a:ext cx="8633400" cy="47007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2400">
                <a:latin typeface="Roboto Slab"/>
                <a:ea typeface="Roboto Slab"/>
                <a:cs typeface="Roboto Slab"/>
                <a:sym typeface="Roboto Slab"/>
              </a:rPr>
              <a:t>If the aforesaid entities are not established by any company or group of companies, then the entity need to have an established track record of three years in undertaking similar activities need to be mentioned in form CSR-1.  </a:t>
            </a:r>
            <a:endParaRPr sz="2400">
              <a:latin typeface="Roboto Slab"/>
              <a:ea typeface="Roboto Slab"/>
              <a:cs typeface="Roboto Slab"/>
              <a:sym typeface="Roboto Slab"/>
            </a:endParaRPr>
          </a:p>
          <a:p>
            <a:pPr marL="0" lvl="0" indent="0" algn="just" rtl="0">
              <a:lnSpc>
                <a:spcPct val="100000"/>
              </a:lnSpc>
              <a:spcBef>
                <a:spcPts val="0"/>
              </a:spcBef>
              <a:spcAft>
                <a:spcPts val="0"/>
              </a:spcAft>
              <a:buNone/>
            </a:pPr>
            <a:endParaRPr sz="2400">
              <a:latin typeface="Roboto Slab"/>
              <a:ea typeface="Roboto Slab"/>
              <a:cs typeface="Roboto Slab"/>
              <a:sym typeface="Roboto Slab"/>
            </a:endParaRPr>
          </a:p>
          <a:p>
            <a:pPr marL="0" lvl="0" indent="0" algn="just" rtl="0">
              <a:lnSpc>
                <a:spcPct val="115000"/>
              </a:lnSpc>
              <a:spcBef>
                <a:spcPts val="0"/>
              </a:spcBef>
              <a:spcAft>
                <a:spcPts val="1000"/>
              </a:spcAft>
              <a:buNone/>
            </a:pPr>
            <a:r>
              <a:rPr lang="en-GB" sz="2400">
                <a:latin typeface="Roboto Slab"/>
                <a:ea typeface="Roboto Slab"/>
                <a:cs typeface="Roboto Slab"/>
                <a:sym typeface="Roboto Slab"/>
              </a:rPr>
              <a:t>Copies of Certificate of Registration of respective entity self attested by authorized signatory of an entity need to be attached mandatorily. PAN of an entity self attested by authorized signatory of an entity needs to be attached mandatorily.</a:t>
            </a:r>
            <a:endParaRPr sz="2800">
              <a:latin typeface="Roboto Slab"/>
              <a:ea typeface="Roboto Slab"/>
              <a:cs typeface="Roboto Slab"/>
              <a:sym typeface="Roboto Sla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body" idx="1"/>
          </p:nvPr>
        </p:nvSpPr>
        <p:spPr>
          <a:xfrm>
            <a:off x="208350" y="221375"/>
            <a:ext cx="8750400" cy="4622700"/>
          </a:xfrm>
          <a:prstGeom prst="rect">
            <a:avLst/>
          </a:prstGeom>
        </p:spPr>
        <p:txBody>
          <a:bodyPr spcFirstLastPara="1" wrap="square" lIns="91425" tIns="91425" rIns="91425" bIns="91425" anchor="t" anchorCtr="0">
            <a:noAutofit/>
          </a:bodyPr>
          <a:lstStyle/>
          <a:p>
            <a:pPr marL="0" lvl="0" indent="0" algn="just" rtl="0">
              <a:lnSpc>
                <a:spcPct val="105000"/>
              </a:lnSpc>
              <a:spcBef>
                <a:spcPts val="0"/>
              </a:spcBef>
              <a:spcAft>
                <a:spcPts val="0"/>
              </a:spcAft>
              <a:buNone/>
            </a:pPr>
            <a:r>
              <a:rPr lang="en-GB" sz="2000">
                <a:latin typeface="Roboto Slab"/>
                <a:ea typeface="Roboto Slab"/>
                <a:cs typeface="Roboto Slab"/>
                <a:sym typeface="Roboto Slab"/>
              </a:rPr>
              <a:t>Form CSR-1 need to be digitally signed by following persons:</a:t>
            </a:r>
            <a:endParaRPr sz="2000">
              <a:latin typeface="Roboto Slab"/>
              <a:ea typeface="Roboto Slab"/>
              <a:cs typeface="Roboto Slab"/>
              <a:sym typeface="Roboto Slab"/>
            </a:endParaRPr>
          </a:p>
          <a:p>
            <a:pPr marL="457200" lvl="0" indent="-355600" algn="just" rtl="0">
              <a:lnSpc>
                <a:spcPct val="105000"/>
              </a:lnSpc>
              <a:spcBef>
                <a:spcPts val="1000"/>
              </a:spcBef>
              <a:spcAft>
                <a:spcPts val="0"/>
              </a:spcAft>
              <a:buSzPts val="2000"/>
              <a:buFont typeface="Roboto Slab"/>
              <a:buAutoNum type="alphaLcParenR"/>
            </a:pPr>
            <a:r>
              <a:rPr lang="en-GB" sz="2000">
                <a:latin typeface="Roboto Slab"/>
                <a:ea typeface="Roboto Slab"/>
                <a:cs typeface="Roboto Slab"/>
                <a:sym typeface="Roboto Slab"/>
              </a:rPr>
              <a:t>Any one of the Directors of Section 8 Company</a:t>
            </a:r>
            <a:endParaRPr sz="2000">
              <a:latin typeface="Roboto Slab"/>
              <a:ea typeface="Roboto Slab"/>
              <a:cs typeface="Roboto Slab"/>
              <a:sym typeface="Roboto Slab"/>
            </a:endParaRPr>
          </a:p>
          <a:p>
            <a:pPr marL="457200" lvl="0" indent="-355600" algn="just" rtl="0">
              <a:lnSpc>
                <a:spcPct val="105000"/>
              </a:lnSpc>
              <a:spcBef>
                <a:spcPts val="0"/>
              </a:spcBef>
              <a:spcAft>
                <a:spcPts val="0"/>
              </a:spcAft>
              <a:buSzPts val="2000"/>
              <a:buFont typeface="Roboto Slab"/>
              <a:buAutoNum type="alphaLcParenR"/>
            </a:pPr>
            <a:r>
              <a:rPr lang="en-GB" sz="2000">
                <a:latin typeface="Roboto Slab"/>
                <a:ea typeface="Roboto Slab"/>
                <a:cs typeface="Roboto Slab"/>
                <a:sym typeface="Roboto Slab"/>
              </a:rPr>
              <a:t>Any one of trustees of Registered Trust</a:t>
            </a:r>
            <a:endParaRPr sz="2000">
              <a:latin typeface="Roboto Slab"/>
              <a:ea typeface="Roboto Slab"/>
              <a:cs typeface="Roboto Slab"/>
              <a:sym typeface="Roboto Slab"/>
            </a:endParaRPr>
          </a:p>
          <a:p>
            <a:pPr marL="457200" lvl="0" indent="-355600" algn="just" rtl="0">
              <a:lnSpc>
                <a:spcPct val="105000"/>
              </a:lnSpc>
              <a:spcBef>
                <a:spcPts val="0"/>
              </a:spcBef>
              <a:spcAft>
                <a:spcPts val="0"/>
              </a:spcAft>
              <a:buSzPts val="2000"/>
              <a:buFont typeface="Roboto Slab"/>
              <a:buAutoNum type="alphaLcParenR"/>
            </a:pPr>
            <a:r>
              <a:rPr lang="en-GB" sz="2000">
                <a:latin typeface="Roboto Slab"/>
                <a:ea typeface="Roboto Slab"/>
                <a:cs typeface="Roboto Slab"/>
                <a:sym typeface="Roboto Slab"/>
              </a:rPr>
              <a:t>By Chairperson/Secretary in case of Registered Society</a:t>
            </a:r>
            <a:endParaRPr sz="2000">
              <a:latin typeface="Roboto Slab"/>
              <a:ea typeface="Roboto Slab"/>
              <a:cs typeface="Roboto Slab"/>
              <a:sym typeface="Roboto Slab"/>
            </a:endParaRPr>
          </a:p>
          <a:p>
            <a:pPr marL="457200" lvl="0" indent="-355600" algn="just" rtl="0">
              <a:lnSpc>
                <a:spcPct val="105000"/>
              </a:lnSpc>
              <a:spcBef>
                <a:spcPts val="0"/>
              </a:spcBef>
              <a:spcAft>
                <a:spcPts val="0"/>
              </a:spcAft>
              <a:buSzPts val="2000"/>
              <a:buFont typeface="Roboto Slab"/>
              <a:buAutoNum type="alphaLcParenR"/>
            </a:pPr>
            <a:r>
              <a:rPr lang="en-GB" sz="2000">
                <a:latin typeface="Roboto Slab"/>
                <a:ea typeface="Roboto Slab"/>
                <a:cs typeface="Roboto Slab"/>
                <a:sym typeface="Roboto Slab"/>
              </a:rPr>
              <a:t>Authorized Signatory in case of entity established under an Act of Parliament or State Legislature. </a:t>
            </a:r>
            <a:endParaRPr sz="2000">
              <a:latin typeface="Roboto Slab"/>
              <a:ea typeface="Roboto Slab"/>
              <a:cs typeface="Roboto Slab"/>
              <a:sym typeface="Roboto Slab"/>
            </a:endParaRPr>
          </a:p>
          <a:p>
            <a:pPr marL="457200" lvl="0" indent="-355600" algn="just" rtl="0">
              <a:lnSpc>
                <a:spcPct val="105000"/>
              </a:lnSpc>
              <a:spcBef>
                <a:spcPts val="0"/>
              </a:spcBef>
              <a:spcAft>
                <a:spcPts val="0"/>
              </a:spcAft>
              <a:buSzPts val="2000"/>
              <a:buFont typeface="Roboto Slab"/>
              <a:buAutoNum type="alphaLcParenR"/>
            </a:pPr>
            <a:r>
              <a:rPr lang="en-GB" sz="2000">
                <a:latin typeface="Roboto Slab"/>
                <a:ea typeface="Roboto Slab"/>
                <a:cs typeface="Roboto Slab"/>
                <a:sym typeface="Roboto Slab"/>
              </a:rPr>
              <a:t>A Practising Professional like Chartered Accountant in Practice or a Cost Accountant in Practice or Company Secretary in Practice. </a:t>
            </a:r>
            <a:endParaRPr sz="2000">
              <a:latin typeface="Roboto Slab"/>
              <a:ea typeface="Roboto Slab"/>
              <a:cs typeface="Roboto Slab"/>
              <a:sym typeface="Roboto Slab"/>
            </a:endParaRPr>
          </a:p>
          <a:p>
            <a:pPr marL="457200" lvl="0" indent="0" algn="just" rtl="0">
              <a:lnSpc>
                <a:spcPct val="105000"/>
              </a:lnSpc>
              <a:spcBef>
                <a:spcPts val="0"/>
              </a:spcBef>
              <a:spcAft>
                <a:spcPts val="0"/>
              </a:spcAft>
              <a:buNone/>
            </a:pPr>
            <a:endParaRPr sz="2000">
              <a:latin typeface="Roboto Slab"/>
              <a:ea typeface="Roboto Slab"/>
              <a:cs typeface="Roboto Slab"/>
              <a:sym typeface="Roboto Slab"/>
            </a:endParaRPr>
          </a:p>
          <a:p>
            <a:pPr marL="457200" lvl="0" indent="0" algn="just" rtl="0">
              <a:lnSpc>
                <a:spcPct val="105000"/>
              </a:lnSpc>
              <a:spcBef>
                <a:spcPts val="0"/>
              </a:spcBef>
              <a:spcAft>
                <a:spcPts val="1000"/>
              </a:spcAft>
              <a:buNone/>
            </a:pPr>
            <a:endParaRPr sz="2400">
              <a:latin typeface="Roboto Slab"/>
              <a:ea typeface="Roboto Slab"/>
              <a:cs typeface="Roboto Slab"/>
              <a:sym typeface="Roboto Sla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body" idx="1"/>
          </p:nvPr>
        </p:nvSpPr>
        <p:spPr>
          <a:xfrm>
            <a:off x="221375" y="247400"/>
            <a:ext cx="8750400" cy="4583700"/>
          </a:xfrm>
          <a:prstGeom prst="rect">
            <a:avLst/>
          </a:prstGeom>
        </p:spPr>
        <p:txBody>
          <a:bodyPr spcFirstLastPara="1" wrap="square" lIns="91425" tIns="91425" rIns="91425" bIns="91425" anchor="t" anchorCtr="0">
            <a:noAutofit/>
          </a:bodyPr>
          <a:lstStyle/>
          <a:p>
            <a:pPr marL="457200" lvl="0" indent="0" algn="l" rtl="0">
              <a:lnSpc>
                <a:spcPct val="85000"/>
              </a:lnSpc>
              <a:spcBef>
                <a:spcPts val="0"/>
              </a:spcBef>
              <a:spcAft>
                <a:spcPts val="0"/>
              </a:spcAft>
              <a:buNone/>
            </a:pPr>
            <a:r>
              <a:rPr lang="en-GB" sz="2100">
                <a:latin typeface="Roboto Slab"/>
                <a:ea typeface="Roboto Slab"/>
                <a:cs typeface="Roboto Slab"/>
                <a:sym typeface="Roboto Slab"/>
              </a:rPr>
              <a:t>Once all details of form are correctly filled up and legible attachments are attached to form like PAN Card and Registration Certificate of an entity, it will be digitally signed and submitted. The Form is STP mode (Straight to process mode. When CSR -1 Form  is successfully processed, an acknowledgement of the same is sent to the user in the form of an email to the email address of the entity.</a:t>
            </a:r>
            <a:endParaRPr sz="2100">
              <a:latin typeface="Roboto Slab"/>
              <a:ea typeface="Roboto Slab"/>
              <a:cs typeface="Roboto Slab"/>
              <a:sym typeface="Roboto Slab"/>
            </a:endParaRPr>
          </a:p>
          <a:p>
            <a:pPr marL="457200" lvl="0" indent="0" algn="l" rtl="0">
              <a:lnSpc>
                <a:spcPct val="85000"/>
              </a:lnSpc>
              <a:spcBef>
                <a:spcPts val="1000"/>
              </a:spcBef>
              <a:spcAft>
                <a:spcPts val="0"/>
              </a:spcAft>
              <a:buNone/>
            </a:pPr>
            <a:r>
              <a:rPr lang="en-GB" sz="2100">
                <a:latin typeface="Roboto Slab"/>
                <a:ea typeface="Roboto Slab"/>
                <a:cs typeface="Roboto Slab"/>
                <a:sym typeface="Roboto Slab"/>
              </a:rPr>
              <a:t> Further, a digitally signed approval letter along with CSR Registration number with Format CSRXXXXXXXX where X represents system generated unique sequential number will be sent to the  User as well as the email address of the entity as mentioned in Form CSR-1 This unique CSR Registration Number will be quoted everywhere including letterhead of entity concerned. This will ensure CSR spent will be with authorized and registered entities with the Ministry of Corporate Affairs.</a:t>
            </a:r>
            <a:endParaRPr sz="2500">
              <a:latin typeface="Roboto Slab"/>
              <a:ea typeface="Roboto Slab"/>
              <a:cs typeface="Roboto Slab"/>
              <a:sym typeface="Roboto Slab"/>
            </a:endParaRPr>
          </a:p>
          <a:p>
            <a:pPr marL="0" lvl="0" indent="0" algn="l" rtl="0">
              <a:lnSpc>
                <a:spcPct val="95000"/>
              </a:lnSpc>
              <a:spcBef>
                <a:spcPts val="1000"/>
              </a:spcBef>
              <a:spcAft>
                <a:spcPts val="1200"/>
              </a:spcAft>
              <a:buNone/>
            </a:pPr>
            <a:endParaRPr sz="19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body" idx="1"/>
          </p:nvPr>
        </p:nvSpPr>
        <p:spPr>
          <a:xfrm>
            <a:off x="299500" y="208350"/>
            <a:ext cx="8633400" cy="46356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sz="2000">
                <a:latin typeface="Roboto Slab"/>
                <a:ea typeface="Roboto Slab"/>
                <a:cs typeface="Roboto Slab"/>
                <a:sym typeface="Roboto Slab"/>
              </a:rPr>
              <a:t>2) Major Changes in CSR Rules :</a:t>
            </a:r>
            <a:endParaRPr sz="2000">
              <a:latin typeface="Roboto Slab"/>
              <a:ea typeface="Roboto Slab"/>
              <a:cs typeface="Roboto Slab"/>
              <a:sym typeface="Roboto Slab"/>
            </a:endParaRPr>
          </a:p>
          <a:p>
            <a:pPr marL="0" lvl="0" indent="0" algn="just" rtl="0">
              <a:lnSpc>
                <a:spcPct val="100000"/>
              </a:lnSpc>
              <a:spcBef>
                <a:spcPts val="0"/>
              </a:spcBef>
              <a:spcAft>
                <a:spcPts val="0"/>
              </a:spcAft>
              <a:buNone/>
            </a:pPr>
            <a:endParaRPr sz="2000">
              <a:latin typeface="Roboto Slab"/>
              <a:ea typeface="Roboto Slab"/>
              <a:cs typeface="Roboto Slab"/>
              <a:sym typeface="Roboto Slab"/>
            </a:endParaRPr>
          </a:p>
          <a:p>
            <a:pPr marL="0" lvl="0" indent="0" algn="just" rtl="0">
              <a:lnSpc>
                <a:spcPct val="100000"/>
              </a:lnSpc>
              <a:spcBef>
                <a:spcPts val="0"/>
              </a:spcBef>
              <a:spcAft>
                <a:spcPts val="0"/>
              </a:spcAft>
              <a:buNone/>
            </a:pPr>
            <a:r>
              <a:rPr lang="en-GB" sz="2000">
                <a:latin typeface="Roboto Slab"/>
                <a:ea typeface="Roboto Slab"/>
                <a:cs typeface="Roboto Slab"/>
                <a:sym typeface="Roboto Slab"/>
              </a:rPr>
              <a:t>If a company is in default in complying with the provisions of sub-section (5) or sub-section (6) of Section 135 of the Companies Act, 2013 : </a:t>
            </a:r>
            <a:endParaRPr sz="2000">
              <a:latin typeface="Roboto Slab"/>
              <a:ea typeface="Roboto Slab"/>
              <a:cs typeface="Roboto Slab"/>
              <a:sym typeface="Roboto Slab"/>
            </a:endParaRPr>
          </a:p>
          <a:p>
            <a:pPr marL="0" lvl="0" indent="-330200" algn="just" rtl="0">
              <a:lnSpc>
                <a:spcPct val="100000"/>
              </a:lnSpc>
              <a:spcBef>
                <a:spcPts val="750"/>
              </a:spcBef>
              <a:spcAft>
                <a:spcPts val="0"/>
              </a:spcAft>
              <a:buSzPts val="1600"/>
              <a:buFont typeface="Arial"/>
              <a:buChar char="●"/>
            </a:pPr>
            <a:r>
              <a:rPr lang="en-GB" sz="2000">
                <a:latin typeface="Roboto Slab"/>
                <a:ea typeface="Roboto Slab"/>
                <a:cs typeface="Roboto Slab"/>
                <a:sym typeface="Roboto Slab"/>
              </a:rPr>
              <a:t>the company shall be liable to a </a:t>
            </a:r>
            <a:r>
              <a:rPr lang="en-GB" sz="2000" b="1">
                <a:latin typeface="Roboto Slab"/>
                <a:ea typeface="Roboto Slab"/>
                <a:cs typeface="Roboto Slab"/>
                <a:sym typeface="Roboto Slab"/>
              </a:rPr>
              <a:t>penalty</a:t>
            </a:r>
            <a:r>
              <a:rPr lang="en-GB" sz="2000">
                <a:latin typeface="Roboto Slab"/>
                <a:ea typeface="Roboto Slab"/>
                <a:cs typeface="Roboto Slab"/>
                <a:sym typeface="Roboto Slab"/>
              </a:rPr>
              <a:t> of </a:t>
            </a:r>
            <a:r>
              <a:rPr lang="en-GB" sz="2000" b="1">
                <a:latin typeface="Roboto Slab"/>
                <a:ea typeface="Roboto Slab"/>
                <a:cs typeface="Roboto Slab"/>
                <a:sym typeface="Roboto Slab"/>
              </a:rPr>
              <a:t>twice the amount</a:t>
            </a:r>
            <a:r>
              <a:rPr lang="en-GB" sz="2000">
                <a:latin typeface="Roboto Slab"/>
                <a:ea typeface="Roboto Slab"/>
                <a:cs typeface="Roboto Slab"/>
                <a:sym typeface="Roboto Slab"/>
              </a:rPr>
              <a:t> required to be transferred by the company to the Fund specified in Schedule VII of the Unspent Corporate Social Responsibility Account or </a:t>
            </a:r>
            <a:r>
              <a:rPr lang="en-GB" sz="2000" b="1">
                <a:latin typeface="Roboto Slab"/>
                <a:ea typeface="Roboto Slab"/>
                <a:cs typeface="Roboto Slab"/>
                <a:sym typeface="Roboto Slab"/>
              </a:rPr>
              <a:t>1 Crore</a:t>
            </a:r>
            <a:r>
              <a:rPr lang="en-GB" sz="2000">
                <a:latin typeface="Roboto Slab"/>
                <a:ea typeface="Roboto Slab"/>
                <a:cs typeface="Roboto Slab"/>
                <a:sym typeface="Roboto Slab"/>
              </a:rPr>
              <a:t>, </a:t>
            </a:r>
            <a:r>
              <a:rPr lang="en-GB" sz="2000" b="1">
                <a:latin typeface="Roboto Slab"/>
                <a:ea typeface="Roboto Slab"/>
                <a:cs typeface="Roboto Slab"/>
                <a:sym typeface="Roboto Slab"/>
              </a:rPr>
              <a:t>whichever is</a:t>
            </a:r>
            <a:r>
              <a:rPr lang="en-GB" sz="2000">
                <a:latin typeface="Roboto Slab"/>
                <a:ea typeface="Roboto Slab"/>
                <a:cs typeface="Roboto Slab"/>
                <a:sym typeface="Roboto Slab"/>
              </a:rPr>
              <a:t> </a:t>
            </a:r>
            <a:r>
              <a:rPr lang="en-GB" sz="2000" b="1">
                <a:latin typeface="Roboto Slab"/>
                <a:ea typeface="Roboto Slab"/>
                <a:cs typeface="Roboto Slab"/>
                <a:sym typeface="Roboto Slab"/>
              </a:rPr>
              <a:t>less</a:t>
            </a:r>
            <a:r>
              <a:rPr lang="en-GB" sz="2000">
                <a:latin typeface="Roboto Slab"/>
                <a:ea typeface="Roboto Slab"/>
                <a:cs typeface="Roboto Slab"/>
                <a:sym typeface="Roboto Slab"/>
              </a:rPr>
              <a:t>, and</a:t>
            </a:r>
            <a:endParaRPr sz="2000">
              <a:latin typeface="Roboto Slab"/>
              <a:ea typeface="Roboto Slab"/>
              <a:cs typeface="Roboto Slab"/>
              <a:sym typeface="Roboto Slab"/>
            </a:endParaRPr>
          </a:p>
          <a:p>
            <a:pPr marL="0" lvl="0" indent="-330200" algn="just" rtl="0">
              <a:lnSpc>
                <a:spcPct val="100000"/>
              </a:lnSpc>
              <a:spcBef>
                <a:spcPts val="0"/>
              </a:spcBef>
              <a:spcAft>
                <a:spcPts val="0"/>
              </a:spcAft>
              <a:buSzPts val="1600"/>
              <a:buFont typeface="Arial"/>
              <a:buChar char="●"/>
            </a:pPr>
            <a:r>
              <a:rPr lang="en-GB" sz="2000">
                <a:latin typeface="Roboto Slab"/>
                <a:ea typeface="Roboto Slab"/>
                <a:cs typeface="Roboto Slab"/>
                <a:sym typeface="Roboto Slab"/>
              </a:rPr>
              <a:t>every </a:t>
            </a:r>
            <a:r>
              <a:rPr lang="en-GB" sz="2000" b="1">
                <a:latin typeface="Roboto Slab"/>
                <a:ea typeface="Roboto Slab"/>
                <a:cs typeface="Roboto Slab"/>
                <a:sym typeface="Roboto Slab"/>
              </a:rPr>
              <a:t>officer</a:t>
            </a:r>
            <a:r>
              <a:rPr lang="en-GB" sz="2000">
                <a:latin typeface="Roboto Slab"/>
                <a:ea typeface="Roboto Slab"/>
                <a:cs typeface="Roboto Slab"/>
                <a:sym typeface="Roboto Slab"/>
              </a:rPr>
              <a:t> of the company who is </a:t>
            </a:r>
            <a:r>
              <a:rPr lang="en-GB" sz="2000" b="1">
                <a:latin typeface="Roboto Slab"/>
                <a:ea typeface="Roboto Slab"/>
                <a:cs typeface="Roboto Slab"/>
                <a:sym typeface="Roboto Slab"/>
              </a:rPr>
              <a:t>in default</a:t>
            </a:r>
            <a:r>
              <a:rPr lang="en-GB" sz="2000">
                <a:latin typeface="Roboto Slab"/>
                <a:ea typeface="Roboto Slab"/>
                <a:cs typeface="Roboto Slab"/>
                <a:sym typeface="Roboto Slab"/>
              </a:rPr>
              <a:t> shall be liable to a penalty of </a:t>
            </a:r>
            <a:r>
              <a:rPr lang="en-GB" sz="2000" b="1">
                <a:latin typeface="Roboto Slab"/>
                <a:ea typeface="Roboto Slab"/>
                <a:cs typeface="Roboto Slab"/>
                <a:sym typeface="Roboto Slab"/>
              </a:rPr>
              <a:t>1/10th of the amount</a:t>
            </a:r>
            <a:r>
              <a:rPr lang="en-GB" sz="2000">
                <a:latin typeface="Roboto Slab"/>
                <a:ea typeface="Roboto Slab"/>
                <a:cs typeface="Roboto Slab"/>
                <a:sym typeface="Roboto Slab"/>
              </a:rPr>
              <a:t> required to be transferred by the company to such Fund specified in Schedule VII, or the Unspent Corporate Social Responsibility Account, as the case may be, or </a:t>
            </a:r>
            <a:r>
              <a:rPr lang="en-GB" sz="2000" b="1">
                <a:latin typeface="Roboto Slab"/>
                <a:ea typeface="Roboto Slab"/>
                <a:cs typeface="Roboto Slab"/>
                <a:sym typeface="Roboto Slab"/>
              </a:rPr>
              <a:t>2 Lakhs</a:t>
            </a:r>
            <a:r>
              <a:rPr lang="en-GB" sz="2000">
                <a:latin typeface="Roboto Slab"/>
                <a:ea typeface="Roboto Slab"/>
                <a:cs typeface="Roboto Slab"/>
                <a:sym typeface="Roboto Slab"/>
              </a:rPr>
              <a:t>, </a:t>
            </a:r>
            <a:r>
              <a:rPr lang="en-GB" sz="2000" b="1">
                <a:latin typeface="Roboto Slab"/>
                <a:ea typeface="Roboto Slab"/>
                <a:cs typeface="Roboto Slab"/>
                <a:sym typeface="Roboto Slab"/>
              </a:rPr>
              <a:t>whichever is less</a:t>
            </a:r>
            <a:r>
              <a:rPr lang="en-GB" sz="2000">
                <a:latin typeface="Roboto Slab"/>
                <a:ea typeface="Roboto Slab"/>
                <a:cs typeface="Roboto Slab"/>
                <a:sym typeface="Roboto Slab"/>
              </a:rPr>
              <a:t>.</a:t>
            </a:r>
            <a:endParaRPr sz="2400">
              <a:latin typeface="Roboto Slab"/>
              <a:ea typeface="Roboto Slab"/>
              <a:cs typeface="Roboto Slab"/>
              <a:sym typeface="Roboto Slab"/>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body" idx="1"/>
          </p:nvPr>
        </p:nvSpPr>
        <p:spPr>
          <a:xfrm>
            <a:off x="260425" y="221375"/>
            <a:ext cx="8646300" cy="46746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GB" b="1">
                <a:latin typeface="Roboto Slab"/>
                <a:ea typeface="Roboto Slab"/>
                <a:cs typeface="Roboto Slab"/>
                <a:sym typeface="Roboto Slab"/>
              </a:rPr>
              <a:t>Decriminalization by substituting the word fine with penalty.</a:t>
            </a:r>
            <a:endParaRPr b="1">
              <a:latin typeface="Roboto Slab"/>
              <a:ea typeface="Roboto Slab"/>
              <a:cs typeface="Roboto Slab"/>
              <a:sym typeface="Roboto Slab"/>
            </a:endParaRPr>
          </a:p>
          <a:p>
            <a:pPr marL="0" lvl="0" indent="0" algn="just" rtl="0">
              <a:lnSpc>
                <a:spcPct val="100000"/>
              </a:lnSpc>
              <a:spcBef>
                <a:spcPts val="750"/>
              </a:spcBef>
              <a:spcAft>
                <a:spcPts val="0"/>
              </a:spcAft>
              <a:buNone/>
            </a:pPr>
            <a:r>
              <a:rPr lang="en-GB">
                <a:latin typeface="Roboto Slab"/>
                <a:ea typeface="Roboto Slab"/>
                <a:cs typeface="Roboto Slab"/>
                <a:sym typeface="Roboto Slab"/>
              </a:rPr>
              <a:t>♦ Earlier, companies could cite their reasons for not complying with the said provisions of Section 135 in their board meetings and other than an adverse reputational Impact, there were no penal consequences.</a:t>
            </a:r>
            <a:endParaRPr>
              <a:latin typeface="Roboto Slab"/>
              <a:ea typeface="Roboto Slab"/>
              <a:cs typeface="Roboto Slab"/>
              <a:sym typeface="Roboto Slab"/>
            </a:endParaRPr>
          </a:p>
          <a:p>
            <a:pPr marL="0" lvl="0" indent="0" algn="just" rtl="0">
              <a:lnSpc>
                <a:spcPct val="100000"/>
              </a:lnSpc>
              <a:spcBef>
                <a:spcPts val="750"/>
              </a:spcBef>
              <a:spcAft>
                <a:spcPts val="0"/>
              </a:spcAft>
              <a:buNone/>
            </a:pPr>
            <a:r>
              <a:rPr lang="en-GB">
                <a:latin typeface="Roboto Slab"/>
                <a:ea typeface="Roboto Slab"/>
                <a:cs typeface="Roboto Slab"/>
                <a:sym typeface="Roboto Slab"/>
              </a:rPr>
              <a:t>♦ Company having a net worth of INR 500 crore or more, or turnover of INR 1,000 crore or more or a net profit of INR 5 crore or more are required </a:t>
            </a:r>
            <a:r>
              <a:rPr lang="en-GB" b="1">
                <a:latin typeface="Roboto Slab"/>
                <a:ea typeface="Roboto Slab"/>
                <a:cs typeface="Roboto Slab"/>
                <a:sym typeface="Roboto Slab"/>
              </a:rPr>
              <a:t>to shell out</a:t>
            </a:r>
            <a:r>
              <a:rPr lang="en-GB">
                <a:latin typeface="Roboto Slab"/>
                <a:ea typeface="Roboto Slab"/>
                <a:cs typeface="Roboto Slab"/>
                <a:sym typeface="Roboto Slab"/>
              </a:rPr>
              <a:t> at least 2% of their three-year annual net profit towards CSR activities in a Financial Year  and allowed to set off such excess amount out of their obligation in the succeeding financial years after complying with the prescribed rules.</a:t>
            </a:r>
            <a:endParaRPr>
              <a:latin typeface="Roboto Slab"/>
              <a:ea typeface="Roboto Slab"/>
              <a:cs typeface="Roboto Slab"/>
              <a:sym typeface="Roboto Slab"/>
            </a:endParaRPr>
          </a:p>
          <a:p>
            <a:pPr marL="0" lvl="0" indent="0" algn="just" rtl="0">
              <a:lnSpc>
                <a:spcPct val="100000"/>
              </a:lnSpc>
              <a:spcBef>
                <a:spcPts val="750"/>
              </a:spcBef>
              <a:spcAft>
                <a:spcPts val="750"/>
              </a:spcAft>
              <a:buNone/>
            </a:pPr>
            <a:r>
              <a:rPr lang="en-GB">
                <a:latin typeface="Roboto Slab"/>
                <a:ea typeface="Roboto Slab"/>
                <a:cs typeface="Roboto Slab"/>
                <a:sym typeface="Roboto Slab"/>
              </a:rPr>
              <a:t>♦ New sub-section (9) has been inserted to provide that the requirement of constitution of CSR Committee shall not be applicable, in case the amount required to be spent on CSR does not exceed Rs. 50 lakhs and the functions of such committee would be performed by the board of directors of the company</a:t>
            </a:r>
            <a:endParaRPr sz="2200">
              <a:latin typeface="Roboto Slab"/>
              <a:ea typeface="Roboto Slab"/>
              <a:cs typeface="Roboto Slab"/>
              <a:sym typeface="Roboto Slab"/>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2601</Words>
  <Application>Microsoft Office PowerPoint</Application>
  <PresentationFormat>On-screen Show (16:9)</PresentationFormat>
  <Paragraphs>196</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Marina</vt:lpstr>
      <vt:lpstr>PowerPoint Presentation</vt:lpstr>
      <vt:lpstr>PowerPoint Presentation</vt:lpstr>
      <vt:lpstr>Major Amendments in Companies Act, 2013 are as under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modified xsi:type="dcterms:W3CDTF">2021-06-02T12:53:54Z</dcterms:modified>
</cp:coreProperties>
</file>