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66"/>
  </p:notesMasterIdLst>
  <p:handoutMasterIdLst>
    <p:handoutMasterId r:id="rId67"/>
  </p:handoutMasterIdLst>
  <p:sldIdLst>
    <p:sldId id="466" r:id="rId2"/>
    <p:sldId id="467" r:id="rId3"/>
    <p:sldId id="468" r:id="rId4"/>
    <p:sldId id="397" r:id="rId5"/>
    <p:sldId id="398" r:id="rId6"/>
    <p:sldId id="396" r:id="rId7"/>
    <p:sldId id="419" r:id="rId8"/>
    <p:sldId id="445" r:id="rId9"/>
    <p:sldId id="415" r:id="rId10"/>
    <p:sldId id="416" r:id="rId11"/>
    <p:sldId id="417" r:id="rId12"/>
    <p:sldId id="418" r:id="rId13"/>
    <p:sldId id="446" r:id="rId14"/>
    <p:sldId id="410" r:id="rId15"/>
    <p:sldId id="424" r:id="rId16"/>
    <p:sldId id="412" r:id="rId17"/>
    <p:sldId id="413" r:id="rId18"/>
    <p:sldId id="414" r:id="rId19"/>
    <p:sldId id="420" r:id="rId20"/>
    <p:sldId id="421" r:id="rId21"/>
    <p:sldId id="422" r:id="rId22"/>
    <p:sldId id="404" r:id="rId23"/>
    <p:sldId id="259" r:id="rId24"/>
    <p:sldId id="258" r:id="rId25"/>
    <p:sldId id="265" r:id="rId26"/>
    <p:sldId id="447" r:id="rId27"/>
    <p:sldId id="444" r:id="rId28"/>
    <p:sldId id="448" r:id="rId29"/>
    <p:sldId id="260" r:id="rId30"/>
    <p:sldId id="264" r:id="rId31"/>
    <p:sldId id="267" r:id="rId32"/>
    <p:sldId id="263" r:id="rId33"/>
    <p:sldId id="394" r:id="rId34"/>
    <p:sldId id="273" r:id="rId35"/>
    <p:sldId id="261" r:id="rId36"/>
    <p:sldId id="269" r:id="rId37"/>
    <p:sldId id="472" r:id="rId38"/>
    <p:sldId id="425" r:id="rId39"/>
    <p:sldId id="428" r:id="rId40"/>
    <p:sldId id="429" r:id="rId41"/>
    <p:sldId id="430" r:id="rId42"/>
    <p:sldId id="431" r:id="rId43"/>
    <p:sldId id="432" r:id="rId44"/>
    <p:sldId id="433" r:id="rId45"/>
    <p:sldId id="281" r:id="rId46"/>
    <p:sldId id="450" r:id="rId47"/>
    <p:sldId id="462" r:id="rId48"/>
    <p:sldId id="449" r:id="rId49"/>
    <p:sldId id="453" r:id="rId50"/>
    <p:sldId id="454" r:id="rId51"/>
    <p:sldId id="455" r:id="rId52"/>
    <p:sldId id="456" r:id="rId53"/>
    <p:sldId id="457" r:id="rId54"/>
    <p:sldId id="458" r:id="rId55"/>
    <p:sldId id="459" r:id="rId56"/>
    <p:sldId id="460" r:id="rId57"/>
    <p:sldId id="461" r:id="rId58"/>
    <p:sldId id="464" r:id="rId59"/>
    <p:sldId id="463" r:id="rId60"/>
    <p:sldId id="465" r:id="rId61"/>
    <p:sldId id="469" r:id="rId62"/>
    <p:sldId id="470" r:id="rId63"/>
    <p:sldId id="471" r:id="rId64"/>
    <p:sldId id="32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M" initials="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24" y="60"/>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138"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4D03F-9CEC-4FF6-BA30-935974FA6F9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E557D2A8-5948-4202-B2A9-2F631EF3FA14}">
      <dgm:prSet phldrT="[Text]"/>
      <dgm:spPr/>
      <dgm:t>
        <a:bodyPr vert="vert270"/>
        <a:lstStyle/>
        <a:p>
          <a:pPr algn="ctr"/>
          <a:r>
            <a:rPr lang="en-US" dirty="0">
              <a:latin typeface="Calibri" pitchFamily="34" charset="0"/>
              <a:cs typeface="Calibri" pitchFamily="34" charset="0"/>
            </a:rPr>
            <a:t>Contents </a:t>
          </a:r>
          <a:endParaRPr lang="en-IN" dirty="0">
            <a:latin typeface="Calibri" pitchFamily="34" charset="0"/>
            <a:cs typeface="Calibri" pitchFamily="34" charset="0"/>
          </a:endParaRPr>
        </a:p>
      </dgm:t>
    </dgm:pt>
    <dgm:pt modelId="{ED808344-A637-4D11-B08B-680ED018B5EF}" type="parTrans" cxnId="{5BA39287-770D-411C-88AA-1D1F3157F6CA}">
      <dgm:prSet/>
      <dgm:spPr/>
      <dgm:t>
        <a:bodyPr/>
        <a:lstStyle/>
        <a:p>
          <a:endParaRPr lang="en-IN"/>
        </a:p>
      </dgm:t>
    </dgm:pt>
    <dgm:pt modelId="{2FF8DB95-B85D-446A-9985-C49D099C5E14}" type="sibTrans" cxnId="{5BA39287-770D-411C-88AA-1D1F3157F6CA}">
      <dgm:prSet/>
      <dgm:spPr/>
      <dgm:t>
        <a:bodyPr/>
        <a:lstStyle/>
        <a:p>
          <a:endParaRPr lang="en-IN"/>
        </a:p>
      </dgm:t>
    </dgm:pt>
    <dgm:pt modelId="{31604C04-D682-48AF-A0F2-BDFAE42D41CD}">
      <dgm:prSet phldrT="[Text]" custT="1"/>
      <dgm:spPr/>
      <dgm:t>
        <a:bodyPr/>
        <a:lstStyle/>
        <a:p>
          <a:r>
            <a:rPr lang="en-US" sz="2000" i="1" dirty="0">
              <a:latin typeface="Calibri" pitchFamily="34" charset="0"/>
              <a:cs typeface="Calibri" pitchFamily="34" charset="0"/>
            </a:rPr>
            <a:t>Why was it needed?</a:t>
          </a:r>
          <a:endParaRPr lang="en-IN" sz="2000" i="1" dirty="0">
            <a:latin typeface="Calibri" pitchFamily="34" charset="0"/>
            <a:cs typeface="Calibri" pitchFamily="34" charset="0"/>
          </a:endParaRPr>
        </a:p>
      </dgm:t>
    </dgm:pt>
    <dgm:pt modelId="{058F3FDE-50DF-46ED-AE2A-0190D429E375}" type="parTrans" cxnId="{70F8D868-3F71-4FBF-96F4-B9D72427B003}">
      <dgm:prSet/>
      <dgm:spPr/>
      <dgm:t>
        <a:bodyPr/>
        <a:lstStyle/>
        <a:p>
          <a:endParaRPr lang="en-IN"/>
        </a:p>
      </dgm:t>
    </dgm:pt>
    <dgm:pt modelId="{5083F64A-F1BD-4FD6-B1C9-0C94E8CC3A2D}" type="sibTrans" cxnId="{70F8D868-3F71-4FBF-96F4-B9D72427B003}">
      <dgm:prSet/>
      <dgm:spPr/>
      <dgm:t>
        <a:bodyPr/>
        <a:lstStyle/>
        <a:p>
          <a:endParaRPr lang="en-IN"/>
        </a:p>
      </dgm:t>
    </dgm:pt>
    <dgm:pt modelId="{7D9F85DF-D0FB-4C89-88EB-191EB31EEC21}">
      <dgm:prSet custT="1"/>
      <dgm:spPr/>
      <dgm:t>
        <a:bodyPr/>
        <a:lstStyle/>
        <a:p>
          <a:r>
            <a:rPr lang="en-US" sz="2000" i="1" dirty="0">
              <a:latin typeface="Calibri" pitchFamily="34" charset="0"/>
              <a:cs typeface="Calibri" pitchFamily="34" charset="0"/>
            </a:rPr>
            <a:t>Erstwhile Insolvency Legislations</a:t>
          </a:r>
        </a:p>
      </dgm:t>
    </dgm:pt>
    <dgm:pt modelId="{7D548C2C-9635-4C57-A595-C21ECC0936F0}" type="parTrans" cxnId="{D734E04F-5B5D-4C28-91D7-DDEFC8A5EFD8}">
      <dgm:prSet/>
      <dgm:spPr/>
      <dgm:t>
        <a:bodyPr/>
        <a:lstStyle/>
        <a:p>
          <a:endParaRPr lang="en-IN"/>
        </a:p>
      </dgm:t>
    </dgm:pt>
    <dgm:pt modelId="{D27E3834-DC7C-4BC6-AC2B-96142A4FF1D5}" type="sibTrans" cxnId="{D734E04F-5B5D-4C28-91D7-DDEFC8A5EFD8}">
      <dgm:prSet/>
      <dgm:spPr/>
      <dgm:t>
        <a:bodyPr/>
        <a:lstStyle/>
        <a:p>
          <a:endParaRPr lang="en-IN"/>
        </a:p>
      </dgm:t>
    </dgm:pt>
    <dgm:pt modelId="{E0AF6C63-2707-4CBE-B675-3DB81BD623CA}">
      <dgm:prSet custT="1"/>
      <dgm:spPr/>
      <dgm:t>
        <a:bodyPr/>
        <a:lstStyle/>
        <a:p>
          <a:r>
            <a:rPr lang="en-US" sz="2000" i="1" dirty="0">
              <a:latin typeface="Calibri" pitchFamily="34" charset="0"/>
              <a:cs typeface="Calibri" pitchFamily="34" charset="0"/>
            </a:rPr>
            <a:t>Modern but ineffective existing Insolvency cum recovery Legislations</a:t>
          </a:r>
        </a:p>
      </dgm:t>
    </dgm:pt>
    <dgm:pt modelId="{6B0E641F-1B51-4BF1-BF9D-82EB7B593E1C}" type="parTrans" cxnId="{950BC2BE-C89F-42F7-9920-966DE794D771}">
      <dgm:prSet/>
      <dgm:spPr/>
      <dgm:t>
        <a:bodyPr/>
        <a:lstStyle/>
        <a:p>
          <a:endParaRPr lang="en-IN"/>
        </a:p>
      </dgm:t>
    </dgm:pt>
    <dgm:pt modelId="{97E0910C-CFBB-40A4-97F6-50A0264B5B3E}" type="sibTrans" cxnId="{950BC2BE-C89F-42F7-9920-966DE794D771}">
      <dgm:prSet/>
      <dgm:spPr/>
      <dgm:t>
        <a:bodyPr/>
        <a:lstStyle/>
        <a:p>
          <a:endParaRPr lang="en-IN"/>
        </a:p>
      </dgm:t>
    </dgm:pt>
    <dgm:pt modelId="{55B2DC04-2D29-46CD-867E-E44958313F7E}">
      <dgm:prSet custT="1"/>
      <dgm:spPr/>
      <dgm:t>
        <a:bodyPr/>
        <a:lstStyle/>
        <a:p>
          <a:r>
            <a:rPr lang="en-US" sz="2000" i="1" dirty="0">
              <a:latin typeface="Calibri" pitchFamily="34" charset="0"/>
              <a:cs typeface="Calibri" pitchFamily="34" charset="0"/>
            </a:rPr>
            <a:t>Insolvency &amp; Bankruptcy Code, 2016 (“IBC”)</a:t>
          </a:r>
        </a:p>
      </dgm:t>
    </dgm:pt>
    <dgm:pt modelId="{28AF488A-130D-4A5C-88A9-FF93C8F67724}" type="parTrans" cxnId="{CB1FBEC2-1578-4874-934A-9AFC711E9C28}">
      <dgm:prSet/>
      <dgm:spPr/>
      <dgm:t>
        <a:bodyPr/>
        <a:lstStyle/>
        <a:p>
          <a:endParaRPr lang="en-IN"/>
        </a:p>
      </dgm:t>
    </dgm:pt>
    <dgm:pt modelId="{312E644C-7AD8-4E7E-88F4-D071CE554647}" type="sibTrans" cxnId="{CB1FBEC2-1578-4874-934A-9AFC711E9C28}">
      <dgm:prSet/>
      <dgm:spPr/>
      <dgm:t>
        <a:bodyPr/>
        <a:lstStyle/>
        <a:p>
          <a:endParaRPr lang="en-IN"/>
        </a:p>
      </dgm:t>
    </dgm:pt>
    <dgm:pt modelId="{7858CF5C-1980-47EA-BA2E-842D8B156AC2}">
      <dgm:prSet custT="1"/>
      <dgm:spPr/>
      <dgm:t>
        <a:bodyPr/>
        <a:lstStyle/>
        <a:p>
          <a:r>
            <a:rPr lang="en-US" sz="2000" i="1" dirty="0">
              <a:latin typeface="Calibri" pitchFamily="34" charset="0"/>
              <a:cs typeface="Calibri" pitchFamily="34" charset="0"/>
            </a:rPr>
            <a:t>Key Features</a:t>
          </a:r>
        </a:p>
      </dgm:t>
    </dgm:pt>
    <dgm:pt modelId="{A1E18F2E-7C82-49AE-A3BB-DA895F8C038E}" type="parTrans" cxnId="{F28835FA-FF9C-46F5-826D-3BDACCD5F65F}">
      <dgm:prSet/>
      <dgm:spPr/>
      <dgm:t>
        <a:bodyPr/>
        <a:lstStyle/>
        <a:p>
          <a:endParaRPr lang="en-IN"/>
        </a:p>
      </dgm:t>
    </dgm:pt>
    <dgm:pt modelId="{4F26CA2F-D80C-441D-923A-EFD7D6A33501}" type="sibTrans" cxnId="{F28835FA-FF9C-46F5-826D-3BDACCD5F65F}">
      <dgm:prSet/>
      <dgm:spPr/>
      <dgm:t>
        <a:bodyPr/>
        <a:lstStyle/>
        <a:p>
          <a:endParaRPr lang="en-IN"/>
        </a:p>
      </dgm:t>
    </dgm:pt>
    <dgm:pt modelId="{BE698BBC-9AF5-4C5F-BEF5-676E75404FE2}">
      <dgm:prSet custT="1"/>
      <dgm:spPr/>
      <dgm:t>
        <a:bodyPr/>
        <a:lstStyle/>
        <a:p>
          <a:r>
            <a:rPr lang="en-US" sz="2000" i="1" dirty="0">
              <a:latin typeface="Calibri" pitchFamily="34" charset="0"/>
              <a:cs typeface="Calibri" pitchFamily="34" charset="0"/>
            </a:rPr>
            <a:t>Insolvency Resolution for Corporate Debtors</a:t>
          </a:r>
        </a:p>
      </dgm:t>
    </dgm:pt>
    <dgm:pt modelId="{D29D06BB-DDFC-4D7C-B195-EF323281DAA9}" type="parTrans" cxnId="{A88064FE-E11B-4FDD-BE5A-BB1DCF917BC3}">
      <dgm:prSet/>
      <dgm:spPr/>
      <dgm:t>
        <a:bodyPr/>
        <a:lstStyle/>
        <a:p>
          <a:endParaRPr lang="en-IN"/>
        </a:p>
      </dgm:t>
    </dgm:pt>
    <dgm:pt modelId="{200CD6C0-1A42-4EDA-AC10-132083D42742}" type="sibTrans" cxnId="{A88064FE-E11B-4FDD-BE5A-BB1DCF917BC3}">
      <dgm:prSet/>
      <dgm:spPr/>
      <dgm:t>
        <a:bodyPr/>
        <a:lstStyle/>
        <a:p>
          <a:endParaRPr lang="en-IN"/>
        </a:p>
      </dgm:t>
    </dgm:pt>
    <dgm:pt modelId="{D04CF871-80E8-4D18-81D9-716C773FBDBB}">
      <dgm:prSet custT="1"/>
      <dgm:spPr/>
      <dgm:t>
        <a:bodyPr/>
        <a:lstStyle/>
        <a:p>
          <a:r>
            <a:rPr lang="en-US" sz="2000" i="1" dirty="0">
              <a:latin typeface="Calibri" pitchFamily="34" charset="0"/>
              <a:cs typeface="Calibri" pitchFamily="34" charset="0"/>
            </a:rPr>
            <a:t>Insolvency Resolution for Non-Corporate </a:t>
          </a:r>
          <a:r>
            <a:rPr lang="en-US" sz="2000" i="1" dirty="0" smtClean="0">
              <a:latin typeface="Calibri" pitchFamily="34" charset="0"/>
              <a:cs typeface="Calibri" pitchFamily="34" charset="0"/>
            </a:rPr>
            <a:t>Debtors</a:t>
          </a:r>
          <a:endParaRPr lang="en-US" sz="2000" i="1" dirty="0">
            <a:latin typeface="Calibri" pitchFamily="34" charset="0"/>
            <a:cs typeface="Calibri" pitchFamily="34" charset="0"/>
          </a:endParaRPr>
        </a:p>
      </dgm:t>
    </dgm:pt>
    <dgm:pt modelId="{A82A5E22-9E83-4877-9857-89FCBD29BD8B}" type="sibTrans" cxnId="{17DF1383-363C-44B5-A520-1B42275D71CA}">
      <dgm:prSet/>
      <dgm:spPr/>
      <dgm:t>
        <a:bodyPr/>
        <a:lstStyle/>
        <a:p>
          <a:endParaRPr lang="en-IN"/>
        </a:p>
      </dgm:t>
    </dgm:pt>
    <dgm:pt modelId="{08E5CA34-A4E7-4E54-A4E1-B7B06D40CDC8}" type="parTrans" cxnId="{17DF1383-363C-44B5-A520-1B42275D71CA}">
      <dgm:prSet/>
      <dgm:spPr/>
      <dgm:t>
        <a:bodyPr/>
        <a:lstStyle/>
        <a:p>
          <a:endParaRPr lang="en-IN"/>
        </a:p>
      </dgm:t>
    </dgm:pt>
    <dgm:pt modelId="{B39D9293-69ED-C44E-9D47-C7B8A666986B}">
      <dgm:prSet custT="1"/>
      <dgm:spPr/>
      <dgm:t>
        <a:bodyPr/>
        <a:lstStyle/>
        <a:p>
          <a:r>
            <a:rPr lang="en-US" sz="2000" i="1" dirty="0" smtClean="0">
              <a:latin typeface="Calibri" pitchFamily="34" charset="0"/>
              <a:cs typeface="Calibri" pitchFamily="34" charset="0"/>
            </a:rPr>
            <a:t>Filing of Application under IBC &amp; contentious issues &amp;Recent Amendments</a:t>
          </a:r>
        </a:p>
        <a:p>
          <a:endParaRPr lang="en-US" sz="2000" i="1" dirty="0">
            <a:latin typeface="Calibri" pitchFamily="34" charset="0"/>
            <a:cs typeface="Calibri" pitchFamily="34" charset="0"/>
          </a:endParaRPr>
        </a:p>
      </dgm:t>
    </dgm:pt>
    <dgm:pt modelId="{466BD819-68A7-6244-A46C-9C0A3DC1F020}" type="parTrans" cxnId="{2FA4F825-8C18-664B-A4B5-8946958A71FE}">
      <dgm:prSet/>
      <dgm:spPr/>
      <dgm:t>
        <a:bodyPr/>
        <a:lstStyle/>
        <a:p>
          <a:endParaRPr lang="en-US"/>
        </a:p>
      </dgm:t>
    </dgm:pt>
    <dgm:pt modelId="{4716AED1-205B-6644-8C88-520A1DD786AB}" type="sibTrans" cxnId="{2FA4F825-8C18-664B-A4B5-8946958A71FE}">
      <dgm:prSet/>
      <dgm:spPr/>
      <dgm:t>
        <a:bodyPr/>
        <a:lstStyle/>
        <a:p>
          <a:endParaRPr lang="en-US"/>
        </a:p>
      </dgm:t>
    </dgm:pt>
    <dgm:pt modelId="{A8A94922-F206-4591-BDE4-10953F4812F1}" type="pres">
      <dgm:prSet presAssocID="{C364D03F-9CEC-4FF6-BA30-935974FA6F99}" presName="vert0" presStyleCnt="0">
        <dgm:presLayoutVars>
          <dgm:dir/>
          <dgm:animOne val="branch"/>
          <dgm:animLvl val="lvl"/>
        </dgm:presLayoutVars>
      </dgm:prSet>
      <dgm:spPr/>
      <dgm:t>
        <a:bodyPr/>
        <a:lstStyle/>
        <a:p>
          <a:endParaRPr lang="en-US"/>
        </a:p>
      </dgm:t>
    </dgm:pt>
    <dgm:pt modelId="{5661483F-1035-4B28-BA82-F3A1A3B51979}" type="pres">
      <dgm:prSet presAssocID="{E557D2A8-5948-4202-B2A9-2F631EF3FA14}" presName="thickLine" presStyleLbl="alignNode1" presStyleIdx="0" presStyleCnt="1"/>
      <dgm:spPr/>
    </dgm:pt>
    <dgm:pt modelId="{D8F01043-6AEC-4345-B2B2-5BABC5F058D2}" type="pres">
      <dgm:prSet presAssocID="{E557D2A8-5948-4202-B2A9-2F631EF3FA14}" presName="horz1" presStyleCnt="0"/>
      <dgm:spPr/>
    </dgm:pt>
    <dgm:pt modelId="{0B6789E8-B764-403F-938A-95B7B2FE5419}" type="pres">
      <dgm:prSet presAssocID="{E557D2A8-5948-4202-B2A9-2F631EF3FA14}" presName="tx1" presStyleLbl="revTx" presStyleIdx="0" presStyleCnt="9"/>
      <dgm:spPr/>
      <dgm:t>
        <a:bodyPr/>
        <a:lstStyle/>
        <a:p>
          <a:endParaRPr lang="en-US"/>
        </a:p>
      </dgm:t>
    </dgm:pt>
    <dgm:pt modelId="{C451A407-8252-4220-9307-F4D2DF522DEB}" type="pres">
      <dgm:prSet presAssocID="{E557D2A8-5948-4202-B2A9-2F631EF3FA14}" presName="vert1" presStyleCnt="0"/>
      <dgm:spPr/>
    </dgm:pt>
    <dgm:pt modelId="{C55057FC-EF85-4165-AEC3-A067A28716EB}" type="pres">
      <dgm:prSet presAssocID="{31604C04-D682-48AF-A0F2-BDFAE42D41CD}" presName="vertSpace2a" presStyleCnt="0"/>
      <dgm:spPr/>
    </dgm:pt>
    <dgm:pt modelId="{8825B98A-7E69-441E-8BBF-B10B27994EC0}" type="pres">
      <dgm:prSet presAssocID="{31604C04-D682-48AF-A0F2-BDFAE42D41CD}" presName="horz2" presStyleCnt="0"/>
      <dgm:spPr/>
    </dgm:pt>
    <dgm:pt modelId="{20FA741A-7D4A-4220-96D2-3EB032EC9C76}" type="pres">
      <dgm:prSet presAssocID="{31604C04-D682-48AF-A0F2-BDFAE42D41CD}" presName="horzSpace2" presStyleCnt="0"/>
      <dgm:spPr/>
    </dgm:pt>
    <dgm:pt modelId="{1A82F67A-A9DC-4D2F-A982-1E813A90B433}" type="pres">
      <dgm:prSet presAssocID="{31604C04-D682-48AF-A0F2-BDFAE42D41CD}" presName="tx2" presStyleLbl="revTx" presStyleIdx="1" presStyleCnt="9"/>
      <dgm:spPr/>
      <dgm:t>
        <a:bodyPr/>
        <a:lstStyle/>
        <a:p>
          <a:endParaRPr lang="en-US"/>
        </a:p>
      </dgm:t>
    </dgm:pt>
    <dgm:pt modelId="{4DC18A84-D026-4867-AD8F-344A36EFCB13}" type="pres">
      <dgm:prSet presAssocID="{31604C04-D682-48AF-A0F2-BDFAE42D41CD}" presName="vert2" presStyleCnt="0"/>
      <dgm:spPr/>
    </dgm:pt>
    <dgm:pt modelId="{CC392D29-F0EB-4598-823F-7608D5183CB8}" type="pres">
      <dgm:prSet presAssocID="{31604C04-D682-48AF-A0F2-BDFAE42D41CD}" presName="thinLine2b" presStyleLbl="callout" presStyleIdx="0" presStyleCnt="8"/>
      <dgm:spPr/>
    </dgm:pt>
    <dgm:pt modelId="{2A6697C4-4AD7-4851-9DAF-18E3B904DB6B}" type="pres">
      <dgm:prSet presAssocID="{31604C04-D682-48AF-A0F2-BDFAE42D41CD}" presName="vertSpace2b" presStyleCnt="0"/>
      <dgm:spPr/>
    </dgm:pt>
    <dgm:pt modelId="{ADD508F3-DBAD-4D8E-887E-B0CC55C84D9B}" type="pres">
      <dgm:prSet presAssocID="{7D9F85DF-D0FB-4C89-88EB-191EB31EEC21}" presName="horz2" presStyleCnt="0"/>
      <dgm:spPr/>
    </dgm:pt>
    <dgm:pt modelId="{C6FD6D0C-7372-4FF1-B0EE-010B688FDD48}" type="pres">
      <dgm:prSet presAssocID="{7D9F85DF-D0FB-4C89-88EB-191EB31EEC21}" presName="horzSpace2" presStyleCnt="0"/>
      <dgm:spPr/>
    </dgm:pt>
    <dgm:pt modelId="{C8B5BE82-88F6-4392-A0F3-AD14DCF0FE6B}" type="pres">
      <dgm:prSet presAssocID="{7D9F85DF-D0FB-4C89-88EB-191EB31EEC21}" presName="tx2" presStyleLbl="revTx" presStyleIdx="2" presStyleCnt="9"/>
      <dgm:spPr/>
      <dgm:t>
        <a:bodyPr/>
        <a:lstStyle/>
        <a:p>
          <a:endParaRPr lang="en-US"/>
        </a:p>
      </dgm:t>
    </dgm:pt>
    <dgm:pt modelId="{AA742B62-D0AB-4B68-BF5F-48FEC0176E17}" type="pres">
      <dgm:prSet presAssocID="{7D9F85DF-D0FB-4C89-88EB-191EB31EEC21}" presName="vert2" presStyleCnt="0"/>
      <dgm:spPr/>
    </dgm:pt>
    <dgm:pt modelId="{DA7184B1-EE80-48D0-AFDE-C9B2A3224627}" type="pres">
      <dgm:prSet presAssocID="{7D9F85DF-D0FB-4C89-88EB-191EB31EEC21}" presName="thinLine2b" presStyleLbl="callout" presStyleIdx="1" presStyleCnt="8"/>
      <dgm:spPr/>
    </dgm:pt>
    <dgm:pt modelId="{421052FB-DEDD-49F7-9110-530D7818D7B8}" type="pres">
      <dgm:prSet presAssocID="{7D9F85DF-D0FB-4C89-88EB-191EB31EEC21}" presName="vertSpace2b" presStyleCnt="0"/>
      <dgm:spPr/>
    </dgm:pt>
    <dgm:pt modelId="{2D4AE50F-954E-4CA5-A112-472E93B3B075}" type="pres">
      <dgm:prSet presAssocID="{E0AF6C63-2707-4CBE-B675-3DB81BD623CA}" presName="horz2" presStyleCnt="0"/>
      <dgm:spPr/>
    </dgm:pt>
    <dgm:pt modelId="{6171845D-E712-42BE-ADC8-7385564A7E69}" type="pres">
      <dgm:prSet presAssocID="{E0AF6C63-2707-4CBE-B675-3DB81BD623CA}" presName="horzSpace2" presStyleCnt="0"/>
      <dgm:spPr/>
    </dgm:pt>
    <dgm:pt modelId="{5E67C65E-AF51-4277-A01B-58F9DFCB7F37}" type="pres">
      <dgm:prSet presAssocID="{E0AF6C63-2707-4CBE-B675-3DB81BD623CA}" presName="tx2" presStyleLbl="revTx" presStyleIdx="3" presStyleCnt="9"/>
      <dgm:spPr/>
      <dgm:t>
        <a:bodyPr/>
        <a:lstStyle/>
        <a:p>
          <a:endParaRPr lang="en-US"/>
        </a:p>
      </dgm:t>
    </dgm:pt>
    <dgm:pt modelId="{4F38CBE7-A03E-4B00-974F-23BB1AB23AE3}" type="pres">
      <dgm:prSet presAssocID="{E0AF6C63-2707-4CBE-B675-3DB81BD623CA}" presName="vert2" presStyleCnt="0"/>
      <dgm:spPr/>
    </dgm:pt>
    <dgm:pt modelId="{5FB5DEEC-96C9-444D-9958-35AB06E1C48D}" type="pres">
      <dgm:prSet presAssocID="{E0AF6C63-2707-4CBE-B675-3DB81BD623CA}" presName="thinLine2b" presStyleLbl="callout" presStyleIdx="2" presStyleCnt="8"/>
      <dgm:spPr/>
    </dgm:pt>
    <dgm:pt modelId="{B9E5BD25-B7C7-42BB-9F07-9DDFDD695F2A}" type="pres">
      <dgm:prSet presAssocID="{E0AF6C63-2707-4CBE-B675-3DB81BD623CA}" presName="vertSpace2b" presStyleCnt="0"/>
      <dgm:spPr/>
    </dgm:pt>
    <dgm:pt modelId="{2758712C-0A16-4850-9CEA-150C85E78378}" type="pres">
      <dgm:prSet presAssocID="{55B2DC04-2D29-46CD-867E-E44958313F7E}" presName="horz2" presStyleCnt="0"/>
      <dgm:spPr/>
    </dgm:pt>
    <dgm:pt modelId="{6F588AF5-14B8-4C56-96F3-4088C87A2C24}" type="pres">
      <dgm:prSet presAssocID="{55B2DC04-2D29-46CD-867E-E44958313F7E}" presName="horzSpace2" presStyleCnt="0"/>
      <dgm:spPr/>
    </dgm:pt>
    <dgm:pt modelId="{E82F9B43-0072-4FF9-AB67-4831EAF5194B}" type="pres">
      <dgm:prSet presAssocID="{55B2DC04-2D29-46CD-867E-E44958313F7E}" presName="tx2" presStyleLbl="revTx" presStyleIdx="4" presStyleCnt="9"/>
      <dgm:spPr/>
      <dgm:t>
        <a:bodyPr/>
        <a:lstStyle/>
        <a:p>
          <a:endParaRPr lang="en-US"/>
        </a:p>
      </dgm:t>
    </dgm:pt>
    <dgm:pt modelId="{8ED0C3A9-5024-4520-BC93-BDFEF1FCA6EE}" type="pres">
      <dgm:prSet presAssocID="{55B2DC04-2D29-46CD-867E-E44958313F7E}" presName="vert2" presStyleCnt="0"/>
      <dgm:spPr/>
    </dgm:pt>
    <dgm:pt modelId="{B1E0B49C-8B92-49FC-8869-8DAC056305AF}" type="pres">
      <dgm:prSet presAssocID="{55B2DC04-2D29-46CD-867E-E44958313F7E}" presName="thinLine2b" presStyleLbl="callout" presStyleIdx="3" presStyleCnt="8"/>
      <dgm:spPr/>
    </dgm:pt>
    <dgm:pt modelId="{7820DD06-EEC7-42F1-8F9C-AE800A3CCDC2}" type="pres">
      <dgm:prSet presAssocID="{55B2DC04-2D29-46CD-867E-E44958313F7E}" presName="vertSpace2b" presStyleCnt="0"/>
      <dgm:spPr/>
    </dgm:pt>
    <dgm:pt modelId="{867BF620-761B-48F0-9F0B-9659C5C4D9D8}" type="pres">
      <dgm:prSet presAssocID="{7858CF5C-1980-47EA-BA2E-842D8B156AC2}" presName="horz2" presStyleCnt="0"/>
      <dgm:spPr/>
    </dgm:pt>
    <dgm:pt modelId="{87A38F3C-0189-48E3-A7D7-1F4AFCBF3B4B}" type="pres">
      <dgm:prSet presAssocID="{7858CF5C-1980-47EA-BA2E-842D8B156AC2}" presName="horzSpace2" presStyleCnt="0"/>
      <dgm:spPr/>
    </dgm:pt>
    <dgm:pt modelId="{B61F288A-69E4-4FCA-9EDA-40F400A8DF63}" type="pres">
      <dgm:prSet presAssocID="{7858CF5C-1980-47EA-BA2E-842D8B156AC2}" presName="tx2" presStyleLbl="revTx" presStyleIdx="5" presStyleCnt="9"/>
      <dgm:spPr/>
      <dgm:t>
        <a:bodyPr/>
        <a:lstStyle/>
        <a:p>
          <a:endParaRPr lang="en-US"/>
        </a:p>
      </dgm:t>
    </dgm:pt>
    <dgm:pt modelId="{7082656B-9700-4A3A-A8E6-3BE0EF85FF00}" type="pres">
      <dgm:prSet presAssocID="{7858CF5C-1980-47EA-BA2E-842D8B156AC2}" presName="vert2" presStyleCnt="0"/>
      <dgm:spPr/>
    </dgm:pt>
    <dgm:pt modelId="{031364F8-1C48-4121-8F2E-B04132F1A5BE}" type="pres">
      <dgm:prSet presAssocID="{7858CF5C-1980-47EA-BA2E-842D8B156AC2}" presName="thinLine2b" presStyleLbl="callout" presStyleIdx="4" presStyleCnt="8"/>
      <dgm:spPr/>
    </dgm:pt>
    <dgm:pt modelId="{48F3B714-0765-40BB-A044-5957CC715F26}" type="pres">
      <dgm:prSet presAssocID="{7858CF5C-1980-47EA-BA2E-842D8B156AC2}" presName="vertSpace2b" presStyleCnt="0"/>
      <dgm:spPr/>
    </dgm:pt>
    <dgm:pt modelId="{478EE098-B143-465C-922C-BC99C852F577}" type="pres">
      <dgm:prSet presAssocID="{BE698BBC-9AF5-4C5F-BEF5-676E75404FE2}" presName="horz2" presStyleCnt="0"/>
      <dgm:spPr/>
    </dgm:pt>
    <dgm:pt modelId="{0154C9DA-5B73-4841-9F65-1ADE256E3531}" type="pres">
      <dgm:prSet presAssocID="{BE698BBC-9AF5-4C5F-BEF5-676E75404FE2}" presName="horzSpace2" presStyleCnt="0"/>
      <dgm:spPr/>
    </dgm:pt>
    <dgm:pt modelId="{FFE1588A-3366-4A4A-8150-94AC8BE70F47}" type="pres">
      <dgm:prSet presAssocID="{BE698BBC-9AF5-4C5F-BEF5-676E75404FE2}" presName="tx2" presStyleLbl="revTx" presStyleIdx="6" presStyleCnt="9"/>
      <dgm:spPr/>
      <dgm:t>
        <a:bodyPr/>
        <a:lstStyle/>
        <a:p>
          <a:endParaRPr lang="en-US"/>
        </a:p>
      </dgm:t>
    </dgm:pt>
    <dgm:pt modelId="{7A8B5920-96C4-464F-A276-4E9D195CEEA0}" type="pres">
      <dgm:prSet presAssocID="{BE698BBC-9AF5-4C5F-BEF5-676E75404FE2}" presName="vert2" presStyleCnt="0"/>
      <dgm:spPr/>
    </dgm:pt>
    <dgm:pt modelId="{30126F65-BCFE-42F2-B8EC-AA4D22C9D8DD}" type="pres">
      <dgm:prSet presAssocID="{BE698BBC-9AF5-4C5F-BEF5-676E75404FE2}" presName="thinLine2b" presStyleLbl="callout" presStyleIdx="5" presStyleCnt="8"/>
      <dgm:spPr/>
    </dgm:pt>
    <dgm:pt modelId="{2A661746-C665-4516-9E08-14E4E310256C}" type="pres">
      <dgm:prSet presAssocID="{BE698BBC-9AF5-4C5F-BEF5-676E75404FE2}" presName="vertSpace2b" presStyleCnt="0"/>
      <dgm:spPr/>
    </dgm:pt>
    <dgm:pt modelId="{9C6D1B6C-5F54-4412-A2FF-95024742A8D2}" type="pres">
      <dgm:prSet presAssocID="{D04CF871-80E8-4D18-81D9-716C773FBDBB}" presName="horz2" presStyleCnt="0"/>
      <dgm:spPr/>
    </dgm:pt>
    <dgm:pt modelId="{EE4427C8-1BDC-45E1-9326-6ADB1D80E0C3}" type="pres">
      <dgm:prSet presAssocID="{D04CF871-80E8-4D18-81D9-716C773FBDBB}" presName="horzSpace2" presStyleCnt="0"/>
      <dgm:spPr/>
    </dgm:pt>
    <dgm:pt modelId="{E1941258-F8DC-455B-8B0C-123F58F40DA5}" type="pres">
      <dgm:prSet presAssocID="{D04CF871-80E8-4D18-81D9-716C773FBDBB}" presName="tx2" presStyleLbl="revTx" presStyleIdx="7" presStyleCnt="9" custLinFactNeighborY="1365"/>
      <dgm:spPr/>
      <dgm:t>
        <a:bodyPr/>
        <a:lstStyle/>
        <a:p>
          <a:endParaRPr lang="en-US"/>
        </a:p>
      </dgm:t>
    </dgm:pt>
    <dgm:pt modelId="{62058320-4094-41D5-864A-25295B1FC3DD}" type="pres">
      <dgm:prSet presAssocID="{D04CF871-80E8-4D18-81D9-716C773FBDBB}" presName="vert2" presStyleCnt="0"/>
      <dgm:spPr/>
    </dgm:pt>
    <dgm:pt modelId="{6B18BAAE-87D8-442D-912B-6ABE8F2E27A5}" type="pres">
      <dgm:prSet presAssocID="{D04CF871-80E8-4D18-81D9-716C773FBDBB}" presName="thinLine2b" presStyleLbl="callout" presStyleIdx="6" presStyleCnt="8"/>
      <dgm:spPr/>
    </dgm:pt>
    <dgm:pt modelId="{88340E8E-D861-4694-8888-F468F84B7376}" type="pres">
      <dgm:prSet presAssocID="{D04CF871-80E8-4D18-81D9-716C773FBDBB}" presName="vertSpace2b" presStyleCnt="0"/>
      <dgm:spPr/>
    </dgm:pt>
    <dgm:pt modelId="{9DB899E1-B371-0A47-8F78-4BA8357BEC8C}" type="pres">
      <dgm:prSet presAssocID="{B39D9293-69ED-C44E-9D47-C7B8A666986B}" presName="horz2" presStyleCnt="0"/>
      <dgm:spPr/>
    </dgm:pt>
    <dgm:pt modelId="{9523A811-CF3B-E842-BEE8-5AE6A982AE6C}" type="pres">
      <dgm:prSet presAssocID="{B39D9293-69ED-C44E-9D47-C7B8A666986B}" presName="horzSpace2" presStyleCnt="0"/>
      <dgm:spPr/>
    </dgm:pt>
    <dgm:pt modelId="{30FD3F4E-F1F9-B048-BE3D-4E9694AEFAD5}" type="pres">
      <dgm:prSet presAssocID="{B39D9293-69ED-C44E-9D47-C7B8A666986B}" presName="tx2" presStyleLbl="revTx" presStyleIdx="8" presStyleCnt="9"/>
      <dgm:spPr/>
      <dgm:t>
        <a:bodyPr/>
        <a:lstStyle/>
        <a:p>
          <a:endParaRPr lang="en-US"/>
        </a:p>
      </dgm:t>
    </dgm:pt>
    <dgm:pt modelId="{4760C8CD-8005-424F-9C31-44617CAB731E}" type="pres">
      <dgm:prSet presAssocID="{B39D9293-69ED-C44E-9D47-C7B8A666986B}" presName="vert2" presStyleCnt="0"/>
      <dgm:spPr/>
    </dgm:pt>
    <dgm:pt modelId="{F7D4D279-6441-3B4F-9C5D-F534CA614B8C}" type="pres">
      <dgm:prSet presAssocID="{B39D9293-69ED-C44E-9D47-C7B8A666986B}" presName="thinLine2b" presStyleLbl="callout" presStyleIdx="7" presStyleCnt="8"/>
      <dgm:spPr/>
    </dgm:pt>
    <dgm:pt modelId="{3D096FD2-93CF-0044-A218-92AEC3079ED5}" type="pres">
      <dgm:prSet presAssocID="{B39D9293-69ED-C44E-9D47-C7B8A666986B}" presName="vertSpace2b" presStyleCnt="0"/>
      <dgm:spPr/>
    </dgm:pt>
  </dgm:ptLst>
  <dgm:cxnLst>
    <dgm:cxn modelId="{E52CC55A-F6C4-4469-AC9E-342B358B47C9}" type="presOf" srcId="{E557D2A8-5948-4202-B2A9-2F631EF3FA14}" destId="{0B6789E8-B764-403F-938A-95B7B2FE5419}" srcOrd="0" destOrd="0" presId="urn:microsoft.com/office/officeart/2008/layout/LinedList"/>
    <dgm:cxn modelId="{C6BC503F-9DAA-4A5C-8448-91D5C1D7C265}" type="presOf" srcId="{7858CF5C-1980-47EA-BA2E-842D8B156AC2}" destId="{B61F288A-69E4-4FCA-9EDA-40F400A8DF63}" srcOrd="0" destOrd="0" presId="urn:microsoft.com/office/officeart/2008/layout/LinedList"/>
    <dgm:cxn modelId="{8B9A3650-8BE3-4AE7-976D-8689DC372EAB}" type="presOf" srcId="{D04CF871-80E8-4D18-81D9-716C773FBDBB}" destId="{E1941258-F8DC-455B-8B0C-123F58F40DA5}" srcOrd="0" destOrd="0" presId="urn:microsoft.com/office/officeart/2008/layout/LinedList"/>
    <dgm:cxn modelId="{581336E4-FEA3-4272-8F9F-A1C768FECFB3}" type="presOf" srcId="{C364D03F-9CEC-4FF6-BA30-935974FA6F99}" destId="{A8A94922-F206-4591-BDE4-10953F4812F1}" srcOrd="0" destOrd="0" presId="urn:microsoft.com/office/officeart/2008/layout/LinedList"/>
    <dgm:cxn modelId="{17DF1383-363C-44B5-A520-1B42275D71CA}" srcId="{E557D2A8-5948-4202-B2A9-2F631EF3FA14}" destId="{D04CF871-80E8-4D18-81D9-716C773FBDBB}" srcOrd="6" destOrd="0" parTransId="{08E5CA34-A4E7-4E54-A4E1-B7B06D40CDC8}" sibTransId="{A82A5E22-9E83-4877-9857-89FCBD29BD8B}"/>
    <dgm:cxn modelId="{2FA4F825-8C18-664B-A4B5-8946958A71FE}" srcId="{E557D2A8-5948-4202-B2A9-2F631EF3FA14}" destId="{B39D9293-69ED-C44E-9D47-C7B8A666986B}" srcOrd="7" destOrd="0" parTransId="{466BD819-68A7-6244-A46C-9C0A3DC1F020}" sibTransId="{4716AED1-205B-6644-8C88-520A1DD786AB}"/>
    <dgm:cxn modelId="{0F4DAE10-1851-4FBF-9C35-EF582987EDDC}" type="presOf" srcId="{7D9F85DF-D0FB-4C89-88EB-191EB31EEC21}" destId="{C8B5BE82-88F6-4392-A0F3-AD14DCF0FE6B}" srcOrd="0" destOrd="0" presId="urn:microsoft.com/office/officeart/2008/layout/LinedList"/>
    <dgm:cxn modelId="{D734E04F-5B5D-4C28-91D7-DDEFC8A5EFD8}" srcId="{E557D2A8-5948-4202-B2A9-2F631EF3FA14}" destId="{7D9F85DF-D0FB-4C89-88EB-191EB31EEC21}" srcOrd="1" destOrd="0" parTransId="{7D548C2C-9635-4C57-A595-C21ECC0936F0}" sibTransId="{D27E3834-DC7C-4BC6-AC2B-96142A4FF1D5}"/>
    <dgm:cxn modelId="{A88064FE-E11B-4FDD-BE5A-BB1DCF917BC3}" srcId="{E557D2A8-5948-4202-B2A9-2F631EF3FA14}" destId="{BE698BBC-9AF5-4C5F-BEF5-676E75404FE2}" srcOrd="5" destOrd="0" parTransId="{D29D06BB-DDFC-4D7C-B195-EF323281DAA9}" sibTransId="{200CD6C0-1A42-4EDA-AC10-132083D42742}"/>
    <dgm:cxn modelId="{373E7B18-74A9-DB46-A6B6-DA80DEC3E5CA}" type="presOf" srcId="{B39D9293-69ED-C44E-9D47-C7B8A666986B}" destId="{30FD3F4E-F1F9-B048-BE3D-4E9694AEFAD5}" srcOrd="0" destOrd="0" presId="urn:microsoft.com/office/officeart/2008/layout/LinedList"/>
    <dgm:cxn modelId="{F28835FA-FF9C-46F5-826D-3BDACCD5F65F}" srcId="{E557D2A8-5948-4202-B2A9-2F631EF3FA14}" destId="{7858CF5C-1980-47EA-BA2E-842D8B156AC2}" srcOrd="4" destOrd="0" parTransId="{A1E18F2E-7C82-49AE-A3BB-DA895F8C038E}" sibTransId="{4F26CA2F-D80C-441D-923A-EFD7D6A33501}"/>
    <dgm:cxn modelId="{5BA39287-770D-411C-88AA-1D1F3157F6CA}" srcId="{C364D03F-9CEC-4FF6-BA30-935974FA6F99}" destId="{E557D2A8-5948-4202-B2A9-2F631EF3FA14}" srcOrd="0" destOrd="0" parTransId="{ED808344-A637-4D11-B08B-680ED018B5EF}" sibTransId="{2FF8DB95-B85D-446A-9985-C49D099C5E14}"/>
    <dgm:cxn modelId="{F61DA901-8391-4359-AC84-2B3308C382B7}" type="presOf" srcId="{BE698BBC-9AF5-4C5F-BEF5-676E75404FE2}" destId="{FFE1588A-3366-4A4A-8150-94AC8BE70F47}" srcOrd="0" destOrd="0" presId="urn:microsoft.com/office/officeart/2008/layout/LinedList"/>
    <dgm:cxn modelId="{1B7C54CC-225D-42B7-A619-12B8A5AA5AAD}" type="presOf" srcId="{E0AF6C63-2707-4CBE-B675-3DB81BD623CA}" destId="{5E67C65E-AF51-4277-A01B-58F9DFCB7F37}" srcOrd="0" destOrd="0" presId="urn:microsoft.com/office/officeart/2008/layout/LinedList"/>
    <dgm:cxn modelId="{70F8D868-3F71-4FBF-96F4-B9D72427B003}" srcId="{E557D2A8-5948-4202-B2A9-2F631EF3FA14}" destId="{31604C04-D682-48AF-A0F2-BDFAE42D41CD}" srcOrd="0" destOrd="0" parTransId="{058F3FDE-50DF-46ED-AE2A-0190D429E375}" sibTransId="{5083F64A-F1BD-4FD6-B1C9-0C94E8CC3A2D}"/>
    <dgm:cxn modelId="{4EBE4538-1B7E-4314-862B-515C99C635C4}" type="presOf" srcId="{31604C04-D682-48AF-A0F2-BDFAE42D41CD}" destId="{1A82F67A-A9DC-4D2F-A982-1E813A90B433}" srcOrd="0" destOrd="0" presId="urn:microsoft.com/office/officeart/2008/layout/LinedList"/>
    <dgm:cxn modelId="{CB1FBEC2-1578-4874-934A-9AFC711E9C28}" srcId="{E557D2A8-5948-4202-B2A9-2F631EF3FA14}" destId="{55B2DC04-2D29-46CD-867E-E44958313F7E}" srcOrd="3" destOrd="0" parTransId="{28AF488A-130D-4A5C-88A9-FF93C8F67724}" sibTransId="{312E644C-7AD8-4E7E-88F4-D071CE554647}"/>
    <dgm:cxn modelId="{B2D52FDE-A993-4225-86D0-9E0813F339A2}" type="presOf" srcId="{55B2DC04-2D29-46CD-867E-E44958313F7E}" destId="{E82F9B43-0072-4FF9-AB67-4831EAF5194B}" srcOrd="0" destOrd="0" presId="urn:microsoft.com/office/officeart/2008/layout/LinedList"/>
    <dgm:cxn modelId="{950BC2BE-C89F-42F7-9920-966DE794D771}" srcId="{E557D2A8-5948-4202-B2A9-2F631EF3FA14}" destId="{E0AF6C63-2707-4CBE-B675-3DB81BD623CA}" srcOrd="2" destOrd="0" parTransId="{6B0E641F-1B51-4BF1-BF9D-82EB7B593E1C}" sibTransId="{97E0910C-CFBB-40A4-97F6-50A0264B5B3E}"/>
    <dgm:cxn modelId="{FF037620-A30D-4CAC-A40F-FDE75541E942}" type="presParOf" srcId="{A8A94922-F206-4591-BDE4-10953F4812F1}" destId="{5661483F-1035-4B28-BA82-F3A1A3B51979}" srcOrd="0" destOrd="0" presId="urn:microsoft.com/office/officeart/2008/layout/LinedList"/>
    <dgm:cxn modelId="{B9F9F52A-C8A7-4BFB-81D6-164D6DE0AE47}" type="presParOf" srcId="{A8A94922-F206-4591-BDE4-10953F4812F1}" destId="{D8F01043-6AEC-4345-B2B2-5BABC5F058D2}" srcOrd="1" destOrd="0" presId="urn:microsoft.com/office/officeart/2008/layout/LinedList"/>
    <dgm:cxn modelId="{A2EFC158-FB42-46BA-A711-A586414D7602}" type="presParOf" srcId="{D8F01043-6AEC-4345-B2B2-5BABC5F058D2}" destId="{0B6789E8-B764-403F-938A-95B7B2FE5419}" srcOrd="0" destOrd="0" presId="urn:microsoft.com/office/officeart/2008/layout/LinedList"/>
    <dgm:cxn modelId="{51A7E56A-8E81-47F0-8DF5-C1AD0DF8A595}" type="presParOf" srcId="{D8F01043-6AEC-4345-B2B2-5BABC5F058D2}" destId="{C451A407-8252-4220-9307-F4D2DF522DEB}" srcOrd="1" destOrd="0" presId="urn:microsoft.com/office/officeart/2008/layout/LinedList"/>
    <dgm:cxn modelId="{59194AF7-A4CA-4FB0-A9D4-0712961AA5A7}" type="presParOf" srcId="{C451A407-8252-4220-9307-F4D2DF522DEB}" destId="{C55057FC-EF85-4165-AEC3-A067A28716EB}" srcOrd="0" destOrd="0" presId="urn:microsoft.com/office/officeart/2008/layout/LinedList"/>
    <dgm:cxn modelId="{93F0866F-9451-48B4-81B5-C873092ADECD}" type="presParOf" srcId="{C451A407-8252-4220-9307-F4D2DF522DEB}" destId="{8825B98A-7E69-441E-8BBF-B10B27994EC0}" srcOrd="1" destOrd="0" presId="urn:microsoft.com/office/officeart/2008/layout/LinedList"/>
    <dgm:cxn modelId="{8C888DD5-9591-4D59-A957-DFAC4E09D24D}" type="presParOf" srcId="{8825B98A-7E69-441E-8BBF-B10B27994EC0}" destId="{20FA741A-7D4A-4220-96D2-3EB032EC9C76}" srcOrd="0" destOrd="0" presId="urn:microsoft.com/office/officeart/2008/layout/LinedList"/>
    <dgm:cxn modelId="{D1420F54-62F7-47EF-92B2-44ECF35CB3EA}" type="presParOf" srcId="{8825B98A-7E69-441E-8BBF-B10B27994EC0}" destId="{1A82F67A-A9DC-4D2F-A982-1E813A90B433}" srcOrd="1" destOrd="0" presId="urn:microsoft.com/office/officeart/2008/layout/LinedList"/>
    <dgm:cxn modelId="{05941D92-A73F-4780-912C-5E6986DC47A7}" type="presParOf" srcId="{8825B98A-7E69-441E-8BBF-B10B27994EC0}" destId="{4DC18A84-D026-4867-AD8F-344A36EFCB13}" srcOrd="2" destOrd="0" presId="urn:microsoft.com/office/officeart/2008/layout/LinedList"/>
    <dgm:cxn modelId="{178130E3-EFFD-4A86-A09D-E294EA5DA4BF}" type="presParOf" srcId="{C451A407-8252-4220-9307-F4D2DF522DEB}" destId="{CC392D29-F0EB-4598-823F-7608D5183CB8}" srcOrd="2" destOrd="0" presId="urn:microsoft.com/office/officeart/2008/layout/LinedList"/>
    <dgm:cxn modelId="{E2BE7952-E03D-49CB-9E63-523B99306488}" type="presParOf" srcId="{C451A407-8252-4220-9307-F4D2DF522DEB}" destId="{2A6697C4-4AD7-4851-9DAF-18E3B904DB6B}" srcOrd="3" destOrd="0" presId="urn:microsoft.com/office/officeart/2008/layout/LinedList"/>
    <dgm:cxn modelId="{16328406-BB3E-4514-8442-E1B4B71D287D}" type="presParOf" srcId="{C451A407-8252-4220-9307-F4D2DF522DEB}" destId="{ADD508F3-DBAD-4D8E-887E-B0CC55C84D9B}" srcOrd="4" destOrd="0" presId="urn:microsoft.com/office/officeart/2008/layout/LinedList"/>
    <dgm:cxn modelId="{3C930FF2-DDA0-4F39-9339-BD781326B303}" type="presParOf" srcId="{ADD508F3-DBAD-4D8E-887E-B0CC55C84D9B}" destId="{C6FD6D0C-7372-4FF1-B0EE-010B688FDD48}" srcOrd="0" destOrd="0" presId="urn:microsoft.com/office/officeart/2008/layout/LinedList"/>
    <dgm:cxn modelId="{76A42B4E-9DF5-409D-815C-7BC0905E8E35}" type="presParOf" srcId="{ADD508F3-DBAD-4D8E-887E-B0CC55C84D9B}" destId="{C8B5BE82-88F6-4392-A0F3-AD14DCF0FE6B}" srcOrd="1" destOrd="0" presId="urn:microsoft.com/office/officeart/2008/layout/LinedList"/>
    <dgm:cxn modelId="{70DF948F-5776-48EC-8D29-7CACAED4035E}" type="presParOf" srcId="{ADD508F3-DBAD-4D8E-887E-B0CC55C84D9B}" destId="{AA742B62-D0AB-4B68-BF5F-48FEC0176E17}" srcOrd="2" destOrd="0" presId="urn:microsoft.com/office/officeart/2008/layout/LinedList"/>
    <dgm:cxn modelId="{F2B7FC9E-B032-4EEF-9A76-3809EB259869}" type="presParOf" srcId="{C451A407-8252-4220-9307-F4D2DF522DEB}" destId="{DA7184B1-EE80-48D0-AFDE-C9B2A3224627}" srcOrd="5" destOrd="0" presId="urn:microsoft.com/office/officeart/2008/layout/LinedList"/>
    <dgm:cxn modelId="{705A48C2-D7EE-4B4B-87E6-E06C19103136}" type="presParOf" srcId="{C451A407-8252-4220-9307-F4D2DF522DEB}" destId="{421052FB-DEDD-49F7-9110-530D7818D7B8}" srcOrd="6" destOrd="0" presId="urn:microsoft.com/office/officeart/2008/layout/LinedList"/>
    <dgm:cxn modelId="{6B9DF8BA-B565-4013-86B0-56D8DA795885}" type="presParOf" srcId="{C451A407-8252-4220-9307-F4D2DF522DEB}" destId="{2D4AE50F-954E-4CA5-A112-472E93B3B075}" srcOrd="7" destOrd="0" presId="urn:microsoft.com/office/officeart/2008/layout/LinedList"/>
    <dgm:cxn modelId="{B3424559-1910-44DD-98B0-2DDCCCCA46B6}" type="presParOf" srcId="{2D4AE50F-954E-4CA5-A112-472E93B3B075}" destId="{6171845D-E712-42BE-ADC8-7385564A7E69}" srcOrd="0" destOrd="0" presId="urn:microsoft.com/office/officeart/2008/layout/LinedList"/>
    <dgm:cxn modelId="{98006139-6384-4789-AF6F-547A9B109F99}" type="presParOf" srcId="{2D4AE50F-954E-4CA5-A112-472E93B3B075}" destId="{5E67C65E-AF51-4277-A01B-58F9DFCB7F37}" srcOrd="1" destOrd="0" presId="urn:microsoft.com/office/officeart/2008/layout/LinedList"/>
    <dgm:cxn modelId="{9E0378E6-DB28-44B3-93F1-B9EB06EACFD4}" type="presParOf" srcId="{2D4AE50F-954E-4CA5-A112-472E93B3B075}" destId="{4F38CBE7-A03E-4B00-974F-23BB1AB23AE3}" srcOrd="2" destOrd="0" presId="urn:microsoft.com/office/officeart/2008/layout/LinedList"/>
    <dgm:cxn modelId="{96B6F9F9-C680-4079-8248-5BD14C811678}" type="presParOf" srcId="{C451A407-8252-4220-9307-F4D2DF522DEB}" destId="{5FB5DEEC-96C9-444D-9958-35AB06E1C48D}" srcOrd="8" destOrd="0" presId="urn:microsoft.com/office/officeart/2008/layout/LinedList"/>
    <dgm:cxn modelId="{CABD1136-E972-4D06-B252-10578D7BADB8}" type="presParOf" srcId="{C451A407-8252-4220-9307-F4D2DF522DEB}" destId="{B9E5BD25-B7C7-42BB-9F07-9DDFDD695F2A}" srcOrd="9" destOrd="0" presId="urn:microsoft.com/office/officeart/2008/layout/LinedList"/>
    <dgm:cxn modelId="{828FA6BA-3787-48F4-A00D-477AF98B8DB8}" type="presParOf" srcId="{C451A407-8252-4220-9307-F4D2DF522DEB}" destId="{2758712C-0A16-4850-9CEA-150C85E78378}" srcOrd="10" destOrd="0" presId="urn:microsoft.com/office/officeart/2008/layout/LinedList"/>
    <dgm:cxn modelId="{2B706E1B-2854-4CD4-871F-D47195C227D7}" type="presParOf" srcId="{2758712C-0A16-4850-9CEA-150C85E78378}" destId="{6F588AF5-14B8-4C56-96F3-4088C87A2C24}" srcOrd="0" destOrd="0" presId="urn:microsoft.com/office/officeart/2008/layout/LinedList"/>
    <dgm:cxn modelId="{CE5E01CE-8E55-4C1F-851C-593CEA711EE3}" type="presParOf" srcId="{2758712C-0A16-4850-9CEA-150C85E78378}" destId="{E82F9B43-0072-4FF9-AB67-4831EAF5194B}" srcOrd="1" destOrd="0" presId="urn:microsoft.com/office/officeart/2008/layout/LinedList"/>
    <dgm:cxn modelId="{A1C9CC23-9EB8-4C77-88D8-EFAC1DC77F86}" type="presParOf" srcId="{2758712C-0A16-4850-9CEA-150C85E78378}" destId="{8ED0C3A9-5024-4520-BC93-BDFEF1FCA6EE}" srcOrd="2" destOrd="0" presId="urn:microsoft.com/office/officeart/2008/layout/LinedList"/>
    <dgm:cxn modelId="{5CE1F845-6ABD-4217-AFC2-D8F43007525E}" type="presParOf" srcId="{C451A407-8252-4220-9307-F4D2DF522DEB}" destId="{B1E0B49C-8B92-49FC-8869-8DAC056305AF}" srcOrd="11" destOrd="0" presId="urn:microsoft.com/office/officeart/2008/layout/LinedList"/>
    <dgm:cxn modelId="{54F54030-D84E-4BB3-B0D9-97BC93BACF18}" type="presParOf" srcId="{C451A407-8252-4220-9307-F4D2DF522DEB}" destId="{7820DD06-EEC7-42F1-8F9C-AE800A3CCDC2}" srcOrd="12" destOrd="0" presId="urn:microsoft.com/office/officeart/2008/layout/LinedList"/>
    <dgm:cxn modelId="{76715841-3AC3-452A-ABAD-3ED567206C44}" type="presParOf" srcId="{C451A407-8252-4220-9307-F4D2DF522DEB}" destId="{867BF620-761B-48F0-9F0B-9659C5C4D9D8}" srcOrd="13" destOrd="0" presId="urn:microsoft.com/office/officeart/2008/layout/LinedList"/>
    <dgm:cxn modelId="{890529E1-A70D-4134-9667-4F7B875437CB}" type="presParOf" srcId="{867BF620-761B-48F0-9F0B-9659C5C4D9D8}" destId="{87A38F3C-0189-48E3-A7D7-1F4AFCBF3B4B}" srcOrd="0" destOrd="0" presId="urn:microsoft.com/office/officeart/2008/layout/LinedList"/>
    <dgm:cxn modelId="{0B69D16C-D3BB-4A54-95E3-F1A6181FE4D1}" type="presParOf" srcId="{867BF620-761B-48F0-9F0B-9659C5C4D9D8}" destId="{B61F288A-69E4-4FCA-9EDA-40F400A8DF63}" srcOrd="1" destOrd="0" presId="urn:microsoft.com/office/officeart/2008/layout/LinedList"/>
    <dgm:cxn modelId="{228838AB-8CE3-4533-9807-D3A53D44FE88}" type="presParOf" srcId="{867BF620-761B-48F0-9F0B-9659C5C4D9D8}" destId="{7082656B-9700-4A3A-A8E6-3BE0EF85FF00}" srcOrd="2" destOrd="0" presId="urn:microsoft.com/office/officeart/2008/layout/LinedList"/>
    <dgm:cxn modelId="{ED2FCCFD-A5E6-4263-A6C6-75CB65603B32}" type="presParOf" srcId="{C451A407-8252-4220-9307-F4D2DF522DEB}" destId="{031364F8-1C48-4121-8F2E-B04132F1A5BE}" srcOrd="14" destOrd="0" presId="urn:microsoft.com/office/officeart/2008/layout/LinedList"/>
    <dgm:cxn modelId="{A8372861-A0B5-4E91-B3B9-5C5981AD55EF}" type="presParOf" srcId="{C451A407-8252-4220-9307-F4D2DF522DEB}" destId="{48F3B714-0765-40BB-A044-5957CC715F26}" srcOrd="15" destOrd="0" presId="urn:microsoft.com/office/officeart/2008/layout/LinedList"/>
    <dgm:cxn modelId="{2CB045EF-F4DC-41C7-B30B-67A7A5C2206E}" type="presParOf" srcId="{C451A407-8252-4220-9307-F4D2DF522DEB}" destId="{478EE098-B143-465C-922C-BC99C852F577}" srcOrd="16" destOrd="0" presId="urn:microsoft.com/office/officeart/2008/layout/LinedList"/>
    <dgm:cxn modelId="{2A70C027-DACC-4226-9A8C-D48E1397D076}" type="presParOf" srcId="{478EE098-B143-465C-922C-BC99C852F577}" destId="{0154C9DA-5B73-4841-9F65-1ADE256E3531}" srcOrd="0" destOrd="0" presId="urn:microsoft.com/office/officeart/2008/layout/LinedList"/>
    <dgm:cxn modelId="{55F0F71F-AF04-41BD-A3F1-61E9D94007CA}" type="presParOf" srcId="{478EE098-B143-465C-922C-BC99C852F577}" destId="{FFE1588A-3366-4A4A-8150-94AC8BE70F47}" srcOrd="1" destOrd="0" presId="urn:microsoft.com/office/officeart/2008/layout/LinedList"/>
    <dgm:cxn modelId="{57197466-8311-4ACD-94E2-3A26EA38543B}" type="presParOf" srcId="{478EE098-B143-465C-922C-BC99C852F577}" destId="{7A8B5920-96C4-464F-A276-4E9D195CEEA0}" srcOrd="2" destOrd="0" presId="urn:microsoft.com/office/officeart/2008/layout/LinedList"/>
    <dgm:cxn modelId="{F6168602-2026-48FE-86AD-167C6126E0DA}" type="presParOf" srcId="{C451A407-8252-4220-9307-F4D2DF522DEB}" destId="{30126F65-BCFE-42F2-B8EC-AA4D22C9D8DD}" srcOrd="17" destOrd="0" presId="urn:microsoft.com/office/officeart/2008/layout/LinedList"/>
    <dgm:cxn modelId="{4A51A6ED-EEC2-444B-AE50-9EC4CB56BF6B}" type="presParOf" srcId="{C451A407-8252-4220-9307-F4D2DF522DEB}" destId="{2A661746-C665-4516-9E08-14E4E310256C}" srcOrd="18" destOrd="0" presId="urn:microsoft.com/office/officeart/2008/layout/LinedList"/>
    <dgm:cxn modelId="{059DBE22-803A-4DE7-B114-A4FAAE0A455B}" type="presParOf" srcId="{C451A407-8252-4220-9307-F4D2DF522DEB}" destId="{9C6D1B6C-5F54-4412-A2FF-95024742A8D2}" srcOrd="19" destOrd="0" presId="urn:microsoft.com/office/officeart/2008/layout/LinedList"/>
    <dgm:cxn modelId="{7DDF7D91-47AC-4621-86E7-AFB45300CAE0}" type="presParOf" srcId="{9C6D1B6C-5F54-4412-A2FF-95024742A8D2}" destId="{EE4427C8-1BDC-45E1-9326-6ADB1D80E0C3}" srcOrd="0" destOrd="0" presId="urn:microsoft.com/office/officeart/2008/layout/LinedList"/>
    <dgm:cxn modelId="{855E5C92-B044-486A-A458-70B0C14E220B}" type="presParOf" srcId="{9C6D1B6C-5F54-4412-A2FF-95024742A8D2}" destId="{E1941258-F8DC-455B-8B0C-123F58F40DA5}" srcOrd="1" destOrd="0" presId="urn:microsoft.com/office/officeart/2008/layout/LinedList"/>
    <dgm:cxn modelId="{F1C2AFF2-665E-4005-B3BC-32C92690179D}" type="presParOf" srcId="{9C6D1B6C-5F54-4412-A2FF-95024742A8D2}" destId="{62058320-4094-41D5-864A-25295B1FC3DD}" srcOrd="2" destOrd="0" presId="urn:microsoft.com/office/officeart/2008/layout/LinedList"/>
    <dgm:cxn modelId="{720DB019-1D7E-499D-847D-15B825194A4E}" type="presParOf" srcId="{C451A407-8252-4220-9307-F4D2DF522DEB}" destId="{6B18BAAE-87D8-442D-912B-6ABE8F2E27A5}" srcOrd="20" destOrd="0" presId="urn:microsoft.com/office/officeart/2008/layout/LinedList"/>
    <dgm:cxn modelId="{0C7B8B16-5D4F-445A-A9AA-F2D68372557A}" type="presParOf" srcId="{C451A407-8252-4220-9307-F4D2DF522DEB}" destId="{88340E8E-D861-4694-8888-F468F84B7376}" srcOrd="21" destOrd="0" presId="urn:microsoft.com/office/officeart/2008/layout/LinedList"/>
    <dgm:cxn modelId="{ACE3B524-6405-3C47-B365-6FA002B61BAB}" type="presParOf" srcId="{C451A407-8252-4220-9307-F4D2DF522DEB}" destId="{9DB899E1-B371-0A47-8F78-4BA8357BEC8C}" srcOrd="22" destOrd="0" presId="urn:microsoft.com/office/officeart/2008/layout/LinedList"/>
    <dgm:cxn modelId="{6DBDEAD8-BC26-9842-BE88-61D684675305}" type="presParOf" srcId="{9DB899E1-B371-0A47-8F78-4BA8357BEC8C}" destId="{9523A811-CF3B-E842-BEE8-5AE6A982AE6C}" srcOrd="0" destOrd="0" presId="urn:microsoft.com/office/officeart/2008/layout/LinedList"/>
    <dgm:cxn modelId="{B37FDE24-C975-D04D-A50F-F9FD0CD9F00E}" type="presParOf" srcId="{9DB899E1-B371-0A47-8F78-4BA8357BEC8C}" destId="{30FD3F4E-F1F9-B048-BE3D-4E9694AEFAD5}" srcOrd="1" destOrd="0" presId="urn:microsoft.com/office/officeart/2008/layout/LinedList"/>
    <dgm:cxn modelId="{5263EDAB-B89A-4244-AC52-6A8640B3883C}" type="presParOf" srcId="{9DB899E1-B371-0A47-8F78-4BA8357BEC8C}" destId="{4760C8CD-8005-424F-9C31-44617CAB731E}" srcOrd="2" destOrd="0" presId="urn:microsoft.com/office/officeart/2008/layout/LinedList"/>
    <dgm:cxn modelId="{022D1BB5-13EE-6641-8D63-FD8853F06B21}" type="presParOf" srcId="{C451A407-8252-4220-9307-F4D2DF522DEB}" destId="{F7D4D279-6441-3B4F-9C5D-F534CA614B8C}" srcOrd="23" destOrd="0" presId="urn:microsoft.com/office/officeart/2008/layout/LinedList"/>
    <dgm:cxn modelId="{006D4EBD-F2AC-0D45-BEDE-BAD609E33F49}" type="presParOf" srcId="{C451A407-8252-4220-9307-F4D2DF522DEB}" destId="{3D096FD2-93CF-0044-A218-92AEC3079ED5}" srcOrd="24"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C00AA-0FFB-4C8D-839E-5FCA5D10E3F0}"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n-IN"/>
        </a:p>
      </dgm:t>
    </dgm:pt>
    <dgm:pt modelId="{CE0C18FB-B1F3-42F7-9CF6-010E4721941D}">
      <dgm:prSet phldrT="[Text]"/>
      <dgm:spPr/>
      <dgm:t>
        <a:bodyPr/>
        <a:lstStyle/>
        <a:p>
          <a:pPr algn="ctr"/>
          <a:r>
            <a:rPr lang="en-IN" b="1" i="1" dirty="0">
              <a:latin typeface="Calibri" pitchFamily="34" charset="0"/>
              <a:cs typeface="Calibri" pitchFamily="34" charset="0"/>
            </a:rPr>
            <a:t>The Presidency Towns Insolvency Act, 1909</a:t>
          </a:r>
          <a:endParaRPr lang="en-IN" dirty="0">
            <a:latin typeface="Calibri" pitchFamily="34" charset="0"/>
            <a:cs typeface="Calibri" pitchFamily="34" charset="0"/>
          </a:endParaRPr>
        </a:p>
      </dgm:t>
    </dgm:pt>
    <dgm:pt modelId="{9CD3110C-595B-475A-BDBE-307C69FE7892}" type="parTrans" cxnId="{D50EB934-460F-4A9C-A953-B5E1BE062AB9}">
      <dgm:prSet/>
      <dgm:spPr/>
      <dgm:t>
        <a:bodyPr/>
        <a:lstStyle/>
        <a:p>
          <a:endParaRPr lang="en-IN"/>
        </a:p>
      </dgm:t>
    </dgm:pt>
    <dgm:pt modelId="{44897DE7-8131-4427-8E60-261B0C01295B}" type="sibTrans" cxnId="{D50EB934-460F-4A9C-A953-B5E1BE062AB9}">
      <dgm:prSet/>
      <dgm:spPr/>
      <dgm:t>
        <a:bodyPr/>
        <a:lstStyle/>
        <a:p>
          <a:endParaRPr lang="en-IN"/>
        </a:p>
      </dgm:t>
    </dgm:pt>
    <dgm:pt modelId="{CAA988BF-472B-4305-8CBB-015801ABAA27}">
      <dgm:prSet custT="1"/>
      <dgm:spPr/>
      <dgm:t>
        <a:bodyPr/>
        <a:lstStyle/>
        <a:p>
          <a:pPr algn="just"/>
          <a:r>
            <a:rPr lang="en-IN" sz="2400" dirty="0">
              <a:latin typeface="Calibri" pitchFamily="34" charset="0"/>
              <a:cs typeface="Calibri" pitchFamily="34" charset="0"/>
            </a:rPr>
            <a:t>Covers the insolvency of individuals and of partnerships and associations of individuals in the three erstwhile Presidency towns of Chennai, Kolkata and Mumbai. </a:t>
          </a:r>
        </a:p>
      </dgm:t>
    </dgm:pt>
    <dgm:pt modelId="{25DA3148-5006-4A56-BDDF-114A4C706C1D}" type="parTrans" cxnId="{BF7FCF88-FD7A-470D-8913-898AA13A1D2D}">
      <dgm:prSet/>
      <dgm:spPr/>
      <dgm:t>
        <a:bodyPr/>
        <a:lstStyle/>
        <a:p>
          <a:endParaRPr lang="en-IN"/>
        </a:p>
      </dgm:t>
    </dgm:pt>
    <dgm:pt modelId="{49E6C893-DA9D-4ED6-8878-938B1A56EEA8}" type="sibTrans" cxnId="{BF7FCF88-FD7A-470D-8913-898AA13A1D2D}">
      <dgm:prSet/>
      <dgm:spPr/>
      <dgm:t>
        <a:bodyPr/>
        <a:lstStyle/>
        <a:p>
          <a:endParaRPr lang="en-IN"/>
        </a:p>
      </dgm:t>
    </dgm:pt>
    <dgm:pt modelId="{BBB7D172-ABE8-4ECA-8638-00149A8985F3}">
      <dgm:prSet/>
      <dgm:spPr/>
      <dgm:t>
        <a:bodyPr/>
        <a:lstStyle/>
        <a:p>
          <a:pPr algn="ctr"/>
          <a:r>
            <a:rPr lang="en-IN" b="1" i="1" dirty="0">
              <a:latin typeface="Calibri" pitchFamily="34" charset="0"/>
              <a:cs typeface="Calibri" pitchFamily="34" charset="0"/>
            </a:rPr>
            <a:t>The Provincial Insolvency Act, 1920</a:t>
          </a:r>
        </a:p>
      </dgm:t>
    </dgm:pt>
    <dgm:pt modelId="{4D87F293-1821-49F9-B2B2-06681FB68610}" type="parTrans" cxnId="{7492F588-B9FE-4579-BDA2-641517B8E767}">
      <dgm:prSet/>
      <dgm:spPr/>
      <dgm:t>
        <a:bodyPr/>
        <a:lstStyle/>
        <a:p>
          <a:endParaRPr lang="en-IN"/>
        </a:p>
      </dgm:t>
    </dgm:pt>
    <dgm:pt modelId="{282984D4-4330-42B4-A7F2-3A7630371D81}" type="sibTrans" cxnId="{7492F588-B9FE-4579-BDA2-641517B8E767}">
      <dgm:prSet/>
      <dgm:spPr/>
      <dgm:t>
        <a:bodyPr/>
        <a:lstStyle/>
        <a:p>
          <a:endParaRPr lang="en-IN"/>
        </a:p>
      </dgm:t>
    </dgm:pt>
    <dgm:pt modelId="{6D0EC3BB-CD7E-4115-A9D3-81E0216AA647}">
      <dgm:prSet custT="1"/>
      <dgm:spPr/>
      <dgm:t>
        <a:bodyPr/>
        <a:lstStyle/>
        <a:p>
          <a:pPr algn="just"/>
          <a:r>
            <a:rPr lang="en-IN" sz="2400" dirty="0">
              <a:latin typeface="Calibri" pitchFamily="34" charset="0"/>
              <a:cs typeface="Calibri" pitchFamily="34" charset="0"/>
            </a:rPr>
            <a:t>Covers the insolvency law for individuals in areas other than the Presidency towns, deals with insolvency of individuals, including individuals as proprietors. </a:t>
          </a:r>
        </a:p>
      </dgm:t>
    </dgm:pt>
    <dgm:pt modelId="{5CFA4ECD-ECA0-4B0E-A25C-E2D7F75B5763}" type="parTrans" cxnId="{3FF31FE7-74DD-4062-8DCB-32986C0538C7}">
      <dgm:prSet/>
      <dgm:spPr/>
      <dgm:t>
        <a:bodyPr/>
        <a:lstStyle/>
        <a:p>
          <a:endParaRPr lang="en-IN"/>
        </a:p>
      </dgm:t>
    </dgm:pt>
    <dgm:pt modelId="{77D82E9E-C2E4-419B-BCAA-DA7370188F82}" type="sibTrans" cxnId="{3FF31FE7-74DD-4062-8DCB-32986C0538C7}">
      <dgm:prSet/>
      <dgm:spPr/>
      <dgm:t>
        <a:bodyPr/>
        <a:lstStyle/>
        <a:p>
          <a:endParaRPr lang="en-IN"/>
        </a:p>
      </dgm:t>
    </dgm:pt>
    <dgm:pt modelId="{2588E559-D294-4AC1-8929-D66520008070}" type="pres">
      <dgm:prSet presAssocID="{591C00AA-0FFB-4C8D-839E-5FCA5D10E3F0}" presName="Name0" presStyleCnt="0">
        <dgm:presLayoutVars>
          <dgm:dir/>
          <dgm:animLvl val="lvl"/>
          <dgm:resizeHandles val="exact"/>
        </dgm:presLayoutVars>
      </dgm:prSet>
      <dgm:spPr/>
      <dgm:t>
        <a:bodyPr/>
        <a:lstStyle/>
        <a:p>
          <a:endParaRPr lang="en-US"/>
        </a:p>
      </dgm:t>
    </dgm:pt>
    <dgm:pt modelId="{00FCADD6-FDD7-4AF7-B20B-7DE6E4464B59}" type="pres">
      <dgm:prSet presAssocID="{CE0C18FB-B1F3-42F7-9CF6-010E4721941D}" presName="linNode" presStyleCnt="0"/>
      <dgm:spPr/>
    </dgm:pt>
    <dgm:pt modelId="{6B3FEBE7-E50E-49D7-8FAA-6097CB8CCF5D}" type="pres">
      <dgm:prSet presAssocID="{CE0C18FB-B1F3-42F7-9CF6-010E4721941D}" presName="parentText" presStyleLbl="node1" presStyleIdx="0" presStyleCnt="2">
        <dgm:presLayoutVars>
          <dgm:chMax val="1"/>
          <dgm:bulletEnabled val="1"/>
        </dgm:presLayoutVars>
      </dgm:prSet>
      <dgm:spPr/>
      <dgm:t>
        <a:bodyPr/>
        <a:lstStyle/>
        <a:p>
          <a:endParaRPr lang="en-US"/>
        </a:p>
      </dgm:t>
    </dgm:pt>
    <dgm:pt modelId="{CE601BAB-3DE4-4366-BDF9-250CCE303F7A}" type="pres">
      <dgm:prSet presAssocID="{CE0C18FB-B1F3-42F7-9CF6-010E4721941D}" presName="descendantText" presStyleLbl="alignAccFollowNode1" presStyleIdx="0" presStyleCnt="2">
        <dgm:presLayoutVars>
          <dgm:bulletEnabled val="1"/>
        </dgm:presLayoutVars>
      </dgm:prSet>
      <dgm:spPr/>
      <dgm:t>
        <a:bodyPr/>
        <a:lstStyle/>
        <a:p>
          <a:endParaRPr lang="en-US"/>
        </a:p>
      </dgm:t>
    </dgm:pt>
    <dgm:pt modelId="{D45FD029-7EFA-4E71-A992-53A87147BCE0}" type="pres">
      <dgm:prSet presAssocID="{44897DE7-8131-4427-8E60-261B0C01295B}" presName="sp" presStyleCnt="0"/>
      <dgm:spPr/>
    </dgm:pt>
    <dgm:pt modelId="{B4CB33F0-51D3-4049-91CA-4EE02D2AE8D6}" type="pres">
      <dgm:prSet presAssocID="{BBB7D172-ABE8-4ECA-8638-00149A8985F3}" presName="linNode" presStyleCnt="0"/>
      <dgm:spPr/>
    </dgm:pt>
    <dgm:pt modelId="{3B7787B9-86D9-459E-B3B5-272AD4E371FF}" type="pres">
      <dgm:prSet presAssocID="{BBB7D172-ABE8-4ECA-8638-00149A8985F3}" presName="parentText" presStyleLbl="node1" presStyleIdx="1" presStyleCnt="2">
        <dgm:presLayoutVars>
          <dgm:chMax val="1"/>
          <dgm:bulletEnabled val="1"/>
        </dgm:presLayoutVars>
      </dgm:prSet>
      <dgm:spPr/>
      <dgm:t>
        <a:bodyPr/>
        <a:lstStyle/>
        <a:p>
          <a:endParaRPr lang="en-US"/>
        </a:p>
      </dgm:t>
    </dgm:pt>
    <dgm:pt modelId="{8DCE17DB-13BC-4316-B2D0-3FFCDF2D78BF}" type="pres">
      <dgm:prSet presAssocID="{BBB7D172-ABE8-4ECA-8638-00149A8985F3}" presName="descendantText" presStyleLbl="alignAccFollowNode1" presStyleIdx="1" presStyleCnt="2">
        <dgm:presLayoutVars>
          <dgm:bulletEnabled val="1"/>
        </dgm:presLayoutVars>
      </dgm:prSet>
      <dgm:spPr/>
      <dgm:t>
        <a:bodyPr/>
        <a:lstStyle/>
        <a:p>
          <a:endParaRPr lang="en-US"/>
        </a:p>
      </dgm:t>
    </dgm:pt>
  </dgm:ptLst>
  <dgm:cxnLst>
    <dgm:cxn modelId="{69985715-9602-44F7-926B-B7C6715BBC10}" type="presOf" srcId="{6D0EC3BB-CD7E-4115-A9D3-81E0216AA647}" destId="{8DCE17DB-13BC-4316-B2D0-3FFCDF2D78BF}" srcOrd="0" destOrd="0" presId="urn:microsoft.com/office/officeart/2005/8/layout/vList5"/>
    <dgm:cxn modelId="{3FF31FE7-74DD-4062-8DCB-32986C0538C7}" srcId="{BBB7D172-ABE8-4ECA-8638-00149A8985F3}" destId="{6D0EC3BB-CD7E-4115-A9D3-81E0216AA647}" srcOrd="0" destOrd="0" parTransId="{5CFA4ECD-ECA0-4B0E-A25C-E2D7F75B5763}" sibTransId="{77D82E9E-C2E4-419B-BCAA-DA7370188F82}"/>
    <dgm:cxn modelId="{7492F588-B9FE-4579-BDA2-641517B8E767}" srcId="{591C00AA-0FFB-4C8D-839E-5FCA5D10E3F0}" destId="{BBB7D172-ABE8-4ECA-8638-00149A8985F3}" srcOrd="1" destOrd="0" parTransId="{4D87F293-1821-49F9-B2B2-06681FB68610}" sibTransId="{282984D4-4330-42B4-A7F2-3A7630371D81}"/>
    <dgm:cxn modelId="{51E90FB9-CF4C-4FCD-BD98-69101CF6FE6F}" type="presOf" srcId="{CE0C18FB-B1F3-42F7-9CF6-010E4721941D}" destId="{6B3FEBE7-E50E-49D7-8FAA-6097CB8CCF5D}" srcOrd="0" destOrd="0" presId="urn:microsoft.com/office/officeart/2005/8/layout/vList5"/>
    <dgm:cxn modelId="{F54CB11F-5CD5-4830-8DE4-60050D712B21}" type="presOf" srcId="{591C00AA-0FFB-4C8D-839E-5FCA5D10E3F0}" destId="{2588E559-D294-4AC1-8929-D66520008070}" srcOrd="0" destOrd="0" presId="urn:microsoft.com/office/officeart/2005/8/layout/vList5"/>
    <dgm:cxn modelId="{BF7FCF88-FD7A-470D-8913-898AA13A1D2D}" srcId="{CE0C18FB-B1F3-42F7-9CF6-010E4721941D}" destId="{CAA988BF-472B-4305-8CBB-015801ABAA27}" srcOrd="0" destOrd="0" parTransId="{25DA3148-5006-4A56-BDDF-114A4C706C1D}" sibTransId="{49E6C893-DA9D-4ED6-8878-938B1A56EEA8}"/>
    <dgm:cxn modelId="{D6F14FE6-89AB-4B75-B54E-35EDD2ACA8B8}" type="presOf" srcId="{BBB7D172-ABE8-4ECA-8638-00149A8985F3}" destId="{3B7787B9-86D9-459E-B3B5-272AD4E371FF}" srcOrd="0" destOrd="0" presId="urn:microsoft.com/office/officeart/2005/8/layout/vList5"/>
    <dgm:cxn modelId="{671031EE-1FA0-4A90-9C04-0936ED9D1820}" type="presOf" srcId="{CAA988BF-472B-4305-8CBB-015801ABAA27}" destId="{CE601BAB-3DE4-4366-BDF9-250CCE303F7A}" srcOrd="0" destOrd="0" presId="urn:microsoft.com/office/officeart/2005/8/layout/vList5"/>
    <dgm:cxn modelId="{D50EB934-460F-4A9C-A953-B5E1BE062AB9}" srcId="{591C00AA-0FFB-4C8D-839E-5FCA5D10E3F0}" destId="{CE0C18FB-B1F3-42F7-9CF6-010E4721941D}" srcOrd="0" destOrd="0" parTransId="{9CD3110C-595B-475A-BDBE-307C69FE7892}" sibTransId="{44897DE7-8131-4427-8E60-261B0C01295B}"/>
    <dgm:cxn modelId="{BE276FB7-79E6-47C6-BC04-01E2EB4FE1D2}" type="presParOf" srcId="{2588E559-D294-4AC1-8929-D66520008070}" destId="{00FCADD6-FDD7-4AF7-B20B-7DE6E4464B59}" srcOrd="0" destOrd="0" presId="urn:microsoft.com/office/officeart/2005/8/layout/vList5"/>
    <dgm:cxn modelId="{26738D99-3D69-4C2E-894E-9D975333709A}" type="presParOf" srcId="{00FCADD6-FDD7-4AF7-B20B-7DE6E4464B59}" destId="{6B3FEBE7-E50E-49D7-8FAA-6097CB8CCF5D}" srcOrd="0" destOrd="0" presId="urn:microsoft.com/office/officeart/2005/8/layout/vList5"/>
    <dgm:cxn modelId="{E53E26DF-363B-4071-BF81-A564E8BCC1FC}" type="presParOf" srcId="{00FCADD6-FDD7-4AF7-B20B-7DE6E4464B59}" destId="{CE601BAB-3DE4-4366-BDF9-250CCE303F7A}" srcOrd="1" destOrd="0" presId="urn:microsoft.com/office/officeart/2005/8/layout/vList5"/>
    <dgm:cxn modelId="{53BD95AE-B117-4D88-8A67-7455DCEFC69B}" type="presParOf" srcId="{2588E559-D294-4AC1-8929-D66520008070}" destId="{D45FD029-7EFA-4E71-A992-53A87147BCE0}" srcOrd="1" destOrd="0" presId="urn:microsoft.com/office/officeart/2005/8/layout/vList5"/>
    <dgm:cxn modelId="{8E61EA57-CB27-42B2-BD6E-3F9388EFF6BB}" type="presParOf" srcId="{2588E559-D294-4AC1-8929-D66520008070}" destId="{B4CB33F0-51D3-4049-91CA-4EE02D2AE8D6}" srcOrd="2" destOrd="0" presId="urn:microsoft.com/office/officeart/2005/8/layout/vList5"/>
    <dgm:cxn modelId="{3B613D56-83A3-4407-BCC4-B32EDAFFCE3C}" type="presParOf" srcId="{B4CB33F0-51D3-4049-91CA-4EE02D2AE8D6}" destId="{3B7787B9-86D9-459E-B3B5-272AD4E371FF}" srcOrd="0" destOrd="0" presId="urn:microsoft.com/office/officeart/2005/8/layout/vList5"/>
    <dgm:cxn modelId="{72C5594E-529E-46FE-83D6-76DFBA068619}" type="presParOf" srcId="{B4CB33F0-51D3-4049-91CA-4EE02D2AE8D6}" destId="{8DCE17DB-13BC-4316-B2D0-3FFCDF2D78BF}" srcOrd="1" destOrd="0" presId="urn:microsoft.com/office/officeart/2005/8/layout/vList5"/>
  </dgm:cxnLst>
  <dgm:bg/>
  <dgm:whole>
    <a:effectLst>
      <a:reflection blurRad="1257300" stA="0" dist="1270000" dir="5400000" sy="-100000" algn="bl" rotWithShape="0"/>
    </a:effectLst>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534CC9-2044-4FA6-B01C-2D9CA53F3ABC}" type="doc">
      <dgm:prSet loTypeId="urn:microsoft.com/office/officeart/2005/8/layout/arrow2" loCatId="process" qsTypeId="urn:microsoft.com/office/officeart/2005/8/quickstyle/3d1" qsCatId="3D" csTypeId="urn:microsoft.com/office/officeart/2005/8/colors/accent1_2" csCatId="accent1" phldr="1"/>
      <dgm:spPr/>
    </dgm:pt>
    <dgm:pt modelId="{56F8DF92-2C22-49F8-86E2-F2C9632E1C5A}">
      <dgm:prSet phldrT="[Text]" custT="1"/>
      <dgm:spPr/>
      <dgm:t>
        <a:bodyPr/>
        <a:lstStyle/>
        <a:p>
          <a:pPr algn="ctr"/>
          <a:r>
            <a:rPr lang="en-US" sz="1700" b="1" dirty="0">
              <a:latin typeface="Calibri" pitchFamily="34" charset="0"/>
              <a:cs typeface="Calibri" pitchFamily="34" charset="0"/>
            </a:rPr>
            <a:t>22</a:t>
          </a:r>
          <a:r>
            <a:rPr lang="en-US" sz="1700" b="1" baseline="30000" dirty="0">
              <a:latin typeface="Calibri" pitchFamily="34" charset="0"/>
              <a:cs typeface="Calibri" pitchFamily="34" charset="0"/>
            </a:rPr>
            <a:t>nd</a:t>
          </a:r>
          <a:r>
            <a:rPr lang="en-US" sz="1700" b="1" dirty="0">
              <a:latin typeface="Calibri" pitchFamily="34" charset="0"/>
              <a:cs typeface="Calibri" pitchFamily="34" charset="0"/>
            </a:rPr>
            <a:t> Aug, 2014</a:t>
          </a:r>
        </a:p>
        <a:p>
          <a:pPr algn="ctr"/>
          <a:r>
            <a:rPr lang="en-US" sz="1700" dirty="0">
              <a:latin typeface="Calibri" pitchFamily="34" charset="0"/>
              <a:cs typeface="Calibri" pitchFamily="34" charset="0"/>
            </a:rPr>
            <a:t>Bankruptcy Law Reforms Committee formed</a:t>
          </a:r>
          <a:endParaRPr lang="en-IN" sz="1700" dirty="0">
            <a:latin typeface="Calibri" pitchFamily="34" charset="0"/>
            <a:cs typeface="Calibri" pitchFamily="34" charset="0"/>
          </a:endParaRPr>
        </a:p>
      </dgm:t>
    </dgm:pt>
    <dgm:pt modelId="{CA539A06-C46A-4E61-A1C0-0E5175292602}" type="parTrans" cxnId="{65B349B9-9541-4374-9177-8AF8F11D0111}">
      <dgm:prSet/>
      <dgm:spPr/>
      <dgm:t>
        <a:bodyPr/>
        <a:lstStyle/>
        <a:p>
          <a:endParaRPr lang="en-IN"/>
        </a:p>
      </dgm:t>
    </dgm:pt>
    <dgm:pt modelId="{D9C3E59F-4FBE-48C9-80CF-29AD1DCAAF2E}" type="sibTrans" cxnId="{65B349B9-9541-4374-9177-8AF8F11D0111}">
      <dgm:prSet/>
      <dgm:spPr/>
      <dgm:t>
        <a:bodyPr/>
        <a:lstStyle/>
        <a:p>
          <a:endParaRPr lang="en-IN"/>
        </a:p>
      </dgm:t>
    </dgm:pt>
    <dgm:pt modelId="{1AA7268B-D95B-4AED-8265-FA291EA7FE01}">
      <dgm:prSet phldrT="[Text]" custT="1"/>
      <dgm:spPr/>
      <dgm:t>
        <a:bodyPr/>
        <a:lstStyle/>
        <a:p>
          <a:pPr algn="ctr"/>
          <a:r>
            <a:rPr lang="en-US" sz="1700" b="1" dirty="0">
              <a:latin typeface="Calibri" pitchFamily="34" charset="0"/>
              <a:cs typeface="Calibri" pitchFamily="34" charset="0"/>
            </a:rPr>
            <a:t>4</a:t>
          </a:r>
          <a:r>
            <a:rPr lang="en-US" sz="1700" b="1" baseline="30000" dirty="0">
              <a:latin typeface="Calibri" pitchFamily="34" charset="0"/>
              <a:cs typeface="Calibri" pitchFamily="34" charset="0"/>
            </a:rPr>
            <a:t>th</a:t>
          </a:r>
          <a:r>
            <a:rPr lang="en-US" sz="1700" b="1" dirty="0">
              <a:latin typeface="Calibri" pitchFamily="34" charset="0"/>
              <a:cs typeface="Calibri" pitchFamily="34" charset="0"/>
            </a:rPr>
            <a:t> Nov, 2015</a:t>
          </a:r>
        </a:p>
        <a:p>
          <a:pPr algn="ctr"/>
          <a:r>
            <a:rPr lang="en-US" sz="1700" dirty="0">
              <a:latin typeface="Calibri" pitchFamily="34" charset="0"/>
              <a:cs typeface="Calibri" pitchFamily="34" charset="0"/>
            </a:rPr>
            <a:t>Final Report by Bankruptcy Law Reforms Committee</a:t>
          </a:r>
          <a:endParaRPr lang="en-IN" sz="1700" dirty="0">
            <a:latin typeface="Calibri" pitchFamily="34" charset="0"/>
            <a:cs typeface="Calibri" pitchFamily="34" charset="0"/>
          </a:endParaRPr>
        </a:p>
      </dgm:t>
    </dgm:pt>
    <dgm:pt modelId="{E1B76031-6E81-4369-982A-459C73AA2F64}" type="parTrans" cxnId="{B7FEE277-D1F2-4236-B5D7-824181BAF5B4}">
      <dgm:prSet/>
      <dgm:spPr/>
      <dgm:t>
        <a:bodyPr/>
        <a:lstStyle/>
        <a:p>
          <a:endParaRPr lang="en-IN"/>
        </a:p>
      </dgm:t>
    </dgm:pt>
    <dgm:pt modelId="{F224DEF2-0106-4E21-918A-0963501A1847}" type="sibTrans" cxnId="{B7FEE277-D1F2-4236-B5D7-824181BAF5B4}">
      <dgm:prSet/>
      <dgm:spPr/>
      <dgm:t>
        <a:bodyPr/>
        <a:lstStyle/>
        <a:p>
          <a:endParaRPr lang="en-IN"/>
        </a:p>
      </dgm:t>
    </dgm:pt>
    <dgm:pt modelId="{C217E8CD-67F5-4C05-BE86-56DB4D4FC16A}">
      <dgm:prSet phldrT="[Text]" custT="1"/>
      <dgm:spPr/>
      <dgm:t>
        <a:bodyPr/>
        <a:lstStyle/>
        <a:p>
          <a:pPr algn="ctr"/>
          <a:r>
            <a:rPr lang="en-US" sz="1700" b="1" dirty="0">
              <a:latin typeface="Calibri" pitchFamily="34" charset="0"/>
              <a:cs typeface="Calibri" pitchFamily="34" charset="0"/>
            </a:rPr>
            <a:t>5</a:t>
          </a:r>
          <a:r>
            <a:rPr lang="en-US" sz="1700" b="1" baseline="30000" dirty="0">
              <a:latin typeface="Calibri" pitchFamily="34" charset="0"/>
              <a:cs typeface="Calibri" pitchFamily="34" charset="0"/>
            </a:rPr>
            <a:t>th</a:t>
          </a:r>
          <a:r>
            <a:rPr lang="en-US" sz="1700" b="1" dirty="0">
              <a:latin typeface="Calibri" pitchFamily="34" charset="0"/>
              <a:cs typeface="Calibri" pitchFamily="34" charset="0"/>
            </a:rPr>
            <a:t> May, 2016 &amp; 11</a:t>
          </a:r>
          <a:r>
            <a:rPr lang="en-US" sz="1700" b="1" baseline="30000" dirty="0">
              <a:latin typeface="Calibri" pitchFamily="34" charset="0"/>
              <a:cs typeface="Calibri" pitchFamily="34" charset="0"/>
            </a:rPr>
            <a:t>th</a:t>
          </a:r>
          <a:r>
            <a:rPr lang="en-US" sz="1700" b="1" dirty="0">
              <a:latin typeface="Calibri" pitchFamily="34" charset="0"/>
              <a:cs typeface="Calibri" pitchFamily="34" charset="0"/>
            </a:rPr>
            <a:t> May, 2016</a:t>
          </a:r>
        </a:p>
        <a:p>
          <a:pPr algn="ctr"/>
          <a:r>
            <a:rPr lang="en-US" sz="1700" dirty="0">
              <a:latin typeface="Calibri" pitchFamily="34" charset="0"/>
              <a:cs typeface="Calibri" pitchFamily="34" charset="0"/>
            </a:rPr>
            <a:t>Insolvency and Bankruptcy Bill passed by </a:t>
          </a:r>
          <a:r>
            <a:rPr lang="en-US" sz="1700" dirty="0" err="1">
              <a:latin typeface="Calibri" pitchFamily="34" charset="0"/>
              <a:cs typeface="Calibri" pitchFamily="34" charset="0"/>
            </a:rPr>
            <a:t>Lok</a:t>
          </a:r>
          <a:r>
            <a:rPr lang="en-US" sz="1700" dirty="0">
              <a:latin typeface="Calibri" pitchFamily="34" charset="0"/>
              <a:cs typeface="Calibri" pitchFamily="34" charset="0"/>
            </a:rPr>
            <a:t> </a:t>
          </a:r>
          <a:r>
            <a:rPr lang="en-US" sz="1700" dirty="0" err="1">
              <a:latin typeface="Calibri" pitchFamily="34" charset="0"/>
              <a:cs typeface="Calibri" pitchFamily="34" charset="0"/>
            </a:rPr>
            <a:t>Sabha</a:t>
          </a:r>
          <a:r>
            <a:rPr lang="en-US" sz="1700" dirty="0">
              <a:latin typeface="Calibri" pitchFamily="34" charset="0"/>
              <a:cs typeface="Calibri" pitchFamily="34" charset="0"/>
            </a:rPr>
            <a:t> and </a:t>
          </a:r>
          <a:r>
            <a:rPr lang="en-US" sz="1700" dirty="0" err="1">
              <a:latin typeface="Calibri" pitchFamily="34" charset="0"/>
              <a:cs typeface="Calibri" pitchFamily="34" charset="0"/>
            </a:rPr>
            <a:t>Rajya</a:t>
          </a:r>
          <a:r>
            <a:rPr lang="en-US" sz="1700" dirty="0">
              <a:latin typeface="Calibri" pitchFamily="34" charset="0"/>
              <a:cs typeface="Calibri" pitchFamily="34" charset="0"/>
            </a:rPr>
            <a:t> </a:t>
          </a:r>
          <a:r>
            <a:rPr lang="en-US" sz="1700" dirty="0" err="1">
              <a:latin typeface="Calibri" pitchFamily="34" charset="0"/>
              <a:cs typeface="Calibri" pitchFamily="34" charset="0"/>
            </a:rPr>
            <a:t>Sabha</a:t>
          </a:r>
          <a:r>
            <a:rPr lang="en-US" sz="1700" dirty="0">
              <a:latin typeface="Calibri" pitchFamily="34" charset="0"/>
              <a:cs typeface="Calibri" pitchFamily="34" charset="0"/>
            </a:rPr>
            <a:t> respectively</a:t>
          </a:r>
          <a:endParaRPr lang="en-IN" sz="1700" dirty="0">
            <a:latin typeface="Calibri" pitchFamily="34" charset="0"/>
            <a:cs typeface="Calibri" pitchFamily="34" charset="0"/>
          </a:endParaRPr>
        </a:p>
      </dgm:t>
    </dgm:pt>
    <dgm:pt modelId="{2A7A2D40-BAEA-4E1F-8FE6-EA3F06E76579}" type="parTrans" cxnId="{9231F872-1FE7-4561-9C42-BC908E3133E5}">
      <dgm:prSet/>
      <dgm:spPr/>
      <dgm:t>
        <a:bodyPr/>
        <a:lstStyle/>
        <a:p>
          <a:endParaRPr lang="en-IN"/>
        </a:p>
      </dgm:t>
    </dgm:pt>
    <dgm:pt modelId="{F051F925-DD54-4942-A32B-D9AD2C37E5B9}" type="sibTrans" cxnId="{9231F872-1FE7-4561-9C42-BC908E3133E5}">
      <dgm:prSet/>
      <dgm:spPr/>
      <dgm:t>
        <a:bodyPr/>
        <a:lstStyle/>
        <a:p>
          <a:endParaRPr lang="en-IN"/>
        </a:p>
      </dgm:t>
    </dgm:pt>
    <dgm:pt modelId="{2DB0649A-5B84-4C5B-91AE-D1FBDCA3F5CE}">
      <dgm:prSet phldrT="[Text]" custT="1"/>
      <dgm:spPr/>
      <dgm:t>
        <a:bodyPr/>
        <a:lstStyle/>
        <a:p>
          <a:pPr algn="ctr"/>
          <a:r>
            <a:rPr lang="en-US" sz="1700" b="1" dirty="0">
              <a:latin typeface="Calibri" pitchFamily="34" charset="0"/>
              <a:cs typeface="Calibri" pitchFamily="34" charset="0"/>
            </a:rPr>
            <a:t>28</a:t>
          </a:r>
          <a:r>
            <a:rPr lang="en-US" sz="1700" b="1" baseline="30000" dirty="0">
              <a:latin typeface="Calibri" pitchFamily="34" charset="0"/>
              <a:cs typeface="Calibri" pitchFamily="34" charset="0"/>
            </a:rPr>
            <a:t>th</a:t>
          </a:r>
          <a:r>
            <a:rPr lang="en-US" sz="1700" b="1" dirty="0">
              <a:latin typeface="Calibri" pitchFamily="34" charset="0"/>
              <a:cs typeface="Calibri" pitchFamily="34" charset="0"/>
            </a:rPr>
            <a:t> May, 2016</a:t>
          </a:r>
        </a:p>
        <a:p>
          <a:pPr algn="ctr"/>
          <a:r>
            <a:rPr lang="en-US" sz="1700" dirty="0">
              <a:latin typeface="Calibri" pitchFamily="34" charset="0"/>
              <a:cs typeface="Calibri" pitchFamily="34" charset="0"/>
            </a:rPr>
            <a:t>President’s assent to </a:t>
          </a:r>
          <a:r>
            <a:rPr lang="en-US" sz="2200" b="1" dirty="0">
              <a:latin typeface="Calibri" pitchFamily="34" charset="0"/>
              <a:cs typeface="Calibri" pitchFamily="34" charset="0"/>
            </a:rPr>
            <a:t>Insolvency and Bankruptcy Code </a:t>
          </a:r>
          <a:r>
            <a:rPr lang="en-US" sz="1600" b="0" dirty="0">
              <a:latin typeface="Calibri" pitchFamily="34" charset="0"/>
              <a:cs typeface="Calibri" pitchFamily="34" charset="0"/>
            </a:rPr>
            <a:t>(hereinafter referred to as </a:t>
          </a:r>
          <a:r>
            <a:rPr lang="en-US" sz="1600" b="1" dirty="0">
              <a:latin typeface="Calibri" pitchFamily="34" charset="0"/>
              <a:cs typeface="Calibri" pitchFamily="34" charset="0"/>
            </a:rPr>
            <a:t>“IBC” or “the Code”</a:t>
          </a:r>
          <a:r>
            <a:rPr lang="en-US" sz="1600" b="0" dirty="0">
              <a:latin typeface="Calibri" pitchFamily="34" charset="0"/>
              <a:cs typeface="Calibri" pitchFamily="34" charset="0"/>
            </a:rPr>
            <a:t>)</a:t>
          </a:r>
          <a:endParaRPr lang="en-IN" sz="2200" b="0" dirty="0">
            <a:latin typeface="Calibri" pitchFamily="34" charset="0"/>
            <a:cs typeface="Calibri" pitchFamily="34" charset="0"/>
          </a:endParaRPr>
        </a:p>
      </dgm:t>
    </dgm:pt>
    <dgm:pt modelId="{B7202809-A47D-461C-9FE1-A1BA1C5AAF3F}" type="parTrans" cxnId="{2A4B640A-AD6B-4AA8-8369-207C86668AC1}">
      <dgm:prSet/>
      <dgm:spPr/>
      <dgm:t>
        <a:bodyPr/>
        <a:lstStyle/>
        <a:p>
          <a:endParaRPr lang="en-IN"/>
        </a:p>
      </dgm:t>
    </dgm:pt>
    <dgm:pt modelId="{CAEFF30B-41B9-4FF4-902A-7843D8CDB46D}" type="sibTrans" cxnId="{2A4B640A-AD6B-4AA8-8369-207C86668AC1}">
      <dgm:prSet/>
      <dgm:spPr/>
      <dgm:t>
        <a:bodyPr/>
        <a:lstStyle/>
        <a:p>
          <a:endParaRPr lang="en-IN"/>
        </a:p>
      </dgm:t>
    </dgm:pt>
    <dgm:pt modelId="{C67C9407-5285-4381-8BC7-C91CA6B6231A}" type="pres">
      <dgm:prSet presAssocID="{11534CC9-2044-4FA6-B01C-2D9CA53F3ABC}" presName="arrowDiagram" presStyleCnt="0">
        <dgm:presLayoutVars>
          <dgm:chMax val="5"/>
          <dgm:dir/>
          <dgm:resizeHandles val="exact"/>
        </dgm:presLayoutVars>
      </dgm:prSet>
      <dgm:spPr/>
    </dgm:pt>
    <dgm:pt modelId="{DF7BCDD8-A6A8-45A3-A014-46C94AD8F15B}" type="pres">
      <dgm:prSet presAssocID="{11534CC9-2044-4FA6-B01C-2D9CA53F3ABC}" presName="arrow" presStyleLbl="bgShp" presStyleIdx="0" presStyleCnt="1"/>
      <dgm:spPr/>
    </dgm:pt>
    <dgm:pt modelId="{9363A523-E3D2-4F4B-A50D-D53AB0D7D05C}" type="pres">
      <dgm:prSet presAssocID="{11534CC9-2044-4FA6-B01C-2D9CA53F3ABC}" presName="arrowDiagram4" presStyleCnt="0"/>
      <dgm:spPr/>
    </dgm:pt>
    <dgm:pt modelId="{B6CE37D6-3AC6-4B37-9E3C-2899F666E799}" type="pres">
      <dgm:prSet presAssocID="{56F8DF92-2C22-49F8-86E2-F2C9632E1C5A}" presName="bullet4a" presStyleLbl="node1" presStyleIdx="0" presStyleCnt="4"/>
      <dgm:spPr/>
    </dgm:pt>
    <dgm:pt modelId="{EAB84FC2-E82A-4541-8B13-E672D2DCBA68}" type="pres">
      <dgm:prSet presAssocID="{56F8DF92-2C22-49F8-86E2-F2C9632E1C5A}" presName="textBox4a" presStyleLbl="revTx" presStyleIdx="0" presStyleCnt="4">
        <dgm:presLayoutVars>
          <dgm:bulletEnabled val="1"/>
        </dgm:presLayoutVars>
      </dgm:prSet>
      <dgm:spPr/>
      <dgm:t>
        <a:bodyPr/>
        <a:lstStyle/>
        <a:p>
          <a:endParaRPr lang="en-US"/>
        </a:p>
      </dgm:t>
    </dgm:pt>
    <dgm:pt modelId="{7BEA69EE-A37D-4CC0-974D-D720ADD6D25D}" type="pres">
      <dgm:prSet presAssocID="{1AA7268B-D95B-4AED-8265-FA291EA7FE01}" presName="bullet4b" presStyleLbl="node1" presStyleIdx="1" presStyleCnt="4"/>
      <dgm:spPr/>
    </dgm:pt>
    <dgm:pt modelId="{06D56486-3277-41BD-BF70-F34E3D5AF898}" type="pres">
      <dgm:prSet presAssocID="{1AA7268B-D95B-4AED-8265-FA291EA7FE01}" presName="textBox4b" presStyleLbl="revTx" presStyleIdx="1" presStyleCnt="4">
        <dgm:presLayoutVars>
          <dgm:bulletEnabled val="1"/>
        </dgm:presLayoutVars>
      </dgm:prSet>
      <dgm:spPr/>
      <dgm:t>
        <a:bodyPr/>
        <a:lstStyle/>
        <a:p>
          <a:endParaRPr lang="en-US"/>
        </a:p>
      </dgm:t>
    </dgm:pt>
    <dgm:pt modelId="{BF11E584-99E7-46E4-81D0-313D003C6B7D}" type="pres">
      <dgm:prSet presAssocID="{C217E8CD-67F5-4C05-BE86-56DB4D4FC16A}" presName="bullet4c" presStyleLbl="node1" presStyleIdx="2" presStyleCnt="4"/>
      <dgm:spPr/>
    </dgm:pt>
    <dgm:pt modelId="{A20A0BC0-E865-482B-98AD-46EC0C6504D1}" type="pres">
      <dgm:prSet presAssocID="{C217E8CD-67F5-4C05-BE86-56DB4D4FC16A}" presName="textBox4c" presStyleLbl="revTx" presStyleIdx="2" presStyleCnt="4">
        <dgm:presLayoutVars>
          <dgm:bulletEnabled val="1"/>
        </dgm:presLayoutVars>
      </dgm:prSet>
      <dgm:spPr/>
      <dgm:t>
        <a:bodyPr/>
        <a:lstStyle/>
        <a:p>
          <a:endParaRPr lang="en-US"/>
        </a:p>
      </dgm:t>
    </dgm:pt>
    <dgm:pt modelId="{D98B7F57-58AE-4E41-8ECD-0CDD07C475A9}" type="pres">
      <dgm:prSet presAssocID="{2DB0649A-5B84-4C5B-91AE-D1FBDCA3F5CE}" presName="bullet4d" presStyleLbl="node1" presStyleIdx="3" presStyleCnt="4"/>
      <dgm:spPr/>
    </dgm:pt>
    <dgm:pt modelId="{25EF607F-9054-4551-B61F-6420A2717E26}" type="pres">
      <dgm:prSet presAssocID="{2DB0649A-5B84-4C5B-91AE-D1FBDCA3F5CE}" presName="textBox4d" presStyleLbl="revTx" presStyleIdx="3" presStyleCnt="4">
        <dgm:presLayoutVars>
          <dgm:bulletEnabled val="1"/>
        </dgm:presLayoutVars>
      </dgm:prSet>
      <dgm:spPr/>
      <dgm:t>
        <a:bodyPr/>
        <a:lstStyle/>
        <a:p>
          <a:endParaRPr lang="en-US"/>
        </a:p>
      </dgm:t>
    </dgm:pt>
  </dgm:ptLst>
  <dgm:cxnLst>
    <dgm:cxn modelId="{2A4B640A-AD6B-4AA8-8369-207C86668AC1}" srcId="{11534CC9-2044-4FA6-B01C-2D9CA53F3ABC}" destId="{2DB0649A-5B84-4C5B-91AE-D1FBDCA3F5CE}" srcOrd="3" destOrd="0" parTransId="{B7202809-A47D-461C-9FE1-A1BA1C5AAF3F}" sibTransId="{CAEFF30B-41B9-4FF4-902A-7843D8CDB46D}"/>
    <dgm:cxn modelId="{65B349B9-9541-4374-9177-8AF8F11D0111}" srcId="{11534CC9-2044-4FA6-B01C-2D9CA53F3ABC}" destId="{56F8DF92-2C22-49F8-86E2-F2C9632E1C5A}" srcOrd="0" destOrd="0" parTransId="{CA539A06-C46A-4E61-A1C0-0E5175292602}" sibTransId="{D9C3E59F-4FBE-48C9-80CF-29AD1DCAAF2E}"/>
    <dgm:cxn modelId="{6C629623-D529-4D2E-A1CC-BA51F4817EB5}" type="presOf" srcId="{56F8DF92-2C22-49F8-86E2-F2C9632E1C5A}" destId="{EAB84FC2-E82A-4541-8B13-E672D2DCBA68}" srcOrd="0" destOrd="0" presId="urn:microsoft.com/office/officeart/2005/8/layout/arrow2"/>
    <dgm:cxn modelId="{E00E4515-467A-45E3-BA08-C02B9B4B43DC}" type="presOf" srcId="{11534CC9-2044-4FA6-B01C-2D9CA53F3ABC}" destId="{C67C9407-5285-4381-8BC7-C91CA6B6231A}" srcOrd="0" destOrd="0" presId="urn:microsoft.com/office/officeart/2005/8/layout/arrow2"/>
    <dgm:cxn modelId="{CFFA21DA-8D02-4E7B-98AD-029345BC8993}" type="presOf" srcId="{2DB0649A-5B84-4C5B-91AE-D1FBDCA3F5CE}" destId="{25EF607F-9054-4551-B61F-6420A2717E26}" srcOrd="0" destOrd="0" presId="urn:microsoft.com/office/officeart/2005/8/layout/arrow2"/>
    <dgm:cxn modelId="{C4B52194-27E9-4B0B-8856-9D17728CB616}" type="presOf" srcId="{1AA7268B-D95B-4AED-8265-FA291EA7FE01}" destId="{06D56486-3277-41BD-BF70-F34E3D5AF898}" srcOrd="0" destOrd="0" presId="urn:microsoft.com/office/officeart/2005/8/layout/arrow2"/>
    <dgm:cxn modelId="{45D0B5B2-00B6-40C6-B353-9D053D6CC84E}" type="presOf" srcId="{C217E8CD-67F5-4C05-BE86-56DB4D4FC16A}" destId="{A20A0BC0-E865-482B-98AD-46EC0C6504D1}" srcOrd="0" destOrd="0" presId="urn:microsoft.com/office/officeart/2005/8/layout/arrow2"/>
    <dgm:cxn modelId="{9231F872-1FE7-4561-9C42-BC908E3133E5}" srcId="{11534CC9-2044-4FA6-B01C-2D9CA53F3ABC}" destId="{C217E8CD-67F5-4C05-BE86-56DB4D4FC16A}" srcOrd="2" destOrd="0" parTransId="{2A7A2D40-BAEA-4E1F-8FE6-EA3F06E76579}" sibTransId="{F051F925-DD54-4942-A32B-D9AD2C37E5B9}"/>
    <dgm:cxn modelId="{B7FEE277-D1F2-4236-B5D7-824181BAF5B4}" srcId="{11534CC9-2044-4FA6-B01C-2D9CA53F3ABC}" destId="{1AA7268B-D95B-4AED-8265-FA291EA7FE01}" srcOrd="1" destOrd="0" parTransId="{E1B76031-6E81-4369-982A-459C73AA2F64}" sibTransId="{F224DEF2-0106-4E21-918A-0963501A1847}"/>
    <dgm:cxn modelId="{E553FB23-5AC2-40C4-9373-7652BF020727}" type="presParOf" srcId="{C67C9407-5285-4381-8BC7-C91CA6B6231A}" destId="{DF7BCDD8-A6A8-45A3-A014-46C94AD8F15B}" srcOrd="0" destOrd="0" presId="urn:microsoft.com/office/officeart/2005/8/layout/arrow2"/>
    <dgm:cxn modelId="{FC99AAF2-A7AD-4127-97CF-6CADD667DBDD}" type="presParOf" srcId="{C67C9407-5285-4381-8BC7-C91CA6B6231A}" destId="{9363A523-E3D2-4F4B-A50D-D53AB0D7D05C}" srcOrd="1" destOrd="0" presId="urn:microsoft.com/office/officeart/2005/8/layout/arrow2"/>
    <dgm:cxn modelId="{46CB95AA-305C-4C5A-BB9E-978FAD9B5BD1}" type="presParOf" srcId="{9363A523-E3D2-4F4B-A50D-D53AB0D7D05C}" destId="{B6CE37D6-3AC6-4B37-9E3C-2899F666E799}" srcOrd="0" destOrd="0" presId="urn:microsoft.com/office/officeart/2005/8/layout/arrow2"/>
    <dgm:cxn modelId="{4F136F6D-85C7-41FE-87F4-F44453B251A1}" type="presParOf" srcId="{9363A523-E3D2-4F4B-A50D-D53AB0D7D05C}" destId="{EAB84FC2-E82A-4541-8B13-E672D2DCBA68}" srcOrd="1" destOrd="0" presId="urn:microsoft.com/office/officeart/2005/8/layout/arrow2"/>
    <dgm:cxn modelId="{7C407DD9-4976-47FF-B416-6DB4E0706EA5}" type="presParOf" srcId="{9363A523-E3D2-4F4B-A50D-D53AB0D7D05C}" destId="{7BEA69EE-A37D-4CC0-974D-D720ADD6D25D}" srcOrd="2" destOrd="0" presId="urn:microsoft.com/office/officeart/2005/8/layout/arrow2"/>
    <dgm:cxn modelId="{F8542C20-6E2E-4204-9CEC-632533743AF5}" type="presParOf" srcId="{9363A523-E3D2-4F4B-A50D-D53AB0D7D05C}" destId="{06D56486-3277-41BD-BF70-F34E3D5AF898}" srcOrd="3" destOrd="0" presId="urn:microsoft.com/office/officeart/2005/8/layout/arrow2"/>
    <dgm:cxn modelId="{6E7A42DB-C080-4DD0-AA06-AC7CD3CA0EDF}" type="presParOf" srcId="{9363A523-E3D2-4F4B-A50D-D53AB0D7D05C}" destId="{BF11E584-99E7-46E4-81D0-313D003C6B7D}" srcOrd="4" destOrd="0" presId="urn:microsoft.com/office/officeart/2005/8/layout/arrow2"/>
    <dgm:cxn modelId="{0C04A091-1FCC-440C-A5F1-DD0B9166AABE}" type="presParOf" srcId="{9363A523-E3D2-4F4B-A50D-D53AB0D7D05C}" destId="{A20A0BC0-E865-482B-98AD-46EC0C6504D1}" srcOrd="5" destOrd="0" presId="urn:microsoft.com/office/officeart/2005/8/layout/arrow2"/>
    <dgm:cxn modelId="{8C1F452F-C70F-4BEA-8232-77AFB0BED360}" type="presParOf" srcId="{9363A523-E3D2-4F4B-A50D-D53AB0D7D05C}" destId="{D98B7F57-58AE-4E41-8ECD-0CDD07C475A9}" srcOrd="6" destOrd="0" presId="urn:microsoft.com/office/officeart/2005/8/layout/arrow2"/>
    <dgm:cxn modelId="{7D8D3100-4C47-4F79-8013-A5DCC3ECE673}" type="presParOf" srcId="{9363A523-E3D2-4F4B-A50D-D53AB0D7D05C}" destId="{25EF607F-9054-4551-B61F-6420A2717E26}" srcOrd="7" destOrd="0" presId="urn:microsoft.com/office/officeart/2005/8/layout/arrow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7D0C40-9D33-4CE9-8398-8D929BC72A3B}" type="doc">
      <dgm:prSet loTypeId="urn:microsoft.com/office/officeart/2005/8/layout/gear1" loCatId="relationship" qsTypeId="urn:microsoft.com/office/officeart/2005/8/quickstyle/simple3" qsCatId="simple" csTypeId="urn:microsoft.com/office/officeart/2005/8/colors/colorful5" csCatId="colorful" phldr="1"/>
      <dgm:spPr/>
    </dgm:pt>
    <dgm:pt modelId="{19E08FC5-A2B7-4D17-B2D3-13C1C4F727AD}">
      <dgm:prSet phldrT="[Text]" custT="1"/>
      <dgm:spPr/>
      <dgm:t>
        <a:bodyPr/>
        <a:lstStyle/>
        <a:p>
          <a:r>
            <a:rPr lang="en-US" sz="1800" b="1" dirty="0">
              <a:latin typeface="Calibri" pitchFamily="34" charset="0"/>
              <a:cs typeface="Calibri" pitchFamily="34" charset="0"/>
            </a:rPr>
            <a:t>Low loss in recovery</a:t>
          </a:r>
          <a:endParaRPr lang="en-IN" sz="1800" b="1" dirty="0">
            <a:latin typeface="Calibri" pitchFamily="34" charset="0"/>
            <a:cs typeface="Calibri" pitchFamily="34" charset="0"/>
          </a:endParaRPr>
        </a:p>
      </dgm:t>
    </dgm:pt>
    <dgm:pt modelId="{D8EC73B7-4127-467F-BB86-97FCADDE0AC8}" type="parTrans" cxnId="{C0165E1A-25B7-4CEE-BDC7-37D29342016C}">
      <dgm:prSet/>
      <dgm:spPr/>
      <dgm:t>
        <a:bodyPr/>
        <a:lstStyle/>
        <a:p>
          <a:endParaRPr lang="en-IN"/>
        </a:p>
      </dgm:t>
    </dgm:pt>
    <dgm:pt modelId="{C04F56A4-2087-460B-86FF-AB4B01CA9DC8}" type="sibTrans" cxnId="{C0165E1A-25B7-4CEE-BDC7-37D29342016C}">
      <dgm:prSet/>
      <dgm:spPr/>
      <dgm:t>
        <a:bodyPr/>
        <a:lstStyle/>
        <a:p>
          <a:endParaRPr lang="en-IN"/>
        </a:p>
      </dgm:t>
    </dgm:pt>
    <dgm:pt modelId="{10FB2B37-5BA8-42EC-8FA1-91A4D95398F5}">
      <dgm:prSet phldrT="[Text]" custT="1"/>
      <dgm:spPr/>
      <dgm:t>
        <a:bodyPr/>
        <a:lstStyle/>
        <a:p>
          <a:r>
            <a:rPr lang="en-US" sz="1800" b="1" dirty="0">
              <a:latin typeface="Calibri" pitchFamily="34" charset="0"/>
              <a:cs typeface="Calibri" pitchFamily="34" charset="0"/>
            </a:rPr>
            <a:t>Low time to resolution</a:t>
          </a:r>
          <a:endParaRPr lang="en-IN" sz="1800" b="1" dirty="0">
            <a:latin typeface="Calibri" pitchFamily="34" charset="0"/>
            <a:cs typeface="Calibri" pitchFamily="34" charset="0"/>
          </a:endParaRPr>
        </a:p>
      </dgm:t>
    </dgm:pt>
    <dgm:pt modelId="{B4929A72-1E4A-4616-A638-A01B6D4BDF39}" type="parTrans" cxnId="{2594A6C3-09A9-41FD-9AC2-D7959601AE7D}">
      <dgm:prSet/>
      <dgm:spPr/>
      <dgm:t>
        <a:bodyPr/>
        <a:lstStyle/>
        <a:p>
          <a:endParaRPr lang="en-IN"/>
        </a:p>
      </dgm:t>
    </dgm:pt>
    <dgm:pt modelId="{51718584-50EB-4FAE-82A5-593D4FDD3C29}" type="sibTrans" cxnId="{2594A6C3-09A9-41FD-9AC2-D7959601AE7D}">
      <dgm:prSet/>
      <dgm:spPr/>
      <dgm:t>
        <a:bodyPr/>
        <a:lstStyle/>
        <a:p>
          <a:endParaRPr lang="en-IN"/>
        </a:p>
      </dgm:t>
    </dgm:pt>
    <dgm:pt modelId="{AFBC9A35-9054-498B-B119-3E3E7F0AD734}">
      <dgm:prSet phldrT="[Text]" custT="1"/>
      <dgm:spPr/>
      <dgm:t>
        <a:bodyPr/>
        <a:lstStyle/>
        <a:p>
          <a:r>
            <a:rPr lang="en-US" sz="1800" b="1" dirty="0">
              <a:latin typeface="Calibri" pitchFamily="34" charset="0"/>
              <a:cs typeface="Calibri" pitchFamily="34" charset="0"/>
            </a:rPr>
            <a:t>Higher levels of debt-financing across a wide variety of debt instruments</a:t>
          </a:r>
          <a:endParaRPr lang="en-IN" sz="1800" b="1" dirty="0">
            <a:latin typeface="Calibri" pitchFamily="34" charset="0"/>
            <a:cs typeface="Calibri" pitchFamily="34" charset="0"/>
          </a:endParaRPr>
        </a:p>
      </dgm:t>
    </dgm:pt>
    <dgm:pt modelId="{06F03E2A-28DC-4528-8B3A-1693AFA9AA1F}" type="parTrans" cxnId="{5B18A069-F75F-4176-AC5B-4B8177960340}">
      <dgm:prSet/>
      <dgm:spPr/>
      <dgm:t>
        <a:bodyPr/>
        <a:lstStyle/>
        <a:p>
          <a:endParaRPr lang="en-IN"/>
        </a:p>
      </dgm:t>
    </dgm:pt>
    <dgm:pt modelId="{4334A5B0-CFB5-4B89-93A6-5C1F33FDCA97}" type="sibTrans" cxnId="{5B18A069-F75F-4176-AC5B-4B8177960340}">
      <dgm:prSet/>
      <dgm:spPr/>
      <dgm:t>
        <a:bodyPr/>
        <a:lstStyle/>
        <a:p>
          <a:endParaRPr lang="en-IN"/>
        </a:p>
      </dgm:t>
    </dgm:pt>
    <dgm:pt modelId="{00F5470B-4316-4F31-9DBF-92AC52A3A54B}" type="pres">
      <dgm:prSet presAssocID="{B87D0C40-9D33-4CE9-8398-8D929BC72A3B}" presName="composite" presStyleCnt="0">
        <dgm:presLayoutVars>
          <dgm:chMax val="3"/>
          <dgm:animLvl val="lvl"/>
          <dgm:resizeHandles val="exact"/>
        </dgm:presLayoutVars>
      </dgm:prSet>
      <dgm:spPr/>
    </dgm:pt>
    <dgm:pt modelId="{072ABC95-3144-4C75-8DC8-F073FCC91BB8}" type="pres">
      <dgm:prSet presAssocID="{AFBC9A35-9054-498B-B119-3E3E7F0AD734}" presName="gear1" presStyleLbl="node1" presStyleIdx="0" presStyleCnt="3">
        <dgm:presLayoutVars>
          <dgm:chMax val="1"/>
          <dgm:bulletEnabled val="1"/>
        </dgm:presLayoutVars>
      </dgm:prSet>
      <dgm:spPr/>
      <dgm:t>
        <a:bodyPr/>
        <a:lstStyle/>
        <a:p>
          <a:endParaRPr lang="en-US"/>
        </a:p>
      </dgm:t>
    </dgm:pt>
    <dgm:pt modelId="{E7842B98-EA55-486E-9013-9078BCED3CBE}" type="pres">
      <dgm:prSet presAssocID="{AFBC9A35-9054-498B-B119-3E3E7F0AD734}" presName="gear1srcNode" presStyleLbl="node1" presStyleIdx="0" presStyleCnt="3"/>
      <dgm:spPr/>
      <dgm:t>
        <a:bodyPr/>
        <a:lstStyle/>
        <a:p>
          <a:endParaRPr lang="en-US"/>
        </a:p>
      </dgm:t>
    </dgm:pt>
    <dgm:pt modelId="{FA6086F4-1418-40F8-87C7-07C6E157A81D}" type="pres">
      <dgm:prSet presAssocID="{AFBC9A35-9054-498B-B119-3E3E7F0AD734}" presName="gear1dstNode" presStyleLbl="node1" presStyleIdx="0" presStyleCnt="3"/>
      <dgm:spPr/>
      <dgm:t>
        <a:bodyPr/>
        <a:lstStyle/>
        <a:p>
          <a:endParaRPr lang="en-US"/>
        </a:p>
      </dgm:t>
    </dgm:pt>
    <dgm:pt modelId="{6B1E20A9-CCBE-488E-9ABF-2258633D3110}" type="pres">
      <dgm:prSet presAssocID="{19E08FC5-A2B7-4D17-B2D3-13C1C4F727AD}" presName="gear2" presStyleLbl="node1" presStyleIdx="1" presStyleCnt="3">
        <dgm:presLayoutVars>
          <dgm:chMax val="1"/>
          <dgm:bulletEnabled val="1"/>
        </dgm:presLayoutVars>
      </dgm:prSet>
      <dgm:spPr/>
      <dgm:t>
        <a:bodyPr/>
        <a:lstStyle/>
        <a:p>
          <a:endParaRPr lang="en-US"/>
        </a:p>
      </dgm:t>
    </dgm:pt>
    <dgm:pt modelId="{DF839323-C4BD-42D5-867D-8863F398EE0F}" type="pres">
      <dgm:prSet presAssocID="{19E08FC5-A2B7-4D17-B2D3-13C1C4F727AD}" presName="gear2srcNode" presStyleLbl="node1" presStyleIdx="1" presStyleCnt="3"/>
      <dgm:spPr/>
      <dgm:t>
        <a:bodyPr/>
        <a:lstStyle/>
        <a:p>
          <a:endParaRPr lang="en-US"/>
        </a:p>
      </dgm:t>
    </dgm:pt>
    <dgm:pt modelId="{88257677-D5A3-43C0-8D93-F1803CCEF5A5}" type="pres">
      <dgm:prSet presAssocID="{19E08FC5-A2B7-4D17-B2D3-13C1C4F727AD}" presName="gear2dstNode" presStyleLbl="node1" presStyleIdx="1" presStyleCnt="3"/>
      <dgm:spPr/>
      <dgm:t>
        <a:bodyPr/>
        <a:lstStyle/>
        <a:p>
          <a:endParaRPr lang="en-US"/>
        </a:p>
      </dgm:t>
    </dgm:pt>
    <dgm:pt modelId="{79707561-8489-47ED-9656-2F4792625691}" type="pres">
      <dgm:prSet presAssocID="{10FB2B37-5BA8-42EC-8FA1-91A4D95398F5}" presName="gear3" presStyleLbl="node1" presStyleIdx="2" presStyleCnt="3"/>
      <dgm:spPr/>
      <dgm:t>
        <a:bodyPr/>
        <a:lstStyle/>
        <a:p>
          <a:endParaRPr lang="en-US"/>
        </a:p>
      </dgm:t>
    </dgm:pt>
    <dgm:pt modelId="{F7B14964-AEC3-4CD0-BD9F-B9E8F03DAC5E}" type="pres">
      <dgm:prSet presAssocID="{10FB2B37-5BA8-42EC-8FA1-91A4D95398F5}" presName="gear3tx" presStyleLbl="node1" presStyleIdx="2" presStyleCnt="3">
        <dgm:presLayoutVars>
          <dgm:chMax val="1"/>
          <dgm:bulletEnabled val="1"/>
        </dgm:presLayoutVars>
      </dgm:prSet>
      <dgm:spPr/>
      <dgm:t>
        <a:bodyPr/>
        <a:lstStyle/>
        <a:p>
          <a:endParaRPr lang="en-US"/>
        </a:p>
      </dgm:t>
    </dgm:pt>
    <dgm:pt modelId="{4B196584-28B0-4992-AF87-12AD6D19735A}" type="pres">
      <dgm:prSet presAssocID="{10FB2B37-5BA8-42EC-8FA1-91A4D95398F5}" presName="gear3srcNode" presStyleLbl="node1" presStyleIdx="2" presStyleCnt="3"/>
      <dgm:spPr/>
      <dgm:t>
        <a:bodyPr/>
        <a:lstStyle/>
        <a:p>
          <a:endParaRPr lang="en-US"/>
        </a:p>
      </dgm:t>
    </dgm:pt>
    <dgm:pt modelId="{D6ED3D3B-A26F-463F-985D-F0912016FB0A}" type="pres">
      <dgm:prSet presAssocID="{10FB2B37-5BA8-42EC-8FA1-91A4D95398F5}" presName="gear3dstNode" presStyleLbl="node1" presStyleIdx="2" presStyleCnt="3"/>
      <dgm:spPr/>
      <dgm:t>
        <a:bodyPr/>
        <a:lstStyle/>
        <a:p>
          <a:endParaRPr lang="en-US"/>
        </a:p>
      </dgm:t>
    </dgm:pt>
    <dgm:pt modelId="{F990B381-FAF6-46B1-B130-66D7D6DF5B38}" type="pres">
      <dgm:prSet presAssocID="{4334A5B0-CFB5-4B89-93A6-5C1F33FDCA97}" presName="connector1" presStyleLbl="sibTrans2D1" presStyleIdx="0" presStyleCnt="3"/>
      <dgm:spPr/>
      <dgm:t>
        <a:bodyPr/>
        <a:lstStyle/>
        <a:p>
          <a:endParaRPr lang="en-US"/>
        </a:p>
      </dgm:t>
    </dgm:pt>
    <dgm:pt modelId="{12EC7CC6-36BA-4201-9022-285BDEFE7E6D}" type="pres">
      <dgm:prSet presAssocID="{C04F56A4-2087-460B-86FF-AB4B01CA9DC8}" presName="connector2" presStyleLbl="sibTrans2D1" presStyleIdx="1" presStyleCnt="3"/>
      <dgm:spPr/>
      <dgm:t>
        <a:bodyPr/>
        <a:lstStyle/>
        <a:p>
          <a:endParaRPr lang="en-US"/>
        </a:p>
      </dgm:t>
    </dgm:pt>
    <dgm:pt modelId="{501635B5-8B79-4DB6-888E-6A2279269A8C}" type="pres">
      <dgm:prSet presAssocID="{51718584-50EB-4FAE-82A5-593D4FDD3C29}" presName="connector3" presStyleLbl="sibTrans2D1" presStyleIdx="2" presStyleCnt="3"/>
      <dgm:spPr/>
      <dgm:t>
        <a:bodyPr/>
        <a:lstStyle/>
        <a:p>
          <a:endParaRPr lang="en-US"/>
        </a:p>
      </dgm:t>
    </dgm:pt>
  </dgm:ptLst>
  <dgm:cxnLst>
    <dgm:cxn modelId="{15A29897-B67D-4B0C-AD04-9001805B6D19}" type="presOf" srcId="{B87D0C40-9D33-4CE9-8398-8D929BC72A3B}" destId="{00F5470B-4316-4F31-9DBF-92AC52A3A54B}" srcOrd="0" destOrd="0" presId="urn:microsoft.com/office/officeart/2005/8/layout/gear1"/>
    <dgm:cxn modelId="{26D76DAF-4BCD-4D3D-B557-EB6E584D9404}" type="presOf" srcId="{10FB2B37-5BA8-42EC-8FA1-91A4D95398F5}" destId="{F7B14964-AEC3-4CD0-BD9F-B9E8F03DAC5E}" srcOrd="1" destOrd="0" presId="urn:microsoft.com/office/officeart/2005/8/layout/gear1"/>
    <dgm:cxn modelId="{03D823E4-2B79-4390-A028-CC6FF161F115}" type="presOf" srcId="{AFBC9A35-9054-498B-B119-3E3E7F0AD734}" destId="{E7842B98-EA55-486E-9013-9078BCED3CBE}" srcOrd="1" destOrd="0" presId="urn:microsoft.com/office/officeart/2005/8/layout/gear1"/>
    <dgm:cxn modelId="{98AF8517-6C3D-47EF-A8BA-2B974BCA11C7}" type="presOf" srcId="{19E08FC5-A2B7-4D17-B2D3-13C1C4F727AD}" destId="{88257677-D5A3-43C0-8D93-F1803CCEF5A5}" srcOrd="2" destOrd="0" presId="urn:microsoft.com/office/officeart/2005/8/layout/gear1"/>
    <dgm:cxn modelId="{D9F3569C-88F5-4252-9143-3C800D64C8AC}" type="presOf" srcId="{19E08FC5-A2B7-4D17-B2D3-13C1C4F727AD}" destId="{6B1E20A9-CCBE-488E-9ABF-2258633D3110}" srcOrd="0" destOrd="0" presId="urn:microsoft.com/office/officeart/2005/8/layout/gear1"/>
    <dgm:cxn modelId="{C0165E1A-25B7-4CEE-BDC7-37D29342016C}" srcId="{B87D0C40-9D33-4CE9-8398-8D929BC72A3B}" destId="{19E08FC5-A2B7-4D17-B2D3-13C1C4F727AD}" srcOrd="1" destOrd="0" parTransId="{D8EC73B7-4127-467F-BB86-97FCADDE0AC8}" sibTransId="{C04F56A4-2087-460B-86FF-AB4B01CA9DC8}"/>
    <dgm:cxn modelId="{AE276B2A-E9A4-4F11-9278-5D7EB118220B}" type="presOf" srcId="{4334A5B0-CFB5-4B89-93A6-5C1F33FDCA97}" destId="{F990B381-FAF6-46B1-B130-66D7D6DF5B38}" srcOrd="0" destOrd="0" presId="urn:microsoft.com/office/officeart/2005/8/layout/gear1"/>
    <dgm:cxn modelId="{CEC7E540-DCAC-4491-9897-ECDD7E780EDA}" type="presOf" srcId="{19E08FC5-A2B7-4D17-B2D3-13C1C4F727AD}" destId="{DF839323-C4BD-42D5-867D-8863F398EE0F}" srcOrd="1" destOrd="0" presId="urn:microsoft.com/office/officeart/2005/8/layout/gear1"/>
    <dgm:cxn modelId="{E4D3BDB7-B28E-4059-9F08-F790A6EB3187}" type="presOf" srcId="{10FB2B37-5BA8-42EC-8FA1-91A4D95398F5}" destId="{79707561-8489-47ED-9656-2F4792625691}" srcOrd="0" destOrd="0" presId="urn:microsoft.com/office/officeart/2005/8/layout/gear1"/>
    <dgm:cxn modelId="{610729D9-34DA-4D50-8A42-70105BFF5DA7}" type="presOf" srcId="{10FB2B37-5BA8-42EC-8FA1-91A4D95398F5}" destId="{4B196584-28B0-4992-AF87-12AD6D19735A}" srcOrd="2" destOrd="0" presId="urn:microsoft.com/office/officeart/2005/8/layout/gear1"/>
    <dgm:cxn modelId="{DA30E6FB-8FDE-4D0D-92ED-12FBF568841C}" type="presOf" srcId="{10FB2B37-5BA8-42EC-8FA1-91A4D95398F5}" destId="{D6ED3D3B-A26F-463F-985D-F0912016FB0A}" srcOrd="3" destOrd="0" presId="urn:microsoft.com/office/officeart/2005/8/layout/gear1"/>
    <dgm:cxn modelId="{79ED54E7-BF9F-4F22-9396-DB0980F24087}" type="presOf" srcId="{51718584-50EB-4FAE-82A5-593D4FDD3C29}" destId="{501635B5-8B79-4DB6-888E-6A2279269A8C}" srcOrd="0" destOrd="0" presId="urn:microsoft.com/office/officeart/2005/8/layout/gear1"/>
    <dgm:cxn modelId="{2379D6BE-A085-49A9-BE3C-517FD6120BD1}" type="presOf" srcId="{C04F56A4-2087-460B-86FF-AB4B01CA9DC8}" destId="{12EC7CC6-36BA-4201-9022-285BDEFE7E6D}" srcOrd="0" destOrd="0" presId="urn:microsoft.com/office/officeart/2005/8/layout/gear1"/>
    <dgm:cxn modelId="{B72CFB6E-4C0B-4002-B9F4-91C5539F5D76}" type="presOf" srcId="{AFBC9A35-9054-498B-B119-3E3E7F0AD734}" destId="{072ABC95-3144-4C75-8DC8-F073FCC91BB8}" srcOrd="0" destOrd="0" presId="urn:microsoft.com/office/officeart/2005/8/layout/gear1"/>
    <dgm:cxn modelId="{5B18A069-F75F-4176-AC5B-4B8177960340}" srcId="{B87D0C40-9D33-4CE9-8398-8D929BC72A3B}" destId="{AFBC9A35-9054-498B-B119-3E3E7F0AD734}" srcOrd="0" destOrd="0" parTransId="{06F03E2A-28DC-4528-8B3A-1693AFA9AA1F}" sibTransId="{4334A5B0-CFB5-4B89-93A6-5C1F33FDCA97}"/>
    <dgm:cxn modelId="{2594A6C3-09A9-41FD-9AC2-D7959601AE7D}" srcId="{B87D0C40-9D33-4CE9-8398-8D929BC72A3B}" destId="{10FB2B37-5BA8-42EC-8FA1-91A4D95398F5}" srcOrd="2" destOrd="0" parTransId="{B4929A72-1E4A-4616-A638-A01B6D4BDF39}" sibTransId="{51718584-50EB-4FAE-82A5-593D4FDD3C29}"/>
    <dgm:cxn modelId="{E6B727D7-3FF5-46CC-9C6A-9013211D1DBF}" type="presOf" srcId="{AFBC9A35-9054-498B-B119-3E3E7F0AD734}" destId="{FA6086F4-1418-40F8-87C7-07C6E157A81D}" srcOrd="2" destOrd="0" presId="urn:microsoft.com/office/officeart/2005/8/layout/gear1"/>
    <dgm:cxn modelId="{2A3D18F5-6190-4C5F-978A-9BD17E545458}" type="presParOf" srcId="{00F5470B-4316-4F31-9DBF-92AC52A3A54B}" destId="{072ABC95-3144-4C75-8DC8-F073FCC91BB8}" srcOrd="0" destOrd="0" presId="urn:microsoft.com/office/officeart/2005/8/layout/gear1"/>
    <dgm:cxn modelId="{1368FFA4-3FA2-4D02-ACB4-7A7B433897BA}" type="presParOf" srcId="{00F5470B-4316-4F31-9DBF-92AC52A3A54B}" destId="{E7842B98-EA55-486E-9013-9078BCED3CBE}" srcOrd="1" destOrd="0" presId="urn:microsoft.com/office/officeart/2005/8/layout/gear1"/>
    <dgm:cxn modelId="{B5D3F249-1B21-48BA-A0E3-C7FD991DAEFE}" type="presParOf" srcId="{00F5470B-4316-4F31-9DBF-92AC52A3A54B}" destId="{FA6086F4-1418-40F8-87C7-07C6E157A81D}" srcOrd="2" destOrd="0" presId="urn:microsoft.com/office/officeart/2005/8/layout/gear1"/>
    <dgm:cxn modelId="{1967B7DF-A4C2-4DAC-AC0A-D2DE45657EFC}" type="presParOf" srcId="{00F5470B-4316-4F31-9DBF-92AC52A3A54B}" destId="{6B1E20A9-CCBE-488E-9ABF-2258633D3110}" srcOrd="3" destOrd="0" presId="urn:microsoft.com/office/officeart/2005/8/layout/gear1"/>
    <dgm:cxn modelId="{00F5D031-B6CB-4E13-8DDF-7679102430E1}" type="presParOf" srcId="{00F5470B-4316-4F31-9DBF-92AC52A3A54B}" destId="{DF839323-C4BD-42D5-867D-8863F398EE0F}" srcOrd="4" destOrd="0" presId="urn:microsoft.com/office/officeart/2005/8/layout/gear1"/>
    <dgm:cxn modelId="{EB7D3B3F-D480-46E8-A3BA-34654062B6F7}" type="presParOf" srcId="{00F5470B-4316-4F31-9DBF-92AC52A3A54B}" destId="{88257677-D5A3-43C0-8D93-F1803CCEF5A5}" srcOrd="5" destOrd="0" presId="urn:microsoft.com/office/officeart/2005/8/layout/gear1"/>
    <dgm:cxn modelId="{AD235226-BECC-4821-A4C5-C378F102B701}" type="presParOf" srcId="{00F5470B-4316-4F31-9DBF-92AC52A3A54B}" destId="{79707561-8489-47ED-9656-2F4792625691}" srcOrd="6" destOrd="0" presId="urn:microsoft.com/office/officeart/2005/8/layout/gear1"/>
    <dgm:cxn modelId="{96397396-D707-4883-8283-E76BD8BAF410}" type="presParOf" srcId="{00F5470B-4316-4F31-9DBF-92AC52A3A54B}" destId="{F7B14964-AEC3-4CD0-BD9F-B9E8F03DAC5E}" srcOrd="7" destOrd="0" presId="urn:microsoft.com/office/officeart/2005/8/layout/gear1"/>
    <dgm:cxn modelId="{46D37D4C-091E-46EB-B50A-9CC385BD4E22}" type="presParOf" srcId="{00F5470B-4316-4F31-9DBF-92AC52A3A54B}" destId="{4B196584-28B0-4992-AF87-12AD6D19735A}" srcOrd="8" destOrd="0" presId="urn:microsoft.com/office/officeart/2005/8/layout/gear1"/>
    <dgm:cxn modelId="{D2E4F216-6208-40FF-A561-42BC55495506}" type="presParOf" srcId="{00F5470B-4316-4F31-9DBF-92AC52A3A54B}" destId="{D6ED3D3B-A26F-463F-985D-F0912016FB0A}" srcOrd="9" destOrd="0" presId="urn:microsoft.com/office/officeart/2005/8/layout/gear1"/>
    <dgm:cxn modelId="{3212C9A3-6056-4AA0-AC86-D2563ECDD1A6}" type="presParOf" srcId="{00F5470B-4316-4F31-9DBF-92AC52A3A54B}" destId="{F990B381-FAF6-46B1-B130-66D7D6DF5B38}" srcOrd="10" destOrd="0" presId="urn:microsoft.com/office/officeart/2005/8/layout/gear1"/>
    <dgm:cxn modelId="{7343ED97-FCFF-4A4A-813B-AD250C902A1A}" type="presParOf" srcId="{00F5470B-4316-4F31-9DBF-92AC52A3A54B}" destId="{12EC7CC6-36BA-4201-9022-285BDEFE7E6D}" srcOrd="11" destOrd="0" presId="urn:microsoft.com/office/officeart/2005/8/layout/gear1"/>
    <dgm:cxn modelId="{974EAC00-91DD-437E-8E04-82E5E00D8147}" type="presParOf" srcId="{00F5470B-4316-4F31-9DBF-92AC52A3A54B}" destId="{501635B5-8B79-4DB6-888E-6A2279269A8C}" srcOrd="12" destOrd="0" presId="urn:microsoft.com/office/officeart/2005/8/layout/gear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2ED27E-9EF6-4FDE-A811-AB40B16C37DD}" type="doc">
      <dgm:prSet loTypeId="urn:microsoft.com/office/officeart/2005/8/layout/lProcess1" loCatId="process" qsTypeId="urn:microsoft.com/office/officeart/2005/8/quickstyle/3d1" qsCatId="3D" csTypeId="urn:microsoft.com/office/officeart/2005/8/colors/colorful5" csCatId="colorful" phldr="1"/>
      <dgm:spPr/>
      <dgm:t>
        <a:bodyPr/>
        <a:lstStyle/>
        <a:p>
          <a:endParaRPr lang="en-IN"/>
        </a:p>
      </dgm:t>
    </dgm:pt>
    <dgm:pt modelId="{D079A207-F99B-4957-8786-37EACB6AA57C}">
      <dgm:prSet phldrT="[Text]"/>
      <dgm:spPr/>
      <dgm:t>
        <a:bodyPr/>
        <a:lstStyle/>
        <a:p>
          <a:r>
            <a:rPr lang="en-US" dirty="0">
              <a:latin typeface="Calibri" pitchFamily="34" charset="0"/>
              <a:cs typeface="Calibri" pitchFamily="34" charset="0"/>
            </a:rPr>
            <a:t>Regulator</a:t>
          </a:r>
          <a:endParaRPr lang="en-IN" dirty="0">
            <a:latin typeface="Calibri" pitchFamily="34" charset="0"/>
            <a:cs typeface="Calibri" pitchFamily="34" charset="0"/>
          </a:endParaRPr>
        </a:p>
      </dgm:t>
    </dgm:pt>
    <dgm:pt modelId="{846B03B6-52AA-4321-B16E-D4B778905B31}" type="parTrans" cxnId="{04F1875D-FA3B-40B4-9C39-B56C1D35B571}">
      <dgm:prSet/>
      <dgm:spPr/>
      <dgm:t>
        <a:bodyPr/>
        <a:lstStyle/>
        <a:p>
          <a:endParaRPr lang="en-IN"/>
        </a:p>
      </dgm:t>
    </dgm:pt>
    <dgm:pt modelId="{7A44CE26-64A8-423D-807F-AA615DF57CB9}" type="sibTrans" cxnId="{04F1875D-FA3B-40B4-9C39-B56C1D35B571}">
      <dgm:prSet/>
      <dgm:spPr/>
      <dgm:t>
        <a:bodyPr/>
        <a:lstStyle/>
        <a:p>
          <a:endParaRPr lang="en-IN"/>
        </a:p>
      </dgm:t>
    </dgm:pt>
    <dgm:pt modelId="{9C094CFE-3CF0-4EAC-BACE-9CDA1B459AD9}">
      <dgm:prSet phldrT="[Text]"/>
      <dgm:spPr/>
      <dgm:t>
        <a:bodyPr/>
        <a:lstStyle/>
        <a:p>
          <a:r>
            <a:rPr lang="en-IN" dirty="0">
              <a:latin typeface="Calibri" pitchFamily="34" charset="0"/>
              <a:cs typeface="Calibri" pitchFamily="34" charset="0"/>
            </a:rPr>
            <a:t>Insolvency and Bankruptcy Board of India (IBBI)</a:t>
          </a:r>
        </a:p>
      </dgm:t>
    </dgm:pt>
    <dgm:pt modelId="{6105F256-40B9-4EA2-A7C8-EFA93417B4B0}" type="parTrans" cxnId="{898BEF62-9873-41B6-A10C-AAC029F9FFC6}">
      <dgm:prSet/>
      <dgm:spPr/>
      <dgm:t>
        <a:bodyPr/>
        <a:lstStyle/>
        <a:p>
          <a:endParaRPr lang="en-IN"/>
        </a:p>
      </dgm:t>
    </dgm:pt>
    <dgm:pt modelId="{16FE943A-9FE9-4BD9-B9FB-32A6C8A9DD4E}" type="sibTrans" cxnId="{898BEF62-9873-41B6-A10C-AAC029F9FFC6}">
      <dgm:prSet/>
      <dgm:spPr/>
      <dgm:t>
        <a:bodyPr/>
        <a:lstStyle/>
        <a:p>
          <a:endParaRPr lang="en-IN"/>
        </a:p>
      </dgm:t>
    </dgm:pt>
    <dgm:pt modelId="{8277555D-2184-49B5-95F8-88708322988F}">
      <dgm:prSet phldrT="[Text]"/>
      <dgm:spPr/>
      <dgm:t>
        <a:bodyPr/>
        <a:lstStyle/>
        <a:p>
          <a:r>
            <a:rPr lang="en-IN" dirty="0">
              <a:latin typeface="Calibri" pitchFamily="34" charset="0"/>
              <a:cs typeface="Calibri" pitchFamily="34" charset="0"/>
            </a:rPr>
            <a:t>1. Insolvency Professional Agencies</a:t>
          </a:r>
        </a:p>
        <a:p>
          <a:r>
            <a:rPr lang="en-IN" dirty="0">
              <a:latin typeface="Calibri" pitchFamily="34" charset="0"/>
              <a:cs typeface="Calibri" pitchFamily="34" charset="0"/>
            </a:rPr>
            <a:t>2. Insolvency Professionals</a:t>
          </a:r>
        </a:p>
        <a:p>
          <a:r>
            <a:rPr lang="en-IN" dirty="0">
              <a:latin typeface="Calibri" pitchFamily="34" charset="0"/>
              <a:cs typeface="Calibri" pitchFamily="34" charset="0"/>
            </a:rPr>
            <a:t>3. Information Utilities</a:t>
          </a:r>
        </a:p>
      </dgm:t>
    </dgm:pt>
    <dgm:pt modelId="{B5957027-6633-45F1-9DFB-1541C62F7822}" type="parTrans" cxnId="{B343F1C4-8F2F-4E7E-9F0C-D0356A4B2D4E}">
      <dgm:prSet/>
      <dgm:spPr/>
      <dgm:t>
        <a:bodyPr/>
        <a:lstStyle/>
        <a:p>
          <a:endParaRPr lang="en-IN"/>
        </a:p>
      </dgm:t>
    </dgm:pt>
    <dgm:pt modelId="{B2E9CB9F-6244-4E12-A394-429A33177EF5}" type="sibTrans" cxnId="{B343F1C4-8F2F-4E7E-9F0C-D0356A4B2D4E}">
      <dgm:prSet/>
      <dgm:spPr/>
      <dgm:t>
        <a:bodyPr/>
        <a:lstStyle/>
        <a:p>
          <a:endParaRPr lang="en-IN"/>
        </a:p>
      </dgm:t>
    </dgm:pt>
    <dgm:pt modelId="{685CD37E-35B9-491B-A35B-7EA70B57F4EA}" type="pres">
      <dgm:prSet presAssocID="{332ED27E-9EF6-4FDE-A811-AB40B16C37DD}" presName="Name0" presStyleCnt="0">
        <dgm:presLayoutVars>
          <dgm:dir/>
          <dgm:animLvl val="lvl"/>
          <dgm:resizeHandles val="exact"/>
        </dgm:presLayoutVars>
      </dgm:prSet>
      <dgm:spPr/>
      <dgm:t>
        <a:bodyPr/>
        <a:lstStyle/>
        <a:p>
          <a:endParaRPr lang="en-US"/>
        </a:p>
      </dgm:t>
    </dgm:pt>
    <dgm:pt modelId="{E3DF1EA5-D003-44ED-AEFC-FB4BDF179FD6}" type="pres">
      <dgm:prSet presAssocID="{D079A207-F99B-4957-8786-37EACB6AA57C}" presName="vertFlow" presStyleCnt="0"/>
      <dgm:spPr/>
    </dgm:pt>
    <dgm:pt modelId="{8A97D96C-2F9B-4B24-A3CF-CC27B63C2D2C}" type="pres">
      <dgm:prSet presAssocID="{D079A207-F99B-4957-8786-37EACB6AA57C}" presName="header" presStyleLbl="node1" presStyleIdx="0" presStyleCnt="1" custScaleX="97556" custScaleY="72389"/>
      <dgm:spPr/>
      <dgm:t>
        <a:bodyPr/>
        <a:lstStyle/>
        <a:p>
          <a:endParaRPr lang="en-US"/>
        </a:p>
      </dgm:t>
    </dgm:pt>
    <dgm:pt modelId="{E4A3DF5E-1D04-464B-88A6-63E7FC11E8BD}" type="pres">
      <dgm:prSet presAssocID="{6105F256-40B9-4EA2-A7C8-EFA93417B4B0}" presName="parTrans" presStyleLbl="sibTrans2D1" presStyleIdx="0" presStyleCnt="2"/>
      <dgm:spPr/>
      <dgm:t>
        <a:bodyPr/>
        <a:lstStyle/>
        <a:p>
          <a:endParaRPr lang="en-US"/>
        </a:p>
      </dgm:t>
    </dgm:pt>
    <dgm:pt modelId="{01855DE4-E9CF-4287-ABE9-EEFC8D6EF948}" type="pres">
      <dgm:prSet presAssocID="{9C094CFE-3CF0-4EAC-BACE-9CDA1B459AD9}" presName="child" presStyleLbl="alignAccFollowNode1" presStyleIdx="0" presStyleCnt="2">
        <dgm:presLayoutVars>
          <dgm:chMax val="0"/>
          <dgm:bulletEnabled val="1"/>
        </dgm:presLayoutVars>
      </dgm:prSet>
      <dgm:spPr/>
      <dgm:t>
        <a:bodyPr/>
        <a:lstStyle/>
        <a:p>
          <a:endParaRPr lang="en-US"/>
        </a:p>
      </dgm:t>
    </dgm:pt>
    <dgm:pt modelId="{1AF2275F-DB5E-4D69-8239-58A3428B8E6F}" type="pres">
      <dgm:prSet presAssocID="{16FE943A-9FE9-4BD9-B9FB-32A6C8A9DD4E}" presName="sibTrans" presStyleLbl="sibTrans2D1" presStyleIdx="1" presStyleCnt="2"/>
      <dgm:spPr/>
      <dgm:t>
        <a:bodyPr/>
        <a:lstStyle/>
        <a:p>
          <a:endParaRPr lang="en-US"/>
        </a:p>
      </dgm:t>
    </dgm:pt>
    <dgm:pt modelId="{9993B858-9185-4194-A235-311260EA88E1}" type="pres">
      <dgm:prSet presAssocID="{8277555D-2184-49B5-95F8-88708322988F}" presName="child" presStyleLbl="alignAccFollowNode1" presStyleIdx="1" presStyleCnt="2" custScaleY="222576">
        <dgm:presLayoutVars>
          <dgm:chMax val="0"/>
          <dgm:bulletEnabled val="1"/>
        </dgm:presLayoutVars>
      </dgm:prSet>
      <dgm:spPr/>
      <dgm:t>
        <a:bodyPr/>
        <a:lstStyle/>
        <a:p>
          <a:endParaRPr lang="en-US"/>
        </a:p>
      </dgm:t>
    </dgm:pt>
  </dgm:ptLst>
  <dgm:cxnLst>
    <dgm:cxn modelId="{1D1AC925-19CF-4B2B-B987-914041CE0F4F}" type="presOf" srcId="{332ED27E-9EF6-4FDE-A811-AB40B16C37DD}" destId="{685CD37E-35B9-491B-A35B-7EA70B57F4EA}" srcOrd="0" destOrd="0" presId="urn:microsoft.com/office/officeart/2005/8/layout/lProcess1"/>
    <dgm:cxn modelId="{B343F1C4-8F2F-4E7E-9F0C-D0356A4B2D4E}" srcId="{D079A207-F99B-4957-8786-37EACB6AA57C}" destId="{8277555D-2184-49B5-95F8-88708322988F}" srcOrd="1" destOrd="0" parTransId="{B5957027-6633-45F1-9DFB-1541C62F7822}" sibTransId="{B2E9CB9F-6244-4E12-A394-429A33177EF5}"/>
    <dgm:cxn modelId="{6F42FE03-45A0-4209-B519-D964C0D1211D}" type="presOf" srcId="{6105F256-40B9-4EA2-A7C8-EFA93417B4B0}" destId="{E4A3DF5E-1D04-464B-88A6-63E7FC11E8BD}" srcOrd="0" destOrd="0" presId="urn:microsoft.com/office/officeart/2005/8/layout/lProcess1"/>
    <dgm:cxn modelId="{A8F421AE-95CD-4FAE-B43C-D4ABBB9208EF}" type="presOf" srcId="{16FE943A-9FE9-4BD9-B9FB-32A6C8A9DD4E}" destId="{1AF2275F-DB5E-4D69-8239-58A3428B8E6F}" srcOrd="0" destOrd="0" presId="urn:microsoft.com/office/officeart/2005/8/layout/lProcess1"/>
    <dgm:cxn modelId="{04F1875D-FA3B-40B4-9C39-B56C1D35B571}" srcId="{332ED27E-9EF6-4FDE-A811-AB40B16C37DD}" destId="{D079A207-F99B-4957-8786-37EACB6AA57C}" srcOrd="0" destOrd="0" parTransId="{846B03B6-52AA-4321-B16E-D4B778905B31}" sibTransId="{7A44CE26-64A8-423D-807F-AA615DF57CB9}"/>
    <dgm:cxn modelId="{898BEF62-9873-41B6-A10C-AAC029F9FFC6}" srcId="{D079A207-F99B-4957-8786-37EACB6AA57C}" destId="{9C094CFE-3CF0-4EAC-BACE-9CDA1B459AD9}" srcOrd="0" destOrd="0" parTransId="{6105F256-40B9-4EA2-A7C8-EFA93417B4B0}" sibTransId="{16FE943A-9FE9-4BD9-B9FB-32A6C8A9DD4E}"/>
    <dgm:cxn modelId="{4229880D-5AA8-4A10-9A67-91894ABAAADB}" type="presOf" srcId="{9C094CFE-3CF0-4EAC-BACE-9CDA1B459AD9}" destId="{01855DE4-E9CF-4287-ABE9-EEFC8D6EF948}" srcOrd="0" destOrd="0" presId="urn:microsoft.com/office/officeart/2005/8/layout/lProcess1"/>
    <dgm:cxn modelId="{164E7745-EA04-42F1-82B4-28E62425E4EA}" type="presOf" srcId="{D079A207-F99B-4957-8786-37EACB6AA57C}" destId="{8A97D96C-2F9B-4B24-A3CF-CC27B63C2D2C}" srcOrd="0" destOrd="0" presId="urn:microsoft.com/office/officeart/2005/8/layout/lProcess1"/>
    <dgm:cxn modelId="{EC7603EE-16EC-4F75-A32B-3F6971F0AB5A}" type="presOf" srcId="{8277555D-2184-49B5-95F8-88708322988F}" destId="{9993B858-9185-4194-A235-311260EA88E1}" srcOrd="0" destOrd="0" presId="urn:microsoft.com/office/officeart/2005/8/layout/lProcess1"/>
    <dgm:cxn modelId="{E971028A-121A-406A-B2D0-214ABED2036F}" type="presParOf" srcId="{685CD37E-35B9-491B-A35B-7EA70B57F4EA}" destId="{E3DF1EA5-D003-44ED-AEFC-FB4BDF179FD6}" srcOrd="0" destOrd="0" presId="urn:microsoft.com/office/officeart/2005/8/layout/lProcess1"/>
    <dgm:cxn modelId="{168FBB74-4DB8-45BD-AD71-9C54AC6D924F}" type="presParOf" srcId="{E3DF1EA5-D003-44ED-AEFC-FB4BDF179FD6}" destId="{8A97D96C-2F9B-4B24-A3CF-CC27B63C2D2C}" srcOrd="0" destOrd="0" presId="urn:microsoft.com/office/officeart/2005/8/layout/lProcess1"/>
    <dgm:cxn modelId="{B4B41E3D-403B-4A5D-BDFD-13CE600A3F18}" type="presParOf" srcId="{E3DF1EA5-D003-44ED-AEFC-FB4BDF179FD6}" destId="{E4A3DF5E-1D04-464B-88A6-63E7FC11E8BD}" srcOrd="1" destOrd="0" presId="urn:microsoft.com/office/officeart/2005/8/layout/lProcess1"/>
    <dgm:cxn modelId="{2F8B9044-A792-46DA-8D66-00C6607BF0B5}" type="presParOf" srcId="{E3DF1EA5-D003-44ED-AEFC-FB4BDF179FD6}" destId="{01855DE4-E9CF-4287-ABE9-EEFC8D6EF948}" srcOrd="2" destOrd="0" presId="urn:microsoft.com/office/officeart/2005/8/layout/lProcess1"/>
    <dgm:cxn modelId="{BEF226B4-F942-49B7-8564-26E554FC30BF}" type="presParOf" srcId="{E3DF1EA5-D003-44ED-AEFC-FB4BDF179FD6}" destId="{1AF2275F-DB5E-4D69-8239-58A3428B8E6F}" srcOrd="3" destOrd="0" presId="urn:microsoft.com/office/officeart/2005/8/layout/lProcess1"/>
    <dgm:cxn modelId="{FE754067-32D5-46A6-9E24-357827EEE9BD}" type="presParOf" srcId="{E3DF1EA5-D003-44ED-AEFC-FB4BDF179FD6}" destId="{9993B858-9185-4194-A235-311260EA88E1}" srcOrd="4" destOrd="0" presId="urn:microsoft.com/office/officeart/2005/8/layout/l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A42370-FE61-4771-BEB9-5BCAB0D37EE3}" type="doc">
      <dgm:prSet loTypeId="urn:microsoft.com/office/officeart/2005/8/layout/lProcess1" loCatId="process" qsTypeId="urn:microsoft.com/office/officeart/2005/8/quickstyle/simple5" qsCatId="simple" csTypeId="urn:microsoft.com/office/officeart/2005/8/colors/accent6_2" csCatId="accent6" phldr="1"/>
      <dgm:spPr/>
      <dgm:t>
        <a:bodyPr/>
        <a:lstStyle/>
        <a:p>
          <a:endParaRPr lang="en-IN"/>
        </a:p>
      </dgm:t>
    </dgm:pt>
    <dgm:pt modelId="{FB43FEB9-0A8C-43E1-A98B-D36981690E86}">
      <dgm:prSet phldrT="[Text]" custT="1"/>
      <dgm:spPr/>
      <dgm:t>
        <a:bodyPr/>
        <a:lstStyle/>
        <a:p>
          <a:r>
            <a:rPr lang="en-IN" sz="2000" dirty="0">
              <a:latin typeface="Calibri" pitchFamily="34" charset="0"/>
              <a:cs typeface="Calibri" pitchFamily="34" charset="0"/>
            </a:rPr>
            <a:t>National Company Law Tribunal</a:t>
          </a:r>
        </a:p>
      </dgm:t>
    </dgm:pt>
    <dgm:pt modelId="{1B431B09-F3C5-4256-A0E1-5601546035A5}" type="parTrans" cxnId="{7CE1EFB6-D776-4E1B-B7D9-43B02770A4A1}">
      <dgm:prSet/>
      <dgm:spPr/>
      <dgm:t>
        <a:bodyPr/>
        <a:lstStyle/>
        <a:p>
          <a:endParaRPr lang="en-IN"/>
        </a:p>
      </dgm:t>
    </dgm:pt>
    <dgm:pt modelId="{802280F6-DCFB-4F58-8EA1-F298FE276AC9}" type="sibTrans" cxnId="{7CE1EFB6-D776-4E1B-B7D9-43B02770A4A1}">
      <dgm:prSet/>
      <dgm:spPr/>
      <dgm:t>
        <a:bodyPr/>
        <a:lstStyle/>
        <a:p>
          <a:endParaRPr lang="en-IN"/>
        </a:p>
      </dgm:t>
    </dgm:pt>
    <dgm:pt modelId="{448238A7-9AFC-4BB3-894A-7C6E70F0D898}">
      <dgm:prSet phldrT="[Text]" custT="1"/>
      <dgm:spPr/>
      <dgm:t>
        <a:bodyPr/>
        <a:lstStyle/>
        <a:p>
          <a:r>
            <a:rPr lang="en-IN" sz="2000" dirty="0">
              <a:latin typeface="Calibri" pitchFamily="34" charset="0"/>
              <a:cs typeface="Calibri" pitchFamily="34" charset="0"/>
            </a:rPr>
            <a:t>Corporate Entities</a:t>
          </a:r>
        </a:p>
      </dgm:t>
    </dgm:pt>
    <dgm:pt modelId="{695E612D-906E-45CC-BF27-5A62FA9DF896}" type="parTrans" cxnId="{B4FA66E3-A1D0-4F80-AEC7-5D5A16B942C0}">
      <dgm:prSet/>
      <dgm:spPr/>
      <dgm:t>
        <a:bodyPr/>
        <a:lstStyle/>
        <a:p>
          <a:endParaRPr lang="en-IN"/>
        </a:p>
      </dgm:t>
    </dgm:pt>
    <dgm:pt modelId="{FFC169BF-413D-4E9F-B71F-93509265C315}" type="sibTrans" cxnId="{B4FA66E3-A1D0-4F80-AEC7-5D5A16B942C0}">
      <dgm:prSet/>
      <dgm:spPr/>
      <dgm:t>
        <a:bodyPr/>
        <a:lstStyle/>
        <a:p>
          <a:endParaRPr lang="en-IN"/>
        </a:p>
      </dgm:t>
    </dgm:pt>
    <dgm:pt modelId="{AB4BDB72-F0D2-4FEC-BE0A-76A1032BD4EF}">
      <dgm:prSet phldrT="[Text]" custT="1"/>
      <dgm:spPr/>
      <dgm:t>
        <a:bodyPr/>
        <a:lstStyle/>
        <a:p>
          <a:r>
            <a:rPr lang="en-US" sz="2000" dirty="0">
              <a:latin typeface="Calibri" pitchFamily="34" charset="0"/>
              <a:cs typeface="Calibri" pitchFamily="34" charset="0"/>
            </a:rPr>
            <a:t>Companies/ LLPs</a:t>
          </a:r>
          <a:endParaRPr lang="en-IN" sz="2000" dirty="0">
            <a:latin typeface="Calibri" pitchFamily="34" charset="0"/>
            <a:cs typeface="Calibri" pitchFamily="34" charset="0"/>
          </a:endParaRPr>
        </a:p>
      </dgm:t>
    </dgm:pt>
    <dgm:pt modelId="{A9B529F1-69A4-4EEA-BD05-EB349EEAF0B7}" type="parTrans" cxnId="{0A4FB890-0C26-4EF9-A28B-AD4FDD95528E}">
      <dgm:prSet/>
      <dgm:spPr/>
      <dgm:t>
        <a:bodyPr/>
        <a:lstStyle/>
        <a:p>
          <a:endParaRPr lang="en-IN"/>
        </a:p>
      </dgm:t>
    </dgm:pt>
    <dgm:pt modelId="{6D50240C-679B-4BCE-8102-F5DF7F31336A}" type="sibTrans" cxnId="{0A4FB890-0C26-4EF9-A28B-AD4FDD95528E}">
      <dgm:prSet/>
      <dgm:spPr/>
      <dgm:t>
        <a:bodyPr/>
        <a:lstStyle/>
        <a:p>
          <a:endParaRPr lang="en-IN"/>
        </a:p>
      </dgm:t>
    </dgm:pt>
    <dgm:pt modelId="{6FEE3786-77E5-47DB-B857-F0D78D2AF954}">
      <dgm:prSet phldrT="[Text]" custT="1"/>
      <dgm:spPr/>
      <dgm:t>
        <a:bodyPr/>
        <a:lstStyle/>
        <a:p>
          <a:r>
            <a:rPr lang="en-US" sz="2000" dirty="0">
              <a:latin typeface="Calibri" pitchFamily="34" charset="0"/>
              <a:cs typeface="Calibri" pitchFamily="34" charset="0"/>
            </a:rPr>
            <a:t>Debt Recovery Tribunal</a:t>
          </a:r>
          <a:endParaRPr lang="en-IN" sz="2000" dirty="0">
            <a:latin typeface="Calibri" pitchFamily="34" charset="0"/>
            <a:cs typeface="Calibri" pitchFamily="34" charset="0"/>
          </a:endParaRPr>
        </a:p>
      </dgm:t>
    </dgm:pt>
    <dgm:pt modelId="{E5476118-CBC6-49C5-8A8D-4A80184F3EF0}" type="parTrans" cxnId="{41317C58-D37A-40EA-9399-97FEB9223334}">
      <dgm:prSet/>
      <dgm:spPr/>
      <dgm:t>
        <a:bodyPr/>
        <a:lstStyle/>
        <a:p>
          <a:endParaRPr lang="en-IN"/>
        </a:p>
      </dgm:t>
    </dgm:pt>
    <dgm:pt modelId="{61E73445-2679-422A-A134-437CC81A6128}" type="sibTrans" cxnId="{41317C58-D37A-40EA-9399-97FEB9223334}">
      <dgm:prSet/>
      <dgm:spPr/>
      <dgm:t>
        <a:bodyPr/>
        <a:lstStyle/>
        <a:p>
          <a:endParaRPr lang="en-IN"/>
        </a:p>
      </dgm:t>
    </dgm:pt>
    <dgm:pt modelId="{798B7541-B2C9-4741-8A66-BBEDEAF43149}">
      <dgm:prSet phldrT="[Text]" custT="1"/>
      <dgm:spPr/>
      <dgm:t>
        <a:bodyPr/>
        <a:lstStyle/>
        <a:p>
          <a:r>
            <a:rPr lang="en-IN" sz="2000" dirty="0">
              <a:latin typeface="Calibri" pitchFamily="34" charset="0"/>
              <a:cs typeface="Calibri" pitchFamily="34" charset="0"/>
            </a:rPr>
            <a:t>Non- Corporate Entities</a:t>
          </a:r>
        </a:p>
      </dgm:t>
    </dgm:pt>
    <dgm:pt modelId="{248DD29E-289E-44AE-9002-B08F30A78A54}" type="parTrans" cxnId="{4CCE5F75-DFD2-4F75-9944-99DE26EB5880}">
      <dgm:prSet/>
      <dgm:spPr/>
      <dgm:t>
        <a:bodyPr/>
        <a:lstStyle/>
        <a:p>
          <a:endParaRPr lang="en-IN"/>
        </a:p>
      </dgm:t>
    </dgm:pt>
    <dgm:pt modelId="{A43FC7FC-4FBC-49B9-917B-E7FAF939D9CF}" type="sibTrans" cxnId="{4CCE5F75-DFD2-4F75-9944-99DE26EB5880}">
      <dgm:prSet/>
      <dgm:spPr/>
      <dgm:t>
        <a:bodyPr/>
        <a:lstStyle/>
        <a:p>
          <a:endParaRPr lang="en-IN"/>
        </a:p>
      </dgm:t>
    </dgm:pt>
    <dgm:pt modelId="{ADBE6909-C6B8-4E37-BC30-4ACEA8FB2CFF}">
      <dgm:prSet phldrT="[Text]" custT="1"/>
      <dgm:spPr/>
      <dgm:t>
        <a:bodyPr/>
        <a:lstStyle/>
        <a:p>
          <a:r>
            <a:rPr lang="en-US" sz="2000" dirty="0">
              <a:latin typeface="Calibri" pitchFamily="34" charset="0"/>
              <a:cs typeface="Calibri" pitchFamily="34" charset="0"/>
            </a:rPr>
            <a:t>Individuals/ Partnership Firms</a:t>
          </a:r>
          <a:endParaRPr lang="en-IN" sz="2000" dirty="0">
            <a:latin typeface="Calibri" pitchFamily="34" charset="0"/>
            <a:cs typeface="Calibri" pitchFamily="34" charset="0"/>
          </a:endParaRPr>
        </a:p>
      </dgm:t>
    </dgm:pt>
    <dgm:pt modelId="{4C8F6FC2-08AE-4687-8A7D-8CEDD5AAF3C1}" type="parTrans" cxnId="{1F527A6D-50CF-4ABF-9316-6580AAD962D7}">
      <dgm:prSet/>
      <dgm:spPr/>
      <dgm:t>
        <a:bodyPr/>
        <a:lstStyle/>
        <a:p>
          <a:endParaRPr lang="en-IN"/>
        </a:p>
      </dgm:t>
    </dgm:pt>
    <dgm:pt modelId="{BF2844C6-BB49-4420-AA72-4E461E0C5BEE}" type="sibTrans" cxnId="{1F527A6D-50CF-4ABF-9316-6580AAD962D7}">
      <dgm:prSet/>
      <dgm:spPr/>
      <dgm:t>
        <a:bodyPr/>
        <a:lstStyle/>
        <a:p>
          <a:endParaRPr lang="en-IN"/>
        </a:p>
      </dgm:t>
    </dgm:pt>
    <dgm:pt modelId="{56587D85-FBC3-4E39-97FC-677C4A9C8382}" type="pres">
      <dgm:prSet presAssocID="{4BA42370-FE61-4771-BEB9-5BCAB0D37EE3}" presName="Name0" presStyleCnt="0">
        <dgm:presLayoutVars>
          <dgm:dir/>
          <dgm:animLvl val="lvl"/>
          <dgm:resizeHandles val="exact"/>
        </dgm:presLayoutVars>
      </dgm:prSet>
      <dgm:spPr/>
      <dgm:t>
        <a:bodyPr/>
        <a:lstStyle/>
        <a:p>
          <a:endParaRPr lang="en-US"/>
        </a:p>
      </dgm:t>
    </dgm:pt>
    <dgm:pt modelId="{833FD118-3723-4119-B0D8-2D0E74A76618}" type="pres">
      <dgm:prSet presAssocID="{FB43FEB9-0A8C-43E1-A98B-D36981690E86}" presName="vertFlow" presStyleCnt="0"/>
      <dgm:spPr/>
    </dgm:pt>
    <dgm:pt modelId="{84475B0B-B3FB-4CE1-8E2C-F36529D24046}" type="pres">
      <dgm:prSet presAssocID="{FB43FEB9-0A8C-43E1-A98B-D36981690E86}" presName="header" presStyleLbl="node1" presStyleIdx="0" presStyleCnt="2" custScaleY="151082"/>
      <dgm:spPr/>
      <dgm:t>
        <a:bodyPr/>
        <a:lstStyle/>
        <a:p>
          <a:endParaRPr lang="en-US"/>
        </a:p>
      </dgm:t>
    </dgm:pt>
    <dgm:pt modelId="{B6358276-D7A1-4A34-B94A-39FAB061F33A}" type="pres">
      <dgm:prSet presAssocID="{695E612D-906E-45CC-BF27-5A62FA9DF896}" presName="parTrans" presStyleLbl="sibTrans2D1" presStyleIdx="0" presStyleCnt="4"/>
      <dgm:spPr/>
      <dgm:t>
        <a:bodyPr/>
        <a:lstStyle/>
        <a:p>
          <a:endParaRPr lang="en-US"/>
        </a:p>
      </dgm:t>
    </dgm:pt>
    <dgm:pt modelId="{DDDF9FF9-4009-448A-8475-ECCD18E15BB5}" type="pres">
      <dgm:prSet presAssocID="{448238A7-9AFC-4BB3-894A-7C6E70F0D898}" presName="child" presStyleLbl="alignAccFollowNode1" presStyleIdx="0" presStyleCnt="4" custScaleY="151082">
        <dgm:presLayoutVars>
          <dgm:chMax val="0"/>
          <dgm:bulletEnabled val="1"/>
        </dgm:presLayoutVars>
      </dgm:prSet>
      <dgm:spPr/>
      <dgm:t>
        <a:bodyPr/>
        <a:lstStyle/>
        <a:p>
          <a:endParaRPr lang="en-US"/>
        </a:p>
      </dgm:t>
    </dgm:pt>
    <dgm:pt modelId="{6A83079A-9592-4BB1-8AB6-F9516EFCEB7B}" type="pres">
      <dgm:prSet presAssocID="{FFC169BF-413D-4E9F-B71F-93509265C315}" presName="sibTrans" presStyleLbl="sibTrans2D1" presStyleIdx="1" presStyleCnt="4"/>
      <dgm:spPr/>
      <dgm:t>
        <a:bodyPr/>
        <a:lstStyle/>
        <a:p>
          <a:endParaRPr lang="en-US"/>
        </a:p>
      </dgm:t>
    </dgm:pt>
    <dgm:pt modelId="{5A3C23E2-9A1E-47F2-8257-ABD9085E4770}" type="pres">
      <dgm:prSet presAssocID="{AB4BDB72-F0D2-4FEC-BE0A-76A1032BD4EF}" presName="child" presStyleLbl="alignAccFollowNode1" presStyleIdx="1" presStyleCnt="4" custScaleY="151082">
        <dgm:presLayoutVars>
          <dgm:chMax val="0"/>
          <dgm:bulletEnabled val="1"/>
        </dgm:presLayoutVars>
      </dgm:prSet>
      <dgm:spPr/>
      <dgm:t>
        <a:bodyPr/>
        <a:lstStyle/>
        <a:p>
          <a:endParaRPr lang="en-US"/>
        </a:p>
      </dgm:t>
    </dgm:pt>
    <dgm:pt modelId="{7B5AE0F7-34FB-4973-AFF8-AE153E14F9E5}" type="pres">
      <dgm:prSet presAssocID="{FB43FEB9-0A8C-43E1-A98B-D36981690E86}" presName="hSp" presStyleCnt="0"/>
      <dgm:spPr/>
    </dgm:pt>
    <dgm:pt modelId="{74A19401-9338-457E-AF64-A4036F438193}" type="pres">
      <dgm:prSet presAssocID="{6FEE3786-77E5-47DB-B857-F0D78D2AF954}" presName="vertFlow" presStyleCnt="0"/>
      <dgm:spPr/>
    </dgm:pt>
    <dgm:pt modelId="{862CF33D-8F4C-4157-97BF-D7B55C167FBC}" type="pres">
      <dgm:prSet presAssocID="{6FEE3786-77E5-47DB-B857-F0D78D2AF954}" presName="header" presStyleLbl="node1" presStyleIdx="1" presStyleCnt="2" custScaleY="151082"/>
      <dgm:spPr/>
      <dgm:t>
        <a:bodyPr/>
        <a:lstStyle/>
        <a:p>
          <a:endParaRPr lang="en-US"/>
        </a:p>
      </dgm:t>
    </dgm:pt>
    <dgm:pt modelId="{8ABC4CE9-D37C-4C97-B8FD-1ED1BA48FEA1}" type="pres">
      <dgm:prSet presAssocID="{248DD29E-289E-44AE-9002-B08F30A78A54}" presName="parTrans" presStyleLbl="sibTrans2D1" presStyleIdx="2" presStyleCnt="4"/>
      <dgm:spPr/>
      <dgm:t>
        <a:bodyPr/>
        <a:lstStyle/>
        <a:p>
          <a:endParaRPr lang="en-US"/>
        </a:p>
      </dgm:t>
    </dgm:pt>
    <dgm:pt modelId="{6331D403-09B8-468B-89FB-A9A3973739D0}" type="pres">
      <dgm:prSet presAssocID="{798B7541-B2C9-4741-8A66-BBEDEAF43149}" presName="child" presStyleLbl="alignAccFollowNode1" presStyleIdx="2" presStyleCnt="4" custScaleY="151082">
        <dgm:presLayoutVars>
          <dgm:chMax val="0"/>
          <dgm:bulletEnabled val="1"/>
        </dgm:presLayoutVars>
      </dgm:prSet>
      <dgm:spPr/>
      <dgm:t>
        <a:bodyPr/>
        <a:lstStyle/>
        <a:p>
          <a:endParaRPr lang="en-US"/>
        </a:p>
      </dgm:t>
    </dgm:pt>
    <dgm:pt modelId="{BE2612B0-1B14-40B3-BD6A-D3B9B55332C1}" type="pres">
      <dgm:prSet presAssocID="{A43FC7FC-4FBC-49B9-917B-E7FAF939D9CF}" presName="sibTrans" presStyleLbl="sibTrans2D1" presStyleIdx="3" presStyleCnt="4"/>
      <dgm:spPr/>
      <dgm:t>
        <a:bodyPr/>
        <a:lstStyle/>
        <a:p>
          <a:endParaRPr lang="en-US"/>
        </a:p>
      </dgm:t>
    </dgm:pt>
    <dgm:pt modelId="{EF13B4FC-D300-4CB3-8CA6-BA58D6207A2B}" type="pres">
      <dgm:prSet presAssocID="{ADBE6909-C6B8-4E37-BC30-4ACEA8FB2CFF}" presName="child" presStyleLbl="alignAccFollowNode1" presStyleIdx="3" presStyleCnt="4" custScaleY="151082">
        <dgm:presLayoutVars>
          <dgm:chMax val="0"/>
          <dgm:bulletEnabled val="1"/>
        </dgm:presLayoutVars>
      </dgm:prSet>
      <dgm:spPr/>
      <dgm:t>
        <a:bodyPr/>
        <a:lstStyle/>
        <a:p>
          <a:endParaRPr lang="en-US"/>
        </a:p>
      </dgm:t>
    </dgm:pt>
  </dgm:ptLst>
  <dgm:cxnLst>
    <dgm:cxn modelId="{4CCE5F75-DFD2-4F75-9944-99DE26EB5880}" srcId="{6FEE3786-77E5-47DB-B857-F0D78D2AF954}" destId="{798B7541-B2C9-4741-8A66-BBEDEAF43149}" srcOrd="0" destOrd="0" parTransId="{248DD29E-289E-44AE-9002-B08F30A78A54}" sibTransId="{A43FC7FC-4FBC-49B9-917B-E7FAF939D9CF}"/>
    <dgm:cxn modelId="{6214E091-10BB-4BDB-8A2A-2BDB9450FB6C}" type="presOf" srcId="{FB43FEB9-0A8C-43E1-A98B-D36981690E86}" destId="{84475B0B-B3FB-4CE1-8E2C-F36529D24046}" srcOrd="0" destOrd="0" presId="urn:microsoft.com/office/officeart/2005/8/layout/lProcess1"/>
    <dgm:cxn modelId="{41317C58-D37A-40EA-9399-97FEB9223334}" srcId="{4BA42370-FE61-4771-BEB9-5BCAB0D37EE3}" destId="{6FEE3786-77E5-47DB-B857-F0D78D2AF954}" srcOrd="1" destOrd="0" parTransId="{E5476118-CBC6-49C5-8A8D-4A80184F3EF0}" sibTransId="{61E73445-2679-422A-A134-437CC81A6128}"/>
    <dgm:cxn modelId="{C2481642-8E60-42B0-8A44-DD4F6DEECFE4}" type="presOf" srcId="{A43FC7FC-4FBC-49B9-917B-E7FAF939D9CF}" destId="{BE2612B0-1B14-40B3-BD6A-D3B9B55332C1}" srcOrd="0" destOrd="0" presId="urn:microsoft.com/office/officeart/2005/8/layout/lProcess1"/>
    <dgm:cxn modelId="{0728725B-144A-4168-9067-CAA09BE4CC56}" type="presOf" srcId="{ADBE6909-C6B8-4E37-BC30-4ACEA8FB2CFF}" destId="{EF13B4FC-D300-4CB3-8CA6-BA58D6207A2B}" srcOrd="0" destOrd="0" presId="urn:microsoft.com/office/officeart/2005/8/layout/lProcess1"/>
    <dgm:cxn modelId="{D9CF072C-D58B-4F0A-8FA6-7AEA4DDE5F51}" type="presOf" srcId="{4BA42370-FE61-4771-BEB9-5BCAB0D37EE3}" destId="{56587D85-FBC3-4E39-97FC-677C4A9C8382}" srcOrd="0" destOrd="0" presId="urn:microsoft.com/office/officeart/2005/8/layout/lProcess1"/>
    <dgm:cxn modelId="{B4FA66E3-A1D0-4F80-AEC7-5D5A16B942C0}" srcId="{FB43FEB9-0A8C-43E1-A98B-D36981690E86}" destId="{448238A7-9AFC-4BB3-894A-7C6E70F0D898}" srcOrd="0" destOrd="0" parTransId="{695E612D-906E-45CC-BF27-5A62FA9DF896}" sibTransId="{FFC169BF-413D-4E9F-B71F-93509265C315}"/>
    <dgm:cxn modelId="{1F15BD7E-D1C0-4C7C-A08F-F1951432FF85}" type="presOf" srcId="{248DD29E-289E-44AE-9002-B08F30A78A54}" destId="{8ABC4CE9-D37C-4C97-B8FD-1ED1BA48FEA1}" srcOrd="0" destOrd="0" presId="urn:microsoft.com/office/officeart/2005/8/layout/lProcess1"/>
    <dgm:cxn modelId="{73AEB88A-D775-458D-B1EA-C8F73AF1C8D8}" type="presOf" srcId="{AB4BDB72-F0D2-4FEC-BE0A-76A1032BD4EF}" destId="{5A3C23E2-9A1E-47F2-8257-ABD9085E4770}" srcOrd="0" destOrd="0" presId="urn:microsoft.com/office/officeart/2005/8/layout/lProcess1"/>
    <dgm:cxn modelId="{1F527A6D-50CF-4ABF-9316-6580AAD962D7}" srcId="{6FEE3786-77E5-47DB-B857-F0D78D2AF954}" destId="{ADBE6909-C6B8-4E37-BC30-4ACEA8FB2CFF}" srcOrd="1" destOrd="0" parTransId="{4C8F6FC2-08AE-4687-8A7D-8CEDD5AAF3C1}" sibTransId="{BF2844C6-BB49-4420-AA72-4E461E0C5BEE}"/>
    <dgm:cxn modelId="{DD85B880-0A4A-44BB-8D40-8D75D04425FC}" type="presOf" srcId="{6FEE3786-77E5-47DB-B857-F0D78D2AF954}" destId="{862CF33D-8F4C-4157-97BF-D7B55C167FBC}" srcOrd="0" destOrd="0" presId="urn:microsoft.com/office/officeart/2005/8/layout/lProcess1"/>
    <dgm:cxn modelId="{7344F066-47E8-4BF7-B61E-12A2CEDDECDE}" type="presOf" srcId="{FFC169BF-413D-4E9F-B71F-93509265C315}" destId="{6A83079A-9592-4BB1-8AB6-F9516EFCEB7B}" srcOrd="0" destOrd="0" presId="urn:microsoft.com/office/officeart/2005/8/layout/lProcess1"/>
    <dgm:cxn modelId="{DEBFCCE2-E486-42D2-9807-C61CB825499A}" type="presOf" srcId="{798B7541-B2C9-4741-8A66-BBEDEAF43149}" destId="{6331D403-09B8-468B-89FB-A9A3973739D0}" srcOrd="0" destOrd="0" presId="urn:microsoft.com/office/officeart/2005/8/layout/lProcess1"/>
    <dgm:cxn modelId="{ABE6F8BE-CB72-425E-92B3-8BE22AAD0D37}" type="presOf" srcId="{695E612D-906E-45CC-BF27-5A62FA9DF896}" destId="{B6358276-D7A1-4A34-B94A-39FAB061F33A}" srcOrd="0" destOrd="0" presId="urn:microsoft.com/office/officeart/2005/8/layout/lProcess1"/>
    <dgm:cxn modelId="{6899BD7D-59FF-4E6F-817A-3A0798312124}" type="presOf" srcId="{448238A7-9AFC-4BB3-894A-7C6E70F0D898}" destId="{DDDF9FF9-4009-448A-8475-ECCD18E15BB5}" srcOrd="0" destOrd="0" presId="urn:microsoft.com/office/officeart/2005/8/layout/lProcess1"/>
    <dgm:cxn modelId="{7CE1EFB6-D776-4E1B-B7D9-43B02770A4A1}" srcId="{4BA42370-FE61-4771-BEB9-5BCAB0D37EE3}" destId="{FB43FEB9-0A8C-43E1-A98B-D36981690E86}" srcOrd="0" destOrd="0" parTransId="{1B431B09-F3C5-4256-A0E1-5601546035A5}" sibTransId="{802280F6-DCFB-4F58-8EA1-F298FE276AC9}"/>
    <dgm:cxn modelId="{0A4FB890-0C26-4EF9-A28B-AD4FDD95528E}" srcId="{FB43FEB9-0A8C-43E1-A98B-D36981690E86}" destId="{AB4BDB72-F0D2-4FEC-BE0A-76A1032BD4EF}" srcOrd="1" destOrd="0" parTransId="{A9B529F1-69A4-4EEA-BD05-EB349EEAF0B7}" sibTransId="{6D50240C-679B-4BCE-8102-F5DF7F31336A}"/>
    <dgm:cxn modelId="{4AFCB553-62A7-4290-99B4-E63C1CE200BA}" type="presParOf" srcId="{56587D85-FBC3-4E39-97FC-677C4A9C8382}" destId="{833FD118-3723-4119-B0D8-2D0E74A76618}" srcOrd="0" destOrd="0" presId="urn:microsoft.com/office/officeart/2005/8/layout/lProcess1"/>
    <dgm:cxn modelId="{C0A81D7F-9999-4A1D-99A2-C629543B1F77}" type="presParOf" srcId="{833FD118-3723-4119-B0D8-2D0E74A76618}" destId="{84475B0B-B3FB-4CE1-8E2C-F36529D24046}" srcOrd="0" destOrd="0" presId="urn:microsoft.com/office/officeart/2005/8/layout/lProcess1"/>
    <dgm:cxn modelId="{20F7EDEF-06C6-4CEF-8D05-DF30D598ABBF}" type="presParOf" srcId="{833FD118-3723-4119-B0D8-2D0E74A76618}" destId="{B6358276-D7A1-4A34-B94A-39FAB061F33A}" srcOrd="1" destOrd="0" presId="urn:microsoft.com/office/officeart/2005/8/layout/lProcess1"/>
    <dgm:cxn modelId="{B993184A-465F-4371-B311-764597A1B32A}" type="presParOf" srcId="{833FD118-3723-4119-B0D8-2D0E74A76618}" destId="{DDDF9FF9-4009-448A-8475-ECCD18E15BB5}" srcOrd="2" destOrd="0" presId="urn:microsoft.com/office/officeart/2005/8/layout/lProcess1"/>
    <dgm:cxn modelId="{108C874C-FE00-4E58-BD69-3BA70F5EF397}" type="presParOf" srcId="{833FD118-3723-4119-B0D8-2D0E74A76618}" destId="{6A83079A-9592-4BB1-8AB6-F9516EFCEB7B}" srcOrd="3" destOrd="0" presId="urn:microsoft.com/office/officeart/2005/8/layout/lProcess1"/>
    <dgm:cxn modelId="{CF6E19FA-DB7C-472D-B324-ACD6C858BD47}" type="presParOf" srcId="{833FD118-3723-4119-B0D8-2D0E74A76618}" destId="{5A3C23E2-9A1E-47F2-8257-ABD9085E4770}" srcOrd="4" destOrd="0" presId="urn:microsoft.com/office/officeart/2005/8/layout/lProcess1"/>
    <dgm:cxn modelId="{80768A26-73AA-4A1B-B81E-40CA3559E145}" type="presParOf" srcId="{56587D85-FBC3-4E39-97FC-677C4A9C8382}" destId="{7B5AE0F7-34FB-4973-AFF8-AE153E14F9E5}" srcOrd="1" destOrd="0" presId="urn:microsoft.com/office/officeart/2005/8/layout/lProcess1"/>
    <dgm:cxn modelId="{E9447593-0FED-4A85-BBDF-579B1F01CF56}" type="presParOf" srcId="{56587D85-FBC3-4E39-97FC-677C4A9C8382}" destId="{74A19401-9338-457E-AF64-A4036F438193}" srcOrd="2" destOrd="0" presId="urn:microsoft.com/office/officeart/2005/8/layout/lProcess1"/>
    <dgm:cxn modelId="{043BBF96-2AED-4E6C-8A91-4E882378D5F5}" type="presParOf" srcId="{74A19401-9338-457E-AF64-A4036F438193}" destId="{862CF33D-8F4C-4157-97BF-D7B55C167FBC}" srcOrd="0" destOrd="0" presId="urn:microsoft.com/office/officeart/2005/8/layout/lProcess1"/>
    <dgm:cxn modelId="{6B06B14D-01AE-4995-AD77-E5B2C2CE23AE}" type="presParOf" srcId="{74A19401-9338-457E-AF64-A4036F438193}" destId="{8ABC4CE9-D37C-4C97-B8FD-1ED1BA48FEA1}" srcOrd="1" destOrd="0" presId="urn:microsoft.com/office/officeart/2005/8/layout/lProcess1"/>
    <dgm:cxn modelId="{12C001FE-1F3B-48ED-9DBC-1C3AF0F18FCF}" type="presParOf" srcId="{74A19401-9338-457E-AF64-A4036F438193}" destId="{6331D403-09B8-468B-89FB-A9A3973739D0}" srcOrd="2" destOrd="0" presId="urn:microsoft.com/office/officeart/2005/8/layout/lProcess1"/>
    <dgm:cxn modelId="{3511AF3E-9AA6-4E20-B0DD-01322867CFDD}" type="presParOf" srcId="{74A19401-9338-457E-AF64-A4036F438193}" destId="{BE2612B0-1B14-40B3-BD6A-D3B9B55332C1}" srcOrd="3" destOrd="0" presId="urn:microsoft.com/office/officeart/2005/8/layout/lProcess1"/>
    <dgm:cxn modelId="{0C5DD0E0-1DBB-421F-A4C9-052028A2BD0B}" type="presParOf" srcId="{74A19401-9338-457E-AF64-A4036F438193}" destId="{EF13B4FC-D300-4CB3-8CA6-BA58D6207A2B}" srcOrd="4" destOrd="0" presId="urn:microsoft.com/office/officeart/2005/8/layout/lProcess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1A4ACF-56E3-40F5-9AB7-7AEAB93B8406}" type="doc">
      <dgm:prSet loTypeId="urn:microsoft.com/office/officeart/2005/8/layout/hierarchy6" loCatId="hierarchy" qsTypeId="urn:microsoft.com/office/officeart/2005/8/quickstyle/3d1" qsCatId="3D" csTypeId="urn:microsoft.com/office/officeart/2005/8/colors/colorful5" csCatId="colorful" phldr="1"/>
      <dgm:spPr/>
      <dgm:t>
        <a:bodyPr/>
        <a:lstStyle/>
        <a:p>
          <a:endParaRPr lang="en-IN"/>
        </a:p>
      </dgm:t>
    </dgm:pt>
    <dgm:pt modelId="{067B9A1B-9BB7-4BCE-BAEF-C6DD39FA11C7}">
      <dgm:prSet phldrT="[Text]" custT="1"/>
      <dgm:spPr/>
      <dgm:t>
        <a:bodyPr/>
        <a:lstStyle/>
        <a:p>
          <a:r>
            <a:rPr lang="en-US" sz="2800" b="1" dirty="0">
              <a:latin typeface="Calibri" pitchFamily="34" charset="0"/>
              <a:cs typeface="Calibri" pitchFamily="34" charset="0"/>
            </a:rPr>
            <a:t>Insolvency Resolution Process</a:t>
          </a:r>
          <a:endParaRPr lang="en-IN" sz="2800" b="1" dirty="0">
            <a:latin typeface="Calibri" pitchFamily="34" charset="0"/>
            <a:cs typeface="Calibri" pitchFamily="34" charset="0"/>
          </a:endParaRPr>
        </a:p>
      </dgm:t>
    </dgm:pt>
    <dgm:pt modelId="{A3D68918-73B8-498F-ADC7-C6AE2BB0DE27}" type="parTrans" cxnId="{79B58822-2B8A-42F3-BF6D-8B23DC647500}">
      <dgm:prSet/>
      <dgm:spPr/>
      <dgm:t>
        <a:bodyPr/>
        <a:lstStyle/>
        <a:p>
          <a:endParaRPr lang="en-IN"/>
        </a:p>
      </dgm:t>
    </dgm:pt>
    <dgm:pt modelId="{9FCE40C7-C210-418A-BCB6-7AEB73E11654}" type="sibTrans" cxnId="{79B58822-2B8A-42F3-BF6D-8B23DC647500}">
      <dgm:prSet/>
      <dgm:spPr/>
      <dgm:t>
        <a:bodyPr/>
        <a:lstStyle/>
        <a:p>
          <a:endParaRPr lang="en-IN"/>
        </a:p>
      </dgm:t>
    </dgm:pt>
    <dgm:pt modelId="{2CAADDC4-66E4-4574-BC7C-F4B75FEF85CD}">
      <dgm:prSet phldrT="[Text]" custT="1"/>
      <dgm:spPr/>
      <dgm:t>
        <a:bodyPr/>
        <a:lstStyle/>
        <a:p>
          <a:r>
            <a:rPr lang="en-US" sz="2400" dirty="0">
              <a:latin typeface="Calibri" pitchFamily="34" charset="0"/>
              <a:cs typeface="Calibri" pitchFamily="34" charset="0"/>
            </a:rPr>
            <a:t>For Corporate Entity</a:t>
          </a:r>
          <a:endParaRPr lang="en-IN" sz="2400" dirty="0">
            <a:latin typeface="Calibri" pitchFamily="34" charset="0"/>
            <a:cs typeface="Calibri" pitchFamily="34" charset="0"/>
          </a:endParaRPr>
        </a:p>
      </dgm:t>
    </dgm:pt>
    <dgm:pt modelId="{9C9A2F96-E3F4-46B7-AC13-114B5A0E5785}" type="parTrans" cxnId="{35A7D4FD-66C8-4EAC-A3A4-A5A2C0928F03}">
      <dgm:prSet/>
      <dgm:spPr/>
      <dgm:t>
        <a:bodyPr/>
        <a:lstStyle/>
        <a:p>
          <a:endParaRPr lang="en-IN"/>
        </a:p>
      </dgm:t>
    </dgm:pt>
    <dgm:pt modelId="{C66DF523-48DB-4CB8-AA85-74B98B6EBAD4}" type="sibTrans" cxnId="{35A7D4FD-66C8-4EAC-A3A4-A5A2C0928F03}">
      <dgm:prSet/>
      <dgm:spPr/>
      <dgm:t>
        <a:bodyPr/>
        <a:lstStyle/>
        <a:p>
          <a:endParaRPr lang="en-IN"/>
        </a:p>
      </dgm:t>
    </dgm:pt>
    <dgm:pt modelId="{68748723-CEE9-45B7-924F-4FA77BB12F7E}">
      <dgm:prSet phldrT="[Text]" custT="1"/>
      <dgm:spPr/>
      <dgm:t>
        <a:bodyPr/>
        <a:lstStyle/>
        <a:p>
          <a:r>
            <a:rPr lang="en-US" sz="2400" dirty="0">
              <a:latin typeface="Calibri" pitchFamily="34" charset="0"/>
              <a:cs typeface="Calibri" pitchFamily="34" charset="0"/>
            </a:rPr>
            <a:t>Corporate Insolvency Resolution Process (CIRP)</a:t>
          </a:r>
          <a:endParaRPr lang="en-IN" sz="2400" dirty="0">
            <a:latin typeface="Calibri" pitchFamily="34" charset="0"/>
            <a:cs typeface="Calibri" pitchFamily="34" charset="0"/>
          </a:endParaRPr>
        </a:p>
      </dgm:t>
    </dgm:pt>
    <dgm:pt modelId="{A84B8FE5-9F48-400D-8F4B-3D3FF5BCDAFE}" type="parTrans" cxnId="{66E4A2F6-178A-4D10-9F39-E0EF82209961}">
      <dgm:prSet/>
      <dgm:spPr/>
      <dgm:t>
        <a:bodyPr/>
        <a:lstStyle/>
        <a:p>
          <a:endParaRPr lang="en-IN"/>
        </a:p>
      </dgm:t>
    </dgm:pt>
    <dgm:pt modelId="{D296DB94-8A47-4F88-89F1-C172589FEF6B}" type="sibTrans" cxnId="{66E4A2F6-178A-4D10-9F39-E0EF82209961}">
      <dgm:prSet/>
      <dgm:spPr/>
      <dgm:t>
        <a:bodyPr/>
        <a:lstStyle/>
        <a:p>
          <a:endParaRPr lang="en-IN"/>
        </a:p>
      </dgm:t>
    </dgm:pt>
    <dgm:pt modelId="{F242EF52-35CF-4047-A5D6-CF61774CDE93}">
      <dgm:prSet phldrT="[Text]" custT="1"/>
      <dgm:spPr/>
      <dgm:t>
        <a:bodyPr/>
        <a:lstStyle/>
        <a:p>
          <a:r>
            <a:rPr lang="en-US" sz="2400" dirty="0">
              <a:latin typeface="Calibri" pitchFamily="34" charset="0"/>
              <a:cs typeface="Calibri" pitchFamily="34" charset="0"/>
            </a:rPr>
            <a:t>For Non-Corporate Entity (Individual/ Partnership Firm)</a:t>
          </a:r>
          <a:endParaRPr lang="en-IN" sz="2400" dirty="0">
            <a:latin typeface="Calibri" pitchFamily="34" charset="0"/>
            <a:cs typeface="Calibri" pitchFamily="34" charset="0"/>
          </a:endParaRPr>
        </a:p>
      </dgm:t>
    </dgm:pt>
    <dgm:pt modelId="{646CDA38-BF71-44A9-A9AF-571363F3421E}" type="parTrans" cxnId="{B5325FFE-D527-4EE3-9E71-D6CA6CD4F23A}">
      <dgm:prSet/>
      <dgm:spPr/>
      <dgm:t>
        <a:bodyPr/>
        <a:lstStyle/>
        <a:p>
          <a:endParaRPr lang="en-IN"/>
        </a:p>
      </dgm:t>
    </dgm:pt>
    <dgm:pt modelId="{069B41AE-A149-4CDD-B7BA-C06CA29CAF25}" type="sibTrans" cxnId="{B5325FFE-D527-4EE3-9E71-D6CA6CD4F23A}">
      <dgm:prSet/>
      <dgm:spPr/>
      <dgm:t>
        <a:bodyPr/>
        <a:lstStyle/>
        <a:p>
          <a:endParaRPr lang="en-IN"/>
        </a:p>
      </dgm:t>
    </dgm:pt>
    <dgm:pt modelId="{52810D15-3148-4633-A480-06465AF23A44}">
      <dgm:prSet phldrT="[Text]" custT="1"/>
      <dgm:spPr/>
      <dgm:t>
        <a:bodyPr/>
        <a:lstStyle/>
        <a:p>
          <a:r>
            <a:rPr lang="en-US" sz="2400" dirty="0">
              <a:latin typeface="Calibri" pitchFamily="34" charset="0"/>
              <a:cs typeface="Calibri" pitchFamily="34" charset="0"/>
            </a:rPr>
            <a:t>Insolvency Resolution Process (IRP)</a:t>
          </a:r>
          <a:endParaRPr lang="en-IN" sz="2400" dirty="0">
            <a:latin typeface="Calibri" pitchFamily="34" charset="0"/>
            <a:cs typeface="Calibri" pitchFamily="34" charset="0"/>
          </a:endParaRPr>
        </a:p>
      </dgm:t>
    </dgm:pt>
    <dgm:pt modelId="{05228264-9723-4BF1-A649-CE5C891EF4AD}" type="parTrans" cxnId="{2787B701-BD83-47D5-BA87-FB9828573892}">
      <dgm:prSet/>
      <dgm:spPr/>
      <dgm:t>
        <a:bodyPr/>
        <a:lstStyle/>
        <a:p>
          <a:endParaRPr lang="en-IN"/>
        </a:p>
      </dgm:t>
    </dgm:pt>
    <dgm:pt modelId="{90BEA36E-6A70-4B78-84B3-FA5221B2C761}" type="sibTrans" cxnId="{2787B701-BD83-47D5-BA87-FB9828573892}">
      <dgm:prSet/>
      <dgm:spPr/>
      <dgm:t>
        <a:bodyPr/>
        <a:lstStyle/>
        <a:p>
          <a:endParaRPr lang="en-IN"/>
        </a:p>
      </dgm:t>
    </dgm:pt>
    <dgm:pt modelId="{53B32B9B-7913-4D86-B549-8A14A97D5E53}" type="pres">
      <dgm:prSet presAssocID="{A41A4ACF-56E3-40F5-9AB7-7AEAB93B8406}" presName="mainComposite" presStyleCnt="0">
        <dgm:presLayoutVars>
          <dgm:chPref val="1"/>
          <dgm:dir/>
          <dgm:animOne val="branch"/>
          <dgm:animLvl val="lvl"/>
          <dgm:resizeHandles val="exact"/>
        </dgm:presLayoutVars>
      </dgm:prSet>
      <dgm:spPr/>
      <dgm:t>
        <a:bodyPr/>
        <a:lstStyle/>
        <a:p>
          <a:endParaRPr lang="en-US"/>
        </a:p>
      </dgm:t>
    </dgm:pt>
    <dgm:pt modelId="{A0E3559F-4EED-4C6A-A292-188182D6A96A}" type="pres">
      <dgm:prSet presAssocID="{A41A4ACF-56E3-40F5-9AB7-7AEAB93B8406}" presName="hierFlow" presStyleCnt="0"/>
      <dgm:spPr/>
    </dgm:pt>
    <dgm:pt modelId="{6BC7DC20-73ED-49EA-8AED-108BF3EB75A4}" type="pres">
      <dgm:prSet presAssocID="{A41A4ACF-56E3-40F5-9AB7-7AEAB93B8406}" presName="hierChild1" presStyleCnt="0">
        <dgm:presLayoutVars>
          <dgm:chPref val="1"/>
          <dgm:animOne val="branch"/>
          <dgm:animLvl val="lvl"/>
        </dgm:presLayoutVars>
      </dgm:prSet>
      <dgm:spPr/>
    </dgm:pt>
    <dgm:pt modelId="{000C5C07-613E-44D6-A727-AB597E5F2795}" type="pres">
      <dgm:prSet presAssocID="{067B9A1B-9BB7-4BCE-BAEF-C6DD39FA11C7}" presName="Name14" presStyleCnt="0"/>
      <dgm:spPr/>
    </dgm:pt>
    <dgm:pt modelId="{0E665033-8921-43BA-9D0F-F93272FC0574}" type="pres">
      <dgm:prSet presAssocID="{067B9A1B-9BB7-4BCE-BAEF-C6DD39FA11C7}" presName="level1Shape" presStyleLbl="node0" presStyleIdx="0" presStyleCnt="1" custScaleX="420056" custScaleY="153107">
        <dgm:presLayoutVars>
          <dgm:chPref val="3"/>
        </dgm:presLayoutVars>
      </dgm:prSet>
      <dgm:spPr/>
      <dgm:t>
        <a:bodyPr/>
        <a:lstStyle/>
        <a:p>
          <a:endParaRPr lang="en-US"/>
        </a:p>
      </dgm:t>
    </dgm:pt>
    <dgm:pt modelId="{F884E6AA-E350-4531-85BD-23AA3134B3B2}" type="pres">
      <dgm:prSet presAssocID="{067B9A1B-9BB7-4BCE-BAEF-C6DD39FA11C7}" presName="hierChild2" presStyleCnt="0"/>
      <dgm:spPr/>
    </dgm:pt>
    <dgm:pt modelId="{0E3ED9FA-B7E9-4744-BD88-D1DCF0EFCA3D}" type="pres">
      <dgm:prSet presAssocID="{9C9A2F96-E3F4-46B7-AC13-114B5A0E5785}" presName="Name19" presStyleLbl="parChTrans1D2" presStyleIdx="0" presStyleCnt="2"/>
      <dgm:spPr/>
      <dgm:t>
        <a:bodyPr/>
        <a:lstStyle/>
        <a:p>
          <a:endParaRPr lang="en-US"/>
        </a:p>
      </dgm:t>
    </dgm:pt>
    <dgm:pt modelId="{12E1F121-480F-4ADE-97FA-13A8ABDC73BF}" type="pres">
      <dgm:prSet presAssocID="{2CAADDC4-66E4-4574-BC7C-F4B75FEF85CD}" presName="Name21" presStyleCnt="0"/>
      <dgm:spPr/>
    </dgm:pt>
    <dgm:pt modelId="{C11FF588-BD75-4BE5-90F5-D4A3C1374D5E}" type="pres">
      <dgm:prSet presAssocID="{2CAADDC4-66E4-4574-BC7C-F4B75FEF85CD}" presName="level2Shape" presStyleLbl="node2" presStyleIdx="0" presStyleCnt="2" custScaleX="292652" custScaleY="141312"/>
      <dgm:spPr/>
      <dgm:t>
        <a:bodyPr/>
        <a:lstStyle/>
        <a:p>
          <a:endParaRPr lang="en-US"/>
        </a:p>
      </dgm:t>
    </dgm:pt>
    <dgm:pt modelId="{09E2C437-72BB-4DD9-BF93-1C53EFA60131}" type="pres">
      <dgm:prSet presAssocID="{2CAADDC4-66E4-4574-BC7C-F4B75FEF85CD}" presName="hierChild3" presStyleCnt="0"/>
      <dgm:spPr/>
    </dgm:pt>
    <dgm:pt modelId="{8D11D675-6832-4D19-AECA-CF7E69B6AAAC}" type="pres">
      <dgm:prSet presAssocID="{A84B8FE5-9F48-400D-8F4B-3D3FF5BCDAFE}" presName="Name19" presStyleLbl="parChTrans1D3" presStyleIdx="0" presStyleCnt="2"/>
      <dgm:spPr/>
      <dgm:t>
        <a:bodyPr/>
        <a:lstStyle/>
        <a:p>
          <a:endParaRPr lang="en-US"/>
        </a:p>
      </dgm:t>
    </dgm:pt>
    <dgm:pt modelId="{B6ADA5F8-9280-4A10-9C0A-961F6416B3E4}" type="pres">
      <dgm:prSet presAssocID="{68748723-CEE9-45B7-924F-4FA77BB12F7E}" presName="Name21" presStyleCnt="0"/>
      <dgm:spPr/>
    </dgm:pt>
    <dgm:pt modelId="{184D145A-BB94-48EA-B130-C07FFBFB8E14}" type="pres">
      <dgm:prSet presAssocID="{68748723-CEE9-45B7-924F-4FA77BB12F7E}" presName="level2Shape" presStyleLbl="node3" presStyleIdx="0" presStyleCnt="2" custScaleX="279963" custScaleY="128700"/>
      <dgm:spPr/>
      <dgm:t>
        <a:bodyPr/>
        <a:lstStyle/>
        <a:p>
          <a:endParaRPr lang="en-US"/>
        </a:p>
      </dgm:t>
    </dgm:pt>
    <dgm:pt modelId="{4174D547-30F7-4928-A957-F0B6CA7C8E40}" type="pres">
      <dgm:prSet presAssocID="{68748723-CEE9-45B7-924F-4FA77BB12F7E}" presName="hierChild3" presStyleCnt="0"/>
      <dgm:spPr/>
    </dgm:pt>
    <dgm:pt modelId="{10EC119F-1453-44DE-92D8-F30E9162518E}" type="pres">
      <dgm:prSet presAssocID="{646CDA38-BF71-44A9-A9AF-571363F3421E}" presName="Name19" presStyleLbl="parChTrans1D2" presStyleIdx="1" presStyleCnt="2"/>
      <dgm:spPr/>
      <dgm:t>
        <a:bodyPr/>
        <a:lstStyle/>
        <a:p>
          <a:endParaRPr lang="en-US"/>
        </a:p>
      </dgm:t>
    </dgm:pt>
    <dgm:pt modelId="{D0FE7255-ADAD-4EB8-8D1B-7C90F15D7EA1}" type="pres">
      <dgm:prSet presAssocID="{F242EF52-35CF-4047-A5D6-CF61774CDE93}" presName="Name21" presStyleCnt="0"/>
      <dgm:spPr/>
    </dgm:pt>
    <dgm:pt modelId="{7B7EAC64-AD6F-474E-89A4-6535C5F9389C}" type="pres">
      <dgm:prSet presAssocID="{F242EF52-35CF-4047-A5D6-CF61774CDE93}" presName="level2Shape" presStyleLbl="node2" presStyleIdx="1" presStyleCnt="2" custScaleX="292652" custScaleY="141312"/>
      <dgm:spPr/>
      <dgm:t>
        <a:bodyPr/>
        <a:lstStyle/>
        <a:p>
          <a:endParaRPr lang="en-US"/>
        </a:p>
      </dgm:t>
    </dgm:pt>
    <dgm:pt modelId="{138F9054-442C-4129-8138-EE741A5CBE5D}" type="pres">
      <dgm:prSet presAssocID="{F242EF52-35CF-4047-A5D6-CF61774CDE93}" presName="hierChild3" presStyleCnt="0"/>
      <dgm:spPr/>
    </dgm:pt>
    <dgm:pt modelId="{DBEFC87E-03A0-438F-9028-2681F8AAC9CA}" type="pres">
      <dgm:prSet presAssocID="{05228264-9723-4BF1-A649-CE5C891EF4AD}" presName="Name19" presStyleLbl="parChTrans1D3" presStyleIdx="1" presStyleCnt="2"/>
      <dgm:spPr/>
      <dgm:t>
        <a:bodyPr/>
        <a:lstStyle/>
        <a:p>
          <a:endParaRPr lang="en-US"/>
        </a:p>
      </dgm:t>
    </dgm:pt>
    <dgm:pt modelId="{AEA642D8-31B0-43A0-946A-399B8564FE1A}" type="pres">
      <dgm:prSet presAssocID="{52810D15-3148-4633-A480-06465AF23A44}" presName="Name21" presStyleCnt="0"/>
      <dgm:spPr/>
    </dgm:pt>
    <dgm:pt modelId="{6F4B24C8-80C9-422C-ABF7-80C88693898C}" type="pres">
      <dgm:prSet presAssocID="{52810D15-3148-4633-A480-06465AF23A44}" presName="level2Shape" presStyleLbl="node3" presStyleIdx="1" presStyleCnt="2" custScaleX="279963" custScaleY="128700"/>
      <dgm:spPr/>
      <dgm:t>
        <a:bodyPr/>
        <a:lstStyle/>
        <a:p>
          <a:endParaRPr lang="en-US"/>
        </a:p>
      </dgm:t>
    </dgm:pt>
    <dgm:pt modelId="{ACCD1E98-2C65-4338-9E4F-24C184D1BF54}" type="pres">
      <dgm:prSet presAssocID="{52810D15-3148-4633-A480-06465AF23A44}" presName="hierChild3" presStyleCnt="0"/>
      <dgm:spPr/>
    </dgm:pt>
    <dgm:pt modelId="{28215E7B-A0D2-4E9F-8184-A6044A87DEDD}" type="pres">
      <dgm:prSet presAssocID="{A41A4ACF-56E3-40F5-9AB7-7AEAB93B8406}" presName="bgShapesFlow" presStyleCnt="0"/>
      <dgm:spPr/>
    </dgm:pt>
  </dgm:ptLst>
  <dgm:cxnLst>
    <dgm:cxn modelId="{1C3CE712-622C-4D7A-A868-F8CC00CC5B76}" type="presOf" srcId="{A41A4ACF-56E3-40F5-9AB7-7AEAB93B8406}" destId="{53B32B9B-7913-4D86-B549-8A14A97D5E53}" srcOrd="0" destOrd="0" presId="urn:microsoft.com/office/officeart/2005/8/layout/hierarchy6"/>
    <dgm:cxn modelId="{5FA6709C-E7A6-473F-85C5-0FEDD24734F3}" type="presOf" srcId="{9C9A2F96-E3F4-46B7-AC13-114B5A0E5785}" destId="{0E3ED9FA-B7E9-4744-BD88-D1DCF0EFCA3D}" srcOrd="0" destOrd="0" presId="urn:microsoft.com/office/officeart/2005/8/layout/hierarchy6"/>
    <dgm:cxn modelId="{F299E595-B45F-4060-A6BF-A4DCE0A17494}" type="presOf" srcId="{F242EF52-35CF-4047-A5D6-CF61774CDE93}" destId="{7B7EAC64-AD6F-474E-89A4-6535C5F9389C}" srcOrd="0" destOrd="0" presId="urn:microsoft.com/office/officeart/2005/8/layout/hierarchy6"/>
    <dgm:cxn modelId="{2787B701-BD83-47D5-BA87-FB9828573892}" srcId="{F242EF52-35CF-4047-A5D6-CF61774CDE93}" destId="{52810D15-3148-4633-A480-06465AF23A44}" srcOrd="0" destOrd="0" parTransId="{05228264-9723-4BF1-A649-CE5C891EF4AD}" sibTransId="{90BEA36E-6A70-4B78-84B3-FA5221B2C761}"/>
    <dgm:cxn modelId="{76AE10CA-42F3-44B2-A17E-3EDACA514301}" type="presOf" srcId="{646CDA38-BF71-44A9-A9AF-571363F3421E}" destId="{10EC119F-1453-44DE-92D8-F30E9162518E}" srcOrd="0" destOrd="0" presId="urn:microsoft.com/office/officeart/2005/8/layout/hierarchy6"/>
    <dgm:cxn modelId="{D97E05FA-5AC6-444F-8304-0B4D0170A4B7}" type="presOf" srcId="{68748723-CEE9-45B7-924F-4FA77BB12F7E}" destId="{184D145A-BB94-48EA-B130-C07FFBFB8E14}" srcOrd="0" destOrd="0" presId="urn:microsoft.com/office/officeart/2005/8/layout/hierarchy6"/>
    <dgm:cxn modelId="{66E4A2F6-178A-4D10-9F39-E0EF82209961}" srcId="{2CAADDC4-66E4-4574-BC7C-F4B75FEF85CD}" destId="{68748723-CEE9-45B7-924F-4FA77BB12F7E}" srcOrd="0" destOrd="0" parTransId="{A84B8FE5-9F48-400D-8F4B-3D3FF5BCDAFE}" sibTransId="{D296DB94-8A47-4F88-89F1-C172589FEF6B}"/>
    <dgm:cxn modelId="{0CABD99D-CB4D-4E3E-B9E6-B1FF9CA6B9CE}" type="presOf" srcId="{A84B8FE5-9F48-400D-8F4B-3D3FF5BCDAFE}" destId="{8D11D675-6832-4D19-AECA-CF7E69B6AAAC}" srcOrd="0" destOrd="0" presId="urn:microsoft.com/office/officeart/2005/8/layout/hierarchy6"/>
    <dgm:cxn modelId="{3861B5A7-FB61-4EB9-9482-CD8B4023114B}" type="presOf" srcId="{067B9A1B-9BB7-4BCE-BAEF-C6DD39FA11C7}" destId="{0E665033-8921-43BA-9D0F-F93272FC0574}" srcOrd="0" destOrd="0" presId="urn:microsoft.com/office/officeart/2005/8/layout/hierarchy6"/>
    <dgm:cxn modelId="{79B58822-2B8A-42F3-BF6D-8B23DC647500}" srcId="{A41A4ACF-56E3-40F5-9AB7-7AEAB93B8406}" destId="{067B9A1B-9BB7-4BCE-BAEF-C6DD39FA11C7}" srcOrd="0" destOrd="0" parTransId="{A3D68918-73B8-498F-ADC7-C6AE2BB0DE27}" sibTransId="{9FCE40C7-C210-418A-BCB6-7AEB73E11654}"/>
    <dgm:cxn modelId="{92AB50AD-8755-4B81-AF4D-F8423A60F1AE}" type="presOf" srcId="{05228264-9723-4BF1-A649-CE5C891EF4AD}" destId="{DBEFC87E-03A0-438F-9028-2681F8AAC9CA}" srcOrd="0" destOrd="0" presId="urn:microsoft.com/office/officeart/2005/8/layout/hierarchy6"/>
    <dgm:cxn modelId="{7429186F-265C-494B-A380-B49224ABC58F}" type="presOf" srcId="{52810D15-3148-4633-A480-06465AF23A44}" destId="{6F4B24C8-80C9-422C-ABF7-80C88693898C}" srcOrd="0" destOrd="0" presId="urn:microsoft.com/office/officeart/2005/8/layout/hierarchy6"/>
    <dgm:cxn modelId="{35A7D4FD-66C8-4EAC-A3A4-A5A2C0928F03}" srcId="{067B9A1B-9BB7-4BCE-BAEF-C6DD39FA11C7}" destId="{2CAADDC4-66E4-4574-BC7C-F4B75FEF85CD}" srcOrd="0" destOrd="0" parTransId="{9C9A2F96-E3F4-46B7-AC13-114B5A0E5785}" sibTransId="{C66DF523-48DB-4CB8-AA85-74B98B6EBAD4}"/>
    <dgm:cxn modelId="{0E5B3873-A9B7-4C62-917C-EB497A338588}" type="presOf" srcId="{2CAADDC4-66E4-4574-BC7C-F4B75FEF85CD}" destId="{C11FF588-BD75-4BE5-90F5-D4A3C1374D5E}" srcOrd="0" destOrd="0" presId="urn:microsoft.com/office/officeart/2005/8/layout/hierarchy6"/>
    <dgm:cxn modelId="{B5325FFE-D527-4EE3-9E71-D6CA6CD4F23A}" srcId="{067B9A1B-9BB7-4BCE-BAEF-C6DD39FA11C7}" destId="{F242EF52-35CF-4047-A5D6-CF61774CDE93}" srcOrd="1" destOrd="0" parTransId="{646CDA38-BF71-44A9-A9AF-571363F3421E}" sibTransId="{069B41AE-A149-4CDD-B7BA-C06CA29CAF25}"/>
    <dgm:cxn modelId="{3D3CC64F-2285-4EFF-B810-C124A4309E8A}" type="presParOf" srcId="{53B32B9B-7913-4D86-B549-8A14A97D5E53}" destId="{A0E3559F-4EED-4C6A-A292-188182D6A96A}" srcOrd="0" destOrd="0" presId="urn:microsoft.com/office/officeart/2005/8/layout/hierarchy6"/>
    <dgm:cxn modelId="{69145654-438B-441C-AEDB-E45A6C9AC815}" type="presParOf" srcId="{A0E3559F-4EED-4C6A-A292-188182D6A96A}" destId="{6BC7DC20-73ED-49EA-8AED-108BF3EB75A4}" srcOrd="0" destOrd="0" presId="urn:microsoft.com/office/officeart/2005/8/layout/hierarchy6"/>
    <dgm:cxn modelId="{56175DFB-70C5-4BD8-8E3B-EC21BAA18FF5}" type="presParOf" srcId="{6BC7DC20-73ED-49EA-8AED-108BF3EB75A4}" destId="{000C5C07-613E-44D6-A727-AB597E5F2795}" srcOrd="0" destOrd="0" presId="urn:microsoft.com/office/officeart/2005/8/layout/hierarchy6"/>
    <dgm:cxn modelId="{BDDA5ECB-4A52-4820-9B70-1B39562B7F24}" type="presParOf" srcId="{000C5C07-613E-44D6-A727-AB597E5F2795}" destId="{0E665033-8921-43BA-9D0F-F93272FC0574}" srcOrd="0" destOrd="0" presId="urn:microsoft.com/office/officeart/2005/8/layout/hierarchy6"/>
    <dgm:cxn modelId="{57A3C69E-50ED-420B-A490-E21349D8F27D}" type="presParOf" srcId="{000C5C07-613E-44D6-A727-AB597E5F2795}" destId="{F884E6AA-E350-4531-85BD-23AA3134B3B2}" srcOrd="1" destOrd="0" presId="urn:microsoft.com/office/officeart/2005/8/layout/hierarchy6"/>
    <dgm:cxn modelId="{5E327B4B-993E-4729-898B-E93AD17EA588}" type="presParOf" srcId="{F884E6AA-E350-4531-85BD-23AA3134B3B2}" destId="{0E3ED9FA-B7E9-4744-BD88-D1DCF0EFCA3D}" srcOrd="0" destOrd="0" presId="urn:microsoft.com/office/officeart/2005/8/layout/hierarchy6"/>
    <dgm:cxn modelId="{E5F6E5D8-288A-45A4-84F0-F2FDA0D49BAD}" type="presParOf" srcId="{F884E6AA-E350-4531-85BD-23AA3134B3B2}" destId="{12E1F121-480F-4ADE-97FA-13A8ABDC73BF}" srcOrd="1" destOrd="0" presId="urn:microsoft.com/office/officeart/2005/8/layout/hierarchy6"/>
    <dgm:cxn modelId="{77033239-F058-428D-AEF6-F5BBD0611706}" type="presParOf" srcId="{12E1F121-480F-4ADE-97FA-13A8ABDC73BF}" destId="{C11FF588-BD75-4BE5-90F5-D4A3C1374D5E}" srcOrd="0" destOrd="0" presId="urn:microsoft.com/office/officeart/2005/8/layout/hierarchy6"/>
    <dgm:cxn modelId="{C3371C2A-542A-4A97-8166-BD8DF65DE730}" type="presParOf" srcId="{12E1F121-480F-4ADE-97FA-13A8ABDC73BF}" destId="{09E2C437-72BB-4DD9-BF93-1C53EFA60131}" srcOrd="1" destOrd="0" presId="urn:microsoft.com/office/officeart/2005/8/layout/hierarchy6"/>
    <dgm:cxn modelId="{459EDB7D-B6B7-4E4A-B92B-336765FF37B1}" type="presParOf" srcId="{09E2C437-72BB-4DD9-BF93-1C53EFA60131}" destId="{8D11D675-6832-4D19-AECA-CF7E69B6AAAC}" srcOrd="0" destOrd="0" presId="urn:microsoft.com/office/officeart/2005/8/layout/hierarchy6"/>
    <dgm:cxn modelId="{FFC788AB-BFCC-4D48-BD71-4ED88EFCDE6D}" type="presParOf" srcId="{09E2C437-72BB-4DD9-BF93-1C53EFA60131}" destId="{B6ADA5F8-9280-4A10-9C0A-961F6416B3E4}" srcOrd="1" destOrd="0" presId="urn:microsoft.com/office/officeart/2005/8/layout/hierarchy6"/>
    <dgm:cxn modelId="{6DC039FE-074E-44C0-B1A4-2530D26D0B39}" type="presParOf" srcId="{B6ADA5F8-9280-4A10-9C0A-961F6416B3E4}" destId="{184D145A-BB94-48EA-B130-C07FFBFB8E14}" srcOrd="0" destOrd="0" presId="urn:microsoft.com/office/officeart/2005/8/layout/hierarchy6"/>
    <dgm:cxn modelId="{D9C7A653-0992-46A4-A308-051E7F8BEC08}" type="presParOf" srcId="{B6ADA5F8-9280-4A10-9C0A-961F6416B3E4}" destId="{4174D547-30F7-4928-A957-F0B6CA7C8E40}" srcOrd="1" destOrd="0" presId="urn:microsoft.com/office/officeart/2005/8/layout/hierarchy6"/>
    <dgm:cxn modelId="{AF9BC89E-8AF9-45B6-9715-1A0910AA0F2F}" type="presParOf" srcId="{F884E6AA-E350-4531-85BD-23AA3134B3B2}" destId="{10EC119F-1453-44DE-92D8-F30E9162518E}" srcOrd="2" destOrd="0" presId="urn:microsoft.com/office/officeart/2005/8/layout/hierarchy6"/>
    <dgm:cxn modelId="{6517BE8F-9B34-4AAF-9858-B09F885D4E05}" type="presParOf" srcId="{F884E6AA-E350-4531-85BD-23AA3134B3B2}" destId="{D0FE7255-ADAD-4EB8-8D1B-7C90F15D7EA1}" srcOrd="3" destOrd="0" presId="urn:microsoft.com/office/officeart/2005/8/layout/hierarchy6"/>
    <dgm:cxn modelId="{D8FB9430-28C9-43F4-901E-E3ED1A5712C7}" type="presParOf" srcId="{D0FE7255-ADAD-4EB8-8D1B-7C90F15D7EA1}" destId="{7B7EAC64-AD6F-474E-89A4-6535C5F9389C}" srcOrd="0" destOrd="0" presId="urn:microsoft.com/office/officeart/2005/8/layout/hierarchy6"/>
    <dgm:cxn modelId="{5BED793B-1CAB-46E7-B851-AB398F34B51C}" type="presParOf" srcId="{D0FE7255-ADAD-4EB8-8D1B-7C90F15D7EA1}" destId="{138F9054-442C-4129-8138-EE741A5CBE5D}" srcOrd="1" destOrd="0" presId="urn:microsoft.com/office/officeart/2005/8/layout/hierarchy6"/>
    <dgm:cxn modelId="{55EFFC04-3E3E-43B3-89E9-E3C82CF79A9D}" type="presParOf" srcId="{138F9054-442C-4129-8138-EE741A5CBE5D}" destId="{DBEFC87E-03A0-438F-9028-2681F8AAC9CA}" srcOrd="0" destOrd="0" presId="urn:microsoft.com/office/officeart/2005/8/layout/hierarchy6"/>
    <dgm:cxn modelId="{47D9668B-9AFD-496A-A002-8D31E80184D1}" type="presParOf" srcId="{138F9054-442C-4129-8138-EE741A5CBE5D}" destId="{AEA642D8-31B0-43A0-946A-399B8564FE1A}" srcOrd="1" destOrd="0" presId="urn:microsoft.com/office/officeart/2005/8/layout/hierarchy6"/>
    <dgm:cxn modelId="{42D93C27-F858-4C54-8DBF-2C21826C315F}" type="presParOf" srcId="{AEA642D8-31B0-43A0-946A-399B8564FE1A}" destId="{6F4B24C8-80C9-422C-ABF7-80C88693898C}" srcOrd="0" destOrd="0" presId="urn:microsoft.com/office/officeart/2005/8/layout/hierarchy6"/>
    <dgm:cxn modelId="{276F9A07-1419-42F0-BA5E-7B2BBDDD264C}" type="presParOf" srcId="{AEA642D8-31B0-43A0-946A-399B8564FE1A}" destId="{ACCD1E98-2C65-4338-9E4F-24C184D1BF54}" srcOrd="1" destOrd="0" presId="urn:microsoft.com/office/officeart/2005/8/layout/hierarchy6"/>
    <dgm:cxn modelId="{2F6E0B2D-115E-4BF5-86BC-EF2E210EA8EB}" type="presParOf" srcId="{53B32B9B-7913-4D86-B549-8A14A97D5E53}" destId="{28215E7B-A0D2-4E9F-8184-A6044A87DEDD}" srcOrd="1" destOrd="0" presId="urn:microsoft.com/office/officeart/2005/8/layout/hierarchy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1483F-1035-4B28-BA82-F3A1A3B51979}">
      <dsp:nvSpPr>
        <dsp:cNvPr id="0" name=""/>
        <dsp:cNvSpPr/>
      </dsp:nvSpPr>
      <dsp:spPr>
        <a:xfrm>
          <a:off x="0" y="2496"/>
          <a:ext cx="849694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789E8-B764-403F-938A-95B7B2FE5419}">
      <dsp:nvSpPr>
        <dsp:cNvPr id="0" name=""/>
        <dsp:cNvSpPr/>
      </dsp:nvSpPr>
      <dsp:spPr>
        <a:xfrm>
          <a:off x="0" y="2496"/>
          <a:ext cx="1699388" cy="510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247650" tIns="247650" rIns="247650" bIns="247650" numCol="1" spcCol="1270" anchor="t" anchorCtr="0">
          <a:noAutofit/>
        </a:bodyPr>
        <a:lstStyle/>
        <a:p>
          <a:pPr lvl="0" algn="ctr" defTabSz="2889250">
            <a:lnSpc>
              <a:spcPct val="90000"/>
            </a:lnSpc>
            <a:spcBef>
              <a:spcPct val="0"/>
            </a:spcBef>
            <a:spcAft>
              <a:spcPct val="35000"/>
            </a:spcAft>
          </a:pPr>
          <a:r>
            <a:rPr lang="en-US" sz="6500" kern="1200" dirty="0">
              <a:latin typeface="Calibri" pitchFamily="34" charset="0"/>
              <a:cs typeface="Calibri" pitchFamily="34" charset="0"/>
            </a:rPr>
            <a:t>Contents </a:t>
          </a:r>
          <a:endParaRPr lang="en-IN" sz="6500" kern="1200" dirty="0">
            <a:latin typeface="Calibri" pitchFamily="34" charset="0"/>
            <a:cs typeface="Calibri" pitchFamily="34" charset="0"/>
          </a:endParaRPr>
        </a:p>
      </dsp:txBody>
      <dsp:txXfrm>
        <a:off x="0" y="2496"/>
        <a:ext cx="1699388" cy="5107575"/>
      </dsp:txXfrm>
    </dsp:sp>
    <dsp:sp modelId="{1A82F67A-A9DC-4D2F-A982-1E813A90B433}">
      <dsp:nvSpPr>
        <dsp:cNvPr id="0" name=""/>
        <dsp:cNvSpPr/>
      </dsp:nvSpPr>
      <dsp:spPr>
        <a:xfrm>
          <a:off x="1826842" y="32704"/>
          <a:ext cx="6670101" cy="60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i="1" kern="1200" dirty="0">
              <a:latin typeface="Calibri" pitchFamily="34" charset="0"/>
              <a:cs typeface="Calibri" pitchFamily="34" charset="0"/>
            </a:rPr>
            <a:t>Why was it needed?</a:t>
          </a:r>
          <a:endParaRPr lang="en-IN" sz="2000" i="1" kern="1200" dirty="0">
            <a:latin typeface="Calibri" pitchFamily="34" charset="0"/>
            <a:cs typeface="Calibri" pitchFamily="34" charset="0"/>
          </a:endParaRPr>
        </a:p>
      </dsp:txBody>
      <dsp:txXfrm>
        <a:off x="1826842" y="32704"/>
        <a:ext cx="6670101" cy="604155"/>
      </dsp:txXfrm>
    </dsp:sp>
    <dsp:sp modelId="{CC392D29-F0EB-4598-823F-7608D5183CB8}">
      <dsp:nvSpPr>
        <dsp:cNvPr id="0" name=""/>
        <dsp:cNvSpPr/>
      </dsp:nvSpPr>
      <dsp:spPr>
        <a:xfrm>
          <a:off x="1699388" y="636859"/>
          <a:ext cx="679755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5BE82-88F6-4392-A0F3-AD14DCF0FE6B}">
      <dsp:nvSpPr>
        <dsp:cNvPr id="0" name=""/>
        <dsp:cNvSpPr/>
      </dsp:nvSpPr>
      <dsp:spPr>
        <a:xfrm>
          <a:off x="1826842" y="667067"/>
          <a:ext cx="6670101" cy="60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i="1" kern="1200" dirty="0">
              <a:latin typeface="Calibri" pitchFamily="34" charset="0"/>
              <a:cs typeface="Calibri" pitchFamily="34" charset="0"/>
            </a:rPr>
            <a:t>Erstwhile Insolvency Legislations</a:t>
          </a:r>
        </a:p>
      </dsp:txBody>
      <dsp:txXfrm>
        <a:off x="1826842" y="667067"/>
        <a:ext cx="6670101" cy="604155"/>
      </dsp:txXfrm>
    </dsp:sp>
    <dsp:sp modelId="{DA7184B1-EE80-48D0-AFDE-C9B2A3224627}">
      <dsp:nvSpPr>
        <dsp:cNvPr id="0" name=""/>
        <dsp:cNvSpPr/>
      </dsp:nvSpPr>
      <dsp:spPr>
        <a:xfrm>
          <a:off x="1699388" y="1271222"/>
          <a:ext cx="679755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67C65E-AF51-4277-A01B-58F9DFCB7F37}">
      <dsp:nvSpPr>
        <dsp:cNvPr id="0" name=""/>
        <dsp:cNvSpPr/>
      </dsp:nvSpPr>
      <dsp:spPr>
        <a:xfrm>
          <a:off x="1826842" y="1301430"/>
          <a:ext cx="6670101" cy="60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i="1" kern="1200" dirty="0">
              <a:latin typeface="Calibri" pitchFamily="34" charset="0"/>
              <a:cs typeface="Calibri" pitchFamily="34" charset="0"/>
            </a:rPr>
            <a:t>Modern but ineffective existing Insolvency cum recovery Legislations</a:t>
          </a:r>
        </a:p>
      </dsp:txBody>
      <dsp:txXfrm>
        <a:off x="1826842" y="1301430"/>
        <a:ext cx="6670101" cy="604155"/>
      </dsp:txXfrm>
    </dsp:sp>
    <dsp:sp modelId="{5FB5DEEC-96C9-444D-9958-35AB06E1C48D}">
      <dsp:nvSpPr>
        <dsp:cNvPr id="0" name=""/>
        <dsp:cNvSpPr/>
      </dsp:nvSpPr>
      <dsp:spPr>
        <a:xfrm>
          <a:off x="1699388" y="1905585"/>
          <a:ext cx="679755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2F9B43-0072-4FF9-AB67-4831EAF5194B}">
      <dsp:nvSpPr>
        <dsp:cNvPr id="0" name=""/>
        <dsp:cNvSpPr/>
      </dsp:nvSpPr>
      <dsp:spPr>
        <a:xfrm>
          <a:off x="1826842" y="1935793"/>
          <a:ext cx="6670101" cy="60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i="1" kern="1200" dirty="0">
              <a:latin typeface="Calibri" pitchFamily="34" charset="0"/>
              <a:cs typeface="Calibri" pitchFamily="34" charset="0"/>
            </a:rPr>
            <a:t>Insolvency &amp; Bankruptcy Code, 2016 (“IBC”)</a:t>
          </a:r>
        </a:p>
      </dsp:txBody>
      <dsp:txXfrm>
        <a:off x="1826842" y="1935793"/>
        <a:ext cx="6670101" cy="604155"/>
      </dsp:txXfrm>
    </dsp:sp>
    <dsp:sp modelId="{B1E0B49C-8B92-49FC-8869-8DAC056305AF}">
      <dsp:nvSpPr>
        <dsp:cNvPr id="0" name=""/>
        <dsp:cNvSpPr/>
      </dsp:nvSpPr>
      <dsp:spPr>
        <a:xfrm>
          <a:off x="1699388" y="2539948"/>
          <a:ext cx="679755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1F288A-69E4-4FCA-9EDA-40F400A8DF63}">
      <dsp:nvSpPr>
        <dsp:cNvPr id="0" name=""/>
        <dsp:cNvSpPr/>
      </dsp:nvSpPr>
      <dsp:spPr>
        <a:xfrm>
          <a:off x="1826842" y="2570156"/>
          <a:ext cx="6670101" cy="60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i="1" kern="1200" dirty="0">
              <a:latin typeface="Calibri" pitchFamily="34" charset="0"/>
              <a:cs typeface="Calibri" pitchFamily="34" charset="0"/>
            </a:rPr>
            <a:t>Key Features</a:t>
          </a:r>
        </a:p>
      </dsp:txBody>
      <dsp:txXfrm>
        <a:off x="1826842" y="2570156"/>
        <a:ext cx="6670101" cy="604155"/>
      </dsp:txXfrm>
    </dsp:sp>
    <dsp:sp modelId="{031364F8-1C48-4121-8F2E-B04132F1A5BE}">
      <dsp:nvSpPr>
        <dsp:cNvPr id="0" name=""/>
        <dsp:cNvSpPr/>
      </dsp:nvSpPr>
      <dsp:spPr>
        <a:xfrm>
          <a:off x="1699388" y="3174311"/>
          <a:ext cx="679755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E1588A-3366-4A4A-8150-94AC8BE70F47}">
      <dsp:nvSpPr>
        <dsp:cNvPr id="0" name=""/>
        <dsp:cNvSpPr/>
      </dsp:nvSpPr>
      <dsp:spPr>
        <a:xfrm>
          <a:off x="1826842" y="3204519"/>
          <a:ext cx="6670101" cy="60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i="1" kern="1200" dirty="0">
              <a:latin typeface="Calibri" pitchFamily="34" charset="0"/>
              <a:cs typeface="Calibri" pitchFamily="34" charset="0"/>
            </a:rPr>
            <a:t>Insolvency Resolution for Corporate Debtors</a:t>
          </a:r>
        </a:p>
      </dsp:txBody>
      <dsp:txXfrm>
        <a:off x="1826842" y="3204519"/>
        <a:ext cx="6670101" cy="604155"/>
      </dsp:txXfrm>
    </dsp:sp>
    <dsp:sp modelId="{30126F65-BCFE-42F2-B8EC-AA4D22C9D8DD}">
      <dsp:nvSpPr>
        <dsp:cNvPr id="0" name=""/>
        <dsp:cNvSpPr/>
      </dsp:nvSpPr>
      <dsp:spPr>
        <a:xfrm>
          <a:off x="1699388" y="3808674"/>
          <a:ext cx="679755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41258-F8DC-455B-8B0C-123F58F40DA5}">
      <dsp:nvSpPr>
        <dsp:cNvPr id="0" name=""/>
        <dsp:cNvSpPr/>
      </dsp:nvSpPr>
      <dsp:spPr>
        <a:xfrm>
          <a:off x="1826842" y="3847129"/>
          <a:ext cx="6670101" cy="60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i="1" kern="1200" dirty="0">
              <a:latin typeface="Calibri" pitchFamily="34" charset="0"/>
              <a:cs typeface="Calibri" pitchFamily="34" charset="0"/>
            </a:rPr>
            <a:t>Insolvency Resolution for Non-Corporate </a:t>
          </a:r>
          <a:r>
            <a:rPr lang="en-US" sz="2000" i="1" kern="1200" dirty="0" smtClean="0">
              <a:latin typeface="Calibri" pitchFamily="34" charset="0"/>
              <a:cs typeface="Calibri" pitchFamily="34" charset="0"/>
            </a:rPr>
            <a:t>Debtors</a:t>
          </a:r>
          <a:endParaRPr lang="en-US" sz="2000" i="1" kern="1200" dirty="0">
            <a:latin typeface="Calibri" pitchFamily="34" charset="0"/>
            <a:cs typeface="Calibri" pitchFamily="34" charset="0"/>
          </a:endParaRPr>
        </a:p>
      </dsp:txBody>
      <dsp:txXfrm>
        <a:off x="1826842" y="3847129"/>
        <a:ext cx="6670101" cy="604155"/>
      </dsp:txXfrm>
    </dsp:sp>
    <dsp:sp modelId="{6B18BAAE-87D8-442D-912B-6ABE8F2E27A5}">
      <dsp:nvSpPr>
        <dsp:cNvPr id="0" name=""/>
        <dsp:cNvSpPr/>
      </dsp:nvSpPr>
      <dsp:spPr>
        <a:xfrm>
          <a:off x="1699388" y="4443038"/>
          <a:ext cx="679755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D3F4E-F1F9-B048-BE3D-4E9694AEFAD5}">
      <dsp:nvSpPr>
        <dsp:cNvPr id="0" name=""/>
        <dsp:cNvSpPr/>
      </dsp:nvSpPr>
      <dsp:spPr>
        <a:xfrm>
          <a:off x="1826842" y="4473245"/>
          <a:ext cx="6670101" cy="60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i="1" kern="1200" dirty="0" smtClean="0">
              <a:latin typeface="Calibri" pitchFamily="34" charset="0"/>
              <a:cs typeface="Calibri" pitchFamily="34" charset="0"/>
            </a:rPr>
            <a:t>Filing </a:t>
          </a:r>
          <a:r>
            <a:rPr lang="en-US" sz="2000" i="1" kern="1200" smtClean="0">
              <a:latin typeface="Calibri" pitchFamily="34" charset="0"/>
              <a:cs typeface="Calibri" pitchFamily="34" charset="0"/>
            </a:rPr>
            <a:t>of Application under </a:t>
          </a:r>
          <a:r>
            <a:rPr lang="en-US" sz="2000" i="1" kern="1200" dirty="0" smtClean="0">
              <a:latin typeface="Calibri" pitchFamily="34" charset="0"/>
              <a:cs typeface="Calibri" pitchFamily="34" charset="0"/>
            </a:rPr>
            <a:t>IBC</a:t>
          </a:r>
          <a:endParaRPr lang="en-US" sz="2000" i="1" kern="1200" dirty="0">
            <a:latin typeface="Calibri" pitchFamily="34" charset="0"/>
            <a:cs typeface="Calibri" pitchFamily="34" charset="0"/>
          </a:endParaRPr>
        </a:p>
      </dsp:txBody>
      <dsp:txXfrm>
        <a:off x="1826842" y="4473245"/>
        <a:ext cx="6670101" cy="604155"/>
      </dsp:txXfrm>
    </dsp:sp>
    <dsp:sp modelId="{F7D4D279-6441-3B4F-9C5D-F534CA614B8C}">
      <dsp:nvSpPr>
        <dsp:cNvPr id="0" name=""/>
        <dsp:cNvSpPr/>
      </dsp:nvSpPr>
      <dsp:spPr>
        <a:xfrm>
          <a:off x="1699388" y="5077401"/>
          <a:ext cx="679755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01BAB-3DE4-4366-BDF9-250CCE303F7A}">
      <dsp:nvSpPr>
        <dsp:cNvPr id="0" name=""/>
        <dsp:cNvSpPr/>
      </dsp:nvSpPr>
      <dsp:spPr>
        <a:xfrm rot="5400000">
          <a:off x="4767160" y="-1608175"/>
          <a:ext cx="1629799" cy="5253703"/>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IN" sz="2400" kern="1200" dirty="0">
              <a:latin typeface="Calibri" pitchFamily="34" charset="0"/>
              <a:cs typeface="Calibri" pitchFamily="34" charset="0"/>
            </a:rPr>
            <a:t>Covers the insolvency of individuals and of partnerships and associations of individuals in the three erstwhile Presidency towns of Chennai, Kolkata and Mumbai. </a:t>
          </a:r>
        </a:p>
      </dsp:txBody>
      <dsp:txXfrm rot="-5400000">
        <a:off x="2955208" y="283337"/>
        <a:ext cx="5174143" cy="1470679"/>
      </dsp:txXfrm>
    </dsp:sp>
    <dsp:sp modelId="{6B3FEBE7-E50E-49D7-8FAA-6097CB8CCF5D}">
      <dsp:nvSpPr>
        <dsp:cNvPr id="0" name=""/>
        <dsp:cNvSpPr/>
      </dsp:nvSpPr>
      <dsp:spPr>
        <a:xfrm>
          <a:off x="0" y="50"/>
          <a:ext cx="2955208" cy="2037249"/>
        </a:xfrm>
        <a:prstGeom prst="roundRect">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IN" sz="3100" b="1" i="1" kern="1200" dirty="0">
              <a:latin typeface="Calibri" pitchFamily="34" charset="0"/>
              <a:cs typeface="Calibri" pitchFamily="34" charset="0"/>
            </a:rPr>
            <a:t>The Presidency Towns Insolvency Act, 1909</a:t>
          </a:r>
          <a:endParaRPr lang="en-IN" sz="3100" kern="1200" dirty="0">
            <a:latin typeface="Calibri" pitchFamily="34" charset="0"/>
            <a:cs typeface="Calibri" pitchFamily="34" charset="0"/>
          </a:endParaRPr>
        </a:p>
      </dsp:txBody>
      <dsp:txXfrm>
        <a:off x="99450" y="99500"/>
        <a:ext cx="2756308" cy="1838349"/>
      </dsp:txXfrm>
    </dsp:sp>
    <dsp:sp modelId="{8DCE17DB-13BC-4316-B2D0-3FFCDF2D78BF}">
      <dsp:nvSpPr>
        <dsp:cNvPr id="0" name=""/>
        <dsp:cNvSpPr/>
      </dsp:nvSpPr>
      <dsp:spPr>
        <a:xfrm rot="5400000">
          <a:off x="4767160" y="530936"/>
          <a:ext cx="1629799" cy="5253703"/>
        </a:xfrm>
        <a:prstGeom prst="round2SameRect">
          <a:avLst/>
        </a:prstGeom>
        <a:solidFill>
          <a:schemeClr val="accent5">
            <a:tint val="40000"/>
            <a:alpha val="90000"/>
            <a:hueOff val="11421355"/>
            <a:satOff val="13175"/>
            <a:lumOff val="2826"/>
            <a:alphaOff val="0"/>
          </a:schemeClr>
        </a:solidFill>
        <a:ln w="9525" cap="flat" cmpd="sng" algn="ctr">
          <a:solidFill>
            <a:schemeClr val="accent5">
              <a:tint val="40000"/>
              <a:alpha val="90000"/>
              <a:hueOff val="11421355"/>
              <a:satOff val="13175"/>
              <a:lumOff val="2826"/>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IN" sz="2400" kern="1200" dirty="0">
              <a:latin typeface="Calibri" pitchFamily="34" charset="0"/>
              <a:cs typeface="Calibri" pitchFamily="34" charset="0"/>
            </a:rPr>
            <a:t>Covers the insolvency law for individuals in areas other than the Presidency towns, deals with insolvency of individuals, including individuals as proprietors. </a:t>
          </a:r>
        </a:p>
      </dsp:txBody>
      <dsp:txXfrm rot="-5400000">
        <a:off x="2955208" y="2422448"/>
        <a:ext cx="5174143" cy="1470679"/>
      </dsp:txXfrm>
    </dsp:sp>
    <dsp:sp modelId="{3B7787B9-86D9-459E-B3B5-272AD4E371FF}">
      <dsp:nvSpPr>
        <dsp:cNvPr id="0" name=""/>
        <dsp:cNvSpPr/>
      </dsp:nvSpPr>
      <dsp:spPr>
        <a:xfrm>
          <a:off x="0" y="2139163"/>
          <a:ext cx="2955208" cy="2037249"/>
        </a:xfrm>
        <a:prstGeom prst="roundRect">
          <a:avLst/>
        </a:prstGeom>
        <a:gradFill rotWithShape="0">
          <a:gsLst>
            <a:gs pos="0">
              <a:schemeClr val="accent5">
                <a:hueOff val="10738916"/>
                <a:satOff val="-1444"/>
                <a:lumOff val="14313"/>
                <a:alphaOff val="0"/>
                <a:tint val="43000"/>
                <a:satMod val="165000"/>
              </a:schemeClr>
            </a:gs>
            <a:gs pos="55000">
              <a:schemeClr val="accent5">
                <a:hueOff val="10738916"/>
                <a:satOff val="-1444"/>
                <a:lumOff val="14313"/>
                <a:alphaOff val="0"/>
                <a:tint val="83000"/>
                <a:satMod val="155000"/>
              </a:schemeClr>
            </a:gs>
            <a:gs pos="100000">
              <a:schemeClr val="accent5">
                <a:hueOff val="10738916"/>
                <a:satOff val="-1444"/>
                <a:lumOff val="1431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IN" sz="3100" b="1" i="1" kern="1200" dirty="0">
              <a:latin typeface="Calibri" pitchFamily="34" charset="0"/>
              <a:cs typeface="Calibri" pitchFamily="34" charset="0"/>
            </a:rPr>
            <a:t>The Provincial Insolvency Act, 1920</a:t>
          </a:r>
        </a:p>
      </dsp:txBody>
      <dsp:txXfrm>
        <a:off x="99450" y="2238613"/>
        <a:ext cx="2756308" cy="1838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CDD8-A6A8-45A3-A014-46C94AD8F15B}">
      <dsp:nvSpPr>
        <dsp:cNvPr id="0" name=""/>
        <dsp:cNvSpPr/>
      </dsp:nvSpPr>
      <dsp:spPr>
        <a:xfrm>
          <a:off x="439248" y="0"/>
          <a:ext cx="7834470" cy="4896543"/>
        </a:xfrm>
        <a:prstGeom prst="swooshArrow">
          <a:avLst>
            <a:gd name="adj1" fmla="val 25000"/>
            <a:gd name="adj2" fmla="val 25000"/>
          </a:avLst>
        </a:prstGeom>
        <a:gradFill rotWithShape="0">
          <a:gsLst>
            <a:gs pos="0">
              <a:schemeClr val="accent1">
                <a:tint val="40000"/>
                <a:hueOff val="0"/>
                <a:satOff val="0"/>
                <a:lumOff val="0"/>
                <a:alphaOff val="0"/>
                <a:tint val="43000"/>
                <a:satMod val="165000"/>
              </a:schemeClr>
            </a:gs>
            <a:gs pos="55000">
              <a:schemeClr val="accent1">
                <a:tint val="40000"/>
                <a:hueOff val="0"/>
                <a:satOff val="0"/>
                <a:lumOff val="0"/>
                <a:alphaOff val="0"/>
                <a:tint val="83000"/>
                <a:satMod val="155000"/>
              </a:schemeClr>
            </a:gs>
            <a:gs pos="100000">
              <a:schemeClr val="accent1">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6CE37D6-3AC6-4B37-9E3C-2899F666E799}">
      <dsp:nvSpPr>
        <dsp:cNvPr id="0" name=""/>
        <dsp:cNvSpPr/>
      </dsp:nvSpPr>
      <dsp:spPr>
        <a:xfrm>
          <a:off x="1210944" y="3641070"/>
          <a:ext cx="180192" cy="180192"/>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B84FC2-E82A-4541-8B13-E672D2DCBA68}">
      <dsp:nvSpPr>
        <dsp:cNvPr id="0" name=""/>
        <dsp:cNvSpPr/>
      </dsp:nvSpPr>
      <dsp:spPr>
        <a:xfrm>
          <a:off x="1301040" y="3731166"/>
          <a:ext cx="1339694" cy="1165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80" tIns="0" rIns="0" bIns="0" numCol="1" spcCol="1270" anchor="t" anchorCtr="0">
          <a:noAutofit/>
        </a:bodyPr>
        <a:lstStyle/>
        <a:p>
          <a:pPr lvl="0" algn="ctr" defTabSz="755650">
            <a:lnSpc>
              <a:spcPct val="90000"/>
            </a:lnSpc>
            <a:spcBef>
              <a:spcPct val="0"/>
            </a:spcBef>
            <a:spcAft>
              <a:spcPct val="35000"/>
            </a:spcAft>
          </a:pPr>
          <a:r>
            <a:rPr lang="en-US" sz="1700" b="1" kern="1200" dirty="0">
              <a:latin typeface="Calibri" pitchFamily="34" charset="0"/>
              <a:cs typeface="Calibri" pitchFamily="34" charset="0"/>
            </a:rPr>
            <a:t>22</a:t>
          </a:r>
          <a:r>
            <a:rPr lang="en-US" sz="1700" b="1" kern="1200" baseline="30000" dirty="0">
              <a:latin typeface="Calibri" pitchFamily="34" charset="0"/>
              <a:cs typeface="Calibri" pitchFamily="34" charset="0"/>
            </a:rPr>
            <a:t>nd</a:t>
          </a:r>
          <a:r>
            <a:rPr lang="en-US" sz="1700" b="1" kern="1200" dirty="0">
              <a:latin typeface="Calibri" pitchFamily="34" charset="0"/>
              <a:cs typeface="Calibri" pitchFamily="34" charset="0"/>
            </a:rPr>
            <a:t> Aug, 2014</a:t>
          </a:r>
        </a:p>
        <a:p>
          <a:pPr lvl="0" algn="ctr" defTabSz="755650">
            <a:lnSpc>
              <a:spcPct val="90000"/>
            </a:lnSpc>
            <a:spcBef>
              <a:spcPct val="0"/>
            </a:spcBef>
            <a:spcAft>
              <a:spcPct val="35000"/>
            </a:spcAft>
          </a:pPr>
          <a:r>
            <a:rPr lang="en-US" sz="1700" kern="1200" dirty="0">
              <a:latin typeface="Calibri" pitchFamily="34" charset="0"/>
              <a:cs typeface="Calibri" pitchFamily="34" charset="0"/>
            </a:rPr>
            <a:t>Bankruptcy Law Reforms Committee formed</a:t>
          </a:r>
          <a:endParaRPr lang="en-IN" sz="1700" kern="1200" dirty="0">
            <a:latin typeface="Calibri" pitchFamily="34" charset="0"/>
            <a:cs typeface="Calibri" pitchFamily="34" charset="0"/>
          </a:endParaRPr>
        </a:p>
      </dsp:txBody>
      <dsp:txXfrm>
        <a:off x="1301040" y="3731166"/>
        <a:ext cx="1339694" cy="1165377"/>
      </dsp:txXfrm>
    </dsp:sp>
    <dsp:sp modelId="{7BEA69EE-A37D-4CC0-974D-D720ADD6D25D}">
      <dsp:nvSpPr>
        <dsp:cNvPr id="0" name=""/>
        <dsp:cNvSpPr/>
      </dsp:nvSpPr>
      <dsp:spPr>
        <a:xfrm>
          <a:off x="2484045" y="2502133"/>
          <a:ext cx="313378" cy="313378"/>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D56486-3277-41BD-BF70-F34E3D5AF898}">
      <dsp:nvSpPr>
        <dsp:cNvPr id="0" name=""/>
        <dsp:cNvSpPr/>
      </dsp:nvSpPr>
      <dsp:spPr>
        <a:xfrm>
          <a:off x="2640734" y="2658823"/>
          <a:ext cx="1645238" cy="223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53" tIns="0" rIns="0" bIns="0" numCol="1" spcCol="1270" anchor="t" anchorCtr="0">
          <a:noAutofit/>
        </a:bodyPr>
        <a:lstStyle/>
        <a:p>
          <a:pPr lvl="0" algn="ctr" defTabSz="755650">
            <a:lnSpc>
              <a:spcPct val="90000"/>
            </a:lnSpc>
            <a:spcBef>
              <a:spcPct val="0"/>
            </a:spcBef>
            <a:spcAft>
              <a:spcPct val="35000"/>
            </a:spcAft>
          </a:pPr>
          <a:r>
            <a:rPr lang="en-US" sz="1700" b="1" kern="1200" dirty="0">
              <a:latin typeface="Calibri" pitchFamily="34" charset="0"/>
              <a:cs typeface="Calibri" pitchFamily="34" charset="0"/>
            </a:rPr>
            <a:t>4</a:t>
          </a:r>
          <a:r>
            <a:rPr lang="en-US" sz="1700" b="1" kern="1200" baseline="30000" dirty="0">
              <a:latin typeface="Calibri" pitchFamily="34" charset="0"/>
              <a:cs typeface="Calibri" pitchFamily="34" charset="0"/>
            </a:rPr>
            <a:t>th</a:t>
          </a:r>
          <a:r>
            <a:rPr lang="en-US" sz="1700" b="1" kern="1200" dirty="0">
              <a:latin typeface="Calibri" pitchFamily="34" charset="0"/>
              <a:cs typeface="Calibri" pitchFamily="34" charset="0"/>
            </a:rPr>
            <a:t> Nov, 2015</a:t>
          </a:r>
        </a:p>
        <a:p>
          <a:pPr lvl="0" algn="ctr" defTabSz="755650">
            <a:lnSpc>
              <a:spcPct val="90000"/>
            </a:lnSpc>
            <a:spcBef>
              <a:spcPct val="0"/>
            </a:spcBef>
            <a:spcAft>
              <a:spcPct val="35000"/>
            </a:spcAft>
          </a:pPr>
          <a:r>
            <a:rPr lang="en-US" sz="1700" kern="1200" dirty="0">
              <a:latin typeface="Calibri" pitchFamily="34" charset="0"/>
              <a:cs typeface="Calibri" pitchFamily="34" charset="0"/>
            </a:rPr>
            <a:t>Final Report by Bankruptcy Law Reforms Committee</a:t>
          </a:r>
          <a:endParaRPr lang="en-IN" sz="1700" kern="1200" dirty="0">
            <a:latin typeface="Calibri" pitchFamily="34" charset="0"/>
            <a:cs typeface="Calibri" pitchFamily="34" charset="0"/>
          </a:endParaRPr>
        </a:p>
      </dsp:txBody>
      <dsp:txXfrm>
        <a:off x="2640734" y="2658823"/>
        <a:ext cx="1645238" cy="2237720"/>
      </dsp:txXfrm>
    </dsp:sp>
    <dsp:sp modelId="{BF11E584-99E7-46E4-81D0-313D003C6B7D}">
      <dsp:nvSpPr>
        <dsp:cNvPr id="0" name=""/>
        <dsp:cNvSpPr/>
      </dsp:nvSpPr>
      <dsp:spPr>
        <a:xfrm>
          <a:off x="4109698" y="1662866"/>
          <a:ext cx="415226" cy="415226"/>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0A0BC0-E865-482B-98AD-46EC0C6504D1}">
      <dsp:nvSpPr>
        <dsp:cNvPr id="0" name=""/>
        <dsp:cNvSpPr/>
      </dsp:nvSpPr>
      <dsp:spPr>
        <a:xfrm>
          <a:off x="4317311" y="1870479"/>
          <a:ext cx="1645238" cy="302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020" tIns="0" rIns="0" bIns="0" numCol="1" spcCol="1270" anchor="t" anchorCtr="0">
          <a:noAutofit/>
        </a:bodyPr>
        <a:lstStyle/>
        <a:p>
          <a:pPr lvl="0" algn="ctr" defTabSz="755650">
            <a:lnSpc>
              <a:spcPct val="90000"/>
            </a:lnSpc>
            <a:spcBef>
              <a:spcPct val="0"/>
            </a:spcBef>
            <a:spcAft>
              <a:spcPct val="35000"/>
            </a:spcAft>
          </a:pPr>
          <a:r>
            <a:rPr lang="en-US" sz="1700" b="1" kern="1200" dirty="0">
              <a:latin typeface="Calibri" pitchFamily="34" charset="0"/>
              <a:cs typeface="Calibri" pitchFamily="34" charset="0"/>
            </a:rPr>
            <a:t>5</a:t>
          </a:r>
          <a:r>
            <a:rPr lang="en-US" sz="1700" b="1" kern="1200" baseline="30000" dirty="0">
              <a:latin typeface="Calibri" pitchFamily="34" charset="0"/>
              <a:cs typeface="Calibri" pitchFamily="34" charset="0"/>
            </a:rPr>
            <a:t>th</a:t>
          </a:r>
          <a:r>
            <a:rPr lang="en-US" sz="1700" b="1" kern="1200" dirty="0">
              <a:latin typeface="Calibri" pitchFamily="34" charset="0"/>
              <a:cs typeface="Calibri" pitchFamily="34" charset="0"/>
            </a:rPr>
            <a:t> May, 2016 &amp; 11</a:t>
          </a:r>
          <a:r>
            <a:rPr lang="en-US" sz="1700" b="1" kern="1200" baseline="30000" dirty="0">
              <a:latin typeface="Calibri" pitchFamily="34" charset="0"/>
              <a:cs typeface="Calibri" pitchFamily="34" charset="0"/>
            </a:rPr>
            <a:t>th</a:t>
          </a:r>
          <a:r>
            <a:rPr lang="en-US" sz="1700" b="1" kern="1200" dirty="0">
              <a:latin typeface="Calibri" pitchFamily="34" charset="0"/>
              <a:cs typeface="Calibri" pitchFamily="34" charset="0"/>
            </a:rPr>
            <a:t> May, 2016</a:t>
          </a:r>
        </a:p>
        <a:p>
          <a:pPr lvl="0" algn="ctr" defTabSz="755650">
            <a:lnSpc>
              <a:spcPct val="90000"/>
            </a:lnSpc>
            <a:spcBef>
              <a:spcPct val="0"/>
            </a:spcBef>
            <a:spcAft>
              <a:spcPct val="35000"/>
            </a:spcAft>
          </a:pPr>
          <a:r>
            <a:rPr lang="en-US" sz="1700" kern="1200" dirty="0">
              <a:latin typeface="Calibri" pitchFamily="34" charset="0"/>
              <a:cs typeface="Calibri" pitchFamily="34" charset="0"/>
            </a:rPr>
            <a:t>Insolvency and Bankruptcy Bill passed by </a:t>
          </a:r>
          <a:r>
            <a:rPr lang="en-US" sz="1700" kern="1200" dirty="0" err="1">
              <a:latin typeface="Calibri" pitchFamily="34" charset="0"/>
              <a:cs typeface="Calibri" pitchFamily="34" charset="0"/>
            </a:rPr>
            <a:t>Lok</a:t>
          </a:r>
          <a:r>
            <a:rPr lang="en-US" sz="1700" kern="1200" dirty="0">
              <a:latin typeface="Calibri" pitchFamily="34" charset="0"/>
              <a:cs typeface="Calibri" pitchFamily="34" charset="0"/>
            </a:rPr>
            <a:t> </a:t>
          </a:r>
          <a:r>
            <a:rPr lang="en-US" sz="1700" kern="1200" dirty="0" err="1">
              <a:latin typeface="Calibri" pitchFamily="34" charset="0"/>
              <a:cs typeface="Calibri" pitchFamily="34" charset="0"/>
            </a:rPr>
            <a:t>Sabha</a:t>
          </a:r>
          <a:r>
            <a:rPr lang="en-US" sz="1700" kern="1200" dirty="0">
              <a:latin typeface="Calibri" pitchFamily="34" charset="0"/>
              <a:cs typeface="Calibri" pitchFamily="34" charset="0"/>
            </a:rPr>
            <a:t> and </a:t>
          </a:r>
          <a:r>
            <a:rPr lang="en-US" sz="1700" kern="1200" dirty="0" err="1">
              <a:latin typeface="Calibri" pitchFamily="34" charset="0"/>
              <a:cs typeface="Calibri" pitchFamily="34" charset="0"/>
            </a:rPr>
            <a:t>Rajya</a:t>
          </a:r>
          <a:r>
            <a:rPr lang="en-US" sz="1700" kern="1200" dirty="0">
              <a:latin typeface="Calibri" pitchFamily="34" charset="0"/>
              <a:cs typeface="Calibri" pitchFamily="34" charset="0"/>
            </a:rPr>
            <a:t> </a:t>
          </a:r>
          <a:r>
            <a:rPr lang="en-US" sz="1700" kern="1200" dirty="0" err="1">
              <a:latin typeface="Calibri" pitchFamily="34" charset="0"/>
              <a:cs typeface="Calibri" pitchFamily="34" charset="0"/>
            </a:rPr>
            <a:t>Sabha</a:t>
          </a:r>
          <a:r>
            <a:rPr lang="en-US" sz="1700" kern="1200" dirty="0">
              <a:latin typeface="Calibri" pitchFamily="34" charset="0"/>
              <a:cs typeface="Calibri" pitchFamily="34" charset="0"/>
            </a:rPr>
            <a:t> respectively</a:t>
          </a:r>
          <a:endParaRPr lang="en-IN" sz="1700" kern="1200" dirty="0">
            <a:latin typeface="Calibri" pitchFamily="34" charset="0"/>
            <a:cs typeface="Calibri" pitchFamily="34" charset="0"/>
          </a:endParaRPr>
        </a:p>
      </dsp:txBody>
      <dsp:txXfrm>
        <a:off x="4317311" y="1870479"/>
        <a:ext cx="1645238" cy="3026064"/>
      </dsp:txXfrm>
    </dsp:sp>
    <dsp:sp modelId="{D98B7F57-58AE-4E41-8ECD-0CDD07C475A9}">
      <dsp:nvSpPr>
        <dsp:cNvPr id="0" name=""/>
        <dsp:cNvSpPr/>
      </dsp:nvSpPr>
      <dsp:spPr>
        <a:xfrm>
          <a:off x="5880288" y="1107598"/>
          <a:ext cx="556247" cy="556247"/>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EF607F-9054-4551-B61F-6420A2717E26}">
      <dsp:nvSpPr>
        <dsp:cNvPr id="0" name=""/>
        <dsp:cNvSpPr/>
      </dsp:nvSpPr>
      <dsp:spPr>
        <a:xfrm>
          <a:off x="6158412" y="1385721"/>
          <a:ext cx="1645238" cy="3510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744" tIns="0" rIns="0" bIns="0" numCol="1" spcCol="1270" anchor="t" anchorCtr="0">
          <a:noAutofit/>
        </a:bodyPr>
        <a:lstStyle/>
        <a:p>
          <a:pPr lvl="0" algn="ctr" defTabSz="755650">
            <a:lnSpc>
              <a:spcPct val="90000"/>
            </a:lnSpc>
            <a:spcBef>
              <a:spcPct val="0"/>
            </a:spcBef>
            <a:spcAft>
              <a:spcPct val="35000"/>
            </a:spcAft>
          </a:pPr>
          <a:r>
            <a:rPr lang="en-US" sz="1700" b="1" kern="1200" dirty="0">
              <a:latin typeface="Calibri" pitchFamily="34" charset="0"/>
              <a:cs typeface="Calibri" pitchFamily="34" charset="0"/>
            </a:rPr>
            <a:t>28</a:t>
          </a:r>
          <a:r>
            <a:rPr lang="en-US" sz="1700" b="1" kern="1200" baseline="30000" dirty="0">
              <a:latin typeface="Calibri" pitchFamily="34" charset="0"/>
              <a:cs typeface="Calibri" pitchFamily="34" charset="0"/>
            </a:rPr>
            <a:t>th</a:t>
          </a:r>
          <a:r>
            <a:rPr lang="en-US" sz="1700" b="1" kern="1200" dirty="0">
              <a:latin typeface="Calibri" pitchFamily="34" charset="0"/>
              <a:cs typeface="Calibri" pitchFamily="34" charset="0"/>
            </a:rPr>
            <a:t> May, 2016</a:t>
          </a:r>
        </a:p>
        <a:p>
          <a:pPr lvl="0" algn="ctr" defTabSz="755650">
            <a:lnSpc>
              <a:spcPct val="90000"/>
            </a:lnSpc>
            <a:spcBef>
              <a:spcPct val="0"/>
            </a:spcBef>
            <a:spcAft>
              <a:spcPct val="35000"/>
            </a:spcAft>
          </a:pPr>
          <a:r>
            <a:rPr lang="en-US" sz="1700" kern="1200" dirty="0">
              <a:latin typeface="Calibri" pitchFamily="34" charset="0"/>
              <a:cs typeface="Calibri" pitchFamily="34" charset="0"/>
            </a:rPr>
            <a:t>President’s assent to </a:t>
          </a:r>
          <a:r>
            <a:rPr lang="en-US" sz="2200" b="1" kern="1200" dirty="0">
              <a:latin typeface="Calibri" pitchFamily="34" charset="0"/>
              <a:cs typeface="Calibri" pitchFamily="34" charset="0"/>
            </a:rPr>
            <a:t>Insolvency and Bankruptcy Code </a:t>
          </a:r>
          <a:r>
            <a:rPr lang="en-US" sz="1600" b="0" kern="1200" dirty="0">
              <a:latin typeface="Calibri" pitchFamily="34" charset="0"/>
              <a:cs typeface="Calibri" pitchFamily="34" charset="0"/>
            </a:rPr>
            <a:t>(hereinafter referred to as </a:t>
          </a:r>
          <a:r>
            <a:rPr lang="en-US" sz="1600" b="1" kern="1200" dirty="0">
              <a:latin typeface="Calibri" pitchFamily="34" charset="0"/>
              <a:cs typeface="Calibri" pitchFamily="34" charset="0"/>
            </a:rPr>
            <a:t>“IBC” or “the Code”</a:t>
          </a:r>
          <a:r>
            <a:rPr lang="en-US" sz="1600" b="0" kern="1200" dirty="0">
              <a:latin typeface="Calibri" pitchFamily="34" charset="0"/>
              <a:cs typeface="Calibri" pitchFamily="34" charset="0"/>
            </a:rPr>
            <a:t>)</a:t>
          </a:r>
          <a:endParaRPr lang="en-IN" sz="2200" b="0" kern="1200" dirty="0">
            <a:latin typeface="Calibri" pitchFamily="34" charset="0"/>
            <a:cs typeface="Calibri" pitchFamily="34" charset="0"/>
          </a:endParaRPr>
        </a:p>
      </dsp:txBody>
      <dsp:txXfrm>
        <a:off x="6158412" y="1385721"/>
        <a:ext cx="1645238" cy="35108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ABC95-3144-4C75-8DC8-F073FCC91BB8}">
      <dsp:nvSpPr>
        <dsp:cNvPr id="0" name=""/>
        <dsp:cNvSpPr/>
      </dsp:nvSpPr>
      <dsp:spPr>
        <a:xfrm>
          <a:off x="2685671" y="2235602"/>
          <a:ext cx="2732403" cy="2732403"/>
        </a:xfrm>
        <a:prstGeom prst="gear9">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Calibri" pitchFamily="34" charset="0"/>
              <a:cs typeface="Calibri" pitchFamily="34" charset="0"/>
            </a:rPr>
            <a:t>Higher levels of debt-financing across a wide variety of debt instruments</a:t>
          </a:r>
          <a:endParaRPr lang="en-IN" sz="1800" b="1" kern="1200" dirty="0">
            <a:latin typeface="Calibri" pitchFamily="34" charset="0"/>
            <a:cs typeface="Calibri" pitchFamily="34" charset="0"/>
          </a:endParaRPr>
        </a:p>
      </dsp:txBody>
      <dsp:txXfrm>
        <a:off x="3235006" y="2875654"/>
        <a:ext cx="1633733" cy="1404512"/>
      </dsp:txXfrm>
    </dsp:sp>
    <dsp:sp modelId="{6B1E20A9-CCBE-488E-9ABF-2258633D3110}">
      <dsp:nvSpPr>
        <dsp:cNvPr id="0" name=""/>
        <dsp:cNvSpPr/>
      </dsp:nvSpPr>
      <dsp:spPr>
        <a:xfrm>
          <a:off x="1095909" y="1589761"/>
          <a:ext cx="1987202" cy="1987202"/>
        </a:xfrm>
        <a:prstGeom prst="gear6">
          <a:avLst/>
        </a:prstGeom>
        <a:gradFill rotWithShape="0">
          <a:gsLst>
            <a:gs pos="0">
              <a:schemeClr val="accent5">
                <a:hueOff val="5369458"/>
                <a:satOff val="-722"/>
                <a:lumOff val="7157"/>
                <a:alphaOff val="0"/>
                <a:tint val="1000"/>
                <a:satMod val="255000"/>
              </a:schemeClr>
            </a:gs>
            <a:gs pos="55000">
              <a:schemeClr val="accent5">
                <a:hueOff val="5369458"/>
                <a:satOff val="-722"/>
                <a:lumOff val="7157"/>
                <a:alphaOff val="0"/>
                <a:tint val="12000"/>
                <a:satMod val="255000"/>
              </a:schemeClr>
            </a:gs>
            <a:gs pos="100000">
              <a:schemeClr val="accent5">
                <a:hueOff val="5369458"/>
                <a:satOff val="-722"/>
                <a:lumOff val="7157"/>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Calibri" pitchFamily="34" charset="0"/>
              <a:cs typeface="Calibri" pitchFamily="34" charset="0"/>
            </a:rPr>
            <a:t>Low loss in recovery</a:t>
          </a:r>
          <a:endParaRPr lang="en-IN" sz="1800" b="1" kern="1200" dirty="0">
            <a:latin typeface="Calibri" pitchFamily="34" charset="0"/>
            <a:cs typeface="Calibri" pitchFamily="34" charset="0"/>
          </a:endParaRPr>
        </a:p>
      </dsp:txBody>
      <dsp:txXfrm>
        <a:off x="1596193" y="2093069"/>
        <a:ext cx="986634" cy="980586"/>
      </dsp:txXfrm>
    </dsp:sp>
    <dsp:sp modelId="{79707561-8489-47ED-9656-2F4792625691}">
      <dsp:nvSpPr>
        <dsp:cNvPr id="0" name=""/>
        <dsp:cNvSpPr/>
      </dsp:nvSpPr>
      <dsp:spPr>
        <a:xfrm rot="20700000">
          <a:off x="2208945" y="218795"/>
          <a:ext cx="1947052" cy="1947052"/>
        </a:xfrm>
        <a:prstGeom prst="gear6">
          <a:avLst/>
        </a:prstGeom>
        <a:gradFill rotWithShape="0">
          <a:gsLst>
            <a:gs pos="0">
              <a:schemeClr val="accent5">
                <a:hueOff val="10738916"/>
                <a:satOff val="-1444"/>
                <a:lumOff val="14313"/>
                <a:alphaOff val="0"/>
                <a:tint val="1000"/>
                <a:satMod val="255000"/>
              </a:schemeClr>
            </a:gs>
            <a:gs pos="55000">
              <a:schemeClr val="accent5">
                <a:hueOff val="10738916"/>
                <a:satOff val="-1444"/>
                <a:lumOff val="14313"/>
                <a:alphaOff val="0"/>
                <a:tint val="12000"/>
                <a:satMod val="255000"/>
              </a:schemeClr>
            </a:gs>
            <a:gs pos="100000">
              <a:schemeClr val="accent5">
                <a:hueOff val="10738916"/>
                <a:satOff val="-1444"/>
                <a:lumOff val="14313"/>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Calibri" pitchFamily="34" charset="0"/>
              <a:cs typeface="Calibri" pitchFamily="34" charset="0"/>
            </a:rPr>
            <a:t>Low time to resolution</a:t>
          </a:r>
          <a:endParaRPr lang="en-IN" sz="1800" b="1" kern="1200" dirty="0">
            <a:latin typeface="Calibri" pitchFamily="34" charset="0"/>
            <a:cs typeface="Calibri" pitchFamily="34" charset="0"/>
          </a:endParaRPr>
        </a:p>
      </dsp:txBody>
      <dsp:txXfrm rot="-20700000">
        <a:off x="2635991" y="645840"/>
        <a:ext cx="1092961" cy="1092961"/>
      </dsp:txXfrm>
    </dsp:sp>
    <dsp:sp modelId="{F990B381-FAF6-46B1-B130-66D7D6DF5B38}">
      <dsp:nvSpPr>
        <dsp:cNvPr id="0" name=""/>
        <dsp:cNvSpPr/>
      </dsp:nvSpPr>
      <dsp:spPr>
        <a:xfrm>
          <a:off x="2484154" y="1818387"/>
          <a:ext cx="3497476" cy="3497476"/>
        </a:xfrm>
        <a:prstGeom prst="circularArrow">
          <a:avLst>
            <a:gd name="adj1" fmla="val 4687"/>
            <a:gd name="adj2" fmla="val 299029"/>
            <a:gd name="adj3" fmla="val 2531986"/>
            <a:gd name="adj4" fmla="val 15827608"/>
            <a:gd name="adj5" fmla="val 5469"/>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12EC7CC6-36BA-4201-9022-285BDEFE7E6D}">
      <dsp:nvSpPr>
        <dsp:cNvPr id="0" name=""/>
        <dsp:cNvSpPr/>
      </dsp:nvSpPr>
      <dsp:spPr>
        <a:xfrm>
          <a:off x="743980" y="1146748"/>
          <a:ext cx="2541135" cy="2541135"/>
        </a:xfrm>
        <a:prstGeom prst="leftCircularArrow">
          <a:avLst>
            <a:gd name="adj1" fmla="val 6452"/>
            <a:gd name="adj2" fmla="val 429999"/>
            <a:gd name="adj3" fmla="val 10489124"/>
            <a:gd name="adj4" fmla="val 14837806"/>
            <a:gd name="adj5" fmla="val 7527"/>
          </a:avLst>
        </a:prstGeom>
        <a:gradFill rotWithShape="0">
          <a:gsLst>
            <a:gs pos="0">
              <a:schemeClr val="accent5">
                <a:hueOff val="5369458"/>
                <a:satOff val="-722"/>
                <a:lumOff val="7157"/>
                <a:alphaOff val="0"/>
                <a:tint val="1000"/>
                <a:satMod val="255000"/>
              </a:schemeClr>
            </a:gs>
            <a:gs pos="55000">
              <a:schemeClr val="accent5">
                <a:hueOff val="5369458"/>
                <a:satOff val="-722"/>
                <a:lumOff val="7157"/>
                <a:alphaOff val="0"/>
                <a:tint val="12000"/>
                <a:satMod val="255000"/>
              </a:schemeClr>
            </a:gs>
            <a:gs pos="100000">
              <a:schemeClr val="accent5">
                <a:hueOff val="5369458"/>
                <a:satOff val="-722"/>
                <a:lumOff val="7157"/>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501635B5-8B79-4DB6-888E-6A2279269A8C}">
      <dsp:nvSpPr>
        <dsp:cNvPr id="0" name=""/>
        <dsp:cNvSpPr/>
      </dsp:nvSpPr>
      <dsp:spPr>
        <a:xfrm>
          <a:off x="1758572" y="-211003"/>
          <a:ext cx="2739855" cy="2739855"/>
        </a:xfrm>
        <a:prstGeom prst="circularArrow">
          <a:avLst>
            <a:gd name="adj1" fmla="val 5984"/>
            <a:gd name="adj2" fmla="val 394124"/>
            <a:gd name="adj3" fmla="val 13313824"/>
            <a:gd name="adj4" fmla="val 10508221"/>
            <a:gd name="adj5" fmla="val 6981"/>
          </a:avLst>
        </a:prstGeom>
        <a:gradFill rotWithShape="0">
          <a:gsLst>
            <a:gs pos="0">
              <a:schemeClr val="accent5">
                <a:hueOff val="10738916"/>
                <a:satOff val="-1444"/>
                <a:lumOff val="14313"/>
                <a:alphaOff val="0"/>
                <a:tint val="1000"/>
                <a:satMod val="255000"/>
              </a:schemeClr>
            </a:gs>
            <a:gs pos="55000">
              <a:schemeClr val="accent5">
                <a:hueOff val="10738916"/>
                <a:satOff val="-1444"/>
                <a:lumOff val="14313"/>
                <a:alphaOff val="0"/>
                <a:tint val="12000"/>
                <a:satMod val="255000"/>
              </a:schemeClr>
            </a:gs>
            <a:gs pos="100000">
              <a:schemeClr val="accent5">
                <a:hueOff val="10738916"/>
                <a:satOff val="-1444"/>
                <a:lumOff val="14313"/>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7D96C-2F9B-4B24-A3CF-CC27B63C2D2C}">
      <dsp:nvSpPr>
        <dsp:cNvPr id="0" name=""/>
        <dsp:cNvSpPr/>
      </dsp:nvSpPr>
      <dsp:spPr>
        <a:xfrm>
          <a:off x="46139" y="379830"/>
          <a:ext cx="3652137" cy="677494"/>
        </a:xfrm>
        <a:prstGeom prst="roundRect">
          <a:avLst>
            <a:gd name="adj" fmla="val 10000"/>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a:latin typeface="Calibri" pitchFamily="34" charset="0"/>
              <a:cs typeface="Calibri" pitchFamily="34" charset="0"/>
            </a:rPr>
            <a:t>Regulator</a:t>
          </a:r>
          <a:endParaRPr lang="en-IN" sz="3800" kern="1200" dirty="0">
            <a:latin typeface="Calibri" pitchFamily="34" charset="0"/>
            <a:cs typeface="Calibri" pitchFamily="34" charset="0"/>
          </a:endParaRPr>
        </a:p>
      </dsp:txBody>
      <dsp:txXfrm>
        <a:off x="65982" y="399673"/>
        <a:ext cx="3612451" cy="637808"/>
      </dsp:txXfrm>
    </dsp:sp>
    <dsp:sp modelId="{E4A3DF5E-1D04-464B-88A6-63E7FC11E8BD}">
      <dsp:nvSpPr>
        <dsp:cNvPr id="0" name=""/>
        <dsp:cNvSpPr/>
      </dsp:nvSpPr>
      <dsp:spPr>
        <a:xfrm rot="5400000">
          <a:off x="1790316" y="1139216"/>
          <a:ext cx="163783" cy="163783"/>
        </a:xfrm>
        <a:prstGeom prst="rightArrow">
          <a:avLst>
            <a:gd name="adj1" fmla="val 66700"/>
            <a:gd name="adj2" fmla="val 50000"/>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1855DE4-E9CF-4287-ABE9-EEFC8D6EF948}">
      <dsp:nvSpPr>
        <dsp:cNvPr id="0" name=""/>
        <dsp:cNvSpPr/>
      </dsp:nvSpPr>
      <dsp:spPr>
        <a:xfrm>
          <a:off x="392" y="1384892"/>
          <a:ext cx="3743631" cy="935907"/>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IN" sz="2500" kern="1200" dirty="0">
              <a:latin typeface="Calibri" pitchFamily="34" charset="0"/>
              <a:cs typeface="Calibri" pitchFamily="34" charset="0"/>
            </a:rPr>
            <a:t>Insolvency and Bankruptcy Board of India (IBBI)</a:t>
          </a:r>
        </a:p>
      </dsp:txBody>
      <dsp:txXfrm>
        <a:off x="27804" y="1412304"/>
        <a:ext cx="3688807" cy="881083"/>
      </dsp:txXfrm>
    </dsp:sp>
    <dsp:sp modelId="{1AF2275F-DB5E-4D69-8239-58A3428B8E6F}">
      <dsp:nvSpPr>
        <dsp:cNvPr id="0" name=""/>
        <dsp:cNvSpPr/>
      </dsp:nvSpPr>
      <dsp:spPr>
        <a:xfrm rot="5400000">
          <a:off x="1790316" y="2402692"/>
          <a:ext cx="163783" cy="163783"/>
        </a:xfrm>
        <a:prstGeom prst="rightArrow">
          <a:avLst>
            <a:gd name="adj1" fmla="val 66700"/>
            <a:gd name="adj2" fmla="val 50000"/>
          </a:avLst>
        </a:prstGeom>
        <a:gradFill rotWithShape="0">
          <a:gsLst>
            <a:gs pos="0">
              <a:schemeClr val="accent5">
                <a:hueOff val="10738916"/>
                <a:satOff val="-1444"/>
                <a:lumOff val="14313"/>
                <a:alphaOff val="0"/>
                <a:tint val="43000"/>
                <a:satMod val="165000"/>
              </a:schemeClr>
            </a:gs>
            <a:gs pos="55000">
              <a:schemeClr val="accent5">
                <a:hueOff val="10738916"/>
                <a:satOff val="-1444"/>
                <a:lumOff val="14313"/>
                <a:alphaOff val="0"/>
                <a:tint val="83000"/>
                <a:satMod val="155000"/>
              </a:schemeClr>
            </a:gs>
            <a:gs pos="100000">
              <a:schemeClr val="accent5">
                <a:hueOff val="10738916"/>
                <a:satOff val="-1444"/>
                <a:lumOff val="1431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993B858-9185-4194-A235-311260EA88E1}">
      <dsp:nvSpPr>
        <dsp:cNvPr id="0" name=""/>
        <dsp:cNvSpPr/>
      </dsp:nvSpPr>
      <dsp:spPr>
        <a:xfrm>
          <a:off x="392" y="2648368"/>
          <a:ext cx="3743631" cy="2083106"/>
        </a:xfrm>
        <a:prstGeom prst="roundRect">
          <a:avLst>
            <a:gd name="adj" fmla="val 10000"/>
          </a:avLst>
        </a:prstGeom>
        <a:solidFill>
          <a:schemeClr val="accent5">
            <a:tint val="40000"/>
            <a:alpha val="90000"/>
            <a:hueOff val="11421355"/>
            <a:satOff val="13175"/>
            <a:lumOff val="2826"/>
            <a:alphaOff val="0"/>
          </a:schemeClr>
        </a:solidFill>
        <a:ln w="9525" cap="flat" cmpd="sng" algn="ctr">
          <a:solidFill>
            <a:schemeClr val="accent5">
              <a:tint val="40000"/>
              <a:alpha val="90000"/>
              <a:hueOff val="11421355"/>
              <a:satOff val="13175"/>
              <a:lumOff val="2826"/>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IN" sz="2500" kern="1200" dirty="0">
              <a:latin typeface="Calibri" pitchFamily="34" charset="0"/>
              <a:cs typeface="Calibri" pitchFamily="34" charset="0"/>
            </a:rPr>
            <a:t>1. Insolvency Professional Agencies</a:t>
          </a:r>
        </a:p>
        <a:p>
          <a:pPr lvl="0" algn="ctr" defTabSz="1111250">
            <a:lnSpc>
              <a:spcPct val="90000"/>
            </a:lnSpc>
            <a:spcBef>
              <a:spcPct val="0"/>
            </a:spcBef>
            <a:spcAft>
              <a:spcPct val="35000"/>
            </a:spcAft>
          </a:pPr>
          <a:r>
            <a:rPr lang="en-IN" sz="2500" kern="1200" dirty="0">
              <a:latin typeface="Calibri" pitchFamily="34" charset="0"/>
              <a:cs typeface="Calibri" pitchFamily="34" charset="0"/>
            </a:rPr>
            <a:t>2. Insolvency Professionals</a:t>
          </a:r>
        </a:p>
        <a:p>
          <a:pPr lvl="0" algn="ctr" defTabSz="1111250">
            <a:lnSpc>
              <a:spcPct val="90000"/>
            </a:lnSpc>
            <a:spcBef>
              <a:spcPct val="0"/>
            </a:spcBef>
            <a:spcAft>
              <a:spcPct val="35000"/>
            </a:spcAft>
          </a:pPr>
          <a:r>
            <a:rPr lang="en-IN" sz="2500" kern="1200" dirty="0">
              <a:latin typeface="Calibri" pitchFamily="34" charset="0"/>
              <a:cs typeface="Calibri" pitchFamily="34" charset="0"/>
            </a:rPr>
            <a:t>3. Information Utilities</a:t>
          </a:r>
        </a:p>
      </dsp:txBody>
      <dsp:txXfrm>
        <a:off x="61404" y="2709380"/>
        <a:ext cx="3621607" cy="19610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75B0B-B3FB-4CE1-8E2C-F36529D24046}">
      <dsp:nvSpPr>
        <dsp:cNvPr id="0" name=""/>
        <dsp:cNvSpPr/>
      </dsp:nvSpPr>
      <dsp:spPr>
        <a:xfrm>
          <a:off x="4348" y="674260"/>
          <a:ext cx="2173905" cy="821095"/>
        </a:xfrm>
        <a:prstGeom prst="roundRect">
          <a:avLst>
            <a:gd name="adj" fmla="val 10000"/>
          </a:avLst>
        </a:prstGeom>
        <a:gradFill rotWithShape="0">
          <a:gsLst>
            <a:gs pos="0">
              <a:schemeClr val="accent6">
                <a:hueOff val="0"/>
                <a:satOff val="0"/>
                <a:lumOff val="0"/>
                <a:alphaOff val="0"/>
                <a:tint val="43000"/>
                <a:satMod val="165000"/>
              </a:schemeClr>
            </a:gs>
            <a:gs pos="55000">
              <a:schemeClr val="accent6">
                <a:hueOff val="0"/>
                <a:satOff val="0"/>
                <a:lumOff val="0"/>
                <a:alphaOff val="0"/>
                <a:tint val="83000"/>
                <a:satMod val="155000"/>
              </a:schemeClr>
            </a:gs>
            <a:gs pos="100000">
              <a:schemeClr val="accent6">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6">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latin typeface="Calibri" pitchFamily="34" charset="0"/>
              <a:cs typeface="Calibri" pitchFamily="34" charset="0"/>
            </a:rPr>
            <a:t>National Company Law Tribunal</a:t>
          </a:r>
        </a:p>
      </dsp:txBody>
      <dsp:txXfrm>
        <a:off x="28397" y="698309"/>
        <a:ext cx="2125807" cy="772997"/>
      </dsp:txXfrm>
    </dsp:sp>
    <dsp:sp modelId="{B6358276-D7A1-4A34-B94A-39FAB061F33A}">
      <dsp:nvSpPr>
        <dsp:cNvPr id="0" name=""/>
        <dsp:cNvSpPr/>
      </dsp:nvSpPr>
      <dsp:spPr>
        <a:xfrm rot="5400000">
          <a:off x="1043747" y="1542909"/>
          <a:ext cx="95108" cy="95108"/>
        </a:xfrm>
        <a:prstGeom prst="rightArrow">
          <a:avLst>
            <a:gd name="adj1" fmla="val 66700"/>
            <a:gd name="adj2" fmla="val 50000"/>
          </a:avLst>
        </a:prstGeom>
        <a:gradFill rotWithShape="0">
          <a:gsLst>
            <a:gs pos="0">
              <a:schemeClr val="accent6">
                <a:tint val="60000"/>
                <a:hueOff val="0"/>
                <a:satOff val="0"/>
                <a:lumOff val="0"/>
                <a:alphaOff val="0"/>
                <a:tint val="43000"/>
                <a:satMod val="165000"/>
              </a:schemeClr>
            </a:gs>
            <a:gs pos="55000">
              <a:schemeClr val="accent6">
                <a:tint val="60000"/>
                <a:hueOff val="0"/>
                <a:satOff val="0"/>
                <a:lumOff val="0"/>
                <a:alphaOff val="0"/>
                <a:tint val="83000"/>
                <a:satMod val="155000"/>
              </a:schemeClr>
            </a:gs>
            <a:gs pos="100000">
              <a:schemeClr val="accent6">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6">
              <a:tint val="6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sp>
    <dsp:sp modelId="{DDDF9FF9-4009-448A-8475-ECCD18E15BB5}">
      <dsp:nvSpPr>
        <dsp:cNvPr id="0" name=""/>
        <dsp:cNvSpPr/>
      </dsp:nvSpPr>
      <dsp:spPr>
        <a:xfrm>
          <a:off x="4348" y="1685572"/>
          <a:ext cx="2173905" cy="82109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latin typeface="Calibri" pitchFamily="34" charset="0"/>
              <a:cs typeface="Calibri" pitchFamily="34" charset="0"/>
            </a:rPr>
            <a:t>Corporate Entities</a:t>
          </a:r>
        </a:p>
      </dsp:txBody>
      <dsp:txXfrm>
        <a:off x="28397" y="1709621"/>
        <a:ext cx="2125807" cy="772997"/>
      </dsp:txXfrm>
    </dsp:sp>
    <dsp:sp modelId="{6A83079A-9592-4BB1-8AB6-F9516EFCEB7B}">
      <dsp:nvSpPr>
        <dsp:cNvPr id="0" name=""/>
        <dsp:cNvSpPr/>
      </dsp:nvSpPr>
      <dsp:spPr>
        <a:xfrm rot="5400000">
          <a:off x="1043747" y="2554221"/>
          <a:ext cx="95108" cy="95108"/>
        </a:xfrm>
        <a:prstGeom prst="rightArrow">
          <a:avLst>
            <a:gd name="adj1" fmla="val 66700"/>
            <a:gd name="adj2" fmla="val 50000"/>
          </a:avLst>
        </a:prstGeom>
        <a:gradFill rotWithShape="0">
          <a:gsLst>
            <a:gs pos="0">
              <a:schemeClr val="accent6">
                <a:tint val="60000"/>
                <a:hueOff val="0"/>
                <a:satOff val="0"/>
                <a:lumOff val="0"/>
                <a:alphaOff val="0"/>
                <a:tint val="43000"/>
                <a:satMod val="165000"/>
              </a:schemeClr>
            </a:gs>
            <a:gs pos="55000">
              <a:schemeClr val="accent6">
                <a:tint val="60000"/>
                <a:hueOff val="0"/>
                <a:satOff val="0"/>
                <a:lumOff val="0"/>
                <a:alphaOff val="0"/>
                <a:tint val="83000"/>
                <a:satMod val="155000"/>
              </a:schemeClr>
            </a:gs>
            <a:gs pos="100000">
              <a:schemeClr val="accent6">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6">
              <a:tint val="6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sp>
    <dsp:sp modelId="{5A3C23E2-9A1E-47F2-8257-ABD9085E4770}">
      <dsp:nvSpPr>
        <dsp:cNvPr id="0" name=""/>
        <dsp:cNvSpPr/>
      </dsp:nvSpPr>
      <dsp:spPr>
        <a:xfrm>
          <a:off x="4348" y="2696884"/>
          <a:ext cx="2173905" cy="82109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alibri" pitchFamily="34" charset="0"/>
              <a:cs typeface="Calibri" pitchFamily="34" charset="0"/>
            </a:rPr>
            <a:t>Companies/ LLPs</a:t>
          </a:r>
          <a:endParaRPr lang="en-IN" sz="2000" kern="1200" dirty="0">
            <a:latin typeface="Calibri" pitchFamily="34" charset="0"/>
            <a:cs typeface="Calibri" pitchFamily="34" charset="0"/>
          </a:endParaRPr>
        </a:p>
      </dsp:txBody>
      <dsp:txXfrm>
        <a:off x="28397" y="2720933"/>
        <a:ext cx="2125807" cy="772997"/>
      </dsp:txXfrm>
    </dsp:sp>
    <dsp:sp modelId="{862CF33D-8F4C-4157-97BF-D7B55C167FBC}">
      <dsp:nvSpPr>
        <dsp:cNvPr id="0" name=""/>
        <dsp:cNvSpPr/>
      </dsp:nvSpPr>
      <dsp:spPr>
        <a:xfrm>
          <a:off x="2482600" y="674260"/>
          <a:ext cx="2173905" cy="821095"/>
        </a:xfrm>
        <a:prstGeom prst="roundRect">
          <a:avLst>
            <a:gd name="adj" fmla="val 10000"/>
          </a:avLst>
        </a:prstGeom>
        <a:gradFill rotWithShape="0">
          <a:gsLst>
            <a:gs pos="0">
              <a:schemeClr val="accent6">
                <a:hueOff val="0"/>
                <a:satOff val="0"/>
                <a:lumOff val="0"/>
                <a:alphaOff val="0"/>
                <a:tint val="43000"/>
                <a:satMod val="165000"/>
              </a:schemeClr>
            </a:gs>
            <a:gs pos="55000">
              <a:schemeClr val="accent6">
                <a:hueOff val="0"/>
                <a:satOff val="0"/>
                <a:lumOff val="0"/>
                <a:alphaOff val="0"/>
                <a:tint val="83000"/>
                <a:satMod val="155000"/>
              </a:schemeClr>
            </a:gs>
            <a:gs pos="100000">
              <a:schemeClr val="accent6">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6">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alibri" pitchFamily="34" charset="0"/>
              <a:cs typeface="Calibri" pitchFamily="34" charset="0"/>
            </a:rPr>
            <a:t>Debt Recovery Tribunal</a:t>
          </a:r>
          <a:endParaRPr lang="en-IN" sz="2000" kern="1200" dirty="0">
            <a:latin typeface="Calibri" pitchFamily="34" charset="0"/>
            <a:cs typeface="Calibri" pitchFamily="34" charset="0"/>
          </a:endParaRPr>
        </a:p>
      </dsp:txBody>
      <dsp:txXfrm>
        <a:off x="2506649" y="698309"/>
        <a:ext cx="2125807" cy="772997"/>
      </dsp:txXfrm>
    </dsp:sp>
    <dsp:sp modelId="{8ABC4CE9-D37C-4C97-B8FD-1ED1BA48FEA1}">
      <dsp:nvSpPr>
        <dsp:cNvPr id="0" name=""/>
        <dsp:cNvSpPr/>
      </dsp:nvSpPr>
      <dsp:spPr>
        <a:xfrm rot="5400000">
          <a:off x="3521999" y="1542909"/>
          <a:ext cx="95108" cy="95108"/>
        </a:xfrm>
        <a:prstGeom prst="rightArrow">
          <a:avLst>
            <a:gd name="adj1" fmla="val 66700"/>
            <a:gd name="adj2" fmla="val 50000"/>
          </a:avLst>
        </a:prstGeom>
        <a:gradFill rotWithShape="0">
          <a:gsLst>
            <a:gs pos="0">
              <a:schemeClr val="accent6">
                <a:tint val="60000"/>
                <a:hueOff val="0"/>
                <a:satOff val="0"/>
                <a:lumOff val="0"/>
                <a:alphaOff val="0"/>
                <a:tint val="43000"/>
                <a:satMod val="165000"/>
              </a:schemeClr>
            </a:gs>
            <a:gs pos="55000">
              <a:schemeClr val="accent6">
                <a:tint val="60000"/>
                <a:hueOff val="0"/>
                <a:satOff val="0"/>
                <a:lumOff val="0"/>
                <a:alphaOff val="0"/>
                <a:tint val="83000"/>
                <a:satMod val="155000"/>
              </a:schemeClr>
            </a:gs>
            <a:gs pos="100000">
              <a:schemeClr val="accent6">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6">
              <a:tint val="6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sp>
    <dsp:sp modelId="{6331D403-09B8-468B-89FB-A9A3973739D0}">
      <dsp:nvSpPr>
        <dsp:cNvPr id="0" name=""/>
        <dsp:cNvSpPr/>
      </dsp:nvSpPr>
      <dsp:spPr>
        <a:xfrm>
          <a:off x="2482600" y="1685572"/>
          <a:ext cx="2173905" cy="82109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latin typeface="Calibri" pitchFamily="34" charset="0"/>
              <a:cs typeface="Calibri" pitchFamily="34" charset="0"/>
            </a:rPr>
            <a:t>Non- Corporate Entities</a:t>
          </a:r>
        </a:p>
      </dsp:txBody>
      <dsp:txXfrm>
        <a:off x="2506649" y="1709621"/>
        <a:ext cx="2125807" cy="772997"/>
      </dsp:txXfrm>
    </dsp:sp>
    <dsp:sp modelId="{BE2612B0-1B14-40B3-BD6A-D3B9B55332C1}">
      <dsp:nvSpPr>
        <dsp:cNvPr id="0" name=""/>
        <dsp:cNvSpPr/>
      </dsp:nvSpPr>
      <dsp:spPr>
        <a:xfrm rot="5400000">
          <a:off x="3521999" y="2554221"/>
          <a:ext cx="95108" cy="95108"/>
        </a:xfrm>
        <a:prstGeom prst="rightArrow">
          <a:avLst>
            <a:gd name="adj1" fmla="val 66700"/>
            <a:gd name="adj2" fmla="val 50000"/>
          </a:avLst>
        </a:prstGeom>
        <a:gradFill rotWithShape="0">
          <a:gsLst>
            <a:gs pos="0">
              <a:schemeClr val="accent6">
                <a:tint val="60000"/>
                <a:hueOff val="0"/>
                <a:satOff val="0"/>
                <a:lumOff val="0"/>
                <a:alphaOff val="0"/>
                <a:tint val="43000"/>
                <a:satMod val="165000"/>
              </a:schemeClr>
            </a:gs>
            <a:gs pos="55000">
              <a:schemeClr val="accent6">
                <a:tint val="60000"/>
                <a:hueOff val="0"/>
                <a:satOff val="0"/>
                <a:lumOff val="0"/>
                <a:alphaOff val="0"/>
                <a:tint val="83000"/>
                <a:satMod val="155000"/>
              </a:schemeClr>
            </a:gs>
            <a:gs pos="100000">
              <a:schemeClr val="accent6">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6">
              <a:tint val="6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sp>
    <dsp:sp modelId="{EF13B4FC-D300-4CB3-8CA6-BA58D6207A2B}">
      <dsp:nvSpPr>
        <dsp:cNvPr id="0" name=""/>
        <dsp:cNvSpPr/>
      </dsp:nvSpPr>
      <dsp:spPr>
        <a:xfrm>
          <a:off x="2482600" y="2696884"/>
          <a:ext cx="2173905" cy="82109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alibri" pitchFamily="34" charset="0"/>
              <a:cs typeface="Calibri" pitchFamily="34" charset="0"/>
            </a:rPr>
            <a:t>Individuals/ Partnership Firms</a:t>
          </a:r>
          <a:endParaRPr lang="en-IN" sz="2000" kern="1200" dirty="0">
            <a:latin typeface="Calibri" pitchFamily="34" charset="0"/>
            <a:cs typeface="Calibri" pitchFamily="34" charset="0"/>
          </a:endParaRPr>
        </a:p>
      </dsp:txBody>
      <dsp:txXfrm>
        <a:off x="2506649" y="2720933"/>
        <a:ext cx="2125807" cy="7729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65033-8921-43BA-9D0F-F93272FC0574}">
      <dsp:nvSpPr>
        <dsp:cNvPr id="0" name=""/>
        <dsp:cNvSpPr/>
      </dsp:nvSpPr>
      <dsp:spPr>
        <a:xfrm>
          <a:off x="1156464" y="252028"/>
          <a:ext cx="4959878" cy="1205223"/>
        </a:xfrm>
        <a:prstGeom prst="roundRect">
          <a:avLst>
            <a:gd name="adj" fmla="val 10000"/>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Calibri" pitchFamily="34" charset="0"/>
              <a:cs typeface="Calibri" pitchFamily="34" charset="0"/>
            </a:rPr>
            <a:t>Insolvency Resolution Process</a:t>
          </a:r>
          <a:endParaRPr lang="en-IN" sz="2800" b="1" kern="1200" dirty="0">
            <a:latin typeface="Calibri" pitchFamily="34" charset="0"/>
            <a:cs typeface="Calibri" pitchFamily="34" charset="0"/>
          </a:endParaRPr>
        </a:p>
      </dsp:txBody>
      <dsp:txXfrm>
        <a:off x="1191764" y="287328"/>
        <a:ext cx="4889278" cy="1134623"/>
      </dsp:txXfrm>
    </dsp:sp>
    <dsp:sp modelId="{0E3ED9FA-B7E9-4744-BD88-D1DCF0EFCA3D}">
      <dsp:nvSpPr>
        <dsp:cNvPr id="0" name=""/>
        <dsp:cNvSpPr/>
      </dsp:nvSpPr>
      <dsp:spPr>
        <a:xfrm>
          <a:off x="1731521" y="1457252"/>
          <a:ext cx="1904882" cy="314870"/>
        </a:xfrm>
        <a:custGeom>
          <a:avLst/>
          <a:gdLst/>
          <a:ahLst/>
          <a:cxnLst/>
          <a:rect l="0" t="0" r="0" b="0"/>
          <a:pathLst>
            <a:path>
              <a:moveTo>
                <a:pt x="1904882" y="0"/>
              </a:moveTo>
              <a:lnTo>
                <a:pt x="1904882" y="157435"/>
              </a:lnTo>
              <a:lnTo>
                <a:pt x="0" y="157435"/>
              </a:lnTo>
              <a:lnTo>
                <a:pt x="0" y="314870"/>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1FF588-BD75-4BE5-90F5-D4A3C1374D5E}">
      <dsp:nvSpPr>
        <dsp:cNvPr id="0" name=""/>
        <dsp:cNvSpPr/>
      </dsp:nvSpPr>
      <dsp:spPr>
        <a:xfrm>
          <a:off x="3753" y="1772123"/>
          <a:ext cx="3455535" cy="1112375"/>
        </a:xfrm>
        <a:prstGeom prst="roundRect">
          <a:avLst>
            <a:gd name="adj" fmla="val 10000"/>
          </a:avLst>
        </a:prstGeom>
        <a:gradFill rotWithShape="0">
          <a:gsLst>
            <a:gs pos="0">
              <a:schemeClr val="accent6">
                <a:hueOff val="0"/>
                <a:satOff val="0"/>
                <a:lumOff val="0"/>
                <a:alphaOff val="0"/>
                <a:tint val="43000"/>
                <a:satMod val="165000"/>
              </a:schemeClr>
            </a:gs>
            <a:gs pos="55000">
              <a:schemeClr val="accent6">
                <a:hueOff val="0"/>
                <a:satOff val="0"/>
                <a:lumOff val="0"/>
                <a:alphaOff val="0"/>
                <a:tint val="83000"/>
                <a:satMod val="155000"/>
              </a:schemeClr>
            </a:gs>
            <a:gs pos="100000">
              <a:schemeClr val="accent6">
                <a:hueOff val="0"/>
                <a:satOff val="0"/>
                <a:lumOff val="0"/>
                <a:alphaOff val="0"/>
                <a:shade val="85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Calibri" pitchFamily="34" charset="0"/>
              <a:cs typeface="Calibri" pitchFamily="34" charset="0"/>
            </a:rPr>
            <a:t>For Corporate Entity</a:t>
          </a:r>
          <a:endParaRPr lang="en-IN" sz="2400" kern="1200" dirty="0">
            <a:latin typeface="Calibri" pitchFamily="34" charset="0"/>
            <a:cs typeface="Calibri" pitchFamily="34" charset="0"/>
          </a:endParaRPr>
        </a:p>
      </dsp:txBody>
      <dsp:txXfrm>
        <a:off x="36333" y="1804703"/>
        <a:ext cx="3390375" cy="1047215"/>
      </dsp:txXfrm>
    </dsp:sp>
    <dsp:sp modelId="{8D11D675-6832-4D19-AECA-CF7E69B6AAAC}">
      <dsp:nvSpPr>
        <dsp:cNvPr id="0" name=""/>
        <dsp:cNvSpPr/>
      </dsp:nvSpPr>
      <dsp:spPr>
        <a:xfrm>
          <a:off x="1685801" y="2884499"/>
          <a:ext cx="91440" cy="314870"/>
        </a:xfrm>
        <a:custGeom>
          <a:avLst/>
          <a:gdLst/>
          <a:ahLst/>
          <a:cxnLst/>
          <a:rect l="0" t="0" r="0" b="0"/>
          <a:pathLst>
            <a:path>
              <a:moveTo>
                <a:pt x="45720" y="0"/>
              </a:moveTo>
              <a:lnTo>
                <a:pt x="45720" y="314870"/>
              </a:lnTo>
            </a:path>
          </a:pathLst>
        </a:custGeom>
        <a:noFill/>
        <a:ln w="1905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4D145A-BB94-48EA-B130-C07FFBFB8E14}">
      <dsp:nvSpPr>
        <dsp:cNvPr id="0" name=""/>
        <dsp:cNvSpPr/>
      </dsp:nvSpPr>
      <dsp:spPr>
        <a:xfrm>
          <a:off x="78667" y="3199370"/>
          <a:ext cx="3305707" cy="1013097"/>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Calibri" pitchFamily="34" charset="0"/>
              <a:cs typeface="Calibri" pitchFamily="34" charset="0"/>
            </a:rPr>
            <a:t>Corporate Insolvency Resolution Process (CIRP)</a:t>
          </a:r>
          <a:endParaRPr lang="en-IN" sz="2400" kern="1200" dirty="0">
            <a:latin typeface="Calibri" pitchFamily="34" charset="0"/>
            <a:cs typeface="Calibri" pitchFamily="34" charset="0"/>
          </a:endParaRPr>
        </a:p>
      </dsp:txBody>
      <dsp:txXfrm>
        <a:off x="108340" y="3229043"/>
        <a:ext cx="3246361" cy="953751"/>
      </dsp:txXfrm>
    </dsp:sp>
    <dsp:sp modelId="{10EC119F-1453-44DE-92D8-F30E9162518E}">
      <dsp:nvSpPr>
        <dsp:cNvPr id="0" name=""/>
        <dsp:cNvSpPr/>
      </dsp:nvSpPr>
      <dsp:spPr>
        <a:xfrm>
          <a:off x="3636404" y="1457252"/>
          <a:ext cx="1904882" cy="314870"/>
        </a:xfrm>
        <a:custGeom>
          <a:avLst/>
          <a:gdLst/>
          <a:ahLst/>
          <a:cxnLst/>
          <a:rect l="0" t="0" r="0" b="0"/>
          <a:pathLst>
            <a:path>
              <a:moveTo>
                <a:pt x="0" y="0"/>
              </a:moveTo>
              <a:lnTo>
                <a:pt x="0" y="157435"/>
              </a:lnTo>
              <a:lnTo>
                <a:pt x="1904882" y="157435"/>
              </a:lnTo>
              <a:lnTo>
                <a:pt x="1904882" y="314870"/>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B7EAC64-AD6F-474E-89A4-6535C5F9389C}">
      <dsp:nvSpPr>
        <dsp:cNvPr id="0" name=""/>
        <dsp:cNvSpPr/>
      </dsp:nvSpPr>
      <dsp:spPr>
        <a:xfrm>
          <a:off x="3813518" y="1772123"/>
          <a:ext cx="3455535" cy="1112375"/>
        </a:xfrm>
        <a:prstGeom prst="roundRect">
          <a:avLst>
            <a:gd name="adj" fmla="val 10000"/>
          </a:avLst>
        </a:prstGeom>
        <a:gradFill rotWithShape="0">
          <a:gsLst>
            <a:gs pos="0">
              <a:schemeClr val="accent6">
                <a:hueOff val="0"/>
                <a:satOff val="0"/>
                <a:lumOff val="0"/>
                <a:alphaOff val="0"/>
                <a:tint val="43000"/>
                <a:satMod val="165000"/>
              </a:schemeClr>
            </a:gs>
            <a:gs pos="55000">
              <a:schemeClr val="accent6">
                <a:hueOff val="0"/>
                <a:satOff val="0"/>
                <a:lumOff val="0"/>
                <a:alphaOff val="0"/>
                <a:tint val="83000"/>
                <a:satMod val="155000"/>
              </a:schemeClr>
            </a:gs>
            <a:gs pos="100000">
              <a:schemeClr val="accent6">
                <a:hueOff val="0"/>
                <a:satOff val="0"/>
                <a:lumOff val="0"/>
                <a:alphaOff val="0"/>
                <a:shade val="85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Calibri" pitchFamily="34" charset="0"/>
              <a:cs typeface="Calibri" pitchFamily="34" charset="0"/>
            </a:rPr>
            <a:t>For Non-Corporate Entity (Individual/ Partnership Firm)</a:t>
          </a:r>
          <a:endParaRPr lang="en-IN" sz="2400" kern="1200" dirty="0">
            <a:latin typeface="Calibri" pitchFamily="34" charset="0"/>
            <a:cs typeface="Calibri" pitchFamily="34" charset="0"/>
          </a:endParaRPr>
        </a:p>
      </dsp:txBody>
      <dsp:txXfrm>
        <a:off x="3846098" y="1804703"/>
        <a:ext cx="3390375" cy="1047215"/>
      </dsp:txXfrm>
    </dsp:sp>
    <dsp:sp modelId="{DBEFC87E-03A0-438F-9028-2681F8AAC9CA}">
      <dsp:nvSpPr>
        <dsp:cNvPr id="0" name=""/>
        <dsp:cNvSpPr/>
      </dsp:nvSpPr>
      <dsp:spPr>
        <a:xfrm>
          <a:off x="5495566" y="2884499"/>
          <a:ext cx="91440" cy="314870"/>
        </a:xfrm>
        <a:custGeom>
          <a:avLst/>
          <a:gdLst/>
          <a:ahLst/>
          <a:cxnLst/>
          <a:rect l="0" t="0" r="0" b="0"/>
          <a:pathLst>
            <a:path>
              <a:moveTo>
                <a:pt x="45720" y="0"/>
              </a:moveTo>
              <a:lnTo>
                <a:pt x="45720" y="314870"/>
              </a:lnTo>
            </a:path>
          </a:pathLst>
        </a:custGeom>
        <a:noFill/>
        <a:ln w="1905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F4B24C8-80C9-422C-ABF7-80C88693898C}">
      <dsp:nvSpPr>
        <dsp:cNvPr id="0" name=""/>
        <dsp:cNvSpPr/>
      </dsp:nvSpPr>
      <dsp:spPr>
        <a:xfrm>
          <a:off x="3888432" y="3199370"/>
          <a:ext cx="3305707" cy="1013097"/>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Calibri" pitchFamily="34" charset="0"/>
              <a:cs typeface="Calibri" pitchFamily="34" charset="0"/>
            </a:rPr>
            <a:t>Insolvency Resolution Process (IRP)</a:t>
          </a:r>
          <a:endParaRPr lang="en-IN" sz="2400" kern="1200" dirty="0">
            <a:latin typeface="Calibri" pitchFamily="34" charset="0"/>
            <a:cs typeface="Calibri" pitchFamily="34" charset="0"/>
          </a:endParaRPr>
        </a:p>
      </dsp:txBody>
      <dsp:txXfrm>
        <a:off x="3918105" y="3229043"/>
        <a:ext cx="3246361" cy="95375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8A15E4-6EB5-4E0C-89A6-CC5C15E60E14}" type="datetimeFigureOut">
              <a:rPr lang="en-IN" smtClean="0"/>
              <a:pPr/>
              <a:t>29-05-2020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5CF412-078C-46C3-9AD7-881F2C4790CE}" type="slidenum">
              <a:rPr lang="en-IN" smtClean="0"/>
              <a:pPr/>
              <a:t>‹#›</a:t>
            </a:fld>
            <a:endParaRPr lang="en-IN"/>
          </a:p>
        </p:txBody>
      </p:sp>
    </p:spTree>
    <p:extLst>
      <p:ext uri="{BB962C8B-B14F-4D97-AF65-F5344CB8AC3E}">
        <p14:creationId xmlns="" xmlns:p14="http://schemas.microsoft.com/office/powerpoint/2010/main" val="1042091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816D1-DE6B-4159-AC43-57A620853D2E}" type="datetimeFigureOut">
              <a:rPr lang="en-IN" smtClean="0"/>
              <a:pPr/>
              <a:t>29-05-2020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2864E-B931-4C37-99C5-502A91A3AC72}" type="slidenum">
              <a:rPr lang="en-IN" smtClean="0"/>
              <a:pPr/>
              <a:t>‹#›</a:t>
            </a:fld>
            <a:endParaRPr lang="en-IN"/>
          </a:p>
        </p:txBody>
      </p:sp>
    </p:spTree>
    <p:extLst>
      <p:ext uri="{BB962C8B-B14F-4D97-AF65-F5344CB8AC3E}">
        <p14:creationId xmlns="" xmlns:p14="http://schemas.microsoft.com/office/powerpoint/2010/main" val="231727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D62864E-B931-4C37-99C5-502A91A3AC72}" type="slidenum">
              <a:rPr lang="en-IN" smtClean="0"/>
              <a:pPr/>
              <a:t>31</a:t>
            </a:fld>
            <a:endParaRPr lang="en-IN"/>
          </a:p>
        </p:txBody>
      </p:sp>
    </p:spTree>
    <p:extLst>
      <p:ext uri="{BB962C8B-B14F-4D97-AF65-F5344CB8AC3E}">
        <p14:creationId xmlns="" xmlns:p14="http://schemas.microsoft.com/office/powerpoint/2010/main" val="172644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8B7B0F72-FF9D-4A6F-9D6B-694E0270097A}"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B0F72-FF9D-4A6F-9D6B-694E0270097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B0F72-FF9D-4A6F-9D6B-694E0270097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US" smtClean="0">
                <a:latin typeface="Aharoni" panose="02010803020104030203" pitchFamily="2" charset="-79"/>
                <a:cs typeface="Aharoni" panose="02010803020104030203" pitchFamily="2" charset="-79"/>
              </a:rPr>
              <a:t>SAN Resolution Professionals LLP</a:t>
            </a:r>
            <a:endParaRPr lang="en-GB" smtClean="0">
              <a:latin typeface="Aharoni" panose="02010803020104030203" pitchFamily="2" charset="-79"/>
              <a:cs typeface="Aharoni" panose="02010803020104030203" pitchFamily="2" charset="-79"/>
            </a:endParaRPr>
          </a:p>
          <a:p>
            <a:endParaRPr lang="en-IN" sz="1050" dirty="0"/>
          </a:p>
        </p:txBody>
      </p:sp>
      <p:sp>
        <p:nvSpPr>
          <p:cNvPr id="6" name="Slide Number Placeholder 5"/>
          <p:cNvSpPr>
            <a:spLocks noGrp="1"/>
          </p:cNvSpPr>
          <p:nvPr>
            <p:ph type="sldNum" sz="quarter" idx="12"/>
          </p:nvPr>
        </p:nvSpPr>
        <p:spPr/>
        <p:txBody>
          <a:bodyPr/>
          <a:lstStyle/>
          <a:p>
            <a:fld id="{8B7B0F72-FF9D-4A6F-9D6B-694E0270097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B0F72-FF9D-4A6F-9D6B-694E0270097A}"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7B0F72-FF9D-4A6F-9D6B-694E0270097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B7B0F72-FF9D-4A6F-9D6B-694E0270097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B7B0F72-FF9D-4A6F-9D6B-694E0270097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B7B0F72-FF9D-4A6F-9D6B-694E0270097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7B0F72-FF9D-4A6F-9D6B-694E0270097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8B7B0F72-FF9D-4A6F-9D6B-694E0270097A}"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B7B0F72-FF9D-4A6F-9D6B-694E0270097A}"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microsoft.com/office/2007/relationships/diagramDrawing" Target="../diagrams/drawing6.xml"/><Relationship Id="rId5" Type="http://schemas.openxmlformats.org/officeDocument/2006/relationships/diagramColors" Target="../diagrams/colors5.xml"/><Relationship Id="rId10" Type="http://schemas.microsoft.com/office/2007/relationships/diagramDrawing" Target="../diagrams/drawing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IN"/>
          </a:p>
        </p:txBody>
      </p:sp>
      <p:sp>
        <p:nvSpPr>
          <p:cNvPr id="7" name="Content Placeholder 6"/>
          <p:cNvSpPr>
            <a:spLocks noGrp="1"/>
          </p:cNvSpPr>
          <p:nvPr>
            <p:ph idx="1"/>
          </p:nvPr>
        </p:nvSpPr>
        <p:spPr/>
        <p:txBody>
          <a:bodyPr/>
          <a:lstStyle/>
          <a:p>
            <a:endParaRPr lang="en-IN" dirty="0"/>
          </a:p>
        </p:txBody>
      </p:sp>
      <p:sp>
        <p:nvSpPr>
          <p:cNvPr id="5" name="Slide Number Placeholder 4"/>
          <p:cNvSpPr>
            <a:spLocks noGrp="1"/>
          </p:cNvSpPr>
          <p:nvPr>
            <p:ph type="sldNum" sz="quarter" idx="12"/>
          </p:nvPr>
        </p:nvSpPr>
        <p:spPr/>
        <p:txBody>
          <a:bodyPr/>
          <a:lstStyle/>
          <a:p>
            <a:fld id="{8B7B0F72-FF9D-4A6F-9D6B-694E0270097A}" type="slidenum">
              <a:rPr lang="en-IN" smtClean="0"/>
              <a:pPr/>
              <a:t>1</a:t>
            </a:fld>
            <a:endParaRPr lang="en-IN"/>
          </a:p>
        </p:txBody>
      </p:sp>
      <p:graphicFrame>
        <p:nvGraphicFramePr>
          <p:cNvPr id="1026" name="Object 2"/>
          <p:cNvGraphicFramePr>
            <a:graphicFrameLocks noChangeAspect="1"/>
          </p:cNvGraphicFramePr>
          <p:nvPr/>
        </p:nvGraphicFramePr>
        <p:xfrm>
          <a:off x="428597" y="714356"/>
          <a:ext cx="8215370" cy="5572164"/>
        </p:xfrm>
        <a:graphic>
          <a:graphicData uri="http://schemas.openxmlformats.org/presentationml/2006/ole">
            <p:oleObj spid="_x0000_s1026" name="Acrobat Document" r:id="rId3" imgW="5828911" imgH="7543536" progId="AcroExch.Document.DC">
              <p:embed/>
            </p:oleObj>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solidFill>
                  <a:srgbClr val="FF0000"/>
                </a:solidFill>
              </a:rPr>
              <a:t>TERRITORIAL JURISDICTION OF THE NCLT</a:t>
            </a:r>
            <a:endParaRPr lang="en-IN" sz="4000" dirty="0"/>
          </a:p>
        </p:txBody>
      </p:sp>
      <p:graphicFrame>
        <p:nvGraphicFramePr>
          <p:cNvPr id="5" name="Content Placeholder 4"/>
          <p:cNvGraphicFramePr>
            <a:graphicFrameLocks noGrp="1"/>
          </p:cNvGraphicFramePr>
          <p:nvPr>
            <p:ph idx="1"/>
          </p:nvPr>
        </p:nvGraphicFramePr>
        <p:xfrm>
          <a:off x="457200" y="1935163"/>
          <a:ext cx="8229600" cy="4485640"/>
        </p:xfrm>
        <a:graphic>
          <a:graphicData uri="http://schemas.openxmlformats.org/drawingml/2006/table">
            <a:tbl>
              <a:tblPr firstRow="1" bandRow="1">
                <a:tableStyleId>{5C22544A-7EE6-4342-B048-85BDC9FD1C3A}</a:tableStyleId>
              </a:tblPr>
              <a:tblGrid>
                <a:gridCol w="828652"/>
                <a:gridCol w="2428892"/>
                <a:gridCol w="4972056"/>
              </a:tblGrid>
              <a:tr h="370840">
                <a:tc>
                  <a:txBody>
                    <a:bodyPr/>
                    <a:lstStyle/>
                    <a:p>
                      <a:r>
                        <a:rPr lang="en-IN" dirty="0" smtClean="0"/>
                        <a:t>S, NO</a:t>
                      </a:r>
                      <a:endParaRPr lang="en-IN" dirty="0"/>
                    </a:p>
                  </a:txBody>
                  <a:tcPr/>
                </a:tc>
                <a:tc>
                  <a:txBody>
                    <a:bodyPr/>
                    <a:lstStyle/>
                    <a:p>
                      <a:r>
                        <a:rPr lang="en-IN" dirty="0" smtClean="0"/>
                        <a:t>Name</a:t>
                      </a:r>
                      <a:r>
                        <a:rPr lang="en-IN" baseline="0" dirty="0" smtClean="0"/>
                        <a:t> of the Bench</a:t>
                      </a:r>
                      <a:endParaRPr lang="en-IN" dirty="0"/>
                    </a:p>
                  </a:txBody>
                  <a:tcPr/>
                </a:tc>
                <a:tc>
                  <a:txBody>
                    <a:bodyPr/>
                    <a:lstStyle/>
                    <a:p>
                      <a:r>
                        <a:rPr lang="en-IN" dirty="0" smtClean="0"/>
                        <a:t>Address of the Bench</a:t>
                      </a:r>
                      <a:endParaRPr lang="en-IN" dirty="0"/>
                    </a:p>
                  </a:txBody>
                  <a:tcPr/>
                </a:tc>
              </a:tr>
              <a:tr h="370840">
                <a:tc>
                  <a:txBody>
                    <a:bodyPr/>
                    <a:lstStyle/>
                    <a:p>
                      <a:r>
                        <a:rPr lang="en-IN" dirty="0" smtClean="0"/>
                        <a:t>4.</a:t>
                      </a:r>
                      <a:endParaRPr lang="en-IN" dirty="0"/>
                    </a:p>
                  </a:txBody>
                  <a:tcPr/>
                </a:tc>
                <a:tc>
                  <a:txBody>
                    <a:bodyPr/>
                    <a:lstStyle/>
                    <a:p>
                      <a:r>
                        <a:rPr lang="en-IN" b="1" dirty="0" smtClean="0"/>
                        <a:t>NCLT, </a:t>
                      </a:r>
                      <a:r>
                        <a:rPr lang="en-IN" b="1" dirty="0" err="1" smtClean="0"/>
                        <a:t>Bengaluru</a:t>
                      </a:r>
                      <a:r>
                        <a:rPr lang="en-IN" b="1" dirty="0" smtClean="0"/>
                        <a:t> Bench</a:t>
                      </a:r>
                    </a:p>
                    <a:p>
                      <a:endParaRPr lang="en-IN" dirty="0"/>
                    </a:p>
                  </a:txBody>
                  <a:tcPr/>
                </a:tc>
                <a:tc>
                  <a:txBody>
                    <a:bodyPr/>
                    <a:lstStyle/>
                    <a:p>
                      <a:r>
                        <a:rPr lang="en-IN" b="1" dirty="0" smtClean="0"/>
                        <a:t> Address:</a:t>
                      </a:r>
                      <a:r>
                        <a:rPr lang="en-IN" dirty="0" smtClean="0"/>
                        <a:t> Corporate </a:t>
                      </a:r>
                      <a:r>
                        <a:rPr lang="en-IN" dirty="0" err="1" smtClean="0"/>
                        <a:t>Bhawan</a:t>
                      </a:r>
                      <a:r>
                        <a:rPr lang="en-IN" dirty="0" smtClean="0"/>
                        <a:t>, 12th Floor, </a:t>
                      </a:r>
                      <a:r>
                        <a:rPr lang="en-IN" dirty="0" err="1" smtClean="0"/>
                        <a:t>Raheja</a:t>
                      </a:r>
                      <a:r>
                        <a:rPr lang="en-IN" dirty="0" smtClean="0"/>
                        <a:t> Towers, M.G., Road, </a:t>
                      </a:r>
                      <a:r>
                        <a:rPr lang="en-IN" dirty="0" err="1" smtClean="0"/>
                        <a:t>Benguluru</a:t>
                      </a:r>
                      <a:r>
                        <a:rPr lang="en-IN" dirty="0" smtClean="0"/>
                        <a:t> – 160019</a:t>
                      </a:r>
                      <a:br>
                        <a:rPr lang="en-IN" dirty="0" smtClean="0"/>
                      </a:br>
                      <a:r>
                        <a:rPr lang="en-IN" b="1" dirty="0" smtClean="0"/>
                        <a:t>Jurisdiction:</a:t>
                      </a:r>
                      <a:r>
                        <a:rPr lang="en-IN" dirty="0" smtClean="0"/>
                        <a:t> State of Karnataka</a:t>
                      </a:r>
                      <a:endParaRPr lang="en-IN" dirty="0"/>
                    </a:p>
                  </a:txBody>
                  <a:tcPr/>
                </a:tc>
              </a:tr>
              <a:tr h="370840">
                <a:tc>
                  <a:txBody>
                    <a:bodyPr/>
                    <a:lstStyle/>
                    <a:p>
                      <a:r>
                        <a:rPr lang="en-IN" dirty="0" smtClean="0"/>
                        <a:t>5.</a:t>
                      </a:r>
                      <a:endParaRPr lang="en-IN" dirty="0"/>
                    </a:p>
                  </a:txBody>
                  <a:tcPr/>
                </a:tc>
                <a:tc>
                  <a:txBody>
                    <a:bodyPr/>
                    <a:lstStyle/>
                    <a:p>
                      <a:r>
                        <a:rPr lang="en-IN" b="1" dirty="0" smtClean="0"/>
                        <a:t>NCLT, Chandigarh Bench</a:t>
                      </a:r>
                    </a:p>
                    <a:p>
                      <a:endParaRPr lang="en-IN" dirty="0"/>
                    </a:p>
                  </a:txBody>
                  <a:tcPr/>
                </a:tc>
                <a:tc>
                  <a:txBody>
                    <a:bodyPr/>
                    <a:lstStyle/>
                    <a:p>
                      <a:r>
                        <a:rPr lang="en-IN" b="1" dirty="0" smtClean="0"/>
                        <a:t>Address:</a:t>
                      </a:r>
                      <a:r>
                        <a:rPr lang="en-IN" dirty="0" smtClean="0"/>
                        <a:t> Ground Floor, Corporate </a:t>
                      </a:r>
                      <a:r>
                        <a:rPr lang="en-IN" dirty="0" err="1" smtClean="0"/>
                        <a:t>Bhawan</a:t>
                      </a:r>
                      <a:r>
                        <a:rPr lang="en-IN" dirty="0" smtClean="0"/>
                        <a:t>, Sector-27 B, Madhya </a:t>
                      </a:r>
                      <a:r>
                        <a:rPr lang="en-IN" dirty="0" err="1" smtClean="0"/>
                        <a:t>Marg</a:t>
                      </a:r>
                      <a:r>
                        <a:rPr lang="en-IN" dirty="0" smtClean="0"/>
                        <a:t>, Chandigarh-160019</a:t>
                      </a:r>
                      <a:br>
                        <a:rPr lang="en-IN" dirty="0" smtClean="0"/>
                      </a:br>
                      <a:r>
                        <a:rPr lang="en-IN" dirty="0" smtClean="0"/>
                        <a:t>Jurisdiction: </a:t>
                      </a:r>
                      <a:r>
                        <a:rPr lang="en-IN" b="1" dirty="0" smtClean="0">
                          <a:solidFill>
                            <a:schemeClr val="tx1"/>
                          </a:solidFill>
                        </a:rPr>
                        <a:t>State of Himachal Pradesh, State of Jammu and Kashmir, State of Punjab, Union Territory of Chandigarh, Haryana.</a:t>
                      </a:r>
                      <a:endParaRPr lang="en-IN" b="1" dirty="0">
                        <a:solidFill>
                          <a:schemeClr val="tx1"/>
                        </a:solidFill>
                      </a:endParaRPr>
                    </a:p>
                  </a:txBody>
                  <a:tcPr/>
                </a:tc>
              </a:tr>
              <a:tr h="370840">
                <a:tc>
                  <a:txBody>
                    <a:bodyPr/>
                    <a:lstStyle/>
                    <a:p>
                      <a:r>
                        <a:rPr lang="en-IN" dirty="0" smtClean="0"/>
                        <a:t>6.</a:t>
                      </a:r>
                      <a:endParaRPr lang="en-IN" dirty="0"/>
                    </a:p>
                  </a:txBody>
                  <a:tcPr/>
                </a:tc>
                <a:tc>
                  <a:txBody>
                    <a:bodyPr/>
                    <a:lstStyle/>
                    <a:p>
                      <a:r>
                        <a:rPr lang="en-IN" b="1" dirty="0" smtClean="0"/>
                        <a:t>NCLT, Chennai Bench</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t> Address:</a:t>
                      </a:r>
                      <a:r>
                        <a:rPr lang="en-IN" dirty="0" smtClean="0"/>
                        <a:t> Corporate </a:t>
                      </a:r>
                      <a:r>
                        <a:rPr lang="en-IN" dirty="0" err="1" smtClean="0"/>
                        <a:t>Bhawan</a:t>
                      </a:r>
                      <a:r>
                        <a:rPr lang="en-IN" dirty="0" smtClean="0"/>
                        <a:t> (UTI Building), 3rd Floor, No. 29 </a:t>
                      </a:r>
                      <a:r>
                        <a:rPr lang="en-IN" dirty="0" err="1" smtClean="0"/>
                        <a:t>Rajaji</a:t>
                      </a:r>
                      <a:r>
                        <a:rPr lang="en-IN" dirty="0" smtClean="0"/>
                        <a:t> </a:t>
                      </a:r>
                      <a:r>
                        <a:rPr lang="en-IN" dirty="0" err="1" smtClean="0"/>
                        <a:t>Salai</a:t>
                      </a:r>
                      <a:r>
                        <a:rPr lang="en-IN" dirty="0" smtClean="0"/>
                        <a:t>, Chennai-600001</a:t>
                      </a:r>
                      <a:br>
                        <a:rPr lang="en-IN" dirty="0" smtClean="0"/>
                      </a:br>
                      <a:r>
                        <a:rPr lang="en-IN" b="1" dirty="0" smtClean="0"/>
                        <a:t>Jurisdiction:</a:t>
                      </a:r>
                      <a:r>
                        <a:rPr lang="en-IN" dirty="0" smtClean="0"/>
                        <a:t> State of Kerala, State of Tamil Nadu, Union Territory of Lakshadweep, Union Territory of </a:t>
                      </a:r>
                      <a:r>
                        <a:rPr lang="en-IN" dirty="0" err="1" smtClean="0"/>
                        <a:t>Puducherry</a:t>
                      </a:r>
                      <a:endParaRPr lang="en-IN" dirty="0" smtClean="0"/>
                    </a:p>
                    <a:p>
                      <a:endParaRPr lang="en-IN" dirty="0"/>
                    </a:p>
                  </a:txBody>
                  <a:tcPr/>
                </a:tc>
              </a:tr>
            </a:tbl>
          </a:graphicData>
        </a:graphic>
      </p:graphicFrame>
      <p:sp>
        <p:nvSpPr>
          <p:cNvPr id="4" name="Slide Number Placeholder 3"/>
          <p:cNvSpPr>
            <a:spLocks noGrp="1"/>
          </p:cNvSpPr>
          <p:nvPr>
            <p:ph type="sldNum" sz="quarter" idx="12"/>
          </p:nvPr>
        </p:nvSpPr>
        <p:spPr/>
        <p:txBody>
          <a:bodyPr/>
          <a:lstStyle/>
          <a:p>
            <a:fld id="{8B7B0F72-FF9D-4A6F-9D6B-694E0270097A}" type="slidenum">
              <a:rPr lang="en-IN" smtClean="0"/>
              <a:pPr/>
              <a:t>10</a:t>
            </a:fld>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solidFill>
                  <a:srgbClr val="FF0000"/>
                </a:solidFill>
              </a:rPr>
              <a:t>TERRITORIAL JURISDICTION OF THE NCLT</a:t>
            </a:r>
            <a:endParaRPr lang="en-IN" sz="4000" dirty="0"/>
          </a:p>
        </p:txBody>
      </p:sp>
      <p:graphicFrame>
        <p:nvGraphicFramePr>
          <p:cNvPr id="5" name="Content Placeholder 4"/>
          <p:cNvGraphicFramePr>
            <a:graphicFrameLocks noGrp="1"/>
          </p:cNvGraphicFramePr>
          <p:nvPr>
            <p:ph idx="1"/>
          </p:nvPr>
        </p:nvGraphicFramePr>
        <p:xfrm>
          <a:off x="457200" y="1935163"/>
          <a:ext cx="8229600" cy="4058920"/>
        </p:xfrm>
        <a:graphic>
          <a:graphicData uri="http://schemas.openxmlformats.org/drawingml/2006/table">
            <a:tbl>
              <a:tblPr firstRow="1" bandRow="1">
                <a:tableStyleId>{5C22544A-7EE6-4342-B048-85BDC9FD1C3A}</a:tableStyleId>
              </a:tblPr>
              <a:tblGrid>
                <a:gridCol w="828652"/>
                <a:gridCol w="2000264"/>
                <a:gridCol w="5400684"/>
              </a:tblGrid>
              <a:tr h="370840">
                <a:tc>
                  <a:txBody>
                    <a:bodyPr/>
                    <a:lstStyle/>
                    <a:p>
                      <a:r>
                        <a:rPr lang="en-IN" dirty="0" smtClean="0">
                          <a:latin typeface="Calibri" pitchFamily="34" charset="0"/>
                        </a:rPr>
                        <a:t>S, NO</a:t>
                      </a:r>
                      <a:endParaRPr lang="en-IN" dirty="0">
                        <a:latin typeface="Calibri" pitchFamily="34" charset="0"/>
                      </a:endParaRPr>
                    </a:p>
                  </a:txBody>
                  <a:tcPr/>
                </a:tc>
                <a:tc>
                  <a:txBody>
                    <a:bodyPr/>
                    <a:lstStyle/>
                    <a:p>
                      <a:r>
                        <a:rPr lang="en-IN" dirty="0" smtClean="0">
                          <a:latin typeface="Calibri" pitchFamily="34" charset="0"/>
                        </a:rPr>
                        <a:t>Name</a:t>
                      </a:r>
                      <a:r>
                        <a:rPr lang="en-IN" baseline="0" dirty="0" smtClean="0">
                          <a:latin typeface="Calibri" pitchFamily="34" charset="0"/>
                        </a:rPr>
                        <a:t> of the Bench</a:t>
                      </a:r>
                      <a:endParaRPr lang="en-IN" dirty="0">
                        <a:latin typeface="Calibri" pitchFamily="34" charset="0"/>
                      </a:endParaRPr>
                    </a:p>
                  </a:txBody>
                  <a:tcPr/>
                </a:tc>
                <a:tc>
                  <a:txBody>
                    <a:bodyPr/>
                    <a:lstStyle/>
                    <a:p>
                      <a:r>
                        <a:rPr lang="en-IN" dirty="0" smtClean="0">
                          <a:latin typeface="Calibri" pitchFamily="34" charset="0"/>
                        </a:rPr>
                        <a:t>Address of the Bench</a:t>
                      </a:r>
                      <a:endParaRPr lang="en-IN" dirty="0">
                        <a:latin typeface="Calibri" pitchFamily="34" charset="0"/>
                      </a:endParaRPr>
                    </a:p>
                  </a:txBody>
                  <a:tcPr/>
                </a:tc>
              </a:tr>
              <a:tr h="370840">
                <a:tc>
                  <a:txBody>
                    <a:bodyPr/>
                    <a:lstStyle/>
                    <a:p>
                      <a:r>
                        <a:rPr lang="en-IN" dirty="0" smtClean="0">
                          <a:latin typeface="Calibri" pitchFamily="34" charset="0"/>
                        </a:rPr>
                        <a:t>7.</a:t>
                      </a:r>
                      <a:endParaRPr lang="en-IN" dirty="0">
                        <a:latin typeface="Calibri" pitchFamily="34" charset="0"/>
                      </a:endParaRPr>
                    </a:p>
                  </a:txBody>
                  <a:tcPr/>
                </a:tc>
                <a:tc>
                  <a:txBody>
                    <a:bodyPr/>
                    <a:lstStyle/>
                    <a:p>
                      <a:r>
                        <a:rPr lang="en-IN" sz="1600" b="1" dirty="0" smtClean="0">
                          <a:latin typeface="Calibri" pitchFamily="34" charset="0"/>
                        </a:rPr>
                        <a:t>NCLT </a:t>
                      </a:r>
                      <a:r>
                        <a:rPr lang="en-IN" sz="1600" b="1" dirty="0" err="1" smtClean="0">
                          <a:latin typeface="Calibri" pitchFamily="34" charset="0"/>
                        </a:rPr>
                        <a:t>Guahati</a:t>
                      </a:r>
                      <a:r>
                        <a:rPr lang="en-IN" sz="1600" b="1" dirty="0" smtClean="0">
                          <a:latin typeface="Calibri" pitchFamily="34" charset="0"/>
                        </a:rPr>
                        <a:t> Bench</a:t>
                      </a:r>
                    </a:p>
                    <a:p>
                      <a:endParaRPr lang="en-IN" sz="1600" dirty="0">
                        <a:latin typeface="Calibri" pitchFamily="34" charset="0"/>
                      </a:endParaRPr>
                    </a:p>
                  </a:txBody>
                  <a:tcPr/>
                </a:tc>
                <a:tc>
                  <a:txBody>
                    <a:bodyPr/>
                    <a:lstStyle/>
                    <a:p>
                      <a:r>
                        <a:rPr lang="en-IN" sz="1600" b="1" dirty="0" smtClean="0">
                          <a:latin typeface="Calibri" pitchFamily="34" charset="0"/>
                        </a:rPr>
                        <a:t> Address:</a:t>
                      </a:r>
                      <a:r>
                        <a:rPr lang="en-IN" sz="1600" dirty="0" smtClean="0">
                          <a:latin typeface="Calibri" pitchFamily="34" charset="0"/>
                        </a:rPr>
                        <a:t> 4th Floor, </a:t>
                      </a:r>
                      <a:r>
                        <a:rPr lang="en-IN" sz="1600" dirty="0" err="1" smtClean="0">
                          <a:latin typeface="Calibri" pitchFamily="34" charset="0"/>
                        </a:rPr>
                        <a:t>Prithvi</a:t>
                      </a:r>
                      <a:r>
                        <a:rPr lang="en-IN" sz="1600" dirty="0" smtClean="0">
                          <a:latin typeface="Calibri" pitchFamily="34" charset="0"/>
                        </a:rPr>
                        <a:t> Planet Behind Hanuman </a:t>
                      </a:r>
                      <a:r>
                        <a:rPr lang="en-IN" sz="1600" dirty="0" err="1" smtClean="0">
                          <a:latin typeface="Calibri" pitchFamily="34" charset="0"/>
                        </a:rPr>
                        <a:t>Mandir</a:t>
                      </a:r>
                      <a:r>
                        <a:rPr lang="en-IN" sz="1600" dirty="0" smtClean="0">
                          <a:latin typeface="Calibri" pitchFamily="34" charset="0"/>
                        </a:rPr>
                        <a:t>, G.S. Road, Guahati-781007</a:t>
                      </a:r>
                      <a:br>
                        <a:rPr lang="en-IN" sz="1600" dirty="0" smtClean="0">
                          <a:latin typeface="Calibri" pitchFamily="34" charset="0"/>
                        </a:rPr>
                      </a:br>
                      <a:r>
                        <a:rPr lang="en-IN" sz="1600" b="1" dirty="0" smtClean="0">
                          <a:latin typeface="Calibri" pitchFamily="34" charset="0"/>
                        </a:rPr>
                        <a:t>Jurisdiction:</a:t>
                      </a:r>
                      <a:r>
                        <a:rPr lang="en-IN" sz="1600" dirty="0" smtClean="0">
                          <a:latin typeface="Calibri" pitchFamily="34" charset="0"/>
                        </a:rPr>
                        <a:t> State of </a:t>
                      </a:r>
                      <a:r>
                        <a:rPr lang="en-IN" sz="1600" dirty="0" err="1" smtClean="0">
                          <a:latin typeface="Calibri" pitchFamily="34" charset="0"/>
                        </a:rPr>
                        <a:t>Arunchal</a:t>
                      </a:r>
                      <a:r>
                        <a:rPr lang="en-IN" sz="1600" dirty="0" smtClean="0">
                          <a:latin typeface="Calibri" pitchFamily="34" charset="0"/>
                        </a:rPr>
                        <a:t> Pradesh, State of Assam, State of Manipur, State of Mizoram, State of Meghalaya, State of Nagaland, State of Sikkim, State of Tripura</a:t>
                      </a:r>
                      <a:endParaRPr lang="en-IN" sz="1600" dirty="0">
                        <a:latin typeface="Calibri" pitchFamily="34" charset="0"/>
                      </a:endParaRPr>
                    </a:p>
                  </a:txBody>
                  <a:tcPr/>
                </a:tc>
              </a:tr>
              <a:tr h="370840">
                <a:tc>
                  <a:txBody>
                    <a:bodyPr/>
                    <a:lstStyle/>
                    <a:p>
                      <a:r>
                        <a:rPr lang="en-IN" dirty="0" smtClean="0">
                          <a:latin typeface="Calibri" pitchFamily="34" charset="0"/>
                        </a:rPr>
                        <a:t>8.</a:t>
                      </a:r>
                      <a:endParaRPr lang="en-IN" dirty="0">
                        <a:latin typeface="Calibri" pitchFamily="34" charset="0"/>
                      </a:endParaRPr>
                    </a:p>
                  </a:txBody>
                  <a:tcPr/>
                </a:tc>
                <a:tc>
                  <a:txBody>
                    <a:bodyPr/>
                    <a:lstStyle/>
                    <a:p>
                      <a:r>
                        <a:rPr lang="en-IN" sz="1600" b="1" dirty="0" smtClean="0">
                          <a:latin typeface="Calibri" pitchFamily="34" charset="0"/>
                        </a:rPr>
                        <a:t>NCLT Hyderabad Bench</a:t>
                      </a:r>
                    </a:p>
                    <a:p>
                      <a:endParaRPr lang="en-IN" sz="1600" dirty="0">
                        <a:latin typeface="Calibri" pitchFamily="34" charset="0"/>
                      </a:endParaRPr>
                    </a:p>
                  </a:txBody>
                  <a:tcPr/>
                </a:tc>
                <a:tc>
                  <a:txBody>
                    <a:bodyPr/>
                    <a:lstStyle/>
                    <a:p>
                      <a:r>
                        <a:rPr lang="en-IN" sz="1600" b="1" dirty="0" smtClean="0">
                          <a:latin typeface="Calibri" pitchFamily="34" charset="0"/>
                        </a:rPr>
                        <a:t>Address:</a:t>
                      </a:r>
                      <a:r>
                        <a:rPr lang="en-IN" sz="1600" dirty="0" smtClean="0">
                          <a:latin typeface="Calibri" pitchFamily="34" charset="0"/>
                        </a:rPr>
                        <a:t> Corporate </a:t>
                      </a:r>
                      <a:r>
                        <a:rPr lang="en-IN" sz="1600" dirty="0" err="1" smtClean="0">
                          <a:latin typeface="Calibri" pitchFamily="34" charset="0"/>
                        </a:rPr>
                        <a:t>Bhawan</a:t>
                      </a:r>
                      <a:r>
                        <a:rPr lang="en-IN" sz="1600" dirty="0" smtClean="0">
                          <a:latin typeface="Calibri" pitchFamily="34" charset="0"/>
                        </a:rPr>
                        <a:t>, </a:t>
                      </a:r>
                      <a:r>
                        <a:rPr lang="en-IN" sz="1600" dirty="0" err="1" smtClean="0">
                          <a:latin typeface="Calibri" pitchFamily="34" charset="0"/>
                        </a:rPr>
                        <a:t>Bandlaguda</a:t>
                      </a:r>
                      <a:r>
                        <a:rPr lang="en-IN" sz="1600" dirty="0" smtClean="0">
                          <a:latin typeface="Calibri" pitchFamily="34" charset="0"/>
                        </a:rPr>
                        <a:t> </a:t>
                      </a:r>
                      <a:r>
                        <a:rPr lang="en-IN" sz="1600" dirty="0" err="1" smtClean="0">
                          <a:latin typeface="Calibri" pitchFamily="34" charset="0"/>
                        </a:rPr>
                        <a:t>Tattiannaram</a:t>
                      </a:r>
                      <a:r>
                        <a:rPr lang="en-IN" sz="1600" dirty="0" smtClean="0">
                          <a:latin typeface="Calibri" pitchFamily="34" charset="0"/>
                        </a:rPr>
                        <a:t> Village, </a:t>
                      </a:r>
                      <a:r>
                        <a:rPr lang="en-IN" sz="1600" dirty="0" err="1" smtClean="0">
                          <a:latin typeface="Calibri" pitchFamily="34" charset="0"/>
                        </a:rPr>
                        <a:t>Hayatnagar</a:t>
                      </a:r>
                      <a:r>
                        <a:rPr lang="en-IN" sz="1600" dirty="0" smtClean="0">
                          <a:latin typeface="Calibri" pitchFamily="34" charset="0"/>
                        </a:rPr>
                        <a:t> </a:t>
                      </a:r>
                      <a:r>
                        <a:rPr lang="en-IN" sz="1600" dirty="0" err="1" smtClean="0">
                          <a:latin typeface="Calibri" pitchFamily="34" charset="0"/>
                        </a:rPr>
                        <a:t>Mandal</a:t>
                      </a:r>
                      <a:r>
                        <a:rPr lang="en-IN" sz="1600" dirty="0" smtClean="0">
                          <a:latin typeface="Calibri" pitchFamily="34" charset="0"/>
                        </a:rPr>
                        <a:t>, </a:t>
                      </a:r>
                      <a:r>
                        <a:rPr lang="en-IN" sz="1600" dirty="0" err="1" smtClean="0">
                          <a:latin typeface="Calibri" pitchFamily="34" charset="0"/>
                        </a:rPr>
                        <a:t>Rangareddy</a:t>
                      </a:r>
                      <a:r>
                        <a:rPr lang="en-IN" sz="1600" dirty="0" smtClean="0">
                          <a:latin typeface="Calibri" pitchFamily="34" charset="0"/>
                        </a:rPr>
                        <a:t> District, Hyderabad-500068</a:t>
                      </a:r>
                      <a:br>
                        <a:rPr lang="en-IN" sz="1600" dirty="0" smtClean="0">
                          <a:latin typeface="Calibri" pitchFamily="34" charset="0"/>
                        </a:rPr>
                      </a:br>
                      <a:r>
                        <a:rPr lang="en-IN" sz="1600" b="1" dirty="0" smtClean="0">
                          <a:latin typeface="Calibri" pitchFamily="34" charset="0"/>
                        </a:rPr>
                        <a:t>Jurisdiction:</a:t>
                      </a:r>
                      <a:r>
                        <a:rPr lang="en-IN" sz="1600" dirty="0" smtClean="0">
                          <a:latin typeface="Calibri" pitchFamily="34" charset="0"/>
                        </a:rPr>
                        <a:t> State of Andhra Pradesh, State of </a:t>
                      </a:r>
                      <a:r>
                        <a:rPr lang="en-IN" sz="1600" dirty="0" err="1" smtClean="0">
                          <a:latin typeface="Calibri" pitchFamily="34" charset="0"/>
                        </a:rPr>
                        <a:t>Telangana</a:t>
                      </a:r>
                      <a:endParaRPr lang="en-IN" sz="1600" dirty="0">
                        <a:latin typeface="Calibri" pitchFamily="34" charset="0"/>
                      </a:endParaRPr>
                    </a:p>
                  </a:txBody>
                  <a:tcPr/>
                </a:tc>
              </a:tr>
              <a:tr h="370840">
                <a:tc>
                  <a:txBody>
                    <a:bodyPr/>
                    <a:lstStyle/>
                    <a:p>
                      <a:r>
                        <a:rPr lang="en-IN" dirty="0" smtClean="0">
                          <a:latin typeface="Calibri" pitchFamily="34" charset="0"/>
                        </a:rPr>
                        <a:t>9.</a:t>
                      </a:r>
                      <a:endParaRPr lang="en-IN" dirty="0">
                        <a:latin typeface="Calibri" pitchFamily="34" charset="0"/>
                      </a:endParaRPr>
                    </a:p>
                  </a:txBody>
                  <a:tcPr/>
                </a:tc>
                <a:tc>
                  <a:txBody>
                    <a:bodyPr/>
                    <a:lstStyle/>
                    <a:p>
                      <a:r>
                        <a:rPr lang="en-IN" sz="1600" b="1" dirty="0" smtClean="0">
                          <a:latin typeface="Calibri" pitchFamily="34" charset="0"/>
                        </a:rPr>
                        <a:t>NCLT Kolkata Bench</a:t>
                      </a:r>
                    </a:p>
                    <a:p>
                      <a:endParaRPr lang="en-IN" sz="16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smtClean="0">
                          <a:latin typeface="Calibri" pitchFamily="34" charset="0"/>
                        </a:rPr>
                        <a:t>  Address:</a:t>
                      </a:r>
                      <a:r>
                        <a:rPr lang="en-IN" sz="1600" dirty="0" smtClean="0">
                          <a:latin typeface="Calibri" pitchFamily="34" charset="0"/>
                        </a:rPr>
                        <a:t> 5, Esplanade Row (West), Town Hall Ground and 1st Floor Kolkata-700001</a:t>
                      </a:r>
                      <a:br>
                        <a:rPr lang="en-IN" sz="1600" dirty="0" smtClean="0">
                          <a:latin typeface="Calibri" pitchFamily="34" charset="0"/>
                        </a:rPr>
                      </a:br>
                      <a:r>
                        <a:rPr lang="en-IN" sz="1600" b="1" dirty="0" smtClean="0">
                          <a:latin typeface="Calibri" pitchFamily="34" charset="0"/>
                        </a:rPr>
                        <a:t>Jurisdiction:</a:t>
                      </a:r>
                      <a:r>
                        <a:rPr lang="en-IN" sz="1600" dirty="0" smtClean="0">
                          <a:latin typeface="Calibri" pitchFamily="34" charset="0"/>
                        </a:rPr>
                        <a:t> State of Bihar, State of Jharkhand, State of </a:t>
                      </a:r>
                      <a:r>
                        <a:rPr lang="en-IN" sz="1600" dirty="0" err="1" smtClean="0">
                          <a:latin typeface="Calibri" pitchFamily="34" charset="0"/>
                        </a:rPr>
                        <a:t>Odisha</a:t>
                      </a:r>
                      <a:r>
                        <a:rPr lang="en-IN" sz="1600" dirty="0" smtClean="0">
                          <a:latin typeface="Calibri" pitchFamily="34" charset="0"/>
                        </a:rPr>
                        <a:t>, State of West Bengal, Union Territory of Andaman and Nicobar Island</a:t>
                      </a:r>
                    </a:p>
                    <a:p>
                      <a:endParaRPr lang="en-IN" sz="1600" dirty="0">
                        <a:latin typeface="Calibri"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8B7B0F72-FF9D-4A6F-9D6B-694E0270097A}" type="slidenum">
              <a:rPr lang="en-IN" smtClean="0"/>
              <a:pPr/>
              <a:t>11</a:t>
            </a:fld>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solidFill>
                  <a:srgbClr val="FF0000"/>
                </a:solidFill>
              </a:rPr>
              <a:t>TERRITORIAL JURISDICTION OF THE NCLT</a:t>
            </a:r>
            <a:endParaRPr lang="en-IN" sz="4000" dirty="0"/>
          </a:p>
        </p:txBody>
      </p:sp>
      <p:graphicFrame>
        <p:nvGraphicFramePr>
          <p:cNvPr id="5" name="Content Placeholder 4"/>
          <p:cNvGraphicFramePr>
            <a:graphicFrameLocks noGrp="1"/>
          </p:cNvGraphicFramePr>
          <p:nvPr>
            <p:ph idx="1"/>
          </p:nvPr>
        </p:nvGraphicFramePr>
        <p:xfrm>
          <a:off x="457200" y="1935163"/>
          <a:ext cx="8229600" cy="4033520"/>
        </p:xfrm>
        <a:graphic>
          <a:graphicData uri="http://schemas.openxmlformats.org/drawingml/2006/table">
            <a:tbl>
              <a:tblPr firstRow="1" bandRow="1">
                <a:tableStyleId>{5C22544A-7EE6-4342-B048-85BDC9FD1C3A}</a:tableStyleId>
              </a:tblPr>
              <a:tblGrid>
                <a:gridCol w="828652"/>
                <a:gridCol w="2000264"/>
                <a:gridCol w="5400684"/>
              </a:tblGrid>
              <a:tr h="370840">
                <a:tc>
                  <a:txBody>
                    <a:bodyPr/>
                    <a:lstStyle/>
                    <a:p>
                      <a:r>
                        <a:rPr lang="en-IN" dirty="0" smtClean="0">
                          <a:latin typeface="Calibri" pitchFamily="34" charset="0"/>
                        </a:rPr>
                        <a:t>S, NO</a:t>
                      </a:r>
                      <a:endParaRPr lang="en-IN" dirty="0">
                        <a:latin typeface="Calibri" pitchFamily="34" charset="0"/>
                      </a:endParaRPr>
                    </a:p>
                  </a:txBody>
                  <a:tcPr/>
                </a:tc>
                <a:tc>
                  <a:txBody>
                    <a:bodyPr/>
                    <a:lstStyle/>
                    <a:p>
                      <a:r>
                        <a:rPr lang="en-IN" dirty="0" smtClean="0">
                          <a:latin typeface="Calibri" pitchFamily="34" charset="0"/>
                        </a:rPr>
                        <a:t>Name</a:t>
                      </a:r>
                      <a:r>
                        <a:rPr lang="en-IN" baseline="0" dirty="0" smtClean="0">
                          <a:latin typeface="Calibri" pitchFamily="34" charset="0"/>
                        </a:rPr>
                        <a:t> of the Bench</a:t>
                      </a:r>
                      <a:endParaRPr lang="en-IN" dirty="0">
                        <a:latin typeface="Calibri" pitchFamily="34" charset="0"/>
                      </a:endParaRPr>
                    </a:p>
                  </a:txBody>
                  <a:tcPr/>
                </a:tc>
                <a:tc>
                  <a:txBody>
                    <a:bodyPr/>
                    <a:lstStyle/>
                    <a:p>
                      <a:r>
                        <a:rPr lang="en-IN" dirty="0" smtClean="0">
                          <a:latin typeface="Calibri" pitchFamily="34" charset="0"/>
                        </a:rPr>
                        <a:t>Address of the Bench</a:t>
                      </a:r>
                      <a:endParaRPr lang="en-IN" dirty="0">
                        <a:latin typeface="Calibri" pitchFamily="34" charset="0"/>
                      </a:endParaRPr>
                    </a:p>
                  </a:txBody>
                  <a:tcPr/>
                </a:tc>
              </a:tr>
              <a:tr h="370840">
                <a:tc>
                  <a:txBody>
                    <a:bodyPr/>
                    <a:lstStyle/>
                    <a:p>
                      <a:r>
                        <a:rPr lang="en-IN" dirty="0" smtClean="0">
                          <a:latin typeface="Calibri" pitchFamily="34" charset="0"/>
                        </a:rPr>
                        <a:t>10.</a:t>
                      </a:r>
                      <a:endParaRPr lang="en-IN" dirty="0">
                        <a:latin typeface="Calibri" pitchFamily="34" charset="0"/>
                      </a:endParaRPr>
                    </a:p>
                  </a:txBody>
                  <a:tcPr/>
                </a:tc>
                <a:tc>
                  <a:txBody>
                    <a:bodyPr/>
                    <a:lstStyle/>
                    <a:p>
                      <a:r>
                        <a:rPr lang="en-IN" b="1" dirty="0" smtClean="0">
                          <a:latin typeface="Calibri" pitchFamily="34" charset="0"/>
                        </a:rPr>
                        <a:t>NCLT Mumbai Bench</a:t>
                      </a:r>
                    </a:p>
                    <a:p>
                      <a:endParaRPr lang="en-IN" dirty="0">
                        <a:latin typeface="Calibri" pitchFamily="34" charset="0"/>
                      </a:endParaRPr>
                    </a:p>
                  </a:txBody>
                  <a:tcPr/>
                </a:tc>
                <a:tc>
                  <a:txBody>
                    <a:bodyPr/>
                    <a:lstStyle/>
                    <a:p>
                      <a:r>
                        <a:rPr lang="en-IN" b="1" dirty="0" smtClean="0">
                          <a:latin typeface="Calibri" pitchFamily="34" charset="0"/>
                        </a:rPr>
                        <a:t> Address:</a:t>
                      </a:r>
                      <a:r>
                        <a:rPr lang="en-IN" dirty="0" smtClean="0">
                          <a:latin typeface="Calibri" pitchFamily="34" charset="0"/>
                        </a:rPr>
                        <a:t> 6th Floor, Fountain Telecom Building No.1, Near Central Telegraph, M.G. Road, Mumbai – 400001</a:t>
                      </a:r>
                      <a:br>
                        <a:rPr lang="en-IN" dirty="0" smtClean="0">
                          <a:latin typeface="Calibri" pitchFamily="34" charset="0"/>
                        </a:rPr>
                      </a:br>
                      <a:r>
                        <a:rPr lang="en-IN" b="1" dirty="0" smtClean="0">
                          <a:latin typeface="Calibri" pitchFamily="34" charset="0"/>
                        </a:rPr>
                        <a:t>Jurisdiction:</a:t>
                      </a:r>
                      <a:r>
                        <a:rPr lang="en-IN" dirty="0" smtClean="0">
                          <a:latin typeface="Calibri" pitchFamily="34" charset="0"/>
                        </a:rPr>
                        <a:t> State of Chhattisgarh, State of Maharashtra, State of Goa</a:t>
                      </a:r>
                      <a:endParaRPr lang="en-IN" dirty="0">
                        <a:latin typeface="Calibri" pitchFamily="34" charset="0"/>
                      </a:endParaRPr>
                    </a:p>
                  </a:txBody>
                  <a:tcPr/>
                </a:tc>
              </a:tr>
              <a:tr h="370840">
                <a:tc>
                  <a:txBody>
                    <a:bodyPr/>
                    <a:lstStyle/>
                    <a:p>
                      <a:r>
                        <a:rPr lang="en-IN" dirty="0" smtClean="0">
                          <a:latin typeface="Calibri" pitchFamily="34" charset="0"/>
                        </a:rPr>
                        <a:t>11.</a:t>
                      </a:r>
                      <a:endParaRPr lang="en-IN" dirty="0">
                        <a:latin typeface="Calibri" pitchFamily="34" charset="0"/>
                      </a:endParaRPr>
                    </a:p>
                  </a:txBody>
                  <a:tcPr/>
                </a:tc>
                <a:tc>
                  <a:txBody>
                    <a:bodyPr/>
                    <a:lstStyle/>
                    <a:p>
                      <a:r>
                        <a:rPr lang="en-IN" b="1" dirty="0" smtClean="0">
                          <a:latin typeface="Calibri" pitchFamily="34" charset="0"/>
                        </a:rPr>
                        <a:t>NCLT </a:t>
                      </a:r>
                      <a:r>
                        <a:rPr lang="en-IN" b="1" dirty="0" err="1" smtClean="0">
                          <a:latin typeface="Calibri" pitchFamily="34" charset="0"/>
                        </a:rPr>
                        <a:t>Jaipur</a:t>
                      </a:r>
                      <a:r>
                        <a:rPr lang="en-IN" b="1" dirty="0" smtClean="0">
                          <a:latin typeface="Calibri" pitchFamily="34" charset="0"/>
                        </a:rPr>
                        <a:t> Bench</a:t>
                      </a:r>
                      <a:endParaRPr lang="en-IN" dirty="0">
                        <a:latin typeface="Calibri" pitchFamily="34" charset="0"/>
                      </a:endParaRPr>
                    </a:p>
                  </a:txBody>
                  <a:tcPr/>
                </a:tc>
                <a:tc>
                  <a:txBody>
                    <a:bodyPr/>
                    <a:lstStyle/>
                    <a:p>
                      <a:r>
                        <a:rPr lang="en-IN" dirty="0" smtClean="0">
                          <a:latin typeface="Calibri" pitchFamily="34" charset="0"/>
                        </a:rPr>
                        <a:t> State of Rajasthan</a:t>
                      </a:r>
                      <a:r>
                        <a:rPr lang="en-IN" baseline="0" dirty="0" smtClean="0">
                          <a:latin typeface="Calibri" pitchFamily="34" charset="0"/>
                        </a:rPr>
                        <a:t> </a:t>
                      </a:r>
                      <a:endParaRPr lang="en-IN" dirty="0">
                        <a:latin typeface="Calibri" pitchFamily="34" charset="0"/>
                      </a:endParaRPr>
                    </a:p>
                  </a:txBody>
                  <a:tcPr/>
                </a:tc>
              </a:tr>
              <a:tr h="370840">
                <a:tc>
                  <a:txBody>
                    <a:bodyPr/>
                    <a:lstStyle/>
                    <a:p>
                      <a:r>
                        <a:rPr lang="en-IN" dirty="0" smtClean="0">
                          <a:latin typeface="Calibri" pitchFamily="34" charset="0"/>
                        </a:rPr>
                        <a:t>12.</a:t>
                      </a:r>
                      <a:endParaRPr lang="en-IN" dirty="0">
                        <a:latin typeface="Calibri" pitchFamily="34" charset="0"/>
                      </a:endParaRPr>
                    </a:p>
                  </a:txBody>
                  <a:tcPr/>
                </a:tc>
                <a:tc>
                  <a:txBody>
                    <a:bodyPr/>
                    <a:lstStyle/>
                    <a:p>
                      <a:r>
                        <a:rPr lang="en-IN" b="1" dirty="0" smtClean="0">
                          <a:latin typeface="Calibri" pitchFamily="34" charset="0"/>
                        </a:rPr>
                        <a:t>NCLT</a:t>
                      </a:r>
                      <a:r>
                        <a:rPr lang="en-IN" b="1" baseline="0" dirty="0" smtClean="0">
                          <a:latin typeface="Calibri" pitchFamily="34" charset="0"/>
                        </a:rPr>
                        <a:t>  </a:t>
                      </a:r>
                      <a:r>
                        <a:rPr lang="en-IN" b="1" baseline="0" dirty="0" err="1" smtClean="0">
                          <a:latin typeface="Calibri" pitchFamily="34" charset="0"/>
                        </a:rPr>
                        <a:t>Cuttak</a:t>
                      </a:r>
                      <a:r>
                        <a:rPr lang="en-IN" b="1" baseline="0" dirty="0" smtClean="0">
                          <a:latin typeface="Calibri" pitchFamily="34" charset="0"/>
                        </a:rPr>
                        <a:t> Bench</a:t>
                      </a:r>
                      <a:endParaRPr lang="en-IN" b="1" dirty="0">
                        <a:latin typeface="Calibri" pitchFamily="34" charset="0"/>
                      </a:endParaRPr>
                    </a:p>
                  </a:txBody>
                  <a:tcPr/>
                </a:tc>
                <a:tc>
                  <a:txBody>
                    <a:bodyPr/>
                    <a:lstStyle/>
                    <a:p>
                      <a:r>
                        <a:rPr lang="en-IN" dirty="0" smtClean="0">
                          <a:latin typeface="Calibri" pitchFamily="34" charset="0"/>
                        </a:rPr>
                        <a:t> State of Chhattisgarh.</a:t>
                      </a:r>
                    </a:p>
                    <a:p>
                      <a:r>
                        <a:rPr lang="en-IN" dirty="0" smtClean="0">
                          <a:latin typeface="Calibri" pitchFamily="34" charset="0"/>
                        </a:rPr>
                        <a:t> State of </a:t>
                      </a:r>
                      <a:r>
                        <a:rPr lang="en-IN" dirty="0" err="1" smtClean="0">
                          <a:latin typeface="Calibri" pitchFamily="34" charset="0"/>
                        </a:rPr>
                        <a:t>Odisha</a:t>
                      </a:r>
                      <a:r>
                        <a:rPr lang="en-IN" dirty="0" smtClean="0">
                          <a:latin typeface="Calibri" pitchFamily="34" charset="0"/>
                        </a:rPr>
                        <a:t>.</a:t>
                      </a:r>
                    </a:p>
                    <a:p>
                      <a:endParaRPr lang="en-IN" dirty="0">
                        <a:latin typeface="Calibri" pitchFamily="34" charset="0"/>
                      </a:endParaRPr>
                    </a:p>
                  </a:txBody>
                  <a:tcPr/>
                </a:tc>
              </a:tr>
              <a:tr h="370840">
                <a:tc>
                  <a:txBody>
                    <a:bodyPr/>
                    <a:lstStyle/>
                    <a:p>
                      <a:r>
                        <a:rPr lang="en-IN" dirty="0" smtClean="0">
                          <a:latin typeface="Calibri" pitchFamily="34" charset="0"/>
                        </a:rPr>
                        <a:t>13.</a:t>
                      </a:r>
                      <a:endParaRPr lang="en-IN" dirty="0">
                        <a:latin typeface="Calibri" pitchFamily="34" charset="0"/>
                      </a:endParaRPr>
                    </a:p>
                  </a:txBody>
                  <a:tcPr/>
                </a:tc>
                <a:tc>
                  <a:txBody>
                    <a:bodyPr/>
                    <a:lstStyle/>
                    <a:p>
                      <a:r>
                        <a:rPr lang="en-IN" b="1" dirty="0" smtClean="0">
                          <a:latin typeface="Calibri" pitchFamily="34" charset="0"/>
                        </a:rPr>
                        <a:t>NCLT Kochi  Bench </a:t>
                      </a:r>
                      <a:endParaRPr lang="en-IN" b="1" dirty="0">
                        <a:latin typeface="Calibri" pitchFamily="34" charset="0"/>
                      </a:endParaRPr>
                    </a:p>
                  </a:txBody>
                  <a:tcPr/>
                </a:tc>
                <a:tc>
                  <a:txBody>
                    <a:bodyPr/>
                    <a:lstStyle/>
                    <a:p>
                      <a:r>
                        <a:rPr lang="en-IN" b="1" dirty="0" smtClean="0">
                          <a:latin typeface="Calibri" pitchFamily="34" charset="0"/>
                        </a:rPr>
                        <a:t>  </a:t>
                      </a:r>
                      <a:r>
                        <a:rPr lang="en-IN" dirty="0" smtClean="0">
                          <a:latin typeface="Calibri" pitchFamily="34" charset="0"/>
                        </a:rPr>
                        <a:t>State of Kerala</a:t>
                      </a:r>
                    </a:p>
                    <a:p>
                      <a:r>
                        <a:rPr lang="en-IN" baseline="0" dirty="0" smtClean="0">
                          <a:latin typeface="Calibri" pitchFamily="34" charset="0"/>
                        </a:rPr>
                        <a:t>  </a:t>
                      </a:r>
                      <a:r>
                        <a:rPr lang="en-IN" dirty="0" smtClean="0">
                          <a:latin typeface="Calibri" pitchFamily="34" charset="0"/>
                        </a:rPr>
                        <a:t>Union Territory of </a:t>
                      </a:r>
                      <a:r>
                        <a:rPr lang="en-IN" dirty="0" err="1" smtClean="0">
                          <a:latin typeface="Calibri" pitchFamily="34" charset="0"/>
                        </a:rPr>
                        <a:t>Laksha</a:t>
                      </a:r>
                      <a:endParaRPr lang="en-IN"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latin typeface="Calibri" pitchFamily="34" charset="0"/>
                      </a:endParaRPr>
                    </a:p>
                    <a:p>
                      <a:endParaRPr lang="en-IN" dirty="0">
                        <a:latin typeface="Calibri"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8B7B0F72-FF9D-4A6F-9D6B-694E0270097A}" type="slidenum">
              <a:rPr lang="en-IN" smtClean="0"/>
              <a:pPr/>
              <a:t>12</a:t>
            </a:fld>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solidFill>
                  <a:srgbClr val="FF0000"/>
                </a:solidFill>
              </a:rPr>
              <a:t>TERRITORIAL JURISDICTION OF THE NCLT</a:t>
            </a:r>
            <a:endParaRPr lang="en-IN" sz="4000" dirty="0"/>
          </a:p>
        </p:txBody>
      </p:sp>
      <p:graphicFrame>
        <p:nvGraphicFramePr>
          <p:cNvPr id="5" name="Content Placeholder 4"/>
          <p:cNvGraphicFramePr>
            <a:graphicFrameLocks noGrp="1"/>
          </p:cNvGraphicFramePr>
          <p:nvPr>
            <p:ph idx="1"/>
          </p:nvPr>
        </p:nvGraphicFramePr>
        <p:xfrm>
          <a:off x="457200" y="1935163"/>
          <a:ext cx="8229600" cy="2103120"/>
        </p:xfrm>
        <a:graphic>
          <a:graphicData uri="http://schemas.openxmlformats.org/drawingml/2006/table">
            <a:tbl>
              <a:tblPr firstRow="1" bandRow="1">
                <a:tableStyleId>{5C22544A-7EE6-4342-B048-85BDC9FD1C3A}</a:tableStyleId>
              </a:tblPr>
              <a:tblGrid>
                <a:gridCol w="828652"/>
                <a:gridCol w="2000264"/>
                <a:gridCol w="5400684"/>
              </a:tblGrid>
              <a:tr h="370840">
                <a:tc>
                  <a:txBody>
                    <a:bodyPr/>
                    <a:lstStyle/>
                    <a:p>
                      <a:r>
                        <a:rPr lang="en-IN" sz="2000" dirty="0" smtClean="0">
                          <a:latin typeface="Calibri" pitchFamily="34" charset="0"/>
                        </a:rPr>
                        <a:t>S, NO</a:t>
                      </a:r>
                      <a:endParaRPr lang="en-IN" sz="2000" dirty="0">
                        <a:latin typeface="Calibri" pitchFamily="34" charset="0"/>
                      </a:endParaRPr>
                    </a:p>
                  </a:txBody>
                  <a:tcPr/>
                </a:tc>
                <a:tc>
                  <a:txBody>
                    <a:bodyPr/>
                    <a:lstStyle/>
                    <a:p>
                      <a:r>
                        <a:rPr lang="en-IN" sz="2000" dirty="0" smtClean="0">
                          <a:latin typeface="Calibri" pitchFamily="34" charset="0"/>
                        </a:rPr>
                        <a:t>Name</a:t>
                      </a:r>
                      <a:r>
                        <a:rPr lang="en-IN" sz="2000" baseline="0" dirty="0" smtClean="0">
                          <a:latin typeface="Calibri" pitchFamily="34" charset="0"/>
                        </a:rPr>
                        <a:t> of the Bench</a:t>
                      </a:r>
                      <a:endParaRPr lang="en-IN" sz="2000" dirty="0">
                        <a:latin typeface="Calibri" pitchFamily="34" charset="0"/>
                      </a:endParaRPr>
                    </a:p>
                  </a:txBody>
                  <a:tcPr/>
                </a:tc>
                <a:tc>
                  <a:txBody>
                    <a:bodyPr/>
                    <a:lstStyle/>
                    <a:p>
                      <a:r>
                        <a:rPr lang="en-IN" sz="2000" dirty="0" smtClean="0">
                          <a:latin typeface="Calibri" pitchFamily="34" charset="0"/>
                        </a:rPr>
                        <a:t>Address of the Bench</a:t>
                      </a:r>
                      <a:endParaRPr lang="en-IN" sz="2000" dirty="0">
                        <a:latin typeface="Calibri" pitchFamily="34" charset="0"/>
                      </a:endParaRPr>
                    </a:p>
                  </a:txBody>
                  <a:tcPr/>
                </a:tc>
              </a:tr>
              <a:tr h="370840">
                <a:tc>
                  <a:txBody>
                    <a:bodyPr/>
                    <a:lstStyle/>
                    <a:p>
                      <a:r>
                        <a:rPr lang="en-IN" sz="2000" dirty="0" smtClean="0">
                          <a:latin typeface="Calibri" pitchFamily="34" charset="0"/>
                        </a:rPr>
                        <a:t>14.</a:t>
                      </a:r>
                      <a:endParaRPr lang="en-IN" sz="2000" dirty="0">
                        <a:latin typeface="Calibri" pitchFamily="34" charset="0"/>
                      </a:endParaRPr>
                    </a:p>
                  </a:txBody>
                  <a:tcPr/>
                </a:tc>
                <a:tc>
                  <a:txBody>
                    <a:bodyPr/>
                    <a:lstStyle/>
                    <a:p>
                      <a:r>
                        <a:rPr lang="en-IN" sz="2000" b="1" dirty="0" smtClean="0">
                          <a:latin typeface="Calibri" pitchFamily="34" charset="0"/>
                        </a:rPr>
                        <a:t>NCLT, </a:t>
                      </a:r>
                      <a:r>
                        <a:rPr lang="en-IN" sz="2000" b="1" dirty="0" err="1" smtClean="0">
                          <a:latin typeface="Calibri" pitchFamily="34" charset="0"/>
                        </a:rPr>
                        <a:t>Amaravati</a:t>
                      </a:r>
                      <a:r>
                        <a:rPr lang="en-IN" sz="2000" b="1" dirty="0" smtClean="0">
                          <a:latin typeface="Calibri" pitchFamily="34" charset="0"/>
                        </a:rPr>
                        <a:t> Bench</a:t>
                      </a:r>
                      <a:endParaRPr lang="en-IN" sz="2000" b="1" dirty="0">
                        <a:latin typeface="Calibri" pitchFamily="34" charset="0"/>
                      </a:endParaRPr>
                    </a:p>
                  </a:txBody>
                  <a:tcPr/>
                </a:tc>
                <a:tc>
                  <a:txBody>
                    <a:bodyPr/>
                    <a:lstStyle/>
                    <a:p>
                      <a:r>
                        <a:rPr lang="en-IN" sz="2000" b="1" dirty="0" smtClean="0">
                          <a:latin typeface="Calibri" pitchFamily="34" charset="0"/>
                        </a:rPr>
                        <a:t> </a:t>
                      </a:r>
                      <a:r>
                        <a:rPr lang="en-IN" sz="2000" dirty="0" smtClean="0">
                          <a:latin typeface="Calibri" pitchFamily="34" charset="0"/>
                        </a:rPr>
                        <a:t>State of Andhra Pradesh</a:t>
                      </a:r>
                      <a:endParaRPr lang="en-IN" sz="2000" dirty="0">
                        <a:latin typeface="Calibri" pitchFamily="34" charset="0"/>
                      </a:endParaRPr>
                    </a:p>
                  </a:txBody>
                  <a:tcPr/>
                </a:tc>
              </a:tr>
              <a:tr h="370840">
                <a:tc>
                  <a:txBody>
                    <a:bodyPr/>
                    <a:lstStyle/>
                    <a:p>
                      <a:r>
                        <a:rPr lang="en-IN" sz="2000" dirty="0" smtClean="0">
                          <a:latin typeface="Calibri" pitchFamily="34" charset="0"/>
                        </a:rPr>
                        <a:t>15.</a:t>
                      </a:r>
                      <a:endParaRPr lang="en-IN" sz="2000" dirty="0">
                        <a:latin typeface="Calibri" pitchFamily="34" charset="0"/>
                      </a:endParaRPr>
                    </a:p>
                  </a:txBody>
                  <a:tcPr/>
                </a:tc>
                <a:tc>
                  <a:txBody>
                    <a:bodyPr/>
                    <a:lstStyle/>
                    <a:p>
                      <a:r>
                        <a:rPr lang="en-IN" sz="2000" b="1" dirty="0" smtClean="0">
                          <a:latin typeface="Calibri" pitchFamily="34" charset="0"/>
                        </a:rPr>
                        <a:t>NCLT, Indore Bench.</a:t>
                      </a:r>
                      <a:endParaRPr lang="en-IN" sz="2000" b="1" dirty="0">
                        <a:latin typeface="Calibri" pitchFamily="34" charset="0"/>
                      </a:endParaRPr>
                    </a:p>
                  </a:txBody>
                  <a:tcPr/>
                </a:tc>
                <a:tc>
                  <a:txBody>
                    <a:bodyPr/>
                    <a:lstStyle/>
                    <a:p>
                      <a:r>
                        <a:rPr lang="en-IN" sz="2000" dirty="0" smtClean="0">
                          <a:latin typeface="Calibri" pitchFamily="34" charset="0"/>
                        </a:rPr>
                        <a:t> State of Madhya Pradesh</a:t>
                      </a:r>
                      <a:endParaRPr lang="en-IN" sz="2000" dirty="0">
                        <a:latin typeface="Calibri"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8B7B0F72-FF9D-4A6F-9D6B-694E0270097A}" type="slidenum">
              <a:rPr lang="en-IN" smtClean="0"/>
              <a:pPr/>
              <a:t>13</a:t>
            </a:fld>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solidFill>
                  <a:srgbClr val="FF0000"/>
                </a:solidFill>
              </a:rPr>
              <a:t>JURISDICTION OF NCLT UNDER COMPANIES ACT,2013</a:t>
            </a:r>
            <a:endParaRPr lang="en-IN" sz="4000" b="1" dirty="0">
              <a:solidFill>
                <a:srgbClr val="FF0000"/>
              </a:solidFill>
            </a:endParaRPr>
          </a:p>
        </p:txBody>
      </p:sp>
      <p:graphicFrame>
        <p:nvGraphicFramePr>
          <p:cNvPr id="6" name="Content Placeholder 5"/>
          <p:cNvGraphicFramePr>
            <a:graphicFrameLocks noGrp="1"/>
          </p:cNvGraphicFramePr>
          <p:nvPr>
            <p:ph idx="1"/>
          </p:nvPr>
        </p:nvGraphicFramePr>
        <p:xfrm>
          <a:off x="457200" y="1935163"/>
          <a:ext cx="8229600" cy="4114800"/>
        </p:xfrm>
        <a:graphic>
          <a:graphicData uri="http://schemas.openxmlformats.org/drawingml/2006/table">
            <a:tbl>
              <a:tblPr firstRow="1" bandRow="1">
                <a:tableStyleId>{5C22544A-7EE6-4342-B048-85BDC9FD1C3A}</a:tableStyleId>
              </a:tblPr>
              <a:tblGrid>
                <a:gridCol w="900090"/>
                <a:gridCol w="2857520"/>
                <a:gridCol w="4471990"/>
              </a:tblGrid>
              <a:tr h="370840">
                <a:tc>
                  <a:txBody>
                    <a:bodyPr/>
                    <a:lstStyle/>
                    <a:p>
                      <a:r>
                        <a:rPr lang="en-IN" sz="2000" dirty="0" err="1" smtClean="0">
                          <a:latin typeface="Calibri" pitchFamily="34" charset="0"/>
                          <a:cs typeface="Arial" pitchFamily="34" charset="0"/>
                        </a:rPr>
                        <a:t>S,no</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Section </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Description</a:t>
                      </a:r>
                      <a:endParaRPr lang="en-IN" sz="2000" dirty="0">
                        <a:latin typeface="Calibri" pitchFamily="34" charset="0"/>
                        <a:cs typeface="Arial" pitchFamily="34" charset="0"/>
                      </a:endParaRPr>
                    </a:p>
                  </a:txBody>
                  <a:tcPr/>
                </a:tc>
              </a:tr>
              <a:tr h="370840">
                <a:tc>
                  <a:txBody>
                    <a:bodyPr/>
                    <a:lstStyle/>
                    <a:p>
                      <a:r>
                        <a:rPr lang="en-IN" sz="2000" dirty="0" smtClean="0">
                          <a:latin typeface="Calibri" pitchFamily="34" charset="0"/>
                          <a:cs typeface="Arial" pitchFamily="34" charset="0"/>
                        </a:rPr>
                        <a:t>1.</a:t>
                      </a:r>
                      <a:endParaRPr lang="en-IN" sz="2000" dirty="0">
                        <a:latin typeface="Calibri"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Calibri" pitchFamily="34" charset="0"/>
                          <a:cs typeface="Arial" pitchFamily="34" charset="0"/>
                        </a:rPr>
                        <a:t>Sec. 2 (41)  </a:t>
                      </a:r>
                      <a:r>
                        <a:rPr lang="en-IN" sz="2000" dirty="0" smtClean="0">
                          <a:solidFill>
                            <a:srgbClr val="FF0000"/>
                          </a:solidFill>
                          <a:latin typeface="Calibri" pitchFamily="34" charset="0"/>
                          <a:cs typeface="Arial" pitchFamily="34" charset="0"/>
                        </a:rPr>
                        <a:t>*</a:t>
                      </a:r>
                    </a:p>
                  </a:txBody>
                  <a:tcPr/>
                </a:tc>
                <a:tc>
                  <a:txBody>
                    <a:bodyPr/>
                    <a:lstStyle/>
                    <a:p>
                      <a:r>
                        <a:rPr lang="en-IN" sz="2000" dirty="0" smtClean="0">
                          <a:latin typeface="Calibri" pitchFamily="34" charset="0"/>
                          <a:cs typeface="Arial" pitchFamily="34" charset="0"/>
                        </a:rPr>
                        <a:t>Application for change in Financial year.</a:t>
                      </a:r>
                      <a:endParaRPr lang="en-IN" sz="2000" dirty="0">
                        <a:latin typeface="Calibri" pitchFamily="34" charset="0"/>
                        <a:cs typeface="Arial" pitchFamily="34" charset="0"/>
                      </a:endParaRPr>
                    </a:p>
                  </a:txBody>
                  <a:tcPr/>
                </a:tc>
              </a:tr>
              <a:tr h="370840">
                <a:tc>
                  <a:txBody>
                    <a:bodyPr/>
                    <a:lstStyle/>
                    <a:p>
                      <a:r>
                        <a:rPr lang="en-IN" sz="2000" dirty="0" smtClean="0">
                          <a:latin typeface="Calibri" pitchFamily="34" charset="0"/>
                          <a:cs typeface="Arial" pitchFamily="34" charset="0"/>
                        </a:rPr>
                        <a:t>2.</a:t>
                      </a:r>
                      <a:endParaRPr lang="en-IN" sz="2000" dirty="0">
                        <a:latin typeface="Calibri"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Calibri" pitchFamily="34" charset="0"/>
                          <a:cs typeface="Arial" pitchFamily="34" charset="0"/>
                        </a:rPr>
                        <a:t>Sub-section (7) of section 7 [except clause (c) and (d)]</a:t>
                      </a:r>
                    </a:p>
                  </a:txBody>
                  <a:tcPr/>
                </a:tc>
                <a:tc>
                  <a:txBody>
                    <a:bodyPr/>
                    <a:lstStyle/>
                    <a:p>
                      <a:r>
                        <a:rPr lang="en-IN" sz="2000" dirty="0" smtClean="0">
                          <a:latin typeface="Calibri" pitchFamily="34" charset="0"/>
                          <a:cs typeface="Arial" pitchFamily="34" charset="0"/>
                        </a:rPr>
                        <a:t>Legal action for false or incorrect information at the time of Incorporation .</a:t>
                      </a:r>
                      <a:endParaRPr lang="en-IN" sz="2000" dirty="0">
                        <a:latin typeface="Calibri" pitchFamily="34" charset="0"/>
                        <a:cs typeface="Arial" pitchFamily="34" charset="0"/>
                      </a:endParaRPr>
                    </a:p>
                  </a:txBody>
                  <a:tcPr/>
                </a:tc>
              </a:tr>
              <a:tr h="370840">
                <a:tc>
                  <a:txBody>
                    <a:bodyPr/>
                    <a:lstStyle/>
                    <a:p>
                      <a:r>
                        <a:rPr lang="en-IN" sz="2000" dirty="0" smtClean="0">
                          <a:latin typeface="Calibri" pitchFamily="34" charset="0"/>
                          <a:cs typeface="Arial" pitchFamily="34" charset="0"/>
                        </a:rPr>
                        <a:t>3.</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Section 14</a:t>
                      </a:r>
                      <a:r>
                        <a:rPr lang="en-IN" sz="2000" dirty="0" smtClean="0">
                          <a:solidFill>
                            <a:srgbClr val="FF0000"/>
                          </a:solidFill>
                          <a:latin typeface="Calibri" pitchFamily="34" charset="0"/>
                          <a:cs typeface="Arial" pitchFamily="34" charset="0"/>
                        </a:rPr>
                        <a:t> *</a:t>
                      </a:r>
                      <a:endParaRPr lang="en-IN" sz="2000" dirty="0">
                        <a:solidFill>
                          <a:srgbClr val="FF0000"/>
                        </a:solidFill>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Conversion of Public to Private Limited.</a:t>
                      </a:r>
                    </a:p>
                    <a:p>
                      <a:endParaRPr lang="en-IN" sz="2000" dirty="0">
                        <a:latin typeface="Calibri" pitchFamily="34" charset="0"/>
                        <a:cs typeface="Arial" pitchFamily="34" charset="0"/>
                      </a:endParaRPr>
                    </a:p>
                  </a:txBody>
                  <a:tcPr/>
                </a:tc>
              </a:tr>
              <a:tr h="370840">
                <a:tc>
                  <a:txBody>
                    <a:bodyPr/>
                    <a:lstStyle/>
                    <a:p>
                      <a:r>
                        <a:rPr lang="en-IN" sz="2000" dirty="0" smtClean="0">
                          <a:latin typeface="Calibri" pitchFamily="34" charset="0"/>
                          <a:cs typeface="Arial" pitchFamily="34" charset="0"/>
                        </a:rPr>
                        <a:t>4.</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Section 55 </a:t>
                      </a:r>
                    </a:p>
                    <a:p>
                      <a:r>
                        <a:rPr lang="en-IN" sz="2000" dirty="0" smtClean="0">
                          <a:latin typeface="Calibri" pitchFamily="34" charset="0"/>
                          <a:cs typeface="Arial" pitchFamily="34" charset="0"/>
                        </a:rPr>
                        <a:t>Section</a:t>
                      </a:r>
                      <a:r>
                        <a:rPr lang="en-IN" sz="2000" baseline="0" dirty="0" smtClean="0">
                          <a:latin typeface="Calibri" pitchFamily="34" charset="0"/>
                          <a:cs typeface="Arial" pitchFamily="34" charset="0"/>
                        </a:rPr>
                        <a:t> 58</a:t>
                      </a:r>
                    </a:p>
                    <a:p>
                      <a:r>
                        <a:rPr lang="en-IN" sz="2000" baseline="0" dirty="0" smtClean="0">
                          <a:latin typeface="Calibri" pitchFamily="34" charset="0"/>
                          <a:cs typeface="Arial" pitchFamily="34" charset="0"/>
                        </a:rPr>
                        <a:t>Section 59</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Rollover of existing redeemable preference shares . Appeal against Refusal of Registration of Shares. Appeal for Rectification of Register of Member </a:t>
                      </a:r>
                    </a:p>
                    <a:p>
                      <a:endParaRPr lang="en-IN" sz="2000" dirty="0">
                        <a:latin typeface="Calibri" pitchFamily="34" charset="0"/>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8B7B0F72-FF9D-4A6F-9D6B-694E0270097A}" type="slidenum">
              <a:rPr lang="en-IN" smtClean="0"/>
              <a:pPr/>
              <a:t>14</a:t>
            </a:fld>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solidFill>
                  <a:srgbClr val="FF0000"/>
                </a:solidFill>
              </a:rPr>
              <a:t>JURISDICTION OF NCLT UNDER COMPANIES ACT,2013</a:t>
            </a:r>
            <a:endParaRPr lang="en-IN" sz="4000" b="1" dirty="0">
              <a:solidFill>
                <a:srgbClr val="FF0000"/>
              </a:solidFill>
            </a:endParaRPr>
          </a:p>
        </p:txBody>
      </p:sp>
      <p:graphicFrame>
        <p:nvGraphicFramePr>
          <p:cNvPr id="6" name="Content Placeholder 5"/>
          <p:cNvGraphicFramePr>
            <a:graphicFrameLocks noGrp="1"/>
          </p:cNvGraphicFramePr>
          <p:nvPr>
            <p:ph idx="1"/>
          </p:nvPr>
        </p:nvGraphicFramePr>
        <p:xfrm>
          <a:off x="457200" y="1935163"/>
          <a:ext cx="8229600" cy="4632960"/>
        </p:xfrm>
        <a:graphic>
          <a:graphicData uri="http://schemas.openxmlformats.org/drawingml/2006/table">
            <a:tbl>
              <a:tblPr firstRow="1" bandRow="1">
                <a:tableStyleId>{5C22544A-7EE6-4342-B048-85BDC9FD1C3A}</a:tableStyleId>
              </a:tblPr>
              <a:tblGrid>
                <a:gridCol w="900090"/>
                <a:gridCol w="2857520"/>
                <a:gridCol w="4471990"/>
              </a:tblGrid>
              <a:tr h="370840">
                <a:tc>
                  <a:txBody>
                    <a:bodyPr/>
                    <a:lstStyle/>
                    <a:p>
                      <a:r>
                        <a:rPr lang="en-IN" sz="2000" dirty="0" err="1" smtClean="0">
                          <a:latin typeface="Calibri" pitchFamily="34" charset="0"/>
                        </a:rPr>
                        <a:t>S,no</a:t>
                      </a:r>
                      <a:endParaRPr lang="en-IN" sz="2000" dirty="0">
                        <a:latin typeface="Calibri" pitchFamily="34" charset="0"/>
                      </a:endParaRPr>
                    </a:p>
                  </a:txBody>
                  <a:tcPr/>
                </a:tc>
                <a:tc>
                  <a:txBody>
                    <a:bodyPr/>
                    <a:lstStyle/>
                    <a:p>
                      <a:r>
                        <a:rPr lang="en-IN" sz="2000" dirty="0" smtClean="0">
                          <a:latin typeface="Calibri" pitchFamily="34" charset="0"/>
                        </a:rPr>
                        <a:t>Section </a:t>
                      </a:r>
                      <a:endParaRPr lang="en-IN" sz="2000" dirty="0">
                        <a:latin typeface="Calibri" pitchFamily="34" charset="0"/>
                      </a:endParaRPr>
                    </a:p>
                  </a:txBody>
                  <a:tcPr/>
                </a:tc>
                <a:tc>
                  <a:txBody>
                    <a:bodyPr/>
                    <a:lstStyle/>
                    <a:p>
                      <a:r>
                        <a:rPr lang="en-IN" sz="2000" dirty="0" smtClean="0">
                          <a:latin typeface="Calibri" pitchFamily="34" charset="0"/>
                        </a:rPr>
                        <a:t>Description</a:t>
                      </a:r>
                      <a:endParaRPr lang="en-IN" sz="2000" dirty="0">
                        <a:latin typeface="Calibri" pitchFamily="34" charset="0"/>
                      </a:endParaRPr>
                    </a:p>
                  </a:txBody>
                  <a:tcPr/>
                </a:tc>
              </a:tr>
              <a:tr h="370840">
                <a:tc>
                  <a:txBody>
                    <a:bodyPr/>
                    <a:lstStyle/>
                    <a:p>
                      <a:r>
                        <a:rPr lang="en-IN" sz="2000" dirty="0" smtClean="0">
                          <a:latin typeface="Calibri" pitchFamily="34" charset="0"/>
                          <a:cs typeface="Arial" pitchFamily="34" charset="0"/>
                        </a:rPr>
                        <a:t>5.</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Section 61 </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Changes in voting rights by Consolidation or sub-division of share Capital .</a:t>
                      </a:r>
                      <a:endParaRPr lang="en-IN" sz="2000" dirty="0">
                        <a:latin typeface="Calibri" pitchFamily="34" charset="0"/>
                        <a:cs typeface="Arial" pitchFamily="34" charset="0"/>
                      </a:endParaRPr>
                    </a:p>
                  </a:txBody>
                  <a:tcPr/>
                </a:tc>
              </a:tr>
              <a:tr h="370840">
                <a:tc>
                  <a:txBody>
                    <a:bodyPr/>
                    <a:lstStyle/>
                    <a:p>
                      <a:r>
                        <a:rPr lang="en-IN" sz="2000" dirty="0" smtClean="0">
                          <a:latin typeface="Calibri" pitchFamily="34" charset="0"/>
                          <a:cs typeface="Arial" pitchFamily="34" charset="0"/>
                        </a:rPr>
                        <a:t>6.</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Section 62 </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Appeal by the company to Tribunal where Govt. Direct the company to convert the loan/ debentures into equity and company is not agreeing to the terms of the govt.</a:t>
                      </a:r>
                      <a:endParaRPr lang="en-IN" sz="2000" dirty="0">
                        <a:latin typeface="Calibri" pitchFamily="34" charset="0"/>
                        <a:cs typeface="Arial" pitchFamily="34" charset="0"/>
                      </a:endParaRPr>
                    </a:p>
                  </a:txBody>
                  <a:tcPr/>
                </a:tc>
              </a:tr>
              <a:tr h="370840">
                <a:tc>
                  <a:txBody>
                    <a:bodyPr/>
                    <a:lstStyle/>
                    <a:p>
                      <a:r>
                        <a:rPr lang="en-IN" sz="2000" dirty="0" smtClean="0">
                          <a:latin typeface="Calibri" pitchFamily="34" charset="0"/>
                          <a:cs typeface="Arial" pitchFamily="34" charset="0"/>
                        </a:rPr>
                        <a:t>7.</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Section 71 ,73 ,74 &amp;75</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Action by Debenture trustee once the secured Assets becomes insufficient.</a:t>
                      </a:r>
                      <a:r>
                        <a:rPr kumimoji="0" lang="en-IN" sz="2000" kern="1200" dirty="0" smtClean="0">
                          <a:solidFill>
                            <a:schemeClr val="dk1"/>
                          </a:solidFill>
                          <a:latin typeface="Calibri" pitchFamily="34" charset="0"/>
                          <a:ea typeface="+mn-ea"/>
                          <a:cs typeface="Arial" pitchFamily="34" charset="0"/>
                        </a:rPr>
                        <a:t> Application by Deposition for repayment of Deposit or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chemeClr val="dk1"/>
                          </a:solidFill>
                          <a:latin typeface="Calibri" pitchFamily="34" charset="0"/>
                          <a:ea typeface="+mn-ea"/>
                          <a:cs typeface="Arial" pitchFamily="34" charset="0"/>
                        </a:rPr>
                        <a:t>interest. </a:t>
                      </a:r>
                      <a:r>
                        <a:rPr lang="en-IN" sz="2000" dirty="0" smtClean="0">
                          <a:latin typeface="Calibri" pitchFamily="34" charset="0"/>
                          <a:cs typeface="Arial" pitchFamily="34" charset="0"/>
                        </a:rPr>
                        <a:t>Action against Company by defrauding Depositors by non-payment. </a:t>
                      </a:r>
                    </a:p>
                  </a:txBody>
                  <a:tcPr/>
                </a:tc>
              </a:tr>
            </a:tbl>
          </a:graphicData>
        </a:graphic>
      </p:graphicFrame>
      <p:sp>
        <p:nvSpPr>
          <p:cNvPr id="4" name="Slide Number Placeholder 3"/>
          <p:cNvSpPr>
            <a:spLocks noGrp="1"/>
          </p:cNvSpPr>
          <p:nvPr>
            <p:ph type="sldNum" sz="quarter" idx="12"/>
          </p:nvPr>
        </p:nvSpPr>
        <p:spPr/>
        <p:txBody>
          <a:bodyPr/>
          <a:lstStyle/>
          <a:p>
            <a:fld id="{8B7B0F72-FF9D-4A6F-9D6B-694E0270097A}" type="slidenum">
              <a:rPr lang="en-IN" smtClean="0"/>
              <a:pPr/>
              <a:t>15</a:t>
            </a:fld>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dirty="0" smtClean="0">
                <a:solidFill>
                  <a:srgbClr val="FF0000"/>
                </a:solidFill>
              </a:rPr>
              <a:t>JURISDICTION OF NCLT UNDER COMPANIES ACT,2013</a:t>
            </a:r>
            <a:endParaRPr lang="en-IN" sz="4000" dirty="0">
              <a:solidFill>
                <a:srgbClr val="FF0000"/>
              </a:solidFill>
            </a:endParaRPr>
          </a:p>
        </p:txBody>
      </p:sp>
      <p:graphicFrame>
        <p:nvGraphicFramePr>
          <p:cNvPr id="6" name="Content Placeholder 5"/>
          <p:cNvGraphicFramePr>
            <a:graphicFrameLocks noGrp="1"/>
          </p:cNvGraphicFramePr>
          <p:nvPr>
            <p:ph idx="1"/>
          </p:nvPr>
        </p:nvGraphicFramePr>
        <p:xfrm>
          <a:off x="457200" y="1935163"/>
          <a:ext cx="8229600" cy="4658360"/>
        </p:xfrm>
        <a:graphic>
          <a:graphicData uri="http://schemas.openxmlformats.org/drawingml/2006/table">
            <a:tbl>
              <a:tblPr firstRow="1" bandRow="1">
                <a:tableStyleId>{5C22544A-7EE6-4342-B048-85BDC9FD1C3A}</a:tableStyleId>
              </a:tblPr>
              <a:tblGrid>
                <a:gridCol w="900090"/>
                <a:gridCol w="2143140"/>
                <a:gridCol w="5186370"/>
              </a:tblGrid>
              <a:tr h="370840">
                <a:tc>
                  <a:txBody>
                    <a:bodyPr/>
                    <a:lstStyle/>
                    <a:p>
                      <a:r>
                        <a:rPr lang="en-IN" sz="1600" dirty="0" err="1" smtClean="0">
                          <a:latin typeface="Calibri" pitchFamily="34" charset="0"/>
                        </a:rPr>
                        <a:t>S,no</a:t>
                      </a:r>
                      <a:endParaRPr lang="en-IN" sz="1600" dirty="0">
                        <a:latin typeface="Calibri" pitchFamily="34" charset="0"/>
                      </a:endParaRPr>
                    </a:p>
                  </a:txBody>
                  <a:tcPr/>
                </a:tc>
                <a:tc>
                  <a:txBody>
                    <a:bodyPr/>
                    <a:lstStyle/>
                    <a:p>
                      <a:r>
                        <a:rPr lang="en-IN" sz="1600" dirty="0" smtClean="0">
                          <a:latin typeface="Calibri" pitchFamily="34" charset="0"/>
                        </a:rPr>
                        <a:t>Section </a:t>
                      </a:r>
                      <a:endParaRPr lang="en-IN" sz="1600" dirty="0">
                        <a:latin typeface="Calibri" pitchFamily="34" charset="0"/>
                      </a:endParaRPr>
                    </a:p>
                  </a:txBody>
                  <a:tcPr/>
                </a:tc>
                <a:tc>
                  <a:txBody>
                    <a:bodyPr/>
                    <a:lstStyle/>
                    <a:p>
                      <a:r>
                        <a:rPr lang="en-IN" sz="1600" dirty="0" smtClean="0">
                          <a:latin typeface="Calibri" pitchFamily="34" charset="0"/>
                        </a:rPr>
                        <a:t>Description</a:t>
                      </a:r>
                      <a:endParaRPr lang="en-IN" sz="1600" dirty="0">
                        <a:latin typeface="Calibri" pitchFamily="34" charset="0"/>
                      </a:endParaRPr>
                    </a:p>
                  </a:txBody>
                  <a:tcPr/>
                </a:tc>
              </a:tr>
              <a:tr h="370840">
                <a:tc>
                  <a:txBody>
                    <a:bodyPr/>
                    <a:lstStyle/>
                    <a:p>
                      <a:r>
                        <a:rPr lang="en-IN" sz="1600" dirty="0" smtClean="0">
                          <a:latin typeface="Calibri" pitchFamily="34" charset="0"/>
                          <a:cs typeface="Arial" pitchFamily="34" charset="0"/>
                        </a:rPr>
                        <a:t>8.</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97 </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Power to call for AGM in case of failure by the Company </a:t>
                      </a:r>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9.</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98 </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Power to call for meetings other than AGM</a:t>
                      </a:r>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10.</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99 </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Punishment for failure to comply with Tribunal Direction regarding Meetings </a:t>
                      </a:r>
                    </a:p>
                    <a:p>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11.</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119 </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Order for inspection in case of failure by the Company </a:t>
                      </a:r>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12.</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130 </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Re-opening of Accounts by Authorities </a:t>
                      </a:r>
                      <a:endParaRPr lang="en-IN" sz="1600" dirty="0">
                        <a:latin typeface="Calibri" pitchFamily="34" charset="0"/>
                        <a:cs typeface="Arial" pitchFamily="34" charset="0"/>
                      </a:endParaRPr>
                    </a:p>
                  </a:txBody>
                  <a:tcPr/>
                </a:tc>
              </a:tr>
              <a:tr h="461341">
                <a:tc>
                  <a:txBody>
                    <a:bodyPr/>
                    <a:lstStyle/>
                    <a:p>
                      <a:r>
                        <a:rPr lang="en-IN" sz="1600" dirty="0" smtClean="0">
                          <a:latin typeface="Calibri" pitchFamily="34" charset="0"/>
                          <a:cs typeface="Arial" pitchFamily="34" charset="0"/>
                        </a:rPr>
                        <a:t>13.</a:t>
                      </a:r>
                      <a:endParaRPr lang="en-IN" sz="1600" dirty="0">
                        <a:latin typeface="Calibri"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Calibri" pitchFamily="34" charset="0"/>
                          <a:cs typeface="Arial" pitchFamily="34" charset="0"/>
                        </a:rPr>
                        <a:t>Section 131 </a:t>
                      </a:r>
                    </a:p>
                    <a:p>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Voluntary revision of financial statements</a:t>
                      </a:r>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14.</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140 </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Removal or change of Auditor before due Date and </a:t>
                      </a:r>
                      <a:r>
                        <a:rPr lang="en-IN" sz="1600" dirty="0" err="1" smtClean="0">
                          <a:latin typeface="Calibri" pitchFamily="34" charset="0"/>
                          <a:cs typeface="Arial" pitchFamily="34" charset="0"/>
                        </a:rPr>
                        <a:t>Suo</a:t>
                      </a:r>
                      <a:r>
                        <a:rPr lang="en-IN" sz="1600" dirty="0" smtClean="0">
                          <a:latin typeface="Calibri" pitchFamily="34" charset="0"/>
                          <a:cs typeface="Arial" pitchFamily="34" charset="0"/>
                        </a:rPr>
                        <a:t> Moto action by Tribunal for removal </a:t>
                      </a:r>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15.</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169 </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Removal of Directors – representation and relaxation of provisions in certain cases</a:t>
                      </a:r>
                    </a:p>
                    <a:p>
                      <a:endParaRPr lang="en-IN" sz="1600" dirty="0">
                        <a:latin typeface="Calibri" pitchFamily="34" charset="0"/>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8B7B0F72-FF9D-4A6F-9D6B-694E0270097A}" type="slidenum">
              <a:rPr lang="en-IN" smtClean="0"/>
              <a:pPr/>
              <a:t>16</a:t>
            </a:fld>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solidFill>
                  <a:srgbClr val="FF0000"/>
                </a:solidFill>
              </a:rPr>
              <a:t>JURISDICTION OF NCLT UNDER COMPANIES ACT,2013</a:t>
            </a:r>
            <a:endParaRPr lang="en-IN" sz="4000" b="1" dirty="0">
              <a:solidFill>
                <a:srgbClr val="FF0000"/>
              </a:solidFill>
            </a:endParaRPr>
          </a:p>
        </p:txBody>
      </p:sp>
      <p:graphicFrame>
        <p:nvGraphicFramePr>
          <p:cNvPr id="6" name="Content Placeholder 5"/>
          <p:cNvGraphicFramePr>
            <a:graphicFrameLocks noGrp="1"/>
          </p:cNvGraphicFramePr>
          <p:nvPr>
            <p:ph idx="1"/>
          </p:nvPr>
        </p:nvGraphicFramePr>
        <p:xfrm>
          <a:off x="457200" y="1935163"/>
          <a:ext cx="8229600" cy="4368800"/>
        </p:xfrm>
        <a:graphic>
          <a:graphicData uri="http://schemas.openxmlformats.org/drawingml/2006/table">
            <a:tbl>
              <a:tblPr firstRow="1" bandRow="1">
                <a:tableStyleId>{5C22544A-7EE6-4342-B048-85BDC9FD1C3A}</a:tableStyleId>
              </a:tblPr>
              <a:tblGrid>
                <a:gridCol w="900090"/>
                <a:gridCol w="2143140"/>
                <a:gridCol w="5186370"/>
              </a:tblGrid>
              <a:tr h="370840">
                <a:tc>
                  <a:txBody>
                    <a:bodyPr/>
                    <a:lstStyle/>
                    <a:p>
                      <a:r>
                        <a:rPr lang="en-IN" dirty="0" err="1" smtClean="0">
                          <a:latin typeface="Calibri" pitchFamily="34" charset="0"/>
                        </a:rPr>
                        <a:t>S,no</a:t>
                      </a:r>
                      <a:endParaRPr lang="en-IN" dirty="0">
                        <a:latin typeface="Calibri" pitchFamily="34" charset="0"/>
                      </a:endParaRPr>
                    </a:p>
                  </a:txBody>
                  <a:tcPr/>
                </a:tc>
                <a:tc>
                  <a:txBody>
                    <a:bodyPr/>
                    <a:lstStyle/>
                    <a:p>
                      <a:r>
                        <a:rPr lang="en-IN" dirty="0" smtClean="0">
                          <a:latin typeface="Calibri" pitchFamily="34" charset="0"/>
                        </a:rPr>
                        <a:t>Section </a:t>
                      </a:r>
                      <a:endParaRPr lang="en-IN" dirty="0">
                        <a:latin typeface="Calibri" pitchFamily="34" charset="0"/>
                      </a:endParaRPr>
                    </a:p>
                  </a:txBody>
                  <a:tcPr/>
                </a:tc>
                <a:tc>
                  <a:txBody>
                    <a:bodyPr/>
                    <a:lstStyle/>
                    <a:p>
                      <a:r>
                        <a:rPr lang="en-IN" dirty="0" smtClean="0">
                          <a:latin typeface="Calibri" pitchFamily="34" charset="0"/>
                        </a:rPr>
                        <a:t>Description</a:t>
                      </a:r>
                      <a:endParaRPr lang="en-IN" dirty="0">
                        <a:latin typeface="Calibri" pitchFamily="34" charset="0"/>
                      </a:endParaRPr>
                    </a:p>
                  </a:txBody>
                  <a:tcPr/>
                </a:tc>
              </a:tr>
              <a:tr h="370840">
                <a:tc>
                  <a:txBody>
                    <a:bodyPr/>
                    <a:lstStyle/>
                    <a:p>
                      <a:r>
                        <a:rPr lang="en-IN" sz="1600" dirty="0" smtClean="0">
                          <a:latin typeface="Calibri" pitchFamily="34" charset="0"/>
                          <a:cs typeface="Arial" pitchFamily="34" charset="0"/>
                        </a:rPr>
                        <a:t>16.</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213 </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Investigation into the affairs of the Company </a:t>
                      </a:r>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17.</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216</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Appointment of Inspectors</a:t>
                      </a:r>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18.</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218 </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Protection of employees during investigation </a:t>
                      </a:r>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19.</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221 </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Freezing of assets of Company on inquiry and investigation </a:t>
                      </a:r>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20.</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222 </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Imposition of restrictions upon securities</a:t>
                      </a:r>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21.</a:t>
                      </a:r>
                      <a:endParaRPr lang="en-IN" sz="1600" dirty="0">
                        <a:latin typeface="Calibri"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Calibri" pitchFamily="34" charset="0"/>
                          <a:cs typeface="Arial" pitchFamily="34" charset="0"/>
                        </a:rPr>
                        <a:t>Section 224 </a:t>
                      </a:r>
                    </a:p>
                    <a:p>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Action by Tribunal on report of inspector, being furnished by the Central Government to the Tribunal, in case the company or any KMP has take any undue advantage.</a:t>
                      </a:r>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22.</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230-232</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Merger &amp; Amalgamation</a:t>
                      </a:r>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23.</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241 to 245</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Action against Prevention and Oppression and Mismanagement</a:t>
                      </a:r>
                      <a:endParaRPr lang="en-IN" sz="1600" dirty="0">
                        <a:latin typeface="Calibri" pitchFamily="34" charset="0"/>
                        <a:cs typeface="Arial" pitchFamily="34" charset="0"/>
                      </a:endParaRPr>
                    </a:p>
                  </a:txBody>
                  <a:tcPr/>
                </a:tc>
              </a:tr>
              <a:tr h="370840">
                <a:tc>
                  <a:txBody>
                    <a:bodyPr/>
                    <a:lstStyle/>
                    <a:p>
                      <a:r>
                        <a:rPr lang="en-IN" sz="1600" dirty="0" smtClean="0">
                          <a:latin typeface="Calibri" pitchFamily="34" charset="0"/>
                          <a:cs typeface="Arial" pitchFamily="34" charset="0"/>
                        </a:rPr>
                        <a:t>24.</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Section 252-254</a:t>
                      </a:r>
                      <a:endParaRPr lang="en-IN" sz="1600" dirty="0">
                        <a:latin typeface="Calibri" pitchFamily="34" charset="0"/>
                        <a:cs typeface="Arial" pitchFamily="34" charset="0"/>
                      </a:endParaRPr>
                    </a:p>
                  </a:txBody>
                  <a:tcPr/>
                </a:tc>
                <a:tc>
                  <a:txBody>
                    <a:bodyPr/>
                    <a:lstStyle/>
                    <a:p>
                      <a:r>
                        <a:rPr lang="en-IN" sz="1600" dirty="0" smtClean="0">
                          <a:latin typeface="Calibri" pitchFamily="34" charset="0"/>
                          <a:cs typeface="Arial" pitchFamily="34" charset="0"/>
                        </a:rPr>
                        <a:t>Restoration of the Name of the Company.</a:t>
                      </a:r>
                      <a:endParaRPr lang="en-IN" sz="1600" dirty="0">
                        <a:latin typeface="Calibri" pitchFamily="34" charset="0"/>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8B7B0F72-FF9D-4A6F-9D6B-694E0270097A}" type="slidenum">
              <a:rPr lang="en-IN" smtClean="0"/>
              <a:pPr/>
              <a:t>17</a:t>
            </a:fld>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solidFill>
                  <a:srgbClr val="FF0000"/>
                </a:solidFill>
              </a:rPr>
              <a:t>JURISDICTION OF NCLT UNDER COMPANIES ACT,2013</a:t>
            </a:r>
            <a:endParaRPr lang="en-IN" sz="4000" dirty="0"/>
          </a:p>
        </p:txBody>
      </p:sp>
      <p:graphicFrame>
        <p:nvGraphicFramePr>
          <p:cNvPr id="6" name="Content Placeholder 5"/>
          <p:cNvGraphicFramePr>
            <a:graphicFrameLocks noGrp="1"/>
          </p:cNvGraphicFramePr>
          <p:nvPr>
            <p:ph idx="1"/>
          </p:nvPr>
        </p:nvGraphicFramePr>
        <p:xfrm>
          <a:off x="457200" y="1935163"/>
          <a:ext cx="8229600" cy="4297680"/>
        </p:xfrm>
        <a:graphic>
          <a:graphicData uri="http://schemas.openxmlformats.org/drawingml/2006/table">
            <a:tbl>
              <a:tblPr firstRow="1" bandRow="1">
                <a:tableStyleId>{5C22544A-7EE6-4342-B048-85BDC9FD1C3A}</a:tableStyleId>
              </a:tblPr>
              <a:tblGrid>
                <a:gridCol w="900090"/>
                <a:gridCol w="2143140"/>
                <a:gridCol w="5186370"/>
              </a:tblGrid>
              <a:tr h="370840">
                <a:tc>
                  <a:txBody>
                    <a:bodyPr/>
                    <a:lstStyle/>
                    <a:p>
                      <a:r>
                        <a:rPr lang="en-IN" sz="2000" dirty="0" err="1" smtClean="0">
                          <a:latin typeface="Calibri" pitchFamily="34" charset="0"/>
                        </a:rPr>
                        <a:t>S,no</a:t>
                      </a:r>
                      <a:endParaRPr lang="en-IN" sz="2000" dirty="0">
                        <a:latin typeface="Calibri" pitchFamily="34" charset="0"/>
                      </a:endParaRPr>
                    </a:p>
                  </a:txBody>
                  <a:tcPr/>
                </a:tc>
                <a:tc>
                  <a:txBody>
                    <a:bodyPr/>
                    <a:lstStyle/>
                    <a:p>
                      <a:r>
                        <a:rPr lang="en-IN" sz="2000" dirty="0" smtClean="0">
                          <a:latin typeface="Calibri" pitchFamily="34" charset="0"/>
                        </a:rPr>
                        <a:t>Section </a:t>
                      </a:r>
                      <a:endParaRPr lang="en-IN" sz="2000" dirty="0">
                        <a:latin typeface="Calibri" pitchFamily="34" charset="0"/>
                      </a:endParaRPr>
                    </a:p>
                  </a:txBody>
                  <a:tcPr/>
                </a:tc>
                <a:tc>
                  <a:txBody>
                    <a:bodyPr/>
                    <a:lstStyle/>
                    <a:p>
                      <a:r>
                        <a:rPr lang="en-IN" sz="2000" dirty="0" smtClean="0">
                          <a:latin typeface="Calibri" pitchFamily="34" charset="0"/>
                        </a:rPr>
                        <a:t>Description</a:t>
                      </a:r>
                      <a:endParaRPr lang="en-IN" sz="2000" dirty="0">
                        <a:latin typeface="Calibri" pitchFamily="34" charset="0"/>
                      </a:endParaRPr>
                    </a:p>
                  </a:txBody>
                  <a:tcPr/>
                </a:tc>
              </a:tr>
              <a:tr h="370840">
                <a:tc>
                  <a:txBody>
                    <a:bodyPr/>
                    <a:lstStyle/>
                    <a:p>
                      <a:r>
                        <a:rPr lang="en-IN" sz="2000" dirty="0" smtClean="0">
                          <a:latin typeface="Calibri" pitchFamily="34" charset="0"/>
                          <a:cs typeface="Arial" pitchFamily="34" charset="0"/>
                        </a:rPr>
                        <a:t>25.</a:t>
                      </a:r>
                      <a:endParaRPr lang="en-IN" sz="2000" dirty="0">
                        <a:latin typeface="Calibri"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Calibri" pitchFamily="34" charset="0"/>
                          <a:cs typeface="Arial" pitchFamily="34" charset="0"/>
                        </a:rPr>
                        <a:t>Section 399</a:t>
                      </a:r>
                    </a:p>
                    <a:p>
                      <a:endParaRPr lang="en-IN" sz="2000" dirty="0">
                        <a:latin typeface="Calibri"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Calibri" pitchFamily="34" charset="0"/>
                          <a:cs typeface="Arial" pitchFamily="34" charset="0"/>
                        </a:rPr>
                        <a:t>Order for production of documents by Registrar</a:t>
                      </a:r>
                    </a:p>
                    <a:p>
                      <a:endParaRPr lang="en-IN" sz="2000" b="0" dirty="0">
                        <a:latin typeface="Calibri" pitchFamily="34" charset="0"/>
                        <a:cs typeface="Arial" pitchFamily="34" charset="0"/>
                      </a:endParaRPr>
                    </a:p>
                  </a:txBody>
                  <a:tcPr/>
                </a:tc>
              </a:tr>
              <a:tr h="370840">
                <a:tc>
                  <a:txBody>
                    <a:bodyPr/>
                    <a:lstStyle/>
                    <a:p>
                      <a:r>
                        <a:rPr lang="en-IN" sz="2000" dirty="0" smtClean="0">
                          <a:latin typeface="Calibri" pitchFamily="34" charset="0"/>
                          <a:cs typeface="Arial" pitchFamily="34" charset="0"/>
                        </a:rPr>
                        <a:t>26.</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Section 415-433</a:t>
                      </a:r>
                      <a:endParaRPr lang="en-IN" sz="2000" dirty="0">
                        <a:latin typeface="Calibri" pitchFamily="34" charset="0"/>
                        <a:cs typeface="Arial" pitchFamily="34" charset="0"/>
                      </a:endParaRPr>
                    </a:p>
                  </a:txBody>
                  <a:tcPr/>
                </a:tc>
                <a:tc>
                  <a:txBody>
                    <a:bodyPr/>
                    <a:lstStyle/>
                    <a:p>
                      <a:r>
                        <a:rPr lang="en-IN" sz="2000" b="0" dirty="0" smtClean="0">
                          <a:latin typeface="Calibri" pitchFamily="34" charset="0"/>
                          <a:cs typeface="Arial" pitchFamily="34" charset="0"/>
                        </a:rPr>
                        <a:t>Tribunal and its Chairman, Members etc and provisions relating thereto.</a:t>
                      </a:r>
                      <a:endParaRPr lang="en-IN" sz="2000" b="0" dirty="0">
                        <a:latin typeface="Calibri" pitchFamily="34" charset="0"/>
                        <a:cs typeface="Arial" pitchFamily="34" charset="0"/>
                      </a:endParaRPr>
                    </a:p>
                  </a:txBody>
                  <a:tcPr/>
                </a:tc>
              </a:tr>
              <a:tr h="370840">
                <a:tc>
                  <a:txBody>
                    <a:bodyPr/>
                    <a:lstStyle/>
                    <a:p>
                      <a:r>
                        <a:rPr lang="en-IN" sz="2000" dirty="0" smtClean="0">
                          <a:latin typeface="Calibri" pitchFamily="34" charset="0"/>
                          <a:cs typeface="Arial" pitchFamily="34" charset="0"/>
                        </a:rPr>
                        <a:t>27.</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Section 425</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Petition for initiating contempt.</a:t>
                      </a:r>
                      <a:endParaRPr lang="en-IN" sz="2000" b="0" dirty="0">
                        <a:latin typeface="Calibri" pitchFamily="34" charset="0"/>
                        <a:cs typeface="Arial" pitchFamily="34" charset="0"/>
                      </a:endParaRPr>
                    </a:p>
                  </a:txBody>
                  <a:tcPr/>
                </a:tc>
              </a:tr>
              <a:tr h="370840">
                <a:tc>
                  <a:txBody>
                    <a:bodyPr/>
                    <a:lstStyle/>
                    <a:p>
                      <a:r>
                        <a:rPr lang="en-IN" sz="2000" dirty="0" smtClean="0">
                          <a:latin typeface="Calibri" pitchFamily="34" charset="0"/>
                          <a:cs typeface="Arial" pitchFamily="34" charset="0"/>
                        </a:rPr>
                        <a:t>28.</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Section 434</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Transfer of pending proceedings &amp; 434 Appeal against Company Law Board Order </a:t>
                      </a:r>
                      <a:endParaRPr lang="en-IN" sz="2000" dirty="0">
                        <a:latin typeface="Calibri" pitchFamily="34" charset="0"/>
                        <a:cs typeface="Arial" pitchFamily="34" charset="0"/>
                      </a:endParaRPr>
                    </a:p>
                  </a:txBody>
                  <a:tcPr/>
                </a:tc>
              </a:tr>
              <a:tr h="370840">
                <a:tc>
                  <a:txBody>
                    <a:bodyPr/>
                    <a:lstStyle/>
                    <a:p>
                      <a:r>
                        <a:rPr lang="en-IN" sz="2000" dirty="0" smtClean="0">
                          <a:latin typeface="Calibri" pitchFamily="34" charset="0"/>
                          <a:cs typeface="Arial" pitchFamily="34" charset="0"/>
                        </a:rPr>
                        <a:t>29.</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Section 441</a:t>
                      </a:r>
                      <a:r>
                        <a:rPr lang="en-IN" sz="2000" dirty="0" smtClean="0">
                          <a:solidFill>
                            <a:srgbClr val="FF0000"/>
                          </a:solidFill>
                          <a:latin typeface="Calibri" pitchFamily="34" charset="0"/>
                          <a:cs typeface="Arial" pitchFamily="34" charset="0"/>
                        </a:rPr>
                        <a:t> **</a:t>
                      </a:r>
                      <a:endParaRPr lang="en-IN" sz="2000" dirty="0">
                        <a:solidFill>
                          <a:srgbClr val="FF0000"/>
                        </a:solidFill>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Compounding of offences </a:t>
                      </a:r>
                    </a:p>
                    <a:p>
                      <a:endParaRPr lang="en-IN" sz="2000" dirty="0">
                        <a:latin typeface="Calibri" pitchFamily="34" charset="0"/>
                        <a:cs typeface="Arial" pitchFamily="34" charset="0"/>
                      </a:endParaRPr>
                    </a:p>
                  </a:txBody>
                  <a:tcPr/>
                </a:tc>
              </a:tr>
              <a:tr h="370840">
                <a:tc>
                  <a:txBody>
                    <a:bodyPr/>
                    <a:lstStyle/>
                    <a:p>
                      <a:r>
                        <a:rPr lang="en-IN" sz="2000" dirty="0" smtClean="0">
                          <a:latin typeface="Calibri" pitchFamily="34" charset="0"/>
                          <a:cs typeface="Arial" pitchFamily="34" charset="0"/>
                        </a:rPr>
                        <a:t>30.</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Section 466</a:t>
                      </a:r>
                      <a:endParaRPr lang="en-IN" sz="2000" dirty="0">
                        <a:latin typeface="Calibri" pitchFamily="34" charset="0"/>
                        <a:cs typeface="Arial" pitchFamily="34" charset="0"/>
                      </a:endParaRPr>
                    </a:p>
                  </a:txBody>
                  <a:tcPr/>
                </a:tc>
                <a:tc>
                  <a:txBody>
                    <a:bodyPr/>
                    <a:lstStyle/>
                    <a:p>
                      <a:r>
                        <a:rPr lang="en-IN" sz="2000" dirty="0" smtClean="0">
                          <a:latin typeface="Calibri" pitchFamily="34" charset="0"/>
                          <a:cs typeface="Arial" pitchFamily="34" charset="0"/>
                        </a:rPr>
                        <a:t>Dissolution of CLB and consequential provisions</a:t>
                      </a:r>
                    </a:p>
                    <a:p>
                      <a:endParaRPr lang="en-IN" sz="2000" dirty="0">
                        <a:latin typeface="Calibri" pitchFamily="34" charset="0"/>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8B7B0F72-FF9D-4A6F-9D6B-694E0270097A}" type="slidenum">
              <a:rPr lang="en-IN" smtClean="0"/>
              <a:pPr/>
              <a:t>18</a:t>
            </a:fld>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FF0000"/>
                </a:solidFill>
              </a:rPr>
              <a:t>Dress Code of Members</a:t>
            </a:r>
            <a:endParaRPr lang="en-IN"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lgn="just"/>
            <a:r>
              <a:rPr lang="en-IN" b="1" dirty="0" smtClean="0">
                <a:latin typeface="Calibri" pitchFamily="34" charset="0"/>
              </a:rPr>
              <a:t>Guidelines for Professional Dress of Company Secretaries</a:t>
            </a:r>
            <a:r>
              <a:rPr lang="en-IN" dirty="0" smtClean="0">
                <a:latin typeface="Calibri" pitchFamily="34" charset="0"/>
              </a:rPr>
              <a:t> </a:t>
            </a:r>
          </a:p>
          <a:p>
            <a:pPr algn="just"/>
            <a:endParaRPr lang="en-IN" dirty="0" smtClean="0">
              <a:latin typeface="Calibri" pitchFamily="34" charset="0"/>
            </a:endParaRPr>
          </a:p>
          <a:p>
            <a:pPr algn="just"/>
            <a:r>
              <a:rPr lang="en-IN" dirty="0" smtClean="0">
                <a:latin typeface="Calibri" pitchFamily="34" charset="0"/>
              </a:rPr>
              <a:t>With a view to enhance the visibility and brand building of the profession and ensuring uniformity, the Council of the </a:t>
            </a:r>
            <a:r>
              <a:rPr lang="en-IN" b="1" dirty="0" smtClean="0">
                <a:latin typeface="Calibri" pitchFamily="34" charset="0"/>
              </a:rPr>
              <a:t>Institute of Company Secretaries of India at its 148th Meeting held on 27th &amp; 28th March, 2004 at New Delhi, </a:t>
            </a:r>
            <a:r>
              <a:rPr lang="en-IN" dirty="0" smtClean="0">
                <a:latin typeface="Calibri" pitchFamily="34" charset="0"/>
              </a:rPr>
              <a:t>has prescribed the following guidelines for professional dress for members while appearing before judicial / quasi-judicial bodies and tribunals: </a:t>
            </a:r>
          </a:p>
          <a:p>
            <a:pPr algn="just"/>
            <a:r>
              <a:rPr lang="en-IN" b="1" dirty="0" smtClean="0">
                <a:latin typeface="Calibri" pitchFamily="34" charset="0"/>
              </a:rPr>
              <a:t>1.</a:t>
            </a:r>
            <a:r>
              <a:rPr lang="en-IN" dirty="0" smtClean="0">
                <a:latin typeface="Calibri" pitchFamily="34" charset="0"/>
              </a:rPr>
              <a:t> The professional dress for male members will be </a:t>
            </a:r>
            <a:r>
              <a:rPr lang="en-IN" b="1" dirty="0" smtClean="0">
                <a:latin typeface="Calibri" pitchFamily="34" charset="0"/>
              </a:rPr>
              <a:t>Navy Blue suit and white shirt with a tie (preferably of the ICSI) or navy blue buttoned-up coat over a pant or a navy blue safari suit.</a:t>
            </a:r>
          </a:p>
          <a:p>
            <a:pPr algn="just"/>
            <a:r>
              <a:rPr lang="en-IN" dirty="0" smtClean="0">
                <a:latin typeface="Calibri" pitchFamily="34" charset="0"/>
              </a:rPr>
              <a:t> </a:t>
            </a:r>
            <a:r>
              <a:rPr lang="en-IN" b="1" dirty="0" smtClean="0">
                <a:latin typeface="Calibri" pitchFamily="34" charset="0"/>
              </a:rPr>
              <a:t>2.</a:t>
            </a:r>
            <a:r>
              <a:rPr lang="en-IN" dirty="0" smtClean="0">
                <a:latin typeface="Calibri" pitchFamily="34" charset="0"/>
              </a:rPr>
              <a:t> The professional dress for female members will be </a:t>
            </a:r>
            <a:r>
              <a:rPr lang="en-IN" b="1" dirty="0" smtClean="0">
                <a:latin typeface="Calibri" pitchFamily="34" charset="0"/>
              </a:rPr>
              <a:t>sari or any other dress of a sober colour with a Navy Blue jacket. </a:t>
            </a:r>
          </a:p>
          <a:p>
            <a:pPr algn="just"/>
            <a:r>
              <a:rPr lang="en-IN" b="1" dirty="0" smtClean="0">
                <a:latin typeface="Calibri" pitchFamily="34" charset="0"/>
              </a:rPr>
              <a:t>3.</a:t>
            </a:r>
            <a:r>
              <a:rPr lang="en-IN" dirty="0" smtClean="0">
                <a:latin typeface="Calibri" pitchFamily="34" charset="0"/>
              </a:rPr>
              <a:t> Members in employment may wear the dress/uniform as specified by the employer for all employees or if allowed the aforesaid professional dress. </a:t>
            </a:r>
          </a:p>
          <a:p>
            <a:pPr algn="just"/>
            <a:r>
              <a:rPr lang="en-IN" b="1" dirty="0" smtClean="0">
                <a:latin typeface="Calibri" pitchFamily="34" charset="0"/>
              </a:rPr>
              <a:t>4.</a:t>
            </a:r>
            <a:r>
              <a:rPr lang="en-IN" dirty="0" smtClean="0">
                <a:latin typeface="Calibri" pitchFamily="34" charset="0"/>
              </a:rPr>
              <a:t> Practising Company Secretaries appearing before any tribunal or quasi-judicial body should adhere to dress code if any prescribed for appearing before such tribunal or quasi-judicial body or if allowed the aforesaid professional dress. </a:t>
            </a:r>
          </a:p>
          <a:p>
            <a:pPr>
              <a:buNone/>
            </a:pPr>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19</a:t>
            </a:fld>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IN" sz="4000" b="1" dirty="0" smtClean="0">
                <a:solidFill>
                  <a:srgbClr val="FF0000"/>
                </a:solidFill>
              </a:rPr>
              <a:t>IMPACT OF COVID 19 ON NCLT PROCEEDINGS</a:t>
            </a:r>
            <a:endParaRPr lang="en-IN" sz="4000" b="1" dirty="0">
              <a:solidFill>
                <a:srgbClr val="FF0000"/>
              </a:solidFill>
            </a:endParaRPr>
          </a:p>
        </p:txBody>
      </p:sp>
      <p:pic>
        <p:nvPicPr>
          <p:cNvPr id="9" name="Content Placeholder 8" descr="National-Company-Law-Tribunal.jpg"/>
          <p:cNvPicPr>
            <a:picLocks noGrp="1" noChangeAspect="1"/>
          </p:cNvPicPr>
          <p:nvPr>
            <p:ph sz="half" idx="1"/>
          </p:nvPr>
        </p:nvPicPr>
        <p:blipFill>
          <a:blip r:embed="rId2"/>
          <a:stretch>
            <a:fillRect/>
          </a:stretch>
        </p:blipFill>
        <p:spPr>
          <a:xfrm>
            <a:off x="457200" y="2428868"/>
            <a:ext cx="4038600" cy="4000528"/>
          </a:xfrm>
        </p:spPr>
      </p:pic>
      <p:sp>
        <p:nvSpPr>
          <p:cNvPr id="8" name="Content Placeholder 7"/>
          <p:cNvSpPr>
            <a:spLocks noGrp="1"/>
          </p:cNvSpPr>
          <p:nvPr>
            <p:ph sz="half" idx="2"/>
          </p:nvPr>
        </p:nvSpPr>
        <p:spPr>
          <a:xfrm>
            <a:off x="4500562" y="2249424"/>
            <a:ext cx="4186238" cy="4525963"/>
          </a:xfrm>
        </p:spPr>
        <p:txBody>
          <a:bodyPr>
            <a:normAutofit lnSpcReduction="10000"/>
          </a:bodyPr>
          <a:lstStyle/>
          <a:p>
            <a:pPr>
              <a:buNone/>
            </a:pPr>
            <a:r>
              <a:rPr lang="en-IN" b="1" dirty="0" smtClean="0">
                <a:solidFill>
                  <a:srgbClr val="C00000"/>
                </a:solidFill>
                <a:latin typeface="Calibri" pitchFamily="34" charset="0"/>
              </a:rPr>
              <a:t>CS GS SARIN</a:t>
            </a:r>
          </a:p>
          <a:p>
            <a:pPr>
              <a:buNone/>
            </a:pPr>
            <a:r>
              <a:rPr lang="en-IN" b="1" dirty="0" smtClean="0">
                <a:solidFill>
                  <a:srgbClr val="C00000"/>
                </a:solidFill>
                <a:latin typeface="Calibri" pitchFamily="34" charset="0"/>
              </a:rPr>
              <a:t>B. Com., LLB ,MFC, IP,FCS</a:t>
            </a:r>
          </a:p>
          <a:p>
            <a:pPr>
              <a:buNone/>
            </a:pPr>
            <a:r>
              <a:rPr lang="en-IN" b="1" dirty="0" smtClean="0">
                <a:solidFill>
                  <a:srgbClr val="C00000"/>
                </a:solidFill>
                <a:latin typeface="Calibri" pitchFamily="34" charset="0"/>
              </a:rPr>
              <a:t>Chairman NIRC-ICSI</a:t>
            </a:r>
          </a:p>
          <a:p>
            <a:pPr>
              <a:buNone/>
            </a:pPr>
            <a:endParaRPr lang="en-IN" b="1" dirty="0" smtClean="0">
              <a:solidFill>
                <a:srgbClr val="C00000"/>
              </a:solidFill>
              <a:latin typeface="Calibri" pitchFamily="34" charset="0"/>
            </a:endParaRPr>
          </a:p>
          <a:p>
            <a:pPr algn="r">
              <a:buNone/>
            </a:pPr>
            <a:endParaRPr lang="en-IN" b="1" dirty="0" smtClean="0">
              <a:solidFill>
                <a:srgbClr val="FF0000"/>
              </a:solidFill>
              <a:latin typeface="Calibri" pitchFamily="34" charset="0"/>
            </a:endParaRPr>
          </a:p>
          <a:p>
            <a:pPr algn="r">
              <a:buNone/>
            </a:pPr>
            <a:endParaRPr lang="en-IN" b="1" dirty="0" smtClean="0">
              <a:solidFill>
                <a:srgbClr val="FF0000"/>
              </a:solidFill>
              <a:latin typeface="Calibri" pitchFamily="34" charset="0"/>
            </a:endParaRPr>
          </a:p>
          <a:p>
            <a:pPr>
              <a:buNone/>
            </a:pPr>
            <a:r>
              <a:rPr lang="en-IN" b="1" dirty="0" smtClean="0">
                <a:solidFill>
                  <a:srgbClr val="FF0000"/>
                </a:solidFill>
                <a:latin typeface="Calibri" pitchFamily="34" charset="0"/>
              </a:rPr>
              <a:t>SWIFT INSOLVENCY PROFESSIONAL LLP</a:t>
            </a:r>
          </a:p>
          <a:p>
            <a:pPr>
              <a:buNone/>
            </a:pPr>
            <a:r>
              <a:rPr lang="en-IN" b="1" dirty="0" smtClean="0">
                <a:solidFill>
                  <a:srgbClr val="FF0000"/>
                </a:solidFill>
                <a:latin typeface="Calibri" pitchFamily="34" charset="0"/>
              </a:rPr>
              <a:t>SCO 186-187 3</a:t>
            </a:r>
            <a:r>
              <a:rPr lang="en-IN" b="1" baseline="30000" dirty="0" smtClean="0">
                <a:solidFill>
                  <a:srgbClr val="FF0000"/>
                </a:solidFill>
                <a:latin typeface="Calibri" pitchFamily="34" charset="0"/>
              </a:rPr>
              <a:t>rd</a:t>
            </a:r>
            <a:r>
              <a:rPr lang="en-IN" b="1" dirty="0" smtClean="0">
                <a:solidFill>
                  <a:srgbClr val="FF0000"/>
                </a:solidFill>
                <a:latin typeface="Calibri" pitchFamily="34" charset="0"/>
              </a:rPr>
              <a:t> Floor,</a:t>
            </a:r>
          </a:p>
          <a:p>
            <a:pPr>
              <a:buNone/>
            </a:pPr>
            <a:r>
              <a:rPr lang="en-IN" b="1" dirty="0" smtClean="0">
                <a:solidFill>
                  <a:srgbClr val="FF0000"/>
                </a:solidFill>
                <a:latin typeface="Calibri" pitchFamily="34" charset="0"/>
              </a:rPr>
              <a:t>Sector 17-C, Chandigarh</a:t>
            </a:r>
          </a:p>
        </p:txBody>
      </p:sp>
      <p:sp>
        <p:nvSpPr>
          <p:cNvPr id="4" name="Slide Number Placeholder 3"/>
          <p:cNvSpPr>
            <a:spLocks noGrp="1"/>
          </p:cNvSpPr>
          <p:nvPr>
            <p:ph type="sldNum" sz="quarter" idx="12"/>
          </p:nvPr>
        </p:nvSpPr>
        <p:spPr/>
        <p:txBody>
          <a:bodyPr/>
          <a:lstStyle/>
          <a:p>
            <a:fld id="{8B7B0F72-FF9D-4A6F-9D6B-694E0270097A}" type="slidenum">
              <a:rPr lang="en-IN" smtClean="0"/>
              <a:pPr/>
              <a:t>2</a:t>
            </a:fld>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solidFill>
                  <a:srgbClr val="FF0000"/>
                </a:solidFill>
              </a:rPr>
              <a:t>TIPS FOR THE APPEARANCE IN THE NCLT</a:t>
            </a:r>
            <a:endParaRPr lang="en-IN" sz="40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IN" dirty="0" smtClean="0">
                <a:latin typeface="Calibri" pitchFamily="34" charset="0"/>
              </a:rPr>
              <a:t>FOLLOWING ARE THE BASIC STEPS TO BE FOLLOWED :-</a:t>
            </a:r>
          </a:p>
          <a:p>
            <a:r>
              <a:rPr lang="en-IN" dirty="0" smtClean="0">
                <a:latin typeface="Calibri" pitchFamily="34" charset="0"/>
              </a:rPr>
              <a:t>1. Be on time.</a:t>
            </a:r>
          </a:p>
          <a:p>
            <a:r>
              <a:rPr lang="en-IN" dirty="0" smtClean="0">
                <a:latin typeface="Calibri" pitchFamily="34" charset="0"/>
              </a:rPr>
              <a:t>2. Properly dressed with prescribed dress code.</a:t>
            </a:r>
          </a:p>
          <a:p>
            <a:r>
              <a:rPr lang="en-IN" dirty="0" smtClean="0">
                <a:latin typeface="Calibri" pitchFamily="34" charset="0"/>
              </a:rPr>
              <a:t>3. Sit in the court room and concentrate on your case.</a:t>
            </a:r>
          </a:p>
          <a:p>
            <a:r>
              <a:rPr lang="en-IN" dirty="0" smtClean="0">
                <a:latin typeface="Calibri" pitchFamily="34" charset="0"/>
              </a:rPr>
              <a:t>4. Don’t roam around in the </a:t>
            </a:r>
            <a:r>
              <a:rPr lang="en-IN" dirty="0" err="1" smtClean="0">
                <a:latin typeface="Calibri" pitchFamily="34" charset="0"/>
              </a:rPr>
              <a:t>collidoor</a:t>
            </a:r>
            <a:r>
              <a:rPr lang="en-IN" dirty="0" smtClean="0">
                <a:latin typeface="Calibri" pitchFamily="34" charset="0"/>
              </a:rPr>
              <a:t>, if free or idle sit in bar room.</a:t>
            </a:r>
          </a:p>
          <a:p>
            <a:r>
              <a:rPr lang="en-IN" dirty="0" smtClean="0">
                <a:latin typeface="Calibri" pitchFamily="34" charset="0"/>
              </a:rPr>
              <a:t>5. You should be aware off,  where to stand as petitioner or  responded. </a:t>
            </a:r>
          </a:p>
          <a:p>
            <a:r>
              <a:rPr lang="en-IN" dirty="0" smtClean="0">
                <a:latin typeface="Calibri" pitchFamily="34" charset="0"/>
              </a:rPr>
              <a:t>6. Keep cause list of the day with yourself.</a:t>
            </a:r>
          </a:p>
          <a:p>
            <a:r>
              <a:rPr lang="en-IN" dirty="0" smtClean="0">
                <a:latin typeface="Calibri" pitchFamily="34" charset="0"/>
              </a:rPr>
              <a:t>7. Prepare short notes for your case.</a:t>
            </a:r>
          </a:p>
          <a:p>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20</a:t>
            </a:fld>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solidFill>
                  <a:srgbClr val="FF0000"/>
                </a:solidFill>
              </a:rPr>
              <a:t>TIPS FOR THE APPEARANCE IN THE NCLT</a:t>
            </a:r>
            <a:endParaRPr lang="en-IN" sz="4000" dirty="0"/>
          </a:p>
        </p:txBody>
      </p:sp>
      <p:sp>
        <p:nvSpPr>
          <p:cNvPr id="3" name="Content Placeholder 2"/>
          <p:cNvSpPr>
            <a:spLocks noGrp="1"/>
          </p:cNvSpPr>
          <p:nvPr>
            <p:ph idx="1"/>
          </p:nvPr>
        </p:nvSpPr>
        <p:spPr/>
        <p:txBody>
          <a:bodyPr>
            <a:normAutofit fontScale="85000" lnSpcReduction="20000"/>
          </a:bodyPr>
          <a:lstStyle/>
          <a:p>
            <a:r>
              <a:rPr lang="en-IN" dirty="0" smtClean="0">
                <a:latin typeface="Calibri" pitchFamily="34" charset="0"/>
              </a:rPr>
              <a:t>8. Be honest to the court.</a:t>
            </a:r>
          </a:p>
          <a:p>
            <a:r>
              <a:rPr lang="en-IN" dirty="0" smtClean="0">
                <a:latin typeface="Calibri" pitchFamily="34" charset="0"/>
              </a:rPr>
              <a:t>9. Don't speak  lie and irrelevant in the court. If you are not sure, ask for adjournment.</a:t>
            </a:r>
          </a:p>
          <a:p>
            <a:r>
              <a:rPr lang="en-IN" dirty="0" smtClean="0">
                <a:latin typeface="Calibri" pitchFamily="34" charset="0"/>
              </a:rPr>
              <a:t>10. Watch proceeding as much you can , it will  help you to prepare your cases.</a:t>
            </a:r>
          </a:p>
          <a:p>
            <a:r>
              <a:rPr lang="en-IN" dirty="0" smtClean="0">
                <a:latin typeface="Calibri" pitchFamily="34" charset="0"/>
              </a:rPr>
              <a:t>11. Keep eyes and ear open and control on the tongue.</a:t>
            </a:r>
          </a:p>
          <a:p>
            <a:r>
              <a:rPr lang="en-IN" dirty="0" smtClean="0">
                <a:latin typeface="Calibri" pitchFamily="34" charset="0"/>
              </a:rPr>
              <a:t>12. Prepare your case well and revise your case on the day of hearing.</a:t>
            </a:r>
          </a:p>
          <a:p>
            <a:r>
              <a:rPr lang="en-IN" dirty="0" smtClean="0">
                <a:latin typeface="Calibri" pitchFamily="34" charset="0"/>
              </a:rPr>
              <a:t>13. Don't speak in between ,if opposite council is speaking.</a:t>
            </a:r>
          </a:p>
          <a:p>
            <a:r>
              <a:rPr lang="en-IN" dirty="0" smtClean="0">
                <a:latin typeface="Calibri" pitchFamily="34" charset="0"/>
              </a:rPr>
              <a:t>14. Address the bench respectfully.</a:t>
            </a:r>
          </a:p>
          <a:p>
            <a:r>
              <a:rPr lang="en-IN" dirty="0" smtClean="0">
                <a:latin typeface="Calibri" pitchFamily="34" charset="0"/>
              </a:rPr>
              <a:t>15. Keep your mobiles silent and avoid using the same in court room.</a:t>
            </a:r>
          </a:p>
          <a:p>
            <a:r>
              <a:rPr lang="en-IN" dirty="0" smtClean="0">
                <a:latin typeface="Calibri" pitchFamily="34" charset="0"/>
              </a:rPr>
              <a:t>Don't  gossip in the court room. </a:t>
            </a:r>
            <a:endParaRPr lang="en-IN" dirty="0">
              <a:latin typeface="Calibri" pitchFamily="34" charset="0"/>
            </a:endParaRPr>
          </a:p>
        </p:txBody>
      </p:sp>
      <p:sp>
        <p:nvSpPr>
          <p:cNvPr id="4" name="Slide Number Placeholder 3"/>
          <p:cNvSpPr>
            <a:spLocks noGrp="1"/>
          </p:cNvSpPr>
          <p:nvPr>
            <p:ph type="sldNum" sz="quarter" idx="12"/>
          </p:nvPr>
        </p:nvSpPr>
        <p:spPr/>
        <p:txBody>
          <a:bodyPr/>
          <a:lstStyle/>
          <a:p>
            <a:fld id="{8B7B0F72-FF9D-4A6F-9D6B-694E0270097A}" type="slidenum">
              <a:rPr lang="en-IN" smtClean="0"/>
              <a:pPr/>
              <a:t>21</a:t>
            </a:fld>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36096" y="0"/>
            <a:ext cx="3707904" cy="6858000"/>
          </a:xfrm>
          <a:prstGeom prst="rect">
            <a:avLst/>
          </a:prstGeom>
        </p:spPr>
      </p:pic>
      <p:sp>
        <p:nvSpPr>
          <p:cNvPr id="2" name="Title 1"/>
          <p:cNvSpPr>
            <a:spLocks noGrp="1"/>
          </p:cNvSpPr>
          <p:nvPr>
            <p:ph type="ctrTitle"/>
          </p:nvPr>
        </p:nvSpPr>
        <p:spPr/>
        <p:txBody>
          <a:bodyPr>
            <a:normAutofit fontScale="90000"/>
          </a:bodyPr>
          <a:lstStyle/>
          <a:p>
            <a:r>
              <a:rPr lang="en-US" dirty="0" smtClean="0"/>
              <a:t>Insolvency &amp; Bankruptcy Code</a:t>
            </a:r>
            <a:br>
              <a:rPr lang="en-US" dirty="0" smtClean="0"/>
            </a:br>
            <a:r>
              <a:rPr lang="en-US" dirty="0" smtClean="0"/>
              <a:t>- A dawn in the era of Credit Market Law</a:t>
            </a:r>
            <a:br>
              <a:rPr lang="en-US" dirty="0" smtClean="0"/>
            </a:br>
            <a:r>
              <a:rPr lang="en-US" dirty="0" smtClean="0"/>
              <a:t/>
            </a:r>
            <a:br>
              <a:rPr lang="en-US" dirty="0" smtClean="0"/>
            </a:br>
            <a:r>
              <a:rPr lang="en-US" dirty="0" smtClean="0"/>
              <a:t>Way  ahead for resolving Insolvency and bankruptcy</a:t>
            </a:r>
            <a:endParaRPr lang="en-IN" dirty="0"/>
          </a:p>
        </p:txBody>
      </p:sp>
      <p:sp>
        <p:nvSpPr>
          <p:cNvPr id="6" name="Subtitle 5"/>
          <p:cNvSpPr>
            <a:spLocks noGrp="1"/>
          </p:cNvSpPr>
          <p:nvPr>
            <p:ph type="subTitle" idx="1"/>
          </p:nvPr>
        </p:nvSpPr>
        <p:spPr>
          <a:xfrm>
            <a:off x="457200" y="3899938"/>
            <a:ext cx="4953000" cy="2743772"/>
          </a:xfrm>
        </p:spPr>
        <p:txBody>
          <a:bodyPr>
            <a:normAutofit/>
          </a:bodyPr>
          <a:lstStyle/>
          <a:p>
            <a:endParaRPr lang="en-IN" dirty="0" smtClean="0"/>
          </a:p>
        </p:txBody>
      </p:sp>
      <p:pic>
        <p:nvPicPr>
          <p:cNvPr id="1026" name="Picture 2" descr="E:\Backup_Sarin\F Drive\NIRC Election\Seminar\index.jpg"/>
          <p:cNvPicPr>
            <a:picLocks noChangeAspect="1" noChangeArrowheads="1"/>
          </p:cNvPicPr>
          <p:nvPr/>
        </p:nvPicPr>
        <p:blipFill>
          <a:blip r:embed="rId3"/>
          <a:srcRect/>
          <a:stretch>
            <a:fillRect/>
          </a:stretch>
        </p:blipFill>
        <p:spPr bwMode="auto">
          <a:xfrm>
            <a:off x="428596" y="3857628"/>
            <a:ext cx="5000660" cy="2714644"/>
          </a:xfrm>
          <a:prstGeom prst="rect">
            <a:avLst/>
          </a:prstGeom>
          <a:noFill/>
        </p:spPr>
      </p:pic>
    </p:spTree>
    <p:extLst>
      <p:ext uri="{BB962C8B-B14F-4D97-AF65-F5344CB8AC3E}">
        <p14:creationId xmlns="" xmlns:p14="http://schemas.microsoft.com/office/powerpoint/2010/main" val="834888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234300691"/>
              </p:ext>
            </p:extLst>
          </p:nvPr>
        </p:nvGraphicFramePr>
        <p:xfrm>
          <a:off x="251520" y="1052736"/>
          <a:ext cx="8496944" cy="5305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172400" y="0"/>
            <a:ext cx="762000" cy="365760"/>
          </a:xfrm>
        </p:spPr>
        <p:txBody>
          <a:bodyPr/>
          <a:lstStyle/>
          <a:p>
            <a:fld id="{8B7B0F72-FF9D-4A6F-9D6B-694E0270097A}" type="slidenum">
              <a:rPr lang="en-IN" smtClean="0"/>
              <a:pPr/>
              <a:t>23</a:t>
            </a:fld>
            <a:endParaRPr lang="en-IN"/>
          </a:p>
        </p:txBody>
      </p:sp>
    </p:spTree>
    <p:extLst>
      <p:ext uri="{BB962C8B-B14F-4D97-AF65-F5344CB8AC3E}">
        <p14:creationId xmlns="" xmlns:p14="http://schemas.microsoft.com/office/powerpoint/2010/main" val="3374240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0" y="404664"/>
            <a:ext cx="9144000" cy="864096"/>
          </a:xfrm>
        </p:spPr>
        <p:txBody>
          <a:bodyPr/>
          <a:lstStyle/>
          <a:p>
            <a:pPr algn="ctr"/>
            <a:r>
              <a:rPr lang="en-US" b="1" dirty="0">
                <a:solidFill>
                  <a:srgbClr val="FF0000"/>
                </a:solidFill>
              </a:rPr>
              <a:t>Why was it needed?</a:t>
            </a:r>
            <a:endParaRPr lang="en-IN" b="1" dirty="0">
              <a:solidFill>
                <a:srgbClr val="FF0000"/>
              </a:solidFill>
            </a:endParaRPr>
          </a:p>
        </p:txBody>
      </p:sp>
      <p:sp>
        <p:nvSpPr>
          <p:cNvPr id="3" name="Content Placeholder 2"/>
          <p:cNvSpPr>
            <a:spLocks noGrp="1"/>
          </p:cNvSpPr>
          <p:nvPr>
            <p:ph idx="1"/>
          </p:nvPr>
        </p:nvSpPr>
        <p:spPr>
          <a:xfrm>
            <a:off x="323528" y="1268760"/>
            <a:ext cx="8280920" cy="3528392"/>
          </a:xfrm>
        </p:spPr>
        <p:txBody>
          <a:bodyPr>
            <a:noAutofit/>
          </a:bodyPr>
          <a:lstStyle/>
          <a:p>
            <a:pPr algn="just">
              <a:spcBef>
                <a:spcPts val="0"/>
              </a:spcBef>
              <a:spcAft>
                <a:spcPts val="1200"/>
              </a:spcAft>
              <a:buFont typeface="Wingdings" pitchFamily="2" charset="2"/>
              <a:buChar char="Ø"/>
            </a:pPr>
            <a:r>
              <a:rPr lang="en-IN" sz="2000" dirty="0"/>
              <a:t>Indian Banks have become increasingly vulnerable to </a:t>
            </a:r>
            <a:r>
              <a:rPr lang="en-IN" sz="2000" b="1" dirty="0"/>
              <a:t>poor recovery on loans made to </a:t>
            </a:r>
            <a:r>
              <a:rPr lang="en-IN" sz="2000" b="1" dirty="0" smtClean="0"/>
              <a:t>corporates;</a:t>
            </a:r>
            <a:endParaRPr lang="en-IN" sz="2000" b="1" dirty="0"/>
          </a:p>
          <a:p>
            <a:pPr algn="just">
              <a:spcBef>
                <a:spcPts val="0"/>
              </a:spcBef>
              <a:spcAft>
                <a:spcPts val="1200"/>
              </a:spcAft>
              <a:buFont typeface="Wingdings" pitchFamily="2" charset="2"/>
              <a:buChar char="Ø"/>
            </a:pPr>
            <a:r>
              <a:rPr lang="en-IN" sz="2000" dirty="0"/>
              <a:t>Gross NPAs of the banking system have risen from 2.4 percent in 2008 to 4.8 percent in </a:t>
            </a:r>
            <a:r>
              <a:rPr lang="en-IN" sz="2000" dirty="0" smtClean="0"/>
              <a:t>2015;</a:t>
            </a:r>
            <a:endParaRPr lang="en-IN" sz="2000" dirty="0"/>
          </a:p>
          <a:p>
            <a:pPr algn="just">
              <a:spcBef>
                <a:spcPts val="0"/>
              </a:spcBef>
              <a:spcAft>
                <a:spcPts val="1200"/>
              </a:spcAft>
              <a:buFont typeface="Wingdings" pitchFamily="2" charset="2"/>
              <a:buChar char="Ø"/>
            </a:pPr>
            <a:r>
              <a:rPr lang="en-IN" sz="2000" dirty="0"/>
              <a:t>Restructured advances (i.e. loans whose terms have been revised and which have a higher probability of becoming NPA in future) have increased from 1.2 percent in 2008 to 6.8 percent in </a:t>
            </a:r>
            <a:r>
              <a:rPr lang="en-IN" sz="2000" dirty="0" smtClean="0"/>
              <a:t>2015;</a:t>
            </a:r>
            <a:endParaRPr lang="en-IN" sz="2000" dirty="0"/>
          </a:p>
          <a:p>
            <a:pPr algn="just">
              <a:spcBef>
                <a:spcPts val="0"/>
              </a:spcBef>
              <a:spcAft>
                <a:spcPts val="1200"/>
              </a:spcAft>
              <a:buFont typeface="Wingdings" pitchFamily="2" charset="2"/>
              <a:buChar char="Ø"/>
            </a:pPr>
            <a:r>
              <a:rPr lang="en-US" sz="2000" dirty="0"/>
              <a:t>Nearly 60,000 bankruptcy cases pending in </a:t>
            </a:r>
            <a:r>
              <a:rPr lang="en-US" sz="2000" dirty="0" smtClean="0"/>
              <a:t>Courts;</a:t>
            </a:r>
            <a:endParaRPr lang="en-US" sz="2000" dirty="0"/>
          </a:p>
          <a:p>
            <a:pPr algn="just">
              <a:spcBef>
                <a:spcPts val="0"/>
              </a:spcBef>
              <a:spcAft>
                <a:spcPts val="1200"/>
              </a:spcAft>
              <a:buFont typeface="Wingdings" pitchFamily="2" charset="2"/>
              <a:buChar char="Ø"/>
            </a:pPr>
            <a:r>
              <a:rPr lang="en-US" sz="2000" dirty="0"/>
              <a:t>Recovery of Debts too low vis-à-vis other </a:t>
            </a:r>
            <a:r>
              <a:rPr lang="en-US" sz="2000" dirty="0" smtClean="0"/>
              <a:t>countries;</a:t>
            </a:r>
            <a:endParaRPr lang="en-US" sz="2000" dirty="0"/>
          </a:p>
        </p:txBody>
      </p:sp>
      <p:sp>
        <p:nvSpPr>
          <p:cNvPr id="4" name="Slide Number Placeholder 3"/>
          <p:cNvSpPr>
            <a:spLocks noGrp="1"/>
          </p:cNvSpPr>
          <p:nvPr>
            <p:ph type="sldNum" sz="quarter" idx="12"/>
          </p:nvPr>
        </p:nvSpPr>
        <p:spPr>
          <a:xfrm>
            <a:off x="8172400" y="0"/>
            <a:ext cx="762000" cy="365760"/>
          </a:xfrm>
        </p:spPr>
        <p:txBody>
          <a:bodyPr/>
          <a:lstStyle/>
          <a:p>
            <a:fld id="{8B7B0F72-FF9D-4A6F-9D6B-694E0270097A}" type="slidenum">
              <a:rPr lang="en-IN" smtClean="0"/>
              <a:pPr/>
              <a:t>24</a:t>
            </a:fld>
            <a:endParaRPr lang="en-IN"/>
          </a:p>
        </p:txBody>
      </p:sp>
      <p:sp>
        <p:nvSpPr>
          <p:cNvPr id="5" name="Rounded Rectangle 4"/>
          <p:cNvSpPr/>
          <p:nvPr/>
        </p:nvSpPr>
        <p:spPr>
          <a:xfrm>
            <a:off x="176901" y="4941168"/>
            <a:ext cx="8784976" cy="144016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109728" indent="0" algn="just">
              <a:spcBef>
                <a:spcPts val="0"/>
              </a:spcBef>
              <a:spcAft>
                <a:spcPts val="1200"/>
              </a:spcAft>
              <a:buNone/>
            </a:pPr>
            <a:r>
              <a:rPr lang="en-US" sz="2000" b="1" i="1" dirty="0">
                <a:latin typeface="Calibri" pitchFamily="34" charset="0"/>
                <a:cs typeface="Calibri" pitchFamily="34" charset="0"/>
              </a:rPr>
              <a:t>“We do not punish the wrong-doer – unless he is small and weak… No one wants to go after the rich and well-connected wrong-doer, which means they get away with even more.”</a:t>
            </a:r>
          </a:p>
          <a:p>
            <a:pPr marL="109728" indent="0" algn="r">
              <a:spcBef>
                <a:spcPts val="0"/>
              </a:spcBef>
              <a:spcAft>
                <a:spcPts val="1200"/>
              </a:spcAft>
              <a:buNone/>
            </a:pPr>
            <a:r>
              <a:rPr lang="en-US" sz="2000" i="1" dirty="0">
                <a:latin typeface="Calibri" pitchFamily="34" charset="0"/>
                <a:cs typeface="Calibri" pitchFamily="34" charset="0"/>
              </a:rPr>
              <a:t>- Mr. </a:t>
            </a:r>
            <a:r>
              <a:rPr lang="en-US" sz="2000" i="1" dirty="0" err="1">
                <a:latin typeface="Calibri" pitchFamily="34" charset="0"/>
                <a:cs typeface="Calibri" pitchFamily="34" charset="0"/>
              </a:rPr>
              <a:t>Raghuram</a:t>
            </a:r>
            <a:r>
              <a:rPr lang="en-US" sz="2000" i="1" dirty="0">
                <a:latin typeface="Calibri" pitchFamily="34" charset="0"/>
                <a:cs typeface="Calibri" pitchFamily="34" charset="0"/>
              </a:rPr>
              <a:t> </a:t>
            </a:r>
            <a:r>
              <a:rPr lang="en-US" sz="2000" i="1" dirty="0" err="1">
                <a:latin typeface="Calibri" pitchFamily="34" charset="0"/>
                <a:cs typeface="Calibri" pitchFamily="34" charset="0"/>
              </a:rPr>
              <a:t>Rajan</a:t>
            </a:r>
            <a:r>
              <a:rPr lang="en-US" sz="2000" i="1" dirty="0">
                <a:latin typeface="Calibri" pitchFamily="34" charset="0"/>
                <a:cs typeface="Calibri" pitchFamily="34" charset="0"/>
              </a:rPr>
              <a:t>, Ex-Governor </a:t>
            </a:r>
            <a:r>
              <a:rPr lang="en-US" sz="2000" i="1" dirty="0" smtClean="0">
                <a:latin typeface="Calibri" pitchFamily="34" charset="0"/>
                <a:cs typeface="Calibri" pitchFamily="34" charset="0"/>
              </a:rPr>
              <a:t>Reserve Bank of India</a:t>
            </a:r>
            <a:endParaRPr lang="en-IN" sz="2000" i="1" dirty="0">
              <a:latin typeface="Calibri" pitchFamily="34" charset="0"/>
              <a:cs typeface="Calibri" pitchFamily="34" charset="0"/>
            </a:endParaRPr>
          </a:p>
        </p:txBody>
      </p:sp>
    </p:spTree>
    <p:extLst>
      <p:ext uri="{BB962C8B-B14F-4D97-AF65-F5344CB8AC3E}">
        <p14:creationId xmlns="" xmlns:p14="http://schemas.microsoft.com/office/powerpoint/2010/main" val="3023268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rgbClr val="FF0000"/>
                </a:solidFill>
              </a:rPr>
              <a:t>Erstwhile </a:t>
            </a:r>
            <a:r>
              <a:rPr lang="en-US" sz="4000" b="1" dirty="0" smtClean="0">
                <a:solidFill>
                  <a:srgbClr val="FF0000"/>
                </a:solidFill>
              </a:rPr>
              <a:t>Insolvency &amp; Bankruptcy Legislations</a:t>
            </a:r>
            <a:r>
              <a:rPr lang="en-US" sz="4000" b="1" dirty="0">
                <a:solidFill>
                  <a:srgbClr val="FF0000"/>
                </a:solidFill>
              </a:rPr>
              <a:t>- Now Repealed</a:t>
            </a:r>
            <a:endParaRPr lang="en-IN" sz="4000" b="1"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971136581"/>
              </p:ext>
            </p:extLst>
          </p:nvPr>
        </p:nvGraphicFramePr>
        <p:xfrm>
          <a:off x="395536" y="1844824"/>
          <a:ext cx="820891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172400" y="0"/>
            <a:ext cx="762000" cy="365760"/>
          </a:xfrm>
        </p:spPr>
        <p:txBody>
          <a:bodyPr/>
          <a:lstStyle/>
          <a:p>
            <a:fld id="{8B7B0F72-FF9D-4A6F-9D6B-694E0270097A}" type="slidenum">
              <a:rPr lang="en-IN" smtClean="0"/>
              <a:pPr/>
              <a:t>25</a:t>
            </a:fld>
            <a:endParaRPr lang="en-IN"/>
          </a:p>
        </p:txBody>
      </p:sp>
    </p:spTree>
    <p:extLst>
      <p:ext uri="{BB962C8B-B14F-4D97-AF65-F5344CB8AC3E}">
        <p14:creationId xmlns="" xmlns:p14="http://schemas.microsoft.com/office/powerpoint/2010/main" val="4028974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solidFill>
                  <a:srgbClr val="FF0000"/>
                </a:solidFill>
              </a:rPr>
              <a:t>Journey of Ease of Doing Business in India </a:t>
            </a:r>
            <a:endParaRPr lang="en-IN" sz="4000" b="1" dirty="0">
              <a:solidFill>
                <a:srgbClr val="FF0000"/>
              </a:solidFill>
            </a:endParaRPr>
          </a:p>
        </p:txBody>
      </p:sp>
      <p:pic>
        <p:nvPicPr>
          <p:cNvPr id="5" name="Content Placeholder 4" descr="india-ease-of-doing-business.png"/>
          <p:cNvPicPr>
            <a:picLocks noGrp="1" noChangeAspect="1"/>
          </p:cNvPicPr>
          <p:nvPr>
            <p:ph idx="1"/>
          </p:nvPr>
        </p:nvPicPr>
        <p:blipFill>
          <a:blip r:embed="rId2"/>
          <a:stretch>
            <a:fillRect/>
          </a:stretch>
        </p:blipFill>
        <p:spPr>
          <a:xfrm>
            <a:off x="428596" y="2214554"/>
            <a:ext cx="8001056" cy="3929090"/>
          </a:xfrm>
        </p:spPr>
      </p:pic>
      <p:sp>
        <p:nvSpPr>
          <p:cNvPr id="4" name="Slide Number Placeholder 3"/>
          <p:cNvSpPr>
            <a:spLocks noGrp="1"/>
          </p:cNvSpPr>
          <p:nvPr>
            <p:ph type="sldNum" sz="quarter" idx="12"/>
          </p:nvPr>
        </p:nvSpPr>
        <p:spPr/>
        <p:txBody>
          <a:bodyPr/>
          <a:lstStyle/>
          <a:p>
            <a:fld id="{8B7B0F72-FF9D-4A6F-9D6B-694E0270097A}" type="slidenum">
              <a:rPr lang="en-IN" smtClean="0"/>
              <a:pPr/>
              <a:t>26</a:t>
            </a:fld>
            <a:endParaRPr lang="en-I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sz="4000" dirty="0" smtClean="0"/>
              <a:t/>
            </a:r>
            <a:br>
              <a:rPr lang="en-IN" sz="4000" dirty="0" smtClean="0"/>
            </a:br>
            <a:r>
              <a:rPr lang="en-IN" sz="4000" dirty="0" smtClean="0"/>
              <a:t/>
            </a:r>
            <a:br>
              <a:rPr lang="en-IN" sz="4000" dirty="0" smtClean="0"/>
            </a:br>
            <a:r>
              <a:rPr lang="en-IN" dirty="0" smtClean="0"/>
              <a:t/>
            </a:r>
            <a:br>
              <a:rPr lang="en-IN" dirty="0" smtClean="0"/>
            </a:br>
            <a:r>
              <a:rPr lang="en-IN" sz="3600" dirty="0" smtClean="0"/>
              <a:t> </a:t>
            </a:r>
            <a:r>
              <a:rPr lang="en-IN" sz="3600" b="1" dirty="0" smtClean="0">
                <a:solidFill>
                  <a:srgbClr val="FF0000"/>
                </a:solidFill>
              </a:rPr>
              <a:t>India’s ease of doing business ranking over the last six years  Rank</a:t>
            </a:r>
            <a:endParaRPr lang="en-IN" sz="3600" b="1" dirty="0">
              <a:solidFill>
                <a:srgbClr val="FF0000"/>
              </a:solidFill>
            </a:endParaRPr>
          </a:p>
        </p:txBody>
      </p:sp>
      <p:graphicFrame>
        <p:nvGraphicFramePr>
          <p:cNvPr id="5" name="Content Placeholder 4"/>
          <p:cNvGraphicFramePr>
            <a:graphicFrameLocks noGrp="1"/>
          </p:cNvGraphicFramePr>
          <p:nvPr>
            <p:ph idx="1"/>
          </p:nvPr>
        </p:nvGraphicFramePr>
        <p:xfrm>
          <a:off x="457200" y="1935163"/>
          <a:ext cx="8229600" cy="40538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IN" sz="3200" dirty="0" smtClean="0">
                          <a:latin typeface="Calibri" pitchFamily="34" charset="0"/>
                        </a:rPr>
                        <a:t>S, NO</a:t>
                      </a:r>
                      <a:endParaRPr lang="en-IN" sz="3200" dirty="0">
                        <a:latin typeface="Calibri" pitchFamily="34" charset="0"/>
                      </a:endParaRPr>
                    </a:p>
                  </a:txBody>
                  <a:tcPr/>
                </a:tc>
                <a:tc>
                  <a:txBody>
                    <a:bodyPr/>
                    <a:lstStyle/>
                    <a:p>
                      <a:r>
                        <a:rPr lang="en-IN" sz="3200" dirty="0" smtClean="0">
                          <a:latin typeface="Calibri" pitchFamily="34" charset="0"/>
                        </a:rPr>
                        <a:t>YEAR</a:t>
                      </a:r>
                      <a:endParaRPr lang="en-IN" sz="3200" dirty="0">
                        <a:latin typeface="Calibri" pitchFamily="34" charset="0"/>
                      </a:endParaRPr>
                    </a:p>
                  </a:txBody>
                  <a:tcPr/>
                </a:tc>
                <a:tc>
                  <a:txBody>
                    <a:bodyPr/>
                    <a:lstStyle/>
                    <a:p>
                      <a:r>
                        <a:rPr lang="en-IN" sz="3200" dirty="0" smtClean="0">
                          <a:latin typeface="Calibri" pitchFamily="34" charset="0"/>
                        </a:rPr>
                        <a:t>RATING</a:t>
                      </a:r>
                      <a:endParaRPr lang="en-IN" sz="3200" dirty="0">
                        <a:latin typeface="Calibri" pitchFamily="34" charset="0"/>
                      </a:endParaRPr>
                    </a:p>
                  </a:txBody>
                  <a:tcPr/>
                </a:tc>
              </a:tr>
              <a:tr h="370840">
                <a:tc>
                  <a:txBody>
                    <a:bodyPr/>
                    <a:lstStyle/>
                    <a:p>
                      <a:r>
                        <a:rPr lang="en-IN" sz="3200" dirty="0" smtClean="0">
                          <a:latin typeface="Calibri" pitchFamily="34" charset="0"/>
                        </a:rPr>
                        <a:t>1.</a:t>
                      </a:r>
                    </a:p>
                  </a:txBody>
                  <a:tcPr/>
                </a:tc>
                <a:tc>
                  <a:txBody>
                    <a:bodyPr/>
                    <a:lstStyle/>
                    <a:p>
                      <a:r>
                        <a:rPr lang="en-IN" sz="3200" dirty="0" smtClean="0">
                          <a:latin typeface="Calibri" pitchFamily="34" charset="0"/>
                        </a:rPr>
                        <a:t>2019</a:t>
                      </a:r>
                      <a:endParaRPr lang="en-IN" sz="3200" dirty="0">
                        <a:latin typeface="Calibri" pitchFamily="34" charset="0"/>
                      </a:endParaRPr>
                    </a:p>
                  </a:txBody>
                  <a:tcPr/>
                </a:tc>
                <a:tc>
                  <a:txBody>
                    <a:bodyPr/>
                    <a:lstStyle/>
                    <a:p>
                      <a:r>
                        <a:rPr lang="en-IN" sz="3200" dirty="0" smtClean="0">
                          <a:latin typeface="Calibri" pitchFamily="34" charset="0"/>
                        </a:rPr>
                        <a:t>63</a:t>
                      </a:r>
                      <a:endParaRPr lang="en-IN" sz="3200" dirty="0">
                        <a:latin typeface="Calibri" pitchFamily="34" charset="0"/>
                      </a:endParaRPr>
                    </a:p>
                  </a:txBody>
                  <a:tcPr/>
                </a:tc>
              </a:tr>
              <a:tr h="370840">
                <a:tc>
                  <a:txBody>
                    <a:bodyPr/>
                    <a:lstStyle/>
                    <a:p>
                      <a:r>
                        <a:rPr lang="en-IN" sz="3200" dirty="0" smtClean="0">
                          <a:latin typeface="Calibri" pitchFamily="34" charset="0"/>
                        </a:rPr>
                        <a:t>2.</a:t>
                      </a:r>
                    </a:p>
                  </a:txBody>
                  <a:tcPr/>
                </a:tc>
                <a:tc>
                  <a:txBody>
                    <a:bodyPr/>
                    <a:lstStyle/>
                    <a:p>
                      <a:r>
                        <a:rPr lang="en-IN" sz="3200" dirty="0" smtClean="0">
                          <a:latin typeface="Calibri" pitchFamily="34" charset="0"/>
                        </a:rPr>
                        <a:t>2018</a:t>
                      </a:r>
                      <a:endParaRPr lang="en-IN" sz="3200" dirty="0">
                        <a:latin typeface="Calibri" pitchFamily="34" charset="0"/>
                      </a:endParaRPr>
                    </a:p>
                  </a:txBody>
                  <a:tcPr/>
                </a:tc>
                <a:tc>
                  <a:txBody>
                    <a:bodyPr/>
                    <a:lstStyle/>
                    <a:p>
                      <a:r>
                        <a:rPr lang="en-IN" sz="3200" dirty="0" smtClean="0">
                          <a:latin typeface="Calibri" pitchFamily="34" charset="0"/>
                        </a:rPr>
                        <a:t>77</a:t>
                      </a:r>
                      <a:endParaRPr lang="en-IN" sz="3200" dirty="0">
                        <a:latin typeface="Calibri" pitchFamily="34" charset="0"/>
                      </a:endParaRPr>
                    </a:p>
                  </a:txBody>
                  <a:tcPr/>
                </a:tc>
              </a:tr>
              <a:tr h="370840">
                <a:tc>
                  <a:txBody>
                    <a:bodyPr/>
                    <a:lstStyle/>
                    <a:p>
                      <a:r>
                        <a:rPr lang="en-IN" sz="3200" dirty="0" smtClean="0">
                          <a:latin typeface="Calibri" pitchFamily="34" charset="0"/>
                        </a:rPr>
                        <a:t>3.</a:t>
                      </a:r>
                    </a:p>
                  </a:txBody>
                  <a:tcPr/>
                </a:tc>
                <a:tc>
                  <a:txBody>
                    <a:bodyPr/>
                    <a:lstStyle/>
                    <a:p>
                      <a:r>
                        <a:rPr lang="en-IN" sz="3200" dirty="0" smtClean="0">
                          <a:latin typeface="Calibri" pitchFamily="34" charset="0"/>
                        </a:rPr>
                        <a:t>2017</a:t>
                      </a:r>
                      <a:endParaRPr lang="en-IN" sz="3200" dirty="0">
                        <a:latin typeface="Calibri" pitchFamily="34" charset="0"/>
                      </a:endParaRPr>
                    </a:p>
                  </a:txBody>
                  <a:tcPr/>
                </a:tc>
                <a:tc>
                  <a:txBody>
                    <a:bodyPr/>
                    <a:lstStyle/>
                    <a:p>
                      <a:r>
                        <a:rPr lang="en-IN" sz="3200" dirty="0" smtClean="0">
                          <a:latin typeface="Calibri" pitchFamily="34" charset="0"/>
                        </a:rPr>
                        <a:t>100</a:t>
                      </a:r>
                      <a:endParaRPr lang="en-IN" sz="3200" dirty="0">
                        <a:latin typeface="Calibri" pitchFamily="34" charset="0"/>
                      </a:endParaRPr>
                    </a:p>
                  </a:txBody>
                  <a:tcPr/>
                </a:tc>
              </a:tr>
              <a:tr h="370840">
                <a:tc>
                  <a:txBody>
                    <a:bodyPr/>
                    <a:lstStyle/>
                    <a:p>
                      <a:r>
                        <a:rPr lang="en-IN" sz="3200" dirty="0" smtClean="0">
                          <a:latin typeface="Calibri" pitchFamily="34" charset="0"/>
                        </a:rPr>
                        <a:t>4.</a:t>
                      </a:r>
                    </a:p>
                  </a:txBody>
                  <a:tcPr/>
                </a:tc>
                <a:tc>
                  <a:txBody>
                    <a:bodyPr/>
                    <a:lstStyle/>
                    <a:p>
                      <a:r>
                        <a:rPr lang="en-IN" sz="3200" dirty="0" smtClean="0">
                          <a:latin typeface="Calibri" pitchFamily="34" charset="0"/>
                        </a:rPr>
                        <a:t>2016</a:t>
                      </a:r>
                      <a:endParaRPr lang="en-IN" sz="3200" dirty="0">
                        <a:latin typeface="Calibri" pitchFamily="34" charset="0"/>
                      </a:endParaRPr>
                    </a:p>
                  </a:txBody>
                  <a:tcPr/>
                </a:tc>
                <a:tc>
                  <a:txBody>
                    <a:bodyPr/>
                    <a:lstStyle/>
                    <a:p>
                      <a:r>
                        <a:rPr lang="en-IN" sz="3200" dirty="0" smtClean="0">
                          <a:latin typeface="Calibri" pitchFamily="34" charset="0"/>
                        </a:rPr>
                        <a:t>130</a:t>
                      </a:r>
                      <a:endParaRPr lang="en-IN" sz="3200" dirty="0">
                        <a:latin typeface="Calibri" pitchFamily="34" charset="0"/>
                      </a:endParaRPr>
                    </a:p>
                  </a:txBody>
                  <a:tcPr/>
                </a:tc>
              </a:tr>
              <a:tr h="370840">
                <a:tc>
                  <a:txBody>
                    <a:bodyPr/>
                    <a:lstStyle/>
                    <a:p>
                      <a:r>
                        <a:rPr lang="en-IN" sz="3200" dirty="0" smtClean="0">
                          <a:latin typeface="Calibri" pitchFamily="34" charset="0"/>
                        </a:rPr>
                        <a:t>5.</a:t>
                      </a:r>
                    </a:p>
                  </a:txBody>
                  <a:tcPr/>
                </a:tc>
                <a:tc>
                  <a:txBody>
                    <a:bodyPr/>
                    <a:lstStyle/>
                    <a:p>
                      <a:r>
                        <a:rPr lang="en-IN" sz="3200" dirty="0" smtClean="0">
                          <a:latin typeface="Calibri" pitchFamily="34" charset="0"/>
                        </a:rPr>
                        <a:t>2015</a:t>
                      </a:r>
                      <a:endParaRPr lang="en-IN" sz="3200" dirty="0">
                        <a:latin typeface="Calibri" pitchFamily="34" charset="0"/>
                      </a:endParaRPr>
                    </a:p>
                  </a:txBody>
                  <a:tcPr/>
                </a:tc>
                <a:tc>
                  <a:txBody>
                    <a:bodyPr/>
                    <a:lstStyle/>
                    <a:p>
                      <a:r>
                        <a:rPr lang="en-IN" sz="3200" dirty="0" smtClean="0">
                          <a:latin typeface="Calibri" pitchFamily="34" charset="0"/>
                        </a:rPr>
                        <a:t>130</a:t>
                      </a:r>
                      <a:endParaRPr lang="en-IN" sz="3200" dirty="0">
                        <a:latin typeface="Calibri" pitchFamily="34" charset="0"/>
                      </a:endParaRPr>
                    </a:p>
                  </a:txBody>
                  <a:tcPr/>
                </a:tc>
              </a:tr>
              <a:tr h="370840">
                <a:tc>
                  <a:txBody>
                    <a:bodyPr/>
                    <a:lstStyle/>
                    <a:p>
                      <a:r>
                        <a:rPr lang="en-IN" sz="3200" dirty="0" smtClean="0">
                          <a:latin typeface="Calibri" pitchFamily="34" charset="0"/>
                        </a:rPr>
                        <a:t>6.</a:t>
                      </a:r>
                    </a:p>
                  </a:txBody>
                  <a:tcPr/>
                </a:tc>
                <a:tc>
                  <a:txBody>
                    <a:bodyPr/>
                    <a:lstStyle/>
                    <a:p>
                      <a:r>
                        <a:rPr lang="en-IN" sz="3200" dirty="0" smtClean="0">
                          <a:latin typeface="Calibri" pitchFamily="34" charset="0"/>
                        </a:rPr>
                        <a:t>2014</a:t>
                      </a:r>
                      <a:endParaRPr lang="en-IN" sz="3200" dirty="0">
                        <a:latin typeface="Calibri" pitchFamily="34" charset="0"/>
                      </a:endParaRPr>
                    </a:p>
                  </a:txBody>
                  <a:tcPr/>
                </a:tc>
                <a:tc>
                  <a:txBody>
                    <a:bodyPr/>
                    <a:lstStyle/>
                    <a:p>
                      <a:r>
                        <a:rPr lang="en-IN" sz="3200" dirty="0" smtClean="0">
                          <a:latin typeface="Calibri" pitchFamily="34" charset="0"/>
                        </a:rPr>
                        <a:t>142</a:t>
                      </a:r>
                      <a:endParaRPr lang="en-IN" sz="3200" dirty="0">
                        <a:latin typeface="Calibri"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8B7B0F72-FF9D-4A6F-9D6B-694E0270097A}" type="slidenum">
              <a:rPr lang="en-IN" smtClean="0"/>
              <a:pPr/>
              <a:t>27</a:t>
            </a:fld>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descr="index.png"/>
          <p:cNvPicPr>
            <a:picLocks noGrp="1" noChangeAspect="1"/>
          </p:cNvPicPr>
          <p:nvPr>
            <p:ph idx="1"/>
          </p:nvPr>
        </p:nvPicPr>
        <p:blipFill>
          <a:blip r:embed="rId2"/>
          <a:stretch>
            <a:fillRect/>
          </a:stretch>
        </p:blipFill>
        <p:spPr>
          <a:xfrm>
            <a:off x="500034" y="1928802"/>
            <a:ext cx="8215370" cy="4429156"/>
          </a:xfrm>
        </p:spPr>
      </p:pic>
      <p:sp>
        <p:nvSpPr>
          <p:cNvPr id="4" name="Slide Number Placeholder 3"/>
          <p:cNvSpPr>
            <a:spLocks noGrp="1"/>
          </p:cNvSpPr>
          <p:nvPr>
            <p:ph type="sldNum" sz="quarter" idx="12"/>
          </p:nvPr>
        </p:nvSpPr>
        <p:spPr/>
        <p:txBody>
          <a:bodyPr/>
          <a:lstStyle/>
          <a:p>
            <a:fld id="{8B7B0F72-FF9D-4A6F-9D6B-694E0270097A}" type="slidenum">
              <a:rPr lang="en-IN" smtClean="0"/>
              <a:pPr/>
              <a:t>28</a:t>
            </a:fld>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FF0000"/>
                </a:solidFill>
              </a:rPr>
              <a:t>Modern but ineffective Insolvency cum </a:t>
            </a:r>
            <a:r>
              <a:rPr lang="en-US" sz="3200" b="1" dirty="0" smtClean="0">
                <a:solidFill>
                  <a:srgbClr val="FF0000"/>
                </a:solidFill>
              </a:rPr>
              <a:t>recovery Legislations</a:t>
            </a:r>
            <a:endParaRPr lang="en-IN" sz="3200" b="1" dirty="0">
              <a:solidFill>
                <a:srgbClr val="FF0000"/>
              </a:solidFill>
            </a:endParaRPr>
          </a:p>
        </p:txBody>
      </p:sp>
      <p:sp>
        <p:nvSpPr>
          <p:cNvPr id="3" name="Content Placeholder 2"/>
          <p:cNvSpPr>
            <a:spLocks noGrp="1"/>
          </p:cNvSpPr>
          <p:nvPr>
            <p:ph idx="1"/>
          </p:nvPr>
        </p:nvSpPr>
        <p:spPr>
          <a:xfrm>
            <a:off x="285720" y="1857364"/>
            <a:ext cx="5256584" cy="500063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algn="just">
              <a:lnSpc>
                <a:spcPct val="110000"/>
              </a:lnSpc>
              <a:spcBef>
                <a:spcPts val="0"/>
              </a:spcBef>
            </a:pPr>
            <a:r>
              <a:rPr lang="en-IN" sz="1600" dirty="0">
                <a:latin typeface="Calibri" pitchFamily="34" charset="0"/>
              </a:rPr>
              <a:t>Multiple laws- </a:t>
            </a:r>
          </a:p>
          <a:p>
            <a:pPr marL="900113" indent="-369888" algn="just">
              <a:lnSpc>
                <a:spcPct val="110000"/>
              </a:lnSpc>
              <a:spcBef>
                <a:spcPts val="0"/>
              </a:spcBef>
              <a:buFont typeface="Wingdings" pitchFamily="2" charset="2"/>
              <a:buChar char="q"/>
            </a:pPr>
            <a:r>
              <a:rPr lang="en-IN" sz="1600" dirty="0">
                <a:latin typeface="Calibri" pitchFamily="34" charset="0"/>
              </a:rPr>
              <a:t>Recovery of Debts Due to Banks and Financial Institutions Act, 1993</a:t>
            </a:r>
          </a:p>
          <a:p>
            <a:pPr marL="900113" indent="-369888" algn="just">
              <a:lnSpc>
                <a:spcPct val="110000"/>
              </a:lnSpc>
              <a:spcBef>
                <a:spcPts val="0"/>
              </a:spcBef>
              <a:buFont typeface="Wingdings" pitchFamily="2" charset="2"/>
              <a:buChar char="q"/>
            </a:pPr>
            <a:r>
              <a:rPr lang="en-IN" sz="1600" dirty="0">
                <a:latin typeface="Calibri" pitchFamily="34" charset="0"/>
              </a:rPr>
              <a:t>Securitisation and Reconstruction of Financial Assets and Enforcement of Security Interest Act, 2002</a:t>
            </a:r>
          </a:p>
          <a:p>
            <a:pPr marL="900113" indent="-369888" algn="just">
              <a:lnSpc>
                <a:spcPct val="110000"/>
              </a:lnSpc>
              <a:spcBef>
                <a:spcPts val="0"/>
              </a:spcBef>
              <a:buFont typeface="Wingdings" pitchFamily="2" charset="2"/>
              <a:buChar char="q"/>
            </a:pPr>
            <a:r>
              <a:rPr lang="en-IN" sz="1600" dirty="0">
                <a:latin typeface="Calibri" pitchFamily="34" charset="0"/>
              </a:rPr>
              <a:t>Sick Industrial Companies (Special Provisions) Act, 1985</a:t>
            </a:r>
            <a:endParaRPr lang="en-IN" sz="1600" dirty="0">
              <a:highlight>
                <a:srgbClr val="FFFF00"/>
              </a:highlight>
              <a:latin typeface="Calibri" pitchFamily="34" charset="0"/>
            </a:endParaRPr>
          </a:p>
          <a:p>
            <a:pPr marL="900113" indent="-369888" algn="just">
              <a:lnSpc>
                <a:spcPct val="110000"/>
              </a:lnSpc>
              <a:spcBef>
                <a:spcPts val="0"/>
              </a:spcBef>
              <a:spcAft>
                <a:spcPts val="600"/>
              </a:spcAft>
              <a:buFont typeface="Wingdings" pitchFamily="2" charset="2"/>
              <a:buChar char="q"/>
            </a:pPr>
            <a:r>
              <a:rPr lang="en-IN" sz="1600" dirty="0">
                <a:latin typeface="Calibri" pitchFamily="34" charset="0"/>
              </a:rPr>
              <a:t>	Winding up </a:t>
            </a:r>
            <a:r>
              <a:rPr lang="en-IN" sz="1600" dirty="0" smtClean="0">
                <a:latin typeface="Calibri" pitchFamily="34" charset="0"/>
              </a:rPr>
              <a:t>under the old </a:t>
            </a:r>
            <a:r>
              <a:rPr lang="en-IN" sz="1600" dirty="0">
                <a:latin typeface="Calibri" pitchFamily="34" charset="0"/>
              </a:rPr>
              <a:t>Companies Act, 1956</a:t>
            </a:r>
          </a:p>
          <a:p>
            <a:pPr algn="just">
              <a:lnSpc>
                <a:spcPct val="110000"/>
              </a:lnSpc>
              <a:spcBef>
                <a:spcPts val="0"/>
              </a:spcBef>
              <a:spcAft>
                <a:spcPts val="600"/>
              </a:spcAft>
            </a:pPr>
            <a:r>
              <a:rPr lang="en-US" sz="1600" dirty="0">
                <a:latin typeface="Calibri" pitchFamily="34" charset="0"/>
              </a:rPr>
              <a:t>Lack of holistic remedy</a:t>
            </a:r>
            <a:endParaRPr lang="en-IN" sz="1600" dirty="0">
              <a:latin typeface="Calibri" pitchFamily="34" charset="0"/>
            </a:endParaRPr>
          </a:p>
          <a:p>
            <a:pPr algn="just">
              <a:lnSpc>
                <a:spcPct val="110000"/>
              </a:lnSpc>
              <a:spcBef>
                <a:spcPts val="0"/>
              </a:spcBef>
              <a:spcAft>
                <a:spcPts val="600"/>
              </a:spcAft>
            </a:pPr>
            <a:r>
              <a:rPr lang="en-IN" sz="1600" dirty="0">
                <a:latin typeface="Calibri" pitchFamily="34" charset="0"/>
              </a:rPr>
              <a:t>System of Official Liquidator has not been successful </a:t>
            </a:r>
          </a:p>
          <a:p>
            <a:pPr algn="just">
              <a:lnSpc>
                <a:spcPct val="110000"/>
              </a:lnSpc>
              <a:spcBef>
                <a:spcPts val="0"/>
              </a:spcBef>
              <a:spcAft>
                <a:spcPts val="600"/>
              </a:spcAft>
            </a:pPr>
            <a:r>
              <a:rPr lang="en-IN" sz="1600" dirty="0">
                <a:latin typeface="Calibri" pitchFamily="34" charset="0"/>
              </a:rPr>
              <a:t>Banks can turn to separate Debt Recovery Tribunal, partly staffed by Bank officials and overseen by the Ministry of Finance and both are overstretched with piles of files lying under pendency</a:t>
            </a:r>
          </a:p>
          <a:p>
            <a:pPr algn="just">
              <a:lnSpc>
                <a:spcPct val="110000"/>
              </a:lnSpc>
              <a:spcBef>
                <a:spcPts val="0"/>
              </a:spcBef>
              <a:spcAft>
                <a:spcPts val="1200"/>
              </a:spcAft>
            </a:pPr>
            <a:r>
              <a:rPr lang="en-IN" sz="1600" dirty="0">
                <a:latin typeface="Calibri" pitchFamily="34" charset="0"/>
              </a:rPr>
              <a:t>Approach of "interim fixes designed to solve the problem at hand” in the present reform process</a:t>
            </a:r>
          </a:p>
        </p:txBody>
      </p:sp>
      <p:sp>
        <p:nvSpPr>
          <p:cNvPr id="4" name="Slide Number Placeholder 3"/>
          <p:cNvSpPr>
            <a:spLocks noGrp="1"/>
          </p:cNvSpPr>
          <p:nvPr>
            <p:ph type="sldNum" sz="quarter" idx="12"/>
          </p:nvPr>
        </p:nvSpPr>
        <p:spPr>
          <a:xfrm>
            <a:off x="8172400" y="0"/>
            <a:ext cx="762000" cy="365760"/>
          </a:xfrm>
        </p:spPr>
        <p:txBody>
          <a:bodyPr/>
          <a:lstStyle/>
          <a:p>
            <a:fld id="{8B7B0F72-FF9D-4A6F-9D6B-694E0270097A}" type="slidenum">
              <a:rPr lang="en-IN" smtClean="0"/>
              <a:pPr/>
              <a:t>29</a:t>
            </a:fld>
            <a:endParaRPr lang="en-IN"/>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618239" y="1857364"/>
            <a:ext cx="3525761" cy="5000636"/>
          </a:xfrm>
          <a:prstGeom prst="rect">
            <a:avLst/>
          </a:prstGeom>
        </p:spPr>
      </p:pic>
    </p:spTree>
    <p:extLst>
      <p:ext uri="{BB962C8B-B14F-4D97-AF65-F5344CB8AC3E}">
        <p14:creationId xmlns="" xmlns:p14="http://schemas.microsoft.com/office/powerpoint/2010/main" val="501133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IN" sz="4400" b="1" dirty="0" smtClean="0">
                <a:solidFill>
                  <a:srgbClr val="FF0000"/>
                </a:solidFill>
              </a:rPr>
              <a:t>POINTS OF DISCUSSION FR TODAYS WEBINAR</a:t>
            </a:r>
            <a:r>
              <a:rPr lang="en-IN" sz="4400" b="1" dirty="0" smtClean="0">
                <a:solidFill>
                  <a:srgbClr val="FF0000"/>
                </a:solidFill>
              </a:rPr>
              <a:t> </a:t>
            </a:r>
            <a:endParaRPr lang="en-IN" sz="4400" b="1" dirty="0">
              <a:solidFill>
                <a:srgbClr val="FF0000"/>
              </a:solidFill>
            </a:endParaRPr>
          </a:p>
        </p:txBody>
      </p:sp>
      <p:sp>
        <p:nvSpPr>
          <p:cNvPr id="7" name="Content Placeholder 6"/>
          <p:cNvSpPr>
            <a:spLocks noGrp="1"/>
          </p:cNvSpPr>
          <p:nvPr>
            <p:ph idx="1"/>
          </p:nvPr>
        </p:nvSpPr>
        <p:spPr/>
        <p:txBody>
          <a:bodyPr/>
          <a:lstStyle/>
          <a:p>
            <a:pPr marL="514350" indent="-514350">
              <a:buFont typeface="Wingdings" pitchFamily="2" charset="2"/>
              <a:buChar char="ü"/>
            </a:pPr>
            <a:endParaRPr lang="en-IN" dirty="0" smtClean="0"/>
          </a:p>
          <a:p>
            <a:pPr marL="514350" indent="-514350" algn="just">
              <a:buFont typeface="Wingdings" pitchFamily="2" charset="2"/>
              <a:buChar char="ü"/>
            </a:pPr>
            <a:r>
              <a:rPr lang="en-IN" sz="3200" dirty="0" smtClean="0">
                <a:latin typeface="Calibri" pitchFamily="34" charset="0"/>
              </a:rPr>
              <a:t>Scope </a:t>
            </a:r>
            <a:r>
              <a:rPr lang="en-IN" sz="3200" dirty="0" smtClean="0">
                <a:latin typeface="Calibri" pitchFamily="34" charset="0"/>
              </a:rPr>
              <a:t>under </a:t>
            </a:r>
            <a:r>
              <a:rPr lang="en-IN" sz="3200" dirty="0" smtClean="0">
                <a:latin typeface="Calibri" pitchFamily="34" charset="0"/>
              </a:rPr>
              <a:t>Companies Act, 2013.</a:t>
            </a:r>
          </a:p>
          <a:p>
            <a:pPr marL="514350" indent="-514350" algn="just">
              <a:buFont typeface="Wingdings" pitchFamily="2" charset="2"/>
              <a:buChar char="ü"/>
            </a:pPr>
            <a:r>
              <a:rPr lang="en-IN" sz="3200" dirty="0" smtClean="0">
                <a:latin typeface="Calibri" pitchFamily="34" charset="0"/>
              </a:rPr>
              <a:t>Scope </a:t>
            </a:r>
            <a:r>
              <a:rPr lang="en-IN" sz="3200" dirty="0" smtClean="0">
                <a:latin typeface="Calibri" pitchFamily="34" charset="0"/>
              </a:rPr>
              <a:t> </a:t>
            </a:r>
            <a:r>
              <a:rPr lang="en-IN" sz="3200" dirty="0" smtClean="0">
                <a:latin typeface="Calibri" pitchFamily="34" charset="0"/>
              </a:rPr>
              <a:t>under IBC 2016.</a:t>
            </a:r>
          </a:p>
          <a:p>
            <a:pPr marL="514350" indent="-514350" algn="just">
              <a:buFont typeface="Wingdings" pitchFamily="2" charset="2"/>
              <a:buChar char="ü"/>
            </a:pPr>
            <a:r>
              <a:rPr lang="en-IN" sz="3200" dirty="0" smtClean="0">
                <a:latin typeface="Calibri" pitchFamily="34" charset="0"/>
              </a:rPr>
              <a:t>NCLT Proceedings  </a:t>
            </a:r>
            <a:r>
              <a:rPr lang="en-IN" sz="3200" dirty="0" smtClean="0">
                <a:latin typeface="Calibri" pitchFamily="34" charset="0"/>
              </a:rPr>
              <a:t>since inception.</a:t>
            </a:r>
          </a:p>
          <a:p>
            <a:pPr marL="514350" indent="-514350" algn="just">
              <a:buFont typeface="Wingdings" pitchFamily="2" charset="2"/>
              <a:buChar char="ü"/>
            </a:pPr>
            <a:r>
              <a:rPr lang="en-IN" sz="3200" dirty="0" smtClean="0">
                <a:latin typeface="Calibri" pitchFamily="34" charset="0"/>
              </a:rPr>
              <a:t>Present Position of the </a:t>
            </a:r>
            <a:r>
              <a:rPr lang="en-IN" sz="3200" dirty="0" smtClean="0">
                <a:latin typeface="Calibri" pitchFamily="34" charset="0"/>
              </a:rPr>
              <a:t>proceedings </a:t>
            </a:r>
            <a:r>
              <a:rPr lang="en-IN" sz="3200" dirty="0" smtClean="0">
                <a:latin typeface="Calibri" pitchFamily="34" charset="0"/>
              </a:rPr>
              <a:t>at NCLT due </a:t>
            </a:r>
            <a:r>
              <a:rPr lang="en-IN" sz="3200" dirty="0" smtClean="0">
                <a:latin typeface="Calibri" pitchFamily="34" charset="0"/>
              </a:rPr>
              <a:t>outburst of COVID 19</a:t>
            </a:r>
            <a:r>
              <a:rPr lang="en-IN" sz="3200" dirty="0" smtClean="0">
                <a:latin typeface="Calibri" pitchFamily="34" charset="0"/>
              </a:rPr>
              <a:t>. </a:t>
            </a:r>
            <a:endParaRPr lang="en-IN" sz="3200" dirty="0" smtClean="0">
              <a:latin typeface="Calibri" pitchFamily="34" charset="0"/>
            </a:endParaRPr>
          </a:p>
          <a:p>
            <a:pPr marL="514350" indent="-514350" algn="just">
              <a:buFont typeface="Wingdings" pitchFamily="2" charset="2"/>
              <a:buChar char="ü"/>
            </a:pPr>
            <a:r>
              <a:rPr lang="en-IN" sz="3200" dirty="0" smtClean="0">
                <a:latin typeface="Calibri" pitchFamily="34" charset="0"/>
              </a:rPr>
              <a:t>Future of NCLT proceedings.</a:t>
            </a:r>
            <a:endParaRPr lang="en-IN" sz="3200" dirty="0">
              <a:latin typeface="Calibri" pitchFamily="34" charset="0"/>
            </a:endParaRPr>
          </a:p>
        </p:txBody>
      </p:sp>
      <p:sp>
        <p:nvSpPr>
          <p:cNvPr id="5" name="Slide Number Placeholder 4"/>
          <p:cNvSpPr>
            <a:spLocks noGrp="1"/>
          </p:cNvSpPr>
          <p:nvPr>
            <p:ph type="sldNum" sz="quarter" idx="12"/>
          </p:nvPr>
        </p:nvSpPr>
        <p:spPr/>
        <p:txBody>
          <a:bodyPr/>
          <a:lstStyle/>
          <a:p>
            <a:fld id="{8B7B0F72-FF9D-4A6F-9D6B-694E0270097A}" type="slidenum">
              <a:rPr lang="en-IN" smtClean="0"/>
              <a:pPr/>
              <a:t>3</a:t>
            </a:fld>
            <a:endParaRPr lang="en-I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772400" cy="3456384"/>
          </a:xfrm>
          <a:prstGeom prst="irregularSeal1">
            <a:avLst/>
          </a:prstGeom>
          <a:effectLst>
            <a:outerShdw blurRad="76200" dir="18900000" sy="23000" kx="-12000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r>
              <a:rPr lang="en-US" sz="3800" dirty="0">
                <a:latin typeface="Calibri" pitchFamily="34" charset="0"/>
                <a:cs typeface="Calibri" pitchFamily="34" charset="0"/>
              </a:rPr>
              <a:t>Insolvency &amp; Bankruptcy Code, 2016</a:t>
            </a:r>
            <a:endParaRPr lang="en-IN" sz="3800" dirty="0">
              <a:latin typeface="Calibri" pitchFamily="34" charset="0"/>
              <a:cs typeface="Calibri" pitchFamily="34" charset="0"/>
            </a:endParaRPr>
          </a:p>
        </p:txBody>
      </p:sp>
      <p:sp>
        <p:nvSpPr>
          <p:cNvPr id="3" name="Text Placeholder 2"/>
          <p:cNvSpPr>
            <a:spLocks noGrp="1"/>
          </p:cNvSpPr>
          <p:nvPr>
            <p:ph type="body" idx="1"/>
          </p:nvPr>
        </p:nvSpPr>
        <p:spPr>
          <a:xfrm>
            <a:off x="827584" y="4365104"/>
            <a:ext cx="7772400" cy="1296144"/>
          </a:xfrm>
        </p:spPr>
        <p:style>
          <a:lnRef idx="1">
            <a:schemeClr val="accent1"/>
          </a:lnRef>
          <a:fillRef idx="2">
            <a:schemeClr val="accent1"/>
          </a:fillRef>
          <a:effectRef idx="1">
            <a:schemeClr val="accent1"/>
          </a:effectRef>
          <a:fontRef idx="minor">
            <a:schemeClr val="dk1"/>
          </a:fontRef>
        </p:style>
        <p:txBody>
          <a:bodyPr anchor="ctr">
            <a:normAutofit/>
          </a:bodyPr>
          <a:lstStyle/>
          <a:p>
            <a:pPr algn="ctr"/>
            <a:r>
              <a:rPr lang="en-US" sz="2800" b="1" dirty="0">
                <a:latin typeface="Calibri" pitchFamily="34" charset="0"/>
                <a:cs typeface="Calibri" pitchFamily="34" charset="0"/>
              </a:rPr>
              <a:t>Single umbrella legislation governing all </a:t>
            </a:r>
            <a:r>
              <a:rPr lang="en-US" sz="2800" b="1" dirty="0" smtClean="0">
                <a:latin typeface="Calibri" pitchFamily="34" charset="0"/>
                <a:cs typeface="Calibri" pitchFamily="34" charset="0"/>
              </a:rPr>
              <a:t>Insolvency </a:t>
            </a:r>
            <a:r>
              <a:rPr lang="en-US" sz="2800" b="1" dirty="0">
                <a:latin typeface="Calibri" pitchFamily="34" charset="0"/>
                <a:cs typeface="Calibri" pitchFamily="34" charset="0"/>
              </a:rPr>
              <a:t>and </a:t>
            </a:r>
            <a:r>
              <a:rPr lang="en-US" sz="2800" b="1" dirty="0" smtClean="0">
                <a:latin typeface="Calibri" pitchFamily="34" charset="0"/>
                <a:cs typeface="Calibri" pitchFamily="34" charset="0"/>
              </a:rPr>
              <a:t>Bankruptcy </a:t>
            </a:r>
            <a:r>
              <a:rPr lang="en-US" sz="2800" b="1" dirty="0">
                <a:latin typeface="Calibri" pitchFamily="34" charset="0"/>
                <a:cs typeface="Calibri" pitchFamily="34" charset="0"/>
              </a:rPr>
              <a:t>proceedings in India</a:t>
            </a:r>
            <a:endParaRPr lang="en-IN" sz="2800" b="1"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8B7B0F72-FF9D-4A6F-9D6B-694E0270097A}" type="slidenum">
              <a:rPr lang="en-IN" smtClean="0"/>
              <a:pPr/>
              <a:t>30</a:t>
            </a:fld>
            <a:endParaRPr lang="en-IN"/>
          </a:p>
        </p:txBody>
      </p:sp>
    </p:spTree>
    <p:extLst>
      <p:ext uri="{BB962C8B-B14F-4D97-AF65-F5344CB8AC3E}">
        <p14:creationId xmlns="" xmlns:p14="http://schemas.microsoft.com/office/powerpoint/2010/main" val="1848421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864096"/>
          </a:xfrm>
        </p:spPr>
        <p:txBody>
          <a:bodyPr>
            <a:normAutofit/>
          </a:bodyPr>
          <a:lstStyle/>
          <a:p>
            <a:r>
              <a:rPr lang="en-US" b="1" dirty="0">
                <a:solidFill>
                  <a:srgbClr val="FF0000"/>
                </a:solidFill>
              </a:rPr>
              <a:t>Legislative road to the Birth of IBC</a:t>
            </a:r>
            <a:endParaRPr lang="en-IN" b="1"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956442634"/>
              </p:ext>
            </p:extLst>
          </p:nvPr>
        </p:nvGraphicFramePr>
        <p:xfrm>
          <a:off x="431032" y="1556792"/>
          <a:ext cx="871296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172400" y="0"/>
            <a:ext cx="762000" cy="365760"/>
          </a:xfrm>
        </p:spPr>
        <p:txBody>
          <a:bodyPr/>
          <a:lstStyle/>
          <a:p>
            <a:fld id="{8B7B0F72-FF9D-4A6F-9D6B-694E0270097A}" type="slidenum">
              <a:rPr lang="en-IN" smtClean="0"/>
              <a:pPr/>
              <a:t>31</a:t>
            </a:fld>
            <a:endParaRPr lang="en-IN"/>
          </a:p>
        </p:txBody>
      </p:sp>
      <p:sp>
        <p:nvSpPr>
          <p:cNvPr id="6" name="TextBox 5"/>
          <p:cNvSpPr txBox="1"/>
          <p:nvPr/>
        </p:nvSpPr>
        <p:spPr>
          <a:xfrm>
            <a:off x="107504" y="1700808"/>
            <a:ext cx="4464496" cy="1200329"/>
          </a:xfrm>
          <a:prstGeom prst="rect">
            <a:avLst/>
          </a:prstGeom>
          <a:noFill/>
        </p:spPr>
        <p:txBody>
          <a:bodyPr wrap="square" rtlCol="0">
            <a:spAutoFit/>
          </a:bodyPr>
          <a:lstStyle/>
          <a:p>
            <a:r>
              <a:rPr lang="en-US" b="1" dirty="0">
                <a:latin typeface="Calibri" pitchFamily="34" charset="0"/>
                <a:cs typeface="Calibri" pitchFamily="34" charset="0"/>
              </a:rPr>
              <a:t>Committee Report was in two parts:</a:t>
            </a:r>
          </a:p>
          <a:p>
            <a:pPr marL="342900" indent="-342900">
              <a:buAutoNum type="arabicPeriod"/>
            </a:pPr>
            <a:r>
              <a:rPr lang="en-US" dirty="0">
                <a:latin typeface="Calibri" pitchFamily="34" charset="0"/>
                <a:cs typeface="Calibri" pitchFamily="34" charset="0"/>
              </a:rPr>
              <a:t>Rationale and Design/ Recommendations</a:t>
            </a:r>
          </a:p>
          <a:p>
            <a:pPr marL="342900" indent="-342900" algn="just">
              <a:buAutoNum type="arabicPeriod"/>
            </a:pPr>
            <a:r>
              <a:rPr lang="en-US" dirty="0">
                <a:latin typeface="Calibri" pitchFamily="34" charset="0"/>
                <a:cs typeface="Calibri" pitchFamily="34" charset="0"/>
              </a:rPr>
              <a:t>A comprehensive draft Insolvency and Bankruptcy Bill covering all entries</a:t>
            </a:r>
            <a:endParaRPr lang="en-IN" dirty="0">
              <a:latin typeface="Calibri" pitchFamily="34" charset="0"/>
              <a:cs typeface="Calibri" pitchFamily="34" charset="0"/>
            </a:endParaRPr>
          </a:p>
        </p:txBody>
      </p:sp>
    </p:spTree>
    <p:extLst>
      <p:ext uri="{BB962C8B-B14F-4D97-AF65-F5344CB8AC3E}">
        <p14:creationId xmlns="" xmlns:p14="http://schemas.microsoft.com/office/powerpoint/2010/main" val="3366735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Key Features</a:t>
            </a:r>
            <a:endParaRPr lang="en-IN" dirty="0">
              <a:solidFill>
                <a:srgbClr val="FF0000"/>
              </a:solidFill>
            </a:endParaRPr>
          </a:p>
        </p:txBody>
      </p:sp>
      <p:sp>
        <p:nvSpPr>
          <p:cNvPr id="3" name="Content Placeholder 2"/>
          <p:cNvSpPr>
            <a:spLocks noGrp="1"/>
          </p:cNvSpPr>
          <p:nvPr>
            <p:ph idx="1"/>
          </p:nvPr>
        </p:nvSpPr>
        <p:spPr>
          <a:xfrm>
            <a:off x="107504" y="1268760"/>
            <a:ext cx="8856984" cy="5184576"/>
          </a:xfrm>
        </p:spPr>
        <p:txBody>
          <a:bodyPr>
            <a:noAutofit/>
          </a:bodyPr>
          <a:lstStyle/>
          <a:p>
            <a:pPr marL="285750" indent="-285750" algn="just">
              <a:spcBef>
                <a:spcPts val="0"/>
              </a:spcBef>
              <a:spcAft>
                <a:spcPts val="900"/>
              </a:spcAft>
              <a:buFont typeface="Wingdings" panose="05000000000000000000" pitchFamily="2" charset="2"/>
              <a:buChar char="q"/>
            </a:pPr>
            <a:endParaRPr lang="en-IN" sz="2000" dirty="0" smtClean="0"/>
          </a:p>
          <a:p>
            <a:pPr marL="285750" indent="-285750" algn="just">
              <a:spcBef>
                <a:spcPts val="0"/>
              </a:spcBef>
              <a:spcAft>
                <a:spcPts val="900"/>
              </a:spcAft>
              <a:buFont typeface="Wingdings" panose="05000000000000000000" pitchFamily="2" charset="2"/>
              <a:buChar char="q"/>
            </a:pPr>
            <a:r>
              <a:rPr lang="en-IN" sz="1800" dirty="0" smtClean="0">
                <a:latin typeface="Calibri" pitchFamily="34" charset="0"/>
                <a:cs typeface="Arial" pitchFamily="34" charset="0"/>
              </a:rPr>
              <a:t>Applicable to both </a:t>
            </a:r>
            <a:r>
              <a:rPr lang="en-IN" sz="1800" b="1" dirty="0" smtClean="0">
                <a:latin typeface="Calibri" pitchFamily="34" charset="0"/>
                <a:cs typeface="Arial" pitchFamily="34" charset="0"/>
              </a:rPr>
              <a:t>corporate and non-corporate persons</a:t>
            </a:r>
            <a:r>
              <a:rPr lang="en-IN" sz="1800" dirty="0" smtClean="0">
                <a:latin typeface="Calibri" pitchFamily="34" charset="0"/>
                <a:cs typeface="Arial" pitchFamily="34" charset="0"/>
              </a:rPr>
              <a:t>.</a:t>
            </a:r>
            <a:endParaRPr lang="en-IN" sz="1800" dirty="0">
              <a:latin typeface="Calibri" pitchFamily="34" charset="0"/>
              <a:cs typeface="Arial" pitchFamily="34" charset="0"/>
            </a:endParaRPr>
          </a:p>
          <a:p>
            <a:pPr marL="285750" indent="-285750" algn="just">
              <a:spcBef>
                <a:spcPts val="0"/>
              </a:spcBef>
              <a:spcAft>
                <a:spcPts val="900"/>
              </a:spcAft>
              <a:buFont typeface="Wingdings" panose="05000000000000000000" pitchFamily="2" charset="2"/>
              <a:buChar char="q"/>
            </a:pPr>
            <a:r>
              <a:rPr lang="en-IN" sz="1800" dirty="0">
                <a:latin typeface="Calibri" pitchFamily="34" charset="0"/>
                <a:cs typeface="Arial" pitchFamily="34" charset="0"/>
              </a:rPr>
              <a:t>Allow </a:t>
            </a:r>
            <a:r>
              <a:rPr lang="en-IN" sz="1800" b="1" dirty="0">
                <a:latin typeface="Calibri" pitchFamily="34" charset="0"/>
                <a:cs typeface="Arial" pitchFamily="34" charset="0"/>
              </a:rPr>
              <a:t>creditors, whether secured or unsecured; financial or operational; domestic or international</a:t>
            </a:r>
            <a:r>
              <a:rPr lang="en-IN" sz="1800" dirty="0">
                <a:latin typeface="Calibri" pitchFamily="34" charset="0"/>
                <a:cs typeface="Arial" pitchFamily="34" charset="0"/>
              </a:rPr>
              <a:t>, to initiate a resolution process thereby aiming for an early detection of the </a:t>
            </a:r>
            <a:r>
              <a:rPr lang="en-IN" sz="1800" dirty="0" smtClean="0">
                <a:latin typeface="Calibri" pitchFamily="34" charset="0"/>
                <a:cs typeface="Arial" pitchFamily="34" charset="0"/>
              </a:rPr>
              <a:t>fraud.</a:t>
            </a:r>
            <a:endParaRPr lang="en-IN" sz="1800" dirty="0">
              <a:latin typeface="Calibri" pitchFamily="34" charset="0"/>
              <a:cs typeface="Arial" pitchFamily="34" charset="0"/>
            </a:endParaRPr>
          </a:p>
          <a:p>
            <a:pPr marL="285750" indent="-285750" algn="just">
              <a:spcBef>
                <a:spcPts val="0"/>
              </a:spcBef>
              <a:spcAft>
                <a:spcPts val="900"/>
              </a:spcAft>
              <a:buFont typeface="Wingdings" panose="05000000000000000000" pitchFamily="2" charset="2"/>
              <a:buChar char="q"/>
            </a:pPr>
            <a:r>
              <a:rPr lang="en-IN" sz="1800" dirty="0">
                <a:latin typeface="Calibri" pitchFamily="34" charset="0"/>
                <a:cs typeface="Arial" pitchFamily="34" charset="0"/>
              </a:rPr>
              <a:t>Establishes </a:t>
            </a:r>
            <a:r>
              <a:rPr lang="en-IN" sz="1800" b="1" dirty="0">
                <a:latin typeface="Calibri" pitchFamily="34" charset="0"/>
                <a:cs typeface="Arial" pitchFamily="34" charset="0"/>
              </a:rPr>
              <a:t>time-bound moratorium </a:t>
            </a:r>
            <a:r>
              <a:rPr lang="en-IN" sz="1800" dirty="0">
                <a:latin typeface="Calibri" pitchFamily="34" charset="0"/>
                <a:cs typeface="Arial" pitchFamily="34" charset="0"/>
              </a:rPr>
              <a:t>on acceleration and enforcement of debts against the debt </a:t>
            </a:r>
            <a:r>
              <a:rPr lang="en-IN" sz="1800" dirty="0" smtClean="0">
                <a:latin typeface="Calibri" pitchFamily="34" charset="0"/>
                <a:cs typeface="Arial" pitchFamily="34" charset="0"/>
              </a:rPr>
              <a:t>defaulter.</a:t>
            </a:r>
            <a:endParaRPr lang="en-IN" sz="1800" dirty="0">
              <a:latin typeface="Calibri" pitchFamily="34" charset="0"/>
              <a:cs typeface="Arial" pitchFamily="34" charset="0"/>
            </a:endParaRPr>
          </a:p>
          <a:p>
            <a:pPr marL="285750" indent="-285750" algn="just">
              <a:spcBef>
                <a:spcPts val="0"/>
              </a:spcBef>
              <a:spcAft>
                <a:spcPts val="900"/>
              </a:spcAft>
              <a:buFont typeface="Wingdings" panose="05000000000000000000" pitchFamily="2" charset="2"/>
              <a:buChar char="q"/>
            </a:pPr>
            <a:r>
              <a:rPr lang="en-IN" sz="1800" dirty="0">
                <a:latin typeface="Calibri" pitchFamily="34" charset="0"/>
                <a:cs typeface="Arial" pitchFamily="34" charset="0"/>
              </a:rPr>
              <a:t>The resolution professionals </a:t>
            </a:r>
            <a:r>
              <a:rPr lang="en-IN" sz="1800" dirty="0" smtClean="0">
                <a:latin typeface="Calibri" pitchFamily="34" charset="0"/>
                <a:cs typeface="Arial" pitchFamily="34" charset="0"/>
              </a:rPr>
              <a:t>shall </a:t>
            </a:r>
            <a:r>
              <a:rPr lang="en-IN" sz="1800" dirty="0">
                <a:latin typeface="Calibri" pitchFamily="34" charset="0"/>
                <a:cs typeface="Arial" pitchFamily="34" charset="0"/>
              </a:rPr>
              <a:t>replace the </a:t>
            </a:r>
            <a:r>
              <a:rPr lang="en-IN" sz="1800" b="1" dirty="0">
                <a:latin typeface="Calibri" pitchFamily="34" charset="0"/>
                <a:cs typeface="Arial" pitchFamily="34" charset="0"/>
              </a:rPr>
              <a:t>existing management </a:t>
            </a:r>
            <a:r>
              <a:rPr lang="en-IN" sz="1800" dirty="0">
                <a:latin typeface="Calibri" pitchFamily="34" charset="0"/>
                <a:cs typeface="Arial" pitchFamily="34" charset="0"/>
              </a:rPr>
              <a:t>during insolvency </a:t>
            </a:r>
            <a:r>
              <a:rPr lang="en-IN" sz="1800" dirty="0" smtClean="0">
                <a:latin typeface="Calibri" pitchFamily="34" charset="0"/>
                <a:cs typeface="Arial" pitchFamily="34" charset="0"/>
              </a:rPr>
              <a:t>proceedings.</a:t>
            </a:r>
            <a:endParaRPr lang="en-IN" sz="1800" dirty="0">
              <a:latin typeface="Calibri" pitchFamily="34" charset="0"/>
              <a:cs typeface="Arial" pitchFamily="34" charset="0"/>
            </a:endParaRPr>
          </a:p>
          <a:p>
            <a:pPr marL="285750" indent="-285750" algn="just">
              <a:spcBef>
                <a:spcPts val="0"/>
              </a:spcBef>
              <a:spcAft>
                <a:spcPts val="900"/>
              </a:spcAft>
              <a:buFont typeface="Wingdings" panose="05000000000000000000" pitchFamily="2" charset="2"/>
              <a:buChar char="q"/>
            </a:pPr>
            <a:r>
              <a:rPr lang="en-IN" sz="1800" dirty="0">
                <a:latin typeface="Calibri" pitchFamily="34" charset="0"/>
                <a:cs typeface="Arial" pitchFamily="34" charset="0"/>
              </a:rPr>
              <a:t>Provides for </a:t>
            </a:r>
            <a:r>
              <a:rPr lang="en-IN" sz="1800" b="1" dirty="0">
                <a:latin typeface="Calibri" pitchFamily="34" charset="0"/>
                <a:cs typeface="Arial" pitchFamily="34" charset="0"/>
              </a:rPr>
              <a:t>time-bound</a:t>
            </a:r>
            <a:r>
              <a:rPr lang="en-IN" sz="1800" dirty="0">
                <a:latin typeface="Calibri" pitchFamily="34" charset="0"/>
                <a:cs typeface="Arial" pitchFamily="34" charset="0"/>
              </a:rPr>
              <a:t> viability assessment mechanisms, liquidation processes and distribution </a:t>
            </a:r>
            <a:r>
              <a:rPr lang="en-IN" sz="1800" dirty="0" smtClean="0">
                <a:latin typeface="Calibri" pitchFamily="34" charset="0"/>
                <a:cs typeface="Arial" pitchFamily="34" charset="0"/>
              </a:rPr>
              <a:t>waterfalls.</a:t>
            </a:r>
            <a:endParaRPr lang="en-IN" sz="1800" dirty="0">
              <a:latin typeface="Calibri" pitchFamily="34" charset="0"/>
              <a:cs typeface="Arial" pitchFamily="34" charset="0"/>
            </a:endParaRPr>
          </a:p>
          <a:p>
            <a:pPr marL="285750" indent="-285750" algn="just">
              <a:spcBef>
                <a:spcPts val="0"/>
              </a:spcBef>
              <a:spcAft>
                <a:spcPts val="900"/>
              </a:spcAft>
              <a:buFont typeface="Wingdings" panose="05000000000000000000" pitchFamily="2" charset="2"/>
              <a:buChar char="q"/>
            </a:pPr>
            <a:r>
              <a:rPr lang="en-IN" sz="1800" dirty="0">
                <a:latin typeface="Calibri" pitchFamily="34" charset="0"/>
                <a:cs typeface="Arial" pitchFamily="34" charset="0"/>
              </a:rPr>
              <a:t>Provides for </a:t>
            </a:r>
            <a:r>
              <a:rPr lang="en-IN" sz="1800" b="1" dirty="0">
                <a:latin typeface="Calibri" pitchFamily="34" charset="0"/>
                <a:cs typeface="Arial" pitchFamily="34" charset="0"/>
              </a:rPr>
              <a:t>penalties on promoters </a:t>
            </a:r>
            <a:r>
              <a:rPr lang="en-IN" sz="1800" dirty="0">
                <a:latin typeface="Calibri" pitchFamily="34" charset="0"/>
                <a:cs typeface="Arial" pitchFamily="34" charset="0"/>
              </a:rPr>
              <a:t>for asset diversion leading up to </a:t>
            </a:r>
            <a:r>
              <a:rPr lang="en-IN" sz="1800" dirty="0" smtClean="0">
                <a:latin typeface="Calibri" pitchFamily="34" charset="0"/>
                <a:cs typeface="Arial" pitchFamily="34" charset="0"/>
              </a:rPr>
              <a:t>liquidation.</a:t>
            </a:r>
            <a:endParaRPr lang="en-IN" sz="1800" dirty="0">
              <a:latin typeface="Calibri" pitchFamily="34" charset="0"/>
              <a:cs typeface="Arial" pitchFamily="34" charset="0"/>
            </a:endParaRPr>
          </a:p>
          <a:p>
            <a:pPr marL="285750" indent="-285750" algn="just">
              <a:spcBef>
                <a:spcPts val="0"/>
              </a:spcBef>
              <a:spcAft>
                <a:spcPts val="900"/>
              </a:spcAft>
              <a:buFont typeface="Wingdings" panose="05000000000000000000" pitchFamily="2" charset="2"/>
              <a:buChar char="q"/>
            </a:pPr>
            <a:r>
              <a:rPr lang="en-IN" sz="1800" dirty="0">
                <a:latin typeface="Calibri" pitchFamily="34" charset="0"/>
                <a:cs typeface="Arial" pitchFamily="34" charset="0"/>
              </a:rPr>
              <a:t>An inability to </a:t>
            </a:r>
            <a:r>
              <a:rPr lang="en-IN" sz="1800" b="1" dirty="0">
                <a:latin typeface="Calibri" pitchFamily="34" charset="0"/>
                <a:cs typeface="Arial" pitchFamily="34" charset="0"/>
              </a:rPr>
              <a:t>pay debt will no more </a:t>
            </a:r>
            <a:r>
              <a:rPr lang="en-IN" sz="1800" dirty="0">
                <a:latin typeface="Calibri" pitchFamily="34" charset="0"/>
                <a:cs typeface="Arial" pitchFamily="34" charset="0"/>
              </a:rPr>
              <a:t>be a ground for winding up under the Companies </a:t>
            </a:r>
            <a:r>
              <a:rPr lang="en-IN" sz="1800" dirty="0" smtClean="0">
                <a:latin typeface="Calibri" pitchFamily="34" charset="0"/>
                <a:cs typeface="Arial" pitchFamily="34" charset="0"/>
              </a:rPr>
              <a:t>Act.</a:t>
            </a:r>
            <a:endParaRPr lang="en-IN" sz="1800" dirty="0">
              <a:latin typeface="Calibri" pitchFamily="34" charset="0"/>
              <a:cs typeface="Arial" pitchFamily="34" charset="0"/>
            </a:endParaRPr>
          </a:p>
          <a:p>
            <a:pPr marL="285750" indent="-285750" algn="just">
              <a:spcBef>
                <a:spcPts val="0"/>
              </a:spcBef>
              <a:spcAft>
                <a:spcPts val="900"/>
              </a:spcAft>
              <a:buFont typeface="Wingdings" panose="05000000000000000000" pitchFamily="2" charset="2"/>
              <a:buChar char="q"/>
            </a:pPr>
            <a:r>
              <a:rPr lang="en-IN" sz="1800" b="1" dirty="0">
                <a:latin typeface="Calibri" pitchFamily="34" charset="0"/>
                <a:cs typeface="Arial" pitchFamily="34" charset="0"/>
              </a:rPr>
              <a:t>Voluntary Liquidation </a:t>
            </a:r>
            <a:r>
              <a:rPr lang="en-IN" sz="1800" dirty="0">
                <a:latin typeface="Calibri" pitchFamily="34" charset="0"/>
                <a:cs typeface="Arial" pitchFamily="34" charset="0"/>
              </a:rPr>
              <a:t>shall be subject to provisions of the </a:t>
            </a:r>
            <a:r>
              <a:rPr lang="en-IN" sz="1800" dirty="0" smtClean="0">
                <a:latin typeface="Calibri" pitchFamily="34" charset="0"/>
                <a:cs typeface="Arial" pitchFamily="34" charset="0"/>
              </a:rPr>
              <a:t>Code.</a:t>
            </a:r>
            <a:endParaRPr lang="en-IN" sz="1800" dirty="0">
              <a:latin typeface="Calibri" pitchFamily="34" charset="0"/>
              <a:cs typeface="Arial" pitchFamily="34" charset="0"/>
            </a:endParaRPr>
          </a:p>
        </p:txBody>
      </p:sp>
      <p:sp>
        <p:nvSpPr>
          <p:cNvPr id="4" name="Slide Number Placeholder 3"/>
          <p:cNvSpPr>
            <a:spLocks noGrp="1"/>
          </p:cNvSpPr>
          <p:nvPr>
            <p:ph type="sldNum" sz="quarter" idx="12"/>
          </p:nvPr>
        </p:nvSpPr>
        <p:spPr>
          <a:xfrm>
            <a:off x="8172400" y="0"/>
            <a:ext cx="762000" cy="365760"/>
          </a:xfrm>
        </p:spPr>
        <p:txBody>
          <a:bodyPr/>
          <a:lstStyle/>
          <a:p>
            <a:fld id="{8B7B0F72-FF9D-4A6F-9D6B-694E0270097A}" type="slidenum">
              <a:rPr lang="en-IN" smtClean="0"/>
              <a:pPr/>
              <a:t>32</a:t>
            </a:fld>
            <a:endParaRPr lang="en-IN"/>
          </a:p>
        </p:txBody>
      </p:sp>
    </p:spTree>
    <p:extLst>
      <p:ext uri="{BB962C8B-B14F-4D97-AF65-F5344CB8AC3E}">
        <p14:creationId xmlns="" xmlns:p14="http://schemas.microsoft.com/office/powerpoint/2010/main" val="1944950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smtClean="0">
                <a:solidFill>
                  <a:srgbClr val="FF0000"/>
                </a:solidFill>
              </a:rPr>
              <a:t>Is meaning of Insolvency and Bankruptcy same?</a:t>
            </a:r>
            <a:endParaRPr lang="en-IN" b="1"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algn="just"/>
            <a:r>
              <a:rPr lang="en-IN" sz="3400" dirty="0" smtClean="0">
                <a:latin typeface="Calibri" pitchFamily="34" charset="0"/>
              </a:rPr>
              <a:t>The meaning of Insolvency and Bankruptcy is not same“ Insolvency” means the situation where an entity (debtor)  cannot raise enough cash to meet its obligations or to pay debts as they become due for payment. Symptom of Insolvency may include: poor cash management, increase in cash expenses, or decrease in cash flow etc.</a:t>
            </a:r>
          </a:p>
          <a:p>
            <a:pPr algn="just"/>
            <a:endParaRPr lang="en-IN" sz="3400" dirty="0" smtClean="0">
              <a:latin typeface="Calibri" pitchFamily="34" charset="0"/>
            </a:endParaRPr>
          </a:p>
          <a:p>
            <a:pPr algn="just"/>
            <a:r>
              <a:rPr lang="en-IN" sz="3400" dirty="0" smtClean="0">
                <a:latin typeface="Calibri" pitchFamily="34" charset="0"/>
              </a:rPr>
              <a:t>“Bankruptcy” occurs when a court has determined insolvency, and has given legal orders for resolution. On declaring the person as bankrupt, the court is responsible to liquidate the personal property of the insolvent and distribute the property amongst the creditors of the insolvent debtors.</a:t>
            </a:r>
          </a:p>
          <a:p>
            <a:pPr algn="just"/>
            <a:endParaRPr lang="en-IN" sz="3400" dirty="0" smtClean="0">
              <a:latin typeface="Calibri" pitchFamily="34" charset="0"/>
            </a:endParaRPr>
          </a:p>
          <a:p>
            <a:pPr algn="just"/>
            <a:r>
              <a:rPr lang="en-IN" sz="3600" b="1" dirty="0" smtClean="0">
                <a:latin typeface="Calibri" pitchFamily="34" charset="0"/>
              </a:rPr>
              <a:t>Thus Insolvency is a situation where a debtor is unable to meet his obligations and the Bankruptcy is a legal process by which an insolvent debtor seeks relief.</a:t>
            </a:r>
          </a:p>
          <a:p>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33</a:t>
            </a:fld>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FF0000"/>
                </a:solidFill>
              </a:rPr>
              <a:t>IBC is a boon to the ailing insolvency system</a:t>
            </a:r>
            <a:endParaRPr lang="en-IN"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4095305467"/>
              </p:ext>
            </p:extLst>
          </p:nvPr>
        </p:nvGraphicFramePr>
        <p:xfrm>
          <a:off x="971600" y="1268760"/>
          <a:ext cx="5868144" cy="4968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172400" y="0"/>
            <a:ext cx="762000" cy="365760"/>
          </a:xfrm>
        </p:spPr>
        <p:txBody>
          <a:bodyPr/>
          <a:lstStyle/>
          <a:p>
            <a:fld id="{8B7B0F72-FF9D-4A6F-9D6B-694E0270097A}" type="slidenum">
              <a:rPr lang="en-IN" smtClean="0"/>
              <a:pPr/>
              <a:t>34</a:t>
            </a:fld>
            <a:endParaRPr lang="en-IN"/>
          </a:p>
        </p:txBody>
      </p:sp>
    </p:spTree>
    <p:extLst>
      <p:ext uri="{BB962C8B-B14F-4D97-AF65-F5344CB8AC3E}">
        <p14:creationId xmlns="" xmlns:p14="http://schemas.microsoft.com/office/powerpoint/2010/main" val="556191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solidFill>
                  <a:srgbClr val="FF0000"/>
                </a:solidFill>
              </a:rPr>
              <a:t>Framework of the Code</a:t>
            </a:r>
            <a:endParaRPr lang="en-IN" dirty="0">
              <a:solidFill>
                <a:srgbClr val="FF0000"/>
              </a:solidFill>
            </a:endParaRPr>
          </a:p>
        </p:txBody>
      </p:sp>
      <p:sp>
        <p:nvSpPr>
          <p:cNvPr id="4" name="Slide Number Placeholder 3"/>
          <p:cNvSpPr>
            <a:spLocks noGrp="1"/>
          </p:cNvSpPr>
          <p:nvPr>
            <p:ph type="sldNum" sz="quarter" idx="12"/>
          </p:nvPr>
        </p:nvSpPr>
        <p:spPr>
          <a:xfrm>
            <a:off x="8172400" y="0"/>
            <a:ext cx="762000" cy="365760"/>
          </a:xfrm>
        </p:spPr>
        <p:txBody>
          <a:bodyPr/>
          <a:lstStyle/>
          <a:p>
            <a:fld id="{8B7B0F72-FF9D-4A6F-9D6B-694E0270097A}" type="slidenum">
              <a:rPr lang="en-IN" smtClean="0"/>
              <a:pPr/>
              <a:t>35</a:t>
            </a:fld>
            <a:endParaRPr lang="en-IN"/>
          </a:p>
        </p:txBody>
      </p:sp>
      <p:cxnSp>
        <p:nvCxnSpPr>
          <p:cNvPr id="5" name="Straight Connector 4"/>
          <p:cNvCxnSpPr/>
          <p:nvPr/>
        </p:nvCxnSpPr>
        <p:spPr>
          <a:xfrm>
            <a:off x="4196415" y="1484784"/>
            <a:ext cx="15545" cy="5023521"/>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 name="Diagram 1"/>
          <p:cNvGraphicFramePr/>
          <p:nvPr>
            <p:extLst>
              <p:ext uri="{D42A27DB-BD31-4B8C-83A1-F6EECF244321}">
                <p14:modId xmlns="" xmlns:p14="http://schemas.microsoft.com/office/powerpoint/2010/main" val="791333101"/>
              </p:ext>
            </p:extLst>
          </p:nvPr>
        </p:nvGraphicFramePr>
        <p:xfrm>
          <a:off x="179512" y="1380916"/>
          <a:ext cx="3744416" cy="5111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 xmlns:p14="http://schemas.microsoft.com/office/powerpoint/2010/main" val="2970517020"/>
              </p:ext>
            </p:extLst>
          </p:nvPr>
        </p:nvGraphicFramePr>
        <p:xfrm>
          <a:off x="4388455" y="2511847"/>
          <a:ext cx="4660855" cy="41922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8" name="Group 7"/>
          <p:cNvGrpSpPr/>
          <p:nvPr/>
        </p:nvGrpSpPr>
        <p:grpSpPr>
          <a:xfrm>
            <a:off x="4716016" y="1772816"/>
            <a:ext cx="3652137" cy="657651"/>
            <a:chOff x="46139" y="379830"/>
            <a:chExt cx="3652137" cy="677494"/>
          </a:xfrm>
          <a:scene3d>
            <a:camera prst="orthographicFront"/>
            <a:lightRig rig="flat" dir="t"/>
          </a:scene3d>
        </p:grpSpPr>
        <p:sp>
          <p:nvSpPr>
            <p:cNvPr id="9" name="Rounded Rectangle 8"/>
            <p:cNvSpPr/>
            <p:nvPr/>
          </p:nvSpPr>
          <p:spPr>
            <a:xfrm>
              <a:off x="46139" y="379830"/>
              <a:ext cx="3652137" cy="677494"/>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Rounded Rectangle 4"/>
            <p:cNvSpPr/>
            <p:nvPr/>
          </p:nvSpPr>
          <p:spPr>
            <a:xfrm>
              <a:off x="46140" y="399673"/>
              <a:ext cx="3632294" cy="6378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dirty="0">
                  <a:latin typeface="Calibri" pitchFamily="34" charset="0"/>
                  <a:cs typeface="Calibri" pitchFamily="34" charset="0"/>
                </a:rPr>
                <a:t>Adjudic</a:t>
              </a:r>
              <a:r>
                <a:rPr lang="en-US" sz="3800" kern="1200" dirty="0">
                  <a:latin typeface="Calibri" pitchFamily="34" charset="0"/>
                  <a:cs typeface="Calibri" pitchFamily="34" charset="0"/>
                </a:rPr>
                <a:t>ator</a:t>
              </a:r>
              <a:endParaRPr lang="en-IN" sz="3800" kern="1200" dirty="0">
                <a:latin typeface="Calibri" pitchFamily="34" charset="0"/>
                <a:cs typeface="Calibri" pitchFamily="34" charset="0"/>
              </a:endParaRPr>
            </a:p>
          </p:txBody>
        </p:sp>
      </p:grpSp>
      <p:sp>
        <p:nvSpPr>
          <p:cNvPr id="6" name="Right Brace 5"/>
          <p:cNvSpPr/>
          <p:nvPr/>
        </p:nvSpPr>
        <p:spPr>
          <a:xfrm rot="5400000" flipH="1">
            <a:off x="6460155" y="1396829"/>
            <a:ext cx="472162" cy="2808311"/>
          </a:xfrm>
          <a:prstGeom prst="rightBrace">
            <a:avLst>
              <a:gd name="adj1" fmla="val 71844"/>
              <a:gd name="adj2" fmla="val 50000"/>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IN"/>
          </a:p>
        </p:txBody>
      </p:sp>
    </p:spTree>
    <p:extLst>
      <p:ext uri="{BB962C8B-B14F-4D97-AF65-F5344CB8AC3E}">
        <p14:creationId xmlns="" xmlns:p14="http://schemas.microsoft.com/office/powerpoint/2010/main" val="30463673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What to do to </a:t>
            </a:r>
            <a:r>
              <a:rPr lang="en-US" dirty="0" smtClean="0">
                <a:solidFill>
                  <a:srgbClr val="FF0000"/>
                </a:solidFill>
              </a:rPr>
              <a:t>revive the Corporate Debtor?</a:t>
            </a:r>
            <a:endParaRPr lang="en-IN" dirty="0">
              <a:solidFill>
                <a:srgbClr val="FF0000"/>
              </a:solidFill>
            </a:endParaRPr>
          </a:p>
        </p:txBody>
      </p:sp>
      <p:sp>
        <p:nvSpPr>
          <p:cNvPr id="3" name="Content Placeholder 2"/>
          <p:cNvSpPr>
            <a:spLocks noGrp="1"/>
          </p:cNvSpPr>
          <p:nvPr>
            <p:ph idx="1"/>
          </p:nvPr>
        </p:nvSpPr>
        <p:spPr>
          <a:xfrm>
            <a:off x="179512" y="5413208"/>
            <a:ext cx="8744199" cy="1444792"/>
          </a:xfrm>
        </p:spPr>
        <p:txBody>
          <a:bodyPr>
            <a:normAutofit fontScale="92500"/>
          </a:bodyPr>
          <a:lstStyle/>
          <a:p>
            <a:pPr marL="109728" indent="0" algn="just">
              <a:buNone/>
            </a:pPr>
            <a:r>
              <a:rPr lang="en-IN" dirty="0"/>
              <a:t>The Code defines a default maximum IRP period for corporate and non-corporate entities within which to conclude the negotiations to find a solution to the insolvency of the entity. </a:t>
            </a:r>
          </a:p>
        </p:txBody>
      </p:sp>
      <p:sp>
        <p:nvSpPr>
          <p:cNvPr id="4" name="Slide Number Placeholder 3"/>
          <p:cNvSpPr>
            <a:spLocks noGrp="1"/>
          </p:cNvSpPr>
          <p:nvPr>
            <p:ph type="sldNum" sz="quarter" idx="12"/>
          </p:nvPr>
        </p:nvSpPr>
        <p:spPr>
          <a:xfrm>
            <a:off x="8172400" y="0"/>
            <a:ext cx="762000" cy="365760"/>
          </a:xfrm>
        </p:spPr>
        <p:txBody>
          <a:bodyPr/>
          <a:lstStyle/>
          <a:p>
            <a:fld id="{8B7B0F72-FF9D-4A6F-9D6B-694E0270097A}" type="slidenum">
              <a:rPr lang="en-IN" smtClean="0"/>
              <a:pPr/>
              <a:t>36</a:t>
            </a:fld>
            <a:endParaRPr lang="en-IN"/>
          </a:p>
        </p:txBody>
      </p:sp>
      <p:graphicFrame>
        <p:nvGraphicFramePr>
          <p:cNvPr id="6" name="Diagram 5"/>
          <p:cNvGraphicFramePr/>
          <p:nvPr>
            <p:extLst>
              <p:ext uri="{D42A27DB-BD31-4B8C-83A1-F6EECF244321}">
                <p14:modId xmlns="" xmlns:p14="http://schemas.microsoft.com/office/powerpoint/2010/main" val="1911052072"/>
              </p:ext>
            </p:extLst>
          </p:nvPr>
        </p:nvGraphicFramePr>
        <p:xfrm>
          <a:off x="1043608" y="980728"/>
          <a:ext cx="727280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819066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Report card of the IBC</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IN" dirty="0" smtClean="0">
                <a:latin typeface="Calibri" pitchFamily="34" charset="0"/>
              </a:rPr>
              <a:t>Total CIRPs since inception: 3,774</a:t>
            </a:r>
          </a:p>
          <a:p>
            <a:pPr algn="just"/>
            <a:r>
              <a:rPr lang="en-IN" dirty="0" smtClean="0">
                <a:latin typeface="Calibri" pitchFamily="34" charset="0"/>
              </a:rPr>
              <a:t>Total number of closed CIRPs: 1,604 (43 percent of total cases since inception)</a:t>
            </a:r>
          </a:p>
          <a:p>
            <a:pPr algn="just"/>
            <a:r>
              <a:rPr lang="en-IN" dirty="0" smtClean="0">
                <a:latin typeface="Calibri" pitchFamily="34" charset="0"/>
              </a:rPr>
              <a:t>Number of ongoing CIRPs: 2,170 (57 percent of total cases since inception)</a:t>
            </a:r>
          </a:p>
          <a:p>
            <a:pPr algn="just"/>
            <a:r>
              <a:rPr lang="en-IN" dirty="0" smtClean="0">
                <a:latin typeface="Calibri" pitchFamily="34" charset="0"/>
              </a:rPr>
              <a:t>Cases that found resolution under IBC: 221 (14 percent of closed cases)</a:t>
            </a:r>
          </a:p>
          <a:p>
            <a:pPr algn="just"/>
            <a:r>
              <a:rPr lang="en-IN" dirty="0" smtClean="0">
                <a:latin typeface="Calibri" pitchFamily="34" charset="0"/>
              </a:rPr>
              <a:t>Cases that ended in liquidation: 914 (57 percent of closed cases)</a:t>
            </a:r>
          </a:p>
          <a:p>
            <a:pPr algn="just"/>
            <a:r>
              <a:rPr lang="en-IN" dirty="0" smtClean="0">
                <a:latin typeface="Calibri" pitchFamily="34" charset="0"/>
              </a:rPr>
              <a:t>Cases that were withdrawn under Section 12A: 157</a:t>
            </a:r>
          </a:p>
          <a:p>
            <a:pPr algn="just"/>
            <a:r>
              <a:rPr lang="en-IN" dirty="0" smtClean="0">
                <a:latin typeface="Calibri" pitchFamily="34" charset="0"/>
              </a:rPr>
              <a:t>Cases closed on appeal/settled: 312</a:t>
            </a:r>
          </a:p>
          <a:p>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37</a:t>
            </a:fld>
            <a:endParaRPr lang="en-I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Report card of the IBC</a:t>
            </a:r>
            <a:endParaRPr lang="en-IN" dirty="0">
              <a:solidFill>
                <a:srgbClr val="FF0000"/>
              </a:solidFill>
            </a:endParaRPr>
          </a:p>
        </p:txBody>
      </p:sp>
      <p:sp>
        <p:nvSpPr>
          <p:cNvPr id="3" name="Content Placeholder 2"/>
          <p:cNvSpPr>
            <a:spLocks noGrp="1"/>
          </p:cNvSpPr>
          <p:nvPr>
            <p:ph idx="1"/>
          </p:nvPr>
        </p:nvSpPr>
        <p:spPr/>
        <p:txBody>
          <a:bodyPr>
            <a:normAutofit/>
          </a:bodyPr>
          <a:lstStyle/>
          <a:p>
            <a:pPr algn="just"/>
            <a:r>
              <a:rPr lang="en-IN" sz="2800" dirty="0" smtClean="0">
                <a:latin typeface="Calibri" pitchFamily="34" charset="0"/>
                <a:cs typeface="Arial" pitchFamily="34" charset="0"/>
              </a:rPr>
              <a:t>As many as </a:t>
            </a:r>
            <a:r>
              <a:rPr lang="en-IN" sz="2800" b="1" dirty="0" smtClean="0">
                <a:latin typeface="Calibri" pitchFamily="34" charset="0"/>
                <a:cs typeface="Arial" pitchFamily="34" charset="0"/>
              </a:rPr>
              <a:t>19771</a:t>
            </a:r>
            <a:r>
              <a:rPr lang="en-IN" sz="2800" dirty="0" smtClean="0">
                <a:latin typeface="Calibri" pitchFamily="34" charset="0"/>
                <a:cs typeface="Arial" pitchFamily="34" charset="0"/>
              </a:rPr>
              <a:t> </a:t>
            </a:r>
            <a:r>
              <a:rPr lang="en-IN" sz="2800" dirty="0" smtClean="0">
                <a:latin typeface="Calibri" pitchFamily="34" charset="0"/>
                <a:cs typeface="Arial" pitchFamily="34" charset="0"/>
              </a:rPr>
              <a:t>cases have been filed since the implementation of the Insolvency and Bankruptcy Code (IBC) and setting up of the National Company Law Tribunal (NCLT).</a:t>
            </a:r>
          </a:p>
          <a:p>
            <a:pPr algn="just"/>
            <a:r>
              <a:rPr lang="en-IN" sz="2800" dirty="0" smtClean="0">
                <a:latin typeface="Calibri" pitchFamily="34" charset="0"/>
                <a:cs typeface="Arial" pitchFamily="34" charset="0"/>
              </a:rPr>
              <a:t>Around </a:t>
            </a:r>
            <a:r>
              <a:rPr lang="en-IN" sz="2800" b="1" dirty="0" smtClean="0">
                <a:latin typeface="Calibri" pitchFamily="34" charset="0"/>
                <a:cs typeface="Arial" pitchFamily="34" charset="0"/>
              </a:rPr>
              <a:t>4,500</a:t>
            </a:r>
            <a:r>
              <a:rPr lang="en-IN" sz="2800" dirty="0" smtClean="0">
                <a:latin typeface="Calibri" pitchFamily="34" charset="0"/>
                <a:cs typeface="Arial" pitchFamily="34" charset="0"/>
              </a:rPr>
              <a:t> cases have been settled before resolution to a settlement amount of almost ₹2 </a:t>
            </a:r>
            <a:r>
              <a:rPr lang="en-IN" sz="2800" dirty="0" err="1" smtClean="0">
                <a:latin typeface="Calibri" pitchFamily="34" charset="0"/>
                <a:cs typeface="Arial" pitchFamily="34" charset="0"/>
              </a:rPr>
              <a:t>lakh</a:t>
            </a:r>
            <a:r>
              <a:rPr lang="en-IN" sz="2800" dirty="0" smtClean="0">
                <a:latin typeface="Calibri" pitchFamily="34" charset="0"/>
                <a:cs typeface="Arial" pitchFamily="34" charset="0"/>
              </a:rPr>
              <a:t> </a:t>
            </a:r>
            <a:r>
              <a:rPr lang="en-IN" sz="2800" dirty="0" err="1" smtClean="0">
                <a:latin typeface="Calibri" pitchFamily="34" charset="0"/>
                <a:cs typeface="Arial" pitchFamily="34" charset="0"/>
              </a:rPr>
              <a:t>crore</a:t>
            </a:r>
            <a:r>
              <a:rPr lang="en-IN" sz="2800" dirty="0" smtClean="0">
                <a:latin typeface="Calibri" pitchFamily="34" charset="0"/>
                <a:cs typeface="Arial" pitchFamily="34" charset="0"/>
              </a:rPr>
              <a:t>. </a:t>
            </a:r>
          </a:p>
          <a:p>
            <a:pPr algn="just"/>
            <a:r>
              <a:rPr lang="en-IN" sz="2800" b="1" dirty="0" smtClean="0">
                <a:latin typeface="Calibri" pitchFamily="34" charset="0"/>
                <a:cs typeface="Arial" pitchFamily="34" charset="0"/>
              </a:rPr>
              <a:t>2173</a:t>
            </a:r>
            <a:r>
              <a:rPr lang="en-IN" sz="2800" dirty="0" smtClean="0">
                <a:latin typeface="Calibri" pitchFamily="34" charset="0"/>
                <a:cs typeface="Arial" pitchFamily="34" charset="0"/>
              </a:rPr>
              <a:t> </a:t>
            </a:r>
            <a:r>
              <a:rPr lang="en-IN" sz="2800" dirty="0" smtClean="0">
                <a:latin typeface="Calibri" pitchFamily="34" charset="0"/>
                <a:cs typeface="Arial" pitchFamily="34" charset="0"/>
              </a:rPr>
              <a:t>cases have been admitted. </a:t>
            </a:r>
          </a:p>
          <a:p>
            <a:pPr algn="just"/>
            <a:r>
              <a:rPr lang="en-IN" sz="2800" b="1" dirty="0" smtClean="0">
                <a:latin typeface="Calibri" pitchFamily="34" charset="0"/>
                <a:cs typeface="Arial" pitchFamily="34" charset="0"/>
              </a:rPr>
              <a:t>6,000</a:t>
            </a:r>
            <a:r>
              <a:rPr lang="en-IN" sz="2800" dirty="0" smtClean="0">
                <a:latin typeface="Calibri" pitchFamily="34" charset="0"/>
                <a:cs typeface="Arial" pitchFamily="34" charset="0"/>
              </a:rPr>
              <a:t> cases are waiting in queue.</a:t>
            </a:r>
            <a:endParaRPr lang="en-IN" sz="2800" dirty="0">
              <a:latin typeface="Calibri" pitchFamily="34" charset="0"/>
              <a:cs typeface="Arial" pitchFamily="34" charset="0"/>
            </a:endParaRPr>
          </a:p>
        </p:txBody>
      </p:sp>
      <p:sp>
        <p:nvSpPr>
          <p:cNvPr id="4" name="Slide Number Placeholder 3"/>
          <p:cNvSpPr>
            <a:spLocks noGrp="1"/>
          </p:cNvSpPr>
          <p:nvPr>
            <p:ph type="sldNum" sz="quarter" idx="12"/>
          </p:nvPr>
        </p:nvSpPr>
        <p:spPr/>
        <p:txBody>
          <a:bodyPr/>
          <a:lstStyle/>
          <a:p>
            <a:fld id="{8B7B0F72-FF9D-4A6F-9D6B-694E0270097A}" type="slidenum">
              <a:rPr lang="en-IN" smtClean="0"/>
              <a:pPr/>
              <a:t>38</a:t>
            </a:fld>
            <a:endParaRPr lang="en-I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12 Big cases under IBC</a:t>
            </a:r>
            <a:endParaRPr lang="en-IN" dirty="0">
              <a:solidFill>
                <a:srgbClr val="FF0000"/>
              </a:solidFill>
            </a:endParaRPr>
          </a:p>
        </p:txBody>
      </p:sp>
      <p:pic>
        <p:nvPicPr>
          <p:cNvPr id="5" name="Content Placeholder 4" descr="loan-default-companies.png"/>
          <p:cNvPicPr>
            <a:picLocks noGrp="1" noChangeAspect="1"/>
          </p:cNvPicPr>
          <p:nvPr>
            <p:ph idx="1"/>
          </p:nvPr>
        </p:nvPicPr>
        <p:blipFill>
          <a:blip r:embed="rId2"/>
          <a:stretch>
            <a:fillRect/>
          </a:stretch>
        </p:blipFill>
        <p:spPr>
          <a:xfrm>
            <a:off x="1214414" y="2243930"/>
            <a:ext cx="7286675" cy="4114027"/>
          </a:xfrm>
        </p:spPr>
      </p:pic>
      <p:sp>
        <p:nvSpPr>
          <p:cNvPr id="4" name="Slide Number Placeholder 3"/>
          <p:cNvSpPr>
            <a:spLocks noGrp="1"/>
          </p:cNvSpPr>
          <p:nvPr>
            <p:ph type="sldNum" sz="quarter" idx="12"/>
          </p:nvPr>
        </p:nvSpPr>
        <p:spPr/>
        <p:txBody>
          <a:bodyPr/>
          <a:lstStyle/>
          <a:p>
            <a:fld id="{8B7B0F72-FF9D-4A6F-9D6B-694E0270097A}" type="slidenum">
              <a:rPr lang="en-IN" smtClean="0"/>
              <a:pPr/>
              <a:t>39</a:t>
            </a:fld>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IN" b="1" dirty="0" smtClean="0">
                <a:solidFill>
                  <a:srgbClr val="FF0000"/>
                </a:solidFill>
              </a:rPr>
              <a:t>National Company Law Tribunal</a:t>
            </a:r>
            <a:r>
              <a:rPr lang="en-IN" b="1" dirty="0" smtClean="0"/>
              <a:t/>
            </a:r>
            <a:br>
              <a:rPr lang="en-IN" b="1" dirty="0" smtClean="0"/>
            </a:br>
            <a:endParaRPr lang="en-IN" dirty="0"/>
          </a:p>
        </p:txBody>
      </p:sp>
      <p:sp>
        <p:nvSpPr>
          <p:cNvPr id="7" name="Content Placeholder 6"/>
          <p:cNvSpPr>
            <a:spLocks noGrp="1"/>
          </p:cNvSpPr>
          <p:nvPr>
            <p:ph idx="1"/>
          </p:nvPr>
        </p:nvSpPr>
        <p:spPr/>
        <p:txBody>
          <a:bodyPr>
            <a:noAutofit/>
          </a:bodyPr>
          <a:lstStyle/>
          <a:p>
            <a:pPr algn="just">
              <a:buNone/>
            </a:pPr>
            <a:r>
              <a:rPr lang="en-IN" sz="2800" dirty="0" smtClean="0">
                <a:latin typeface="Calibri" pitchFamily="34" charset="0"/>
              </a:rPr>
              <a:t>   The National Company Law Tribunal was setup by the Central Government in 2016 under Section 408 of the </a:t>
            </a:r>
            <a:r>
              <a:rPr lang="en-IN" sz="2800" dirty="0" smtClean="0">
                <a:solidFill>
                  <a:srgbClr val="FF0000"/>
                </a:solidFill>
                <a:latin typeface="Calibri" pitchFamily="34" charset="0"/>
              </a:rPr>
              <a:t>Companies Act, 2013</a:t>
            </a:r>
            <a:r>
              <a:rPr lang="en-IN" sz="2800" dirty="0" smtClean="0">
                <a:latin typeface="Calibri" pitchFamily="34" charset="0"/>
              </a:rPr>
              <a:t>. The National Company Law Tribunal has been setup as a </a:t>
            </a:r>
            <a:r>
              <a:rPr lang="en-IN" sz="2800" dirty="0" smtClean="0">
                <a:solidFill>
                  <a:srgbClr val="FF0000"/>
                </a:solidFill>
                <a:latin typeface="Calibri" pitchFamily="34" charset="0"/>
              </a:rPr>
              <a:t>quasi-judicial body </a:t>
            </a:r>
            <a:r>
              <a:rPr lang="en-IN" sz="2800" dirty="0" smtClean="0">
                <a:latin typeface="Calibri" pitchFamily="34" charset="0"/>
              </a:rPr>
              <a:t>to govern the companies registered in India and is a successor to the Company Law Board. In today’s presentation, we look at the National Company Law Tribunal, its functions and powers in detail.</a:t>
            </a:r>
            <a:endParaRPr lang="en-IN" sz="2800" dirty="0">
              <a:latin typeface="Calibri" pitchFamily="34" charset="0"/>
            </a:endParaRPr>
          </a:p>
        </p:txBody>
      </p:sp>
      <p:sp>
        <p:nvSpPr>
          <p:cNvPr id="5" name="Slide Number Placeholder 4"/>
          <p:cNvSpPr>
            <a:spLocks noGrp="1"/>
          </p:cNvSpPr>
          <p:nvPr>
            <p:ph type="sldNum" sz="quarter" idx="12"/>
          </p:nvPr>
        </p:nvSpPr>
        <p:spPr/>
        <p:txBody>
          <a:bodyPr/>
          <a:lstStyle/>
          <a:p>
            <a:fld id="{8B7B0F72-FF9D-4A6F-9D6B-694E0270097A}" type="slidenum">
              <a:rPr lang="en-IN" smtClean="0"/>
              <a:pPr/>
              <a:t>4</a:t>
            </a:fld>
            <a:endParaRPr lang="en-I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dirty="0" smtClean="0">
                <a:solidFill>
                  <a:srgbClr val="FF0000"/>
                </a:solidFill>
                <a:latin typeface="Arial" pitchFamily="34" charset="0"/>
                <a:cs typeface="Arial" pitchFamily="34" charset="0"/>
              </a:rPr>
              <a:t>STATUS OF THE 12 BIG CASES</a:t>
            </a:r>
            <a:endParaRPr lang="en-IN" sz="40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lgn="just"/>
            <a:r>
              <a:rPr lang="en-IN" sz="2000" b="1" dirty="0" smtClean="0">
                <a:latin typeface="Calibri" pitchFamily="34" charset="0"/>
                <a:cs typeface="Arial" pitchFamily="34" charset="0"/>
              </a:rPr>
              <a:t>Four of the 12 large cases of bank loan defaults referred to the National Company Law Tribunal (NCLT) for resolution under the Insolvency and Bankruptcy Code (IBC), which have been resolved so far, have led to a recovery of 52 per cent of the claims made by financial creditors.</a:t>
            </a:r>
            <a:endParaRPr lang="en-IN" sz="2000" dirty="0" smtClean="0">
              <a:latin typeface="Calibri" pitchFamily="34" charset="0"/>
              <a:cs typeface="Arial" pitchFamily="34" charset="0"/>
            </a:endParaRPr>
          </a:p>
          <a:p>
            <a:pPr algn="just"/>
            <a:r>
              <a:rPr lang="en-IN" sz="2000" dirty="0" smtClean="0">
                <a:latin typeface="Calibri" pitchFamily="34" charset="0"/>
                <a:cs typeface="Arial" pitchFamily="34" charset="0"/>
              </a:rPr>
              <a:t>The banks have been able to recover Rs 48,117 </a:t>
            </a:r>
            <a:r>
              <a:rPr lang="en-IN" sz="2000" dirty="0" err="1" smtClean="0">
                <a:latin typeface="Calibri" pitchFamily="34" charset="0"/>
                <a:cs typeface="Arial" pitchFamily="34" charset="0"/>
              </a:rPr>
              <a:t>crore</a:t>
            </a:r>
            <a:r>
              <a:rPr lang="en-IN" sz="2000" dirty="0" smtClean="0">
                <a:latin typeface="Calibri" pitchFamily="34" charset="0"/>
                <a:cs typeface="Arial" pitchFamily="34" charset="0"/>
              </a:rPr>
              <a:t> against claims of Rs 92,817 </a:t>
            </a:r>
            <a:r>
              <a:rPr lang="en-IN" sz="2000" dirty="0" err="1" smtClean="0">
                <a:latin typeface="Calibri" pitchFamily="34" charset="0"/>
                <a:cs typeface="Arial" pitchFamily="34" charset="0"/>
              </a:rPr>
              <a:t>crore</a:t>
            </a:r>
            <a:r>
              <a:rPr lang="en-IN" sz="2000" dirty="0" smtClean="0">
                <a:latin typeface="Calibri" pitchFamily="34" charset="0"/>
                <a:cs typeface="Arial" pitchFamily="34" charset="0"/>
              </a:rPr>
              <a:t>, the recently released News Letter by the regulator, Insolvency and Bankruptcy Board of India, showed.</a:t>
            </a:r>
          </a:p>
          <a:p>
            <a:pPr algn="just"/>
            <a:r>
              <a:rPr lang="en-IN" sz="2000" dirty="0" smtClean="0">
                <a:latin typeface="Calibri" pitchFamily="34" charset="0"/>
                <a:cs typeface="Arial" pitchFamily="34" charset="0"/>
              </a:rPr>
              <a:t>These four cases include that of </a:t>
            </a:r>
            <a:r>
              <a:rPr lang="en-IN" sz="2000" b="1" dirty="0" err="1" smtClean="0">
                <a:latin typeface="Calibri" pitchFamily="34" charset="0"/>
                <a:cs typeface="Arial" pitchFamily="34" charset="0"/>
              </a:rPr>
              <a:t>Electrosteel</a:t>
            </a:r>
            <a:r>
              <a:rPr lang="en-IN" sz="2000" b="1" dirty="0" smtClean="0">
                <a:latin typeface="Calibri" pitchFamily="34" charset="0"/>
                <a:cs typeface="Arial" pitchFamily="34" charset="0"/>
              </a:rPr>
              <a:t> Steels, which was bought by Vedanta for Rs 5,320 </a:t>
            </a:r>
            <a:r>
              <a:rPr lang="en-IN" sz="2000" b="1" dirty="0" err="1" smtClean="0">
                <a:latin typeface="Calibri" pitchFamily="34" charset="0"/>
                <a:cs typeface="Arial" pitchFamily="34" charset="0"/>
              </a:rPr>
              <a:t>crore</a:t>
            </a:r>
            <a:r>
              <a:rPr lang="en-IN" sz="2000" b="1" dirty="0" smtClean="0">
                <a:latin typeface="Calibri" pitchFamily="34" charset="0"/>
                <a:cs typeface="Arial" pitchFamily="34" charset="0"/>
              </a:rPr>
              <a:t> against claims of Rs 13,175</a:t>
            </a:r>
            <a:r>
              <a:rPr lang="en-IN" sz="2000" dirty="0" smtClean="0">
                <a:latin typeface="Calibri" pitchFamily="34" charset="0"/>
                <a:cs typeface="Arial" pitchFamily="34" charset="0"/>
              </a:rPr>
              <a:t>. The recovery rate in case of </a:t>
            </a:r>
            <a:r>
              <a:rPr lang="en-IN" sz="2000" dirty="0" err="1" smtClean="0">
                <a:latin typeface="Calibri" pitchFamily="34" charset="0"/>
                <a:cs typeface="Arial" pitchFamily="34" charset="0"/>
              </a:rPr>
              <a:t>Electrosteel</a:t>
            </a:r>
            <a:r>
              <a:rPr lang="en-IN" sz="2000" dirty="0" smtClean="0">
                <a:latin typeface="Calibri" pitchFamily="34" charset="0"/>
                <a:cs typeface="Arial" pitchFamily="34" charset="0"/>
              </a:rPr>
              <a:t> was 40.38 per cent. The second one was that of </a:t>
            </a:r>
            <a:r>
              <a:rPr lang="en-IN" sz="2000" b="1" dirty="0" err="1" smtClean="0">
                <a:latin typeface="Calibri" pitchFamily="34" charset="0"/>
                <a:cs typeface="Arial" pitchFamily="34" charset="0"/>
              </a:rPr>
              <a:t>Bhushan</a:t>
            </a:r>
            <a:r>
              <a:rPr lang="en-IN" sz="2000" b="1" dirty="0" smtClean="0">
                <a:latin typeface="Calibri" pitchFamily="34" charset="0"/>
                <a:cs typeface="Arial" pitchFamily="34" charset="0"/>
              </a:rPr>
              <a:t> Steel, which was acquired by </a:t>
            </a:r>
            <a:r>
              <a:rPr lang="en-IN" sz="2000" b="1" dirty="0" err="1" smtClean="0">
                <a:latin typeface="Calibri" pitchFamily="34" charset="0"/>
                <a:cs typeface="Arial" pitchFamily="34" charset="0"/>
              </a:rPr>
              <a:t>Bamnipal</a:t>
            </a:r>
            <a:r>
              <a:rPr lang="en-IN" sz="2000" b="1" dirty="0" smtClean="0">
                <a:latin typeface="Calibri" pitchFamily="34" charset="0"/>
                <a:cs typeface="Arial" pitchFamily="34" charset="0"/>
              </a:rPr>
              <a:t> Steel, a subsidiary of Tata Steel, for Rs 35,571 </a:t>
            </a:r>
            <a:r>
              <a:rPr lang="en-IN" sz="2000" b="1" dirty="0" err="1" smtClean="0">
                <a:latin typeface="Calibri" pitchFamily="34" charset="0"/>
                <a:cs typeface="Arial" pitchFamily="34" charset="0"/>
              </a:rPr>
              <a:t>crore</a:t>
            </a:r>
            <a:r>
              <a:rPr lang="en-IN" sz="2000" b="1" dirty="0" smtClean="0">
                <a:latin typeface="Calibri" pitchFamily="34" charset="0"/>
                <a:cs typeface="Arial" pitchFamily="34" charset="0"/>
              </a:rPr>
              <a:t> against bankers claim of Rs 56,022 </a:t>
            </a:r>
            <a:r>
              <a:rPr lang="en-IN" sz="2000" b="1" dirty="0" err="1" smtClean="0">
                <a:latin typeface="Calibri" pitchFamily="34" charset="0"/>
                <a:cs typeface="Arial" pitchFamily="34" charset="0"/>
              </a:rPr>
              <a:t>crore</a:t>
            </a:r>
            <a:r>
              <a:rPr lang="en-IN" sz="2000" b="1" dirty="0" smtClean="0">
                <a:latin typeface="Calibri" pitchFamily="34" charset="0"/>
                <a:cs typeface="Arial" pitchFamily="34" charset="0"/>
              </a:rPr>
              <a:t>, logging a recovery rate of an impressive 63.5 per cent. </a:t>
            </a:r>
            <a:endParaRPr lang="en-IN" sz="2000" b="1" dirty="0">
              <a:latin typeface="Calibri" pitchFamily="34" charset="0"/>
              <a:cs typeface="Arial" pitchFamily="34" charset="0"/>
            </a:endParaRPr>
          </a:p>
        </p:txBody>
      </p:sp>
      <p:sp>
        <p:nvSpPr>
          <p:cNvPr id="4" name="Slide Number Placeholder 3"/>
          <p:cNvSpPr>
            <a:spLocks noGrp="1"/>
          </p:cNvSpPr>
          <p:nvPr>
            <p:ph type="sldNum" sz="quarter" idx="12"/>
          </p:nvPr>
        </p:nvSpPr>
        <p:spPr/>
        <p:txBody>
          <a:bodyPr/>
          <a:lstStyle/>
          <a:p>
            <a:fld id="{8B7B0F72-FF9D-4A6F-9D6B-694E0270097A}" type="slidenum">
              <a:rPr lang="en-IN" smtClean="0"/>
              <a:pPr/>
              <a:t>40</a:t>
            </a:fld>
            <a:endParaRPr lang="en-I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dirty="0" smtClean="0">
                <a:solidFill>
                  <a:srgbClr val="FF0000"/>
                </a:solidFill>
                <a:latin typeface="Arial" pitchFamily="34" charset="0"/>
                <a:cs typeface="Arial" pitchFamily="34" charset="0"/>
              </a:rPr>
              <a:t>STATUS OF THE 12 BIG CASES</a:t>
            </a:r>
            <a:endParaRPr lang="en-IN" sz="40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endParaRPr lang="en-IN" sz="3000" dirty="0" smtClean="0">
              <a:latin typeface="Calibri" pitchFamily="34" charset="0"/>
            </a:endParaRPr>
          </a:p>
          <a:p>
            <a:pPr algn="just"/>
            <a:r>
              <a:rPr lang="en-IN" sz="3000" b="1" dirty="0" smtClean="0">
                <a:latin typeface="Calibri" pitchFamily="34" charset="0"/>
              </a:rPr>
              <a:t>Monnet </a:t>
            </a:r>
            <a:r>
              <a:rPr lang="en-IN" sz="3000" b="1" dirty="0" err="1" smtClean="0">
                <a:latin typeface="Calibri" pitchFamily="34" charset="0"/>
              </a:rPr>
              <a:t>Ispat</a:t>
            </a:r>
            <a:r>
              <a:rPr lang="en-IN" sz="3000" b="1" dirty="0" smtClean="0">
                <a:latin typeface="Calibri" pitchFamily="34" charset="0"/>
              </a:rPr>
              <a:t> &amp; Energy </a:t>
            </a:r>
            <a:r>
              <a:rPr lang="en-IN" sz="3000" dirty="0" smtClean="0">
                <a:latin typeface="Calibri" pitchFamily="34" charset="0"/>
              </a:rPr>
              <a:t>was acquired by a Consortium of JSW and AION Investments for Rs 2,892 </a:t>
            </a:r>
            <a:r>
              <a:rPr lang="en-IN" sz="3000" dirty="0" err="1" smtClean="0">
                <a:latin typeface="Calibri" pitchFamily="34" charset="0"/>
              </a:rPr>
              <a:t>crore</a:t>
            </a:r>
            <a:r>
              <a:rPr lang="en-IN" sz="3000" dirty="0" smtClean="0">
                <a:latin typeface="Calibri" pitchFamily="34" charset="0"/>
              </a:rPr>
              <a:t> against bankers' claim of Rs 11,015 </a:t>
            </a:r>
            <a:r>
              <a:rPr lang="en-IN" sz="3000" dirty="0" err="1" smtClean="0">
                <a:latin typeface="Calibri" pitchFamily="34" charset="0"/>
              </a:rPr>
              <a:t>crore</a:t>
            </a:r>
            <a:r>
              <a:rPr lang="en-IN" sz="3000" dirty="0" smtClean="0">
                <a:latin typeface="Calibri" pitchFamily="34" charset="0"/>
              </a:rPr>
              <a:t>, a recovery rate just </a:t>
            </a:r>
            <a:r>
              <a:rPr lang="en-IN" sz="3000" b="1" dirty="0" smtClean="0">
                <a:latin typeface="Calibri" pitchFamily="34" charset="0"/>
              </a:rPr>
              <a:t>over 26 per cent. </a:t>
            </a:r>
          </a:p>
          <a:p>
            <a:pPr algn="just"/>
            <a:r>
              <a:rPr lang="en-IN" sz="3000" dirty="0" smtClean="0">
                <a:latin typeface="Calibri" pitchFamily="34" charset="0"/>
              </a:rPr>
              <a:t>The fourth case to be resolved was </a:t>
            </a:r>
            <a:r>
              <a:rPr lang="en-IN" sz="3000" b="1" dirty="0" err="1" smtClean="0">
                <a:latin typeface="Calibri" pitchFamily="34" charset="0"/>
              </a:rPr>
              <a:t>Amtek</a:t>
            </a:r>
            <a:r>
              <a:rPr lang="en-IN" sz="3000" b="1" dirty="0" smtClean="0">
                <a:latin typeface="Calibri" pitchFamily="34" charset="0"/>
              </a:rPr>
              <a:t> Auto</a:t>
            </a:r>
            <a:r>
              <a:rPr lang="en-IN" sz="3000" dirty="0" smtClean="0">
                <a:latin typeface="Calibri" pitchFamily="34" charset="0"/>
              </a:rPr>
              <a:t>, which was bought over by Liberty House for Rs 4,334 core, which is </a:t>
            </a:r>
            <a:r>
              <a:rPr lang="en-IN" sz="3000" b="1" dirty="0" smtClean="0">
                <a:latin typeface="Calibri" pitchFamily="34" charset="0"/>
              </a:rPr>
              <a:t>34 per cent </a:t>
            </a:r>
            <a:r>
              <a:rPr lang="en-IN" sz="3000" dirty="0" smtClean="0">
                <a:latin typeface="Calibri" pitchFamily="34" charset="0"/>
              </a:rPr>
              <a:t>of the bankers' claim of Rs 12,605 </a:t>
            </a:r>
            <a:r>
              <a:rPr lang="en-IN" sz="3000" dirty="0" err="1" smtClean="0">
                <a:latin typeface="Calibri" pitchFamily="34" charset="0"/>
              </a:rPr>
              <a:t>crore</a:t>
            </a:r>
            <a:r>
              <a:rPr lang="en-IN" sz="3000" dirty="0" smtClean="0">
                <a:latin typeface="Calibri" pitchFamily="34" charset="0"/>
              </a:rPr>
              <a:t>.</a:t>
            </a:r>
          </a:p>
          <a:p>
            <a:pPr algn="just"/>
            <a:r>
              <a:rPr lang="en-IN" sz="3000" dirty="0" smtClean="0">
                <a:latin typeface="Calibri" pitchFamily="34" charset="0"/>
              </a:rPr>
              <a:t>The 12 large cases together accounted for an outstanding debt of </a:t>
            </a:r>
            <a:r>
              <a:rPr lang="en-IN" sz="3000" b="1" dirty="0" smtClean="0">
                <a:latin typeface="Calibri" pitchFamily="34" charset="0"/>
              </a:rPr>
              <a:t>Rs 3.45 </a:t>
            </a:r>
            <a:r>
              <a:rPr lang="en-IN" sz="3000" b="1" dirty="0" err="1" smtClean="0">
                <a:latin typeface="Calibri" pitchFamily="34" charset="0"/>
              </a:rPr>
              <a:t>lakh</a:t>
            </a:r>
            <a:r>
              <a:rPr lang="en-IN" sz="3000" b="1" dirty="0" smtClean="0">
                <a:latin typeface="Calibri" pitchFamily="34" charset="0"/>
              </a:rPr>
              <a:t> </a:t>
            </a:r>
            <a:r>
              <a:rPr lang="en-IN" sz="3000" b="1" dirty="0" err="1" smtClean="0">
                <a:latin typeface="Calibri" pitchFamily="34" charset="0"/>
              </a:rPr>
              <a:t>crore</a:t>
            </a:r>
            <a:r>
              <a:rPr lang="en-IN" sz="3000" b="1" dirty="0" smtClean="0">
                <a:latin typeface="Calibri" pitchFamily="34" charset="0"/>
              </a:rPr>
              <a:t> </a:t>
            </a:r>
            <a:r>
              <a:rPr lang="en-IN" sz="3000" dirty="0" smtClean="0">
                <a:latin typeface="Calibri" pitchFamily="34" charset="0"/>
              </a:rPr>
              <a:t>as against liquidation value of </a:t>
            </a:r>
            <a:r>
              <a:rPr lang="en-IN" sz="3000" b="1" dirty="0" smtClean="0">
                <a:latin typeface="Calibri" pitchFamily="34" charset="0"/>
              </a:rPr>
              <a:t>Rs 73,220.23 </a:t>
            </a:r>
            <a:r>
              <a:rPr lang="en-IN" sz="3000" b="1" dirty="0" err="1" smtClean="0">
                <a:latin typeface="Calibri" pitchFamily="34" charset="0"/>
              </a:rPr>
              <a:t>crore</a:t>
            </a:r>
            <a:r>
              <a:rPr lang="en-IN" sz="3000" dirty="0" smtClean="0">
                <a:latin typeface="Calibri" pitchFamily="34" charset="0"/>
              </a:rPr>
              <a:t>.</a:t>
            </a:r>
          </a:p>
          <a:p>
            <a:endParaRPr lang="en-IN" dirty="0" smtClean="0"/>
          </a:p>
          <a:p>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41</a:t>
            </a:fld>
            <a:endParaRPr lang="en-I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400" dirty="0" smtClean="0">
                <a:solidFill>
                  <a:srgbClr val="FF0000"/>
                </a:solidFill>
                <a:latin typeface="Arial" pitchFamily="34" charset="0"/>
                <a:cs typeface="Arial" pitchFamily="34" charset="0"/>
              </a:rPr>
              <a:t>Three Years of IBC</a:t>
            </a:r>
            <a:endParaRPr lang="en-IN" sz="44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algn="just"/>
            <a:r>
              <a:rPr lang="en-IN" sz="2000" dirty="0" smtClean="0">
                <a:latin typeface="Calibri" pitchFamily="34" charset="0"/>
                <a:cs typeface="Arial" pitchFamily="34" charset="0"/>
              </a:rPr>
              <a:t>It’s three years since Parliament passed the Insolvency and Bankruptcy Code (IBC) and about 30 months since the first case was filed under the new law. It’s the landmark reform of the past five years and has boosted India’s rankings in the World Bank’s ease of doing business. But the track record in bad loans resolution has been less than satisfactory owing to a variety of factors. </a:t>
            </a:r>
          </a:p>
          <a:p>
            <a:pPr algn="just"/>
            <a:endParaRPr lang="en-IN" sz="2000" dirty="0" smtClean="0">
              <a:latin typeface="Calibri" pitchFamily="34" charset="0"/>
              <a:cs typeface="Arial" pitchFamily="34" charset="0"/>
            </a:endParaRPr>
          </a:p>
          <a:p>
            <a:pPr algn="just"/>
            <a:r>
              <a:rPr lang="en-IN" sz="2000" dirty="0" smtClean="0">
                <a:latin typeface="Calibri" pitchFamily="34" charset="0"/>
                <a:cs typeface="Arial" pitchFamily="34" charset="0"/>
              </a:rPr>
              <a:t>Cases are mired in litigation, timelines haven’t been adhered to, the law itself has been amended a couple of times, and the bankruptcy infrastructure hasn’t been ramped up as needed for quicker and effective resolution. Still, the fact remains that IBC was a much-needed, long-awaited reform which, despite warts and all, is an improvement over the previous tools available to creditors to recover their money from defaulters.</a:t>
            </a:r>
            <a:endParaRPr lang="en-IN" sz="2000" dirty="0">
              <a:latin typeface="Calibri" pitchFamily="34" charset="0"/>
              <a:cs typeface="Arial" pitchFamily="34" charset="0"/>
            </a:endParaRPr>
          </a:p>
        </p:txBody>
      </p:sp>
      <p:sp>
        <p:nvSpPr>
          <p:cNvPr id="4" name="Slide Number Placeholder 3"/>
          <p:cNvSpPr>
            <a:spLocks noGrp="1"/>
          </p:cNvSpPr>
          <p:nvPr>
            <p:ph type="sldNum" sz="quarter" idx="12"/>
          </p:nvPr>
        </p:nvSpPr>
        <p:spPr/>
        <p:txBody>
          <a:bodyPr/>
          <a:lstStyle/>
          <a:p>
            <a:fld id="{8B7B0F72-FF9D-4A6F-9D6B-694E0270097A}" type="slidenum">
              <a:rPr lang="en-IN" smtClean="0"/>
              <a:pPr/>
              <a:t>42</a:t>
            </a:fld>
            <a:endParaRPr lang="en-I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solidFill>
                  <a:srgbClr val="FF0000"/>
                </a:solidFill>
                <a:latin typeface="Arial" pitchFamily="34" charset="0"/>
                <a:cs typeface="Arial" pitchFamily="34" charset="0"/>
              </a:rPr>
              <a:t>Shifting the Balance of Power</a:t>
            </a:r>
            <a:endParaRPr lang="en-IN"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algn="just"/>
            <a:r>
              <a:rPr lang="en-IN" dirty="0" smtClean="0">
                <a:latin typeface="Calibri" pitchFamily="34" charset="0"/>
                <a:cs typeface="Arial" pitchFamily="34" charset="0"/>
              </a:rPr>
              <a:t>The IBC’s promise can be summed up thus: When a defaulting company is taken to bankruptcy court, its management passes on to a resolution professional. If resolution doesn’t take place within 180 days (plus a 90-day grace period), the defaulter is sent to liquidation.</a:t>
            </a:r>
          </a:p>
          <a:p>
            <a:pPr algn="just"/>
            <a:endParaRPr lang="en-IN" dirty="0" smtClean="0">
              <a:latin typeface="Calibri" pitchFamily="34" charset="0"/>
              <a:cs typeface="Arial" pitchFamily="34" charset="0"/>
            </a:endParaRPr>
          </a:p>
          <a:p>
            <a:pPr algn="just"/>
            <a:r>
              <a:rPr lang="en-IN" dirty="0" smtClean="0">
                <a:latin typeface="Calibri" pitchFamily="34" charset="0"/>
                <a:cs typeface="Arial" pitchFamily="34" charset="0"/>
              </a:rPr>
              <a:t>What it does is shift the balance of power from the debtors to creditors. Promoters who held banks to ransom by refusing to pay up their dues could no longer do so simply because they stand to lose their company. The IBC ensured that promoters no longer have  any rights over their firms after mismanagement. This naturally helps install better credit discipline and helps release capital for banks.</a:t>
            </a:r>
          </a:p>
          <a:p>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43</a:t>
            </a:fld>
            <a:endParaRPr lang="en-I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2800" b="1" dirty="0" smtClean="0">
                <a:solidFill>
                  <a:srgbClr val="FF0000"/>
                </a:solidFill>
                <a:latin typeface="Arial" pitchFamily="34" charset="0"/>
                <a:cs typeface="Arial" pitchFamily="34" charset="0"/>
              </a:rPr>
              <a:t>IBC –TOOL FOR THE FINANCIAL DISCIPLINE</a:t>
            </a:r>
            <a:endParaRPr lang="en-IN" sz="28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algn="just"/>
            <a:r>
              <a:rPr lang="en-IN" dirty="0" smtClean="0">
                <a:latin typeface="Calibri" pitchFamily="34" charset="0"/>
                <a:cs typeface="Arial" pitchFamily="34" charset="0"/>
              </a:rPr>
              <a:t>One of the biggest successes of the IBC is the behavioural change it has induced in corporate debtors. The Supreme Court judgement earlier this year which upheld the constitutional validity of the bankruptcy law adds teeth to the IBC.</a:t>
            </a:r>
          </a:p>
          <a:p>
            <a:pPr algn="just"/>
            <a:endParaRPr lang="en-IN" dirty="0" smtClean="0">
              <a:latin typeface="Calibri" pitchFamily="34" charset="0"/>
              <a:cs typeface="Arial" pitchFamily="34" charset="0"/>
            </a:endParaRPr>
          </a:p>
          <a:p>
            <a:pPr algn="just"/>
            <a:r>
              <a:rPr lang="en-IN" dirty="0" smtClean="0">
                <a:latin typeface="Calibri" pitchFamily="34" charset="0"/>
                <a:cs typeface="Arial" pitchFamily="34" charset="0"/>
              </a:rPr>
              <a:t>Moreover, it’s not only banks which can trigger the IBC. Employees, vendors, distributors and other operational creditors can take a firm to court for unpaid dues. When creditor rights are strengthened, it helps deepen the corporate bond market as well. For entrepreneurs, the IBC offers a easy and quick route for  winding up their business.</a:t>
            </a:r>
          </a:p>
          <a:p>
            <a:pPr algn="just"/>
            <a:endParaRPr lang="en-IN"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B7B0F72-FF9D-4A6F-9D6B-694E0270097A}" type="slidenum">
              <a:rPr lang="en-IN" smtClean="0"/>
              <a:pPr/>
              <a:t>44</a:t>
            </a:fld>
            <a:endParaRPr lang="en-I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2" y="476672"/>
            <a:ext cx="9144000" cy="1224136"/>
          </a:xfrm>
        </p:spPr>
        <p:txBody>
          <a:bodyPr>
            <a:normAutofit fontScale="90000"/>
          </a:bodyPr>
          <a:lstStyle/>
          <a:p>
            <a:pPr algn="ctr"/>
            <a:r>
              <a:rPr lang="en-US" dirty="0">
                <a:solidFill>
                  <a:srgbClr val="FF0000"/>
                </a:solidFill>
              </a:rPr>
              <a:t>Who Can Initiate CIRP against a Corporate Debtor (“CD”)</a:t>
            </a:r>
            <a:endParaRPr lang="en-IN" dirty="0">
              <a:solidFill>
                <a:srgbClr val="FF0000"/>
              </a:solidFill>
            </a:endParaRPr>
          </a:p>
        </p:txBody>
      </p:sp>
      <p:sp>
        <p:nvSpPr>
          <p:cNvPr id="3" name="Content Placeholder 2"/>
          <p:cNvSpPr>
            <a:spLocks noGrp="1"/>
          </p:cNvSpPr>
          <p:nvPr>
            <p:ph idx="1"/>
          </p:nvPr>
        </p:nvSpPr>
        <p:spPr>
          <a:xfrm>
            <a:off x="251520" y="1772816"/>
            <a:ext cx="8229600" cy="4325112"/>
          </a:xfrm>
        </p:spPr>
        <p:txBody>
          <a:bodyPr>
            <a:noAutofit/>
          </a:bodyPr>
          <a:lstStyle/>
          <a:p>
            <a:r>
              <a:rPr lang="en-US" sz="2800" dirty="0">
                <a:latin typeface="Calibri" pitchFamily="34" charset="0"/>
              </a:rPr>
              <a:t>A Financial Creditor</a:t>
            </a:r>
          </a:p>
          <a:p>
            <a:pPr marL="109728" indent="0">
              <a:buNone/>
            </a:pPr>
            <a:endParaRPr lang="en-US" sz="2800" dirty="0">
              <a:latin typeface="Calibri" pitchFamily="34" charset="0"/>
            </a:endParaRPr>
          </a:p>
          <a:p>
            <a:r>
              <a:rPr lang="en-US" sz="2800" dirty="0">
                <a:latin typeface="Calibri" pitchFamily="34" charset="0"/>
              </a:rPr>
              <a:t>An Operational Creditor</a:t>
            </a:r>
          </a:p>
          <a:p>
            <a:pPr marL="109728" indent="0">
              <a:buNone/>
            </a:pPr>
            <a:endParaRPr lang="en-US" sz="2800" dirty="0">
              <a:latin typeface="Calibri" pitchFamily="34" charset="0"/>
            </a:endParaRPr>
          </a:p>
          <a:p>
            <a:r>
              <a:rPr lang="en-US" sz="2800" dirty="0">
                <a:latin typeface="Calibri" pitchFamily="34" charset="0"/>
              </a:rPr>
              <a:t>Corporate Debtor (“Defaulter”) itself</a:t>
            </a:r>
          </a:p>
          <a:p>
            <a:endParaRPr lang="en-US" sz="2800" dirty="0">
              <a:latin typeface="Calibri" pitchFamily="34" charset="0"/>
            </a:endParaRPr>
          </a:p>
          <a:p>
            <a:pPr marL="109728" indent="0" algn="just">
              <a:buNone/>
            </a:pPr>
            <a:r>
              <a:rPr lang="en-US" sz="2800" i="1" u="sng" dirty="0">
                <a:latin typeface="Calibri" pitchFamily="34" charset="0"/>
              </a:rPr>
              <a:t>The Trigger Point of initiation of CIRP is occurrence of default by CD </a:t>
            </a:r>
            <a:r>
              <a:rPr lang="en-IN" sz="2800" i="1" u="sng" dirty="0">
                <a:latin typeface="Calibri" pitchFamily="34" charset="0"/>
              </a:rPr>
              <a:t>where the minimum amount of the default is </a:t>
            </a:r>
            <a:r>
              <a:rPr lang="en-IN" sz="2800" i="1" u="sng" dirty="0" smtClean="0">
                <a:latin typeface="Calibri" pitchFamily="34" charset="0"/>
              </a:rPr>
              <a:t>Rupees one lakh (Rs.1,00,000)</a:t>
            </a:r>
            <a:endParaRPr lang="en-IN" sz="2800" i="1" u="sng" dirty="0">
              <a:latin typeface="Calibri" pitchFamily="34" charset="0"/>
            </a:endParaRPr>
          </a:p>
        </p:txBody>
      </p:sp>
      <p:sp>
        <p:nvSpPr>
          <p:cNvPr id="4" name="Slide Number Placeholder 3"/>
          <p:cNvSpPr>
            <a:spLocks noGrp="1"/>
          </p:cNvSpPr>
          <p:nvPr>
            <p:ph type="sldNum" sz="quarter" idx="12"/>
          </p:nvPr>
        </p:nvSpPr>
        <p:spPr>
          <a:xfrm>
            <a:off x="8172400" y="0"/>
            <a:ext cx="762000" cy="365760"/>
          </a:xfrm>
        </p:spPr>
        <p:txBody>
          <a:bodyPr/>
          <a:lstStyle/>
          <a:p>
            <a:fld id="{8B7B0F72-FF9D-4A6F-9D6B-694E0270097A}" type="slidenum">
              <a:rPr lang="en-IN" smtClean="0"/>
              <a:pPr/>
              <a:t>45</a:t>
            </a:fld>
            <a:endParaRPr lang="en-IN"/>
          </a:p>
        </p:txBody>
      </p:sp>
    </p:spTree>
    <p:extLst>
      <p:ext uri="{BB962C8B-B14F-4D97-AF65-F5344CB8AC3E}">
        <p14:creationId xmlns="" xmlns:p14="http://schemas.microsoft.com/office/powerpoint/2010/main" val="1357678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b="1" dirty="0" smtClean="0">
                <a:solidFill>
                  <a:srgbClr val="FF0000"/>
                </a:solidFill>
              </a:rPr>
              <a:t>Nationwide lock down on account of Covid-19 pandemic with effect from 25 March 2020.</a:t>
            </a:r>
            <a:endParaRPr lang="en-IN" sz="3200" b="1" dirty="0">
              <a:solidFill>
                <a:srgbClr val="FF0000"/>
              </a:solidFill>
            </a:endParaRPr>
          </a:p>
        </p:txBody>
      </p:sp>
      <p:sp>
        <p:nvSpPr>
          <p:cNvPr id="3" name="Content Placeholder 2"/>
          <p:cNvSpPr>
            <a:spLocks noGrp="1"/>
          </p:cNvSpPr>
          <p:nvPr>
            <p:ph idx="1"/>
          </p:nvPr>
        </p:nvSpPr>
        <p:spPr/>
        <p:txBody>
          <a:bodyPr>
            <a:noAutofit/>
          </a:bodyPr>
          <a:lstStyle/>
          <a:p>
            <a:pPr algn="just"/>
            <a:r>
              <a:rPr lang="en-IN" sz="2400" dirty="0" smtClean="0">
                <a:latin typeface="Calibri" pitchFamily="34" charset="0"/>
              </a:rPr>
              <a:t>The Government of India (GOI) announced a nationwide lock down on account of Covid-19 pandemic with effect from 25 March 2020. This has severely disrupted regular business activities across all sectors of the economy in the country.</a:t>
            </a:r>
          </a:p>
          <a:p>
            <a:pPr algn="just">
              <a:buNone/>
            </a:pPr>
            <a:r>
              <a:rPr lang="en-IN" sz="2400" dirty="0" smtClean="0">
                <a:latin typeface="Calibri" pitchFamily="34" charset="0"/>
              </a:rPr>
              <a:t> </a:t>
            </a:r>
          </a:p>
          <a:p>
            <a:pPr algn="just"/>
            <a:r>
              <a:rPr lang="en-IN" sz="2400" dirty="0" smtClean="0">
                <a:latin typeface="Calibri" pitchFamily="34" charset="0"/>
              </a:rPr>
              <a:t>The quarterly newsletter issued by the Insolvency and Bankruptcy Board of India (IBBI) for the quarter October – December 2019, states that as on 31 December 2019, there are approximately 1,961 entities which were undergoing a corporate insolvency resolution process (CIRP) under the Insolvency and Bankruptcy Code, 2016 (Code).</a:t>
            </a:r>
            <a:endParaRPr lang="en-IN" sz="2400" dirty="0">
              <a:latin typeface="Calibri" pitchFamily="34" charset="0"/>
            </a:endParaRPr>
          </a:p>
        </p:txBody>
      </p:sp>
      <p:sp>
        <p:nvSpPr>
          <p:cNvPr id="4" name="Slide Number Placeholder 3"/>
          <p:cNvSpPr>
            <a:spLocks noGrp="1"/>
          </p:cNvSpPr>
          <p:nvPr>
            <p:ph type="sldNum" sz="quarter" idx="12"/>
          </p:nvPr>
        </p:nvSpPr>
        <p:spPr/>
        <p:txBody>
          <a:bodyPr/>
          <a:lstStyle/>
          <a:p>
            <a:fld id="{8B7B0F72-FF9D-4A6F-9D6B-694E0270097A}" type="slidenum">
              <a:rPr lang="en-IN" smtClean="0"/>
              <a:pPr/>
              <a:t>46</a:t>
            </a:fld>
            <a:endParaRPr lang="en-I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buNone/>
            </a:pPr>
            <a:r>
              <a:rPr lang="en-IN" dirty="0" smtClean="0">
                <a:latin typeface="+mj-lt"/>
              </a:rPr>
              <a:t>   </a:t>
            </a:r>
            <a:r>
              <a:rPr lang="en-IN" dirty="0" smtClean="0">
                <a:latin typeface="Calibri" pitchFamily="34" charset="0"/>
              </a:rPr>
              <a:t>It is in respect of the corporate debtors presently undergoing CIRP under the Code, that the lockdown has made it near impossible for all the stakeholders involved in the process, to participate effectively and perform their respective functions within the timelines as stipulated under the Code</a:t>
            </a:r>
            <a:r>
              <a:rPr lang="en-IN" dirty="0" smtClean="0">
                <a:latin typeface="+mj-lt"/>
              </a:rPr>
              <a:t>.</a:t>
            </a:r>
            <a:endParaRPr lang="en-IN" dirty="0">
              <a:latin typeface="+mj-lt"/>
            </a:endParaRPr>
          </a:p>
        </p:txBody>
      </p:sp>
      <p:sp>
        <p:nvSpPr>
          <p:cNvPr id="4" name="Slide Number Placeholder 3"/>
          <p:cNvSpPr>
            <a:spLocks noGrp="1"/>
          </p:cNvSpPr>
          <p:nvPr>
            <p:ph type="sldNum" sz="quarter" idx="12"/>
          </p:nvPr>
        </p:nvSpPr>
        <p:spPr/>
        <p:txBody>
          <a:bodyPr/>
          <a:lstStyle/>
          <a:p>
            <a:fld id="{8B7B0F72-FF9D-4A6F-9D6B-694E0270097A}" type="slidenum">
              <a:rPr lang="en-IN" smtClean="0"/>
              <a:pPr/>
              <a:t>47</a:t>
            </a:fld>
            <a:endParaRPr lang="en-I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b="1" dirty="0" smtClean="0">
                <a:solidFill>
                  <a:srgbClr val="FF0000"/>
                </a:solidFill>
              </a:rPr>
              <a:t>Implication of the present lockdown in the wake of Covid-19 outbreak on the timelines of CIRP</a:t>
            </a:r>
            <a:endParaRPr lang="en-IN" sz="3200" dirty="0">
              <a:solidFill>
                <a:srgbClr val="FF0000"/>
              </a:solidFill>
            </a:endParaRPr>
          </a:p>
        </p:txBody>
      </p:sp>
      <p:sp>
        <p:nvSpPr>
          <p:cNvPr id="3" name="Content Placeholder 2"/>
          <p:cNvSpPr>
            <a:spLocks noGrp="1"/>
          </p:cNvSpPr>
          <p:nvPr>
            <p:ph idx="1"/>
          </p:nvPr>
        </p:nvSpPr>
        <p:spPr/>
        <p:txBody>
          <a:bodyPr>
            <a:normAutofit fontScale="92500"/>
          </a:bodyPr>
          <a:lstStyle/>
          <a:p>
            <a:pPr algn="just"/>
            <a:r>
              <a:rPr lang="en-IN" b="1" dirty="0" smtClean="0">
                <a:latin typeface="Calibri" pitchFamily="34" charset="0"/>
              </a:rPr>
              <a:t>What is the implication of the present lockdown in the wake of Covid-19 outbreak on the timelines prescribed in respect of CIRP under the Code?</a:t>
            </a:r>
          </a:p>
          <a:p>
            <a:pPr>
              <a:buNone/>
            </a:pPr>
            <a:endParaRPr lang="en-IN" dirty="0" smtClean="0">
              <a:latin typeface="Calibri" pitchFamily="34" charset="0"/>
            </a:endParaRPr>
          </a:p>
          <a:p>
            <a:pPr algn="just">
              <a:buNone/>
            </a:pPr>
            <a:r>
              <a:rPr lang="en-IN" dirty="0" smtClean="0">
                <a:latin typeface="Calibri" pitchFamily="34" charset="0"/>
              </a:rPr>
              <a:t>    The IBBI has vide notification dated March 29, 2020 amended the CIRP Regulations by insertion of regulation 40C. Pursuant to regulation 40C, the lock down period shall be excluded for the purpose of computation of the time frame for completion of the various activities forming a part of the CIRP. Regulation 40A provides a comprehensive list of the activities required to be undertaken to complete the CIRP along with timelines.</a:t>
            </a:r>
          </a:p>
          <a:p>
            <a:pPr>
              <a:buNone/>
            </a:pPr>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48</a:t>
            </a:fld>
            <a:endParaRPr lang="en-I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400" b="1" dirty="0" smtClean="0">
                <a:solidFill>
                  <a:srgbClr val="FF0000"/>
                </a:solidFill>
              </a:rPr>
              <a:t>Implication of the lockdown on the time limit prescribed for completion of CIRP under Section 12 of the Code</a:t>
            </a:r>
            <a:endParaRPr lang="en-IN" sz="24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lgn="just"/>
            <a:r>
              <a:rPr lang="en-IN" b="1" dirty="0" smtClean="0">
                <a:latin typeface="Calibri" pitchFamily="34" charset="0"/>
              </a:rPr>
              <a:t>What is the implication of the lockdown on the time limit prescribed for completion of CIRP under Section 12 of the Code?</a:t>
            </a:r>
          </a:p>
          <a:p>
            <a:pPr algn="just">
              <a:buNone/>
            </a:pPr>
            <a:endParaRPr lang="en-IN" dirty="0" smtClean="0">
              <a:latin typeface="Calibri" pitchFamily="34" charset="0"/>
            </a:endParaRPr>
          </a:p>
          <a:p>
            <a:pPr algn="just"/>
            <a:r>
              <a:rPr lang="en-IN" dirty="0" smtClean="0">
                <a:latin typeface="Calibri" pitchFamily="34" charset="0"/>
              </a:rPr>
              <a:t>Section 12 of the Code provides that CIRP is to be completed within 180 days with an outer limit of 330 days (inclusive of litigation). The NCLAT vide its order dated March 30, 2020, extended the time limit for CIRP by excluding the period of lockdown ordered by the CG and the State Governments, including the period as may be extended either in the whole or part of the country, from the CIRP period, for matters where the CIRP has been initiated and is pending before any bench of the NCLT or is pending in appeal before the NCLAT. Thus, the period of lockdown shall not form a part of the period of 180 days contemplated for completion of CIRP. Please note that the extension is applicable only in cases where the CIRP has already been initiated and the timelines provided under the Code in all other cases remains sacrosanct. Further, the NCLAT has also ordered that all interim orders and stay orders passed by NCLAT under the Code shall continue until the next date of hearing.</a:t>
            </a:r>
          </a:p>
          <a:p>
            <a:endParaRPr lang="en-IN" dirty="0">
              <a:latin typeface="+mj-lt"/>
            </a:endParaRPr>
          </a:p>
        </p:txBody>
      </p:sp>
      <p:sp>
        <p:nvSpPr>
          <p:cNvPr id="4" name="Slide Number Placeholder 3"/>
          <p:cNvSpPr>
            <a:spLocks noGrp="1"/>
          </p:cNvSpPr>
          <p:nvPr>
            <p:ph type="sldNum" sz="quarter" idx="12"/>
          </p:nvPr>
        </p:nvSpPr>
        <p:spPr/>
        <p:txBody>
          <a:bodyPr/>
          <a:lstStyle/>
          <a:p>
            <a:fld id="{8B7B0F72-FF9D-4A6F-9D6B-694E0270097A}" type="slidenum">
              <a:rPr lang="en-IN" smtClean="0"/>
              <a:pPr/>
              <a:t>49</a:t>
            </a:fld>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smtClean="0">
                <a:solidFill>
                  <a:srgbClr val="FF0000"/>
                </a:solidFill>
              </a:rPr>
              <a:t/>
            </a:r>
            <a:br>
              <a:rPr lang="en-IN" b="1" dirty="0" smtClean="0">
                <a:solidFill>
                  <a:srgbClr val="FF0000"/>
                </a:solidFill>
              </a:rPr>
            </a:br>
            <a:r>
              <a:rPr lang="en-IN" b="1" dirty="0" smtClean="0">
                <a:solidFill>
                  <a:srgbClr val="FF0000"/>
                </a:solidFill>
              </a:rPr>
              <a:t> Scope of National Company Law Tribunal</a:t>
            </a:r>
            <a:endParaRPr lang="en-IN"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buNone/>
            </a:pPr>
            <a:r>
              <a:rPr lang="en-IN" dirty="0" smtClean="0"/>
              <a:t>   The National Company Law Tribunal (NCLT) consolidates the corporate jurisdiction of the </a:t>
            </a:r>
            <a:r>
              <a:rPr lang="en-IN" b="1" dirty="0" smtClean="0">
                <a:solidFill>
                  <a:srgbClr val="FF0000"/>
                </a:solidFill>
              </a:rPr>
              <a:t>Company Law Board, Board for Industrial and Financial Reconstruction (BIFR), The Appellate Authority for Industrial and Financial Reconstruction (AAIFR) and the powers relating to Winding up or restructuring and other provisions, vested in High Courts. </a:t>
            </a:r>
            <a:r>
              <a:rPr lang="en-IN" dirty="0" smtClean="0"/>
              <a:t>Hence, the National Company Law Tribunal will consolidate all powers to govern the companies registered in India. With the establishment of the NCLT and NCLAT, the </a:t>
            </a:r>
            <a:r>
              <a:rPr lang="en-IN" b="1" dirty="0" smtClean="0">
                <a:solidFill>
                  <a:srgbClr val="FF0000"/>
                </a:solidFill>
              </a:rPr>
              <a:t>Company Law Board under the Companies Act, 1956 has now been dissolved.</a:t>
            </a:r>
            <a:endParaRPr lang="en-IN" b="1" dirty="0">
              <a:solidFill>
                <a:srgbClr val="FF0000"/>
              </a:solidFill>
            </a:endParaRPr>
          </a:p>
        </p:txBody>
      </p:sp>
      <p:sp>
        <p:nvSpPr>
          <p:cNvPr id="4" name="Slide Number Placeholder 3"/>
          <p:cNvSpPr>
            <a:spLocks noGrp="1"/>
          </p:cNvSpPr>
          <p:nvPr>
            <p:ph type="sldNum" sz="quarter" idx="12"/>
          </p:nvPr>
        </p:nvSpPr>
        <p:spPr/>
        <p:txBody>
          <a:bodyPr/>
          <a:lstStyle/>
          <a:p>
            <a:fld id="{8B7B0F72-FF9D-4A6F-9D6B-694E0270097A}" type="slidenum">
              <a:rPr lang="en-IN" smtClean="0"/>
              <a:pPr/>
              <a:t>5</a:t>
            </a:fld>
            <a:endParaRPr lang="en-I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800" b="1" dirty="0" smtClean="0">
                <a:solidFill>
                  <a:srgbClr val="FF0000"/>
                </a:solidFill>
              </a:rPr>
              <a:t>Implication of the lockdown on limitation prescribed for filing of an application under the Code</a:t>
            </a:r>
            <a:endParaRPr lang="en-IN" sz="280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lgn="just"/>
            <a:r>
              <a:rPr lang="en-IN" b="1" dirty="0" smtClean="0">
                <a:latin typeface="Calibri" pitchFamily="34" charset="0"/>
              </a:rPr>
              <a:t>What is the implication of the lockdown on limitation prescribed for filing of an application under the Code?</a:t>
            </a:r>
          </a:p>
          <a:p>
            <a:pPr>
              <a:buNone/>
            </a:pPr>
            <a:endParaRPr lang="en-IN" dirty="0" smtClean="0">
              <a:latin typeface="Calibri" pitchFamily="34" charset="0"/>
            </a:endParaRPr>
          </a:p>
          <a:p>
            <a:pPr algn="just"/>
            <a:r>
              <a:rPr lang="en-IN" dirty="0" smtClean="0">
                <a:latin typeface="Calibri" pitchFamily="34" charset="0"/>
              </a:rPr>
              <a:t>The Supreme Court (SC) vide its order dated March 23, 2020, extended the period of limitation until further orders for filing of petitions/applications/suits/appeals/all other proceedings, irrespective of the limitation prescribed under the general law or special laws, whether condonable or not, with effect from March 15, 2020. SC exercised its power under article 142 read with article 141 of the Constitution and declared that the order is a binding within the meaning of article 141 on all courts/tribunals and authorities. Hence, the limitation period stands extended with effect from March 15, 2020. The Registrar, NCLT, Delhi has also issued a notice dated March 24, 2020 clarifying that the order of the SC will be binding on all the NCLTs.</a:t>
            </a:r>
          </a:p>
          <a:p>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50</a:t>
            </a:fld>
            <a:endParaRPr lang="en-I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800" b="1" dirty="0" smtClean="0">
                <a:solidFill>
                  <a:srgbClr val="FF0000"/>
                </a:solidFill>
              </a:rPr>
              <a:t>Implementation of a resolution plan which has already been approved by the adjudicating authority (AA)</a:t>
            </a:r>
            <a:endParaRPr lang="en-IN" sz="28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lgn="just"/>
            <a:r>
              <a:rPr lang="en-IN" b="1" dirty="0" smtClean="0">
                <a:latin typeface="Calibri" pitchFamily="34" charset="0"/>
              </a:rPr>
              <a:t>What is the implication of the lockdown on the implementation of a resolution plan which has already been approved by the adjudicating authority (AA)? Has any extension been granted in so far as timelines for implementation of an approved plan is concerned?</a:t>
            </a:r>
          </a:p>
          <a:p>
            <a:pPr algn="just">
              <a:buNone/>
            </a:pPr>
            <a:endParaRPr lang="en-IN" dirty="0" smtClean="0">
              <a:latin typeface="Calibri" pitchFamily="34" charset="0"/>
            </a:endParaRPr>
          </a:p>
          <a:p>
            <a:pPr algn="just"/>
            <a:r>
              <a:rPr lang="en-IN" dirty="0" smtClean="0">
                <a:latin typeface="Calibri" pitchFamily="34" charset="0"/>
              </a:rPr>
              <a:t>The Code mandates the resolution plan to provide for an implementation schedule which inter alia covers timelines for various payment obligations. Regulation 40C extends the timeline for any activity that could not be completed due to the lockdown, in relation to a CIRP subject to the overall time provided under the Code. However, regulation 40C does not extend the timeline for any actions to be taken upon the completion of the CIRP. Once a plan is approved, the CIRP comes to an end. The actions contemplated above would arise only once the CIRP is completed and, therefore, the benefit of regulation 40C shall not be available in so far as timelines for implementation of an approved plan is concerned. The resolution applicant would therefore be required to adhere to the timelines contemplated in the plan for the various actions contemplated therein. The successful resolution applicant may be required to approach the NCLT for granting relief against strict adherence to the timelines contemplated in the plan.</a:t>
            </a:r>
          </a:p>
          <a:p>
            <a:pPr>
              <a:buNone/>
            </a:pPr>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51</a:t>
            </a:fld>
            <a:endParaRPr lang="en-IN"/>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b="1" dirty="0" smtClean="0">
                <a:solidFill>
                  <a:srgbClr val="FF0000"/>
                </a:solidFill>
              </a:rPr>
              <a:t>Invoking of  Force Majeure</a:t>
            </a:r>
            <a:endParaRPr lang="en-IN" sz="4000"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algn="just"/>
            <a:r>
              <a:rPr lang="en-IN" b="1" dirty="0" smtClean="0">
                <a:latin typeface="Calibri" pitchFamily="34" charset="0"/>
              </a:rPr>
              <a:t>Since there is no extension granted to the timeline contemplated for implementation of an approved plan, can the resolution applicant invoke Force Majeure? Further can a resolution applicant back out of a plan which has been approved or is pending approval by the </a:t>
            </a:r>
            <a:r>
              <a:rPr lang="en-IN" b="1" dirty="0" err="1" smtClean="0">
                <a:latin typeface="Calibri" pitchFamily="34" charset="0"/>
              </a:rPr>
              <a:t>CoC</a:t>
            </a:r>
            <a:r>
              <a:rPr lang="en-IN" b="1" dirty="0" smtClean="0">
                <a:latin typeface="Calibri" pitchFamily="34" charset="0"/>
              </a:rPr>
              <a:t> or is pending approval of the AA, in view of Covid-19?</a:t>
            </a:r>
          </a:p>
          <a:p>
            <a:pPr algn="just">
              <a:buNone/>
            </a:pPr>
            <a:endParaRPr lang="en-IN" dirty="0" smtClean="0">
              <a:latin typeface="Calibri" pitchFamily="34" charset="0"/>
            </a:endParaRPr>
          </a:p>
          <a:p>
            <a:pPr algn="just"/>
            <a:r>
              <a:rPr lang="en-IN" dirty="0" smtClean="0">
                <a:latin typeface="Calibri" pitchFamily="34" charset="0"/>
              </a:rPr>
              <a:t>Under the Indian laws, Force Majeure cannot be implied in a contract. Therefore, whether or not this relief will be available, will depend on whether the plan approved by the AA contains a specific provision on Force Majeure and also on the scope of the Force Majeure clause. A resolution applicant may be able to invoke rights of suspension or termination under Force Majeure (subject to the force majeure clause allowing such suspension/termination), if the clause specifies disease, epidemics, pandemics, quarantines or government intervention/declaration as force majeure events. In addition, presence of terminology such as 'extraordinary circumstances beyond control of the applicant' or similar phrasing in the plan may also be tested to trigger the clause for outbreak of Covid-19. In several landmark judgements, including in </a:t>
            </a:r>
            <a:r>
              <a:rPr lang="en-IN" i="1" dirty="0" err="1" smtClean="0">
                <a:latin typeface="Calibri" pitchFamily="34" charset="0"/>
              </a:rPr>
              <a:t>Satyabrata</a:t>
            </a:r>
            <a:r>
              <a:rPr lang="en-IN" i="1" dirty="0" smtClean="0">
                <a:latin typeface="Calibri" pitchFamily="34" charset="0"/>
              </a:rPr>
              <a:t> </a:t>
            </a:r>
            <a:r>
              <a:rPr lang="en-IN" i="1" dirty="0" err="1" smtClean="0">
                <a:latin typeface="Calibri" pitchFamily="34" charset="0"/>
              </a:rPr>
              <a:t>Ghose</a:t>
            </a:r>
            <a:r>
              <a:rPr lang="en-IN" i="1" dirty="0" smtClean="0">
                <a:latin typeface="Calibri" pitchFamily="34" charset="0"/>
              </a:rPr>
              <a:t> v. </a:t>
            </a:r>
            <a:r>
              <a:rPr lang="en-IN" i="1" dirty="0" err="1" smtClean="0">
                <a:latin typeface="Calibri" pitchFamily="34" charset="0"/>
              </a:rPr>
              <a:t>Mugneeram</a:t>
            </a:r>
            <a:r>
              <a:rPr lang="en-IN" i="1" dirty="0" smtClean="0">
                <a:latin typeface="Calibri" pitchFamily="34" charset="0"/>
              </a:rPr>
              <a:t> </a:t>
            </a:r>
            <a:r>
              <a:rPr lang="en-IN" i="1" dirty="0" err="1" smtClean="0">
                <a:latin typeface="Calibri" pitchFamily="34" charset="0"/>
              </a:rPr>
              <a:t>Bangur</a:t>
            </a:r>
            <a:r>
              <a:rPr lang="en-IN" i="1" dirty="0" smtClean="0">
                <a:latin typeface="Calibri" pitchFamily="34" charset="0"/>
              </a:rPr>
              <a:t> and Co. and Energy Watchdog v. CERC</a:t>
            </a:r>
            <a:r>
              <a:rPr lang="en-IN" dirty="0" smtClean="0">
                <a:latin typeface="Calibri" pitchFamily="34" charset="0"/>
              </a:rPr>
              <a:t>, SC has applied the following test to determine validity of Force Majeure events:</a:t>
            </a:r>
          </a:p>
          <a:p>
            <a:pPr lvl="0" algn="just"/>
            <a:r>
              <a:rPr lang="en-IN" dirty="0" smtClean="0">
                <a:latin typeface="Calibri" pitchFamily="34" charset="0"/>
              </a:rPr>
              <a:t>Whether the event qualifies as force majeure under the contract?</a:t>
            </a:r>
          </a:p>
          <a:p>
            <a:pPr lvl="0" algn="just"/>
            <a:r>
              <a:rPr lang="en-IN" dirty="0" smtClean="0">
                <a:latin typeface="Calibri" pitchFamily="34" charset="0"/>
              </a:rPr>
              <a:t>Whether the risk of non-performance was foreseeable and able to be mitigated?</a:t>
            </a:r>
          </a:p>
          <a:p>
            <a:pPr lvl="0" algn="just"/>
            <a:r>
              <a:rPr lang="en-IN" dirty="0" smtClean="0">
                <a:latin typeface="Calibri" pitchFamily="34" charset="0"/>
              </a:rPr>
              <a:t>Whether performance is truly impossible?</a:t>
            </a:r>
          </a:p>
          <a:p>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52</a:t>
            </a:fld>
            <a:endParaRPr lang="en-I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smtClean="0">
                <a:solidFill>
                  <a:srgbClr val="FF0000"/>
                </a:solidFill>
              </a:rPr>
              <a:t>Invocation of   the performance bank guarantee</a:t>
            </a:r>
            <a:endParaRPr lang="en-IN" sz="3600"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pPr algn="just"/>
            <a:r>
              <a:rPr lang="en-IN" sz="2900" b="1" dirty="0" smtClean="0">
                <a:latin typeface="Calibri" pitchFamily="34" charset="0"/>
              </a:rPr>
              <a:t>Would the </a:t>
            </a:r>
            <a:r>
              <a:rPr lang="en-IN" sz="2900" b="1" dirty="0" err="1" smtClean="0">
                <a:latin typeface="Calibri" pitchFamily="34" charset="0"/>
              </a:rPr>
              <a:t>CoC</a:t>
            </a:r>
            <a:r>
              <a:rPr lang="en-IN" sz="2900" b="1" dirty="0" smtClean="0">
                <a:latin typeface="Calibri" pitchFamily="34" charset="0"/>
              </a:rPr>
              <a:t> be entitled to invoke the performance bank guarantee in view of non-implementation of the plan during the lockdown period?</a:t>
            </a:r>
          </a:p>
          <a:p>
            <a:pPr algn="just"/>
            <a:endParaRPr lang="en-IN" sz="2900" dirty="0" smtClean="0">
              <a:latin typeface="Calibri" pitchFamily="34" charset="0"/>
            </a:endParaRPr>
          </a:p>
          <a:p>
            <a:pPr algn="just"/>
            <a:r>
              <a:rPr lang="en-IN" sz="2900" dirty="0" smtClean="0">
                <a:latin typeface="Calibri" pitchFamily="34" charset="0"/>
              </a:rPr>
              <a:t>This will depend on whether there is a Force Majeure clause in the plan which clearly covers the pandemic. In the absence of such provision, the </a:t>
            </a:r>
            <a:r>
              <a:rPr lang="en-IN" sz="2900" dirty="0" err="1" smtClean="0">
                <a:latin typeface="Calibri" pitchFamily="34" charset="0"/>
              </a:rPr>
              <a:t>CoC</a:t>
            </a:r>
            <a:r>
              <a:rPr lang="en-IN" sz="2900" dirty="0" smtClean="0">
                <a:latin typeface="Calibri" pitchFamily="34" charset="0"/>
              </a:rPr>
              <a:t> would, unless restrained by an order of a court of law, be legally entitled to invoke the performance bank guarantee. It is therefore important to enter into negotiations with the </a:t>
            </a:r>
            <a:r>
              <a:rPr lang="en-IN" sz="2900" dirty="0" err="1" smtClean="0">
                <a:latin typeface="Calibri" pitchFamily="34" charset="0"/>
              </a:rPr>
              <a:t>CoC</a:t>
            </a:r>
            <a:r>
              <a:rPr lang="en-IN" sz="2900" dirty="0" smtClean="0">
                <a:latin typeface="Calibri" pitchFamily="34" charset="0"/>
              </a:rPr>
              <a:t> for extension of time and/or seek directions from the AA for extension of timelines. Further, it may be advisable to apply to the AA for an order restraining invocation of the performance bank guarantee. The NCLT Principal Bench, New Delhi, Camp at Chennai is hearing urgent matters and an application of this nature should qualify as an urgent matter. In this context it may be stated that courts are usually reluctant to interfere in matters relating to invocation of the performance bank guarantee unless it can be demonstrated that such invocation is fraudulent or would result in irretrievable harm or injustice. In view of the ongoing pandemic, the courts are likely to take a view that invocation of the performance bank guarantee would cause irretrievable harm or injustice. In a situation where the performance bank guarantee has already been invoked, the applicant may approach the AA seeking relief against such invocation. The tribunal should be lenient in granting relief against such invocation in view of the pandemic.</a:t>
            </a:r>
          </a:p>
          <a:p>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53</a:t>
            </a:fld>
            <a:endParaRPr lang="en-IN"/>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smtClean="0">
                <a:solidFill>
                  <a:srgbClr val="FF0000"/>
                </a:solidFill>
              </a:rPr>
              <a:t>Threshold requirement for initiating CIRP or liquidation of corporate persons</a:t>
            </a:r>
            <a:endParaRPr lang="en-IN" sz="3600" dirty="0">
              <a:solidFill>
                <a:srgbClr val="FF0000"/>
              </a:solidFill>
            </a:endParaRPr>
          </a:p>
        </p:txBody>
      </p:sp>
      <p:sp>
        <p:nvSpPr>
          <p:cNvPr id="3" name="Content Placeholder 2"/>
          <p:cNvSpPr>
            <a:spLocks noGrp="1"/>
          </p:cNvSpPr>
          <p:nvPr>
            <p:ph idx="1"/>
          </p:nvPr>
        </p:nvSpPr>
        <p:spPr/>
        <p:txBody>
          <a:bodyPr/>
          <a:lstStyle/>
          <a:p>
            <a:pPr algn="just"/>
            <a:r>
              <a:rPr lang="en-IN" b="1" dirty="0" smtClean="0">
                <a:latin typeface="Calibri" pitchFamily="34" charset="0"/>
              </a:rPr>
              <a:t>What is the implication of COVID-19 on the threshold requirement for initiating CIRP or liquidation of corporate persons?</a:t>
            </a:r>
          </a:p>
          <a:p>
            <a:pPr algn="just">
              <a:buNone/>
            </a:pPr>
            <a:endParaRPr lang="en-IN" dirty="0" smtClean="0">
              <a:latin typeface="Calibri" pitchFamily="34" charset="0"/>
            </a:endParaRPr>
          </a:p>
          <a:p>
            <a:pPr algn="just"/>
            <a:r>
              <a:rPr lang="en-IN" dirty="0" smtClean="0">
                <a:latin typeface="Calibri" pitchFamily="34" charset="0"/>
              </a:rPr>
              <a:t>In order to prevent triggering of CIRP against the MSME sector, the ministry of corporate affairs has issued a notification dated March 24, 2020 whereby the threshold of default under Section 4 of the Code has been increased to INR 1 </a:t>
            </a:r>
            <a:r>
              <a:rPr lang="en-IN" dirty="0" err="1" smtClean="0">
                <a:latin typeface="Calibri" pitchFamily="34" charset="0"/>
              </a:rPr>
              <a:t>crore</a:t>
            </a:r>
            <a:r>
              <a:rPr lang="en-IN" dirty="0" smtClean="0">
                <a:latin typeface="Calibri" pitchFamily="34" charset="0"/>
              </a:rPr>
              <a:t> from the existing threshold of INR 1 </a:t>
            </a:r>
            <a:r>
              <a:rPr lang="en-IN" dirty="0" err="1" smtClean="0">
                <a:latin typeface="Calibri" pitchFamily="34" charset="0"/>
              </a:rPr>
              <a:t>lakh</a:t>
            </a:r>
            <a:r>
              <a:rPr lang="en-IN" dirty="0" smtClean="0">
                <a:latin typeface="Calibri" pitchFamily="34" charset="0"/>
              </a:rPr>
              <a:t>.</a:t>
            </a:r>
          </a:p>
          <a:p>
            <a:pPr>
              <a:buNone/>
            </a:pPr>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54</a:t>
            </a:fld>
            <a:endParaRPr lang="en-I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smtClean="0">
                <a:solidFill>
                  <a:srgbClr val="FF0000"/>
                </a:solidFill>
              </a:rPr>
              <a:t>Extensions in timelines that have been provided under the IBBI (IP Regulations)</a:t>
            </a:r>
            <a:endParaRPr lang="en-IN" sz="36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just"/>
            <a:r>
              <a:rPr lang="en-IN" b="1" dirty="0" smtClean="0">
                <a:latin typeface="Calibri" pitchFamily="34" charset="0"/>
              </a:rPr>
              <a:t>What are the extensions in timelines that have been provided under the IBBI (Insolvency Professionals) Regulations, 2016 (IP Regulations)?</a:t>
            </a:r>
          </a:p>
          <a:p>
            <a:pPr algn="just">
              <a:buNone/>
            </a:pPr>
            <a:endParaRPr lang="en-IN" dirty="0" smtClean="0">
              <a:latin typeface="Calibri" pitchFamily="34" charset="0"/>
            </a:endParaRPr>
          </a:p>
          <a:p>
            <a:pPr algn="just"/>
            <a:r>
              <a:rPr lang="en-IN" dirty="0" smtClean="0">
                <a:latin typeface="Calibri" pitchFamily="34" charset="0"/>
              </a:rPr>
              <a:t>The IBBI has pursuant to an amendment dated March 28, 2020 to the IP Regulations provided the following reliefs under the IP Regulations: (a) For the financial year 2019-2020, the resolution professional and/or insolvency professional entity (IPE) is allowed pay his/its annual fee for maintaining his/its registration with the IBBI on or before June 20, 2020 instead of April 30, 2020; and (b) If an individual joins or ceases to be a director or partner of an IPE during the period between March 28, 2020 to December 31, 2020, then IPE can intimate IBBI within 30 days instead of 7 days.</a:t>
            </a:r>
          </a:p>
          <a:p>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55</a:t>
            </a:fld>
            <a:endParaRPr lang="en-IN"/>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b="1" dirty="0" smtClean="0">
                <a:solidFill>
                  <a:srgbClr val="FF0000"/>
                </a:solidFill>
              </a:rPr>
              <a:t>Urgent matters hearings by the AA</a:t>
            </a:r>
            <a:endParaRPr lang="en-IN" sz="40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lgn="just"/>
            <a:r>
              <a:rPr lang="en-IN" b="1" dirty="0" smtClean="0">
                <a:latin typeface="Calibri" pitchFamily="34" charset="0"/>
              </a:rPr>
              <a:t>Are urgent matters being heard by the AA? Has any procedure been prescribed for hearing urgent matters?</a:t>
            </a:r>
          </a:p>
          <a:p>
            <a:pPr algn="just">
              <a:buNone/>
            </a:pPr>
            <a:endParaRPr lang="en-IN" dirty="0" smtClean="0">
              <a:latin typeface="Calibri" pitchFamily="34" charset="0"/>
            </a:endParaRPr>
          </a:p>
          <a:p>
            <a:pPr algn="just"/>
            <a:r>
              <a:rPr lang="en-IN" dirty="0" smtClean="0">
                <a:latin typeface="Calibri" pitchFamily="34" charset="0"/>
              </a:rPr>
              <a:t>The NCLT, Delhi on March 22, 2020 issued a notice to the effect that in case of unavoidable urgent matters, on application by the aggrieved party, through email to the registry NCLT Chennai, after service of notice to the other side, the </a:t>
            </a:r>
            <a:r>
              <a:rPr lang="en-IN" dirty="0" err="1" smtClean="0">
                <a:latin typeface="Calibri" pitchFamily="34" charset="0"/>
              </a:rPr>
              <a:t>Hon'ble</a:t>
            </a:r>
            <a:r>
              <a:rPr lang="en-IN" dirty="0" smtClean="0">
                <a:latin typeface="Calibri" pitchFamily="34" charset="0"/>
              </a:rPr>
              <a:t> Acting President sitting singly at Chennai will examine and pass necessary orders on Wednesday and Friday. Parties/counsels will not be provided an opportunity to make oral submissions. Application shall be verified by the respective counsel through affidavit by mentioning their bar enrolment number and the above process should not be abused. The application/communication shall be sent to the email id of Registrar, NCLT Chennai from the email id of respective counsel. Hearings are being conducted through video conference and issues being decided forthwith. On April 7, 2020, the NCLT Delhi has issued a further notice directing parties to file joint memo of written submissions to avoid delays, avoid filing reply and rejoinder and memo and to arrive at decisions quickly. However, in the event the situation demands grant of ad-interim relief by NCLT even before filing of the memo, non-filing of the memo will not become a hindrance to NCLT in granting such relief.</a:t>
            </a:r>
          </a:p>
          <a:p>
            <a:pPr>
              <a:buNone/>
            </a:pPr>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56</a:t>
            </a:fld>
            <a:endParaRPr lang="en-IN"/>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solidFill>
                  <a:srgbClr val="FF0000"/>
                </a:solidFill>
              </a:rPr>
              <a:t>Guidelines been issued on what constitutes urgent matters</a:t>
            </a:r>
            <a:endParaRPr lang="en-IN" sz="4000" dirty="0">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en-IN" b="1" dirty="0" smtClean="0">
                <a:latin typeface="+mj-lt"/>
              </a:rPr>
              <a:t>Have any guidelines been issued on what constitutes urgent matters?</a:t>
            </a:r>
          </a:p>
          <a:p>
            <a:pPr algn="just">
              <a:buNone/>
            </a:pPr>
            <a:endParaRPr lang="en-IN" dirty="0" smtClean="0">
              <a:latin typeface="+mj-lt"/>
            </a:endParaRPr>
          </a:p>
          <a:p>
            <a:pPr algn="just"/>
            <a:r>
              <a:rPr lang="en-IN" dirty="0" smtClean="0">
                <a:latin typeface="+mj-lt"/>
              </a:rPr>
              <a:t>The NCLT has not issued any guidelines on what constitutes urgent matters. However, it has in its notice dated March 22, 2020 stated that in so far as matters under the Code is concerned, extension of time, approval of resolution plan and liquidation will not be construed as urgent matters. These matters will be taken up as soon as regular benches start functioning, until such time such applications shall not be filed.</a:t>
            </a:r>
          </a:p>
          <a:p>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57</a:t>
            </a:fld>
            <a:endParaRPr lang="en-IN"/>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
            </a:r>
            <a:br>
              <a:rPr lang="en-IN" dirty="0" smtClean="0"/>
            </a:br>
            <a:r>
              <a:rPr lang="en-IN" sz="3600" b="1" dirty="0" smtClean="0">
                <a:solidFill>
                  <a:srgbClr val="FF0000"/>
                </a:solidFill>
              </a:rPr>
              <a:t>Further enhancement of Ease of Doing business through IBC related measures</a:t>
            </a:r>
            <a:endParaRPr lang="en-IN" sz="3600" dirty="0">
              <a:solidFill>
                <a:srgbClr val="FF0000"/>
              </a:solidFill>
            </a:endParaRPr>
          </a:p>
        </p:txBody>
      </p:sp>
      <p:sp>
        <p:nvSpPr>
          <p:cNvPr id="3" name="Content Placeholder 2"/>
          <p:cNvSpPr>
            <a:spLocks noGrp="1"/>
          </p:cNvSpPr>
          <p:nvPr>
            <p:ph idx="1"/>
          </p:nvPr>
        </p:nvSpPr>
        <p:spPr/>
        <p:txBody>
          <a:bodyPr>
            <a:normAutofit fontScale="92500"/>
          </a:bodyPr>
          <a:lstStyle/>
          <a:p>
            <a:pPr>
              <a:buNone/>
            </a:pPr>
            <a:endParaRPr lang="en-IN" dirty="0" smtClean="0"/>
          </a:p>
          <a:p>
            <a:pPr algn="just"/>
            <a:r>
              <a:rPr lang="en-IN" dirty="0" smtClean="0">
                <a:latin typeface="Calibri" pitchFamily="34" charset="0"/>
              </a:rPr>
              <a:t>Minimum threshold to initiate insolvency proceedings raised to Rs. 1 </a:t>
            </a:r>
            <a:r>
              <a:rPr lang="en-IN" dirty="0" err="1" smtClean="0">
                <a:latin typeface="Calibri" pitchFamily="34" charset="0"/>
              </a:rPr>
              <a:t>crore</a:t>
            </a:r>
            <a:r>
              <a:rPr lang="en-IN" dirty="0" smtClean="0">
                <a:latin typeface="Calibri" pitchFamily="34" charset="0"/>
              </a:rPr>
              <a:t> (from Rs. 1 </a:t>
            </a:r>
            <a:r>
              <a:rPr lang="en-IN" dirty="0" err="1" smtClean="0">
                <a:latin typeface="Calibri" pitchFamily="34" charset="0"/>
              </a:rPr>
              <a:t>lakh</a:t>
            </a:r>
            <a:r>
              <a:rPr lang="en-IN" dirty="0" smtClean="0">
                <a:latin typeface="Calibri" pitchFamily="34" charset="0"/>
              </a:rPr>
              <a:t>, which largely insulates MSMEs).</a:t>
            </a:r>
          </a:p>
          <a:p>
            <a:pPr algn="just"/>
            <a:r>
              <a:rPr lang="en-IN" dirty="0" smtClean="0">
                <a:latin typeface="Calibri" pitchFamily="34" charset="0"/>
              </a:rPr>
              <a:t>Special insolvency resolution framework for MSMEs under Section 240A of the Code to be notified soon.</a:t>
            </a:r>
          </a:p>
          <a:p>
            <a:pPr algn="just"/>
            <a:r>
              <a:rPr lang="en-IN" dirty="0" smtClean="0">
                <a:latin typeface="Calibri" pitchFamily="34" charset="0"/>
              </a:rPr>
              <a:t>Suspension of fresh initiation of insolvency proceedings up to one year depending upon the pandemic situation.</a:t>
            </a:r>
          </a:p>
          <a:p>
            <a:pPr algn="just"/>
            <a:r>
              <a:rPr lang="en-IN" dirty="0" smtClean="0">
                <a:latin typeface="Calibri" pitchFamily="34" charset="0"/>
              </a:rPr>
              <a:t>Empowering Central Government to exclude COVID 19 related debt from the definition of “default” under the Code for the purpose of triggering insolvency proceedings.</a:t>
            </a:r>
          </a:p>
          <a:p>
            <a:endParaRPr lang="en-I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smtClean="0">
                <a:solidFill>
                  <a:srgbClr val="FF0000"/>
                </a:solidFill>
              </a:rPr>
              <a:t>Companies Fresh Start Scheme 2020</a:t>
            </a:r>
            <a:endParaRPr lang="en-IN" sz="36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just"/>
            <a:r>
              <a:rPr lang="en-IN" dirty="0" smtClean="0">
                <a:latin typeface="Calibri" pitchFamily="34" charset="0"/>
              </a:rPr>
              <a:t>MCA in its efforts to provide relief to law abiding companies in the wake of COVID 19, has introduced the </a:t>
            </a:r>
            <a:r>
              <a:rPr lang="en-IN" b="1" dirty="0" smtClean="0">
                <a:latin typeface="Calibri" pitchFamily="34" charset="0"/>
              </a:rPr>
              <a:t>Companies Fresh Start Scheme 2020</a:t>
            </a:r>
            <a:r>
              <a:rPr lang="en-IN" dirty="0" smtClean="0">
                <a:latin typeface="Calibri" pitchFamily="34" charset="0"/>
              </a:rPr>
              <a:t> (herein after referred as the “Scheme”) to provide a first of its kind opportunity to companies to make good any filing related defaults, irrespective of duration of default as stipulated under section 403 of the Act, and make a fresh start as a fully compliant entity. The Scheme has been introduced to encourage compliance and reduce compliance burden during the unexpected public health situation caused by COVID-19. The main intention of the Scheme is to provide a one-time waiver of additional filing fees for delayed filings by the companies with the MCA during the prevalence of the Scheme, i.e. during the period starting from 1st April 2020 and ending on 30th September 2020.</a:t>
            </a:r>
          </a:p>
          <a:p>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59</a:t>
            </a:fld>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smtClean="0"/>
              <a:t/>
            </a:r>
            <a:br>
              <a:rPr lang="en-IN" b="1" dirty="0" smtClean="0"/>
            </a:br>
            <a:r>
              <a:rPr lang="en-IN" b="1" dirty="0" smtClean="0">
                <a:solidFill>
                  <a:srgbClr val="FF0000"/>
                </a:solidFill>
              </a:rPr>
              <a:t> </a:t>
            </a:r>
            <a:r>
              <a:rPr lang="en-IN" b="1" dirty="0" smtClean="0"/>
              <a:t/>
            </a:r>
            <a:br>
              <a:rPr lang="en-IN" b="1" dirty="0" smtClean="0"/>
            </a:br>
            <a:r>
              <a:rPr lang="en-IN" b="1" dirty="0" smtClean="0">
                <a:solidFill>
                  <a:srgbClr val="FF0000"/>
                </a:solidFill>
              </a:rPr>
              <a:t> Advantages for National Company Law Tribunal </a:t>
            </a:r>
            <a:endParaRPr lang="en-IN" dirty="0"/>
          </a:p>
        </p:txBody>
      </p:sp>
      <p:sp>
        <p:nvSpPr>
          <p:cNvPr id="3" name="Content Placeholder 2"/>
          <p:cNvSpPr>
            <a:spLocks noGrp="1"/>
          </p:cNvSpPr>
          <p:nvPr>
            <p:ph idx="1"/>
          </p:nvPr>
        </p:nvSpPr>
        <p:spPr/>
        <p:txBody>
          <a:bodyPr>
            <a:noAutofit/>
          </a:bodyPr>
          <a:lstStyle/>
          <a:p>
            <a:pPr algn="just"/>
            <a:r>
              <a:rPr lang="en-IN" sz="2400" dirty="0" smtClean="0">
                <a:latin typeface="Calibri" pitchFamily="34" charset="0"/>
              </a:rPr>
              <a:t>NCLT is a specialized court only for </a:t>
            </a:r>
            <a:r>
              <a:rPr lang="en-IN" sz="2400" dirty="0" err="1" smtClean="0">
                <a:latin typeface="Calibri" pitchFamily="34" charset="0"/>
              </a:rPr>
              <a:t>Corporates</a:t>
            </a:r>
            <a:r>
              <a:rPr lang="en-IN" sz="2400" dirty="0" smtClean="0">
                <a:latin typeface="Calibri" pitchFamily="34" charset="0"/>
              </a:rPr>
              <a:t>, i.e., companies registered in India.</a:t>
            </a:r>
          </a:p>
          <a:p>
            <a:pPr algn="just"/>
            <a:r>
              <a:rPr lang="en-IN" sz="2400" dirty="0" smtClean="0">
                <a:latin typeface="Calibri" pitchFamily="34" charset="0"/>
              </a:rPr>
              <a:t>NCLT will reduce the multiplicity of litigation before different forums and courts.</a:t>
            </a:r>
          </a:p>
          <a:p>
            <a:pPr algn="just"/>
            <a:r>
              <a:rPr lang="en-IN" sz="2400" dirty="0" smtClean="0">
                <a:latin typeface="Calibri" pitchFamily="34" charset="0"/>
              </a:rPr>
              <a:t>NCLT has multiple branches and is able to provide justice at a close range.</a:t>
            </a:r>
          </a:p>
          <a:p>
            <a:pPr algn="just"/>
            <a:r>
              <a:rPr lang="en-IN" sz="2400" dirty="0" smtClean="0">
                <a:latin typeface="Calibri" pitchFamily="34" charset="0"/>
              </a:rPr>
              <a:t>NCLT consists of both judicial and technical members while deciding on matters.</a:t>
            </a:r>
          </a:p>
          <a:p>
            <a:pPr algn="just"/>
            <a:r>
              <a:rPr lang="en-IN" sz="2400" dirty="0" smtClean="0">
                <a:latin typeface="Calibri" pitchFamily="34" charset="0"/>
              </a:rPr>
              <a:t>The time taken to windup a company is reduced.</a:t>
            </a:r>
          </a:p>
          <a:p>
            <a:pPr algn="just"/>
            <a:r>
              <a:rPr lang="en-IN" sz="2400" dirty="0" smtClean="0">
                <a:latin typeface="Calibri" pitchFamily="34" charset="0"/>
              </a:rPr>
              <a:t>Speedy disposal of cases will help reduce the number of cases.</a:t>
            </a:r>
          </a:p>
          <a:p>
            <a:pPr algn="just"/>
            <a:r>
              <a:rPr lang="en-IN" sz="2400" dirty="0" smtClean="0">
                <a:latin typeface="Calibri" pitchFamily="34" charset="0"/>
              </a:rPr>
              <a:t>NCLT &amp; NCLAT have exclusive jurisdiction.</a:t>
            </a:r>
          </a:p>
          <a:p>
            <a:endParaRPr lang="en-IN" sz="2000"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6</a:t>
            </a:fld>
            <a:endParaRPr lang="en-IN"/>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
            </a:r>
            <a:br>
              <a:rPr lang="en-IN" dirty="0" smtClean="0"/>
            </a:br>
            <a:r>
              <a:rPr lang="en-IN" sz="4000" b="1" dirty="0" smtClean="0">
                <a:solidFill>
                  <a:srgbClr val="FF0000"/>
                </a:solidFill>
              </a:rPr>
              <a:t>Decriminalisation of Companies Act defaults</a:t>
            </a:r>
            <a:endParaRPr lang="en-IN" sz="40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endParaRPr lang="en-IN" dirty="0" smtClean="0"/>
          </a:p>
          <a:p>
            <a:pPr algn="just"/>
            <a:r>
              <a:rPr lang="en-IN" dirty="0" smtClean="0">
                <a:latin typeface="Calibri" pitchFamily="34" charset="0"/>
              </a:rPr>
              <a:t>Decriminalization of   Companies Act violations involving minor technical and procedural defaults (shortcomings in CSR reporting, inadequacies in board report, filing defaults, delay in holding AGM).</a:t>
            </a:r>
          </a:p>
          <a:p>
            <a:pPr algn="just"/>
            <a:r>
              <a:rPr lang="en-IN" dirty="0" smtClean="0">
                <a:latin typeface="Calibri" pitchFamily="34" charset="0"/>
              </a:rPr>
              <a:t>Majority of the compoundable offences sections to be shifted to internal adjudication mechanism(IAM) and powers of RD for compounding enhanced (58 sections to be dealt with under IAM as compared to 18 earlier).</a:t>
            </a:r>
          </a:p>
          <a:p>
            <a:pPr algn="just"/>
            <a:r>
              <a:rPr lang="en-IN" dirty="0" smtClean="0">
                <a:latin typeface="Calibri" pitchFamily="34" charset="0"/>
              </a:rPr>
              <a:t>The Amendments will de-clog the criminal courts and NCLT</a:t>
            </a:r>
          </a:p>
          <a:p>
            <a:pPr algn="just"/>
            <a:r>
              <a:rPr lang="en-IN" dirty="0" smtClean="0">
                <a:latin typeface="Calibri" pitchFamily="34" charset="0"/>
              </a:rPr>
              <a:t>7 compoundable offences altogether dropped and 5 to be dealt with under alternative framework.</a:t>
            </a:r>
          </a:p>
          <a:p>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sz="4400" b="1" dirty="0" smtClean="0"/>
              <a:t/>
            </a:r>
            <a:br>
              <a:rPr lang="en-IN" sz="4400" b="1" dirty="0" smtClean="0"/>
            </a:br>
            <a:r>
              <a:rPr lang="en-IN" sz="4400" b="1" dirty="0" smtClean="0"/>
              <a:t/>
            </a:r>
            <a:br>
              <a:rPr lang="en-IN" sz="4400" b="1" dirty="0" smtClean="0"/>
            </a:br>
            <a:r>
              <a:rPr lang="en-IN" sz="4000" b="1" dirty="0" smtClean="0">
                <a:solidFill>
                  <a:srgbClr val="FF0000"/>
                </a:solidFill>
              </a:rPr>
              <a:t/>
            </a:r>
            <a:br>
              <a:rPr lang="en-IN" sz="4000" b="1" dirty="0" smtClean="0">
                <a:solidFill>
                  <a:srgbClr val="FF0000"/>
                </a:solidFill>
              </a:rPr>
            </a:br>
            <a:r>
              <a:rPr lang="en-IN" sz="4000" b="1" dirty="0" smtClean="0">
                <a:solidFill>
                  <a:srgbClr val="FF0000"/>
                </a:solidFill>
              </a:rPr>
              <a:t> NCLT started hearing urgent matters through video conferencing</a:t>
            </a:r>
            <a:endParaRPr lang="en-IN" sz="40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r>
              <a:rPr lang="en-IN" dirty="0" smtClean="0">
                <a:latin typeface="Calibri" pitchFamily="34" charset="0"/>
              </a:rPr>
              <a:t>In view of the seriousness of pandemic novel </a:t>
            </a:r>
            <a:r>
              <a:rPr lang="en-IN" dirty="0" err="1" smtClean="0">
                <a:latin typeface="Calibri" pitchFamily="34" charset="0"/>
              </a:rPr>
              <a:t>coronavirus</a:t>
            </a:r>
            <a:r>
              <a:rPr lang="en-IN" dirty="0" smtClean="0">
                <a:latin typeface="Calibri" pitchFamily="34" charset="0"/>
              </a:rPr>
              <a:t> (COVID-19) the urgent matters at NCLT Benches shall be heard through video conference </a:t>
            </a:r>
            <a:r>
              <a:rPr lang="en-IN" dirty="0" err="1" smtClean="0">
                <a:latin typeface="Calibri" pitchFamily="34" charset="0"/>
              </a:rPr>
              <a:t>w.e.f</a:t>
            </a:r>
            <a:r>
              <a:rPr lang="en-IN" dirty="0" smtClean="0">
                <a:latin typeface="Calibri" pitchFamily="34" charset="0"/>
              </a:rPr>
              <a:t> 21.4.2020 till the lockdown ends,” the notice released on Monday said.</a:t>
            </a:r>
          </a:p>
          <a:p>
            <a:pPr algn="just"/>
            <a:r>
              <a:rPr lang="en-IN" dirty="0" smtClean="0">
                <a:latin typeface="Calibri" pitchFamily="34" charset="0"/>
              </a:rPr>
              <a:t>According to the notice, all benches of the NCLT will function with a single-judge bench until the lockdown.</a:t>
            </a:r>
          </a:p>
          <a:p>
            <a:pPr algn="just"/>
            <a:r>
              <a:rPr lang="en-IN" dirty="0" smtClean="0">
                <a:latin typeface="Calibri" pitchFamily="34" charset="0"/>
              </a:rPr>
              <a:t>The NCLT has asked that all advocates, litigants and others who would be part of the hearings to dress formally while addressing the video conference.</a:t>
            </a:r>
          </a:p>
          <a:p>
            <a:pPr algn="just"/>
            <a:r>
              <a:rPr lang="en-IN" dirty="0" smtClean="0">
                <a:latin typeface="Calibri" pitchFamily="34" charset="0"/>
              </a:rPr>
              <a:t>Earlier last month, the company tribunal had announced that it would not accept any fresh filings from March 27 onward due to crowding at the filing centres.</a:t>
            </a:r>
          </a:p>
          <a:p>
            <a:pPr algn="just"/>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61</a:t>
            </a:fld>
            <a:endParaRPr lang="en-IN"/>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smtClean="0">
                <a:solidFill>
                  <a:srgbClr val="FF0000"/>
                </a:solidFill>
              </a:rPr>
              <a:t>NCLT started hearing urgent matters through video conferencing</a:t>
            </a:r>
            <a:endParaRPr lang="en-IN" sz="3600" dirty="0"/>
          </a:p>
        </p:txBody>
      </p:sp>
      <p:sp>
        <p:nvSpPr>
          <p:cNvPr id="3" name="Content Placeholder 2"/>
          <p:cNvSpPr>
            <a:spLocks noGrp="1"/>
          </p:cNvSpPr>
          <p:nvPr>
            <p:ph idx="1"/>
          </p:nvPr>
        </p:nvSpPr>
        <p:spPr/>
        <p:txBody>
          <a:bodyPr>
            <a:normAutofit fontScale="92500" lnSpcReduction="10000"/>
          </a:bodyPr>
          <a:lstStyle/>
          <a:p>
            <a:pPr algn="just"/>
            <a:r>
              <a:rPr lang="en-IN" dirty="0" smtClean="0">
                <a:latin typeface="Calibri" pitchFamily="34" charset="0"/>
              </a:rPr>
              <a:t>Only certain benches would accept filings of matters with limitation issues while other benches would consider filings through email, the NCLT has said in the earlier notification.</a:t>
            </a:r>
          </a:p>
          <a:p>
            <a:pPr algn="just"/>
            <a:r>
              <a:rPr lang="en-IN" dirty="0" smtClean="0">
                <a:latin typeface="Calibri" pitchFamily="34" charset="0"/>
              </a:rPr>
              <a:t>The National Company Law Appellate Tribunal (NCLAT) followed suit by shutting down its premises and its filing counters on March 21.</a:t>
            </a:r>
          </a:p>
          <a:p>
            <a:pPr algn="just"/>
            <a:r>
              <a:rPr lang="en-IN" dirty="0" smtClean="0">
                <a:latin typeface="Calibri" pitchFamily="34" charset="0"/>
              </a:rPr>
              <a:t>Both the NCLT and the NCLAT had adjourned hearings for after the lockdown in progressive </a:t>
            </a:r>
            <a:r>
              <a:rPr lang="en-IN" dirty="0" err="1" smtClean="0">
                <a:latin typeface="Calibri" pitchFamily="34" charset="0"/>
              </a:rPr>
              <a:t>noticies</a:t>
            </a:r>
            <a:r>
              <a:rPr lang="en-IN" dirty="0" smtClean="0">
                <a:latin typeface="Calibri" pitchFamily="34" charset="0"/>
              </a:rPr>
              <a:t>, however, with the lockdown being extended, the NCLT has decided to take up some of its pending cases.</a:t>
            </a:r>
          </a:p>
          <a:p>
            <a:pPr algn="just"/>
            <a:r>
              <a:rPr lang="en-IN" dirty="0" smtClean="0">
                <a:latin typeface="Calibri" pitchFamily="34" charset="0"/>
              </a:rPr>
              <a:t>On April 15, the NCLAT suspended court work till May 3, while stating that only urgent matters may be taken up. </a:t>
            </a:r>
          </a:p>
          <a:p>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62</a:t>
            </a:fld>
            <a:endParaRPr lang="en-IN"/>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Journey under NCLT is Like this   </a:t>
            </a:r>
            <a:endParaRPr lang="en-IN" dirty="0">
              <a:solidFill>
                <a:srgbClr val="FF0000"/>
              </a:solidFill>
            </a:endParaRPr>
          </a:p>
        </p:txBody>
      </p:sp>
      <p:pic>
        <p:nvPicPr>
          <p:cNvPr id="8" name="Content Placeholder 7" descr="boeing-747-876097__340.jpg"/>
          <p:cNvPicPr>
            <a:picLocks noGrp="1" noChangeAspect="1"/>
          </p:cNvPicPr>
          <p:nvPr>
            <p:ph idx="1"/>
          </p:nvPr>
        </p:nvPicPr>
        <p:blipFill>
          <a:blip r:embed="rId2"/>
          <a:stretch>
            <a:fillRect/>
          </a:stretch>
        </p:blipFill>
        <p:spPr>
          <a:xfrm>
            <a:off x="2243137" y="2510631"/>
            <a:ext cx="4657725" cy="3238500"/>
          </a:xfrm>
        </p:spPr>
      </p:pic>
      <p:sp>
        <p:nvSpPr>
          <p:cNvPr id="4" name="Slide Number Placeholder 3"/>
          <p:cNvSpPr>
            <a:spLocks noGrp="1"/>
          </p:cNvSpPr>
          <p:nvPr>
            <p:ph type="sldNum" sz="quarter" idx="12"/>
          </p:nvPr>
        </p:nvSpPr>
        <p:spPr/>
        <p:txBody>
          <a:bodyPr/>
          <a:lstStyle/>
          <a:p>
            <a:fld id="{8B7B0F72-FF9D-4A6F-9D6B-694E0270097A}" type="slidenum">
              <a:rPr lang="en-IN" smtClean="0"/>
              <a:pPr/>
              <a:t>63</a:t>
            </a:fld>
            <a:endParaRPr lang="en-IN"/>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sz="half" idx="1"/>
          </p:nvPr>
        </p:nvSpPr>
        <p:spPr>
          <a:xfrm>
            <a:off x="457200" y="2249424"/>
            <a:ext cx="3400420" cy="4525963"/>
          </a:xfrm>
        </p:spPr>
        <p:txBody>
          <a:bodyPr>
            <a:normAutofit/>
          </a:bodyPr>
          <a:lstStyle/>
          <a:p>
            <a:pPr>
              <a:buNone/>
            </a:pPr>
            <a:endParaRPr lang="en-IN" sz="3600" dirty="0" smtClean="0"/>
          </a:p>
          <a:p>
            <a:pPr>
              <a:buNone/>
            </a:pPr>
            <a:endParaRPr lang="en-IN" sz="3600" dirty="0" smtClean="0"/>
          </a:p>
          <a:p>
            <a:pPr>
              <a:buNone/>
            </a:pPr>
            <a:endParaRPr lang="en-IN" sz="3600" dirty="0" smtClean="0"/>
          </a:p>
          <a:p>
            <a:pPr>
              <a:buNone/>
            </a:pPr>
            <a:r>
              <a:rPr lang="en-IN" sz="3600" dirty="0" smtClean="0">
                <a:solidFill>
                  <a:srgbClr val="0070C0"/>
                </a:solidFill>
                <a:latin typeface="AR BERKLEY" pitchFamily="2" charset="0"/>
              </a:rPr>
              <a:t>THANK YOU </a:t>
            </a:r>
            <a:endParaRPr lang="en-IN" sz="3600" dirty="0">
              <a:solidFill>
                <a:srgbClr val="0070C0"/>
              </a:solidFill>
              <a:latin typeface="AR BERKLEY" pitchFamily="2" charset="0"/>
            </a:endParaRPr>
          </a:p>
        </p:txBody>
      </p:sp>
      <p:sp>
        <p:nvSpPr>
          <p:cNvPr id="7" name="Content Placeholder 6"/>
          <p:cNvSpPr>
            <a:spLocks noGrp="1"/>
          </p:cNvSpPr>
          <p:nvPr>
            <p:ph sz="half" idx="2"/>
          </p:nvPr>
        </p:nvSpPr>
        <p:spPr>
          <a:xfrm>
            <a:off x="4500562" y="2249424"/>
            <a:ext cx="4186238" cy="4525963"/>
          </a:xfrm>
        </p:spPr>
        <p:txBody>
          <a:bodyPr>
            <a:normAutofit/>
          </a:bodyPr>
          <a:lstStyle/>
          <a:p>
            <a:pPr algn="r">
              <a:buNone/>
            </a:pPr>
            <a:r>
              <a:rPr lang="en-IN" b="1" dirty="0" smtClean="0">
                <a:solidFill>
                  <a:srgbClr val="FF0000"/>
                </a:solidFill>
                <a:latin typeface="Calibri" pitchFamily="34" charset="0"/>
                <a:cs typeface="Aharoni" pitchFamily="2" charset="-79"/>
              </a:rPr>
              <a:t>CS GS SARIN</a:t>
            </a:r>
          </a:p>
          <a:p>
            <a:pPr algn="r">
              <a:buNone/>
            </a:pPr>
            <a:r>
              <a:rPr lang="en-IN" b="1" dirty="0" smtClean="0">
                <a:solidFill>
                  <a:srgbClr val="FF0000"/>
                </a:solidFill>
                <a:latin typeface="Calibri" pitchFamily="34" charset="0"/>
                <a:cs typeface="Aharoni" pitchFamily="2" charset="-79"/>
              </a:rPr>
              <a:t>B. Com., LLB ,MFC, IP,FCS</a:t>
            </a:r>
          </a:p>
          <a:p>
            <a:pPr algn="r">
              <a:buNone/>
            </a:pPr>
            <a:r>
              <a:rPr lang="en-IN" b="1" dirty="0" smtClean="0">
                <a:solidFill>
                  <a:srgbClr val="FF0000"/>
                </a:solidFill>
                <a:latin typeface="Calibri" pitchFamily="34" charset="0"/>
                <a:cs typeface="Aharoni" pitchFamily="2" charset="-79"/>
              </a:rPr>
              <a:t>CHAIRMAN NIRC-ICSI</a:t>
            </a:r>
          </a:p>
          <a:p>
            <a:pPr algn="r">
              <a:buNone/>
            </a:pPr>
            <a:endParaRPr lang="en-IN" b="1" dirty="0" smtClean="0">
              <a:solidFill>
                <a:srgbClr val="FF0000"/>
              </a:solidFill>
              <a:latin typeface="Calibri" pitchFamily="34" charset="0"/>
              <a:cs typeface="Aharoni" pitchFamily="2" charset="-79"/>
            </a:endParaRPr>
          </a:p>
          <a:p>
            <a:pPr algn="r">
              <a:buNone/>
            </a:pPr>
            <a:endParaRPr lang="en-IN" b="1" dirty="0" smtClean="0">
              <a:solidFill>
                <a:srgbClr val="FF0000"/>
              </a:solidFill>
              <a:latin typeface="Calibri" pitchFamily="34" charset="0"/>
              <a:cs typeface="Aharoni" pitchFamily="2" charset="-79"/>
            </a:endParaRPr>
          </a:p>
          <a:p>
            <a:pPr algn="r">
              <a:buNone/>
            </a:pPr>
            <a:r>
              <a:rPr lang="en-IN" b="1" dirty="0" smtClean="0">
                <a:solidFill>
                  <a:srgbClr val="FF0000"/>
                </a:solidFill>
                <a:latin typeface="Calibri" pitchFamily="34" charset="0"/>
                <a:cs typeface="Aharoni" pitchFamily="2" charset="-79"/>
              </a:rPr>
              <a:t>SWIFT INSOLVENCY PROFESSIONAL LLP</a:t>
            </a:r>
          </a:p>
          <a:p>
            <a:pPr algn="r">
              <a:buNone/>
            </a:pPr>
            <a:r>
              <a:rPr lang="en-IN" b="1" dirty="0" smtClean="0">
                <a:solidFill>
                  <a:srgbClr val="FF0000"/>
                </a:solidFill>
                <a:latin typeface="Calibri" pitchFamily="34" charset="0"/>
                <a:cs typeface="Aharoni" pitchFamily="2" charset="-79"/>
              </a:rPr>
              <a:t>SCO 186-187 3</a:t>
            </a:r>
            <a:r>
              <a:rPr lang="en-IN" b="1" baseline="30000" dirty="0" smtClean="0">
                <a:solidFill>
                  <a:srgbClr val="FF0000"/>
                </a:solidFill>
                <a:latin typeface="Calibri" pitchFamily="34" charset="0"/>
                <a:cs typeface="Aharoni" pitchFamily="2" charset="-79"/>
              </a:rPr>
              <a:t>rd</a:t>
            </a:r>
            <a:r>
              <a:rPr lang="en-IN" b="1" dirty="0" smtClean="0">
                <a:solidFill>
                  <a:srgbClr val="FF0000"/>
                </a:solidFill>
                <a:latin typeface="Calibri" pitchFamily="34" charset="0"/>
                <a:cs typeface="Aharoni" pitchFamily="2" charset="-79"/>
              </a:rPr>
              <a:t> Floor,</a:t>
            </a:r>
          </a:p>
          <a:p>
            <a:pPr algn="r">
              <a:buNone/>
            </a:pPr>
            <a:r>
              <a:rPr lang="en-IN" b="1" dirty="0" smtClean="0">
                <a:solidFill>
                  <a:srgbClr val="FF0000"/>
                </a:solidFill>
                <a:latin typeface="Calibri" pitchFamily="34" charset="0"/>
                <a:cs typeface="Aharoni" pitchFamily="2" charset="-79"/>
              </a:rPr>
              <a:t>Sector 17-C, Chandigarh</a:t>
            </a:r>
          </a:p>
          <a:p>
            <a:endParaRPr lang="en-IN" dirty="0"/>
          </a:p>
        </p:txBody>
      </p:sp>
      <p:sp>
        <p:nvSpPr>
          <p:cNvPr id="4" name="Slide Number Placeholder 3"/>
          <p:cNvSpPr>
            <a:spLocks noGrp="1"/>
          </p:cNvSpPr>
          <p:nvPr>
            <p:ph type="sldNum" sz="quarter" idx="12"/>
          </p:nvPr>
        </p:nvSpPr>
        <p:spPr/>
        <p:txBody>
          <a:bodyPr/>
          <a:lstStyle/>
          <a:p>
            <a:fld id="{8B7B0F72-FF9D-4A6F-9D6B-694E0270097A}" type="slidenum">
              <a:rPr lang="en-IN" smtClean="0"/>
              <a:pPr/>
              <a:t>64</a:t>
            </a:fld>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NCLT BENCHES </a:t>
            </a:r>
            <a:endParaRPr lang="en-IN" dirty="0"/>
          </a:p>
        </p:txBody>
      </p:sp>
      <p:graphicFrame>
        <p:nvGraphicFramePr>
          <p:cNvPr id="6" name="Content Placeholder 5"/>
          <p:cNvGraphicFramePr>
            <a:graphicFrameLocks noGrp="1"/>
          </p:cNvGraphicFramePr>
          <p:nvPr>
            <p:ph idx="1"/>
          </p:nvPr>
        </p:nvGraphicFramePr>
        <p:xfrm>
          <a:off x="457200" y="1935163"/>
          <a:ext cx="8229600" cy="4820920"/>
        </p:xfrm>
        <a:graphic>
          <a:graphicData uri="http://schemas.openxmlformats.org/drawingml/2006/table">
            <a:tbl>
              <a:tblPr firstRow="1" bandRow="1">
                <a:tableStyleId>{5C22544A-7EE6-4342-B048-85BDC9FD1C3A}</a:tableStyleId>
              </a:tblPr>
              <a:tblGrid>
                <a:gridCol w="1471594"/>
                <a:gridCol w="6758006"/>
              </a:tblGrid>
              <a:tr h="370840">
                <a:tc>
                  <a:txBody>
                    <a:bodyPr/>
                    <a:lstStyle/>
                    <a:p>
                      <a:r>
                        <a:rPr lang="en-IN" sz="1800" dirty="0" smtClean="0">
                          <a:latin typeface="Calibri" pitchFamily="34" charset="0"/>
                        </a:rPr>
                        <a:t>S, NO</a:t>
                      </a:r>
                      <a:endParaRPr lang="en-IN" sz="1800" dirty="0">
                        <a:latin typeface="Calibri" pitchFamily="34" charset="0"/>
                      </a:endParaRPr>
                    </a:p>
                  </a:txBody>
                  <a:tcPr/>
                </a:tc>
                <a:tc>
                  <a:txBody>
                    <a:bodyPr/>
                    <a:lstStyle/>
                    <a:p>
                      <a:r>
                        <a:rPr lang="en-IN" sz="1800" dirty="0" smtClean="0">
                          <a:latin typeface="Calibri" pitchFamily="34" charset="0"/>
                        </a:rPr>
                        <a:t>NAME OF THE BENCHES</a:t>
                      </a:r>
                      <a:endParaRPr lang="en-IN" sz="1800" dirty="0">
                        <a:latin typeface="Calibri" pitchFamily="34" charset="0"/>
                      </a:endParaRPr>
                    </a:p>
                  </a:txBody>
                  <a:tcPr/>
                </a:tc>
              </a:tr>
              <a:tr h="370840">
                <a:tc>
                  <a:txBody>
                    <a:bodyPr/>
                    <a:lstStyle/>
                    <a:p>
                      <a:r>
                        <a:rPr lang="en-IN" sz="1800" dirty="0" smtClean="0">
                          <a:latin typeface="Calibri" pitchFamily="34" charset="0"/>
                        </a:rPr>
                        <a:t>1.</a:t>
                      </a:r>
                      <a:endParaRPr lang="en-IN" sz="18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dirty="0" smtClean="0">
                          <a:latin typeface="Calibri" pitchFamily="34" charset="0"/>
                        </a:rPr>
                        <a:t>NCLT</a:t>
                      </a:r>
                      <a:r>
                        <a:rPr lang="en-IN" sz="1800" dirty="0" smtClean="0">
                          <a:latin typeface="Calibri" pitchFamily="34" charset="0"/>
                        </a:rPr>
                        <a:t>, Principal Bench and </a:t>
                      </a:r>
                      <a:r>
                        <a:rPr lang="en-IN" sz="1800" b="1" dirty="0" smtClean="0">
                          <a:latin typeface="Calibri" pitchFamily="34" charset="0"/>
                        </a:rPr>
                        <a:t>NCLT</a:t>
                      </a:r>
                      <a:r>
                        <a:rPr lang="en-IN" sz="1800" dirty="0" smtClean="0">
                          <a:latin typeface="Calibri" pitchFamily="34" charset="0"/>
                        </a:rPr>
                        <a:t>, New Delhi Bench </a:t>
                      </a:r>
                    </a:p>
                  </a:txBody>
                  <a:tcPr/>
                </a:tc>
              </a:tr>
              <a:tr h="370840">
                <a:tc>
                  <a:txBody>
                    <a:bodyPr/>
                    <a:lstStyle/>
                    <a:p>
                      <a:r>
                        <a:rPr lang="en-IN" sz="1800" dirty="0" smtClean="0">
                          <a:latin typeface="Calibri" pitchFamily="34" charset="0"/>
                        </a:rPr>
                        <a:t>2.</a:t>
                      </a:r>
                      <a:endParaRPr lang="en-IN" sz="18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dirty="0" smtClean="0">
                          <a:latin typeface="Calibri" pitchFamily="34" charset="0"/>
                        </a:rPr>
                        <a:t>NCLT</a:t>
                      </a:r>
                      <a:r>
                        <a:rPr lang="en-IN" sz="1800" dirty="0" smtClean="0">
                          <a:latin typeface="Calibri" pitchFamily="34" charset="0"/>
                        </a:rPr>
                        <a:t>, </a:t>
                      </a:r>
                      <a:r>
                        <a:rPr lang="en-IN" sz="1800" dirty="0" err="1" smtClean="0">
                          <a:latin typeface="Calibri" pitchFamily="34" charset="0"/>
                        </a:rPr>
                        <a:t>Ahmedabad</a:t>
                      </a:r>
                      <a:r>
                        <a:rPr lang="en-IN" sz="1800" dirty="0" smtClean="0">
                          <a:latin typeface="Calibri" pitchFamily="34" charset="0"/>
                        </a:rPr>
                        <a:t> Bench </a:t>
                      </a:r>
                    </a:p>
                  </a:txBody>
                  <a:tcPr/>
                </a:tc>
              </a:tr>
              <a:tr h="370840">
                <a:tc>
                  <a:txBody>
                    <a:bodyPr/>
                    <a:lstStyle/>
                    <a:p>
                      <a:r>
                        <a:rPr lang="en-IN" sz="1800" dirty="0" smtClean="0">
                          <a:latin typeface="Calibri" pitchFamily="34" charset="0"/>
                        </a:rPr>
                        <a:t>3.</a:t>
                      </a:r>
                      <a:endParaRPr lang="en-IN" sz="18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dirty="0" smtClean="0">
                          <a:latin typeface="Calibri" pitchFamily="34" charset="0"/>
                        </a:rPr>
                        <a:t>NCLT</a:t>
                      </a:r>
                      <a:r>
                        <a:rPr lang="en-IN" sz="1800" dirty="0" smtClean="0">
                          <a:latin typeface="Calibri" pitchFamily="34" charset="0"/>
                        </a:rPr>
                        <a:t>, Allahabad Bench. ... </a:t>
                      </a:r>
                    </a:p>
                  </a:txBody>
                  <a:tcPr/>
                </a:tc>
              </a:tr>
              <a:tr h="370840">
                <a:tc>
                  <a:txBody>
                    <a:bodyPr/>
                    <a:lstStyle/>
                    <a:p>
                      <a:r>
                        <a:rPr lang="en-IN" sz="1800" dirty="0" smtClean="0">
                          <a:latin typeface="Calibri" pitchFamily="34" charset="0"/>
                        </a:rPr>
                        <a:t>4.</a:t>
                      </a:r>
                      <a:endParaRPr lang="en-IN" sz="1800" dirty="0">
                        <a:latin typeface="Calibri" pitchFamily="34" charset="0"/>
                      </a:endParaRPr>
                    </a:p>
                  </a:txBody>
                  <a:tcPr/>
                </a:tc>
                <a:tc>
                  <a:txBody>
                    <a:bodyPr/>
                    <a:lstStyle/>
                    <a:p>
                      <a:r>
                        <a:rPr lang="en-IN" sz="1800" b="1" dirty="0" smtClean="0">
                          <a:latin typeface="Calibri" pitchFamily="34" charset="0"/>
                        </a:rPr>
                        <a:t>NCLT</a:t>
                      </a:r>
                      <a:r>
                        <a:rPr lang="en-IN" sz="1800" dirty="0" smtClean="0">
                          <a:latin typeface="Calibri" pitchFamily="34" charset="0"/>
                        </a:rPr>
                        <a:t>, </a:t>
                      </a:r>
                      <a:r>
                        <a:rPr lang="en-IN" sz="1800" dirty="0" err="1" smtClean="0">
                          <a:latin typeface="Calibri" pitchFamily="34" charset="0"/>
                        </a:rPr>
                        <a:t>Bengaluru</a:t>
                      </a:r>
                      <a:r>
                        <a:rPr lang="en-IN" sz="1800" dirty="0" smtClean="0">
                          <a:latin typeface="Calibri" pitchFamily="34" charset="0"/>
                        </a:rPr>
                        <a:t> Bench</a:t>
                      </a:r>
                      <a:endParaRPr lang="en-IN" sz="1800" dirty="0">
                        <a:latin typeface="Calibri" pitchFamily="34" charset="0"/>
                      </a:endParaRPr>
                    </a:p>
                  </a:txBody>
                  <a:tcPr/>
                </a:tc>
              </a:tr>
              <a:tr h="370840">
                <a:tc>
                  <a:txBody>
                    <a:bodyPr/>
                    <a:lstStyle/>
                    <a:p>
                      <a:r>
                        <a:rPr lang="en-IN" sz="1800" dirty="0" smtClean="0">
                          <a:latin typeface="Calibri" pitchFamily="34" charset="0"/>
                        </a:rPr>
                        <a:t>5.</a:t>
                      </a:r>
                      <a:endParaRPr lang="en-IN" sz="1800" dirty="0">
                        <a:latin typeface="Calibri" pitchFamily="34" charset="0"/>
                      </a:endParaRPr>
                    </a:p>
                  </a:txBody>
                  <a:tcPr/>
                </a:tc>
                <a:tc>
                  <a:txBody>
                    <a:bodyPr/>
                    <a:lstStyle/>
                    <a:p>
                      <a:r>
                        <a:rPr lang="en-IN" sz="1800" b="1" dirty="0" smtClean="0">
                          <a:latin typeface="Calibri" pitchFamily="34" charset="0"/>
                        </a:rPr>
                        <a:t>NCLT</a:t>
                      </a:r>
                      <a:r>
                        <a:rPr lang="en-IN" sz="1800" dirty="0" smtClean="0">
                          <a:latin typeface="Calibri" pitchFamily="34" charset="0"/>
                        </a:rPr>
                        <a:t>, Chandigarh Bench</a:t>
                      </a:r>
                      <a:endParaRPr lang="en-IN" sz="1800" dirty="0">
                        <a:latin typeface="Calibri" pitchFamily="34" charset="0"/>
                      </a:endParaRPr>
                    </a:p>
                  </a:txBody>
                  <a:tcPr/>
                </a:tc>
              </a:tr>
              <a:tr h="370840">
                <a:tc>
                  <a:txBody>
                    <a:bodyPr/>
                    <a:lstStyle/>
                    <a:p>
                      <a:r>
                        <a:rPr lang="en-IN" sz="1800" dirty="0" smtClean="0">
                          <a:latin typeface="Calibri" pitchFamily="34" charset="0"/>
                        </a:rPr>
                        <a:t>6.</a:t>
                      </a:r>
                      <a:endParaRPr lang="en-IN" sz="1800" dirty="0">
                        <a:latin typeface="Calibri" pitchFamily="34" charset="0"/>
                      </a:endParaRPr>
                    </a:p>
                  </a:txBody>
                  <a:tcPr/>
                </a:tc>
                <a:tc>
                  <a:txBody>
                    <a:bodyPr/>
                    <a:lstStyle/>
                    <a:p>
                      <a:r>
                        <a:rPr lang="en-IN" sz="1800" b="1" dirty="0" smtClean="0">
                          <a:latin typeface="Calibri" pitchFamily="34" charset="0"/>
                        </a:rPr>
                        <a:t>NCLT</a:t>
                      </a:r>
                      <a:r>
                        <a:rPr lang="en-IN" sz="1800" dirty="0" smtClean="0">
                          <a:latin typeface="Calibri" pitchFamily="34" charset="0"/>
                        </a:rPr>
                        <a:t>, Chennai Bench</a:t>
                      </a:r>
                      <a:endParaRPr lang="en-IN" sz="1800" dirty="0">
                        <a:latin typeface="Calibri" pitchFamily="34" charset="0"/>
                      </a:endParaRPr>
                    </a:p>
                  </a:txBody>
                  <a:tcPr/>
                </a:tc>
              </a:tr>
              <a:tr h="370840">
                <a:tc>
                  <a:txBody>
                    <a:bodyPr/>
                    <a:lstStyle/>
                    <a:p>
                      <a:r>
                        <a:rPr lang="en-IN" sz="1800" dirty="0" smtClean="0">
                          <a:latin typeface="Calibri" pitchFamily="34" charset="0"/>
                        </a:rPr>
                        <a:t>7.</a:t>
                      </a:r>
                      <a:endParaRPr lang="en-IN" sz="1800" dirty="0">
                        <a:latin typeface="Calibri" pitchFamily="34" charset="0"/>
                      </a:endParaRPr>
                    </a:p>
                  </a:txBody>
                  <a:tcPr/>
                </a:tc>
                <a:tc>
                  <a:txBody>
                    <a:bodyPr/>
                    <a:lstStyle/>
                    <a:p>
                      <a:r>
                        <a:rPr lang="en-IN" sz="1800" b="1" dirty="0" smtClean="0">
                          <a:latin typeface="Calibri" pitchFamily="34" charset="0"/>
                        </a:rPr>
                        <a:t>NCLT</a:t>
                      </a:r>
                      <a:r>
                        <a:rPr lang="en-IN" sz="1800" dirty="0" smtClean="0">
                          <a:latin typeface="Calibri" pitchFamily="34" charset="0"/>
                        </a:rPr>
                        <a:t> </a:t>
                      </a:r>
                      <a:r>
                        <a:rPr lang="en-IN" sz="1800" dirty="0" err="1" smtClean="0">
                          <a:latin typeface="Calibri" pitchFamily="34" charset="0"/>
                        </a:rPr>
                        <a:t>Guwahati</a:t>
                      </a:r>
                      <a:r>
                        <a:rPr lang="en-IN" sz="1800" dirty="0" smtClean="0">
                          <a:latin typeface="Calibri" pitchFamily="34" charset="0"/>
                        </a:rPr>
                        <a:t> Bench</a:t>
                      </a:r>
                      <a:endParaRPr lang="en-IN" sz="1800" dirty="0">
                        <a:latin typeface="Calibri" pitchFamily="34" charset="0"/>
                      </a:endParaRPr>
                    </a:p>
                  </a:txBody>
                  <a:tcPr/>
                </a:tc>
              </a:tr>
              <a:tr h="370840">
                <a:tc>
                  <a:txBody>
                    <a:bodyPr/>
                    <a:lstStyle/>
                    <a:p>
                      <a:r>
                        <a:rPr lang="en-IN" sz="1800" dirty="0" smtClean="0">
                          <a:latin typeface="Calibri" pitchFamily="34" charset="0"/>
                        </a:rPr>
                        <a:t>8.</a:t>
                      </a:r>
                      <a:endParaRPr lang="en-IN" sz="1800" dirty="0">
                        <a:latin typeface="Calibri" pitchFamily="34" charset="0"/>
                      </a:endParaRPr>
                    </a:p>
                  </a:txBody>
                  <a:tcPr/>
                </a:tc>
                <a:tc>
                  <a:txBody>
                    <a:bodyPr/>
                    <a:lstStyle/>
                    <a:p>
                      <a:r>
                        <a:rPr lang="en-IN" sz="1800" b="1" dirty="0" smtClean="0">
                          <a:latin typeface="Calibri" pitchFamily="34" charset="0"/>
                        </a:rPr>
                        <a:t>NCLT</a:t>
                      </a:r>
                      <a:r>
                        <a:rPr lang="en-IN" sz="1800" dirty="0" smtClean="0">
                          <a:latin typeface="Calibri" pitchFamily="34" charset="0"/>
                        </a:rPr>
                        <a:t> Hyderabad Bench</a:t>
                      </a:r>
                      <a:endParaRPr lang="en-IN" sz="1800" dirty="0">
                        <a:latin typeface="Calibri" pitchFamily="34" charset="0"/>
                      </a:endParaRPr>
                    </a:p>
                  </a:txBody>
                  <a:tcPr/>
                </a:tc>
              </a:tr>
              <a:tr h="370840">
                <a:tc>
                  <a:txBody>
                    <a:bodyPr/>
                    <a:lstStyle/>
                    <a:p>
                      <a:r>
                        <a:rPr lang="en-IN" sz="1800" dirty="0" smtClean="0">
                          <a:latin typeface="Calibri" pitchFamily="34" charset="0"/>
                        </a:rPr>
                        <a:t>9.</a:t>
                      </a:r>
                      <a:endParaRPr lang="en-IN" sz="1800" dirty="0">
                        <a:latin typeface="Calibri" pitchFamily="34" charset="0"/>
                      </a:endParaRPr>
                    </a:p>
                  </a:txBody>
                  <a:tcPr/>
                </a:tc>
                <a:tc>
                  <a:txBody>
                    <a:bodyPr/>
                    <a:lstStyle/>
                    <a:p>
                      <a:r>
                        <a:rPr lang="en-IN" sz="1800" b="1" dirty="0" smtClean="0">
                          <a:latin typeface="Calibri" pitchFamily="34" charset="0"/>
                        </a:rPr>
                        <a:t>NCLT</a:t>
                      </a:r>
                      <a:r>
                        <a:rPr lang="en-IN" sz="1800" dirty="0" smtClean="0">
                          <a:latin typeface="Calibri" pitchFamily="34" charset="0"/>
                        </a:rPr>
                        <a:t>  Kolkata Bench</a:t>
                      </a:r>
                      <a:endParaRPr lang="en-IN" sz="1800" dirty="0">
                        <a:latin typeface="Calibri" pitchFamily="34" charset="0"/>
                      </a:endParaRPr>
                    </a:p>
                  </a:txBody>
                  <a:tcPr/>
                </a:tc>
              </a:tr>
              <a:tr h="370840">
                <a:tc>
                  <a:txBody>
                    <a:bodyPr/>
                    <a:lstStyle/>
                    <a:p>
                      <a:r>
                        <a:rPr lang="en-IN" sz="1800" dirty="0" smtClean="0">
                          <a:latin typeface="Calibri" pitchFamily="34" charset="0"/>
                        </a:rPr>
                        <a:t>10.</a:t>
                      </a:r>
                      <a:endParaRPr lang="en-IN" sz="1800" dirty="0">
                        <a:latin typeface="Calibri" pitchFamily="34" charset="0"/>
                      </a:endParaRPr>
                    </a:p>
                  </a:txBody>
                  <a:tcPr/>
                </a:tc>
                <a:tc>
                  <a:txBody>
                    <a:bodyPr/>
                    <a:lstStyle/>
                    <a:p>
                      <a:r>
                        <a:rPr lang="en-IN" sz="1800" b="1" dirty="0" smtClean="0">
                          <a:latin typeface="Calibri" pitchFamily="34" charset="0"/>
                        </a:rPr>
                        <a:t>NCLT</a:t>
                      </a:r>
                      <a:r>
                        <a:rPr lang="en-IN" sz="1800" dirty="0" smtClean="0">
                          <a:latin typeface="Calibri" pitchFamily="34" charset="0"/>
                        </a:rPr>
                        <a:t>  Mumbai Bench</a:t>
                      </a:r>
                      <a:endParaRPr lang="en-IN" sz="1800" dirty="0">
                        <a:latin typeface="Calibri" pitchFamily="34" charset="0"/>
                      </a:endParaRPr>
                    </a:p>
                  </a:txBody>
                  <a:tcPr/>
                </a:tc>
              </a:tr>
              <a:tr h="370840">
                <a:tc>
                  <a:txBody>
                    <a:bodyPr/>
                    <a:lstStyle/>
                    <a:p>
                      <a:r>
                        <a:rPr lang="en-IN" sz="1800" dirty="0" smtClean="0">
                          <a:latin typeface="Calibri" pitchFamily="34" charset="0"/>
                        </a:rPr>
                        <a:t>11.</a:t>
                      </a:r>
                      <a:endParaRPr lang="en-IN" sz="18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dirty="0" smtClean="0">
                          <a:latin typeface="Calibri" pitchFamily="34" charset="0"/>
                        </a:rPr>
                        <a:t>NCLT</a:t>
                      </a:r>
                      <a:r>
                        <a:rPr lang="en-IN" sz="1800" dirty="0" smtClean="0">
                          <a:latin typeface="Calibri" pitchFamily="34" charset="0"/>
                        </a:rPr>
                        <a:t>  </a:t>
                      </a:r>
                      <a:r>
                        <a:rPr lang="en-IN" sz="1800" dirty="0" err="1" smtClean="0">
                          <a:latin typeface="Calibri" pitchFamily="34" charset="0"/>
                        </a:rPr>
                        <a:t>Jaipur</a:t>
                      </a:r>
                      <a:r>
                        <a:rPr lang="en-IN" sz="1800" dirty="0" smtClean="0">
                          <a:latin typeface="Calibri" pitchFamily="34" charset="0"/>
                        </a:rPr>
                        <a:t> Bench.</a:t>
                      </a:r>
                    </a:p>
                  </a:txBody>
                  <a:tcPr/>
                </a:tc>
              </a:tr>
              <a:tr h="370840">
                <a:tc>
                  <a:txBody>
                    <a:bodyPr/>
                    <a:lstStyle/>
                    <a:p>
                      <a:r>
                        <a:rPr lang="en-IN" sz="1800" dirty="0" smtClean="0">
                          <a:latin typeface="Calibri" pitchFamily="34" charset="0"/>
                        </a:rPr>
                        <a:t>12.</a:t>
                      </a:r>
                      <a:endParaRPr lang="en-IN" sz="1800" dirty="0">
                        <a:latin typeface="Calibri" pitchFamily="34" charset="0"/>
                      </a:endParaRPr>
                    </a:p>
                  </a:txBody>
                  <a:tcPr/>
                </a:tc>
                <a:tc>
                  <a:txBody>
                    <a:bodyPr/>
                    <a:lstStyle/>
                    <a:p>
                      <a:r>
                        <a:rPr lang="en-IN" sz="1800" dirty="0" smtClean="0">
                          <a:latin typeface="Calibri" pitchFamily="34" charset="0"/>
                        </a:rPr>
                        <a:t>NCLT </a:t>
                      </a:r>
                      <a:r>
                        <a:rPr lang="en-IN" sz="1800" dirty="0" err="1" smtClean="0">
                          <a:latin typeface="Calibri" pitchFamily="34" charset="0"/>
                        </a:rPr>
                        <a:t>Cuttak</a:t>
                      </a:r>
                      <a:r>
                        <a:rPr lang="en-IN" sz="1800" baseline="0" dirty="0" smtClean="0">
                          <a:latin typeface="Calibri" pitchFamily="34" charset="0"/>
                        </a:rPr>
                        <a:t> Bench</a:t>
                      </a:r>
                      <a:endParaRPr lang="en-IN" sz="1800" dirty="0">
                        <a:latin typeface="Calibri"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8B7B0F72-FF9D-4A6F-9D6B-694E0270097A}" type="slidenum">
              <a:rPr lang="en-IN" smtClean="0"/>
              <a:pPr/>
              <a:t>7</a:t>
            </a:fld>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NCLT BENCHES </a:t>
            </a:r>
            <a:endParaRPr lang="en-IN" dirty="0"/>
          </a:p>
        </p:txBody>
      </p:sp>
      <p:graphicFrame>
        <p:nvGraphicFramePr>
          <p:cNvPr id="6" name="Content Placeholder 5"/>
          <p:cNvGraphicFramePr>
            <a:graphicFrameLocks noGrp="1"/>
          </p:cNvGraphicFramePr>
          <p:nvPr>
            <p:ph idx="1"/>
          </p:nvPr>
        </p:nvGraphicFramePr>
        <p:xfrm>
          <a:off x="457200" y="1935163"/>
          <a:ext cx="8229600" cy="1828800"/>
        </p:xfrm>
        <a:graphic>
          <a:graphicData uri="http://schemas.openxmlformats.org/drawingml/2006/table">
            <a:tbl>
              <a:tblPr firstRow="1" bandRow="1">
                <a:tableStyleId>{5C22544A-7EE6-4342-B048-85BDC9FD1C3A}</a:tableStyleId>
              </a:tblPr>
              <a:tblGrid>
                <a:gridCol w="1471594"/>
                <a:gridCol w="6758006"/>
              </a:tblGrid>
              <a:tr h="370840">
                <a:tc>
                  <a:txBody>
                    <a:bodyPr/>
                    <a:lstStyle/>
                    <a:p>
                      <a:r>
                        <a:rPr lang="en-IN" sz="2400" dirty="0" smtClean="0"/>
                        <a:t>S, NO</a:t>
                      </a:r>
                      <a:endParaRPr lang="en-IN" sz="2400" dirty="0"/>
                    </a:p>
                  </a:txBody>
                  <a:tcPr/>
                </a:tc>
                <a:tc>
                  <a:txBody>
                    <a:bodyPr/>
                    <a:lstStyle/>
                    <a:p>
                      <a:r>
                        <a:rPr lang="en-IN" sz="2400" dirty="0" smtClean="0"/>
                        <a:t>NAME OF THE BENCHES</a:t>
                      </a:r>
                      <a:endParaRPr lang="en-IN" sz="2400" dirty="0"/>
                    </a:p>
                  </a:txBody>
                  <a:tcPr/>
                </a:tc>
              </a:tr>
              <a:tr h="370840">
                <a:tc>
                  <a:txBody>
                    <a:bodyPr/>
                    <a:lstStyle/>
                    <a:p>
                      <a:r>
                        <a:rPr lang="en-IN" sz="2400" dirty="0" smtClean="0"/>
                        <a:t>13.</a:t>
                      </a:r>
                      <a:endParaRPr lang="en-IN"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400" b="1" dirty="0" smtClean="0"/>
                        <a:t>NCLT</a:t>
                      </a:r>
                      <a:r>
                        <a:rPr lang="en-IN" sz="2400" dirty="0" smtClean="0"/>
                        <a:t>, Kochi</a:t>
                      </a:r>
                      <a:r>
                        <a:rPr lang="en-IN" sz="2400" baseline="0" dirty="0" smtClean="0"/>
                        <a:t> Bench</a:t>
                      </a:r>
                      <a:r>
                        <a:rPr lang="en-IN" sz="2400" dirty="0" smtClean="0"/>
                        <a:t> </a:t>
                      </a:r>
                    </a:p>
                  </a:txBody>
                  <a:tcPr/>
                </a:tc>
              </a:tr>
              <a:tr h="370840">
                <a:tc>
                  <a:txBody>
                    <a:bodyPr/>
                    <a:lstStyle/>
                    <a:p>
                      <a:r>
                        <a:rPr lang="en-IN" sz="2400" dirty="0" smtClean="0"/>
                        <a:t>14.</a:t>
                      </a:r>
                      <a:endParaRPr lang="en-IN" sz="2400" dirty="0"/>
                    </a:p>
                  </a:txBody>
                  <a:tcPr/>
                </a:tc>
                <a:tc>
                  <a:txBody>
                    <a:bodyPr/>
                    <a:lstStyle/>
                    <a:p>
                      <a:r>
                        <a:rPr lang="en-IN" sz="2400" b="1" dirty="0" smtClean="0"/>
                        <a:t>NCLT</a:t>
                      </a:r>
                      <a:r>
                        <a:rPr lang="en-IN" sz="2400" dirty="0" smtClean="0"/>
                        <a:t> Amravati Bench, Hyderabad</a:t>
                      </a:r>
                      <a:endParaRPr lang="en-IN" sz="2400" dirty="0"/>
                    </a:p>
                  </a:txBody>
                  <a:tcPr/>
                </a:tc>
              </a:tr>
              <a:tr h="370840">
                <a:tc>
                  <a:txBody>
                    <a:bodyPr/>
                    <a:lstStyle/>
                    <a:p>
                      <a:r>
                        <a:rPr lang="en-IN" sz="2400" dirty="0" smtClean="0"/>
                        <a:t>15.</a:t>
                      </a:r>
                      <a:endParaRPr lang="en-IN" sz="2400" dirty="0"/>
                    </a:p>
                  </a:txBody>
                  <a:tcPr/>
                </a:tc>
                <a:tc>
                  <a:txBody>
                    <a:bodyPr/>
                    <a:lstStyle/>
                    <a:p>
                      <a:r>
                        <a:rPr lang="en-IN" sz="2400" b="1" dirty="0" smtClean="0"/>
                        <a:t>NCLT</a:t>
                      </a:r>
                      <a:r>
                        <a:rPr lang="en-IN" sz="2400" dirty="0" smtClean="0"/>
                        <a:t>  Indore Bench, </a:t>
                      </a:r>
                      <a:r>
                        <a:rPr lang="en-IN" sz="2400" dirty="0" err="1" smtClean="0"/>
                        <a:t>Ahmedabad</a:t>
                      </a:r>
                      <a:endParaRPr lang="en-IN" sz="2400" dirty="0"/>
                    </a:p>
                  </a:txBody>
                  <a:tcPr/>
                </a:tc>
              </a:tr>
            </a:tbl>
          </a:graphicData>
        </a:graphic>
      </p:graphicFrame>
      <p:sp>
        <p:nvSpPr>
          <p:cNvPr id="4" name="Slide Number Placeholder 3"/>
          <p:cNvSpPr>
            <a:spLocks noGrp="1"/>
          </p:cNvSpPr>
          <p:nvPr>
            <p:ph type="sldNum" sz="quarter" idx="12"/>
          </p:nvPr>
        </p:nvSpPr>
        <p:spPr/>
        <p:txBody>
          <a:bodyPr/>
          <a:lstStyle/>
          <a:p>
            <a:fld id="{8B7B0F72-FF9D-4A6F-9D6B-694E0270097A}" type="slidenum">
              <a:rPr lang="en-IN" smtClean="0"/>
              <a:pPr/>
              <a:t>8</a:t>
            </a:fld>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solidFill>
                  <a:srgbClr val="FF0000"/>
                </a:solidFill>
              </a:rPr>
              <a:t>TERRITORIAL JURISDICTION OF THE NCLT</a:t>
            </a:r>
            <a:endParaRPr lang="en-IN" sz="4000" b="1" dirty="0">
              <a:solidFill>
                <a:srgbClr val="FF0000"/>
              </a:solidFill>
            </a:endParaRPr>
          </a:p>
        </p:txBody>
      </p:sp>
      <p:graphicFrame>
        <p:nvGraphicFramePr>
          <p:cNvPr id="5" name="Content Placeholder 4"/>
          <p:cNvGraphicFramePr>
            <a:graphicFrameLocks noGrp="1"/>
          </p:cNvGraphicFramePr>
          <p:nvPr>
            <p:ph idx="1"/>
          </p:nvPr>
        </p:nvGraphicFramePr>
        <p:xfrm>
          <a:off x="457200" y="1935163"/>
          <a:ext cx="8229600" cy="4211320"/>
        </p:xfrm>
        <a:graphic>
          <a:graphicData uri="http://schemas.openxmlformats.org/drawingml/2006/table">
            <a:tbl>
              <a:tblPr firstRow="1" bandRow="1">
                <a:tableStyleId>{5C22544A-7EE6-4342-B048-85BDC9FD1C3A}</a:tableStyleId>
              </a:tblPr>
              <a:tblGrid>
                <a:gridCol w="828652"/>
                <a:gridCol w="2571768"/>
                <a:gridCol w="4829180"/>
              </a:tblGrid>
              <a:tr h="370840">
                <a:tc>
                  <a:txBody>
                    <a:bodyPr/>
                    <a:lstStyle/>
                    <a:p>
                      <a:r>
                        <a:rPr lang="en-IN" dirty="0" smtClean="0">
                          <a:latin typeface="Calibri" pitchFamily="34" charset="0"/>
                        </a:rPr>
                        <a:t>S, NO</a:t>
                      </a:r>
                      <a:endParaRPr lang="en-IN" dirty="0">
                        <a:latin typeface="Calibri" pitchFamily="34" charset="0"/>
                      </a:endParaRPr>
                    </a:p>
                  </a:txBody>
                  <a:tcPr/>
                </a:tc>
                <a:tc>
                  <a:txBody>
                    <a:bodyPr/>
                    <a:lstStyle/>
                    <a:p>
                      <a:r>
                        <a:rPr lang="en-IN" dirty="0" smtClean="0">
                          <a:latin typeface="Calibri" pitchFamily="34" charset="0"/>
                        </a:rPr>
                        <a:t>Name</a:t>
                      </a:r>
                      <a:r>
                        <a:rPr lang="en-IN" baseline="0" dirty="0" smtClean="0">
                          <a:latin typeface="Calibri" pitchFamily="34" charset="0"/>
                        </a:rPr>
                        <a:t> of the Bench</a:t>
                      </a:r>
                      <a:endParaRPr lang="en-IN" dirty="0">
                        <a:latin typeface="Calibri" pitchFamily="34" charset="0"/>
                      </a:endParaRPr>
                    </a:p>
                  </a:txBody>
                  <a:tcPr/>
                </a:tc>
                <a:tc>
                  <a:txBody>
                    <a:bodyPr/>
                    <a:lstStyle/>
                    <a:p>
                      <a:r>
                        <a:rPr lang="en-IN" dirty="0" smtClean="0">
                          <a:latin typeface="Calibri" pitchFamily="34" charset="0"/>
                        </a:rPr>
                        <a:t>Address of the Bench</a:t>
                      </a:r>
                      <a:endParaRPr lang="en-IN" dirty="0">
                        <a:latin typeface="Calibri" pitchFamily="34" charset="0"/>
                      </a:endParaRPr>
                    </a:p>
                  </a:txBody>
                  <a:tcPr/>
                </a:tc>
              </a:tr>
              <a:tr h="370840">
                <a:tc>
                  <a:txBody>
                    <a:bodyPr/>
                    <a:lstStyle/>
                    <a:p>
                      <a:r>
                        <a:rPr lang="en-IN" dirty="0" smtClean="0">
                          <a:latin typeface="Calibri" pitchFamily="34" charset="0"/>
                        </a:rPr>
                        <a:t>1</a:t>
                      </a:r>
                      <a:endParaRPr lang="en-IN"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latin typeface="Calibri" pitchFamily="34" charset="0"/>
                        </a:rPr>
                        <a:t>NCLT, Principal Bench and NCLT, New Delhi Bench</a:t>
                      </a:r>
                    </a:p>
                    <a:p>
                      <a:endParaRPr lang="en-IN" dirty="0">
                        <a:latin typeface="Calibri" pitchFamily="34" charset="0"/>
                      </a:endParaRPr>
                    </a:p>
                  </a:txBody>
                  <a:tcPr/>
                </a:tc>
                <a:tc>
                  <a:txBody>
                    <a:bodyPr/>
                    <a:lstStyle/>
                    <a:p>
                      <a:r>
                        <a:rPr lang="en-IN" dirty="0" smtClean="0">
                          <a:latin typeface="Calibri" pitchFamily="34" charset="0"/>
                        </a:rPr>
                        <a:t>NCLT, New Delhi Bench. Block No. 3, Ground Floor, 6th,7th &amp; 8th Floor, CGO Complex, </a:t>
                      </a:r>
                      <a:r>
                        <a:rPr lang="en-IN" dirty="0" err="1" smtClean="0">
                          <a:latin typeface="Calibri" pitchFamily="34" charset="0"/>
                        </a:rPr>
                        <a:t>Lodhi</a:t>
                      </a:r>
                      <a:r>
                        <a:rPr lang="en-IN" dirty="0" smtClean="0">
                          <a:latin typeface="Calibri" pitchFamily="34" charset="0"/>
                        </a:rPr>
                        <a:t> Road, New Delhi-110003</a:t>
                      </a:r>
                      <a:br>
                        <a:rPr lang="en-IN" dirty="0" smtClean="0">
                          <a:latin typeface="Calibri" pitchFamily="34" charset="0"/>
                        </a:rPr>
                      </a:br>
                      <a:r>
                        <a:rPr lang="en-IN" b="1" dirty="0" smtClean="0">
                          <a:latin typeface="Calibri" pitchFamily="34" charset="0"/>
                        </a:rPr>
                        <a:t>Jurisdiction:</a:t>
                      </a:r>
                      <a:r>
                        <a:rPr lang="en-IN" dirty="0" smtClean="0">
                          <a:latin typeface="Calibri" pitchFamily="34" charset="0"/>
                        </a:rPr>
                        <a:t> Union Territory of Delhi. </a:t>
                      </a:r>
                      <a:endParaRPr lang="en-IN" dirty="0">
                        <a:latin typeface="Calibri" pitchFamily="34" charset="0"/>
                      </a:endParaRPr>
                    </a:p>
                  </a:txBody>
                  <a:tcPr/>
                </a:tc>
              </a:tr>
              <a:tr h="370840">
                <a:tc>
                  <a:txBody>
                    <a:bodyPr/>
                    <a:lstStyle/>
                    <a:p>
                      <a:r>
                        <a:rPr lang="en-IN" dirty="0" smtClean="0">
                          <a:latin typeface="Calibri" pitchFamily="34" charset="0"/>
                        </a:rPr>
                        <a:t>2</a:t>
                      </a:r>
                      <a:endParaRPr lang="en-IN"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latin typeface="Calibri" pitchFamily="34" charset="0"/>
                        </a:rPr>
                        <a:t>NCLT, </a:t>
                      </a:r>
                      <a:r>
                        <a:rPr lang="en-IN" b="1" dirty="0" err="1" smtClean="0">
                          <a:latin typeface="Calibri" pitchFamily="34" charset="0"/>
                        </a:rPr>
                        <a:t>Ahmedabad</a:t>
                      </a:r>
                      <a:r>
                        <a:rPr lang="en-IN" b="1" dirty="0" smtClean="0">
                          <a:latin typeface="Calibri" pitchFamily="34" charset="0"/>
                        </a:rPr>
                        <a:t> Bench</a:t>
                      </a:r>
                    </a:p>
                    <a:p>
                      <a:endParaRPr lang="en-IN" dirty="0">
                        <a:latin typeface="Calibri" pitchFamily="34" charset="0"/>
                      </a:endParaRPr>
                    </a:p>
                  </a:txBody>
                  <a:tcPr/>
                </a:tc>
                <a:tc>
                  <a:txBody>
                    <a:bodyPr/>
                    <a:lstStyle/>
                    <a:p>
                      <a:r>
                        <a:rPr lang="en-IN" dirty="0" err="1" smtClean="0">
                          <a:latin typeface="Calibri" pitchFamily="34" charset="0"/>
                        </a:rPr>
                        <a:t>Anand</a:t>
                      </a:r>
                      <a:r>
                        <a:rPr lang="en-IN" dirty="0" smtClean="0">
                          <a:latin typeface="Calibri" pitchFamily="34" charset="0"/>
                        </a:rPr>
                        <a:t> House, Ground Floor, 1st &amp; 2nd Floor, SG Highway, </a:t>
                      </a:r>
                      <a:r>
                        <a:rPr lang="en-IN" dirty="0" err="1" smtClean="0">
                          <a:latin typeface="Calibri" pitchFamily="34" charset="0"/>
                        </a:rPr>
                        <a:t>Thaltej</a:t>
                      </a:r>
                      <a:r>
                        <a:rPr lang="en-IN" dirty="0" smtClean="0">
                          <a:latin typeface="Calibri" pitchFamily="34" charset="0"/>
                        </a:rPr>
                        <a:t>, Ahmedabad-380054</a:t>
                      </a:r>
                      <a:br>
                        <a:rPr lang="en-IN" dirty="0" smtClean="0">
                          <a:latin typeface="Calibri" pitchFamily="34" charset="0"/>
                        </a:rPr>
                      </a:br>
                      <a:r>
                        <a:rPr lang="en-IN" b="1" dirty="0" smtClean="0">
                          <a:latin typeface="Calibri" pitchFamily="34" charset="0"/>
                        </a:rPr>
                        <a:t>Jurisdiction:</a:t>
                      </a:r>
                      <a:r>
                        <a:rPr lang="en-IN" dirty="0" smtClean="0">
                          <a:latin typeface="Calibri" pitchFamily="34" charset="0"/>
                        </a:rPr>
                        <a:t> State of Gujarat, State of Madhya Pradesh, Union Territory of Dadra and Nagar Haveli, Union Territory of Daman and Diu</a:t>
                      </a:r>
                      <a:endParaRPr lang="en-IN" dirty="0">
                        <a:latin typeface="Calibri" pitchFamily="34" charset="0"/>
                      </a:endParaRPr>
                    </a:p>
                  </a:txBody>
                  <a:tcPr/>
                </a:tc>
              </a:tr>
              <a:tr h="370840">
                <a:tc>
                  <a:txBody>
                    <a:bodyPr/>
                    <a:lstStyle/>
                    <a:p>
                      <a:r>
                        <a:rPr lang="en-IN" dirty="0" smtClean="0">
                          <a:latin typeface="Calibri" pitchFamily="34" charset="0"/>
                        </a:rPr>
                        <a:t>3</a:t>
                      </a:r>
                      <a:endParaRPr lang="en-IN"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latin typeface="Calibri" pitchFamily="34" charset="0"/>
                        </a:rPr>
                        <a:t>NCLT, Allahabad Bench</a:t>
                      </a:r>
                    </a:p>
                    <a:p>
                      <a:endParaRPr lang="en-IN" dirty="0">
                        <a:latin typeface="Calibri" pitchFamily="34" charset="0"/>
                      </a:endParaRPr>
                    </a:p>
                  </a:txBody>
                  <a:tcPr/>
                </a:tc>
                <a:tc>
                  <a:txBody>
                    <a:bodyPr/>
                    <a:lstStyle/>
                    <a:p>
                      <a:r>
                        <a:rPr lang="en-IN" b="1" dirty="0" smtClean="0">
                          <a:latin typeface="Calibri" pitchFamily="34" charset="0"/>
                        </a:rPr>
                        <a:t> Address:</a:t>
                      </a:r>
                      <a:r>
                        <a:rPr lang="en-IN" dirty="0" smtClean="0">
                          <a:latin typeface="Calibri" pitchFamily="34" charset="0"/>
                        </a:rPr>
                        <a:t> 9th Floor, </a:t>
                      </a:r>
                      <a:r>
                        <a:rPr lang="en-IN" dirty="0" err="1" smtClean="0">
                          <a:latin typeface="Calibri" pitchFamily="34" charset="0"/>
                        </a:rPr>
                        <a:t>Sangam</a:t>
                      </a:r>
                      <a:r>
                        <a:rPr lang="en-IN" dirty="0" smtClean="0">
                          <a:latin typeface="Calibri" pitchFamily="34" charset="0"/>
                        </a:rPr>
                        <a:t> Place, Civil Lines Allahabad – 211001</a:t>
                      </a:r>
                      <a:br>
                        <a:rPr lang="en-IN" dirty="0" smtClean="0">
                          <a:latin typeface="Calibri" pitchFamily="34" charset="0"/>
                        </a:rPr>
                      </a:br>
                      <a:r>
                        <a:rPr lang="en-IN" b="1" dirty="0" smtClean="0">
                          <a:latin typeface="Calibri" pitchFamily="34" charset="0"/>
                        </a:rPr>
                        <a:t>Jurisdiction:</a:t>
                      </a:r>
                      <a:r>
                        <a:rPr lang="en-IN" dirty="0" smtClean="0">
                          <a:latin typeface="Calibri" pitchFamily="34" charset="0"/>
                        </a:rPr>
                        <a:t> State of Uttar Pradesh, State of </a:t>
                      </a:r>
                      <a:r>
                        <a:rPr lang="en-IN" dirty="0" err="1" smtClean="0">
                          <a:latin typeface="Calibri" pitchFamily="34" charset="0"/>
                        </a:rPr>
                        <a:t>Uttrakhand</a:t>
                      </a:r>
                      <a:endParaRPr lang="en-IN" dirty="0">
                        <a:latin typeface="Calibri"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8B7B0F72-FF9D-4A6F-9D6B-694E0270097A}" type="slidenum">
              <a:rPr lang="en-IN" smtClean="0"/>
              <a:pPr/>
              <a:t>9</a:t>
            </a:fld>
            <a:endParaRPr lang="en-IN"/>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6039</TotalTime>
  <Words>6012</Words>
  <Application>Microsoft Macintosh PowerPoint</Application>
  <PresentationFormat>On-screen Show (4:3)</PresentationFormat>
  <Paragraphs>572</Paragraphs>
  <Slides>64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Flow</vt:lpstr>
      <vt:lpstr>Acrobat Document</vt:lpstr>
      <vt:lpstr>Slide 1</vt:lpstr>
      <vt:lpstr>IMPACT OF COVID 19 ON NCLT PROCEEDINGS</vt:lpstr>
      <vt:lpstr>POINTS OF DISCUSSION FR TODAYS WEBINAR </vt:lpstr>
      <vt:lpstr>National Company Law Tribunal </vt:lpstr>
      <vt:lpstr>  Scope of National Company Law Tribunal</vt:lpstr>
      <vt:lpstr>    Advantages for National Company Law Tribunal </vt:lpstr>
      <vt:lpstr>NCLT BENCHES </vt:lpstr>
      <vt:lpstr>NCLT BENCHES </vt:lpstr>
      <vt:lpstr>TERRITORIAL JURISDICTION OF THE NCLT</vt:lpstr>
      <vt:lpstr>TERRITORIAL JURISDICTION OF THE NCLT</vt:lpstr>
      <vt:lpstr>TERRITORIAL JURISDICTION OF THE NCLT</vt:lpstr>
      <vt:lpstr>TERRITORIAL JURISDICTION OF THE NCLT</vt:lpstr>
      <vt:lpstr>TERRITORIAL JURISDICTION OF THE NCLT</vt:lpstr>
      <vt:lpstr>JURISDICTION OF NCLT UNDER COMPANIES ACT,2013</vt:lpstr>
      <vt:lpstr>JURISDICTION OF NCLT UNDER COMPANIES ACT,2013</vt:lpstr>
      <vt:lpstr>JURISDICTION OF NCLT UNDER COMPANIES ACT,2013</vt:lpstr>
      <vt:lpstr>JURISDICTION OF NCLT UNDER COMPANIES ACT,2013</vt:lpstr>
      <vt:lpstr>JURISDICTION OF NCLT UNDER COMPANIES ACT,2013</vt:lpstr>
      <vt:lpstr>Dress Code of Members</vt:lpstr>
      <vt:lpstr>TIPS FOR THE APPEARANCE IN THE NCLT</vt:lpstr>
      <vt:lpstr>TIPS FOR THE APPEARANCE IN THE NCLT</vt:lpstr>
      <vt:lpstr>Insolvency &amp; Bankruptcy Code - A dawn in the era of Credit Market Law  Way  ahead for resolving Insolvency and bankruptcy</vt:lpstr>
      <vt:lpstr>Slide 23</vt:lpstr>
      <vt:lpstr>Why was it needed?</vt:lpstr>
      <vt:lpstr>Erstwhile Insolvency &amp; Bankruptcy Legislations- Now Repealed</vt:lpstr>
      <vt:lpstr>Journey of Ease of Doing Business in India </vt:lpstr>
      <vt:lpstr>    India’s ease of doing business ranking over the last six years  Rank</vt:lpstr>
      <vt:lpstr>Slide 28</vt:lpstr>
      <vt:lpstr>Modern but ineffective Insolvency cum recovery Legislations</vt:lpstr>
      <vt:lpstr>Insolvency &amp; Bankruptcy Code, 2016</vt:lpstr>
      <vt:lpstr>Legislative road to the Birth of IBC</vt:lpstr>
      <vt:lpstr>Key Features</vt:lpstr>
      <vt:lpstr>Is meaning of Insolvency and Bankruptcy same?</vt:lpstr>
      <vt:lpstr>IBC is a boon to the ailing insolvency system</vt:lpstr>
      <vt:lpstr>Framework of the Code</vt:lpstr>
      <vt:lpstr>What to do to revive the Corporate Debtor?</vt:lpstr>
      <vt:lpstr>Report card of the IBC</vt:lpstr>
      <vt:lpstr>Report card of the IBC</vt:lpstr>
      <vt:lpstr>12 Big cases under IBC</vt:lpstr>
      <vt:lpstr>STATUS OF THE 12 BIG CASES</vt:lpstr>
      <vt:lpstr>STATUS OF THE 12 BIG CASES</vt:lpstr>
      <vt:lpstr>Three Years of IBC</vt:lpstr>
      <vt:lpstr>Shifting the Balance of Power</vt:lpstr>
      <vt:lpstr>IBC –TOOL FOR THE FINANCIAL DISCIPLINE</vt:lpstr>
      <vt:lpstr>Who Can Initiate CIRP against a Corporate Debtor (“CD”)</vt:lpstr>
      <vt:lpstr>Nationwide lock down on account of Covid-19 pandemic with effect from 25 March 2020.</vt:lpstr>
      <vt:lpstr>Slide 47</vt:lpstr>
      <vt:lpstr>Implication of the present lockdown in the wake of Covid-19 outbreak on the timelines of CIRP</vt:lpstr>
      <vt:lpstr>Implication of the lockdown on the time limit prescribed for completion of CIRP under Section 12 of the Code</vt:lpstr>
      <vt:lpstr>Implication of the lockdown on limitation prescribed for filing of an application under the Code</vt:lpstr>
      <vt:lpstr>Implementation of a resolution plan which has already been approved by the adjudicating authority (AA)</vt:lpstr>
      <vt:lpstr>Invoking of  Force Majeure</vt:lpstr>
      <vt:lpstr>Invocation of   the performance bank guarantee</vt:lpstr>
      <vt:lpstr>Threshold requirement for initiating CIRP or liquidation of corporate persons</vt:lpstr>
      <vt:lpstr>Extensions in timelines that have been provided under the IBBI (IP Regulations)</vt:lpstr>
      <vt:lpstr>Urgent matters hearings by the AA</vt:lpstr>
      <vt:lpstr>Guidelines been issued on what constitutes urgent matters</vt:lpstr>
      <vt:lpstr> Further enhancement of Ease of Doing business through IBC related measures</vt:lpstr>
      <vt:lpstr>Companies Fresh Start Scheme 2020</vt:lpstr>
      <vt:lpstr> Decriminalisation of Companies Act defaults</vt:lpstr>
      <vt:lpstr>    NCLT started hearing urgent matters through video conferencing</vt:lpstr>
      <vt:lpstr>NCLT started hearing urgent matters through video conferencing</vt:lpstr>
      <vt:lpstr>Journey under NCLT is Like this   </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KNM</dc:creator>
  <cp:lastModifiedBy>WorkingUser</cp:lastModifiedBy>
  <cp:revision>634</cp:revision>
  <dcterms:created xsi:type="dcterms:W3CDTF">2017-05-07T07:09:34Z</dcterms:created>
  <dcterms:modified xsi:type="dcterms:W3CDTF">2020-05-29T17:42:56Z</dcterms:modified>
</cp:coreProperties>
</file>