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7" r:id="rId2"/>
  </p:sldMasterIdLst>
  <p:notesMasterIdLst>
    <p:notesMasterId r:id="rId20"/>
  </p:notesMasterIdLst>
  <p:sldIdLst>
    <p:sldId id="328" r:id="rId3"/>
    <p:sldId id="329" r:id="rId4"/>
    <p:sldId id="330" r:id="rId5"/>
    <p:sldId id="331" r:id="rId6"/>
    <p:sldId id="332" r:id="rId7"/>
    <p:sldId id="333" r:id="rId8"/>
    <p:sldId id="304" r:id="rId9"/>
    <p:sldId id="323" r:id="rId10"/>
    <p:sldId id="324" r:id="rId11"/>
    <p:sldId id="325" r:id="rId12"/>
    <p:sldId id="305" r:id="rId13"/>
    <p:sldId id="307" r:id="rId14"/>
    <p:sldId id="308" r:id="rId15"/>
    <p:sldId id="309" r:id="rId16"/>
    <p:sldId id="326" r:id="rId17"/>
    <p:sldId id="327" r:id="rId18"/>
    <p:sldId id="310" r:id="rId19"/>
  </p:sldIdLst>
  <p:sldSz cx="9906000" cy="6858000" type="A4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5" autoAdjust="0"/>
    <p:restoredTop sz="90377" autoAdjust="0"/>
  </p:normalViewPr>
  <p:slideViewPr>
    <p:cSldViewPr snapToGrid="0">
      <p:cViewPr varScale="1">
        <p:scale>
          <a:sx n="72" d="100"/>
          <a:sy n="72" d="100"/>
        </p:scale>
        <p:origin x="11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06EBF8-FA2F-4282-9DFD-DBCAC17C65B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C449A0E-39C9-4C8C-A230-2727B15369A2}">
      <dgm:prSet phldrT="[Text]" custT="1"/>
      <dgm:spPr/>
      <dgm:t>
        <a:bodyPr/>
        <a:lstStyle/>
        <a:p>
          <a:r>
            <a:rPr lang="en-IN" sz="4000" dirty="0"/>
            <a:t>BO Accounts</a:t>
          </a:r>
        </a:p>
      </dgm:t>
    </dgm:pt>
    <dgm:pt modelId="{B1731E43-D9C2-4E6D-9AC5-AE66E8048656}" type="parTrans" cxnId="{BF3A9C28-145D-4786-BABA-E2DB15E94CE9}">
      <dgm:prSet/>
      <dgm:spPr/>
      <dgm:t>
        <a:bodyPr/>
        <a:lstStyle/>
        <a:p>
          <a:endParaRPr lang="en-IN" sz="2000"/>
        </a:p>
      </dgm:t>
    </dgm:pt>
    <dgm:pt modelId="{3AE35F93-1263-46AF-8C9B-85C7E60F81F6}" type="sibTrans" cxnId="{BF3A9C28-145D-4786-BABA-E2DB15E94CE9}">
      <dgm:prSet/>
      <dgm:spPr/>
      <dgm:t>
        <a:bodyPr/>
        <a:lstStyle/>
        <a:p>
          <a:endParaRPr lang="en-IN" sz="2000"/>
        </a:p>
      </dgm:t>
    </dgm:pt>
    <dgm:pt modelId="{930B7EBD-E69E-4823-AE27-09606767DB99}">
      <dgm:prSet phldrT="[Text]" custT="1"/>
      <dgm:spPr/>
      <dgm:t>
        <a:bodyPr/>
        <a:lstStyle/>
        <a:p>
          <a:r>
            <a:rPr lang="en-US" sz="2400" dirty="0"/>
            <a:t>2.63 crores </a:t>
          </a:r>
          <a:endParaRPr lang="en-IN" sz="2400" dirty="0"/>
        </a:p>
      </dgm:t>
    </dgm:pt>
    <dgm:pt modelId="{2005DDDF-3E62-4C77-8397-1029F8178F17}" type="parTrans" cxnId="{620CB1E9-0317-406D-98EC-336BE355EC36}">
      <dgm:prSet/>
      <dgm:spPr/>
      <dgm:t>
        <a:bodyPr/>
        <a:lstStyle/>
        <a:p>
          <a:endParaRPr lang="en-IN" sz="2000"/>
        </a:p>
      </dgm:t>
    </dgm:pt>
    <dgm:pt modelId="{5EFF58F7-CBE7-4C40-AFD6-660FAAEBC04F}" type="sibTrans" cxnId="{620CB1E9-0317-406D-98EC-336BE355EC36}">
      <dgm:prSet/>
      <dgm:spPr/>
      <dgm:t>
        <a:bodyPr/>
        <a:lstStyle/>
        <a:p>
          <a:endParaRPr lang="en-IN" sz="2000"/>
        </a:p>
      </dgm:t>
    </dgm:pt>
    <dgm:pt modelId="{26D6658E-1BC2-4D3E-8A92-576E0B029E48}">
      <dgm:prSet phldrT="[Text]" custT="1"/>
      <dgm:spPr/>
      <dgm:t>
        <a:bodyPr/>
        <a:lstStyle/>
        <a:p>
          <a:r>
            <a:rPr lang="en-IN" sz="2400" dirty="0"/>
            <a:t>Situated in over 94% pin-codes</a:t>
          </a:r>
        </a:p>
      </dgm:t>
    </dgm:pt>
    <dgm:pt modelId="{F9DD3C30-66F6-4A2E-B054-30012D85D0B5}" type="parTrans" cxnId="{388AB9E3-3833-4867-8141-43B488982317}">
      <dgm:prSet/>
      <dgm:spPr/>
      <dgm:t>
        <a:bodyPr/>
        <a:lstStyle/>
        <a:p>
          <a:endParaRPr lang="en-IN" sz="2000"/>
        </a:p>
      </dgm:t>
    </dgm:pt>
    <dgm:pt modelId="{3DEC5A2A-C95B-4F95-A474-9F5E85C40D83}" type="sibTrans" cxnId="{388AB9E3-3833-4867-8141-43B488982317}">
      <dgm:prSet/>
      <dgm:spPr/>
      <dgm:t>
        <a:bodyPr/>
        <a:lstStyle/>
        <a:p>
          <a:endParaRPr lang="en-IN" sz="2000"/>
        </a:p>
      </dgm:t>
    </dgm:pt>
    <dgm:pt modelId="{6CB59996-5210-43E1-8788-8DAAD288932B}">
      <dgm:prSet phldrT="[Text]" custT="1"/>
      <dgm:spPr/>
      <dgm:t>
        <a:bodyPr/>
        <a:lstStyle/>
        <a:p>
          <a:r>
            <a:rPr lang="en-IN" sz="4000" dirty="0"/>
            <a:t>DPs Registered</a:t>
          </a:r>
        </a:p>
      </dgm:t>
    </dgm:pt>
    <dgm:pt modelId="{3EFEEF48-5E7D-449D-9BD4-8AFF6D9FD77F}" type="parTrans" cxnId="{46B6A131-9333-416C-9D79-AA7DAC3BDBDD}">
      <dgm:prSet/>
      <dgm:spPr/>
      <dgm:t>
        <a:bodyPr/>
        <a:lstStyle/>
        <a:p>
          <a:endParaRPr lang="en-IN" sz="2000"/>
        </a:p>
      </dgm:t>
    </dgm:pt>
    <dgm:pt modelId="{B3480509-2794-4220-8515-CB5D9811C025}" type="sibTrans" cxnId="{46B6A131-9333-416C-9D79-AA7DAC3BDBDD}">
      <dgm:prSet/>
      <dgm:spPr/>
      <dgm:t>
        <a:bodyPr/>
        <a:lstStyle/>
        <a:p>
          <a:endParaRPr lang="en-IN" sz="2000"/>
        </a:p>
      </dgm:t>
    </dgm:pt>
    <dgm:pt modelId="{F7BEE671-5091-4CC4-97A5-4388EE47FB76}">
      <dgm:prSet phldrT="[Text]" custT="1"/>
      <dgm:spPr/>
      <dgm:t>
        <a:bodyPr/>
        <a:lstStyle/>
        <a:p>
          <a:r>
            <a:rPr lang="en-IN" sz="4000" dirty="0"/>
            <a:t>Issuer Companies</a:t>
          </a:r>
        </a:p>
      </dgm:t>
    </dgm:pt>
    <dgm:pt modelId="{95BBAD7D-93E8-462B-9A0C-75F5692C6476}" type="parTrans" cxnId="{5D160AA2-5114-4F9A-A136-C55DD72205AD}">
      <dgm:prSet/>
      <dgm:spPr/>
      <dgm:t>
        <a:bodyPr/>
        <a:lstStyle/>
        <a:p>
          <a:endParaRPr lang="en-IN" sz="2000"/>
        </a:p>
      </dgm:t>
    </dgm:pt>
    <dgm:pt modelId="{C2EA10D5-07F4-4363-961C-ACB39F60FC1D}" type="sibTrans" cxnId="{5D160AA2-5114-4F9A-A136-C55DD72205AD}">
      <dgm:prSet/>
      <dgm:spPr/>
      <dgm:t>
        <a:bodyPr/>
        <a:lstStyle/>
        <a:p>
          <a:endParaRPr lang="en-IN" sz="2000"/>
        </a:p>
      </dgm:t>
    </dgm:pt>
    <dgm:pt modelId="{08C74D0B-DDBB-44E9-BF54-FC7D20C57B50}">
      <dgm:prSet phldrT="[Text]" custT="1"/>
      <dgm:spPr/>
      <dgm:t>
        <a:bodyPr/>
        <a:lstStyle/>
        <a:p>
          <a:r>
            <a:rPr lang="en-IN" sz="2400" dirty="0"/>
            <a:t>14,891 Unique companies</a:t>
          </a:r>
        </a:p>
      </dgm:t>
    </dgm:pt>
    <dgm:pt modelId="{583F1C94-2D66-4797-9A43-729751D7A845}" type="parTrans" cxnId="{91FC05A4-F2E2-4530-9E58-BC77AF9054F8}">
      <dgm:prSet/>
      <dgm:spPr/>
      <dgm:t>
        <a:bodyPr/>
        <a:lstStyle/>
        <a:p>
          <a:endParaRPr lang="en-IN" sz="2000"/>
        </a:p>
      </dgm:t>
    </dgm:pt>
    <dgm:pt modelId="{B838A450-5281-414C-8572-F0F4C8A8F392}" type="sibTrans" cxnId="{91FC05A4-F2E2-4530-9E58-BC77AF9054F8}">
      <dgm:prSet/>
      <dgm:spPr/>
      <dgm:t>
        <a:bodyPr/>
        <a:lstStyle/>
        <a:p>
          <a:endParaRPr lang="en-IN" sz="2000"/>
        </a:p>
      </dgm:t>
    </dgm:pt>
    <dgm:pt modelId="{5709CF9F-90C4-4AFD-8ED1-5232EC3611BC}">
      <dgm:prSet phldrT="[Text]" custT="1"/>
      <dgm:spPr/>
      <dgm:t>
        <a:bodyPr/>
        <a:lstStyle/>
        <a:p>
          <a:r>
            <a:rPr lang="en-IN" sz="2400" dirty="0"/>
            <a:t>14,122 - Equity ISINs, 33,561 other ISINs.</a:t>
          </a:r>
        </a:p>
      </dgm:t>
    </dgm:pt>
    <dgm:pt modelId="{3A2A46EE-F4C4-4112-B49B-DB0B1F474B65}" type="parTrans" cxnId="{299D8F8A-2995-423D-A3AF-E68E3D3CDB73}">
      <dgm:prSet/>
      <dgm:spPr/>
      <dgm:t>
        <a:bodyPr/>
        <a:lstStyle/>
        <a:p>
          <a:endParaRPr lang="en-IN" sz="2000"/>
        </a:p>
      </dgm:t>
    </dgm:pt>
    <dgm:pt modelId="{55517473-2D27-4471-9904-3CD383DBDF47}" type="sibTrans" cxnId="{299D8F8A-2995-423D-A3AF-E68E3D3CDB73}">
      <dgm:prSet/>
      <dgm:spPr/>
      <dgm:t>
        <a:bodyPr/>
        <a:lstStyle/>
        <a:p>
          <a:endParaRPr lang="en-IN" sz="2000"/>
        </a:p>
      </dgm:t>
    </dgm:pt>
    <dgm:pt modelId="{FD5A4E91-E229-4DBF-A78F-1BEB0D3F5947}">
      <dgm:prSet phldrT="[Text]" custT="1"/>
      <dgm:spPr/>
      <dgm:t>
        <a:bodyPr/>
        <a:lstStyle/>
        <a:p>
          <a:r>
            <a:rPr lang="en-IN" sz="2400" dirty="0"/>
            <a:t>Operating from over 20,500 touch points</a:t>
          </a:r>
        </a:p>
      </dgm:t>
    </dgm:pt>
    <dgm:pt modelId="{DA160A28-90C4-49C0-8E9D-DCCB4D7D0EE7}" type="sibTrans" cxnId="{3CC9B9C8-D9D9-4DE0-923D-CFDD2F151747}">
      <dgm:prSet/>
      <dgm:spPr/>
      <dgm:t>
        <a:bodyPr/>
        <a:lstStyle/>
        <a:p>
          <a:endParaRPr lang="en-IN" sz="2000"/>
        </a:p>
      </dgm:t>
    </dgm:pt>
    <dgm:pt modelId="{AC162E88-6B9B-4F43-8BFD-107728967AC8}" type="parTrans" cxnId="{3CC9B9C8-D9D9-4DE0-923D-CFDD2F151747}">
      <dgm:prSet/>
      <dgm:spPr/>
      <dgm:t>
        <a:bodyPr/>
        <a:lstStyle/>
        <a:p>
          <a:endParaRPr lang="en-IN" sz="2000"/>
        </a:p>
      </dgm:t>
    </dgm:pt>
    <dgm:pt modelId="{C3098D7F-5D7A-4902-BF36-03C42AC01FFB}">
      <dgm:prSet phldrT="[Text]" custT="1"/>
      <dgm:spPr/>
      <dgm:t>
        <a:bodyPr/>
        <a:lstStyle/>
        <a:p>
          <a:r>
            <a:rPr lang="en-IN" sz="2400" dirty="0">
              <a:solidFill>
                <a:schemeClr val="tx1"/>
              </a:solidFill>
            </a:rPr>
            <a:t>595</a:t>
          </a:r>
        </a:p>
      </dgm:t>
    </dgm:pt>
    <dgm:pt modelId="{1AF6E8AC-EE5C-4E41-A58C-B6B138369467}" type="sibTrans" cxnId="{BF4B909F-56E9-45F0-87F1-CD3F48B3B35D}">
      <dgm:prSet/>
      <dgm:spPr/>
      <dgm:t>
        <a:bodyPr/>
        <a:lstStyle/>
        <a:p>
          <a:endParaRPr lang="en-IN" sz="2000"/>
        </a:p>
      </dgm:t>
    </dgm:pt>
    <dgm:pt modelId="{FBB398F6-73B7-4DBF-961F-29BB1490A4F3}" type="parTrans" cxnId="{BF4B909F-56E9-45F0-87F1-CD3F48B3B35D}">
      <dgm:prSet/>
      <dgm:spPr/>
      <dgm:t>
        <a:bodyPr/>
        <a:lstStyle/>
        <a:p>
          <a:endParaRPr lang="en-IN" sz="2000"/>
        </a:p>
      </dgm:t>
    </dgm:pt>
    <dgm:pt modelId="{94A49C9C-E76B-4066-B172-1E0B342CD56F}" type="pres">
      <dgm:prSet presAssocID="{F206EBF8-FA2F-4282-9DFD-DBCAC17C65B5}" presName="Name0" presStyleCnt="0">
        <dgm:presLayoutVars>
          <dgm:dir/>
          <dgm:animLvl val="lvl"/>
          <dgm:resizeHandles val="exact"/>
        </dgm:presLayoutVars>
      </dgm:prSet>
      <dgm:spPr/>
    </dgm:pt>
    <dgm:pt modelId="{BCD3D297-7CA1-432E-9585-75D23F628C5B}" type="pres">
      <dgm:prSet presAssocID="{9C449A0E-39C9-4C8C-A230-2727B15369A2}" presName="linNode" presStyleCnt="0"/>
      <dgm:spPr/>
    </dgm:pt>
    <dgm:pt modelId="{286799BA-104F-42B9-8C9D-523219CDB90F}" type="pres">
      <dgm:prSet presAssocID="{9C449A0E-39C9-4C8C-A230-2727B15369A2}" presName="parentText" presStyleLbl="node1" presStyleIdx="0" presStyleCnt="3" custLinFactNeighborX="844" custLinFactNeighborY="-8338">
        <dgm:presLayoutVars>
          <dgm:chMax val="1"/>
          <dgm:bulletEnabled val="1"/>
        </dgm:presLayoutVars>
      </dgm:prSet>
      <dgm:spPr/>
    </dgm:pt>
    <dgm:pt modelId="{F64ABF0E-BC1E-4020-9301-4947D166F456}" type="pres">
      <dgm:prSet presAssocID="{9C449A0E-39C9-4C8C-A230-2727B15369A2}" presName="descendantText" presStyleLbl="alignAccFollowNode1" presStyleIdx="0" presStyleCnt="3">
        <dgm:presLayoutVars>
          <dgm:bulletEnabled val="1"/>
        </dgm:presLayoutVars>
      </dgm:prSet>
      <dgm:spPr/>
    </dgm:pt>
    <dgm:pt modelId="{188A9B3D-F269-4731-B77B-9723AD40F385}" type="pres">
      <dgm:prSet presAssocID="{3AE35F93-1263-46AF-8C9B-85C7E60F81F6}" presName="sp" presStyleCnt="0"/>
      <dgm:spPr/>
    </dgm:pt>
    <dgm:pt modelId="{C8318F97-B167-45F4-8742-18BF9114E2F1}" type="pres">
      <dgm:prSet presAssocID="{6CB59996-5210-43E1-8788-8DAAD288932B}" presName="linNode" presStyleCnt="0"/>
      <dgm:spPr/>
    </dgm:pt>
    <dgm:pt modelId="{99D19171-F465-4638-BB74-54CA5B524623}" type="pres">
      <dgm:prSet presAssocID="{6CB59996-5210-43E1-8788-8DAAD288932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C2C5739-7C77-4B18-A7B1-97EFF81BC9A4}" type="pres">
      <dgm:prSet presAssocID="{6CB59996-5210-43E1-8788-8DAAD288932B}" presName="descendantText" presStyleLbl="alignAccFollowNode1" presStyleIdx="1" presStyleCnt="3">
        <dgm:presLayoutVars>
          <dgm:bulletEnabled val="1"/>
        </dgm:presLayoutVars>
      </dgm:prSet>
      <dgm:spPr/>
    </dgm:pt>
    <dgm:pt modelId="{56C6909B-520F-4824-AF02-DD0D7B413C6A}" type="pres">
      <dgm:prSet presAssocID="{B3480509-2794-4220-8515-CB5D9811C025}" presName="sp" presStyleCnt="0"/>
      <dgm:spPr/>
    </dgm:pt>
    <dgm:pt modelId="{9C820B81-544F-48F3-8A65-5D9F0E7D83B6}" type="pres">
      <dgm:prSet presAssocID="{F7BEE671-5091-4CC4-97A5-4388EE47FB76}" presName="linNode" presStyleCnt="0"/>
      <dgm:spPr/>
    </dgm:pt>
    <dgm:pt modelId="{37C3A914-C122-4C10-9136-1BDA65BF05EF}" type="pres">
      <dgm:prSet presAssocID="{F7BEE671-5091-4CC4-97A5-4388EE47FB7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74F0EDF-BCA5-4C3B-AD95-51CFA0AFBE0A}" type="pres">
      <dgm:prSet presAssocID="{F7BEE671-5091-4CC4-97A5-4388EE47FB7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5D8FE515-DDD0-4031-931B-1096F4ACCEED}" type="presOf" srcId="{08C74D0B-DDBB-44E9-BF54-FC7D20C57B50}" destId="{574F0EDF-BCA5-4C3B-AD95-51CFA0AFBE0A}" srcOrd="0" destOrd="0" presId="urn:microsoft.com/office/officeart/2005/8/layout/vList5"/>
    <dgm:cxn modelId="{BF3A9C28-145D-4786-BABA-E2DB15E94CE9}" srcId="{F206EBF8-FA2F-4282-9DFD-DBCAC17C65B5}" destId="{9C449A0E-39C9-4C8C-A230-2727B15369A2}" srcOrd="0" destOrd="0" parTransId="{B1731E43-D9C2-4E6D-9AC5-AE66E8048656}" sibTransId="{3AE35F93-1263-46AF-8C9B-85C7E60F81F6}"/>
    <dgm:cxn modelId="{46B6A131-9333-416C-9D79-AA7DAC3BDBDD}" srcId="{F206EBF8-FA2F-4282-9DFD-DBCAC17C65B5}" destId="{6CB59996-5210-43E1-8788-8DAAD288932B}" srcOrd="1" destOrd="0" parTransId="{3EFEEF48-5E7D-449D-9BD4-8AFF6D9FD77F}" sibTransId="{B3480509-2794-4220-8515-CB5D9811C025}"/>
    <dgm:cxn modelId="{04804539-36C1-44DE-878B-C6F060BE82DE}" type="presOf" srcId="{6CB59996-5210-43E1-8788-8DAAD288932B}" destId="{99D19171-F465-4638-BB74-54CA5B524623}" srcOrd="0" destOrd="0" presId="urn:microsoft.com/office/officeart/2005/8/layout/vList5"/>
    <dgm:cxn modelId="{C3B16E68-7FEE-46E5-9C0F-8454E69E8D19}" type="presOf" srcId="{5709CF9F-90C4-4AFD-8ED1-5232EC3611BC}" destId="{574F0EDF-BCA5-4C3B-AD95-51CFA0AFBE0A}" srcOrd="0" destOrd="1" presId="urn:microsoft.com/office/officeart/2005/8/layout/vList5"/>
    <dgm:cxn modelId="{0C62FF80-7954-428C-B46D-241CB98A8553}" type="presOf" srcId="{9C449A0E-39C9-4C8C-A230-2727B15369A2}" destId="{286799BA-104F-42B9-8C9D-523219CDB90F}" srcOrd="0" destOrd="0" presId="urn:microsoft.com/office/officeart/2005/8/layout/vList5"/>
    <dgm:cxn modelId="{299D8F8A-2995-423D-A3AF-E68E3D3CDB73}" srcId="{F7BEE671-5091-4CC4-97A5-4388EE47FB76}" destId="{5709CF9F-90C4-4AFD-8ED1-5232EC3611BC}" srcOrd="1" destOrd="0" parTransId="{3A2A46EE-F4C4-4112-B49B-DB0B1F474B65}" sibTransId="{55517473-2D27-4471-9904-3CD383DBDF47}"/>
    <dgm:cxn modelId="{3AF68090-6650-42C4-A59B-596C0AA47678}" type="presOf" srcId="{26D6658E-1BC2-4D3E-8A92-576E0B029E48}" destId="{F64ABF0E-BC1E-4020-9301-4947D166F456}" srcOrd="0" destOrd="1" presId="urn:microsoft.com/office/officeart/2005/8/layout/vList5"/>
    <dgm:cxn modelId="{BF4B909F-56E9-45F0-87F1-CD3F48B3B35D}" srcId="{6CB59996-5210-43E1-8788-8DAAD288932B}" destId="{C3098D7F-5D7A-4902-BF36-03C42AC01FFB}" srcOrd="0" destOrd="0" parTransId="{FBB398F6-73B7-4DBF-961F-29BB1490A4F3}" sibTransId="{1AF6E8AC-EE5C-4E41-A58C-B6B138369467}"/>
    <dgm:cxn modelId="{5D160AA2-5114-4F9A-A136-C55DD72205AD}" srcId="{F206EBF8-FA2F-4282-9DFD-DBCAC17C65B5}" destId="{F7BEE671-5091-4CC4-97A5-4388EE47FB76}" srcOrd="2" destOrd="0" parTransId="{95BBAD7D-93E8-462B-9A0C-75F5692C6476}" sibTransId="{C2EA10D5-07F4-4363-961C-ACB39F60FC1D}"/>
    <dgm:cxn modelId="{91FC05A4-F2E2-4530-9E58-BC77AF9054F8}" srcId="{F7BEE671-5091-4CC4-97A5-4388EE47FB76}" destId="{08C74D0B-DDBB-44E9-BF54-FC7D20C57B50}" srcOrd="0" destOrd="0" parTransId="{583F1C94-2D66-4797-9A43-729751D7A845}" sibTransId="{B838A450-5281-414C-8572-F0F4C8A8F392}"/>
    <dgm:cxn modelId="{31AD7DAE-A348-406C-9A11-2966C6A2C425}" type="presOf" srcId="{F206EBF8-FA2F-4282-9DFD-DBCAC17C65B5}" destId="{94A49C9C-E76B-4066-B172-1E0B342CD56F}" srcOrd="0" destOrd="0" presId="urn:microsoft.com/office/officeart/2005/8/layout/vList5"/>
    <dgm:cxn modelId="{C7E90CB2-45C0-4458-8E73-3F51E45F02AE}" type="presOf" srcId="{F7BEE671-5091-4CC4-97A5-4388EE47FB76}" destId="{37C3A914-C122-4C10-9136-1BDA65BF05EF}" srcOrd="0" destOrd="0" presId="urn:microsoft.com/office/officeart/2005/8/layout/vList5"/>
    <dgm:cxn modelId="{3CC9B9C8-D9D9-4DE0-923D-CFDD2F151747}" srcId="{6CB59996-5210-43E1-8788-8DAAD288932B}" destId="{FD5A4E91-E229-4DBF-A78F-1BEB0D3F5947}" srcOrd="1" destOrd="0" parTransId="{AC162E88-6B9B-4F43-8BFD-107728967AC8}" sibTransId="{DA160A28-90C4-49C0-8E9D-DCCB4D7D0EE7}"/>
    <dgm:cxn modelId="{388AB9E3-3833-4867-8141-43B488982317}" srcId="{9C449A0E-39C9-4C8C-A230-2727B15369A2}" destId="{26D6658E-1BC2-4D3E-8A92-576E0B029E48}" srcOrd="1" destOrd="0" parTransId="{F9DD3C30-66F6-4A2E-B054-30012D85D0B5}" sibTransId="{3DEC5A2A-C95B-4F95-A474-9F5E85C40D83}"/>
    <dgm:cxn modelId="{620CB1E9-0317-406D-98EC-336BE355EC36}" srcId="{9C449A0E-39C9-4C8C-A230-2727B15369A2}" destId="{930B7EBD-E69E-4823-AE27-09606767DB99}" srcOrd="0" destOrd="0" parTransId="{2005DDDF-3E62-4C77-8397-1029F8178F17}" sibTransId="{5EFF58F7-CBE7-4C40-AFD6-660FAAEBC04F}"/>
    <dgm:cxn modelId="{D7375CEC-9C53-4BA4-B366-810970523125}" type="presOf" srcId="{FD5A4E91-E229-4DBF-A78F-1BEB0D3F5947}" destId="{CC2C5739-7C77-4B18-A7B1-97EFF81BC9A4}" srcOrd="0" destOrd="1" presId="urn:microsoft.com/office/officeart/2005/8/layout/vList5"/>
    <dgm:cxn modelId="{FAD121F0-EAEA-4C15-919A-8B32ECF90210}" type="presOf" srcId="{930B7EBD-E69E-4823-AE27-09606767DB99}" destId="{F64ABF0E-BC1E-4020-9301-4947D166F456}" srcOrd="0" destOrd="0" presId="urn:microsoft.com/office/officeart/2005/8/layout/vList5"/>
    <dgm:cxn modelId="{D55820F6-A699-4563-B8D9-BB3808E9D5B1}" type="presOf" srcId="{C3098D7F-5D7A-4902-BF36-03C42AC01FFB}" destId="{CC2C5739-7C77-4B18-A7B1-97EFF81BC9A4}" srcOrd="0" destOrd="0" presId="urn:microsoft.com/office/officeart/2005/8/layout/vList5"/>
    <dgm:cxn modelId="{A26A5B62-2D19-4E81-B5DC-4F92B1EAA5F9}" type="presParOf" srcId="{94A49C9C-E76B-4066-B172-1E0B342CD56F}" destId="{BCD3D297-7CA1-432E-9585-75D23F628C5B}" srcOrd="0" destOrd="0" presId="urn:microsoft.com/office/officeart/2005/8/layout/vList5"/>
    <dgm:cxn modelId="{E96C5C54-4763-44C5-9E98-6BB23D2AD20B}" type="presParOf" srcId="{BCD3D297-7CA1-432E-9585-75D23F628C5B}" destId="{286799BA-104F-42B9-8C9D-523219CDB90F}" srcOrd="0" destOrd="0" presId="urn:microsoft.com/office/officeart/2005/8/layout/vList5"/>
    <dgm:cxn modelId="{CB11E0DB-86F3-457F-9D3F-95E8C6AE6FF5}" type="presParOf" srcId="{BCD3D297-7CA1-432E-9585-75D23F628C5B}" destId="{F64ABF0E-BC1E-4020-9301-4947D166F456}" srcOrd="1" destOrd="0" presId="urn:microsoft.com/office/officeart/2005/8/layout/vList5"/>
    <dgm:cxn modelId="{AFEFE009-5073-4F9F-9446-5700AB97C7EA}" type="presParOf" srcId="{94A49C9C-E76B-4066-B172-1E0B342CD56F}" destId="{188A9B3D-F269-4731-B77B-9723AD40F385}" srcOrd="1" destOrd="0" presId="urn:microsoft.com/office/officeart/2005/8/layout/vList5"/>
    <dgm:cxn modelId="{326CBFC5-464C-4368-8DE5-D8A0137E4E6F}" type="presParOf" srcId="{94A49C9C-E76B-4066-B172-1E0B342CD56F}" destId="{C8318F97-B167-45F4-8742-18BF9114E2F1}" srcOrd="2" destOrd="0" presId="urn:microsoft.com/office/officeart/2005/8/layout/vList5"/>
    <dgm:cxn modelId="{43EAEF52-019F-4396-BC37-276E452C0316}" type="presParOf" srcId="{C8318F97-B167-45F4-8742-18BF9114E2F1}" destId="{99D19171-F465-4638-BB74-54CA5B524623}" srcOrd="0" destOrd="0" presId="urn:microsoft.com/office/officeart/2005/8/layout/vList5"/>
    <dgm:cxn modelId="{E1554F1E-17E8-4C8B-A4A3-1E34D3B19086}" type="presParOf" srcId="{C8318F97-B167-45F4-8742-18BF9114E2F1}" destId="{CC2C5739-7C77-4B18-A7B1-97EFF81BC9A4}" srcOrd="1" destOrd="0" presId="urn:microsoft.com/office/officeart/2005/8/layout/vList5"/>
    <dgm:cxn modelId="{71EED03F-C79E-46DF-8351-BC874F36518B}" type="presParOf" srcId="{94A49C9C-E76B-4066-B172-1E0B342CD56F}" destId="{56C6909B-520F-4824-AF02-DD0D7B413C6A}" srcOrd="3" destOrd="0" presId="urn:microsoft.com/office/officeart/2005/8/layout/vList5"/>
    <dgm:cxn modelId="{679E553D-C64F-4787-BF28-87EB4800F822}" type="presParOf" srcId="{94A49C9C-E76B-4066-B172-1E0B342CD56F}" destId="{9C820B81-544F-48F3-8A65-5D9F0E7D83B6}" srcOrd="4" destOrd="0" presId="urn:microsoft.com/office/officeart/2005/8/layout/vList5"/>
    <dgm:cxn modelId="{C1CAC86A-C653-480E-99CE-75BFCE245B2A}" type="presParOf" srcId="{9C820B81-544F-48F3-8A65-5D9F0E7D83B6}" destId="{37C3A914-C122-4C10-9136-1BDA65BF05EF}" srcOrd="0" destOrd="0" presId="urn:microsoft.com/office/officeart/2005/8/layout/vList5"/>
    <dgm:cxn modelId="{E2FD1234-C25D-4EA6-B431-D29E5B121942}" type="presParOf" srcId="{9C820B81-544F-48F3-8A65-5D9F0E7D83B6}" destId="{574F0EDF-BCA5-4C3B-AD95-51CFA0AFBE0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0FA2C4-5A8F-4C82-B209-707E3220D75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7ACDD4-521B-4684-A37C-6A002B9A7933}">
      <dgm:prSet phldrT="[Text]" custT="1"/>
      <dgm:spPr/>
      <dgm:t>
        <a:bodyPr/>
        <a:lstStyle/>
        <a:p>
          <a:pPr algn="ctr"/>
          <a:r>
            <a:rPr lang="en-US" sz="1700" dirty="0"/>
            <a:t>Investor wants to Borrow Funds to pay margin</a:t>
          </a:r>
        </a:p>
      </dgm:t>
    </dgm:pt>
    <dgm:pt modelId="{16953A8D-FFF3-4039-8C4A-CC7BF19AF60B}" type="parTrans" cxnId="{37286BBC-D55C-4EC7-AFE6-B0D8EC8CC4B8}">
      <dgm:prSet/>
      <dgm:spPr/>
      <dgm:t>
        <a:bodyPr/>
        <a:lstStyle/>
        <a:p>
          <a:endParaRPr lang="en-US"/>
        </a:p>
      </dgm:t>
    </dgm:pt>
    <dgm:pt modelId="{5785B6CC-CF8F-413E-8BE1-02684FDC3E5B}" type="sibTrans" cxnId="{37286BBC-D55C-4EC7-AFE6-B0D8EC8CC4B8}">
      <dgm:prSet/>
      <dgm:spPr/>
      <dgm:t>
        <a:bodyPr/>
        <a:lstStyle/>
        <a:p>
          <a:endParaRPr lang="en-US"/>
        </a:p>
      </dgm:t>
    </dgm:pt>
    <dgm:pt modelId="{89EDEC13-BD70-473F-975D-69362FE53F84}">
      <dgm:prSet phldrT="[Text]" custT="1"/>
      <dgm:spPr/>
      <dgm:t>
        <a:bodyPr/>
        <a:lstStyle/>
        <a:p>
          <a:pPr algn="ctr"/>
          <a:r>
            <a:rPr lang="en-US" sz="1700" dirty="0"/>
            <a:t>He may pledge his owned securities (shares, bonds, etc.) to borrow funds.</a:t>
          </a:r>
        </a:p>
      </dgm:t>
    </dgm:pt>
    <dgm:pt modelId="{68E66877-5EF9-4D3A-A9F3-21D701DFABA3}" type="parTrans" cxnId="{EF5DCB10-F5FD-47AE-8AEC-C3D3516EF8C8}">
      <dgm:prSet/>
      <dgm:spPr/>
      <dgm:t>
        <a:bodyPr/>
        <a:lstStyle/>
        <a:p>
          <a:endParaRPr lang="en-US"/>
        </a:p>
      </dgm:t>
    </dgm:pt>
    <dgm:pt modelId="{2CAB8D25-5439-46C9-92F6-4F1FE3919A59}" type="sibTrans" cxnId="{EF5DCB10-F5FD-47AE-8AEC-C3D3516EF8C8}">
      <dgm:prSet/>
      <dgm:spPr/>
      <dgm:t>
        <a:bodyPr/>
        <a:lstStyle/>
        <a:p>
          <a:endParaRPr lang="en-US"/>
        </a:p>
      </dgm:t>
    </dgm:pt>
    <dgm:pt modelId="{B599E881-3FCB-440E-9FD7-65AC1755E9C2}">
      <dgm:prSet phldrT="[Text]" custT="1"/>
      <dgm:spPr/>
      <dgm:t>
        <a:bodyPr/>
        <a:lstStyle/>
        <a:p>
          <a:pPr algn="ctr"/>
          <a:r>
            <a:rPr lang="en-US" sz="1700" dirty="0"/>
            <a:t>Pledged securities act as collateral for the loan. Pledgee/ Creditor only has possession of pledged securities and not ownership/ title to the pledged securities.</a:t>
          </a:r>
        </a:p>
      </dgm:t>
    </dgm:pt>
    <dgm:pt modelId="{7CA22280-1EC1-470B-8B0F-034321DF59DC}" type="parTrans" cxnId="{1F8F449A-1557-43F4-B87B-5DB9F676DFFE}">
      <dgm:prSet/>
      <dgm:spPr/>
      <dgm:t>
        <a:bodyPr/>
        <a:lstStyle/>
        <a:p>
          <a:endParaRPr lang="en-US"/>
        </a:p>
      </dgm:t>
    </dgm:pt>
    <dgm:pt modelId="{D372BDD8-DCA1-4F72-85F3-D4DCD5747E63}" type="sibTrans" cxnId="{1F8F449A-1557-43F4-B87B-5DB9F676DFFE}">
      <dgm:prSet/>
      <dgm:spPr/>
      <dgm:t>
        <a:bodyPr/>
        <a:lstStyle/>
        <a:p>
          <a:endParaRPr lang="en-US"/>
        </a:p>
      </dgm:t>
    </dgm:pt>
    <dgm:pt modelId="{3004268A-7FD4-49CB-98ED-DC2F10127B4B}">
      <dgm:prSet custT="1"/>
      <dgm:spPr/>
      <dgm:t>
        <a:bodyPr/>
        <a:lstStyle/>
        <a:p>
          <a:pPr algn="ctr"/>
          <a:r>
            <a:rPr lang="en-US" sz="1700" dirty="0"/>
            <a:t>If borrower of funds(pledger) defaults on repayment </a:t>
          </a:r>
          <a:r>
            <a:rPr lang="en-US" sz="1700" dirty="0">
              <a:sym typeface="Wingdings" panose="05000000000000000000" pitchFamily="2" charset="2"/>
            </a:rPr>
            <a:t> lender of funds (pledgee) can sell the securities and recover his money</a:t>
          </a:r>
          <a:endParaRPr lang="en-US" sz="1700" dirty="0"/>
        </a:p>
      </dgm:t>
    </dgm:pt>
    <dgm:pt modelId="{6DC3BF43-9A27-4C93-B3ED-CC2F40D1D373}" type="parTrans" cxnId="{1D15DCEA-5FBC-49C4-B977-E5B52F303B2F}">
      <dgm:prSet/>
      <dgm:spPr/>
      <dgm:t>
        <a:bodyPr/>
        <a:lstStyle/>
        <a:p>
          <a:endParaRPr lang="en-US"/>
        </a:p>
      </dgm:t>
    </dgm:pt>
    <dgm:pt modelId="{7BC81DED-47D1-4030-B6B6-4F4942C96221}" type="sibTrans" cxnId="{1D15DCEA-5FBC-49C4-B977-E5B52F303B2F}">
      <dgm:prSet/>
      <dgm:spPr/>
      <dgm:t>
        <a:bodyPr/>
        <a:lstStyle/>
        <a:p>
          <a:endParaRPr lang="en-US"/>
        </a:p>
      </dgm:t>
    </dgm:pt>
    <dgm:pt modelId="{568DACF5-5684-4AD4-BEDE-EA0E0755E9BD}">
      <dgm:prSet custT="1"/>
      <dgm:spPr/>
      <dgm:t>
        <a:bodyPr/>
        <a:lstStyle/>
        <a:p>
          <a:pPr algn="ctr"/>
          <a:r>
            <a:rPr lang="en-US" sz="1700" dirty="0"/>
            <a:t>Securities are provisionally moved from pledger’s/ debtor’s securities account to pledgee’s/ creditor’s securities account.</a:t>
          </a:r>
        </a:p>
      </dgm:t>
    </dgm:pt>
    <dgm:pt modelId="{7F3112FA-D30F-4CA3-BEB9-61D7016A54A8}" type="parTrans" cxnId="{3D7E9A0C-B2EC-435E-B534-CC5C7ED9230E}">
      <dgm:prSet/>
      <dgm:spPr/>
      <dgm:t>
        <a:bodyPr/>
        <a:lstStyle/>
        <a:p>
          <a:endParaRPr lang="en-US"/>
        </a:p>
      </dgm:t>
    </dgm:pt>
    <dgm:pt modelId="{1D216F14-979E-4E3D-B76E-B5712D7BC4F2}" type="sibTrans" cxnId="{3D7E9A0C-B2EC-435E-B534-CC5C7ED9230E}">
      <dgm:prSet/>
      <dgm:spPr/>
      <dgm:t>
        <a:bodyPr/>
        <a:lstStyle/>
        <a:p>
          <a:endParaRPr lang="en-US"/>
        </a:p>
      </dgm:t>
    </dgm:pt>
    <dgm:pt modelId="{BBB10D97-C884-44F2-BC70-2EE424C813AE}">
      <dgm:prSet/>
      <dgm:spPr/>
      <dgm:t>
        <a:bodyPr/>
        <a:lstStyle/>
        <a:p>
          <a:endParaRPr lang="en-US"/>
        </a:p>
      </dgm:t>
    </dgm:pt>
    <dgm:pt modelId="{8E38684F-7D38-45F8-A60F-709893C76BF1}" type="parTrans" cxnId="{56DF2F4B-9749-486D-88E4-D141EA1D1A51}">
      <dgm:prSet/>
      <dgm:spPr/>
      <dgm:t>
        <a:bodyPr/>
        <a:lstStyle/>
        <a:p>
          <a:endParaRPr lang="en-US"/>
        </a:p>
      </dgm:t>
    </dgm:pt>
    <dgm:pt modelId="{4EE7CFE2-5CC7-4BF2-8C5E-79085EB9E21B}" type="sibTrans" cxnId="{56DF2F4B-9749-486D-88E4-D141EA1D1A51}">
      <dgm:prSet/>
      <dgm:spPr/>
      <dgm:t>
        <a:bodyPr/>
        <a:lstStyle/>
        <a:p>
          <a:endParaRPr lang="en-US"/>
        </a:p>
      </dgm:t>
    </dgm:pt>
    <dgm:pt modelId="{6C62384F-578F-471B-BB48-841AF7098C31}" type="pres">
      <dgm:prSet presAssocID="{D10FA2C4-5A8F-4C82-B209-707E3220D753}" presName="outerComposite" presStyleCnt="0">
        <dgm:presLayoutVars>
          <dgm:chMax val="5"/>
          <dgm:dir/>
          <dgm:resizeHandles val="exact"/>
        </dgm:presLayoutVars>
      </dgm:prSet>
      <dgm:spPr/>
    </dgm:pt>
    <dgm:pt modelId="{AEBD28AF-4A68-4AC1-8B0E-FE50E09EEF8D}" type="pres">
      <dgm:prSet presAssocID="{D10FA2C4-5A8F-4C82-B209-707E3220D753}" presName="dummyMaxCanvas" presStyleCnt="0">
        <dgm:presLayoutVars/>
      </dgm:prSet>
      <dgm:spPr/>
    </dgm:pt>
    <dgm:pt modelId="{00A61277-A204-49F2-8240-5A3730F307E1}" type="pres">
      <dgm:prSet presAssocID="{D10FA2C4-5A8F-4C82-B209-707E3220D753}" presName="FiveNodes_1" presStyleLbl="node1" presStyleIdx="0" presStyleCnt="5" custScaleX="129870" custScaleY="93483" custLinFactNeighborX="14724" custLinFactNeighborY="-14888">
        <dgm:presLayoutVars>
          <dgm:bulletEnabled val="1"/>
        </dgm:presLayoutVars>
      </dgm:prSet>
      <dgm:spPr/>
    </dgm:pt>
    <dgm:pt modelId="{152ED7D1-9E33-4E6B-92BE-5D2E7DFFC2B5}" type="pres">
      <dgm:prSet presAssocID="{D10FA2C4-5A8F-4C82-B209-707E3220D753}" presName="FiveNodes_2" presStyleLbl="node1" presStyleIdx="1" presStyleCnt="5" custScaleX="129870" custScaleY="68012" custLinFactNeighborX="7257" custLinFactNeighborY="-9054">
        <dgm:presLayoutVars>
          <dgm:bulletEnabled val="1"/>
        </dgm:presLayoutVars>
      </dgm:prSet>
      <dgm:spPr/>
    </dgm:pt>
    <dgm:pt modelId="{6753EA73-9E3E-49E1-889E-E0BA1B6FCEA9}" type="pres">
      <dgm:prSet presAssocID="{D10FA2C4-5A8F-4C82-B209-707E3220D753}" presName="FiveNodes_3" presStyleLbl="node1" presStyleIdx="2" presStyleCnt="5" custScaleX="129870" custScaleY="93559" custLinFactNeighborX="-211" custLinFactNeighborY="1489">
        <dgm:presLayoutVars>
          <dgm:bulletEnabled val="1"/>
        </dgm:presLayoutVars>
      </dgm:prSet>
      <dgm:spPr/>
    </dgm:pt>
    <dgm:pt modelId="{1E940FAD-0EE8-41F5-959D-2451044C0CAC}" type="pres">
      <dgm:prSet presAssocID="{D10FA2C4-5A8F-4C82-B209-707E3220D753}" presName="FiveNodes_4" presStyleLbl="node1" presStyleIdx="3" presStyleCnt="5" custScaleX="129823" custScaleY="92101" custLinFactNeighborX="-7702" custLinFactNeighborY="11899">
        <dgm:presLayoutVars>
          <dgm:bulletEnabled val="1"/>
        </dgm:presLayoutVars>
      </dgm:prSet>
      <dgm:spPr/>
    </dgm:pt>
    <dgm:pt modelId="{FBB5D755-95F7-4A99-A2E5-0B01967C3C4C}" type="pres">
      <dgm:prSet presAssocID="{D10FA2C4-5A8F-4C82-B209-707E3220D753}" presName="FiveNodes_5" presStyleLbl="node1" presStyleIdx="4" presStyleCnt="5" custScaleX="129028" custScaleY="78436" custLinFactNeighborX="-15567" custLinFactNeighborY="10782">
        <dgm:presLayoutVars>
          <dgm:bulletEnabled val="1"/>
        </dgm:presLayoutVars>
      </dgm:prSet>
      <dgm:spPr/>
    </dgm:pt>
    <dgm:pt modelId="{F3643619-EF25-4627-B141-BCF4F57BF594}" type="pres">
      <dgm:prSet presAssocID="{D10FA2C4-5A8F-4C82-B209-707E3220D753}" presName="FiveConn_1-2" presStyleLbl="fgAccFollowNode1" presStyleIdx="0" presStyleCnt="4" custLinFactX="100000" custLinFactNeighborX="174855" custLinFactNeighborY="-6689">
        <dgm:presLayoutVars>
          <dgm:bulletEnabled val="1"/>
        </dgm:presLayoutVars>
      </dgm:prSet>
      <dgm:spPr/>
    </dgm:pt>
    <dgm:pt modelId="{E4A3F563-C39E-49B6-81D0-AC4BBCD4B623}" type="pres">
      <dgm:prSet presAssocID="{D10FA2C4-5A8F-4C82-B209-707E3220D753}" presName="FiveConn_2-3" presStyleLbl="fgAccFollowNode1" presStyleIdx="1" presStyleCnt="4" custLinFactX="85527" custLinFactNeighborX="100000" custLinFactNeighborY="-9161">
        <dgm:presLayoutVars>
          <dgm:bulletEnabled val="1"/>
        </dgm:presLayoutVars>
      </dgm:prSet>
      <dgm:spPr/>
    </dgm:pt>
    <dgm:pt modelId="{AE7D4FEE-2E8C-41EB-BF59-5856ADBEA99C}" type="pres">
      <dgm:prSet presAssocID="{D10FA2C4-5A8F-4C82-B209-707E3220D753}" presName="FiveConn_3-4" presStyleLbl="fgAccFollowNode1" presStyleIdx="2" presStyleCnt="4" custLinFactNeighborX="96199" custLinFactNeighborY="12905">
        <dgm:presLayoutVars>
          <dgm:bulletEnabled val="1"/>
        </dgm:presLayoutVars>
      </dgm:prSet>
      <dgm:spPr/>
    </dgm:pt>
    <dgm:pt modelId="{CBB550F0-6F3B-4AD2-B987-E08C55852146}" type="pres">
      <dgm:prSet presAssocID="{D10FA2C4-5A8F-4C82-B209-707E3220D753}" presName="FiveConn_4-5" presStyleLbl="fgAccFollowNode1" presStyleIdx="3" presStyleCnt="4" custLinFactNeighborX="8027" custLinFactNeighborY="18324">
        <dgm:presLayoutVars>
          <dgm:bulletEnabled val="1"/>
        </dgm:presLayoutVars>
      </dgm:prSet>
      <dgm:spPr/>
    </dgm:pt>
    <dgm:pt modelId="{E7FEC01A-E26B-4B8B-A9FA-E65B5AAF1C3B}" type="pres">
      <dgm:prSet presAssocID="{D10FA2C4-5A8F-4C82-B209-707E3220D753}" presName="FiveNodes_1_text" presStyleLbl="node1" presStyleIdx="4" presStyleCnt="5">
        <dgm:presLayoutVars>
          <dgm:bulletEnabled val="1"/>
        </dgm:presLayoutVars>
      </dgm:prSet>
      <dgm:spPr/>
    </dgm:pt>
    <dgm:pt modelId="{B5E9B71E-CBCF-4961-B8CD-F4B2926671FB}" type="pres">
      <dgm:prSet presAssocID="{D10FA2C4-5A8F-4C82-B209-707E3220D753}" presName="FiveNodes_2_text" presStyleLbl="node1" presStyleIdx="4" presStyleCnt="5">
        <dgm:presLayoutVars>
          <dgm:bulletEnabled val="1"/>
        </dgm:presLayoutVars>
      </dgm:prSet>
      <dgm:spPr/>
    </dgm:pt>
    <dgm:pt modelId="{B67702EA-C3C8-45D4-90A9-E0EA9BB90AC2}" type="pres">
      <dgm:prSet presAssocID="{D10FA2C4-5A8F-4C82-B209-707E3220D753}" presName="FiveNodes_3_text" presStyleLbl="node1" presStyleIdx="4" presStyleCnt="5">
        <dgm:presLayoutVars>
          <dgm:bulletEnabled val="1"/>
        </dgm:presLayoutVars>
      </dgm:prSet>
      <dgm:spPr/>
    </dgm:pt>
    <dgm:pt modelId="{28BE70B0-4BC1-4042-97EF-A47AEEF0E2A1}" type="pres">
      <dgm:prSet presAssocID="{D10FA2C4-5A8F-4C82-B209-707E3220D753}" presName="FiveNodes_4_text" presStyleLbl="node1" presStyleIdx="4" presStyleCnt="5">
        <dgm:presLayoutVars>
          <dgm:bulletEnabled val="1"/>
        </dgm:presLayoutVars>
      </dgm:prSet>
      <dgm:spPr/>
    </dgm:pt>
    <dgm:pt modelId="{938F726E-D56A-46D2-BB63-05AB4E03672A}" type="pres">
      <dgm:prSet presAssocID="{D10FA2C4-5A8F-4C82-B209-707E3220D75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3D7E9A0C-B2EC-435E-B534-CC5C7ED9230E}" srcId="{D10FA2C4-5A8F-4C82-B209-707E3220D753}" destId="{568DACF5-5684-4AD4-BEDE-EA0E0755E9BD}" srcOrd="4" destOrd="0" parTransId="{7F3112FA-D30F-4CA3-BEB9-61D7016A54A8}" sibTransId="{1D216F14-979E-4E3D-B76E-B5712D7BC4F2}"/>
    <dgm:cxn modelId="{EF5DCB10-F5FD-47AE-8AEC-C3D3516EF8C8}" srcId="{D10FA2C4-5A8F-4C82-B209-707E3220D753}" destId="{89EDEC13-BD70-473F-975D-69362FE53F84}" srcOrd="1" destOrd="0" parTransId="{68E66877-5EF9-4D3A-A9F3-21D701DFABA3}" sibTransId="{2CAB8D25-5439-46C9-92F6-4F1FE3919A59}"/>
    <dgm:cxn modelId="{A3950613-AEC3-4204-BC9B-18FF1240C54A}" type="presOf" srcId="{B599E881-3FCB-440E-9FD7-65AC1755E9C2}" destId="{B67702EA-C3C8-45D4-90A9-E0EA9BB90AC2}" srcOrd="1" destOrd="0" presId="urn:microsoft.com/office/officeart/2005/8/layout/vProcess5"/>
    <dgm:cxn modelId="{16ED1213-8028-4C48-A629-4E72BED311CC}" type="presOf" srcId="{89EDEC13-BD70-473F-975D-69362FE53F84}" destId="{152ED7D1-9E33-4E6B-92BE-5D2E7DFFC2B5}" srcOrd="0" destOrd="0" presId="urn:microsoft.com/office/officeart/2005/8/layout/vProcess5"/>
    <dgm:cxn modelId="{E9CAF425-B23F-49FA-A3F9-B138990F4203}" type="presOf" srcId="{568DACF5-5684-4AD4-BEDE-EA0E0755E9BD}" destId="{FBB5D755-95F7-4A99-A2E5-0B01967C3C4C}" srcOrd="0" destOrd="0" presId="urn:microsoft.com/office/officeart/2005/8/layout/vProcess5"/>
    <dgm:cxn modelId="{C7F04E2F-7F25-4BDE-9E29-A1B32A5C8BC9}" type="presOf" srcId="{3004268A-7FD4-49CB-98ED-DC2F10127B4B}" destId="{1E940FAD-0EE8-41F5-959D-2451044C0CAC}" srcOrd="0" destOrd="0" presId="urn:microsoft.com/office/officeart/2005/8/layout/vProcess5"/>
    <dgm:cxn modelId="{080ADB30-4E1D-4DEB-9581-B25152894C1C}" type="presOf" srcId="{7BC81DED-47D1-4030-B6B6-4F4942C96221}" destId="{CBB550F0-6F3B-4AD2-B987-E08C55852146}" srcOrd="0" destOrd="0" presId="urn:microsoft.com/office/officeart/2005/8/layout/vProcess5"/>
    <dgm:cxn modelId="{F1846931-EACD-470D-AF61-9AD1CB8F35B4}" type="presOf" srcId="{D10FA2C4-5A8F-4C82-B209-707E3220D753}" destId="{6C62384F-578F-471B-BB48-841AF7098C31}" srcOrd="0" destOrd="0" presId="urn:microsoft.com/office/officeart/2005/8/layout/vProcess5"/>
    <dgm:cxn modelId="{466F093F-DC51-4BA4-82FD-69BA22F8183E}" type="presOf" srcId="{2CAB8D25-5439-46C9-92F6-4F1FE3919A59}" destId="{E4A3F563-C39E-49B6-81D0-AC4BBCD4B623}" srcOrd="0" destOrd="0" presId="urn:microsoft.com/office/officeart/2005/8/layout/vProcess5"/>
    <dgm:cxn modelId="{A57DAB47-C857-4F01-8318-869502262E4D}" type="presOf" srcId="{89EDEC13-BD70-473F-975D-69362FE53F84}" destId="{B5E9B71E-CBCF-4961-B8CD-F4B2926671FB}" srcOrd="1" destOrd="0" presId="urn:microsoft.com/office/officeart/2005/8/layout/vProcess5"/>
    <dgm:cxn modelId="{56DF2F4B-9749-486D-88E4-D141EA1D1A51}" srcId="{D10FA2C4-5A8F-4C82-B209-707E3220D753}" destId="{BBB10D97-C884-44F2-BC70-2EE424C813AE}" srcOrd="5" destOrd="0" parTransId="{8E38684F-7D38-45F8-A60F-709893C76BF1}" sibTransId="{4EE7CFE2-5CC7-4BF2-8C5E-79085EB9E21B}"/>
    <dgm:cxn modelId="{97FB194F-5135-4F02-B92C-BE3E8B14A54F}" type="presOf" srcId="{D372BDD8-DCA1-4F72-85F3-D4DCD5747E63}" destId="{AE7D4FEE-2E8C-41EB-BF59-5856ADBEA99C}" srcOrd="0" destOrd="0" presId="urn:microsoft.com/office/officeart/2005/8/layout/vProcess5"/>
    <dgm:cxn modelId="{3DCF9B55-E8ED-4785-B5BC-6DB3559E89F2}" type="presOf" srcId="{B599E881-3FCB-440E-9FD7-65AC1755E9C2}" destId="{6753EA73-9E3E-49E1-889E-E0BA1B6FCEA9}" srcOrd="0" destOrd="0" presId="urn:microsoft.com/office/officeart/2005/8/layout/vProcess5"/>
    <dgm:cxn modelId="{95FCE378-FE60-4DA5-B018-36675E198663}" type="presOf" srcId="{3F7ACDD4-521B-4684-A37C-6A002B9A7933}" destId="{00A61277-A204-49F2-8240-5A3730F307E1}" srcOrd="0" destOrd="0" presId="urn:microsoft.com/office/officeart/2005/8/layout/vProcess5"/>
    <dgm:cxn modelId="{1F8F449A-1557-43F4-B87B-5DB9F676DFFE}" srcId="{D10FA2C4-5A8F-4C82-B209-707E3220D753}" destId="{B599E881-3FCB-440E-9FD7-65AC1755E9C2}" srcOrd="2" destOrd="0" parTransId="{7CA22280-1EC1-470B-8B0F-034321DF59DC}" sibTransId="{D372BDD8-DCA1-4F72-85F3-D4DCD5747E63}"/>
    <dgm:cxn modelId="{84C4AFA1-3924-4795-90D9-CCC346673E8F}" type="presOf" srcId="{3F7ACDD4-521B-4684-A37C-6A002B9A7933}" destId="{E7FEC01A-E26B-4B8B-A9FA-E65B5AAF1C3B}" srcOrd="1" destOrd="0" presId="urn:microsoft.com/office/officeart/2005/8/layout/vProcess5"/>
    <dgm:cxn modelId="{6655DDA4-7FCF-409C-800A-0AC280FAB12C}" type="presOf" srcId="{5785B6CC-CF8F-413E-8BE1-02684FDC3E5B}" destId="{F3643619-EF25-4627-B141-BCF4F57BF594}" srcOrd="0" destOrd="0" presId="urn:microsoft.com/office/officeart/2005/8/layout/vProcess5"/>
    <dgm:cxn modelId="{C7B521AB-4552-4466-A00E-2A8239FE54AE}" type="presOf" srcId="{568DACF5-5684-4AD4-BEDE-EA0E0755E9BD}" destId="{938F726E-D56A-46D2-BB63-05AB4E03672A}" srcOrd="1" destOrd="0" presId="urn:microsoft.com/office/officeart/2005/8/layout/vProcess5"/>
    <dgm:cxn modelId="{37286BBC-D55C-4EC7-AFE6-B0D8EC8CC4B8}" srcId="{D10FA2C4-5A8F-4C82-B209-707E3220D753}" destId="{3F7ACDD4-521B-4684-A37C-6A002B9A7933}" srcOrd="0" destOrd="0" parTransId="{16953A8D-FFF3-4039-8C4A-CC7BF19AF60B}" sibTransId="{5785B6CC-CF8F-413E-8BE1-02684FDC3E5B}"/>
    <dgm:cxn modelId="{84714DDD-CCE7-41CA-87BC-47A6C2121BF2}" type="presOf" srcId="{3004268A-7FD4-49CB-98ED-DC2F10127B4B}" destId="{28BE70B0-4BC1-4042-97EF-A47AEEF0E2A1}" srcOrd="1" destOrd="0" presId="urn:microsoft.com/office/officeart/2005/8/layout/vProcess5"/>
    <dgm:cxn modelId="{1D15DCEA-5FBC-49C4-B977-E5B52F303B2F}" srcId="{D10FA2C4-5A8F-4C82-B209-707E3220D753}" destId="{3004268A-7FD4-49CB-98ED-DC2F10127B4B}" srcOrd="3" destOrd="0" parTransId="{6DC3BF43-9A27-4C93-B3ED-CC2F40D1D373}" sibTransId="{7BC81DED-47D1-4030-B6B6-4F4942C96221}"/>
    <dgm:cxn modelId="{38D01277-A6D2-44BB-BA03-0585BE5B88DD}" type="presParOf" srcId="{6C62384F-578F-471B-BB48-841AF7098C31}" destId="{AEBD28AF-4A68-4AC1-8B0E-FE50E09EEF8D}" srcOrd="0" destOrd="0" presId="urn:microsoft.com/office/officeart/2005/8/layout/vProcess5"/>
    <dgm:cxn modelId="{7028D3B7-3497-43FB-90FA-E2448754EDEB}" type="presParOf" srcId="{6C62384F-578F-471B-BB48-841AF7098C31}" destId="{00A61277-A204-49F2-8240-5A3730F307E1}" srcOrd="1" destOrd="0" presId="urn:microsoft.com/office/officeart/2005/8/layout/vProcess5"/>
    <dgm:cxn modelId="{801C9407-13F4-4431-A782-79998A740393}" type="presParOf" srcId="{6C62384F-578F-471B-BB48-841AF7098C31}" destId="{152ED7D1-9E33-4E6B-92BE-5D2E7DFFC2B5}" srcOrd="2" destOrd="0" presId="urn:microsoft.com/office/officeart/2005/8/layout/vProcess5"/>
    <dgm:cxn modelId="{CC813FC5-0665-4271-B601-045E68D19209}" type="presParOf" srcId="{6C62384F-578F-471B-BB48-841AF7098C31}" destId="{6753EA73-9E3E-49E1-889E-E0BA1B6FCEA9}" srcOrd="3" destOrd="0" presId="urn:microsoft.com/office/officeart/2005/8/layout/vProcess5"/>
    <dgm:cxn modelId="{82E5F110-5C30-490E-854D-680519E73755}" type="presParOf" srcId="{6C62384F-578F-471B-BB48-841AF7098C31}" destId="{1E940FAD-0EE8-41F5-959D-2451044C0CAC}" srcOrd="4" destOrd="0" presId="urn:microsoft.com/office/officeart/2005/8/layout/vProcess5"/>
    <dgm:cxn modelId="{5C468D0C-6B52-413A-9C04-210E46AB48A4}" type="presParOf" srcId="{6C62384F-578F-471B-BB48-841AF7098C31}" destId="{FBB5D755-95F7-4A99-A2E5-0B01967C3C4C}" srcOrd="5" destOrd="0" presId="urn:microsoft.com/office/officeart/2005/8/layout/vProcess5"/>
    <dgm:cxn modelId="{A5BA1413-9615-4F9D-A792-37F0F7B108EA}" type="presParOf" srcId="{6C62384F-578F-471B-BB48-841AF7098C31}" destId="{F3643619-EF25-4627-B141-BCF4F57BF594}" srcOrd="6" destOrd="0" presId="urn:microsoft.com/office/officeart/2005/8/layout/vProcess5"/>
    <dgm:cxn modelId="{13E1F0D0-B1C8-48FD-9B8B-E2AD1B5E7D1F}" type="presParOf" srcId="{6C62384F-578F-471B-BB48-841AF7098C31}" destId="{E4A3F563-C39E-49B6-81D0-AC4BBCD4B623}" srcOrd="7" destOrd="0" presId="urn:microsoft.com/office/officeart/2005/8/layout/vProcess5"/>
    <dgm:cxn modelId="{38F14A55-90F0-4492-B8CB-EAD65C478B58}" type="presParOf" srcId="{6C62384F-578F-471B-BB48-841AF7098C31}" destId="{AE7D4FEE-2E8C-41EB-BF59-5856ADBEA99C}" srcOrd="8" destOrd="0" presId="urn:microsoft.com/office/officeart/2005/8/layout/vProcess5"/>
    <dgm:cxn modelId="{D55D8087-D2CF-46E2-9DDB-9B2FCFD3F916}" type="presParOf" srcId="{6C62384F-578F-471B-BB48-841AF7098C31}" destId="{CBB550F0-6F3B-4AD2-B987-E08C55852146}" srcOrd="9" destOrd="0" presId="urn:microsoft.com/office/officeart/2005/8/layout/vProcess5"/>
    <dgm:cxn modelId="{41DF319E-D8D8-419C-BD5C-8DCC5923814D}" type="presParOf" srcId="{6C62384F-578F-471B-BB48-841AF7098C31}" destId="{E7FEC01A-E26B-4B8B-A9FA-E65B5AAF1C3B}" srcOrd="10" destOrd="0" presId="urn:microsoft.com/office/officeart/2005/8/layout/vProcess5"/>
    <dgm:cxn modelId="{AB6968FB-E64B-40B9-9A02-D99BBE578365}" type="presParOf" srcId="{6C62384F-578F-471B-BB48-841AF7098C31}" destId="{B5E9B71E-CBCF-4961-B8CD-F4B2926671FB}" srcOrd="11" destOrd="0" presId="urn:microsoft.com/office/officeart/2005/8/layout/vProcess5"/>
    <dgm:cxn modelId="{2EF2EDFA-48E2-4A80-B616-0EB99404982B}" type="presParOf" srcId="{6C62384F-578F-471B-BB48-841AF7098C31}" destId="{B67702EA-C3C8-45D4-90A9-E0EA9BB90AC2}" srcOrd="12" destOrd="0" presId="urn:microsoft.com/office/officeart/2005/8/layout/vProcess5"/>
    <dgm:cxn modelId="{04032FBF-BC11-4D35-A876-019C044685AB}" type="presParOf" srcId="{6C62384F-578F-471B-BB48-841AF7098C31}" destId="{28BE70B0-4BC1-4042-97EF-A47AEEF0E2A1}" srcOrd="13" destOrd="0" presId="urn:microsoft.com/office/officeart/2005/8/layout/vProcess5"/>
    <dgm:cxn modelId="{695C752A-6A22-4207-8F6B-F62F69483512}" type="presParOf" srcId="{6C62384F-578F-471B-BB48-841AF7098C31}" destId="{938F726E-D56A-46D2-BB63-05AB4E03672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ABF0E-BC1E-4020-9301-4947D166F456}">
      <dsp:nvSpPr>
        <dsp:cNvPr id="0" name=""/>
        <dsp:cNvSpPr/>
      </dsp:nvSpPr>
      <dsp:spPr>
        <a:xfrm rot="5400000">
          <a:off x="5450440" y="-2201239"/>
          <a:ext cx="928686" cy="55668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2.63 crores </a:t>
          </a:r>
          <a:endParaRPr lang="en-I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400" kern="1200" dirty="0"/>
            <a:t>Situated in over 94% pin-codes</a:t>
          </a:r>
        </a:p>
      </dsp:txBody>
      <dsp:txXfrm rot="-5400000">
        <a:off x="3131356" y="163180"/>
        <a:ext cx="5521520" cy="838016"/>
      </dsp:txXfrm>
    </dsp:sp>
    <dsp:sp modelId="{286799BA-104F-42B9-8C9D-523219CDB90F}">
      <dsp:nvSpPr>
        <dsp:cNvPr id="0" name=""/>
        <dsp:cNvSpPr/>
      </dsp:nvSpPr>
      <dsp:spPr>
        <a:xfrm>
          <a:off x="46984" y="0"/>
          <a:ext cx="3131355" cy="1160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000" kern="1200" dirty="0"/>
            <a:t>BO Accounts</a:t>
          </a:r>
        </a:p>
      </dsp:txBody>
      <dsp:txXfrm>
        <a:off x="103652" y="56668"/>
        <a:ext cx="3018019" cy="1047521"/>
      </dsp:txXfrm>
    </dsp:sp>
    <dsp:sp modelId="{CC2C5739-7C77-4B18-A7B1-97EFF81BC9A4}">
      <dsp:nvSpPr>
        <dsp:cNvPr id="0" name=""/>
        <dsp:cNvSpPr/>
      </dsp:nvSpPr>
      <dsp:spPr>
        <a:xfrm rot="5400000">
          <a:off x="5450440" y="-982339"/>
          <a:ext cx="928686" cy="55668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400" kern="1200" dirty="0">
              <a:solidFill>
                <a:schemeClr val="tx1"/>
              </a:solidFill>
            </a:rPr>
            <a:t>595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400" kern="1200" dirty="0"/>
            <a:t>Operating from over 20,500 touch points</a:t>
          </a:r>
        </a:p>
      </dsp:txBody>
      <dsp:txXfrm rot="-5400000">
        <a:off x="3131356" y="1382080"/>
        <a:ext cx="5521520" cy="838016"/>
      </dsp:txXfrm>
    </dsp:sp>
    <dsp:sp modelId="{99D19171-F465-4638-BB74-54CA5B524623}">
      <dsp:nvSpPr>
        <dsp:cNvPr id="0" name=""/>
        <dsp:cNvSpPr/>
      </dsp:nvSpPr>
      <dsp:spPr>
        <a:xfrm>
          <a:off x="0" y="1220659"/>
          <a:ext cx="3131355" cy="1160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000" kern="1200" dirty="0"/>
            <a:t>DPs Registered</a:t>
          </a:r>
        </a:p>
      </dsp:txBody>
      <dsp:txXfrm>
        <a:off x="56668" y="1277327"/>
        <a:ext cx="3018019" cy="1047521"/>
      </dsp:txXfrm>
    </dsp:sp>
    <dsp:sp modelId="{574F0EDF-BCA5-4C3B-AD95-51CFA0AFBE0A}">
      <dsp:nvSpPr>
        <dsp:cNvPr id="0" name=""/>
        <dsp:cNvSpPr/>
      </dsp:nvSpPr>
      <dsp:spPr>
        <a:xfrm rot="5400000">
          <a:off x="5450440" y="236561"/>
          <a:ext cx="928686" cy="55668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400" kern="1200" dirty="0"/>
            <a:t>14,891 Unique companies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400" kern="1200" dirty="0"/>
            <a:t>14,122 - Equity ISINs, 33,561 other ISINs.</a:t>
          </a:r>
        </a:p>
      </dsp:txBody>
      <dsp:txXfrm rot="-5400000">
        <a:off x="3131356" y="2600981"/>
        <a:ext cx="5521520" cy="838016"/>
      </dsp:txXfrm>
    </dsp:sp>
    <dsp:sp modelId="{37C3A914-C122-4C10-9136-1BDA65BF05EF}">
      <dsp:nvSpPr>
        <dsp:cNvPr id="0" name=""/>
        <dsp:cNvSpPr/>
      </dsp:nvSpPr>
      <dsp:spPr>
        <a:xfrm>
          <a:off x="0" y="2439560"/>
          <a:ext cx="3131355" cy="1160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000" kern="1200" dirty="0"/>
            <a:t>Issuer Companies</a:t>
          </a:r>
        </a:p>
      </dsp:txBody>
      <dsp:txXfrm>
        <a:off x="56668" y="2496228"/>
        <a:ext cx="3018019" cy="1047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61277-A204-49F2-8240-5A3730F307E1}">
      <dsp:nvSpPr>
        <dsp:cNvPr id="0" name=""/>
        <dsp:cNvSpPr/>
      </dsp:nvSpPr>
      <dsp:spPr>
        <a:xfrm>
          <a:off x="-34" y="0"/>
          <a:ext cx="8876151" cy="809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Investor wants to Borrow Funds to pay margin</a:t>
          </a:r>
        </a:p>
      </dsp:txBody>
      <dsp:txXfrm>
        <a:off x="23668" y="23702"/>
        <a:ext cx="7549941" cy="761835"/>
      </dsp:txXfrm>
    </dsp:sp>
    <dsp:sp modelId="{152ED7D1-9E33-4E6B-92BE-5D2E7DFFC2B5}">
      <dsp:nvSpPr>
        <dsp:cNvPr id="0" name=""/>
        <dsp:cNvSpPr/>
      </dsp:nvSpPr>
      <dsp:spPr>
        <a:xfrm>
          <a:off x="2" y="1045960"/>
          <a:ext cx="8876151" cy="588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He may pledge his owned securities (shares, bonds, etc.) to borrow funds.</a:t>
          </a:r>
        </a:p>
      </dsp:txBody>
      <dsp:txXfrm>
        <a:off x="17246" y="1063204"/>
        <a:ext cx="7448087" cy="554260"/>
      </dsp:txXfrm>
    </dsp:sp>
    <dsp:sp modelId="{6753EA73-9E3E-49E1-889E-E0BA1B6FCEA9}">
      <dsp:nvSpPr>
        <dsp:cNvPr id="0" name=""/>
        <dsp:cNvSpPr/>
      </dsp:nvSpPr>
      <dsp:spPr>
        <a:xfrm>
          <a:off x="0" y="2012535"/>
          <a:ext cx="8876151" cy="8098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Pledged securities act as collateral for the loan. Pledgee/ Creditor only has possession of pledged securities and not ownership/ title to the pledged securities.</a:t>
          </a:r>
        </a:p>
      </dsp:txBody>
      <dsp:txXfrm>
        <a:off x="23721" y="2036256"/>
        <a:ext cx="7435133" cy="762455"/>
      </dsp:txXfrm>
    </dsp:sp>
    <dsp:sp modelId="{1E940FAD-0EE8-41F5-959D-2451044C0CAC}">
      <dsp:nvSpPr>
        <dsp:cNvPr id="0" name=""/>
        <dsp:cNvSpPr/>
      </dsp:nvSpPr>
      <dsp:spPr>
        <a:xfrm>
          <a:off x="0" y="3094844"/>
          <a:ext cx="8872938" cy="797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If borrower of funds(pledger) defaults on repayment </a:t>
          </a:r>
          <a:r>
            <a:rPr lang="en-US" sz="1700" kern="1200" dirty="0">
              <a:sym typeface="Wingdings" panose="05000000000000000000" pitchFamily="2" charset="2"/>
            </a:rPr>
            <a:t> lender of funds (pledgee) can sell the securities and recover his money</a:t>
          </a:r>
          <a:endParaRPr lang="en-US" sz="1700" kern="1200" dirty="0"/>
        </a:p>
      </dsp:txBody>
      <dsp:txXfrm>
        <a:off x="23351" y="3118195"/>
        <a:ext cx="7433165" cy="750574"/>
      </dsp:txXfrm>
    </dsp:sp>
    <dsp:sp modelId="{FBB5D755-95F7-4A99-A2E5-0B01967C3C4C}">
      <dsp:nvSpPr>
        <dsp:cNvPr id="0" name=""/>
        <dsp:cNvSpPr/>
      </dsp:nvSpPr>
      <dsp:spPr>
        <a:xfrm>
          <a:off x="0" y="4130204"/>
          <a:ext cx="8818603" cy="6789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Securities are provisionally moved from pledger’s/ debtor’s securities account to pledgee’s/ creditor’s securities account.</a:t>
          </a:r>
        </a:p>
      </dsp:txBody>
      <dsp:txXfrm>
        <a:off x="19887" y="4150091"/>
        <a:ext cx="7394288" cy="639210"/>
      </dsp:txXfrm>
    </dsp:sp>
    <dsp:sp modelId="{F3643619-EF25-4627-B141-BCF4F57BF594}">
      <dsp:nvSpPr>
        <dsp:cNvPr id="0" name=""/>
        <dsp:cNvSpPr/>
      </dsp:nvSpPr>
      <dsp:spPr>
        <a:xfrm>
          <a:off x="7832895" y="594771"/>
          <a:ext cx="562675" cy="5626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7959497" y="594771"/>
        <a:ext cx="309471" cy="423413"/>
      </dsp:txXfrm>
    </dsp:sp>
    <dsp:sp modelId="{E4A3F563-C39E-49B6-81D0-AC4BBCD4B623}">
      <dsp:nvSpPr>
        <dsp:cNvPr id="0" name=""/>
        <dsp:cNvSpPr/>
      </dsp:nvSpPr>
      <dsp:spPr>
        <a:xfrm>
          <a:off x="7840648" y="1566745"/>
          <a:ext cx="562675" cy="5626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7967250" y="1566745"/>
        <a:ext cx="309471" cy="423413"/>
      </dsp:txXfrm>
    </dsp:sp>
    <dsp:sp modelId="{AE7D4FEE-2E8C-41EB-BF59-5856ADBEA99C}">
      <dsp:nvSpPr>
        <dsp:cNvPr id="0" name=""/>
        <dsp:cNvSpPr/>
      </dsp:nvSpPr>
      <dsp:spPr>
        <a:xfrm>
          <a:off x="7848401" y="2662361"/>
          <a:ext cx="562675" cy="5626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7975003" y="2662361"/>
        <a:ext cx="309471" cy="423413"/>
      </dsp:txXfrm>
    </dsp:sp>
    <dsp:sp modelId="{CBB550F0-6F3B-4AD2-B987-E08C55852146}">
      <dsp:nvSpPr>
        <dsp:cNvPr id="0" name=""/>
        <dsp:cNvSpPr/>
      </dsp:nvSpPr>
      <dsp:spPr>
        <a:xfrm>
          <a:off x="7862658" y="3688354"/>
          <a:ext cx="562675" cy="5626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7989260" y="3688354"/>
        <a:ext cx="309471" cy="423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E3ADF-BF59-4134-B99A-EDC802708E50}" type="datetimeFigureOut">
              <a:rPr lang="en-IN" smtClean="0"/>
              <a:t>30-10-2020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1336675"/>
            <a:ext cx="521335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3979C-F96A-4366-BC2E-1CDF5905F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7867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E0C16-4859-4373-BF9F-B152A87FCE8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307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on monthly basis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E0C16-4859-4373-BF9F-B152A87FCE8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06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127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29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PlaceHolder 5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IN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31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omplaints@cdslindia.com" TargetMode="External"/><Relationship Id="rId2" Type="http://schemas.openxmlformats.org/officeDocument/2006/relationships/hyperlink" Target="https://www.cdslindia.com/Footer/grievances.asp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gif"/><Relationship Id="rId7" Type="http://schemas.openxmlformats.org/officeDocument/2006/relationships/image" Target="../media/image1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4" Type="http://schemas.openxmlformats.org/officeDocument/2006/relationships/image" Target="../media/image8.jpeg"/><Relationship Id="rId9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8068" y="1165641"/>
            <a:ext cx="8216023" cy="1591961"/>
          </a:xfrm>
        </p:spPr>
        <p:txBody>
          <a:bodyPr>
            <a:normAutofit/>
          </a:bodyPr>
          <a:lstStyle/>
          <a:p>
            <a:pPr algn="ctr"/>
            <a:r>
              <a:rPr lang="en-US" sz="325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you all to this Informative Webinar on the topic ‘Role of depository in  Making Capital markets investor friendly’</a:t>
            </a:r>
            <a:endParaRPr lang="en-IN" sz="2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" y="5539246"/>
            <a:ext cx="4887144" cy="6758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38" i="1" dirty="0"/>
          </a:p>
          <a:p>
            <a:pPr algn="ctr"/>
            <a:r>
              <a:rPr lang="en-US" sz="1138" i="1" dirty="0"/>
              <a:t>CDSL Ventures Limited (CVL)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068" y="5673370"/>
            <a:ext cx="537228" cy="5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4888752" y="5539247"/>
            <a:ext cx="5017248" cy="6758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38" i="1" dirty="0"/>
          </a:p>
          <a:p>
            <a:pPr algn="ctr"/>
            <a:r>
              <a:rPr lang="en-US" sz="1138" i="1" dirty="0"/>
              <a:t>CDSL Insurance Repository Limited (CDSL IR)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5263053" y="5696701"/>
          <a:ext cx="536575" cy="484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Acrobat Document" r:id="rId4" imgW="6123600" imgH="7776000" progId="AcroExch.Document.DC">
                  <p:embed/>
                </p:oleObj>
              </mc:Choice>
              <mc:Fallback>
                <p:oleObj name="Acrobat Document" r:id="rId4" imgW="6123600" imgH="7776000" progId="AcroExch.Document.D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3053" y="5696701"/>
                        <a:ext cx="536575" cy="4849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0603" y="3960096"/>
            <a:ext cx="7813489" cy="91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3928488" y="3058085"/>
            <a:ext cx="1917452" cy="367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88" dirty="0">
                <a:solidFill>
                  <a:srgbClr val="073E87"/>
                </a:solidFill>
                <a:ea typeface="+mj-ea"/>
                <a:cs typeface="+mj-cs"/>
              </a:rPr>
              <a:t>Presented By</a:t>
            </a:r>
            <a:endParaRPr lang="en-IN" sz="1463" dirty="0"/>
          </a:p>
        </p:txBody>
      </p:sp>
    </p:spTree>
    <p:extLst>
      <p:ext uri="{BB962C8B-B14F-4D97-AF65-F5344CB8AC3E}">
        <p14:creationId xmlns:p14="http://schemas.microsoft.com/office/powerpoint/2010/main" val="3044844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231911" y="319680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600" b="1" spc="-1" dirty="0">
                <a:solidFill>
                  <a:srgbClr val="000000"/>
                </a:solidFill>
                <a:ea typeface="Arial"/>
              </a:rPr>
              <a:t>Transmission of Securities - Process</a:t>
            </a:r>
            <a:endParaRPr lang="en-IN" sz="2600" b="0" strike="noStrike" spc="-1" dirty="0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352697" y="1116720"/>
            <a:ext cx="9058063" cy="5207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/>
              <a:t>Steps for Transmission: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 surviving joint holder/s, nominee or legal heirs of the deceased account holder need to approach the Depository Participant (DP)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However, if shares were held in physical form, one would have to approach each Company and their respective RTAs.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1000" b="1" spc="-1" dirty="0">
                <a:solidFill>
                  <a:srgbClr val="FFFFFF"/>
                </a:solidFill>
                <a:latin typeface="Calibri"/>
              </a:rPr>
              <a:t>34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008" y="268943"/>
            <a:ext cx="1751752" cy="48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6798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534600" y="232200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600" b="1" spc="-1" dirty="0">
                <a:solidFill>
                  <a:srgbClr val="000000"/>
                </a:solidFill>
                <a:ea typeface="Arial"/>
              </a:rPr>
              <a:t>What is a Pledge ?</a:t>
            </a:r>
            <a:endParaRPr lang="en-IN" sz="2600" b="0" strike="noStrike" spc="-1" dirty="0"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4600" y="961295"/>
            <a:ext cx="8929286" cy="110799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u="sng" dirty="0"/>
              <a:t>Pledge</a:t>
            </a:r>
            <a:r>
              <a:rPr lang="en-US" sz="2000" dirty="0"/>
              <a:t>: Deposit of some personal property as collateral for a debt. </a:t>
            </a:r>
          </a:p>
          <a:p>
            <a:pPr algn="just">
              <a:lnSpc>
                <a:spcPct val="110000"/>
              </a:lnSpc>
            </a:pPr>
            <a:endParaRPr lang="en-US" sz="2000" dirty="0"/>
          </a:p>
          <a:p>
            <a:pPr algn="just">
              <a:lnSpc>
                <a:spcPct val="110000"/>
              </a:lnSpc>
            </a:pPr>
            <a:endParaRPr lang="en-US" sz="2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5166792"/>
              </p:ext>
            </p:extLst>
          </p:nvPr>
        </p:nvGraphicFramePr>
        <p:xfrm>
          <a:off x="534600" y="1515291"/>
          <a:ext cx="8876160" cy="4809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1000" b="1" strike="noStrike" spc="-1" dirty="0">
                <a:solidFill>
                  <a:srgbClr val="FFFFFF"/>
                </a:solidFill>
                <a:latin typeface="Calibri"/>
                <a:ea typeface="Arial"/>
              </a:rPr>
              <a:t>35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534" y="259439"/>
            <a:ext cx="1751752" cy="48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9229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534600" y="232200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600" b="1" spc="-1" dirty="0">
                <a:solidFill>
                  <a:srgbClr val="000000"/>
                </a:solidFill>
                <a:ea typeface="Arial"/>
              </a:rPr>
              <a:t>Basic Services </a:t>
            </a:r>
            <a:r>
              <a:rPr lang="en-US" sz="2600" b="1" spc="-1" dirty="0" err="1">
                <a:solidFill>
                  <a:srgbClr val="000000"/>
                </a:solidFill>
                <a:ea typeface="Arial"/>
              </a:rPr>
              <a:t>Demat</a:t>
            </a:r>
            <a:r>
              <a:rPr lang="en-US" sz="2600" b="1" spc="-1" dirty="0">
                <a:solidFill>
                  <a:srgbClr val="000000"/>
                </a:solidFill>
                <a:ea typeface="Arial"/>
              </a:rPr>
              <a:t> Account (BSDA)</a:t>
            </a:r>
            <a:endParaRPr lang="en-IN" sz="26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1000" b="1" strike="noStrike" spc="-1" dirty="0">
                <a:solidFill>
                  <a:srgbClr val="FFFFFF"/>
                </a:solidFill>
                <a:latin typeface="Calibri"/>
                <a:ea typeface="Arial"/>
              </a:rPr>
              <a:t>37</a:t>
            </a:r>
            <a:endParaRPr lang="en-IN" sz="1000" b="0" strike="noStrike" spc="-1" dirty="0">
              <a:latin typeface="Arial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41541" y="1083365"/>
            <a:ext cx="9069219" cy="50431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SzPct val="100000"/>
              <a:buFont typeface="Wingdings" panose="05000000000000000000" pitchFamily="2" charset="2"/>
              <a:buChar char="Ø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Facility for small investors</a:t>
            </a: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SzPct val="10000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: Debt securities = Rs.90,000/- &amp; Equity Shares = Rs.40,000/-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NO AMC Charge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: Equity shares = Rs.1 lakh &amp; Value of those shares increases to </a:t>
            </a:r>
            <a:r>
              <a:rPr lang="en-U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2.5 lakhs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		     Investor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is not eligible for BSDA.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285414"/>
              </p:ext>
            </p:extLst>
          </p:nvPr>
        </p:nvGraphicFramePr>
        <p:xfrm>
          <a:off x="1520372" y="1501985"/>
          <a:ext cx="7050508" cy="301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627">
                  <a:extLst>
                    <a:ext uri="{9D8B030D-6E8A-4147-A177-3AD203B41FA5}">
                      <a16:colId xmlns:a16="http://schemas.microsoft.com/office/drawing/2014/main" val="2582080517"/>
                    </a:ext>
                  </a:extLst>
                </a:gridCol>
                <a:gridCol w="1762627">
                  <a:extLst>
                    <a:ext uri="{9D8B030D-6E8A-4147-A177-3AD203B41FA5}">
                      <a16:colId xmlns:a16="http://schemas.microsoft.com/office/drawing/2014/main" val="3501336689"/>
                    </a:ext>
                  </a:extLst>
                </a:gridCol>
                <a:gridCol w="1762627">
                  <a:extLst>
                    <a:ext uri="{9D8B030D-6E8A-4147-A177-3AD203B41FA5}">
                      <a16:colId xmlns:a16="http://schemas.microsoft.com/office/drawing/2014/main" val="1537231135"/>
                    </a:ext>
                  </a:extLst>
                </a:gridCol>
                <a:gridCol w="1762627">
                  <a:extLst>
                    <a:ext uri="{9D8B030D-6E8A-4147-A177-3AD203B41FA5}">
                      <a16:colId xmlns:a16="http://schemas.microsoft.com/office/drawing/2014/main" val="3052501181"/>
                    </a:ext>
                  </a:extLst>
                </a:gridCol>
              </a:tblGrid>
              <a:tr h="4012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EQUITY SHARES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DEBT SECURITIES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826099"/>
                  </a:ext>
                </a:extLst>
              </a:tr>
              <a:tr h="40126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Holding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AMC Charges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Holding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AMC Charges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255056"/>
                  </a:ext>
                </a:extLst>
              </a:tr>
              <a:tr h="4012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&lt;Rs.50,000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NIL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&lt;Rs.1,00,000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NIL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958283"/>
                  </a:ext>
                </a:extLst>
              </a:tr>
              <a:tr h="7915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Between Rs.50,000</a:t>
                      </a:r>
                      <a:r>
                        <a:rPr lang="en-US" sz="1400" baseline="0" dirty="0"/>
                        <a:t> – Rs.2,00,000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Rs.100/- per year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Between Rs.1,00,000</a:t>
                      </a:r>
                      <a:r>
                        <a:rPr lang="en-US" sz="1400" baseline="0" dirty="0"/>
                        <a:t> – Rs.2,00,000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Rs.100/- per year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862497"/>
                  </a:ext>
                </a:extLst>
              </a:tr>
              <a:tr h="10224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&gt;Rs.2,00,000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Charges</a:t>
                      </a:r>
                      <a:r>
                        <a:rPr lang="en-US" sz="1400" baseline="0" dirty="0"/>
                        <a:t> as applicable to regular (non-BSDA) accounts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&gt;Rs.2,00,000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Charges</a:t>
                      </a:r>
                      <a:r>
                        <a:rPr lang="en-US" sz="1400" baseline="0" dirty="0"/>
                        <a:t> as applicable to regular (non-BSDA) accounts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411035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008" y="279560"/>
            <a:ext cx="1751752" cy="48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0281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534600" y="232200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800" b="1" spc="-1" dirty="0">
                <a:solidFill>
                  <a:srgbClr val="000000"/>
                </a:solidFill>
                <a:ea typeface="Arial"/>
              </a:rPr>
              <a:t>Consolidated Account Statement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1000" b="1" strike="noStrike" spc="-1" dirty="0">
                <a:solidFill>
                  <a:srgbClr val="FFFFFF"/>
                </a:solidFill>
                <a:latin typeface="Calibri"/>
                <a:ea typeface="Arial"/>
              </a:rPr>
              <a:t>38</a:t>
            </a:r>
            <a:endParaRPr lang="en-IN" sz="1000" b="0" strike="noStrike" spc="-1" dirty="0">
              <a:latin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4600" y="1035941"/>
            <a:ext cx="81534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Summary of Investments</a:t>
            </a:r>
          </a:p>
          <a:p>
            <a:pPr marL="0" indent="0" algn="just">
              <a:buNone/>
            </a:pPr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Holding Statement:</a:t>
            </a:r>
          </a:p>
          <a:p>
            <a:pPr marL="0" indent="0" algn="just">
              <a:buNone/>
            </a:pPr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Debt Securities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Mutual Funds</a:t>
            </a:r>
          </a:p>
          <a:p>
            <a:pPr marL="457200" lvl="1" indent="0" algn="just"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Statement of Transactions:</a:t>
            </a:r>
          </a:p>
          <a:p>
            <a:pPr marL="0" indent="0" algn="just">
              <a:buNone/>
            </a:pPr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Debit of securities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Credit of securities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Pledge of securities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Margin Pledge / Re-pledge for trading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124" y="234391"/>
            <a:ext cx="1751752" cy="48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517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534600" y="232200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600" b="1" spc="-1" dirty="0">
                <a:solidFill>
                  <a:srgbClr val="000000"/>
                </a:solidFill>
                <a:ea typeface="Arial"/>
              </a:rPr>
              <a:t>Investor Grievance </a:t>
            </a:r>
            <a:r>
              <a:rPr lang="en-US" sz="2600" b="1" spc="-1" dirty="0" err="1">
                <a:solidFill>
                  <a:srgbClr val="000000"/>
                </a:solidFill>
                <a:ea typeface="Arial"/>
              </a:rPr>
              <a:t>Redressal</a:t>
            </a:r>
            <a:endParaRPr lang="en-IN" sz="26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1000" b="1" strike="noStrike" spc="-1" dirty="0">
                <a:solidFill>
                  <a:srgbClr val="FFFFFF"/>
                </a:solidFill>
                <a:latin typeface="Calibri"/>
                <a:ea typeface="Arial"/>
              </a:rPr>
              <a:t>39</a:t>
            </a:r>
            <a:endParaRPr lang="en-IN" sz="1000" b="0" strike="noStrike" spc="-1" dirty="0">
              <a:latin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91553" y="1192696"/>
            <a:ext cx="81534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Online system : </a:t>
            </a:r>
          </a:p>
          <a:p>
            <a:pPr mar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CDSL 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https://www.cdslindia.com/Footer/grievances.aspx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Via email : </a:t>
            </a:r>
          </a:p>
          <a:p>
            <a:pPr mar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CDSL: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complaints@cdslindia.com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Toll Free Number:</a:t>
            </a:r>
          </a:p>
          <a:p>
            <a:pPr mar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CDSL : 1800-22-5533</a:t>
            </a: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008" y="279704"/>
            <a:ext cx="1751752" cy="48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1381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 txBox="1">
            <a:spLocks/>
          </p:cNvSpPr>
          <p:nvPr/>
        </p:nvSpPr>
        <p:spPr>
          <a:xfrm>
            <a:off x="828823" y="1481071"/>
            <a:ext cx="7722749" cy="3593206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/>
              <a:t>Easi </a:t>
            </a:r>
            <a:r>
              <a:rPr lang="en-US" b="1" dirty="0">
                <a:solidFill>
                  <a:srgbClr val="0070C0"/>
                </a:solidFill>
              </a:rPr>
              <a:t>(electronic access to securities information)</a:t>
            </a:r>
            <a:endParaRPr lang="en-US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rgbClr val="002060"/>
                </a:solidFill>
              </a:rPr>
              <a:t>Easiest </a:t>
            </a:r>
            <a:r>
              <a:rPr lang="en-US" b="1" dirty="0">
                <a:solidFill>
                  <a:srgbClr val="0070C0"/>
                </a:solidFill>
              </a:rPr>
              <a:t>(to enter secured transactions)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err="1"/>
              <a:t>Myeasi</a:t>
            </a:r>
            <a:r>
              <a:rPr lang="en-US" b="1" dirty="0"/>
              <a:t> </a:t>
            </a:r>
            <a:r>
              <a:rPr lang="en-US" b="1" dirty="0">
                <a:solidFill>
                  <a:srgbClr val="0070C0"/>
                </a:solidFill>
              </a:rPr>
              <a:t>(Mobile App)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rgbClr val="002060"/>
                </a:solidFill>
              </a:rPr>
              <a:t>Smart </a:t>
            </a:r>
            <a:r>
              <a:rPr lang="en-US" b="1" dirty="0">
                <a:solidFill>
                  <a:srgbClr val="0070C0"/>
                </a:solidFill>
              </a:rPr>
              <a:t>(SMS alerts)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rgbClr val="002060"/>
                </a:solidFill>
              </a:rPr>
              <a:t>e-Voting  / m-Voting </a:t>
            </a:r>
            <a:r>
              <a:rPr lang="en-US" b="1" dirty="0">
                <a:solidFill>
                  <a:srgbClr val="0070C0"/>
                </a:solidFill>
              </a:rPr>
              <a:t>(to caste your valuable vote) </a:t>
            </a:r>
          </a:p>
          <a:p>
            <a:pPr marL="0" indent="0" algn="just">
              <a:buNone/>
            </a:pPr>
            <a:endParaRPr lang="en-US" sz="1788" dirty="0">
              <a:latin typeface="Trebuchet MS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788" dirty="0">
              <a:latin typeface="Trebuchet MS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56490" y="154205"/>
            <a:ext cx="6534380" cy="74628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CDSL DIGITAL SERVICES</a:t>
            </a:r>
            <a:endParaRPr lang="en-IN" sz="2275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5557149"/>
            <a:ext cx="3425290" cy="6579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38" i="1" dirty="0"/>
              <a:t>CDSL – Convenient, Dependable, Secure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705848" y="5557149"/>
            <a:ext cx="3200152" cy="6579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38" i="1" dirty="0"/>
              <a:t>CDSL IR - </a:t>
            </a:r>
            <a:r>
              <a:rPr lang="en-US" sz="1138" i="1" dirty="0" err="1"/>
              <a:t>Aaj</a:t>
            </a:r>
            <a:r>
              <a:rPr lang="en-US" sz="1138" i="1" dirty="0"/>
              <a:t> Digital </a:t>
            </a:r>
            <a:r>
              <a:rPr lang="en-US" sz="1138" i="1" dirty="0" err="1"/>
              <a:t>toh</a:t>
            </a:r>
            <a:r>
              <a:rPr lang="en-US" sz="1138" i="1" dirty="0"/>
              <a:t> </a:t>
            </a:r>
            <a:r>
              <a:rPr lang="en-US" sz="1138" i="1" dirty="0" err="1"/>
              <a:t>Kal</a:t>
            </a:r>
            <a:r>
              <a:rPr lang="en-US" sz="1138" i="1" dirty="0"/>
              <a:t> </a:t>
            </a:r>
            <a:r>
              <a:rPr lang="en-US" sz="1138" i="1" dirty="0" err="1"/>
              <a:t>Befikar</a:t>
            </a:r>
            <a:endParaRPr lang="en-US" sz="1138" i="1" dirty="0"/>
          </a:p>
        </p:txBody>
      </p:sp>
      <p:sp>
        <p:nvSpPr>
          <p:cNvPr id="8" name="Rectangle 7"/>
          <p:cNvSpPr/>
          <p:nvPr/>
        </p:nvSpPr>
        <p:spPr>
          <a:xfrm>
            <a:off x="3423680" y="5557149"/>
            <a:ext cx="3280559" cy="6579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38" i="1" dirty="0"/>
              <a:t>CVL-Exploring new horizons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614" y="286610"/>
            <a:ext cx="1751752" cy="48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91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60937" y="164791"/>
            <a:ext cx="5936905" cy="67927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75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Away for Investors…</a:t>
            </a:r>
            <a:endParaRPr lang="en-IN" sz="2275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1369" y="1275008"/>
            <a:ext cx="8383783" cy="3527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8606" indent="-278606">
              <a:lnSpc>
                <a:spcPct val="15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Update your contact details with your member / DP.</a:t>
            </a:r>
          </a:p>
          <a:p>
            <a:pPr marL="278606" indent="-278606">
              <a:lnSpc>
                <a:spcPct val="15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Update your bank details in your demat account.</a:t>
            </a:r>
          </a:p>
          <a:p>
            <a:pPr marL="278606" indent="-278606">
              <a:lnSpc>
                <a:spcPct val="15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Register your Nominee details in demat account. (Up to 3)</a:t>
            </a:r>
          </a:p>
          <a:p>
            <a:pPr marL="278606" indent="-278606">
              <a:lnSpc>
                <a:spcPct val="15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Keep the instruction slip book in your safe custody. </a:t>
            </a:r>
          </a:p>
          <a:p>
            <a:pPr marL="278606" indent="-278606">
              <a:lnSpc>
                <a:spcPct val="15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Register &amp; track your demat account through CDSL (easi) &amp; SMS facility.</a:t>
            </a:r>
          </a:p>
          <a:p>
            <a:pPr marL="278606" indent="-278606">
              <a:lnSpc>
                <a:spcPct val="15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Verify your transactions regularly.</a:t>
            </a:r>
          </a:p>
          <a:p>
            <a:pPr marL="278606" indent="-278606">
              <a:lnSpc>
                <a:spcPct val="15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Power of Attorney (Optional document)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endParaRPr lang="en-US" altLang="en-US" sz="1463" dirty="0">
              <a:latin typeface="Arial" charset="0"/>
              <a:cs typeface="Arial" charset="0"/>
            </a:endParaRPr>
          </a:p>
        </p:txBody>
      </p:sp>
      <p:pic>
        <p:nvPicPr>
          <p:cNvPr id="38" name="Picture 37" descr="easilogo_smal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544" y="5516387"/>
            <a:ext cx="1190501" cy="727270"/>
          </a:xfrm>
          <a:prstGeom prst="rect">
            <a:avLst/>
          </a:prstGeom>
        </p:spPr>
      </p:pic>
      <p:pic>
        <p:nvPicPr>
          <p:cNvPr id="39" name="Picture 38" descr="easilogo2_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8942" y="5507488"/>
            <a:ext cx="1245989" cy="728246"/>
          </a:xfrm>
          <a:prstGeom prst="rect">
            <a:avLst/>
          </a:prstGeom>
        </p:spPr>
      </p:pic>
      <p:pic>
        <p:nvPicPr>
          <p:cNvPr id="40" name="Picture 39" descr="KYC_sm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0753" y="5510046"/>
            <a:ext cx="1083726" cy="720034"/>
          </a:xfrm>
          <a:prstGeom prst="rect">
            <a:avLst/>
          </a:prstGeom>
        </p:spPr>
      </p:pic>
      <p:pic>
        <p:nvPicPr>
          <p:cNvPr id="41" name="Picture 40" descr="smartlogo_7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5516387"/>
            <a:ext cx="1321872" cy="707354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8641194" y="5489215"/>
            <a:ext cx="1264807" cy="7255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53" i="1" dirty="0"/>
              <a:t>CDSL Mobile App</a:t>
            </a:r>
          </a:p>
        </p:txBody>
      </p:sp>
      <p:pic>
        <p:nvPicPr>
          <p:cNvPr id="43" name="Picture 42" descr="evoting_small.pn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30362" y="5516388"/>
            <a:ext cx="1373272" cy="719346"/>
          </a:xfrm>
          <a:prstGeom prst="rect">
            <a:avLst/>
          </a:prstGeom>
        </p:spPr>
      </p:pic>
      <p:pic>
        <p:nvPicPr>
          <p:cNvPr id="44" name="Picture 43" descr="myeasiwill.jpg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24480" y="5507486"/>
            <a:ext cx="1269720" cy="720034"/>
          </a:xfrm>
          <a:prstGeom prst="rect">
            <a:avLst/>
          </a:prstGeom>
        </p:spPr>
      </p:pic>
      <p:pic>
        <p:nvPicPr>
          <p:cNvPr id="45" name="Picture 44" descr="Trustlogo_75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71987" y="5501970"/>
            <a:ext cx="1269206" cy="712797"/>
          </a:xfrm>
          <a:prstGeom prst="rect">
            <a:avLst/>
          </a:prstGeom>
        </p:spPr>
      </p:pic>
      <p:pic>
        <p:nvPicPr>
          <p:cNvPr id="46" name="Picture 45" descr="easilogo_smal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544" y="5503929"/>
            <a:ext cx="1190501" cy="727270"/>
          </a:xfrm>
          <a:prstGeom prst="rect">
            <a:avLst/>
          </a:prstGeom>
        </p:spPr>
      </p:pic>
      <p:pic>
        <p:nvPicPr>
          <p:cNvPr id="47" name="Picture 46" descr="easilogo2_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8942" y="5495030"/>
            <a:ext cx="1245989" cy="728246"/>
          </a:xfrm>
          <a:prstGeom prst="rect">
            <a:avLst/>
          </a:prstGeom>
        </p:spPr>
      </p:pic>
      <p:pic>
        <p:nvPicPr>
          <p:cNvPr id="48" name="Picture 47" descr="smartlogo_7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5503929"/>
            <a:ext cx="1321872" cy="707354"/>
          </a:xfrm>
          <a:prstGeom prst="rect">
            <a:avLst/>
          </a:prstGeom>
        </p:spPr>
      </p:pic>
      <p:pic>
        <p:nvPicPr>
          <p:cNvPr id="49" name="Picture 48" descr="evoting_small.pn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30362" y="5503930"/>
            <a:ext cx="1373272" cy="719346"/>
          </a:xfrm>
          <a:prstGeom prst="rect">
            <a:avLst/>
          </a:prstGeom>
        </p:spPr>
      </p:pic>
      <p:pic>
        <p:nvPicPr>
          <p:cNvPr id="50" name="Picture 49" descr="easilogo_smal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544" y="5487794"/>
            <a:ext cx="1190501" cy="727270"/>
          </a:xfrm>
          <a:prstGeom prst="rect">
            <a:avLst/>
          </a:prstGeom>
        </p:spPr>
      </p:pic>
      <p:pic>
        <p:nvPicPr>
          <p:cNvPr id="51" name="Picture 50" descr="smartlogo_7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5487793"/>
            <a:ext cx="1321872" cy="707354"/>
          </a:xfrm>
          <a:prstGeom prst="rect">
            <a:avLst/>
          </a:prstGeom>
        </p:spPr>
      </p:pic>
      <p:pic>
        <p:nvPicPr>
          <p:cNvPr id="52" name="Picture 51" descr="evoting_small.pn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30362" y="5487794"/>
            <a:ext cx="1373272" cy="71934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845" y="263686"/>
            <a:ext cx="1751752" cy="48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20445"/>
      </p:ext>
    </p:extLst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-230040" y="3630883"/>
            <a:ext cx="9867960" cy="8204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IN" sz="4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Thank You</a:t>
            </a:r>
          </a:p>
          <a:p>
            <a:pPr algn="ctr">
              <a:lnSpc>
                <a:spcPct val="100000"/>
              </a:lnSpc>
            </a:pPr>
            <a:endParaRPr lang="en-IN" sz="4800" b="1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algn="ctr">
              <a:lnSpc>
                <a:spcPct val="100000"/>
              </a:lnSpc>
            </a:pPr>
            <a:endParaRPr lang="en-IN" sz="28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2800" b="1" strike="noStrike" spc="-1" dirty="0">
                <a:solidFill>
                  <a:srgbClr val="000000"/>
                </a:solidFill>
                <a:latin typeface="Arial"/>
              </a:rPr>
              <a:t>Website: www.cdslindia.com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>
                <a:solidFill>
                  <a:schemeClr val="bg1"/>
                </a:solidFill>
                <a:latin typeface="Arial"/>
              </a:rPr>
              <a:t>40</a:t>
            </a:r>
            <a:endParaRPr lang="en-IN" sz="100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008" y="252774"/>
            <a:ext cx="1751752" cy="48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641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407864" y="199796"/>
            <a:ext cx="3752012" cy="60789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75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CDSL</a:t>
            </a:r>
            <a:endParaRPr lang="en-IN" sz="2275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itle 4"/>
          <p:cNvSpPr>
            <a:spLocks noGrp="1"/>
          </p:cNvSpPr>
          <p:nvPr>
            <p:ph type="title"/>
          </p:nvPr>
        </p:nvSpPr>
        <p:spPr>
          <a:xfrm>
            <a:off x="509058" y="1049909"/>
            <a:ext cx="8997950" cy="1252605"/>
          </a:xfrm>
        </p:spPr>
        <p:txBody>
          <a:bodyPr>
            <a:normAutofit fontScale="90000"/>
          </a:bodyPr>
          <a:lstStyle/>
          <a:p>
            <a:br>
              <a:rPr lang="en-US" sz="3900" b="1" dirty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cs typeface="Calibri" pitchFamily="34" charset="0"/>
              </a:rPr>
            </a:br>
            <a:br>
              <a:rPr lang="en-US" sz="3900" b="1" dirty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cs typeface="Calibri" pitchFamily="34" charset="0"/>
              </a:rPr>
            </a:br>
            <a:br>
              <a:rPr lang="en-US" sz="3900" b="1" dirty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cs typeface="Calibri" pitchFamily="34" charset="0"/>
              </a:rPr>
            </a:br>
            <a:br>
              <a:rPr lang="en-US" sz="3900" b="1" dirty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cs typeface="Calibri" pitchFamily="34" charset="0"/>
              </a:rPr>
            </a:br>
            <a:endParaRPr lang="en-US" sz="4550" b="1" dirty="0"/>
          </a:p>
        </p:txBody>
      </p:sp>
      <p:sp>
        <p:nvSpPr>
          <p:cNvPr id="26" name="Content Placeholder 5"/>
          <p:cNvSpPr>
            <a:spLocks noGrp="1"/>
          </p:cNvSpPr>
          <p:nvPr>
            <p:ph sz="half" idx="4294967295"/>
          </p:nvPr>
        </p:nvSpPr>
        <p:spPr>
          <a:xfrm flipH="1">
            <a:off x="525500" y="2142245"/>
            <a:ext cx="5147937" cy="3749587"/>
          </a:xfrm>
        </p:spPr>
        <p:txBody>
          <a:bodyPr>
            <a:normAutofit/>
          </a:bodyPr>
          <a:lstStyle/>
          <a:p>
            <a:pPr algn="just">
              <a:buClrTx/>
              <a:buFont typeface="Arial" pitchFamily="34" charset="0"/>
              <a:buChar char="•"/>
              <a:defRPr/>
            </a:pPr>
            <a:r>
              <a:rPr lang="en-US" sz="1788" dirty="0">
                <a:solidFill>
                  <a:schemeClr val="tx2">
                    <a:lumMod val="50000"/>
                  </a:schemeClr>
                </a:solidFill>
              </a:rPr>
              <a:t>Incorporated in December 1997</a:t>
            </a:r>
          </a:p>
          <a:p>
            <a:pPr algn="just">
              <a:buClrTx/>
              <a:buFont typeface="Arial" pitchFamily="34" charset="0"/>
              <a:buChar char="•"/>
              <a:defRPr/>
            </a:pPr>
            <a:r>
              <a:rPr lang="en-US" sz="1788" dirty="0">
                <a:solidFill>
                  <a:schemeClr val="tx2">
                    <a:lumMod val="50000"/>
                  </a:schemeClr>
                </a:solidFill>
              </a:rPr>
              <a:t>Shareholders – BSE and leading Indian and Foreign Banks like HDFC Bank Ltd, Standard Chartered Bank, Canara Bank, LIC of India etc.</a:t>
            </a:r>
          </a:p>
          <a:p>
            <a:pPr algn="just">
              <a:buClrTx/>
              <a:buFont typeface="Arial" pitchFamily="34" charset="0"/>
              <a:buChar char="•"/>
              <a:defRPr/>
            </a:pPr>
            <a:r>
              <a:rPr lang="en-US" sz="1788" dirty="0">
                <a:solidFill>
                  <a:schemeClr val="tx2">
                    <a:lumMod val="50000"/>
                  </a:schemeClr>
                </a:solidFill>
              </a:rPr>
              <a:t>First and only listed depository in Asia-Pacific</a:t>
            </a:r>
          </a:p>
          <a:p>
            <a:pPr algn="just">
              <a:buClrTx/>
              <a:buFont typeface="Arial" pitchFamily="34" charset="0"/>
              <a:buChar char="•"/>
              <a:defRPr/>
            </a:pPr>
            <a:r>
              <a:rPr lang="en-US" sz="1788" dirty="0">
                <a:solidFill>
                  <a:schemeClr val="tx2">
                    <a:lumMod val="50000"/>
                  </a:schemeClr>
                </a:solidFill>
              </a:rPr>
              <a:t>First and only depository to operate in IFSC</a:t>
            </a:r>
          </a:p>
          <a:p>
            <a:pPr>
              <a:buClrTx/>
              <a:buFont typeface="Arial" pitchFamily="34" charset="0"/>
              <a:buChar char="•"/>
              <a:defRPr/>
            </a:pPr>
            <a:r>
              <a:rPr lang="en-US" sz="1788" dirty="0">
                <a:solidFill>
                  <a:schemeClr val="tx2">
                    <a:lumMod val="50000"/>
                  </a:schemeClr>
                </a:solidFill>
              </a:rPr>
              <a:t>Certifications</a:t>
            </a: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en-US" sz="1625" dirty="0">
                <a:solidFill>
                  <a:schemeClr val="tx2">
                    <a:lumMod val="50000"/>
                  </a:schemeClr>
                </a:solidFill>
              </a:rPr>
              <a:t>ISO 27001:2013  - IT systems &amp; processes</a:t>
            </a: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en-US" sz="1625" dirty="0">
                <a:solidFill>
                  <a:schemeClr val="tx2">
                    <a:lumMod val="50000"/>
                  </a:schemeClr>
                </a:solidFill>
              </a:rPr>
              <a:t>ISO 22301:2012 - Business Continuity Management Systems</a:t>
            </a: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en-US" sz="1625" dirty="0">
                <a:solidFill>
                  <a:schemeClr val="tx2">
                    <a:lumMod val="50000"/>
                  </a:schemeClr>
                </a:solidFill>
              </a:rPr>
              <a:t>ISO 9001:2015 - </a:t>
            </a:r>
            <a:r>
              <a:rPr lang="en-US" sz="1625" dirty="0" err="1">
                <a:solidFill>
                  <a:schemeClr val="tx2">
                    <a:lumMod val="50000"/>
                  </a:schemeClr>
                </a:solidFill>
              </a:rPr>
              <a:t>eVoting</a:t>
            </a:r>
            <a:r>
              <a:rPr lang="en-US" sz="1625" dirty="0">
                <a:solidFill>
                  <a:schemeClr val="tx2">
                    <a:lumMod val="50000"/>
                  </a:schemeClr>
                </a:solidFill>
              </a:rPr>
              <a:t> process</a:t>
            </a: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en-US" sz="1625" dirty="0">
                <a:solidFill>
                  <a:schemeClr val="tx2">
                    <a:lumMod val="50000"/>
                  </a:schemeClr>
                </a:solidFill>
              </a:rPr>
              <a:t>STQC – </a:t>
            </a:r>
            <a:r>
              <a:rPr lang="en-US" sz="1625" dirty="0" err="1">
                <a:solidFill>
                  <a:schemeClr val="tx2">
                    <a:lumMod val="50000"/>
                  </a:schemeClr>
                </a:solidFill>
              </a:rPr>
              <a:t>eVoting</a:t>
            </a:r>
            <a:r>
              <a:rPr lang="en-US" sz="1625" dirty="0">
                <a:solidFill>
                  <a:schemeClr val="tx2">
                    <a:lumMod val="50000"/>
                  </a:schemeClr>
                </a:solidFill>
              </a:rPr>
              <a:t> process</a:t>
            </a: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screen"/>
          <a:srcRect b="1565"/>
          <a:stretch>
            <a:fillRect/>
          </a:stretch>
        </p:blipFill>
        <p:spPr bwMode="auto">
          <a:xfrm>
            <a:off x="6120492" y="2014720"/>
            <a:ext cx="2963014" cy="391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020" y="221213"/>
            <a:ext cx="1751752" cy="48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507419"/>
      </p:ext>
    </p:extLst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17675"/>
            <a:ext cx="8915400" cy="1017686"/>
          </a:xfrm>
        </p:spPr>
        <p:txBody>
          <a:bodyPr>
            <a:normAutofit/>
          </a:bodyPr>
          <a:lstStyle/>
          <a:p>
            <a:r>
              <a:rPr lang="en-US" sz="2925" dirty="0">
                <a:latin typeface="Arial" pitchFamily="34" charset="0"/>
                <a:cs typeface="Arial" pitchFamily="34" charset="0"/>
              </a:rPr>
              <a:t>		</a:t>
            </a:r>
            <a:endParaRPr lang="en-US" sz="2925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020" y="221213"/>
            <a:ext cx="1751752" cy="481480"/>
          </a:xfrm>
          <a:prstGeom prst="rect">
            <a:avLst/>
          </a:prstGeom>
        </p:spPr>
      </p:pic>
      <p:sp>
        <p:nvSpPr>
          <p:cNvPr id="8" name="Title 2"/>
          <p:cNvSpPr txBox="1">
            <a:spLocks/>
          </p:cNvSpPr>
          <p:nvPr/>
        </p:nvSpPr>
        <p:spPr>
          <a:xfrm>
            <a:off x="0" y="917675"/>
            <a:ext cx="8915400" cy="1017686"/>
          </a:xfrm>
          <a:prstGeom prst="rect">
            <a:avLst/>
          </a:prstGeom>
        </p:spPr>
        <p:txBody>
          <a:bodyPr vert="horz" lIns="74295" tIns="37148" rIns="74295" bIns="37148" rtlCol="0" anchor="ctr">
            <a:normAutofit/>
          </a:bodyPr>
          <a:lstStyle/>
          <a:p>
            <a:pPr defTabSz="742950">
              <a:spcBef>
                <a:spcPct val="0"/>
              </a:spcBef>
              <a:defRPr/>
            </a:pPr>
            <a:r>
              <a:rPr lang="en-US" sz="2925">
                <a:solidFill>
                  <a:srgbClr val="FFFFFF"/>
                </a:solidFill>
                <a:latin typeface="Arial" pitchFamily="34" charset="0"/>
                <a:ea typeface="+mj-ea"/>
                <a:cs typeface="Arial" pitchFamily="34" charset="0"/>
              </a:rPr>
              <a:t>		</a:t>
            </a:r>
            <a:endParaRPr lang="en-US" sz="2925" dirty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574191"/>
            <a:ext cx="4681480" cy="6408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38" i="1" dirty="0"/>
              <a:t>CDSL – Largest growing Depository</a:t>
            </a:r>
          </a:p>
          <a:p>
            <a:pPr algn="ctr"/>
            <a:r>
              <a:rPr lang="en-US" sz="1138" i="1" dirty="0">
                <a:solidFill>
                  <a:schemeClr val="bg1"/>
                </a:solidFill>
              </a:rPr>
              <a:t>2.31 Million Demat Accounts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81480" y="5574192"/>
            <a:ext cx="5224520" cy="6408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38" i="1" dirty="0"/>
          </a:p>
          <a:p>
            <a:pPr algn="ctr"/>
            <a:r>
              <a:rPr lang="en-US" sz="1138" i="1" dirty="0"/>
              <a:t>55 % Cumulative Market Share -  BOIDs</a:t>
            </a:r>
          </a:p>
          <a:p>
            <a:pPr algn="ctr"/>
            <a:r>
              <a:rPr lang="en-US" sz="1138" i="1" dirty="0"/>
              <a:t>70 % Incremental Market Share - BOIDs</a:t>
            </a:r>
          </a:p>
          <a:p>
            <a:pPr algn="ctr"/>
            <a:endParaRPr lang="en-US" sz="1138" i="1" dirty="0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745706" y="2593181"/>
            <a:ext cx="2414588" cy="261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IN" sz="1097" b="1" dirty="0">
              <a:solidFill>
                <a:srgbClr val="000000"/>
              </a:solidFill>
            </a:endParaRPr>
          </a:p>
        </p:txBody>
      </p:sp>
      <p:graphicFrame>
        <p:nvGraphicFramePr>
          <p:cNvPr id="17" name="Diagram 16"/>
          <p:cNvGraphicFramePr/>
          <p:nvPr/>
        </p:nvGraphicFramePr>
        <p:xfrm>
          <a:off x="594561" y="1698306"/>
          <a:ext cx="8698211" cy="3602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Title 3"/>
          <p:cNvSpPr txBox="1">
            <a:spLocks/>
          </p:cNvSpPr>
          <p:nvPr/>
        </p:nvSpPr>
        <p:spPr>
          <a:xfrm>
            <a:off x="310164" y="786461"/>
            <a:ext cx="8605236" cy="79058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42950">
              <a:spcBef>
                <a:spcPct val="0"/>
              </a:spcBef>
              <a:defRPr/>
            </a:pPr>
            <a:r>
              <a:rPr lang="en-US" sz="357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CDSL Today ! </a:t>
            </a:r>
          </a:p>
        </p:txBody>
      </p:sp>
      <p:sp>
        <p:nvSpPr>
          <p:cNvPr id="10" name="CustomShape 1"/>
          <p:cNvSpPr/>
          <p:nvPr/>
        </p:nvSpPr>
        <p:spPr>
          <a:xfrm>
            <a:off x="310164" y="124993"/>
            <a:ext cx="3232598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6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CDSL Today</a:t>
            </a:r>
            <a:endParaRPr lang="en-IN" sz="2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8907892"/>
      </p:ext>
    </p:extLst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13E7E-9332-4144-9C21-7367EBD12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" y="232687"/>
            <a:ext cx="9233452" cy="496184"/>
          </a:xfrm>
        </p:spPr>
        <p:txBody>
          <a:bodyPr/>
          <a:lstStyle/>
          <a:p>
            <a:pPr algn="ctr"/>
            <a:r>
              <a:rPr lang="en-US" sz="3200" dirty="0"/>
              <a:t>Depositories ACT of 1996 Boon or Bane to capital markets?</a:t>
            </a:r>
            <a:endParaRPr lang="en-IN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222386-6BE5-40B1-A2FF-086E71982A2E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861390" y="1285460"/>
            <a:ext cx="8415131" cy="466476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Holding of shares prior to Act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Transfer of Securities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Settlement through stock exchange platform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Transmission and nomination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Market lot and Liquidity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06031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D7E95-6E6C-4A23-935C-CD42166C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Depositories ACT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31EB0-4AD0-48CE-BA45-D9725358FC8D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71061" y="146160"/>
            <a:ext cx="8627165" cy="75348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Holding of securities in </a:t>
            </a:r>
            <a:r>
              <a:rPr lang="en-US" sz="3600" dirty="0" err="1"/>
              <a:t>Demat</a:t>
            </a:r>
            <a:r>
              <a:rPr lang="en-US" sz="3600" dirty="0"/>
              <a:t> form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Transfer of Securities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T+2 settlement cycle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Market lot of 1 shares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Multiple nomination facility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09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09CB7-024F-4319-90FD-45BF4D4FD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60" y="146160"/>
            <a:ext cx="8476362" cy="715231"/>
          </a:xfrm>
        </p:spPr>
        <p:txBody>
          <a:bodyPr/>
          <a:lstStyle/>
          <a:p>
            <a:r>
              <a:rPr lang="en-US" dirty="0"/>
              <a:t>Other Important developments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F4DCE-D453-4336-A703-D94EE0AD221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132522" y="1325217"/>
            <a:ext cx="9607826" cy="4903304"/>
          </a:xfrm>
        </p:spPr>
        <p:txBody>
          <a:bodyPr/>
          <a:lstStyle/>
          <a:p>
            <a:endParaRPr lang="en-US" sz="3200" dirty="0"/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Single KYC through KRA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Instant Account opening using EKYC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OTP based confirmation for transfer of securities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Margin pledge facility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Unlisted Public and private companies in </a:t>
            </a:r>
            <a:r>
              <a:rPr lang="en-US" sz="3200" dirty="0" err="1"/>
              <a:t>Demat</a:t>
            </a:r>
            <a:r>
              <a:rPr lang="en-US" sz="3200" dirty="0"/>
              <a:t> form.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Foreign Investment Monitoring through Depositories.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Evoting facilities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908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231911" y="319680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600" b="1" spc="-1" dirty="0">
                <a:solidFill>
                  <a:srgbClr val="000000"/>
                </a:solidFill>
                <a:ea typeface="Arial"/>
              </a:rPr>
              <a:t>Services offered by Depositories</a:t>
            </a:r>
            <a:endParaRPr lang="en-IN" sz="2600" b="0" strike="noStrike" spc="-1" dirty="0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534600" y="1116720"/>
            <a:ext cx="8876160" cy="5434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Dematerialization (</a:t>
            </a:r>
            <a:r>
              <a:rPr lang="en-US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Demat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converting physical certificates to electronic form.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Rematerialisation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Remat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Reverse 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Demat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i.e. converting electronic securities into physical certificates.</a:t>
            </a: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Transfer of securities</a:t>
            </a: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Change of beneficial ownership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1000" b="1" spc="-1" dirty="0">
                <a:solidFill>
                  <a:srgbClr val="FFFFFF"/>
                </a:solidFill>
                <a:latin typeface="Calibri"/>
              </a:rPr>
              <a:t>31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498" y="288661"/>
            <a:ext cx="1751752" cy="48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8427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231911" y="319680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600" b="1" spc="-1" dirty="0">
                <a:solidFill>
                  <a:srgbClr val="000000"/>
                </a:solidFill>
                <a:ea typeface="Arial"/>
              </a:rPr>
              <a:t>Services offered by Depositories</a:t>
            </a:r>
            <a:endParaRPr lang="en-IN" sz="2600" b="0" strike="noStrike" spc="-1" dirty="0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352697" y="1116720"/>
            <a:ext cx="9058063" cy="5207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Settlement of trades done on exchange connected to the Depository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Investor can avail of these services through </a:t>
            </a: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Depository Participant (DP)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Many Stock Brokers and Banks function as DPs and investors can open a new DP account with them.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Demat</a:t>
            </a: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securities in depositories - 100% safe and secure.</a:t>
            </a:r>
            <a:endParaRPr lang="en-IN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1000" b="1" spc="-1" dirty="0">
                <a:solidFill>
                  <a:srgbClr val="FFFFFF"/>
                </a:solidFill>
                <a:latin typeface="Calibri"/>
              </a:rPr>
              <a:t>32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88" y="280920"/>
            <a:ext cx="1751752" cy="48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849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231911" y="319680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600" b="1" spc="-1" dirty="0">
                <a:solidFill>
                  <a:srgbClr val="000000"/>
                </a:solidFill>
                <a:ea typeface="Arial"/>
              </a:rPr>
              <a:t>Transmission of Securities</a:t>
            </a:r>
            <a:endParaRPr lang="en-IN" sz="2600" b="0" strike="noStrike" spc="-1" dirty="0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352697" y="1116720"/>
            <a:ext cx="9058063" cy="5207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Transfer of securities balances in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demat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account due to death, bankruptcy, lunacy etc. of the account holder.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 a voluntary act of the account holder.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transfer is brought about by operation of law i.e. a person cannot ask for transmission of shares from his/her own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Demat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account.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transmission process through the depository is simple and fast.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1000" b="1" spc="-1" dirty="0">
                <a:solidFill>
                  <a:srgbClr val="FFFFFF"/>
                </a:solidFill>
                <a:latin typeface="Calibri"/>
              </a:rPr>
              <a:t>33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315" y="238980"/>
            <a:ext cx="1751752" cy="48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015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Klassify>
  <SNO>1</SNO>
  <KDate>2020-06-05 14:41:58</KDate>
  <Classification>SEBI-INTERNAL</Classification>
  <HostName>MUM0111392A</HostName>
  <Domain_User>SEBINT/1392</Domain_User>
  <IPAdd>10.88.98.23</IPAdd>
  <FilePath>C:\Users\1392\Downloads\PPT for webinar May 30 2020 (1).pptx</FilePath>
  <KID>E4B97AF59085637269649180931804</KID>
  <UniqueName/>
  <Suggested/>
  <Justification/>
</Klassify>
</file>

<file path=customXml/itemProps1.xml><?xml version="1.0" encoding="utf-8"?>
<ds:datastoreItem xmlns:ds="http://schemas.openxmlformats.org/officeDocument/2006/customXml" ds:itemID="{14C044F2-5146-49E2-A5CC-AE0B4F587A7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4518</TotalTime>
  <Words>979</Words>
  <Application>Microsoft Office PowerPoint</Application>
  <PresentationFormat>A4 Paper (210x297 mm)</PresentationFormat>
  <Paragraphs>197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Symbol</vt:lpstr>
      <vt:lpstr>Trebuchet MS</vt:lpstr>
      <vt:lpstr>Wingdings</vt:lpstr>
      <vt:lpstr>Office Theme</vt:lpstr>
      <vt:lpstr>Acrobat Document</vt:lpstr>
      <vt:lpstr>Welcome you all to this Informative Webinar on the topic ‘Role of depository in  Making Capital markets investor friendly’</vt:lpstr>
      <vt:lpstr>    </vt:lpstr>
      <vt:lpstr>  </vt:lpstr>
      <vt:lpstr>Depositories ACT of 1996 Boon or Bane to capital markets?</vt:lpstr>
      <vt:lpstr>After Depositories ACT</vt:lpstr>
      <vt:lpstr>Other Important developments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DELL</dc:creator>
  <dc:description/>
  <cp:lastModifiedBy>C S. Harisha /BD/BANGALORE</cp:lastModifiedBy>
  <cp:revision>149</cp:revision>
  <dcterms:modified xsi:type="dcterms:W3CDTF">2020-10-30T08:00:59Z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A4 Paper (210x297 mm)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  <property fmtid="{D5CDD505-2E9C-101B-9397-08002B2CF9AE}" pid="12" name="Classification">
    <vt:lpwstr>SEBI-INTERNAL</vt:lpwstr>
  </property>
  <property fmtid="{D5CDD505-2E9C-101B-9397-08002B2CF9AE}" pid="13" name="Rules">
    <vt:lpwstr/>
  </property>
  <property fmtid="{D5CDD505-2E9C-101B-9397-08002B2CF9AE}" pid="14" name="KID">
    <vt:lpwstr>E4B97AF59085637269649180931804</vt:lpwstr>
  </property>
</Properties>
</file>