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5" r:id="rId6"/>
    <p:sldId id="261" r:id="rId7"/>
    <p:sldId id="267" r:id="rId8"/>
    <p:sldId id="266" r:id="rId9"/>
    <p:sldId id="268" r:id="rId10"/>
    <p:sldId id="272"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5A76F-4D1E-425F-A078-7B747906A2D9}"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n-US"/>
        </a:p>
      </dgm:t>
    </dgm:pt>
    <dgm:pt modelId="{5AEFC803-216A-4373-9C5A-1C6E26C76944}">
      <dgm:prSet/>
      <dgm:spPr/>
      <dgm:t>
        <a:bodyPr/>
        <a:lstStyle/>
        <a:p>
          <a:pPr algn="just" rtl="0"/>
          <a:r>
            <a:rPr lang="en-IN" dirty="0" smtClean="0"/>
            <a:t>Yes, because your dependents need the protection. Your dependents be it your parents, your spouse, or your children, will have to bear the brunt of paying off your home / education personal loans and even for managing day-to-day expenses without your contribution. </a:t>
          </a:r>
        </a:p>
        <a:p>
          <a:pPr algn="just" rtl="0"/>
          <a:r>
            <a:rPr lang="en-IN" dirty="0" smtClean="0"/>
            <a:t>If you do not want to leave behind such a situation in your absence, enrol in CSBF today. </a:t>
          </a:r>
          <a:endParaRPr lang="en-US" dirty="0"/>
        </a:p>
      </dgm:t>
    </dgm:pt>
    <dgm:pt modelId="{265738FA-0936-4863-B5AA-16F1C04E6763}" type="parTrans" cxnId="{7A6F4127-0A84-4AD7-ACB4-0A2C943D9C1A}">
      <dgm:prSet/>
      <dgm:spPr/>
      <dgm:t>
        <a:bodyPr/>
        <a:lstStyle/>
        <a:p>
          <a:endParaRPr lang="en-US"/>
        </a:p>
      </dgm:t>
    </dgm:pt>
    <dgm:pt modelId="{103C05CE-99D1-4C0C-9F2C-EFA977EA7B74}" type="sibTrans" cxnId="{7A6F4127-0A84-4AD7-ACB4-0A2C943D9C1A}">
      <dgm:prSet/>
      <dgm:spPr/>
      <dgm:t>
        <a:bodyPr/>
        <a:lstStyle/>
        <a:p>
          <a:endParaRPr lang="en-US"/>
        </a:p>
      </dgm:t>
    </dgm:pt>
    <dgm:pt modelId="{79C7EFF7-6E8B-4C34-8795-E63CA92DA386}" type="pres">
      <dgm:prSet presAssocID="{E1B5A76F-4D1E-425F-A078-7B747906A2D9}" presName="Name0" presStyleCnt="0">
        <dgm:presLayoutVars>
          <dgm:chMax val="7"/>
          <dgm:dir/>
          <dgm:animLvl val="lvl"/>
          <dgm:resizeHandles val="exact"/>
        </dgm:presLayoutVars>
      </dgm:prSet>
      <dgm:spPr/>
      <dgm:t>
        <a:bodyPr/>
        <a:lstStyle/>
        <a:p>
          <a:endParaRPr lang="en-US"/>
        </a:p>
      </dgm:t>
    </dgm:pt>
    <dgm:pt modelId="{5C55462D-64AF-43D4-9A72-A97B2A0A6586}" type="pres">
      <dgm:prSet presAssocID="{5AEFC803-216A-4373-9C5A-1C6E26C76944}" presName="circle1" presStyleLbl="node1" presStyleIdx="0" presStyleCnt="1"/>
      <dgm:spPr>
        <a:solidFill>
          <a:srgbClr val="00B050"/>
        </a:solidFill>
      </dgm:spPr>
      <dgm:t>
        <a:bodyPr/>
        <a:lstStyle/>
        <a:p>
          <a:endParaRPr lang="en-IN"/>
        </a:p>
      </dgm:t>
    </dgm:pt>
    <dgm:pt modelId="{397C781D-58C6-4BEC-9DD5-DDA82FAB1583}" type="pres">
      <dgm:prSet presAssocID="{5AEFC803-216A-4373-9C5A-1C6E26C76944}" presName="space" presStyleCnt="0"/>
      <dgm:spPr/>
    </dgm:pt>
    <dgm:pt modelId="{28E222CE-F699-41A3-B73E-D038F414CCE5}" type="pres">
      <dgm:prSet presAssocID="{5AEFC803-216A-4373-9C5A-1C6E26C76944}" presName="rect1" presStyleLbl="alignAcc1" presStyleIdx="0" presStyleCnt="1"/>
      <dgm:spPr/>
      <dgm:t>
        <a:bodyPr/>
        <a:lstStyle/>
        <a:p>
          <a:endParaRPr lang="en-IN"/>
        </a:p>
      </dgm:t>
    </dgm:pt>
    <dgm:pt modelId="{59FFCB71-B239-4FB8-B5B7-AEF658B85C60}" type="pres">
      <dgm:prSet presAssocID="{5AEFC803-216A-4373-9C5A-1C6E26C76944}" presName="rect1ParTxNoCh" presStyleLbl="alignAcc1" presStyleIdx="0" presStyleCnt="1">
        <dgm:presLayoutVars>
          <dgm:chMax val="1"/>
          <dgm:bulletEnabled val="1"/>
        </dgm:presLayoutVars>
      </dgm:prSet>
      <dgm:spPr/>
      <dgm:t>
        <a:bodyPr/>
        <a:lstStyle/>
        <a:p>
          <a:endParaRPr lang="en-IN"/>
        </a:p>
      </dgm:t>
    </dgm:pt>
  </dgm:ptLst>
  <dgm:cxnLst>
    <dgm:cxn modelId="{49B99C3C-7E0A-4E23-B595-2B4F34A9BABA}" type="presOf" srcId="{5AEFC803-216A-4373-9C5A-1C6E26C76944}" destId="{28E222CE-F699-41A3-B73E-D038F414CCE5}" srcOrd="0" destOrd="0" presId="urn:microsoft.com/office/officeart/2005/8/layout/target3"/>
    <dgm:cxn modelId="{66AE9D80-4A2A-40D9-95A7-39B3F2502FAE}" type="presOf" srcId="{E1B5A76F-4D1E-425F-A078-7B747906A2D9}" destId="{79C7EFF7-6E8B-4C34-8795-E63CA92DA386}" srcOrd="0" destOrd="0" presId="urn:microsoft.com/office/officeart/2005/8/layout/target3"/>
    <dgm:cxn modelId="{8494469C-4131-40DA-97C2-1AF5B4B14ED7}" type="presOf" srcId="{5AEFC803-216A-4373-9C5A-1C6E26C76944}" destId="{59FFCB71-B239-4FB8-B5B7-AEF658B85C60}" srcOrd="1" destOrd="0" presId="urn:microsoft.com/office/officeart/2005/8/layout/target3"/>
    <dgm:cxn modelId="{7A6F4127-0A84-4AD7-ACB4-0A2C943D9C1A}" srcId="{E1B5A76F-4D1E-425F-A078-7B747906A2D9}" destId="{5AEFC803-216A-4373-9C5A-1C6E26C76944}" srcOrd="0" destOrd="0" parTransId="{265738FA-0936-4863-B5AA-16F1C04E6763}" sibTransId="{103C05CE-99D1-4C0C-9F2C-EFA977EA7B74}"/>
    <dgm:cxn modelId="{17CB5F5F-D78A-470E-BD6C-F0CFA7B9A1B3}" type="presParOf" srcId="{79C7EFF7-6E8B-4C34-8795-E63CA92DA386}" destId="{5C55462D-64AF-43D4-9A72-A97B2A0A6586}" srcOrd="0" destOrd="0" presId="urn:microsoft.com/office/officeart/2005/8/layout/target3"/>
    <dgm:cxn modelId="{DD66EAE1-77E6-4A55-B267-6BC4C30D8678}" type="presParOf" srcId="{79C7EFF7-6E8B-4C34-8795-E63CA92DA386}" destId="{397C781D-58C6-4BEC-9DD5-DDA82FAB1583}" srcOrd="1" destOrd="0" presId="urn:microsoft.com/office/officeart/2005/8/layout/target3"/>
    <dgm:cxn modelId="{B6A7362E-5BFF-4772-A415-A145BF66F657}" type="presParOf" srcId="{79C7EFF7-6E8B-4C34-8795-E63CA92DA386}" destId="{28E222CE-F699-41A3-B73E-D038F414CCE5}" srcOrd="2" destOrd="0" presId="urn:microsoft.com/office/officeart/2005/8/layout/target3"/>
    <dgm:cxn modelId="{1A65A165-C5A2-4BD5-9F60-D924675ABB86}" type="presParOf" srcId="{79C7EFF7-6E8B-4C34-8795-E63CA92DA386}" destId="{59FFCB71-B239-4FB8-B5B7-AEF658B85C6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01-Nov-19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01-Nov-19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01-Nov-19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01-Nov-19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icsi.in/student/Login.asp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3831" y="2330245"/>
            <a:ext cx="432435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9800" y="3932903"/>
            <a:ext cx="3124200" cy="201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7875" y="3583904"/>
            <a:ext cx="4181725" cy="2893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CS.jpg"/>
          <p:cNvPicPr>
            <a:picLocks noChangeAspect="1"/>
          </p:cNvPicPr>
          <p:nvPr/>
        </p:nvPicPr>
        <p:blipFill>
          <a:blip r:embed="rId5"/>
          <a:stretch>
            <a:fillRect/>
          </a:stretch>
        </p:blipFill>
        <p:spPr>
          <a:xfrm>
            <a:off x="304800" y="914400"/>
            <a:ext cx="4191000" cy="1228725"/>
          </a:xfrm>
          <a:prstGeom prst="rect">
            <a:avLst/>
          </a:prstGeom>
        </p:spPr>
      </p:pic>
    </p:spTree>
    <p:extLst>
      <p:ext uri="{BB962C8B-B14F-4D97-AF65-F5344CB8AC3E}">
        <p14:creationId xmlns:p14="http://schemas.microsoft.com/office/powerpoint/2010/main" xmlns="" val="33796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anim calcmode="lin" valueType="num">
                                      <p:cBhvr>
                                        <p:cTn id="8" dur="2000" fill="hold"/>
                                        <p:tgtEl>
                                          <p:spTgt spid="2051"/>
                                        </p:tgtEl>
                                        <p:attrNameLst>
                                          <p:attrName>ppt_x</p:attrName>
                                        </p:attrNameLst>
                                      </p:cBhvr>
                                      <p:tavLst>
                                        <p:tav tm="0">
                                          <p:val>
                                            <p:strVal val="#ppt_x"/>
                                          </p:val>
                                        </p:tav>
                                        <p:tav tm="100000">
                                          <p:val>
                                            <p:strVal val="#ppt_x"/>
                                          </p:val>
                                        </p:tav>
                                      </p:tavLst>
                                    </p:anim>
                                    <p:anim calcmode="lin" valueType="num">
                                      <p:cBhvr>
                                        <p:cTn id="9" dur="2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2000"/>
                                        <p:tgtEl>
                                          <p:spTgt spid="2052"/>
                                        </p:tgtEl>
                                      </p:cBhvr>
                                    </p:animEffect>
                                    <p:anim calcmode="lin" valueType="num">
                                      <p:cBhvr>
                                        <p:cTn id="15" dur="2000" fill="hold"/>
                                        <p:tgtEl>
                                          <p:spTgt spid="2052"/>
                                        </p:tgtEl>
                                        <p:attrNameLst>
                                          <p:attrName>ppt_x</p:attrName>
                                        </p:attrNameLst>
                                      </p:cBhvr>
                                      <p:tavLst>
                                        <p:tav tm="0">
                                          <p:val>
                                            <p:strVal val="#ppt_x"/>
                                          </p:val>
                                        </p:tav>
                                        <p:tav tm="100000">
                                          <p:val>
                                            <p:strVal val="#ppt_x"/>
                                          </p:val>
                                        </p:tav>
                                      </p:tavLst>
                                    </p:anim>
                                    <p:anim calcmode="lin" valueType="num">
                                      <p:cBhvr>
                                        <p:cTn id="16" dur="2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SBF Flyer-1.jpg"/>
          <p:cNvPicPr>
            <a:picLocks noChangeAspect="1"/>
          </p:cNvPicPr>
          <p:nvPr/>
        </p:nvPicPr>
        <p:blipFill>
          <a:blip r:embed="rId2"/>
          <a:srcRect l="1282" t="15000" r="1282" b="5000"/>
          <a:stretch>
            <a:fillRect/>
          </a:stretch>
        </p:blipFill>
        <p:spPr>
          <a:xfrm>
            <a:off x="1524000" y="1676400"/>
            <a:ext cx="5791200" cy="1600200"/>
          </a:xfrm>
          <a:prstGeom prst="rect">
            <a:avLst/>
          </a:prstGeom>
        </p:spPr>
      </p:pic>
      <p:pic>
        <p:nvPicPr>
          <p:cNvPr id="4" name="Picture 3" descr="CSBF Flyer.jpg"/>
          <p:cNvPicPr>
            <a:picLocks noChangeAspect="1"/>
          </p:cNvPicPr>
          <p:nvPr/>
        </p:nvPicPr>
        <p:blipFill>
          <a:blip r:embed="rId3"/>
          <a:srcRect l="2469" t="12000" r="3704" b="12000"/>
          <a:stretch>
            <a:fillRect/>
          </a:stretch>
        </p:blipFill>
        <p:spPr>
          <a:xfrm>
            <a:off x="1600200" y="3886200"/>
            <a:ext cx="5791200" cy="1447800"/>
          </a:xfrm>
          <a:prstGeom prst="rect">
            <a:avLst/>
          </a:prstGeom>
        </p:spPr>
      </p:pic>
      <p:sp>
        <p:nvSpPr>
          <p:cNvPr id="5" name="TextBox 4"/>
          <p:cNvSpPr txBox="1"/>
          <p:nvPr/>
        </p:nvSpPr>
        <p:spPr>
          <a:xfrm>
            <a:off x="609600" y="457200"/>
            <a:ext cx="7239000" cy="646331"/>
          </a:xfrm>
          <a:prstGeom prst="rect">
            <a:avLst/>
          </a:prstGeom>
          <a:noFill/>
        </p:spPr>
        <p:txBody>
          <a:bodyPr wrap="square" rtlCol="0">
            <a:spAutoFit/>
          </a:bodyPr>
          <a:lstStyle/>
          <a:p>
            <a:pPr algn="ctr"/>
            <a:r>
              <a:rPr lang="en-US" sz="3600" b="1" dirty="0" smtClean="0"/>
              <a:t>Grab the Golden Opportunity quickly</a:t>
            </a: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2400"/>
            <a:ext cx="4419600" cy="707886"/>
          </a:xfrm>
          <a:prstGeom prst="rect">
            <a:avLst/>
          </a:prstGeom>
          <a:noFill/>
        </p:spPr>
        <p:txBody>
          <a:bodyPr wrap="square" rtlCol="0">
            <a:spAutoFit/>
          </a:bodyPr>
          <a:lstStyle/>
          <a:p>
            <a:pPr algn="ctr"/>
            <a:r>
              <a:rPr lang="en-US" sz="4000" dirty="0" smtClean="0"/>
              <a:t>…And it’s all so easy</a:t>
            </a:r>
            <a:endParaRPr lang="en-US" sz="4000" dirty="0"/>
          </a:p>
        </p:txBody>
      </p:sp>
      <p:sp>
        <p:nvSpPr>
          <p:cNvPr id="10" name="Freeform 9"/>
          <p:cNvSpPr/>
          <p:nvPr/>
        </p:nvSpPr>
        <p:spPr>
          <a:xfrm>
            <a:off x="1027318" y="692242"/>
            <a:ext cx="5001659" cy="1143000"/>
          </a:xfrm>
          <a:custGeom>
            <a:avLst/>
            <a:gdLst>
              <a:gd name="connsiteX0" fmla="*/ 0 w 6248412"/>
              <a:gd name="connsiteY0" fmla="*/ 213136 h 852543"/>
              <a:gd name="connsiteX1" fmla="*/ 5822141 w 6248412"/>
              <a:gd name="connsiteY1" fmla="*/ 213136 h 852543"/>
              <a:gd name="connsiteX2" fmla="*/ 5822141 w 6248412"/>
              <a:gd name="connsiteY2" fmla="*/ 0 h 852543"/>
              <a:gd name="connsiteX3" fmla="*/ 6248412 w 6248412"/>
              <a:gd name="connsiteY3" fmla="*/ 426272 h 852543"/>
              <a:gd name="connsiteX4" fmla="*/ 5822141 w 6248412"/>
              <a:gd name="connsiteY4" fmla="*/ 852543 h 852543"/>
              <a:gd name="connsiteX5" fmla="*/ 5822141 w 6248412"/>
              <a:gd name="connsiteY5" fmla="*/ 639407 h 852543"/>
              <a:gd name="connsiteX6" fmla="*/ 0 w 6248412"/>
              <a:gd name="connsiteY6" fmla="*/ 639407 h 852543"/>
              <a:gd name="connsiteX7" fmla="*/ 0 w 6248412"/>
              <a:gd name="connsiteY7" fmla="*/ 213136 h 8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412" h="852543">
                <a:moveTo>
                  <a:pt x="0" y="213136"/>
                </a:moveTo>
                <a:lnTo>
                  <a:pt x="5822141" y="213136"/>
                </a:lnTo>
                <a:lnTo>
                  <a:pt x="5822141" y="0"/>
                </a:lnTo>
                <a:lnTo>
                  <a:pt x="6248412" y="426272"/>
                </a:lnTo>
                <a:lnTo>
                  <a:pt x="5822141" y="852543"/>
                </a:lnTo>
                <a:lnTo>
                  <a:pt x="5822141" y="639407"/>
                </a:lnTo>
                <a:lnTo>
                  <a:pt x="0" y="639407"/>
                </a:lnTo>
                <a:lnTo>
                  <a:pt x="0" y="21313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274096" rIns="467136" bIns="368118" numCol="1" spcCol="1270" anchor="ctr" anchorCtr="0">
            <a:noAutofit/>
          </a:bodyPr>
          <a:lstStyle/>
          <a:p>
            <a:pPr marL="514350" indent="-285750">
              <a:spcAft>
                <a:spcPts val="0"/>
              </a:spcAft>
            </a:pPr>
            <a:r>
              <a:rPr lang="en-IN" sz="1900" dirty="0" smtClean="0">
                <a:latin typeface="+mj-lt"/>
                <a:ea typeface="Calibri" panose="020F0502020204030204" pitchFamily="34" charset="0"/>
              </a:rPr>
              <a:t>      Click </a:t>
            </a:r>
            <a:r>
              <a:rPr lang="en-IN" sz="1900" dirty="0">
                <a:latin typeface="+mj-lt"/>
                <a:ea typeface="Calibri" panose="020F0502020204030204" pitchFamily="34" charset="0"/>
              </a:rPr>
              <a:t>on </a:t>
            </a:r>
            <a:r>
              <a:rPr lang="en-IN" sz="1900" dirty="0" smtClean="0">
                <a:latin typeface="+mj-lt"/>
                <a:ea typeface="Calibri" panose="020F0502020204030204" pitchFamily="34" charset="0"/>
              </a:rPr>
              <a:t>link </a:t>
            </a:r>
            <a:r>
              <a:rPr lang="en-IN" sz="1900" u="sng" dirty="0" smtClean="0">
                <a:solidFill>
                  <a:srgbClr val="0000FF"/>
                </a:solidFill>
                <a:latin typeface="+mj-lt"/>
                <a:ea typeface="Calibri" panose="020F0502020204030204" pitchFamily="34" charset="0"/>
                <a:hlinkClick r:id="rId2"/>
              </a:rPr>
              <a:t>https</a:t>
            </a:r>
            <a:r>
              <a:rPr lang="en-IN" sz="1900" u="sng" dirty="0">
                <a:solidFill>
                  <a:srgbClr val="0000FF"/>
                </a:solidFill>
                <a:latin typeface="+mj-lt"/>
                <a:ea typeface="Calibri" panose="020F0502020204030204" pitchFamily="34" charset="0"/>
                <a:hlinkClick r:id="rId2"/>
              </a:rPr>
              <a:t>://www.icsi.in/student/Login.aspx</a:t>
            </a:r>
            <a:r>
              <a:rPr lang="en-IN" sz="1900" dirty="0">
                <a:latin typeface="+mj-lt"/>
                <a:ea typeface="Calibri" panose="020F0502020204030204" pitchFamily="34" charset="0"/>
              </a:rPr>
              <a:t> </a:t>
            </a:r>
          </a:p>
        </p:txBody>
      </p:sp>
      <p:sp>
        <p:nvSpPr>
          <p:cNvPr id="11" name="Freeform 10"/>
          <p:cNvSpPr/>
          <p:nvPr/>
        </p:nvSpPr>
        <p:spPr>
          <a:xfrm>
            <a:off x="1018137" y="1538315"/>
            <a:ext cx="5320467" cy="1143000"/>
          </a:xfrm>
          <a:custGeom>
            <a:avLst/>
            <a:gdLst>
              <a:gd name="connsiteX0" fmla="*/ 0 w 6248412"/>
              <a:gd name="connsiteY0" fmla="*/ 213136 h 852543"/>
              <a:gd name="connsiteX1" fmla="*/ 5822141 w 6248412"/>
              <a:gd name="connsiteY1" fmla="*/ 213136 h 852543"/>
              <a:gd name="connsiteX2" fmla="*/ 5822141 w 6248412"/>
              <a:gd name="connsiteY2" fmla="*/ 0 h 852543"/>
              <a:gd name="connsiteX3" fmla="*/ 6248412 w 6248412"/>
              <a:gd name="connsiteY3" fmla="*/ 426272 h 852543"/>
              <a:gd name="connsiteX4" fmla="*/ 5822141 w 6248412"/>
              <a:gd name="connsiteY4" fmla="*/ 852543 h 852543"/>
              <a:gd name="connsiteX5" fmla="*/ 5822141 w 6248412"/>
              <a:gd name="connsiteY5" fmla="*/ 639407 h 852543"/>
              <a:gd name="connsiteX6" fmla="*/ 0 w 6248412"/>
              <a:gd name="connsiteY6" fmla="*/ 639407 h 852543"/>
              <a:gd name="connsiteX7" fmla="*/ 0 w 6248412"/>
              <a:gd name="connsiteY7" fmla="*/ 213136 h 8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412" h="852543">
                <a:moveTo>
                  <a:pt x="0" y="213136"/>
                </a:moveTo>
                <a:lnTo>
                  <a:pt x="5822141" y="213136"/>
                </a:lnTo>
                <a:lnTo>
                  <a:pt x="5822141" y="0"/>
                </a:lnTo>
                <a:lnTo>
                  <a:pt x="6248412" y="426272"/>
                </a:lnTo>
                <a:lnTo>
                  <a:pt x="5822141" y="852543"/>
                </a:lnTo>
                <a:lnTo>
                  <a:pt x="5822141" y="639407"/>
                </a:lnTo>
                <a:lnTo>
                  <a:pt x="0" y="639407"/>
                </a:lnTo>
                <a:lnTo>
                  <a:pt x="0" y="21313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274096" rIns="467136" bIns="368118" numCol="1" spcCol="1270" anchor="ctr" anchorCtr="0">
            <a:noAutofit/>
          </a:bodyPr>
          <a:lstStyle/>
          <a:p>
            <a:pPr marL="514350" indent="-285750" algn="ctr">
              <a:spcAft>
                <a:spcPts val="0"/>
              </a:spcAft>
            </a:pPr>
            <a:r>
              <a:rPr lang="en-IN" sz="2000" dirty="0">
                <a:latin typeface="+mj-lt"/>
                <a:ea typeface="Calibri" panose="020F0502020204030204" pitchFamily="34" charset="0"/>
              </a:rPr>
              <a:t>Login using your user name and password</a:t>
            </a:r>
          </a:p>
        </p:txBody>
      </p:sp>
      <p:sp>
        <p:nvSpPr>
          <p:cNvPr id="12" name="Freeform 11"/>
          <p:cNvSpPr/>
          <p:nvPr/>
        </p:nvSpPr>
        <p:spPr>
          <a:xfrm>
            <a:off x="1038335" y="2375930"/>
            <a:ext cx="5681951" cy="1143000"/>
          </a:xfrm>
          <a:custGeom>
            <a:avLst/>
            <a:gdLst>
              <a:gd name="connsiteX0" fmla="*/ 0 w 6248412"/>
              <a:gd name="connsiteY0" fmla="*/ 213136 h 852543"/>
              <a:gd name="connsiteX1" fmla="*/ 5822141 w 6248412"/>
              <a:gd name="connsiteY1" fmla="*/ 213136 h 852543"/>
              <a:gd name="connsiteX2" fmla="*/ 5822141 w 6248412"/>
              <a:gd name="connsiteY2" fmla="*/ 0 h 852543"/>
              <a:gd name="connsiteX3" fmla="*/ 6248412 w 6248412"/>
              <a:gd name="connsiteY3" fmla="*/ 426272 h 852543"/>
              <a:gd name="connsiteX4" fmla="*/ 5822141 w 6248412"/>
              <a:gd name="connsiteY4" fmla="*/ 852543 h 852543"/>
              <a:gd name="connsiteX5" fmla="*/ 5822141 w 6248412"/>
              <a:gd name="connsiteY5" fmla="*/ 639407 h 852543"/>
              <a:gd name="connsiteX6" fmla="*/ 0 w 6248412"/>
              <a:gd name="connsiteY6" fmla="*/ 639407 h 852543"/>
              <a:gd name="connsiteX7" fmla="*/ 0 w 6248412"/>
              <a:gd name="connsiteY7" fmla="*/ 213136 h 8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412" h="852543">
                <a:moveTo>
                  <a:pt x="0" y="213136"/>
                </a:moveTo>
                <a:lnTo>
                  <a:pt x="5822141" y="213136"/>
                </a:lnTo>
                <a:lnTo>
                  <a:pt x="5822141" y="0"/>
                </a:lnTo>
                <a:lnTo>
                  <a:pt x="6248412" y="426272"/>
                </a:lnTo>
                <a:lnTo>
                  <a:pt x="5822141" y="852543"/>
                </a:lnTo>
                <a:lnTo>
                  <a:pt x="5822141" y="639407"/>
                </a:lnTo>
                <a:lnTo>
                  <a:pt x="0" y="639407"/>
                </a:lnTo>
                <a:lnTo>
                  <a:pt x="0" y="21313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274096" rIns="467136" bIns="368118" numCol="1" spcCol="1270" anchor="ctr" anchorCtr="0">
            <a:noAutofit/>
          </a:bodyPr>
          <a:lstStyle/>
          <a:p>
            <a:pPr marL="514350" indent="-285750" algn="ctr">
              <a:spcAft>
                <a:spcPts val="0"/>
              </a:spcAft>
            </a:pPr>
            <a:r>
              <a:rPr lang="en-IN" sz="2000" dirty="0"/>
              <a:t>After login, go to ‘Members’ Option (from top menu) and click on “Manage Account”.</a:t>
            </a:r>
            <a:endParaRPr lang="en-IN" sz="2000" dirty="0">
              <a:latin typeface="Times New Roman" panose="02020603050405020304" pitchFamily="18" charset="0"/>
              <a:ea typeface="Calibri" panose="020F0502020204030204" pitchFamily="34" charset="0"/>
            </a:endParaRPr>
          </a:p>
        </p:txBody>
      </p:sp>
      <p:sp>
        <p:nvSpPr>
          <p:cNvPr id="13" name="Freeform 12"/>
          <p:cNvSpPr/>
          <p:nvPr/>
        </p:nvSpPr>
        <p:spPr>
          <a:xfrm>
            <a:off x="1018137" y="3217932"/>
            <a:ext cx="5992261" cy="1143000"/>
          </a:xfrm>
          <a:custGeom>
            <a:avLst/>
            <a:gdLst>
              <a:gd name="connsiteX0" fmla="*/ 0 w 6248412"/>
              <a:gd name="connsiteY0" fmla="*/ 213136 h 852543"/>
              <a:gd name="connsiteX1" fmla="*/ 5822141 w 6248412"/>
              <a:gd name="connsiteY1" fmla="*/ 213136 h 852543"/>
              <a:gd name="connsiteX2" fmla="*/ 5822141 w 6248412"/>
              <a:gd name="connsiteY2" fmla="*/ 0 h 852543"/>
              <a:gd name="connsiteX3" fmla="*/ 6248412 w 6248412"/>
              <a:gd name="connsiteY3" fmla="*/ 426272 h 852543"/>
              <a:gd name="connsiteX4" fmla="*/ 5822141 w 6248412"/>
              <a:gd name="connsiteY4" fmla="*/ 852543 h 852543"/>
              <a:gd name="connsiteX5" fmla="*/ 5822141 w 6248412"/>
              <a:gd name="connsiteY5" fmla="*/ 639407 h 852543"/>
              <a:gd name="connsiteX6" fmla="*/ 0 w 6248412"/>
              <a:gd name="connsiteY6" fmla="*/ 639407 h 852543"/>
              <a:gd name="connsiteX7" fmla="*/ 0 w 6248412"/>
              <a:gd name="connsiteY7" fmla="*/ 213136 h 8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412" h="852543">
                <a:moveTo>
                  <a:pt x="0" y="213136"/>
                </a:moveTo>
                <a:lnTo>
                  <a:pt x="5822141" y="213136"/>
                </a:lnTo>
                <a:lnTo>
                  <a:pt x="5822141" y="0"/>
                </a:lnTo>
                <a:lnTo>
                  <a:pt x="6248412" y="426272"/>
                </a:lnTo>
                <a:lnTo>
                  <a:pt x="5822141" y="852543"/>
                </a:lnTo>
                <a:lnTo>
                  <a:pt x="5822141" y="639407"/>
                </a:lnTo>
                <a:lnTo>
                  <a:pt x="0" y="639407"/>
                </a:lnTo>
                <a:lnTo>
                  <a:pt x="0" y="21313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274096" rIns="467136" bIns="368118" numCol="1" spcCol="1270" anchor="ctr" anchorCtr="0">
            <a:noAutofit/>
          </a:bodyPr>
          <a:lstStyle/>
          <a:p>
            <a:pPr marL="514350" indent="-285750" algn="ctr">
              <a:spcAft>
                <a:spcPts val="0"/>
              </a:spcAft>
            </a:pPr>
            <a:r>
              <a:rPr lang="en-IN" sz="2000" dirty="0"/>
              <a:t>Click on the link `Request for CSBF Membership'</a:t>
            </a:r>
            <a:endParaRPr lang="en-IN" sz="2000" dirty="0">
              <a:latin typeface="Times New Roman" panose="02020603050405020304" pitchFamily="18" charset="0"/>
              <a:ea typeface="Calibri" panose="020F0502020204030204" pitchFamily="34" charset="0"/>
            </a:endParaRPr>
          </a:p>
        </p:txBody>
      </p:sp>
      <p:sp>
        <p:nvSpPr>
          <p:cNvPr id="14" name="Freeform 13"/>
          <p:cNvSpPr/>
          <p:nvPr/>
        </p:nvSpPr>
        <p:spPr>
          <a:xfrm>
            <a:off x="1038335" y="4065952"/>
            <a:ext cx="6286044" cy="1143000"/>
          </a:xfrm>
          <a:custGeom>
            <a:avLst/>
            <a:gdLst>
              <a:gd name="connsiteX0" fmla="*/ 0 w 6248412"/>
              <a:gd name="connsiteY0" fmla="*/ 213136 h 852543"/>
              <a:gd name="connsiteX1" fmla="*/ 5822141 w 6248412"/>
              <a:gd name="connsiteY1" fmla="*/ 213136 h 852543"/>
              <a:gd name="connsiteX2" fmla="*/ 5822141 w 6248412"/>
              <a:gd name="connsiteY2" fmla="*/ 0 h 852543"/>
              <a:gd name="connsiteX3" fmla="*/ 6248412 w 6248412"/>
              <a:gd name="connsiteY3" fmla="*/ 426272 h 852543"/>
              <a:gd name="connsiteX4" fmla="*/ 5822141 w 6248412"/>
              <a:gd name="connsiteY4" fmla="*/ 852543 h 852543"/>
              <a:gd name="connsiteX5" fmla="*/ 5822141 w 6248412"/>
              <a:gd name="connsiteY5" fmla="*/ 639407 h 852543"/>
              <a:gd name="connsiteX6" fmla="*/ 0 w 6248412"/>
              <a:gd name="connsiteY6" fmla="*/ 639407 h 852543"/>
              <a:gd name="connsiteX7" fmla="*/ 0 w 6248412"/>
              <a:gd name="connsiteY7" fmla="*/ 213136 h 8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412" h="852543">
                <a:moveTo>
                  <a:pt x="0" y="213136"/>
                </a:moveTo>
                <a:lnTo>
                  <a:pt x="5822141" y="213136"/>
                </a:lnTo>
                <a:lnTo>
                  <a:pt x="5822141" y="0"/>
                </a:lnTo>
                <a:lnTo>
                  <a:pt x="6248412" y="426272"/>
                </a:lnTo>
                <a:lnTo>
                  <a:pt x="5822141" y="852543"/>
                </a:lnTo>
                <a:lnTo>
                  <a:pt x="5822141" y="639407"/>
                </a:lnTo>
                <a:lnTo>
                  <a:pt x="0" y="639407"/>
                </a:lnTo>
                <a:lnTo>
                  <a:pt x="0" y="21313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274096" rIns="467136" bIns="368118" numCol="1" spcCol="1270" anchor="ctr" anchorCtr="0">
            <a:noAutofit/>
          </a:bodyPr>
          <a:lstStyle/>
          <a:p>
            <a:pPr marL="514350" indent="-285750" algn="ctr">
              <a:spcAft>
                <a:spcPts val="0"/>
              </a:spcAft>
            </a:pPr>
            <a:r>
              <a:rPr lang="en-IN" sz="2000" dirty="0"/>
              <a:t>Click on download link to download the </a:t>
            </a:r>
            <a:endParaRPr lang="en-IN" sz="2000" dirty="0" smtClean="0"/>
          </a:p>
          <a:p>
            <a:pPr marL="514350" indent="-285750" algn="ctr">
              <a:spcAft>
                <a:spcPts val="0"/>
              </a:spcAft>
            </a:pPr>
            <a:r>
              <a:rPr lang="en-IN" sz="2000" dirty="0" smtClean="0"/>
              <a:t>CSBF </a:t>
            </a:r>
            <a:r>
              <a:rPr lang="en-IN" sz="2000" dirty="0"/>
              <a:t>Form 'A'</a:t>
            </a:r>
            <a:endParaRPr lang="en-IN" sz="2000" dirty="0">
              <a:latin typeface="Times New Roman" panose="02020603050405020304" pitchFamily="18" charset="0"/>
              <a:ea typeface="Calibri" panose="020F0502020204030204" pitchFamily="34" charset="0"/>
            </a:endParaRPr>
          </a:p>
        </p:txBody>
      </p:sp>
      <p:sp>
        <p:nvSpPr>
          <p:cNvPr id="15" name="Freeform 14"/>
          <p:cNvSpPr/>
          <p:nvPr/>
        </p:nvSpPr>
        <p:spPr>
          <a:xfrm>
            <a:off x="1009874" y="4924989"/>
            <a:ext cx="6678061" cy="1143000"/>
          </a:xfrm>
          <a:custGeom>
            <a:avLst/>
            <a:gdLst>
              <a:gd name="connsiteX0" fmla="*/ 0 w 6248412"/>
              <a:gd name="connsiteY0" fmla="*/ 213136 h 852543"/>
              <a:gd name="connsiteX1" fmla="*/ 5822141 w 6248412"/>
              <a:gd name="connsiteY1" fmla="*/ 213136 h 852543"/>
              <a:gd name="connsiteX2" fmla="*/ 5822141 w 6248412"/>
              <a:gd name="connsiteY2" fmla="*/ 0 h 852543"/>
              <a:gd name="connsiteX3" fmla="*/ 6248412 w 6248412"/>
              <a:gd name="connsiteY3" fmla="*/ 426272 h 852543"/>
              <a:gd name="connsiteX4" fmla="*/ 5822141 w 6248412"/>
              <a:gd name="connsiteY4" fmla="*/ 852543 h 852543"/>
              <a:gd name="connsiteX5" fmla="*/ 5822141 w 6248412"/>
              <a:gd name="connsiteY5" fmla="*/ 639407 h 852543"/>
              <a:gd name="connsiteX6" fmla="*/ 0 w 6248412"/>
              <a:gd name="connsiteY6" fmla="*/ 639407 h 852543"/>
              <a:gd name="connsiteX7" fmla="*/ 0 w 6248412"/>
              <a:gd name="connsiteY7" fmla="*/ 213136 h 8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412" h="852543">
                <a:moveTo>
                  <a:pt x="0" y="213136"/>
                </a:moveTo>
                <a:lnTo>
                  <a:pt x="5822141" y="213136"/>
                </a:lnTo>
                <a:lnTo>
                  <a:pt x="5822141" y="0"/>
                </a:lnTo>
                <a:lnTo>
                  <a:pt x="6248412" y="426272"/>
                </a:lnTo>
                <a:lnTo>
                  <a:pt x="5822141" y="852543"/>
                </a:lnTo>
                <a:lnTo>
                  <a:pt x="5822141" y="639407"/>
                </a:lnTo>
                <a:lnTo>
                  <a:pt x="0" y="639407"/>
                </a:lnTo>
                <a:lnTo>
                  <a:pt x="0" y="21313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274096" rIns="467136" bIns="368118" numCol="1" spcCol="1270" anchor="ctr" anchorCtr="0">
            <a:noAutofit/>
          </a:bodyPr>
          <a:lstStyle/>
          <a:p>
            <a:pPr marL="514350" indent="-285750" algn="ctr">
              <a:spcAft>
                <a:spcPts val="0"/>
              </a:spcAft>
            </a:pPr>
            <a:r>
              <a:rPr lang="en-IN" sz="2000" dirty="0"/>
              <a:t>Upload the scanned copy of form duly filled in and signed.</a:t>
            </a:r>
            <a:endParaRPr lang="en-IN" sz="2000" dirty="0">
              <a:latin typeface="Times New Roman" panose="02020603050405020304" pitchFamily="18" charset="0"/>
              <a:ea typeface="Calibri" panose="020F0502020204030204" pitchFamily="34" charset="0"/>
            </a:endParaRPr>
          </a:p>
        </p:txBody>
      </p:sp>
      <p:sp>
        <p:nvSpPr>
          <p:cNvPr id="16" name="Freeform 15"/>
          <p:cNvSpPr/>
          <p:nvPr/>
        </p:nvSpPr>
        <p:spPr>
          <a:xfrm>
            <a:off x="1038335" y="5784638"/>
            <a:ext cx="7135263" cy="1143000"/>
          </a:xfrm>
          <a:custGeom>
            <a:avLst/>
            <a:gdLst>
              <a:gd name="connsiteX0" fmla="*/ 0 w 6248412"/>
              <a:gd name="connsiteY0" fmla="*/ 213136 h 852543"/>
              <a:gd name="connsiteX1" fmla="*/ 5822141 w 6248412"/>
              <a:gd name="connsiteY1" fmla="*/ 213136 h 852543"/>
              <a:gd name="connsiteX2" fmla="*/ 5822141 w 6248412"/>
              <a:gd name="connsiteY2" fmla="*/ 0 h 852543"/>
              <a:gd name="connsiteX3" fmla="*/ 6248412 w 6248412"/>
              <a:gd name="connsiteY3" fmla="*/ 426272 h 852543"/>
              <a:gd name="connsiteX4" fmla="*/ 5822141 w 6248412"/>
              <a:gd name="connsiteY4" fmla="*/ 852543 h 852543"/>
              <a:gd name="connsiteX5" fmla="*/ 5822141 w 6248412"/>
              <a:gd name="connsiteY5" fmla="*/ 639407 h 852543"/>
              <a:gd name="connsiteX6" fmla="*/ 0 w 6248412"/>
              <a:gd name="connsiteY6" fmla="*/ 639407 h 852543"/>
              <a:gd name="connsiteX7" fmla="*/ 0 w 6248412"/>
              <a:gd name="connsiteY7" fmla="*/ 213136 h 8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412" h="852543">
                <a:moveTo>
                  <a:pt x="0" y="213136"/>
                </a:moveTo>
                <a:lnTo>
                  <a:pt x="5822141" y="213136"/>
                </a:lnTo>
                <a:lnTo>
                  <a:pt x="5822141" y="0"/>
                </a:lnTo>
                <a:lnTo>
                  <a:pt x="6248412" y="426272"/>
                </a:lnTo>
                <a:lnTo>
                  <a:pt x="5822141" y="852543"/>
                </a:lnTo>
                <a:lnTo>
                  <a:pt x="5822141" y="639407"/>
                </a:lnTo>
                <a:lnTo>
                  <a:pt x="0" y="639407"/>
                </a:lnTo>
                <a:lnTo>
                  <a:pt x="0" y="21313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274096" rIns="467136" bIns="368118" numCol="1" spcCol="1270" anchor="ctr" anchorCtr="0">
            <a:noAutofit/>
          </a:bodyPr>
          <a:lstStyle/>
          <a:p>
            <a:pPr algn="ctr"/>
            <a:r>
              <a:rPr lang="en-IN" sz="2000" dirty="0"/>
              <a:t>Click on ‘Proceed for Payment' button for making payment through Credit card/Debit card/Net Banking.</a:t>
            </a:r>
          </a:p>
        </p:txBody>
      </p:sp>
    </p:spTree>
    <p:extLst>
      <p:ext uri="{BB962C8B-B14F-4D97-AF65-F5344CB8AC3E}">
        <p14:creationId xmlns:p14="http://schemas.microsoft.com/office/powerpoint/2010/main" xmlns="" val="21626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4333" y="2439109"/>
            <a:ext cx="4539278"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rot="19587674">
            <a:off x="-363230" y="1883940"/>
            <a:ext cx="5187484" cy="584775"/>
          </a:xfrm>
          <a:prstGeom prst="rect">
            <a:avLst/>
          </a:prstGeom>
          <a:noFill/>
        </p:spPr>
        <p:txBody>
          <a:bodyPr wrap="square" rtlCol="0">
            <a:spAutoFit/>
          </a:bodyPr>
          <a:lstStyle/>
          <a:p>
            <a:r>
              <a:rPr lang="en-US" sz="3200" dirty="0" smtClean="0"/>
              <a:t>Choose the right Direction</a:t>
            </a:r>
            <a:endParaRPr lang="en-US" sz="3200" dirty="0"/>
          </a:p>
        </p:txBody>
      </p:sp>
      <p:sp>
        <p:nvSpPr>
          <p:cNvPr id="3" name="TextBox 2"/>
          <p:cNvSpPr txBox="1"/>
          <p:nvPr/>
        </p:nvSpPr>
        <p:spPr>
          <a:xfrm rot="19614002">
            <a:off x="4930310" y="5139601"/>
            <a:ext cx="4419600" cy="523220"/>
          </a:xfrm>
          <a:prstGeom prst="rect">
            <a:avLst/>
          </a:prstGeom>
          <a:noFill/>
        </p:spPr>
        <p:txBody>
          <a:bodyPr wrap="square" rtlCol="0">
            <a:spAutoFit/>
          </a:bodyPr>
          <a:lstStyle/>
          <a:p>
            <a:r>
              <a:rPr lang="en-US" sz="2800" dirty="0" smtClean="0"/>
              <a:t>And become a CSBF Member</a:t>
            </a:r>
            <a:endParaRPr lang="en-US" sz="2800" dirty="0"/>
          </a:p>
        </p:txBody>
      </p:sp>
      <p:sp>
        <p:nvSpPr>
          <p:cNvPr id="5" name="TextBox 4"/>
          <p:cNvSpPr txBox="1"/>
          <p:nvPr/>
        </p:nvSpPr>
        <p:spPr>
          <a:xfrm>
            <a:off x="1828800" y="238790"/>
            <a:ext cx="6172200" cy="707886"/>
          </a:xfrm>
          <a:prstGeom prst="rect">
            <a:avLst/>
          </a:prstGeom>
          <a:noFill/>
        </p:spPr>
        <p:txBody>
          <a:bodyPr wrap="square" rtlCol="0">
            <a:spAutoFit/>
          </a:bodyPr>
          <a:lstStyle/>
          <a:p>
            <a:r>
              <a:rPr lang="en-IN" sz="4000" b="1" i="1" dirty="0"/>
              <a:t>DECIDE NOW! DECIDE WISE!</a:t>
            </a:r>
            <a:endParaRPr lang="en-IN" sz="4000" dirty="0"/>
          </a:p>
        </p:txBody>
      </p:sp>
    </p:spTree>
    <p:extLst>
      <p:ext uri="{BB962C8B-B14F-4D97-AF65-F5344CB8AC3E}">
        <p14:creationId xmlns:p14="http://schemas.microsoft.com/office/powerpoint/2010/main" xmlns="" val="20562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3000" fill="hold"/>
                                        <p:tgtEl>
                                          <p:spTgt spid="5"/>
                                        </p:tgtEl>
                                        <p:attrNameLst>
                                          <p:attrName>ppt_x</p:attrName>
                                        </p:attrNameLst>
                                      </p:cBhvr>
                                      <p:tavLst>
                                        <p:tav tm="0">
                                          <p:val>
                                            <p:strVal val="#ppt_x"/>
                                          </p:val>
                                        </p:tav>
                                        <p:tav tm="100000">
                                          <p:val>
                                            <p:strVal val="#ppt_x"/>
                                          </p:val>
                                        </p:tav>
                                      </p:tavLst>
                                    </p:anim>
                                    <p:anim calcmode="lin" valueType="num">
                                      <p:cBhvr additive="base">
                                        <p:cTn id="22"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7" y="0"/>
            <a:ext cx="915315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81000" y="533400"/>
            <a:ext cx="8305800" cy="5262979"/>
          </a:xfrm>
          <a:prstGeom prst="rect">
            <a:avLst/>
          </a:prstGeom>
          <a:noFill/>
        </p:spPr>
        <p:txBody>
          <a:bodyPr wrap="square" rtlCol="0">
            <a:spAutoFit/>
          </a:bodyPr>
          <a:lstStyle/>
          <a:p>
            <a:pPr algn="just"/>
            <a:r>
              <a:rPr lang="en-IN" sz="2800" dirty="0">
                <a:solidFill>
                  <a:schemeClr val="bg1"/>
                </a:solidFill>
              </a:rPr>
              <a:t>The youth, today, mostly believe in enjoying life and indulging themselves. While it is natural to not think of mortality in your 20s, it is definitely prudent to prepare for ‘what if’ situations early on in life.</a:t>
            </a:r>
          </a:p>
          <a:p>
            <a:pPr algn="just"/>
            <a:r>
              <a:rPr lang="en-IN" sz="2800" dirty="0">
                <a:solidFill>
                  <a:schemeClr val="bg1"/>
                </a:solidFill>
              </a:rPr>
              <a:t> </a:t>
            </a:r>
          </a:p>
          <a:p>
            <a:pPr algn="just"/>
            <a:r>
              <a:rPr lang="en-IN" sz="2800" dirty="0">
                <a:solidFill>
                  <a:schemeClr val="bg1"/>
                </a:solidFill>
              </a:rPr>
              <a:t>If you ask any young CS whether they are enrolled into CSBF, you will receive a few raised eyebrows, probably a dismissal or a flurry of questions.</a:t>
            </a:r>
          </a:p>
          <a:p>
            <a:pPr algn="just"/>
            <a:r>
              <a:rPr lang="en-IN" sz="2800" dirty="0">
                <a:solidFill>
                  <a:schemeClr val="bg1"/>
                </a:solidFill>
              </a:rPr>
              <a:t> </a:t>
            </a:r>
          </a:p>
          <a:p>
            <a:pPr algn="just"/>
            <a:r>
              <a:rPr lang="en-IN" sz="2800" dirty="0">
                <a:solidFill>
                  <a:schemeClr val="bg1"/>
                </a:solidFill>
              </a:rPr>
              <a:t>The first thought that arises is, “I am a young healthy person. I have no major liabilities or debts, either. Why do I need to enrol in CSBF?”</a:t>
            </a:r>
          </a:p>
        </p:txBody>
      </p:sp>
    </p:spTree>
    <p:extLst>
      <p:ext uri="{BB962C8B-B14F-4D97-AF65-F5344CB8AC3E}">
        <p14:creationId xmlns:p14="http://schemas.microsoft.com/office/powerpoint/2010/main" xmlns="" val="382564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74" y="-14748"/>
            <a:ext cx="9144000" cy="6834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304800"/>
            <a:ext cx="9136626" cy="584775"/>
          </a:xfrm>
          <a:prstGeom prst="rect">
            <a:avLst/>
          </a:prstGeom>
        </p:spPr>
        <p:txBody>
          <a:bodyPr wrap="square">
            <a:spAutoFit/>
          </a:bodyPr>
          <a:lstStyle/>
          <a:p>
            <a:pPr algn="ctr"/>
            <a:r>
              <a:rPr lang="en-US" sz="3200" dirty="0" smtClean="0"/>
              <a:t>But no </a:t>
            </a:r>
            <a:r>
              <a:rPr lang="en-US" sz="3200" dirty="0"/>
              <a:t>one knows when we disappear from this world</a:t>
            </a:r>
          </a:p>
        </p:txBody>
      </p:sp>
    </p:spTree>
    <p:extLst>
      <p:ext uri="{BB962C8B-B14F-4D97-AF65-F5344CB8AC3E}">
        <p14:creationId xmlns:p14="http://schemas.microsoft.com/office/powerpoint/2010/main" xmlns="" val="4044852997"/>
      </p:ext>
    </p:extLst>
  </p:cSld>
  <p:clrMapOvr>
    <a:masterClrMapping/>
  </p:clrMapOvr>
  <mc:AlternateContent xmlns:mc="http://schemas.openxmlformats.org/markup-compatibility/2006">
    <mc:Choice xmlns:p14="http://schemas.microsoft.com/office/powerpoint/2010/main" xmlns="" Requires="p14">
      <p:transition spd="slow" p14:dur="7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97717" y="381000"/>
            <a:ext cx="6098483" cy="390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295400" y="5257800"/>
            <a:ext cx="6629400" cy="646331"/>
          </a:xfrm>
          <a:prstGeom prst="rect">
            <a:avLst/>
          </a:prstGeom>
          <a:noFill/>
        </p:spPr>
        <p:txBody>
          <a:bodyPr wrap="square" rtlCol="0">
            <a:spAutoFit/>
          </a:bodyPr>
          <a:lstStyle/>
          <a:p>
            <a:r>
              <a:rPr lang="en-US" sz="3600" dirty="0" smtClean="0"/>
              <a:t>Is it not the time for safeguarding?</a:t>
            </a:r>
            <a:endParaRPr lang="en-US" sz="3600" dirty="0"/>
          </a:p>
        </p:txBody>
      </p:sp>
    </p:spTree>
    <p:extLst>
      <p:ext uri="{BB962C8B-B14F-4D97-AF65-F5344CB8AC3E}">
        <p14:creationId xmlns:p14="http://schemas.microsoft.com/office/powerpoint/2010/main" xmlns="" val="3714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133" y="-304800"/>
            <a:ext cx="9149347"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3969" y="3886200"/>
            <a:ext cx="9220200" cy="2893100"/>
          </a:xfrm>
          <a:prstGeom prst="rect">
            <a:avLst/>
          </a:prstGeom>
          <a:noFill/>
        </p:spPr>
        <p:txBody>
          <a:bodyPr wrap="square" rtlCol="0">
            <a:spAutoFit/>
          </a:bodyPr>
          <a:lstStyle/>
          <a:p>
            <a:pPr algn="just">
              <a:buFont typeface="Wingdings" pitchFamily="2" charset="2"/>
              <a:buChar char="Ø"/>
            </a:pPr>
            <a:r>
              <a:rPr lang="en-IN" sz="2500" dirty="0"/>
              <a:t>The Company Secretaries Benevolent Fund (CSBF) is a Society registered under the Societies Registration Act, 1860 and is recognized under Section 12A of the Income Tax Act, 1961. </a:t>
            </a:r>
            <a:endParaRPr lang="en-IN" sz="2500" dirty="0" smtClean="0"/>
          </a:p>
          <a:p>
            <a:pPr algn="just"/>
            <a:endParaRPr lang="en-IN" sz="2500" dirty="0" smtClean="0"/>
          </a:p>
          <a:p>
            <a:pPr algn="just">
              <a:buFont typeface="Wingdings" pitchFamily="2" charset="2"/>
              <a:buChar char="Ø"/>
            </a:pPr>
            <a:r>
              <a:rPr lang="en-IN" sz="2500" dirty="0" smtClean="0"/>
              <a:t>The </a:t>
            </a:r>
            <a:r>
              <a:rPr lang="en-IN" sz="2500" dirty="0"/>
              <a:t>CSBF was established in the year 1976 by the </a:t>
            </a:r>
            <a:r>
              <a:rPr lang="en-IN" sz="2500" dirty="0" smtClean="0"/>
              <a:t>ICSI </a:t>
            </a:r>
            <a:r>
              <a:rPr lang="en-IN" sz="2500" dirty="0"/>
              <a:t>for creating a security umbrella for the Company Secretaries and/or their dependent family members in distress</a:t>
            </a:r>
            <a:r>
              <a:rPr lang="en-IN" sz="2500" dirty="0" smtClean="0"/>
              <a:t>.</a:t>
            </a:r>
            <a:endParaRPr lang="en-IN" sz="2500" dirty="0"/>
          </a:p>
        </p:txBody>
      </p:sp>
    </p:spTree>
    <p:extLst>
      <p:ext uri="{BB962C8B-B14F-4D97-AF65-F5344CB8AC3E}">
        <p14:creationId xmlns:p14="http://schemas.microsoft.com/office/powerpoint/2010/main" xmlns="" val="8758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242"/>
                                        </p:tgtEl>
                                        <p:attrNameLst>
                                          <p:attrName>r</p:attrName>
                                        </p:attrNameLst>
                                      </p:cBhvr>
                                    </p:animRot>
                                    <p:animRot by="-240000">
                                      <p:cBhvr>
                                        <p:cTn id="7" dur="400" fill="hold">
                                          <p:stCondLst>
                                            <p:cond delay="400"/>
                                          </p:stCondLst>
                                        </p:cTn>
                                        <p:tgtEl>
                                          <p:spTgt spid="10242"/>
                                        </p:tgtEl>
                                        <p:attrNameLst>
                                          <p:attrName>r</p:attrName>
                                        </p:attrNameLst>
                                      </p:cBhvr>
                                    </p:animRot>
                                    <p:animRot by="240000">
                                      <p:cBhvr>
                                        <p:cTn id="8" dur="400" fill="hold">
                                          <p:stCondLst>
                                            <p:cond delay="800"/>
                                          </p:stCondLst>
                                        </p:cTn>
                                        <p:tgtEl>
                                          <p:spTgt spid="10242"/>
                                        </p:tgtEl>
                                        <p:attrNameLst>
                                          <p:attrName>r</p:attrName>
                                        </p:attrNameLst>
                                      </p:cBhvr>
                                    </p:animRot>
                                    <p:animRot by="-240000">
                                      <p:cBhvr>
                                        <p:cTn id="9" dur="400" fill="hold">
                                          <p:stCondLst>
                                            <p:cond delay="1200"/>
                                          </p:stCondLst>
                                        </p:cTn>
                                        <p:tgtEl>
                                          <p:spTgt spid="10242"/>
                                        </p:tgtEl>
                                        <p:attrNameLst>
                                          <p:attrName>r</p:attrName>
                                        </p:attrNameLst>
                                      </p:cBhvr>
                                    </p:animRot>
                                    <p:animRot by="120000">
                                      <p:cBhvr>
                                        <p:cTn id="10" dur="400" fill="hold">
                                          <p:stCondLst>
                                            <p:cond delay="1600"/>
                                          </p:stCondLst>
                                        </p:cTn>
                                        <p:tgtEl>
                                          <p:spTgt spid="1024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0" y="1"/>
            <a:ext cx="9149509" cy="6853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73545" y="304800"/>
            <a:ext cx="7092110" cy="646331"/>
          </a:xfrm>
          <a:prstGeom prst="rect">
            <a:avLst/>
          </a:prstGeom>
          <a:noFill/>
        </p:spPr>
        <p:txBody>
          <a:bodyPr wrap="square" rtlCol="0">
            <a:spAutoFit/>
          </a:bodyPr>
          <a:lstStyle/>
          <a:p>
            <a:r>
              <a:rPr lang="en-IN" sz="3600" b="1" dirty="0">
                <a:solidFill>
                  <a:schemeClr val="bg1"/>
                </a:solidFill>
              </a:rPr>
              <a:t>Is it the right time to enrol in CSBF?</a:t>
            </a:r>
            <a:endParaRPr lang="en-IN" sz="3600" dirty="0">
              <a:solidFill>
                <a:schemeClr val="bg1"/>
              </a:solidFill>
            </a:endParaRPr>
          </a:p>
        </p:txBody>
      </p:sp>
      <p:sp>
        <p:nvSpPr>
          <p:cNvPr id="4" name="Rectangle 3"/>
          <p:cNvSpPr/>
          <p:nvPr/>
        </p:nvSpPr>
        <p:spPr>
          <a:xfrm>
            <a:off x="76200" y="1657528"/>
            <a:ext cx="8686800" cy="3970318"/>
          </a:xfrm>
          <a:prstGeom prst="rect">
            <a:avLst/>
          </a:prstGeom>
        </p:spPr>
        <p:txBody>
          <a:bodyPr wrap="square">
            <a:spAutoFit/>
          </a:bodyPr>
          <a:lstStyle/>
          <a:p>
            <a:pPr algn="just"/>
            <a:r>
              <a:rPr lang="en-IN" sz="3600" dirty="0">
                <a:solidFill>
                  <a:schemeClr val="bg1"/>
                </a:solidFill>
              </a:rPr>
              <a:t>CSBF </a:t>
            </a:r>
            <a:r>
              <a:rPr lang="en-IN" sz="3600" dirty="0" smtClean="0">
                <a:solidFill>
                  <a:schemeClr val="bg1"/>
                </a:solidFill>
              </a:rPr>
              <a:t>is </a:t>
            </a:r>
            <a:r>
              <a:rPr lang="en-IN" sz="3600" dirty="0">
                <a:solidFill>
                  <a:schemeClr val="bg1"/>
                </a:solidFill>
              </a:rPr>
              <a:t>the protection you and your family need to survive the many ups and downs in life, be it a severe illness or </a:t>
            </a:r>
            <a:r>
              <a:rPr lang="en-IN" sz="3600" dirty="0" smtClean="0">
                <a:solidFill>
                  <a:schemeClr val="bg1"/>
                </a:solidFill>
              </a:rPr>
              <a:t>a </a:t>
            </a:r>
            <a:r>
              <a:rPr lang="en-IN" sz="3600" dirty="0">
                <a:solidFill>
                  <a:schemeClr val="bg1"/>
                </a:solidFill>
              </a:rPr>
              <a:t>road accident which derails your plans for the future. The moment you start earning income, you need to protect every rupee you earn, and that's where CSBF can be a Godsend. </a:t>
            </a:r>
          </a:p>
        </p:txBody>
      </p:sp>
    </p:spTree>
    <p:extLst>
      <p:ext uri="{BB962C8B-B14F-4D97-AF65-F5344CB8AC3E}">
        <p14:creationId xmlns:p14="http://schemas.microsoft.com/office/powerpoint/2010/main" xmlns="" val="22288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3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81000"/>
            <a:ext cx="6810375" cy="369332"/>
          </a:xfrm>
          <a:prstGeom prst="rect">
            <a:avLst/>
          </a:prstGeom>
          <a:noFill/>
        </p:spPr>
        <p:txBody>
          <a:bodyPr wrap="square" rtlCol="0">
            <a:spAutoFit/>
          </a:bodyPr>
          <a:lstStyle/>
          <a:p>
            <a:endParaRPr lang="en-US" dirty="0"/>
          </a:p>
        </p:txBody>
      </p:sp>
      <p:sp>
        <p:nvSpPr>
          <p:cNvPr id="3" name="TextBox 2"/>
          <p:cNvSpPr txBox="1"/>
          <p:nvPr/>
        </p:nvSpPr>
        <p:spPr>
          <a:xfrm>
            <a:off x="1600200" y="152400"/>
            <a:ext cx="6324600" cy="646331"/>
          </a:xfrm>
          <a:prstGeom prst="rect">
            <a:avLst/>
          </a:prstGeom>
          <a:noFill/>
        </p:spPr>
        <p:txBody>
          <a:bodyPr wrap="square" rtlCol="0">
            <a:spAutoFit/>
          </a:bodyPr>
          <a:lstStyle/>
          <a:p>
            <a:pPr algn="ctr"/>
            <a:r>
              <a:rPr lang="en-US" sz="3600" dirty="0" smtClean="0"/>
              <a:t>Looking towards a secure future</a:t>
            </a:r>
            <a:endParaRPr lang="en-US" sz="3600" dirty="0"/>
          </a:p>
        </p:txBody>
      </p:sp>
      <p:sp>
        <p:nvSpPr>
          <p:cNvPr id="7" name="Freeform 6"/>
          <p:cNvSpPr/>
          <p:nvPr/>
        </p:nvSpPr>
        <p:spPr>
          <a:xfrm>
            <a:off x="3200400" y="750332"/>
            <a:ext cx="2438400" cy="1371694"/>
          </a:xfrm>
          <a:custGeom>
            <a:avLst/>
            <a:gdLst>
              <a:gd name="connsiteX0" fmla="*/ 0 w 1424285"/>
              <a:gd name="connsiteY0" fmla="*/ 712143 h 1424285"/>
              <a:gd name="connsiteX1" fmla="*/ 712143 w 1424285"/>
              <a:gd name="connsiteY1" fmla="*/ 0 h 1424285"/>
              <a:gd name="connsiteX2" fmla="*/ 1424286 w 1424285"/>
              <a:gd name="connsiteY2" fmla="*/ 712143 h 1424285"/>
              <a:gd name="connsiteX3" fmla="*/ 712143 w 1424285"/>
              <a:gd name="connsiteY3" fmla="*/ 1424286 h 1424285"/>
              <a:gd name="connsiteX4" fmla="*/ 0 w 1424285"/>
              <a:gd name="connsiteY4" fmla="*/ 712143 h 142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5" h="1424285">
                <a:moveTo>
                  <a:pt x="0" y="712143"/>
                </a:moveTo>
                <a:cubicBezTo>
                  <a:pt x="0" y="318837"/>
                  <a:pt x="318837" y="0"/>
                  <a:pt x="712143" y="0"/>
                </a:cubicBezTo>
                <a:cubicBezTo>
                  <a:pt x="1105449" y="0"/>
                  <a:pt x="1424286" y="318837"/>
                  <a:pt x="1424286" y="712143"/>
                </a:cubicBezTo>
                <a:cubicBezTo>
                  <a:pt x="1424286" y="1105449"/>
                  <a:pt x="1105449" y="1424286"/>
                  <a:pt x="712143" y="1424286"/>
                </a:cubicBezTo>
                <a:cubicBezTo>
                  <a:pt x="318837" y="1424286"/>
                  <a:pt x="0" y="1105449"/>
                  <a:pt x="0" y="7121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42" tIns="231442" rIns="231442" bIns="231442" numCol="1" spcCol="1270" anchor="ctr" anchorCtr="0">
            <a:noAutofit/>
          </a:bodyPr>
          <a:lstStyle/>
          <a:p>
            <a:pPr lvl="0" algn="ctr" defTabSz="800100" rtl="0">
              <a:lnSpc>
                <a:spcPct val="90000"/>
              </a:lnSpc>
              <a:spcBef>
                <a:spcPct val="0"/>
              </a:spcBef>
              <a:spcAft>
                <a:spcPct val="35000"/>
              </a:spcAft>
            </a:pPr>
            <a:r>
              <a:rPr lang="en-US" sz="1800" kern="1200" dirty="0" smtClean="0"/>
              <a:t>Of the Members of the ICSI</a:t>
            </a:r>
            <a:endParaRPr lang="en-US" sz="1800" kern="1200" dirty="0"/>
          </a:p>
        </p:txBody>
      </p:sp>
      <p:sp>
        <p:nvSpPr>
          <p:cNvPr id="9" name="Freeform 8"/>
          <p:cNvSpPr/>
          <p:nvPr/>
        </p:nvSpPr>
        <p:spPr>
          <a:xfrm>
            <a:off x="5638800" y="1371600"/>
            <a:ext cx="2351164" cy="1524000"/>
          </a:xfrm>
          <a:custGeom>
            <a:avLst/>
            <a:gdLst>
              <a:gd name="connsiteX0" fmla="*/ 0 w 1424285"/>
              <a:gd name="connsiteY0" fmla="*/ 712143 h 1424285"/>
              <a:gd name="connsiteX1" fmla="*/ 712143 w 1424285"/>
              <a:gd name="connsiteY1" fmla="*/ 0 h 1424285"/>
              <a:gd name="connsiteX2" fmla="*/ 1424286 w 1424285"/>
              <a:gd name="connsiteY2" fmla="*/ 712143 h 1424285"/>
              <a:gd name="connsiteX3" fmla="*/ 712143 w 1424285"/>
              <a:gd name="connsiteY3" fmla="*/ 1424286 h 1424285"/>
              <a:gd name="connsiteX4" fmla="*/ 0 w 1424285"/>
              <a:gd name="connsiteY4" fmla="*/ 712143 h 142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5" h="1424285">
                <a:moveTo>
                  <a:pt x="0" y="712143"/>
                </a:moveTo>
                <a:cubicBezTo>
                  <a:pt x="0" y="318837"/>
                  <a:pt x="318837" y="0"/>
                  <a:pt x="712143" y="0"/>
                </a:cubicBezTo>
                <a:cubicBezTo>
                  <a:pt x="1105449" y="0"/>
                  <a:pt x="1424286" y="318837"/>
                  <a:pt x="1424286" y="712143"/>
                </a:cubicBezTo>
                <a:cubicBezTo>
                  <a:pt x="1424286" y="1105449"/>
                  <a:pt x="1105449" y="1424286"/>
                  <a:pt x="712143" y="1424286"/>
                </a:cubicBezTo>
                <a:cubicBezTo>
                  <a:pt x="318837" y="1424286"/>
                  <a:pt x="0" y="1105449"/>
                  <a:pt x="0" y="7121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42" tIns="231442" rIns="231442" bIns="231442" numCol="1" spcCol="1270" anchor="ctr" anchorCtr="0">
            <a:noAutofit/>
          </a:bodyPr>
          <a:lstStyle/>
          <a:p>
            <a:pPr lvl="0" algn="ctr" defTabSz="800100" rtl="0">
              <a:lnSpc>
                <a:spcPct val="90000"/>
              </a:lnSpc>
              <a:spcBef>
                <a:spcPct val="0"/>
              </a:spcBef>
              <a:spcAft>
                <a:spcPct val="35000"/>
              </a:spcAft>
            </a:pPr>
            <a:r>
              <a:rPr lang="en-US" sz="1800" kern="1200" dirty="0" smtClean="0"/>
              <a:t>Of the Dependents of the deceased members</a:t>
            </a:r>
            <a:endParaRPr lang="en-US" sz="1800" kern="1200" dirty="0"/>
          </a:p>
        </p:txBody>
      </p:sp>
      <p:sp>
        <p:nvSpPr>
          <p:cNvPr id="11" name="Freeform 10"/>
          <p:cNvSpPr/>
          <p:nvPr/>
        </p:nvSpPr>
        <p:spPr>
          <a:xfrm>
            <a:off x="5791200" y="2971800"/>
            <a:ext cx="2743200" cy="1667937"/>
          </a:xfrm>
          <a:custGeom>
            <a:avLst/>
            <a:gdLst>
              <a:gd name="connsiteX0" fmla="*/ 0 w 1424285"/>
              <a:gd name="connsiteY0" fmla="*/ 712143 h 1424285"/>
              <a:gd name="connsiteX1" fmla="*/ 712143 w 1424285"/>
              <a:gd name="connsiteY1" fmla="*/ 0 h 1424285"/>
              <a:gd name="connsiteX2" fmla="*/ 1424286 w 1424285"/>
              <a:gd name="connsiteY2" fmla="*/ 712143 h 1424285"/>
              <a:gd name="connsiteX3" fmla="*/ 712143 w 1424285"/>
              <a:gd name="connsiteY3" fmla="*/ 1424286 h 1424285"/>
              <a:gd name="connsiteX4" fmla="*/ 0 w 1424285"/>
              <a:gd name="connsiteY4" fmla="*/ 712143 h 142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5" h="1424285">
                <a:moveTo>
                  <a:pt x="0" y="712143"/>
                </a:moveTo>
                <a:cubicBezTo>
                  <a:pt x="0" y="318837"/>
                  <a:pt x="318837" y="0"/>
                  <a:pt x="712143" y="0"/>
                </a:cubicBezTo>
                <a:cubicBezTo>
                  <a:pt x="1105449" y="0"/>
                  <a:pt x="1424286" y="318837"/>
                  <a:pt x="1424286" y="712143"/>
                </a:cubicBezTo>
                <a:cubicBezTo>
                  <a:pt x="1424286" y="1105449"/>
                  <a:pt x="1105449" y="1424286"/>
                  <a:pt x="712143" y="1424286"/>
                </a:cubicBezTo>
                <a:cubicBezTo>
                  <a:pt x="318837" y="1424286"/>
                  <a:pt x="0" y="1105449"/>
                  <a:pt x="0" y="7121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42" tIns="231442" rIns="231442" bIns="231442" numCol="1" spcCol="1270" anchor="ctr" anchorCtr="0">
            <a:noAutofit/>
          </a:bodyPr>
          <a:lstStyle/>
          <a:p>
            <a:pPr lvl="0" algn="ctr" defTabSz="800100" rtl="0">
              <a:lnSpc>
                <a:spcPct val="90000"/>
              </a:lnSpc>
              <a:spcBef>
                <a:spcPct val="0"/>
              </a:spcBef>
              <a:spcAft>
                <a:spcPct val="35000"/>
              </a:spcAft>
            </a:pPr>
            <a:r>
              <a:rPr lang="en-US" sz="1800" kern="1200" dirty="0" smtClean="0"/>
              <a:t>Financial assistance </a:t>
            </a:r>
            <a:r>
              <a:rPr lang="en-US" sz="1800" kern="1200" dirty="0" err="1" smtClean="0"/>
              <a:t>upto</a:t>
            </a:r>
            <a:r>
              <a:rPr lang="en-US" sz="1800" kern="1200" dirty="0" smtClean="0"/>
              <a:t> Rs.60,000 to the members for medical expenses in deserving cases</a:t>
            </a:r>
            <a:endParaRPr lang="en-US" sz="1800" kern="1200" dirty="0"/>
          </a:p>
        </p:txBody>
      </p:sp>
      <p:sp>
        <p:nvSpPr>
          <p:cNvPr id="13" name="Freeform 12"/>
          <p:cNvSpPr/>
          <p:nvPr/>
        </p:nvSpPr>
        <p:spPr>
          <a:xfrm>
            <a:off x="4800600" y="4648200"/>
            <a:ext cx="3581400" cy="2209800"/>
          </a:xfrm>
          <a:custGeom>
            <a:avLst/>
            <a:gdLst>
              <a:gd name="connsiteX0" fmla="*/ 0 w 1424285"/>
              <a:gd name="connsiteY0" fmla="*/ 712143 h 1424285"/>
              <a:gd name="connsiteX1" fmla="*/ 712143 w 1424285"/>
              <a:gd name="connsiteY1" fmla="*/ 0 h 1424285"/>
              <a:gd name="connsiteX2" fmla="*/ 1424286 w 1424285"/>
              <a:gd name="connsiteY2" fmla="*/ 712143 h 1424285"/>
              <a:gd name="connsiteX3" fmla="*/ 712143 w 1424285"/>
              <a:gd name="connsiteY3" fmla="*/ 1424286 h 1424285"/>
              <a:gd name="connsiteX4" fmla="*/ 0 w 1424285"/>
              <a:gd name="connsiteY4" fmla="*/ 712143 h 142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5" h="1424285">
                <a:moveTo>
                  <a:pt x="0" y="712143"/>
                </a:moveTo>
                <a:cubicBezTo>
                  <a:pt x="0" y="318837"/>
                  <a:pt x="318837" y="0"/>
                  <a:pt x="712143" y="0"/>
                </a:cubicBezTo>
                <a:cubicBezTo>
                  <a:pt x="1105449" y="0"/>
                  <a:pt x="1424286" y="318837"/>
                  <a:pt x="1424286" y="712143"/>
                </a:cubicBezTo>
                <a:cubicBezTo>
                  <a:pt x="1424286" y="1105449"/>
                  <a:pt x="1105449" y="1424286"/>
                  <a:pt x="712143" y="1424286"/>
                </a:cubicBezTo>
                <a:cubicBezTo>
                  <a:pt x="318837" y="1424286"/>
                  <a:pt x="0" y="1105449"/>
                  <a:pt x="0" y="7121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42" tIns="231442" rIns="231442" bIns="231442" numCol="1" spcCol="1270" anchor="ctr" anchorCtr="0">
            <a:noAutofit/>
          </a:bodyPr>
          <a:lstStyle/>
          <a:p>
            <a:pPr lvl="0" algn="ctr" defTabSz="800100">
              <a:lnSpc>
                <a:spcPct val="90000"/>
              </a:lnSpc>
              <a:spcBef>
                <a:spcPct val="0"/>
              </a:spcBef>
              <a:spcAft>
                <a:spcPct val="35000"/>
              </a:spcAft>
            </a:pPr>
            <a:r>
              <a:rPr lang="en-US" sz="1800" kern="1200" dirty="0" smtClean="0"/>
              <a:t>Financial assistance </a:t>
            </a:r>
            <a:r>
              <a:rPr lang="en-US" dirty="0" err="1" smtClean="0"/>
              <a:t>u</a:t>
            </a:r>
            <a:r>
              <a:rPr lang="en-US" sz="1800" kern="1200" dirty="0" err="1" smtClean="0"/>
              <a:t>pto</a:t>
            </a:r>
            <a:r>
              <a:rPr lang="en-US" sz="1800" kern="1200" dirty="0" smtClean="0"/>
              <a:t> Rs. 40,000 per child (for maximum two minor children) towards educational expenses </a:t>
            </a:r>
            <a:r>
              <a:rPr lang="en-US" dirty="0" smtClean="0"/>
              <a:t>to the dependents of deceased members </a:t>
            </a:r>
            <a:r>
              <a:rPr lang="en-US" dirty="0" err="1" smtClean="0"/>
              <a:t>upto</a:t>
            </a:r>
            <a:r>
              <a:rPr lang="en-US" dirty="0" smtClean="0"/>
              <a:t> 60 years of age </a:t>
            </a:r>
            <a:endParaRPr lang="en-US" sz="1800" kern="1200" dirty="0"/>
          </a:p>
        </p:txBody>
      </p:sp>
      <p:sp>
        <p:nvSpPr>
          <p:cNvPr id="15" name="Freeform 14"/>
          <p:cNvSpPr/>
          <p:nvPr/>
        </p:nvSpPr>
        <p:spPr>
          <a:xfrm>
            <a:off x="1524000" y="4876800"/>
            <a:ext cx="2971800" cy="1981200"/>
          </a:xfrm>
          <a:custGeom>
            <a:avLst/>
            <a:gdLst>
              <a:gd name="connsiteX0" fmla="*/ 0 w 1424285"/>
              <a:gd name="connsiteY0" fmla="*/ 712143 h 1424285"/>
              <a:gd name="connsiteX1" fmla="*/ 712143 w 1424285"/>
              <a:gd name="connsiteY1" fmla="*/ 0 h 1424285"/>
              <a:gd name="connsiteX2" fmla="*/ 1424286 w 1424285"/>
              <a:gd name="connsiteY2" fmla="*/ 712143 h 1424285"/>
              <a:gd name="connsiteX3" fmla="*/ 712143 w 1424285"/>
              <a:gd name="connsiteY3" fmla="*/ 1424286 h 1424285"/>
              <a:gd name="connsiteX4" fmla="*/ 0 w 1424285"/>
              <a:gd name="connsiteY4" fmla="*/ 712143 h 142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5" h="1424285">
                <a:moveTo>
                  <a:pt x="0" y="712143"/>
                </a:moveTo>
                <a:cubicBezTo>
                  <a:pt x="0" y="318837"/>
                  <a:pt x="318837" y="0"/>
                  <a:pt x="712143" y="0"/>
                </a:cubicBezTo>
                <a:cubicBezTo>
                  <a:pt x="1105449" y="0"/>
                  <a:pt x="1424286" y="318837"/>
                  <a:pt x="1424286" y="712143"/>
                </a:cubicBezTo>
                <a:cubicBezTo>
                  <a:pt x="1424286" y="1105449"/>
                  <a:pt x="1105449" y="1424286"/>
                  <a:pt x="712143" y="1424286"/>
                </a:cubicBezTo>
                <a:cubicBezTo>
                  <a:pt x="318837" y="1424286"/>
                  <a:pt x="0" y="1105449"/>
                  <a:pt x="0" y="7121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42" tIns="231442" rIns="231442" bIns="231442" numCol="1" spcCol="1270" anchor="ctr" anchorCtr="0">
            <a:noAutofit/>
          </a:bodyPr>
          <a:lstStyle/>
          <a:p>
            <a:pPr lvl="0" algn="ctr" defTabSz="800100" rtl="0">
              <a:lnSpc>
                <a:spcPct val="90000"/>
              </a:lnSpc>
              <a:spcBef>
                <a:spcPct val="0"/>
              </a:spcBef>
              <a:spcAft>
                <a:spcPct val="35000"/>
              </a:spcAft>
            </a:pPr>
            <a:r>
              <a:rPr lang="en-US" sz="1800" kern="1200" dirty="0" smtClean="0"/>
              <a:t>Financial assistance </a:t>
            </a:r>
            <a:r>
              <a:rPr lang="en-US" sz="1800" kern="1200" dirty="0" err="1" smtClean="0"/>
              <a:t>upto</a:t>
            </a:r>
            <a:r>
              <a:rPr lang="en-US" sz="1800" kern="1200" dirty="0" smtClean="0"/>
              <a:t> Rs. 3 </a:t>
            </a:r>
            <a:r>
              <a:rPr lang="en-US" sz="1800" kern="1200" dirty="0" err="1" smtClean="0"/>
              <a:t>lakh</a:t>
            </a:r>
            <a:r>
              <a:rPr lang="en-US" sz="1800" kern="1200" dirty="0" smtClean="0"/>
              <a:t>  to the dependents of deceased members above 60 years of age  in deserving cases</a:t>
            </a:r>
            <a:endParaRPr lang="en-US" sz="1800" kern="1200" dirty="0"/>
          </a:p>
        </p:txBody>
      </p:sp>
      <p:sp>
        <p:nvSpPr>
          <p:cNvPr id="17" name="Freeform 16"/>
          <p:cNvSpPr/>
          <p:nvPr/>
        </p:nvSpPr>
        <p:spPr>
          <a:xfrm>
            <a:off x="152400" y="3124200"/>
            <a:ext cx="3124200" cy="1896537"/>
          </a:xfrm>
          <a:custGeom>
            <a:avLst/>
            <a:gdLst>
              <a:gd name="connsiteX0" fmla="*/ 0 w 1424285"/>
              <a:gd name="connsiteY0" fmla="*/ 712143 h 1424285"/>
              <a:gd name="connsiteX1" fmla="*/ 712143 w 1424285"/>
              <a:gd name="connsiteY1" fmla="*/ 0 h 1424285"/>
              <a:gd name="connsiteX2" fmla="*/ 1424286 w 1424285"/>
              <a:gd name="connsiteY2" fmla="*/ 712143 h 1424285"/>
              <a:gd name="connsiteX3" fmla="*/ 712143 w 1424285"/>
              <a:gd name="connsiteY3" fmla="*/ 1424286 h 1424285"/>
              <a:gd name="connsiteX4" fmla="*/ 0 w 1424285"/>
              <a:gd name="connsiteY4" fmla="*/ 712143 h 142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5" h="1424285">
                <a:moveTo>
                  <a:pt x="0" y="712143"/>
                </a:moveTo>
                <a:cubicBezTo>
                  <a:pt x="0" y="318837"/>
                  <a:pt x="318837" y="0"/>
                  <a:pt x="712143" y="0"/>
                </a:cubicBezTo>
                <a:cubicBezTo>
                  <a:pt x="1105449" y="0"/>
                  <a:pt x="1424286" y="318837"/>
                  <a:pt x="1424286" y="712143"/>
                </a:cubicBezTo>
                <a:cubicBezTo>
                  <a:pt x="1424286" y="1105449"/>
                  <a:pt x="1105449" y="1424286"/>
                  <a:pt x="712143" y="1424286"/>
                </a:cubicBezTo>
                <a:cubicBezTo>
                  <a:pt x="318837" y="1424286"/>
                  <a:pt x="0" y="1105449"/>
                  <a:pt x="0" y="7121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42" tIns="231442" rIns="231442" bIns="231442" numCol="1" spcCol="1270" anchor="ctr" anchorCtr="0">
            <a:noAutofit/>
          </a:bodyPr>
          <a:lstStyle/>
          <a:p>
            <a:pPr lvl="0" algn="ctr" defTabSz="800100">
              <a:lnSpc>
                <a:spcPct val="90000"/>
              </a:lnSpc>
              <a:spcBef>
                <a:spcPct val="0"/>
              </a:spcBef>
              <a:spcAft>
                <a:spcPct val="35000"/>
              </a:spcAft>
            </a:pPr>
            <a:r>
              <a:rPr lang="en-US" dirty="0" smtClean="0"/>
              <a:t>Financial assistance of Rs. 10 </a:t>
            </a:r>
            <a:r>
              <a:rPr lang="en-US" dirty="0" err="1" smtClean="0"/>
              <a:t>lakhs</a:t>
            </a:r>
            <a:r>
              <a:rPr lang="en-US" dirty="0" smtClean="0"/>
              <a:t> to the dependents of deceased members </a:t>
            </a:r>
            <a:r>
              <a:rPr lang="en-US" dirty="0" err="1" smtClean="0"/>
              <a:t>upto</a:t>
            </a:r>
            <a:r>
              <a:rPr lang="en-US" dirty="0" smtClean="0"/>
              <a:t> 60 years of age </a:t>
            </a:r>
            <a:endParaRPr lang="en-US" dirty="0"/>
          </a:p>
        </p:txBody>
      </p:sp>
      <p:sp>
        <p:nvSpPr>
          <p:cNvPr id="19" name="Freeform 18"/>
          <p:cNvSpPr/>
          <p:nvPr/>
        </p:nvSpPr>
        <p:spPr>
          <a:xfrm>
            <a:off x="810010" y="1524000"/>
            <a:ext cx="2466589" cy="1490767"/>
          </a:xfrm>
          <a:custGeom>
            <a:avLst/>
            <a:gdLst>
              <a:gd name="connsiteX0" fmla="*/ 0 w 1424285"/>
              <a:gd name="connsiteY0" fmla="*/ 712143 h 1424285"/>
              <a:gd name="connsiteX1" fmla="*/ 712143 w 1424285"/>
              <a:gd name="connsiteY1" fmla="*/ 0 h 1424285"/>
              <a:gd name="connsiteX2" fmla="*/ 1424286 w 1424285"/>
              <a:gd name="connsiteY2" fmla="*/ 712143 h 1424285"/>
              <a:gd name="connsiteX3" fmla="*/ 712143 w 1424285"/>
              <a:gd name="connsiteY3" fmla="*/ 1424286 h 1424285"/>
              <a:gd name="connsiteX4" fmla="*/ 0 w 1424285"/>
              <a:gd name="connsiteY4" fmla="*/ 712143 h 142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5" h="1424285">
                <a:moveTo>
                  <a:pt x="0" y="712143"/>
                </a:moveTo>
                <a:cubicBezTo>
                  <a:pt x="0" y="318837"/>
                  <a:pt x="318837" y="0"/>
                  <a:pt x="712143" y="0"/>
                </a:cubicBezTo>
                <a:cubicBezTo>
                  <a:pt x="1105449" y="0"/>
                  <a:pt x="1424286" y="318837"/>
                  <a:pt x="1424286" y="712143"/>
                </a:cubicBezTo>
                <a:cubicBezTo>
                  <a:pt x="1424286" y="1105449"/>
                  <a:pt x="1105449" y="1424286"/>
                  <a:pt x="712143" y="1424286"/>
                </a:cubicBezTo>
                <a:cubicBezTo>
                  <a:pt x="318837" y="1424286"/>
                  <a:pt x="0" y="1105449"/>
                  <a:pt x="0" y="7121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42" tIns="231442" rIns="231442" bIns="231442" numCol="1" spcCol="1270" anchor="ctr" anchorCtr="0">
            <a:noAutofit/>
          </a:bodyPr>
          <a:lstStyle/>
          <a:p>
            <a:pPr lvl="0" algn="ctr" defTabSz="800100" rtl="0">
              <a:lnSpc>
                <a:spcPct val="90000"/>
              </a:lnSpc>
              <a:spcBef>
                <a:spcPct val="0"/>
              </a:spcBef>
              <a:spcAft>
                <a:spcPct val="35000"/>
              </a:spcAft>
            </a:pPr>
            <a:r>
              <a:rPr lang="en-US" sz="1800" kern="1200" dirty="0" smtClean="0"/>
              <a:t>The assistance is provided in minimum time possible</a:t>
            </a:r>
            <a:endParaRPr lang="en-US" sz="1800" kern="1200" dirty="0"/>
          </a:p>
        </p:txBody>
      </p:sp>
    </p:spTree>
    <p:extLst>
      <p:ext uri="{BB962C8B-B14F-4D97-AF65-F5344CB8AC3E}">
        <p14:creationId xmlns:p14="http://schemas.microsoft.com/office/powerpoint/2010/main" xmlns="" val="23563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3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3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3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1" grpId="0" animBg="1"/>
      <p:bldP spid="13" grpId="0" animBg="1"/>
      <p:bldP spid="15"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019800" cy="584775"/>
          </a:xfrm>
          <a:prstGeom prst="rect">
            <a:avLst/>
          </a:prstGeom>
          <a:noFill/>
        </p:spPr>
        <p:txBody>
          <a:bodyPr wrap="square" rtlCol="0">
            <a:spAutoFit/>
          </a:bodyPr>
          <a:lstStyle/>
          <a:p>
            <a:pPr algn="ctr"/>
            <a:r>
              <a:rPr lang="en-IN" sz="3200" b="1" dirty="0"/>
              <a:t>Is it </a:t>
            </a:r>
            <a:r>
              <a:rPr lang="en-IN" sz="3200" b="1" dirty="0" smtClean="0"/>
              <a:t>requirement?</a:t>
            </a:r>
            <a:endParaRPr lang="en-IN" sz="3200" dirty="0"/>
          </a:p>
        </p:txBody>
      </p:sp>
      <p:graphicFrame>
        <p:nvGraphicFramePr>
          <p:cNvPr id="4" name="Diagram 3"/>
          <p:cNvGraphicFramePr/>
          <p:nvPr>
            <p:extLst>
              <p:ext uri="{D42A27DB-BD31-4B8C-83A1-F6EECF244321}">
                <p14:modId xmlns:p14="http://schemas.microsoft.com/office/powerpoint/2010/main" xmlns="" val="3366857865"/>
              </p:ext>
            </p:extLst>
          </p:nvPr>
        </p:nvGraphicFramePr>
        <p:xfrm>
          <a:off x="685800" y="11430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706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0"/>
            <a:ext cx="5029200" cy="707886"/>
          </a:xfrm>
          <a:prstGeom prst="rect">
            <a:avLst/>
          </a:prstGeom>
          <a:noFill/>
        </p:spPr>
        <p:txBody>
          <a:bodyPr wrap="square" rtlCol="0">
            <a:spAutoFit/>
          </a:bodyPr>
          <a:lstStyle/>
          <a:p>
            <a:pPr algn="ctr"/>
            <a:r>
              <a:rPr lang="en-US" sz="4000" dirty="0" smtClean="0"/>
              <a:t>Advantages to you</a:t>
            </a:r>
            <a:endParaRPr lang="en-US" sz="4000" dirty="0"/>
          </a:p>
        </p:txBody>
      </p:sp>
      <p:sp>
        <p:nvSpPr>
          <p:cNvPr id="6" name="Freeform 5"/>
          <p:cNvSpPr/>
          <p:nvPr/>
        </p:nvSpPr>
        <p:spPr>
          <a:xfrm>
            <a:off x="2865119" y="683894"/>
            <a:ext cx="3566160" cy="3566160"/>
          </a:xfrm>
          <a:custGeom>
            <a:avLst/>
            <a:gdLst>
              <a:gd name="connsiteX0" fmla="*/ 0 w 3566160"/>
              <a:gd name="connsiteY0" fmla="*/ 1783080 h 3566160"/>
              <a:gd name="connsiteX1" fmla="*/ 1783080 w 3566160"/>
              <a:gd name="connsiteY1" fmla="*/ 0 h 3566160"/>
              <a:gd name="connsiteX2" fmla="*/ 3566160 w 3566160"/>
              <a:gd name="connsiteY2" fmla="*/ 1783080 h 3566160"/>
              <a:gd name="connsiteX3" fmla="*/ 1783080 w 3566160"/>
              <a:gd name="connsiteY3" fmla="*/ 3566160 h 3566160"/>
              <a:gd name="connsiteX4" fmla="*/ 0 w 3566160"/>
              <a:gd name="connsiteY4" fmla="*/ 1783080 h 35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160" h="3566160">
                <a:moveTo>
                  <a:pt x="0" y="1783080"/>
                </a:moveTo>
                <a:cubicBezTo>
                  <a:pt x="0" y="798312"/>
                  <a:pt x="798312" y="0"/>
                  <a:pt x="1783080" y="0"/>
                </a:cubicBezTo>
                <a:cubicBezTo>
                  <a:pt x="2767848" y="0"/>
                  <a:pt x="3566160" y="798312"/>
                  <a:pt x="3566160" y="1783080"/>
                </a:cubicBezTo>
                <a:cubicBezTo>
                  <a:pt x="3566160" y="2767848"/>
                  <a:pt x="2767848" y="3566160"/>
                  <a:pt x="1783080" y="3566160"/>
                </a:cubicBezTo>
                <a:cubicBezTo>
                  <a:pt x="798312" y="3566160"/>
                  <a:pt x="0" y="2767848"/>
                  <a:pt x="0" y="1783080"/>
                </a:cubicBezTo>
                <a:close/>
              </a:path>
            </a:pathLst>
          </a:custGeom>
          <a:solidFill>
            <a:schemeClr val="accent1">
              <a:lumMod val="75000"/>
              <a:alpha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75488" tIns="624078" rIns="475488" bIns="1337310" numCol="1" spcCol="1270" anchor="ctr" anchorCtr="0">
            <a:noAutofit/>
          </a:bodyPr>
          <a:lstStyle/>
          <a:p>
            <a:pPr lvl="0" algn="ctr" defTabSz="933450" rtl="0">
              <a:lnSpc>
                <a:spcPct val="90000"/>
              </a:lnSpc>
              <a:spcBef>
                <a:spcPct val="0"/>
              </a:spcBef>
              <a:spcAft>
                <a:spcPct val="35000"/>
              </a:spcAft>
            </a:pPr>
            <a:r>
              <a:rPr lang="en-US" sz="2100" kern="1200" dirty="0" smtClean="0"/>
              <a:t>Contribution to the fund is for a noble cause</a:t>
            </a:r>
            <a:endParaRPr lang="en-US" sz="2100" kern="1200" dirty="0"/>
          </a:p>
        </p:txBody>
      </p:sp>
      <p:sp>
        <p:nvSpPr>
          <p:cNvPr id="7" name="Freeform 6"/>
          <p:cNvSpPr/>
          <p:nvPr/>
        </p:nvSpPr>
        <p:spPr>
          <a:xfrm>
            <a:off x="4151909" y="2912745"/>
            <a:ext cx="3566160" cy="3566160"/>
          </a:xfrm>
          <a:custGeom>
            <a:avLst/>
            <a:gdLst>
              <a:gd name="connsiteX0" fmla="*/ 0 w 3566160"/>
              <a:gd name="connsiteY0" fmla="*/ 1783080 h 3566160"/>
              <a:gd name="connsiteX1" fmla="*/ 1783080 w 3566160"/>
              <a:gd name="connsiteY1" fmla="*/ 0 h 3566160"/>
              <a:gd name="connsiteX2" fmla="*/ 3566160 w 3566160"/>
              <a:gd name="connsiteY2" fmla="*/ 1783080 h 3566160"/>
              <a:gd name="connsiteX3" fmla="*/ 1783080 w 3566160"/>
              <a:gd name="connsiteY3" fmla="*/ 3566160 h 3566160"/>
              <a:gd name="connsiteX4" fmla="*/ 0 w 3566160"/>
              <a:gd name="connsiteY4" fmla="*/ 1783080 h 35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160" h="3566160">
                <a:moveTo>
                  <a:pt x="0" y="1783080"/>
                </a:moveTo>
                <a:cubicBezTo>
                  <a:pt x="0" y="798312"/>
                  <a:pt x="798312" y="0"/>
                  <a:pt x="1783080" y="0"/>
                </a:cubicBezTo>
                <a:cubicBezTo>
                  <a:pt x="2767848" y="0"/>
                  <a:pt x="3566160" y="798312"/>
                  <a:pt x="3566160" y="1783080"/>
                </a:cubicBezTo>
                <a:cubicBezTo>
                  <a:pt x="3566160" y="2767848"/>
                  <a:pt x="2767848" y="3566160"/>
                  <a:pt x="1783080" y="3566160"/>
                </a:cubicBezTo>
                <a:cubicBezTo>
                  <a:pt x="798312" y="3566160"/>
                  <a:pt x="0" y="2767848"/>
                  <a:pt x="0" y="1783080"/>
                </a:cubicBezTo>
                <a:close/>
              </a:path>
            </a:pathLst>
          </a:custGeom>
          <a:solidFill>
            <a:schemeClr val="accent1">
              <a:lumMod val="75000"/>
              <a:alpha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1090650" tIns="921258" rIns="335814" bIns="683514" numCol="1" spcCol="1270" anchor="ctr" anchorCtr="0">
            <a:noAutofit/>
          </a:bodyPr>
          <a:lstStyle/>
          <a:p>
            <a:pPr lvl="0" algn="ctr" defTabSz="933450" rtl="0">
              <a:lnSpc>
                <a:spcPct val="90000"/>
              </a:lnSpc>
              <a:spcBef>
                <a:spcPct val="0"/>
              </a:spcBef>
              <a:spcAft>
                <a:spcPct val="35000"/>
              </a:spcAft>
            </a:pPr>
            <a:r>
              <a:rPr lang="en-US" sz="2100" kern="1200" dirty="0" smtClean="0"/>
              <a:t>Members of the ICSI after becoming the member of CSBF get additional security shield for life</a:t>
            </a:r>
            <a:endParaRPr lang="en-US" sz="2100" kern="1200" dirty="0"/>
          </a:p>
        </p:txBody>
      </p:sp>
      <p:sp>
        <p:nvSpPr>
          <p:cNvPr id="8" name="Freeform 7"/>
          <p:cNvSpPr/>
          <p:nvPr/>
        </p:nvSpPr>
        <p:spPr>
          <a:xfrm>
            <a:off x="1578330" y="2912745"/>
            <a:ext cx="3566160" cy="3566160"/>
          </a:xfrm>
          <a:custGeom>
            <a:avLst/>
            <a:gdLst>
              <a:gd name="connsiteX0" fmla="*/ 0 w 3566160"/>
              <a:gd name="connsiteY0" fmla="*/ 1783080 h 3566160"/>
              <a:gd name="connsiteX1" fmla="*/ 1783080 w 3566160"/>
              <a:gd name="connsiteY1" fmla="*/ 0 h 3566160"/>
              <a:gd name="connsiteX2" fmla="*/ 3566160 w 3566160"/>
              <a:gd name="connsiteY2" fmla="*/ 1783080 h 3566160"/>
              <a:gd name="connsiteX3" fmla="*/ 1783080 w 3566160"/>
              <a:gd name="connsiteY3" fmla="*/ 3566160 h 3566160"/>
              <a:gd name="connsiteX4" fmla="*/ 0 w 3566160"/>
              <a:gd name="connsiteY4" fmla="*/ 1783080 h 35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160" h="3566160">
                <a:moveTo>
                  <a:pt x="0" y="1783080"/>
                </a:moveTo>
                <a:cubicBezTo>
                  <a:pt x="0" y="798312"/>
                  <a:pt x="798312" y="0"/>
                  <a:pt x="1783080" y="0"/>
                </a:cubicBezTo>
                <a:cubicBezTo>
                  <a:pt x="2767848" y="0"/>
                  <a:pt x="3566160" y="798312"/>
                  <a:pt x="3566160" y="1783080"/>
                </a:cubicBezTo>
                <a:cubicBezTo>
                  <a:pt x="3566160" y="2767848"/>
                  <a:pt x="2767848" y="3566160"/>
                  <a:pt x="1783080" y="3566160"/>
                </a:cubicBezTo>
                <a:cubicBezTo>
                  <a:pt x="798312" y="3566160"/>
                  <a:pt x="0" y="2767848"/>
                  <a:pt x="0" y="1783080"/>
                </a:cubicBezTo>
                <a:close/>
              </a:path>
            </a:pathLst>
          </a:custGeom>
          <a:solidFill>
            <a:schemeClr val="accent1">
              <a:lumMod val="75000"/>
              <a:alpha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35813" tIns="921258" rIns="1090651" bIns="683514" numCol="1" spcCol="1270" anchor="ctr" anchorCtr="0">
            <a:noAutofit/>
          </a:bodyPr>
          <a:lstStyle/>
          <a:p>
            <a:pPr lvl="0" algn="ctr" defTabSz="933450" rtl="0">
              <a:lnSpc>
                <a:spcPct val="90000"/>
              </a:lnSpc>
              <a:spcBef>
                <a:spcPct val="0"/>
              </a:spcBef>
              <a:spcAft>
                <a:spcPct val="35000"/>
              </a:spcAft>
            </a:pPr>
            <a:r>
              <a:rPr lang="en-US" sz="2100" kern="1200" dirty="0" smtClean="0"/>
              <a:t>Contribution to the Fund qualifies for deduction under Section 80G of the Income Tax Act, 1961</a:t>
            </a:r>
            <a:endParaRPr lang="en-US" sz="2100" kern="1200" dirty="0"/>
          </a:p>
        </p:txBody>
      </p:sp>
    </p:spTree>
    <p:extLst>
      <p:ext uri="{BB962C8B-B14F-4D97-AF65-F5344CB8AC3E}">
        <p14:creationId xmlns:p14="http://schemas.microsoft.com/office/powerpoint/2010/main" xmlns="" val="100782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509</Words>
  <Application>Microsoft Office PowerPoint</Application>
  <PresentationFormat>On-screen Show (4:3)</PresentationFormat>
  <Paragraphs>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Mahadev</dc:creator>
  <cp:lastModifiedBy>Saurabh Bansal</cp:lastModifiedBy>
  <cp:revision>45</cp:revision>
  <dcterms:created xsi:type="dcterms:W3CDTF">2006-08-16T00:00:00Z</dcterms:created>
  <dcterms:modified xsi:type="dcterms:W3CDTF">2019-11-01T08:36:28Z</dcterms:modified>
</cp:coreProperties>
</file>