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2"/>
  </p:notesMasterIdLst>
  <p:sldIdLst>
    <p:sldId id="338" r:id="rId2"/>
    <p:sldId id="256" r:id="rId3"/>
    <p:sldId id="257" r:id="rId4"/>
    <p:sldId id="258" r:id="rId5"/>
    <p:sldId id="340" r:id="rId6"/>
    <p:sldId id="332" r:id="rId7"/>
    <p:sldId id="339" r:id="rId8"/>
    <p:sldId id="259" r:id="rId9"/>
    <p:sldId id="260" r:id="rId10"/>
    <p:sldId id="261" r:id="rId11"/>
    <p:sldId id="341" r:id="rId12"/>
    <p:sldId id="262" r:id="rId13"/>
    <p:sldId id="342" r:id="rId14"/>
    <p:sldId id="263" r:id="rId15"/>
    <p:sldId id="264" r:id="rId16"/>
    <p:sldId id="265" r:id="rId17"/>
    <p:sldId id="266" r:id="rId18"/>
    <p:sldId id="267" r:id="rId19"/>
    <p:sldId id="343" r:id="rId20"/>
    <p:sldId id="268" r:id="rId21"/>
    <p:sldId id="269" r:id="rId22"/>
    <p:sldId id="270" r:id="rId23"/>
    <p:sldId id="271" r:id="rId24"/>
    <p:sldId id="344" r:id="rId25"/>
    <p:sldId id="336" r:id="rId26"/>
    <p:sldId id="345" r:id="rId27"/>
    <p:sldId id="346" r:id="rId28"/>
    <p:sldId id="347" r:id="rId29"/>
    <p:sldId id="348" r:id="rId30"/>
    <p:sldId id="350" r:id="rId31"/>
    <p:sldId id="351" r:id="rId32"/>
    <p:sldId id="272" r:id="rId33"/>
    <p:sldId id="273" r:id="rId34"/>
    <p:sldId id="353" r:id="rId35"/>
    <p:sldId id="274" r:id="rId36"/>
    <p:sldId id="275" r:id="rId37"/>
    <p:sldId id="276" r:id="rId38"/>
    <p:sldId id="277" r:id="rId39"/>
    <p:sldId id="278" r:id="rId40"/>
    <p:sldId id="354" r:id="rId41"/>
    <p:sldId id="355" r:id="rId42"/>
    <p:sldId id="356" r:id="rId43"/>
    <p:sldId id="357" r:id="rId44"/>
    <p:sldId id="358" r:id="rId45"/>
    <p:sldId id="279" r:id="rId46"/>
    <p:sldId id="359" r:id="rId47"/>
    <p:sldId id="280" r:id="rId48"/>
    <p:sldId id="281" r:id="rId49"/>
    <p:sldId id="282" r:id="rId50"/>
    <p:sldId id="360" r:id="rId51"/>
    <p:sldId id="283" r:id="rId52"/>
    <p:sldId id="284" r:id="rId53"/>
    <p:sldId id="285" r:id="rId54"/>
    <p:sldId id="286" r:id="rId55"/>
    <p:sldId id="361" r:id="rId56"/>
    <p:sldId id="287" r:id="rId57"/>
    <p:sldId id="288" r:id="rId58"/>
    <p:sldId id="289" r:id="rId59"/>
    <p:sldId id="290" r:id="rId60"/>
    <p:sldId id="291" r:id="rId61"/>
    <p:sldId id="362" r:id="rId62"/>
    <p:sldId id="292" r:id="rId63"/>
    <p:sldId id="363" r:id="rId64"/>
    <p:sldId id="293" r:id="rId65"/>
    <p:sldId id="294" r:id="rId66"/>
    <p:sldId id="295" r:id="rId67"/>
    <p:sldId id="296" r:id="rId68"/>
    <p:sldId id="297" r:id="rId69"/>
    <p:sldId id="298" r:id="rId70"/>
    <p:sldId id="364" r:id="rId71"/>
    <p:sldId id="299" r:id="rId72"/>
    <p:sldId id="300" r:id="rId73"/>
    <p:sldId id="301" r:id="rId74"/>
    <p:sldId id="365" r:id="rId75"/>
    <p:sldId id="302" r:id="rId76"/>
    <p:sldId id="303" r:id="rId77"/>
    <p:sldId id="304" r:id="rId78"/>
    <p:sldId id="305" r:id="rId79"/>
    <p:sldId id="366" r:id="rId80"/>
    <p:sldId id="306" r:id="rId81"/>
    <p:sldId id="307" r:id="rId82"/>
    <p:sldId id="308" r:id="rId83"/>
    <p:sldId id="309" r:id="rId84"/>
    <p:sldId id="310" r:id="rId85"/>
    <p:sldId id="311" r:id="rId86"/>
    <p:sldId id="312" r:id="rId87"/>
    <p:sldId id="313" r:id="rId88"/>
    <p:sldId id="335" r:id="rId89"/>
    <p:sldId id="314" r:id="rId90"/>
    <p:sldId id="315" r:id="rId91"/>
    <p:sldId id="316" r:id="rId92"/>
    <p:sldId id="337" r:id="rId93"/>
    <p:sldId id="317" r:id="rId94"/>
    <p:sldId id="367" r:id="rId95"/>
    <p:sldId id="334" r:id="rId96"/>
    <p:sldId id="319" r:id="rId97"/>
    <p:sldId id="320" r:id="rId98"/>
    <p:sldId id="321" r:id="rId99"/>
    <p:sldId id="322" r:id="rId100"/>
    <p:sldId id="323" r:id="rId101"/>
    <p:sldId id="324" r:id="rId102"/>
    <p:sldId id="325" r:id="rId103"/>
    <p:sldId id="326" r:id="rId104"/>
    <p:sldId id="327" r:id="rId105"/>
    <p:sldId id="328" r:id="rId106"/>
    <p:sldId id="329" r:id="rId107"/>
    <p:sldId id="330" r:id="rId108"/>
    <p:sldId id="331" r:id="rId109"/>
    <p:sldId id="333" r:id="rId110"/>
    <p:sldId id="368" r:id="rId1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22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C1A16-65AD-491D-B595-A094F94B0E25}" type="datetimeFigureOut">
              <a:rPr lang="en-IN" smtClean="0"/>
              <a:t>16-02-2020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F3080-6462-4901-8019-C63EB4639840}" type="slidenum">
              <a:rPr lang="en-IN" smtClean="0"/>
              <a:t>‹#›</a:t>
            </a:fld>
            <a:endParaRPr lang="en-IN"/>
          </a:p>
        </p:txBody>
      </p:sp>
    </p:spTree>
    <p:extLst>
      <p:ext uri="{BB962C8B-B14F-4D97-AF65-F5344CB8AC3E}">
        <p14:creationId xmlns:p14="http://schemas.microsoft.com/office/powerpoint/2010/main" val="58950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940A0F-606A-4BA3-A7B0-7F3CAC563C85}" type="datetimeFigureOut">
              <a:rPr lang="en-IN" smtClean="0"/>
              <a:t>16-02-2020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396524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40A0F-606A-4BA3-A7B0-7F3CAC563C85}" type="datetimeFigureOut">
              <a:rPr lang="en-IN" smtClean="0"/>
              <a:t>16-02-2020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31804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40A0F-606A-4BA3-A7B0-7F3CAC563C85}" type="datetimeFigureOut">
              <a:rPr lang="en-IN" smtClean="0"/>
              <a:t>16-02-2020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424884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40A0F-606A-4BA3-A7B0-7F3CAC563C85}" type="datetimeFigureOut">
              <a:rPr lang="en-IN" smtClean="0"/>
              <a:t>16-02-2020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223287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40A0F-606A-4BA3-A7B0-7F3CAC563C85}" type="datetimeFigureOut">
              <a:rPr lang="en-IN" smtClean="0"/>
              <a:t>16-02-2020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3880205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940A0F-606A-4BA3-A7B0-7F3CAC563C85}" type="datetimeFigureOut">
              <a:rPr lang="en-IN" smtClean="0"/>
              <a:t>16-02-2020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2781413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940A0F-606A-4BA3-A7B0-7F3CAC563C85}" type="datetimeFigureOut">
              <a:rPr lang="en-IN" smtClean="0"/>
              <a:t>16-02-2020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319718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940A0F-606A-4BA3-A7B0-7F3CAC563C85}" type="datetimeFigureOut">
              <a:rPr lang="en-IN" smtClean="0"/>
              <a:t>16-02-2020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252352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40A0F-606A-4BA3-A7B0-7F3CAC563C85}" type="datetimeFigureOut">
              <a:rPr lang="en-IN" smtClean="0"/>
              <a:t>16-02-2020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153142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940A0F-606A-4BA3-A7B0-7F3CAC563C85}" type="datetimeFigureOut">
              <a:rPr lang="en-IN" smtClean="0"/>
              <a:t>16-02-2020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44954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940A0F-606A-4BA3-A7B0-7F3CAC563C85}" type="datetimeFigureOut">
              <a:rPr lang="en-IN" smtClean="0"/>
              <a:t>16-02-2020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5E6724-CF2D-4AB0-9EA7-A83D8B387324}" type="slidenum">
              <a:rPr lang="en-IN" smtClean="0"/>
              <a:t>‹#›</a:t>
            </a:fld>
            <a:endParaRPr lang="en-IN"/>
          </a:p>
        </p:txBody>
      </p:sp>
    </p:spTree>
    <p:extLst>
      <p:ext uri="{BB962C8B-B14F-4D97-AF65-F5344CB8AC3E}">
        <p14:creationId xmlns:p14="http://schemas.microsoft.com/office/powerpoint/2010/main" val="427393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20000"/>
                <a:lumOff val="80000"/>
              </a:schemeClr>
            </a:gs>
            <a:gs pos="9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40A0F-606A-4BA3-A7B0-7F3CAC563C85}" type="datetimeFigureOut">
              <a:rPr lang="en-IN" smtClean="0"/>
              <a:t>16-02-2020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E6724-CF2D-4AB0-9EA7-A83D8B387324}" type="slidenum">
              <a:rPr lang="en-IN" smtClean="0"/>
              <a:t>‹#›</a:t>
            </a:fld>
            <a:endParaRPr lang="en-IN"/>
          </a:p>
        </p:txBody>
      </p:sp>
    </p:spTree>
    <p:extLst>
      <p:ext uri="{BB962C8B-B14F-4D97-AF65-F5344CB8AC3E}">
        <p14:creationId xmlns:p14="http://schemas.microsoft.com/office/powerpoint/2010/main" val="1058219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hyperlink" Target="http://ebook.mca.gov.in/notificationdetail.aspx?acturl=6CoJDC4uKVUR7C9Fl4rZdatyDbeJTqg3ZlZeFjZRpJuAnbDFnjUWvCy55n5CxMPZ2yZIBMmfHUg2UnS70NDoKQ==" TargetMode="External"/><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3" Type="http://schemas.openxmlformats.org/officeDocument/2006/relationships/hyperlink" Target="http://ebook.mca.gov.in/Actpagedisplay.aspx?PAGENAME=17788" TargetMode="External"/><Relationship Id="rId2" Type="http://schemas.openxmlformats.org/officeDocument/2006/relationships/hyperlink" Target="http://ebook.mca.gov.in/notificationdetail.aspx?acturl=6CoJDC4uKVUR7C9Fl4rZdatyDbeJTqg3ZlZeFjZRpJuAnbDFnjUWvCy55n5CxMPZ2yZIBMmfHUg2UnS70NDoKQ==" TargetMode="Externa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3" Type="http://schemas.openxmlformats.org/officeDocument/2006/relationships/hyperlink" Target="http://ebook.mca.gov.in/notificationdetail.aspx?acturl=6CoJDC4uKVUR7C9Fl4rZdatyDbeJTqg3ZlZeFjZRpJuAnbDFnjUWvCy55n5CxMPZ2yZIBMmfHUg2UnS70NDoKQ==" TargetMode="External"/><Relationship Id="rId2" Type="http://schemas.openxmlformats.org/officeDocument/2006/relationships/hyperlink" Target="http://ebook.mca.gov.in/Actpagedisplay.aspx?PAGENAME=17802" TargetMode="Externa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3" Type="http://schemas.openxmlformats.org/officeDocument/2006/relationships/hyperlink" Target="http://ebook.mca.gov.in/Actpagedisplay.aspx?PAGENAME=17803" TargetMode="External"/><Relationship Id="rId2" Type="http://schemas.openxmlformats.org/officeDocument/2006/relationships/hyperlink" Target="http://ebook.mca.gov.in/notificationdetail.aspx?acturl=6CoJDC4uKVUR7C9Fl4rZdatyDbeJTqg3ZlZeFjZRpJuAnbDFnjUWvCy55n5CxMPZ2yZIBMmfHUg2UnS70NDoKQ==" TargetMode="External"/><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ebook.mca.gov.in/Actpagedisplay.aspx?PAGENAME=17707" TargetMode="External"/><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2" Type="http://schemas.openxmlformats.org/officeDocument/2006/relationships/hyperlink" Target="mailto:dayalmaur@gmail.co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ebook.mca.gov.in/Actpagedisplay.aspx?PAGENAME=17777" TargetMode="External"/><Relationship Id="rId2" Type="http://schemas.openxmlformats.org/officeDocument/2006/relationships/hyperlink" Target="http://ebook.mca.gov.in/Actpagedisplay.aspx?PAGENAME=17604" TargetMode="External"/><Relationship Id="rId1" Type="http://schemas.openxmlformats.org/officeDocument/2006/relationships/slideLayout" Target="../slideLayouts/slideLayout4.xml"/><Relationship Id="rId4" Type="http://schemas.openxmlformats.org/officeDocument/2006/relationships/hyperlink" Target="http://ebook.mca.gov.in/Actpagedisplay.aspx?PAGENAME=1778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ebook.mca.gov.in/Actpagedisplay.aspx?PAGENAME=17705"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ebook.mca.gov.in/notificationdetail.aspx?acturl=6CoJDC4uKVUR7C9Fl4rZdatyDbeJTqg3ZlZeFjZRpJuAnbDFnjUWvCy55n5CxMPZ2yZIBMmfHUg2UnS70NDoKQ==" TargetMode="External"/><Relationship Id="rId2" Type="http://schemas.openxmlformats.org/officeDocument/2006/relationships/hyperlink" Target="http://ebook.mca.gov.in/Actpagedisplay.aspx?PAGENAME=17705" TargetMode="Externa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hyperlink" Target="http://ebook.mca.gov.in/Actpagedisplay.aspx?PAGENAME=17875" TargetMode="Externa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hyperlink" Target="http://ebook.mca.gov.in/Actpagedisplay.aspx?PAGENAME=17623" TargetMode="External"/><Relationship Id="rId2" Type="http://schemas.openxmlformats.org/officeDocument/2006/relationships/hyperlink" Target="http://ebook.mca.gov.in/Actpagedisplay.aspx?PAGENAME=17764" TargetMode="External"/><Relationship Id="rId1" Type="http://schemas.openxmlformats.org/officeDocument/2006/relationships/slideLayout" Target="../slideLayouts/slideLayout4.xml"/><Relationship Id="rId4" Type="http://schemas.openxmlformats.org/officeDocument/2006/relationships/hyperlink" Target="http://ebook.mca.gov.in/Actpagedisplay.aspx?PAGENAME=17626"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hyperlink" Target="http://ebook.mca.gov.in/Actpagedisplay.aspx?PAGENAME=17766" TargetMode="Externa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hyperlink" Target="http://ebook.mca.gov.in/Childwindow1.aspx?pageid=17774&amp;type=CA&amp;ChildTitle=&amp;SearchText=#1" TargetMode="Externa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hyperlink" Target="http://ebook.mca.gov.in/Actpagedisplay.aspx?PAGENAME=17890" TargetMode="Externa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ebook.mca.gov.in/Actpagedisplay.aspx?PAGENAME=17706" TargetMode="Externa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3" Type="http://schemas.openxmlformats.org/officeDocument/2006/relationships/hyperlink" Target="http://ebook.mca.gov.in/Actpagedisplay.aspx?PAGENAME=17778" TargetMode="External"/><Relationship Id="rId2" Type="http://schemas.openxmlformats.org/officeDocument/2006/relationships/hyperlink" Target="http://ebook.mca.gov.in/Actpagedisplay.aspx?PAGENAME=17777" TargetMode="Externa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hyperlink" Target="http://ebook.mca.gov.in/Childwindow1.aspx?pageid=17781&amp;type=CA&amp;ChildTitle=&amp;SearchText=#27006" TargetMode="Externa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hyperlink" Target="http://ebook.mca.gov.in/notificationdetail.aspx?acturl=6CoJDC4uKVUR7C9Fl4rZdatyDbeJTqg3ZlZeFjZRpJuAnbDFnjUWvCy55n5CxMPZ2yZIBMmfHUg2UnS70NDoKQ==" TargetMode="Externa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ebook.mca.gov.in/Actpagedisplay.aspx?PAGENAME=17707" TargetMode="Externa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hyperlink" Target="http://ebook.mca.gov.in/Actpagedisplay.aspx?PAGENAME=17787" TargetMode="Externa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hyperlink" Target="http://ebook.mca.gov.in/Actpagedisplay.aspx?PAGENAME=17642"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04F199-C4CF-4EAC-9DD8-F3E36C47B6B4}"/>
              </a:ext>
            </a:extLst>
          </p:cNvPr>
          <p:cNvSpPr>
            <a:spLocks noGrp="1"/>
          </p:cNvSpPr>
          <p:nvPr>
            <p:ph sz="half" idx="1"/>
          </p:nvPr>
        </p:nvSpPr>
        <p:spPr>
          <a:xfrm>
            <a:off x="262759" y="346840"/>
            <a:ext cx="11561379" cy="6285187"/>
          </a:xfrm>
        </p:spPr>
        <p:txBody>
          <a:bodyPr/>
          <a:lstStyle/>
          <a:p>
            <a:endParaRPr lang="en-IN" b="1" dirty="0"/>
          </a:p>
          <a:p>
            <a:pPr marL="0" indent="0" algn="ctr">
              <a:buNone/>
            </a:pPr>
            <a:r>
              <a:rPr lang="en-IN" b="1" u="sng" dirty="0"/>
              <a:t>COMPANIES (WINDING UP) RULES, 2020</a:t>
            </a:r>
          </a:p>
          <a:p>
            <a:pPr marL="0" indent="0" algn="ctr">
              <a:buNone/>
            </a:pPr>
            <a:r>
              <a:rPr lang="en-IN" b="1" u="sng" dirty="0"/>
              <a:t>AN OVERVIEW</a:t>
            </a:r>
          </a:p>
          <a:p>
            <a:pPr marL="0" indent="0" algn="ctr">
              <a:buNone/>
            </a:pPr>
            <a:endParaRPr lang="en-IN" b="1" dirty="0"/>
          </a:p>
          <a:p>
            <a:r>
              <a:rPr lang="en-IN" b="1" dirty="0"/>
              <a:t>PART 1</a:t>
            </a:r>
            <a:r>
              <a:rPr lang="en-IN" dirty="0"/>
              <a:t> - </a:t>
            </a:r>
            <a:r>
              <a:rPr lang="en-IN" b="1" dirty="0"/>
              <a:t>GENERAL</a:t>
            </a:r>
            <a:endParaRPr lang="en-IN" dirty="0"/>
          </a:p>
          <a:p>
            <a:r>
              <a:rPr lang="en-IN" b="1" dirty="0"/>
              <a:t>PART II</a:t>
            </a:r>
            <a:r>
              <a:rPr lang="en-IN" dirty="0"/>
              <a:t> - </a:t>
            </a:r>
            <a:r>
              <a:rPr lang="en-IN" b="1" dirty="0"/>
              <a:t>WINDING UP BY TRIBUNAL</a:t>
            </a:r>
            <a:endParaRPr lang="en-IN" dirty="0"/>
          </a:p>
          <a:p>
            <a:r>
              <a:rPr lang="en-IN" b="1" dirty="0"/>
              <a:t>PART III - DEBTS AND CLAIMS AGAINST COMPANY</a:t>
            </a:r>
            <a:endParaRPr lang="en-IN" dirty="0"/>
          </a:p>
          <a:p>
            <a:r>
              <a:rPr lang="en-IN" b="1" dirty="0"/>
              <a:t>PART IV</a:t>
            </a:r>
            <a:r>
              <a:rPr lang="en-IN" dirty="0"/>
              <a:t> - </a:t>
            </a:r>
            <a:r>
              <a:rPr lang="en-IN" b="1" dirty="0"/>
              <a:t>COSTS, ETC.</a:t>
            </a:r>
            <a:endParaRPr lang="en-IN" dirty="0"/>
          </a:p>
          <a:p>
            <a:r>
              <a:rPr lang="en-IN" b="1" dirty="0"/>
              <a:t>PART V</a:t>
            </a:r>
            <a:r>
              <a:rPr lang="en-IN" dirty="0"/>
              <a:t> - </a:t>
            </a:r>
            <a:r>
              <a:rPr lang="en-IN" b="1" dirty="0"/>
              <a:t>SUMMARY PROCEDURE FOR LIQUIDATION</a:t>
            </a:r>
            <a:endParaRPr lang="en-IN" dirty="0"/>
          </a:p>
          <a:p>
            <a:r>
              <a:rPr lang="en-IN" b="1" dirty="0"/>
              <a:t>PART VI.</a:t>
            </a:r>
            <a:r>
              <a:rPr lang="en-IN" dirty="0"/>
              <a:t> – </a:t>
            </a:r>
            <a:r>
              <a:rPr lang="en-IN" b="1" dirty="0"/>
              <a:t>MISCELLANEOUS</a:t>
            </a:r>
            <a:endParaRPr lang="en-IN" dirty="0"/>
          </a:p>
          <a:p>
            <a:r>
              <a:rPr lang="en-IN" b="1" dirty="0"/>
              <a:t>FORMS – WIN 1 TO WIN 95</a:t>
            </a:r>
            <a:endParaRPr lang="en-IN" dirty="0"/>
          </a:p>
        </p:txBody>
      </p:sp>
    </p:spTree>
    <p:extLst>
      <p:ext uri="{BB962C8B-B14F-4D97-AF65-F5344CB8AC3E}">
        <p14:creationId xmlns:p14="http://schemas.microsoft.com/office/powerpoint/2010/main" val="3190871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72DB9E-5FEF-4463-9190-25DBE7737EFE}"/>
              </a:ext>
            </a:extLst>
          </p:cNvPr>
          <p:cNvSpPr>
            <a:spLocks noGrp="1"/>
          </p:cNvSpPr>
          <p:nvPr>
            <p:ph sz="half" idx="1"/>
          </p:nvPr>
        </p:nvSpPr>
        <p:spPr>
          <a:xfrm>
            <a:off x="0" y="228600"/>
            <a:ext cx="6019800" cy="6629399"/>
          </a:xfrm>
        </p:spPr>
        <p:txBody>
          <a:bodyPr>
            <a:normAutofit fontScale="40000" lnSpcReduction="20000"/>
          </a:bodyPr>
          <a:lstStyle/>
          <a:p>
            <a:pPr algn="just"/>
            <a:r>
              <a:rPr lang="en-US" sz="6400" b="1" dirty="0"/>
              <a:t>Company Liquidators and Their Appointments.</a:t>
            </a:r>
            <a:endParaRPr lang="en-US" sz="6400" dirty="0"/>
          </a:p>
          <a:p>
            <a:pPr algn="just"/>
            <a:r>
              <a:rPr lang="en-US" sz="6400" b="1" dirty="0"/>
              <a:t>275.</a:t>
            </a:r>
            <a:r>
              <a:rPr lang="en-US" sz="6400" dirty="0"/>
              <a:t> (1) For the purposes of winding up of a company by the Tribunal, the Tribunal at the time of the passing of the order of winding up, shall appoint an OL or a liquidator from the panel maintained under sub-section (2) as the CL.</a:t>
            </a:r>
          </a:p>
          <a:p>
            <a:pPr algn="just"/>
            <a:r>
              <a:rPr lang="en-US" sz="6400" dirty="0"/>
              <a:t>(2) The provisional liquidator or the CL, as the case may, shall be appointed by the Tribunal from amongst the insolvency professionals registered under the IBC, 2016;</a:t>
            </a:r>
          </a:p>
          <a:p>
            <a:pPr algn="just"/>
            <a:r>
              <a:rPr lang="en-US" sz="6400" dirty="0"/>
              <a:t>(3) Where a provisional liquidator is appointed by the Tribunal, the Tribunal may limit and restrict his powers by the order appointing him or it or by a subsequent order, but otherwise he shall have the same powers as a liquidator.</a:t>
            </a:r>
          </a:p>
          <a:p>
            <a:pPr algn="just"/>
            <a:r>
              <a:rPr lang="en-US" sz="6400" dirty="0"/>
              <a:t>(4) [Omitted]</a:t>
            </a:r>
          </a:p>
          <a:p>
            <a:pPr algn="just"/>
            <a:endParaRPr lang="en-IN" dirty="0"/>
          </a:p>
        </p:txBody>
      </p:sp>
      <p:sp>
        <p:nvSpPr>
          <p:cNvPr id="4" name="Content Placeholder 3">
            <a:extLst>
              <a:ext uri="{FF2B5EF4-FFF2-40B4-BE49-F238E27FC236}">
                <a16:creationId xmlns:a16="http://schemas.microsoft.com/office/drawing/2014/main" id="{305AAF96-A97A-4A5B-BE64-7E2B9E2D2BCC}"/>
              </a:ext>
            </a:extLst>
          </p:cNvPr>
          <p:cNvSpPr>
            <a:spLocks noGrp="1"/>
          </p:cNvSpPr>
          <p:nvPr>
            <p:ph sz="half" idx="2"/>
          </p:nvPr>
        </p:nvSpPr>
        <p:spPr>
          <a:xfrm>
            <a:off x="6172200" y="228600"/>
            <a:ext cx="5867400" cy="6467475"/>
          </a:xfrm>
        </p:spPr>
        <p:txBody>
          <a:bodyPr>
            <a:noAutofit/>
          </a:bodyPr>
          <a:lstStyle/>
          <a:p>
            <a:pPr marL="0" indent="0" algn="just">
              <a:buNone/>
            </a:pPr>
            <a:r>
              <a:rPr lang="en-IN" sz="1550" b="1" dirty="0"/>
              <a:t>13. Applicability.-</a:t>
            </a:r>
            <a:endParaRPr lang="en-IN" sz="1550" dirty="0"/>
          </a:p>
          <a:p>
            <a:pPr algn="just"/>
            <a:r>
              <a:rPr lang="en-IN" sz="1550" dirty="0"/>
              <a:t>Unless specified otherwise, the rules hereinafter shall apply to all types of liquidators.</a:t>
            </a:r>
          </a:p>
          <a:p>
            <a:pPr algn="just"/>
            <a:r>
              <a:rPr lang="en-IN" sz="1550" b="1" dirty="0"/>
              <a:t>14. Appointment of provisional liquidator or Company Liquidator.-</a:t>
            </a:r>
            <a:endParaRPr lang="en-IN" sz="1550" dirty="0"/>
          </a:p>
          <a:p>
            <a:pPr algn="just"/>
            <a:r>
              <a:rPr lang="en-IN" sz="1550" dirty="0"/>
              <a:t>(1) Tribunal may appoint a provisional liquidator of the company, pending final orders on the winding up petition, and where the company is not the applicant, notice of the application for appointment of provisional liquidator shall be given to the company in </a:t>
            </a:r>
            <a:r>
              <a:rPr lang="en-IN" sz="1550" b="1" dirty="0"/>
              <a:t>Form WIN 7 </a:t>
            </a:r>
            <a:r>
              <a:rPr lang="en-IN" sz="1550" dirty="0"/>
              <a:t>and the company shall be given a reasonable opportunity to make its representation unless the Tribunal, for reasons to be recorded in writing, dispenses with such notice.</a:t>
            </a:r>
          </a:p>
          <a:p>
            <a:pPr algn="just"/>
            <a:r>
              <a:rPr lang="en-IN" sz="1550" dirty="0"/>
              <a:t>(2) The order appointing the PL shall set out the restrictions and limitations and shall be in </a:t>
            </a:r>
            <a:r>
              <a:rPr lang="en-IN" sz="1550" b="1" dirty="0"/>
              <a:t>Form WIN 8</a:t>
            </a:r>
            <a:r>
              <a:rPr lang="en-IN" sz="1550" dirty="0"/>
              <a:t>, with such variations as may be necessary.</a:t>
            </a:r>
          </a:p>
          <a:p>
            <a:pPr algn="just"/>
            <a:r>
              <a:rPr lang="en-IN" sz="1550" dirty="0"/>
              <a:t>(3) The order shall also state that it will be the duty of every person, who is in possession of any property, books or papers, cash or any other assets of the company, to surrender such property, books or papers, cash or other assets, as the case may be, to the provisional liquidator.</a:t>
            </a:r>
          </a:p>
          <a:p>
            <a:pPr algn="just"/>
            <a:r>
              <a:rPr lang="en-IN" sz="1550" dirty="0"/>
              <a:t>(4) Where an order for the appointment of provisional liquidator or CL has been made, the Registrar shall within a period not exceeding 7 days, send intimation to the CL or provisional liquidator in </a:t>
            </a:r>
            <a:r>
              <a:rPr lang="en-IN" sz="1550" b="1" dirty="0"/>
              <a:t>Form WIN 9</a:t>
            </a:r>
            <a:r>
              <a:rPr lang="en-IN" sz="1550" dirty="0"/>
              <a:t> and a copy of the order for the appointment of provisional liquidator or CL shall also be sent to the ROC together with a copy of the petition and the affidavit filed in support thereof.</a:t>
            </a:r>
          </a:p>
        </p:txBody>
      </p:sp>
    </p:spTree>
    <p:extLst>
      <p:ext uri="{BB962C8B-B14F-4D97-AF65-F5344CB8AC3E}">
        <p14:creationId xmlns:p14="http://schemas.microsoft.com/office/powerpoint/2010/main" val="30760076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F77C19-4EF8-4584-B6D8-AAB224AF1DEC}"/>
              </a:ext>
            </a:extLst>
          </p:cNvPr>
          <p:cNvSpPr>
            <a:spLocks noGrp="1"/>
          </p:cNvSpPr>
          <p:nvPr>
            <p:ph sz="half" idx="1"/>
          </p:nvPr>
        </p:nvSpPr>
        <p:spPr>
          <a:xfrm>
            <a:off x="238539" y="298174"/>
            <a:ext cx="6556544" cy="6301409"/>
          </a:xfrm>
        </p:spPr>
        <p:txBody>
          <a:bodyPr/>
          <a:lstStyle/>
          <a:p>
            <a:pPr algn="just"/>
            <a:r>
              <a:rPr lang="en-US" b="1" dirty="0"/>
              <a:t>Commencement of Winding Up by Tribunal.</a:t>
            </a:r>
            <a:endParaRPr lang="en-US" dirty="0"/>
          </a:p>
          <a:p>
            <a:pPr algn="just"/>
            <a:r>
              <a:rPr lang="en-US" dirty="0"/>
              <a:t>357. The winding up of a company by the Tribunal under this Act shall be deemed to commence at the time of the presentation of the petition for the winding  up.</a:t>
            </a:r>
          </a:p>
          <a:p>
            <a:endParaRPr lang="en-IN" dirty="0"/>
          </a:p>
        </p:txBody>
      </p:sp>
    </p:spTree>
    <p:extLst>
      <p:ext uri="{BB962C8B-B14F-4D97-AF65-F5344CB8AC3E}">
        <p14:creationId xmlns:p14="http://schemas.microsoft.com/office/powerpoint/2010/main" val="350518466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95BF82-8496-4A92-97B8-983D2F0FB96C}"/>
              </a:ext>
            </a:extLst>
          </p:cNvPr>
          <p:cNvSpPr>
            <a:spLocks noGrp="1"/>
          </p:cNvSpPr>
          <p:nvPr>
            <p:ph sz="half" idx="1"/>
          </p:nvPr>
        </p:nvSpPr>
        <p:spPr>
          <a:xfrm>
            <a:off x="318051" y="268357"/>
            <a:ext cx="6938425" cy="6370982"/>
          </a:xfrm>
        </p:spPr>
        <p:txBody>
          <a:bodyPr>
            <a:normAutofit/>
          </a:bodyPr>
          <a:lstStyle/>
          <a:p>
            <a:pPr algn="just"/>
            <a:r>
              <a:rPr lang="en-US" b="1" dirty="0"/>
              <a:t>Exclusion of Certain Time in Computing Period of Limitation.</a:t>
            </a:r>
            <a:endParaRPr lang="en-US" dirty="0"/>
          </a:p>
          <a:p>
            <a:pPr algn="just"/>
            <a:r>
              <a:rPr lang="en-US" b="1" dirty="0"/>
              <a:t>358.</a:t>
            </a:r>
            <a:r>
              <a:rPr lang="en-US" dirty="0"/>
              <a:t> Notwithstanding anything in the Limitation Act, 1963, or in any other law for the time being in force, in computing the period of limitation specified for any suit or application in the name and on behalf of a company which is being wound up by the Tribunal, the period from the date of commencement of the winding up of the company to a period of one year immediately following the date of the winding up order shall be excluded.</a:t>
            </a:r>
          </a:p>
          <a:p>
            <a:pPr algn="just"/>
            <a:endParaRPr lang="en-IN" dirty="0"/>
          </a:p>
        </p:txBody>
      </p:sp>
    </p:spTree>
    <p:extLst>
      <p:ext uri="{BB962C8B-B14F-4D97-AF65-F5344CB8AC3E}">
        <p14:creationId xmlns:p14="http://schemas.microsoft.com/office/powerpoint/2010/main" val="24051182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3A4E5E-6CA8-481E-BE33-92CD90909B4C}"/>
              </a:ext>
            </a:extLst>
          </p:cNvPr>
          <p:cNvSpPr>
            <a:spLocks noGrp="1"/>
          </p:cNvSpPr>
          <p:nvPr>
            <p:ph sz="half" idx="1"/>
          </p:nvPr>
        </p:nvSpPr>
        <p:spPr>
          <a:xfrm>
            <a:off x="327991" y="298174"/>
            <a:ext cx="6978820" cy="6291469"/>
          </a:xfrm>
        </p:spPr>
        <p:txBody>
          <a:bodyPr>
            <a:normAutofit/>
          </a:bodyPr>
          <a:lstStyle/>
          <a:p>
            <a:pPr algn="just"/>
            <a:r>
              <a:rPr lang="en-US" b="1" dirty="0"/>
              <a:t>Appointment of OL.</a:t>
            </a:r>
            <a:endParaRPr lang="en-US" dirty="0"/>
          </a:p>
          <a:p>
            <a:pPr algn="just"/>
            <a:r>
              <a:rPr lang="en-US" b="1" dirty="0"/>
              <a:t>359.</a:t>
            </a:r>
            <a:r>
              <a:rPr lang="en-US" dirty="0"/>
              <a:t> (1) For the purposes of this Act, so far as it relates to the winding up of companies by the Tribunal, the Central Government may appoint as many OLs, Joint, Deputy or Assistant Official Liquidators as it may consider necessary to discharge the functions of the OL.</a:t>
            </a:r>
          </a:p>
          <a:p>
            <a:pPr algn="just"/>
            <a:r>
              <a:rPr lang="en-US" dirty="0"/>
              <a:t>(2) The liquidators appointed under sub-section (1)shall be whole-time officers of the Central Government.</a:t>
            </a:r>
          </a:p>
          <a:p>
            <a:pPr algn="just"/>
            <a:r>
              <a:rPr lang="en-US" dirty="0"/>
              <a:t>(3) The salary and other allowances of the OL, Joint OL, Deputy OL and Assistant OL shall be paid by the Central Government</a:t>
            </a:r>
          </a:p>
        </p:txBody>
      </p:sp>
    </p:spTree>
    <p:extLst>
      <p:ext uri="{BB962C8B-B14F-4D97-AF65-F5344CB8AC3E}">
        <p14:creationId xmlns:p14="http://schemas.microsoft.com/office/powerpoint/2010/main" val="119538647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EB786-2CFF-4653-A131-1CBF5A04DADF}"/>
              </a:ext>
            </a:extLst>
          </p:cNvPr>
          <p:cNvSpPr>
            <a:spLocks noGrp="1"/>
          </p:cNvSpPr>
          <p:nvPr>
            <p:ph sz="half" idx="1"/>
          </p:nvPr>
        </p:nvSpPr>
        <p:spPr>
          <a:xfrm>
            <a:off x="278296" y="288234"/>
            <a:ext cx="6718122" cy="6321287"/>
          </a:xfrm>
        </p:spPr>
        <p:txBody>
          <a:bodyPr>
            <a:normAutofit lnSpcReduction="10000"/>
          </a:bodyPr>
          <a:lstStyle/>
          <a:p>
            <a:pPr algn="just"/>
            <a:r>
              <a:rPr lang="en-US" b="1" dirty="0"/>
              <a:t>Powers and Functions of OL.</a:t>
            </a:r>
            <a:endParaRPr lang="en-US" dirty="0"/>
          </a:p>
          <a:p>
            <a:pPr algn="just"/>
            <a:r>
              <a:rPr lang="en-US" b="1" dirty="0"/>
              <a:t>360.</a:t>
            </a:r>
            <a:r>
              <a:rPr lang="en-US" dirty="0"/>
              <a:t> (1)The Official Liquidator shall exercise such powers and perform such duties as the Central Government may prescribe.</a:t>
            </a:r>
          </a:p>
          <a:p>
            <a:pPr algn="just"/>
            <a:r>
              <a:rPr lang="en-US" dirty="0"/>
              <a:t>(2) Without prejudice to the provisions of sub-section (1), the Official Liquidator may—</a:t>
            </a:r>
          </a:p>
          <a:p>
            <a:pPr marL="0" indent="0" algn="just">
              <a:buNone/>
            </a:pPr>
            <a:br>
              <a:rPr lang="en-US" dirty="0"/>
            </a:br>
            <a:r>
              <a:rPr lang="en-US" dirty="0"/>
              <a:t>(a) exercise all or any of the powers as may be exercised by a Company Liquidator under the provisions of this Act; and</a:t>
            </a:r>
          </a:p>
          <a:p>
            <a:pPr marL="0" indent="0" algn="just">
              <a:buNone/>
            </a:pPr>
            <a:br>
              <a:rPr lang="en-US" dirty="0"/>
            </a:br>
            <a:r>
              <a:rPr lang="en-US" dirty="0"/>
              <a:t>(b) conduct inquiries or investigations, if directed by the Tribunal or the Central Government, in respect of matters arising out of winding up proceedings.</a:t>
            </a:r>
          </a:p>
          <a:p>
            <a:pPr algn="just"/>
            <a:endParaRPr lang="en-IN" dirty="0"/>
          </a:p>
        </p:txBody>
      </p:sp>
    </p:spTree>
    <p:extLst>
      <p:ext uri="{BB962C8B-B14F-4D97-AF65-F5344CB8AC3E}">
        <p14:creationId xmlns:p14="http://schemas.microsoft.com/office/powerpoint/2010/main" val="366927695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424E81-FF37-4324-9A84-EDF68B45CAF6}"/>
              </a:ext>
            </a:extLst>
          </p:cNvPr>
          <p:cNvSpPr>
            <a:spLocks noGrp="1"/>
          </p:cNvSpPr>
          <p:nvPr>
            <p:ph sz="half" idx="1"/>
          </p:nvPr>
        </p:nvSpPr>
        <p:spPr>
          <a:xfrm>
            <a:off x="238539" y="248478"/>
            <a:ext cx="5781261" cy="6479492"/>
          </a:xfrm>
        </p:spPr>
        <p:txBody>
          <a:bodyPr>
            <a:normAutofit fontScale="25000" lnSpcReduction="20000"/>
          </a:bodyPr>
          <a:lstStyle/>
          <a:p>
            <a:pPr algn="just"/>
            <a:r>
              <a:rPr lang="en-US" sz="6400" b="1" dirty="0"/>
              <a:t>Summary Procedure for Liquidation.</a:t>
            </a:r>
            <a:endParaRPr lang="en-US" sz="6400" dirty="0"/>
          </a:p>
          <a:p>
            <a:pPr algn="just"/>
            <a:r>
              <a:rPr lang="en-US" sz="6400" b="1" dirty="0"/>
              <a:t>361.</a:t>
            </a:r>
            <a:r>
              <a:rPr lang="en-US" sz="6400" dirty="0"/>
              <a:t> (1) Where the company to be wound up under this Chapter, —</a:t>
            </a:r>
            <a:br>
              <a:rPr lang="en-US" sz="6400" dirty="0"/>
            </a:br>
            <a:r>
              <a:rPr lang="en-US" sz="6400" dirty="0"/>
              <a:t>(</a:t>
            </a:r>
            <a:r>
              <a:rPr lang="en-US" sz="6400" dirty="0" err="1"/>
              <a:t>i</a:t>
            </a:r>
            <a:r>
              <a:rPr lang="en-US" sz="6400" dirty="0"/>
              <a:t>) has assets of book value not exceeding Rupees 1 Cr.; and</a:t>
            </a:r>
            <a:br>
              <a:rPr lang="en-US" sz="6400" dirty="0"/>
            </a:br>
            <a:r>
              <a:rPr lang="en-US" sz="6400" dirty="0"/>
              <a:t>(ii) belongs to such class or classes of companies as may be prescribed, the </a:t>
            </a:r>
            <a:r>
              <a:rPr lang="en-US" sz="6400" dirty="0">
                <a:hlinkClick r:id="rId2"/>
              </a:rPr>
              <a:t>Central Government</a:t>
            </a:r>
            <a:r>
              <a:rPr lang="en-US" sz="6400" dirty="0"/>
              <a:t> may order it to be wound up by summary procedure provided under this Part.</a:t>
            </a:r>
          </a:p>
          <a:p>
            <a:pPr algn="just"/>
            <a:r>
              <a:rPr lang="en-US" sz="6400" dirty="0"/>
              <a:t>(2) Where an order under sub-section (1) is made, the </a:t>
            </a:r>
            <a:r>
              <a:rPr lang="en-US" sz="6400" dirty="0">
                <a:hlinkClick r:id="rId2"/>
              </a:rPr>
              <a:t>Central Government</a:t>
            </a:r>
            <a:r>
              <a:rPr lang="en-US" sz="6400" dirty="0"/>
              <a:t> shall appoint the Official Liquidator as the liquidator of the company.</a:t>
            </a:r>
          </a:p>
          <a:p>
            <a:pPr algn="just"/>
            <a:r>
              <a:rPr lang="en-US" sz="6400" dirty="0"/>
              <a:t>(3) The Official Liquidator shall forthwith take into his custody or control all assets, effects and actionable claims to which the company is or appears to be entitled.</a:t>
            </a:r>
          </a:p>
          <a:p>
            <a:pPr algn="just"/>
            <a:r>
              <a:rPr lang="en-US" sz="6400" dirty="0"/>
              <a:t>(4) The Official Liquidator shall, within thirty days of his appointment, submit a report to the </a:t>
            </a:r>
            <a:r>
              <a:rPr lang="en-US" sz="6400" dirty="0">
                <a:hlinkClick r:id="rId2"/>
              </a:rPr>
              <a:t>Central Government</a:t>
            </a:r>
            <a:r>
              <a:rPr lang="en-US" sz="6400" dirty="0"/>
              <a:t> in such manner and form, as may be prescribed, including a report whether in his opinion, any fraud has been committed in promotion, formation or management of the affairs of the company or not.</a:t>
            </a:r>
          </a:p>
          <a:p>
            <a:pPr algn="just"/>
            <a:r>
              <a:rPr lang="en-US" sz="6400" dirty="0"/>
              <a:t>(5) On receipt of the report under sub-section (4), if the </a:t>
            </a:r>
            <a:r>
              <a:rPr lang="en-US" sz="6400" dirty="0">
                <a:hlinkClick r:id="rId2"/>
              </a:rPr>
              <a:t>Central Government</a:t>
            </a:r>
            <a:r>
              <a:rPr lang="en-US" sz="6400" dirty="0"/>
              <a:t> is satisfied that any fraud has been committed by the promoters, directors or any other officer of the company, it may direct further investigation into the affairs of the company and that a report shall be submitted within such time as may be specified.</a:t>
            </a:r>
          </a:p>
          <a:p>
            <a:pPr algn="just"/>
            <a:r>
              <a:rPr lang="en-US" sz="6400" dirty="0"/>
              <a:t>(6) After considering the investigation report under sub-section (5), the </a:t>
            </a:r>
            <a:r>
              <a:rPr lang="en-US" sz="6400" dirty="0">
                <a:hlinkClick r:id="rId2"/>
              </a:rPr>
              <a:t>Central Government</a:t>
            </a:r>
            <a:r>
              <a:rPr lang="en-US" sz="6400" dirty="0"/>
              <a:t> may order that winding up may be proceeded </a:t>
            </a:r>
            <a:r>
              <a:rPr lang="en-US" sz="6400" u="sng" dirty="0"/>
              <a:t>under Part I of this Chapter or under the provision of this Part</a:t>
            </a:r>
            <a:r>
              <a:rPr lang="en-US" sz="6400" dirty="0"/>
              <a:t>.</a:t>
            </a:r>
          </a:p>
          <a:p>
            <a:endParaRPr lang="en-IN" sz="1600" dirty="0"/>
          </a:p>
        </p:txBody>
      </p:sp>
      <p:sp>
        <p:nvSpPr>
          <p:cNvPr id="4" name="Content Placeholder 3">
            <a:extLst>
              <a:ext uri="{FF2B5EF4-FFF2-40B4-BE49-F238E27FC236}">
                <a16:creationId xmlns:a16="http://schemas.microsoft.com/office/drawing/2014/main" id="{0CFC1C24-A1AD-4099-9669-492C0F3DCF5A}"/>
              </a:ext>
            </a:extLst>
          </p:cNvPr>
          <p:cNvSpPr>
            <a:spLocks noGrp="1"/>
          </p:cNvSpPr>
          <p:nvPr>
            <p:ph sz="half" idx="2"/>
          </p:nvPr>
        </p:nvSpPr>
        <p:spPr>
          <a:xfrm>
            <a:off x="6172199" y="248477"/>
            <a:ext cx="5781261" cy="6479493"/>
          </a:xfrm>
        </p:spPr>
        <p:txBody>
          <a:bodyPr>
            <a:normAutofit fontScale="25000" lnSpcReduction="20000"/>
          </a:bodyPr>
          <a:lstStyle/>
          <a:p>
            <a:pPr algn="just"/>
            <a:r>
              <a:rPr lang="en-IN" sz="8000" b="1" dirty="0"/>
              <a:t>PART V- SUMMARY PROCEDURE FOR LIQUIDATION</a:t>
            </a:r>
          </a:p>
          <a:p>
            <a:pPr algn="just"/>
            <a:r>
              <a:rPr lang="en-IN" sz="8000" b="1" dirty="0"/>
              <a:t>190. Powers and functions of OL. -</a:t>
            </a:r>
            <a:endParaRPr lang="en-IN" sz="8000" dirty="0"/>
          </a:p>
          <a:p>
            <a:pPr algn="just"/>
            <a:r>
              <a:rPr lang="en-IN" sz="8000" dirty="0"/>
              <a:t>(1) The OL shall exercise the powers and perform the duties as specified in the Act and these rules.</a:t>
            </a:r>
          </a:p>
          <a:p>
            <a:pPr algn="just"/>
            <a:r>
              <a:rPr lang="en-IN" sz="8000" dirty="0"/>
              <a:t>(2) For the purpose of section 361(1)(ii) , the class of companies shall be as under, based on the latest audited Balance Sheet:-</a:t>
            </a:r>
          </a:p>
          <a:p>
            <a:pPr algn="just"/>
            <a:r>
              <a:rPr lang="en-IN" sz="8000" dirty="0"/>
              <a:t>(a) Taken deposit and total o/s deposits is not exceeding Rs. 25 Lakhs; or</a:t>
            </a:r>
          </a:p>
          <a:p>
            <a:pPr algn="just"/>
            <a:r>
              <a:rPr lang="en-IN" sz="8000" dirty="0"/>
              <a:t>(b) Total o/s loan including secured loan does not exceed Rs. 50 Lakhs; or</a:t>
            </a:r>
          </a:p>
          <a:p>
            <a:pPr algn="just"/>
            <a:r>
              <a:rPr lang="en-IN" sz="8000" dirty="0"/>
              <a:t>(c) Turnover is </a:t>
            </a:r>
            <a:r>
              <a:rPr lang="en-IN" sz="8000" dirty="0" err="1"/>
              <a:t>upto</a:t>
            </a:r>
            <a:r>
              <a:rPr lang="en-IN" sz="8000" dirty="0"/>
              <a:t> Rs. 50 Crores; or</a:t>
            </a:r>
          </a:p>
          <a:p>
            <a:pPr algn="just"/>
            <a:r>
              <a:rPr lang="en-IN" sz="8000" dirty="0"/>
              <a:t>(d) Paid up capital does not exceed Rs. 1 crore.</a:t>
            </a:r>
          </a:p>
          <a:p>
            <a:pPr algn="just"/>
            <a:r>
              <a:rPr lang="en-IN" sz="8000" dirty="0"/>
              <a:t>(3) The OL shall maintain the Registers and books of accounts in the manner provided in rules 79 and 80.</a:t>
            </a:r>
          </a:p>
          <a:p>
            <a:pPr algn="just"/>
            <a:r>
              <a:rPr lang="en-IN" sz="8000" dirty="0"/>
              <a:t>(4) For the purpose of filing and audit of the OL's accounts, the procedure laid down in the preceding rules 91 to 99 shall be followed but wherever the word </a:t>
            </a:r>
            <a:r>
              <a:rPr lang="en-IN" sz="8000" u="sng" dirty="0"/>
              <a:t>Tribunal</a:t>
            </a:r>
            <a:r>
              <a:rPr lang="en-IN" sz="8000" dirty="0"/>
              <a:t> is mentioned, it shall be </a:t>
            </a:r>
            <a:r>
              <a:rPr lang="en-IN" sz="8000" u="sng" dirty="0"/>
              <a:t>read as Central Government </a:t>
            </a:r>
            <a:r>
              <a:rPr lang="en-IN" sz="8000" dirty="0"/>
              <a:t>and with further directions issued by the Central Government.</a:t>
            </a:r>
          </a:p>
          <a:p>
            <a:endParaRPr lang="en-IN" dirty="0"/>
          </a:p>
        </p:txBody>
      </p:sp>
    </p:spTree>
    <p:extLst>
      <p:ext uri="{BB962C8B-B14F-4D97-AF65-F5344CB8AC3E}">
        <p14:creationId xmlns:p14="http://schemas.microsoft.com/office/powerpoint/2010/main" val="280718671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36C4A-6779-424E-837C-49298F109880}"/>
              </a:ext>
            </a:extLst>
          </p:cNvPr>
          <p:cNvSpPr>
            <a:spLocks noGrp="1"/>
          </p:cNvSpPr>
          <p:nvPr>
            <p:ph sz="half" idx="1"/>
          </p:nvPr>
        </p:nvSpPr>
        <p:spPr>
          <a:xfrm>
            <a:off x="218661" y="288235"/>
            <a:ext cx="5801139" cy="6331226"/>
          </a:xfrm>
        </p:spPr>
        <p:txBody>
          <a:bodyPr>
            <a:normAutofit fontScale="62500" lnSpcReduction="20000"/>
          </a:bodyPr>
          <a:lstStyle/>
          <a:p>
            <a:pPr algn="just"/>
            <a:r>
              <a:rPr lang="en-US" sz="3800" b="1" dirty="0"/>
              <a:t>Sale of Assets and Recovery of Debts Due to Company</a:t>
            </a:r>
            <a:endParaRPr lang="en-US" sz="3800" dirty="0"/>
          </a:p>
          <a:p>
            <a:pPr algn="just"/>
            <a:r>
              <a:rPr lang="en-US" sz="3800" b="1" dirty="0"/>
              <a:t>362.</a:t>
            </a:r>
            <a:r>
              <a:rPr lang="en-US" sz="3800" dirty="0"/>
              <a:t> (1) The OL shall expeditiously dispose of all the assets whether movable or immovable </a:t>
            </a:r>
            <a:r>
              <a:rPr lang="en-US" sz="3800" u="sng" dirty="0"/>
              <a:t>within 60 days of his appointment</a:t>
            </a:r>
            <a:r>
              <a:rPr lang="en-US" sz="3800" dirty="0"/>
              <a:t>.</a:t>
            </a:r>
          </a:p>
          <a:p>
            <a:pPr algn="just"/>
            <a:r>
              <a:rPr lang="en-US" sz="3800" dirty="0"/>
              <a:t>(2) The OL shall serve a notice within 30 days of his appointment calling upon the debtors / contributories, to deposit within 30 days with him the amount payable to the company.</a:t>
            </a:r>
          </a:p>
          <a:p>
            <a:pPr algn="just"/>
            <a:r>
              <a:rPr lang="en-US" sz="3800" dirty="0"/>
              <a:t>(3) Where any debtor does not deposit the amount under sub-section (2), the </a:t>
            </a:r>
            <a:r>
              <a:rPr lang="en-US" sz="3800" dirty="0">
                <a:hlinkClick r:id="rId2"/>
              </a:rPr>
              <a:t>Central Government</a:t>
            </a:r>
            <a:r>
              <a:rPr lang="en-US" sz="3800" dirty="0"/>
              <a:t> may, on an application made to it by the OL, pass such orders as it thinks fit.</a:t>
            </a:r>
          </a:p>
          <a:p>
            <a:pPr algn="just"/>
            <a:r>
              <a:rPr lang="en-US" sz="3800" dirty="0"/>
              <a:t>(4)The amount recovered under this section by the OL shall be deposited in accordance with the provisions of </a:t>
            </a:r>
            <a:r>
              <a:rPr lang="en-US" sz="3800" dirty="0">
                <a:hlinkClick r:id="rId3"/>
              </a:rPr>
              <a:t>section 349.</a:t>
            </a:r>
            <a:endParaRPr lang="en-US" sz="3400" dirty="0"/>
          </a:p>
          <a:p>
            <a:pPr algn="just"/>
            <a:endParaRPr lang="en-IN" dirty="0"/>
          </a:p>
        </p:txBody>
      </p:sp>
      <p:sp>
        <p:nvSpPr>
          <p:cNvPr id="4" name="Content Placeholder 3">
            <a:extLst>
              <a:ext uri="{FF2B5EF4-FFF2-40B4-BE49-F238E27FC236}">
                <a16:creationId xmlns:a16="http://schemas.microsoft.com/office/drawing/2014/main" id="{207C7647-141B-415F-BDF1-0FBA87DF8AB3}"/>
              </a:ext>
            </a:extLst>
          </p:cNvPr>
          <p:cNvSpPr>
            <a:spLocks noGrp="1"/>
          </p:cNvSpPr>
          <p:nvPr>
            <p:ph sz="half" idx="2"/>
          </p:nvPr>
        </p:nvSpPr>
        <p:spPr>
          <a:xfrm>
            <a:off x="6172200" y="278296"/>
            <a:ext cx="5771322" cy="6341165"/>
          </a:xfrm>
        </p:spPr>
        <p:txBody>
          <a:bodyPr>
            <a:normAutofit fontScale="62500" lnSpcReduction="20000"/>
          </a:bodyPr>
          <a:lstStyle/>
          <a:p>
            <a:pPr algn="just"/>
            <a:r>
              <a:rPr lang="en-IN" sz="3400" b="1" dirty="0"/>
              <a:t>190. Powers and functions of OL. – </a:t>
            </a:r>
            <a:r>
              <a:rPr lang="en-IN" sz="3400" b="1" dirty="0" err="1"/>
              <a:t>Contd</a:t>
            </a:r>
            <a:r>
              <a:rPr lang="en-IN" sz="3400" b="1" dirty="0"/>
              <a:t>…</a:t>
            </a:r>
            <a:endParaRPr lang="en-IN" sz="3400" dirty="0"/>
          </a:p>
          <a:p>
            <a:pPr algn="just"/>
            <a:r>
              <a:rPr lang="en-IN" sz="3400" dirty="0"/>
              <a:t>(5) The OL shall dispose of all the assets in the manner as described in preceding rules 165 to 167; </a:t>
            </a:r>
            <a:r>
              <a:rPr lang="en-IN" sz="3400" u="sng" dirty="0"/>
              <a:t>Tribunal</a:t>
            </a:r>
            <a:r>
              <a:rPr lang="en-IN" sz="3400" dirty="0"/>
              <a:t> </a:t>
            </a:r>
            <a:r>
              <a:rPr lang="en-IN" sz="3400" u="sng" dirty="0"/>
              <a:t>shall be read as Central Government</a:t>
            </a:r>
            <a:r>
              <a:rPr lang="en-IN" sz="3400" dirty="0"/>
              <a:t> and with further directions issued by the Central Government .</a:t>
            </a:r>
          </a:p>
          <a:p>
            <a:pPr algn="just"/>
            <a:r>
              <a:rPr lang="en-IN" sz="3400" dirty="0"/>
              <a:t>(6) The monies received by the OL as referred to in section 349 shall be paid by him into the </a:t>
            </a:r>
            <a:r>
              <a:rPr lang="en-IN" sz="3400" u="sng" dirty="0"/>
              <a:t>public account of India in the RBI </a:t>
            </a:r>
            <a:r>
              <a:rPr lang="en-IN" sz="3400" dirty="0"/>
              <a:t>as mentioned in that section not later than the next working day of the said Bank.</a:t>
            </a:r>
          </a:p>
          <a:p>
            <a:pPr algn="just"/>
            <a:r>
              <a:rPr lang="en-IN" sz="3400" dirty="0"/>
              <a:t>(7) For the purposes of section 363, the creditors of the company shall prove their claim in the manner as provided under rules 100 to 125, with the modification and directions by Central Government as mentioned in sub-rule (4).</a:t>
            </a:r>
          </a:p>
          <a:p>
            <a:pPr algn="just"/>
            <a:r>
              <a:rPr lang="en-IN" sz="3400" dirty="0"/>
              <a:t>(8) In the absence of any rules under this Part, on any subject for conduct of liquidation proceeding by the OL, the relevant rules in the other Parts of these rules shall be followed with necessary modifications as directed by the Central Government.</a:t>
            </a:r>
          </a:p>
          <a:p>
            <a:endParaRPr lang="en-IN" dirty="0"/>
          </a:p>
        </p:txBody>
      </p:sp>
    </p:spTree>
    <p:extLst>
      <p:ext uri="{BB962C8B-B14F-4D97-AF65-F5344CB8AC3E}">
        <p14:creationId xmlns:p14="http://schemas.microsoft.com/office/powerpoint/2010/main" val="6525104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AC1AA8-6265-4D43-9F0C-4DA8BC4138BC}"/>
              </a:ext>
            </a:extLst>
          </p:cNvPr>
          <p:cNvSpPr>
            <a:spLocks noGrp="1"/>
          </p:cNvSpPr>
          <p:nvPr>
            <p:ph sz="half" idx="1"/>
          </p:nvPr>
        </p:nvSpPr>
        <p:spPr>
          <a:xfrm>
            <a:off x="327991" y="228600"/>
            <a:ext cx="6618093" cy="6351104"/>
          </a:xfrm>
        </p:spPr>
        <p:txBody>
          <a:bodyPr>
            <a:normAutofit/>
          </a:bodyPr>
          <a:lstStyle/>
          <a:p>
            <a:pPr algn="just"/>
            <a:r>
              <a:rPr lang="en-US" b="1" dirty="0"/>
              <a:t>Settlement of Claims of Creditors by Official Liquidator.</a:t>
            </a:r>
            <a:endParaRPr lang="en-US" dirty="0"/>
          </a:p>
          <a:p>
            <a:pPr algn="just"/>
            <a:r>
              <a:rPr lang="en-US" b="1" dirty="0"/>
              <a:t>363.</a:t>
            </a:r>
            <a:r>
              <a:rPr lang="en-US" dirty="0"/>
              <a:t> (1) The OL within 30 days of his appointment shall call upon the creditors of the company to prove their claims in such manner as may be prescribed, within thirty days of the receipt of such call.</a:t>
            </a:r>
          </a:p>
          <a:p>
            <a:pPr algn="just"/>
            <a:r>
              <a:rPr lang="en-US" dirty="0"/>
              <a:t>(2) The OL shall prepare a list of claims of creditors in such manner as may be prescribed and each creditor shall be communicated of the claims accepted or rejected along with reasons to be recorded in writing.</a:t>
            </a:r>
          </a:p>
          <a:p>
            <a:pPr algn="just"/>
            <a:endParaRPr lang="en-IN" dirty="0"/>
          </a:p>
        </p:txBody>
      </p:sp>
    </p:spTree>
    <p:extLst>
      <p:ext uri="{BB962C8B-B14F-4D97-AF65-F5344CB8AC3E}">
        <p14:creationId xmlns:p14="http://schemas.microsoft.com/office/powerpoint/2010/main" val="42607219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AD0D6-0ADC-4CDE-BF27-30BE17733486}"/>
              </a:ext>
            </a:extLst>
          </p:cNvPr>
          <p:cNvSpPr>
            <a:spLocks noGrp="1"/>
          </p:cNvSpPr>
          <p:nvPr>
            <p:ph sz="half" idx="1"/>
          </p:nvPr>
        </p:nvSpPr>
        <p:spPr>
          <a:xfrm>
            <a:off x="288235" y="266805"/>
            <a:ext cx="6808851" cy="6370983"/>
          </a:xfrm>
        </p:spPr>
        <p:txBody>
          <a:bodyPr>
            <a:normAutofit fontScale="92500" lnSpcReduction="10000"/>
          </a:bodyPr>
          <a:lstStyle/>
          <a:p>
            <a:pPr algn="just"/>
            <a:r>
              <a:rPr lang="en-US" b="1" dirty="0"/>
              <a:t>Appeal by Creditor.</a:t>
            </a:r>
            <a:endParaRPr lang="en-US" dirty="0"/>
          </a:p>
          <a:p>
            <a:pPr algn="just"/>
            <a:r>
              <a:rPr lang="en-US" b="1" dirty="0"/>
              <a:t>364.</a:t>
            </a:r>
            <a:r>
              <a:rPr lang="en-US" dirty="0"/>
              <a:t> (1) Any creditor aggrieved by the decision of the Official Liquidator under </a:t>
            </a:r>
            <a:r>
              <a:rPr lang="en-US" dirty="0">
                <a:hlinkClick r:id="rId2"/>
              </a:rPr>
              <a:t>section 363</a:t>
            </a:r>
            <a:r>
              <a:rPr lang="en-US" dirty="0"/>
              <a:t> may file an appeal before the </a:t>
            </a:r>
            <a:r>
              <a:rPr lang="en-US" dirty="0">
                <a:hlinkClick r:id="rId3"/>
              </a:rPr>
              <a:t>Central Government</a:t>
            </a:r>
            <a:r>
              <a:rPr lang="en-US" dirty="0"/>
              <a:t> within thirty days of such decision. </a:t>
            </a:r>
          </a:p>
          <a:p>
            <a:pPr algn="just"/>
            <a:r>
              <a:rPr lang="en-US" dirty="0"/>
              <a:t>(2) The </a:t>
            </a:r>
            <a:r>
              <a:rPr lang="en-US" dirty="0">
                <a:hlinkClick r:id="rId3"/>
              </a:rPr>
              <a:t>Central Government</a:t>
            </a:r>
            <a:r>
              <a:rPr lang="en-US" dirty="0"/>
              <a:t> may after calling the report from the Official Liquidator either dismiss the appeal or modify the decision of the Official Liquidator.</a:t>
            </a:r>
          </a:p>
          <a:p>
            <a:pPr algn="just"/>
            <a:r>
              <a:rPr lang="en-US" dirty="0"/>
              <a:t>(3)The Official Liquidator shall make payment to the creditors whose claims have been accepted.</a:t>
            </a:r>
          </a:p>
          <a:p>
            <a:pPr algn="just"/>
            <a:r>
              <a:rPr lang="en-US" dirty="0"/>
              <a:t>(4) The </a:t>
            </a:r>
            <a:r>
              <a:rPr lang="en-US" dirty="0">
                <a:hlinkClick r:id="rId3"/>
              </a:rPr>
              <a:t>Central Government</a:t>
            </a:r>
            <a:r>
              <a:rPr lang="en-US" dirty="0"/>
              <a:t> may, at any stage during settlement of claims, if considers necessary, refer the matter to the Tribunal for necessary orders</a:t>
            </a:r>
          </a:p>
          <a:p>
            <a:pPr algn="just"/>
            <a:endParaRPr lang="en-IN" dirty="0"/>
          </a:p>
        </p:txBody>
      </p:sp>
    </p:spTree>
    <p:extLst>
      <p:ext uri="{BB962C8B-B14F-4D97-AF65-F5344CB8AC3E}">
        <p14:creationId xmlns:p14="http://schemas.microsoft.com/office/powerpoint/2010/main" val="10787509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3A3271-EB6D-42B9-84E5-15E81E808F0B}"/>
              </a:ext>
            </a:extLst>
          </p:cNvPr>
          <p:cNvSpPr>
            <a:spLocks noGrp="1"/>
          </p:cNvSpPr>
          <p:nvPr>
            <p:ph sz="half" idx="1"/>
          </p:nvPr>
        </p:nvSpPr>
        <p:spPr>
          <a:xfrm>
            <a:off x="228601" y="248478"/>
            <a:ext cx="5791200" cy="6311347"/>
          </a:xfrm>
        </p:spPr>
        <p:txBody>
          <a:bodyPr>
            <a:normAutofit fontScale="92500" lnSpcReduction="20000"/>
          </a:bodyPr>
          <a:lstStyle/>
          <a:p>
            <a:pPr algn="just"/>
            <a:r>
              <a:rPr lang="en-US" b="1" dirty="0"/>
              <a:t>Order of Dissolution of Company</a:t>
            </a:r>
            <a:endParaRPr lang="en-US" dirty="0"/>
          </a:p>
          <a:p>
            <a:pPr algn="just"/>
            <a:r>
              <a:rPr lang="en-US" b="1" dirty="0"/>
              <a:t>365.</a:t>
            </a:r>
            <a:r>
              <a:rPr lang="en-US" dirty="0"/>
              <a:t> (1) The Official Liquidator shall, if he is satisfied that the company is finally wound up, submit a final report to—</a:t>
            </a:r>
            <a:br>
              <a:rPr lang="en-US" dirty="0"/>
            </a:br>
            <a:r>
              <a:rPr lang="en-US" dirty="0"/>
              <a:t>(</a:t>
            </a:r>
            <a:r>
              <a:rPr lang="en-US" dirty="0" err="1"/>
              <a:t>i</a:t>
            </a:r>
            <a:r>
              <a:rPr lang="en-US" dirty="0"/>
              <a:t>) the </a:t>
            </a:r>
            <a:r>
              <a:rPr lang="en-US" dirty="0">
                <a:hlinkClick r:id="rId2"/>
              </a:rPr>
              <a:t>Central Government</a:t>
            </a:r>
            <a:r>
              <a:rPr lang="en-US" dirty="0"/>
              <a:t>, in case no reference was made to the Tribunal under sub-section (4) of </a:t>
            </a:r>
            <a:r>
              <a:rPr lang="en-US" dirty="0">
                <a:hlinkClick r:id="rId3"/>
              </a:rPr>
              <a:t>section 364;</a:t>
            </a:r>
            <a:r>
              <a:rPr lang="en-US" dirty="0"/>
              <a:t> and</a:t>
            </a:r>
          </a:p>
          <a:p>
            <a:pPr algn="just"/>
            <a:r>
              <a:rPr lang="en-US" dirty="0"/>
              <a:t>(ii) in any other case, the </a:t>
            </a:r>
            <a:r>
              <a:rPr lang="en-US" dirty="0">
                <a:hlinkClick r:id="rId2"/>
              </a:rPr>
              <a:t>Central Government</a:t>
            </a:r>
            <a:r>
              <a:rPr lang="en-US" dirty="0"/>
              <a:t> and the Tribunal.</a:t>
            </a:r>
          </a:p>
          <a:p>
            <a:pPr algn="just"/>
            <a:r>
              <a:rPr lang="en-US" dirty="0"/>
              <a:t>(2) The </a:t>
            </a:r>
            <a:r>
              <a:rPr lang="en-US" dirty="0">
                <a:hlinkClick r:id="rId2"/>
              </a:rPr>
              <a:t>Central Government</a:t>
            </a:r>
            <a:r>
              <a:rPr lang="en-US" dirty="0"/>
              <a:t>, or as the case may be, the Tribunal on receipt of such report shall order that the company be dissolved.</a:t>
            </a:r>
          </a:p>
          <a:p>
            <a:pPr algn="just"/>
            <a:r>
              <a:rPr lang="en-US" dirty="0"/>
              <a:t>(3) Where an order is made under sub-section (2), the Registrar shall strike off the name of the company from the register of companies and publish a notification to this effect.</a:t>
            </a:r>
          </a:p>
          <a:p>
            <a:pPr algn="just"/>
            <a:endParaRPr lang="en-IN" dirty="0"/>
          </a:p>
        </p:txBody>
      </p:sp>
    </p:spTree>
    <p:extLst>
      <p:ext uri="{BB962C8B-B14F-4D97-AF65-F5344CB8AC3E}">
        <p14:creationId xmlns:p14="http://schemas.microsoft.com/office/powerpoint/2010/main" val="10012745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1B20FC6-7430-46D4-BF60-68DC6ADC5A00}"/>
              </a:ext>
            </a:extLst>
          </p:cNvPr>
          <p:cNvSpPr>
            <a:spLocks noGrp="1"/>
          </p:cNvSpPr>
          <p:nvPr>
            <p:ph sz="half" idx="2"/>
          </p:nvPr>
        </p:nvSpPr>
        <p:spPr>
          <a:xfrm>
            <a:off x="4572000" y="318782"/>
            <a:ext cx="6781800" cy="6266575"/>
          </a:xfrm>
        </p:spPr>
        <p:txBody>
          <a:bodyPr>
            <a:normAutofit fontScale="85000" lnSpcReduction="10000"/>
          </a:bodyPr>
          <a:lstStyle/>
          <a:p>
            <a:pPr algn="just"/>
            <a:r>
              <a:rPr lang="en-IN" b="1" dirty="0"/>
              <a:t>MISCELLANEOUS</a:t>
            </a:r>
            <a:endParaRPr lang="en-IN" dirty="0"/>
          </a:p>
          <a:p>
            <a:pPr algn="just"/>
            <a:r>
              <a:rPr lang="en-IN" b="1" dirty="0"/>
              <a:t>191. Inspection of file. -</a:t>
            </a:r>
            <a:endParaRPr lang="en-IN" dirty="0"/>
          </a:p>
          <a:p>
            <a:pPr algn="just"/>
            <a:r>
              <a:rPr lang="en-IN" dirty="0"/>
              <a:t>(1) Every duly authorised officer of the Central Government and, save as otherwise provided by these rules, every person who has been a director or officer of a company which is being wound-up, shall be entitled</a:t>
            </a:r>
            <a:r>
              <a:rPr lang="en-IN" u="sng" dirty="0"/>
              <a:t>, free of charge</a:t>
            </a:r>
            <a:r>
              <a:rPr lang="en-IN" dirty="0"/>
              <a:t>, at all reasonable times to inspect the file of proceedings of the liquidation, and to take copies or extracts from any document therein on payment at the rate of Rs. 5 per page, to be furnished with such copies or extracts.</a:t>
            </a:r>
          </a:p>
          <a:p>
            <a:pPr algn="just"/>
            <a:r>
              <a:rPr lang="en-IN" dirty="0"/>
              <a:t>(2) Save as otherwise provided by these rules, every </a:t>
            </a:r>
            <a:r>
              <a:rPr lang="en-IN" u="sng" dirty="0"/>
              <a:t>contributory / creditor</a:t>
            </a:r>
            <a:r>
              <a:rPr lang="en-IN" dirty="0"/>
              <a:t>, </a:t>
            </a:r>
            <a:r>
              <a:rPr lang="en-IN" u="sng" dirty="0"/>
              <a:t>whose claim or proof has been admitted</a:t>
            </a:r>
            <a:r>
              <a:rPr lang="en-IN" dirty="0"/>
              <a:t>, shall be entitled, at all reasonable times to inspect the file of proceedings on payment of Rs. 100 and to be furnished with copies and extracts from any document therein at the rate of Rs. 5 per page.</a:t>
            </a:r>
          </a:p>
          <a:p>
            <a:pPr algn="just"/>
            <a:endParaRPr lang="en-IN" dirty="0"/>
          </a:p>
        </p:txBody>
      </p:sp>
    </p:spTree>
    <p:extLst>
      <p:ext uri="{BB962C8B-B14F-4D97-AF65-F5344CB8AC3E}">
        <p14:creationId xmlns:p14="http://schemas.microsoft.com/office/powerpoint/2010/main" val="126300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72DB9E-5FEF-4463-9190-25DBE7737EFE}"/>
              </a:ext>
            </a:extLst>
          </p:cNvPr>
          <p:cNvSpPr>
            <a:spLocks noGrp="1"/>
          </p:cNvSpPr>
          <p:nvPr>
            <p:ph sz="half" idx="1"/>
          </p:nvPr>
        </p:nvSpPr>
        <p:spPr>
          <a:xfrm>
            <a:off x="0" y="228600"/>
            <a:ext cx="6019800" cy="6629399"/>
          </a:xfrm>
        </p:spPr>
        <p:txBody>
          <a:bodyPr>
            <a:normAutofit fontScale="32500" lnSpcReduction="20000"/>
          </a:bodyPr>
          <a:lstStyle/>
          <a:p>
            <a:pPr algn="just"/>
            <a:r>
              <a:rPr lang="en-US" sz="6400" b="1" dirty="0"/>
              <a:t>Company Liquidators and Their Appointments.</a:t>
            </a:r>
            <a:endParaRPr lang="en-US" sz="6400" dirty="0"/>
          </a:p>
          <a:p>
            <a:pPr algn="just"/>
            <a:r>
              <a:rPr lang="en-US" sz="6400" dirty="0"/>
              <a:t>(5) The terms and conditions of appointment of a provisional liquidator or Company Liquidator and the fee payable to him or it shall be specified by the Tribunal on the basis of task required to be performed, experience, qualification of such liquidator and size of the company.</a:t>
            </a:r>
          </a:p>
          <a:p>
            <a:pPr algn="just"/>
            <a:r>
              <a:rPr lang="en-US" sz="6400" dirty="0"/>
              <a:t>(6) On appointment as provisional liquidator or Company Liquidator, as the case may be, such liquidator shall file a declaration within seven days from the date of appointment in the prescribed form disclosing conflict of interest or lack of independence in respect of his appointment, if any, with the Tribunal and such obligation shall continue throughout the term of his appointment.</a:t>
            </a:r>
          </a:p>
          <a:p>
            <a:pPr algn="just"/>
            <a:r>
              <a:rPr lang="en-US" sz="6400" dirty="0"/>
              <a:t>(7) While passing a winding up order, the Tribunal may appoint a provisional liquidator, if any, appointed under clause (c)of sub-section (1)of </a:t>
            </a:r>
            <a:r>
              <a:rPr lang="en-US" sz="6400" dirty="0">
                <a:hlinkClick r:id="rId2"/>
              </a:rPr>
              <a:t>section 273,</a:t>
            </a:r>
            <a:r>
              <a:rPr lang="en-US" sz="6400" dirty="0"/>
              <a:t> as the Company Liquidator for the conduct of the proceedings for the winding up of the company.</a:t>
            </a:r>
          </a:p>
          <a:p>
            <a:pPr algn="just"/>
            <a:endParaRPr lang="en-IN" dirty="0"/>
          </a:p>
        </p:txBody>
      </p:sp>
      <p:sp>
        <p:nvSpPr>
          <p:cNvPr id="4" name="Content Placeholder 3">
            <a:extLst>
              <a:ext uri="{FF2B5EF4-FFF2-40B4-BE49-F238E27FC236}">
                <a16:creationId xmlns:a16="http://schemas.microsoft.com/office/drawing/2014/main" id="{305AAF96-A97A-4A5B-BE64-7E2B9E2D2BCC}"/>
              </a:ext>
            </a:extLst>
          </p:cNvPr>
          <p:cNvSpPr>
            <a:spLocks noGrp="1"/>
          </p:cNvSpPr>
          <p:nvPr>
            <p:ph sz="half" idx="2"/>
          </p:nvPr>
        </p:nvSpPr>
        <p:spPr>
          <a:xfrm>
            <a:off x="6172200" y="228600"/>
            <a:ext cx="5867400" cy="6467475"/>
          </a:xfrm>
        </p:spPr>
        <p:txBody>
          <a:bodyPr>
            <a:noAutofit/>
          </a:bodyPr>
          <a:lstStyle/>
          <a:p>
            <a:pPr algn="just"/>
            <a:r>
              <a:rPr lang="en-IN" sz="1800" dirty="0"/>
              <a:t>(5) The PL or the CL appointed by the Tribunal shall file a declaration in </a:t>
            </a:r>
            <a:r>
              <a:rPr lang="en-IN" sz="1800" b="1" dirty="0"/>
              <a:t>Form WIN 10</a:t>
            </a:r>
            <a:r>
              <a:rPr lang="en-IN" sz="1800" dirty="0"/>
              <a:t> disclosing conflict of interest or lack of independence, with the Tribunal within 7 days from the date of appointment.</a:t>
            </a:r>
          </a:p>
          <a:p>
            <a:pPr algn="just"/>
            <a:r>
              <a:rPr lang="en-IN" sz="1800" dirty="0"/>
              <a:t>(6) The provisional liquidator or the CL shall be appointed by the Tribunal from amongst the insolvency professionals registered under the IBC unless the official liquidator is appointed.</a:t>
            </a:r>
          </a:p>
          <a:p>
            <a:pPr algn="just"/>
            <a:r>
              <a:rPr lang="en-IN" sz="1800" b="1" dirty="0"/>
              <a:t>15. Rules applicable to PL.-</a:t>
            </a:r>
            <a:endParaRPr lang="en-IN" sz="1800" dirty="0"/>
          </a:p>
          <a:p>
            <a:pPr algn="just"/>
            <a:r>
              <a:rPr lang="en-IN" sz="1800" dirty="0"/>
              <a:t>The rules relating to CL shall apply to PL, subject to such directions as the Tribunal may give in each case.</a:t>
            </a:r>
          </a:p>
          <a:p>
            <a:pPr algn="just"/>
            <a:r>
              <a:rPr lang="en-IN" sz="1800" b="1" dirty="0"/>
              <a:t>16. Costs, etc., of PL.-</a:t>
            </a:r>
            <a:endParaRPr lang="en-IN" sz="1800" dirty="0"/>
          </a:p>
          <a:p>
            <a:pPr algn="just"/>
            <a:r>
              <a:rPr lang="en-IN" sz="1800" dirty="0"/>
              <a:t>All the costs, charges and expenses incurred by the PL shall be paid out of the assets of the company and if the company does not have sufficient assets or any assets to pay the costs, charges and expenses, the Tribunal may make appropriate orders in this regard.</a:t>
            </a:r>
            <a:endParaRPr lang="en-IN" sz="1800" b="1" dirty="0"/>
          </a:p>
          <a:p>
            <a:pPr algn="just"/>
            <a:r>
              <a:rPr lang="en-IN" sz="1800" b="1" dirty="0"/>
              <a:t>21. Declaration by CL.-</a:t>
            </a:r>
            <a:endParaRPr lang="en-IN" sz="1800" dirty="0"/>
          </a:p>
          <a:p>
            <a:pPr algn="just"/>
            <a:r>
              <a:rPr lang="en-IN" sz="1800" dirty="0"/>
              <a:t>The declaration by the CL regarding disclosing conflict of interest or lack of independence In respect of his appointment shall be filed In</a:t>
            </a:r>
            <a:r>
              <a:rPr lang="en-IN" sz="1800" b="1" dirty="0"/>
              <a:t> Form WIN 10</a:t>
            </a:r>
            <a:r>
              <a:rPr lang="en-IN" sz="1800" dirty="0"/>
              <a:t> with the Tribunal.</a:t>
            </a:r>
          </a:p>
        </p:txBody>
      </p:sp>
    </p:spTree>
    <p:extLst>
      <p:ext uri="{BB962C8B-B14F-4D97-AF65-F5344CB8AC3E}">
        <p14:creationId xmlns:p14="http://schemas.microsoft.com/office/powerpoint/2010/main" val="140339312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7E3524-B7EB-4E81-935D-153780EA15D0}"/>
              </a:ext>
            </a:extLst>
          </p:cNvPr>
          <p:cNvSpPr>
            <a:spLocks noGrp="1"/>
          </p:cNvSpPr>
          <p:nvPr>
            <p:ph sz="half" idx="1"/>
          </p:nvPr>
        </p:nvSpPr>
        <p:spPr>
          <a:xfrm>
            <a:off x="838200" y="847288"/>
            <a:ext cx="10537272" cy="5329675"/>
          </a:xfrm>
        </p:spPr>
        <p:txBody>
          <a:bodyPr/>
          <a:lstStyle/>
          <a:p>
            <a:endParaRPr lang="en-IN" dirty="0"/>
          </a:p>
          <a:p>
            <a:pPr marL="0" indent="0" algn="ctr">
              <a:buNone/>
            </a:pPr>
            <a:r>
              <a:rPr lang="en-IN" sz="4000" b="1" dirty="0"/>
              <a:t>THANK YOU</a:t>
            </a:r>
            <a:endParaRPr lang="en-IN" b="1" dirty="0"/>
          </a:p>
          <a:p>
            <a:pPr marL="0" indent="0" algn="ctr">
              <a:buNone/>
            </a:pPr>
            <a:endParaRPr lang="en-IN" dirty="0"/>
          </a:p>
          <a:p>
            <a:pPr marL="0" indent="0" algn="ctr">
              <a:buNone/>
            </a:pPr>
            <a:r>
              <a:rPr lang="en-IN" dirty="0"/>
              <a:t>Shailesh Dayal</a:t>
            </a:r>
          </a:p>
          <a:p>
            <a:pPr marL="0" indent="0" algn="ctr">
              <a:buNone/>
            </a:pPr>
            <a:r>
              <a:rPr lang="en-IN" dirty="0"/>
              <a:t>Partner, Dayal &amp; </a:t>
            </a:r>
            <a:r>
              <a:rPr lang="en-IN" dirty="0" err="1"/>
              <a:t>Maur</a:t>
            </a:r>
            <a:endParaRPr lang="en-IN" dirty="0"/>
          </a:p>
          <a:p>
            <a:pPr marL="0" indent="0" algn="ctr">
              <a:buNone/>
            </a:pPr>
            <a:r>
              <a:rPr lang="en-IN" dirty="0"/>
              <a:t>Company Secretaries</a:t>
            </a:r>
          </a:p>
          <a:p>
            <a:pPr marL="0" indent="0" algn="ctr">
              <a:buNone/>
            </a:pPr>
            <a:r>
              <a:rPr lang="en-IN" dirty="0"/>
              <a:t>2/6A, LGF, </a:t>
            </a:r>
            <a:r>
              <a:rPr lang="en-IN" dirty="0" err="1"/>
              <a:t>Jungpura</a:t>
            </a:r>
            <a:r>
              <a:rPr lang="en-IN" dirty="0"/>
              <a:t> A, New Delhi – 14</a:t>
            </a:r>
          </a:p>
          <a:p>
            <a:pPr marL="0" indent="0" algn="ctr">
              <a:buNone/>
            </a:pPr>
            <a:r>
              <a:rPr lang="en-IN" dirty="0">
                <a:hlinkClick r:id="rId2"/>
              </a:rPr>
              <a:t>dayalmaur@gmail.com</a:t>
            </a:r>
            <a:endParaRPr lang="en-IN" dirty="0"/>
          </a:p>
          <a:p>
            <a:pPr marL="0" indent="0" algn="ctr">
              <a:buNone/>
            </a:pPr>
            <a:r>
              <a:rPr lang="en-IN" dirty="0"/>
              <a:t>Cell: 9811 255 855</a:t>
            </a:r>
          </a:p>
          <a:p>
            <a:pPr marL="0" indent="0" algn="ctr">
              <a:buNone/>
            </a:pPr>
            <a:r>
              <a:rPr lang="en-IN" dirty="0"/>
              <a:t>Ph: 011-4753 4394</a:t>
            </a:r>
          </a:p>
        </p:txBody>
      </p:sp>
    </p:spTree>
    <p:extLst>
      <p:ext uri="{BB962C8B-B14F-4D97-AF65-F5344CB8AC3E}">
        <p14:creationId xmlns:p14="http://schemas.microsoft.com/office/powerpoint/2010/main" val="217849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84DC41-C004-42D4-A074-D4BBF251087E}"/>
              </a:ext>
            </a:extLst>
          </p:cNvPr>
          <p:cNvSpPr>
            <a:spLocks noGrp="1"/>
          </p:cNvSpPr>
          <p:nvPr>
            <p:ph sz="half" idx="1"/>
          </p:nvPr>
        </p:nvSpPr>
        <p:spPr>
          <a:xfrm>
            <a:off x="247649" y="247650"/>
            <a:ext cx="7277757" cy="6448425"/>
          </a:xfrm>
        </p:spPr>
        <p:txBody>
          <a:bodyPr>
            <a:normAutofit fontScale="55000" lnSpcReduction="20000"/>
          </a:bodyPr>
          <a:lstStyle/>
          <a:p>
            <a:pPr algn="just"/>
            <a:r>
              <a:rPr lang="en-US" sz="3300" b="1" dirty="0"/>
              <a:t>Removal and Replacement of Liquidator.</a:t>
            </a:r>
            <a:endParaRPr lang="en-US" sz="3300" dirty="0"/>
          </a:p>
          <a:p>
            <a:pPr algn="just"/>
            <a:r>
              <a:rPr lang="en-US" sz="3300" b="1" dirty="0"/>
              <a:t>276.</a:t>
            </a:r>
            <a:r>
              <a:rPr lang="en-US" sz="3300" dirty="0"/>
              <a:t> (1) The Tribunal may, on a reasonable cause being shown and for reasons to be recorded in writing, remove the provisional liquidator or the Company Liquidator, as the case may be, as liquidator of the company on any of the following grounds, namely:—</a:t>
            </a:r>
          </a:p>
          <a:p>
            <a:pPr marL="0" indent="0" algn="just">
              <a:buNone/>
            </a:pPr>
            <a:r>
              <a:rPr lang="en-US" sz="3300" dirty="0"/>
              <a:t>(a) misconduct</a:t>
            </a:r>
          </a:p>
          <a:p>
            <a:pPr marL="0" indent="0" algn="just">
              <a:buNone/>
            </a:pPr>
            <a:r>
              <a:rPr lang="en-US" sz="3300" dirty="0"/>
              <a:t>(b)fraud or misfeasance;</a:t>
            </a:r>
          </a:p>
          <a:p>
            <a:pPr marL="0" indent="0" algn="just">
              <a:buNone/>
            </a:pPr>
            <a:r>
              <a:rPr lang="en-US" sz="3300" dirty="0"/>
              <a:t>(c) professional incompetence or failure to exercise due care and diligence in performance of the powers and functions;</a:t>
            </a:r>
          </a:p>
          <a:p>
            <a:pPr marL="0" indent="0" algn="just">
              <a:buNone/>
            </a:pPr>
            <a:r>
              <a:rPr lang="en-US" sz="3300" dirty="0"/>
              <a:t>(d) inability to act as provisional liquidator or as the case may be, Company Liquidator;</a:t>
            </a:r>
          </a:p>
          <a:p>
            <a:pPr marL="0" indent="0" algn="just">
              <a:buNone/>
            </a:pPr>
            <a:r>
              <a:rPr lang="en-US" sz="3300" dirty="0"/>
              <a:t>(e) conflict of interest or lack of independence during the term of his appointment that would justify removal.</a:t>
            </a:r>
          </a:p>
          <a:p>
            <a:pPr algn="just"/>
            <a:r>
              <a:rPr lang="en-US" sz="3300" dirty="0"/>
              <a:t>(2) In the event of death, resignation or removal of the PL or CL, the Tribunal may transfer the work assigned to him or it to another CL for reasons to be recorded in writing.</a:t>
            </a:r>
          </a:p>
          <a:p>
            <a:pPr algn="just"/>
            <a:r>
              <a:rPr lang="en-US" sz="3300" dirty="0"/>
              <a:t>(3) Where the Tribunal is of the opinion that any liquidator is responsible for causing any loss or damage to the company due to fraud or misfeasance or failure to exercise due care and diligence in the performance of his or its powers and functions, the Tribunal may recover or cause to be recovered such loss or damage from the liquidator and pass such other orders as it may think fit.</a:t>
            </a:r>
          </a:p>
          <a:p>
            <a:pPr algn="just"/>
            <a:r>
              <a:rPr lang="en-US" sz="3300" dirty="0"/>
              <a:t>(4) The Tribunal shall, before passing any order under this section, provide a reasonable opportunity of being heard to the PL or CL.</a:t>
            </a:r>
          </a:p>
          <a:p>
            <a:endParaRPr lang="en-IN" dirty="0"/>
          </a:p>
        </p:txBody>
      </p:sp>
    </p:spTree>
    <p:extLst>
      <p:ext uri="{BB962C8B-B14F-4D97-AF65-F5344CB8AC3E}">
        <p14:creationId xmlns:p14="http://schemas.microsoft.com/office/powerpoint/2010/main" val="1140541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E9AE6D-0919-4EB1-AD5D-DFB9FD83AA5F}"/>
              </a:ext>
            </a:extLst>
          </p:cNvPr>
          <p:cNvSpPr>
            <a:spLocks noGrp="1"/>
          </p:cNvSpPr>
          <p:nvPr>
            <p:ph sz="half" idx="1"/>
          </p:nvPr>
        </p:nvSpPr>
        <p:spPr>
          <a:xfrm>
            <a:off x="142875" y="0"/>
            <a:ext cx="5876925" cy="6858000"/>
          </a:xfrm>
        </p:spPr>
        <p:txBody>
          <a:bodyPr>
            <a:normAutofit fontScale="62500" lnSpcReduction="20000"/>
          </a:bodyPr>
          <a:lstStyle/>
          <a:p>
            <a:pPr algn="just"/>
            <a:r>
              <a:rPr lang="en-US" b="1" dirty="0"/>
              <a:t>Intimation to CL, PL and ROC</a:t>
            </a:r>
            <a:endParaRPr lang="en-US" dirty="0"/>
          </a:p>
          <a:p>
            <a:pPr algn="just"/>
            <a:r>
              <a:rPr lang="en-US" b="1" dirty="0"/>
              <a:t>277.</a:t>
            </a:r>
            <a:r>
              <a:rPr lang="en-US" dirty="0"/>
              <a:t> (1)Where the Tribunal makes an order for appointment of PL or for the winding up, it shall, within 7 days, cause intimation thereof to be sent to the CL or PL and ROC.</a:t>
            </a:r>
          </a:p>
          <a:p>
            <a:pPr algn="just"/>
            <a:r>
              <a:rPr lang="en-US" dirty="0"/>
              <a:t>(2)On receipt of the copy of order of appointment of PL or winding up order, the ROC shall make an endorsement to that effect in his records relating to the company and notify in the Official Gazette that such an order has been made and in the case of a listed company, the Registrar shall intimate about such appointment or order, as the case may be, to the stock exchange or exchanges where the securities of the company are listed.</a:t>
            </a:r>
          </a:p>
          <a:p>
            <a:pPr algn="just"/>
            <a:r>
              <a:rPr lang="en-US" dirty="0"/>
              <a:t>(3) The winding up order shall be deemed to be a notice of discharge to the officers, employees and workmen of the company, except when the business of the company is continued.</a:t>
            </a:r>
          </a:p>
          <a:p>
            <a:pPr algn="just"/>
            <a:r>
              <a:rPr lang="en-US" dirty="0"/>
              <a:t>(4) Within 3 weeks from the date of passing of winding up order, the CL shall make an application to the Tribunal for constitution of </a:t>
            </a:r>
            <a:r>
              <a:rPr lang="en-US" u="sng" dirty="0"/>
              <a:t>a winding up committee </a:t>
            </a:r>
            <a:r>
              <a:rPr lang="en-US" dirty="0"/>
              <a:t>to assist and monitor the progress of liquidation proceedings by the CL in carrying out the function as provided in sub-section (5) and such winding up committee shall comprise of the following persons, namely:—</a:t>
            </a:r>
          </a:p>
          <a:p>
            <a:pPr algn="just"/>
            <a:r>
              <a:rPr lang="en-US" dirty="0"/>
              <a:t>(</a:t>
            </a:r>
            <a:r>
              <a:rPr lang="en-US" dirty="0" err="1"/>
              <a:t>i</a:t>
            </a:r>
            <a:r>
              <a:rPr lang="en-US" dirty="0"/>
              <a:t>) Official Liquidator;</a:t>
            </a:r>
          </a:p>
          <a:p>
            <a:pPr algn="just"/>
            <a:r>
              <a:rPr lang="en-US" dirty="0"/>
              <a:t>(ii) nominee of secured creditors; and</a:t>
            </a:r>
          </a:p>
          <a:p>
            <a:pPr algn="just"/>
            <a:r>
              <a:rPr lang="en-US" dirty="0"/>
              <a:t>(iii) a professional nominated by the Tribunal.</a:t>
            </a:r>
          </a:p>
          <a:p>
            <a:pPr marL="0" indent="0" algn="just">
              <a:buNone/>
            </a:pPr>
            <a:endParaRPr lang="en-US" dirty="0"/>
          </a:p>
          <a:p>
            <a:pPr algn="just"/>
            <a:endParaRPr lang="en-IN" dirty="0"/>
          </a:p>
        </p:txBody>
      </p:sp>
      <p:sp>
        <p:nvSpPr>
          <p:cNvPr id="4" name="Content Placeholder 3">
            <a:extLst>
              <a:ext uri="{FF2B5EF4-FFF2-40B4-BE49-F238E27FC236}">
                <a16:creationId xmlns:a16="http://schemas.microsoft.com/office/drawing/2014/main" id="{AA8A1968-B608-4FE6-9F01-23743B95415A}"/>
              </a:ext>
            </a:extLst>
          </p:cNvPr>
          <p:cNvSpPr>
            <a:spLocks noGrp="1"/>
          </p:cNvSpPr>
          <p:nvPr>
            <p:ph sz="half" idx="2"/>
          </p:nvPr>
        </p:nvSpPr>
        <p:spPr>
          <a:xfrm>
            <a:off x="6172200" y="0"/>
            <a:ext cx="5791200" cy="6858000"/>
          </a:xfrm>
        </p:spPr>
        <p:txBody>
          <a:bodyPr>
            <a:noAutofit/>
          </a:bodyPr>
          <a:lstStyle/>
          <a:p>
            <a:pPr algn="just"/>
            <a:r>
              <a:rPr lang="en-IN" sz="1400" b="1" dirty="0"/>
              <a:t>WINDING UP ORDER </a:t>
            </a:r>
            <a:endParaRPr lang="en-IN" sz="1400" dirty="0"/>
          </a:p>
          <a:p>
            <a:pPr algn="just"/>
            <a:r>
              <a:rPr lang="en-IN" sz="1400" b="1" dirty="0"/>
              <a:t>17. Order to be sent to liquidator and form of order.-</a:t>
            </a:r>
            <a:endParaRPr lang="en-IN" sz="1400" dirty="0"/>
          </a:p>
          <a:p>
            <a:pPr algn="just"/>
            <a:r>
              <a:rPr lang="en-IN" sz="1400" dirty="0"/>
              <a:t>(1) The order for winding up shall be in </a:t>
            </a:r>
            <a:r>
              <a:rPr lang="en-IN" sz="1400" b="1" dirty="0"/>
              <a:t>Form WIN 11</a:t>
            </a:r>
            <a:r>
              <a:rPr lang="en-IN" sz="1400" dirty="0"/>
              <a:t> and the order for winding-up shall be sent by the Registrar after it is signed and sealed within 7 days from the date of receipt of the order by the Registrar, to the CL and the ROC in </a:t>
            </a:r>
            <a:r>
              <a:rPr lang="en-IN" sz="1400" b="1" dirty="0"/>
              <a:t>Form WIN 12 </a:t>
            </a:r>
            <a:r>
              <a:rPr lang="en-IN" sz="1400" dirty="0"/>
              <a:t>and </a:t>
            </a:r>
            <a:r>
              <a:rPr lang="en-IN" sz="1400" b="1" dirty="0"/>
              <a:t>Form WIN 13</a:t>
            </a:r>
            <a:r>
              <a:rPr lang="en-IN" sz="1400" dirty="0"/>
              <a:t>, along with a copy of the petition and the affidavit filed in support thereof if not already sent at the time of appointment of the PL.</a:t>
            </a:r>
          </a:p>
          <a:p>
            <a:pPr algn="just"/>
            <a:r>
              <a:rPr lang="en-IN" sz="1400" dirty="0"/>
              <a:t>(2) The CL shall cause a sealed copy of the order to be served upon the company in accordance with the provisions of section 20, at its registered office or if there is no registered office, at its principal or last known principal place of business, or upon such other person or persons or in such manner as the Tribunal may direct.</a:t>
            </a:r>
          </a:p>
          <a:p>
            <a:pPr algn="just"/>
            <a:r>
              <a:rPr lang="en-IN" sz="1400" dirty="0"/>
              <a:t>(3) A copy of the order made by the Tribunal shall also be filed by the liquidator within 30 days of the receipt with the Registrar of Companies in</a:t>
            </a:r>
            <a:r>
              <a:rPr lang="en-IN" sz="1400" b="1" dirty="0"/>
              <a:t> form INC-28 </a:t>
            </a:r>
            <a:r>
              <a:rPr lang="en-IN" sz="1400" dirty="0"/>
              <a:t>of the Companies (Incorporation) Rules, 2014.</a:t>
            </a:r>
          </a:p>
          <a:p>
            <a:pPr algn="just"/>
            <a:r>
              <a:rPr lang="en-IN" sz="1400" b="1" dirty="0"/>
              <a:t>18. Contents of winding up order.-</a:t>
            </a:r>
            <a:endParaRPr lang="en-IN" sz="1400" dirty="0"/>
          </a:p>
          <a:p>
            <a:pPr algn="just"/>
            <a:r>
              <a:rPr lang="en-IN" sz="1400" dirty="0"/>
              <a:t>An order for winding up a company shall inter-alia contain that it will be the duty of such of the persons as are liable to submit the books of account of the company completed and audited </a:t>
            </a:r>
            <a:r>
              <a:rPr lang="en-IN" sz="1400" dirty="0" err="1"/>
              <a:t>upto</a:t>
            </a:r>
            <a:r>
              <a:rPr lang="en-IN" sz="1400" dirty="0"/>
              <a:t> the date of the order, to attend on the CL at required time and place and give him all the information, and it will be the duty of every person who is in possession of any property, books or papers, cash or any other assets of the company, including the benefits derived therefrom, to surrender forthwith such property, books or papers, cash or other assets and the benefits so derived, as the case may be, to the Company Liquidator.</a:t>
            </a:r>
          </a:p>
          <a:p>
            <a:pPr algn="just"/>
            <a:r>
              <a:rPr lang="en-IN" sz="1400" b="1" dirty="0"/>
              <a:t>19. Directions on making winding up order.-</a:t>
            </a:r>
            <a:endParaRPr lang="en-IN" sz="1400" dirty="0"/>
          </a:p>
          <a:p>
            <a:pPr algn="just"/>
            <a:r>
              <a:rPr lang="en-IN" sz="1400" dirty="0"/>
              <a:t>At the time of making the winding up order, the Tribunal shall give directions to the petitioner as to the advertisement of the order and the persons, if any, on whom the order shall be served.</a:t>
            </a:r>
          </a:p>
        </p:txBody>
      </p:sp>
    </p:spTree>
    <p:extLst>
      <p:ext uri="{BB962C8B-B14F-4D97-AF65-F5344CB8AC3E}">
        <p14:creationId xmlns:p14="http://schemas.microsoft.com/office/powerpoint/2010/main" val="3666210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E9AE6D-0919-4EB1-AD5D-DFB9FD83AA5F}"/>
              </a:ext>
            </a:extLst>
          </p:cNvPr>
          <p:cNvSpPr>
            <a:spLocks noGrp="1"/>
          </p:cNvSpPr>
          <p:nvPr>
            <p:ph sz="half" idx="1"/>
          </p:nvPr>
        </p:nvSpPr>
        <p:spPr>
          <a:xfrm>
            <a:off x="142875" y="0"/>
            <a:ext cx="5876925" cy="6858000"/>
          </a:xfrm>
        </p:spPr>
        <p:txBody>
          <a:bodyPr>
            <a:normAutofit fontScale="55000" lnSpcReduction="20000"/>
          </a:bodyPr>
          <a:lstStyle/>
          <a:p>
            <a:pPr algn="just"/>
            <a:r>
              <a:rPr lang="en-US" b="1" dirty="0"/>
              <a:t>Intimation to Company Liquidator, Provisional Liquidator and Registrar. – </a:t>
            </a:r>
            <a:r>
              <a:rPr lang="en-US" b="1" dirty="0" err="1"/>
              <a:t>Contd</a:t>
            </a:r>
            <a:r>
              <a:rPr lang="en-US" b="1" dirty="0"/>
              <a:t>….</a:t>
            </a:r>
            <a:endParaRPr lang="en-US" dirty="0"/>
          </a:p>
          <a:p>
            <a:pPr algn="just"/>
            <a:r>
              <a:rPr lang="en-US" dirty="0"/>
              <a:t>(5) The CL shall be the convener of the meetings of the winding up committee which shall assist and monitor the liquidation proceedings in following areas of liquidation functions, namely:—</a:t>
            </a:r>
          </a:p>
          <a:p>
            <a:pPr algn="just"/>
            <a:r>
              <a:rPr lang="en-US" dirty="0"/>
              <a:t>(</a:t>
            </a:r>
            <a:r>
              <a:rPr lang="en-US" dirty="0" err="1"/>
              <a:t>i</a:t>
            </a:r>
            <a:r>
              <a:rPr lang="en-US" dirty="0"/>
              <a:t>) taking over assets;</a:t>
            </a:r>
          </a:p>
          <a:p>
            <a:pPr algn="just"/>
            <a:r>
              <a:rPr lang="en-US" dirty="0"/>
              <a:t>(ii) examination of the statement of affairs;</a:t>
            </a:r>
          </a:p>
          <a:p>
            <a:pPr algn="just"/>
            <a:r>
              <a:rPr lang="en-US" dirty="0"/>
              <a:t>(iii) recovery of property, cash or any other assets of the company including benefits derived therefrom;</a:t>
            </a:r>
          </a:p>
          <a:p>
            <a:pPr algn="just"/>
            <a:r>
              <a:rPr lang="en-US" dirty="0"/>
              <a:t>(iv) review of audit reports and accounts of the company;</a:t>
            </a:r>
          </a:p>
          <a:p>
            <a:pPr algn="just"/>
            <a:r>
              <a:rPr lang="en-US" dirty="0"/>
              <a:t>(v)sale of assets;</a:t>
            </a:r>
          </a:p>
          <a:p>
            <a:pPr algn="just"/>
            <a:r>
              <a:rPr lang="en-US" dirty="0"/>
              <a:t>(vi) </a:t>
            </a:r>
            <a:r>
              <a:rPr lang="en-US" dirty="0" err="1"/>
              <a:t>finalisation</a:t>
            </a:r>
            <a:r>
              <a:rPr lang="en-US" dirty="0"/>
              <a:t> of list of creditors and contributories;</a:t>
            </a:r>
          </a:p>
          <a:p>
            <a:pPr algn="just"/>
            <a:r>
              <a:rPr lang="en-US" dirty="0"/>
              <a:t>(vii) compromise, abandonment and settlement of claims;</a:t>
            </a:r>
          </a:p>
          <a:p>
            <a:pPr algn="just"/>
            <a:r>
              <a:rPr lang="en-US" dirty="0"/>
              <a:t>(viii) payment of dividends, if any; and</a:t>
            </a:r>
          </a:p>
          <a:p>
            <a:pPr algn="just"/>
            <a:r>
              <a:rPr lang="en-US" dirty="0"/>
              <a:t>(ix) any other function, as the Tribunal may direct from time to time.</a:t>
            </a:r>
          </a:p>
          <a:p>
            <a:pPr algn="just"/>
            <a:r>
              <a:rPr lang="en-US" dirty="0"/>
              <a:t>(6) The CL shall place before the Tribunal a report along with minutes of the meetings of the committee on monthly basis duly signed by the members present in the meeting for consideration till the final report for dissolution of the company is submitted before the Tribunal.</a:t>
            </a:r>
          </a:p>
          <a:p>
            <a:pPr algn="just"/>
            <a:r>
              <a:rPr lang="en-US" dirty="0"/>
              <a:t>(7) The CL shall prepare the draft final report for consideration and approval of the winding up committee.</a:t>
            </a:r>
          </a:p>
          <a:p>
            <a:pPr algn="just"/>
            <a:r>
              <a:rPr lang="en-US" dirty="0"/>
              <a:t>(8) The final report so approved by the winding up committee shall be submitted by the CL before the Tribunal for passing of a dissolution order in respect of the company.</a:t>
            </a:r>
          </a:p>
          <a:p>
            <a:pPr algn="just"/>
            <a:endParaRPr lang="en-IN" dirty="0"/>
          </a:p>
        </p:txBody>
      </p:sp>
      <p:sp>
        <p:nvSpPr>
          <p:cNvPr id="4" name="Content Placeholder 3">
            <a:extLst>
              <a:ext uri="{FF2B5EF4-FFF2-40B4-BE49-F238E27FC236}">
                <a16:creationId xmlns:a16="http://schemas.microsoft.com/office/drawing/2014/main" id="{AA8A1968-B608-4FE6-9F01-23743B95415A}"/>
              </a:ext>
            </a:extLst>
          </p:cNvPr>
          <p:cNvSpPr>
            <a:spLocks noGrp="1"/>
          </p:cNvSpPr>
          <p:nvPr>
            <p:ph sz="half" idx="2"/>
          </p:nvPr>
        </p:nvSpPr>
        <p:spPr>
          <a:xfrm>
            <a:off x="6172200" y="0"/>
            <a:ext cx="5791200" cy="6858000"/>
          </a:xfrm>
        </p:spPr>
        <p:txBody>
          <a:bodyPr>
            <a:noAutofit/>
          </a:bodyPr>
          <a:lstStyle/>
          <a:p>
            <a:pPr algn="just"/>
            <a:r>
              <a:rPr lang="en-IN" sz="1800" b="1" dirty="0"/>
              <a:t>20. Advertisement of order.-</a:t>
            </a:r>
            <a:endParaRPr lang="en-IN" sz="1800" dirty="0"/>
          </a:p>
          <a:p>
            <a:pPr algn="just"/>
            <a:r>
              <a:rPr lang="en-IN" sz="1800" dirty="0"/>
              <a:t>The order for the winding up of a company by the Tribunal shall, within 14 days of the date of the order, be </a:t>
            </a:r>
            <a:r>
              <a:rPr lang="en-IN" sz="1800" u="sng" dirty="0"/>
              <a:t>advertised by the petitioner </a:t>
            </a:r>
            <a:r>
              <a:rPr lang="en-IN" sz="1800" dirty="0"/>
              <a:t>in a newspaper in English and a newspaper in vernacular language widely circulating in the State where the registered office of the company is situated and shall be </a:t>
            </a:r>
            <a:r>
              <a:rPr lang="en-IN" sz="1800" u="sng" dirty="0"/>
              <a:t>served by the petitioner upon such person</a:t>
            </a:r>
            <a:r>
              <a:rPr lang="en-IN" sz="1800" dirty="0"/>
              <a:t>, if any, and in such manner as the Tribunal may direct, and the advertisement shall be in Form </a:t>
            </a:r>
            <a:r>
              <a:rPr lang="en-IN" sz="1800" b="1" dirty="0"/>
              <a:t>WIN 14</a:t>
            </a:r>
            <a:r>
              <a:rPr lang="en-IN" sz="1800" dirty="0"/>
              <a:t>.</a:t>
            </a:r>
          </a:p>
          <a:p>
            <a:pPr algn="just"/>
            <a:r>
              <a:rPr lang="en-IN" sz="2000" b="1" dirty="0"/>
              <a:t>23. Form of proceedings after winding up order is made.-</a:t>
            </a:r>
            <a:endParaRPr lang="en-IN" sz="2000" dirty="0"/>
          </a:p>
          <a:p>
            <a:pPr algn="just"/>
            <a:r>
              <a:rPr lang="en-IN" sz="2000" dirty="0"/>
              <a:t>After a winding up order is made or a PL is appointed, every subsequent proceeding in the winding up shall bear the </a:t>
            </a:r>
            <a:r>
              <a:rPr lang="en-IN" sz="2000" u="sng" dirty="0"/>
              <a:t>original number of the winding up petition</a:t>
            </a:r>
            <a:r>
              <a:rPr lang="en-IN" sz="2000" dirty="0"/>
              <a:t> besides its own distinctive number, but against the name of the company in the cause-title, the words </a:t>
            </a:r>
            <a:r>
              <a:rPr lang="en-IN" sz="2000" u="sng" dirty="0"/>
              <a:t>'in liquidation' or 'in provisional liquidation</a:t>
            </a:r>
            <a:r>
              <a:rPr lang="en-IN" sz="2000" dirty="0"/>
              <a:t>' as the case may be, shall appear in brackets.</a:t>
            </a:r>
            <a:endParaRPr lang="en-IN" sz="600" dirty="0"/>
          </a:p>
          <a:p>
            <a:pPr algn="just"/>
            <a:endParaRPr lang="en-IN" sz="1100" dirty="0"/>
          </a:p>
          <a:p>
            <a:pPr algn="just"/>
            <a:endParaRPr lang="en-IN" sz="800" dirty="0"/>
          </a:p>
        </p:txBody>
      </p:sp>
    </p:spTree>
    <p:extLst>
      <p:ext uri="{BB962C8B-B14F-4D97-AF65-F5344CB8AC3E}">
        <p14:creationId xmlns:p14="http://schemas.microsoft.com/office/powerpoint/2010/main" val="1605714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A3FD21-A618-4EE3-9284-9FBD00596CF8}"/>
              </a:ext>
            </a:extLst>
          </p:cNvPr>
          <p:cNvSpPr>
            <a:spLocks noGrp="1"/>
          </p:cNvSpPr>
          <p:nvPr>
            <p:ph sz="half" idx="1"/>
          </p:nvPr>
        </p:nvSpPr>
        <p:spPr>
          <a:xfrm>
            <a:off x="276225" y="342900"/>
            <a:ext cx="5743575" cy="6248400"/>
          </a:xfrm>
        </p:spPr>
        <p:txBody>
          <a:bodyPr/>
          <a:lstStyle/>
          <a:p>
            <a:pPr algn="just"/>
            <a:r>
              <a:rPr lang="en-US" b="1" dirty="0"/>
              <a:t>278.</a:t>
            </a:r>
            <a:r>
              <a:rPr lang="en-US" dirty="0"/>
              <a:t> The order for the winding up of a company shall operate in </a:t>
            </a:r>
            <a:r>
              <a:rPr lang="en-US" dirty="0" err="1"/>
              <a:t>favour</a:t>
            </a:r>
            <a:r>
              <a:rPr lang="en-US" dirty="0"/>
              <a:t> of all the creditors and all contributories of the company as if it had been made out on the joint petition of creditors and contributories.</a:t>
            </a:r>
            <a:endParaRPr lang="en-IN" dirty="0"/>
          </a:p>
        </p:txBody>
      </p:sp>
    </p:spTree>
    <p:extLst>
      <p:ext uri="{BB962C8B-B14F-4D97-AF65-F5344CB8AC3E}">
        <p14:creationId xmlns:p14="http://schemas.microsoft.com/office/powerpoint/2010/main" val="2373398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4C4307-FCE2-462C-9A30-0CAC82F6AE50}"/>
              </a:ext>
            </a:extLst>
          </p:cNvPr>
          <p:cNvSpPr>
            <a:spLocks noGrp="1"/>
          </p:cNvSpPr>
          <p:nvPr>
            <p:ph sz="half" idx="1"/>
          </p:nvPr>
        </p:nvSpPr>
        <p:spPr>
          <a:xfrm>
            <a:off x="266700" y="228600"/>
            <a:ext cx="5753100" cy="6362700"/>
          </a:xfrm>
        </p:spPr>
        <p:txBody>
          <a:bodyPr>
            <a:normAutofit fontScale="92500" lnSpcReduction="20000"/>
          </a:bodyPr>
          <a:lstStyle/>
          <a:p>
            <a:pPr algn="just"/>
            <a:r>
              <a:rPr lang="en-US" b="1" dirty="0"/>
              <a:t>Stay of Suits, etc., on Winding up Order.</a:t>
            </a:r>
            <a:endParaRPr lang="en-US" dirty="0"/>
          </a:p>
          <a:p>
            <a:pPr algn="just"/>
            <a:r>
              <a:rPr lang="en-US" b="1" dirty="0"/>
              <a:t>279.</a:t>
            </a:r>
            <a:r>
              <a:rPr lang="en-US" dirty="0"/>
              <a:t> (1) When a winding up order has been passed or a provisional liquidator has been appointed, no suit or other legal proceeding shall be commenced, or if pending at the date of the winding up order, shall be proceeded with, by or against the company, except with the leave of the Tribunal and subject to such terms as the Tribunal may impose:</a:t>
            </a:r>
          </a:p>
          <a:p>
            <a:pPr algn="just"/>
            <a:r>
              <a:rPr lang="en-US" dirty="0"/>
              <a:t>Provided that any application to the Tribunal seeking leave under this section shall be disposed of by the Tribunal within sixty days.</a:t>
            </a:r>
          </a:p>
          <a:p>
            <a:pPr algn="just"/>
            <a:r>
              <a:rPr lang="en-US" dirty="0"/>
              <a:t>(2) Nothing in sub-section (1)shall apply to any proceeding pending in appeal before the Supreme Court or a High Court.</a:t>
            </a:r>
          </a:p>
          <a:p>
            <a:pPr algn="just"/>
            <a:endParaRPr lang="en-IN" dirty="0"/>
          </a:p>
        </p:txBody>
      </p:sp>
      <p:sp>
        <p:nvSpPr>
          <p:cNvPr id="4" name="Content Placeholder 3">
            <a:extLst>
              <a:ext uri="{FF2B5EF4-FFF2-40B4-BE49-F238E27FC236}">
                <a16:creationId xmlns:a16="http://schemas.microsoft.com/office/drawing/2014/main" id="{53F3FC00-660D-48E3-97E2-4FE5331B40DE}"/>
              </a:ext>
            </a:extLst>
          </p:cNvPr>
          <p:cNvSpPr>
            <a:spLocks noGrp="1"/>
          </p:cNvSpPr>
          <p:nvPr>
            <p:ph sz="half" idx="2"/>
          </p:nvPr>
        </p:nvSpPr>
        <p:spPr>
          <a:xfrm>
            <a:off x="6172200" y="228600"/>
            <a:ext cx="5181600" cy="5948363"/>
          </a:xfrm>
        </p:spPr>
        <p:txBody>
          <a:bodyPr>
            <a:normAutofit fontScale="92500" lnSpcReduction="20000"/>
          </a:bodyPr>
          <a:lstStyle/>
          <a:p>
            <a:pPr algn="just"/>
            <a:r>
              <a:rPr lang="en-IN" b="1" dirty="0"/>
              <a:t>APPLICATION FOR STAY OF SUITS ETC. ON WINDING UP ORDER</a:t>
            </a:r>
            <a:endParaRPr lang="en-IN" dirty="0"/>
          </a:p>
          <a:p>
            <a:pPr marL="0" indent="0" algn="just">
              <a:buNone/>
            </a:pPr>
            <a:endParaRPr lang="en-IN" dirty="0"/>
          </a:p>
          <a:p>
            <a:pPr algn="just"/>
            <a:r>
              <a:rPr lang="en-IN" b="1" dirty="0"/>
              <a:t>24. Application for leave to commence or continue suit or proceeding.-</a:t>
            </a:r>
            <a:endParaRPr lang="en-IN" dirty="0"/>
          </a:p>
          <a:p>
            <a:pPr algn="just"/>
            <a:r>
              <a:rPr lang="en-IN" dirty="0"/>
              <a:t>An application under sub-section (1) of section 279 for leave of the Tribunal to commence or continue any suit or other legal proceeding by or against the company shall be made in </a:t>
            </a:r>
            <a:r>
              <a:rPr lang="en-IN" b="1" dirty="0"/>
              <a:t>Form WIN 15</a:t>
            </a:r>
            <a:r>
              <a:rPr lang="en-IN" dirty="0"/>
              <a:t> upon notice to the Company Liquidator and the parties to the suit or proceeding sought to be commenced or continued.</a:t>
            </a:r>
          </a:p>
        </p:txBody>
      </p:sp>
    </p:spTree>
    <p:extLst>
      <p:ext uri="{BB962C8B-B14F-4D97-AF65-F5344CB8AC3E}">
        <p14:creationId xmlns:p14="http://schemas.microsoft.com/office/powerpoint/2010/main" val="532178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CF658-12FC-4D6F-8185-891B4704CFDC}"/>
              </a:ext>
            </a:extLst>
          </p:cNvPr>
          <p:cNvSpPr>
            <a:spLocks noGrp="1"/>
          </p:cNvSpPr>
          <p:nvPr>
            <p:ph sz="half" idx="1"/>
          </p:nvPr>
        </p:nvSpPr>
        <p:spPr>
          <a:xfrm>
            <a:off x="228599" y="180974"/>
            <a:ext cx="7141029" cy="6391275"/>
          </a:xfrm>
        </p:spPr>
        <p:txBody>
          <a:bodyPr>
            <a:normAutofit fontScale="85000" lnSpcReduction="20000"/>
          </a:bodyPr>
          <a:lstStyle/>
          <a:p>
            <a:pPr algn="just"/>
            <a:r>
              <a:rPr lang="en-US" b="1" dirty="0"/>
              <a:t>Jurisdiction of Tribunal.</a:t>
            </a:r>
            <a:endParaRPr lang="en-US" dirty="0"/>
          </a:p>
          <a:p>
            <a:pPr algn="just"/>
            <a:r>
              <a:rPr lang="en-US" b="1" dirty="0"/>
              <a:t>280.</a:t>
            </a:r>
            <a:r>
              <a:rPr lang="en-US" dirty="0"/>
              <a:t> The Tribunal shall, notwithstanding anything contained in any other law for the time being in force, have jurisdiction to entertain, or dispose of,—</a:t>
            </a:r>
          </a:p>
          <a:p>
            <a:pPr algn="just"/>
            <a:r>
              <a:rPr lang="en-US" dirty="0"/>
              <a:t>(</a:t>
            </a:r>
            <a:r>
              <a:rPr lang="en-US" i="1" dirty="0"/>
              <a:t>a</a:t>
            </a:r>
            <a:r>
              <a:rPr lang="en-US" dirty="0"/>
              <a:t>) any suit or proceeding by or against the company;</a:t>
            </a:r>
          </a:p>
          <a:p>
            <a:pPr algn="just"/>
            <a:r>
              <a:rPr lang="en-US" dirty="0"/>
              <a:t>(</a:t>
            </a:r>
            <a:r>
              <a:rPr lang="en-US" i="1" dirty="0"/>
              <a:t>b</a:t>
            </a:r>
            <a:r>
              <a:rPr lang="en-US" dirty="0"/>
              <a:t>) any claim made by or against the company, including claims by or against any of its branches in India;</a:t>
            </a:r>
          </a:p>
          <a:p>
            <a:pPr algn="just"/>
            <a:r>
              <a:rPr lang="en-US" dirty="0"/>
              <a:t>(</a:t>
            </a:r>
            <a:r>
              <a:rPr lang="en-US" i="1" dirty="0"/>
              <a:t>c</a:t>
            </a:r>
            <a:r>
              <a:rPr lang="en-US" dirty="0"/>
              <a:t>) any application made under section 233 (Merger or Amalgamation of Certain Companies);</a:t>
            </a:r>
          </a:p>
          <a:p>
            <a:pPr algn="just"/>
            <a:r>
              <a:rPr lang="en-US" dirty="0"/>
              <a:t>(</a:t>
            </a:r>
            <a:r>
              <a:rPr lang="en-US" i="1" dirty="0"/>
              <a:t>d</a:t>
            </a:r>
            <a:r>
              <a:rPr lang="en-US" dirty="0"/>
              <a:t>) any question of priorities or any other question whatsoever, whether of law or facts, including those relating to assets, business, actions, rights, entitlements, privileges, benefits, duties, responsibilities, obligations or in any matter arising out of, or in relation to winding up of the company, whether such suit or proceeding has been instituted, or is instituted, or such claim or question has arisen or arises or such application has been made or is made or such scheme has been submitted, or is submitted, before or after the order for the winding up of the company is made.</a:t>
            </a:r>
          </a:p>
          <a:p>
            <a:pPr algn="just"/>
            <a:endParaRPr lang="en-IN" dirty="0"/>
          </a:p>
        </p:txBody>
      </p:sp>
    </p:spTree>
    <p:extLst>
      <p:ext uri="{BB962C8B-B14F-4D97-AF65-F5344CB8AC3E}">
        <p14:creationId xmlns:p14="http://schemas.microsoft.com/office/powerpoint/2010/main" val="2489106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88D69-086C-4235-A053-837F41DFE360}"/>
              </a:ext>
            </a:extLst>
          </p:cNvPr>
          <p:cNvSpPr>
            <a:spLocks noGrp="1"/>
          </p:cNvSpPr>
          <p:nvPr>
            <p:ph sz="half" idx="2"/>
          </p:nvPr>
        </p:nvSpPr>
        <p:spPr>
          <a:xfrm>
            <a:off x="6172200" y="257174"/>
            <a:ext cx="5762624" cy="6362691"/>
          </a:xfrm>
        </p:spPr>
        <p:txBody>
          <a:bodyPr>
            <a:noAutofit/>
          </a:bodyPr>
          <a:lstStyle/>
          <a:p>
            <a:pPr algn="just"/>
            <a:r>
              <a:rPr lang="en-IN" sz="1400" b="1" dirty="0"/>
              <a:t>REPORTS BY COMPANY LIQUIDATOR UNDER SECTION 281</a:t>
            </a:r>
            <a:endParaRPr lang="en-IN" sz="1400" dirty="0"/>
          </a:p>
          <a:p>
            <a:pPr algn="just"/>
            <a:r>
              <a:rPr lang="en-IN" sz="1400" b="1" dirty="0"/>
              <a:t>25. Report by Company Liquidator.-</a:t>
            </a:r>
            <a:endParaRPr lang="en-IN" sz="1400" dirty="0"/>
          </a:p>
          <a:p>
            <a:pPr algn="just"/>
            <a:r>
              <a:rPr lang="en-IN" sz="1400" dirty="0"/>
              <a:t>(1) The report to be submitted by the Company Liquidator under sub-section (1) of section 281 shall be in </a:t>
            </a:r>
            <a:r>
              <a:rPr lang="en-IN" sz="1400" b="1" dirty="0"/>
              <a:t>Form WIN 16</a:t>
            </a:r>
            <a:endParaRPr lang="en-IN" sz="1400" dirty="0"/>
          </a:p>
          <a:p>
            <a:pPr algn="just"/>
            <a:r>
              <a:rPr lang="en-IN" sz="1400" dirty="0"/>
              <a:t>(2) It shall be the duty of promoters, directors, officers, employees and every person who has made or concurred in making of the statement of affairs, to attend on the Company Liquidator and answer all such questions as may be put to him, give all such further information and provide assistance</a:t>
            </a:r>
          </a:p>
          <a:p>
            <a:pPr algn="just"/>
            <a:r>
              <a:rPr lang="en-IN" sz="1400" dirty="0"/>
              <a:t>(3) The Tribunal shall, within 7 days from the receipt of such report,</a:t>
            </a:r>
            <a:r>
              <a:rPr lang="en-IN" sz="1400" u="sng" dirty="0"/>
              <a:t> fix a date for the consideration </a:t>
            </a:r>
            <a:r>
              <a:rPr lang="en-IN" sz="1400" dirty="0"/>
              <a:t>thereof by the Tribunal and notify the date on the notice board of the Tribunal and to the Company Liquidator.</a:t>
            </a:r>
          </a:p>
          <a:p>
            <a:pPr algn="just"/>
            <a:r>
              <a:rPr lang="en-IN" sz="1400" b="1" dirty="0"/>
              <a:t>26. Inspection of statement of affairs and report.-</a:t>
            </a:r>
            <a:endParaRPr lang="en-IN" sz="1400" dirty="0"/>
          </a:p>
          <a:p>
            <a:pPr algn="just"/>
            <a:r>
              <a:rPr lang="en-IN" sz="1400" dirty="0"/>
              <a:t>Every creditor or contributory, by himself, or by his agent, shall be entitled to inspect the statement of affairs and the report of the Company Liquidator submitted under sub-rule (1) of rule 25, on payment of </a:t>
            </a:r>
            <a:r>
              <a:rPr lang="en-IN" sz="1400" u="sng" dirty="0"/>
              <a:t>a fee of Rs. 1,000/- </a:t>
            </a:r>
            <a:r>
              <a:rPr lang="en-IN" sz="1400" dirty="0"/>
              <a:t>and to obtain copies thereof or extracts therefrom on payment of a </a:t>
            </a:r>
            <a:r>
              <a:rPr lang="en-IN" sz="1400" u="sng" dirty="0"/>
              <a:t>fee of Rs. 5/- per page</a:t>
            </a:r>
            <a:r>
              <a:rPr lang="en-IN" sz="1400" dirty="0"/>
              <a:t>.</a:t>
            </a:r>
          </a:p>
          <a:p>
            <a:pPr algn="just"/>
            <a:r>
              <a:rPr lang="en-IN" sz="1400" b="1" dirty="0"/>
              <a:t>27. Consideration of report by Tribunal. -</a:t>
            </a:r>
            <a:endParaRPr lang="en-IN" sz="1400" dirty="0"/>
          </a:p>
          <a:p>
            <a:pPr algn="just"/>
            <a:r>
              <a:rPr lang="en-IN" sz="1400" dirty="0"/>
              <a:t>The consideration of the report made by the Company Liquidator pursuant to section 281, shall be placed before the Tribunal, and the Company Liquidator shall personally or by authorised representative attend the consideration of the said report and give the Tribunal any further information or explanation with reference to the matters contained therein which the Tribunal may require and on consideration of the aforesaid report, the Tribunal may pass such orders and give such directions as it may think fit.</a:t>
            </a:r>
          </a:p>
        </p:txBody>
      </p:sp>
      <p:sp>
        <p:nvSpPr>
          <p:cNvPr id="6" name="Rectangle 1">
            <a:extLst>
              <a:ext uri="{FF2B5EF4-FFF2-40B4-BE49-F238E27FC236}">
                <a16:creationId xmlns:a16="http://schemas.microsoft.com/office/drawing/2014/main" id="{AE19FEAF-0101-4C6C-BE27-E4DA6976D6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189F5D66-32D3-4080-A7B9-17A29F13EEBB}"/>
              </a:ext>
            </a:extLst>
          </p:cNvPr>
          <p:cNvSpPr txBox="1"/>
          <p:nvPr/>
        </p:nvSpPr>
        <p:spPr>
          <a:xfrm>
            <a:off x="105103" y="21028"/>
            <a:ext cx="5990897" cy="6986528"/>
          </a:xfrm>
          <a:prstGeom prst="rect">
            <a:avLst/>
          </a:prstGeom>
          <a:noFill/>
        </p:spPr>
        <p:txBody>
          <a:bodyPr wrap="square" rtlCol="0">
            <a:spAutoFit/>
          </a:bodyPr>
          <a:lstStyle/>
          <a:p>
            <a:pPr algn="just"/>
            <a:r>
              <a:rPr lang="en-US" sz="1600" b="1" dirty="0">
                <a:latin typeface="Arial" panose="020B0604020202020204" pitchFamily="34" charset="0"/>
              </a:rPr>
              <a:t>Submission of Report by Company Liquidator.</a:t>
            </a:r>
          </a:p>
          <a:p>
            <a:pPr algn="just"/>
            <a:endParaRPr lang="en-US" sz="1600" dirty="0"/>
          </a:p>
          <a:p>
            <a:pPr algn="just"/>
            <a:r>
              <a:rPr lang="en-US" sz="1600" b="1" dirty="0">
                <a:latin typeface="Arial" panose="020B0604020202020204" pitchFamily="34" charset="0"/>
              </a:rPr>
              <a:t>281.</a:t>
            </a:r>
            <a:r>
              <a:rPr lang="en-US" sz="1600" dirty="0">
                <a:latin typeface="Arial" panose="020B0604020202020204" pitchFamily="34" charset="0"/>
              </a:rPr>
              <a:t> (1) Where the Tribunal has made a winding up order or appointed a Company Liquidator, such liquidator shall, within 60 days from the order, submit to the Tribunal, a report containing the following particulars, namely:—</a:t>
            </a:r>
          </a:p>
          <a:p>
            <a:pPr algn="just"/>
            <a:r>
              <a:rPr lang="en-US" sz="1600" dirty="0">
                <a:latin typeface="Arial" panose="020B0604020202020204" pitchFamily="34" charset="0"/>
              </a:rPr>
              <a:t>(a) the nature and details of the assets of the company including their location and value, stating separately the cash balance in hand and in the bank, if any, and the negotiable securities, if any, held by the company:</a:t>
            </a:r>
          </a:p>
          <a:p>
            <a:pPr algn="just"/>
            <a:r>
              <a:rPr lang="en-US" sz="1600" dirty="0">
                <a:latin typeface="Arial" panose="020B0604020202020204" pitchFamily="34" charset="0"/>
              </a:rPr>
              <a:t>Provided that the valuation of the assets shall be obtained from registered valuers for this purpose;</a:t>
            </a:r>
          </a:p>
          <a:p>
            <a:pPr algn="just"/>
            <a:r>
              <a:rPr lang="en-US" sz="1600" dirty="0">
                <a:latin typeface="Arial" panose="020B0604020202020204" pitchFamily="34" charset="0"/>
              </a:rPr>
              <a:t>(b) amount of capital issued, subscribed and paid-up;</a:t>
            </a:r>
          </a:p>
          <a:p>
            <a:pPr algn="just"/>
            <a:r>
              <a:rPr lang="en-US" sz="1600" dirty="0">
                <a:latin typeface="Arial" panose="020B0604020202020204" pitchFamily="34" charset="0"/>
              </a:rPr>
              <a:t>(c) the existing and contingent liabilities of the company including names, addresses and occupations of its creditors, stating separately the amount of secured and unsecured debts, and in the case of secured debts, particulars of the securities given, whether by the company or an officer thereof, their value and the dates on which they were given;</a:t>
            </a:r>
          </a:p>
          <a:p>
            <a:pPr algn="just"/>
            <a:r>
              <a:rPr lang="en-US" sz="1600" dirty="0">
                <a:latin typeface="Arial" panose="020B0604020202020204" pitchFamily="34" charset="0"/>
              </a:rPr>
              <a:t>(d) the debts due to the company and the names, addresses and occupations of the persons from whom they are due and the amount likely to be </a:t>
            </a:r>
            <a:r>
              <a:rPr lang="en-US" sz="1600" dirty="0" err="1">
                <a:latin typeface="Arial" panose="020B0604020202020204" pitchFamily="34" charset="0"/>
              </a:rPr>
              <a:t>realised</a:t>
            </a:r>
            <a:r>
              <a:rPr lang="en-US" sz="1600" dirty="0">
                <a:latin typeface="Arial" panose="020B0604020202020204" pitchFamily="34" charset="0"/>
              </a:rPr>
              <a:t> on account thereof;</a:t>
            </a:r>
          </a:p>
          <a:p>
            <a:pPr algn="just"/>
            <a:r>
              <a:rPr lang="en-US" sz="1600" dirty="0">
                <a:latin typeface="Arial" panose="020B0604020202020204" pitchFamily="34" charset="0"/>
              </a:rPr>
              <a:t>(e) guarantees, if any, extended by the company;</a:t>
            </a:r>
          </a:p>
          <a:p>
            <a:pPr algn="just"/>
            <a:r>
              <a:rPr lang="en-US" sz="1600" dirty="0">
                <a:latin typeface="Arial" panose="020B0604020202020204" pitchFamily="34" charset="0"/>
              </a:rPr>
              <a:t>(f) list of contributories and dues, if any, payable by them and details of any unpaid call;</a:t>
            </a:r>
          </a:p>
          <a:p>
            <a:pPr algn="just"/>
            <a:r>
              <a:rPr lang="en-US" sz="1600" dirty="0">
                <a:latin typeface="Arial" panose="020B0604020202020204" pitchFamily="34" charset="0"/>
              </a:rPr>
              <a:t>(g) details of trade marks and intellectual properties, if any, owned by the company;</a:t>
            </a:r>
            <a:endParaRPr lang="en-IN" sz="1600" dirty="0"/>
          </a:p>
        </p:txBody>
      </p:sp>
    </p:spTree>
    <p:extLst>
      <p:ext uri="{BB962C8B-B14F-4D97-AF65-F5344CB8AC3E}">
        <p14:creationId xmlns:p14="http://schemas.microsoft.com/office/powerpoint/2010/main" val="2314997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88D69-086C-4235-A053-837F41DFE360}"/>
              </a:ext>
            </a:extLst>
          </p:cNvPr>
          <p:cNvSpPr>
            <a:spLocks noGrp="1"/>
          </p:cNvSpPr>
          <p:nvPr>
            <p:ph sz="half" idx="2"/>
          </p:nvPr>
        </p:nvSpPr>
        <p:spPr>
          <a:xfrm>
            <a:off x="6172199" y="152400"/>
            <a:ext cx="5889171" cy="6663369"/>
          </a:xfrm>
        </p:spPr>
        <p:txBody>
          <a:bodyPr>
            <a:normAutofit fontScale="47500" lnSpcReduction="20000"/>
          </a:bodyPr>
          <a:lstStyle/>
          <a:p>
            <a:pPr algn="just"/>
            <a:r>
              <a:rPr lang="en-IN" sz="2900" b="1" dirty="0"/>
              <a:t>28. Provisional list of contributories.-</a:t>
            </a:r>
            <a:endParaRPr lang="en-IN" sz="2900" dirty="0"/>
          </a:p>
          <a:p>
            <a:pPr algn="just"/>
            <a:r>
              <a:rPr lang="en-IN" sz="2900" dirty="0"/>
              <a:t>(1) Unless the Tribunal dispenses with the settlement of a list of contributories, the Company Liquidator shall prepare and file in the Tribunal not later than 21 days after the date of the winding up order, a provisional list of contributories of the company with their names and addresses, the number of shares or the extent of interest to be attributed to each contributory, the amount called up and the amount paid up in respect of such shares or interest, and distinguishing in such list the</a:t>
            </a:r>
            <a:r>
              <a:rPr lang="en-IN" sz="2900" u="sng" dirty="0"/>
              <a:t> several classes of contributories</a:t>
            </a:r>
            <a:r>
              <a:rPr lang="en-IN" sz="2900" dirty="0"/>
              <a:t>.</a:t>
            </a:r>
          </a:p>
          <a:p>
            <a:pPr algn="just"/>
            <a:r>
              <a:rPr lang="en-IN" sz="2900" dirty="0"/>
              <a:t>(2) The list shall consist of every person who was a member of the company at the commencement of the winding up or his representative, and shall be </a:t>
            </a:r>
            <a:r>
              <a:rPr lang="en-IN" sz="2900" u="sng" dirty="0"/>
              <a:t>divided into two parts</a:t>
            </a:r>
            <a:r>
              <a:rPr lang="en-IN" sz="2900" dirty="0"/>
              <a:t>, the first part consisting of those who are </a:t>
            </a:r>
            <a:r>
              <a:rPr lang="en-IN" sz="2900" u="sng" dirty="0"/>
              <a:t>contributories in their own right</a:t>
            </a:r>
            <a:r>
              <a:rPr lang="en-IN" sz="2900" dirty="0"/>
              <a:t>, and the second part, of those who are </a:t>
            </a:r>
            <a:r>
              <a:rPr lang="en-IN" sz="2900" u="sng" dirty="0"/>
              <a:t>contributories as being representatives </a:t>
            </a:r>
            <a:r>
              <a:rPr lang="en-IN" sz="2900" dirty="0"/>
              <a:t>of, or liable for the debts of others, as required under sub-section (1) of section 281, and the list shall be in </a:t>
            </a:r>
            <a:r>
              <a:rPr lang="en-IN" sz="2900" b="1" dirty="0"/>
              <a:t>Form WIN 17</a:t>
            </a:r>
            <a:r>
              <a:rPr lang="en-IN" sz="2900" dirty="0"/>
              <a:t>.</a:t>
            </a:r>
          </a:p>
          <a:p>
            <a:pPr algn="just"/>
            <a:r>
              <a:rPr lang="en-IN" sz="2900" b="1" dirty="0"/>
              <a:t>29. Notice to be given of date of settlement.-</a:t>
            </a:r>
            <a:endParaRPr lang="en-IN" sz="2900" dirty="0"/>
          </a:p>
          <a:p>
            <a:pPr algn="just"/>
            <a:r>
              <a:rPr lang="en-IN" sz="2900" dirty="0"/>
              <a:t>(1) Upon the filing of the provisional list of contributories mentioned in rule 28, the Company Liquidator </a:t>
            </a:r>
            <a:r>
              <a:rPr lang="en-IN" sz="2900" u="sng" dirty="0"/>
              <a:t>shall obtain a date from the Tribunal </a:t>
            </a:r>
            <a:r>
              <a:rPr lang="en-IN" sz="2900" dirty="0"/>
              <a:t>for settlement of the list of contributories and shall give notice of the date appointed to every person included in such list, stating in such notice in what character and for what number of shares or extent of interest such person is included in the list, the amount called up and the amount paid up in respect of such shares or interest, and informing such person by such notice that if he intends to object to his being settled as a contributory in such character and for such number of shares or interest as mentioned in the list, he should file in Tribunal his affidavit in support of his contention and serve a copy of the same on the Company Liquidator not less than two days before the date fixed for the settlement, and appear before Tribunal on the date appointed for the settlement in person or by authorised representative and such notice shall be in </a:t>
            </a:r>
            <a:r>
              <a:rPr lang="en-IN" sz="2900" b="1" dirty="0"/>
              <a:t>Form WIN 18</a:t>
            </a:r>
            <a:r>
              <a:rPr lang="en-IN" sz="2900" dirty="0"/>
              <a:t>, and shall be sent in the mode set out in section 20 so that it reaches the contributories not less than fourteen days before the date fixed for the settlement.</a:t>
            </a:r>
          </a:p>
          <a:p>
            <a:pPr algn="just"/>
            <a:r>
              <a:rPr lang="en-IN" sz="2900" dirty="0"/>
              <a:t>(2) The person who posted the notice shall swear by an affidavit in </a:t>
            </a:r>
            <a:r>
              <a:rPr lang="en-IN" sz="2900" b="1" dirty="0"/>
              <a:t>Form WIN 19 </a:t>
            </a:r>
            <a:r>
              <a:rPr lang="en-IN" sz="2900" dirty="0"/>
              <a:t>relating to the dispatch thereof, and file the same in the Tribunal not later than two days before the date fixed for the settlement of the list.</a:t>
            </a:r>
          </a:p>
          <a:p>
            <a:pPr algn="just"/>
            <a:endParaRPr lang="en-IN" dirty="0"/>
          </a:p>
        </p:txBody>
      </p:sp>
      <p:sp>
        <p:nvSpPr>
          <p:cNvPr id="6" name="Rectangle 1">
            <a:extLst>
              <a:ext uri="{FF2B5EF4-FFF2-40B4-BE49-F238E27FC236}">
                <a16:creationId xmlns:a16="http://schemas.microsoft.com/office/drawing/2014/main" id="{AE19FEAF-0101-4C6C-BE27-E4DA6976D63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972B765E-CA9A-4898-8735-3234913EE547}"/>
              </a:ext>
            </a:extLst>
          </p:cNvPr>
          <p:cNvSpPr txBox="1"/>
          <p:nvPr/>
        </p:nvSpPr>
        <p:spPr>
          <a:xfrm>
            <a:off x="130630" y="63073"/>
            <a:ext cx="5965370" cy="6771084"/>
          </a:xfrm>
          <a:prstGeom prst="rect">
            <a:avLst/>
          </a:prstGeom>
          <a:noFill/>
        </p:spPr>
        <p:txBody>
          <a:bodyPr wrap="square" rtlCol="0">
            <a:spAutoFit/>
          </a:bodyPr>
          <a:lstStyle/>
          <a:p>
            <a:pPr algn="just"/>
            <a:r>
              <a:rPr lang="en-US" sz="1600" b="1" dirty="0">
                <a:latin typeface="Arial" panose="020B0604020202020204" pitchFamily="34" charset="0"/>
              </a:rPr>
              <a:t>Submission of Report by Company Liquidator. – </a:t>
            </a:r>
            <a:r>
              <a:rPr lang="en-US" sz="1600" b="1" dirty="0" err="1">
                <a:latin typeface="Arial" panose="020B0604020202020204" pitchFamily="34" charset="0"/>
              </a:rPr>
              <a:t>Contd</a:t>
            </a:r>
            <a:r>
              <a:rPr lang="en-US" sz="1600" b="1" dirty="0">
                <a:latin typeface="Arial" panose="020B0604020202020204" pitchFamily="34" charset="0"/>
              </a:rPr>
              <a:t>….</a:t>
            </a:r>
          </a:p>
          <a:p>
            <a:pPr algn="just"/>
            <a:endParaRPr lang="en-US" sz="1600" dirty="0"/>
          </a:p>
          <a:p>
            <a:pPr algn="just"/>
            <a:r>
              <a:rPr lang="en-US" sz="1600" dirty="0">
                <a:latin typeface="Arial" panose="020B0604020202020204" pitchFamily="34" charset="0"/>
              </a:rPr>
              <a:t>(h) details of subsisting contracts, joint ventures and collaborations, if any;</a:t>
            </a:r>
          </a:p>
          <a:p>
            <a:pPr algn="just"/>
            <a:r>
              <a:rPr lang="en-US" sz="1600" dirty="0">
                <a:latin typeface="Arial" panose="020B0604020202020204" pitchFamily="34" charset="0"/>
              </a:rPr>
              <a:t>(</a:t>
            </a:r>
            <a:r>
              <a:rPr lang="en-US" sz="1600" dirty="0" err="1">
                <a:latin typeface="Arial" panose="020B0604020202020204" pitchFamily="34" charset="0"/>
              </a:rPr>
              <a:t>i</a:t>
            </a:r>
            <a:r>
              <a:rPr lang="en-US" sz="1600" dirty="0">
                <a:latin typeface="Arial" panose="020B0604020202020204" pitchFamily="34" charset="0"/>
              </a:rPr>
              <a:t>) details of holding and subsidiary companies, if any;</a:t>
            </a:r>
            <a:br>
              <a:rPr lang="en-US" sz="1600" dirty="0">
                <a:latin typeface="Arial" panose="020B0604020202020204" pitchFamily="34" charset="0"/>
              </a:rPr>
            </a:br>
            <a:r>
              <a:rPr lang="en-US" sz="1600" dirty="0">
                <a:latin typeface="Arial" panose="020B0604020202020204" pitchFamily="34" charset="0"/>
              </a:rPr>
              <a:t>(j) details of legal cases filed by or against the company; and</a:t>
            </a:r>
            <a:br>
              <a:rPr lang="en-US" sz="1600" dirty="0">
                <a:latin typeface="Arial" panose="020B0604020202020204" pitchFamily="34" charset="0"/>
              </a:rPr>
            </a:br>
            <a:r>
              <a:rPr lang="en-US" sz="1600" dirty="0">
                <a:latin typeface="Arial" panose="020B0604020202020204" pitchFamily="34" charset="0"/>
              </a:rPr>
              <a:t>(k) any other information which the Tribunal may direct or the Company Liquidator may consider necessary to include.</a:t>
            </a:r>
            <a:endParaRPr lang="en-US" sz="1600" dirty="0"/>
          </a:p>
          <a:p>
            <a:pPr algn="just"/>
            <a:r>
              <a:rPr lang="en-US" sz="1600" dirty="0">
                <a:latin typeface="Arial" panose="020B0604020202020204" pitchFamily="34" charset="0"/>
              </a:rPr>
              <a:t>(2) The Company Liquidator shall include in his report the manner in which the company was promoted or formed and whether in his opinion any fraud has been committed by any person in its promotion or formation or by any officer of the company in relation to the company since the formation thereof and any other matters which, in his opinion, it is desirable to bring to the notice of the Tribunal.</a:t>
            </a:r>
            <a:endParaRPr lang="en-US" sz="1600" dirty="0"/>
          </a:p>
          <a:p>
            <a:pPr algn="just"/>
            <a:r>
              <a:rPr lang="en-US" sz="1600" dirty="0">
                <a:latin typeface="Arial" panose="020B0604020202020204" pitchFamily="34" charset="0"/>
              </a:rPr>
              <a:t>(3) The Company Liquidator shall also make a report on the viability of the business of the company or the steps which, in his opinion, are necessary for </a:t>
            </a:r>
            <a:r>
              <a:rPr lang="en-US" sz="1600" dirty="0" err="1">
                <a:latin typeface="Arial" panose="020B0604020202020204" pitchFamily="34" charset="0"/>
              </a:rPr>
              <a:t>maximising</a:t>
            </a:r>
            <a:r>
              <a:rPr lang="en-US" sz="1600" dirty="0">
                <a:latin typeface="Arial" panose="020B0604020202020204" pitchFamily="34" charset="0"/>
              </a:rPr>
              <a:t> the value of the assets of the company.</a:t>
            </a:r>
            <a:endParaRPr lang="en-US" sz="1600" dirty="0"/>
          </a:p>
          <a:p>
            <a:pPr algn="just"/>
            <a:r>
              <a:rPr lang="en-US" sz="1600" dirty="0">
                <a:latin typeface="Arial" panose="020B0604020202020204" pitchFamily="34" charset="0"/>
              </a:rPr>
              <a:t>(4) The Company Liquidator may also, if he thinks fit, make any further report or reports.</a:t>
            </a:r>
            <a:endParaRPr lang="en-US" sz="1600" dirty="0"/>
          </a:p>
          <a:p>
            <a:pPr algn="just"/>
            <a:r>
              <a:rPr lang="en-US" sz="1600" dirty="0">
                <a:latin typeface="Arial" panose="020B0604020202020204" pitchFamily="34" charset="0"/>
              </a:rPr>
              <a:t>(5) Any person describing himself in writing to be a creditor or a contributory of the company shall be entitled by himself or by his agent at all reasonable times to inspect the report submitted in accordance with this section and take copies thereof or extracts therefrom on payment of the prescribed fees.</a:t>
            </a:r>
            <a:endParaRPr lang="en-US" sz="1100" dirty="0"/>
          </a:p>
          <a:p>
            <a:endParaRPr lang="en-IN" dirty="0"/>
          </a:p>
        </p:txBody>
      </p:sp>
    </p:spTree>
    <p:extLst>
      <p:ext uri="{BB962C8B-B14F-4D97-AF65-F5344CB8AC3E}">
        <p14:creationId xmlns:p14="http://schemas.microsoft.com/office/powerpoint/2010/main" val="410599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656B60-D3C1-438D-91EE-AC7A79EFEAC3}"/>
              </a:ext>
            </a:extLst>
          </p:cNvPr>
          <p:cNvSpPr>
            <a:spLocks noGrp="1"/>
          </p:cNvSpPr>
          <p:nvPr>
            <p:ph type="title"/>
          </p:nvPr>
        </p:nvSpPr>
        <p:spPr>
          <a:xfrm>
            <a:off x="838200" y="-51858"/>
            <a:ext cx="10515600" cy="997790"/>
          </a:xfrm>
        </p:spPr>
        <p:txBody>
          <a:bodyPr/>
          <a:lstStyle/>
          <a:p>
            <a:pPr algn="ctr"/>
            <a:r>
              <a:rPr lang="en-IN" b="1" dirty="0"/>
              <a:t>CHAPTER XX - WINDING UP</a:t>
            </a:r>
            <a:endParaRPr lang="en-IN" dirty="0"/>
          </a:p>
        </p:txBody>
      </p:sp>
      <p:sp>
        <p:nvSpPr>
          <p:cNvPr id="5" name="Content Placeholder 4">
            <a:extLst>
              <a:ext uri="{FF2B5EF4-FFF2-40B4-BE49-F238E27FC236}">
                <a16:creationId xmlns:a16="http://schemas.microsoft.com/office/drawing/2014/main" id="{6993E238-0983-4E9B-9A82-ECA12FBA1901}"/>
              </a:ext>
            </a:extLst>
          </p:cNvPr>
          <p:cNvSpPr>
            <a:spLocks noGrp="1"/>
          </p:cNvSpPr>
          <p:nvPr>
            <p:ph sz="half" idx="1"/>
          </p:nvPr>
        </p:nvSpPr>
        <p:spPr>
          <a:xfrm>
            <a:off x="327991" y="861849"/>
            <a:ext cx="5691809" cy="5817248"/>
          </a:xfrm>
        </p:spPr>
        <p:txBody>
          <a:bodyPr>
            <a:normAutofit/>
          </a:bodyPr>
          <a:lstStyle/>
          <a:p>
            <a:pPr marL="0" indent="0" algn="just">
              <a:buNone/>
            </a:pPr>
            <a:r>
              <a:rPr lang="en-US" sz="3200" b="1" dirty="0"/>
              <a:t>Modes of Winding Up.</a:t>
            </a:r>
            <a:endParaRPr lang="en-US" sz="3200" dirty="0"/>
          </a:p>
          <a:p>
            <a:pPr algn="just"/>
            <a:r>
              <a:rPr lang="en-US" sz="3200" b="1" dirty="0"/>
              <a:t>270.</a:t>
            </a:r>
            <a:r>
              <a:rPr lang="en-US" sz="3200" dirty="0"/>
              <a:t> The provisions of Part I shall apply to the winding up of a company by the Tribunal under this Act.</a:t>
            </a:r>
          </a:p>
        </p:txBody>
      </p:sp>
      <p:sp>
        <p:nvSpPr>
          <p:cNvPr id="6" name="Content Placeholder 3">
            <a:extLst>
              <a:ext uri="{FF2B5EF4-FFF2-40B4-BE49-F238E27FC236}">
                <a16:creationId xmlns:a16="http://schemas.microsoft.com/office/drawing/2014/main" id="{B41940A8-BA82-492F-BE0C-9D87E8F90652}"/>
              </a:ext>
            </a:extLst>
          </p:cNvPr>
          <p:cNvSpPr>
            <a:spLocks noGrp="1"/>
          </p:cNvSpPr>
          <p:nvPr>
            <p:ph sz="half" idx="2"/>
          </p:nvPr>
        </p:nvSpPr>
        <p:spPr>
          <a:xfrm>
            <a:off x="6172202" y="945932"/>
            <a:ext cx="5721624" cy="5633771"/>
          </a:xfrm>
        </p:spPr>
        <p:txBody>
          <a:bodyPr>
            <a:noAutofit/>
          </a:bodyPr>
          <a:lstStyle/>
          <a:p>
            <a:pPr marL="0" indent="0" algn="just">
              <a:buNone/>
            </a:pPr>
            <a:r>
              <a:rPr lang="en-IN" sz="1600" b="1" dirty="0"/>
              <a:t>1. Short title, commencement and application.-</a:t>
            </a:r>
            <a:endParaRPr lang="en-IN" sz="1600" dirty="0"/>
          </a:p>
          <a:p>
            <a:pPr algn="just"/>
            <a:r>
              <a:rPr lang="en-IN" sz="1600" dirty="0"/>
              <a:t>(1) These rules may be called the Companies (Winding Up) Rules, 2020.</a:t>
            </a:r>
          </a:p>
          <a:p>
            <a:pPr algn="just"/>
            <a:r>
              <a:rPr lang="en-IN" sz="1600" dirty="0"/>
              <a:t>(2) They shall come into force on the 1 </a:t>
            </a:r>
            <a:r>
              <a:rPr lang="en-IN" sz="1600" dirty="0" err="1"/>
              <a:t>st</a:t>
            </a:r>
            <a:r>
              <a:rPr lang="en-IN" sz="1600" dirty="0"/>
              <a:t> day of April, 2020.</a:t>
            </a:r>
          </a:p>
          <a:p>
            <a:pPr algn="just"/>
            <a:r>
              <a:rPr lang="en-IN" sz="1600" dirty="0"/>
              <a:t>(3) These rules shall apply to winding up under of Companies Act 2013 (18     of 2013).</a:t>
            </a:r>
          </a:p>
          <a:p>
            <a:pPr marL="0" indent="0" algn="just">
              <a:buNone/>
            </a:pPr>
            <a:r>
              <a:rPr lang="en-IN" sz="1600" b="1" dirty="0"/>
              <a:t>2. Definitions.- </a:t>
            </a:r>
            <a:r>
              <a:rPr lang="en-IN" sz="1600" dirty="0"/>
              <a:t>In these rules, unless the context or subject matter otherwise requires, -</a:t>
            </a:r>
          </a:p>
          <a:p>
            <a:pPr algn="just"/>
            <a:r>
              <a:rPr lang="en-IN" sz="1600" dirty="0"/>
              <a:t>(a) "Act" means the Companies Act, 2013 (18 of 2013);</a:t>
            </a:r>
          </a:p>
          <a:p>
            <a:pPr algn="just"/>
            <a:r>
              <a:rPr lang="en-IN" sz="1600" dirty="0"/>
              <a:t>(b) "Form" means a Form annexed to these rules;</a:t>
            </a:r>
          </a:p>
          <a:p>
            <a:pPr algn="just"/>
            <a:r>
              <a:rPr lang="en-IN" sz="1600" dirty="0"/>
              <a:t>(c) "Registrar" means the Registrar of the National Company Law Tribunal or National Company Law Appellate Tribunal and includes such other officer of the Tribunal or Bench thereof to whom the powers and functions of the Registrar are assigned;</a:t>
            </a:r>
          </a:p>
          <a:p>
            <a:pPr algn="just"/>
            <a:r>
              <a:rPr lang="en-IN" sz="1600" dirty="0"/>
              <a:t>(d) "Registry" means the Registry of the Tribunal or any of its Benches or of the Appellate Tribunal, </a:t>
            </a:r>
          </a:p>
          <a:p>
            <a:pPr algn="just"/>
            <a:r>
              <a:rPr lang="en-IN" sz="1600" dirty="0"/>
              <a:t>(e) "Section" means section of the Act;</a:t>
            </a:r>
          </a:p>
          <a:p>
            <a:pPr algn="just"/>
            <a:r>
              <a:rPr lang="en-IN" sz="1600" dirty="0"/>
              <a:t>(f) words and expressions used and not defined in these rules but defined in the Act shall have the meanings respectively assigned to them in the Act.</a:t>
            </a:r>
          </a:p>
        </p:txBody>
      </p:sp>
    </p:spTree>
    <p:extLst>
      <p:ext uri="{BB962C8B-B14F-4D97-AF65-F5344CB8AC3E}">
        <p14:creationId xmlns:p14="http://schemas.microsoft.com/office/powerpoint/2010/main" val="1606944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17A52E-9B8C-4E1C-9908-2ABDF220880A}"/>
              </a:ext>
            </a:extLst>
          </p:cNvPr>
          <p:cNvSpPr>
            <a:spLocks noGrp="1"/>
          </p:cNvSpPr>
          <p:nvPr>
            <p:ph sz="half" idx="1"/>
          </p:nvPr>
        </p:nvSpPr>
        <p:spPr>
          <a:xfrm>
            <a:off x="190499" y="190500"/>
            <a:ext cx="7015844" cy="6419850"/>
          </a:xfrm>
        </p:spPr>
        <p:txBody>
          <a:bodyPr>
            <a:normAutofit fontScale="55000" lnSpcReduction="20000"/>
          </a:bodyPr>
          <a:lstStyle/>
          <a:p>
            <a:pPr algn="just"/>
            <a:r>
              <a:rPr lang="en-US" sz="2900" b="1" dirty="0"/>
              <a:t>Directions of Tribunal on Report of Company Liquidator.</a:t>
            </a:r>
            <a:endParaRPr lang="en-US" sz="2900" dirty="0"/>
          </a:p>
          <a:p>
            <a:pPr algn="just"/>
            <a:r>
              <a:rPr lang="en-US" sz="2900" b="1" dirty="0"/>
              <a:t>282.</a:t>
            </a:r>
            <a:r>
              <a:rPr lang="en-US" sz="2900" dirty="0"/>
              <a:t> (1)The Tribunal shall, on consideration of the report of the Company Liquidator, </a:t>
            </a:r>
            <a:r>
              <a:rPr lang="en-US" sz="2900" u="sng" dirty="0"/>
              <a:t>fix a time limit within which the entire proceedings shall be completed and the company be dissolved</a:t>
            </a:r>
            <a:r>
              <a:rPr lang="en-US" sz="2900" dirty="0"/>
              <a:t>:</a:t>
            </a:r>
          </a:p>
          <a:p>
            <a:pPr algn="just"/>
            <a:r>
              <a:rPr lang="en-US" sz="2900" dirty="0"/>
              <a:t>Provided that the Tribunal may, if it is of the opinion, at any stage of the proceedings, or on examination of the reports submitted to it by the Company Liquidator and after hearing the Company Liquidator, creditors or contributories or any other interested person, that it will not be advantageous or economical to continue the proceedings, revise the time limit within which the entire proceedings shall be completed and the company be dissolved.</a:t>
            </a:r>
          </a:p>
          <a:p>
            <a:pPr algn="just"/>
            <a:r>
              <a:rPr lang="en-US" sz="2900" dirty="0"/>
              <a:t>(2) The Tribunal may, on examination of the reports submitted to it by the Company Liquidator and after hearing the Company Liquidator, creditors or contributories or any other interested person, </a:t>
            </a:r>
            <a:r>
              <a:rPr lang="en-US" sz="2900" u="sng" dirty="0"/>
              <a:t>order sale of the company as a going concern or its assets or part thereof</a:t>
            </a:r>
            <a:r>
              <a:rPr lang="en-US" sz="2900" dirty="0"/>
              <a:t>:</a:t>
            </a:r>
          </a:p>
          <a:p>
            <a:pPr algn="just"/>
            <a:r>
              <a:rPr lang="en-US" sz="2900" dirty="0"/>
              <a:t>Provided that the Tribunal may, where it considers fit, </a:t>
            </a:r>
            <a:r>
              <a:rPr lang="en-US" sz="2900" u="sng" dirty="0"/>
              <a:t>appoint a sale committee </a:t>
            </a:r>
            <a:r>
              <a:rPr lang="en-US" sz="2900" dirty="0"/>
              <a:t>comprising such creditors, promoters and officers of the company as the Tribunal may decide to assist the Company Liquidator in sale under this sub-section.</a:t>
            </a:r>
          </a:p>
          <a:p>
            <a:pPr algn="just"/>
            <a:r>
              <a:rPr lang="en-US" sz="2900" dirty="0"/>
              <a:t>(3)Where a report is received from the Company Liquidator or the Central Government or any person that a fraud has been committed in respect of the company, the Tribunal shall, without prejudice to the process of winding up, order for investigation under </a:t>
            </a:r>
            <a:r>
              <a:rPr lang="en-US" sz="2900" dirty="0">
                <a:hlinkClick r:id="rId2"/>
              </a:rPr>
              <a:t>section 210</a:t>
            </a:r>
            <a:r>
              <a:rPr lang="en-US" sz="2900" dirty="0"/>
              <a:t>, and on consideration of the report of such investigation it may pass order and give directions under </a:t>
            </a:r>
            <a:r>
              <a:rPr lang="en-US" sz="2900" dirty="0">
                <a:hlinkClick r:id="rId3"/>
              </a:rPr>
              <a:t>sections 339</a:t>
            </a:r>
            <a:r>
              <a:rPr lang="en-US" sz="2900" dirty="0"/>
              <a:t> to </a:t>
            </a:r>
            <a:r>
              <a:rPr lang="en-US" sz="2900" dirty="0">
                <a:hlinkClick r:id="rId4"/>
              </a:rPr>
              <a:t>342</a:t>
            </a:r>
            <a:r>
              <a:rPr lang="en-US" sz="2900" dirty="0"/>
              <a:t> or direct the Company Liquidator to file a criminal complaint against persons who were involved in the commission of fraud.</a:t>
            </a:r>
          </a:p>
          <a:p>
            <a:pPr algn="just"/>
            <a:r>
              <a:rPr lang="en-US" sz="2900" dirty="0"/>
              <a:t>(4) The Tribunal may order for taking such steps and measures, as may be necessary, to protect, preserve or enhance the value of the assets of the company.</a:t>
            </a:r>
          </a:p>
          <a:p>
            <a:pPr algn="just"/>
            <a:r>
              <a:rPr lang="en-US" sz="2900" dirty="0"/>
              <a:t>(5)The Tribunal may pass such other order or give such other directions as it considers fit.</a:t>
            </a:r>
          </a:p>
          <a:p>
            <a:pPr algn="just"/>
            <a:endParaRPr lang="en-IN" dirty="0"/>
          </a:p>
        </p:txBody>
      </p:sp>
    </p:spTree>
    <p:extLst>
      <p:ext uri="{BB962C8B-B14F-4D97-AF65-F5344CB8AC3E}">
        <p14:creationId xmlns:p14="http://schemas.microsoft.com/office/powerpoint/2010/main" val="1928913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C34AD6-8ED7-44D7-A101-358117CD772F}"/>
              </a:ext>
            </a:extLst>
          </p:cNvPr>
          <p:cNvSpPr>
            <a:spLocks noGrp="1"/>
          </p:cNvSpPr>
          <p:nvPr>
            <p:ph sz="half" idx="1"/>
          </p:nvPr>
        </p:nvSpPr>
        <p:spPr>
          <a:xfrm>
            <a:off x="228600" y="247650"/>
            <a:ext cx="5791200" cy="6362700"/>
          </a:xfrm>
        </p:spPr>
        <p:txBody>
          <a:bodyPr>
            <a:normAutofit fontScale="62500" lnSpcReduction="20000"/>
          </a:bodyPr>
          <a:lstStyle/>
          <a:p>
            <a:pPr algn="just"/>
            <a:r>
              <a:rPr lang="en-US" b="1" dirty="0"/>
              <a:t>Custody of Company's Properties.</a:t>
            </a:r>
            <a:endParaRPr lang="en-US" dirty="0"/>
          </a:p>
          <a:p>
            <a:pPr algn="just"/>
            <a:r>
              <a:rPr lang="en-US" b="1" dirty="0"/>
              <a:t>283.</a:t>
            </a:r>
            <a:r>
              <a:rPr lang="en-US" dirty="0"/>
              <a:t> (1) Where a winding up order has been made or where a provisional liquidator has been appointed, the Company Liquidator or the provisional liquidator, as the case may be, shall, on the order of the Tribunal, forthwith take into his or its custody or control all the property, effects and actionable claims to which the company is or appears to be entitled to and take such steps and measures, as may be necessary, to protect and preserve the properties of the company.</a:t>
            </a:r>
          </a:p>
          <a:p>
            <a:pPr algn="just"/>
            <a:r>
              <a:rPr lang="en-US" dirty="0"/>
              <a:t>(2) Notwithstanding anything contained in sub-section (1), all the property and effects of the company shall be deemed to be in the custody of the Tribunal from the date of the order for the winding up of the company.</a:t>
            </a:r>
          </a:p>
          <a:p>
            <a:pPr algn="just"/>
            <a:r>
              <a:rPr lang="en-US" dirty="0"/>
              <a:t>(3) On an application by the Company Liquidator or otherwise, the Tribunal may, at any time after the making of a winding up order, require any contributory for the time being on the list of contributories, and any trustee, receiver, banker, agent, officer or other employee of the company, to pay, deliver, surrender or transfer forthwith, or within such time as the Tribunal directs, to the Company Liquidator, any money, property or books and papers in his custody or under his control to which the company is or appears to be entitled.</a:t>
            </a:r>
          </a:p>
          <a:p>
            <a:pPr algn="just"/>
            <a:endParaRPr lang="en-IN" dirty="0"/>
          </a:p>
        </p:txBody>
      </p:sp>
      <p:sp>
        <p:nvSpPr>
          <p:cNvPr id="4" name="Content Placeholder 3">
            <a:extLst>
              <a:ext uri="{FF2B5EF4-FFF2-40B4-BE49-F238E27FC236}">
                <a16:creationId xmlns:a16="http://schemas.microsoft.com/office/drawing/2014/main" id="{2285BFCF-268A-4FCC-9787-19B2834B6F16}"/>
              </a:ext>
            </a:extLst>
          </p:cNvPr>
          <p:cNvSpPr>
            <a:spLocks noGrp="1"/>
          </p:cNvSpPr>
          <p:nvPr>
            <p:ph sz="half" idx="2"/>
          </p:nvPr>
        </p:nvSpPr>
        <p:spPr>
          <a:xfrm>
            <a:off x="6172199" y="247650"/>
            <a:ext cx="5791199" cy="6362700"/>
          </a:xfrm>
        </p:spPr>
        <p:txBody>
          <a:bodyPr>
            <a:normAutofit fontScale="62500" lnSpcReduction="20000"/>
          </a:bodyPr>
          <a:lstStyle/>
          <a:p>
            <a:pPr algn="just"/>
            <a:r>
              <a:rPr lang="en-IN" b="1" dirty="0"/>
              <a:t>22. Company Liquidator to take charge of assets and books and papers of company.-</a:t>
            </a:r>
            <a:endParaRPr lang="en-IN" dirty="0"/>
          </a:p>
          <a:p>
            <a:pPr algn="just"/>
            <a:r>
              <a:rPr lang="en-IN" dirty="0"/>
              <a:t>(1) On a winding up order being made, the Company Liquidator shall, forthwith take into his custody or under his control all the properties and effects, actionable claims and the books and papers of the company, and it shall be the duty of all persons having custody of any of the properties, books and papers, cash or any other assets of the company, to deliver possession thereof to the Company Liquidator.</a:t>
            </a:r>
          </a:p>
          <a:p>
            <a:pPr algn="just"/>
            <a:r>
              <a:rPr lang="en-IN" dirty="0"/>
              <a:t>(2) Where the company, its promoters, its key managerial personnel or any other person required to cooperate with the liquidator </a:t>
            </a:r>
            <a:r>
              <a:rPr lang="en-IN" u="sng" dirty="0"/>
              <a:t>do not so cooperate</a:t>
            </a:r>
            <a:r>
              <a:rPr lang="en-IN" dirty="0"/>
              <a:t>, the liquidator may make </a:t>
            </a:r>
            <a:r>
              <a:rPr lang="en-IN" u="sng" dirty="0"/>
              <a:t>an application to the Tribunal </a:t>
            </a:r>
            <a:r>
              <a:rPr lang="en-IN" dirty="0"/>
              <a:t>for an appropriate order.</a:t>
            </a:r>
          </a:p>
          <a:p>
            <a:pPr algn="just"/>
            <a:r>
              <a:rPr lang="en-IN" dirty="0"/>
              <a:t>(3) The Tribunal, on receiving an application under sub-rule (2), shall by an order, direct such promoters, key managerial personnel or other person (including contractual counter party, supplier, service provider or auditor) -</a:t>
            </a:r>
          </a:p>
          <a:p>
            <a:pPr algn="just"/>
            <a:r>
              <a:rPr lang="en-IN" dirty="0"/>
              <a:t>(a) to provide the information requested by the liquidator; and</a:t>
            </a:r>
          </a:p>
          <a:p>
            <a:pPr algn="just"/>
            <a:r>
              <a:rPr lang="en-IN" dirty="0"/>
              <a:t>(b) to comply with the instructions of the liquidator and to cooperate with him in collection of information and taking custody of the assets, properties and books of accounts.</a:t>
            </a:r>
          </a:p>
          <a:p>
            <a:pPr algn="just"/>
            <a:endParaRPr lang="en-IN" dirty="0"/>
          </a:p>
        </p:txBody>
      </p:sp>
    </p:spTree>
    <p:extLst>
      <p:ext uri="{BB962C8B-B14F-4D97-AF65-F5344CB8AC3E}">
        <p14:creationId xmlns:p14="http://schemas.microsoft.com/office/powerpoint/2010/main" val="564997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D7DD1D-4445-4CA7-A619-0BFFC41A6F37}"/>
              </a:ext>
            </a:extLst>
          </p:cNvPr>
          <p:cNvSpPr>
            <a:spLocks noGrp="1"/>
          </p:cNvSpPr>
          <p:nvPr>
            <p:ph sz="half" idx="1"/>
          </p:nvPr>
        </p:nvSpPr>
        <p:spPr>
          <a:xfrm>
            <a:off x="257175" y="276224"/>
            <a:ext cx="7079796" cy="6296025"/>
          </a:xfrm>
        </p:spPr>
        <p:txBody>
          <a:bodyPr>
            <a:normAutofit/>
          </a:bodyPr>
          <a:lstStyle/>
          <a:p>
            <a:pPr algn="just"/>
            <a:r>
              <a:rPr lang="en-US" b="1" dirty="0"/>
              <a:t>Promoters, Directors, etc., to Cooperate with Company Liquidator.</a:t>
            </a:r>
            <a:endParaRPr lang="en-US" dirty="0"/>
          </a:p>
          <a:p>
            <a:pPr algn="just"/>
            <a:r>
              <a:rPr lang="en-US" b="1" dirty="0"/>
              <a:t>284.</a:t>
            </a:r>
            <a:r>
              <a:rPr lang="en-US" dirty="0"/>
              <a:t> (1) The promoters, directors, officers and employees, who are or have been in employment of the company or acting or associated with the company shall extend full cooperation to the Company Liquidator in discharge of his functions and duties.</a:t>
            </a:r>
          </a:p>
          <a:p>
            <a:pPr algn="just"/>
            <a:r>
              <a:rPr lang="en-US" dirty="0"/>
              <a:t>(2) Where any person, without reasonable cause, fails to discharge his obligations under sub-section (1), he shall be punishable with imprisonment which may extend to 6 months or with fine which may extend to Rs. 50,000/, or with both.</a:t>
            </a:r>
          </a:p>
          <a:p>
            <a:pPr algn="just"/>
            <a:endParaRPr lang="en-IN" dirty="0"/>
          </a:p>
        </p:txBody>
      </p:sp>
    </p:spTree>
    <p:extLst>
      <p:ext uri="{BB962C8B-B14F-4D97-AF65-F5344CB8AC3E}">
        <p14:creationId xmlns:p14="http://schemas.microsoft.com/office/powerpoint/2010/main" val="21766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037C6-3134-464F-B623-D19A96572A02}"/>
              </a:ext>
            </a:extLst>
          </p:cNvPr>
          <p:cNvSpPr>
            <a:spLocks noGrp="1"/>
          </p:cNvSpPr>
          <p:nvPr>
            <p:ph sz="half" idx="1"/>
          </p:nvPr>
        </p:nvSpPr>
        <p:spPr>
          <a:xfrm>
            <a:off x="257175" y="295274"/>
            <a:ext cx="5762625" cy="6276975"/>
          </a:xfrm>
        </p:spPr>
        <p:txBody>
          <a:bodyPr>
            <a:normAutofit fontScale="25000" lnSpcReduction="20000"/>
          </a:bodyPr>
          <a:lstStyle/>
          <a:p>
            <a:pPr algn="just"/>
            <a:r>
              <a:rPr lang="en-US" sz="7200" b="1" dirty="0"/>
              <a:t>Settlement of List of Contributories and Application of Assets.</a:t>
            </a:r>
            <a:endParaRPr lang="en-US" sz="7200" dirty="0"/>
          </a:p>
          <a:p>
            <a:pPr algn="just"/>
            <a:r>
              <a:rPr lang="en-US" sz="7200" b="1" dirty="0"/>
              <a:t>285.</a:t>
            </a:r>
            <a:r>
              <a:rPr lang="en-US" sz="7200" dirty="0"/>
              <a:t> (1)As soon as may be after the passing of a winding up order by the Tribunal, the Tribunal shall settle a list of contributories, cause rectification of register of members in all cases where rectification is required in pursuance of this Act and shall cause the assets of the company to be applied for the discharge of its liability:</a:t>
            </a:r>
          </a:p>
          <a:p>
            <a:pPr algn="just"/>
            <a:r>
              <a:rPr lang="en-US" sz="7200" dirty="0"/>
              <a:t>Provided that where it appears to the Tribunal that it would not be necessary to make calls on or adjust the rights of contributories, the Tribunal may dispense with the settlement of a list of contributories.</a:t>
            </a:r>
          </a:p>
          <a:p>
            <a:pPr algn="just"/>
            <a:r>
              <a:rPr lang="en-US" sz="7200" dirty="0"/>
              <a:t>(2) In settling the list of contributories, the Tribunal shall distinguish between those who are contributories in their own right and those who are contributories as being representatives of, or liable for the debts of, others.</a:t>
            </a:r>
          </a:p>
          <a:p>
            <a:pPr algn="just"/>
            <a:r>
              <a:rPr lang="en-US" sz="7200" dirty="0"/>
              <a:t>(3) While settling the list of contributories, the Tribunal shall include every person, who is or has been a member, who shall be liable to contribute to the assets of the company an amount sufficient for payment of the debts and liabilities and the costs, charges and expenses of winding up, and for the adjustment of the rights of the contributories among themselves, subject to the following conditions, namely:—</a:t>
            </a:r>
          </a:p>
          <a:p>
            <a:pPr marL="0" indent="0" algn="just">
              <a:buNone/>
            </a:pPr>
            <a:br>
              <a:rPr lang="en-US" sz="5600" dirty="0"/>
            </a:br>
            <a:endParaRPr lang="en-IN" dirty="0"/>
          </a:p>
        </p:txBody>
      </p:sp>
      <p:sp>
        <p:nvSpPr>
          <p:cNvPr id="4" name="Content Placeholder 3">
            <a:extLst>
              <a:ext uri="{FF2B5EF4-FFF2-40B4-BE49-F238E27FC236}">
                <a16:creationId xmlns:a16="http://schemas.microsoft.com/office/drawing/2014/main" id="{2D99BF86-AB9B-44B1-BC18-E9FD74FB6FCC}"/>
              </a:ext>
            </a:extLst>
          </p:cNvPr>
          <p:cNvSpPr>
            <a:spLocks noGrp="1"/>
          </p:cNvSpPr>
          <p:nvPr>
            <p:ph sz="half" idx="2"/>
          </p:nvPr>
        </p:nvSpPr>
        <p:spPr>
          <a:xfrm>
            <a:off x="6172199" y="295274"/>
            <a:ext cx="5686425" cy="6276975"/>
          </a:xfrm>
        </p:spPr>
        <p:txBody>
          <a:bodyPr>
            <a:noAutofit/>
          </a:bodyPr>
          <a:lstStyle/>
          <a:p>
            <a:pPr algn="just"/>
            <a:r>
              <a:rPr lang="en-IN" sz="1600" b="1" dirty="0"/>
              <a:t>30. Settlement of list.</a:t>
            </a:r>
            <a:r>
              <a:rPr lang="en-IN" sz="1600" dirty="0"/>
              <a:t>-</a:t>
            </a:r>
          </a:p>
          <a:p>
            <a:pPr algn="just"/>
            <a:r>
              <a:rPr lang="en-IN" sz="1600" dirty="0"/>
              <a:t>On the date appointed for the settlement of the list referred to in rule 29, </a:t>
            </a:r>
            <a:r>
              <a:rPr lang="en-IN" sz="1600" u="sng" dirty="0"/>
              <a:t>the Tribunal shall hear any person who objects to being settled as a contributory </a:t>
            </a:r>
            <a:r>
              <a:rPr lang="en-IN" sz="1600" dirty="0"/>
              <a:t>or as a contributory in such character or for such number of shares or extent of interest as is mentioned in the said list, and after such hearing, shall finally settle the and the aforesaid list when settled shall be certified by the Tribunal under its seal and shall be in </a:t>
            </a:r>
            <a:r>
              <a:rPr lang="en-IN" sz="1600" b="1" dirty="0"/>
              <a:t>Form WIN 20.</a:t>
            </a:r>
          </a:p>
          <a:p>
            <a:pPr algn="just"/>
            <a:r>
              <a:rPr lang="en-IN" sz="1600" b="1" dirty="0"/>
              <a:t>31. Notice of settlement to contributories.-</a:t>
            </a:r>
            <a:endParaRPr lang="en-IN" sz="1600" dirty="0"/>
          </a:p>
          <a:p>
            <a:pPr algn="just"/>
            <a:r>
              <a:rPr lang="en-IN" sz="1600" dirty="0"/>
              <a:t>(1) Upon the receipt of the settled list of contributories, as certified by the Tribunal in terms of rule 30, the CL shall within a period of 7 days issue notice to every person on the list of contributories, stating in what character and for what number of shares or interest he has been placed on the list, what amount has been called up and amount paid up in respect of such shares or interest and in the notice he shall inform such person that any application for the removal of his name from the list or for variation of the said list, must be made to the Tribunal within 15 days from the date of service of notice, in </a:t>
            </a:r>
            <a:r>
              <a:rPr lang="en-IN" sz="1600" b="1" dirty="0"/>
              <a:t>Form WIN 21</a:t>
            </a:r>
            <a:r>
              <a:rPr lang="en-IN" sz="1600" dirty="0"/>
              <a:t>.</a:t>
            </a:r>
          </a:p>
          <a:p>
            <a:pPr algn="just"/>
            <a:r>
              <a:rPr lang="en-IN" sz="1600" dirty="0"/>
              <a:t>(2) An affidavit of service by the person, who dispatched the notice, shall be filed in Tribunal within 7 days in </a:t>
            </a:r>
            <a:r>
              <a:rPr lang="en-IN" sz="1600" b="1" dirty="0"/>
              <a:t>Form WIN 22</a:t>
            </a:r>
            <a:r>
              <a:rPr lang="en-IN" sz="1600" dirty="0"/>
              <a:t>.</a:t>
            </a:r>
          </a:p>
          <a:p>
            <a:pPr algn="just"/>
            <a:r>
              <a:rPr lang="en-IN" sz="1600" b="1" dirty="0"/>
              <a:t>32. Supplemental list of contributories.-</a:t>
            </a:r>
            <a:endParaRPr lang="en-IN" sz="1600" dirty="0"/>
          </a:p>
          <a:p>
            <a:pPr algn="just"/>
            <a:r>
              <a:rPr lang="en-IN" sz="1600" dirty="0"/>
              <a:t>The Tribunal may add to the list of contributories by a supplemental list or lists.</a:t>
            </a:r>
          </a:p>
        </p:txBody>
      </p:sp>
    </p:spTree>
    <p:extLst>
      <p:ext uri="{BB962C8B-B14F-4D97-AF65-F5344CB8AC3E}">
        <p14:creationId xmlns:p14="http://schemas.microsoft.com/office/powerpoint/2010/main" val="1740433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037C6-3134-464F-B623-D19A96572A02}"/>
              </a:ext>
            </a:extLst>
          </p:cNvPr>
          <p:cNvSpPr>
            <a:spLocks noGrp="1"/>
          </p:cNvSpPr>
          <p:nvPr>
            <p:ph sz="half" idx="1"/>
          </p:nvPr>
        </p:nvSpPr>
        <p:spPr>
          <a:xfrm>
            <a:off x="257175" y="295274"/>
            <a:ext cx="5762625" cy="6276975"/>
          </a:xfrm>
        </p:spPr>
        <p:txBody>
          <a:bodyPr>
            <a:normAutofit fontScale="32500" lnSpcReduction="20000"/>
          </a:bodyPr>
          <a:lstStyle/>
          <a:p>
            <a:pPr algn="just"/>
            <a:r>
              <a:rPr lang="en-US" sz="5600" b="1" dirty="0"/>
              <a:t>Settlement of List of Contributories and Application of Assets. – </a:t>
            </a:r>
            <a:r>
              <a:rPr lang="en-US" sz="5600" b="1" dirty="0" err="1"/>
              <a:t>Contd</a:t>
            </a:r>
            <a:r>
              <a:rPr lang="en-US" sz="5600" b="1" dirty="0"/>
              <a:t>……</a:t>
            </a:r>
            <a:endParaRPr lang="en-US" sz="5600" dirty="0"/>
          </a:p>
          <a:p>
            <a:pPr marL="0" indent="0" algn="just">
              <a:buNone/>
            </a:pPr>
            <a:br>
              <a:rPr lang="en-US" sz="5600" dirty="0"/>
            </a:br>
            <a:r>
              <a:rPr lang="en-US" sz="5600" dirty="0"/>
              <a:t>(a) a person who has been a member shall not be liable to contribute if he has ceased to be a member for the preceding one year or more before the commencement of the winding up;</a:t>
            </a:r>
          </a:p>
          <a:p>
            <a:pPr marL="0" indent="0" algn="just">
              <a:buNone/>
            </a:pPr>
            <a:r>
              <a:rPr lang="en-US" sz="5600" dirty="0"/>
              <a:t>(b) a person who has been a member shall not be liable to contribute in respect of any debt or liability of the company contracted after he ceased to be a member;</a:t>
            </a:r>
          </a:p>
          <a:p>
            <a:pPr marL="0" indent="0" algn="just">
              <a:buNone/>
            </a:pPr>
            <a:r>
              <a:rPr lang="en-US" sz="5600" dirty="0"/>
              <a:t>(c) no person who has been a member shall be liable to contribute unless it appears to the Tribunal that the present members are unable to satisfy the contributions required to be made by them in pursuance of this Act;</a:t>
            </a:r>
          </a:p>
          <a:p>
            <a:pPr marL="0" indent="0" algn="just">
              <a:buNone/>
            </a:pPr>
            <a:r>
              <a:rPr lang="en-US" sz="5600" dirty="0"/>
              <a:t>(d)in the case of a company limited by shares, no contribution shall be required from any person, who is or has been a member exceeding the amount, if any, unpaid on the shares in respect of which he is liable as such member;</a:t>
            </a:r>
          </a:p>
          <a:p>
            <a:pPr marL="0" indent="0" algn="just">
              <a:buNone/>
            </a:pPr>
            <a:r>
              <a:rPr lang="en-US" sz="5600" dirty="0"/>
              <a:t>(e) in the case of a company limited by guarantee, no contribution shall be required from any person, who is or has been a member exceeding the amount undertaken to be contributed by him to the assets of the company in the event of its being wound up but if the company has a share capital, such member shall be liable to contribute to the extent of any sum unpaid on any shares held by him as if the company were a company limited by shares.</a:t>
            </a:r>
          </a:p>
          <a:p>
            <a:endParaRPr lang="en-IN" dirty="0"/>
          </a:p>
        </p:txBody>
      </p:sp>
      <p:sp>
        <p:nvSpPr>
          <p:cNvPr id="4" name="Content Placeholder 3">
            <a:extLst>
              <a:ext uri="{FF2B5EF4-FFF2-40B4-BE49-F238E27FC236}">
                <a16:creationId xmlns:a16="http://schemas.microsoft.com/office/drawing/2014/main" id="{2D99BF86-AB9B-44B1-BC18-E9FD74FB6FCC}"/>
              </a:ext>
            </a:extLst>
          </p:cNvPr>
          <p:cNvSpPr>
            <a:spLocks noGrp="1"/>
          </p:cNvSpPr>
          <p:nvPr>
            <p:ph sz="half" idx="2"/>
          </p:nvPr>
        </p:nvSpPr>
        <p:spPr>
          <a:xfrm>
            <a:off x="6172199" y="295274"/>
            <a:ext cx="5686425" cy="6276975"/>
          </a:xfrm>
        </p:spPr>
        <p:txBody>
          <a:bodyPr>
            <a:noAutofit/>
          </a:bodyPr>
          <a:lstStyle/>
          <a:p>
            <a:pPr algn="just"/>
            <a:r>
              <a:rPr lang="en-IN" sz="1600" b="1" dirty="0"/>
              <a:t>33. Variation of list.-</a:t>
            </a:r>
            <a:endParaRPr lang="en-IN" sz="1600" dirty="0"/>
          </a:p>
          <a:p>
            <a:pPr algn="just"/>
            <a:r>
              <a:rPr lang="en-IN" sz="1600" dirty="0"/>
              <a:t>Save as provided in rule 31, the list of contributories shall not be varied, and no person settled on the list as a contributory shall be removed from the list, or his liability in any way varied,</a:t>
            </a:r>
            <a:r>
              <a:rPr lang="en-IN" sz="1600" u="sng" dirty="0"/>
              <a:t> except by order of the Tribunal</a:t>
            </a:r>
            <a:r>
              <a:rPr lang="en-IN" sz="1600" dirty="0"/>
              <a:t> and in accordance with such order.</a:t>
            </a:r>
          </a:p>
          <a:p>
            <a:pPr algn="just"/>
            <a:r>
              <a:rPr lang="en-IN" sz="1600" b="1" dirty="0"/>
              <a:t>34. Application for rectification of list.-</a:t>
            </a:r>
            <a:endParaRPr lang="en-IN" sz="1600" dirty="0"/>
          </a:p>
          <a:p>
            <a:pPr algn="just"/>
            <a:r>
              <a:rPr lang="en-IN" sz="1600" dirty="0"/>
              <a:t>If after the settlement of the list , the CL has reason to believe that a contributory who had been included in the provisional list has been improperly or by mistake excluded or omitted or that the character in which or the number of shares or extent of interest for which he has been included in the list as finally settled or any other particular contained therein, requires rectification, he may, upon notice to the contributory concerned, </a:t>
            </a:r>
            <a:r>
              <a:rPr lang="en-IN" sz="1600" u="sng" dirty="0"/>
              <a:t>apply to the Tribunal for such rectification</a:t>
            </a:r>
            <a:r>
              <a:rPr lang="en-IN" sz="1600" dirty="0"/>
              <a:t> and the Tribunal may rectify or vary the list as it may think fit.</a:t>
            </a:r>
          </a:p>
          <a:p>
            <a:pPr algn="just"/>
            <a:r>
              <a:rPr lang="en-IN" sz="1600" b="1" dirty="0"/>
              <a:t>35. List of contributories consisting of past members.-</a:t>
            </a:r>
            <a:endParaRPr lang="en-IN" sz="1600" dirty="0"/>
          </a:p>
          <a:p>
            <a:pPr algn="just"/>
            <a:r>
              <a:rPr lang="en-IN" sz="1600" dirty="0"/>
              <a:t>It shall not be necessary to settle a list of contributories consisting of the past members of a company, unless so ordered by the Tribunal and where an order is made for settling a list of contributories consisting of the past members of a company, the provisions of these rules shall apply to the settlement of such list in the same manner as for the present members.</a:t>
            </a:r>
          </a:p>
        </p:txBody>
      </p:sp>
    </p:spTree>
    <p:extLst>
      <p:ext uri="{BB962C8B-B14F-4D97-AF65-F5344CB8AC3E}">
        <p14:creationId xmlns:p14="http://schemas.microsoft.com/office/powerpoint/2010/main" val="3282541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ED45F0A-7C1E-4C22-AB0A-F5A44ECFA6D1}"/>
              </a:ext>
            </a:extLst>
          </p:cNvPr>
          <p:cNvSpPr>
            <a:spLocks noGrp="1"/>
          </p:cNvSpPr>
          <p:nvPr>
            <p:ph sz="half" idx="2"/>
          </p:nvPr>
        </p:nvSpPr>
        <p:spPr>
          <a:xfrm>
            <a:off x="3701143" y="152400"/>
            <a:ext cx="8165036" cy="6585857"/>
          </a:xfrm>
        </p:spPr>
        <p:txBody>
          <a:bodyPr>
            <a:normAutofit lnSpcReduction="10000"/>
          </a:bodyPr>
          <a:lstStyle/>
          <a:p>
            <a:pPr algn="just"/>
            <a:r>
              <a:rPr lang="en-IN" sz="1600" b="1" dirty="0"/>
              <a:t>DEBTS AND CLAIMS AGAINST COMPANY</a:t>
            </a:r>
            <a:endParaRPr lang="en-IN" sz="1600" dirty="0"/>
          </a:p>
          <a:p>
            <a:pPr algn="just"/>
            <a:r>
              <a:rPr lang="en-IN" sz="1600" b="1" dirty="0"/>
              <a:t>100. Notice for proving debts.-</a:t>
            </a:r>
            <a:endParaRPr lang="en-IN" sz="1600" dirty="0"/>
          </a:p>
          <a:p>
            <a:pPr algn="just"/>
            <a:r>
              <a:rPr lang="en-IN" sz="1600" dirty="0"/>
              <a:t>(1) Subject to the provisions of the Act and directions of the Tribunal, the CL in a winding up by the Tribunal shall, within a period of 30 days from the date of order of winding up, fix a certain day, and give a notice of 14 days thereof</a:t>
            </a:r>
          </a:p>
          <a:p>
            <a:pPr algn="just"/>
            <a:r>
              <a:rPr lang="en-IN" sz="1600" dirty="0"/>
              <a:t>(</a:t>
            </a:r>
            <a:r>
              <a:rPr lang="en-IN" sz="1600" dirty="0" err="1"/>
              <a:t>i</a:t>
            </a:r>
            <a:r>
              <a:rPr lang="en-IN" sz="1600" dirty="0"/>
              <a:t>) by advertisement in </a:t>
            </a:r>
            <a:r>
              <a:rPr lang="en-IN" sz="1600" b="1" dirty="0"/>
              <a:t>Form No. WIN 43</a:t>
            </a:r>
            <a:r>
              <a:rPr lang="en-IN" sz="1600" dirty="0"/>
              <a:t> in one issue of a daily newspaper In the English language and one issue of a daily newspaper In the regional language widely circulating in the State or Union territory where the registered office is situated concerned to the creditors of the company to prove their debts or claims and to establish any title they may have to priority under section 326 or 327, or to be excluded from the benefit of any distribution made before such debts or claims are proved, or, as the case may be, from objecting to such distribution;</a:t>
            </a:r>
          </a:p>
          <a:p>
            <a:pPr algn="just"/>
            <a:r>
              <a:rPr lang="en-IN" sz="1600" dirty="0"/>
              <a:t>(ii) by such mode of communication as is permitted under section 20 to every person mentioned in the statement of affairs, as a </a:t>
            </a:r>
            <a:r>
              <a:rPr lang="en-IN" sz="1600" u="sng" dirty="0"/>
              <a:t>creditor, who has not proved his debt and to every person mentioned in the statement of affairs as a preferential creditor, whose claim to be a preferential creditor has not been established or is not admitted</a:t>
            </a:r>
            <a:r>
              <a:rPr lang="en-IN" sz="1600" dirty="0"/>
              <a:t>, or where there is no statement of affairs, to the creditors as ascertained from the books of the company and, to each person who, to the knowledge of the CL, claims to be a creditor or preferential creditor of the company and whose claim has not been admitted, to the last known address or place of residence of such person.</a:t>
            </a:r>
          </a:p>
          <a:p>
            <a:pPr algn="just"/>
            <a:r>
              <a:rPr lang="en-IN" sz="1600" dirty="0"/>
              <a:t>(2) All the rules hereinafter set out as to the admission or rejection of proofs shall apply with necessary variations to any claim to priority as a preferential creditor.</a:t>
            </a:r>
          </a:p>
          <a:p>
            <a:pPr algn="just"/>
            <a:r>
              <a:rPr lang="en-IN" sz="1600" b="1" dirty="0"/>
              <a:t>101. Proof of debt.-</a:t>
            </a:r>
            <a:endParaRPr lang="en-IN" sz="1600" dirty="0"/>
          </a:p>
          <a:p>
            <a:pPr algn="just"/>
            <a:r>
              <a:rPr lang="en-IN" sz="1600" dirty="0"/>
              <a:t>(1) In a winding up by the Tribunal, every creditor shall, subject as hereinafter provided, prove his debt, unless the </a:t>
            </a:r>
            <a:r>
              <a:rPr lang="en-IN" sz="1600" u="sng" dirty="0"/>
              <a:t>Tribunal in any particular case directs that any creditors or class of creditors shall be admitted without proof</a:t>
            </a:r>
            <a:r>
              <a:rPr lang="en-IN" sz="1600" dirty="0"/>
              <a:t>.</a:t>
            </a:r>
          </a:p>
          <a:p>
            <a:pPr algn="just"/>
            <a:r>
              <a:rPr lang="en-IN" sz="1600" dirty="0"/>
              <a:t>(2) Formal proof of the debts mentioned in clause (d) of sub-section (1) of section 327 shall not be required, unless the CL in any special case otherwise directs.</a:t>
            </a:r>
          </a:p>
        </p:txBody>
      </p:sp>
    </p:spTree>
    <p:extLst>
      <p:ext uri="{BB962C8B-B14F-4D97-AF65-F5344CB8AC3E}">
        <p14:creationId xmlns:p14="http://schemas.microsoft.com/office/powerpoint/2010/main" val="1903875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ED45F0A-7C1E-4C22-AB0A-F5A44ECFA6D1}"/>
              </a:ext>
            </a:extLst>
          </p:cNvPr>
          <p:cNvSpPr>
            <a:spLocks noGrp="1"/>
          </p:cNvSpPr>
          <p:nvPr>
            <p:ph sz="half" idx="2"/>
          </p:nvPr>
        </p:nvSpPr>
        <p:spPr>
          <a:xfrm>
            <a:off x="3701143" y="152400"/>
            <a:ext cx="8165036" cy="6416565"/>
          </a:xfrm>
        </p:spPr>
        <p:txBody>
          <a:bodyPr>
            <a:normAutofit fontScale="62500" lnSpcReduction="20000"/>
          </a:bodyPr>
          <a:lstStyle/>
          <a:p>
            <a:pPr algn="just"/>
            <a:r>
              <a:rPr lang="en-IN" b="1" dirty="0"/>
              <a:t>102. Mode of proof and verification thereof.-</a:t>
            </a:r>
            <a:endParaRPr lang="en-IN" dirty="0"/>
          </a:p>
          <a:p>
            <a:pPr algn="just"/>
            <a:r>
              <a:rPr lang="en-IN" dirty="0"/>
              <a:t>A debt may be proved by delivering or sending to the CL by such mode as set out in section 20, an </a:t>
            </a:r>
            <a:r>
              <a:rPr lang="en-IN" u="sng" dirty="0"/>
              <a:t>affidavit verifying the debt</a:t>
            </a:r>
            <a:r>
              <a:rPr lang="en-IN" dirty="0"/>
              <a:t> made by the creditor or by some person authorised by him and if the affidavit is made by a person authorised by the creditor, it shall state the authority and means of knowledge of the deponent and a creditor need not attend upon the examination unless required so to do by the CL.</a:t>
            </a:r>
          </a:p>
          <a:p>
            <a:pPr algn="just"/>
            <a:r>
              <a:rPr lang="en-IN" b="1" dirty="0"/>
              <a:t>103. Contents of proof.-</a:t>
            </a:r>
            <a:endParaRPr lang="en-IN" dirty="0"/>
          </a:p>
          <a:p>
            <a:pPr algn="just"/>
            <a:r>
              <a:rPr lang="en-IN" dirty="0"/>
              <a:t>An </a:t>
            </a:r>
            <a:r>
              <a:rPr lang="en-IN" u="sng" dirty="0"/>
              <a:t>affidavit proving a debt </a:t>
            </a:r>
            <a:r>
              <a:rPr lang="en-IN" dirty="0"/>
              <a:t>shall contain or refer to a statement of account showing the particulars of the debt, and shall specify the vouchers, if any, by which the same can be substantiated and the affidavit shall state whether the creditor is a secured creditor, or a preferential creditor, and if so, shall set out the particulars of the security or of the preferential claims, and the affidavit shall be in </a:t>
            </a:r>
            <a:r>
              <a:rPr lang="en-IN" b="1" dirty="0"/>
              <a:t>Form WIN 44</a:t>
            </a:r>
            <a:r>
              <a:rPr lang="en-IN" dirty="0"/>
              <a:t>.</a:t>
            </a:r>
          </a:p>
          <a:p>
            <a:pPr algn="just"/>
            <a:r>
              <a:rPr lang="en-IN" b="1" dirty="0"/>
              <a:t>104. Workmen's dues.-</a:t>
            </a:r>
            <a:endParaRPr lang="en-IN" dirty="0"/>
          </a:p>
          <a:p>
            <a:pPr algn="just"/>
            <a:r>
              <a:rPr lang="en-IN" dirty="0"/>
              <a:t>In any case where there are numerous claims for wages or any accrued remuneration by workmen and others employed by the company, it shall be sufficient if </a:t>
            </a:r>
            <a:r>
              <a:rPr lang="en-IN" u="sng" dirty="0"/>
              <a:t>one proof in </a:t>
            </a:r>
            <a:r>
              <a:rPr lang="en-IN" b="1" u="sng" dirty="0"/>
              <a:t>Form WIN 45 </a:t>
            </a:r>
            <a:r>
              <a:rPr lang="en-IN" u="sng" dirty="0"/>
              <a:t>for all such claims is made either by a foreman or some other person on behalf of all such creditors </a:t>
            </a:r>
            <a:r>
              <a:rPr lang="en-IN" dirty="0"/>
              <a:t>and such proof shall be annexed thereto as forming part thereof, setting forth the names of the workmen and others and the amounts severally due to them in the schedule in the said form, and any proof made in compliance with this rule shall have the same effect as if separate proofs had been made by each of the said workmen and others.</a:t>
            </a:r>
          </a:p>
          <a:p>
            <a:pPr algn="just"/>
            <a:r>
              <a:rPr lang="en-IN" b="1" dirty="0"/>
              <a:t>105 Production of bills of exchange and promissory notes.-</a:t>
            </a:r>
            <a:endParaRPr lang="en-IN" dirty="0"/>
          </a:p>
          <a:p>
            <a:pPr algn="just"/>
            <a:r>
              <a:rPr lang="en-IN" dirty="0"/>
              <a:t>Where a creditor seeks to prove in respect of a bill of exchange, promissory note or other negotiable instrument or security of a like nature on which the company is liable, such bill of exchange, note, instrument or security shall be produced before the CL and be marked by him before the proof is admitted.</a:t>
            </a:r>
          </a:p>
          <a:p>
            <a:pPr algn="just"/>
            <a:endParaRPr lang="en-IN" dirty="0"/>
          </a:p>
          <a:p>
            <a:pPr algn="just"/>
            <a:endParaRPr lang="en-IN" dirty="0"/>
          </a:p>
        </p:txBody>
      </p:sp>
    </p:spTree>
    <p:extLst>
      <p:ext uri="{BB962C8B-B14F-4D97-AF65-F5344CB8AC3E}">
        <p14:creationId xmlns:p14="http://schemas.microsoft.com/office/powerpoint/2010/main" val="3090744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ED45F0A-7C1E-4C22-AB0A-F5A44ECFA6D1}"/>
              </a:ext>
            </a:extLst>
          </p:cNvPr>
          <p:cNvSpPr>
            <a:spLocks noGrp="1"/>
          </p:cNvSpPr>
          <p:nvPr>
            <p:ph sz="half" idx="2"/>
          </p:nvPr>
        </p:nvSpPr>
        <p:spPr>
          <a:xfrm>
            <a:off x="3701143" y="152400"/>
            <a:ext cx="8165036" cy="6416565"/>
          </a:xfrm>
        </p:spPr>
        <p:txBody>
          <a:bodyPr>
            <a:normAutofit fontScale="92500" lnSpcReduction="10000"/>
          </a:bodyPr>
          <a:lstStyle/>
          <a:p>
            <a:pPr algn="just"/>
            <a:r>
              <a:rPr lang="en-IN" sz="1600" b="1" dirty="0"/>
              <a:t>106. Value of debts.-</a:t>
            </a:r>
            <a:endParaRPr lang="en-IN" sz="1600" dirty="0"/>
          </a:p>
          <a:p>
            <a:pPr algn="just"/>
            <a:r>
              <a:rPr lang="en-IN" sz="1600" dirty="0"/>
              <a:t>The value of all debts and claims against the company shall, as far as is possible, be estimated according to the </a:t>
            </a:r>
            <a:r>
              <a:rPr lang="en-IN" sz="1600" u="sng" dirty="0"/>
              <a:t>value thereof at the date of the appointment of the Provisional Liquidator or the order of the winding up of the company, whichever is earlier</a:t>
            </a:r>
            <a:r>
              <a:rPr lang="en-IN" sz="1600" dirty="0"/>
              <a:t>:</a:t>
            </a:r>
          </a:p>
          <a:p>
            <a:pPr algn="just"/>
            <a:r>
              <a:rPr lang="en-IN" sz="1600" dirty="0"/>
              <a:t>Provided that where before the presentation of the petition for winding up, a resolution has been passed by the company for winding up, the date for estimation of debts and claims shall be the </a:t>
            </a:r>
            <a:r>
              <a:rPr lang="en-IN" sz="1600" u="sng" dirty="0"/>
              <a:t>date of the passing of such resolution.</a:t>
            </a:r>
          </a:p>
          <a:p>
            <a:pPr algn="just"/>
            <a:r>
              <a:rPr lang="en-IN" sz="1600" b="1" dirty="0"/>
              <a:t>107. Discount.-</a:t>
            </a:r>
            <a:endParaRPr lang="en-IN" sz="1600" dirty="0"/>
          </a:p>
          <a:p>
            <a:pPr algn="just"/>
            <a:r>
              <a:rPr lang="en-IN" sz="1600" dirty="0"/>
              <a:t>A creditor proving his debt shall deduct therefrom all</a:t>
            </a:r>
            <a:r>
              <a:rPr lang="en-IN" sz="1600" u="sng" dirty="0"/>
              <a:t> trade discounts</a:t>
            </a:r>
            <a:r>
              <a:rPr lang="en-IN" sz="1600" dirty="0"/>
              <a:t>, if any.</a:t>
            </a:r>
          </a:p>
          <a:p>
            <a:pPr algn="just"/>
            <a:r>
              <a:rPr lang="en-IN" sz="1600" b="1" dirty="0"/>
              <a:t>108. Interest.-</a:t>
            </a:r>
            <a:endParaRPr lang="en-IN" sz="1600" dirty="0"/>
          </a:p>
          <a:p>
            <a:pPr algn="just"/>
            <a:r>
              <a:rPr lang="en-IN" sz="1600" dirty="0"/>
              <a:t>On any debt or certain sum payable at a certain time or otherwise, whereon interest is not reserved or agreed for, and which is overdue at the date of the winding up order, or the resolution, as the case may be, the creditor may prove for interest at a rate not </a:t>
            </a:r>
            <a:r>
              <a:rPr lang="en-IN" sz="1600" u="sng" dirty="0"/>
              <a:t>exceeding 6% per annum or as decided by the Tribunal up to that date from the time when the debt or sum was payable</a:t>
            </a:r>
            <a:r>
              <a:rPr lang="en-IN" sz="1600" dirty="0"/>
              <a:t>, if the debt or sum is payable by virtue of a written instrument at a certain time, and if payable otherwise, then from the time when a demand in writing has been made, giving notice </a:t>
            </a:r>
            <a:r>
              <a:rPr lang="en-IN" sz="1600" u="sng" dirty="0"/>
              <a:t>that interest will be claimed from the date of demand until the time of payment</a:t>
            </a:r>
            <a:r>
              <a:rPr lang="en-IN" sz="1600" dirty="0"/>
              <a:t>.</a:t>
            </a:r>
          </a:p>
          <a:p>
            <a:pPr algn="just"/>
            <a:r>
              <a:rPr lang="en-IN" sz="1600" b="1" dirty="0"/>
              <a:t>109. Periodical payments.-</a:t>
            </a:r>
            <a:endParaRPr lang="en-IN" sz="1600" dirty="0"/>
          </a:p>
          <a:p>
            <a:pPr algn="just"/>
            <a:r>
              <a:rPr lang="en-IN" sz="1600" dirty="0"/>
              <a:t>When any rent or other payment fa1ls due at the time referred to in rule 108, and the order or resolution to wind up is made at any time other than one of those times mentioned in rule 108, the persons shall </a:t>
            </a:r>
            <a:r>
              <a:rPr lang="en-IN" sz="1600" u="sng" dirty="0"/>
              <a:t>be entitled to the rent </a:t>
            </a:r>
            <a:r>
              <a:rPr lang="en-IN" sz="1600" dirty="0"/>
              <a:t>or payments for </a:t>
            </a:r>
            <a:r>
              <a:rPr lang="en-IN" sz="1600" u="sng" dirty="0"/>
              <a:t>a proportionate part</a:t>
            </a:r>
            <a:r>
              <a:rPr lang="en-IN" sz="1600" dirty="0"/>
              <a:t> thereof up to the date of winding up order or resolution accrued due from day to day:</a:t>
            </a:r>
          </a:p>
          <a:p>
            <a:pPr algn="just"/>
            <a:r>
              <a:rPr lang="en-IN" sz="1600" dirty="0"/>
              <a:t>Provided that where </a:t>
            </a:r>
            <a:r>
              <a:rPr lang="en-IN" sz="1600" u="sng" dirty="0"/>
              <a:t>the CL remains in occupation </a:t>
            </a:r>
            <a:r>
              <a:rPr lang="en-IN" sz="1600" dirty="0"/>
              <a:t>of the premises demised to a company which is being wound up, nothing in this rule shall prejudice or affect the right of the landlord of such premises to claim payment by the company, or the liquidator, of rent during the period of the company's or liquidator's occupation.</a:t>
            </a:r>
          </a:p>
        </p:txBody>
      </p:sp>
    </p:spTree>
    <p:extLst>
      <p:ext uri="{BB962C8B-B14F-4D97-AF65-F5344CB8AC3E}">
        <p14:creationId xmlns:p14="http://schemas.microsoft.com/office/powerpoint/2010/main" val="3848849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ED45F0A-7C1E-4C22-AB0A-F5A44ECFA6D1}"/>
              </a:ext>
            </a:extLst>
          </p:cNvPr>
          <p:cNvSpPr>
            <a:spLocks noGrp="1"/>
          </p:cNvSpPr>
          <p:nvPr>
            <p:ph sz="half" idx="2"/>
          </p:nvPr>
        </p:nvSpPr>
        <p:spPr>
          <a:xfrm>
            <a:off x="3701143" y="152400"/>
            <a:ext cx="8165036" cy="6416565"/>
          </a:xfrm>
        </p:spPr>
        <p:txBody>
          <a:bodyPr>
            <a:normAutofit fontScale="92500" lnSpcReduction="10000"/>
          </a:bodyPr>
          <a:lstStyle/>
          <a:p>
            <a:pPr algn="just"/>
            <a:r>
              <a:rPr lang="en-IN" sz="1600" dirty="0"/>
              <a:t>.</a:t>
            </a:r>
            <a:r>
              <a:rPr lang="en-IN" sz="1600" b="1" dirty="0"/>
              <a:t>110. Proof of debt payable at future time.-</a:t>
            </a:r>
            <a:endParaRPr lang="en-IN" sz="1600" dirty="0"/>
          </a:p>
          <a:p>
            <a:pPr algn="just"/>
            <a:r>
              <a:rPr lang="en-IN" sz="1600" dirty="0"/>
              <a:t>A creditor may prove for a </a:t>
            </a:r>
            <a:r>
              <a:rPr lang="en-IN" sz="1600" u="sng" dirty="0"/>
              <a:t>debt not payable at the date of the winding up order</a:t>
            </a:r>
            <a:r>
              <a:rPr lang="en-IN" sz="1600" dirty="0"/>
              <a:t>, as if it were payable presently, and may receive dividends equally with the other creditors, deducting only thereat a </a:t>
            </a:r>
            <a:r>
              <a:rPr lang="en-IN" sz="1600" u="sng" dirty="0"/>
              <a:t>rebate of interest at the rate of 6% p.a</a:t>
            </a:r>
            <a:r>
              <a:rPr lang="en-IN" sz="1600" dirty="0"/>
              <a:t>. computed from the date of declaration of the dividend to the time when the debt would have become payable according to the terms on which it was contracted.</a:t>
            </a:r>
          </a:p>
          <a:p>
            <a:pPr algn="just"/>
            <a:r>
              <a:rPr lang="en-IN" sz="1600" b="1" dirty="0"/>
              <a:t>111. Examination of proof.-</a:t>
            </a:r>
            <a:endParaRPr lang="en-IN" sz="1600" dirty="0"/>
          </a:p>
          <a:p>
            <a:pPr algn="just"/>
            <a:r>
              <a:rPr lang="en-IN" sz="1600" dirty="0"/>
              <a:t>The CL shall, as soon as possible </a:t>
            </a:r>
            <a:r>
              <a:rPr lang="en-IN" sz="1600" u="sng" dirty="0"/>
              <a:t>but not later than 30 days </a:t>
            </a:r>
            <a:r>
              <a:rPr lang="en-IN" sz="1600" dirty="0"/>
              <a:t>or within such time as may be allowed by the Tribunal on an application by the liquidator</a:t>
            </a:r>
            <a:r>
              <a:rPr lang="en-IN" sz="1600" u="sng" dirty="0"/>
              <a:t>, examine every proof of debt lodged </a:t>
            </a:r>
            <a:r>
              <a:rPr lang="en-IN" sz="1600" dirty="0"/>
              <a:t>with him and the grounds of the debt and </a:t>
            </a:r>
            <a:r>
              <a:rPr lang="en-IN" sz="1600" u="sng" dirty="0"/>
              <a:t>he may call for the production of the documentary proof </a:t>
            </a:r>
            <a:r>
              <a:rPr lang="en-IN" sz="1600" dirty="0"/>
              <a:t>if any referred to in the affidavit of proof or require further evidence in support of the debt, and if he requires further evidence, or requires that the creditor should attend the investigation in person, he shall fix a day and time at which the creditor is required to attend or to produce further evidence and send a notice to such creditor in </a:t>
            </a:r>
            <a:r>
              <a:rPr lang="en-IN" sz="1600" b="1" dirty="0"/>
              <a:t>Form WIN 46</a:t>
            </a:r>
            <a:r>
              <a:rPr lang="en-IN" sz="1600" dirty="0"/>
              <a:t> by pre-paid registered post or speed post so as to reach him not later than 7 days before the date fixed.</a:t>
            </a:r>
          </a:p>
          <a:p>
            <a:pPr algn="just"/>
            <a:r>
              <a:rPr lang="en-IN" sz="1600" b="1" dirty="0"/>
              <a:t>112. CL's right to call any person in connection with</a:t>
            </a:r>
            <a:r>
              <a:rPr lang="en-IN" sz="1600" dirty="0"/>
              <a:t> </a:t>
            </a:r>
            <a:r>
              <a:rPr lang="en-IN" sz="1600" b="1" dirty="0"/>
              <a:t>investigation.-</a:t>
            </a:r>
            <a:endParaRPr lang="en-IN" sz="1600" dirty="0"/>
          </a:p>
          <a:p>
            <a:pPr algn="just"/>
            <a:r>
              <a:rPr lang="en-IN" sz="1600" dirty="0"/>
              <a:t>The CL may call upon any person whom he may deem capable of giving information respecting the debts to be proved in liquidation and may require such person to produce any documents in his custody or power relating to such debts and shall tender with the call such sum as appears to the CL sufficient to defray the traveling and other expenses of the person called for attendance and where the person so called fails without lawful excuse to attend or produce any documents in compliance with the call or avoids or evades service, the CL may report the same to the Tribunal and apply for appropriate orders, and the Tribunal may pass any order as it may think fit.</a:t>
            </a:r>
          </a:p>
          <a:p>
            <a:pPr algn="just"/>
            <a:r>
              <a:rPr lang="en-IN" sz="1600" b="1" dirty="0"/>
              <a:t>113. Affidavit.-</a:t>
            </a:r>
            <a:endParaRPr lang="en-IN" sz="1600" dirty="0"/>
          </a:p>
          <a:p>
            <a:pPr algn="just"/>
            <a:r>
              <a:rPr lang="en-IN" sz="1600" dirty="0"/>
              <a:t>For the purpose of his duties, in relation to </a:t>
            </a:r>
            <a:r>
              <a:rPr lang="en-IN" sz="1600" u="sng" dirty="0"/>
              <a:t>the admission of proof of debts</a:t>
            </a:r>
            <a:r>
              <a:rPr lang="en-IN" sz="1600" dirty="0"/>
              <a:t>, where applicable, the </a:t>
            </a:r>
            <a:r>
              <a:rPr lang="en-IN" sz="1600" u="sng" dirty="0"/>
              <a:t>CL may take affidavits </a:t>
            </a:r>
            <a:r>
              <a:rPr lang="en-IN" sz="1600" dirty="0"/>
              <a:t>and the CL may at his discretion dispense with this requirement and he may also permit the taking of an </a:t>
            </a:r>
            <a:r>
              <a:rPr lang="en-IN" sz="1600" u="sng" dirty="0"/>
              <a:t>affidavit or undertaking in lieu of an oath.</a:t>
            </a:r>
          </a:p>
        </p:txBody>
      </p:sp>
    </p:spTree>
    <p:extLst>
      <p:ext uri="{BB962C8B-B14F-4D97-AF65-F5344CB8AC3E}">
        <p14:creationId xmlns:p14="http://schemas.microsoft.com/office/powerpoint/2010/main" val="122916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ED45F0A-7C1E-4C22-AB0A-F5A44ECFA6D1}"/>
              </a:ext>
            </a:extLst>
          </p:cNvPr>
          <p:cNvSpPr>
            <a:spLocks noGrp="1"/>
          </p:cNvSpPr>
          <p:nvPr>
            <p:ph sz="half" idx="2"/>
          </p:nvPr>
        </p:nvSpPr>
        <p:spPr>
          <a:xfrm>
            <a:off x="3701143" y="152400"/>
            <a:ext cx="8165036" cy="6416565"/>
          </a:xfrm>
        </p:spPr>
        <p:txBody>
          <a:bodyPr>
            <a:normAutofit fontScale="92500" lnSpcReduction="10000"/>
          </a:bodyPr>
          <a:lstStyle/>
          <a:p>
            <a:pPr algn="just"/>
            <a:r>
              <a:rPr lang="en-IN" sz="1600" b="1" dirty="0"/>
              <a:t>114. Costs of proof.-</a:t>
            </a:r>
            <a:endParaRPr lang="en-IN" sz="1600" dirty="0"/>
          </a:p>
          <a:p>
            <a:pPr algn="just"/>
            <a:r>
              <a:rPr lang="en-IN" sz="1600" dirty="0"/>
              <a:t>Unless otherwise ordered by the Tribunal, a creditor shall bear the costs of proving his debt.</a:t>
            </a:r>
          </a:p>
          <a:p>
            <a:pPr algn="just"/>
            <a:r>
              <a:rPr lang="en-IN" sz="1600" b="1" dirty="0"/>
              <a:t>115.Acceptance or rejection of proof to be communicated.-</a:t>
            </a:r>
            <a:endParaRPr lang="en-IN" sz="1600" dirty="0"/>
          </a:p>
          <a:p>
            <a:pPr algn="just"/>
            <a:r>
              <a:rPr lang="en-IN" sz="1600" dirty="0"/>
              <a:t>As soon as possible, but not later than 14 days, from the date of conclusion of the examination referred to in rule 111, the CL shall, in writing admit or reject the proof in whole or in part, every decision of the liquidator accepting or rejecting a proof, either wholly or in part, shall be communicated to the creditor concerned by means permitted under section 20 when the proof is accepted or rejected, provided that it shall not be necessary to give notice of the admission of a claim to a creditor who has appeared before the liquidator and the acceptance of whose claim has been communicated to him or his agent in writing at the time of acceptance and where the liquidator rejects a proof, wholly or in part, he shall state the grounds of the </a:t>
            </a:r>
            <a:r>
              <a:rPr lang="en-IN" sz="1600" u="sng" dirty="0"/>
              <a:t>rejection to the creditor</a:t>
            </a:r>
            <a:r>
              <a:rPr lang="en-IN" sz="1600" dirty="0"/>
              <a:t> in </a:t>
            </a:r>
            <a:r>
              <a:rPr lang="en-IN" sz="1600" b="1" dirty="0"/>
              <a:t>Form WIN 47</a:t>
            </a:r>
            <a:r>
              <a:rPr lang="en-IN" sz="1600" dirty="0"/>
              <a:t>, and </a:t>
            </a:r>
            <a:r>
              <a:rPr lang="en-IN" sz="1600" u="sng" dirty="0"/>
              <a:t>notice of admission of proof </a:t>
            </a:r>
            <a:r>
              <a:rPr lang="en-IN" sz="1600" dirty="0"/>
              <a:t>shall be in </a:t>
            </a:r>
            <a:r>
              <a:rPr lang="en-IN" sz="1600" b="1" dirty="0"/>
              <a:t>Form WIN 48</a:t>
            </a:r>
            <a:r>
              <a:rPr lang="en-IN" sz="1600" dirty="0"/>
              <a:t>.</a:t>
            </a:r>
          </a:p>
          <a:p>
            <a:pPr algn="just"/>
            <a:r>
              <a:rPr lang="en-IN" sz="1600" b="1" dirty="0"/>
              <a:t>116. Appeal by creditor.-</a:t>
            </a:r>
            <a:endParaRPr lang="en-IN" sz="1600" dirty="0"/>
          </a:p>
          <a:p>
            <a:pPr algn="just"/>
            <a:r>
              <a:rPr lang="en-IN" sz="1600" dirty="0"/>
              <a:t>(1) If a creditor is dissatisfied with the decision of the CL in respect of his proof, the creditor may, </a:t>
            </a:r>
            <a:r>
              <a:rPr lang="en-IN" sz="1600" u="sng" dirty="0"/>
              <a:t>not later than 21 days </a:t>
            </a:r>
            <a:r>
              <a:rPr lang="en-IN" sz="1600" dirty="0"/>
              <a:t>from the date of service of the notice upon him of the decision of the liquidator, </a:t>
            </a:r>
            <a:r>
              <a:rPr lang="en-IN" sz="1600" u="sng" dirty="0"/>
              <a:t>appeal to the Tribunal against the decision</a:t>
            </a:r>
            <a:r>
              <a:rPr lang="en-IN" sz="1600" dirty="0"/>
              <a:t>.</a:t>
            </a:r>
          </a:p>
          <a:p>
            <a:pPr algn="just"/>
            <a:r>
              <a:rPr lang="en-IN" sz="1600" dirty="0"/>
              <a:t>(2) The appeal shall be made in </a:t>
            </a:r>
            <a:r>
              <a:rPr lang="en-IN" sz="1600" b="1" dirty="0"/>
              <a:t>Form WIN 49</a:t>
            </a:r>
            <a:r>
              <a:rPr lang="en-IN" sz="1600" dirty="0"/>
              <a:t>, supported by an affidavit which shall set out the grounds of such appeal, and notice of the appeal shall be given to the CL and on such appeal, the Tribunal shall have all the powers of an appellate court under the Code of Civil Procedure, 1908 (5 of 1908).</a:t>
            </a:r>
          </a:p>
          <a:p>
            <a:pPr algn="just"/>
            <a:r>
              <a:rPr lang="en-IN" sz="1600" b="1" dirty="0"/>
              <a:t>117. Procedure where creditor appeals.-</a:t>
            </a:r>
            <a:endParaRPr lang="en-IN" sz="1600" dirty="0"/>
          </a:p>
          <a:p>
            <a:pPr algn="just"/>
            <a:r>
              <a:rPr lang="en-IN" sz="1600" dirty="0"/>
              <a:t>(1) The CL shall, upon receiving notice of the appeal against a decision rejecting a proof wholly or in part, file with the Registry such proof with the order containing the grounds of rejection.</a:t>
            </a:r>
          </a:p>
          <a:p>
            <a:pPr algn="just"/>
            <a:r>
              <a:rPr lang="en-IN" sz="1600" dirty="0"/>
              <a:t>(2) It shall be open to any creditor or contributory to apply to the Tribunal for leave to intervene in the appeal, and the Tribunal may, if it thinks fit, grant the leave subject to such terms and conditions as may be just, and where such leave has been granted, notice of the hearing of the appeal shall be given to such creditor or contributory.</a:t>
            </a:r>
          </a:p>
        </p:txBody>
      </p:sp>
    </p:spTree>
    <p:extLst>
      <p:ext uri="{BB962C8B-B14F-4D97-AF65-F5344CB8AC3E}">
        <p14:creationId xmlns:p14="http://schemas.microsoft.com/office/powerpoint/2010/main" val="15826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4FB46-01A8-477A-94E8-3B70FF49F60B}"/>
              </a:ext>
            </a:extLst>
          </p:cNvPr>
          <p:cNvSpPr>
            <a:spLocks noGrp="1"/>
          </p:cNvSpPr>
          <p:nvPr>
            <p:ph type="title"/>
          </p:nvPr>
        </p:nvSpPr>
        <p:spPr>
          <a:xfrm>
            <a:off x="838200" y="7322"/>
            <a:ext cx="10515600" cy="1085988"/>
          </a:xfrm>
        </p:spPr>
        <p:txBody>
          <a:bodyPr/>
          <a:lstStyle/>
          <a:p>
            <a:pPr algn="ctr"/>
            <a:r>
              <a:rPr lang="en-US" b="1" dirty="0"/>
              <a:t>PART I —Winding up by the Tribunal</a:t>
            </a:r>
            <a:endParaRPr lang="en-IN" dirty="0"/>
          </a:p>
        </p:txBody>
      </p:sp>
      <p:sp>
        <p:nvSpPr>
          <p:cNvPr id="3" name="Content Placeholder 2">
            <a:extLst>
              <a:ext uri="{FF2B5EF4-FFF2-40B4-BE49-F238E27FC236}">
                <a16:creationId xmlns:a16="http://schemas.microsoft.com/office/drawing/2014/main" id="{3BE0620A-1871-41DA-90C4-0AE4CE7B5377}"/>
              </a:ext>
            </a:extLst>
          </p:cNvPr>
          <p:cNvSpPr>
            <a:spLocks noGrp="1"/>
          </p:cNvSpPr>
          <p:nvPr>
            <p:ph sz="half" idx="1"/>
          </p:nvPr>
        </p:nvSpPr>
        <p:spPr>
          <a:xfrm>
            <a:off x="298173" y="1093310"/>
            <a:ext cx="8194185" cy="5486394"/>
          </a:xfrm>
        </p:spPr>
        <p:txBody>
          <a:bodyPr>
            <a:normAutofit fontScale="70000" lnSpcReduction="20000"/>
          </a:bodyPr>
          <a:lstStyle/>
          <a:p>
            <a:pPr algn="just"/>
            <a:r>
              <a:rPr lang="en-US" sz="2900" b="1" dirty="0"/>
              <a:t>Circumstances in Which Company May be Wound Up by Tribunal</a:t>
            </a:r>
            <a:endParaRPr lang="en-US" sz="2900" dirty="0"/>
          </a:p>
          <a:p>
            <a:pPr marL="0" indent="0" algn="just">
              <a:buNone/>
            </a:pPr>
            <a:r>
              <a:rPr lang="en-US" sz="2900" b="1" dirty="0"/>
              <a:t>271.</a:t>
            </a:r>
            <a:r>
              <a:rPr lang="en-US" sz="2900" b="1" baseline="30000" dirty="0"/>
              <a:t> </a:t>
            </a:r>
            <a:r>
              <a:rPr lang="en-US" sz="2900" dirty="0"/>
              <a:t>A company may, on a petition under section 272, be wound up by the Tribunal,—</a:t>
            </a:r>
          </a:p>
          <a:p>
            <a:pPr marL="514350" indent="-514350" algn="just">
              <a:buAutoNum type="alphaLcParenBoth"/>
            </a:pPr>
            <a:r>
              <a:rPr lang="en-US" sz="2900" dirty="0"/>
              <a:t>if the company has, by </a:t>
            </a:r>
            <a:r>
              <a:rPr lang="en-US" sz="2900" u="sng" dirty="0"/>
              <a:t>special resolution</a:t>
            </a:r>
            <a:r>
              <a:rPr lang="en-US" sz="2900" dirty="0"/>
              <a:t>, resolved that the company be wound up by the Tribunal;</a:t>
            </a:r>
          </a:p>
          <a:p>
            <a:pPr marL="0" indent="0" algn="just">
              <a:buNone/>
            </a:pPr>
            <a:r>
              <a:rPr lang="en-US" sz="2900" dirty="0"/>
              <a:t>(b) if the company has </a:t>
            </a:r>
            <a:r>
              <a:rPr lang="en-US" sz="2900" u="sng" dirty="0"/>
              <a:t>acted against the interests of the sovereignty and integrity of India</a:t>
            </a:r>
            <a:r>
              <a:rPr lang="en-US" sz="2900" dirty="0"/>
              <a:t>, the </a:t>
            </a:r>
            <a:r>
              <a:rPr lang="en-US" sz="2900" u="sng" dirty="0"/>
              <a:t>security of the State</a:t>
            </a:r>
            <a:r>
              <a:rPr lang="en-US" sz="2900" dirty="0"/>
              <a:t>, </a:t>
            </a:r>
            <a:r>
              <a:rPr lang="en-US" sz="2900" u="sng" dirty="0"/>
              <a:t>friendly relations with foreign States, public order</a:t>
            </a:r>
            <a:r>
              <a:rPr lang="en-US" sz="2900" dirty="0"/>
              <a:t>, </a:t>
            </a:r>
            <a:r>
              <a:rPr lang="en-US" sz="2900" u="sng" dirty="0"/>
              <a:t>decency or morality</a:t>
            </a:r>
            <a:r>
              <a:rPr lang="en-US" sz="2900" dirty="0"/>
              <a:t>;</a:t>
            </a:r>
          </a:p>
          <a:p>
            <a:pPr marL="0" indent="0" algn="just">
              <a:buNone/>
            </a:pPr>
            <a:r>
              <a:rPr lang="en-US" sz="2900" dirty="0"/>
              <a:t>(c) if on an application made by the Registrar or any other person </a:t>
            </a:r>
            <a:r>
              <a:rPr lang="en-US" sz="2900" dirty="0" err="1"/>
              <a:t>authorised</a:t>
            </a:r>
            <a:r>
              <a:rPr lang="en-US" sz="2900" dirty="0"/>
              <a:t> by the Central Government by notification under this Act, the Tribunal is of the opinion that the affairs of the company have been conducted in a </a:t>
            </a:r>
            <a:r>
              <a:rPr lang="en-US" sz="2900" u="sng" dirty="0"/>
              <a:t>fraudulent manner </a:t>
            </a:r>
            <a:r>
              <a:rPr lang="en-US" sz="2900" dirty="0"/>
              <a:t>or the company was formed for </a:t>
            </a:r>
            <a:r>
              <a:rPr lang="en-US" sz="2900" u="sng" dirty="0"/>
              <a:t>fraudulent and unlawful purpose </a:t>
            </a:r>
            <a:r>
              <a:rPr lang="en-US" sz="2900" dirty="0"/>
              <a:t>or the persons concerned in the formation or management of its affairs have been </a:t>
            </a:r>
            <a:r>
              <a:rPr lang="en-US" sz="2900" u="sng" dirty="0"/>
              <a:t>guilty of fraud, misfeasance or misconduct </a:t>
            </a:r>
            <a:r>
              <a:rPr lang="en-US" sz="2900" dirty="0"/>
              <a:t>in connection therewith and that it is proper that the company be wound up</a:t>
            </a:r>
          </a:p>
          <a:p>
            <a:pPr marL="0" indent="0" algn="just">
              <a:buNone/>
            </a:pPr>
            <a:r>
              <a:rPr lang="en-US" sz="2900" dirty="0"/>
              <a:t>(d) Default in filing with the ROC its </a:t>
            </a:r>
            <a:r>
              <a:rPr lang="en-US" sz="2900" u="sng" dirty="0"/>
              <a:t>financial statements or annual returns</a:t>
            </a:r>
            <a:r>
              <a:rPr lang="en-US" sz="2900" dirty="0"/>
              <a:t> for immediately preceding </a:t>
            </a:r>
            <a:r>
              <a:rPr lang="en-US" sz="2900" u="sng" dirty="0"/>
              <a:t>five consecutive financial years</a:t>
            </a:r>
            <a:r>
              <a:rPr lang="en-US" sz="2900" dirty="0"/>
              <a:t>; or</a:t>
            </a:r>
            <a:br>
              <a:rPr lang="en-US" sz="2900" dirty="0"/>
            </a:br>
            <a:br>
              <a:rPr lang="en-US" sz="2900" dirty="0"/>
            </a:br>
            <a:r>
              <a:rPr lang="en-US" sz="2900" dirty="0"/>
              <a:t>(e) if the Tribunal is of the opinion that it </a:t>
            </a:r>
            <a:r>
              <a:rPr lang="en-US" sz="2900" u="sng" dirty="0"/>
              <a:t>is just and equitable </a:t>
            </a:r>
            <a:r>
              <a:rPr lang="en-US" sz="2900" dirty="0"/>
              <a:t>that the company should be wound up."</a:t>
            </a:r>
          </a:p>
          <a:p>
            <a:pPr marL="0" indent="0" algn="just">
              <a:buNone/>
            </a:pPr>
            <a:endParaRPr lang="en-IN" dirty="0"/>
          </a:p>
        </p:txBody>
      </p:sp>
    </p:spTree>
    <p:extLst>
      <p:ext uri="{BB962C8B-B14F-4D97-AF65-F5344CB8AC3E}">
        <p14:creationId xmlns:p14="http://schemas.microsoft.com/office/powerpoint/2010/main" val="2477690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ED45F0A-7C1E-4C22-AB0A-F5A44ECFA6D1}"/>
              </a:ext>
            </a:extLst>
          </p:cNvPr>
          <p:cNvSpPr>
            <a:spLocks noGrp="1"/>
          </p:cNvSpPr>
          <p:nvPr>
            <p:ph sz="half" idx="2"/>
          </p:nvPr>
        </p:nvSpPr>
        <p:spPr>
          <a:xfrm>
            <a:off x="3701143" y="152400"/>
            <a:ext cx="8165036" cy="6416565"/>
          </a:xfrm>
        </p:spPr>
        <p:txBody>
          <a:bodyPr>
            <a:normAutofit fontScale="92500" lnSpcReduction="10000"/>
          </a:bodyPr>
          <a:lstStyle/>
          <a:p>
            <a:pPr algn="just"/>
            <a:r>
              <a:rPr lang="en-IN" sz="1600" b="1" dirty="0"/>
              <a:t>118. CL not to be personally liable for costs.-</a:t>
            </a:r>
            <a:endParaRPr lang="en-IN" sz="1600" dirty="0"/>
          </a:p>
          <a:p>
            <a:pPr algn="just"/>
            <a:r>
              <a:rPr lang="en-IN" sz="1600" dirty="0"/>
              <a:t>The </a:t>
            </a:r>
            <a:r>
              <a:rPr lang="en-IN" sz="1600" u="sng" dirty="0"/>
              <a:t>CL shall in no case be personally liable for costs </a:t>
            </a:r>
            <a:r>
              <a:rPr lang="en-IN" sz="1600" dirty="0"/>
              <a:t>in relation to an appeal from his decision rejecting any proof wholly or in part. </a:t>
            </a:r>
          </a:p>
          <a:p>
            <a:pPr algn="just"/>
            <a:r>
              <a:rPr lang="en-IN" sz="1600" b="1" dirty="0"/>
              <a:t>119. Proofs and list of creditors to be filed in Tribunal.-</a:t>
            </a:r>
            <a:endParaRPr lang="en-IN" sz="1600" dirty="0"/>
          </a:p>
          <a:p>
            <a:pPr algn="just"/>
            <a:r>
              <a:rPr lang="en-IN" sz="1600" dirty="0"/>
              <a:t>The CL shall, within 30 days from the date fixed for the submission of proofs under rule 100 or such further time as the Tribunal may allow, file in the Tribunal a list of the creditors, in </a:t>
            </a:r>
            <a:r>
              <a:rPr lang="en-IN" sz="1600" b="1" dirty="0"/>
              <a:t>Form WIN 50</a:t>
            </a:r>
            <a:r>
              <a:rPr lang="en-IN" sz="1600" dirty="0"/>
              <a:t>, who submitted to him proofs of their claims in pursuance of the advertisement and the notice referred to in rule 100, mentioning the amounts of debt for which they claimed to be creditors, </a:t>
            </a:r>
            <a:r>
              <a:rPr lang="en-IN" sz="1600" u="sng" dirty="0"/>
              <a:t>distinguishing in such list the proofs admitted wholly</a:t>
            </a:r>
            <a:r>
              <a:rPr lang="en-IN" sz="1600" dirty="0"/>
              <a:t>, the </a:t>
            </a:r>
            <a:r>
              <a:rPr lang="en-IN" sz="1600" u="sng" dirty="0"/>
              <a:t>proofs admitted or rejected in part</a:t>
            </a:r>
            <a:r>
              <a:rPr lang="en-IN" sz="1600" dirty="0"/>
              <a:t>, and the </a:t>
            </a:r>
            <a:r>
              <a:rPr lang="en-IN" sz="1600" u="sng" dirty="0"/>
              <a:t>proofs wholly rejected</a:t>
            </a:r>
            <a:r>
              <a:rPr lang="en-IN" sz="1600" dirty="0"/>
              <a:t>, and the proofs, with the memorandum of admission or rejection of the same in whole or in part, as the case may be, endorsed thereon, shall be filed in Tribunal along with the certificate.</a:t>
            </a:r>
          </a:p>
          <a:p>
            <a:pPr algn="just"/>
            <a:r>
              <a:rPr lang="en-IN" sz="1600" b="1" dirty="0"/>
              <a:t>120. List of creditors not to be varied.-</a:t>
            </a:r>
            <a:endParaRPr lang="en-IN" sz="1600" dirty="0"/>
          </a:p>
          <a:p>
            <a:pPr algn="just"/>
            <a:r>
              <a:rPr lang="en-IN" sz="1600" dirty="0"/>
              <a:t>The list of creditors filed in Tribunal shall be the list of the creditors of the company, and shall not be added to or varied </a:t>
            </a:r>
            <a:r>
              <a:rPr lang="en-IN" sz="1600" u="sng" dirty="0"/>
              <a:t>except under the order of the Tribunal </a:t>
            </a:r>
            <a:r>
              <a:rPr lang="en-IN" sz="1600" dirty="0"/>
              <a:t>and in accordance with such orders and where an order is made adding to or varying the list of creditors, the CL shall amend the list in accordance with such order.</a:t>
            </a:r>
          </a:p>
          <a:p>
            <a:pPr algn="just"/>
            <a:r>
              <a:rPr lang="en-IN" sz="1600" b="1" dirty="0"/>
              <a:t>121. Notice of filing list and inspection of same.-</a:t>
            </a:r>
            <a:endParaRPr lang="en-IN" sz="1600" dirty="0"/>
          </a:p>
          <a:p>
            <a:pPr algn="just"/>
            <a:r>
              <a:rPr lang="en-IN" sz="1600" dirty="0"/>
              <a:t>Upon the filing of the list of creditors as settled by the CL, the </a:t>
            </a:r>
            <a:r>
              <a:rPr lang="en-IN" sz="1600" u="sng" dirty="0"/>
              <a:t>Registry shall notify the filing thereof on the Tribunal's notice board and on the website of the Tribunal</a:t>
            </a:r>
            <a:r>
              <a:rPr lang="en-IN" sz="1600" dirty="0"/>
              <a:t>, and the list of creditors as settled and the proofs relating thereto shall be open to the inspection of </a:t>
            </a:r>
            <a:r>
              <a:rPr lang="en-IN" sz="1600" u="sng" dirty="0"/>
              <a:t>every creditor or contributory on payment of fee of Rs. 1,000/-.</a:t>
            </a:r>
          </a:p>
          <a:p>
            <a:pPr algn="just"/>
            <a:r>
              <a:rPr lang="en-IN" sz="1600" b="1" dirty="0"/>
              <a:t>122. Expunging of proof.-</a:t>
            </a:r>
            <a:endParaRPr lang="en-IN" sz="1600" dirty="0"/>
          </a:p>
          <a:p>
            <a:pPr algn="just"/>
            <a:r>
              <a:rPr lang="en-IN" sz="1600" dirty="0"/>
              <a:t>(1) If after the admission of a proof, the CL has reason to believe that the proof has been improperly admitted or admitted by a mistake, he may immediately apply to the </a:t>
            </a:r>
            <a:r>
              <a:rPr lang="en-IN" sz="1600" u="sng" dirty="0"/>
              <a:t>Tribunal upon notice to the creditor who made the proof, to expunge the proof or reduce its amount</a:t>
            </a:r>
            <a:r>
              <a:rPr lang="en-IN" sz="1600" dirty="0"/>
              <a:t>, as the case may be.</a:t>
            </a:r>
          </a:p>
        </p:txBody>
      </p:sp>
    </p:spTree>
    <p:extLst>
      <p:ext uri="{BB962C8B-B14F-4D97-AF65-F5344CB8AC3E}">
        <p14:creationId xmlns:p14="http://schemas.microsoft.com/office/powerpoint/2010/main" val="3417896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ED45F0A-7C1E-4C22-AB0A-F5A44ECFA6D1}"/>
              </a:ext>
            </a:extLst>
          </p:cNvPr>
          <p:cNvSpPr>
            <a:spLocks noGrp="1"/>
          </p:cNvSpPr>
          <p:nvPr>
            <p:ph sz="half" idx="2"/>
          </p:nvPr>
        </p:nvSpPr>
        <p:spPr>
          <a:xfrm>
            <a:off x="3701143" y="152400"/>
            <a:ext cx="8165036" cy="6416565"/>
          </a:xfrm>
        </p:spPr>
        <p:txBody>
          <a:bodyPr>
            <a:normAutofit fontScale="70000" lnSpcReduction="20000"/>
          </a:bodyPr>
          <a:lstStyle/>
          <a:p>
            <a:pPr algn="just"/>
            <a:r>
              <a:rPr lang="en-IN" b="1" dirty="0"/>
              <a:t>123. Procedure on failure to prove debt within time fixed.-</a:t>
            </a:r>
            <a:endParaRPr lang="en-IN" dirty="0"/>
          </a:p>
          <a:p>
            <a:pPr algn="just"/>
            <a:r>
              <a:rPr lang="en-IN" dirty="0"/>
              <a:t>If any creditor fails to file proof of his debt with the CL within the time specified in the advertisement referred to in rule 100, such creditor may </a:t>
            </a:r>
            <a:r>
              <a:rPr lang="en-IN" u="sng" dirty="0"/>
              <a:t>apply to the Tribunal for relief within 15 days </a:t>
            </a:r>
            <a:r>
              <a:rPr lang="en-IN" dirty="0"/>
              <a:t>from the time specified in such advertisement, and the Tribunal may, thereupon, adjudicate upon the debt or direct the liquidator to do so.</a:t>
            </a:r>
          </a:p>
          <a:p>
            <a:pPr algn="just"/>
            <a:r>
              <a:rPr lang="en-IN" b="1" dirty="0"/>
              <a:t>124. Right of creditor who has not proved debt before declaration of</a:t>
            </a:r>
            <a:r>
              <a:rPr lang="en-IN" dirty="0"/>
              <a:t> </a:t>
            </a:r>
            <a:r>
              <a:rPr lang="en-IN" b="1" dirty="0"/>
              <a:t>dividend.-</a:t>
            </a:r>
            <a:endParaRPr lang="en-IN" dirty="0"/>
          </a:p>
          <a:p>
            <a:pPr algn="just"/>
            <a:r>
              <a:rPr lang="en-IN" dirty="0"/>
              <a:t>Any creditor who has not proved his debt before the declaration of any dividend or dividends shall be entitled to be paid out of any money for the time being in the hands of the CL available for distribution of dividend, any dividend or dividends which such creditor may have failed to receive before that money is applied to the payment of any future dividend or dividends, but </a:t>
            </a:r>
            <a:r>
              <a:rPr lang="en-IN" u="sng" dirty="0"/>
              <a:t>he shall not be entitled to disturb the distribution of any dividend declared before his debt was proved </a:t>
            </a:r>
            <a:r>
              <a:rPr lang="en-IN" dirty="0"/>
              <a:t>by reason that he has not participated therein.</a:t>
            </a:r>
          </a:p>
          <a:p>
            <a:pPr algn="just"/>
            <a:r>
              <a:rPr lang="en-IN" b="1" dirty="0"/>
              <a:t>125. Payment of subsequent interest.-</a:t>
            </a:r>
            <a:endParaRPr lang="en-IN" dirty="0"/>
          </a:p>
          <a:p>
            <a:pPr algn="just"/>
            <a:r>
              <a:rPr lang="en-IN" dirty="0"/>
              <a:t>In the event of </a:t>
            </a:r>
            <a:r>
              <a:rPr lang="en-IN" u="sng" dirty="0"/>
              <a:t>there being a surplus after payment in full of all the claims admitted to proof</a:t>
            </a:r>
            <a:r>
              <a:rPr lang="en-IN" dirty="0"/>
              <a:t>, </a:t>
            </a:r>
            <a:r>
              <a:rPr lang="en-IN" u="sng" dirty="0"/>
              <a:t>creditors whose proofs have been admitted shall be paid interest from the date of the winding up order or of the resolution, as the case may be, up to the date of the declaration of the final dividend, at a rate not exceeding 6% p.a. </a:t>
            </a:r>
            <a:r>
              <a:rPr lang="en-IN" dirty="0"/>
              <a:t>or such other rate as may be decided by the Tribunal, on the admitted amount of the claim, after adjusting against the said amount the dividends declared as on the date of the declaration of each dividend.</a:t>
            </a:r>
          </a:p>
          <a:p>
            <a:pPr algn="just"/>
            <a:endParaRPr lang="en-IN" dirty="0"/>
          </a:p>
        </p:txBody>
      </p:sp>
    </p:spTree>
    <p:extLst>
      <p:ext uri="{BB962C8B-B14F-4D97-AF65-F5344CB8AC3E}">
        <p14:creationId xmlns:p14="http://schemas.microsoft.com/office/powerpoint/2010/main" val="2250325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F36DA-F469-4B19-9C80-D8182AF1E2A4}"/>
              </a:ext>
            </a:extLst>
          </p:cNvPr>
          <p:cNvSpPr>
            <a:spLocks noGrp="1"/>
          </p:cNvSpPr>
          <p:nvPr>
            <p:ph sz="half" idx="1"/>
          </p:nvPr>
        </p:nvSpPr>
        <p:spPr>
          <a:xfrm>
            <a:off x="209550" y="209550"/>
            <a:ext cx="7486650" cy="6362700"/>
          </a:xfrm>
        </p:spPr>
        <p:txBody>
          <a:bodyPr>
            <a:normAutofit fontScale="92500" lnSpcReduction="20000"/>
          </a:bodyPr>
          <a:lstStyle/>
          <a:p>
            <a:pPr algn="just"/>
            <a:r>
              <a:rPr lang="en-US" sz="2400" b="1" dirty="0"/>
              <a:t>Obligations of Directors and Managers.</a:t>
            </a:r>
            <a:endParaRPr lang="en-US" sz="2400" dirty="0"/>
          </a:p>
          <a:p>
            <a:pPr algn="just"/>
            <a:r>
              <a:rPr lang="en-US" sz="2400" b="1" dirty="0"/>
              <a:t>286.</a:t>
            </a:r>
            <a:r>
              <a:rPr lang="en-US" sz="2400" dirty="0"/>
              <a:t> In the case of a limited company, any person who is or has been a director or manager, whose liability is unlimited under the provisions of this Act, shall, in addition to his liability, if any, to contribute as an ordinary member, be liable to make a further contribution as if he were at the commencement of winding up, a member of an unlimited company:</a:t>
            </a:r>
          </a:p>
          <a:p>
            <a:pPr algn="just"/>
            <a:r>
              <a:rPr lang="en-US" sz="2400" dirty="0"/>
              <a:t>Provided that —</a:t>
            </a:r>
          </a:p>
          <a:p>
            <a:pPr marL="0" indent="0" algn="just">
              <a:buNone/>
            </a:pPr>
            <a:r>
              <a:rPr lang="en-US" sz="2400" dirty="0"/>
              <a:t>(a) a person who has been a director or manager shall not be liable to make such further contribution, if he has ceased to hold office for a year or upwards before the commencement of the winding up;</a:t>
            </a:r>
          </a:p>
          <a:p>
            <a:pPr marL="0" indent="0" algn="just">
              <a:buNone/>
            </a:pPr>
            <a:r>
              <a:rPr lang="en-US" sz="2400" dirty="0"/>
              <a:t>(b) a person who has been a director or manager shall not be liable to make such further contribution in respect of any debt or liability of the company contracted after he ceased to hold office;</a:t>
            </a:r>
          </a:p>
          <a:p>
            <a:pPr marL="0" indent="0" algn="just">
              <a:buNone/>
            </a:pPr>
            <a:r>
              <a:rPr lang="en-US" sz="2400" dirty="0"/>
              <a:t>(c) subject to the articles of the company, a director or manager shall not be liable to make such further contribution unless the Tribunal deems it necessary to require the contribution in order to satisfy the debts and liabilities of the company, and the costs, charges and expenses of the winding up.</a:t>
            </a:r>
          </a:p>
          <a:p>
            <a:pPr algn="just"/>
            <a:endParaRPr lang="en-IN" sz="2400" dirty="0"/>
          </a:p>
        </p:txBody>
      </p:sp>
    </p:spTree>
    <p:extLst>
      <p:ext uri="{BB962C8B-B14F-4D97-AF65-F5344CB8AC3E}">
        <p14:creationId xmlns:p14="http://schemas.microsoft.com/office/powerpoint/2010/main" val="2144179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4FA73-2B23-4E6E-B5C7-16093BBC1330}"/>
              </a:ext>
            </a:extLst>
          </p:cNvPr>
          <p:cNvSpPr>
            <a:spLocks noGrp="1"/>
          </p:cNvSpPr>
          <p:nvPr>
            <p:ph sz="half" idx="1"/>
          </p:nvPr>
        </p:nvSpPr>
        <p:spPr>
          <a:xfrm>
            <a:off x="276225" y="130629"/>
            <a:ext cx="5743575" cy="6498771"/>
          </a:xfrm>
        </p:spPr>
        <p:txBody>
          <a:bodyPr>
            <a:normAutofit fontScale="25000" lnSpcReduction="20000"/>
          </a:bodyPr>
          <a:lstStyle/>
          <a:p>
            <a:pPr algn="just"/>
            <a:r>
              <a:rPr lang="en-US" sz="7200" b="1" dirty="0"/>
              <a:t>Advisory Committee</a:t>
            </a:r>
            <a:endParaRPr lang="en-US" sz="7200" dirty="0"/>
          </a:p>
          <a:p>
            <a:pPr algn="just"/>
            <a:r>
              <a:rPr lang="en-US" sz="7200" b="1" dirty="0"/>
              <a:t>287. </a:t>
            </a:r>
            <a:r>
              <a:rPr lang="en-US" sz="7200" dirty="0"/>
              <a:t>(</a:t>
            </a:r>
            <a:r>
              <a:rPr lang="en-US" sz="7200" i="1" dirty="0"/>
              <a:t>1</a:t>
            </a:r>
            <a:r>
              <a:rPr lang="en-US" sz="7200" dirty="0"/>
              <a:t>) The Tribunal may, while passing an order of winding up of a company, direct that there shall be, an advisory committee to advise the Company Liquidator and to report to the Tribunal on such matters as the Tribunal may direct.</a:t>
            </a:r>
          </a:p>
          <a:p>
            <a:pPr algn="just"/>
            <a:r>
              <a:rPr lang="en-US" sz="7200" dirty="0"/>
              <a:t>(</a:t>
            </a:r>
            <a:r>
              <a:rPr lang="en-US" sz="7200" i="1" dirty="0"/>
              <a:t>2</a:t>
            </a:r>
            <a:r>
              <a:rPr lang="en-US" sz="7200" dirty="0"/>
              <a:t>) The advisory committee appointed by the Tribunal shall consist of not more than twelve members, being creditors and contributories of the company or such other persons in such proportion as the Tribunal may, keeping in view the circumstances of the company under liquidation, direct.</a:t>
            </a:r>
          </a:p>
          <a:p>
            <a:pPr algn="just"/>
            <a:r>
              <a:rPr lang="en-US" sz="7200" dirty="0"/>
              <a:t>(</a:t>
            </a:r>
            <a:r>
              <a:rPr lang="en-US" sz="7200" i="1" dirty="0"/>
              <a:t>3</a:t>
            </a:r>
            <a:r>
              <a:rPr lang="en-US" sz="7200" dirty="0"/>
              <a:t>) The Company Liquidator shall convene a meeting of creditors and contributories, as ascertained from the books and documents, of the company within thirty days from the date of order of winding up for enabling the Tribunal to determine the persons who may be members of the advisory committee.</a:t>
            </a:r>
          </a:p>
          <a:p>
            <a:pPr algn="just"/>
            <a:r>
              <a:rPr lang="en-US" sz="7200" dirty="0"/>
              <a:t>(</a:t>
            </a:r>
            <a:r>
              <a:rPr lang="en-US" sz="7200" i="1" dirty="0"/>
              <a:t>4</a:t>
            </a:r>
            <a:r>
              <a:rPr lang="en-US" sz="7200" dirty="0"/>
              <a:t>) The advisory committee shall have the right to inspect the books of account and other documents, assets and properties of the company under liquidation at a reasonable time.</a:t>
            </a:r>
          </a:p>
          <a:p>
            <a:pPr algn="just"/>
            <a:r>
              <a:rPr lang="en-US" sz="7200" dirty="0"/>
              <a:t>(</a:t>
            </a:r>
            <a:r>
              <a:rPr lang="en-US" sz="7200" i="1" dirty="0"/>
              <a:t>5</a:t>
            </a:r>
            <a:r>
              <a:rPr lang="en-US" sz="7200" dirty="0"/>
              <a:t>) The provisions relating to the convening of the meetings, the procedure to be followed thereat and other matters relating to conduct of business by the advisory committee shall be such as may be prescribed.</a:t>
            </a:r>
          </a:p>
          <a:p>
            <a:pPr algn="just"/>
            <a:r>
              <a:rPr lang="en-US" sz="7200" dirty="0"/>
              <a:t>(</a:t>
            </a:r>
            <a:r>
              <a:rPr lang="en-US" sz="7200" i="1" dirty="0"/>
              <a:t>6</a:t>
            </a:r>
            <a:r>
              <a:rPr lang="en-US" sz="7200" dirty="0"/>
              <a:t>) The meeting of advisory committee shall be chaired by the Company Liquidator.</a:t>
            </a:r>
          </a:p>
          <a:p>
            <a:pPr algn="just"/>
            <a:endParaRPr lang="en-IN" dirty="0"/>
          </a:p>
        </p:txBody>
      </p:sp>
      <p:sp>
        <p:nvSpPr>
          <p:cNvPr id="4" name="Content Placeholder 3">
            <a:extLst>
              <a:ext uri="{FF2B5EF4-FFF2-40B4-BE49-F238E27FC236}">
                <a16:creationId xmlns:a16="http://schemas.microsoft.com/office/drawing/2014/main" id="{195DF6EB-E6A8-41CD-8665-EB1481681B4C}"/>
              </a:ext>
            </a:extLst>
          </p:cNvPr>
          <p:cNvSpPr>
            <a:spLocks noGrp="1"/>
          </p:cNvSpPr>
          <p:nvPr>
            <p:ph sz="half" idx="2"/>
          </p:nvPr>
        </p:nvSpPr>
        <p:spPr>
          <a:xfrm>
            <a:off x="6172199" y="130629"/>
            <a:ext cx="5743575" cy="6727371"/>
          </a:xfrm>
        </p:spPr>
        <p:txBody>
          <a:bodyPr>
            <a:normAutofit fontScale="25000" lnSpcReduction="20000"/>
          </a:bodyPr>
          <a:lstStyle/>
          <a:p>
            <a:pPr algn="just"/>
            <a:r>
              <a:rPr lang="en-IN" sz="7200" b="1" dirty="0"/>
              <a:t>36. Meeting of creditors and contributories.-</a:t>
            </a:r>
            <a:endParaRPr lang="en-IN" sz="7200" dirty="0"/>
          </a:p>
          <a:p>
            <a:pPr algn="just"/>
            <a:r>
              <a:rPr lang="en-IN" sz="7200" dirty="0"/>
              <a:t>The meeting of the creditors and contributories in accordance with the provisions of subsection (3) of section 287 to determine the persons who may be the members of the advisory committee, shall be convened, held and conducted in the manner hereinafter provided in these rules for the holding and conducting of meeting of creditors and contributories.</a:t>
            </a:r>
          </a:p>
          <a:p>
            <a:pPr algn="just"/>
            <a:r>
              <a:rPr lang="en-IN" sz="7200" b="1" dirty="0"/>
              <a:t>37. CL to report result of meeting.-</a:t>
            </a:r>
            <a:endParaRPr lang="en-IN" sz="7200" dirty="0"/>
          </a:p>
          <a:p>
            <a:pPr algn="just"/>
            <a:r>
              <a:rPr lang="en-IN" sz="7200" dirty="0"/>
              <a:t>(1) Within 7 days after the meeting, the CL shall report result to the Tribunal in </a:t>
            </a:r>
            <a:r>
              <a:rPr lang="en-IN" sz="7200" b="1" dirty="0"/>
              <a:t>Form WIN 23</a:t>
            </a:r>
            <a:r>
              <a:rPr lang="en-IN" sz="7200" dirty="0"/>
              <a:t>.</a:t>
            </a:r>
          </a:p>
          <a:p>
            <a:pPr algn="just"/>
            <a:r>
              <a:rPr lang="en-IN" sz="7200" dirty="0"/>
              <a:t>(2) Where the creditors and contributories have agreed upon the constitution and composition of the AC and the persons who are to be members thereof, an AC shall be constituted in accordance with such decision, and the CL shall set out in his report the names of the members of the committee so constituted.</a:t>
            </a:r>
          </a:p>
          <a:p>
            <a:pPr algn="just"/>
            <a:r>
              <a:rPr lang="en-IN" sz="7200" dirty="0"/>
              <a:t>(3) If  creditors and contributories have not agreed upon the composition of the AC and the persons who are to be members thereof, the </a:t>
            </a:r>
            <a:r>
              <a:rPr lang="en-IN" sz="7200" u="sng" dirty="0"/>
              <a:t>CL shall apply to the Tribunal for directions</a:t>
            </a:r>
            <a:r>
              <a:rPr lang="en-IN" sz="7200" dirty="0"/>
              <a:t>, which shall fix a date for the consideration of the report of the CL and the notice of the date shall be advertised by the CL in such manner as the Tribunal shall direct; 7 days before the date so fixed in </a:t>
            </a:r>
            <a:r>
              <a:rPr lang="en-IN" sz="7200" b="1" dirty="0"/>
              <a:t>Form WIN 24</a:t>
            </a:r>
            <a:r>
              <a:rPr lang="en-IN" sz="7200" dirty="0"/>
              <a:t>.</a:t>
            </a:r>
          </a:p>
          <a:p>
            <a:pPr algn="just"/>
            <a:r>
              <a:rPr lang="en-IN" sz="7200" dirty="0"/>
              <a:t>(4) On the date fixed for hearing, the Tribunal may, after hearing the CL and any creditor or contributory who may appear, decide as to who would be the members of the said AC or pass such orders or give such directions in the matter, as the Tribunal may think fit.</a:t>
            </a:r>
          </a:p>
          <a:p>
            <a:pPr algn="just"/>
            <a:endParaRPr lang="en-IN" dirty="0"/>
          </a:p>
        </p:txBody>
      </p:sp>
    </p:spTree>
    <p:extLst>
      <p:ext uri="{BB962C8B-B14F-4D97-AF65-F5344CB8AC3E}">
        <p14:creationId xmlns:p14="http://schemas.microsoft.com/office/powerpoint/2010/main" val="3205812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4FA73-2B23-4E6E-B5C7-16093BBC1330}"/>
              </a:ext>
            </a:extLst>
          </p:cNvPr>
          <p:cNvSpPr>
            <a:spLocks noGrp="1"/>
          </p:cNvSpPr>
          <p:nvPr>
            <p:ph sz="half" idx="1"/>
          </p:nvPr>
        </p:nvSpPr>
        <p:spPr>
          <a:xfrm>
            <a:off x="276225" y="130629"/>
            <a:ext cx="5057775" cy="6498771"/>
          </a:xfrm>
        </p:spPr>
        <p:txBody>
          <a:bodyPr>
            <a:normAutofit fontScale="92500" lnSpcReduction="10000"/>
          </a:bodyPr>
          <a:lstStyle/>
          <a:p>
            <a:pPr algn="just"/>
            <a:r>
              <a:rPr lang="en-US" sz="2600" b="1" dirty="0"/>
              <a:t>Advisory Committee – </a:t>
            </a:r>
            <a:r>
              <a:rPr lang="en-US" sz="2600" b="1" dirty="0" err="1"/>
              <a:t>Contd</a:t>
            </a:r>
            <a:r>
              <a:rPr lang="en-US" sz="2600" b="1" dirty="0"/>
              <a:t>….</a:t>
            </a:r>
            <a:endParaRPr lang="en-US" sz="2600" dirty="0"/>
          </a:p>
          <a:p>
            <a:pPr algn="just"/>
            <a:endParaRPr lang="en-IN" dirty="0"/>
          </a:p>
        </p:txBody>
      </p:sp>
      <p:sp>
        <p:nvSpPr>
          <p:cNvPr id="4" name="Content Placeholder 3">
            <a:extLst>
              <a:ext uri="{FF2B5EF4-FFF2-40B4-BE49-F238E27FC236}">
                <a16:creationId xmlns:a16="http://schemas.microsoft.com/office/drawing/2014/main" id="{195DF6EB-E6A8-41CD-8665-EB1481681B4C}"/>
              </a:ext>
            </a:extLst>
          </p:cNvPr>
          <p:cNvSpPr>
            <a:spLocks noGrp="1"/>
          </p:cNvSpPr>
          <p:nvPr>
            <p:ph sz="half" idx="2"/>
          </p:nvPr>
        </p:nvSpPr>
        <p:spPr>
          <a:xfrm>
            <a:off x="5475515" y="130629"/>
            <a:ext cx="6440260" cy="6727371"/>
          </a:xfrm>
        </p:spPr>
        <p:txBody>
          <a:bodyPr>
            <a:normAutofit fontScale="92500" lnSpcReduction="10000"/>
          </a:bodyPr>
          <a:lstStyle/>
          <a:p>
            <a:pPr algn="just"/>
            <a:r>
              <a:rPr lang="en-IN" sz="1800" b="1" dirty="0"/>
              <a:t>38. Filling -up of vacancy in AC.-</a:t>
            </a:r>
            <a:endParaRPr lang="en-IN" sz="1800" dirty="0"/>
          </a:p>
          <a:p>
            <a:pPr algn="just"/>
            <a:r>
              <a:rPr lang="en-IN" sz="1800" dirty="0"/>
              <a:t>(1) On a vacancy occurring in the AC, the CL shall summon </a:t>
            </a:r>
            <a:r>
              <a:rPr lang="en-IN" sz="1800" u="sng" dirty="0"/>
              <a:t>a meeting of creditors or of contributories</a:t>
            </a:r>
            <a:r>
              <a:rPr lang="en-IN" sz="1800" dirty="0"/>
              <a:t>, as the case may require, to recommend for filling the vacancy and the meeting may, by resolution, recommend for re-appointing the same, or propose for appointing another creditor or contributory, as the case may to fill the vacancy:</a:t>
            </a:r>
          </a:p>
          <a:p>
            <a:pPr algn="just"/>
            <a:r>
              <a:rPr lang="en-IN" sz="1800" dirty="0"/>
              <a:t>Provided that if the CL is of the opinion that it is unnecessary for the vacancy to be filled, </a:t>
            </a:r>
            <a:r>
              <a:rPr lang="en-IN" sz="1800" u="sng" dirty="0"/>
              <a:t>he may apply to the Tribunal </a:t>
            </a:r>
            <a:r>
              <a:rPr lang="en-IN" sz="1800" dirty="0"/>
              <a:t>and the Tribunal may make an order in this regard.</a:t>
            </a:r>
          </a:p>
          <a:p>
            <a:pPr algn="just"/>
            <a:r>
              <a:rPr lang="en-IN" sz="1800" dirty="0"/>
              <a:t>(2) The continuing members of the AC, if </a:t>
            </a:r>
            <a:r>
              <a:rPr lang="en-IN" sz="1800" u="sng" dirty="0"/>
              <a:t>not less than two</a:t>
            </a:r>
            <a:r>
              <a:rPr lang="en-IN" sz="1800" dirty="0"/>
              <a:t>, may act notwithstanding any vacancy in the said committee.</a:t>
            </a:r>
          </a:p>
          <a:p>
            <a:pPr algn="just"/>
            <a:r>
              <a:rPr lang="en-IN" sz="1800" dirty="0"/>
              <a:t>(3) Where the creditors or contributories, as the case may be, fail to fill the vacancy for whatever reason, the </a:t>
            </a:r>
            <a:r>
              <a:rPr lang="en-IN" sz="1800" u="sng" dirty="0"/>
              <a:t>CL shall forthwith report such failure to the Tribunal</a:t>
            </a:r>
            <a:r>
              <a:rPr lang="en-IN" sz="1800" dirty="0"/>
              <a:t> and Tribunal may, by order, fill such vacancy.</a:t>
            </a:r>
          </a:p>
          <a:p>
            <a:pPr algn="just"/>
            <a:r>
              <a:rPr lang="en-IN" sz="1800" b="1" dirty="0"/>
              <a:t>39. CL and members of AC dealing</a:t>
            </a:r>
            <a:r>
              <a:rPr lang="en-IN" sz="1800" dirty="0"/>
              <a:t> </a:t>
            </a:r>
            <a:r>
              <a:rPr lang="en-IN" sz="1800" b="1" dirty="0"/>
              <a:t>with company's assets.-</a:t>
            </a:r>
            <a:endParaRPr lang="en-IN" sz="1800" dirty="0"/>
          </a:p>
          <a:p>
            <a:pPr algn="just"/>
            <a:r>
              <a:rPr lang="en-IN" sz="1800" u="sng" dirty="0"/>
              <a:t>Neither the CL nor any member of the AC shall</a:t>
            </a:r>
            <a:r>
              <a:rPr lang="en-IN" sz="1800" dirty="0"/>
              <a:t>, while acting as such liquidator or member of such committee in any winding up, either directly or indirectly, by himself or through his employer, partner, clerk, agent, servant, or relative, </a:t>
            </a:r>
            <a:r>
              <a:rPr lang="en-IN" sz="1800" u="sng" dirty="0"/>
              <a:t>become purchaser of any part of the company's assets</a:t>
            </a:r>
            <a:r>
              <a:rPr lang="en-IN" sz="1800" dirty="0"/>
              <a:t>, </a:t>
            </a:r>
            <a:r>
              <a:rPr lang="en-IN" sz="1800" u="sng" dirty="0"/>
              <a:t>except by leave of the Tribunal</a:t>
            </a:r>
            <a:r>
              <a:rPr lang="en-IN" sz="1800" dirty="0"/>
              <a:t> and any such purchase made contrary to the provisions of this rule may be set aside by the Tribunal on the application of the said liquidator or of a creditor or contributory, as the case may be, and the Tribunal may make such order as to costs as it may think fit.</a:t>
            </a:r>
          </a:p>
        </p:txBody>
      </p:sp>
    </p:spTree>
    <p:extLst>
      <p:ext uri="{BB962C8B-B14F-4D97-AF65-F5344CB8AC3E}">
        <p14:creationId xmlns:p14="http://schemas.microsoft.com/office/powerpoint/2010/main" val="1425441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9DF42F-A3FD-44C8-BDB7-EC5278B59322}"/>
              </a:ext>
            </a:extLst>
          </p:cNvPr>
          <p:cNvSpPr>
            <a:spLocks noGrp="1"/>
          </p:cNvSpPr>
          <p:nvPr>
            <p:ph sz="half" idx="1"/>
          </p:nvPr>
        </p:nvSpPr>
        <p:spPr>
          <a:xfrm>
            <a:off x="266700" y="257175"/>
            <a:ext cx="5753100" cy="6343650"/>
          </a:xfrm>
        </p:spPr>
        <p:txBody>
          <a:bodyPr>
            <a:normAutofit/>
          </a:bodyPr>
          <a:lstStyle/>
          <a:p>
            <a:pPr algn="just"/>
            <a:r>
              <a:rPr lang="en-US" b="1" dirty="0"/>
              <a:t>Submission of Periodical Reports to Tribunal.</a:t>
            </a:r>
            <a:endParaRPr lang="en-US" dirty="0"/>
          </a:p>
          <a:p>
            <a:pPr algn="just"/>
            <a:r>
              <a:rPr lang="en-US" b="1" dirty="0"/>
              <a:t>288.</a:t>
            </a:r>
            <a:r>
              <a:rPr lang="en-US" dirty="0"/>
              <a:t> (1)The CL shall make periodical reports to the Tribunal and in any case make a report at the end of each quarter with respect to the progress of the winding up of the company in such form and manner as may be prescribed.</a:t>
            </a:r>
          </a:p>
          <a:p>
            <a:pPr algn="just"/>
            <a:r>
              <a:rPr lang="en-US" dirty="0"/>
              <a:t>(2)The Tribunal may, </a:t>
            </a:r>
            <a:r>
              <a:rPr lang="en-US" u="sng" dirty="0"/>
              <a:t>on an application by the CL</a:t>
            </a:r>
            <a:r>
              <a:rPr lang="en-US" dirty="0"/>
              <a:t>, review the orders made by it and make such modifications as it thinks fit.</a:t>
            </a:r>
          </a:p>
        </p:txBody>
      </p:sp>
      <p:sp>
        <p:nvSpPr>
          <p:cNvPr id="4" name="Content Placeholder 3">
            <a:extLst>
              <a:ext uri="{FF2B5EF4-FFF2-40B4-BE49-F238E27FC236}">
                <a16:creationId xmlns:a16="http://schemas.microsoft.com/office/drawing/2014/main" id="{27872444-E298-4408-88D6-03D9648FE6B6}"/>
              </a:ext>
            </a:extLst>
          </p:cNvPr>
          <p:cNvSpPr>
            <a:spLocks noGrp="1"/>
          </p:cNvSpPr>
          <p:nvPr>
            <p:ph sz="half" idx="2"/>
          </p:nvPr>
        </p:nvSpPr>
        <p:spPr>
          <a:xfrm>
            <a:off x="6172199" y="257174"/>
            <a:ext cx="5753099" cy="6343649"/>
          </a:xfrm>
        </p:spPr>
        <p:txBody>
          <a:bodyPr>
            <a:normAutofit/>
          </a:bodyPr>
          <a:lstStyle/>
          <a:p>
            <a:pPr algn="just"/>
            <a:r>
              <a:rPr lang="en-IN" b="1" dirty="0"/>
              <a:t>76. Submission of periodical reports to the tribunal.-</a:t>
            </a:r>
            <a:endParaRPr lang="en-IN" dirty="0"/>
          </a:p>
          <a:p>
            <a:pPr algn="just"/>
            <a:r>
              <a:rPr lang="en-IN" dirty="0"/>
              <a:t>The CL shall make quarterly reports, referred to in sub-section (1) of section 288, to the Tribunal in </a:t>
            </a:r>
            <a:r>
              <a:rPr lang="en-IN" b="1" dirty="0"/>
              <a:t>Form WIN 37</a:t>
            </a:r>
            <a:r>
              <a:rPr lang="en-IN" dirty="0"/>
              <a:t> with respect to the progress of winding up of the company.</a:t>
            </a:r>
          </a:p>
          <a:p>
            <a:pPr algn="just"/>
            <a:endParaRPr lang="en-IN" dirty="0"/>
          </a:p>
        </p:txBody>
      </p:sp>
    </p:spTree>
    <p:extLst>
      <p:ext uri="{BB962C8B-B14F-4D97-AF65-F5344CB8AC3E}">
        <p14:creationId xmlns:p14="http://schemas.microsoft.com/office/powerpoint/2010/main" val="1469528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70DFD-FA5C-4AD9-824E-5EDDC7C956B4}"/>
              </a:ext>
            </a:extLst>
          </p:cNvPr>
          <p:cNvSpPr>
            <a:spLocks noGrp="1"/>
          </p:cNvSpPr>
          <p:nvPr>
            <p:ph sz="half" idx="1"/>
          </p:nvPr>
        </p:nvSpPr>
        <p:spPr>
          <a:xfrm>
            <a:off x="367748" y="337930"/>
            <a:ext cx="5652052" cy="6172200"/>
          </a:xfrm>
        </p:spPr>
        <p:txBody>
          <a:bodyPr/>
          <a:lstStyle/>
          <a:p>
            <a:r>
              <a:rPr lang="en-US" b="1" dirty="0"/>
              <a:t>Power of Tribunal on Application for Stay of Winding Up.</a:t>
            </a:r>
            <a:endParaRPr lang="en-US" dirty="0"/>
          </a:p>
          <a:p>
            <a:r>
              <a:rPr lang="en-US" b="1" dirty="0"/>
              <a:t>289.</a:t>
            </a:r>
            <a:r>
              <a:rPr lang="en-US" dirty="0"/>
              <a:t> </a:t>
            </a:r>
            <a:r>
              <a:rPr lang="en-US" b="1" dirty="0"/>
              <a:t>Omitted</a:t>
            </a:r>
            <a:endParaRPr lang="en-US" dirty="0"/>
          </a:p>
          <a:p>
            <a:endParaRPr lang="en-IN" dirty="0"/>
          </a:p>
        </p:txBody>
      </p:sp>
    </p:spTree>
    <p:extLst>
      <p:ext uri="{BB962C8B-B14F-4D97-AF65-F5344CB8AC3E}">
        <p14:creationId xmlns:p14="http://schemas.microsoft.com/office/powerpoint/2010/main" val="534002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8D846A9-93A6-4F74-A564-3BAA8D585FB4}"/>
              </a:ext>
            </a:extLst>
          </p:cNvPr>
          <p:cNvSpPr>
            <a:spLocks noGrp="1"/>
          </p:cNvSpPr>
          <p:nvPr>
            <p:ph sz="half" idx="2"/>
          </p:nvPr>
        </p:nvSpPr>
        <p:spPr>
          <a:xfrm>
            <a:off x="5714999" y="266700"/>
            <a:ext cx="6219825" cy="6353170"/>
          </a:xfrm>
        </p:spPr>
        <p:txBody>
          <a:bodyPr>
            <a:normAutofit fontScale="40000" lnSpcReduction="20000"/>
          </a:bodyPr>
          <a:lstStyle/>
          <a:p>
            <a:pPr algn="just"/>
            <a:r>
              <a:rPr lang="en-IN" b="1" dirty="0"/>
              <a:t>ATTENDANCE AND APPEARANCE OF CREDITORS AND CONTRIBUTORIES</a:t>
            </a:r>
            <a:endParaRPr lang="en-IN" dirty="0"/>
          </a:p>
          <a:p>
            <a:pPr algn="just"/>
            <a:r>
              <a:rPr lang="en-IN" b="1" dirty="0"/>
              <a:t>126. Attendance at proceedings.-</a:t>
            </a:r>
            <a:endParaRPr lang="en-IN" dirty="0"/>
          </a:p>
          <a:p>
            <a:pPr algn="just"/>
            <a:r>
              <a:rPr lang="en-IN" dirty="0"/>
              <a:t>(1) Save as otherwise provided by these rules or by an order of the Tribunal, every contributory and every creditor shall be at liberty at his own expense to attend the proceedings before the Tribunal or before the CL and shall be entitled upon payment of the costs occasioned thereby to have notice of all such proceedings as he shall, by request in writing addressed to the CL, desire to have notice of; but if the Tribunal shall be of opinion that the attendance of any such person has occasioned any additional costs which ought not to be borne by the funds of the company, it may direct such costs or a gross sum in lieu thereof to be paid by such person and such person shall not be entitled to attend any further proceedings until he had paid the same.</a:t>
            </a:r>
          </a:p>
          <a:p>
            <a:pPr algn="just"/>
            <a:r>
              <a:rPr lang="en-IN" dirty="0"/>
              <a:t>(2) No contributory or creditor shall be entitled to </a:t>
            </a:r>
            <a:r>
              <a:rPr lang="en-IN" u="sng" dirty="0"/>
              <a:t>attend any proceedings before the Tribunal</a:t>
            </a:r>
            <a:r>
              <a:rPr lang="en-IN" dirty="0"/>
              <a:t>, unless and until </a:t>
            </a:r>
            <a:r>
              <a:rPr lang="en-IN" u="sng" dirty="0"/>
              <a:t>he or an authorised representative on his behalf has filed an appearance with the Registry </a:t>
            </a:r>
            <a:r>
              <a:rPr lang="en-IN" dirty="0"/>
              <a:t>and the Registry shall keep an </a:t>
            </a:r>
            <a:r>
              <a:rPr lang="en-IN" u="sng" dirty="0"/>
              <a:t>"Appearance Book</a:t>
            </a:r>
            <a:r>
              <a:rPr lang="en-IN" dirty="0"/>
              <a:t>" in which all such appearances shall be entered.</a:t>
            </a:r>
          </a:p>
          <a:p>
            <a:pPr algn="just"/>
            <a:r>
              <a:rPr lang="en-IN" b="1" dirty="0"/>
              <a:t>127. Representation of creditors and contributories before Tribunal.</a:t>
            </a:r>
            <a:endParaRPr lang="en-IN" dirty="0"/>
          </a:p>
          <a:p>
            <a:pPr algn="just"/>
            <a:r>
              <a:rPr lang="en-IN" dirty="0"/>
              <a:t>The Tribunal may, if it thinks fit, appoint from time to time anyone or more of the creditors or contributories to represent before the Tribunal at the expense of the company, all or any class of creditors or contributories upon any question or in relation to any proceedings before the Tribunal, and may remove any person so appointed, if more than one person is appointed under this rule to represent one class, and the persons so appointed, shall employ the same authorised representative to represent them, and where they fail to agree as to the authorised representative to be employed, </a:t>
            </a:r>
            <a:r>
              <a:rPr lang="en-IN" u="sng" dirty="0"/>
              <a:t>the Tribunal may nominate an authorised representative for them</a:t>
            </a:r>
            <a:r>
              <a:rPr lang="en-IN" dirty="0"/>
              <a:t>.</a:t>
            </a:r>
          </a:p>
          <a:p>
            <a:pPr algn="just"/>
            <a:r>
              <a:rPr lang="en-IN" b="1" dirty="0"/>
              <a:t>COLLECTION AND DISTRIBUTION OF ASSETS IN WINDING UP BY TRIBUNAL</a:t>
            </a:r>
            <a:endParaRPr lang="en-IN" dirty="0"/>
          </a:p>
          <a:p>
            <a:pPr algn="just"/>
            <a:r>
              <a:rPr lang="en-IN" b="1" dirty="0"/>
              <a:t>128. Powers of CL.-</a:t>
            </a:r>
            <a:endParaRPr lang="en-IN" dirty="0"/>
          </a:p>
          <a:p>
            <a:pPr algn="just"/>
            <a:r>
              <a:rPr lang="en-IN" dirty="0"/>
              <a:t>The duties imposed by sub-section (1) of section 290 with regard to the collection of the assets of the company and the application of the assets in discharge of the company's liabilities shall be discharged </a:t>
            </a:r>
            <a:r>
              <a:rPr lang="en-IN" u="sng" dirty="0"/>
              <a:t>by the CL subject to the control of the Tribunal</a:t>
            </a:r>
            <a:r>
              <a:rPr lang="en-IN" dirty="0"/>
              <a:t>.</a:t>
            </a:r>
          </a:p>
          <a:p>
            <a:pPr algn="just"/>
            <a:r>
              <a:rPr lang="en-IN" b="1" dirty="0"/>
              <a:t>129. CL to be in position of receiver.-</a:t>
            </a:r>
            <a:endParaRPr lang="en-IN" dirty="0"/>
          </a:p>
          <a:p>
            <a:pPr algn="just"/>
            <a:r>
              <a:rPr lang="en-IN" dirty="0"/>
              <a:t>For the discharge by the CL of the duties imposed by sub-section (1) of section 290, the CL shall, for the purpose of acquiring and retaining possession of the property of the company, be in the same position </a:t>
            </a:r>
            <a:r>
              <a:rPr lang="en-IN" u="sng" dirty="0"/>
              <a:t>as if he were a Receiver of the property appointed by the Tribunal</a:t>
            </a:r>
            <a:r>
              <a:rPr lang="en-IN" dirty="0"/>
              <a:t>, and </a:t>
            </a:r>
            <a:r>
              <a:rPr lang="en-IN" u="sng" dirty="0"/>
              <a:t>the Tribunal may on his application enforce such acquisition or retention </a:t>
            </a:r>
            <a:r>
              <a:rPr lang="en-IN" dirty="0"/>
              <a:t>accordingly.</a:t>
            </a:r>
          </a:p>
          <a:p>
            <a:pPr algn="just"/>
            <a:r>
              <a:rPr lang="en-IN" b="1" dirty="0"/>
              <a:t>130. Company's property to be surrendered to CL</a:t>
            </a:r>
            <a:r>
              <a:rPr lang="en-IN" dirty="0"/>
              <a:t> </a:t>
            </a:r>
            <a:r>
              <a:rPr lang="en-IN" b="1" dirty="0"/>
              <a:t>on requisition.-</a:t>
            </a:r>
            <a:endParaRPr lang="en-IN" dirty="0"/>
          </a:p>
          <a:p>
            <a:pPr algn="just"/>
            <a:r>
              <a:rPr lang="en-IN" dirty="0"/>
              <a:t>Any contributory for the time being on the list of contributories, trustee, receiver, banker, agent, officer or other employee of a company which is being wound up under order of the Tribunal, shall on notice from the CL and within such time as he shall by notice require, pay, deliver, convey, surrender or transfer to or into the hands of the CL any money, property or books and papers in his custody or under his control to which the company is or appears to be entitled and where the person so required fails to comply with the notice, the CL may apply to the Tribunal for appropriate orders and the notice shall be in </a:t>
            </a:r>
            <a:r>
              <a:rPr lang="en-IN" b="1" dirty="0"/>
              <a:t>Form WIN 51</a:t>
            </a:r>
            <a:r>
              <a:rPr lang="en-IN" dirty="0"/>
              <a:t>.</a:t>
            </a:r>
          </a:p>
        </p:txBody>
      </p:sp>
      <p:sp>
        <p:nvSpPr>
          <p:cNvPr id="10" name="Rectangle 3">
            <a:extLst>
              <a:ext uri="{FF2B5EF4-FFF2-40B4-BE49-F238E27FC236}">
                <a16:creationId xmlns:a16="http://schemas.microsoft.com/office/drawing/2014/main" id="{8EC2B30E-794E-4F07-892A-D8C8D929B7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183AF010-9E49-43A7-B485-2E1FC1EF7A2B}"/>
              </a:ext>
            </a:extLst>
          </p:cNvPr>
          <p:cNvSpPr txBox="1"/>
          <p:nvPr/>
        </p:nvSpPr>
        <p:spPr>
          <a:xfrm>
            <a:off x="109057" y="377505"/>
            <a:ext cx="5486400" cy="6186309"/>
          </a:xfrm>
          <a:prstGeom prst="rect">
            <a:avLst/>
          </a:prstGeom>
          <a:noFill/>
        </p:spPr>
        <p:txBody>
          <a:bodyPr wrap="square" rtlCol="0">
            <a:spAutoFit/>
          </a:bodyPr>
          <a:lstStyle/>
          <a:p>
            <a:pPr algn="just"/>
            <a:r>
              <a:rPr lang="en-US" sz="900" b="1" dirty="0">
                <a:latin typeface="Arial" panose="020B0604020202020204" pitchFamily="34" charset="0"/>
              </a:rPr>
              <a:t>Powers and Duties of Company Liquidator.</a:t>
            </a:r>
            <a:endParaRPr lang="en-US" sz="900" dirty="0"/>
          </a:p>
          <a:p>
            <a:pPr algn="just"/>
            <a:r>
              <a:rPr lang="en-US" sz="900" b="1" dirty="0">
                <a:latin typeface="Arial" panose="020B0604020202020204" pitchFamily="34" charset="0"/>
              </a:rPr>
              <a:t>290.</a:t>
            </a:r>
            <a:r>
              <a:rPr lang="en-US" sz="900" dirty="0">
                <a:latin typeface="Arial" panose="020B0604020202020204" pitchFamily="34" charset="0"/>
              </a:rPr>
              <a:t> (1) Subject to directions by the Tribunal, if any, in this regard, the Company Liquidator, in a winding up of a company by the Tribunal, shall have the power—</a:t>
            </a:r>
          </a:p>
          <a:p>
            <a:pPr algn="just"/>
            <a:r>
              <a:rPr lang="en-US" sz="900" dirty="0">
                <a:latin typeface="Arial" panose="020B0604020202020204" pitchFamily="34" charset="0"/>
              </a:rPr>
              <a:t>(a) to carry on the business of the company so far as may be necessary for the beneficial winding up of the company;</a:t>
            </a:r>
          </a:p>
          <a:p>
            <a:pPr algn="just"/>
            <a:r>
              <a:rPr lang="en-US" sz="900" dirty="0">
                <a:latin typeface="Arial" panose="020B0604020202020204" pitchFamily="34" charset="0"/>
              </a:rPr>
              <a:t>(b) to do all acts and to execute, in the name and on behalf of the company, all deeds, receipts and other documents, and for that purpose, to use, when necessary, the company’s seal;</a:t>
            </a:r>
          </a:p>
          <a:p>
            <a:pPr algn="just"/>
            <a:r>
              <a:rPr lang="en-US" sz="900" dirty="0">
                <a:latin typeface="Arial" panose="020B0604020202020204" pitchFamily="34" charset="0"/>
              </a:rPr>
              <a:t>(c) to sell the immovable and movable property and actionable claims of the company by public auction or private contract, with power to transfer such property to any person or body corporate, or to sell the same in parcels;</a:t>
            </a:r>
          </a:p>
          <a:p>
            <a:pPr algn="just"/>
            <a:r>
              <a:rPr lang="en-US" sz="900" dirty="0">
                <a:latin typeface="Arial" panose="020B0604020202020204" pitchFamily="34" charset="0"/>
              </a:rPr>
              <a:t>(d) to sell the whole of the undertaking of the company as a going concern;</a:t>
            </a:r>
          </a:p>
          <a:p>
            <a:pPr algn="just"/>
            <a:r>
              <a:rPr lang="en-US" sz="900" dirty="0">
                <a:latin typeface="Arial" panose="020B0604020202020204" pitchFamily="34" charset="0"/>
              </a:rPr>
              <a:t>(e) to raise any money required on the security of the assets of the company;</a:t>
            </a:r>
            <a:br>
              <a:rPr lang="en-US" sz="900" dirty="0">
                <a:latin typeface="Arial" panose="020B0604020202020204" pitchFamily="34" charset="0"/>
              </a:rPr>
            </a:br>
            <a:r>
              <a:rPr lang="en-US" sz="900" dirty="0">
                <a:latin typeface="Arial" panose="020B0604020202020204" pitchFamily="34" charset="0"/>
              </a:rPr>
              <a:t>(f) to institute or defend any suit, prosecution or other legal proceeding, civil or criminal, in the name and on behalf of the company;</a:t>
            </a:r>
          </a:p>
          <a:p>
            <a:pPr algn="just"/>
            <a:r>
              <a:rPr lang="en-US" sz="900" dirty="0">
                <a:latin typeface="Arial" panose="020B0604020202020204" pitchFamily="34" charset="0"/>
              </a:rPr>
              <a:t>(g) to invite and settle claim of creditors, employees or any other claimant and distribute sale proceeds in accordance with priorities established under this Act;</a:t>
            </a:r>
          </a:p>
          <a:p>
            <a:pPr algn="just"/>
            <a:r>
              <a:rPr lang="en-US" sz="900" dirty="0">
                <a:latin typeface="Arial" panose="020B0604020202020204" pitchFamily="34" charset="0"/>
              </a:rPr>
              <a:t>(h) to inspect the records and returns of the company on the files of the Registrar or any other authority;</a:t>
            </a:r>
            <a:br>
              <a:rPr lang="en-US" sz="900" dirty="0">
                <a:latin typeface="Arial" panose="020B0604020202020204" pitchFamily="34" charset="0"/>
              </a:rPr>
            </a:br>
            <a:r>
              <a:rPr lang="en-US" sz="900" dirty="0">
                <a:latin typeface="Arial" panose="020B0604020202020204" pitchFamily="34" charset="0"/>
              </a:rPr>
              <a:t>(</a:t>
            </a:r>
            <a:r>
              <a:rPr lang="en-US" sz="900" dirty="0" err="1">
                <a:latin typeface="Arial" panose="020B0604020202020204" pitchFamily="34" charset="0"/>
              </a:rPr>
              <a:t>i</a:t>
            </a:r>
            <a:r>
              <a:rPr lang="en-US" sz="900" dirty="0">
                <a:latin typeface="Arial" panose="020B0604020202020204" pitchFamily="34" charset="0"/>
              </a:rPr>
              <a:t>) to prove rank and claim in the insolvency of any contributory for any balance against his estate, and to receive dividends in the insolvency, in respect of that balance, as a separate debt due from the insolvent, and </a:t>
            </a:r>
            <a:r>
              <a:rPr lang="en-US" sz="900" dirty="0" err="1">
                <a:latin typeface="Arial" panose="020B0604020202020204" pitchFamily="34" charset="0"/>
              </a:rPr>
              <a:t>rateably</a:t>
            </a:r>
            <a:r>
              <a:rPr lang="en-US" sz="900" dirty="0">
                <a:latin typeface="Arial" panose="020B0604020202020204" pitchFamily="34" charset="0"/>
              </a:rPr>
              <a:t> with the other separate creditors;</a:t>
            </a:r>
          </a:p>
          <a:p>
            <a:pPr algn="just"/>
            <a:r>
              <a:rPr lang="en-US" sz="900" dirty="0">
                <a:latin typeface="Arial" panose="020B0604020202020204" pitchFamily="34" charset="0"/>
              </a:rPr>
              <a:t>(j) to draw, accept, make and endorse any negotiable instruments including cheque, bill of exchange, hundi or promissory note in the name and on behalf of the company, with the same effect with respect to the liability of the company as if such instruments had been drawn, accepted, made or endorsed by or on behalf of the company in the course of its business;</a:t>
            </a:r>
          </a:p>
          <a:p>
            <a:pPr algn="just"/>
            <a:r>
              <a:rPr lang="en-US" sz="900" dirty="0">
                <a:latin typeface="Arial" panose="020B0604020202020204" pitchFamily="34" charset="0"/>
              </a:rPr>
              <a:t>(k) to take out, in his official name, letters of administration to any deceased contributory, and to do in his official name any other act necessary for obtaining payment of any money due from a contributory or his estate which cannot be conveniently done in the name of the company, and in all such cases, the money due shall, for the purpose of enabling the Company Liquidator to take out the letters of administration or recover the money, be deemed to be due to the Company Liquidator himself;</a:t>
            </a:r>
          </a:p>
          <a:p>
            <a:pPr algn="just"/>
            <a:r>
              <a:rPr lang="en-US" sz="900" dirty="0">
                <a:latin typeface="Arial" panose="020B0604020202020204" pitchFamily="34" charset="0"/>
              </a:rPr>
              <a:t>(l) to obtain any professional assistance from any person or appoint any professional, in discharge of his duties, obligations and responsibilities and for protection of the assets of the company, appoint an agent to do any business which the Company Liquidator is unable to do himself;</a:t>
            </a:r>
          </a:p>
          <a:p>
            <a:pPr algn="just"/>
            <a:r>
              <a:rPr lang="en-US" sz="900" dirty="0">
                <a:latin typeface="Arial" panose="020B0604020202020204" pitchFamily="34" charset="0"/>
              </a:rPr>
              <a:t>(m) to take all such actions, steps, or to sign, execute and verify any paper, deed, document, application, petition, affidavit, bond or instrument as may be necessary,—</a:t>
            </a:r>
          </a:p>
          <a:p>
            <a:pPr marL="176213" algn="just">
              <a:buAutoNum type="romanLcParenBoth"/>
            </a:pPr>
            <a:r>
              <a:rPr lang="en-US" sz="900" dirty="0">
                <a:latin typeface="Arial" panose="020B0604020202020204" pitchFamily="34" charset="0"/>
              </a:rPr>
              <a:t> for winding up of the company;</a:t>
            </a:r>
          </a:p>
          <a:p>
            <a:pPr marL="176213" algn="just"/>
            <a:r>
              <a:rPr lang="en-US" sz="900" dirty="0">
                <a:latin typeface="Arial" panose="020B0604020202020204" pitchFamily="34" charset="0"/>
              </a:rPr>
              <a:t>(ii) for distribution of assets;</a:t>
            </a:r>
            <a:endParaRPr lang="en-US" sz="900" dirty="0"/>
          </a:p>
          <a:p>
            <a:pPr marL="176213" algn="just"/>
            <a:r>
              <a:rPr lang="en-US" sz="900" dirty="0">
                <a:latin typeface="Arial" panose="020B0604020202020204" pitchFamily="34" charset="0"/>
              </a:rPr>
              <a:t>(iii) in discharge of his duties and obligations and functions as Company Liquidator; and</a:t>
            </a:r>
          </a:p>
          <a:p>
            <a:pPr algn="just"/>
            <a:r>
              <a:rPr lang="en-US" sz="900" dirty="0">
                <a:latin typeface="Arial" panose="020B0604020202020204" pitchFamily="34" charset="0"/>
              </a:rPr>
              <a:t>(n) to apply to the Tribunal for such orders or directions as may be necessary for the winding up of the company.</a:t>
            </a:r>
            <a:endParaRPr lang="en-US" sz="900" dirty="0"/>
          </a:p>
          <a:p>
            <a:pPr algn="just"/>
            <a:r>
              <a:rPr lang="en-US" sz="900" dirty="0">
                <a:latin typeface="Arial" panose="020B0604020202020204" pitchFamily="34" charset="0"/>
              </a:rPr>
              <a:t>(2) The exercise of powers by the Company Liquidator under sub-section (1)shall be subject to the overall control of the Tribunal.</a:t>
            </a:r>
            <a:endParaRPr lang="en-US" sz="900" dirty="0"/>
          </a:p>
          <a:p>
            <a:pPr algn="just"/>
            <a:r>
              <a:rPr lang="en-US" sz="900" dirty="0">
                <a:latin typeface="Arial" panose="020B0604020202020204" pitchFamily="34" charset="0"/>
              </a:rPr>
              <a:t>(3) Notwithstanding the provisions of sub-section (1), the Company Liquidator shall perform such other duties as the Tribunal may specify in this behalf.</a:t>
            </a:r>
            <a:endParaRPr lang="en-IN" sz="900" dirty="0"/>
          </a:p>
        </p:txBody>
      </p:sp>
    </p:spTree>
    <p:extLst>
      <p:ext uri="{BB962C8B-B14F-4D97-AF65-F5344CB8AC3E}">
        <p14:creationId xmlns:p14="http://schemas.microsoft.com/office/powerpoint/2010/main" val="2188836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8A6880-D6EE-44F1-8AEC-2DF2DE9A46AA}"/>
              </a:ext>
            </a:extLst>
          </p:cNvPr>
          <p:cNvSpPr>
            <a:spLocks noGrp="1"/>
          </p:cNvSpPr>
          <p:nvPr>
            <p:ph sz="half" idx="1"/>
          </p:nvPr>
        </p:nvSpPr>
        <p:spPr>
          <a:xfrm>
            <a:off x="285750" y="285750"/>
            <a:ext cx="5734050" cy="6315075"/>
          </a:xfrm>
        </p:spPr>
        <p:txBody>
          <a:bodyPr>
            <a:normAutofit fontScale="92500" lnSpcReduction="20000"/>
          </a:bodyPr>
          <a:lstStyle/>
          <a:p>
            <a:pPr algn="just"/>
            <a:r>
              <a:rPr lang="en-US" b="1" dirty="0"/>
              <a:t>Provision for Professional Assistance to Company Liquidator.</a:t>
            </a:r>
            <a:endParaRPr lang="en-US" dirty="0"/>
          </a:p>
          <a:p>
            <a:pPr algn="just"/>
            <a:r>
              <a:rPr lang="en-US" b="1" dirty="0"/>
              <a:t>291.</a:t>
            </a:r>
            <a:r>
              <a:rPr lang="en-US" dirty="0"/>
              <a:t> (1)The Company Liquidator may, with the sanction of the Tribunal, appoint one or more chartered accountants or company secretaries or cost accountants or legal practitioners or such other professionals on such terms and conditions, as may be necessary, to assist him in the performance of his duties and functions under this Act.</a:t>
            </a:r>
          </a:p>
          <a:p>
            <a:pPr algn="just"/>
            <a:r>
              <a:rPr lang="en-US" dirty="0"/>
              <a:t>(2) Any person appointed under this section shall disclose forthwith to the Tribunal in the prescribed form any conflict of interest or lack of independence in respect of his appointment.</a:t>
            </a:r>
          </a:p>
          <a:p>
            <a:pPr algn="just"/>
            <a:endParaRPr lang="en-IN" dirty="0"/>
          </a:p>
        </p:txBody>
      </p:sp>
      <p:sp>
        <p:nvSpPr>
          <p:cNvPr id="4" name="Content Placeholder 3">
            <a:extLst>
              <a:ext uri="{FF2B5EF4-FFF2-40B4-BE49-F238E27FC236}">
                <a16:creationId xmlns:a16="http://schemas.microsoft.com/office/drawing/2014/main" id="{B6E47C00-638F-40E7-B2D3-B58B1E740ADE}"/>
              </a:ext>
            </a:extLst>
          </p:cNvPr>
          <p:cNvSpPr>
            <a:spLocks noGrp="1"/>
          </p:cNvSpPr>
          <p:nvPr>
            <p:ph sz="half" idx="2"/>
          </p:nvPr>
        </p:nvSpPr>
        <p:spPr>
          <a:xfrm>
            <a:off x="6172199" y="285750"/>
            <a:ext cx="5734049" cy="6315075"/>
          </a:xfrm>
        </p:spPr>
        <p:txBody>
          <a:bodyPr>
            <a:normAutofit fontScale="92500" lnSpcReduction="20000"/>
          </a:bodyPr>
          <a:lstStyle/>
          <a:p>
            <a:pPr algn="just"/>
            <a:r>
              <a:rPr lang="en-IN" b="1" dirty="0"/>
              <a:t>77. Employment of additional or special staff by OL.</a:t>
            </a:r>
            <a:endParaRPr lang="en-IN" dirty="0"/>
          </a:p>
          <a:p>
            <a:pPr algn="just"/>
            <a:r>
              <a:rPr lang="en-IN" dirty="0"/>
              <a:t>Where the OL is of the opinion that the </a:t>
            </a:r>
            <a:r>
              <a:rPr lang="en-IN" u="sng" dirty="0"/>
              <a:t>employment of any special or additional staff is necessary in any liquidation</a:t>
            </a:r>
            <a:r>
              <a:rPr lang="en-IN" dirty="0"/>
              <a:t>, he shall apply to the Tribunal for sanction, and the Tribunal may sanction such staff as it thinks fit </a:t>
            </a:r>
            <a:r>
              <a:rPr lang="en-IN" u="sng" dirty="0"/>
              <a:t>on such salaries and allowances</a:t>
            </a:r>
            <a:r>
              <a:rPr lang="en-IN" dirty="0"/>
              <a:t> as the Tribunal may deem appropriate.</a:t>
            </a:r>
          </a:p>
          <a:p>
            <a:pPr algn="just"/>
            <a:r>
              <a:rPr lang="en-IN" b="1" dirty="0"/>
              <a:t>78. Declaration by professional.-</a:t>
            </a:r>
            <a:endParaRPr lang="en-IN" dirty="0"/>
          </a:p>
          <a:p>
            <a:pPr algn="just"/>
            <a:r>
              <a:rPr lang="en-IN" dirty="0"/>
              <a:t>The professional, referred to in section 291, appointed by the CL with the sanction of the Tribunal shall file a declaration in </a:t>
            </a:r>
            <a:r>
              <a:rPr lang="en-IN" b="1" dirty="0"/>
              <a:t>Form WIN 38</a:t>
            </a:r>
            <a:r>
              <a:rPr lang="en-IN" dirty="0"/>
              <a:t> disclosing any conflict of interest or lack of independence in respect of his appointment with the Tribunal forthwith.</a:t>
            </a:r>
          </a:p>
          <a:p>
            <a:pPr algn="just"/>
            <a:endParaRPr lang="en-IN" dirty="0"/>
          </a:p>
        </p:txBody>
      </p:sp>
    </p:spTree>
    <p:extLst>
      <p:ext uri="{BB962C8B-B14F-4D97-AF65-F5344CB8AC3E}">
        <p14:creationId xmlns:p14="http://schemas.microsoft.com/office/powerpoint/2010/main" val="53806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4C3FC-89B6-48B4-856E-290FA69C753E}"/>
              </a:ext>
            </a:extLst>
          </p:cNvPr>
          <p:cNvSpPr>
            <a:spLocks noGrp="1"/>
          </p:cNvSpPr>
          <p:nvPr>
            <p:ph sz="half" idx="1"/>
          </p:nvPr>
        </p:nvSpPr>
        <p:spPr>
          <a:xfrm>
            <a:off x="200025" y="276224"/>
            <a:ext cx="5629275" cy="6315075"/>
          </a:xfrm>
        </p:spPr>
        <p:txBody>
          <a:bodyPr>
            <a:normAutofit fontScale="40000" lnSpcReduction="20000"/>
          </a:bodyPr>
          <a:lstStyle/>
          <a:p>
            <a:pPr algn="just"/>
            <a:r>
              <a:rPr lang="en-US" sz="4500" b="1" dirty="0"/>
              <a:t>Exercise and Control of Company Liquidator's Powers.</a:t>
            </a:r>
            <a:endParaRPr lang="en-US" sz="4500" dirty="0"/>
          </a:p>
          <a:p>
            <a:pPr algn="just"/>
            <a:r>
              <a:rPr lang="en-US" sz="4500" b="1" dirty="0"/>
              <a:t>292.</a:t>
            </a:r>
            <a:r>
              <a:rPr lang="en-US" sz="4500" dirty="0"/>
              <a:t> (1) Subject to the provisions of this Act, the Company Liquidator shall, in the administration of the assets of the company and the distribution thereof among its creditors, have regard to any directions which may be given by the resolution of the creditors or contributories at any general meeting or by the advisory committee.</a:t>
            </a:r>
          </a:p>
          <a:p>
            <a:pPr algn="just"/>
            <a:r>
              <a:rPr lang="en-US" sz="4500" dirty="0"/>
              <a:t>(2) Any directions given by the creditors or contributories at any general meeting shall, in case of conflict, be deemed to override any directions given by the advisory committee.</a:t>
            </a:r>
          </a:p>
          <a:p>
            <a:pPr algn="just"/>
            <a:r>
              <a:rPr lang="en-US" sz="4500" dirty="0"/>
              <a:t>(3) The Company Liquidator—</a:t>
            </a:r>
            <a:br>
              <a:rPr lang="en-US" sz="4500" dirty="0"/>
            </a:br>
            <a:r>
              <a:rPr lang="en-US" sz="4500" dirty="0"/>
              <a:t>(a) may summon meetings of the creditors or contributories, whenever he thinks fit, for the purpose of ascertaining their wishes; and</a:t>
            </a:r>
            <a:br>
              <a:rPr lang="en-US" sz="4500" dirty="0"/>
            </a:br>
            <a:r>
              <a:rPr lang="en-US" sz="4500" dirty="0"/>
              <a:t>(b) shall summon such meetings at such times, as the creditors or contributories, as the case may be, may, by resolution, direct, or whenever requested in writing to do so </a:t>
            </a:r>
            <a:r>
              <a:rPr lang="en-US" sz="4500" u="sng" dirty="0"/>
              <a:t>by not less than one-tenth in value of the creditors or contributories</a:t>
            </a:r>
            <a:r>
              <a:rPr lang="en-US" sz="4500" dirty="0"/>
              <a:t>, as the case may be.</a:t>
            </a:r>
          </a:p>
          <a:p>
            <a:pPr algn="just"/>
            <a:r>
              <a:rPr lang="en-US" sz="4500" dirty="0"/>
              <a:t>(4) Any person aggrieved by any act or decision of the Company Liquidator may apply to the Tribunal, and the Tribunal may confirm, reverse or modify the act or decision complained of and make such further order as it thinks just and proper in the circumstances.</a:t>
            </a:r>
          </a:p>
          <a:p>
            <a:pPr algn="just"/>
            <a:endParaRPr lang="en-IN" dirty="0"/>
          </a:p>
        </p:txBody>
      </p:sp>
      <p:sp>
        <p:nvSpPr>
          <p:cNvPr id="4" name="Content Placeholder 3">
            <a:extLst>
              <a:ext uri="{FF2B5EF4-FFF2-40B4-BE49-F238E27FC236}">
                <a16:creationId xmlns:a16="http://schemas.microsoft.com/office/drawing/2014/main" id="{19AEE293-4A6F-4EA3-820D-6CD8B2691BD8}"/>
              </a:ext>
            </a:extLst>
          </p:cNvPr>
          <p:cNvSpPr>
            <a:spLocks noGrp="1"/>
          </p:cNvSpPr>
          <p:nvPr>
            <p:ph sz="half" idx="2"/>
          </p:nvPr>
        </p:nvSpPr>
        <p:spPr>
          <a:xfrm>
            <a:off x="6172199" y="276224"/>
            <a:ext cx="5629275" cy="6315075"/>
          </a:xfrm>
        </p:spPr>
        <p:txBody>
          <a:bodyPr>
            <a:noAutofit/>
          </a:bodyPr>
          <a:lstStyle/>
          <a:p>
            <a:pPr algn="just"/>
            <a:r>
              <a:rPr lang="en-IN" sz="1150" b="1" dirty="0"/>
              <a:t>MEETINGS OF CREDITORS AND CONTRIBUTORIES</a:t>
            </a:r>
            <a:endParaRPr lang="en-IN" sz="1150" dirty="0"/>
          </a:p>
          <a:p>
            <a:pPr algn="just"/>
            <a:r>
              <a:rPr lang="en-IN" sz="1150" b="1" dirty="0"/>
              <a:t>44. Application of rules to meetings.-</a:t>
            </a:r>
            <a:endParaRPr lang="en-IN" sz="1150" dirty="0"/>
          </a:p>
          <a:p>
            <a:pPr algn="just"/>
            <a:r>
              <a:rPr lang="en-IN" sz="1150" dirty="0"/>
              <a:t>Subject to any directions given by the Tribunal, rules as hereinafter set out shall apply to meetings of creditors and contributories as may be convened in pursuance of subsection (3) of section 287 and sub-section (3) of section 292.</a:t>
            </a:r>
          </a:p>
          <a:p>
            <a:pPr algn="just"/>
            <a:r>
              <a:rPr lang="en-IN" sz="1150" b="1" dirty="0"/>
              <a:t>45. Notice of meeting.- </a:t>
            </a:r>
            <a:r>
              <a:rPr lang="en-IN" sz="1150" dirty="0"/>
              <a:t>(1) The CL shall summon meetings of creditors and contributories by giving </a:t>
            </a:r>
            <a:r>
              <a:rPr lang="en-IN" sz="1150" u="sng" dirty="0"/>
              <a:t>not less than 14 days' notice</a:t>
            </a:r>
            <a:r>
              <a:rPr lang="en-IN" sz="1150" dirty="0"/>
              <a:t> by sending individually respective creditor or contributory by </a:t>
            </a:r>
            <a:r>
              <a:rPr lang="en-IN" sz="1150" u="sng" dirty="0"/>
              <a:t>registered post or speed post or by electronic means</a:t>
            </a:r>
            <a:r>
              <a:rPr lang="en-IN" sz="1150" dirty="0"/>
              <a:t> </a:t>
            </a:r>
            <a:r>
              <a:rPr lang="en-IN" sz="1150" b="1" dirty="0"/>
              <a:t>so as to reach such person not less than 14 days before the date</a:t>
            </a:r>
            <a:r>
              <a:rPr lang="en-IN" sz="1150" dirty="0"/>
              <a:t> </a:t>
            </a:r>
            <a:r>
              <a:rPr lang="en-IN" sz="1150" b="1" dirty="0"/>
              <a:t>fixed </a:t>
            </a:r>
            <a:r>
              <a:rPr lang="en-IN" sz="1150" dirty="0"/>
              <a:t>for the meeting:</a:t>
            </a:r>
          </a:p>
          <a:p>
            <a:pPr algn="just"/>
            <a:r>
              <a:rPr lang="en-IN" sz="1150" dirty="0"/>
              <a:t>Provided that where the number of creditors or contributories, as the case may be, </a:t>
            </a:r>
            <a:r>
              <a:rPr lang="en-IN" sz="1150" u="sng" dirty="0"/>
              <a:t>exceeds 500</a:t>
            </a:r>
            <a:r>
              <a:rPr lang="en-IN" sz="1150" dirty="0"/>
              <a:t>, the CL shall also give a </a:t>
            </a:r>
            <a:r>
              <a:rPr lang="en-IN" sz="1150" u="sng" dirty="0"/>
              <a:t>14 days' notice by advertisement</a:t>
            </a:r>
            <a:r>
              <a:rPr lang="en-IN" sz="1150" dirty="0"/>
              <a:t> in one daily newspaper in the English language and one daily newspaper in the principal regional language circulating in the State.</a:t>
            </a:r>
          </a:p>
          <a:p>
            <a:pPr algn="just"/>
            <a:r>
              <a:rPr lang="en-IN" sz="1150" dirty="0"/>
              <a:t>(2) The notice to each creditor or contributory shall be sent to their respective addresses given in proof / Statement of Affairs / books of the Company / other address as may be known to the person summoning the meeting, as may be applicable.</a:t>
            </a:r>
          </a:p>
          <a:p>
            <a:pPr algn="just"/>
            <a:r>
              <a:rPr lang="en-IN" sz="1150" dirty="0"/>
              <a:t>(3) The notices shall be in </a:t>
            </a:r>
            <a:r>
              <a:rPr lang="en-IN" sz="1150" b="1" dirty="0"/>
              <a:t>Forms WIN 25 to 29</a:t>
            </a:r>
            <a:r>
              <a:rPr lang="en-IN" sz="1150" dirty="0"/>
              <a:t> as may be applicable.</a:t>
            </a:r>
          </a:p>
          <a:p>
            <a:pPr algn="just"/>
            <a:r>
              <a:rPr lang="en-IN" sz="1150" b="1" dirty="0"/>
              <a:t>46. Place and time of meeting.-</a:t>
            </a:r>
            <a:endParaRPr lang="en-IN" sz="1150" dirty="0"/>
          </a:p>
          <a:p>
            <a:pPr algn="just"/>
            <a:r>
              <a:rPr lang="en-IN" sz="1150" dirty="0"/>
              <a:t>Every meeting shall be held </a:t>
            </a:r>
            <a:r>
              <a:rPr lang="en-IN" sz="1150" u="sng" dirty="0"/>
              <a:t>at such place and time as the CL considers convenient for the majority</a:t>
            </a:r>
            <a:r>
              <a:rPr lang="en-IN" sz="1150" dirty="0"/>
              <a:t> of the creditors or contributories, as the case may be. </a:t>
            </a:r>
          </a:p>
          <a:p>
            <a:pPr algn="just"/>
            <a:r>
              <a:rPr lang="en-IN" sz="1150" b="1" dirty="0"/>
              <a:t>47. Notice of first or other meeting to officers of company.-</a:t>
            </a:r>
            <a:endParaRPr lang="en-IN" sz="1150" dirty="0"/>
          </a:p>
          <a:p>
            <a:pPr algn="just"/>
            <a:r>
              <a:rPr lang="en-IN" sz="1150" dirty="0"/>
              <a:t>(1) The CL shall also give, to each of the officers of the company, who in his opinion ought to attend the first or any other meeting of creditors or contributories, 14 days' notice </a:t>
            </a:r>
            <a:r>
              <a:rPr lang="en-IN" sz="1150" b="1" dirty="0"/>
              <a:t>in Form WIN 30</a:t>
            </a:r>
            <a:r>
              <a:rPr lang="en-IN" sz="1150" dirty="0"/>
              <a:t>  and it shall be the duty of every such officer to attend, if so required by the CL, and if any such officer fails to attend, the Liquidator may report such failure to the Tribunal for necessary directions.</a:t>
            </a:r>
          </a:p>
          <a:p>
            <a:pPr algn="just"/>
            <a:r>
              <a:rPr lang="en-IN" sz="1150" dirty="0"/>
              <a:t>(2) The CL, if he thinks fit, may instead of requiring any of the officers of the company to attend the meeting, require such officer to </a:t>
            </a:r>
            <a:r>
              <a:rPr lang="en-IN" sz="1150" u="sng" dirty="0"/>
              <a:t>answer any interrogatories</a:t>
            </a:r>
            <a:r>
              <a:rPr lang="en-IN" sz="1150" dirty="0"/>
              <a:t> or to </a:t>
            </a:r>
            <a:r>
              <a:rPr lang="en-IN" sz="1150" u="sng" dirty="0"/>
              <a:t>furnish in writing any information</a:t>
            </a:r>
            <a:r>
              <a:rPr lang="en-IN" sz="1150" dirty="0"/>
              <a:t> that he may require for purposes of such meeting, and if such officer fails to answer the interrogatories or furnish such information, the liquidator shall report such failure to the Tribunal for directions.</a:t>
            </a:r>
          </a:p>
        </p:txBody>
      </p:sp>
    </p:spTree>
    <p:extLst>
      <p:ext uri="{BB962C8B-B14F-4D97-AF65-F5344CB8AC3E}">
        <p14:creationId xmlns:p14="http://schemas.microsoft.com/office/powerpoint/2010/main" val="158040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6BFE49-CDA1-428C-AB4D-AF9CCAD33FB4}"/>
              </a:ext>
            </a:extLst>
          </p:cNvPr>
          <p:cNvSpPr>
            <a:spLocks noGrp="1"/>
          </p:cNvSpPr>
          <p:nvPr>
            <p:ph sz="half" idx="1"/>
          </p:nvPr>
        </p:nvSpPr>
        <p:spPr>
          <a:xfrm>
            <a:off x="200025" y="180975"/>
            <a:ext cx="7855404" cy="6515100"/>
          </a:xfrm>
        </p:spPr>
        <p:txBody>
          <a:bodyPr>
            <a:noAutofit/>
          </a:bodyPr>
          <a:lstStyle/>
          <a:p>
            <a:pPr algn="just"/>
            <a:r>
              <a:rPr lang="en-US" b="1" dirty="0"/>
              <a:t>Petition for Winding Up.</a:t>
            </a:r>
          </a:p>
          <a:p>
            <a:pPr marL="0" indent="0" algn="just">
              <a:buNone/>
            </a:pPr>
            <a:r>
              <a:rPr lang="en-US" sz="2000" b="1" dirty="0"/>
              <a:t>272.</a:t>
            </a:r>
            <a:r>
              <a:rPr lang="en-US" sz="2000" dirty="0"/>
              <a:t>  (</a:t>
            </a:r>
            <a:r>
              <a:rPr lang="en-US" sz="2000" i="1" dirty="0"/>
              <a:t>1</a:t>
            </a:r>
            <a:r>
              <a:rPr lang="en-US" sz="2000" dirty="0"/>
              <a:t>) A petition to the Tribunal for the winding up of a company shall be presented by—</a:t>
            </a:r>
          </a:p>
          <a:p>
            <a:pPr algn="just"/>
            <a:r>
              <a:rPr lang="en-US" sz="2000" dirty="0"/>
              <a:t>(</a:t>
            </a:r>
            <a:r>
              <a:rPr lang="en-US" sz="2000" i="1" dirty="0"/>
              <a:t>a</a:t>
            </a:r>
            <a:r>
              <a:rPr lang="en-US" sz="2000" dirty="0"/>
              <a:t>) the company;</a:t>
            </a:r>
          </a:p>
          <a:p>
            <a:pPr algn="just"/>
            <a:r>
              <a:rPr lang="en-US" sz="2000" dirty="0"/>
              <a:t>(</a:t>
            </a:r>
            <a:r>
              <a:rPr lang="en-US" sz="2000" i="1" dirty="0"/>
              <a:t>b</a:t>
            </a:r>
            <a:r>
              <a:rPr lang="en-US" sz="2000" dirty="0"/>
              <a:t>) any contributory or contributories;</a:t>
            </a:r>
          </a:p>
          <a:p>
            <a:pPr algn="just"/>
            <a:r>
              <a:rPr lang="en-US" sz="2000" dirty="0"/>
              <a:t>(</a:t>
            </a:r>
            <a:r>
              <a:rPr lang="en-US" sz="2000" i="1" dirty="0"/>
              <a:t>c</a:t>
            </a:r>
            <a:r>
              <a:rPr lang="en-US" sz="2000" dirty="0"/>
              <a:t>) all or any of the persons specified above;</a:t>
            </a:r>
          </a:p>
          <a:p>
            <a:pPr algn="just"/>
            <a:r>
              <a:rPr lang="en-US" sz="2000" dirty="0"/>
              <a:t>(</a:t>
            </a:r>
            <a:r>
              <a:rPr lang="en-US" sz="2000" i="1" dirty="0"/>
              <a:t>d</a:t>
            </a:r>
            <a:r>
              <a:rPr lang="en-US" sz="2000" dirty="0"/>
              <a:t>) the Registrar;</a:t>
            </a:r>
          </a:p>
          <a:p>
            <a:pPr algn="just"/>
            <a:r>
              <a:rPr lang="en-US" sz="2000" dirty="0"/>
              <a:t>(</a:t>
            </a:r>
            <a:r>
              <a:rPr lang="en-US" sz="2000" i="1" dirty="0"/>
              <a:t>e</a:t>
            </a:r>
            <a:r>
              <a:rPr lang="en-US" sz="2000" dirty="0"/>
              <a:t>) any person </a:t>
            </a:r>
            <a:r>
              <a:rPr lang="en-US" sz="2000" dirty="0" err="1"/>
              <a:t>authorised</a:t>
            </a:r>
            <a:r>
              <a:rPr lang="en-US" sz="2000" dirty="0"/>
              <a:t> by the Central Government in that behalf; or</a:t>
            </a:r>
          </a:p>
          <a:p>
            <a:pPr algn="just"/>
            <a:r>
              <a:rPr lang="en-US" sz="2000" dirty="0"/>
              <a:t>(</a:t>
            </a:r>
            <a:r>
              <a:rPr lang="en-US" sz="2000" i="1" dirty="0"/>
              <a:t>f</a:t>
            </a:r>
            <a:r>
              <a:rPr lang="en-US" sz="2000" dirty="0"/>
              <a:t>) in a case falling under clause (</a:t>
            </a:r>
            <a:r>
              <a:rPr lang="en-US" sz="2000" i="1" dirty="0"/>
              <a:t>b</a:t>
            </a:r>
            <a:r>
              <a:rPr lang="en-US" sz="2000" dirty="0"/>
              <a:t>) of </a:t>
            </a:r>
            <a:r>
              <a:rPr lang="en-US" sz="2000" dirty="0">
                <a:hlinkClick r:id="rId2">
                  <a:extLst>
                    <a:ext uri="{A12FA001-AC4F-418D-AE19-62706E023703}">
                      <ahyp:hlinkClr xmlns:ahyp="http://schemas.microsoft.com/office/drawing/2018/hyperlinkcolor" val="tx"/>
                    </a:ext>
                  </a:extLst>
                </a:hlinkClick>
              </a:rPr>
              <a:t>section 271</a:t>
            </a:r>
            <a:r>
              <a:rPr lang="en-US" sz="2000" dirty="0"/>
              <a:t>, by the Central Government or a State Government.</a:t>
            </a:r>
          </a:p>
          <a:p>
            <a:pPr algn="just"/>
            <a:r>
              <a:rPr lang="en-US" sz="2000" dirty="0"/>
              <a:t>(</a:t>
            </a:r>
            <a:r>
              <a:rPr lang="en-US" sz="2000" i="1" dirty="0"/>
              <a:t>2</a:t>
            </a:r>
            <a:r>
              <a:rPr lang="en-US" sz="2000" dirty="0"/>
              <a:t>) A contributory may present a petition even if </a:t>
            </a:r>
            <a:r>
              <a:rPr lang="en-US" sz="2000" u="sng" dirty="0"/>
              <a:t>it holds fully paid-up shares</a:t>
            </a:r>
            <a:r>
              <a:rPr lang="en-US" sz="2000" dirty="0"/>
              <a:t>, or </a:t>
            </a:r>
            <a:r>
              <a:rPr lang="en-US" sz="2000" u="sng" dirty="0"/>
              <a:t>company has no assets</a:t>
            </a:r>
            <a:r>
              <a:rPr lang="en-US" sz="2000" dirty="0"/>
              <a:t> or no surplus assets left for distribution among the shareholders after the satisfaction of its liabilities, and shares in respect of which he is a contributory or some of them were either originally allotted or have been held by him, and registered in his name, for at least </a:t>
            </a:r>
            <a:r>
              <a:rPr lang="en-US" sz="2000" u="sng" dirty="0"/>
              <a:t>6 months during the 18 months immediately</a:t>
            </a:r>
            <a:r>
              <a:rPr lang="en-US" sz="2000" dirty="0"/>
              <a:t> before the commencement of the winding up or have devolved on him through the death of a former holder.</a:t>
            </a:r>
          </a:p>
        </p:txBody>
      </p:sp>
    </p:spTree>
    <p:extLst>
      <p:ext uri="{BB962C8B-B14F-4D97-AF65-F5344CB8AC3E}">
        <p14:creationId xmlns:p14="http://schemas.microsoft.com/office/powerpoint/2010/main" val="27133798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4C3FC-89B6-48B4-856E-290FA69C753E}"/>
              </a:ext>
            </a:extLst>
          </p:cNvPr>
          <p:cNvSpPr>
            <a:spLocks noGrp="1"/>
          </p:cNvSpPr>
          <p:nvPr>
            <p:ph sz="half" idx="1"/>
          </p:nvPr>
        </p:nvSpPr>
        <p:spPr>
          <a:xfrm>
            <a:off x="200026" y="276224"/>
            <a:ext cx="4992760" cy="6315075"/>
          </a:xfrm>
        </p:spPr>
        <p:txBody>
          <a:bodyPr>
            <a:normAutofit fontScale="47500" lnSpcReduction="20000"/>
          </a:bodyPr>
          <a:lstStyle/>
          <a:p>
            <a:pPr algn="just"/>
            <a:r>
              <a:rPr lang="en-US" sz="4500" b="1" dirty="0"/>
              <a:t>Exercise and Control of Company Liquidator's Powers. – </a:t>
            </a:r>
            <a:r>
              <a:rPr lang="en-US" sz="4500" b="1" dirty="0" err="1"/>
              <a:t>Contd</a:t>
            </a:r>
            <a:r>
              <a:rPr lang="en-US" sz="4500" b="1" dirty="0"/>
              <a:t>….</a:t>
            </a:r>
            <a:endParaRPr lang="en-US" sz="4500" dirty="0"/>
          </a:p>
          <a:p>
            <a:pPr algn="just"/>
            <a:endParaRPr lang="en-IN" dirty="0"/>
          </a:p>
        </p:txBody>
      </p:sp>
      <p:sp>
        <p:nvSpPr>
          <p:cNvPr id="4" name="Content Placeholder 3">
            <a:extLst>
              <a:ext uri="{FF2B5EF4-FFF2-40B4-BE49-F238E27FC236}">
                <a16:creationId xmlns:a16="http://schemas.microsoft.com/office/drawing/2014/main" id="{19AEE293-4A6F-4EA3-820D-6CD8B2691BD8}"/>
              </a:ext>
            </a:extLst>
          </p:cNvPr>
          <p:cNvSpPr>
            <a:spLocks noGrp="1"/>
          </p:cNvSpPr>
          <p:nvPr>
            <p:ph sz="half" idx="2"/>
          </p:nvPr>
        </p:nvSpPr>
        <p:spPr>
          <a:xfrm>
            <a:off x="5763237" y="276224"/>
            <a:ext cx="6038237" cy="6315075"/>
          </a:xfrm>
        </p:spPr>
        <p:txBody>
          <a:bodyPr>
            <a:normAutofit fontScale="47500" lnSpcReduction="20000"/>
          </a:bodyPr>
          <a:lstStyle/>
          <a:p>
            <a:pPr algn="just"/>
            <a:r>
              <a:rPr lang="en-IN" b="1" dirty="0"/>
              <a:t>48. Proof of notice.-</a:t>
            </a:r>
            <a:endParaRPr lang="en-IN" dirty="0"/>
          </a:p>
          <a:p>
            <a:pPr algn="just"/>
            <a:r>
              <a:rPr lang="en-IN" dirty="0"/>
              <a:t>An affidavit by any person who sent the notice, that such notice has been duly sent, shall be sufficient evidence of the notice having been sent to the person to whom the same was addressed and </a:t>
            </a:r>
            <a:r>
              <a:rPr lang="en-IN" u="sng" dirty="0"/>
              <a:t>the affidavit shall be filed in the Tribunal in</a:t>
            </a:r>
            <a:r>
              <a:rPr lang="en-IN" b="1" dirty="0"/>
              <a:t> Form WIN 31</a:t>
            </a:r>
            <a:r>
              <a:rPr lang="en-IN" dirty="0"/>
              <a:t>.</a:t>
            </a:r>
          </a:p>
          <a:p>
            <a:pPr algn="just"/>
            <a:r>
              <a:rPr lang="en-IN" b="1" dirty="0"/>
              <a:t>49. Costs of meeting.-</a:t>
            </a:r>
            <a:endParaRPr lang="en-IN" dirty="0"/>
          </a:p>
          <a:p>
            <a:pPr algn="just"/>
            <a:r>
              <a:rPr lang="en-IN" u="sng" dirty="0"/>
              <a:t>The cost of convening and conducting the meeting</a:t>
            </a:r>
            <a:r>
              <a:rPr lang="en-IN" dirty="0"/>
              <a:t> of the creditors or contributories shall be met </a:t>
            </a:r>
            <a:r>
              <a:rPr lang="en-IN" u="sng" dirty="0"/>
              <a:t>out of the assets of the company</a:t>
            </a:r>
            <a:r>
              <a:rPr lang="en-IN" dirty="0"/>
              <a:t>.</a:t>
            </a:r>
          </a:p>
          <a:p>
            <a:pPr algn="just"/>
            <a:r>
              <a:rPr lang="en-IN" b="1" dirty="0"/>
              <a:t>50. Chairman of meeting.-</a:t>
            </a:r>
            <a:endParaRPr lang="en-IN" dirty="0"/>
          </a:p>
          <a:p>
            <a:pPr algn="just"/>
            <a:r>
              <a:rPr lang="en-IN" dirty="0"/>
              <a:t>The </a:t>
            </a:r>
            <a:r>
              <a:rPr lang="en-IN" u="sng" dirty="0"/>
              <a:t>CL or some person nominated by him shall be the Chairman</a:t>
            </a:r>
            <a:r>
              <a:rPr lang="en-IN" dirty="0"/>
              <a:t> of the meeting and the nomination shall be in </a:t>
            </a:r>
            <a:r>
              <a:rPr lang="en-IN" b="1" dirty="0"/>
              <a:t>Form WIN 32</a:t>
            </a:r>
            <a:r>
              <a:rPr lang="en-IN" dirty="0"/>
              <a:t>.</a:t>
            </a:r>
          </a:p>
          <a:p>
            <a:pPr algn="just"/>
            <a:r>
              <a:rPr lang="en-IN" b="1" dirty="0"/>
              <a:t>51. Resolution at creditors' meeting.-</a:t>
            </a:r>
            <a:endParaRPr lang="en-IN" dirty="0"/>
          </a:p>
          <a:p>
            <a:pPr algn="just"/>
            <a:r>
              <a:rPr lang="en-IN" dirty="0"/>
              <a:t>At a meeting of creditors, a resolution shall be deemed to be passed, when a </a:t>
            </a:r>
            <a:r>
              <a:rPr lang="en-IN" u="sng" dirty="0"/>
              <a:t>majority in value of the creditors present personally or by proxy</a:t>
            </a:r>
            <a:r>
              <a:rPr lang="en-IN" dirty="0"/>
              <a:t> and voting on the resolution have voted in favour of the resolution and in a winding up by the Tribunal, the </a:t>
            </a:r>
            <a:r>
              <a:rPr lang="en-IN" u="sng" dirty="0"/>
              <a:t>value of a creditor</a:t>
            </a:r>
            <a:r>
              <a:rPr lang="en-IN" dirty="0"/>
              <a:t>, shall, </a:t>
            </a:r>
            <a:r>
              <a:rPr lang="en-IN" u="sng" dirty="0"/>
              <a:t>for the purposes of a first meeting of the creditors</a:t>
            </a:r>
            <a:r>
              <a:rPr lang="en-IN" dirty="0"/>
              <a:t> held under section 287, be </a:t>
            </a:r>
            <a:r>
              <a:rPr lang="en-IN" u="sng" dirty="0"/>
              <a:t>deemed to be the value as shown in the books of the company, or the amount mentioned in his proof</a:t>
            </a:r>
            <a:r>
              <a:rPr lang="en-IN" dirty="0"/>
              <a:t> as referred to rule 101, </a:t>
            </a:r>
            <a:r>
              <a:rPr lang="en-IN" u="sng" dirty="0"/>
              <a:t>whichever is less</a:t>
            </a:r>
            <a:r>
              <a:rPr lang="en-IN" dirty="0"/>
              <a:t> and for the purposes of </a:t>
            </a:r>
            <a:r>
              <a:rPr lang="en-IN" u="sng" dirty="0"/>
              <a:t>any other meeting, the value for which the creditor has proved his debt or claim</a:t>
            </a:r>
            <a:r>
              <a:rPr lang="en-IN" dirty="0"/>
              <a:t>.</a:t>
            </a:r>
          </a:p>
          <a:p>
            <a:pPr algn="just"/>
            <a:r>
              <a:rPr lang="en-IN" b="1" dirty="0"/>
              <a:t>52. Resolution of contributories' meeting.-</a:t>
            </a:r>
            <a:endParaRPr lang="en-IN" dirty="0"/>
          </a:p>
          <a:p>
            <a:pPr algn="just"/>
            <a:r>
              <a:rPr lang="en-IN" dirty="0"/>
              <a:t>At a meeting of the contributories, a resolution shall be deemed to be passed when a </a:t>
            </a:r>
            <a:r>
              <a:rPr lang="en-IN" u="sng" dirty="0"/>
              <a:t>majority in value of the contributories present personally or by proxy</a:t>
            </a:r>
            <a:r>
              <a:rPr lang="en-IN" dirty="0"/>
              <a:t> and voting on the resolution have voted in favour of the resolution and the </a:t>
            </a:r>
            <a:r>
              <a:rPr lang="en-IN" u="sng" dirty="0"/>
              <a:t>value of the contributories</a:t>
            </a:r>
            <a:r>
              <a:rPr lang="en-IN" dirty="0"/>
              <a:t> shall be determined according to the </a:t>
            </a:r>
            <a:r>
              <a:rPr lang="en-IN" u="sng" dirty="0"/>
              <a:t>number of votes to which each contributory is entitled as a member of the company</a:t>
            </a:r>
            <a:r>
              <a:rPr lang="en-IN" dirty="0"/>
              <a:t> under the provisions of the Act, or the articles of the company, as the case may be.</a:t>
            </a:r>
          </a:p>
          <a:p>
            <a:pPr algn="just"/>
            <a:r>
              <a:rPr lang="en-IN" b="1" dirty="0"/>
              <a:t>53. Copies of resolution to be filed.-</a:t>
            </a:r>
            <a:endParaRPr lang="en-IN" dirty="0"/>
          </a:p>
          <a:p>
            <a:pPr algn="just"/>
            <a:r>
              <a:rPr lang="en-IN" dirty="0"/>
              <a:t>The CL shall file in the Tribunal a copy certified by him of every resolution passed at a meeting of the creditors or contributories and </a:t>
            </a:r>
            <a:r>
              <a:rPr lang="en-IN" u="sng" dirty="0"/>
              <a:t>the Registry shall keep in each case a file of such resolution</a:t>
            </a:r>
            <a:r>
              <a:rPr lang="en-IN" dirty="0"/>
              <a:t>.</a:t>
            </a:r>
          </a:p>
        </p:txBody>
      </p:sp>
    </p:spTree>
    <p:extLst>
      <p:ext uri="{BB962C8B-B14F-4D97-AF65-F5344CB8AC3E}">
        <p14:creationId xmlns:p14="http://schemas.microsoft.com/office/powerpoint/2010/main" val="18360302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4C3FC-89B6-48B4-856E-290FA69C753E}"/>
              </a:ext>
            </a:extLst>
          </p:cNvPr>
          <p:cNvSpPr>
            <a:spLocks noGrp="1"/>
          </p:cNvSpPr>
          <p:nvPr>
            <p:ph sz="half" idx="1"/>
          </p:nvPr>
        </p:nvSpPr>
        <p:spPr>
          <a:xfrm>
            <a:off x="200026" y="276224"/>
            <a:ext cx="4992760" cy="6315075"/>
          </a:xfrm>
        </p:spPr>
        <p:txBody>
          <a:bodyPr>
            <a:normAutofit fontScale="92500"/>
          </a:bodyPr>
          <a:lstStyle/>
          <a:p>
            <a:pPr algn="just"/>
            <a:r>
              <a:rPr lang="en-US" sz="1700" b="1" dirty="0"/>
              <a:t>Exercise and Control of Company Liquidator's Powers. – </a:t>
            </a:r>
            <a:r>
              <a:rPr lang="en-US" sz="1700" b="1" dirty="0" err="1"/>
              <a:t>Contd</a:t>
            </a:r>
            <a:r>
              <a:rPr lang="en-US" sz="1700" b="1" dirty="0"/>
              <a:t>….</a:t>
            </a:r>
            <a:endParaRPr lang="en-US" sz="1700" dirty="0"/>
          </a:p>
          <a:p>
            <a:pPr algn="just"/>
            <a:endParaRPr lang="en-IN" dirty="0"/>
          </a:p>
        </p:txBody>
      </p:sp>
      <p:sp>
        <p:nvSpPr>
          <p:cNvPr id="4" name="Content Placeholder 3">
            <a:extLst>
              <a:ext uri="{FF2B5EF4-FFF2-40B4-BE49-F238E27FC236}">
                <a16:creationId xmlns:a16="http://schemas.microsoft.com/office/drawing/2014/main" id="{19AEE293-4A6F-4EA3-820D-6CD8B2691BD8}"/>
              </a:ext>
            </a:extLst>
          </p:cNvPr>
          <p:cNvSpPr>
            <a:spLocks noGrp="1"/>
          </p:cNvSpPr>
          <p:nvPr>
            <p:ph sz="half" idx="2"/>
          </p:nvPr>
        </p:nvSpPr>
        <p:spPr>
          <a:xfrm>
            <a:off x="5763237" y="276224"/>
            <a:ext cx="6038237" cy="6315075"/>
          </a:xfrm>
        </p:spPr>
        <p:txBody>
          <a:bodyPr>
            <a:normAutofit fontScale="92500"/>
          </a:bodyPr>
          <a:lstStyle/>
          <a:p>
            <a:pPr algn="just"/>
            <a:r>
              <a:rPr lang="en-IN" sz="1200" b="1" dirty="0"/>
              <a:t>54. Non-receipt of notice by creditor or contributory.-</a:t>
            </a:r>
            <a:endParaRPr lang="en-IN" sz="1200" dirty="0"/>
          </a:p>
          <a:p>
            <a:pPr algn="just"/>
            <a:r>
              <a:rPr lang="en-IN" sz="1200" dirty="0"/>
              <a:t>Where a meeting of creditors or contributories is summoned by notice, the proceedings and resolution at the meeting shall, unless the Tribunal otherwise orders, be valid notwithstanding that some creditors or contributories may not have received the notice sent to them.</a:t>
            </a:r>
          </a:p>
          <a:p>
            <a:pPr algn="just"/>
            <a:r>
              <a:rPr lang="en-IN" sz="1200" b="1" dirty="0"/>
              <a:t>55. Adjournments.-</a:t>
            </a:r>
            <a:endParaRPr lang="en-IN" sz="1200" dirty="0"/>
          </a:p>
          <a:p>
            <a:pPr algn="just"/>
            <a:r>
              <a:rPr lang="en-IN" sz="1200" dirty="0"/>
              <a:t>The chairman of the meeting may, with the consent of the creditors or contributories present in the meeting, as the case may be , adjourn it from time to time, but the adjourned meeting shall be </a:t>
            </a:r>
            <a:r>
              <a:rPr lang="en-IN" sz="1200" u="sng" dirty="0"/>
              <a:t>held at the same place as the original meeting </a:t>
            </a:r>
            <a:r>
              <a:rPr lang="en-IN" sz="1200" dirty="0"/>
              <a:t>unless in the resolution for adjournment another place is specified or unless the Tribunal otherwise orders.</a:t>
            </a:r>
          </a:p>
          <a:p>
            <a:pPr algn="just"/>
            <a:r>
              <a:rPr lang="en-IN" sz="1200" b="1" dirty="0"/>
              <a:t>56. Quorum.-</a:t>
            </a:r>
            <a:endParaRPr lang="en-IN" sz="1200" dirty="0"/>
          </a:p>
          <a:p>
            <a:pPr algn="just"/>
            <a:r>
              <a:rPr lang="en-IN" sz="1200" dirty="0"/>
              <a:t>A meeting may not act for any purpose except for adjournment thereof unless there are present or represented thereat in the case of a creditors' meeting </a:t>
            </a:r>
            <a:r>
              <a:rPr lang="en-IN" sz="1200" u="sng" dirty="0"/>
              <a:t>at least three creditors / Contributories entitled to vote</a:t>
            </a:r>
            <a:r>
              <a:rPr lang="en-IN" sz="1200" dirty="0"/>
              <a:t> or all the Creditors / contributories if the number does not exceed three.</a:t>
            </a:r>
          </a:p>
          <a:p>
            <a:pPr algn="just"/>
            <a:r>
              <a:rPr lang="en-IN" sz="1200" b="1" dirty="0"/>
              <a:t>57.  Procedure in absence of quorum.-</a:t>
            </a:r>
            <a:endParaRPr lang="en-IN" sz="1200" dirty="0"/>
          </a:p>
          <a:p>
            <a:pPr algn="just"/>
            <a:r>
              <a:rPr lang="en-IN" sz="1200" dirty="0"/>
              <a:t>If, </a:t>
            </a:r>
            <a:r>
              <a:rPr lang="en-IN" sz="1200" u="sng" dirty="0"/>
              <a:t>within half an hour</a:t>
            </a:r>
            <a:r>
              <a:rPr lang="en-IN" sz="1200" dirty="0"/>
              <a:t> from the time appointed for the meeting, a </a:t>
            </a:r>
            <a:r>
              <a:rPr lang="en-IN" sz="1200" u="sng" dirty="0"/>
              <a:t>quorum </a:t>
            </a:r>
            <a:r>
              <a:rPr lang="en-IN" sz="1200" dirty="0"/>
              <a:t>is not present or represented, the meeting shall be adjourned to the same day in the following week at the same time and place and if at such adjourned meeting, the quorum is not present, </a:t>
            </a:r>
            <a:r>
              <a:rPr lang="en-IN" sz="1200" u="sng" dirty="0"/>
              <a:t>at least two creditors or contributories present in person shall form the quorum</a:t>
            </a:r>
            <a:r>
              <a:rPr lang="en-IN" sz="1200" dirty="0"/>
              <a:t> and may transact the business for which the meeting was convened:</a:t>
            </a:r>
          </a:p>
          <a:p>
            <a:pPr algn="just"/>
            <a:r>
              <a:rPr lang="en-IN" sz="1200" dirty="0"/>
              <a:t>Provided that </a:t>
            </a:r>
            <a:r>
              <a:rPr lang="en-IN" sz="1200" u="sng" dirty="0"/>
              <a:t>if at the adjourned meeting also</a:t>
            </a:r>
            <a:r>
              <a:rPr lang="en-IN" sz="1200" dirty="0"/>
              <a:t> Quorum not present, the chairman to submit his </a:t>
            </a:r>
            <a:r>
              <a:rPr lang="en-IN" sz="1200" u="sng" dirty="0"/>
              <a:t>report to the Tribunal for directions.</a:t>
            </a:r>
          </a:p>
          <a:p>
            <a:pPr algn="just"/>
            <a:r>
              <a:rPr lang="en-IN" sz="1200" b="1" dirty="0"/>
              <a:t>58. When creditor can vote.-</a:t>
            </a:r>
            <a:endParaRPr lang="en-IN" sz="1200" dirty="0"/>
          </a:p>
          <a:p>
            <a:pPr algn="just"/>
            <a:r>
              <a:rPr lang="en-IN" sz="1200" dirty="0"/>
              <a:t>In the case of a first meeting of creditors, a person shall not be entitled to vote unless </a:t>
            </a:r>
            <a:r>
              <a:rPr lang="en-IN" sz="1200" u="sng" dirty="0"/>
              <a:t>he has duly lodged with the CL</a:t>
            </a:r>
            <a:r>
              <a:rPr lang="en-IN" sz="1200" dirty="0"/>
              <a:t>, </a:t>
            </a:r>
            <a:r>
              <a:rPr lang="en-IN" sz="1200" u="sng" dirty="0"/>
              <a:t>a proof of the debt which he claims to be due to him</a:t>
            </a:r>
            <a:r>
              <a:rPr lang="en-IN" sz="1200" dirty="0"/>
              <a:t> and in the case of </a:t>
            </a:r>
            <a:r>
              <a:rPr lang="en-IN" sz="1200" u="sng" dirty="0"/>
              <a:t>other meeting of creditors</a:t>
            </a:r>
            <a:r>
              <a:rPr lang="en-IN" sz="1200" dirty="0"/>
              <a:t>, a person shall not be entitled to vote unless </a:t>
            </a:r>
            <a:r>
              <a:rPr lang="en-IN" sz="1200" u="sng" dirty="0"/>
              <a:t>he has lodged with the CL a proof of the debt</a:t>
            </a:r>
            <a:r>
              <a:rPr lang="en-IN" sz="1200" dirty="0"/>
              <a:t> and </a:t>
            </a:r>
            <a:r>
              <a:rPr lang="en-IN" sz="1200" u="sng" dirty="0"/>
              <a:t>such proof has been admitted wholly or in part</a:t>
            </a:r>
            <a:r>
              <a:rPr lang="en-IN" sz="1200" dirty="0"/>
              <a:t>.</a:t>
            </a:r>
          </a:p>
          <a:p>
            <a:pPr algn="just"/>
            <a:r>
              <a:rPr lang="en-IN" sz="1200" i="1" dirty="0"/>
              <a:t>Provided </a:t>
            </a:r>
            <a:r>
              <a:rPr lang="en-IN" sz="1200" dirty="0"/>
              <a:t>that this rule and rules 59 to 62 shall not apply to a meeting of creditors held prior to the meeting of creditors under section 287:</a:t>
            </a:r>
          </a:p>
          <a:p>
            <a:pPr algn="just"/>
            <a:r>
              <a:rPr lang="en-IN" sz="1200" i="1" dirty="0"/>
              <a:t>Provided further </a:t>
            </a:r>
            <a:r>
              <a:rPr lang="en-IN" sz="1200" dirty="0"/>
              <a:t>that this rule shall not apply to any creditors or class of creditors who by virtue of these rules or any directions given thereunder are not required to prove their debts </a:t>
            </a:r>
          </a:p>
        </p:txBody>
      </p:sp>
    </p:spTree>
    <p:extLst>
      <p:ext uri="{BB962C8B-B14F-4D97-AF65-F5344CB8AC3E}">
        <p14:creationId xmlns:p14="http://schemas.microsoft.com/office/powerpoint/2010/main" val="3885987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4C3FC-89B6-48B4-856E-290FA69C753E}"/>
              </a:ext>
            </a:extLst>
          </p:cNvPr>
          <p:cNvSpPr>
            <a:spLocks noGrp="1"/>
          </p:cNvSpPr>
          <p:nvPr>
            <p:ph sz="half" idx="1"/>
          </p:nvPr>
        </p:nvSpPr>
        <p:spPr>
          <a:xfrm>
            <a:off x="200026" y="276224"/>
            <a:ext cx="4992760" cy="6315075"/>
          </a:xfrm>
        </p:spPr>
        <p:txBody>
          <a:bodyPr>
            <a:normAutofit fontScale="47500" lnSpcReduction="20000"/>
          </a:bodyPr>
          <a:lstStyle/>
          <a:p>
            <a:pPr algn="just"/>
            <a:r>
              <a:rPr lang="en-US" sz="4500" b="1" dirty="0"/>
              <a:t>Exercise and Control of Company Liquidator's Powers. – </a:t>
            </a:r>
            <a:r>
              <a:rPr lang="en-US" sz="4500" b="1" dirty="0" err="1"/>
              <a:t>Contd</a:t>
            </a:r>
            <a:r>
              <a:rPr lang="en-US" sz="4500" b="1" dirty="0"/>
              <a:t>….</a:t>
            </a:r>
            <a:endParaRPr lang="en-US" sz="4500" dirty="0"/>
          </a:p>
          <a:p>
            <a:pPr algn="just"/>
            <a:endParaRPr lang="en-IN" dirty="0"/>
          </a:p>
        </p:txBody>
      </p:sp>
      <p:sp>
        <p:nvSpPr>
          <p:cNvPr id="4" name="Content Placeholder 3">
            <a:extLst>
              <a:ext uri="{FF2B5EF4-FFF2-40B4-BE49-F238E27FC236}">
                <a16:creationId xmlns:a16="http://schemas.microsoft.com/office/drawing/2014/main" id="{19AEE293-4A6F-4EA3-820D-6CD8B2691BD8}"/>
              </a:ext>
            </a:extLst>
          </p:cNvPr>
          <p:cNvSpPr>
            <a:spLocks noGrp="1"/>
          </p:cNvSpPr>
          <p:nvPr>
            <p:ph sz="half" idx="2"/>
          </p:nvPr>
        </p:nvSpPr>
        <p:spPr>
          <a:xfrm>
            <a:off x="5763237" y="276224"/>
            <a:ext cx="6038237" cy="6315075"/>
          </a:xfrm>
        </p:spPr>
        <p:txBody>
          <a:bodyPr>
            <a:normAutofit fontScale="47500" lnSpcReduction="20000"/>
          </a:bodyPr>
          <a:lstStyle/>
          <a:p>
            <a:pPr algn="just"/>
            <a:r>
              <a:rPr lang="en-IN" b="1" dirty="0"/>
              <a:t>59. Case in which creditors may not vote.-</a:t>
            </a:r>
            <a:endParaRPr lang="en-IN" dirty="0"/>
          </a:p>
          <a:p>
            <a:pPr algn="just"/>
            <a:r>
              <a:rPr lang="en-IN" dirty="0"/>
              <a:t>A creditor </a:t>
            </a:r>
            <a:r>
              <a:rPr lang="en-IN" u="sng" dirty="0"/>
              <a:t>shall not vote</a:t>
            </a:r>
            <a:r>
              <a:rPr lang="en-IN" dirty="0"/>
              <a:t> in respect of </a:t>
            </a:r>
            <a:r>
              <a:rPr lang="en-IN" u="sng" dirty="0"/>
              <a:t>any unliquidated or contingent debt or any debt, value of which is not ascertained</a:t>
            </a:r>
            <a:r>
              <a:rPr lang="en-IN" dirty="0"/>
              <a:t>, nor shall a creditor vote in respect of </a:t>
            </a:r>
            <a:r>
              <a:rPr lang="en-IN" u="sng" dirty="0"/>
              <a:t>any debt secured by a current bill of exchange or promissory note held</a:t>
            </a:r>
            <a:r>
              <a:rPr lang="en-IN" dirty="0"/>
              <a:t> by him unless he is willing to treat liability to him thereon of every person who is liable thereon </a:t>
            </a:r>
            <a:r>
              <a:rPr lang="en-IN" dirty="0" err="1"/>
              <a:t>antecedently</a:t>
            </a:r>
            <a:r>
              <a:rPr lang="en-IN" dirty="0"/>
              <a:t> to the company, and against whom no order of adjudication has been made, as a security in his hands, and to estimate the value thereof, and for the purposes of voting, but not for purposes of dividend, to deduct it from his proof mentioned above.</a:t>
            </a:r>
          </a:p>
          <a:p>
            <a:pPr algn="just"/>
            <a:r>
              <a:rPr lang="en-IN" b="1" dirty="0"/>
              <a:t>60. When secured creditor can vote.-</a:t>
            </a:r>
            <a:endParaRPr lang="en-IN" dirty="0"/>
          </a:p>
          <a:p>
            <a:pPr algn="just"/>
            <a:r>
              <a:rPr lang="en-IN" dirty="0"/>
              <a:t>For the purposes of voting at a meeting, in a winding up by the Tribunal, a secured creditor shall, </a:t>
            </a:r>
            <a:r>
              <a:rPr lang="en-IN" u="sng" dirty="0"/>
              <a:t>unless he surrenders his security</a:t>
            </a:r>
            <a:r>
              <a:rPr lang="en-IN" dirty="0"/>
              <a:t>, </a:t>
            </a:r>
            <a:r>
              <a:rPr lang="en-IN" u="sng" dirty="0"/>
              <a:t>state in his aforesaid proof</a:t>
            </a:r>
            <a:r>
              <a:rPr lang="en-IN" dirty="0"/>
              <a:t>, the </a:t>
            </a:r>
            <a:r>
              <a:rPr lang="en-IN" u="sng" dirty="0"/>
              <a:t>particulars of his security, the date when it was given and the value</a:t>
            </a:r>
            <a:r>
              <a:rPr lang="en-IN" dirty="0"/>
              <a:t> at which it is assessed by a registered valuer, and </a:t>
            </a:r>
            <a:r>
              <a:rPr lang="en-IN" u="sng" dirty="0"/>
              <a:t>shall be entitled to vote only in respect of the balance due to him</a:t>
            </a:r>
            <a:r>
              <a:rPr lang="en-IN" dirty="0"/>
              <a:t>, if any, </a:t>
            </a:r>
            <a:r>
              <a:rPr lang="en-IN" u="sng" dirty="0"/>
              <a:t>after deducting the value of his security</a:t>
            </a:r>
            <a:r>
              <a:rPr lang="en-IN" dirty="0"/>
              <a:t>.</a:t>
            </a:r>
          </a:p>
          <a:p>
            <a:pPr algn="just"/>
            <a:r>
              <a:rPr lang="en-IN" b="1" dirty="0"/>
              <a:t>61. Effect of voting</a:t>
            </a:r>
            <a:r>
              <a:rPr lang="en-IN" dirty="0"/>
              <a:t> </a:t>
            </a:r>
            <a:r>
              <a:rPr lang="en-IN" b="1" dirty="0"/>
              <a:t>by a secured creditor.-</a:t>
            </a:r>
            <a:endParaRPr lang="en-IN" dirty="0"/>
          </a:p>
          <a:p>
            <a:pPr algn="just"/>
            <a:r>
              <a:rPr lang="en-IN" u="sng" dirty="0"/>
              <a:t>If a secured creditor votes in respect of his whole debt he shall be deemed to have surrendered his security</a:t>
            </a:r>
            <a:r>
              <a:rPr lang="en-IN" dirty="0"/>
              <a:t>, unless the Tribunal, on an application by such creditor, is satisfied that the </a:t>
            </a:r>
            <a:r>
              <a:rPr lang="en-IN" u="sng" dirty="0"/>
              <a:t>omission to value the security was due to inadvertence</a:t>
            </a:r>
            <a:r>
              <a:rPr lang="en-IN" dirty="0"/>
              <a:t>.</a:t>
            </a:r>
          </a:p>
          <a:p>
            <a:pPr algn="just"/>
            <a:r>
              <a:rPr lang="en-IN" b="1" dirty="0"/>
              <a:t>62. Procedure when secured creditor votes without surrendering security. -</a:t>
            </a:r>
            <a:endParaRPr lang="en-IN" dirty="0"/>
          </a:p>
          <a:p>
            <a:pPr algn="just"/>
            <a:r>
              <a:rPr lang="en-IN" dirty="0"/>
              <a:t>The </a:t>
            </a:r>
            <a:r>
              <a:rPr lang="en-IN" u="sng" dirty="0"/>
              <a:t>liquidator may within 15 days from the date of the meeting at which a secured creditor voted on the basis of his valuation of the security</a:t>
            </a:r>
            <a:r>
              <a:rPr lang="en-IN" dirty="0"/>
              <a:t>, require him to </a:t>
            </a:r>
            <a:r>
              <a:rPr lang="en-IN" u="sng" dirty="0"/>
              <a:t>give up the security for the benefit of the creditors generally on payment of the value so estimated by him</a:t>
            </a:r>
            <a:r>
              <a:rPr lang="en-IN" dirty="0"/>
              <a:t>, and </a:t>
            </a:r>
            <a:r>
              <a:rPr lang="en-IN" u="sng" dirty="0"/>
              <a:t>may, if necessary, apply to the Tribunal for an order to compel such creditor to give up the security</a:t>
            </a:r>
            <a:r>
              <a:rPr lang="en-IN" dirty="0"/>
              <a:t>:</a:t>
            </a:r>
          </a:p>
          <a:p>
            <a:pPr algn="just"/>
            <a:r>
              <a:rPr lang="en-IN" dirty="0"/>
              <a:t>Provided that the Tribunal may, for good cause shown, permit the said </a:t>
            </a:r>
            <a:r>
              <a:rPr lang="en-IN" u="sng" dirty="0"/>
              <a:t>creditor to correct his valuation before being required to give up the security, upon such terms as to costs</a:t>
            </a:r>
            <a:r>
              <a:rPr lang="en-IN" dirty="0"/>
              <a:t> as the Tribunal may consider just.</a:t>
            </a:r>
          </a:p>
          <a:p>
            <a:pPr algn="just"/>
            <a:r>
              <a:rPr lang="en-IN" b="1" dirty="0"/>
              <a:t>63. Admission or rejection of proof for purposes of voting. -</a:t>
            </a:r>
            <a:endParaRPr lang="en-IN" dirty="0"/>
          </a:p>
          <a:p>
            <a:pPr algn="just"/>
            <a:r>
              <a:rPr lang="en-IN" dirty="0"/>
              <a:t>The </a:t>
            </a:r>
            <a:r>
              <a:rPr lang="en-IN" u="sng" dirty="0"/>
              <a:t>chairman of the meeting</a:t>
            </a:r>
            <a:r>
              <a:rPr lang="en-IN" dirty="0"/>
              <a:t> shall have </a:t>
            </a:r>
            <a:r>
              <a:rPr lang="en-IN" u="sng" dirty="0"/>
              <a:t>power to admit or reject a proof</a:t>
            </a:r>
            <a:r>
              <a:rPr lang="en-IN" dirty="0"/>
              <a:t> for the purposes of voting, but his decision shall be </a:t>
            </a:r>
            <a:r>
              <a:rPr lang="en-IN" u="sng" dirty="0"/>
              <a:t>subject to appeal to the Tribunal</a:t>
            </a:r>
            <a:r>
              <a:rPr lang="en-IN" dirty="0"/>
              <a:t>, and if he is in doubt whether a proof shall be admitted or rejected, he shall </a:t>
            </a:r>
            <a:r>
              <a:rPr lang="en-IN" u="sng" dirty="0"/>
              <a:t>mark it as objected to and allow the creditor to vote</a:t>
            </a:r>
            <a:r>
              <a:rPr lang="en-IN" dirty="0"/>
              <a:t> subject to the vote being declared invalid in the event of the objection being sustained </a:t>
            </a:r>
          </a:p>
        </p:txBody>
      </p:sp>
    </p:spTree>
    <p:extLst>
      <p:ext uri="{BB962C8B-B14F-4D97-AF65-F5344CB8AC3E}">
        <p14:creationId xmlns:p14="http://schemas.microsoft.com/office/powerpoint/2010/main" val="4050780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4C3FC-89B6-48B4-856E-290FA69C753E}"/>
              </a:ext>
            </a:extLst>
          </p:cNvPr>
          <p:cNvSpPr>
            <a:spLocks noGrp="1"/>
          </p:cNvSpPr>
          <p:nvPr>
            <p:ph sz="half" idx="1"/>
          </p:nvPr>
        </p:nvSpPr>
        <p:spPr>
          <a:xfrm>
            <a:off x="200026" y="276224"/>
            <a:ext cx="4992760" cy="6315075"/>
          </a:xfrm>
        </p:spPr>
        <p:txBody>
          <a:bodyPr>
            <a:normAutofit fontScale="47500" lnSpcReduction="20000"/>
          </a:bodyPr>
          <a:lstStyle/>
          <a:p>
            <a:pPr algn="just"/>
            <a:r>
              <a:rPr lang="en-US" sz="4500" b="1" dirty="0"/>
              <a:t>Exercise and Control of Company Liquidator's Powers. – </a:t>
            </a:r>
            <a:r>
              <a:rPr lang="en-US" sz="4500" b="1" dirty="0" err="1"/>
              <a:t>Contd</a:t>
            </a:r>
            <a:r>
              <a:rPr lang="en-US" sz="4500" b="1" dirty="0"/>
              <a:t>….</a:t>
            </a:r>
            <a:endParaRPr lang="en-US" sz="4500" dirty="0"/>
          </a:p>
          <a:p>
            <a:pPr algn="just"/>
            <a:endParaRPr lang="en-IN" dirty="0"/>
          </a:p>
        </p:txBody>
      </p:sp>
      <p:sp>
        <p:nvSpPr>
          <p:cNvPr id="4" name="Content Placeholder 3">
            <a:extLst>
              <a:ext uri="{FF2B5EF4-FFF2-40B4-BE49-F238E27FC236}">
                <a16:creationId xmlns:a16="http://schemas.microsoft.com/office/drawing/2014/main" id="{19AEE293-4A6F-4EA3-820D-6CD8B2691BD8}"/>
              </a:ext>
            </a:extLst>
          </p:cNvPr>
          <p:cNvSpPr>
            <a:spLocks noGrp="1"/>
          </p:cNvSpPr>
          <p:nvPr>
            <p:ph sz="half" idx="2"/>
          </p:nvPr>
        </p:nvSpPr>
        <p:spPr>
          <a:xfrm>
            <a:off x="5763237" y="276224"/>
            <a:ext cx="6038237" cy="6315075"/>
          </a:xfrm>
        </p:spPr>
        <p:txBody>
          <a:bodyPr>
            <a:normAutofit fontScale="47500" lnSpcReduction="20000"/>
          </a:bodyPr>
          <a:lstStyle/>
          <a:p>
            <a:pPr algn="just"/>
            <a:r>
              <a:rPr lang="en-IN" b="1" dirty="0"/>
              <a:t>64. Minutes of proceedings.-</a:t>
            </a:r>
            <a:endParaRPr lang="en-IN" dirty="0"/>
          </a:p>
          <a:p>
            <a:pPr algn="just"/>
            <a:r>
              <a:rPr lang="en-IN" dirty="0"/>
              <a:t>(1) The chairman of the meeting shall cause minutes of the proceedings at the meeting to be drawn up and fairly </a:t>
            </a:r>
            <a:r>
              <a:rPr lang="en-IN" u="sng" dirty="0"/>
              <a:t>entered in the Minute Book within 30 days</a:t>
            </a:r>
            <a:r>
              <a:rPr lang="en-IN" dirty="0"/>
              <a:t> and the minutes shall be signed by him or by the chairman of the next meeting.</a:t>
            </a:r>
          </a:p>
          <a:p>
            <a:pPr algn="just"/>
            <a:r>
              <a:rPr lang="en-IN" dirty="0"/>
              <a:t>(2) A list of creditors and contributories present at every meeting shall be made and kept in </a:t>
            </a:r>
            <a:r>
              <a:rPr lang="en-IN" b="1" dirty="0"/>
              <a:t>Form WIN 33</a:t>
            </a:r>
            <a:r>
              <a:rPr lang="en-IN" dirty="0"/>
              <a:t>.</a:t>
            </a:r>
          </a:p>
          <a:p>
            <a:pPr algn="just"/>
            <a:r>
              <a:rPr lang="en-IN" b="1" dirty="0"/>
              <a:t>65. Report to Tribunal.-</a:t>
            </a:r>
            <a:endParaRPr lang="en-IN" dirty="0"/>
          </a:p>
          <a:p>
            <a:pPr algn="just"/>
            <a:r>
              <a:rPr lang="en-IN" dirty="0"/>
              <a:t>The CL shall, within 7 days of the conclusion of the meeting, report the result thereof to the Tribunal in </a:t>
            </a:r>
            <a:r>
              <a:rPr lang="en-IN" b="1" dirty="0"/>
              <a:t>Form No. WIN 34</a:t>
            </a:r>
            <a:r>
              <a:rPr lang="en-IN" dirty="0"/>
              <a:t>.</a:t>
            </a:r>
            <a:endParaRPr lang="en-IN" b="1" dirty="0"/>
          </a:p>
          <a:p>
            <a:pPr algn="just"/>
            <a:r>
              <a:rPr lang="en-IN" b="1" dirty="0"/>
              <a:t>66. Voting by proxies.-</a:t>
            </a:r>
            <a:endParaRPr lang="en-IN" dirty="0"/>
          </a:p>
          <a:p>
            <a:pPr algn="just"/>
            <a:r>
              <a:rPr lang="en-IN" dirty="0"/>
              <a:t>A creditor / contributory may vote either in person or by proxy, and where a person is authorised in the manner provided by section 113 to represent a body corporate at any meeting, such person shall produce to the CL / chairman, a copy of the </a:t>
            </a:r>
            <a:r>
              <a:rPr lang="en-IN" u="sng" dirty="0"/>
              <a:t>resolution so authorising him</a:t>
            </a:r>
            <a:r>
              <a:rPr lang="en-IN" dirty="0"/>
              <a:t> and such copy must be </a:t>
            </a:r>
            <a:r>
              <a:rPr lang="en-IN" u="sng" dirty="0"/>
              <a:t>certified true copy by a director, manager, secretary or other officer of the company duly authorised in that behalf, who shall certify that he is so authorised</a:t>
            </a:r>
            <a:r>
              <a:rPr lang="en-IN" dirty="0"/>
              <a:t>.</a:t>
            </a:r>
          </a:p>
          <a:p>
            <a:pPr algn="just"/>
            <a:r>
              <a:rPr lang="en-IN" b="1" dirty="0"/>
              <a:t>67. Form of proxies.-</a:t>
            </a:r>
            <a:endParaRPr lang="en-IN" dirty="0"/>
          </a:p>
          <a:p>
            <a:pPr algn="just"/>
            <a:r>
              <a:rPr lang="en-IN" dirty="0"/>
              <a:t>A creditor or contributory may give a general proxy or a special proxy to any person, and a </a:t>
            </a:r>
            <a:r>
              <a:rPr lang="en-IN" u="sng" dirty="0"/>
              <a:t>general proxy shall</a:t>
            </a:r>
            <a:r>
              <a:rPr lang="en-IN" dirty="0"/>
              <a:t> be in </a:t>
            </a:r>
            <a:r>
              <a:rPr lang="en-IN" b="1" dirty="0"/>
              <a:t>Form WIN 35</a:t>
            </a:r>
            <a:r>
              <a:rPr lang="en-IN" dirty="0"/>
              <a:t> and a </a:t>
            </a:r>
            <a:r>
              <a:rPr lang="en-IN" u="sng" dirty="0"/>
              <a:t>special proxy</a:t>
            </a:r>
            <a:r>
              <a:rPr lang="en-IN" dirty="0"/>
              <a:t> in </a:t>
            </a:r>
            <a:r>
              <a:rPr lang="en-IN" b="1" dirty="0"/>
              <a:t>Form WIN 36</a:t>
            </a:r>
            <a:endParaRPr lang="en-IN" dirty="0"/>
          </a:p>
          <a:p>
            <a:pPr algn="just"/>
            <a:r>
              <a:rPr lang="en-IN" b="1" dirty="0"/>
              <a:t>68. Proxies to CL or chairman of meeting.-</a:t>
            </a:r>
            <a:endParaRPr lang="en-IN" dirty="0"/>
          </a:p>
          <a:p>
            <a:pPr algn="just"/>
            <a:r>
              <a:rPr lang="en-IN" dirty="0"/>
              <a:t>A creditor or contributory in a winding up by the Tribunal </a:t>
            </a:r>
            <a:r>
              <a:rPr lang="en-IN" u="sng" dirty="0"/>
              <a:t>may appoint the CL or</a:t>
            </a:r>
            <a:r>
              <a:rPr lang="en-IN" dirty="0"/>
              <a:t> if there is no such liquidator, the </a:t>
            </a:r>
            <a:r>
              <a:rPr lang="en-IN" u="sng" dirty="0"/>
              <a:t>chairman of the meeting</a:t>
            </a:r>
            <a:r>
              <a:rPr lang="en-IN" dirty="0"/>
              <a:t>, </a:t>
            </a:r>
            <a:r>
              <a:rPr lang="en-IN" u="sng" dirty="0"/>
              <a:t>to act as his general or special proxy</a:t>
            </a:r>
            <a:r>
              <a:rPr lang="en-IN" dirty="0"/>
              <a:t>.</a:t>
            </a:r>
          </a:p>
          <a:p>
            <a:pPr algn="just"/>
            <a:r>
              <a:rPr lang="en-IN" b="1" dirty="0"/>
              <a:t>69. Use of proxies by deputy.-</a:t>
            </a:r>
            <a:endParaRPr lang="en-IN" dirty="0"/>
          </a:p>
          <a:p>
            <a:pPr algn="just"/>
            <a:r>
              <a:rPr lang="en-IN" dirty="0"/>
              <a:t>Where a </a:t>
            </a:r>
            <a:r>
              <a:rPr lang="en-IN" u="sng" dirty="0"/>
              <a:t>CL who holds any proxies cannot attend the meeting</a:t>
            </a:r>
            <a:r>
              <a:rPr lang="en-IN" dirty="0"/>
              <a:t> for which they are given</a:t>
            </a:r>
            <a:r>
              <a:rPr lang="en-IN" u="sng" dirty="0"/>
              <a:t>, he may in writing depute some person under his official control to use the proxies on his behalf</a:t>
            </a:r>
            <a:r>
              <a:rPr lang="en-IN" dirty="0"/>
              <a:t> and in such manner as he may direct.</a:t>
            </a:r>
          </a:p>
        </p:txBody>
      </p:sp>
    </p:spTree>
    <p:extLst>
      <p:ext uri="{BB962C8B-B14F-4D97-AF65-F5344CB8AC3E}">
        <p14:creationId xmlns:p14="http://schemas.microsoft.com/office/powerpoint/2010/main" val="1792457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4C3FC-89B6-48B4-856E-290FA69C753E}"/>
              </a:ext>
            </a:extLst>
          </p:cNvPr>
          <p:cNvSpPr>
            <a:spLocks noGrp="1"/>
          </p:cNvSpPr>
          <p:nvPr>
            <p:ph sz="half" idx="1"/>
          </p:nvPr>
        </p:nvSpPr>
        <p:spPr>
          <a:xfrm>
            <a:off x="200026" y="276224"/>
            <a:ext cx="4992760" cy="6315075"/>
          </a:xfrm>
        </p:spPr>
        <p:txBody>
          <a:bodyPr>
            <a:normAutofit fontScale="47500" lnSpcReduction="20000"/>
          </a:bodyPr>
          <a:lstStyle/>
          <a:p>
            <a:pPr algn="just"/>
            <a:r>
              <a:rPr lang="en-US" sz="3400" b="1" dirty="0"/>
              <a:t>Exercise and Control of Company Liquidator's Powers. – </a:t>
            </a:r>
            <a:r>
              <a:rPr lang="en-US" sz="3400" b="1" dirty="0" err="1"/>
              <a:t>Contd</a:t>
            </a:r>
            <a:r>
              <a:rPr lang="en-US" sz="3400" b="1" dirty="0"/>
              <a:t>….</a:t>
            </a:r>
            <a:endParaRPr lang="en-US" sz="3400" dirty="0"/>
          </a:p>
          <a:p>
            <a:pPr algn="just"/>
            <a:endParaRPr lang="en-IN" dirty="0"/>
          </a:p>
        </p:txBody>
      </p:sp>
      <p:sp>
        <p:nvSpPr>
          <p:cNvPr id="4" name="Content Placeholder 3">
            <a:extLst>
              <a:ext uri="{FF2B5EF4-FFF2-40B4-BE49-F238E27FC236}">
                <a16:creationId xmlns:a16="http://schemas.microsoft.com/office/drawing/2014/main" id="{19AEE293-4A6F-4EA3-820D-6CD8B2691BD8}"/>
              </a:ext>
            </a:extLst>
          </p:cNvPr>
          <p:cNvSpPr>
            <a:spLocks noGrp="1"/>
          </p:cNvSpPr>
          <p:nvPr>
            <p:ph sz="half" idx="2"/>
          </p:nvPr>
        </p:nvSpPr>
        <p:spPr>
          <a:xfrm>
            <a:off x="5763237" y="276224"/>
            <a:ext cx="6038237" cy="6315075"/>
          </a:xfrm>
        </p:spPr>
        <p:txBody>
          <a:bodyPr>
            <a:normAutofit fontScale="47500" lnSpcReduction="20000"/>
          </a:bodyPr>
          <a:lstStyle/>
          <a:p>
            <a:pPr algn="just"/>
            <a:r>
              <a:rPr lang="en-IN" b="1" dirty="0"/>
              <a:t>70. Forms to be sent with notice.-</a:t>
            </a:r>
            <a:endParaRPr lang="en-IN" dirty="0"/>
          </a:p>
          <a:p>
            <a:pPr algn="just"/>
            <a:r>
              <a:rPr lang="en-IN" dirty="0"/>
              <a:t>Forms of proxies shall be sent to the creditors and contributories with the notice summoning the meeting and </a:t>
            </a:r>
            <a:r>
              <a:rPr lang="en-IN" u="sng" dirty="0"/>
              <a:t>no name shall be inserted or printed in the form before it is sent</a:t>
            </a:r>
            <a:r>
              <a:rPr lang="en-IN" dirty="0"/>
              <a:t>.</a:t>
            </a:r>
          </a:p>
          <a:p>
            <a:pPr algn="just"/>
            <a:r>
              <a:rPr lang="en-IN" b="1" dirty="0"/>
              <a:t>71. Proxies to be lodged.-</a:t>
            </a:r>
            <a:endParaRPr lang="en-IN" dirty="0"/>
          </a:p>
          <a:p>
            <a:pPr algn="just"/>
            <a:r>
              <a:rPr lang="en-IN" dirty="0"/>
              <a:t>A proxy shall be lodged not later than 48 hours before the meeting at which it is to be used, with the CL in a winding up by the Tribunal.</a:t>
            </a:r>
          </a:p>
          <a:p>
            <a:pPr algn="just"/>
            <a:r>
              <a:rPr lang="en-IN" b="1" dirty="0"/>
              <a:t>72. Holder of proxy not to vote on matter in which he is financially</a:t>
            </a:r>
            <a:r>
              <a:rPr lang="en-IN" dirty="0"/>
              <a:t> </a:t>
            </a:r>
            <a:r>
              <a:rPr lang="en-IN" b="1" dirty="0"/>
              <a:t>interested.-</a:t>
            </a:r>
            <a:endParaRPr lang="en-IN" dirty="0"/>
          </a:p>
          <a:p>
            <a:pPr algn="just"/>
            <a:r>
              <a:rPr lang="en-IN" dirty="0"/>
              <a:t>No person </a:t>
            </a:r>
            <a:r>
              <a:rPr lang="en-IN" u="sng" dirty="0"/>
              <a:t>acting either under a general or special proxy</a:t>
            </a:r>
            <a:r>
              <a:rPr lang="en-IN" dirty="0"/>
              <a:t>, shall </a:t>
            </a:r>
            <a:r>
              <a:rPr lang="en-IN" u="sng" dirty="0"/>
              <a:t>vote in favour of any resolution</a:t>
            </a:r>
            <a:r>
              <a:rPr lang="en-IN" dirty="0"/>
              <a:t> which would directly or indirectly place himself, his partner or employer in a </a:t>
            </a:r>
            <a:r>
              <a:rPr lang="en-IN" u="sng" dirty="0"/>
              <a:t>position to receive any remuneration out of the assets of the company</a:t>
            </a:r>
            <a:r>
              <a:rPr lang="en-IN" dirty="0"/>
              <a:t> otherwise than as a creditor </a:t>
            </a:r>
            <a:r>
              <a:rPr lang="en-IN" dirty="0" err="1"/>
              <a:t>ratably</a:t>
            </a:r>
            <a:r>
              <a:rPr lang="en-IN" dirty="0"/>
              <a:t> with the other creditors of the company.</a:t>
            </a:r>
          </a:p>
          <a:p>
            <a:pPr algn="just"/>
            <a:r>
              <a:rPr lang="en-IN" b="1" dirty="0"/>
              <a:t>73. Minor not to be appointed proxy.-</a:t>
            </a:r>
            <a:endParaRPr lang="en-IN" dirty="0"/>
          </a:p>
          <a:p>
            <a:pPr algn="just"/>
            <a:r>
              <a:rPr lang="en-IN" dirty="0"/>
              <a:t>No person shall be appointed as a general or special proxy who is a minor.</a:t>
            </a:r>
          </a:p>
          <a:p>
            <a:pPr algn="just"/>
            <a:r>
              <a:rPr lang="en-IN" b="1" dirty="0"/>
              <a:t>74. Filling in proxy where creditor or contributory is blind or</a:t>
            </a:r>
            <a:r>
              <a:rPr lang="en-IN" dirty="0"/>
              <a:t> </a:t>
            </a:r>
            <a:r>
              <a:rPr lang="en-IN" b="1" dirty="0"/>
              <a:t>incapable</a:t>
            </a:r>
            <a:r>
              <a:rPr lang="en-IN" dirty="0"/>
              <a:t>.</a:t>
            </a:r>
          </a:p>
          <a:p>
            <a:pPr algn="just"/>
            <a:r>
              <a:rPr lang="en-IN" dirty="0"/>
              <a:t>The proxy of a creditor or a contributory who is blind or incapable of writing may be accepted if such creditor or contributory has </a:t>
            </a:r>
            <a:r>
              <a:rPr lang="en-IN" u="sng" dirty="0"/>
              <a:t>attached his signature or mark thereto in the presence of a witness who shall add to his signature his description and address</a:t>
            </a:r>
            <a:r>
              <a:rPr lang="en-IN" dirty="0"/>
              <a:t>:</a:t>
            </a:r>
          </a:p>
          <a:p>
            <a:pPr algn="just"/>
            <a:r>
              <a:rPr lang="en-IN" dirty="0"/>
              <a:t>Provided that </a:t>
            </a:r>
            <a:r>
              <a:rPr lang="en-IN" u="sng" dirty="0"/>
              <a:t>all insertions</a:t>
            </a:r>
            <a:r>
              <a:rPr lang="en-IN" dirty="0"/>
              <a:t> in the proxy shall be </a:t>
            </a:r>
            <a:r>
              <a:rPr lang="en-IN" u="sng" dirty="0"/>
              <a:t>in the handwriting of the witness</a:t>
            </a:r>
            <a:r>
              <a:rPr lang="en-IN" dirty="0"/>
              <a:t> and such witness shall have certified at the foot of the proxy that all such insertions have been made by him at the request and in the presence of the creditor or contributory before he attached his signature or mark.</a:t>
            </a:r>
          </a:p>
          <a:p>
            <a:pPr algn="just"/>
            <a:r>
              <a:rPr lang="en-IN" b="1" dirty="0"/>
              <a:t>75. Proxy of person not acquainted with English. -</a:t>
            </a:r>
            <a:endParaRPr lang="en-IN" dirty="0"/>
          </a:p>
          <a:p>
            <a:pPr algn="just"/>
            <a:r>
              <a:rPr lang="en-IN" dirty="0"/>
              <a:t>The proxy of a creditor or contributory who does not know English may be accepted if it is executed in the manner provided in rule 74 and the </a:t>
            </a:r>
            <a:r>
              <a:rPr lang="en-IN" u="sng" dirty="0"/>
              <a:t>witness certifies that it was explained to the creditor or contributory in the language known to him</a:t>
            </a:r>
            <a:r>
              <a:rPr lang="en-IN" dirty="0"/>
              <a:t>, and gives the creditor's or contributory's name in English below the signature.</a:t>
            </a:r>
          </a:p>
        </p:txBody>
      </p:sp>
    </p:spTree>
    <p:extLst>
      <p:ext uri="{BB962C8B-B14F-4D97-AF65-F5344CB8AC3E}">
        <p14:creationId xmlns:p14="http://schemas.microsoft.com/office/powerpoint/2010/main" val="26736566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569AD3-E985-453E-9E6B-C5AE0A432587}"/>
              </a:ext>
            </a:extLst>
          </p:cNvPr>
          <p:cNvSpPr>
            <a:spLocks noGrp="1"/>
          </p:cNvSpPr>
          <p:nvPr>
            <p:ph sz="half" idx="1"/>
          </p:nvPr>
        </p:nvSpPr>
        <p:spPr>
          <a:xfrm>
            <a:off x="304800" y="276225"/>
            <a:ext cx="5715000" cy="6305550"/>
          </a:xfrm>
        </p:spPr>
        <p:txBody>
          <a:bodyPr>
            <a:normAutofit fontScale="40000" lnSpcReduction="20000"/>
          </a:bodyPr>
          <a:lstStyle/>
          <a:p>
            <a:pPr algn="just"/>
            <a:r>
              <a:rPr lang="en-US" b="1" dirty="0"/>
              <a:t>Books to be Kept by Company Liquidator.</a:t>
            </a:r>
            <a:endParaRPr lang="en-US" dirty="0"/>
          </a:p>
          <a:p>
            <a:pPr algn="just"/>
            <a:r>
              <a:rPr lang="en-US" b="1" dirty="0"/>
              <a:t>293.</a:t>
            </a:r>
            <a:r>
              <a:rPr lang="en-US" dirty="0"/>
              <a:t> (1)The Company Liquidator shall keep proper books in such manner, as may be prescribed, in which he shall cause entries or minutes to be made of proceedings at meetings and of such other matters as may be prescribed.</a:t>
            </a:r>
          </a:p>
          <a:p>
            <a:pPr algn="just"/>
            <a:r>
              <a:rPr lang="en-US" dirty="0"/>
              <a:t>(2) Any creditor or contributory may, subject to the control of the Tribunal, inspect any such books, personally or through his agent.</a:t>
            </a:r>
          </a:p>
          <a:p>
            <a:pPr algn="just"/>
            <a:endParaRPr lang="en-IN" dirty="0"/>
          </a:p>
        </p:txBody>
      </p:sp>
      <p:sp>
        <p:nvSpPr>
          <p:cNvPr id="4" name="Content Placeholder 3">
            <a:extLst>
              <a:ext uri="{FF2B5EF4-FFF2-40B4-BE49-F238E27FC236}">
                <a16:creationId xmlns:a16="http://schemas.microsoft.com/office/drawing/2014/main" id="{0A53FEAA-C89A-47BC-8046-88A77330D14C}"/>
              </a:ext>
            </a:extLst>
          </p:cNvPr>
          <p:cNvSpPr>
            <a:spLocks noGrp="1"/>
          </p:cNvSpPr>
          <p:nvPr>
            <p:ph sz="half" idx="2"/>
          </p:nvPr>
        </p:nvSpPr>
        <p:spPr>
          <a:xfrm>
            <a:off x="6172199" y="381000"/>
            <a:ext cx="5629275" cy="6200775"/>
          </a:xfrm>
        </p:spPr>
        <p:txBody>
          <a:bodyPr>
            <a:normAutofit fontScale="40000" lnSpcReduction="20000"/>
          </a:bodyPr>
          <a:lstStyle/>
          <a:p>
            <a:pPr algn="just"/>
            <a:r>
              <a:rPr lang="en-IN" b="1" dirty="0"/>
              <a:t>REGISTERS AND BOOKS OF ACCOUNT TO BE MAINTAINED BY</a:t>
            </a:r>
            <a:r>
              <a:rPr lang="en-IN" dirty="0"/>
              <a:t> </a:t>
            </a:r>
            <a:r>
              <a:rPr lang="en-IN" b="1" dirty="0"/>
              <a:t>CL</a:t>
            </a:r>
            <a:endParaRPr lang="en-IN" dirty="0"/>
          </a:p>
          <a:p>
            <a:pPr algn="just"/>
            <a:r>
              <a:rPr lang="en-IN" b="1" dirty="0"/>
              <a:t>79. Record book to be maintained by CL.-</a:t>
            </a:r>
            <a:endParaRPr lang="en-IN" dirty="0"/>
          </a:p>
          <a:p>
            <a:pPr algn="just"/>
            <a:r>
              <a:rPr lang="en-IN" dirty="0"/>
              <a:t>The CL shall maintain a </a:t>
            </a:r>
            <a:r>
              <a:rPr lang="en-IN" u="sng" dirty="0"/>
              <a:t>record book</a:t>
            </a:r>
            <a:r>
              <a:rPr lang="en-IN" dirty="0"/>
              <a:t> for each company in which shall be entered </a:t>
            </a:r>
            <a:r>
              <a:rPr lang="en-IN" u="sng" dirty="0"/>
              <a:t>minutes of all the proceedings and resolutions passed at any meeting of the creditors or contributories or of the AC</a:t>
            </a:r>
            <a:r>
              <a:rPr lang="en-IN" dirty="0"/>
              <a:t>, the </a:t>
            </a:r>
            <a:r>
              <a:rPr lang="en-IN" u="sng" dirty="0"/>
              <a:t>substance of all orders passed by the Tribunal</a:t>
            </a:r>
            <a:r>
              <a:rPr lang="en-IN" dirty="0"/>
              <a:t> in the liquidation proceedings, and </a:t>
            </a:r>
            <a:r>
              <a:rPr lang="en-IN" u="sng" dirty="0"/>
              <a:t>all such matters other than matters of account</a:t>
            </a:r>
            <a:r>
              <a:rPr lang="en-IN" dirty="0"/>
              <a:t> as may be necessary, </a:t>
            </a:r>
            <a:r>
              <a:rPr lang="en-IN" u="sng" dirty="0"/>
              <a:t>to furnish a correct view of the administration of the company's affairs</a:t>
            </a:r>
            <a:r>
              <a:rPr lang="en-IN" dirty="0"/>
              <a:t>.</a:t>
            </a:r>
          </a:p>
          <a:p>
            <a:pPr algn="just"/>
            <a:r>
              <a:rPr lang="en-IN" b="1" dirty="0"/>
              <a:t>80. Registers and books to be maintained by CL.-</a:t>
            </a:r>
            <a:endParaRPr lang="en-IN" dirty="0"/>
          </a:p>
          <a:p>
            <a:pPr algn="just"/>
            <a:r>
              <a:rPr lang="en-IN" dirty="0"/>
              <a:t>(1) The CL shall maintain the following books of accounts, so far as may be applicable, in respect of the company under winding up:</a:t>
            </a:r>
          </a:p>
          <a:p>
            <a:pPr algn="just"/>
            <a:r>
              <a:rPr lang="en-IN" dirty="0"/>
              <a:t>(a). Register of Liquidations in </a:t>
            </a:r>
            <a:r>
              <a:rPr lang="en-IN" b="1" dirty="0"/>
              <a:t>Form WIN 38 A</a:t>
            </a:r>
            <a:r>
              <a:rPr lang="en-IN" dirty="0"/>
              <a:t>;</a:t>
            </a:r>
          </a:p>
          <a:p>
            <a:pPr algn="just"/>
            <a:r>
              <a:rPr lang="en-IN" dirty="0"/>
              <a:t>To ……………………………………………………………….</a:t>
            </a:r>
          </a:p>
          <a:p>
            <a:pPr algn="just"/>
            <a:r>
              <a:rPr lang="en-IN" dirty="0"/>
              <a:t>(s). Books Register in </a:t>
            </a:r>
            <a:r>
              <a:rPr lang="en-IN" b="1" dirty="0"/>
              <a:t>Form WIN 38 S;</a:t>
            </a:r>
            <a:endParaRPr lang="en-IN" dirty="0"/>
          </a:p>
          <a:p>
            <a:pPr algn="just"/>
            <a:r>
              <a:rPr lang="en-IN" dirty="0"/>
              <a:t>(t). Register of unclaimed dividends and undistributed assets, deposited into the companies liquidation account in the Bank, in </a:t>
            </a:r>
            <a:r>
              <a:rPr lang="en-IN" b="1" dirty="0"/>
              <a:t>Form WIN 38T</a:t>
            </a:r>
            <a:r>
              <a:rPr lang="en-IN" dirty="0"/>
              <a:t>, and in maintaining the registers and books mentioned above, the CL shall follow ·the instructions contained in the respective forms provided for the said books and registers,</a:t>
            </a:r>
          </a:p>
          <a:p>
            <a:pPr algn="just"/>
            <a:r>
              <a:rPr lang="en-IN" dirty="0"/>
              <a:t>(2) The CL shall, in addition to the registers and books referred to in sub-rule (1), maintain </a:t>
            </a:r>
            <a:r>
              <a:rPr lang="en-IN" u="sng" dirty="0"/>
              <a:t>such other books as may be necessary</a:t>
            </a:r>
            <a:r>
              <a:rPr lang="en-IN" dirty="0"/>
              <a:t> for the proper and efficient working of his office such as petty cash register, correspondence register, despatch register, daily register of money orders and cheques received for accounting of transactions entered into by him in relation to the company.</a:t>
            </a:r>
          </a:p>
          <a:p>
            <a:pPr algn="just"/>
            <a:r>
              <a:rPr lang="en-IN" dirty="0"/>
              <a:t>(3) </a:t>
            </a:r>
            <a:r>
              <a:rPr lang="en-IN" u="sng" dirty="0"/>
              <a:t>Where the accounts of the company are incomplete</a:t>
            </a:r>
            <a:r>
              <a:rPr lang="en-IN" dirty="0"/>
              <a:t>, the CL shall, </a:t>
            </a:r>
            <a:r>
              <a:rPr lang="en-IN" u="sng" dirty="0"/>
              <a:t>with all convenient speed</a:t>
            </a:r>
            <a:r>
              <a:rPr lang="en-IN" dirty="0"/>
              <a:t>, as soon as the order for winding up is made, </a:t>
            </a:r>
            <a:r>
              <a:rPr lang="en-IN" u="sng" dirty="0"/>
              <a:t>have them completed and brought up-to-date</a:t>
            </a:r>
            <a:r>
              <a:rPr lang="en-IN" dirty="0"/>
              <a:t>.</a:t>
            </a:r>
          </a:p>
          <a:p>
            <a:pPr algn="just"/>
            <a:r>
              <a:rPr lang="en-IN" dirty="0"/>
              <a:t>(4) (a) </a:t>
            </a:r>
            <a:r>
              <a:rPr lang="en-IN" u="sng" dirty="0"/>
              <a:t>Where the CL is authorised to carry on the business of the company</a:t>
            </a:r>
            <a:r>
              <a:rPr lang="en-IN" dirty="0"/>
              <a:t> he shall keep </a:t>
            </a:r>
            <a:r>
              <a:rPr lang="en-IN" u="sng" dirty="0"/>
              <a:t>separate books of account in respect of such business</a:t>
            </a:r>
            <a:r>
              <a:rPr lang="en-IN" dirty="0"/>
              <a:t> and such books shall, as far as possible, be </a:t>
            </a:r>
            <a:r>
              <a:rPr lang="en-IN" u="sng" dirty="0"/>
              <a:t>in conformity with the books already kept</a:t>
            </a:r>
            <a:r>
              <a:rPr lang="en-IN" dirty="0"/>
              <a:t> by the company in the course of its business, and the CL shall incorporate in the </a:t>
            </a:r>
            <a:r>
              <a:rPr lang="en-IN" u="sng" dirty="0"/>
              <a:t>winding up cash book</a:t>
            </a:r>
            <a:r>
              <a:rPr lang="en-IN" dirty="0"/>
              <a:t> </a:t>
            </a:r>
            <a:r>
              <a:rPr lang="en-IN" b="1" dirty="0"/>
              <a:t>and</a:t>
            </a:r>
            <a:r>
              <a:rPr lang="en-IN" dirty="0"/>
              <a:t> in the </a:t>
            </a:r>
            <a:r>
              <a:rPr lang="en-IN" u="sng" dirty="0"/>
              <a:t>company's cash book</a:t>
            </a:r>
            <a:r>
              <a:rPr lang="en-IN" dirty="0"/>
              <a:t>, the </a:t>
            </a:r>
            <a:r>
              <a:rPr lang="en-IN" u="sng" dirty="0"/>
              <a:t>total weekly amounts of the receipts and payments on such trading account</a:t>
            </a:r>
            <a:r>
              <a:rPr lang="en-IN" dirty="0"/>
              <a:t>.</a:t>
            </a:r>
          </a:p>
          <a:p>
            <a:pPr algn="just"/>
            <a:r>
              <a:rPr lang="en-IN" dirty="0"/>
              <a:t>(b) The </a:t>
            </a:r>
            <a:r>
              <a:rPr lang="en-IN" u="sng" dirty="0"/>
              <a:t>trading account</a:t>
            </a:r>
            <a:r>
              <a:rPr lang="en-IN" dirty="0"/>
              <a:t> shall, from time to time not less than </a:t>
            </a:r>
            <a:r>
              <a:rPr lang="en-IN" u="sng" dirty="0"/>
              <a:t>once in every month</a:t>
            </a:r>
            <a:r>
              <a:rPr lang="en-IN" dirty="0"/>
              <a:t>, be </a:t>
            </a:r>
            <a:r>
              <a:rPr lang="en-IN" u="sng" dirty="0"/>
              <a:t>verified by affidavit</a:t>
            </a:r>
            <a:r>
              <a:rPr lang="en-IN" dirty="0"/>
              <a:t>, and the CL shall thereupon </a:t>
            </a:r>
            <a:r>
              <a:rPr lang="en-IN" u="sng" dirty="0"/>
              <a:t>submit such account to the AC</a:t>
            </a:r>
            <a:r>
              <a:rPr lang="en-IN" dirty="0"/>
              <a:t> (if any) or such member thereof as may be appointed by the said committee for that purpose, </a:t>
            </a:r>
            <a:r>
              <a:rPr lang="en-IN" u="sng" dirty="0"/>
              <a:t>who shall examine and certify the same</a:t>
            </a:r>
            <a:r>
              <a:rPr lang="en-IN" dirty="0"/>
              <a:t>.</a:t>
            </a:r>
          </a:p>
          <a:p>
            <a:pPr algn="just"/>
            <a:r>
              <a:rPr lang="en-IN" dirty="0"/>
              <a:t>(5) The CL shall keep </a:t>
            </a:r>
            <a:r>
              <a:rPr lang="en-IN" u="sng" dirty="0"/>
              <a:t>proper vouchers</a:t>
            </a:r>
            <a:r>
              <a:rPr lang="en-IN" dirty="0"/>
              <a:t> for all payments made or expenses incurred by him, and the </a:t>
            </a:r>
            <a:r>
              <a:rPr lang="en-IN" u="sng" dirty="0"/>
              <a:t>vouchers shall be serially numbered</a:t>
            </a:r>
            <a:r>
              <a:rPr lang="en-IN" dirty="0"/>
              <a:t>.</a:t>
            </a:r>
          </a:p>
          <a:p>
            <a:pPr algn="just"/>
            <a:endParaRPr lang="en-IN" dirty="0"/>
          </a:p>
        </p:txBody>
      </p:sp>
    </p:spTree>
    <p:extLst>
      <p:ext uri="{BB962C8B-B14F-4D97-AF65-F5344CB8AC3E}">
        <p14:creationId xmlns:p14="http://schemas.microsoft.com/office/powerpoint/2010/main" val="16306458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9834C9-6160-4045-855D-CCB51CB57CE8}"/>
              </a:ext>
            </a:extLst>
          </p:cNvPr>
          <p:cNvSpPr>
            <a:spLocks noGrp="1"/>
          </p:cNvSpPr>
          <p:nvPr>
            <p:ph sz="half" idx="1"/>
          </p:nvPr>
        </p:nvSpPr>
        <p:spPr>
          <a:xfrm>
            <a:off x="266700" y="238124"/>
            <a:ext cx="5753100" cy="6372225"/>
          </a:xfrm>
        </p:spPr>
        <p:txBody>
          <a:bodyPr>
            <a:normAutofit fontScale="25000" lnSpcReduction="20000"/>
          </a:bodyPr>
          <a:lstStyle/>
          <a:p>
            <a:pPr algn="just"/>
            <a:r>
              <a:rPr lang="en-US" sz="6400" b="1" dirty="0"/>
              <a:t>Audit of Company Liquidator's Accounts.</a:t>
            </a:r>
            <a:endParaRPr lang="en-US" sz="6400" dirty="0"/>
          </a:p>
          <a:p>
            <a:pPr algn="just"/>
            <a:r>
              <a:rPr lang="en-US" sz="5200" b="1" dirty="0"/>
              <a:t>294.</a:t>
            </a:r>
            <a:r>
              <a:rPr lang="en-US" sz="5200" dirty="0"/>
              <a:t> (1)The Company Liquidator shall maintain proper and regular books of account including accounts of receipts and payments made by him in such form and manner as may be prescribed.</a:t>
            </a:r>
          </a:p>
          <a:p>
            <a:pPr algn="just"/>
            <a:r>
              <a:rPr lang="en-US" sz="5200" dirty="0"/>
              <a:t>(2)The Company Liquidator shall, at such times as may be prescribed but not less than twice in each year during his tenure of office, present to the Tribunal an account of the receipts and payments as such liquidator in the prescribed form in duplicate, which shall be verified by a declaration in such form and manner as may be prescribed.</a:t>
            </a:r>
          </a:p>
          <a:p>
            <a:pPr algn="just"/>
            <a:r>
              <a:rPr lang="en-US" sz="5200" dirty="0"/>
              <a:t>(3) The Tribunal shall cause the accounts to be audited in such manner as it thinks fit, and for the purpose of the audit, the Company Liquidator shall furnish to the Tribunal with such vouchers and information as the Tribunal may require, and the Tribunal may, at any time, require the production of, and inspect, any books of account kept by the Company Liquidator.</a:t>
            </a:r>
          </a:p>
          <a:p>
            <a:pPr algn="just"/>
            <a:r>
              <a:rPr lang="en-US" sz="5200" dirty="0"/>
              <a:t>(4) When the accounts of the company have been audited, one copy thereof shall be filed by the Company Liquidator with the Tribunal, and the other copy shall be delivered to the Registrar which shall be open to inspection by any creditor, contributory or person interested.</a:t>
            </a:r>
          </a:p>
          <a:p>
            <a:pPr algn="just"/>
            <a:r>
              <a:rPr lang="en-US" sz="5200" dirty="0"/>
              <a:t>(5)Where an account referred to in sub-section (4) relates to a Government company, the Company Liquidator shall forward a copy thereof—</a:t>
            </a:r>
          </a:p>
          <a:p>
            <a:pPr marL="176213" indent="0" algn="just">
              <a:buNone/>
            </a:pPr>
            <a:r>
              <a:rPr lang="en-US" sz="5200" dirty="0"/>
              <a:t>(a) to the Central Government, if that Government is a member of the Government company; or</a:t>
            </a:r>
          </a:p>
          <a:p>
            <a:pPr marL="176213" indent="0" algn="just">
              <a:buNone/>
            </a:pPr>
            <a:r>
              <a:rPr lang="en-US" sz="5200" dirty="0"/>
              <a:t>(b) to any State Government, if that Government is a member of the Government company; or</a:t>
            </a:r>
          </a:p>
          <a:p>
            <a:pPr marL="176213" indent="0" algn="just">
              <a:buNone/>
            </a:pPr>
            <a:r>
              <a:rPr lang="en-US" sz="5200" dirty="0"/>
              <a:t>(c) to the Central Government and any State Government, if both the Governments are members of the Government company.</a:t>
            </a:r>
          </a:p>
          <a:p>
            <a:pPr algn="just"/>
            <a:r>
              <a:rPr lang="en-US" sz="5200" dirty="0"/>
              <a:t>(6) The Company Liquidator shall cause the accounts when audited, or a summary thereof, to be printed, and shall send a printed copy of the accounts or summary thereof by post to every creditor and every contributory:</a:t>
            </a:r>
          </a:p>
          <a:p>
            <a:pPr algn="just"/>
            <a:r>
              <a:rPr lang="en-US" sz="5200" dirty="0"/>
              <a:t>Provided that the Tribunal may dispense with the compliance of the provisions of this sub-section in any case it thinks fit.</a:t>
            </a:r>
          </a:p>
        </p:txBody>
      </p:sp>
      <p:sp>
        <p:nvSpPr>
          <p:cNvPr id="4" name="Content Placeholder 3">
            <a:extLst>
              <a:ext uri="{FF2B5EF4-FFF2-40B4-BE49-F238E27FC236}">
                <a16:creationId xmlns:a16="http://schemas.microsoft.com/office/drawing/2014/main" id="{8FC966DB-D3F9-419B-9674-0B48887D5137}"/>
              </a:ext>
            </a:extLst>
          </p:cNvPr>
          <p:cNvSpPr>
            <a:spLocks noGrp="1"/>
          </p:cNvSpPr>
          <p:nvPr>
            <p:ph sz="half" idx="2"/>
          </p:nvPr>
        </p:nvSpPr>
        <p:spPr>
          <a:xfrm>
            <a:off x="6172199" y="229735"/>
            <a:ext cx="5849225" cy="6439513"/>
          </a:xfrm>
        </p:spPr>
        <p:txBody>
          <a:bodyPr>
            <a:normAutofit fontScale="25000" lnSpcReduction="20000"/>
          </a:bodyPr>
          <a:lstStyle/>
          <a:p>
            <a:pPr algn="just"/>
            <a:r>
              <a:rPr lang="en-IN" sz="4800" b="1" dirty="0"/>
              <a:t>FILING AND AUDIT OF CL'S ACCOUNT</a:t>
            </a:r>
            <a:endParaRPr lang="en-IN" sz="4800" dirty="0"/>
          </a:p>
          <a:p>
            <a:pPr algn="just"/>
            <a:r>
              <a:rPr lang="en-IN" sz="4800" b="1" dirty="0"/>
              <a:t>91. Half-yearly accounts to be filed.-</a:t>
            </a:r>
            <a:endParaRPr lang="en-IN" sz="4800" dirty="0"/>
          </a:p>
          <a:p>
            <a:pPr algn="just"/>
            <a:r>
              <a:rPr lang="en-IN" sz="4800" dirty="0"/>
              <a:t>For the purposes of sub-section (2) of section 294, unless otherwise ordered by the Tribunal, the CL shall file his accounts to Tribunal twice a year and such accounts shall be </a:t>
            </a:r>
            <a:r>
              <a:rPr lang="en-IN" sz="4800" u="sng" dirty="0"/>
              <a:t>made up to the 31st of March and 30th of September every year</a:t>
            </a:r>
            <a:r>
              <a:rPr lang="en-IN" sz="4800" dirty="0"/>
              <a:t>, the account for the period ending 31 </a:t>
            </a:r>
            <a:r>
              <a:rPr lang="en-IN" sz="4800" dirty="0" err="1"/>
              <a:t>st</a:t>
            </a:r>
            <a:r>
              <a:rPr lang="en-IN" sz="4800" dirty="0"/>
              <a:t> March being filed </a:t>
            </a:r>
            <a:r>
              <a:rPr lang="en-IN" sz="4800" u="sng" dirty="0"/>
              <a:t>not later than 30th of June</a:t>
            </a:r>
            <a:r>
              <a:rPr lang="en-IN" sz="4800" dirty="0"/>
              <a:t> following, and account for the period ending 30th September, </a:t>
            </a:r>
            <a:r>
              <a:rPr lang="en-IN" sz="4800" u="sng" dirty="0"/>
              <a:t>not later than 31st of December</a:t>
            </a:r>
            <a:r>
              <a:rPr lang="en-IN" sz="4800" dirty="0"/>
              <a:t> following:</a:t>
            </a:r>
          </a:p>
          <a:p>
            <a:pPr algn="just"/>
            <a:r>
              <a:rPr lang="en-IN" sz="4800" dirty="0"/>
              <a:t>Provided that the </a:t>
            </a:r>
            <a:r>
              <a:rPr lang="en-IN" sz="4800" u="sng" dirty="0"/>
              <a:t>final accounts of the CL shall be filed</a:t>
            </a:r>
            <a:r>
              <a:rPr lang="en-IN" sz="4800" dirty="0"/>
              <a:t> as soon as the affairs of the company have been </a:t>
            </a:r>
            <a:r>
              <a:rPr lang="en-IN" sz="4800" u="sng" dirty="0"/>
              <a:t>fully wound up</a:t>
            </a:r>
            <a:r>
              <a:rPr lang="en-IN" sz="4800" dirty="0"/>
              <a:t>, irrespective of the period specified above:</a:t>
            </a:r>
          </a:p>
          <a:p>
            <a:pPr algn="just"/>
            <a:r>
              <a:rPr lang="en-IN" sz="4800" dirty="0"/>
              <a:t>Provided further that the Tribunal may permit the </a:t>
            </a:r>
            <a:r>
              <a:rPr lang="en-IN" sz="4800" u="sng" dirty="0"/>
              <a:t>CL to straight away forward completed accounts</a:t>
            </a:r>
            <a:r>
              <a:rPr lang="en-IN" sz="4800" dirty="0"/>
              <a:t> of the company in liquidation in respect of relevant period </a:t>
            </a:r>
            <a:r>
              <a:rPr lang="en-IN" sz="4800" u="sng" dirty="0"/>
              <a:t>to the auditor</a:t>
            </a:r>
            <a:r>
              <a:rPr lang="en-IN" sz="4800" dirty="0"/>
              <a:t> for the purpose of audit in </a:t>
            </a:r>
            <a:r>
              <a:rPr lang="en-IN" sz="4800" b="1" dirty="0"/>
              <a:t>Form WIN 42</a:t>
            </a:r>
            <a:r>
              <a:rPr lang="en-IN" sz="4800" dirty="0"/>
              <a:t> requesting that the accounts may be audited, and the </a:t>
            </a:r>
            <a:r>
              <a:rPr lang="en-IN" sz="4800" u="sng" dirty="0"/>
              <a:t>certificate of audit</a:t>
            </a:r>
            <a:r>
              <a:rPr lang="en-IN" sz="4800" dirty="0"/>
              <a:t> shall be submitted </a:t>
            </a:r>
            <a:r>
              <a:rPr lang="en-IN" sz="4800" u="sng" dirty="0"/>
              <a:t>to the Tribunal not later than 1 month</a:t>
            </a:r>
            <a:r>
              <a:rPr lang="en-IN" sz="4800" dirty="0"/>
              <a:t> from the date of receipt of the copy of the accounts as required under subsection (3) of section 294:</a:t>
            </a:r>
          </a:p>
          <a:p>
            <a:pPr algn="just"/>
            <a:r>
              <a:rPr lang="en-IN" sz="4800" dirty="0"/>
              <a:t>Provided also that the accounts </a:t>
            </a:r>
            <a:r>
              <a:rPr lang="en-IN" sz="4800" u="sng" dirty="0"/>
              <a:t>need not be got audited</a:t>
            </a:r>
            <a:r>
              <a:rPr lang="en-IN" sz="4800" dirty="0"/>
              <a:t> where the </a:t>
            </a:r>
            <a:r>
              <a:rPr lang="en-IN" sz="4800" u="sng" dirty="0"/>
              <a:t>transaction</a:t>
            </a:r>
            <a:r>
              <a:rPr lang="en-IN" sz="4800" dirty="0"/>
              <a:t> during the period is for </a:t>
            </a:r>
            <a:r>
              <a:rPr lang="en-IN" sz="4800" u="sng" dirty="0"/>
              <a:t>Rs. 10,000/- or less</a:t>
            </a:r>
            <a:r>
              <a:rPr lang="en-IN" sz="4800" dirty="0"/>
              <a:t>.</a:t>
            </a:r>
          </a:p>
          <a:p>
            <a:pPr algn="just"/>
            <a:r>
              <a:rPr lang="en-IN" sz="4800" b="1" dirty="0"/>
              <a:t>92. Form of account.-</a:t>
            </a:r>
            <a:endParaRPr lang="en-IN" sz="4800" dirty="0"/>
          </a:p>
          <a:p>
            <a:pPr algn="just"/>
            <a:r>
              <a:rPr lang="en-IN" sz="4800" dirty="0"/>
              <a:t>The account shall be a </a:t>
            </a:r>
            <a:r>
              <a:rPr lang="en-IN" sz="4800" u="sng" dirty="0"/>
              <a:t>statement of receipts and payments</a:t>
            </a:r>
            <a:r>
              <a:rPr lang="en-IN" sz="4800" dirty="0"/>
              <a:t> in </a:t>
            </a:r>
            <a:r>
              <a:rPr lang="en-IN" sz="4800" b="1" dirty="0"/>
              <a:t>Form WIN 39</a:t>
            </a:r>
            <a:r>
              <a:rPr lang="en-IN" sz="4800" dirty="0"/>
              <a:t> and shall be prepared in accordance with the instructions contained in the said form and three copies thereof shall be filed, and the account shall be verified by an </a:t>
            </a:r>
            <a:r>
              <a:rPr lang="en-IN" sz="4800" u="sng" dirty="0"/>
              <a:t>affidavit of the CL</a:t>
            </a:r>
            <a:r>
              <a:rPr lang="en-IN" sz="4800" dirty="0"/>
              <a:t> in </a:t>
            </a:r>
            <a:r>
              <a:rPr lang="en-IN" sz="4800" b="1" dirty="0"/>
              <a:t>Form WIN 40</a:t>
            </a:r>
            <a:r>
              <a:rPr lang="en-IN" sz="4800" dirty="0"/>
              <a:t> and the </a:t>
            </a:r>
            <a:r>
              <a:rPr lang="en-IN" sz="4800" u="sng" dirty="0"/>
              <a:t>final account</a:t>
            </a:r>
            <a:r>
              <a:rPr lang="en-IN" sz="4800" dirty="0"/>
              <a:t> shall be in </a:t>
            </a:r>
            <a:r>
              <a:rPr lang="en-IN" sz="4800" b="1" dirty="0"/>
              <a:t>Form WIN 41</a:t>
            </a:r>
            <a:r>
              <a:rPr lang="en-IN" sz="4800" dirty="0"/>
              <a:t>.</a:t>
            </a:r>
          </a:p>
          <a:p>
            <a:pPr algn="just"/>
            <a:r>
              <a:rPr lang="en-IN" sz="4800" b="1" dirty="0"/>
              <a:t>93. Nil account.-</a:t>
            </a:r>
            <a:endParaRPr lang="en-IN" sz="4800" dirty="0"/>
          </a:p>
          <a:p>
            <a:pPr algn="just"/>
            <a:r>
              <a:rPr lang="en-IN" sz="4800" dirty="0"/>
              <a:t>Where the CL has not, during the period of account, received or paid any sum of money on account of the assets of the company, he shall file an </a:t>
            </a:r>
            <a:r>
              <a:rPr lang="en-IN" sz="4800" u="sng" dirty="0"/>
              <a:t>affidavit of no receipts or payments</a:t>
            </a:r>
            <a:r>
              <a:rPr lang="en-IN" sz="4800" dirty="0"/>
              <a:t> on the date on which he shall have to file his accounts for the period.</a:t>
            </a:r>
          </a:p>
          <a:p>
            <a:pPr algn="just"/>
            <a:r>
              <a:rPr lang="en-IN" sz="4800" b="1" dirty="0"/>
              <a:t>94. Registry to send copy of account to auditor.-</a:t>
            </a:r>
            <a:endParaRPr lang="en-IN" sz="4800" dirty="0"/>
          </a:p>
          <a:p>
            <a:pPr algn="just"/>
            <a:r>
              <a:rPr lang="en-IN" sz="4800" dirty="0"/>
              <a:t>As soon as the accounts are filed, the </a:t>
            </a:r>
            <a:r>
              <a:rPr lang="en-IN" sz="4800" u="sng" dirty="0"/>
              <a:t>Registry shall forward to the auditor</a:t>
            </a:r>
            <a:r>
              <a:rPr lang="en-IN" sz="4800" dirty="0"/>
              <a:t> one copy thereof for purposes of audit with a requisition in </a:t>
            </a:r>
            <a:r>
              <a:rPr lang="en-IN" sz="4800" b="1" dirty="0"/>
              <a:t>Form WIN 42</a:t>
            </a:r>
            <a:r>
              <a:rPr lang="en-IN" sz="4800" dirty="0"/>
              <a:t> requesting that the </a:t>
            </a:r>
            <a:r>
              <a:rPr lang="en-IN" sz="4800" u="sng" dirty="0"/>
              <a:t>accounts may be audited and a certificate of audit be submitted to the Tribunal not later than 1 month</a:t>
            </a:r>
            <a:r>
              <a:rPr lang="en-IN" sz="4800" dirty="0"/>
              <a:t> from the date of receipt of the copy of the account as required under sub-section (3) of section 294:</a:t>
            </a:r>
          </a:p>
          <a:p>
            <a:pPr algn="just"/>
            <a:r>
              <a:rPr lang="en-IN" sz="4800" dirty="0"/>
              <a:t>Provided that the accounts need not be got audited where the total transaction during the period is for Rs. 10,000/- or less.</a:t>
            </a:r>
            <a:endParaRPr lang="en-IN" dirty="0"/>
          </a:p>
        </p:txBody>
      </p:sp>
    </p:spTree>
    <p:extLst>
      <p:ext uri="{BB962C8B-B14F-4D97-AF65-F5344CB8AC3E}">
        <p14:creationId xmlns:p14="http://schemas.microsoft.com/office/powerpoint/2010/main" val="4571266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9834C9-6160-4045-855D-CCB51CB57CE8}"/>
              </a:ext>
            </a:extLst>
          </p:cNvPr>
          <p:cNvSpPr>
            <a:spLocks noGrp="1"/>
          </p:cNvSpPr>
          <p:nvPr>
            <p:ph sz="half" idx="1"/>
          </p:nvPr>
        </p:nvSpPr>
        <p:spPr>
          <a:xfrm>
            <a:off x="266700" y="238124"/>
            <a:ext cx="5194533" cy="6372225"/>
          </a:xfrm>
        </p:spPr>
        <p:txBody>
          <a:bodyPr>
            <a:normAutofit fontScale="55000" lnSpcReduction="20000"/>
          </a:bodyPr>
          <a:lstStyle/>
          <a:p>
            <a:pPr algn="just"/>
            <a:r>
              <a:rPr lang="en-US" sz="3400" b="1" dirty="0"/>
              <a:t>Audit of Company Liquidator's Accounts. – </a:t>
            </a:r>
            <a:r>
              <a:rPr lang="en-US" sz="3400" b="1" dirty="0" err="1"/>
              <a:t>Contd</a:t>
            </a:r>
            <a:r>
              <a:rPr lang="en-US" sz="3400" b="1" dirty="0"/>
              <a:t>….</a:t>
            </a:r>
            <a:endParaRPr lang="en-US" sz="3400" dirty="0"/>
          </a:p>
          <a:p>
            <a:endParaRPr lang="en-IN" dirty="0"/>
          </a:p>
        </p:txBody>
      </p:sp>
      <p:sp>
        <p:nvSpPr>
          <p:cNvPr id="4" name="Content Placeholder 3">
            <a:extLst>
              <a:ext uri="{FF2B5EF4-FFF2-40B4-BE49-F238E27FC236}">
                <a16:creationId xmlns:a16="http://schemas.microsoft.com/office/drawing/2014/main" id="{8FC966DB-D3F9-419B-9674-0B48887D5137}"/>
              </a:ext>
            </a:extLst>
          </p:cNvPr>
          <p:cNvSpPr>
            <a:spLocks noGrp="1"/>
          </p:cNvSpPr>
          <p:nvPr>
            <p:ph sz="half" idx="2"/>
          </p:nvPr>
        </p:nvSpPr>
        <p:spPr>
          <a:xfrm>
            <a:off x="5956183" y="229735"/>
            <a:ext cx="5969115" cy="6372225"/>
          </a:xfrm>
        </p:spPr>
        <p:txBody>
          <a:bodyPr>
            <a:normAutofit fontScale="55000" lnSpcReduction="20000"/>
          </a:bodyPr>
          <a:lstStyle/>
          <a:p>
            <a:pPr algn="just"/>
            <a:r>
              <a:rPr lang="en-IN" b="1" dirty="0"/>
              <a:t>FILING AND AUDIT OF CL'S ACCOUNT</a:t>
            </a:r>
            <a:endParaRPr lang="en-IN" dirty="0"/>
          </a:p>
          <a:p>
            <a:pPr algn="just"/>
            <a:r>
              <a:rPr lang="en-IN" b="1" dirty="0"/>
              <a:t>95. Audit of CL's accounts.-</a:t>
            </a:r>
            <a:endParaRPr lang="en-IN" dirty="0"/>
          </a:p>
          <a:p>
            <a:pPr algn="just"/>
            <a:r>
              <a:rPr lang="en-IN" dirty="0"/>
              <a:t>The accounts shall be preferably audited by </a:t>
            </a:r>
            <a:r>
              <a:rPr lang="en-IN" u="sng" dirty="0"/>
              <a:t>one or more Chartered Accountants appointed by the Tribunal from out of the panel to be maintained by the Tribunal</a:t>
            </a:r>
            <a:r>
              <a:rPr lang="en-IN" dirty="0"/>
              <a:t>, the audit shall be a complete check of the accounts of the CL and the CL shall produce before the auditor all his books and vouchers for the purposes of the audit, and shall give the auditor all such explanations, information and assistance as may be required of him in respect of the accounts.</a:t>
            </a:r>
          </a:p>
          <a:p>
            <a:pPr algn="just"/>
            <a:r>
              <a:rPr lang="en-IN" b="1" dirty="0"/>
              <a:t>96. Audit certificate to be filed.-</a:t>
            </a:r>
            <a:endParaRPr lang="en-IN" dirty="0"/>
          </a:p>
          <a:p>
            <a:pPr algn="just"/>
            <a:r>
              <a:rPr lang="en-IN" dirty="0"/>
              <a:t>After the audit of the accounts of the CL filed in Tribunal, the </a:t>
            </a:r>
            <a:r>
              <a:rPr lang="en-IN" u="sng" dirty="0"/>
              <a:t>auditor shall forward to the Registry</a:t>
            </a:r>
            <a:r>
              <a:rPr lang="en-IN" dirty="0"/>
              <a:t> a certificate of audit relating to the account with his observations and comments, if any, on the account, together with a copy thereof and shall forward </a:t>
            </a:r>
            <a:r>
              <a:rPr lang="en-IN" u="sng" dirty="0"/>
              <a:t>another copy to the CL</a:t>
            </a:r>
            <a:r>
              <a:rPr lang="en-IN" dirty="0"/>
              <a:t>, and the </a:t>
            </a:r>
            <a:r>
              <a:rPr lang="en-IN" u="sng" dirty="0"/>
              <a:t>CL shall file copy of the audit certificate together with a copy of audited accounts with the Registrar of Companies</a:t>
            </a:r>
            <a:r>
              <a:rPr lang="en-IN" dirty="0"/>
              <a:t> and the Registry shall file the original audit certificate with the records of the Tribunal.</a:t>
            </a:r>
          </a:p>
          <a:p>
            <a:pPr algn="just"/>
            <a:r>
              <a:rPr lang="en-IN" b="1" dirty="0"/>
              <a:t>97. Audit fees.-</a:t>
            </a:r>
            <a:endParaRPr lang="en-IN" dirty="0"/>
          </a:p>
          <a:p>
            <a:pPr algn="just"/>
            <a:r>
              <a:rPr lang="en-IN" dirty="0"/>
              <a:t>The </a:t>
            </a:r>
            <a:r>
              <a:rPr lang="en-IN" u="sng" dirty="0"/>
              <a:t>audit fees shall be fixed by the Tribunal</a:t>
            </a:r>
            <a:r>
              <a:rPr lang="en-IN" dirty="0"/>
              <a:t> from time to time having regard to -the nature and complexity of the case.</a:t>
            </a:r>
          </a:p>
          <a:p>
            <a:pPr algn="just"/>
            <a:r>
              <a:rPr lang="en-IN" b="1" dirty="0"/>
              <a:t>98. Inspection of account and certificate of audit.-</a:t>
            </a:r>
            <a:endParaRPr lang="en-IN" dirty="0"/>
          </a:p>
          <a:p>
            <a:pPr algn="just"/>
            <a:r>
              <a:rPr lang="en-IN" u="sng" dirty="0"/>
              <a:t>Any creditor or contributory</a:t>
            </a:r>
            <a:r>
              <a:rPr lang="en-IN" dirty="0"/>
              <a:t> shall be entitled to inspect the accounts and the auditor's certificate in the office of the Tribunal on payment of </a:t>
            </a:r>
            <a:r>
              <a:rPr lang="en-IN" u="sng" dirty="0"/>
              <a:t>fees of Rs. 100/-</a:t>
            </a:r>
            <a:r>
              <a:rPr lang="en-IN" dirty="0"/>
              <a:t> and to </a:t>
            </a:r>
            <a:r>
              <a:rPr lang="en-IN" u="sng" dirty="0"/>
              <a:t>obtain a copy</a:t>
            </a:r>
            <a:r>
              <a:rPr lang="en-IN" dirty="0"/>
              <a:t> thereof on payment of the charges at the rate of Rs. 5/- per page.</a:t>
            </a:r>
          </a:p>
          <a:p>
            <a:pPr algn="just"/>
            <a:r>
              <a:rPr lang="en-IN" b="1" dirty="0"/>
              <a:t>99. Account and auditor's report to be placed before Tribunal.-</a:t>
            </a:r>
            <a:endParaRPr lang="en-IN" dirty="0"/>
          </a:p>
          <a:p>
            <a:pPr algn="just"/>
            <a:r>
              <a:rPr lang="en-IN" dirty="0"/>
              <a:t>Upon the audit of the account, the Registry shall place the statement of account and the auditor's certificate before the Tribunal for its consideration and orders.</a:t>
            </a:r>
          </a:p>
        </p:txBody>
      </p:sp>
    </p:spTree>
    <p:extLst>
      <p:ext uri="{BB962C8B-B14F-4D97-AF65-F5344CB8AC3E}">
        <p14:creationId xmlns:p14="http://schemas.microsoft.com/office/powerpoint/2010/main" val="35615154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F60EAB-AE32-4417-8946-BEDF1F910185}"/>
              </a:ext>
            </a:extLst>
          </p:cNvPr>
          <p:cNvSpPr>
            <a:spLocks noGrp="1"/>
          </p:cNvSpPr>
          <p:nvPr>
            <p:ph sz="half" idx="1"/>
          </p:nvPr>
        </p:nvSpPr>
        <p:spPr>
          <a:xfrm>
            <a:off x="257175" y="209550"/>
            <a:ext cx="5959067" cy="6438900"/>
          </a:xfrm>
        </p:spPr>
        <p:txBody>
          <a:bodyPr>
            <a:normAutofit fontScale="62500" lnSpcReduction="20000"/>
          </a:bodyPr>
          <a:lstStyle/>
          <a:p>
            <a:pPr algn="just"/>
            <a:r>
              <a:rPr lang="en-US" b="1" dirty="0"/>
              <a:t>Payment of Debts by Contributory and Extent of Set-off.</a:t>
            </a:r>
            <a:endParaRPr lang="en-US" dirty="0"/>
          </a:p>
          <a:p>
            <a:pPr algn="just"/>
            <a:r>
              <a:rPr lang="en-US" b="1" dirty="0"/>
              <a:t>295.</a:t>
            </a:r>
            <a:r>
              <a:rPr lang="en-US" dirty="0"/>
              <a:t> (1) The Tribunal may, at any time after passing of a winding up order, pass an order requiring any contributory for the time being on the list of contributories to pay, in the manner directed by the order, any money due to the company, from him or from the estate of the person whom he represents, exclusive of any money payable by him or the estate by virtue of any call in pursuance of this Act.</a:t>
            </a:r>
          </a:p>
          <a:p>
            <a:pPr algn="just"/>
            <a:r>
              <a:rPr lang="en-US" dirty="0"/>
              <a:t>(2)The Tribunal, in making an order, under sub-section (1), may,—</a:t>
            </a:r>
          </a:p>
          <a:p>
            <a:pPr marL="360363" indent="0" algn="just">
              <a:buNone/>
            </a:pPr>
            <a:br>
              <a:rPr lang="en-US" dirty="0"/>
            </a:br>
            <a:r>
              <a:rPr lang="en-US" dirty="0"/>
              <a:t>(a) in the case of an unlimited company, allow to the contributory, by way of setoff, any money due to him or to the estate which he represents, from the company, on any independent dealing or contract with the company, but not any money due to him as a member of the company in respect of any dividend or profit; and</a:t>
            </a:r>
          </a:p>
          <a:p>
            <a:pPr marL="360363" indent="0" algn="just">
              <a:buNone/>
            </a:pPr>
            <a:br>
              <a:rPr lang="en-US" dirty="0"/>
            </a:br>
            <a:r>
              <a:rPr lang="en-US" dirty="0"/>
              <a:t>(b) in the case of a limited company, allow to any director or manager whose liability is unlimited, or to his estate, such set-off.</a:t>
            </a:r>
          </a:p>
          <a:p>
            <a:pPr algn="just"/>
            <a:r>
              <a:rPr lang="en-US" dirty="0"/>
              <a:t>(3) In the case of any company, whether limited or unlimited, when all the creditors have been paid in full, any money due on any account whatever to a contributory from the company may be allowed to him by way of set-off against any subsequent call.</a:t>
            </a:r>
          </a:p>
          <a:p>
            <a:pPr algn="just"/>
            <a:endParaRPr lang="en-IN" dirty="0"/>
          </a:p>
        </p:txBody>
      </p:sp>
    </p:spTree>
    <p:extLst>
      <p:ext uri="{BB962C8B-B14F-4D97-AF65-F5344CB8AC3E}">
        <p14:creationId xmlns:p14="http://schemas.microsoft.com/office/powerpoint/2010/main" val="9454899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91EFF4-37C7-4C5F-A671-89BF97420553}"/>
              </a:ext>
            </a:extLst>
          </p:cNvPr>
          <p:cNvSpPr>
            <a:spLocks noGrp="1"/>
          </p:cNvSpPr>
          <p:nvPr>
            <p:ph sz="half" idx="1"/>
          </p:nvPr>
        </p:nvSpPr>
        <p:spPr>
          <a:xfrm>
            <a:off x="266700" y="276224"/>
            <a:ext cx="5753100" cy="6315075"/>
          </a:xfrm>
        </p:spPr>
        <p:txBody>
          <a:bodyPr>
            <a:normAutofit fontScale="47500" lnSpcReduction="20000"/>
          </a:bodyPr>
          <a:lstStyle/>
          <a:p>
            <a:pPr algn="just"/>
            <a:r>
              <a:rPr lang="en-US" b="1" dirty="0"/>
              <a:t>Power of Tribunal to Make Calls.</a:t>
            </a:r>
            <a:endParaRPr lang="en-US" dirty="0"/>
          </a:p>
          <a:p>
            <a:pPr algn="just"/>
            <a:r>
              <a:rPr lang="en-US" b="1" dirty="0"/>
              <a:t>296.</a:t>
            </a:r>
            <a:r>
              <a:rPr lang="en-US" dirty="0"/>
              <a:t> The Tribunal may, at any time after the passing of a winding up order, and either before or after it has ascertained the sufficiency of the assets of the company,—</a:t>
            </a:r>
          </a:p>
          <a:p>
            <a:pPr marL="268288" indent="0" algn="just">
              <a:buNone/>
            </a:pPr>
            <a:br>
              <a:rPr lang="en-US" dirty="0"/>
            </a:br>
            <a:r>
              <a:rPr lang="en-US" dirty="0"/>
              <a:t>(a) make calls on all or any of the contributories for the time being on the list of the contributories, to the extent of their liability, for payment of any money which the Tribunal considers necessary to satisfy the debts and liabilities of the company, and the costs, charges and expenses of winding up, and for the adjustment of the rights of the contributories among themselves; and</a:t>
            </a:r>
          </a:p>
          <a:p>
            <a:pPr marL="268288" indent="0" algn="just">
              <a:buNone/>
            </a:pPr>
            <a:br>
              <a:rPr lang="en-US" dirty="0"/>
            </a:br>
            <a:r>
              <a:rPr lang="en-US" dirty="0"/>
              <a:t>(b) make an order for payment of any calls so made.</a:t>
            </a:r>
          </a:p>
          <a:p>
            <a:pPr algn="just"/>
            <a:endParaRPr lang="en-IN" dirty="0"/>
          </a:p>
        </p:txBody>
      </p:sp>
      <p:sp>
        <p:nvSpPr>
          <p:cNvPr id="4" name="Content Placeholder 3">
            <a:extLst>
              <a:ext uri="{FF2B5EF4-FFF2-40B4-BE49-F238E27FC236}">
                <a16:creationId xmlns:a16="http://schemas.microsoft.com/office/drawing/2014/main" id="{767C0848-46AA-4126-9572-FFAB94861CFE}"/>
              </a:ext>
            </a:extLst>
          </p:cNvPr>
          <p:cNvSpPr>
            <a:spLocks noGrp="1"/>
          </p:cNvSpPr>
          <p:nvPr>
            <p:ph sz="half" idx="2"/>
          </p:nvPr>
        </p:nvSpPr>
        <p:spPr>
          <a:xfrm>
            <a:off x="6172199" y="276224"/>
            <a:ext cx="5753099" cy="6315075"/>
          </a:xfrm>
        </p:spPr>
        <p:txBody>
          <a:bodyPr>
            <a:normAutofit fontScale="47500" lnSpcReduction="20000"/>
          </a:bodyPr>
          <a:lstStyle/>
          <a:p>
            <a:pPr algn="just"/>
            <a:r>
              <a:rPr lang="en-IN" b="1" dirty="0"/>
              <a:t>CALLS IN WINDING UP BY TRIBUNAL</a:t>
            </a:r>
            <a:endParaRPr lang="en-IN" dirty="0"/>
          </a:p>
          <a:p>
            <a:pPr algn="just"/>
            <a:r>
              <a:rPr lang="en-IN" b="1" dirty="0"/>
              <a:t>131. Calls by CL.-</a:t>
            </a:r>
            <a:endParaRPr lang="en-IN" dirty="0"/>
          </a:p>
          <a:p>
            <a:pPr algn="just"/>
            <a:r>
              <a:rPr lang="en-IN" dirty="0"/>
              <a:t>Subject to the provisions of subsections (2) of section 465, the Tribunal may by order grant leave to the CL to make calls referred to in section 296.</a:t>
            </a:r>
          </a:p>
          <a:p>
            <a:pPr algn="just"/>
            <a:r>
              <a:rPr lang="en-IN" b="1" dirty="0"/>
              <a:t>132. CL to realise uncalled capital.-</a:t>
            </a:r>
            <a:endParaRPr lang="en-IN" dirty="0"/>
          </a:p>
          <a:p>
            <a:pPr algn="just"/>
            <a:r>
              <a:rPr lang="en-IN" dirty="0"/>
              <a:t>Notwithstanding any charge or encumbrance on the uncalled capital of the company, the CL shall be entitled to call and realise the uncalled capital of the company and to collect the arrears, if any, due on calls made prior to the winding up, but shall hold all moneys so realised subject to the rights, if any, of the holder of any such charge or encumbrance.</a:t>
            </a:r>
          </a:p>
          <a:p>
            <a:pPr algn="just"/>
            <a:r>
              <a:rPr lang="en-IN" b="1" dirty="0"/>
              <a:t>133. Application for leave to make call.-</a:t>
            </a:r>
            <a:endParaRPr lang="en-IN" dirty="0"/>
          </a:p>
          <a:p>
            <a:pPr algn="just"/>
            <a:r>
              <a:rPr lang="en-IN" dirty="0"/>
              <a:t>(1) The CL shall not make any call without obtaining the leave of the Tribunal for the purpose.</a:t>
            </a:r>
          </a:p>
          <a:p>
            <a:pPr algn="just"/>
            <a:r>
              <a:rPr lang="en-IN" dirty="0"/>
              <a:t>(2) Within 7 days of the settlement of the list of contributories, the CL may apply to the Tribunal for leave to make a call on the contributories and the application shall state the proposed amount of such call and shall be in </a:t>
            </a:r>
            <a:r>
              <a:rPr lang="en-IN" b="1" dirty="0"/>
              <a:t>Form WIN 52</a:t>
            </a:r>
            <a:r>
              <a:rPr lang="en-IN" dirty="0"/>
              <a:t> which shall be supported by the affidavit of the CL which shall be in </a:t>
            </a:r>
            <a:r>
              <a:rPr lang="en-IN" b="1" dirty="0"/>
              <a:t>Form WIN 53.</a:t>
            </a:r>
            <a:endParaRPr lang="en-IN" dirty="0"/>
          </a:p>
          <a:p>
            <a:pPr algn="just"/>
            <a:r>
              <a:rPr lang="en-IN" b="1" dirty="0"/>
              <a:t>134. Notice of application.-</a:t>
            </a:r>
            <a:endParaRPr lang="en-IN" dirty="0"/>
          </a:p>
          <a:p>
            <a:pPr algn="just"/>
            <a:r>
              <a:rPr lang="en-IN" dirty="0"/>
              <a:t>(1) Notice of an application for leave to make a call shall be served on every contributory proposed to be included in such call, by post under certificate of posting so as to reach such contributory, in the ordinary course of post not less than 7 clear days before the date appointed for the hearing thereof, or if the Tribunal so directs, notice of the application may be given by advertisement in Form WIN 54 , in newspapers as the Tribunal may direct, not less than 7 clear days before the date appointed for the hearing, without a separate notice to each contributory.</a:t>
            </a:r>
          </a:p>
          <a:p>
            <a:pPr algn="just"/>
            <a:r>
              <a:rPr lang="en-IN" dirty="0"/>
              <a:t>(2) The affidavit of service relating to the dispatch of notice to each contributory, or to the advertisement, as the case may be, shall be filed in the Tribunal three days before the date fixed for the hearing.</a:t>
            </a:r>
          </a:p>
          <a:p>
            <a:pPr algn="just"/>
            <a:endParaRPr lang="en-IN" dirty="0"/>
          </a:p>
        </p:txBody>
      </p:sp>
    </p:spTree>
    <p:extLst>
      <p:ext uri="{BB962C8B-B14F-4D97-AF65-F5344CB8AC3E}">
        <p14:creationId xmlns:p14="http://schemas.microsoft.com/office/powerpoint/2010/main" val="223500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6BFE49-CDA1-428C-AB4D-AF9CCAD33FB4}"/>
              </a:ext>
            </a:extLst>
          </p:cNvPr>
          <p:cNvSpPr>
            <a:spLocks noGrp="1"/>
          </p:cNvSpPr>
          <p:nvPr>
            <p:ph sz="half" idx="1"/>
          </p:nvPr>
        </p:nvSpPr>
        <p:spPr>
          <a:xfrm>
            <a:off x="200025" y="180975"/>
            <a:ext cx="5819775" cy="6515100"/>
          </a:xfrm>
        </p:spPr>
        <p:txBody>
          <a:bodyPr>
            <a:noAutofit/>
          </a:bodyPr>
          <a:lstStyle/>
          <a:p>
            <a:pPr algn="just"/>
            <a:r>
              <a:rPr lang="en-US" sz="1600" b="1" dirty="0"/>
              <a:t>Petition for Winding Up. </a:t>
            </a:r>
            <a:r>
              <a:rPr lang="en-US" sz="1600" b="1" dirty="0" err="1"/>
              <a:t>Contd</a:t>
            </a:r>
            <a:r>
              <a:rPr lang="en-US" sz="1600" b="1" dirty="0"/>
              <a:t>…</a:t>
            </a:r>
          </a:p>
          <a:p>
            <a:pPr algn="just"/>
            <a:r>
              <a:rPr lang="en-US" sz="2000" dirty="0"/>
              <a:t>(</a:t>
            </a:r>
            <a:r>
              <a:rPr lang="en-US" sz="2000" i="1" dirty="0"/>
              <a:t>3</a:t>
            </a:r>
            <a:r>
              <a:rPr lang="en-US" sz="2000" dirty="0"/>
              <a:t>) The ROC shall be entitled to present a petition for winding up under </a:t>
            </a:r>
            <a:r>
              <a:rPr lang="en-US" sz="2000" dirty="0">
                <a:hlinkClick r:id="rId2"/>
              </a:rPr>
              <a:t>section 271</a:t>
            </a:r>
            <a:r>
              <a:rPr lang="en-US" sz="2000" dirty="0"/>
              <a:t>, except on the grounds specified in clause (</a:t>
            </a:r>
            <a:r>
              <a:rPr lang="en-US" sz="2000" i="1" dirty="0"/>
              <a:t>a</a:t>
            </a:r>
            <a:r>
              <a:rPr lang="en-US" sz="2000" u="sng" dirty="0"/>
              <a:t>), Provided that </a:t>
            </a:r>
            <a:r>
              <a:rPr lang="en-US" sz="2000" dirty="0"/>
              <a:t>ROC shall obtain the previous sanction of the </a:t>
            </a:r>
            <a:r>
              <a:rPr lang="en-US" sz="2000" dirty="0">
                <a:hlinkClick r:id="rId3"/>
              </a:rPr>
              <a:t>Central Government</a:t>
            </a:r>
            <a:r>
              <a:rPr lang="en-US" sz="2000" dirty="0"/>
              <a:t> to the presentation of a petition, </a:t>
            </a:r>
            <a:r>
              <a:rPr lang="en-US" sz="2000" u="sng" dirty="0"/>
              <a:t>Provided further that</a:t>
            </a:r>
            <a:r>
              <a:rPr lang="en-US" sz="2000" dirty="0"/>
              <a:t> the </a:t>
            </a:r>
            <a:r>
              <a:rPr lang="en-US" sz="2000" dirty="0">
                <a:hlinkClick r:id="rId3"/>
              </a:rPr>
              <a:t>Central Government</a:t>
            </a:r>
            <a:r>
              <a:rPr lang="en-US" sz="2000" dirty="0"/>
              <a:t> shall not accord its sanction unless the company has been given a reasonable opportunity of making representations.</a:t>
            </a:r>
          </a:p>
          <a:p>
            <a:pPr algn="just"/>
            <a:r>
              <a:rPr lang="en-US" sz="2000" dirty="0"/>
              <a:t>(</a:t>
            </a:r>
            <a:r>
              <a:rPr lang="en-US" sz="2000" i="1" dirty="0"/>
              <a:t>4</a:t>
            </a:r>
            <a:r>
              <a:rPr lang="en-US" sz="2000" dirty="0"/>
              <a:t>) A </a:t>
            </a:r>
            <a:r>
              <a:rPr lang="en-US" sz="2000" u="sng" dirty="0"/>
              <a:t>petition presented by the company</a:t>
            </a:r>
            <a:r>
              <a:rPr lang="en-US" sz="2000" dirty="0"/>
              <a:t> for winding up before the Tribunal shall be admitted </a:t>
            </a:r>
            <a:r>
              <a:rPr lang="en-US" sz="2000" u="sng" dirty="0"/>
              <a:t>only if accompanied by a statement of affairs </a:t>
            </a:r>
            <a:r>
              <a:rPr lang="en-US" sz="2000" dirty="0"/>
              <a:t>in such form and in such manner as may be prescribed.</a:t>
            </a:r>
          </a:p>
          <a:p>
            <a:pPr algn="just"/>
            <a:r>
              <a:rPr lang="en-US" sz="2000" dirty="0"/>
              <a:t>(</a:t>
            </a:r>
            <a:r>
              <a:rPr lang="en-US" sz="2000" i="1" dirty="0"/>
              <a:t>5</a:t>
            </a:r>
            <a:r>
              <a:rPr lang="en-US" sz="2000" dirty="0"/>
              <a:t>) A copy of the petition made under this section shall also be filed with the ROC and the ROC shall, without prejudice to any other provisions, submit his views to the Tribunal within 60 days of receipt of such petition.</a:t>
            </a:r>
          </a:p>
          <a:p>
            <a:pPr marL="0" indent="0" algn="just">
              <a:buNone/>
            </a:pPr>
            <a:endParaRPr lang="en-IN" sz="1150" dirty="0"/>
          </a:p>
        </p:txBody>
      </p:sp>
      <p:sp>
        <p:nvSpPr>
          <p:cNvPr id="4" name="Content Placeholder 3">
            <a:extLst>
              <a:ext uri="{FF2B5EF4-FFF2-40B4-BE49-F238E27FC236}">
                <a16:creationId xmlns:a16="http://schemas.microsoft.com/office/drawing/2014/main" id="{A2BD1985-29F9-4024-BE1D-5B547749B86F}"/>
              </a:ext>
            </a:extLst>
          </p:cNvPr>
          <p:cNvSpPr>
            <a:spLocks noGrp="1"/>
          </p:cNvSpPr>
          <p:nvPr>
            <p:ph sz="half" idx="2"/>
          </p:nvPr>
        </p:nvSpPr>
        <p:spPr>
          <a:xfrm>
            <a:off x="6172200" y="180974"/>
            <a:ext cx="5645426" cy="6515099"/>
          </a:xfrm>
        </p:spPr>
        <p:txBody>
          <a:bodyPr>
            <a:normAutofit fontScale="92500" lnSpcReduction="10000"/>
          </a:bodyPr>
          <a:lstStyle/>
          <a:p>
            <a:pPr marL="0" indent="0" algn="just">
              <a:buNone/>
            </a:pPr>
            <a:r>
              <a:rPr lang="en-IN" b="1" dirty="0"/>
              <a:t>3. Petition for winding up.- </a:t>
            </a:r>
          </a:p>
          <a:p>
            <a:pPr algn="just"/>
            <a:r>
              <a:rPr lang="en-IN" dirty="0"/>
              <a:t>(1) For the purposes of sub-section (1) of section 272, a </a:t>
            </a:r>
            <a:r>
              <a:rPr lang="en-IN" u="sng" dirty="0"/>
              <a:t>petition for winding up</a:t>
            </a:r>
            <a:r>
              <a:rPr lang="en-IN" dirty="0"/>
              <a:t> of a company shall be presented in Form </a:t>
            </a:r>
            <a:r>
              <a:rPr lang="en-IN" b="1" dirty="0"/>
              <a:t>WIN 1</a:t>
            </a:r>
            <a:r>
              <a:rPr lang="en-IN" dirty="0"/>
              <a:t> or Form </a:t>
            </a:r>
            <a:r>
              <a:rPr lang="en-IN" b="1" dirty="0"/>
              <a:t>WIN 2</a:t>
            </a:r>
            <a:r>
              <a:rPr lang="en-IN" dirty="0"/>
              <a:t>, as the case may be, with such variations as the circumstances may require, and shall be presented in triplicate.</a:t>
            </a:r>
          </a:p>
          <a:p>
            <a:pPr marL="0" indent="0" algn="just">
              <a:buNone/>
            </a:pPr>
            <a:endParaRPr lang="en-IN" dirty="0"/>
          </a:p>
          <a:p>
            <a:pPr algn="just"/>
            <a:r>
              <a:rPr lang="en-IN" dirty="0"/>
              <a:t>(2) Every petition shall be verified by </a:t>
            </a:r>
            <a:r>
              <a:rPr lang="en-IN" u="sng" dirty="0"/>
              <a:t>an affidavit </a:t>
            </a:r>
            <a:r>
              <a:rPr lang="en-IN" dirty="0"/>
              <a:t>made by the petitioner or by the petitioners, where there are more than one petitioners, and in case the petition is presented by a body corporate, by the Director, Secretary or any other authorised person thereof, and such affidavit shall be in </a:t>
            </a:r>
            <a:r>
              <a:rPr lang="en-IN" b="1" dirty="0"/>
              <a:t>Form WIN 3</a:t>
            </a:r>
            <a:r>
              <a:rPr lang="en-IN" dirty="0"/>
              <a:t>.</a:t>
            </a:r>
          </a:p>
          <a:p>
            <a:pPr algn="just"/>
            <a:endParaRPr lang="en-IN" dirty="0"/>
          </a:p>
        </p:txBody>
      </p:sp>
    </p:spTree>
    <p:extLst>
      <p:ext uri="{BB962C8B-B14F-4D97-AF65-F5344CB8AC3E}">
        <p14:creationId xmlns:p14="http://schemas.microsoft.com/office/powerpoint/2010/main" val="15972083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91EFF4-37C7-4C5F-A671-89BF97420553}"/>
              </a:ext>
            </a:extLst>
          </p:cNvPr>
          <p:cNvSpPr>
            <a:spLocks noGrp="1"/>
          </p:cNvSpPr>
          <p:nvPr>
            <p:ph sz="half" idx="1"/>
          </p:nvPr>
        </p:nvSpPr>
        <p:spPr>
          <a:xfrm>
            <a:off x="266700" y="276224"/>
            <a:ext cx="5753100" cy="6315075"/>
          </a:xfrm>
        </p:spPr>
        <p:txBody>
          <a:bodyPr>
            <a:normAutofit fontScale="92500" lnSpcReduction="10000"/>
          </a:bodyPr>
          <a:lstStyle/>
          <a:p>
            <a:pPr algn="just"/>
            <a:r>
              <a:rPr lang="en-US" sz="1900" b="1" dirty="0"/>
              <a:t>Power of Tribunal to Make Calls. – </a:t>
            </a:r>
            <a:r>
              <a:rPr lang="en-US" sz="1900" b="1" dirty="0" err="1"/>
              <a:t>Contd</a:t>
            </a:r>
            <a:r>
              <a:rPr lang="en-US" sz="1900" b="1" dirty="0"/>
              <a:t>……..</a:t>
            </a:r>
            <a:endParaRPr lang="en-US" sz="1900" dirty="0"/>
          </a:p>
          <a:p>
            <a:pPr marL="0" indent="0" algn="just">
              <a:buNone/>
            </a:pPr>
            <a:endParaRPr lang="en-IN" dirty="0"/>
          </a:p>
        </p:txBody>
      </p:sp>
      <p:sp>
        <p:nvSpPr>
          <p:cNvPr id="4" name="Content Placeholder 3">
            <a:extLst>
              <a:ext uri="{FF2B5EF4-FFF2-40B4-BE49-F238E27FC236}">
                <a16:creationId xmlns:a16="http://schemas.microsoft.com/office/drawing/2014/main" id="{767C0848-46AA-4126-9572-FFAB94861CFE}"/>
              </a:ext>
            </a:extLst>
          </p:cNvPr>
          <p:cNvSpPr>
            <a:spLocks noGrp="1"/>
          </p:cNvSpPr>
          <p:nvPr>
            <p:ph sz="half" idx="2"/>
          </p:nvPr>
        </p:nvSpPr>
        <p:spPr>
          <a:xfrm>
            <a:off x="6172199" y="276224"/>
            <a:ext cx="5753099" cy="6315075"/>
          </a:xfrm>
        </p:spPr>
        <p:txBody>
          <a:bodyPr>
            <a:normAutofit fontScale="92500" lnSpcReduction="10000"/>
          </a:bodyPr>
          <a:lstStyle/>
          <a:p>
            <a:pPr algn="just"/>
            <a:r>
              <a:rPr lang="en-IN" sz="1400" b="1" dirty="0"/>
              <a:t>135. Order granting leave to make call and document making call.</a:t>
            </a:r>
            <a:endParaRPr lang="en-IN" sz="1400" dirty="0"/>
          </a:p>
          <a:p>
            <a:pPr algn="just"/>
            <a:r>
              <a:rPr lang="en-IN" sz="1400" dirty="0"/>
              <a:t>The order granting leave to make a call shall be in Form WIN 55, and shall contain directions as to the time within which such calls shall be paid and when an order has been made granting leave to make a call, the CL shall file in Tribunal, document making the call in Form WIN 56 with such variations as circumstances may require.</a:t>
            </a:r>
          </a:p>
          <a:p>
            <a:pPr algn="just"/>
            <a:r>
              <a:rPr lang="en-IN" sz="1400" b="1" dirty="0"/>
              <a:t>136. Service of notice of call-</a:t>
            </a:r>
            <a:endParaRPr lang="en-IN" sz="1400" dirty="0"/>
          </a:p>
          <a:p>
            <a:pPr algn="just"/>
            <a:r>
              <a:rPr lang="en-IN" sz="1400" dirty="0"/>
              <a:t>Immediately after filing the document making the call as referred to in rule 135, the CL shall serve by registered post or speed post or in electronic mode, a copy of the order granting leave to make the call upon each of the contributories included in such call together with a notice in Form WIN 57 specifying the amount or balance due from such contributory in respect of such call and the order granting leave to make a call need not be advertised unless the Tribunal otherwise orders for any special reason.</a:t>
            </a:r>
          </a:p>
          <a:p>
            <a:pPr algn="just"/>
            <a:r>
              <a:rPr lang="en-IN" sz="1400" b="1" dirty="0"/>
              <a:t>137. Order for payment of call.-</a:t>
            </a:r>
            <a:endParaRPr lang="en-IN" sz="1400" dirty="0"/>
          </a:p>
          <a:p>
            <a:pPr algn="just"/>
            <a:r>
              <a:rPr lang="en-IN" sz="1400" dirty="0"/>
              <a:t>The CL may apply to the Tribunal for an order against any contributory or contributories for payment of moneys due on the calls made by him and the application shall be made in Form WIN 58 supported by an affidavit in Form WIN 59 and notice of the application together with a copy of the affidavit shall be served on the contributory by registered post or speed post not less than 7 days before the date fixed for the hearing of the application, and the order for payment shall be in Form WIN 60.</a:t>
            </a:r>
          </a:p>
          <a:p>
            <a:pPr algn="just"/>
            <a:r>
              <a:rPr lang="en-IN" sz="1400" b="1" dirty="0"/>
              <a:t>138. Other moneys due by contributories.-</a:t>
            </a:r>
            <a:endParaRPr lang="en-IN" sz="1400" dirty="0"/>
          </a:p>
          <a:p>
            <a:pPr algn="just"/>
            <a:r>
              <a:rPr lang="en-IN" sz="1400" dirty="0"/>
              <a:t>When any money is due to the company from a contributory or from the estate of the person whom he represents, other than moneys due on calls made subsequent to the winding up but including moneys due on calls made prior to the winding up the CL may make an application to the Tribunal supported by an affidavit for an order against such contributory for the payment of such moneys and the notice of the application shall be given to such contributory by registered post or speed post not less than 7 days prior to the date fixed for the hearing of the application.</a:t>
            </a:r>
          </a:p>
          <a:p>
            <a:pPr algn="just"/>
            <a:endParaRPr lang="en-IN" sz="1400" dirty="0"/>
          </a:p>
        </p:txBody>
      </p:sp>
    </p:spTree>
    <p:extLst>
      <p:ext uri="{BB962C8B-B14F-4D97-AF65-F5344CB8AC3E}">
        <p14:creationId xmlns:p14="http://schemas.microsoft.com/office/powerpoint/2010/main" val="29229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E83EB9-8E18-4F61-AE7A-2F3D93784ACB}"/>
              </a:ext>
            </a:extLst>
          </p:cNvPr>
          <p:cNvSpPr>
            <a:spLocks noGrp="1"/>
          </p:cNvSpPr>
          <p:nvPr>
            <p:ph sz="half" idx="1"/>
          </p:nvPr>
        </p:nvSpPr>
        <p:spPr>
          <a:xfrm>
            <a:off x="285750" y="304801"/>
            <a:ext cx="5734050" cy="6276974"/>
          </a:xfrm>
        </p:spPr>
        <p:txBody>
          <a:bodyPr/>
          <a:lstStyle/>
          <a:p>
            <a:pPr algn="just"/>
            <a:r>
              <a:rPr lang="en-US" b="1" dirty="0"/>
              <a:t>Adjustment of Rights of Contributories</a:t>
            </a:r>
            <a:endParaRPr lang="en-US" dirty="0"/>
          </a:p>
          <a:p>
            <a:pPr algn="just"/>
            <a:r>
              <a:rPr lang="en-US" b="1" dirty="0"/>
              <a:t>297.</a:t>
            </a:r>
            <a:r>
              <a:rPr lang="en-US" dirty="0"/>
              <a:t> The Tribunal shall adjust the rights of the contributories among themselves and distribute any surplus among the persons entitled thereto.</a:t>
            </a:r>
          </a:p>
          <a:p>
            <a:pPr algn="just"/>
            <a:endParaRPr lang="en-IN" dirty="0"/>
          </a:p>
        </p:txBody>
      </p:sp>
    </p:spTree>
    <p:extLst>
      <p:ext uri="{BB962C8B-B14F-4D97-AF65-F5344CB8AC3E}">
        <p14:creationId xmlns:p14="http://schemas.microsoft.com/office/powerpoint/2010/main" val="2216803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2C9D13-9A7A-4796-ADB4-DEEC259550AD}"/>
              </a:ext>
            </a:extLst>
          </p:cNvPr>
          <p:cNvSpPr>
            <a:spLocks noGrp="1"/>
          </p:cNvSpPr>
          <p:nvPr>
            <p:ph sz="half" idx="1"/>
          </p:nvPr>
        </p:nvSpPr>
        <p:spPr>
          <a:xfrm>
            <a:off x="276225" y="352425"/>
            <a:ext cx="5743575" cy="6210300"/>
          </a:xfrm>
        </p:spPr>
        <p:txBody>
          <a:bodyPr>
            <a:normAutofit fontScale="62500" lnSpcReduction="20000"/>
          </a:bodyPr>
          <a:lstStyle/>
          <a:p>
            <a:pPr algn="just"/>
            <a:r>
              <a:rPr lang="en-US" b="1" dirty="0"/>
              <a:t>Power to Order Costs. </a:t>
            </a:r>
            <a:endParaRPr lang="en-US" dirty="0"/>
          </a:p>
          <a:p>
            <a:pPr algn="just"/>
            <a:r>
              <a:rPr lang="en-US" b="1" dirty="0"/>
              <a:t>298.</a:t>
            </a:r>
            <a:r>
              <a:rPr lang="en-US" dirty="0"/>
              <a:t> The Tribunal may, in the event of the assets of a company being insufficient to satisfy its liabilities, make an order for the payment out of the assets, of the costs, charges and expenses incurred in the winding up, in such order of priority inter se as the Tribunal thinks just and proper.</a:t>
            </a:r>
          </a:p>
          <a:p>
            <a:pPr algn="just"/>
            <a:endParaRPr lang="en-IN" dirty="0"/>
          </a:p>
        </p:txBody>
      </p:sp>
      <p:sp>
        <p:nvSpPr>
          <p:cNvPr id="4" name="Content Placeholder 3">
            <a:extLst>
              <a:ext uri="{FF2B5EF4-FFF2-40B4-BE49-F238E27FC236}">
                <a16:creationId xmlns:a16="http://schemas.microsoft.com/office/drawing/2014/main" id="{A5235B37-6FBE-4FD3-B888-09ADB07B5D05}"/>
              </a:ext>
            </a:extLst>
          </p:cNvPr>
          <p:cNvSpPr>
            <a:spLocks noGrp="1"/>
          </p:cNvSpPr>
          <p:nvPr>
            <p:ph sz="half" idx="2"/>
          </p:nvPr>
        </p:nvSpPr>
        <p:spPr>
          <a:xfrm>
            <a:off x="6172200" y="323850"/>
            <a:ext cx="5657850" cy="6238875"/>
          </a:xfrm>
        </p:spPr>
        <p:txBody>
          <a:bodyPr>
            <a:normAutofit fontScale="62500" lnSpcReduction="20000"/>
          </a:bodyPr>
          <a:lstStyle/>
          <a:p>
            <a:pPr algn="just"/>
            <a:r>
              <a:rPr lang="en-IN" b="1" dirty="0"/>
              <a:t>85. Where the company has no available assets.-</a:t>
            </a:r>
            <a:endParaRPr lang="en-IN" dirty="0"/>
          </a:p>
          <a:p>
            <a:pPr algn="just"/>
            <a:r>
              <a:rPr lang="en-IN" dirty="0"/>
              <a:t>(1) Where a company has no available assets, the CL may, with the leave of the Tribunal, incur any necessary expenses in connection with the winding up, out of </a:t>
            </a:r>
            <a:r>
              <a:rPr lang="en-IN" u="sng" dirty="0"/>
              <a:t>any permanent advance</a:t>
            </a:r>
            <a:r>
              <a:rPr lang="en-IN" dirty="0"/>
              <a:t> or </a:t>
            </a:r>
            <a:r>
              <a:rPr lang="en-IN" u="sng" dirty="0"/>
              <a:t>other fund provided by the Central Government</a:t>
            </a:r>
            <a:r>
              <a:rPr lang="en-IN" dirty="0"/>
              <a:t>, and the expenses so incurred shall be recouped out of the assets of the company in </a:t>
            </a:r>
            <a:r>
              <a:rPr lang="en-IN" u="sng" dirty="0"/>
              <a:t>priority to the debts of the company</a:t>
            </a:r>
            <a:r>
              <a:rPr lang="en-IN" dirty="0"/>
              <a:t>:</a:t>
            </a:r>
          </a:p>
          <a:p>
            <a:pPr algn="just"/>
            <a:r>
              <a:rPr lang="en-IN" dirty="0"/>
              <a:t>Provided that </a:t>
            </a:r>
            <a:r>
              <a:rPr lang="en-IN" u="sng" dirty="0"/>
              <a:t>where any money has been advanced to the CL by the petitioner / other creditor / contributory for meeting any preliminary expenses in connection with the winding up</a:t>
            </a:r>
            <a:r>
              <a:rPr lang="en-IN" dirty="0"/>
              <a:t>, the CL may incur any </a:t>
            </a:r>
            <a:r>
              <a:rPr lang="en-IN" u="sng" dirty="0"/>
              <a:t>necessary expenses out of such amount</a:t>
            </a:r>
            <a:r>
              <a:rPr lang="en-IN" dirty="0"/>
              <a:t>, and the money so advanced shall be paid out of the assets of the company in priority to the debts of the company:</a:t>
            </a:r>
          </a:p>
          <a:p>
            <a:pPr algn="just"/>
            <a:r>
              <a:rPr lang="en-IN" dirty="0"/>
              <a:t>Provided further that if the </a:t>
            </a:r>
            <a:r>
              <a:rPr lang="en-IN" u="sng" dirty="0"/>
              <a:t>OL maintains any Common Pool Fund or Establishment Fund</a:t>
            </a:r>
            <a:r>
              <a:rPr lang="en-IN" dirty="0"/>
              <a:t> under order of the court prior to the date of the commencement of these rules, he shall continue to use such fund for the purpose for which the fund was originally created.</a:t>
            </a:r>
          </a:p>
          <a:p>
            <a:pPr algn="just"/>
            <a:r>
              <a:rPr lang="en-IN" dirty="0"/>
              <a:t>(2) The OL shall </a:t>
            </a:r>
            <a:r>
              <a:rPr lang="en-IN" u="sng" dirty="0"/>
              <a:t>reimburse the amount availed out of the said Common Pool Fund or Establishment Fund</a:t>
            </a:r>
            <a:r>
              <a:rPr lang="en-IN" dirty="0"/>
              <a:t> for the purpose of meeting the expenditure of the company in liquidation which does not have sufficient funds to its credit from the amounts of the company in liquidation on priority basis as and when any amount comes to its credit.</a:t>
            </a:r>
          </a:p>
          <a:p>
            <a:pPr algn="just"/>
            <a:endParaRPr lang="en-IN" dirty="0"/>
          </a:p>
        </p:txBody>
      </p:sp>
    </p:spTree>
    <p:extLst>
      <p:ext uri="{BB962C8B-B14F-4D97-AF65-F5344CB8AC3E}">
        <p14:creationId xmlns:p14="http://schemas.microsoft.com/office/powerpoint/2010/main" val="1954998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5F8A11-9086-4714-9014-E05B95294ACF}"/>
              </a:ext>
            </a:extLst>
          </p:cNvPr>
          <p:cNvSpPr>
            <a:spLocks noGrp="1"/>
          </p:cNvSpPr>
          <p:nvPr>
            <p:ph sz="half" idx="1"/>
          </p:nvPr>
        </p:nvSpPr>
        <p:spPr>
          <a:xfrm>
            <a:off x="238125" y="285750"/>
            <a:ext cx="5781675" cy="6381750"/>
          </a:xfrm>
        </p:spPr>
        <p:txBody>
          <a:bodyPr>
            <a:normAutofit fontScale="32500" lnSpcReduction="20000"/>
          </a:bodyPr>
          <a:lstStyle/>
          <a:p>
            <a:pPr algn="just"/>
            <a:r>
              <a:rPr lang="en-US" sz="3700" b="1" dirty="0"/>
              <a:t>Power to Summon Persons Suspected of Having Property of Company, etc.</a:t>
            </a:r>
            <a:endParaRPr lang="en-US" sz="3700" dirty="0"/>
          </a:p>
          <a:p>
            <a:pPr algn="just"/>
            <a:r>
              <a:rPr lang="en-US" sz="3700" b="1" dirty="0"/>
              <a:t>299.</a:t>
            </a:r>
            <a:r>
              <a:rPr lang="en-US" sz="3700" dirty="0"/>
              <a:t> (1)The Tribunal may, at any time after the appointment of a provisional liquidator or the passing of a winding up order, summon before it any officer of the company or person known or suspected to have in his possession any property or books or papers, of the company, or known or suspected to be indebted to the company, or any person whom the Tribunal thinks to be capable of giving information concerning the promotion, formation, trade, dealings, property, books or papers, or affairs of the company.</a:t>
            </a:r>
          </a:p>
          <a:p>
            <a:pPr algn="just"/>
            <a:r>
              <a:rPr lang="en-US" sz="3700" dirty="0"/>
              <a:t>(2)The Tribunal may examine any officer or person so summoned on oath concerning the matters aforesaid, either by word of mouth or on written interrogatories or on affidavit and may, in the first case, reduce his answers to writing and require him to sign them.</a:t>
            </a:r>
          </a:p>
          <a:p>
            <a:pPr algn="just"/>
            <a:r>
              <a:rPr lang="en-US" sz="3700" dirty="0"/>
              <a:t>(3) The Tribunal may require any officer or person so summoned to produce any books and papers relating to the company in his custody or power, but, where he claims any lien on books or papers produced by him, the production shall be without prejudice to such lien, and the Tribunal shall have power to determine all questions relating to that lien.</a:t>
            </a:r>
          </a:p>
          <a:p>
            <a:pPr algn="just"/>
            <a:r>
              <a:rPr lang="en-US" sz="3700" dirty="0"/>
              <a:t>(4)The Tribunal may direct the liquidator to file before it a report in respect of debt or property of the company in possession of other persons.</a:t>
            </a:r>
          </a:p>
          <a:p>
            <a:pPr algn="just"/>
            <a:r>
              <a:rPr lang="en-US" sz="3700" dirty="0"/>
              <a:t>(5)If the Tribunal finds that—</a:t>
            </a:r>
            <a:br>
              <a:rPr lang="en-US" sz="3700" dirty="0"/>
            </a:br>
            <a:r>
              <a:rPr lang="en-US" sz="3700" dirty="0"/>
              <a:t>(a) a person is indebted to the company, the Tribunal may order him to pay to the provisional liquidator or, as the case may be, the liquidator at such time and in such manner as the Tribunal may consider just, the amount in which he is indebted, or any part thereof, either in full discharge of the whole amount or not, as the Tribunal thinks fit, with or without costs of the examination;</a:t>
            </a:r>
            <a:br>
              <a:rPr lang="en-US" sz="3700" dirty="0"/>
            </a:br>
            <a:r>
              <a:rPr lang="en-US" sz="3700" dirty="0"/>
              <a:t>(b) a person is in possession of any property belonging to the company, the Tribunal may order him to deliver to the provisional liquidator or, as the case may be, the liquidator, that property or any part thereof, at such time, in such manner and on such terms as the Tribunal may consider just.</a:t>
            </a:r>
            <a:br>
              <a:rPr lang="en-US" sz="3700" dirty="0"/>
            </a:br>
            <a:r>
              <a:rPr lang="en-US" sz="3700" dirty="0"/>
              <a:t>(6) If any officer or person so summoned fails to appear before the Tribunal at the time appointed without a reasonable cause, the Tribunal may impose an appropriate cost.</a:t>
            </a:r>
          </a:p>
          <a:p>
            <a:pPr algn="just"/>
            <a:r>
              <a:rPr lang="en-US" sz="3700" dirty="0"/>
              <a:t>(7) Every order made under sub-section (5)shall be executed in the same manner as decrees for the payment of money or for the delivery of property under the Code of Civil Procedure, 1908.</a:t>
            </a:r>
          </a:p>
          <a:p>
            <a:pPr algn="just"/>
            <a:r>
              <a:rPr lang="en-US" sz="3700" dirty="0"/>
              <a:t>(8) Any person making any payment or delivery in pursuance of an order made under sub-section (5) shall by such payment or delivery be, unless otherwise directed by such order, discharged from all liability whatsoever in respect of such debt or proper</a:t>
            </a:r>
          </a:p>
          <a:p>
            <a:pPr algn="just"/>
            <a:endParaRPr lang="en-IN" dirty="0"/>
          </a:p>
        </p:txBody>
      </p:sp>
      <p:sp>
        <p:nvSpPr>
          <p:cNvPr id="4" name="Content Placeholder 3">
            <a:extLst>
              <a:ext uri="{FF2B5EF4-FFF2-40B4-BE49-F238E27FC236}">
                <a16:creationId xmlns:a16="http://schemas.microsoft.com/office/drawing/2014/main" id="{E92C72C3-70ED-4D34-A2BE-1F46F5379150}"/>
              </a:ext>
            </a:extLst>
          </p:cNvPr>
          <p:cNvSpPr>
            <a:spLocks noGrp="1"/>
          </p:cNvSpPr>
          <p:nvPr>
            <p:ph sz="half" idx="2"/>
          </p:nvPr>
        </p:nvSpPr>
        <p:spPr>
          <a:xfrm>
            <a:off x="6172200" y="285750"/>
            <a:ext cx="5781674" cy="6381750"/>
          </a:xfrm>
        </p:spPr>
        <p:txBody>
          <a:bodyPr>
            <a:normAutofit fontScale="32500" lnSpcReduction="20000"/>
          </a:bodyPr>
          <a:lstStyle/>
          <a:p>
            <a:r>
              <a:rPr lang="en-IN" b="1" dirty="0"/>
              <a:t>EXAMINATION UNDER SECTIONS 299 AND 300</a:t>
            </a:r>
            <a:endParaRPr lang="en-IN" dirty="0"/>
          </a:p>
          <a:p>
            <a:r>
              <a:rPr lang="en-IN" b="1" dirty="0"/>
              <a:t>139. Application for examination under section 299.-</a:t>
            </a:r>
            <a:endParaRPr lang="en-IN" dirty="0"/>
          </a:p>
          <a:p>
            <a:r>
              <a:rPr lang="en-IN" dirty="0"/>
              <a:t>(1) An application for the examination of a person under section 299 may be made ex-</a:t>
            </a:r>
            <a:r>
              <a:rPr lang="en-IN" dirty="0" err="1"/>
              <a:t>parte</a:t>
            </a:r>
            <a:r>
              <a:rPr lang="en-IN" dirty="0"/>
              <a:t>, provided that where the application is made by any person other than the CL, notice of the application shall be given to the CL.</a:t>
            </a:r>
          </a:p>
          <a:p>
            <a:r>
              <a:rPr lang="en-IN" dirty="0"/>
              <a:t>(2) The application referred to in sub-rule (1) shall be in Form WIN 61 and where the application is by the CL, it shall be accompanied by a statement signed by him setting forth the facts on which the application is based, and where the application is made by a person other than the CL, the application shall be supported by an affidavit of the applicant setting forth the matters in respect of which the examination is sought and the grounds, relied on in support of the application.</a:t>
            </a:r>
          </a:p>
          <a:p>
            <a:r>
              <a:rPr lang="en-IN" b="1" dirty="0"/>
              <a:t>140. Directions at hearing of application.-</a:t>
            </a:r>
            <a:endParaRPr lang="en-IN" dirty="0"/>
          </a:p>
          <a:p>
            <a:r>
              <a:rPr lang="en-IN" dirty="0"/>
              <a:t>Upon the hearing of the application referred to in rule 139, the Tribunal may, if satisfied that there are grounds for making the order, make an order directing the issue of summons against the person named in the order for his examination or for the production of documents or both, and unless the Tribunal otherwise directs, the examination of such person shall be held in Chambers and the order shall be in Form WIN 62.</a:t>
            </a:r>
          </a:p>
          <a:p>
            <a:r>
              <a:rPr lang="en-IN" b="1" dirty="0"/>
              <a:t>141. Service of summons.-</a:t>
            </a:r>
            <a:endParaRPr lang="en-IN" dirty="0"/>
          </a:p>
          <a:p>
            <a:r>
              <a:rPr lang="en-IN" dirty="0"/>
              <a:t>The summons issued in pursuance of the order of the Tribunal shall be in Form WIN 63 and shall be served, in the mode as referred to in section 20, on the person to be examined not less than 7 days before the date fixed for the examination, and when the summons are served in person, there shall be paid or tendered to the person summoned along with the summons a reasonable sum for his expenses to be fixed by the Tribunal or Registry with due regard to the scale of fees in force in the Tribunal and when the summons are served by registered post, such sum shall be sent to such person by postal money order.</a:t>
            </a:r>
          </a:p>
          <a:p>
            <a:r>
              <a:rPr lang="en-IN" b="1" dirty="0"/>
              <a:t>142. Conduct of examination.-</a:t>
            </a:r>
            <a:endParaRPr lang="en-IN" dirty="0"/>
          </a:p>
          <a:p>
            <a:r>
              <a:rPr lang="en-IN" dirty="0"/>
              <a:t>(1) The CL shall have the conduct of an examination under section 299, provided that the Tribunal may, if for any reasons it thinks fit so to do, entrust the conduct of the examination to any contributory or creditors and where the conduct of the examination is entrusted to any person other than the CL, the CL shall nevertheless be entitled to be present at the examination in person or by authorised representative, and may take notes of the examination for his own use and put such questions to the person examined as the Tribunal may allow.</a:t>
            </a:r>
          </a:p>
          <a:p>
            <a:r>
              <a:rPr lang="en-IN" dirty="0"/>
              <a:t>(2) Save as provided in sub-rule (1), no person shall be entitled to take part in an examination under section 299 except the CL and his authorised representative, but any person examined shall be entitled to have the assistance of his authorised representative, who may re-examine the witness:</a:t>
            </a:r>
          </a:p>
          <a:p>
            <a:r>
              <a:rPr lang="en-IN" dirty="0"/>
              <a:t>Provided that the Tribunal may permit, if it thinks fit, any creditor or contributory to attend the examination subject to such conditions as it may Impose.</a:t>
            </a:r>
          </a:p>
          <a:p>
            <a:r>
              <a:rPr lang="en-IN" dirty="0"/>
              <a:t>(3) Notes of the examination may be permitted to be taken by the witness or any person on his behalf on his giving an undertaking to the Tribunal that such notes shall be used only for the purpose of the re-examination of the witness and on the conclusion of the examination, the notes shall, unless otherwise directed by the Tribunal, be handed over to the Tribunal for destruction.</a:t>
            </a:r>
          </a:p>
          <a:p>
            <a:r>
              <a:rPr lang="en-IN" b="1" dirty="0"/>
              <a:t>143. Notes of deposition.-</a:t>
            </a:r>
            <a:endParaRPr lang="en-IN" dirty="0"/>
          </a:p>
          <a:p>
            <a:r>
              <a:rPr lang="en-IN" dirty="0"/>
              <a:t>(1) The notes of the deposition of a person examined under section 299 shall be signed by such person and shall be lodged in the office of the Registry, but the notes shall not be open to the inspection of any creditor, contributory or other person, except the CL, nor shall a copy thereof or extract therefrom be supplied to any person other than the CL, save upon orders of the Tribunal.</a:t>
            </a:r>
          </a:p>
          <a:p>
            <a:r>
              <a:rPr lang="en-IN" dirty="0"/>
              <a:t>(2) The Tribunal may from time to time give such general or special directions as it shall think expedient as to the custody and inspection of such notes and the furnishing of copies thereof or extracts therefrom.</a:t>
            </a:r>
          </a:p>
        </p:txBody>
      </p:sp>
    </p:spTree>
    <p:extLst>
      <p:ext uri="{BB962C8B-B14F-4D97-AF65-F5344CB8AC3E}">
        <p14:creationId xmlns:p14="http://schemas.microsoft.com/office/powerpoint/2010/main" val="26512973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6E4992-AAD5-4325-B909-57C1B2DE9F70}"/>
              </a:ext>
            </a:extLst>
          </p:cNvPr>
          <p:cNvSpPr>
            <a:spLocks noGrp="1"/>
          </p:cNvSpPr>
          <p:nvPr>
            <p:ph sz="half" idx="1"/>
          </p:nvPr>
        </p:nvSpPr>
        <p:spPr>
          <a:xfrm>
            <a:off x="209550" y="171450"/>
            <a:ext cx="5810250" cy="6467475"/>
          </a:xfrm>
        </p:spPr>
        <p:txBody>
          <a:bodyPr>
            <a:normAutofit fontScale="32500" lnSpcReduction="20000"/>
          </a:bodyPr>
          <a:lstStyle/>
          <a:p>
            <a:pPr algn="just"/>
            <a:r>
              <a:rPr lang="en-US" sz="3400" b="1" dirty="0"/>
              <a:t>Power to Order Examination of Promoters, Directors, etc.</a:t>
            </a:r>
            <a:endParaRPr lang="en-US" sz="3400" dirty="0"/>
          </a:p>
          <a:p>
            <a:pPr algn="just"/>
            <a:r>
              <a:rPr lang="en-US" sz="3400" b="1" dirty="0"/>
              <a:t>300.</a:t>
            </a:r>
            <a:r>
              <a:rPr lang="en-US" sz="3400" dirty="0"/>
              <a:t> (1) Where an order has been made for the winding up of a company by the Tribunal, and the Company Liquidator has made a report to the Tribunal under this Act, stating that in his opinion a fraud has been committed by any person in the promotion, formation, business or conduct of affairs of the company since its formation, the Tribunal may, after considering the report, direct that such person or officer shall attend before the Tribunal on a day appointed by it for that purpose, and be examined as to the promotion or formation or the conduct of the business of the company or as to his conduct and dealings as an officer thereof.</a:t>
            </a:r>
          </a:p>
          <a:p>
            <a:pPr marL="268288" indent="0" algn="just">
              <a:buNone/>
            </a:pPr>
            <a:r>
              <a:rPr lang="en-US" sz="3400" dirty="0"/>
              <a:t>(2) The Company Liquidator shall take part in the examination, and for that purpose he or it may, if specially </a:t>
            </a:r>
            <a:r>
              <a:rPr lang="en-US" sz="3400" dirty="0" err="1"/>
              <a:t>authorised</a:t>
            </a:r>
            <a:r>
              <a:rPr lang="en-US" sz="3400" dirty="0"/>
              <a:t> by the Tribunal in that behalf, employ such legal assistance as may be sanctioned by the Tribunal.</a:t>
            </a:r>
          </a:p>
          <a:p>
            <a:pPr marL="268288" indent="0" algn="just">
              <a:buNone/>
            </a:pPr>
            <a:r>
              <a:rPr lang="en-US" sz="3400" dirty="0"/>
              <a:t>(3) The person shall be examined on oath and shall answer all such questions as the Tribunal may put, or allow to be put, to him.</a:t>
            </a:r>
          </a:p>
          <a:p>
            <a:pPr algn="just"/>
            <a:r>
              <a:rPr lang="en-US" sz="3400" dirty="0"/>
              <a:t>(4) A person ordered to be examined under this section—</a:t>
            </a:r>
          </a:p>
          <a:p>
            <a:pPr marL="360363" indent="0" algn="just">
              <a:buNone/>
            </a:pPr>
            <a:r>
              <a:rPr lang="en-US" sz="3400" dirty="0"/>
              <a:t>(a)shall, before his examination, be furnished at his own cost with a copy of the report of the Company Liquidator; and</a:t>
            </a:r>
          </a:p>
          <a:p>
            <a:pPr marL="360363" indent="0" algn="just">
              <a:buNone/>
            </a:pPr>
            <a:r>
              <a:rPr lang="en-US" sz="3400" dirty="0"/>
              <a:t>(b)may at his own cost employ chartered accountants or company secretaries or cost accountants or legal practitioners entitled to appear before the Tribunal under </a:t>
            </a:r>
            <a:r>
              <a:rPr lang="en-US" sz="3400" dirty="0">
                <a:hlinkClick r:id="rId2"/>
              </a:rPr>
              <a:t>section 432</a:t>
            </a:r>
            <a:r>
              <a:rPr lang="en-US" sz="3400" dirty="0"/>
              <a:t>, who shall be at liberty to put to him such questions as the Tribunal may consider just for the purpose of enabling him to explain or qualify any answers given by him.</a:t>
            </a:r>
          </a:p>
          <a:p>
            <a:pPr algn="just"/>
            <a:r>
              <a:rPr lang="en-US" sz="3400" dirty="0"/>
              <a:t>(5) If any such person applies to the Tribunal to be exculpated from any charges made or suggested against him, it shall be the duty of the Company Liquidator to appear on the hearing of such application and call the attention of the Tribunal to any matters which appear to the Company Liquidator to be relevant.</a:t>
            </a:r>
          </a:p>
          <a:p>
            <a:pPr algn="just"/>
            <a:r>
              <a:rPr lang="en-US" sz="3400" dirty="0"/>
              <a:t>(6) If the Tribunal, after considering any evidence given or hearing witnesses called by the Company Liquidator, allows the application made under sub-section (5), the Tribunal may order payment to the applicant of such costs as it may think fit.</a:t>
            </a:r>
          </a:p>
          <a:p>
            <a:pPr algn="just"/>
            <a:r>
              <a:rPr lang="en-US" sz="3400" dirty="0"/>
              <a:t>(7) Notes of the examination shall be taken down in writing, and shall be read over to or by, and signed by, the person examined, a copy be supplied to him and may thereafter be used in evidence against him, and shall be open to inspection by any creditor or contributory at all reasonable times.</a:t>
            </a:r>
          </a:p>
          <a:p>
            <a:pPr algn="just"/>
            <a:r>
              <a:rPr lang="en-US" sz="3400" dirty="0"/>
              <a:t>(8) The Tribunal may, if it thinks fit, adjourn the examination from time to time.</a:t>
            </a:r>
          </a:p>
          <a:p>
            <a:pPr algn="just"/>
            <a:r>
              <a:rPr lang="en-US" sz="3400" dirty="0"/>
              <a:t>(9) An examination under this section may, if the Tribunal so directs, be held before any person or authority </a:t>
            </a:r>
            <a:r>
              <a:rPr lang="en-US" sz="3400" dirty="0" err="1"/>
              <a:t>authorised</a:t>
            </a:r>
            <a:r>
              <a:rPr lang="en-US" sz="3400" dirty="0"/>
              <a:t> by the Tribunal.</a:t>
            </a:r>
          </a:p>
          <a:p>
            <a:pPr algn="just"/>
            <a:r>
              <a:rPr lang="en-US" sz="3400" dirty="0"/>
              <a:t>(10)The powers of the Tribunal under this section as to the conduct of the examination, but not as to costs, may be exercised by the person or authority before whom the examination is held in pursuance of sub-section (9).</a:t>
            </a:r>
            <a:endParaRPr lang="en-US" sz="3000" dirty="0"/>
          </a:p>
        </p:txBody>
      </p:sp>
      <p:sp>
        <p:nvSpPr>
          <p:cNvPr id="4" name="Content Placeholder 3">
            <a:extLst>
              <a:ext uri="{FF2B5EF4-FFF2-40B4-BE49-F238E27FC236}">
                <a16:creationId xmlns:a16="http://schemas.microsoft.com/office/drawing/2014/main" id="{9148016E-48F3-49B8-8E53-ACB9AA0C7E2B}"/>
              </a:ext>
            </a:extLst>
          </p:cNvPr>
          <p:cNvSpPr>
            <a:spLocks noGrp="1"/>
          </p:cNvSpPr>
          <p:nvPr>
            <p:ph sz="half" idx="2"/>
          </p:nvPr>
        </p:nvSpPr>
        <p:spPr>
          <a:xfrm>
            <a:off x="6172200" y="276225"/>
            <a:ext cx="5676900" cy="6362700"/>
          </a:xfrm>
        </p:spPr>
        <p:txBody>
          <a:bodyPr>
            <a:normAutofit fontScale="32500" lnSpcReduction="20000"/>
          </a:bodyPr>
          <a:lstStyle/>
          <a:p>
            <a:pPr algn="just"/>
            <a:r>
              <a:rPr lang="en-IN" sz="3400" b="1" dirty="0"/>
              <a:t>144. Order for examination under section 300.-</a:t>
            </a:r>
            <a:endParaRPr lang="en-IN" sz="3400" dirty="0"/>
          </a:p>
          <a:p>
            <a:pPr algn="just"/>
            <a:r>
              <a:rPr lang="en-IN" sz="3400" dirty="0"/>
              <a:t>(1) Where an order is made for the examination of any person or persons under section 300, the examination shall be held before the Tribunal:</a:t>
            </a:r>
          </a:p>
          <a:p>
            <a:pPr algn="just"/>
            <a:r>
              <a:rPr lang="en-IN" sz="3400" dirty="0"/>
              <a:t>Provided the Tribunal may direct that the whole or any part of the examination of any such person or persons be held before any person or authority as may be mentioned in the order and where the date of the examination has not been fixed by the order, the CL shall take an appointment from the Tribunal, or the person or authority before whom the examination is to be held as to the date of the examination, and the order directing examination shall be in Form WIN 64.</a:t>
            </a:r>
          </a:p>
          <a:p>
            <a:pPr algn="just"/>
            <a:r>
              <a:rPr lang="en-IN" sz="3400" dirty="0"/>
              <a:t>(2) The Tribunal may, if it thinks fit, either in the order for examination or by any subsequent order, give directions as to the specific matters on which such person is to be examined.</a:t>
            </a:r>
          </a:p>
          <a:p>
            <a:pPr algn="just"/>
            <a:r>
              <a:rPr lang="en-IN" sz="3400" b="1" dirty="0"/>
              <a:t>145. Notice of examination.-</a:t>
            </a:r>
            <a:endParaRPr lang="en-IN" sz="3400" dirty="0"/>
          </a:p>
          <a:p>
            <a:pPr algn="just"/>
            <a:r>
              <a:rPr lang="en-IN" sz="3400" dirty="0"/>
              <a:t>Not less than 7 clear days before the date fixed for the examination, the CL shall give notice thereof to the creditors and contributories of the company by advertisement in Form WIN 65 in such newspapers as the Tribunal shall direct, and shall within the same period, serve, either personally or by registered post or by speed post, on the person or persons to be examined, a notice in Form WIN 66 of the date and hour fixed for the examination and the officer before whom it is to be held, together with a copy of the order directing the examination and where the examination is adjourned, it shall not be necessary to advertise the adjournment or serve notice thereof unless otherwise ordered by the Tribunal.</a:t>
            </a:r>
          </a:p>
          <a:p>
            <a:pPr algn="just"/>
            <a:r>
              <a:rPr lang="en-IN" sz="3400" b="1" dirty="0"/>
              <a:t>146. Adjournment of examination for orders of Tribunal.-</a:t>
            </a:r>
            <a:endParaRPr lang="en-IN" sz="3400" dirty="0"/>
          </a:p>
          <a:p>
            <a:pPr algn="just"/>
            <a:r>
              <a:rPr lang="en-IN" sz="3400" dirty="0"/>
              <a:t>Where on an examination held before the person or authority appointed by the Tribunal, such person or authority is of the opinion that the examination is being unduly or unnecessarily protracted or, for any other sufficient cause, he is of the opinion that the examination should be held before the Tribunal, such person or authority may adjourn the examination of any person, or any part of the examination, to be held before the Tribunal and submit his report to the Tribunal, and the Tribunal may thereupon hold the examination itself or pass such orders as it may think fit.</a:t>
            </a:r>
          </a:p>
          <a:p>
            <a:pPr algn="just"/>
            <a:r>
              <a:rPr lang="en-IN" sz="3400" b="1" dirty="0"/>
              <a:t>147. Procedure for contumacy.-</a:t>
            </a:r>
            <a:endParaRPr lang="en-IN" sz="3400" dirty="0"/>
          </a:p>
          <a:p>
            <a:pPr algn="just"/>
            <a:r>
              <a:rPr lang="en-IN" sz="3400" dirty="0"/>
              <a:t>(1) If a person examined before the person or authority appointed by the Tribunal refuses to answer to the satisfaction of such the person or authority any question which he may put or allow to be put, such the person or authority shall forthwith report such refusal to the Tribunal and upon such report being made, the person in default shall be in the same position and be dealt with in the same manner as if he had made default in answering before the Tribunal.</a:t>
            </a:r>
          </a:p>
          <a:p>
            <a:pPr algn="just"/>
            <a:r>
              <a:rPr lang="en-IN" sz="3400" dirty="0"/>
              <a:t>(2) The report shall be in writing and shall set forth the question or questions put and the answer or answers given, if any, by the person examined, and the person or authority shall notify the person examined of the date when he should attend before the Tribunal, and the report shall be in Form WIN 67 and upon receiving the report, the Tribunal may take such action thereon as it may think fit.</a:t>
            </a:r>
            <a:endParaRPr lang="en-IN" dirty="0"/>
          </a:p>
        </p:txBody>
      </p:sp>
    </p:spTree>
    <p:extLst>
      <p:ext uri="{BB962C8B-B14F-4D97-AF65-F5344CB8AC3E}">
        <p14:creationId xmlns:p14="http://schemas.microsoft.com/office/powerpoint/2010/main" val="33049615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6E4992-AAD5-4325-B909-57C1B2DE9F70}"/>
              </a:ext>
            </a:extLst>
          </p:cNvPr>
          <p:cNvSpPr>
            <a:spLocks noGrp="1"/>
          </p:cNvSpPr>
          <p:nvPr>
            <p:ph sz="half" idx="1"/>
          </p:nvPr>
        </p:nvSpPr>
        <p:spPr>
          <a:xfrm>
            <a:off x="209550" y="171450"/>
            <a:ext cx="5092292" cy="6467475"/>
          </a:xfrm>
        </p:spPr>
        <p:txBody>
          <a:bodyPr>
            <a:normAutofit fontScale="40000" lnSpcReduction="20000"/>
          </a:bodyPr>
          <a:lstStyle/>
          <a:p>
            <a:pPr algn="just"/>
            <a:r>
              <a:rPr lang="en-US" sz="3000" b="1" dirty="0"/>
              <a:t>Power to Order Examination of Promoters, Directors, etc.</a:t>
            </a:r>
            <a:r>
              <a:rPr lang="en-IN" sz="3000" b="1" dirty="0"/>
              <a:t> – </a:t>
            </a:r>
            <a:r>
              <a:rPr lang="en-IN" sz="3000" b="1" dirty="0" err="1"/>
              <a:t>Contd</a:t>
            </a:r>
            <a:r>
              <a:rPr lang="en-IN" sz="3000" b="1" dirty="0"/>
              <a:t>……..</a:t>
            </a:r>
            <a:endParaRPr lang="en-US" sz="3000" dirty="0"/>
          </a:p>
        </p:txBody>
      </p:sp>
      <p:sp>
        <p:nvSpPr>
          <p:cNvPr id="4" name="Content Placeholder 3">
            <a:extLst>
              <a:ext uri="{FF2B5EF4-FFF2-40B4-BE49-F238E27FC236}">
                <a16:creationId xmlns:a16="http://schemas.microsoft.com/office/drawing/2014/main" id="{9148016E-48F3-49B8-8E53-ACB9AA0C7E2B}"/>
              </a:ext>
            </a:extLst>
          </p:cNvPr>
          <p:cNvSpPr>
            <a:spLocks noGrp="1"/>
          </p:cNvSpPr>
          <p:nvPr>
            <p:ph sz="half" idx="2"/>
          </p:nvPr>
        </p:nvSpPr>
        <p:spPr>
          <a:xfrm>
            <a:off x="5654180" y="276225"/>
            <a:ext cx="6194920" cy="6362700"/>
          </a:xfrm>
        </p:spPr>
        <p:txBody>
          <a:bodyPr>
            <a:normAutofit fontScale="40000" lnSpcReduction="20000"/>
          </a:bodyPr>
          <a:lstStyle/>
          <a:p>
            <a:pPr algn="just"/>
            <a:r>
              <a:rPr lang="en-IN" b="1" dirty="0"/>
              <a:t>148. Notes of examination. </a:t>
            </a:r>
            <a:r>
              <a:rPr lang="en-IN" dirty="0"/>
              <a:t>-</a:t>
            </a:r>
          </a:p>
          <a:p>
            <a:pPr algn="just"/>
            <a:r>
              <a:rPr lang="en-IN" dirty="0"/>
              <a:t>The notes of every examination shall, after being signed as required by sub-section (7) of section 300, form part of the records of winding up and the CL, the person examined or contributory of the company, shall be entitled to obtain a copy thereof from the Tribunal on payment of Rs. 5/- per page.</a:t>
            </a:r>
          </a:p>
          <a:p>
            <a:pPr algn="just"/>
            <a:r>
              <a:rPr lang="en-IN" b="1" dirty="0"/>
              <a:t>149. Application under sub-section (5) of section 300. -</a:t>
            </a:r>
            <a:endParaRPr lang="en-IN" dirty="0"/>
          </a:p>
          <a:p>
            <a:pPr algn="just"/>
            <a:r>
              <a:rPr lang="en-IN" dirty="0"/>
              <a:t>An application under sub-section (5) of section 300 by any person ordered to be examined to be exculpated from any charges made or suggested against him, shall be made upon notice to the CL and to such other persons as the Tribunal may direct.</a:t>
            </a:r>
          </a:p>
          <a:p>
            <a:pPr algn="just"/>
            <a:r>
              <a:rPr lang="en-IN" b="1" dirty="0"/>
              <a:t>150. Warrant of arrest of contributory. -</a:t>
            </a:r>
            <a:endParaRPr lang="en-IN" dirty="0"/>
          </a:p>
          <a:p>
            <a:pPr algn="just"/>
            <a:r>
              <a:rPr lang="en-IN" dirty="0"/>
              <a:t>(1) If the Tribunal is satisfied as referred to in section 301 and that notice of the date and hour fixed for the examination was duly served on such contributory, the Tribunal may, issue without any further notice, a warrant in </a:t>
            </a:r>
            <a:r>
              <a:rPr lang="en-IN" b="1" dirty="0"/>
              <a:t>Form WIN 68</a:t>
            </a:r>
            <a:r>
              <a:rPr lang="en-IN" dirty="0"/>
              <a:t> for the arrest of the said contributory.</a:t>
            </a:r>
          </a:p>
          <a:p>
            <a:pPr algn="just"/>
            <a:r>
              <a:rPr lang="en-IN" dirty="0"/>
              <a:t>(2) Every warrant of arrest of the contributory issued under this rule shall remain in force until it is cancelled by the Tribunal which issued it or by the Appellate Tribunal to which appeals ordinarily lie from the decisions of such Tribunal, or until it is executed.</a:t>
            </a:r>
          </a:p>
          <a:p>
            <a:pPr algn="just"/>
            <a:r>
              <a:rPr lang="en-IN" b="1" dirty="0"/>
              <a:t>151. Prison to which contributory arrested on warrant is to be taken.</a:t>
            </a:r>
            <a:endParaRPr lang="en-IN" dirty="0"/>
          </a:p>
          <a:p>
            <a:pPr algn="just"/>
            <a:r>
              <a:rPr lang="en-IN" dirty="0"/>
              <a:t>Where the Tribunal issues a warrant for the arrest of the contributory as referred to in section 301, the prison in which such contributory shall be detained, shall, unless the Tribunal otherwise orders, be specified in the order of the Tribunal in the exercise of its powers under the Act, and the warrant for keeping the said contributory in prison shall be in Form WIN 69 and the order of releasing him on bail shall be in </a:t>
            </a:r>
            <a:r>
              <a:rPr lang="en-IN" b="1" dirty="0"/>
              <a:t>Form WIN 70.</a:t>
            </a:r>
          </a:p>
          <a:p>
            <a:pPr algn="just"/>
            <a:r>
              <a:rPr lang="en-IN" b="1" dirty="0"/>
              <a:t>152. Execution of warrant of arrest outside jurisdiction of Tribunal. -</a:t>
            </a:r>
            <a:endParaRPr lang="en-IN" dirty="0"/>
          </a:p>
          <a:p>
            <a:pPr algn="just"/>
            <a:r>
              <a:rPr lang="en-IN" dirty="0"/>
              <a:t>(1) Where a warrant has been issued by the Tribunal under these rules for the arrest of a contributory who is or is believed to be outside the jurisdiction of the Tribunal, the Tribunal issuing the warrant may send the warrant of arrest for execution to the District Court or, to the Court of Small Causes at Bombay, Calcutta or Madras (if the warrant has to be executed in any of these places) within the ordinary jurisdiction of which such contributory shall then be or be believed to be, with a requisition in </a:t>
            </a:r>
            <a:r>
              <a:rPr lang="en-IN" b="1" dirty="0"/>
              <a:t>Form WIN 71</a:t>
            </a:r>
            <a:r>
              <a:rPr lang="en-IN" dirty="0"/>
              <a:t> annexed thereto under the seal of the Tribunal requesting execution of the warrant by the Court to which it is sent and the last mentioned Court shall seal the warrant with its seal and shall cause the arrest to be made by its own officers or by a Court subordinate to it and the concerned police officers shall aid and assist within their respective jurisdiction in the execution of such warrant.</a:t>
            </a:r>
          </a:p>
          <a:p>
            <a:pPr algn="just"/>
            <a:r>
              <a:rPr lang="en-IN" dirty="0"/>
              <a:t>(2) The Court making the arrest shall send the contributory arrested in proper custody to the Tribunal by which the warrant of arrest was originally issued, unless he furnishes the required security to the satisfaction of the Court for his appearance before the Tribunal, in which case the Court shall release him on such security and inform the Tribunal by which the warrant of arrest was originally issued.</a:t>
            </a:r>
          </a:p>
        </p:txBody>
      </p:sp>
    </p:spTree>
    <p:extLst>
      <p:ext uri="{BB962C8B-B14F-4D97-AF65-F5344CB8AC3E}">
        <p14:creationId xmlns:p14="http://schemas.microsoft.com/office/powerpoint/2010/main" val="28675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573CF0-0E0D-4F8E-97A3-8CB7CDDBB02F}"/>
              </a:ext>
            </a:extLst>
          </p:cNvPr>
          <p:cNvSpPr>
            <a:spLocks noGrp="1"/>
          </p:cNvSpPr>
          <p:nvPr>
            <p:ph sz="half" idx="1"/>
          </p:nvPr>
        </p:nvSpPr>
        <p:spPr>
          <a:xfrm>
            <a:off x="266699" y="238124"/>
            <a:ext cx="6243157" cy="6372225"/>
          </a:xfrm>
        </p:spPr>
        <p:txBody>
          <a:bodyPr>
            <a:normAutofit fontScale="92500" lnSpcReduction="20000"/>
          </a:bodyPr>
          <a:lstStyle/>
          <a:p>
            <a:pPr algn="just"/>
            <a:r>
              <a:rPr lang="en-US" b="1" dirty="0"/>
              <a:t>Arrest of Person Trying to Leave India or Abscond.</a:t>
            </a:r>
            <a:endParaRPr lang="en-US" dirty="0"/>
          </a:p>
          <a:p>
            <a:pPr algn="just"/>
            <a:r>
              <a:rPr lang="en-US" b="1" dirty="0"/>
              <a:t>301.</a:t>
            </a:r>
            <a:r>
              <a:rPr lang="en-US" dirty="0"/>
              <a:t> At any time either before or after passing a winding up order, if the Tribunal is satisfied that a contributory or a person having property, accounts or papers of the company in his possession is about to leave India or otherwise to abscond, or is about to remove or conceal any of his property, for the purpose of evading payment of calls or of avoiding examination respecting the affairs of the company, the Tribunal may cause—</a:t>
            </a:r>
          </a:p>
          <a:p>
            <a:pPr marL="360363" indent="0" algn="just">
              <a:buNone/>
            </a:pPr>
            <a:br>
              <a:rPr lang="en-US" dirty="0"/>
            </a:br>
            <a:r>
              <a:rPr lang="en-US" dirty="0"/>
              <a:t>(a) the contributory to be detained until such time as the Tribunal may order; and</a:t>
            </a:r>
          </a:p>
          <a:p>
            <a:pPr marL="360363" indent="0" algn="just">
              <a:buNone/>
            </a:pPr>
            <a:br>
              <a:rPr lang="en-US" dirty="0"/>
            </a:br>
            <a:r>
              <a:rPr lang="en-US" dirty="0"/>
              <a:t>(b) his books and papers and movable property to be seized and safely kept until such time as the Tribunal may order.</a:t>
            </a:r>
          </a:p>
          <a:p>
            <a:pPr algn="just"/>
            <a:endParaRPr lang="en-IN" dirty="0"/>
          </a:p>
        </p:txBody>
      </p:sp>
    </p:spTree>
    <p:extLst>
      <p:ext uri="{BB962C8B-B14F-4D97-AF65-F5344CB8AC3E}">
        <p14:creationId xmlns:p14="http://schemas.microsoft.com/office/powerpoint/2010/main" val="4150437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658EE-47B6-4519-8AEC-3335ACFC81D0}"/>
              </a:ext>
            </a:extLst>
          </p:cNvPr>
          <p:cNvSpPr>
            <a:spLocks noGrp="1"/>
          </p:cNvSpPr>
          <p:nvPr>
            <p:ph sz="half" idx="1"/>
          </p:nvPr>
        </p:nvSpPr>
        <p:spPr>
          <a:xfrm>
            <a:off x="266700" y="200025"/>
            <a:ext cx="5753100" cy="6429375"/>
          </a:xfrm>
        </p:spPr>
        <p:txBody>
          <a:bodyPr>
            <a:normAutofit fontScale="32500" lnSpcReduction="20000"/>
          </a:bodyPr>
          <a:lstStyle/>
          <a:p>
            <a:pPr algn="just"/>
            <a:r>
              <a:rPr lang="en-US" sz="7400" b="1" dirty="0"/>
              <a:t>Dissolution of Company by Tribunal.</a:t>
            </a:r>
            <a:endParaRPr lang="en-US" sz="7400" dirty="0"/>
          </a:p>
          <a:p>
            <a:pPr algn="just"/>
            <a:r>
              <a:rPr lang="en-US" sz="6200" b="1" dirty="0"/>
              <a:t>302.</a:t>
            </a:r>
            <a:r>
              <a:rPr lang="en-US" sz="6200" dirty="0"/>
              <a:t> (1) When the affairs of a company have been completely wound up, the CL shall make an application to the Tribunal for dissolution of such company.</a:t>
            </a:r>
          </a:p>
          <a:p>
            <a:pPr algn="just"/>
            <a:r>
              <a:rPr lang="en-US" sz="6200" dirty="0"/>
              <a:t>(2) The Tribunal shall on an application filed by the CL under sub-section (1) or when the Tribunal is of the opinion that it is just and reasonable in the circumstances of the case that an order for the dissolution of the company should be made, make an order that the company be dissolved from the date of the order, and the company shall be dissolved accordingly.</a:t>
            </a:r>
          </a:p>
          <a:p>
            <a:pPr algn="just"/>
            <a:r>
              <a:rPr lang="en-US" sz="6200" dirty="0"/>
              <a:t>(3) A copy of the order shall, within 30 days from the date thereof, be forwarded by the CL to the Registrar who shall record in the register relating to the company a minute of the dissolution of the company.</a:t>
            </a:r>
          </a:p>
          <a:p>
            <a:pPr algn="just"/>
            <a:r>
              <a:rPr lang="en-US" sz="6200" dirty="0"/>
              <a:t>(4) If the CL makes a default in forwarding a copy of the order within the period specified in sub-section (3), the CL shall be punishable with fine which may extend to Rs. 5,000/- for every day during which the default continues.</a:t>
            </a:r>
          </a:p>
          <a:p>
            <a:endParaRPr lang="en-IN" dirty="0"/>
          </a:p>
        </p:txBody>
      </p:sp>
      <p:sp>
        <p:nvSpPr>
          <p:cNvPr id="4" name="Content Placeholder 3">
            <a:extLst>
              <a:ext uri="{FF2B5EF4-FFF2-40B4-BE49-F238E27FC236}">
                <a16:creationId xmlns:a16="http://schemas.microsoft.com/office/drawing/2014/main" id="{BADE2D80-4F2D-48EE-BF4E-BC0B7FEA224D}"/>
              </a:ext>
            </a:extLst>
          </p:cNvPr>
          <p:cNvSpPr>
            <a:spLocks noGrp="1"/>
          </p:cNvSpPr>
          <p:nvPr>
            <p:ph sz="half" idx="2"/>
          </p:nvPr>
        </p:nvSpPr>
        <p:spPr>
          <a:xfrm>
            <a:off x="6172199" y="266700"/>
            <a:ext cx="5753099" cy="6362700"/>
          </a:xfrm>
        </p:spPr>
        <p:txBody>
          <a:bodyPr>
            <a:normAutofit fontScale="32500" lnSpcReduction="20000"/>
          </a:bodyPr>
          <a:lstStyle/>
          <a:p>
            <a:r>
              <a:rPr lang="en-IN" sz="4000" b="1" dirty="0"/>
              <a:t>174. CL to apply for dissolution. -</a:t>
            </a:r>
            <a:endParaRPr lang="en-IN" sz="4000" dirty="0"/>
          </a:p>
          <a:p>
            <a:r>
              <a:rPr lang="en-IN" sz="4000" dirty="0"/>
              <a:t>After the affairs of the company have been fully wound up and final accounts thereof are audited, the CL shall apply to the Tribunal within 10 days along with audited final accounts and auditors certificate thereon for orders as to the dissolution of the company.</a:t>
            </a:r>
            <a:endParaRPr lang="en-IN" sz="4000" b="1" dirty="0"/>
          </a:p>
          <a:p>
            <a:r>
              <a:rPr lang="en-IN" sz="4000" b="1" dirty="0"/>
              <a:t>175. Dissolution of company. -</a:t>
            </a:r>
            <a:endParaRPr lang="en-IN" sz="4000" dirty="0"/>
          </a:p>
          <a:p>
            <a:pPr algn="just"/>
            <a:r>
              <a:rPr lang="en-IN" sz="4000" dirty="0"/>
              <a:t>Upon the hearing of the application, the Tribunal may, after hearing the CL and any other person to whom notice may have been ordered by the Tribunal, upon perusing the account as audited, make such orders as it may think fit as to the dissolution of the company, the application, subject to the provisions of the Act, of the balance in the hands of the CL or the payment thereof into the Company Liquidation Dividend and Undistributed Assets Account, and the disposal of the books and papers of the company and of the liquidator.</a:t>
            </a:r>
          </a:p>
          <a:p>
            <a:r>
              <a:rPr lang="en-IN" sz="4000" b="1" dirty="0"/>
              <a:t>176. Liquidator to pay the balance into Company Liquidation</a:t>
            </a:r>
            <a:r>
              <a:rPr lang="en-IN" sz="4000" dirty="0"/>
              <a:t> </a:t>
            </a:r>
            <a:r>
              <a:rPr lang="en-IN" sz="4000" b="1" dirty="0"/>
              <a:t>Dividend and Undistributed Assets Account. </a:t>
            </a:r>
            <a:r>
              <a:rPr lang="en-IN" sz="4000" dirty="0"/>
              <a:t>-</a:t>
            </a:r>
          </a:p>
          <a:p>
            <a:pPr algn="just"/>
            <a:r>
              <a:rPr lang="en-IN" sz="4000" dirty="0"/>
              <a:t>Upon an order for dissolution being made, the CL shall forthwith pay into the Company Liquidation Dividend and Undistributed Assets Account any unclaimed dividends payable to creditors or undistributed assets refundable to contributories in his hands on the date of the order of dissolution, and such other balance in his hands as he has been directed by the Tribunal to deposit into the Company Liquidation Dividend and Undistributed Assets Account and every order of dissolution shall direct that the CL shall forward a certified copy of the order to the Registrar of Companies not later than 7 days from the date of the order, and along with the copy of the order shall be filed with the Registrar of Companies, a statement signed by the CL that the directions of the Tribunal regarding the application of the balance as per his final account have been duly complied with.</a:t>
            </a:r>
            <a:endParaRPr lang="en-IN" sz="4000" b="1" dirty="0"/>
          </a:p>
          <a:p>
            <a:pPr algn="just"/>
            <a:r>
              <a:rPr lang="en-IN" sz="4000" b="1" dirty="0"/>
              <a:t>177. Conclusion of winding</a:t>
            </a:r>
            <a:r>
              <a:rPr lang="en-IN" sz="4000" dirty="0"/>
              <a:t> </a:t>
            </a:r>
            <a:r>
              <a:rPr lang="en-IN" sz="4000" b="1" dirty="0"/>
              <a:t>up. -</a:t>
            </a:r>
            <a:endParaRPr lang="en-IN" sz="4000" dirty="0"/>
          </a:p>
          <a:p>
            <a:pPr algn="just"/>
            <a:r>
              <a:rPr lang="en-IN" sz="4000" dirty="0"/>
              <a:t>The winding up of a company shall, for purposes of section 302, be deemed to be concluded at the date on which the order dissolving the company has been reported by the CL to the ROC unless any fund or assets of the company remaining unclaimed or undistributed in the hands or under the control of the CL, have been distributed, or paid into the Company Liquidation Dividend and Undistributed Assets Account as provided in section 352.</a:t>
            </a:r>
          </a:p>
          <a:p>
            <a:pPr algn="just"/>
            <a:endParaRPr lang="en-IN" dirty="0"/>
          </a:p>
        </p:txBody>
      </p:sp>
    </p:spTree>
    <p:extLst>
      <p:ext uri="{BB962C8B-B14F-4D97-AF65-F5344CB8AC3E}">
        <p14:creationId xmlns:p14="http://schemas.microsoft.com/office/powerpoint/2010/main" val="21288968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D3AECA-4263-42A4-8835-7F6C71B49541}"/>
              </a:ext>
            </a:extLst>
          </p:cNvPr>
          <p:cNvSpPr>
            <a:spLocks noGrp="1"/>
          </p:cNvSpPr>
          <p:nvPr>
            <p:ph sz="half" idx="1"/>
          </p:nvPr>
        </p:nvSpPr>
        <p:spPr>
          <a:xfrm>
            <a:off x="342900" y="285750"/>
            <a:ext cx="5676900" cy="6267450"/>
          </a:xfrm>
        </p:spPr>
        <p:txBody>
          <a:bodyPr>
            <a:normAutofit/>
          </a:bodyPr>
          <a:lstStyle/>
          <a:p>
            <a:pPr algn="just"/>
            <a:r>
              <a:rPr lang="en-US" b="1" dirty="0"/>
              <a:t>Appeals from Orders Made Before Commencement of Act.</a:t>
            </a:r>
            <a:endParaRPr lang="en-US" dirty="0"/>
          </a:p>
          <a:p>
            <a:pPr algn="just"/>
            <a:r>
              <a:rPr lang="en-US" b="1" dirty="0"/>
              <a:t>303.</a:t>
            </a:r>
            <a:r>
              <a:rPr lang="en-US" dirty="0"/>
              <a:t> Nothing in this Chapter shall affect the operation or enforcement of any order made by any Court in any proceedings for the winding up of a company immediately before the commencement of this Act and an appeal against such order shall be filed before such authority competent to hear such appeals before such commencement.</a:t>
            </a:r>
          </a:p>
          <a:p>
            <a:endParaRPr lang="en-IN" dirty="0"/>
          </a:p>
        </p:txBody>
      </p:sp>
    </p:spTree>
    <p:extLst>
      <p:ext uri="{BB962C8B-B14F-4D97-AF65-F5344CB8AC3E}">
        <p14:creationId xmlns:p14="http://schemas.microsoft.com/office/powerpoint/2010/main" val="279603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A323C-F767-4D63-8CE4-3948E58B5A52}"/>
              </a:ext>
            </a:extLst>
          </p:cNvPr>
          <p:cNvSpPr>
            <a:spLocks noGrp="1"/>
          </p:cNvSpPr>
          <p:nvPr>
            <p:ph type="title"/>
          </p:nvPr>
        </p:nvSpPr>
        <p:spPr/>
        <p:txBody>
          <a:bodyPr>
            <a:normAutofit fontScale="90000"/>
          </a:bodyPr>
          <a:lstStyle/>
          <a:p>
            <a:r>
              <a:rPr lang="en-US" sz="3600" b="1" dirty="0"/>
              <a:t>PART III.—Provisions Applicable to Every Mode of Winding Up</a:t>
            </a:r>
            <a:br>
              <a:rPr lang="en-US" sz="3600" dirty="0"/>
            </a:br>
            <a:r>
              <a:rPr lang="en-US" sz="1300" dirty="0"/>
              <a:t> </a:t>
            </a:r>
            <a:br>
              <a:rPr lang="en-US" sz="1300" dirty="0"/>
            </a:br>
            <a:r>
              <a:rPr lang="en-US" sz="2000" b="1" dirty="0"/>
              <a:t>Notified Date of Section: 7/12/2016</a:t>
            </a:r>
            <a:br>
              <a:rPr lang="en-US" sz="2000" dirty="0"/>
            </a:br>
            <a:r>
              <a:rPr lang="en-US" sz="2000" dirty="0"/>
              <a:t> </a:t>
            </a:r>
            <a:r>
              <a:rPr lang="en-US" sz="2000" b="1" dirty="0"/>
              <a:t>Effective Date: 15/12/2016</a:t>
            </a:r>
            <a:br>
              <a:rPr lang="en-US" sz="2000" dirty="0"/>
            </a:br>
            <a:endParaRPr lang="en-IN" sz="2000" dirty="0"/>
          </a:p>
        </p:txBody>
      </p:sp>
      <p:sp>
        <p:nvSpPr>
          <p:cNvPr id="3" name="Content Placeholder 2">
            <a:extLst>
              <a:ext uri="{FF2B5EF4-FFF2-40B4-BE49-F238E27FC236}">
                <a16:creationId xmlns:a16="http://schemas.microsoft.com/office/drawing/2014/main" id="{66F8FA52-95BE-42CA-BC75-3A69C55206EC}"/>
              </a:ext>
            </a:extLst>
          </p:cNvPr>
          <p:cNvSpPr>
            <a:spLocks noGrp="1"/>
          </p:cNvSpPr>
          <p:nvPr>
            <p:ph sz="half" idx="1"/>
          </p:nvPr>
        </p:nvSpPr>
        <p:spPr>
          <a:xfrm>
            <a:off x="228600" y="1570382"/>
            <a:ext cx="5791200" cy="5009321"/>
          </a:xfrm>
        </p:spPr>
        <p:txBody>
          <a:bodyPr>
            <a:normAutofit fontScale="85000" lnSpcReduction="20000"/>
          </a:bodyPr>
          <a:lstStyle/>
          <a:p>
            <a:pPr algn="just"/>
            <a:r>
              <a:rPr lang="en-US" b="1" dirty="0"/>
              <a:t>Debts of all Descriptions to be Admitted to Proof.</a:t>
            </a:r>
            <a:endParaRPr lang="en-US" dirty="0"/>
          </a:p>
          <a:p>
            <a:pPr algn="just"/>
            <a:r>
              <a:rPr lang="en-US" b="1" dirty="0"/>
              <a:t>324.</a:t>
            </a:r>
            <a:r>
              <a:rPr lang="en-US" dirty="0"/>
              <a:t> In every winding up (subject, in the case of insolvent companies, to the application in accordance with the provisions of this Act or of the law of insolvency), all debts payable on a contingency, and all claims against the company, present or future, certain or contingent, ascertained or sounding only in damages, shall be admissible to proof against the company, a just estimate being made, so far as possible, of the value of such debts or claims as may be subject to any contingency, or may sound only in damages, or for some other reason may not bear a certain value.</a:t>
            </a:r>
          </a:p>
          <a:p>
            <a:pPr algn="just"/>
            <a:endParaRPr lang="en-IN" dirty="0"/>
          </a:p>
        </p:txBody>
      </p:sp>
    </p:spTree>
    <p:extLst>
      <p:ext uri="{BB962C8B-B14F-4D97-AF65-F5344CB8AC3E}">
        <p14:creationId xmlns:p14="http://schemas.microsoft.com/office/powerpoint/2010/main" val="262721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D7AA51-B035-4D40-8429-AD60B4DA2F33}"/>
              </a:ext>
            </a:extLst>
          </p:cNvPr>
          <p:cNvSpPr>
            <a:spLocks noGrp="1"/>
          </p:cNvSpPr>
          <p:nvPr>
            <p:ph sz="half" idx="1"/>
          </p:nvPr>
        </p:nvSpPr>
        <p:spPr>
          <a:xfrm>
            <a:off x="200268" y="218661"/>
            <a:ext cx="3730601" cy="6301409"/>
          </a:xfrm>
        </p:spPr>
        <p:txBody>
          <a:bodyPr>
            <a:normAutofit fontScale="47500" lnSpcReduction="20000"/>
          </a:bodyPr>
          <a:lstStyle/>
          <a:p>
            <a:pPr algn="just"/>
            <a:r>
              <a:rPr lang="en-US" sz="5100" dirty="0"/>
              <a:t>Petition for Winding Up.</a:t>
            </a:r>
            <a:endParaRPr lang="en-US" sz="1700" dirty="0"/>
          </a:p>
          <a:p>
            <a:pPr marL="0" indent="0" algn="just">
              <a:buNone/>
            </a:pPr>
            <a:endParaRPr lang="en-IN" sz="12800" dirty="0"/>
          </a:p>
        </p:txBody>
      </p:sp>
      <p:sp>
        <p:nvSpPr>
          <p:cNvPr id="4" name="Content Placeholder 3">
            <a:extLst>
              <a:ext uri="{FF2B5EF4-FFF2-40B4-BE49-F238E27FC236}">
                <a16:creationId xmlns:a16="http://schemas.microsoft.com/office/drawing/2014/main" id="{E8011C8C-FEC0-48F0-94E3-2C1D9EC9F9E6}"/>
              </a:ext>
            </a:extLst>
          </p:cNvPr>
          <p:cNvSpPr>
            <a:spLocks noGrp="1"/>
          </p:cNvSpPr>
          <p:nvPr>
            <p:ph sz="half" idx="2"/>
          </p:nvPr>
        </p:nvSpPr>
        <p:spPr>
          <a:xfrm>
            <a:off x="4214191" y="218661"/>
            <a:ext cx="7682947" cy="6420678"/>
          </a:xfrm>
        </p:spPr>
        <p:txBody>
          <a:bodyPr>
            <a:normAutofit fontScale="47500" lnSpcReduction="20000"/>
          </a:bodyPr>
          <a:lstStyle/>
          <a:p>
            <a:pPr algn="just"/>
            <a:r>
              <a:rPr lang="en-IN" sz="4000" b="1" dirty="0"/>
              <a:t>5. Admission of petition and directions as to advertisement.-</a:t>
            </a:r>
            <a:endParaRPr lang="en-IN" sz="4000" dirty="0"/>
          </a:p>
          <a:p>
            <a:pPr algn="just"/>
            <a:r>
              <a:rPr lang="en-IN" sz="4000" dirty="0"/>
              <a:t>Petition shall be posted before the Tribunal for admission and fixing a date for the hearing and for appropriate directions as to the advertisements to be published and the persons, if any, upon whom copies of the petition are to be served, and where the petition has been filed by a person other than the company, the Tribunal may, if it thinks fit, direct notice to be given to the company before giving directions as to the advertisement of the petition. petitioner to bear all costs of the advertisement.</a:t>
            </a:r>
          </a:p>
          <a:p>
            <a:pPr algn="just"/>
            <a:r>
              <a:rPr lang="en-IN" sz="4000" b="1" dirty="0"/>
              <a:t>6. Copy of petition to be furnished.-</a:t>
            </a:r>
            <a:endParaRPr lang="en-IN" sz="4000" dirty="0"/>
          </a:p>
          <a:p>
            <a:pPr algn="just"/>
            <a:r>
              <a:rPr lang="en-IN" sz="4000" dirty="0"/>
              <a:t>Every contributory of the company shall be entitled to be furnished by the petitioner or by his authorised representative with a copy of the petition within 24 hours of his requiring the same on payment of Rs. 5/- per page.</a:t>
            </a:r>
          </a:p>
          <a:p>
            <a:pPr algn="just"/>
            <a:r>
              <a:rPr lang="en-IN" sz="4000" b="1" dirty="0"/>
              <a:t>7. Advertisement of petition.-</a:t>
            </a:r>
            <a:endParaRPr lang="en-IN" sz="4000" dirty="0"/>
          </a:p>
          <a:p>
            <a:pPr algn="just"/>
            <a:r>
              <a:rPr lang="en-IN" sz="4000" dirty="0"/>
              <a:t>Subject to any directions of the Tribunal, notice of the petition shall be advertised not less than 14 days before the date fixed for hearing in any daily newspaper in English and vernacular language widely circulated in the State or Union territory in which the registered office of the company is situated, and the advertisement shall be in</a:t>
            </a:r>
            <a:r>
              <a:rPr lang="en-IN" sz="4000" b="1" dirty="0"/>
              <a:t> Form WIN 6.</a:t>
            </a:r>
          </a:p>
          <a:p>
            <a:pPr algn="just"/>
            <a:r>
              <a:rPr lang="en-IN" sz="4000" b="1" dirty="0"/>
              <a:t>8. Application for leave to withdraw petition.-</a:t>
            </a:r>
            <a:endParaRPr lang="en-IN" sz="4000" dirty="0"/>
          </a:p>
          <a:p>
            <a:pPr algn="just"/>
            <a:r>
              <a:rPr lang="en-IN" sz="4000" dirty="0"/>
              <a:t>(1) A petition for winding up shall not be withdrawn after presentation without the leave of the Tribunal subject to compliance with any order of the Tribunal, including as to costs.</a:t>
            </a:r>
          </a:p>
          <a:p>
            <a:pPr algn="just"/>
            <a:r>
              <a:rPr lang="en-IN" sz="4000" dirty="0"/>
              <a:t>(2) An application for leave to withdraw a petition for winding up which has been advertised in accordance with the provisions of rule 7 shall not be heard at any time before the date fixed in the advertisement for the hearing of the petition.</a:t>
            </a:r>
          </a:p>
          <a:p>
            <a:pPr algn="just"/>
            <a:endParaRPr lang="en-IN" sz="800" dirty="0"/>
          </a:p>
        </p:txBody>
      </p:sp>
    </p:spTree>
    <p:extLst>
      <p:ext uri="{BB962C8B-B14F-4D97-AF65-F5344CB8AC3E}">
        <p14:creationId xmlns:p14="http://schemas.microsoft.com/office/powerpoint/2010/main" val="19656600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D1B43A-8B7D-4616-B7C4-D2C13650C736}"/>
              </a:ext>
            </a:extLst>
          </p:cNvPr>
          <p:cNvSpPr>
            <a:spLocks noGrp="1"/>
          </p:cNvSpPr>
          <p:nvPr>
            <p:ph sz="half" idx="1"/>
          </p:nvPr>
        </p:nvSpPr>
        <p:spPr>
          <a:xfrm>
            <a:off x="238125" y="257174"/>
            <a:ext cx="7370690" cy="6410325"/>
          </a:xfrm>
        </p:spPr>
        <p:txBody>
          <a:bodyPr>
            <a:normAutofit fontScale="47500" lnSpcReduction="20000"/>
          </a:bodyPr>
          <a:lstStyle/>
          <a:p>
            <a:pPr algn="just"/>
            <a:r>
              <a:rPr lang="en-US" sz="3600" b="1" dirty="0"/>
              <a:t>Overriding Preferential Payments.</a:t>
            </a:r>
            <a:endParaRPr lang="en-US" sz="3600" dirty="0"/>
          </a:p>
          <a:p>
            <a:pPr algn="just"/>
            <a:r>
              <a:rPr lang="en-US" sz="3600" b="1" dirty="0"/>
              <a:t>326.</a:t>
            </a:r>
            <a:r>
              <a:rPr lang="en-US" sz="3600" baseline="30000" dirty="0"/>
              <a:t> </a:t>
            </a:r>
            <a:r>
              <a:rPr lang="en-US" sz="3600" dirty="0"/>
              <a:t>(</a:t>
            </a:r>
            <a:r>
              <a:rPr lang="en-US" sz="3600" i="1" dirty="0"/>
              <a:t>1</a:t>
            </a:r>
            <a:r>
              <a:rPr lang="en-US" sz="3600" dirty="0"/>
              <a:t>) In the winding up of a company under this Act, the following debts shall be paid in priority to all other debts:—</a:t>
            </a:r>
          </a:p>
          <a:p>
            <a:pPr algn="just"/>
            <a:r>
              <a:rPr lang="en-US" sz="3600" dirty="0"/>
              <a:t>(</a:t>
            </a:r>
            <a:r>
              <a:rPr lang="en-US" sz="3600" i="1" dirty="0"/>
              <a:t>a</a:t>
            </a:r>
            <a:r>
              <a:rPr lang="en-US" sz="3600" u="sng" dirty="0"/>
              <a:t>) workmen's dues</a:t>
            </a:r>
            <a:r>
              <a:rPr lang="en-US" sz="3600" dirty="0"/>
              <a:t>; and</a:t>
            </a:r>
          </a:p>
          <a:p>
            <a:pPr algn="just"/>
            <a:r>
              <a:rPr lang="en-US" sz="3600" dirty="0"/>
              <a:t>(</a:t>
            </a:r>
            <a:r>
              <a:rPr lang="en-US" sz="3600" i="1" dirty="0"/>
              <a:t>b</a:t>
            </a:r>
            <a:r>
              <a:rPr lang="en-US" sz="3600" dirty="0"/>
              <a:t>) </a:t>
            </a:r>
            <a:r>
              <a:rPr lang="en-US" sz="3600" u="sng" dirty="0"/>
              <a:t>where a secured creditor has </a:t>
            </a:r>
            <a:r>
              <a:rPr lang="en-US" sz="3600" u="sng" dirty="0" err="1"/>
              <a:t>realised</a:t>
            </a:r>
            <a:r>
              <a:rPr lang="en-US" sz="3600" u="sng" dirty="0"/>
              <a:t> a secured asset</a:t>
            </a:r>
            <a:r>
              <a:rPr lang="en-US" sz="3600" dirty="0"/>
              <a:t>, so much of the debts due to such secured creditor as could not be </a:t>
            </a:r>
            <a:r>
              <a:rPr lang="en-US" sz="3600" dirty="0" err="1"/>
              <a:t>realised</a:t>
            </a:r>
            <a:r>
              <a:rPr lang="en-US" sz="3600" dirty="0"/>
              <a:t> by him or the amount of the workmen's portion in his security (if payable under the law), whichever is less, </a:t>
            </a:r>
            <a:r>
              <a:rPr lang="en-US" sz="3600" i="1" dirty="0" err="1"/>
              <a:t>pari</a:t>
            </a:r>
            <a:r>
              <a:rPr lang="en-US" sz="3600" i="1" dirty="0"/>
              <a:t> passu </a:t>
            </a:r>
            <a:r>
              <a:rPr lang="en-US" sz="3600" dirty="0"/>
              <a:t>with the workmen's dues:</a:t>
            </a:r>
          </a:p>
          <a:p>
            <a:pPr algn="just"/>
            <a:r>
              <a:rPr lang="en-US" sz="3600" dirty="0"/>
              <a:t>Provided that in case of the winding up of a company, the sums referred to in sub-clauses (</a:t>
            </a:r>
            <a:r>
              <a:rPr lang="en-US" sz="3600" i="1" dirty="0" err="1"/>
              <a:t>i</a:t>
            </a:r>
            <a:r>
              <a:rPr lang="en-US" sz="3600" dirty="0"/>
              <a:t>) and (</a:t>
            </a:r>
            <a:r>
              <a:rPr lang="en-US" sz="3600" i="1" dirty="0"/>
              <a:t>ii</a:t>
            </a:r>
            <a:r>
              <a:rPr lang="en-US" sz="3600" dirty="0"/>
              <a:t>) of clause (</a:t>
            </a:r>
            <a:r>
              <a:rPr lang="en-US" sz="3600" i="1" dirty="0"/>
              <a:t>b</a:t>
            </a:r>
            <a:r>
              <a:rPr lang="en-US" sz="3600" dirty="0"/>
              <a:t>) of the </a:t>
            </a:r>
            <a:r>
              <a:rPr lang="en-US" sz="3600" i="1" dirty="0"/>
              <a:t>Explanation, </a:t>
            </a:r>
            <a:r>
              <a:rPr lang="en-US" sz="3600" dirty="0"/>
              <a:t>which are payable for a period of two years preceding the winding up order or such other period as may be prescribed, shall be paid in priority to all other debts (including debts due to secured creditors), within a period of 30 days of sale of assets and shall be subject to such charge over the security of secured creditors as may be prescribed.</a:t>
            </a:r>
          </a:p>
          <a:p>
            <a:pPr algn="just"/>
            <a:r>
              <a:rPr lang="en-US" sz="3600" dirty="0"/>
              <a:t>(</a:t>
            </a:r>
            <a:r>
              <a:rPr lang="en-US" sz="3600" i="1" dirty="0"/>
              <a:t>2</a:t>
            </a:r>
            <a:r>
              <a:rPr lang="en-US" sz="3600" dirty="0"/>
              <a:t>) The debts payable under the proviso to sub-section (</a:t>
            </a:r>
            <a:r>
              <a:rPr lang="en-US" sz="3600" i="1" dirty="0"/>
              <a:t>1</a:t>
            </a:r>
            <a:r>
              <a:rPr lang="en-US" sz="3600" dirty="0"/>
              <a:t>) shall be paid in full before any payment is made to secured creditors and thereafter debts payable under that subsection shall be paid in full, unless the assets are insufficient to meet them, in which case they shall abate in equal proportions.</a:t>
            </a:r>
          </a:p>
          <a:p>
            <a:pPr algn="just"/>
            <a:r>
              <a:rPr lang="en-US" sz="3600" i="1" dirty="0"/>
              <a:t>Explanation</a:t>
            </a:r>
            <a:r>
              <a:rPr lang="en-US" sz="3600" dirty="0"/>
              <a:t>.—For the purposes of this section, and section 327—</a:t>
            </a:r>
          </a:p>
          <a:p>
            <a:pPr algn="just"/>
            <a:r>
              <a:rPr lang="en-US" sz="3600" dirty="0"/>
              <a:t>(</a:t>
            </a:r>
            <a:r>
              <a:rPr lang="en-US" sz="3600" i="1" dirty="0"/>
              <a:t>a</a:t>
            </a:r>
            <a:r>
              <a:rPr lang="en-US" sz="3600" dirty="0"/>
              <a:t>) "workmen'', in relation to a company, means the employees of the company, being workmen within the meaning of clause (</a:t>
            </a:r>
            <a:r>
              <a:rPr lang="en-US" sz="3600" i="1" dirty="0"/>
              <a:t>s</a:t>
            </a:r>
            <a:r>
              <a:rPr lang="en-US" sz="3600" dirty="0"/>
              <a:t>) of section 2 of the Industrial Disputes Act, 1947 (14 of 1947);</a:t>
            </a:r>
          </a:p>
          <a:p>
            <a:pPr marL="0" indent="0" algn="just">
              <a:buNone/>
            </a:pPr>
            <a:endParaRPr lang="en-IN" dirty="0"/>
          </a:p>
        </p:txBody>
      </p:sp>
    </p:spTree>
    <p:extLst>
      <p:ext uri="{BB962C8B-B14F-4D97-AF65-F5344CB8AC3E}">
        <p14:creationId xmlns:p14="http://schemas.microsoft.com/office/powerpoint/2010/main" val="36770081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D1B43A-8B7D-4616-B7C4-D2C13650C736}"/>
              </a:ext>
            </a:extLst>
          </p:cNvPr>
          <p:cNvSpPr>
            <a:spLocks noGrp="1"/>
          </p:cNvSpPr>
          <p:nvPr>
            <p:ph sz="half" idx="1"/>
          </p:nvPr>
        </p:nvSpPr>
        <p:spPr>
          <a:xfrm>
            <a:off x="238125" y="257174"/>
            <a:ext cx="7370690" cy="6410325"/>
          </a:xfrm>
        </p:spPr>
        <p:txBody>
          <a:bodyPr>
            <a:normAutofit fontScale="40000" lnSpcReduction="20000"/>
          </a:bodyPr>
          <a:lstStyle/>
          <a:p>
            <a:pPr algn="just"/>
            <a:r>
              <a:rPr lang="en-US" sz="3600" b="1" dirty="0"/>
              <a:t>Overriding Preferential Payments. – </a:t>
            </a:r>
            <a:r>
              <a:rPr lang="en-US" sz="3600" b="1" dirty="0" err="1"/>
              <a:t>Contd</a:t>
            </a:r>
            <a:r>
              <a:rPr lang="en-US" sz="3600" b="1" dirty="0"/>
              <a:t>…….</a:t>
            </a:r>
            <a:endParaRPr lang="en-US" sz="3600" dirty="0"/>
          </a:p>
          <a:p>
            <a:pPr algn="just"/>
            <a:r>
              <a:rPr lang="en-US" sz="3600" dirty="0"/>
              <a:t>(</a:t>
            </a:r>
            <a:r>
              <a:rPr lang="en-US" sz="3600" i="1" dirty="0"/>
              <a:t>b</a:t>
            </a:r>
            <a:r>
              <a:rPr lang="en-US" sz="3600" dirty="0"/>
              <a:t>) "workmen's dues'', in relation to a company, means the aggregate of the following sums due from the company to its workmen, namely:—</a:t>
            </a:r>
          </a:p>
          <a:p>
            <a:pPr algn="just"/>
            <a:r>
              <a:rPr lang="en-US" sz="3600" dirty="0"/>
              <a:t>(</a:t>
            </a:r>
            <a:r>
              <a:rPr lang="en-US" sz="3600" i="1" dirty="0" err="1"/>
              <a:t>i</a:t>
            </a:r>
            <a:r>
              <a:rPr lang="en-US" sz="3600" dirty="0"/>
              <a:t>) all wages or salary including wages payable for time or piece work and salary earned wholly or in part by way of commission of any workman in respect of services rendered to the company and any compensation payable to any workman under any of the provisions of the Industrial Disputes Act, 1947 (14 of 1947);</a:t>
            </a:r>
          </a:p>
          <a:p>
            <a:pPr algn="just"/>
            <a:r>
              <a:rPr lang="en-US" sz="3600" dirty="0"/>
              <a:t>(</a:t>
            </a:r>
            <a:r>
              <a:rPr lang="en-US" sz="3600" i="1" dirty="0"/>
              <a:t>ii</a:t>
            </a:r>
            <a:r>
              <a:rPr lang="en-US" sz="3600" dirty="0"/>
              <a:t>) all accrued holiday remuneration becoming payable to any workman or, in the case of his death, to any other person in his right on the termination of his employment before or by the effect of the winding up order or resolution;</a:t>
            </a:r>
          </a:p>
          <a:p>
            <a:pPr algn="just"/>
            <a:r>
              <a:rPr lang="en-US" sz="3600" dirty="0"/>
              <a:t>(</a:t>
            </a:r>
            <a:r>
              <a:rPr lang="en-US" sz="3600" i="1" dirty="0"/>
              <a:t>iii</a:t>
            </a:r>
            <a:r>
              <a:rPr lang="en-US" sz="3600" dirty="0"/>
              <a:t>) unless the company is being wound up voluntarily merely for the purposes of reconstruction or amalgamation with another company or unless the company has, at the commencement of the winding up, under such a contract with insurers as is mentioned in section 14 of the Workmen's Compensation Act, 1923 (19 of 1923), rights capable of being transferred to and vested in the workmen, all amount due in respect of any compensation or liability for compensation under the said Act in respect of the death or disablement of any workman of the company;</a:t>
            </a:r>
          </a:p>
          <a:p>
            <a:pPr algn="just"/>
            <a:r>
              <a:rPr lang="en-US" sz="3600" dirty="0"/>
              <a:t>(</a:t>
            </a:r>
            <a:r>
              <a:rPr lang="en-US" sz="3600" i="1" dirty="0"/>
              <a:t>iv</a:t>
            </a:r>
            <a:r>
              <a:rPr lang="en-US" sz="3600" dirty="0"/>
              <a:t>) all sums due to any workman from the provident fund, the pension fund, the gratuity fund or any other fund for the welfare of the workmen, maintained by the company;</a:t>
            </a:r>
          </a:p>
          <a:p>
            <a:pPr algn="just"/>
            <a:r>
              <a:rPr lang="en-US" sz="3600" dirty="0"/>
              <a:t>(</a:t>
            </a:r>
            <a:r>
              <a:rPr lang="en-US" sz="3600" i="1" dirty="0"/>
              <a:t>c</a:t>
            </a:r>
            <a:r>
              <a:rPr lang="en-US" sz="3600" dirty="0"/>
              <a:t>) "workmen's portion'', in relation to the security of any secured creditor of a company, means the amount which bears to the value of the security the same proportion as the amount of the workmen's dues bears to the aggregate of the amount of workmen's dues and the amount of the debts due to the secured creditors.</a:t>
            </a:r>
          </a:p>
          <a:p>
            <a:pPr algn="just"/>
            <a:r>
              <a:rPr lang="en-US" sz="3600" i="1" dirty="0"/>
              <a:t>Illustration</a:t>
            </a:r>
            <a:endParaRPr lang="en-US" sz="3600" dirty="0"/>
          </a:p>
          <a:p>
            <a:pPr algn="just"/>
            <a:r>
              <a:rPr lang="en-US" sz="3600" dirty="0"/>
              <a:t>The value of the security of a secured creditor of a company is Rs. 1,00,000. The total amount of the workmen's dues is Rs. 1,00,000. The amount of the debts due from the company to its secured creditors is Rs.3,00,000. The aggregate of the amount of workmen's dues and the amount of debts due to secured creditors is Rs. 4,00,000. The workmen's portion of the security is, therefore, one-fourth of the value of the security, that is Rs. 25,000.</a:t>
            </a:r>
          </a:p>
          <a:p>
            <a:pPr algn="just"/>
            <a:endParaRPr lang="en-IN" dirty="0"/>
          </a:p>
        </p:txBody>
      </p:sp>
    </p:spTree>
    <p:extLst>
      <p:ext uri="{BB962C8B-B14F-4D97-AF65-F5344CB8AC3E}">
        <p14:creationId xmlns:p14="http://schemas.microsoft.com/office/powerpoint/2010/main" val="9459725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0A73F2-403F-4E98-B54B-E145EBAC9779}"/>
              </a:ext>
            </a:extLst>
          </p:cNvPr>
          <p:cNvSpPr>
            <a:spLocks noGrp="1"/>
          </p:cNvSpPr>
          <p:nvPr>
            <p:ph sz="half" idx="1"/>
          </p:nvPr>
        </p:nvSpPr>
        <p:spPr>
          <a:xfrm>
            <a:off x="219075" y="83890"/>
            <a:ext cx="7565908" cy="6555035"/>
          </a:xfrm>
        </p:spPr>
        <p:txBody>
          <a:bodyPr>
            <a:normAutofit fontScale="25000" lnSpcReduction="20000"/>
          </a:bodyPr>
          <a:lstStyle/>
          <a:p>
            <a:pPr algn="just"/>
            <a:r>
              <a:rPr lang="en-US" sz="5600" b="1" dirty="0"/>
              <a:t>Preferential Payments.</a:t>
            </a:r>
            <a:endParaRPr lang="en-US" sz="5600" dirty="0"/>
          </a:p>
          <a:p>
            <a:pPr algn="just"/>
            <a:r>
              <a:rPr lang="en-US" sz="5600" b="1" dirty="0"/>
              <a:t>327.</a:t>
            </a:r>
            <a:r>
              <a:rPr lang="en-US" sz="5600" dirty="0"/>
              <a:t> (1) In a winding up, subject to the provisions of </a:t>
            </a:r>
            <a:r>
              <a:rPr lang="en-US" sz="5600" dirty="0">
                <a:hlinkClick r:id="rId2"/>
              </a:rPr>
              <a:t>section 326,</a:t>
            </a:r>
            <a:r>
              <a:rPr lang="en-US" sz="5600" dirty="0"/>
              <a:t> there shall be paid in priority to all other debts,—</a:t>
            </a:r>
          </a:p>
          <a:p>
            <a:pPr marL="268288" indent="0" algn="just">
              <a:buNone/>
            </a:pPr>
            <a:r>
              <a:rPr lang="en-US" sz="5600" dirty="0"/>
              <a:t>(a) all revenues, taxes, </a:t>
            </a:r>
            <a:r>
              <a:rPr lang="en-US" sz="5600" dirty="0" err="1"/>
              <a:t>cesses</a:t>
            </a:r>
            <a:r>
              <a:rPr lang="en-US" sz="5600" dirty="0"/>
              <a:t> and rates due from the company to Government at the relevant date, and having become due and payable within the 12 months immediately before that date;</a:t>
            </a:r>
          </a:p>
          <a:p>
            <a:pPr marL="268288" indent="0" algn="just">
              <a:buNone/>
            </a:pPr>
            <a:r>
              <a:rPr lang="en-US" sz="5600" dirty="0"/>
              <a:t>(b) </a:t>
            </a:r>
            <a:r>
              <a:rPr lang="en-US" sz="5600" u="sng" dirty="0"/>
              <a:t>all wages or salary</a:t>
            </a:r>
            <a:r>
              <a:rPr lang="en-US" sz="5600" dirty="0"/>
              <a:t> including wages payable for time or piece work and salary earned wholly or in part by way of commission of any employee in respect of services rendered and due for a period not exceeding four months within the twelve months immediately before the relevant date </a:t>
            </a:r>
          </a:p>
          <a:p>
            <a:pPr marL="268288" indent="0" algn="just">
              <a:buNone/>
            </a:pPr>
            <a:r>
              <a:rPr lang="en-US" sz="5600" dirty="0"/>
              <a:t>(c) </a:t>
            </a:r>
            <a:r>
              <a:rPr lang="en-US" sz="5600" u="sng" dirty="0"/>
              <a:t>all accrued holiday remuneration becoming payable to any employee</a:t>
            </a:r>
            <a:r>
              <a:rPr lang="en-US" sz="5600" dirty="0"/>
              <a:t>, or in the case of his death, to any other person claiming under him, on the termination of his employment before, or by the winding up order, or, as the case may be, the dissolution of the company;</a:t>
            </a:r>
          </a:p>
          <a:p>
            <a:pPr marL="268288" indent="0" algn="just">
              <a:buNone/>
            </a:pPr>
            <a:r>
              <a:rPr lang="en-US" sz="5600" dirty="0"/>
              <a:t>(d) unless the company is being wound up voluntarily merely for the purposes of reconstruction or amalgamation with another company, all amount due in respect of contributions payable during the period of twelve months immediately before the relevant date by the company as the employer of persons under the Employees’ State Insurance Act, 1948 or any other law;</a:t>
            </a:r>
          </a:p>
          <a:p>
            <a:pPr marL="268288" indent="0" algn="just">
              <a:buNone/>
            </a:pPr>
            <a:r>
              <a:rPr lang="en-US" sz="5600" dirty="0"/>
              <a:t>(e) unless the company has, at the commencement of winding up, under such a contract with any insurer as is mentioned in section 14 of </a:t>
            </a:r>
            <a:r>
              <a:rPr lang="en-US" sz="5600" u="sng" dirty="0"/>
              <a:t>the Workmen’s Compensation Act, 1923</a:t>
            </a:r>
            <a:r>
              <a:rPr lang="en-US" sz="5600" dirty="0"/>
              <a:t>, rights capable of being transferred to and vested in the workmen, all amount due in respect of any compensation or liability for compensation under the said Act in respect of the death or disablement of any employee of the company:</a:t>
            </a:r>
          </a:p>
          <a:p>
            <a:pPr algn="just"/>
            <a:r>
              <a:rPr lang="en-US" sz="5600" dirty="0"/>
              <a:t>Provided that where any </a:t>
            </a:r>
            <a:r>
              <a:rPr lang="en-US" sz="5600" u="sng" dirty="0"/>
              <a:t>compensation</a:t>
            </a:r>
            <a:r>
              <a:rPr lang="en-US" sz="5600" dirty="0"/>
              <a:t> under the said Act is a weekly payment, the amount payable under this clause shall be taken to be the amount of the lump sum for which such weekly payment could, if redeemable, be redeemed, if the employer has made an application under that Act;</a:t>
            </a:r>
            <a:br>
              <a:rPr lang="en-US" sz="5600" dirty="0"/>
            </a:br>
            <a:r>
              <a:rPr lang="en-US" sz="5600" dirty="0"/>
              <a:t>(f) all sums due to any employee from the </a:t>
            </a:r>
            <a:r>
              <a:rPr lang="en-US" sz="5600" u="sng" dirty="0"/>
              <a:t>provident fund</a:t>
            </a:r>
            <a:r>
              <a:rPr lang="en-US" sz="5600" dirty="0"/>
              <a:t>, the pension fund, the gratuity fund or any other fund for the welfare of the employees, maintained by the company; and</a:t>
            </a:r>
            <a:br>
              <a:rPr lang="en-US" sz="5600" dirty="0"/>
            </a:br>
            <a:r>
              <a:rPr lang="en-US" sz="5600" dirty="0"/>
              <a:t>(g) the expenses of any investigation held in pursuance of </a:t>
            </a:r>
            <a:r>
              <a:rPr lang="en-US" sz="5600" dirty="0">
                <a:hlinkClick r:id="rId3"/>
              </a:rPr>
              <a:t>sections 213</a:t>
            </a:r>
            <a:r>
              <a:rPr lang="en-US" sz="5600" dirty="0"/>
              <a:t> and </a:t>
            </a:r>
            <a:r>
              <a:rPr lang="en-US" sz="5600" dirty="0">
                <a:hlinkClick r:id="rId4"/>
              </a:rPr>
              <a:t>216,</a:t>
            </a:r>
            <a:r>
              <a:rPr lang="en-US" sz="5600" dirty="0"/>
              <a:t> in so far as they are payable by the company.</a:t>
            </a:r>
          </a:p>
          <a:p>
            <a:pPr algn="just"/>
            <a:r>
              <a:rPr lang="en-US" sz="5600" dirty="0"/>
              <a:t>(2) Where any payment has been made to any employee of a company on account of wages or salary or accrued holiday remuneration, himself or, in the case of his death, to any other person claiming through him, out of money advanced by some person for that purpose, the person by whom the money was advanced shall, have a right of priority in respect of the money so advanced and paid-up to the amount by which the sum in respect of which the employee or other person in his right would have been entitled to priority in the winding up has been reduced by reason of the payment having been made.</a:t>
            </a:r>
            <a:endParaRPr lang="en-US" sz="4800" dirty="0"/>
          </a:p>
        </p:txBody>
      </p:sp>
    </p:spTree>
    <p:extLst>
      <p:ext uri="{BB962C8B-B14F-4D97-AF65-F5344CB8AC3E}">
        <p14:creationId xmlns:p14="http://schemas.microsoft.com/office/powerpoint/2010/main" val="8570142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0A73F2-403F-4E98-B54B-E145EBAC9779}"/>
              </a:ext>
            </a:extLst>
          </p:cNvPr>
          <p:cNvSpPr>
            <a:spLocks noGrp="1"/>
          </p:cNvSpPr>
          <p:nvPr>
            <p:ph sz="half" idx="1"/>
          </p:nvPr>
        </p:nvSpPr>
        <p:spPr>
          <a:xfrm>
            <a:off x="219075" y="266700"/>
            <a:ext cx="6987068" cy="6372225"/>
          </a:xfrm>
        </p:spPr>
        <p:txBody>
          <a:bodyPr>
            <a:normAutofit fontScale="40000" lnSpcReduction="20000"/>
          </a:bodyPr>
          <a:lstStyle/>
          <a:p>
            <a:pPr algn="just"/>
            <a:r>
              <a:rPr lang="en-US" sz="3200" b="1" dirty="0"/>
              <a:t>Preferential Payments. – </a:t>
            </a:r>
            <a:r>
              <a:rPr lang="en-US" sz="3200" b="1" dirty="0" err="1"/>
              <a:t>Contd</a:t>
            </a:r>
            <a:r>
              <a:rPr lang="en-US" sz="3200" b="1" dirty="0"/>
              <a:t>……..</a:t>
            </a:r>
            <a:endParaRPr lang="en-US" sz="3200" dirty="0"/>
          </a:p>
          <a:p>
            <a:pPr algn="just"/>
            <a:r>
              <a:rPr lang="en-US" sz="3200" dirty="0"/>
              <a:t>(3) The debts enumerated in this section shall—</a:t>
            </a:r>
            <a:br>
              <a:rPr lang="en-US" sz="3200" dirty="0"/>
            </a:br>
            <a:r>
              <a:rPr lang="en-US" sz="3200" dirty="0"/>
              <a:t>(a) rank equally among themselves and be paid in full, unless the assets are insufficient to meet them, in which case they shall abate in equal proportions; and</a:t>
            </a:r>
            <a:br>
              <a:rPr lang="en-US" sz="3200" dirty="0"/>
            </a:br>
            <a:r>
              <a:rPr lang="en-US" sz="3200" dirty="0"/>
              <a:t>(b) so far as the assets of the company available for payment to general creditors are insufficient to meet them, have priority over the claims of holders of debentures under any floating charge created by the company, and be paid accordingly out of any property comprised in or subject to that charge.</a:t>
            </a:r>
          </a:p>
          <a:p>
            <a:pPr algn="just"/>
            <a:r>
              <a:rPr lang="en-US" sz="3200" dirty="0"/>
              <a:t>(4) Subject to the retention of such sums as may be necessary for the costs and expenses of the winding up, the debts under this section shall be discharged forthwith so far as the assets are sufficient to meet them, and in the case of the debts to which priority is given under clause (d) of sub-section (1), formal proof thereof shall not be required except in so far as may be otherwise prescribed.</a:t>
            </a:r>
          </a:p>
          <a:p>
            <a:pPr algn="just"/>
            <a:r>
              <a:rPr lang="en-US" sz="3200" dirty="0"/>
              <a:t>(5) In the event of a landlord or other person distraining or having distrained on any goods or effects of the company within three months immediately before the date of a winding up order, the debts to which priority is given under this section shall be a first charge on the goods or effects so distrained on or the proceeds of the sale thereof:</a:t>
            </a:r>
          </a:p>
          <a:p>
            <a:pPr algn="just"/>
            <a:r>
              <a:rPr lang="en-US" sz="3200" dirty="0"/>
              <a:t>Provided that, in respect of any money paid under any such charge, the landlord or other person shall have the same rights of priority as the person to whom the payment is made.</a:t>
            </a:r>
          </a:p>
          <a:p>
            <a:pPr algn="just"/>
            <a:r>
              <a:rPr lang="en-US" sz="3200" dirty="0"/>
              <a:t>(6) Any remuneration in respect of a period of holiday or of absence from work on medical grounds through sickness or other good cause shall be deemed to be wages in respect of services rendered to the company during that period. </a:t>
            </a:r>
          </a:p>
          <a:p>
            <a:pPr algn="just"/>
            <a:r>
              <a:rPr lang="en-US" sz="3200" dirty="0"/>
              <a:t>(</a:t>
            </a:r>
            <a:r>
              <a:rPr lang="en-US" sz="3200" i="1" dirty="0"/>
              <a:t>7</a:t>
            </a:r>
            <a:r>
              <a:rPr lang="en-US" sz="3200" dirty="0"/>
              <a:t>) Sections 326 and 327 shall not be applicable in the event of liquidation under the Insolvency and Bankruptcy Code, 2016.";</a:t>
            </a:r>
          </a:p>
          <a:p>
            <a:pPr algn="just"/>
            <a:r>
              <a:rPr lang="en-US" sz="3200" dirty="0"/>
              <a:t>Explanation.—For the purposes of this section,—</a:t>
            </a:r>
          </a:p>
          <a:p>
            <a:pPr marL="176213" indent="0" algn="just">
              <a:buNone/>
            </a:pPr>
            <a:br>
              <a:rPr lang="en-US" sz="3200" dirty="0"/>
            </a:br>
            <a:r>
              <a:rPr lang="en-US" sz="3200" dirty="0"/>
              <a:t>(a) the expression “accrued holiday remuneration” includes, in relation to any person, all sums which, by virtue either of his contract of employment or of any enactment including any order made or direction given thereunder, are payable on account of the remuneration which would, in the ordinary course, have become payable to him in respect of a period of holiday, had his employment with the company continued until he became entitled to be allowed the holiday;</a:t>
            </a:r>
            <a:br>
              <a:rPr lang="en-US" sz="3200" dirty="0"/>
            </a:br>
            <a:r>
              <a:rPr lang="en-US" sz="3200" dirty="0"/>
              <a:t>(b) the expression “employee” does not include a workman; and</a:t>
            </a:r>
          </a:p>
          <a:p>
            <a:pPr marL="176213" indent="0" algn="just">
              <a:buNone/>
            </a:pPr>
            <a:r>
              <a:rPr lang="en-US" sz="3200" dirty="0"/>
              <a:t>(</a:t>
            </a:r>
            <a:r>
              <a:rPr lang="en-US" sz="3200" i="1" dirty="0"/>
              <a:t>c</a:t>
            </a:r>
            <a:r>
              <a:rPr lang="en-US" sz="3200" dirty="0"/>
              <a:t>) the expression "relevant date" means in the case of a company being wound up by the Tribunal, the date of appointment or first appointment of a provisional liquidator, or if no such appointment was made, the date of the winding up order, unless, in either case, the company had commenced to be wound up voluntarily before that date under the Insolvency and Bankruptcy Code, 2016;"</a:t>
            </a:r>
          </a:p>
          <a:p>
            <a:pPr algn="just"/>
            <a:endParaRPr lang="en-IN" dirty="0"/>
          </a:p>
        </p:txBody>
      </p:sp>
    </p:spTree>
    <p:extLst>
      <p:ext uri="{BB962C8B-B14F-4D97-AF65-F5344CB8AC3E}">
        <p14:creationId xmlns:p14="http://schemas.microsoft.com/office/powerpoint/2010/main" val="3432967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3F88D2-5B8E-446D-81E9-2C47214820A6}"/>
              </a:ext>
            </a:extLst>
          </p:cNvPr>
          <p:cNvSpPr>
            <a:spLocks noGrp="1"/>
          </p:cNvSpPr>
          <p:nvPr>
            <p:ph sz="half" idx="1"/>
          </p:nvPr>
        </p:nvSpPr>
        <p:spPr>
          <a:xfrm>
            <a:off x="257175" y="247650"/>
            <a:ext cx="6839911" cy="6362700"/>
          </a:xfrm>
        </p:spPr>
        <p:txBody>
          <a:bodyPr>
            <a:normAutofit fontScale="85000" lnSpcReduction="20000"/>
          </a:bodyPr>
          <a:lstStyle/>
          <a:p>
            <a:pPr algn="just"/>
            <a:r>
              <a:rPr lang="en-US" b="1" dirty="0"/>
              <a:t>Fraudulent Preference.</a:t>
            </a:r>
            <a:endParaRPr lang="en-US" dirty="0"/>
          </a:p>
          <a:p>
            <a:pPr algn="just"/>
            <a:r>
              <a:rPr lang="en-US" b="1" dirty="0"/>
              <a:t>328.</a:t>
            </a:r>
            <a:r>
              <a:rPr lang="en-US" dirty="0"/>
              <a:t> (1) Where a company has given preference to a person who is one of the </a:t>
            </a:r>
            <a:r>
              <a:rPr lang="en-US" u="sng" dirty="0"/>
              <a:t>creditors of the company or a surety or guarantor for any of the debts or other liabilities of the company</a:t>
            </a:r>
            <a:r>
              <a:rPr lang="en-US" dirty="0"/>
              <a:t>, and the company does anything or suffers anything done which has the effect of putting that person into a position which, in the event of the company going into liquidation, will be better than the position he would have been in if that thing had not been done </a:t>
            </a:r>
            <a:r>
              <a:rPr lang="en-US" u="sng" dirty="0"/>
              <a:t>prior to 6 months of making winding up application</a:t>
            </a:r>
            <a:r>
              <a:rPr lang="en-US" dirty="0"/>
              <a:t>, the Tribunal, if satisfied that, such transaction is a fraudulent preference may order as it may think fit for </a:t>
            </a:r>
            <a:r>
              <a:rPr lang="en-US" u="sng" dirty="0"/>
              <a:t>restoring the position </a:t>
            </a:r>
            <a:r>
              <a:rPr lang="en-US" dirty="0"/>
              <a:t>to what it would have been if the company had not given that preference.</a:t>
            </a:r>
          </a:p>
          <a:p>
            <a:pPr algn="just"/>
            <a:r>
              <a:rPr lang="en-US" dirty="0"/>
              <a:t>(2) If the Tribunal is satisfied that there is a preference transfer of property, movable or immovable, or any delivery of goods, payment, execution made, taken or done by or against a company </a:t>
            </a:r>
            <a:r>
              <a:rPr lang="en-US" u="sng" dirty="0"/>
              <a:t>within 6 months before making winding up application</a:t>
            </a:r>
            <a:r>
              <a:rPr lang="en-US" dirty="0"/>
              <a:t>, the Tribunal may order as it may think fit and may declare such transaction </a:t>
            </a:r>
            <a:r>
              <a:rPr lang="en-US" u="sng" dirty="0"/>
              <a:t>invalid and restore the position</a:t>
            </a:r>
            <a:r>
              <a:rPr lang="en-US" dirty="0"/>
              <a:t>.</a:t>
            </a:r>
          </a:p>
          <a:p>
            <a:pPr algn="just"/>
            <a:endParaRPr lang="en-IN" dirty="0"/>
          </a:p>
        </p:txBody>
      </p:sp>
    </p:spTree>
    <p:extLst>
      <p:ext uri="{BB962C8B-B14F-4D97-AF65-F5344CB8AC3E}">
        <p14:creationId xmlns:p14="http://schemas.microsoft.com/office/powerpoint/2010/main" val="2321543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8BDE60-F9E5-4127-8C94-905557D3CC50}"/>
              </a:ext>
            </a:extLst>
          </p:cNvPr>
          <p:cNvSpPr>
            <a:spLocks noGrp="1"/>
          </p:cNvSpPr>
          <p:nvPr>
            <p:ph sz="half" idx="1"/>
          </p:nvPr>
        </p:nvSpPr>
        <p:spPr>
          <a:xfrm>
            <a:off x="295275" y="276224"/>
            <a:ext cx="6566919" cy="6276975"/>
          </a:xfrm>
        </p:spPr>
        <p:txBody>
          <a:bodyPr>
            <a:normAutofit/>
          </a:bodyPr>
          <a:lstStyle/>
          <a:p>
            <a:pPr algn="just"/>
            <a:r>
              <a:rPr lang="en-US" b="1" dirty="0"/>
              <a:t>Transfers Not in Good Faith to be Void.</a:t>
            </a:r>
            <a:endParaRPr lang="en-US" dirty="0"/>
          </a:p>
          <a:p>
            <a:pPr algn="just"/>
            <a:r>
              <a:rPr lang="en-US" b="1" dirty="0"/>
              <a:t>329</a:t>
            </a:r>
            <a:r>
              <a:rPr lang="en-US" dirty="0"/>
              <a:t>. Any transfer of property, movable or immovable, or any delivery of goods, made by a company, not being a transfer or delivery made in the ordinary course of its business or in </a:t>
            </a:r>
            <a:r>
              <a:rPr lang="en-US" dirty="0" err="1"/>
              <a:t>favour</a:t>
            </a:r>
            <a:r>
              <a:rPr lang="en-US" dirty="0"/>
              <a:t> of a purchaser or encumbrancer in good faith and for valuable consideration, if made </a:t>
            </a:r>
            <a:r>
              <a:rPr lang="en-US" u="sng" dirty="0"/>
              <a:t>within a period of one year before the presentation of a petition </a:t>
            </a:r>
            <a:r>
              <a:rPr lang="en-US" dirty="0"/>
              <a:t>for winding up by the Tribunal under this Act shall be </a:t>
            </a:r>
            <a:r>
              <a:rPr lang="en-US" u="sng" dirty="0"/>
              <a:t>void against the CL</a:t>
            </a:r>
            <a:r>
              <a:rPr lang="en-US" dirty="0"/>
              <a:t>."</a:t>
            </a:r>
          </a:p>
          <a:p>
            <a:pPr algn="just"/>
            <a:endParaRPr lang="en-IN" dirty="0"/>
          </a:p>
        </p:txBody>
      </p:sp>
    </p:spTree>
    <p:extLst>
      <p:ext uri="{BB962C8B-B14F-4D97-AF65-F5344CB8AC3E}">
        <p14:creationId xmlns:p14="http://schemas.microsoft.com/office/powerpoint/2010/main" val="15463538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42B203-3B3B-4514-916A-D3C822348E3C}"/>
              </a:ext>
            </a:extLst>
          </p:cNvPr>
          <p:cNvSpPr>
            <a:spLocks noGrp="1"/>
          </p:cNvSpPr>
          <p:nvPr>
            <p:ph sz="half" idx="1"/>
          </p:nvPr>
        </p:nvSpPr>
        <p:spPr>
          <a:xfrm>
            <a:off x="295275" y="285750"/>
            <a:ext cx="6961202" cy="6343650"/>
          </a:xfrm>
        </p:spPr>
        <p:txBody>
          <a:bodyPr/>
          <a:lstStyle/>
          <a:p>
            <a:pPr algn="just"/>
            <a:r>
              <a:rPr lang="en-US" b="1" dirty="0"/>
              <a:t>Certain Transfers to be Void.</a:t>
            </a:r>
            <a:endParaRPr lang="en-US" dirty="0"/>
          </a:p>
          <a:p>
            <a:pPr algn="just"/>
            <a:r>
              <a:rPr lang="en-US" b="1" dirty="0"/>
              <a:t>330.</a:t>
            </a:r>
            <a:r>
              <a:rPr lang="en-US" dirty="0"/>
              <a:t> Any transfer or assignment by a company of all its properties or assets to trustees for the benefit of all its creditors shall be void.</a:t>
            </a:r>
          </a:p>
          <a:p>
            <a:pPr algn="just"/>
            <a:endParaRPr lang="en-IN" dirty="0"/>
          </a:p>
        </p:txBody>
      </p:sp>
    </p:spTree>
    <p:extLst>
      <p:ext uri="{BB962C8B-B14F-4D97-AF65-F5344CB8AC3E}">
        <p14:creationId xmlns:p14="http://schemas.microsoft.com/office/powerpoint/2010/main" val="16841251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E18E06-7D02-47FE-9817-DF27F7A4EB61}"/>
              </a:ext>
            </a:extLst>
          </p:cNvPr>
          <p:cNvSpPr>
            <a:spLocks noGrp="1"/>
          </p:cNvSpPr>
          <p:nvPr>
            <p:ph sz="half" idx="1"/>
          </p:nvPr>
        </p:nvSpPr>
        <p:spPr>
          <a:xfrm>
            <a:off x="228599" y="228600"/>
            <a:ext cx="6549705" cy="6496050"/>
          </a:xfrm>
        </p:spPr>
        <p:txBody>
          <a:bodyPr>
            <a:normAutofit fontScale="92500" lnSpcReduction="10000"/>
          </a:bodyPr>
          <a:lstStyle/>
          <a:p>
            <a:pPr algn="just"/>
            <a:r>
              <a:rPr lang="en-US" sz="1800" b="1" dirty="0"/>
              <a:t>Liabilities and Rights of Certain Persons Fraudulently Preferred.</a:t>
            </a:r>
            <a:endParaRPr lang="en-US" sz="1800" dirty="0"/>
          </a:p>
          <a:p>
            <a:pPr algn="just"/>
            <a:r>
              <a:rPr lang="en-US" sz="1800" b="1" dirty="0"/>
              <a:t>331.</a:t>
            </a:r>
            <a:r>
              <a:rPr lang="en-US" sz="1800" dirty="0"/>
              <a:t> (1)Where a company is being wound up and anything made, taken or done after the commencement of this Act is invalid under </a:t>
            </a:r>
            <a:r>
              <a:rPr lang="en-US" sz="1800" dirty="0">
                <a:hlinkClick r:id="rId2"/>
              </a:rPr>
              <a:t>section 328</a:t>
            </a:r>
            <a:r>
              <a:rPr lang="en-US" sz="1800" dirty="0"/>
              <a:t> as a fraudulent preference of a person interested in property mortgaged or charged to secure the company’s debt, then, without prejudice to any rights or liabilities arising, apart from this provision, the person preferred shall be subject to the same liabilities, and shall have the same rights, as if he had undertaken to be personally liable as a surety for the debt, to the extent of the mortgage or charge on the property or the value of his interest, whichever is less.</a:t>
            </a:r>
          </a:p>
          <a:p>
            <a:pPr algn="just"/>
            <a:r>
              <a:rPr lang="en-US" sz="1800" dirty="0"/>
              <a:t>(2) The value of the interest of the person preferred under sub-section (1) shall be determined as at the date of the transaction constituting the fraudulent preference, as if the interest were free of all encumbrances other than those to which the mortgage or charge for the debt of the company was then subject.</a:t>
            </a:r>
          </a:p>
          <a:p>
            <a:pPr algn="just"/>
            <a:r>
              <a:rPr lang="en-US" sz="1800" dirty="0"/>
              <a:t>(3) On an application made to the Tribunal with respect to any payment on the ground that the payment was a fraudulent preference of a surety or guarantor, the Tribunal shall have jurisdiction to determine any questions with respect to the payment arising between the person to whom the payment was made and the surety or guarantor and to grant relief in respect thereof, notwithstanding that it is not necessary so to do for the purposes of the winding up, and for that purpose, may give leave to bring in the surety or guarantor as a third party as in the case of a suit for the recovery of the sum paid.</a:t>
            </a:r>
          </a:p>
          <a:p>
            <a:pPr algn="just"/>
            <a:r>
              <a:rPr lang="en-US" sz="1800" dirty="0"/>
              <a:t>(4) The provisions of sub-section (3) shall apply mutatis mutandis in relation to transactions other than payment of money.</a:t>
            </a:r>
          </a:p>
          <a:p>
            <a:endParaRPr lang="en-IN" sz="1200" dirty="0"/>
          </a:p>
        </p:txBody>
      </p:sp>
    </p:spTree>
    <p:extLst>
      <p:ext uri="{BB962C8B-B14F-4D97-AF65-F5344CB8AC3E}">
        <p14:creationId xmlns:p14="http://schemas.microsoft.com/office/powerpoint/2010/main" val="24656120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84D4E2-6404-42F4-905B-6FE96B315F62}"/>
              </a:ext>
            </a:extLst>
          </p:cNvPr>
          <p:cNvSpPr>
            <a:spLocks noGrp="1"/>
          </p:cNvSpPr>
          <p:nvPr>
            <p:ph sz="half" idx="1"/>
          </p:nvPr>
        </p:nvSpPr>
        <p:spPr>
          <a:xfrm>
            <a:off x="285749" y="295275"/>
            <a:ext cx="7104951" cy="6324600"/>
          </a:xfrm>
        </p:spPr>
        <p:txBody>
          <a:bodyPr>
            <a:normAutofit lnSpcReduction="10000"/>
          </a:bodyPr>
          <a:lstStyle/>
          <a:p>
            <a:pPr algn="just"/>
            <a:r>
              <a:rPr lang="en-US" b="1" dirty="0"/>
              <a:t>Effect of Floating Charge.</a:t>
            </a:r>
            <a:endParaRPr lang="en-US" dirty="0"/>
          </a:p>
          <a:p>
            <a:pPr algn="just"/>
            <a:r>
              <a:rPr lang="en-US" b="1" dirty="0"/>
              <a:t>332.</a:t>
            </a:r>
            <a:r>
              <a:rPr lang="en-US" dirty="0"/>
              <a:t> Where a company is being wound up, a floating charge on the undertaking or property of the company created within the twelve months immediately preceding the commencement of the winding up, shall, unless it is proved that the company immediately after the creation of the charge was solvent, be invalid, except for the amount of any cash paid to the company at the time of, or subsequent to the creation of, and in consideration for, the charge, together with interest on that amount at the rate of five per cent. per annum or such other rate as may be notified by the Central Government in this behalf.</a:t>
            </a:r>
          </a:p>
          <a:p>
            <a:pPr algn="just"/>
            <a:endParaRPr lang="en-IN" dirty="0"/>
          </a:p>
        </p:txBody>
      </p:sp>
    </p:spTree>
    <p:extLst>
      <p:ext uri="{BB962C8B-B14F-4D97-AF65-F5344CB8AC3E}">
        <p14:creationId xmlns:p14="http://schemas.microsoft.com/office/powerpoint/2010/main" val="9258602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07E96B-B0EA-42C8-B8F1-B6A6B71A6758}"/>
              </a:ext>
            </a:extLst>
          </p:cNvPr>
          <p:cNvSpPr>
            <a:spLocks noGrp="1"/>
          </p:cNvSpPr>
          <p:nvPr>
            <p:ph sz="half" idx="1"/>
          </p:nvPr>
        </p:nvSpPr>
        <p:spPr>
          <a:xfrm>
            <a:off x="257175" y="314324"/>
            <a:ext cx="5762625" cy="6315075"/>
          </a:xfrm>
        </p:spPr>
        <p:txBody>
          <a:bodyPr>
            <a:normAutofit fontScale="25000" lnSpcReduction="20000"/>
          </a:bodyPr>
          <a:lstStyle/>
          <a:p>
            <a:pPr algn="just"/>
            <a:r>
              <a:rPr lang="en-US" sz="4800" b="1" dirty="0"/>
              <a:t>Disclaimer of Onerous Property.</a:t>
            </a:r>
            <a:endParaRPr lang="en-US" sz="4800" dirty="0"/>
          </a:p>
          <a:p>
            <a:pPr algn="just"/>
            <a:r>
              <a:rPr lang="en-US" sz="4800" b="1" dirty="0"/>
              <a:t>333.</a:t>
            </a:r>
            <a:r>
              <a:rPr lang="en-US" sz="4800" dirty="0"/>
              <a:t> (1) Where any part of the property of a company which is being wound up consists of—</a:t>
            </a:r>
          </a:p>
          <a:p>
            <a:pPr marL="268288" indent="0" algn="just">
              <a:buNone/>
            </a:pPr>
            <a:r>
              <a:rPr lang="en-US" sz="4800" dirty="0"/>
              <a:t>(a) land of any tenure, burdened with onerous covenants;</a:t>
            </a:r>
          </a:p>
          <a:p>
            <a:pPr marL="268288" indent="0" algn="just">
              <a:buNone/>
            </a:pPr>
            <a:r>
              <a:rPr lang="en-US" sz="4800" dirty="0"/>
              <a:t>(b)shares or stocks in companies;</a:t>
            </a:r>
          </a:p>
          <a:p>
            <a:pPr marL="268288" indent="0" algn="just">
              <a:buNone/>
            </a:pPr>
            <a:r>
              <a:rPr lang="en-US" sz="4800" dirty="0"/>
              <a:t>(c) any other property which is not saleable or is not readily saleable by reason of the possessor thereof being bound either to the performance of any onerous act or to the payment of any sum of money; or</a:t>
            </a:r>
          </a:p>
          <a:p>
            <a:pPr marL="268288" indent="0" algn="just">
              <a:buNone/>
            </a:pPr>
            <a:r>
              <a:rPr lang="en-US" sz="4800" dirty="0"/>
              <a:t>(d) unprofitable contracts,</a:t>
            </a:r>
          </a:p>
          <a:p>
            <a:pPr algn="just"/>
            <a:r>
              <a:rPr lang="en-US" sz="4800" dirty="0"/>
              <a:t>the Company Liquidator may, notwithstanding that he has </a:t>
            </a:r>
            <a:r>
              <a:rPr lang="en-US" sz="4800" dirty="0" err="1"/>
              <a:t>endeavoured</a:t>
            </a:r>
            <a:r>
              <a:rPr lang="en-US" sz="4800" dirty="0"/>
              <a:t> to sell or has taken possession of the property or exercised any act of ownership in relation thereto or done anything in pursuance of the contract, with the leave of the Tribunal and subject to the provisions of this section, by writing signed by him, at any time within twelve months after the commencement of the winding up or such extended period as may be allowed by the Tribunal, disclaim the property:</a:t>
            </a:r>
          </a:p>
          <a:p>
            <a:pPr algn="just"/>
            <a:r>
              <a:rPr lang="en-US" sz="4800" dirty="0"/>
              <a:t>Provided that where the Company Liquidator had not become aware of the existence of any such property within one month from the commencement of the winding up, the power of disclaiming the property may be exercised at any time within twelve months after he has become aware thereof or such extended period as may be allowed by the Tribunal.</a:t>
            </a:r>
          </a:p>
          <a:p>
            <a:pPr algn="just"/>
            <a:r>
              <a:rPr lang="en-US" sz="4800" dirty="0"/>
              <a:t>(2) The disclaimer shall operate to determine, as from the date of disclaimer, the rights, interest and liabilities of the company in or in respect of the property disclaimed, but shall not, except so far as is necessary for the purpose of releasing the company and the property of the company from liability, affect the rights, interest or liabilities of any other person.</a:t>
            </a:r>
          </a:p>
          <a:p>
            <a:pPr algn="just"/>
            <a:r>
              <a:rPr lang="en-US" sz="4800" dirty="0"/>
              <a:t>(3) The Tribunal, before or on granting leave to disclaim, may require such notices to be given to persons interested, and impose such terms as a condition of granting leave, and make such other order in the matter as the Tribunal considers just and proper.</a:t>
            </a:r>
          </a:p>
          <a:p>
            <a:pPr algn="just"/>
            <a:r>
              <a:rPr lang="en-US" sz="4800" dirty="0"/>
              <a:t>(4) The Company Liquidator shall not be entitled to disclaim any property in any case where an application in writing has been made to him by any person interested in the property requiring him to decide whether he will or will not disclaim and the Company Liquidator has not, within a period of twenty-eight days after the receipt of the application or such extended period as may be allowed by the Tribunal, give notice to the applicant that he intends to apply to the Tribunal for leave to disclaim, and in case the property is under a contract, if the Company Liquidator after such an application as aforesaid does not within the said period or extended period disclaim the contract, he shall be deemed to have adopted it.</a:t>
            </a:r>
            <a:endParaRPr lang="en-US" sz="3600" dirty="0"/>
          </a:p>
        </p:txBody>
      </p:sp>
      <p:sp>
        <p:nvSpPr>
          <p:cNvPr id="4" name="Content Placeholder 3">
            <a:extLst>
              <a:ext uri="{FF2B5EF4-FFF2-40B4-BE49-F238E27FC236}">
                <a16:creationId xmlns:a16="http://schemas.microsoft.com/office/drawing/2014/main" id="{8DDEB585-CA02-4D21-8811-4CEA0A9AA5E7}"/>
              </a:ext>
            </a:extLst>
          </p:cNvPr>
          <p:cNvSpPr>
            <a:spLocks noGrp="1"/>
          </p:cNvSpPr>
          <p:nvPr>
            <p:ph sz="half" idx="2"/>
          </p:nvPr>
        </p:nvSpPr>
        <p:spPr>
          <a:xfrm>
            <a:off x="6172199" y="314324"/>
            <a:ext cx="5762625" cy="6315075"/>
          </a:xfrm>
        </p:spPr>
        <p:txBody>
          <a:bodyPr>
            <a:normAutofit fontScale="25000" lnSpcReduction="20000"/>
          </a:bodyPr>
          <a:lstStyle/>
          <a:p>
            <a:pPr algn="just"/>
            <a:r>
              <a:rPr lang="en-IN" sz="4800" b="1" dirty="0"/>
              <a:t>DISCLAIMER</a:t>
            </a:r>
            <a:endParaRPr lang="en-IN" sz="4800" dirty="0"/>
          </a:p>
          <a:p>
            <a:pPr algn="just"/>
            <a:r>
              <a:rPr lang="en-IN" sz="4800" b="1" dirty="0"/>
              <a:t>156. Application for disclaimer. -</a:t>
            </a:r>
            <a:endParaRPr lang="en-IN" sz="4800" dirty="0"/>
          </a:p>
          <a:p>
            <a:pPr algn="just"/>
            <a:r>
              <a:rPr lang="en-IN" sz="4800" dirty="0"/>
              <a:t>(1) An application for leave to disclaim any part of the property of a company pursuant to sub-section (1) of section 333 shall be made by </a:t>
            </a:r>
            <a:r>
              <a:rPr lang="en-IN" sz="4800" u="sng" dirty="0"/>
              <a:t>an application supported by an affidavit</a:t>
            </a:r>
            <a:r>
              <a:rPr lang="en-IN" sz="4800" dirty="0"/>
              <a:t> setting out the full facts relating to the property, the parties interested, the nature of their interests, and stating whether the company is solvent and whether any notice has been served on the liquidator by any person referred to in sub-section (4) of the said section </a:t>
            </a:r>
            <a:r>
              <a:rPr lang="en-IN" sz="4800" u="sng" dirty="0"/>
              <a:t>requiring him to elect whether or not he will disclaim</a:t>
            </a:r>
            <a:r>
              <a:rPr lang="en-IN" sz="4800" dirty="0"/>
              <a:t>.</a:t>
            </a:r>
          </a:p>
          <a:p>
            <a:pPr algn="just"/>
            <a:r>
              <a:rPr lang="en-IN" sz="4800" dirty="0"/>
              <a:t>(2) The notice and application referred to in sub-rule (1) shall be in </a:t>
            </a:r>
            <a:r>
              <a:rPr lang="en-IN" sz="4800" b="1" dirty="0"/>
              <a:t>Forms WIN 76</a:t>
            </a:r>
            <a:r>
              <a:rPr lang="en-IN" sz="4800" dirty="0"/>
              <a:t> to 82 with such variations as may be necessary.</a:t>
            </a:r>
          </a:p>
          <a:p>
            <a:pPr algn="just"/>
            <a:r>
              <a:rPr lang="en-IN" sz="4800" b="1" dirty="0"/>
              <a:t>157. Preliminary hearing of application. -</a:t>
            </a:r>
            <a:endParaRPr lang="en-IN" sz="4800" dirty="0"/>
          </a:p>
          <a:p>
            <a:pPr algn="just"/>
            <a:r>
              <a:rPr lang="en-IN" sz="4800" dirty="0"/>
              <a:t>The application referred to in rule 156 shall be posted before the Tribunal ex-</a:t>
            </a:r>
            <a:r>
              <a:rPr lang="en-IN" sz="4800" dirty="0" err="1"/>
              <a:t>parte</a:t>
            </a:r>
            <a:r>
              <a:rPr lang="en-IN" sz="4800" dirty="0"/>
              <a:t> in the first instance for directions as to the persons on whom notice of the application should be served, and the Tribunal shall thereupon fix a date for the hearing of the application and give such directions as may be necessary as to the persons on whom notice of the application should be served.</a:t>
            </a:r>
          </a:p>
          <a:p>
            <a:pPr algn="just"/>
            <a:r>
              <a:rPr lang="en-IN" sz="4800" b="1" dirty="0"/>
              <a:t>158. Claimant to furnish statement of his interest. </a:t>
            </a:r>
            <a:r>
              <a:rPr lang="en-IN" sz="4800" dirty="0"/>
              <a:t>-</a:t>
            </a:r>
          </a:p>
          <a:p>
            <a:pPr algn="just"/>
            <a:r>
              <a:rPr lang="en-IN" sz="4800" dirty="0"/>
              <a:t>Where a person claims to be interested in any part of the property of the company which the CL wishes to disclaim, such person shall, if so required by the liquidator, furnish a statement of the interest claimed by him.</a:t>
            </a:r>
          </a:p>
          <a:p>
            <a:pPr algn="just"/>
            <a:r>
              <a:rPr lang="en-IN" sz="4800" b="1" dirty="0"/>
              <a:t>159. Service of notice. -</a:t>
            </a:r>
            <a:endParaRPr lang="en-IN" sz="4800" dirty="0"/>
          </a:p>
          <a:p>
            <a:pPr algn="just"/>
            <a:r>
              <a:rPr lang="en-IN" sz="4800" dirty="0"/>
              <a:t>Notice of the date fixed for the hearing of the application referred to in rule 156 shall be in </a:t>
            </a:r>
            <a:r>
              <a:rPr lang="en-IN" sz="4800" b="1" dirty="0"/>
              <a:t>Form WIN 83</a:t>
            </a:r>
            <a:r>
              <a:rPr lang="en-IN" sz="4800" dirty="0"/>
              <a:t> and shall be served not less than 7 days before the date fixed for the hearing, together with a copy of the application and of the affidavit filed in support thereof, and the notice shall require that any affidavit-in-opposition to the application shall be filed in Tribunal and a copy thereof served on the CL not later than two days before the date fixed for the hearing.</a:t>
            </a:r>
          </a:p>
          <a:p>
            <a:pPr algn="just"/>
            <a:r>
              <a:rPr lang="en-IN" sz="4800" b="1" dirty="0"/>
              <a:t>160. Order granting leave to disclaim. </a:t>
            </a:r>
            <a:r>
              <a:rPr lang="en-IN" sz="4800" dirty="0"/>
              <a:t>-</a:t>
            </a:r>
          </a:p>
          <a:p>
            <a:pPr algn="just"/>
            <a:r>
              <a:rPr lang="en-IN" sz="4800" dirty="0"/>
              <a:t>On the hearing of the application referred to in rule 156, the </a:t>
            </a:r>
            <a:r>
              <a:rPr lang="en-IN" sz="4800" u="sng" dirty="0"/>
              <a:t>Tribunal may after hearing the CL and such parties </a:t>
            </a:r>
            <a:r>
              <a:rPr lang="en-IN" sz="4800" dirty="0"/>
              <a:t>as may appear in response to the notices issued, and such other persons appearing and interested as the Tribunal may think fit to hear, grant leave to the liquidator and to disclaim on such terms and conditions if any, as to the Tribunal may deem just and the order granting leave to disclaim shall be </a:t>
            </a:r>
            <a:r>
              <a:rPr lang="en-IN" sz="4800" b="1" dirty="0"/>
              <a:t>in Form WIN 84</a:t>
            </a:r>
            <a:r>
              <a:rPr lang="en-IN" sz="4800" dirty="0"/>
              <a:t>.</a:t>
            </a:r>
            <a:endParaRPr lang="en-IN" dirty="0"/>
          </a:p>
        </p:txBody>
      </p:sp>
    </p:spTree>
    <p:extLst>
      <p:ext uri="{BB962C8B-B14F-4D97-AF65-F5344CB8AC3E}">
        <p14:creationId xmlns:p14="http://schemas.microsoft.com/office/powerpoint/2010/main" val="776662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931B5A7-E180-4231-9F85-49F107DA371D}"/>
              </a:ext>
            </a:extLst>
          </p:cNvPr>
          <p:cNvSpPr>
            <a:spLocks noGrp="1"/>
          </p:cNvSpPr>
          <p:nvPr>
            <p:ph sz="half" idx="2"/>
          </p:nvPr>
        </p:nvSpPr>
        <p:spPr>
          <a:xfrm>
            <a:off x="3510455" y="0"/>
            <a:ext cx="8681545" cy="6858000"/>
          </a:xfrm>
        </p:spPr>
        <p:txBody>
          <a:bodyPr>
            <a:normAutofit fontScale="25000" lnSpcReduction="20000"/>
          </a:bodyPr>
          <a:lstStyle/>
          <a:p>
            <a:pPr algn="just"/>
            <a:r>
              <a:rPr lang="en-IN" sz="5600" b="1" dirty="0"/>
              <a:t>9. Substitution for original petitioner.-</a:t>
            </a:r>
            <a:endParaRPr lang="en-IN" sz="5600" dirty="0"/>
          </a:p>
          <a:p>
            <a:pPr algn="just"/>
            <a:r>
              <a:rPr lang="en-IN" sz="6400" dirty="0"/>
              <a:t>(a) Where a petitioner -</a:t>
            </a:r>
          </a:p>
          <a:p>
            <a:pPr algn="just"/>
            <a:r>
              <a:rPr lang="en-IN" sz="6400" dirty="0"/>
              <a:t>(</a:t>
            </a:r>
            <a:r>
              <a:rPr lang="en-IN" sz="6400" dirty="0" err="1"/>
              <a:t>i</a:t>
            </a:r>
            <a:r>
              <a:rPr lang="en-IN" sz="6400" dirty="0"/>
              <a:t>) is </a:t>
            </a:r>
            <a:r>
              <a:rPr lang="en-IN" sz="6400" u="sng" dirty="0"/>
              <a:t>not entitled to present a petition</a:t>
            </a:r>
            <a:r>
              <a:rPr lang="en-IN" sz="6400" dirty="0"/>
              <a:t>; or</a:t>
            </a:r>
          </a:p>
          <a:p>
            <a:pPr algn="just"/>
            <a:r>
              <a:rPr lang="en-IN" sz="6400" dirty="0"/>
              <a:t>(ii) </a:t>
            </a:r>
            <a:r>
              <a:rPr lang="en-IN" sz="6400" u="sng" dirty="0"/>
              <a:t>fails to advertise his petition </a:t>
            </a:r>
            <a:r>
              <a:rPr lang="en-IN" sz="6400" dirty="0"/>
              <a:t>within the time prescribed by these rules or by order of Tribunal; or</a:t>
            </a:r>
          </a:p>
          <a:p>
            <a:pPr algn="just"/>
            <a:r>
              <a:rPr lang="en-IN" sz="6400" dirty="0"/>
              <a:t>(iii</a:t>
            </a:r>
            <a:r>
              <a:rPr lang="en-IN" sz="6400" u="sng" dirty="0"/>
              <a:t>) consents to withdraw the petition</a:t>
            </a:r>
            <a:r>
              <a:rPr lang="en-IN" sz="6400" dirty="0"/>
              <a:t>, or to </a:t>
            </a:r>
            <a:r>
              <a:rPr lang="en-IN" sz="6400" u="sng" dirty="0"/>
              <a:t>allow it to be dismissed</a:t>
            </a:r>
            <a:r>
              <a:rPr lang="en-IN" sz="6400" dirty="0"/>
              <a:t>, </a:t>
            </a:r>
            <a:r>
              <a:rPr lang="en-IN" sz="6400" u="sng" dirty="0"/>
              <a:t>or fails to appear in support of his petition</a:t>
            </a:r>
            <a:r>
              <a:rPr lang="en-IN" sz="6400" dirty="0"/>
              <a:t> when it is called on in Tribunal on the day originally fixed for the hearing thereof, or any day to which the hearing has been adjourned; or</a:t>
            </a:r>
          </a:p>
          <a:p>
            <a:pPr algn="just"/>
            <a:r>
              <a:rPr lang="en-IN" sz="6400" dirty="0"/>
              <a:t>(iv</a:t>
            </a:r>
            <a:r>
              <a:rPr lang="en-IN" sz="6400" u="sng" dirty="0"/>
              <a:t>) if appearing, does not apply for an order in terms of the prayer of his petition</a:t>
            </a:r>
            <a:r>
              <a:rPr lang="en-IN" sz="6400" dirty="0"/>
              <a:t>; or,</a:t>
            </a:r>
          </a:p>
          <a:p>
            <a:pPr algn="just"/>
            <a:r>
              <a:rPr lang="en-IN" sz="6400" dirty="0"/>
              <a:t>(b) where in the opinion of the Tribunal there is </a:t>
            </a:r>
            <a:r>
              <a:rPr lang="en-IN" sz="6400" u="sng" dirty="0"/>
              <a:t>other sufficient cause </a:t>
            </a:r>
            <a:r>
              <a:rPr lang="en-IN" sz="6400" dirty="0"/>
              <a:t>for an order being made under this rule, the Tribunal may,, substitute as petitioner any other person who, in the opinion of the Tribunal, would have a right to present a petition, </a:t>
            </a:r>
            <a:r>
              <a:rPr lang="en-IN" sz="6400" u="sng" dirty="0"/>
              <a:t>and who is desirous </a:t>
            </a:r>
            <a:r>
              <a:rPr lang="en-IN" sz="6400" dirty="0"/>
              <a:t>of prosecuting the petition.</a:t>
            </a:r>
          </a:p>
          <a:p>
            <a:pPr algn="just"/>
            <a:r>
              <a:rPr lang="en-IN" sz="6400" b="1" dirty="0"/>
              <a:t>10. Procedure on substitution.-</a:t>
            </a:r>
            <a:endParaRPr lang="en-IN" sz="6400" dirty="0"/>
          </a:p>
          <a:p>
            <a:pPr algn="just"/>
            <a:r>
              <a:rPr lang="en-IN" sz="6400" dirty="0"/>
              <a:t>Where the Tribunal makes an order substituting a contributory as petitioner in a winding up petition, it shall </a:t>
            </a:r>
            <a:r>
              <a:rPr lang="en-IN" sz="6400" u="sng" dirty="0"/>
              <a:t>adjourn the hearing to a date to be fixed by the Bench </a:t>
            </a:r>
            <a:r>
              <a:rPr lang="en-IN" sz="6400" dirty="0"/>
              <a:t>and direct such amendments of the petition as may be necessary and such contributory shall, within 7 days from the making of the order, </a:t>
            </a:r>
            <a:r>
              <a:rPr lang="en-IN" sz="6400" u="sng" dirty="0"/>
              <a:t>amend the petition </a:t>
            </a:r>
            <a:r>
              <a:rPr lang="en-IN" sz="6400" dirty="0"/>
              <a:t>accordingly, and file 2 legible and clean copies thereof together with an affidavit in duplicate setting out the grounds, on which he supports the petition and the amended petition shall be treated as the petition for the winding up of the company and shall be deemed to have been presented on the date on which the original petition was presented.</a:t>
            </a:r>
          </a:p>
          <a:p>
            <a:pPr algn="just"/>
            <a:r>
              <a:rPr lang="en-IN" sz="6400" b="1" dirty="0"/>
              <a:t>11. Affidavit-in-objection.-</a:t>
            </a:r>
            <a:endParaRPr lang="en-IN" sz="6400" dirty="0"/>
          </a:p>
          <a:p>
            <a:pPr algn="just"/>
            <a:r>
              <a:rPr lang="en-IN" sz="6400" dirty="0"/>
              <a:t>Any affidavit in objection to the petition under sub-section (1) of section 272 shall be filed within 30 days from the date of order, and a copy of the affidavit shall be served on the petitioner or his authorised representative forthwith and copies of the affidavit shall also be given to any contributory appearing in support of the petition who may require the same on payment of five rupees per page within 3 working days.</a:t>
            </a:r>
          </a:p>
          <a:p>
            <a:pPr algn="just"/>
            <a:r>
              <a:rPr lang="en-IN" sz="6400" b="1" dirty="0"/>
              <a:t>12. Affidavit in reply.-</a:t>
            </a:r>
            <a:endParaRPr lang="en-IN" sz="6400" dirty="0"/>
          </a:p>
          <a:p>
            <a:pPr algn="just"/>
            <a:r>
              <a:rPr lang="en-IN" sz="6400" dirty="0"/>
              <a:t>An affidavit in reply to the affidavit in objection to the petition shall be filed not less than seven days before the day fixed for the hearing of the petition, and a copy of the affidavit in reply shall be served on the day of the filing thereof on the person by whom the affidavit in objection was filed or his authorised representative.</a:t>
            </a:r>
            <a:endParaRPr lang="en-IN" sz="3600" dirty="0"/>
          </a:p>
          <a:p>
            <a:pPr algn="just"/>
            <a:endParaRPr lang="en-IN" dirty="0"/>
          </a:p>
        </p:txBody>
      </p:sp>
    </p:spTree>
    <p:extLst>
      <p:ext uri="{BB962C8B-B14F-4D97-AF65-F5344CB8AC3E}">
        <p14:creationId xmlns:p14="http://schemas.microsoft.com/office/powerpoint/2010/main" val="31576255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07E96B-B0EA-42C8-B8F1-B6A6B71A6758}"/>
              </a:ext>
            </a:extLst>
          </p:cNvPr>
          <p:cNvSpPr>
            <a:spLocks noGrp="1"/>
          </p:cNvSpPr>
          <p:nvPr>
            <p:ph sz="half" idx="1"/>
          </p:nvPr>
        </p:nvSpPr>
        <p:spPr>
          <a:xfrm>
            <a:off x="257175" y="314324"/>
            <a:ext cx="5762625" cy="6315075"/>
          </a:xfrm>
        </p:spPr>
        <p:txBody>
          <a:bodyPr>
            <a:normAutofit fontScale="25000" lnSpcReduction="20000"/>
          </a:bodyPr>
          <a:lstStyle/>
          <a:p>
            <a:pPr algn="just"/>
            <a:r>
              <a:rPr lang="en-US" sz="4800" b="1" dirty="0"/>
              <a:t>Disclaimer of Onerous Property. – </a:t>
            </a:r>
            <a:r>
              <a:rPr lang="en-US" sz="4800" b="1" dirty="0" err="1"/>
              <a:t>Contd</a:t>
            </a:r>
            <a:r>
              <a:rPr lang="en-US" sz="4800" b="1" dirty="0"/>
              <a:t>………</a:t>
            </a:r>
            <a:endParaRPr lang="en-US" sz="4800" dirty="0"/>
          </a:p>
          <a:p>
            <a:pPr algn="just"/>
            <a:r>
              <a:rPr lang="en-US" sz="4800" dirty="0"/>
              <a:t>(5) The Tribunal may, on the application of any person who is, as against the Company Liquidator, entitled to the benefit or subject to the burden of a contract made with the company, make an order rescinding the contract on such terms as to payment by or to either party of damages for the non-performance of the contract, or otherwise as the Tribunal considers just and proper, and any damages payable under the order to any such person may be proved by him as a debt in the winding up.</a:t>
            </a:r>
          </a:p>
          <a:p>
            <a:pPr algn="just"/>
            <a:r>
              <a:rPr lang="en-US" sz="4800" dirty="0"/>
              <a:t>(6) The Tribunal may, on an application by any person who either claims any interest in any disclaimed property or is under any liability not discharged under this Act in respect of any disclaimed property, and after hearing any such persons as it thinks fit, make an order for the vesting of the property in, or the delivery of the property to, any person entitled thereto or to whom it may seem just that the property should be delivered by way of compensation for such liability as aforesaid, or a trustee for him, and on such terms as the Tribunal considers just and proper, and on any such vesting order being made, the property comprised therein shall vest accordingly in the person named therein in that behalf without any conveyance or assignment for the purpose:</a:t>
            </a:r>
          </a:p>
          <a:p>
            <a:pPr algn="just"/>
            <a:r>
              <a:rPr lang="en-US" sz="4800" dirty="0"/>
              <a:t>Provided that where the property disclaimed is of a leasehold nature, the Tribunal shall not make a vesting order in </a:t>
            </a:r>
            <a:r>
              <a:rPr lang="en-US" sz="4800" dirty="0" err="1"/>
              <a:t>favour</a:t>
            </a:r>
            <a:r>
              <a:rPr lang="en-US" sz="4800" dirty="0"/>
              <a:t> of any person claiming under the company, whether as under-lessee or as mortgagee or holder of a charge by way of demise, except upon the terms of making that person—</a:t>
            </a:r>
          </a:p>
          <a:p>
            <a:pPr marL="268288" indent="0" algn="just">
              <a:buNone/>
            </a:pPr>
            <a:r>
              <a:rPr lang="en-US" sz="4800" dirty="0"/>
              <a:t>(a) subject to the same liabilities and obligations as those to which the company was subject under the lease in respect of the property at the commencement of the winding up; or</a:t>
            </a:r>
          </a:p>
          <a:p>
            <a:pPr marL="268288" indent="0" algn="just">
              <a:buNone/>
            </a:pPr>
            <a:r>
              <a:rPr lang="en-US" sz="4800" dirty="0"/>
              <a:t>(b) if the Tribunal thinks fit, subject only to the same liabilities and obligations as if the lease had been assigned to that person at that date,</a:t>
            </a:r>
          </a:p>
          <a:p>
            <a:pPr algn="just"/>
            <a:r>
              <a:rPr lang="en-US" sz="4800" dirty="0"/>
              <a:t>and in either event as if the lease had comprised only the property comprised in the vesting order, and any mortgagee or under-lessee declining to accept a vesting order upon such terms shall be excluded from all interest in, and security upon the property, and, if there is no person claiming under the company who is willing to accept an order upon such terms, the Tribunal shall have power to vest the estate and interest of the company in the property in any person liable, either personally or in a representative character, and either alone or jointly with the company, to perform the covenants of the lessee in the lease, free and discharged from all estates, encumbrances and interests created therein by the company.</a:t>
            </a:r>
          </a:p>
          <a:p>
            <a:pPr algn="just"/>
            <a:r>
              <a:rPr lang="en-US" sz="4800" dirty="0"/>
              <a:t>(7) Any person affected by the operation of a disclaimer under this section shall be deemed to be a creditor of the company to the amount of the compensation or damages payable in respect of such effect, and may accordingly prove the amount as a debt in the winding up.</a:t>
            </a:r>
            <a:endParaRPr lang="en-US" sz="3600" dirty="0"/>
          </a:p>
          <a:p>
            <a:pPr algn="just"/>
            <a:endParaRPr lang="en-IN" dirty="0"/>
          </a:p>
        </p:txBody>
      </p:sp>
      <p:sp>
        <p:nvSpPr>
          <p:cNvPr id="4" name="Content Placeholder 3">
            <a:extLst>
              <a:ext uri="{FF2B5EF4-FFF2-40B4-BE49-F238E27FC236}">
                <a16:creationId xmlns:a16="http://schemas.microsoft.com/office/drawing/2014/main" id="{8DDEB585-CA02-4D21-8811-4CEA0A9AA5E7}"/>
              </a:ext>
            </a:extLst>
          </p:cNvPr>
          <p:cNvSpPr>
            <a:spLocks noGrp="1"/>
          </p:cNvSpPr>
          <p:nvPr>
            <p:ph sz="half" idx="2"/>
          </p:nvPr>
        </p:nvSpPr>
        <p:spPr>
          <a:xfrm>
            <a:off x="6172199" y="314324"/>
            <a:ext cx="5762625" cy="6315075"/>
          </a:xfrm>
        </p:spPr>
        <p:txBody>
          <a:bodyPr>
            <a:normAutofit fontScale="25000" lnSpcReduction="20000"/>
          </a:bodyPr>
          <a:lstStyle/>
          <a:p>
            <a:r>
              <a:rPr lang="en-IN" b="1" dirty="0"/>
              <a:t>DISCLAIMER</a:t>
            </a:r>
            <a:endParaRPr lang="en-IN" dirty="0"/>
          </a:p>
          <a:p>
            <a:pPr algn="just"/>
            <a:r>
              <a:rPr lang="en-IN" sz="5600" b="1" dirty="0"/>
              <a:t>161. Disclaimer to be filed in Tribunal. </a:t>
            </a:r>
            <a:r>
              <a:rPr lang="en-IN" sz="5600" dirty="0"/>
              <a:t>-</a:t>
            </a:r>
          </a:p>
          <a:p>
            <a:pPr algn="just"/>
            <a:r>
              <a:rPr lang="en-IN" sz="5600" dirty="0"/>
              <a:t>Every disclaimer shall be filed in Tribunal by the CL and shall not be operative until it is so filed and where the disclaimer is in respect of a leasehold interest, it shall be filed in Tribunal forthwith; the </a:t>
            </a:r>
            <a:r>
              <a:rPr lang="en-IN" sz="5600" u="sng" dirty="0"/>
              <a:t>notice of the filing of the disclaimer shall be given to the persons interested in the property</a:t>
            </a:r>
            <a:r>
              <a:rPr lang="en-IN" sz="5600" dirty="0"/>
              <a:t>; the disclaimer shall contain particulars of the interest disclaimed and a statement of the persons to whom notice of the disclaimer has been given; a disclaimer shall be in </a:t>
            </a:r>
            <a:r>
              <a:rPr lang="en-IN" sz="5600" b="1" dirty="0"/>
              <a:t>Form WIN 85</a:t>
            </a:r>
            <a:r>
              <a:rPr lang="en-IN" sz="5600" dirty="0"/>
              <a:t>, and a notice of disclaimer in </a:t>
            </a:r>
            <a:r>
              <a:rPr lang="en-IN" sz="5600" b="1" dirty="0"/>
              <a:t>Form WIN 86</a:t>
            </a:r>
            <a:r>
              <a:rPr lang="en-IN" sz="5600" dirty="0"/>
              <a:t>, and where a disclaimer has been filed in Tribunal, the CL shall file a copy thereof with the Registrar of Companies.</a:t>
            </a:r>
          </a:p>
          <a:p>
            <a:pPr algn="just"/>
            <a:r>
              <a:rPr lang="en-IN" sz="5600" b="1" dirty="0"/>
              <a:t>162. Vesting of disclaimed property. -</a:t>
            </a:r>
            <a:endParaRPr lang="en-IN" sz="5600" dirty="0"/>
          </a:p>
          <a:p>
            <a:pPr algn="just"/>
            <a:r>
              <a:rPr lang="en-IN" sz="5600" dirty="0"/>
              <a:t>(1) Where the disclaimed property is a leasehold interest and an application is made under sub-section (6) of section 333 for an order vesting the property in any person and it appears that there is an under- lessee or mortgagee or holder of a charge by way of demise in respect of such property, claiming under the company, </a:t>
            </a:r>
            <a:r>
              <a:rPr lang="en-IN" sz="5600" u="sng" dirty="0"/>
              <a:t>the Tribunal may direct that notice shall be given to such under-lessee, mortgagee or holder of charge</a:t>
            </a:r>
            <a:r>
              <a:rPr lang="en-IN" sz="5600" dirty="0"/>
              <a:t>, that if he does not elect to accept and apply for a vesting order upon the terms required by the abovementioned sub-section and such other terms as the Tribunal may think just, within a time to be fixed by the Tribunal and stated in the notice, he will be excluded from all interest in and security upon the property and the Tribunal may adjourn the application for such notice to be given and for such under-lessee, mortgagee or holder of charge, to be added as a party to and served with a copy of the application, and to make, if he deem fit, such election and application as is mentioned in the notice, and if at the expiration of the time so fixed by the Tribunal, such </a:t>
            </a:r>
            <a:r>
              <a:rPr lang="en-IN" sz="5600" dirty="0" err="1"/>
              <a:t>underlessee</a:t>
            </a:r>
            <a:r>
              <a:rPr lang="en-IN" sz="5600" dirty="0"/>
              <a:t>, mortgagee or holder of charge, fails to make such election and application, the Tribunal, may make an order vesting the property in the applicant or other person who, in the opinion of the Tribunal, may be entitled thereto, and excluding such under-lessee, mortgagee or holder of charge, from all interest in or security upon the property.</a:t>
            </a:r>
          </a:p>
          <a:p>
            <a:pPr algn="just"/>
            <a:r>
              <a:rPr lang="en-IN" sz="5600" dirty="0"/>
              <a:t>(2) An order requiring parties interested in a disclaimed lease to apply for a vesting order or to be excluded from all interest in the lease shall be in </a:t>
            </a:r>
            <a:r>
              <a:rPr lang="en-IN" sz="5600" b="1" dirty="0"/>
              <a:t>Form WIN 87</a:t>
            </a:r>
            <a:r>
              <a:rPr lang="en-IN" sz="5600" dirty="0"/>
              <a:t>, and an order vesting lease and excluding persons who have not elected to apply, shall be in </a:t>
            </a:r>
            <a:r>
              <a:rPr lang="en-IN" sz="5600" b="1" dirty="0"/>
              <a:t>Form WIN 88</a:t>
            </a:r>
            <a:r>
              <a:rPr lang="en-IN" sz="5600" dirty="0"/>
              <a:t>.</a:t>
            </a:r>
            <a:endParaRPr lang="en-IN" dirty="0"/>
          </a:p>
          <a:p>
            <a:endParaRPr lang="en-IN" dirty="0"/>
          </a:p>
        </p:txBody>
      </p:sp>
    </p:spTree>
    <p:extLst>
      <p:ext uri="{BB962C8B-B14F-4D97-AF65-F5344CB8AC3E}">
        <p14:creationId xmlns:p14="http://schemas.microsoft.com/office/powerpoint/2010/main" val="432263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115678-4F9D-4411-ADE5-01157F7590B0}"/>
              </a:ext>
            </a:extLst>
          </p:cNvPr>
          <p:cNvSpPr>
            <a:spLocks noGrp="1"/>
          </p:cNvSpPr>
          <p:nvPr>
            <p:ph sz="half" idx="1"/>
          </p:nvPr>
        </p:nvSpPr>
        <p:spPr>
          <a:xfrm>
            <a:off x="304800" y="285750"/>
            <a:ext cx="6909732" cy="6219825"/>
          </a:xfrm>
        </p:spPr>
        <p:txBody>
          <a:bodyPr>
            <a:normAutofit/>
          </a:bodyPr>
          <a:lstStyle/>
          <a:p>
            <a:r>
              <a:rPr lang="en-US" b="1" dirty="0"/>
              <a:t>Transfers, etc., After Commencement of Winding Up to be Void.</a:t>
            </a:r>
            <a:endParaRPr lang="en-US" dirty="0"/>
          </a:p>
          <a:p>
            <a:pPr algn="just"/>
            <a:r>
              <a:rPr lang="en-US" dirty="0"/>
              <a:t>334. In the case of a winding up by the Tribunal, any disposition of the property including actionable claims, of the company and any transfer of shares in the company or alteration in the status of its members, made after the commencement of the winding up shall, unless the Tribunal otherwise orders, be void.</a:t>
            </a:r>
          </a:p>
          <a:p>
            <a:endParaRPr lang="en-IN" dirty="0"/>
          </a:p>
        </p:txBody>
      </p:sp>
    </p:spTree>
    <p:extLst>
      <p:ext uri="{BB962C8B-B14F-4D97-AF65-F5344CB8AC3E}">
        <p14:creationId xmlns:p14="http://schemas.microsoft.com/office/powerpoint/2010/main" val="12853954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74E44-5A2A-42CD-B294-06BB2064DDF7}"/>
              </a:ext>
            </a:extLst>
          </p:cNvPr>
          <p:cNvSpPr>
            <a:spLocks noGrp="1"/>
          </p:cNvSpPr>
          <p:nvPr>
            <p:ph sz="half" idx="1"/>
          </p:nvPr>
        </p:nvSpPr>
        <p:spPr>
          <a:xfrm>
            <a:off x="314325" y="276224"/>
            <a:ext cx="6606592" cy="6315075"/>
          </a:xfrm>
        </p:spPr>
        <p:txBody>
          <a:bodyPr>
            <a:normAutofit fontScale="92500"/>
          </a:bodyPr>
          <a:lstStyle/>
          <a:p>
            <a:pPr algn="just"/>
            <a:r>
              <a:rPr lang="en-US" b="1" dirty="0"/>
              <a:t>Certain Attachments, Executions, etc., in Winding Up by Tribunal to be Void.</a:t>
            </a:r>
            <a:endParaRPr lang="en-US" dirty="0"/>
          </a:p>
          <a:p>
            <a:pPr algn="just"/>
            <a:r>
              <a:rPr lang="en-US" b="1" dirty="0"/>
              <a:t>335.</a:t>
            </a:r>
            <a:r>
              <a:rPr lang="en-US" dirty="0"/>
              <a:t> (1) Where any company is being wound up by the Tribunal,—</a:t>
            </a:r>
          </a:p>
          <a:p>
            <a:pPr marL="0" indent="0" algn="just">
              <a:buNone/>
            </a:pPr>
            <a:r>
              <a:rPr lang="en-US" dirty="0"/>
              <a:t>a) any attachment, distress or execution put in force, without leave of the Tribunal against the estate or effects of the company, after the commencement of the winding up; or</a:t>
            </a:r>
          </a:p>
          <a:p>
            <a:pPr marL="0" indent="0" algn="just">
              <a:buNone/>
            </a:pPr>
            <a:r>
              <a:rPr lang="en-US" dirty="0"/>
              <a:t>(b) any sale held, without leave of the Tribunal of any of the properties or effects of the company, after such commencement, shall be void.</a:t>
            </a:r>
          </a:p>
          <a:p>
            <a:pPr algn="just"/>
            <a:r>
              <a:rPr lang="en-US" dirty="0"/>
              <a:t> (2) Nothing in this section shall apply to any proceedings for the recovery of any tax or impost or any dues payable to the Government.</a:t>
            </a:r>
          </a:p>
          <a:p>
            <a:pPr algn="just"/>
            <a:endParaRPr lang="en-IN" dirty="0"/>
          </a:p>
        </p:txBody>
      </p:sp>
    </p:spTree>
    <p:extLst>
      <p:ext uri="{BB962C8B-B14F-4D97-AF65-F5344CB8AC3E}">
        <p14:creationId xmlns:p14="http://schemas.microsoft.com/office/powerpoint/2010/main" val="33235800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1106C6-3530-495A-AC80-BD088C255E65}"/>
              </a:ext>
            </a:extLst>
          </p:cNvPr>
          <p:cNvSpPr>
            <a:spLocks noGrp="1"/>
          </p:cNvSpPr>
          <p:nvPr>
            <p:ph sz="half" idx="1"/>
          </p:nvPr>
        </p:nvSpPr>
        <p:spPr>
          <a:xfrm>
            <a:off x="238125" y="285749"/>
            <a:ext cx="6372400" cy="6425443"/>
          </a:xfrm>
        </p:spPr>
        <p:txBody>
          <a:bodyPr>
            <a:normAutofit fontScale="47500" lnSpcReduction="20000"/>
          </a:bodyPr>
          <a:lstStyle/>
          <a:p>
            <a:pPr algn="just"/>
            <a:r>
              <a:rPr lang="en-US" b="1" dirty="0"/>
              <a:t>Offences by Officers of Companies in Liquidation.</a:t>
            </a:r>
            <a:endParaRPr lang="en-US" dirty="0"/>
          </a:p>
          <a:p>
            <a:pPr algn="just"/>
            <a:r>
              <a:rPr lang="en-US" b="1" dirty="0"/>
              <a:t>336.</a:t>
            </a:r>
            <a:r>
              <a:rPr lang="en-US" dirty="0"/>
              <a:t> (1) If any person, who is or has been an officer of a company which, at the time of the commission of the alleged offence, is being wound up,  </a:t>
            </a:r>
            <a:r>
              <a:rPr lang="en-US" baseline="30000" dirty="0">
                <a:hlinkClick r:id="rId2"/>
              </a:rPr>
              <a:t>1</a:t>
            </a:r>
            <a:r>
              <a:rPr lang="en-US" dirty="0"/>
              <a:t>["by the Tribunal under this Act or which is subsequently ordered to be wound up by the Tribunal under this Act,—</a:t>
            </a:r>
          </a:p>
          <a:p>
            <a:pPr marL="360363" indent="0" algn="just">
              <a:buNone/>
            </a:pPr>
            <a:r>
              <a:rPr lang="en-US" dirty="0"/>
              <a:t>(a) does not, to the best of his knowledge and belief, fully and truly disclose to the Company Liquidator all the property, movable and immovable, of the company, and how and to whom and for what consideration and when the company disposed of any part thereof, except such part as has been disposed of in the ordinary course of the business of the company;</a:t>
            </a:r>
          </a:p>
          <a:p>
            <a:pPr marL="360363" indent="0" algn="just">
              <a:buNone/>
            </a:pPr>
            <a:r>
              <a:rPr lang="en-US" dirty="0"/>
              <a:t>(b) does not deliver up to the Company Liquidator, or as he directs, all such part of the movable and immovable property of the company as is in his custody or under his control and which he is required by law to deliver up;</a:t>
            </a:r>
          </a:p>
          <a:p>
            <a:pPr marL="360363" indent="0" algn="just">
              <a:buNone/>
            </a:pPr>
            <a:r>
              <a:rPr lang="en-US" dirty="0"/>
              <a:t>(c) does not deliver up to the Company Liquidator, or as he directs, all such books and papers of the company as are in his custody or under his control and which he is required by law to deliver up;</a:t>
            </a:r>
          </a:p>
          <a:p>
            <a:pPr marL="360363" indent="0" algn="just">
              <a:buNone/>
            </a:pPr>
            <a:r>
              <a:rPr lang="en-US" dirty="0"/>
              <a:t>(d) within the twelve months immediately before the commencement of the winding up or at any time thereafter,—</a:t>
            </a:r>
          </a:p>
          <a:p>
            <a:pPr marL="444500" indent="0" algn="just">
              <a:buNone/>
            </a:pPr>
            <a:br>
              <a:rPr lang="en-US" dirty="0"/>
            </a:br>
            <a:r>
              <a:rPr lang="en-US" dirty="0"/>
              <a:t>(</a:t>
            </a:r>
            <a:r>
              <a:rPr lang="en-US" dirty="0" err="1"/>
              <a:t>i</a:t>
            </a:r>
            <a:r>
              <a:rPr lang="en-US" dirty="0"/>
              <a:t>) conceals any part of the property of the company to the value of one thousand rupees or more, or conceals any debt due to or from the company;</a:t>
            </a:r>
          </a:p>
          <a:p>
            <a:pPr marL="444500" indent="0" algn="just">
              <a:buNone/>
            </a:pPr>
            <a:r>
              <a:rPr lang="en-US" dirty="0"/>
              <a:t>(ii) fraudulently removes any part of the property of the company to the value of one thousand rupees or more;</a:t>
            </a:r>
          </a:p>
          <a:p>
            <a:pPr marL="444500" indent="0" algn="just">
              <a:buNone/>
            </a:pPr>
            <a:r>
              <a:rPr lang="en-US" dirty="0"/>
              <a:t>(iii) conceals, destroys, mutilates or falsifies, or is privy to the concealment, destruction, mutilation or falsification of, any book or paper affecting or relating to, the property or affairs of the company;</a:t>
            </a:r>
          </a:p>
          <a:p>
            <a:pPr marL="444500" indent="0" algn="just">
              <a:buNone/>
            </a:pPr>
            <a:r>
              <a:rPr lang="en-US" dirty="0"/>
              <a:t>(iv) makes, or is privy to the making of, any false entry in any book or paper affecting or relating to, the property or affairs of the company;</a:t>
            </a:r>
          </a:p>
          <a:p>
            <a:pPr marL="444500" indent="0" algn="just">
              <a:buNone/>
            </a:pPr>
            <a:r>
              <a:rPr lang="en-US" dirty="0"/>
              <a:t>(v) fraudulently parts with, alters or makes any omission in, or is privy to the fraudulent parting with, altering or making of any omission in, any book or paper affecting or relating to the property or affairs of the company;</a:t>
            </a:r>
          </a:p>
          <a:p>
            <a:pPr marL="444500" indent="0" algn="just">
              <a:buNone/>
            </a:pPr>
            <a:r>
              <a:rPr lang="en-US" dirty="0"/>
              <a:t>(vi) by any false representation or other fraud, obtains on credit, for or on behalf of the company, any property which the company does not subsequently pay for;</a:t>
            </a:r>
          </a:p>
          <a:p>
            <a:pPr marL="0" indent="0" algn="just">
              <a:buNone/>
            </a:pPr>
            <a:br>
              <a:rPr lang="en-US" dirty="0"/>
            </a:br>
            <a:endParaRPr lang="en-IN" dirty="0"/>
          </a:p>
        </p:txBody>
      </p:sp>
    </p:spTree>
    <p:extLst>
      <p:ext uri="{BB962C8B-B14F-4D97-AF65-F5344CB8AC3E}">
        <p14:creationId xmlns:p14="http://schemas.microsoft.com/office/powerpoint/2010/main" val="18147892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1106C6-3530-495A-AC80-BD088C255E65}"/>
              </a:ext>
            </a:extLst>
          </p:cNvPr>
          <p:cNvSpPr>
            <a:spLocks noGrp="1"/>
          </p:cNvSpPr>
          <p:nvPr>
            <p:ph sz="half" idx="1"/>
          </p:nvPr>
        </p:nvSpPr>
        <p:spPr>
          <a:xfrm>
            <a:off x="238125" y="285750"/>
            <a:ext cx="6372400" cy="6267450"/>
          </a:xfrm>
        </p:spPr>
        <p:txBody>
          <a:bodyPr>
            <a:normAutofit fontScale="47500" lnSpcReduction="20000"/>
          </a:bodyPr>
          <a:lstStyle/>
          <a:p>
            <a:pPr algn="just"/>
            <a:r>
              <a:rPr lang="en-US" b="1" dirty="0"/>
              <a:t>Offences by Officers of Companies in Liquidation. – </a:t>
            </a:r>
            <a:r>
              <a:rPr lang="en-US" b="1" dirty="0" err="1"/>
              <a:t>Contd</a:t>
            </a:r>
            <a:r>
              <a:rPr lang="en-US" b="1" dirty="0"/>
              <a:t>……..</a:t>
            </a:r>
            <a:endParaRPr lang="en-US" dirty="0"/>
          </a:p>
          <a:p>
            <a:pPr marL="0" indent="0" algn="just">
              <a:buNone/>
            </a:pPr>
            <a:r>
              <a:rPr lang="en-US" dirty="0"/>
              <a:t>(vii) under the false </a:t>
            </a:r>
            <a:r>
              <a:rPr lang="en-US" dirty="0" err="1"/>
              <a:t>pretence</a:t>
            </a:r>
            <a:r>
              <a:rPr lang="en-US" dirty="0"/>
              <a:t> that the company is carrying on its business, obtains on credit, for or on behalf of the company, any property which the company does not subsequently pay for; or</a:t>
            </a:r>
          </a:p>
          <a:p>
            <a:pPr marL="0" indent="0" algn="just">
              <a:buNone/>
            </a:pPr>
            <a:r>
              <a:rPr lang="en-US" dirty="0"/>
              <a:t>(viii) pawns, pledges or disposes of any property of the company which has been obtained on credit and has not been paid for, unless such pawning, pledging or disposing of the property is in the ordinary course of business of the company;</a:t>
            </a:r>
          </a:p>
          <a:p>
            <a:pPr marL="0" indent="0" algn="just">
              <a:buNone/>
            </a:pPr>
            <a:r>
              <a:rPr lang="en-US" dirty="0"/>
              <a:t>(e) makes any material omission in any statement relating to the affairs of the company;</a:t>
            </a:r>
          </a:p>
          <a:p>
            <a:pPr marL="0" indent="0" algn="just">
              <a:buNone/>
            </a:pPr>
            <a:r>
              <a:rPr lang="en-US" dirty="0"/>
              <a:t>(f) knowing or believing that a false debt has been proved by any person under the winding up, fails for a period of one month to inform the Company Liquidator thereof;</a:t>
            </a:r>
          </a:p>
          <a:p>
            <a:pPr marL="0" indent="0" algn="just">
              <a:buNone/>
            </a:pPr>
            <a:r>
              <a:rPr lang="en-US" dirty="0"/>
              <a:t>(g) after the commencement of the winding up, prevents the production of any book or paper affecting or relating to the property or affairs of the company;</a:t>
            </a:r>
          </a:p>
          <a:p>
            <a:pPr marL="0" indent="0" algn="just">
              <a:buNone/>
            </a:pPr>
            <a:r>
              <a:rPr lang="en-US" dirty="0"/>
              <a:t>(h) after the commencement of the winding up or at any meeting of the creditors of the company within the twelve months next before the commencement of the winding-up, attempts to account for any part of the property of the company by fictitious losses or expenses; or</a:t>
            </a:r>
          </a:p>
          <a:p>
            <a:pPr marL="0" indent="0" algn="just">
              <a:buNone/>
            </a:pPr>
            <a:r>
              <a:rPr lang="en-US" dirty="0"/>
              <a:t>(</a:t>
            </a:r>
            <a:r>
              <a:rPr lang="en-US" dirty="0" err="1"/>
              <a:t>i</a:t>
            </a:r>
            <a:r>
              <a:rPr lang="en-US" dirty="0"/>
              <a:t>) is guilty of any false representation or fraud for the purpose of obtaining the consent of the creditors of the company or any of them, to an agreement with reference to the affairs of the company or to the winding up,</a:t>
            </a:r>
          </a:p>
          <a:p>
            <a:pPr algn="just"/>
            <a:r>
              <a:rPr lang="en-US" dirty="0"/>
              <a:t>he shall be punishable with imprisonment for a term which shall not be less than three years but which may extend to five years and with fine which shall not be less than one lakh rupees but which may extend to three lakh rupees:</a:t>
            </a:r>
          </a:p>
          <a:p>
            <a:pPr algn="just"/>
            <a:r>
              <a:rPr lang="en-US" dirty="0"/>
              <a:t>Provided that it shall be a good </a:t>
            </a:r>
            <a:r>
              <a:rPr lang="en-US" dirty="0" err="1"/>
              <a:t>defence</a:t>
            </a:r>
            <a:r>
              <a:rPr lang="en-US" dirty="0"/>
              <a:t> if the accused proves that he had no intent to defraud or to conceal the true state of affairs of the company or to defeat the law.</a:t>
            </a:r>
          </a:p>
          <a:p>
            <a:pPr algn="just"/>
            <a:r>
              <a:rPr lang="en-US" dirty="0"/>
              <a:t>(2) Where any person pawns, pledges or disposes of any property in circumstances which amount to an offence under sub-clause (viii) of clause (d) of sub-section (1), every person who takes in pawn or pledge or otherwise receives the property, knowing it to be pawned, pledged, or disposed of in such circumstances as aforesaid, shall be punishable with imprisonment for a term which shall not be less than three years but which may extend to five years and with fine which shall not be less than three lakh rupees but which may extend to five lakh rupees.</a:t>
            </a:r>
          </a:p>
          <a:p>
            <a:pPr algn="just"/>
            <a:r>
              <a:rPr lang="en-US" dirty="0"/>
              <a:t>Explanation.—For the purposes of this section, the expression “officer” includes any person in accordance with whose directions or instructions the directors of the company have been accustomed to act.</a:t>
            </a:r>
          </a:p>
          <a:p>
            <a:endParaRPr lang="en-IN" dirty="0"/>
          </a:p>
        </p:txBody>
      </p:sp>
    </p:spTree>
    <p:extLst>
      <p:ext uri="{BB962C8B-B14F-4D97-AF65-F5344CB8AC3E}">
        <p14:creationId xmlns:p14="http://schemas.microsoft.com/office/powerpoint/2010/main" val="25661961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9A8707-629E-4789-901F-CE38A7521CFD}"/>
              </a:ext>
            </a:extLst>
          </p:cNvPr>
          <p:cNvSpPr>
            <a:spLocks noGrp="1"/>
          </p:cNvSpPr>
          <p:nvPr>
            <p:ph sz="half" idx="1"/>
          </p:nvPr>
        </p:nvSpPr>
        <p:spPr>
          <a:xfrm>
            <a:off x="323849" y="257176"/>
            <a:ext cx="6135673" cy="6315074"/>
          </a:xfrm>
        </p:spPr>
        <p:txBody>
          <a:bodyPr>
            <a:normAutofit fontScale="70000" lnSpcReduction="20000"/>
          </a:bodyPr>
          <a:lstStyle/>
          <a:p>
            <a:pPr algn="just"/>
            <a:r>
              <a:rPr lang="en-US" b="1" dirty="0"/>
              <a:t>Penalty for Frauds by Officers</a:t>
            </a:r>
          </a:p>
          <a:p>
            <a:pPr marL="0" indent="0" algn="just">
              <a:buNone/>
            </a:pPr>
            <a:br>
              <a:rPr lang="en-US" b="1" dirty="0"/>
            </a:br>
            <a:r>
              <a:rPr lang="en-US" b="1" dirty="0"/>
              <a:t>337.</a:t>
            </a:r>
            <a:r>
              <a:rPr lang="en-US" dirty="0"/>
              <a:t> If any person, being at the time of the commission of the alleged offence an officer of a company which is subsequently ordered to be wound up by the Tribunal under this Act,—</a:t>
            </a:r>
          </a:p>
          <a:p>
            <a:pPr marL="0" indent="0" algn="just">
              <a:buNone/>
            </a:pPr>
            <a:br>
              <a:rPr lang="en-US" dirty="0"/>
            </a:br>
            <a:r>
              <a:rPr lang="en-US" dirty="0"/>
              <a:t>(a) has, by false </a:t>
            </a:r>
            <a:r>
              <a:rPr lang="en-US" dirty="0" err="1"/>
              <a:t>pretences</a:t>
            </a:r>
            <a:r>
              <a:rPr lang="en-US" dirty="0"/>
              <a:t> or by means of any other fraud, induced any person to give credit to the company;</a:t>
            </a:r>
          </a:p>
          <a:p>
            <a:pPr marL="0" indent="0" algn="just">
              <a:buNone/>
            </a:pPr>
            <a:br>
              <a:rPr lang="en-US" dirty="0"/>
            </a:br>
            <a:r>
              <a:rPr lang="en-US" dirty="0"/>
              <a:t>(b) with intent to defraud creditors of the company or any other person, has made or caused to be made any gift or transfer of, or charge on, or has caused or connived at the levying of any execution against, the property of the company; or</a:t>
            </a:r>
          </a:p>
          <a:p>
            <a:pPr marL="0" indent="0" algn="just">
              <a:buNone/>
            </a:pPr>
            <a:br>
              <a:rPr lang="en-US" dirty="0"/>
            </a:br>
            <a:r>
              <a:rPr lang="en-US" dirty="0"/>
              <a:t>(c) with intent to defraud creditors of the company, has concealed or removed any part of the property of the company since the date of any unsatisfied judgment or order for payment of money obtained against the company or within two months before that date, he shall be punishable with imprisonment for a term which shall not be less than one year but which may extend to three years and with fine which shall not be less than one lakh rupees but which may extend to three lakh rupees</a:t>
            </a:r>
          </a:p>
          <a:p>
            <a:pPr algn="just"/>
            <a:endParaRPr lang="en-IN" dirty="0"/>
          </a:p>
        </p:txBody>
      </p:sp>
    </p:spTree>
    <p:extLst>
      <p:ext uri="{BB962C8B-B14F-4D97-AF65-F5344CB8AC3E}">
        <p14:creationId xmlns:p14="http://schemas.microsoft.com/office/powerpoint/2010/main" val="1549053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827D60-372F-4F44-BCEA-1BA0573C4C41}"/>
              </a:ext>
            </a:extLst>
          </p:cNvPr>
          <p:cNvSpPr>
            <a:spLocks noGrp="1"/>
          </p:cNvSpPr>
          <p:nvPr>
            <p:ph sz="half" idx="1"/>
          </p:nvPr>
        </p:nvSpPr>
        <p:spPr>
          <a:xfrm>
            <a:off x="218661" y="198782"/>
            <a:ext cx="6458976" cy="6430617"/>
          </a:xfrm>
        </p:spPr>
        <p:txBody>
          <a:bodyPr>
            <a:normAutofit fontScale="62500" lnSpcReduction="20000"/>
          </a:bodyPr>
          <a:lstStyle/>
          <a:p>
            <a:pPr algn="just"/>
            <a:r>
              <a:rPr lang="en-US" b="1" dirty="0"/>
              <a:t>Liability Where Proper Accounts not Kept.</a:t>
            </a:r>
            <a:endParaRPr lang="en-US" dirty="0"/>
          </a:p>
          <a:p>
            <a:pPr algn="just"/>
            <a:r>
              <a:rPr lang="en-US" b="1" dirty="0"/>
              <a:t>338.</a:t>
            </a:r>
            <a:r>
              <a:rPr lang="en-US" dirty="0"/>
              <a:t> (1) Where a company is being wound up, if it is shown that proper books of account were not kept by the company throughout the period of two years immediately preceding the commencement of the winding up, or the period between the incorporation of the company and the commencement of the winding up, whichever is shorter, every officer of the company who is in default shall, unless he shows that he acted honestly and that in the circumstances in which the business of the company was carried on, the default was excusable, be punishable with imprisonment for a term which shall not be less than one year but which may extend to three years and with fine which shall not be less than one lakh rupees but which may extend to three lakh rupees.</a:t>
            </a:r>
          </a:p>
          <a:p>
            <a:pPr algn="just"/>
            <a:r>
              <a:rPr lang="en-US" dirty="0"/>
              <a:t>(2) For the purposes of sub-section (1), it shall be deemed that proper books of account have not been kept in the case of any company,—</a:t>
            </a:r>
          </a:p>
          <a:p>
            <a:pPr algn="just"/>
            <a:r>
              <a:rPr lang="en-US" dirty="0"/>
              <a:t>(a) if such books of account as are necessary to exhibit and explain the transactions and financial position of the business of the company, including books containing entries made from day-to-day in sufficient detail of all cash received and all cash paid, have not been kept; and</a:t>
            </a:r>
            <a:br>
              <a:rPr lang="en-US" dirty="0"/>
            </a:br>
            <a:r>
              <a:rPr lang="en-US" dirty="0"/>
              <a:t>(b) where the business of the company has involved dealings in goods, statements of the annual stock takings and, except in the case of goods sold by way of ordinary retail trade, of all goods sold and purchased, showing the goods and the buyers and the sellers thereof in sufficient detail to enable those goods and those buyers and sellers to be identified, have not been kept.</a:t>
            </a:r>
          </a:p>
          <a:p>
            <a:endParaRPr lang="en-IN" dirty="0"/>
          </a:p>
        </p:txBody>
      </p:sp>
    </p:spTree>
    <p:extLst>
      <p:ext uri="{BB962C8B-B14F-4D97-AF65-F5344CB8AC3E}">
        <p14:creationId xmlns:p14="http://schemas.microsoft.com/office/powerpoint/2010/main" val="30735495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D376C7-C78C-410B-939E-19C9351657A7}"/>
              </a:ext>
            </a:extLst>
          </p:cNvPr>
          <p:cNvSpPr>
            <a:spLocks noGrp="1"/>
          </p:cNvSpPr>
          <p:nvPr>
            <p:ph sz="half" idx="1"/>
          </p:nvPr>
        </p:nvSpPr>
        <p:spPr>
          <a:xfrm>
            <a:off x="218661" y="238539"/>
            <a:ext cx="5801139" cy="6400800"/>
          </a:xfrm>
        </p:spPr>
        <p:txBody>
          <a:bodyPr>
            <a:normAutofit fontScale="40000" lnSpcReduction="20000"/>
          </a:bodyPr>
          <a:lstStyle/>
          <a:p>
            <a:pPr algn="just"/>
            <a:r>
              <a:rPr lang="en-US" b="1" dirty="0"/>
              <a:t>Liability for Fraudulent Conduct of Business.</a:t>
            </a:r>
            <a:endParaRPr lang="en-US" dirty="0"/>
          </a:p>
          <a:p>
            <a:pPr algn="just"/>
            <a:r>
              <a:rPr lang="en-US" b="1" dirty="0"/>
              <a:t>339.</a:t>
            </a:r>
            <a:r>
              <a:rPr lang="en-US" dirty="0"/>
              <a:t> (1) If in the course of the winding up of a company, it appears that any business of the company has been carried on with intent to defraud creditors of the company or any other persons or for any fraudulent purpose, the Tribunal, on the application of the Official Liquidator, or the Company Liquidator or any creditor or contributory of the company, may, if it thinks it proper so to do, declare that any person, who is or has been a director, manager, or officer of the company or any persons who were knowingly parties to the carrying on of the business in the manner aforesaid shall be personally responsible, without any limitation of liability, for all or any of the debts or other liabilities of the company as the Tribunal may direct:</a:t>
            </a:r>
          </a:p>
          <a:p>
            <a:pPr algn="just"/>
            <a:r>
              <a:rPr lang="en-US" dirty="0"/>
              <a:t>Provided that on the hearing of an application under this sub-section, the Official Liquidator or the Company Liquidator, as the case may be, may himself give evidence or call witnesses.</a:t>
            </a:r>
          </a:p>
          <a:p>
            <a:pPr algn="just"/>
            <a:r>
              <a:rPr lang="en-US" dirty="0"/>
              <a:t>(2) Where the Tribunal makes any such declaration, it may give such further directions as it thinks proper for the purpose of giving effect to that declaration and, in particular,—</a:t>
            </a:r>
          </a:p>
          <a:p>
            <a:pPr marL="268288" indent="0" algn="just">
              <a:buNone/>
            </a:pPr>
            <a:br>
              <a:rPr lang="en-US" dirty="0"/>
            </a:br>
            <a:r>
              <a:rPr lang="en-US" dirty="0"/>
              <a:t>(a) make provision for making the liability of any such person under the declaration a charge on any debt or obligation due from the company to him, or on any mortgage or charge or any interest in any mortgage or charge on any assets of the company held by or vested in him, or any person on his behalf, or any person claiming as assignee from or through the person liable or any person acting on his behalf;</a:t>
            </a:r>
          </a:p>
          <a:p>
            <a:pPr marL="268288" indent="0" algn="just">
              <a:buNone/>
            </a:pPr>
            <a:br>
              <a:rPr lang="en-US" dirty="0"/>
            </a:br>
            <a:r>
              <a:rPr lang="en-US" dirty="0"/>
              <a:t>(b) make such further order as may be necessary for the purpose of enforcing any charge imposed under this sub-section.</a:t>
            </a:r>
          </a:p>
          <a:p>
            <a:pPr algn="just"/>
            <a:r>
              <a:rPr lang="en-US" dirty="0"/>
              <a:t>(3) Where any business of a company is carried on with such intent or for such purpose as is mentioned in sub-section (1), every person who was knowingly a party to the carrying on of the business in the manner aforesaid, shall be liable for action under </a:t>
            </a:r>
            <a:r>
              <a:rPr lang="en-US" dirty="0">
                <a:hlinkClick r:id="rId2"/>
              </a:rPr>
              <a:t>section 447</a:t>
            </a:r>
            <a:r>
              <a:rPr lang="en-US" dirty="0"/>
              <a:t>.</a:t>
            </a:r>
          </a:p>
          <a:p>
            <a:pPr algn="just"/>
            <a:r>
              <a:rPr lang="en-US" dirty="0"/>
              <a:t>(4) This section shall apply, notwithstanding that the person concerned may be punishable under any other law for the time being in force in respect of the matters on the ground of which the declaration is to be made.</a:t>
            </a:r>
          </a:p>
          <a:p>
            <a:pPr algn="just"/>
            <a:r>
              <a:rPr lang="en-US" dirty="0"/>
              <a:t>Explanation.—For the purposes of this section,—</a:t>
            </a:r>
          </a:p>
          <a:p>
            <a:pPr marL="268288" indent="0" algn="just">
              <a:buNone/>
            </a:pPr>
            <a:r>
              <a:rPr lang="en-US" dirty="0"/>
              <a:t>(a) the expression “assignee” includes any person to whom or in whose </a:t>
            </a:r>
            <a:r>
              <a:rPr lang="en-US" dirty="0" err="1"/>
              <a:t>favour</a:t>
            </a:r>
            <a:r>
              <a:rPr lang="en-US" dirty="0"/>
              <a:t>, by the directions of the person liable, the debt, obligation, mortgage or charge was created, issued or transferred or the interest was created, but does not include an assignee for valuable consideration, not including consideration by way of marriage, given in good faith and without notice of any of the matters on the ground of which the declaration is made;</a:t>
            </a:r>
          </a:p>
          <a:p>
            <a:pPr marL="268288" indent="0" algn="just">
              <a:buNone/>
            </a:pPr>
            <a:r>
              <a:rPr lang="en-US" dirty="0"/>
              <a:t>(b) the expression “officer” includes any person in accordance with whose directions or instructions the directors of the company have been accustomed to act.</a:t>
            </a:r>
          </a:p>
          <a:p>
            <a:pPr algn="just"/>
            <a:endParaRPr lang="en-IN" dirty="0"/>
          </a:p>
        </p:txBody>
      </p:sp>
      <p:sp>
        <p:nvSpPr>
          <p:cNvPr id="4" name="Content Placeholder 3">
            <a:extLst>
              <a:ext uri="{FF2B5EF4-FFF2-40B4-BE49-F238E27FC236}">
                <a16:creationId xmlns:a16="http://schemas.microsoft.com/office/drawing/2014/main" id="{5C48720A-03DD-4CCB-A9B8-E98C2F555892}"/>
              </a:ext>
            </a:extLst>
          </p:cNvPr>
          <p:cNvSpPr>
            <a:spLocks noGrp="1"/>
          </p:cNvSpPr>
          <p:nvPr>
            <p:ph sz="half" idx="2"/>
          </p:nvPr>
        </p:nvSpPr>
        <p:spPr>
          <a:xfrm>
            <a:off x="6172199" y="238538"/>
            <a:ext cx="5801139" cy="6400799"/>
          </a:xfrm>
        </p:spPr>
        <p:txBody>
          <a:bodyPr>
            <a:normAutofit fontScale="40000" lnSpcReduction="20000"/>
          </a:bodyPr>
          <a:lstStyle/>
          <a:p>
            <a:pPr algn="just"/>
            <a:r>
              <a:rPr lang="en-IN" sz="3500" b="1" dirty="0"/>
              <a:t>APPLICATION AGAINST DELINQUENT DIRECTORS, PROMOTERS AND OFFICERS OF THE COMPANY</a:t>
            </a:r>
            <a:endParaRPr lang="en-IN" sz="3500" dirty="0"/>
          </a:p>
          <a:p>
            <a:pPr algn="just"/>
            <a:r>
              <a:rPr lang="en-IN" sz="3500" b="1" dirty="0"/>
              <a:t>153. Application under section 339 or section 340.-</a:t>
            </a:r>
            <a:endParaRPr lang="en-IN" sz="3500" dirty="0"/>
          </a:p>
          <a:p>
            <a:pPr algn="just"/>
            <a:r>
              <a:rPr lang="en-IN" sz="3500" dirty="0"/>
              <a:t>An application under sub-section (1) of section 339 or under sub-section (1) of section 340, shall be made by a summons returnable in the first instance in chambers and the summons shall state the nature of the declaration or order for which the application is made, and the grounds of the application, and shall be served on every person against whom an order is sought not less than 7 days before the day named in the summons for the hearing of the application, and it shall not be necessary to file any affidavit or report before the return of the summons and the summons shall be in </a:t>
            </a:r>
            <a:r>
              <a:rPr lang="en-IN" sz="3500" b="1" dirty="0"/>
              <a:t>Form WIN 72</a:t>
            </a:r>
            <a:r>
              <a:rPr lang="en-IN" sz="3500" dirty="0"/>
              <a:t> or </a:t>
            </a:r>
            <a:r>
              <a:rPr lang="en-IN" sz="3500" b="1" dirty="0"/>
              <a:t>Form WIN 73</a:t>
            </a:r>
            <a:r>
              <a:rPr lang="en-IN" sz="3500" dirty="0"/>
              <a:t> with such variations as may be necessary.</a:t>
            </a:r>
          </a:p>
          <a:p>
            <a:pPr algn="just"/>
            <a:r>
              <a:rPr lang="en-IN" sz="3500" b="1" dirty="0"/>
              <a:t>154. Directions at preliminary hearing of summons. </a:t>
            </a:r>
            <a:r>
              <a:rPr lang="en-IN" sz="3500" dirty="0"/>
              <a:t>-</a:t>
            </a:r>
          </a:p>
          <a:p>
            <a:pPr algn="just"/>
            <a:r>
              <a:rPr lang="en-IN" sz="3500" dirty="0"/>
              <a:t>On the return of the summons, the Tribunal may give such directions as it shall think fit as to whether points of claim and defence are to be delivered, as to the taking of evidence wholly or in part by affidavit or orally, as to the cross-examination, on the hearing, before the Tribunal or of any deponents to affidavits in support of or in opposition to the application, as to any report, the Tribunal may require the liquidator to make, and generally as to the procedure on the summons and for the hearing thereof, and points of claim to be delivered shall be in Form </a:t>
            </a:r>
            <a:r>
              <a:rPr lang="en-IN" sz="3500" b="1" dirty="0"/>
              <a:t>WIN 74 </a:t>
            </a:r>
            <a:r>
              <a:rPr lang="en-IN" sz="3500" dirty="0"/>
              <a:t>or </a:t>
            </a:r>
            <a:r>
              <a:rPr lang="en-IN" sz="3500" b="1" dirty="0"/>
              <a:t>Form WIN 75</a:t>
            </a:r>
            <a:r>
              <a:rPr lang="en-IN" sz="3500" dirty="0"/>
              <a:t> with such variations as may be necessary.</a:t>
            </a:r>
          </a:p>
          <a:p>
            <a:pPr algn="just"/>
            <a:r>
              <a:rPr lang="en-IN" sz="3500" b="1" dirty="0"/>
              <a:t>155. Liberty to apply for further directions. -</a:t>
            </a:r>
            <a:endParaRPr lang="en-IN" sz="3500" dirty="0"/>
          </a:p>
          <a:p>
            <a:pPr algn="just"/>
            <a:r>
              <a:rPr lang="en-IN" sz="3500" dirty="0"/>
              <a:t>Where the Tribunal has directed that points of claim and </a:t>
            </a:r>
            <a:r>
              <a:rPr lang="en-IN" sz="3500" dirty="0" err="1"/>
              <a:t>defense</a:t>
            </a:r>
            <a:r>
              <a:rPr lang="en-IN" sz="3500" dirty="0"/>
              <a:t> shall be delivered, it shall be open to either party who wishes to apply for any further direction as to any interlocutory matter, to apply, by restoration of the summons, before the summons has been set down for trial, for such direction, upon giving two clear days' notice in writing to the other party stating the grounds of the application and a copy of the notice shall be filed with the Registry, two clear day's before the day fixed for the hearing of the application.</a:t>
            </a:r>
            <a:endParaRPr lang="en-IN" dirty="0"/>
          </a:p>
        </p:txBody>
      </p:sp>
    </p:spTree>
    <p:extLst>
      <p:ext uri="{BB962C8B-B14F-4D97-AF65-F5344CB8AC3E}">
        <p14:creationId xmlns:p14="http://schemas.microsoft.com/office/powerpoint/2010/main" val="32474381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027EB0-13C7-4DD5-807A-8D0187758EEC}"/>
              </a:ext>
            </a:extLst>
          </p:cNvPr>
          <p:cNvSpPr>
            <a:spLocks noGrp="1"/>
          </p:cNvSpPr>
          <p:nvPr>
            <p:ph sz="half" idx="1"/>
          </p:nvPr>
        </p:nvSpPr>
        <p:spPr>
          <a:xfrm>
            <a:off x="258417" y="268356"/>
            <a:ext cx="5761383" cy="6291469"/>
          </a:xfrm>
        </p:spPr>
        <p:txBody>
          <a:bodyPr>
            <a:normAutofit fontScale="55000" lnSpcReduction="20000"/>
          </a:bodyPr>
          <a:lstStyle/>
          <a:p>
            <a:pPr algn="just"/>
            <a:r>
              <a:rPr lang="en-US" sz="3100" b="1" dirty="0"/>
              <a:t>Power of Tribunal to Assess Damages Against Delinquent Directors, etc.</a:t>
            </a:r>
            <a:endParaRPr lang="en-US" sz="3100" dirty="0"/>
          </a:p>
          <a:p>
            <a:pPr algn="just"/>
            <a:r>
              <a:rPr lang="en-US" sz="3100" b="1" dirty="0"/>
              <a:t>340.</a:t>
            </a:r>
            <a:r>
              <a:rPr lang="en-US" sz="3100" dirty="0"/>
              <a:t> (1) If in the course of winding up of a company, it appears that any person who has taken part in the promotion or formation of the company, or any person, who is or has been a director, manager, Company Liquidator or officer of the company—</a:t>
            </a:r>
            <a:br>
              <a:rPr lang="en-US" sz="3100" dirty="0"/>
            </a:br>
            <a:r>
              <a:rPr lang="en-US" sz="3100" dirty="0"/>
              <a:t>(a) has misapplied, or retained, or become liable or accountable for, any money or property of the company; or</a:t>
            </a:r>
            <a:br>
              <a:rPr lang="en-US" sz="3100" dirty="0"/>
            </a:br>
            <a:r>
              <a:rPr lang="en-US" sz="3100" dirty="0"/>
              <a:t>(b) has been guilty of any misfeasance or breach of trust in relation to the company,</a:t>
            </a:r>
          </a:p>
          <a:p>
            <a:pPr algn="just"/>
            <a:r>
              <a:rPr lang="en-US" sz="3100" dirty="0"/>
              <a:t>the Tribunal may, on the application of the Official Liquidator, or the Company Liquidator, or of any creditor or contributory, made within the period specified in that behalf in sub-section (2), inquire into the conduct of the person, director, manager, Company Liquidator or officer aforesaid, and order him to repay or restore the money or property or any part thereof respectively, with interest at such rate as the Tribunal considers just and proper, or to contribute such sum to the assets of the company by way of compensation in respect of the misapplication, retainer, misfeasance or breach of trust, as the Tribunal considers just and proper.</a:t>
            </a:r>
          </a:p>
          <a:p>
            <a:pPr algn="just"/>
            <a:r>
              <a:rPr lang="en-US" sz="3100" dirty="0"/>
              <a:t>(2) An application under sub-section (1)shall be made </a:t>
            </a:r>
            <a:r>
              <a:rPr lang="en-US" sz="3100" u="sng" dirty="0"/>
              <a:t>within five years from the date of the winding up order</a:t>
            </a:r>
            <a:r>
              <a:rPr lang="en-US" sz="3100" dirty="0"/>
              <a:t>, or of the first appointment of the Company Liquidator in the winding up, or of the misapplication, retainer, misfeasance or breach of trust, as the case may be, whichever is longer.</a:t>
            </a:r>
          </a:p>
          <a:p>
            <a:pPr algn="just"/>
            <a:r>
              <a:rPr lang="en-US" sz="3100" dirty="0"/>
              <a:t>(3) This section shall apply, notwithstanding that the matter is one for which the person concerned may be criminally liable.</a:t>
            </a:r>
          </a:p>
        </p:txBody>
      </p:sp>
      <p:sp>
        <p:nvSpPr>
          <p:cNvPr id="4" name="Content Placeholder 3">
            <a:extLst>
              <a:ext uri="{FF2B5EF4-FFF2-40B4-BE49-F238E27FC236}">
                <a16:creationId xmlns:a16="http://schemas.microsoft.com/office/drawing/2014/main" id="{F31E0B3E-9DEF-4EAF-916F-D8CCA04E4085}"/>
              </a:ext>
            </a:extLst>
          </p:cNvPr>
          <p:cNvSpPr>
            <a:spLocks noGrp="1"/>
          </p:cNvSpPr>
          <p:nvPr>
            <p:ph sz="half" idx="2"/>
          </p:nvPr>
        </p:nvSpPr>
        <p:spPr>
          <a:xfrm>
            <a:off x="6172200" y="268356"/>
            <a:ext cx="5761382" cy="6291469"/>
          </a:xfrm>
        </p:spPr>
        <p:txBody>
          <a:bodyPr>
            <a:noAutofit/>
          </a:bodyPr>
          <a:lstStyle/>
          <a:p>
            <a:pPr algn="just"/>
            <a:r>
              <a:rPr lang="en-IN" sz="1400" b="1" dirty="0"/>
              <a:t>183. Costs in the discretion of Tribunal. -</a:t>
            </a:r>
            <a:endParaRPr lang="en-IN" sz="1400" dirty="0"/>
          </a:p>
          <a:p>
            <a:pPr algn="just"/>
            <a:r>
              <a:rPr lang="en-IN" sz="1400" dirty="0"/>
              <a:t>Costs shall be in the discretion of the Tribunal.</a:t>
            </a:r>
          </a:p>
          <a:p>
            <a:pPr algn="just"/>
            <a:r>
              <a:rPr lang="en-IN" sz="1400" b="1" dirty="0"/>
              <a:t>184. Bill of costs by authorised representative, etc. employed by</a:t>
            </a:r>
            <a:r>
              <a:rPr lang="en-IN" sz="1400" dirty="0"/>
              <a:t> </a:t>
            </a:r>
            <a:r>
              <a:rPr lang="en-IN" sz="1400" b="1" dirty="0"/>
              <a:t>CL.-</a:t>
            </a:r>
            <a:endParaRPr lang="en-IN" sz="1400" dirty="0"/>
          </a:p>
          <a:p>
            <a:pPr algn="just"/>
            <a:r>
              <a:rPr lang="en-IN" sz="1400" dirty="0"/>
              <a:t>Every authorised representative, accountant, auctioneer or other person employed by the CL in a winding up by the Tribunal, shall, on request by the CL </a:t>
            </a:r>
            <a:r>
              <a:rPr lang="en-IN" sz="1400" u="sng" dirty="0"/>
              <a:t>deliver</a:t>
            </a:r>
            <a:r>
              <a:rPr lang="en-IN" sz="1400" dirty="0"/>
              <a:t> his </a:t>
            </a:r>
            <a:r>
              <a:rPr lang="en-IN" sz="1400" u="sng" dirty="0"/>
              <a:t>bill of costs or charges to the CL</a:t>
            </a:r>
            <a:r>
              <a:rPr lang="en-IN" sz="1400" dirty="0"/>
              <a:t>, and if he fails to do so </a:t>
            </a:r>
            <a:r>
              <a:rPr lang="en-IN" sz="1400" u="sng" dirty="0"/>
              <a:t>within 4 weeks of the receipt of the request</a:t>
            </a:r>
            <a:r>
              <a:rPr lang="en-IN" sz="1400" dirty="0"/>
              <a:t> or such extended time as the Tribunal may allow, the CL shall declare and distribute the dividend without regard to such person's claim and </a:t>
            </a:r>
            <a:r>
              <a:rPr lang="en-IN" sz="1400" u="sng" dirty="0"/>
              <a:t>the claim shall be forfeited</a:t>
            </a:r>
            <a:r>
              <a:rPr lang="en-IN" sz="1400" dirty="0"/>
              <a:t>:</a:t>
            </a:r>
          </a:p>
          <a:p>
            <a:pPr algn="just"/>
            <a:r>
              <a:rPr lang="en-IN" sz="1400" dirty="0"/>
              <a:t>Provided that the </a:t>
            </a:r>
            <a:r>
              <a:rPr lang="en-IN" sz="1400" u="sng" dirty="0"/>
              <a:t>Tribunal may</a:t>
            </a:r>
            <a:r>
              <a:rPr lang="en-IN" sz="1400" dirty="0"/>
              <a:t>, at any time before the declaration of the final dividend, for good cause shown, </a:t>
            </a:r>
            <a:r>
              <a:rPr lang="en-IN" sz="1400" u="sng" dirty="0"/>
              <a:t>restore the claim and order the bill to be received</a:t>
            </a:r>
            <a:r>
              <a:rPr lang="en-IN" sz="1400" dirty="0"/>
              <a:t> without prejudice to the distribution of dividends declared prior to the making of the order, and the request by CL shall be in </a:t>
            </a:r>
            <a:r>
              <a:rPr lang="en-IN" sz="1400" b="1" dirty="0"/>
              <a:t>Form WIN 95</a:t>
            </a:r>
            <a:r>
              <a:rPr lang="en-IN" sz="1400" dirty="0"/>
              <a:t>.</a:t>
            </a:r>
          </a:p>
          <a:p>
            <a:pPr algn="just"/>
            <a:r>
              <a:rPr lang="en-IN" sz="1400" b="1" dirty="0"/>
              <a:t>185. Fees in misfeasance proceeding.-</a:t>
            </a:r>
            <a:endParaRPr lang="en-IN" sz="1400" dirty="0"/>
          </a:p>
          <a:p>
            <a:pPr algn="just"/>
            <a:r>
              <a:rPr lang="en-IN" sz="1400" dirty="0"/>
              <a:t>In</a:t>
            </a:r>
            <a:r>
              <a:rPr lang="en-IN" sz="1400" b="1" dirty="0"/>
              <a:t> </a:t>
            </a:r>
            <a:r>
              <a:rPr lang="en-IN" sz="1400" dirty="0"/>
              <a:t>a proceeding against the persons referred to in sections 339 or 340, the fees to authorised representatives shall be allowed as decided by the Tribunal having regard to the nature and complexity of the case.</a:t>
            </a:r>
          </a:p>
          <a:p>
            <a:pPr algn="just"/>
            <a:r>
              <a:rPr lang="en-IN" sz="1400" b="1" dirty="0"/>
              <a:t>186. Fees when proceeding is compromised.-</a:t>
            </a:r>
            <a:endParaRPr lang="en-IN" sz="1400" dirty="0"/>
          </a:p>
          <a:p>
            <a:pPr algn="just"/>
            <a:r>
              <a:rPr lang="en-IN" sz="1400" b="1" dirty="0"/>
              <a:t>Where </a:t>
            </a:r>
            <a:r>
              <a:rPr lang="en-IN" sz="1400" dirty="0"/>
              <a:t>a proceeding is compromised prior to its being set down for hearing, the fees to be allowed to authorised representatives of the parties shall be as decided by the Tribunal having regard to the nature and complexity of the case.</a:t>
            </a:r>
            <a:endParaRPr lang="en-IN" sz="1100" dirty="0"/>
          </a:p>
        </p:txBody>
      </p:sp>
    </p:spTree>
    <p:extLst>
      <p:ext uri="{BB962C8B-B14F-4D97-AF65-F5344CB8AC3E}">
        <p14:creationId xmlns:p14="http://schemas.microsoft.com/office/powerpoint/2010/main" val="29299056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027EB0-13C7-4DD5-807A-8D0187758EEC}"/>
              </a:ext>
            </a:extLst>
          </p:cNvPr>
          <p:cNvSpPr>
            <a:spLocks noGrp="1"/>
          </p:cNvSpPr>
          <p:nvPr>
            <p:ph sz="half" idx="1"/>
          </p:nvPr>
        </p:nvSpPr>
        <p:spPr>
          <a:xfrm>
            <a:off x="258417" y="268356"/>
            <a:ext cx="5761383" cy="6291469"/>
          </a:xfrm>
        </p:spPr>
        <p:txBody>
          <a:bodyPr>
            <a:normAutofit/>
          </a:bodyPr>
          <a:lstStyle/>
          <a:p>
            <a:pPr algn="just"/>
            <a:r>
              <a:rPr lang="en-US" sz="1600" b="1" dirty="0"/>
              <a:t>Power of Tribunal to Assess Damages Against Delinquent Directors, etc. – </a:t>
            </a:r>
            <a:r>
              <a:rPr lang="en-US" sz="1600" b="1" dirty="0" err="1"/>
              <a:t>Contd</a:t>
            </a:r>
            <a:r>
              <a:rPr lang="en-US" sz="1600" b="1" dirty="0"/>
              <a:t>……</a:t>
            </a:r>
            <a:endParaRPr lang="en-US" sz="1600" dirty="0"/>
          </a:p>
        </p:txBody>
      </p:sp>
      <p:sp>
        <p:nvSpPr>
          <p:cNvPr id="4" name="Content Placeholder 3">
            <a:extLst>
              <a:ext uri="{FF2B5EF4-FFF2-40B4-BE49-F238E27FC236}">
                <a16:creationId xmlns:a16="http://schemas.microsoft.com/office/drawing/2014/main" id="{F31E0B3E-9DEF-4EAF-916F-D8CCA04E4085}"/>
              </a:ext>
            </a:extLst>
          </p:cNvPr>
          <p:cNvSpPr>
            <a:spLocks noGrp="1"/>
          </p:cNvSpPr>
          <p:nvPr>
            <p:ph sz="half" idx="2"/>
          </p:nvPr>
        </p:nvSpPr>
        <p:spPr>
          <a:xfrm>
            <a:off x="6172200" y="268356"/>
            <a:ext cx="5761382" cy="6291469"/>
          </a:xfrm>
        </p:spPr>
        <p:txBody>
          <a:bodyPr>
            <a:noAutofit/>
          </a:bodyPr>
          <a:lstStyle/>
          <a:p>
            <a:pPr algn="just"/>
            <a:r>
              <a:rPr lang="en-IN" sz="1600" b="1" dirty="0"/>
              <a:t>187. Costs of parties having common interest.-</a:t>
            </a:r>
            <a:endParaRPr lang="en-IN" sz="1600" dirty="0"/>
          </a:p>
          <a:p>
            <a:pPr algn="just"/>
            <a:r>
              <a:rPr lang="en-IN" sz="1600" dirty="0"/>
              <a:t>(1) Where two or more petitions or applications raise a common issue and are heard together and decided by a common judgment, unless the Tribunal otherwise orders, only one set of costs shall be allowed to all the parties together in the said petitions or applications who have a common interest.</a:t>
            </a:r>
          </a:p>
          <a:p>
            <a:pPr algn="just"/>
            <a:r>
              <a:rPr lang="en-IN" sz="1600" dirty="0"/>
              <a:t>(2) Where different parties in the same proceeding have a common interest, only one set of fees shall be allowed to all of them together, though they may be represented by different authorised representatives, unless the Tribunal otherwise orders.</a:t>
            </a:r>
          </a:p>
          <a:p>
            <a:pPr algn="just"/>
            <a:r>
              <a:rPr lang="en-IN" sz="1600" b="1" dirty="0"/>
              <a:t>188. Tribunal's power to </a:t>
            </a:r>
            <a:r>
              <a:rPr lang="en-IN" sz="1600" dirty="0"/>
              <a:t>fix </a:t>
            </a:r>
            <a:r>
              <a:rPr lang="en-IN" sz="1600" b="1" dirty="0"/>
              <a:t>a fee. -</a:t>
            </a:r>
            <a:endParaRPr lang="en-IN" sz="1600" dirty="0"/>
          </a:p>
          <a:p>
            <a:pPr algn="just"/>
            <a:r>
              <a:rPr lang="en-IN" sz="1600" dirty="0"/>
              <a:t>(1) Nothing in these rules shall be deemed to prevent the Tribunal from fixing a fee for any matter if in any particular case the Tribunal considers it necessary to do so in the interest of justice.</a:t>
            </a:r>
          </a:p>
          <a:p>
            <a:pPr algn="just"/>
            <a:r>
              <a:rPr lang="en-IN" sz="1600" dirty="0"/>
              <a:t>(2) In any case where the contest has not been of a substantial nature, the Tribunal may direct that the costs shall be on the uncontested scale.</a:t>
            </a:r>
          </a:p>
          <a:p>
            <a:pPr algn="just"/>
            <a:r>
              <a:rPr lang="en-IN" sz="1600" b="1" dirty="0"/>
              <a:t>189. Allowance to witnesses.-</a:t>
            </a:r>
            <a:endParaRPr lang="en-IN" sz="1600" dirty="0"/>
          </a:p>
          <a:p>
            <a:pPr algn="just"/>
            <a:r>
              <a:rPr lang="en-IN" sz="1600" b="1" dirty="0"/>
              <a:t>The </a:t>
            </a:r>
            <a:r>
              <a:rPr lang="en-IN" sz="1600" dirty="0"/>
              <a:t>allowances to be made to witnesses shall be on the scales as determined by the Tribunal.</a:t>
            </a:r>
            <a:endParaRPr lang="en-IN" sz="1100" dirty="0"/>
          </a:p>
        </p:txBody>
      </p:sp>
    </p:spTree>
    <p:extLst>
      <p:ext uri="{BB962C8B-B14F-4D97-AF65-F5344CB8AC3E}">
        <p14:creationId xmlns:p14="http://schemas.microsoft.com/office/powerpoint/2010/main" val="185755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476FF9-F0C6-4D21-8AC7-4AA74E391A1D}"/>
              </a:ext>
            </a:extLst>
          </p:cNvPr>
          <p:cNvSpPr>
            <a:spLocks noGrp="1"/>
          </p:cNvSpPr>
          <p:nvPr>
            <p:ph sz="half" idx="1"/>
          </p:nvPr>
        </p:nvSpPr>
        <p:spPr>
          <a:xfrm>
            <a:off x="209550" y="161924"/>
            <a:ext cx="7284326" cy="6543675"/>
          </a:xfrm>
        </p:spPr>
        <p:txBody>
          <a:bodyPr>
            <a:normAutofit fontScale="92500"/>
          </a:bodyPr>
          <a:lstStyle/>
          <a:p>
            <a:pPr algn="just"/>
            <a:r>
              <a:rPr lang="en-US" sz="1800" b="1" dirty="0"/>
              <a:t>Powers of Tribunal.</a:t>
            </a:r>
            <a:endParaRPr lang="en-US" sz="1800" dirty="0"/>
          </a:p>
          <a:p>
            <a:pPr algn="just"/>
            <a:r>
              <a:rPr lang="en-US" sz="1800" b="1" dirty="0"/>
              <a:t>273.</a:t>
            </a:r>
            <a:r>
              <a:rPr lang="en-US" sz="1800" dirty="0"/>
              <a:t> (1) The Tribunal may, on receipt of a petition for winding up under </a:t>
            </a:r>
            <a:r>
              <a:rPr lang="en-US" sz="1800" dirty="0">
                <a:hlinkClick r:id="rId2"/>
              </a:rPr>
              <a:t>section 272</a:t>
            </a:r>
            <a:r>
              <a:rPr lang="en-US" sz="1800" dirty="0"/>
              <a:t> pass any of the following orders, namely:—</a:t>
            </a:r>
          </a:p>
          <a:p>
            <a:pPr marL="0" indent="0" algn="just">
              <a:buNone/>
            </a:pPr>
            <a:r>
              <a:rPr lang="en-US" sz="1800" dirty="0"/>
              <a:t>(a) dismiss it, with or without costs;</a:t>
            </a:r>
          </a:p>
          <a:p>
            <a:pPr marL="0" indent="0" algn="just">
              <a:buNone/>
            </a:pPr>
            <a:r>
              <a:rPr lang="en-US" sz="1800" dirty="0"/>
              <a:t>(b)make any interim order as it thinks fit;</a:t>
            </a:r>
          </a:p>
          <a:p>
            <a:pPr marL="0" indent="0" algn="just">
              <a:buNone/>
            </a:pPr>
            <a:r>
              <a:rPr lang="en-US" sz="1800" dirty="0"/>
              <a:t>(c) appoint a provisional liquidator of the company till the winding up order;</a:t>
            </a:r>
          </a:p>
          <a:p>
            <a:pPr marL="0" indent="0" algn="just">
              <a:buNone/>
            </a:pPr>
            <a:r>
              <a:rPr lang="en-US" sz="1800" dirty="0"/>
              <a:t>(d) make an order for the winding up of the company with or without costs; or</a:t>
            </a:r>
          </a:p>
          <a:p>
            <a:pPr marL="0" indent="0" algn="just">
              <a:buNone/>
            </a:pPr>
            <a:r>
              <a:rPr lang="en-US" sz="1800" dirty="0"/>
              <a:t>(e) any other order as it thinks fit:</a:t>
            </a:r>
          </a:p>
          <a:p>
            <a:pPr algn="just"/>
            <a:r>
              <a:rPr lang="en-US" sz="1800" dirty="0"/>
              <a:t>Provided that an order under this sub-section shall be made within </a:t>
            </a:r>
            <a:r>
              <a:rPr lang="en-US" sz="1800" u="sng" dirty="0"/>
              <a:t>90 days from the date of presentation of the petition</a:t>
            </a:r>
            <a:r>
              <a:rPr lang="en-US" sz="1800" dirty="0"/>
              <a:t>:</a:t>
            </a:r>
          </a:p>
          <a:p>
            <a:pPr algn="just"/>
            <a:r>
              <a:rPr lang="en-US" sz="1800" dirty="0"/>
              <a:t>Provided further that before appointing a provisional liquidator under clause (c), the </a:t>
            </a:r>
            <a:r>
              <a:rPr lang="en-US" sz="1800" u="sng" dirty="0"/>
              <a:t>Tribunal shall give notice to the company</a:t>
            </a:r>
            <a:r>
              <a:rPr lang="en-US" sz="1800" dirty="0"/>
              <a:t>, unless for special reasons to be recorded in writing, the Tribunal thinks fit to dispense with such notice:</a:t>
            </a:r>
          </a:p>
          <a:p>
            <a:pPr algn="just"/>
            <a:r>
              <a:rPr lang="en-US" sz="1800" dirty="0"/>
              <a:t>Provided also that the Tribunal shall not refuse to make a winding up order on the ground only that the assets of the company have been mortgaged for an amount equal to or in excess of those assets, or that the company has no assets.</a:t>
            </a:r>
          </a:p>
          <a:p>
            <a:pPr algn="just"/>
            <a:r>
              <a:rPr lang="en-US" sz="1800" dirty="0"/>
              <a:t>(2) Where a petition is presented on the ground that it is just and equitable that the company should be wound up, the Tribunal may refuse to make an order of winding up, if it is of the opinion that </a:t>
            </a:r>
            <a:r>
              <a:rPr lang="en-US" sz="1800" u="sng" dirty="0"/>
              <a:t>some other remedy is available to the petitioners </a:t>
            </a:r>
            <a:r>
              <a:rPr lang="en-US" sz="1800" dirty="0"/>
              <a:t>and that they are acting unreasonably in seeking to have the company wound up instead of pursuing the other remedy.</a:t>
            </a:r>
          </a:p>
          <a:p>
            <a:pPr algn="just"/>
            <a:endParaRPr lang="en-IN" sz="1800" dirty="0"/>
          </a:p>
        </p:txBody>
      </p:sp>
    </p:spTree>
    <p:extLst>
      <p:ext uri="{BB962C8B-B14F-4D97-AF65-F5344CB8AC3E}">
        <p14:creationId xmlns:p14="http://schemas.microsoft.com/office/powerpoint/2010/main" val="26847673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820B6-3C0D-4972-B6C4-F1577883B4D3}"/>
              </a:ext>
            </a:extLst>
          </p:cNvPr>
          <p:cNvSpPr>
            <a:spLocks noGrp="1"/>
          </p:cNvSpPr>
          <p:nvPr>
            <p:ph sz="half" idx="1"/>
          </p:nvPr>
        </p:nvSpPr>
        <p:spPr>
          <a:xfrm>
            <a:off x="268357" y="258416"/>
            <a:ext cx="6073720" cy="6321287"/>
          </a:xfrm>
        </p:spPr>
        <p:txBody>
          <a:bodyPr>
            <a:normAutofit/>
          </a:bodyPr>
          <a:lstStyle/>
          <a:p>
            <a:pPr algn="just"/>
            <a:r>
              <a:rPr lang="en-US" b="1" dirty="0"/>
              <a:t>Liability Under </a:t>
            </a:r>
            <a:r>
              <a:rPr lang="en-US" b="1" dirty="0">
                <a:hlinkClick r:id="rId2"/>
              </a:rPr>
              <a:t>Sections 339</a:t>
            </a:r>
            <a:r>
              <a:rPr lang="en-US" b="1" dirty="0"/>
              <a:t> and </a:t>
            </a:r>
            <a:r>
              <a:rPr lang="en-US" b="1" dirty="0">
                <a:hlinkClick r:id="rId3"/>
              </a:rPr>
              <a:t>340</a:t>
            </a:r>
            <a:r>
              <a:rPr lang="en-US" b="1" dirty="0"/>
              <a:t> to Extend to Partners or Directors in Firms or Companies</a:t>
            </a:r>
            <a:endParaRPr lang="en-US" dirty="0"/>
          </a:p>
          <a:p>
            <a:pPr algn="just"/>
            <a:r>
              <a:rPr lang="en-US" b="1" dirty="0"/>
              <a:t>341.</a:t>
            </a:r>
            <a:r>
              <a:rPr lang="en-US" dirty="0"/>
              <a:t> Where a declaration under </a:t>
            </a:r>
            <a:r>
              <a:rPr lang="en-US" dirty="0">
                <a:hlinkClick r:id="rId2"/>
              </a:rPr>
              <a:t>section 339</a:t>
            </a:r>
            <a:r>
              <a:rPr lang="en-US" dirty="0"/>
              <a:t> or an order under </a:t>
            </a:r>
            <a:r>
              <a:rPr lang="en-US" dirty="0">
                <a:hlinkClick r:id="rId3"/>
              </a:rPr>
              <a:t>section 340</a:t>
            </a:r>
            <a:r>
              <a:rPr lang="en-US" dirty="0"/>
              <a:t> is made in respect of a firm or body corporate, the Tribunal shall also have power to make a declaration under </a:t>
            </a:r>
            <a:r>
              <a:rPr lang="en-US" dirty="0">
                <a:hlinkClick r:id="rId2"/>
              </a:rPr>
              <a:t>section 339</a:t>
            </a:r>
            <a:r>
              <a:rPr lang="en-US" dirty="0"/>
              <a:t>, or pass an order under </a:t>
            </a:r>
            <a:r>
              <a:rPr lang="en-US" dirty="0">
                <a:hlinkClick r:id="rId3"/>
              </a:rPr>
              <a:t>section 340</a:t>
            </a:r>
            <a:r>
              <a:rPr lang="en-US" dirty="0"/>
              <a:t>, as the case may be, in respect of any person who was at the relevant time a partner in that firm or a director of that body corporate.</a:t>
            </a:r>
          </a:p>
        </p:txBody>
      </p:sp>
    </p:spTree>
    <p:extLst>
      <p:ext uri="{BB962C8B-B14F-4D97-AF65-F5344CB8AC3E}">
        <p14:creationId xmlns:p14="http://schemas.microsoft.com/office/powerpoint/2010/main" val="36615173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CF8FD9-0531-4991-92AB-A60B4C388106}"/>
              </a:ext>
            </a:extLst>
          </p:cNvPr>
          <p:cNvSpPr>
            <a:spLocks noGrp="1"/>
          </p:cNvSpPr>
          <p:nvPr>
            <p:ph sz="half" idx="1"/>
          </p:nvPr>
        </p:nvSpPr>
        <p:spPr>
          <a:xfrm>
            <a:off x="278296" y="268356"/>
            <a:ext cx="5741504" cy="6321286"/>
          </a:xfrm>
        </p:spPr>
        <p:txBody>
          <a:bodyPr>
            <a:normAutofit fontScale="62500" lnSpcReduction="20000"/>
          </a:bodyPr>
          <a:lstStyle/>
          <a:p>
            <a:pPr algn="just"/>
            <a:r>
              <a:rPr lang="en-US" b="1" dirty="0"/>
              <a:t>Prosecution of Delinquent Officers and Members of Company</a:t>
            </a:r>
            <a:endParaRPr lang="en-US" dirty="0"/>
          </a:p>
          <a:p>
            <a:pPr algn="just"/>
            <a:r>
              <a:rPr lang="en-US" b="1" dirty="0"/>
              <a:t>342.</a:t>
            </a:r>
            <a:r>
              <a:rPr lang="en-US" dirty="0"/>
              <a:t> (1) If it appears to the Tribunal in the course of a winding up by the Tribunal, that any person, who is or has been an officer, or any member, of the company has been guilty of any offence in relation to the company, the Tribunal may, either on the application of any person interested in the winding up or </a:t>
            </a:r>
            <a:r>
              <a:rPr lang="en-US" dirty="0" err="1"/>
              <a:t>suo</a:t>
            </a:r>
            <a:r>
              <a:rPr lang="en-US" dirty="0"/>
              <a:t> </a:t>
            </a:r>
            <a:r>
              <a:rPr lang="en-US" dirty="0" err="1"/>
              <a:t>motu</a:t>
            </a:r>
            <a:r>
              <a:rPr lang="en-US" dirty="0"/>
              <a:t>, direct the liquidator to prosecute the offender or to refer the matter to the Registrar.</a:t>
            </a:r>
          </a:p>
          <a:p>
            <a:pPr algn="just"/>
            <a:r>
              <a:rPr lang="en-US" dirty="0"/>
              <a:t>(2)</a:t>
            </a:r>
            <a:r>
              <a:rPr lang="en-US" baseline="30000" dirty="0">
                <a:hlinkClick r:id="rId2"/>
              </a:rPr>
              <a:t>1</a:t>
            </a:r>
            <a:r>
              <a:rPr lang="en-US" dirty="0"/>
              <a:t>[Omitted]</a:t>
            </a:r>
          </a:p>
          <a:p>
            <a:pPr algn="just"/>
            <a:r>
              <a:rPr lang="en-US" dirty="0"/>
              <a:t>(3)</a:t>
            </a:r>
            <a:r>
              <a:rPr lang="en-US" baseline="30000" dirty="0">
                <a:hlinkClick r:id="rId2"/>
              </a:rPr>
              <a:t>1</a:t>
            </a:r>
            <a:r>
              <a:rPr lang="en-US" dirty="0"/>
              <a:t>[Omitted]</a:t>
            </a:r>
          </a:p>
          <a:p>
            <a:pPr algn="just"/>
            <a:r>
              <a:rPr lang="en-US" dirty="0"/>
              <a:t>(4)</a:t>
            </a:r>
            <a:r>
              <a:rPr lang="en-US" baseline="30000" dirty="0">
                <a:hlinkClick r:id="rId2"/>
              </a:rPr>
              <a:t>1</a:t>
            </a:r>
            <a:r>
              <a:rPr lang="en-US" dirty="0"/>
              <a:t>[Omitted]</a:t>
            </a:r>
          </a:p>
          <a:p>
            <a:pPr algn="just"/>
            <a:r>
              <a:rPr lang="en-US" dirty="0"/>
              <a:t>(5) When any prosecution is instituted under this section, it shall be the duty of the liquidator and of every person, who is or has been an officer and agent of the company to give all assistance in connection with the prosecution which he is reasonably able to give.</a:t>
            </a:r>
          </a:p>
          <a:p>
            <a:pPr algn="just"/>
            <a:r>
              <a:rPr lang="en-US" dirty="0"/>
              <a:t>Explanation.—For the purposes of this sub-section, the expression “agent”, in relation to a company, shall include any banker or legal adviser of the company and any person employed by the company as auditor.</a:t>
            </a:r>
          </a:p>
          <a:p>
            <a:pPr algn="just"/>
            <a:r>
              <a:rPr lang="en-US" dirty="0"/>
              <a:t>(6) If a person fails or neglects to give assistance required by sub-section (5), he shall be liable to pay fine which shall not be less than twenty-five thousand rupees but which may extend to one lakh rupees.</a:t>
            </a:r>
          </a:p>
          <a:p>
            <a:pPr algn="just"/>
            <a:endParaRPr lang="en-IN" dirty="0"/>
          </a:p>
        </p:txBody>
      </p:sp>
    </p:spTree>
    <p:extLst>
      <p:ext uri="{BB962C8B-B14F-4D97-AF65-F5344CB8AC3E}">
        <p14:creationId xmlns:p14="http://schemas.microsoft.com/office/powerpoint/2010/main" val="40929819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51B96F-6838-49D3-ACD1-C9D9C41A89F3}"/>
              </a:ext>
            </a:extLst>
          </p:cNvPr>
          <p:cNvSpPr>
            <a:spLocks noGrp="1"/>
          </p:cNvSpPr>
          <p:nvPr>
            <p:ph sz="half" idx="1"/>
          </p:nvPr>
        </p:nvSpPr>
        <p:spPr>
          <a:xfrm>
            <a:off x="298174" y="218660"/>
            <a:ext cx="5721626" cy="6410739"/>
          </a:xfrm>
        </p:spPr>
        <p:txBody>
          <a:bodyPr>
            <a:normAutofit fontScale="55000" lnSpcReduction="20000"/>
          </a:bodyPr>
          <a:lstStyle/>
          <a:p>
            <a:pPr algn="just"/>
            <a:r>
              <a:rPr lang="en-US" b="1" dirty="0"/>
              <a:t>Company Liquidator to Exercise Certain Powers Subject to Sanction.</a:t>
            </a:r>
            <a:endParaRPr lang="en-US" dirty="0"/>
          </a:p>
          <a:p>
            <a:pPr algn="just"/>
            <a:r>
              <a:rPr lang="en-US" b="1" dirty="0"/>
              <a:t>343.</a:t>
            </a:r>
            <a:r>
              <a:rPr lang="en-US" dirty="0"/>
              <a:t> (1) The Company Liquidator may, with the sanction of the Tribunal, when the company is being wound up by the Tribunal,—</a:t>
            </a:r>
          </a:p>
          <a:p>
            <a:pPr algn="just"/>
            <a:r>
              <a:rPr lang="en-US" dirty="0"/>
              <a:t>(</a:t>
            </a:r>
            <a:r>
              <a:rPr lang="en-US" dirty="0" err="1"/>
              <a:t>i</a:t>
            </a:r>
            <a:r>
              <a:rPr lang="en-US" dirty="0"/>
              <a:t>) pay any class of creditors in full;</a:t>
            </a:r>
          </a:p>
          <a:p>
            <a:pPr algn="just"/>
            <a:r>
              <a:rPr lang="en-US" dirty="0"/>
              <a:t>(ii) make any compromise or arrangement with creditors or persons claiming to be creditors, or having or alleging themselves to have any claim, present or future, certain or contingent, against the company, or whereby the company may be rendered liable; or </a:t>
            </a:r>
          </a:p>
          <a:p>
            <a:pPr algn="just"/>
            <a:r>
              <a:rPr lang="en-US" dirty="0"/>
              <a:t>(iii) compromise any call or liability to call, debt, and liability capable of resulting in a debt, and any claim, present or future, certain or contingent, ascertained or sounding only in damages, subsisting or alleged to subsist between the company and a contributory or alleged contributory or other debtor or person apprehending liability to the company, and all questions in any way relating to or affecting the assets or liabilities or the winding up of the company, on such terms as may be agreed, and take any security for the discharge of any such call, debt, liability or claim, and give a complete discharge in respect thereof.</a:t>
            </a:r>
          </a:p>
          <a:p>
            <a:pPr algn="just"/>
            <a:r>
              <a:rPr lang="en-US" dirty="0"/>
              <a:t>(2) Notwithstanding anything contained in sub-section (1), in the case of a winding up by the Tribunal, the Central Government may make rules to provide that the Company Liquidator may, under such circumstances, if any, and subject to such conditions, restrictions and limitations, if any, as may be prescribed, exercise any of the powers referred to in subclause (ii) or sub-clause (iii) of clause (b) of sub-section (1) without the sanction of the Tribunal.</a:t>
            </a:r>
          </a:p>
          <a:p>
            <a:pPr algn="just"/>
            <a:r>
              <a:rPr lang="en-US" dirty="0"/>
              <a:t>(3) Any creditor or contributory may apply in the manner prescribed to the Tribunal with respect to any exercise or proposed exercise of powers by the Company Liquidator under this section, and the Tribunal shall after giving a reasonable opportunity to such applicant and the Company Liquidator, pass such orders as it may think fit.</a:t>
            </a:r>
          </a:p>
          <a:p>
            <a:pPr algn="just"/>
            <a:endParaRPr lang="en-IN" dirty="0"/>
          </a:p>
        </p:txBody>
      </p:sp>
      <p:sp>
        <p:nvSpPr>
          <p:cNvPr id="4" name="Content Placeholder 3">
            <a:extLst>
              <a:ext uri="{FF2B5EF4-FFF2-40B4-BE49-F238E27FC236}">
                <a16:creationId xmlns:a16="http://schemas.microsoft.com/office/drawing/2014/main" id="{FC0E9AA3-BF1F-4193-8818-22F0B4ED6D05}"/>
              </a:ext>
            </a:extLst>
          </p:cNvPr>
          <p:cNvSpPr>
            <a:spLocks noGrp="1"/>
          </p:cNvSpPr>
          <p:nvPr>
            <p:ph sz="half" idx="2"/>
          </p:nvPr>
        </p:nvSpPr>
        <p:spPr>
          <a:xfrm>
            <a:off x="6172200" y="218660"/>
            <a:ext cx="5721626" cy="6410739"/>
          </a:xfrm>
        </p:spPr>
        <p:txBody>
          <a:bodyPr>
            <a:normAutofit fontScale="55000" lnSpcReduction="20000"/>
          </a:bodyPr>
          <a:lstStyle/>
          <a:p>
            <a:pPr algn="just"/>
            <a:r>
              <a:rPr lang="en-IN" b="1" dirty="0"/>
              <a:t>COMPROMISE OR ABANDONMENT OF CLAIMS</a:t>
            </a:r>
            <a:endParaRPr lang="en-IN" dirty="0"/>
          </a:p>
          <a:p>
            <a:pPr algn="just"/>
            <a:r>
              <a:rPr lang="en-IN" b="1" dirty="0"/>
              <a:t>163. No claim to be compromised or abandoned without sanction of</a:t>
            </a:r>
            <a:r>
              <a:rPr lang="en-IN" dirty="0"/>
              <a:t> </a:t>
            </a:r>
            <a:r>
              <a:rPr lang="en-IN" b="1" dirty="0"/>
              <a:t>Tribunal. </a:t>
            </a:r>
            <a:r>
              <a:rPr lang="en-IN" dirty="0"/>
              <a:t>-</a:t>
            </a:r>
          </a:p>
          <a:p>
            <a:pPr algn="just"/>
            <a:r>
              <a:rPr lang="en-IN" dirty="0"/>
              <a:t>In a winding up by the Tribunal, no claim by the company against any person shall be compromised or abandoned by the CL without the </a:t>
            </a:r>
            <a:r>
              <a:rPr lang="en-IN" u="sng" dirty="0"/>
              <a:t>sanction of the Tribunal </a:t>
            </a:r>
            <a:r>
              <a:rPr lang="en-IN" dirty="0"/>
              <a:t>upon notice to such person as the Tribunal may direct.</a:t>
            </a:r>
          </a:p>
          <a:p>
            <a:pPr algn="just"/>
            <a:r>
              <a:rPr lang="en-IN" b="1" dirty="0"/>
              <a:t>164. Application for sanction of compromise. </a:t>
            </a:r>
            <a:r>
              <a:rPr lang="en-IN" dirty="0"/>
              <a:t>-</a:t>
            </a:r>
          </a:p>
          <a:p>
            <a:pPr algn="just"/>
            <a:r>
              <a:rPr lang="en-IN" dirty="0"/>
              <a:t>Every application for sanction of a compromise or arrangement referred to in clauses (ii) and (iii) of sub- section (1) of section 343 shall be accompanied by a copy of the proposed compromise or arrangement and shall be </a:t>
            </a:r>
            <a:r>
              <a:rPr lang="en-IN" u="sng" dirty="0"/>
              <a:t>supported by an affidavit of the CL, along with final report of the AC</a:t>
            </a:r>
            <a:r>
              <a:rPr lang="en-IN" dirty="0"/>
              <a:t>; stating that for the reasons set out in the affidavit he is satisfied that the proposed compromise or arrangement is beneficial to the company.</a:t>
            </a:r>
          </a:p>
        </p:txBody>
      </p:sp>
    </p:spTree>
    <p:extLst>
      <p:ext uri="{BB962C8B-B14F-4D97-AF65-F5344CB8AC3E}">
        <p14:creationId xmlns:p14="http://schemas.microsoft.com/office/powerpoint/2010/main" val="26461659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DBBBE1-046C-4B9D-8A42-8331BD85CF46}"/>
              </a:ext>
            </a:extLst>
          </p:cNvPr>
          <p:cNvSpPr>
            <a:spLocks noGrp="1"/>
          </p:cNvSpPr>
          <p:nvPr>
            <p:ph sz="half" idx="1"/>
          </p:nvPr>
        </p:nvSpPr>
        <p:spPr>
          <a:xfrm>
            <a:off x="288235" y="298174"/>
            <a:ext cx="6271956" cy="6271591"/>
          </a:xfrm>
        </p:spPr>
        <p:txBody>
          <a:bodyPr>
            <a:normAutofit fontScale="92500" lnSpcReduction="20000"/>
          </a:bodyPr>
          <a:lstStyle/>
          <a:p>
            <a:pPr algn="just"/>
            <a:r>
              <a:rPr lang="en-US" b="1" dirty="0"/>
              <a:t>Statement that Company is in Liquidation.</a:t>
            </a:r>
            <a:endParaRPr lang="en-US" dirty="0"/>
          </a:p>
          <a:p>
            <a:pPr algn="just"/>
            <a:r>
              <a:rPr lang="en-US" b="1" dirty="0"/>
              <a:t>344.</a:t>
            </a:r>
            <a:r>
              <a:rPr lang="en-US" dirty="0"/>
              <a:t> (1) Where a company is being wound up, whether by the Tribunal or voluntarily, every invoice, order for goods or business letter issued by or on behalf of the company or a Company Liquidator of the company, or a receiver or manager of the property of the company, being a document on or in which the name of the company appears, shall contain a statement that the company is being wound up.</a:t>
            </a:r>
          </a:p>
          <a:p>
            <a:pPr algn="just"/>
            <a:r>
              <a:rPr lang="en-US" dirty="0"/>
              <a:t>(2) If a company contravenes the provisions of sub-section (1), the company, and every officer of the company, the Company Liquidator and any receiver or manager, who </a:t>
            </a:r>
            <a:r>
              <a:rPr lang="en-US" dirty="0" err="1"/>
              <a:t>wilfully</a:t>
            </a:r>
            <a:r>
              <a:rPr lang="en-US" dirty="0"/>
              <a:t> </a:t>
            </a:r>
            <a:r>
              <a:rPr lang="en-US" dirty="0" err="1"/>
              <a:t>authorises</a:t>
            </a:r>
            <a:r>
              <a:rPr lang="en-US" dirty="0"/>
              <a:t> or permits the non-compliance, shall be punishable with fine which shall not be less than fifty thousand rupees but which may extend to three lakh rupees.</a:t>
            </a:r>
          </a:p>
          <a:p>
            <a:endParaRPr lang="en-IN" dirty="0"/>
          </a:p>
        </p:txBody>
      </p:sp>
    </p:spTree>
    <p:extLst>
      <p:ext uri="{BB962C8B-B14F-4D97-AF65-F5344CB8AC3E}">
        <p14:creationId xmlns:p14="http://schemas.microsoft.com/office/powerpoint/2010/main" val="6772589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F0A3FA-0BCC-42AF-878E-7AA6BC35F483}"/>
              </a:ext>
            </a:extLst>
          </p:cNvPr>
          <p:cNvSpPr>
            <a:spLocks noGrp="1"/>
          </p:cNvSpPr>
          <p:nvPr>
            <p:ph sz="half" idx="1"/>
          </p:nvPr>
        </p:nvSpPr>
        <p:spPr>
          <a:xfrm>
            <a:off x="278295" y="327990"/>
            <a:ext cx="6483231" cy="6231835"/>
          </a:xfrm>
        </p:spPr>
        <p:txBody>
          <a:bodyPr>
            <a:normAutofit/>
          </a:bodyPr>
          <a:lstStyle/>
          <a:p>
            <a:pPr algn="just"/>
            <a:r>
              <a:rPr lang="en-US" b="1" dirty="0"/>
              <a:t>Books and Papers of Company to be Evidence</a:t>
            </a:r>
            <a:endParaRPr lang="en-US" dirty="0"/>
          </a:p>
          <a:p>
            <a:pPr algn="just"/>
            <a:r>
              <a:rPr lang="en-US" b="1" dirty="0"/>
              <a:t>345.</a:t>
            </a:r>
            <a:r>
              <a:rPr lang="en-US" dirty="0"/>
              <a:t> Where a company is being wound up, all books and papers of the company and of the Company Liquidator shall, as between the contributories of the company, be prima facie evidence of the truth of all matters purporting to be recorded therein.</a:t>
            </a:r>
          </a:p>
          <a:p>
            <a:pPr algn="just"/>
            <a:endParaRPr lang="en-IN" dirty="0"/>
          </a:p>
        </p:txBody>
      </p:sp>
    </p:spTree>
    <p:extLst>
      <p:ext uri="{BB962C8B-B14F-4D97-AF65-F5344CB8AC3E}">
        <p14:creationId xmlns:p14="http://schemas.microsoft.com/office/powerpoint/2010/main" val="25594281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DFD159-3D18-486E-82A7-E5EB67E03B4C}"/>
              </a:ext>
            </a:extLst>
          </p:cNvPr>
          <p:cNvSpPr>
            <a:spLocks noGrp="1"/>
          </p:cNvSpPr>
          <p:nvPr>
            <p:ph sz="half" idx="1"/>
          </p:nvPr>
        </p:nvSpPr>
        <p:spPr>
          <a:xfrm>
            <a:off x="278296" y="278867"/>
            <a:ext cx="6541954" cy="6281530"/>
          </a:xfrm>
        </p:spPr>
        <p:txBody>
          <a:bodyPr>
            <a:normAutofit fontScale="92500" lnSpcReduction="10000"/>
          </a:bodyPr>
          <a:lstStyle/>
          <a:p>
            <a:pPr algn="just"/>
            <a:r>
              <a:rPr lang="en-US" b="1" dirty="0"/>
              <a:t>Inspection of Books and Papers by Creditors and Contributories.</a:t>
            </a:r>
            <a:endParaRPr lang="en-US" dirty="0"/>
          </a:p>
          <a:p>
            <a:pPr algn="just"/>
            <a:r>
              <a:rPr lang="en-US" b="1" dirty="0"/>
              <a:t>346.</a:t>
            </a:r>
            <a:r>
              <a:rPr lang="en-US" dirty="0"/>
              <a:t> (1) At any time after the making of an order for the winding up of a company by the Tribunal, any creditor or contributory of the company may inspect the books and papers of the company only in accordance with, and subject to such rules as may be prescribed.</a:t>
            </a:r>
          </a:p>
          <a:p>
            <a:pPr algn="just"/>
            <a:r>
              <a:rPr lang="en-US" dirty="0"/>
              <a:t>(2) Nothing contained in sub-section (1)shall exclude or restrict any rights conferred by any law for the time being in force—</a:t>
            </a:r>
          </a:p>
          <a:p>
            <a:pPr marL="0" indent="0" algn="just">
              <a:buNone/>
            </a:pPr>
            <a:r>
              <a:rPr lang="en-US" dirty="0"/>
              <a:t>(a) on the Central Government or a State Government;</a:t>
            </a:r>
          </a:p>
          <a:p>
            <a:pPr marL="0" indent="0" algn="just">
              <a:buNone/>
            </a:pPr>
            <a:r>
              <a:rPr lang="en-US" dirty="0"/>
              <a:t>(b) on any authority or officer thereof; or</a:t>
            </a:r>
          </a:p>
          <a:p>
            <a:pPr marL="0" indent="0" algn="just">
              <a:buNone/>
            </a:pPr>
            <a:r>
              <a:rPr lang="en-US" dirty="0"/>
              <a:t>(c) on any person acting under the authority of any such Government or of any such authority or officer.</a:t>
            </a:r>
          </a:p>
          <a:p>
            <a:pPr algn="just"/>
            <a:endParaRPr lang="en-IN" dirty="0"/>
          </a:p>
        </p:txBody>
      </p:sp>
    </p:spTree>
    <p:extLst>
      <p:ext uri="{BB962C8B-B14F-4D97-AF65-F5344CB8AC3E}">
        <p14:creationId xmlns:p14="http://schemas.microsoft.com/office/powerpoint/2010/main" val="10843279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A77DDF-C0AA-4F22-975D-E5F6111227DA}"/>
              </a:ext>
            </a:extLst>
          </p:cNvPr>
          <p:cNvSpPr>
            <a:spLocks noGrp="1"/>
          </p:cNvSpPr>
          <p:nvPr>
            <p:ph sz="half" idx="1"/>
          </p:nvPr>
        </p:nvSpPr>
        <p:spPr>
          <a:xfrm>
            <a:off x="308113" y="268357"/>
            <a:ext cx="7074199" cy="6321287"/>
          </a:xfrm>
        </p:spPr>
        <p:txBody>
          <a:bodyPr>
            <a:normAutofit fontScale="70000" lnSpcReduction="20000"/>
          </a:bodyPr>
          <a:lstStyle/>
          <a:p>
            <a:pPr algn="just"/>
            <a:r>
              <a:rPr lang="en-US" b="1" dirty="0"/>
              <a:t>Disposal of Books and Papers of Company.</a:t>
            </a:r>
            <a:endParaRPr lang="en-US" dirty="0"/>
          </a:p>
          <a:p>
            <a:pPr algn="just"/>
            <a:r>
              <a:rPr lang="en-US" b="1" dirty="0"/>
              <a:t>347.</a:t>
            </a:r>
            <a:r>
              <a:rPr lang="en-US" dirty="0"/>
              <a:t> (1) When the affairs of a company have been completely wound up and it is about to be dissolved, the books and papers of such company and those of the Company  Liquidator may be disposed of in such manner as the Tribunal directs.</a:t>
            </a:r>
          </a:p>
          <a:p>
            <a:pPr algn="just"/>
            <a:r>
              <a:rPr lang="en-US" dirty="0"/>
              <a:t>(2) After the expiry of five years from the dissolution of the company, no responsibility shall devolve on the company, the Company Liquidator, or any person to whom the custody of the books and papers has been entrusted, by reason of any book or paper not being forthcoming to any person claiming to be interested therein.</a:t>
            </a:r>
          </a:p>
          <a:p>
            <a:pPr algn="just"/>
            <a:r>
              <a:rPr lang="en-US" dirty="0"/>
              <a:t>(3)The Central Government may, by rules,—</a:t>
            </a:r>
          </a:p>
          <a:p>
            <a:pPr marL="0" indent="0" algn="just">
              <a:buNone/>
            </a:pPr>
            <a:r>
              <a:rPr lang="en-US" dirty="0"/>
              <a:t>(a) prevent for such period as it thinks proper the destruction of the books and papers of a company which has been wound up and of its Company Liquidator; and</a:t>
            </a:r>
          </a:p>
          <a:p>
            <a:pPr marL="0" indent="0" algn="just">
              <a:buNone/>
            </a:pPr>
            <a:r>
              <a:rPr lang="en-US" dirty="0"/>
              <a:t>(b) enable any creditor or contributory of the company to make representations to the Central Government in respect of the matters specified in clause (a) and to appeal to the Tribunal from any order which may be made by the Central Government in the matter.</a:t>
            </a:r>
          </a:p>
          <a:p>
            <a:pPr algn="just"/>
            <a:r>
              <a:rPr lang="en-US" dirty="0"/>
              <a:t>(4) If any person acts in contravention of any rule framed or an order made under sub-section (3), he shall be punishable with imprisonment for a term which may extend to six months or with fine which may extend to fifty thousand rupees, or with both.</a:t>
            </a:r>
          </a:p>
          <a:p>
            <a:pPr algn="just"/>
            <a:endParaRPr lang="en-IN" dirty="0"/>
          </a:p>
        </p:txBody>
      </p:sp>
    </p:spTree>
    <p:extLst>
      <p:ext uri="{BB962C8B-B14F-4D97-AF65-F5344CB8AC3E}">
        <p14:creationId xmlns:p14="http://schemas.microsoft.com/office/powerpoint/2010/main" val="25852645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683E8C-3C50-4893-BAE0-0F9DAE9EB23C}"/>
              </a:ext>
            </a:extLst>
          </p:cNvPr>
          <p:cNvSpPr>
            <a:spLocks noGrp="1"/>
          </p:cNvSpPr>
          <p:nvPr>
            <p:ph sz="half" idx="1"/>
          </p:nvPr>
        </p:nvSpPr>
        <p:spPr>
          <a:xfrm>
            <a:off x="298174" y="278296"/>
            <a:ext cx="7470032" cy="6351104"/>
          </a:xfrm>
        </p:spPr>
        <p:txBody>
          <a:bodyPr>
            <a:normAutofit fontScale="92500" lnSpcReduction="10000"/>
          </a:bodyPr>
          <a:lstStyle/>
          <a:p>
            <a:pPr algn="just"/>
            <a:r>
              <a:rPr lang="en-US" sz="1400" b="1" dirty="0"/>
              <a:t>Information as to Pending Liquidations.</a:t>
            </a:r>
            <a:endParaRPr lang="en-US" sz="1400" dirty="0"/>
          </a:p>
          <a:p>
            <a:pPr algn="just"/>
            <a:r>
              <a:rPr lang="en-US" sz="1400" b="1" dirty="0"/>
              <a:t>348.</a:t>
            </a:r>
            <a:r>
              <a:rPr lang="en-US" sz="1400" dirty="0"/>
              <a:t> (1) If the winding up of a company is not concluded within one year after its commencement, the Company Liquidator shall, unless he is exempted from so doing, either wholly or in part by the # </a:t>
            </a:r>
            <a:r>
              <a:rPr lang="en-US" sz="1400" dirty="0">
                <a:hlinkClick r:id="rId2"/>
              </a:rPr>
              <a:t>Central Government</a:t>
            </a:r>
            <a:r>
              <a:rPr lang="en-US" sz="1400" dirty="0"/>
              <a:t>, within two months of the expiry of such year and thereafter until the winding up is concluded, at intervals of not more than one year or at such shorter intervals, if any, as may be prescribed, file a statement in such form containing such particulars as may be prescribed, duly audited, by a person qualified to act as auditor of the company, with respect to the proceedings in, and position of, the liquidation, with the Tribunal:</a:t>
            </a:r>
          </a:p>
          <a:p>
            <a:pPr algn="just"/>
            <a:r>
              <a:rPr lang="en-US" sz="1400" dirty="0"/>
              <a:t>Provided that no such audit as is referred to in this sub-section shall be necessary where the provisions of section 294 apply;"]</a:t>
            </a:r>
          </a:p>
          <a:p>
            <a:pPr algn="just"/>
            <a:r>
              <a:rPr lang="en-US" sz="1400" dirty="0"/>
              <a:t>(2) When the statement is filed with the Tribunal under clause (a) of sub-section (1), a copy shall simultaneously be filed with the Registrar and shall be kept by him along with the other records of the company.</a:t>
            </a:r>
          </a:p>
          <a:p>
            <a:pPr algn="just"/>
            <a:r>
              <a:rPr lang="en-US" sz="1400" dirty="0"/>
              <a:t>(3) Where a statement referred to in sub-section (1)relates to a Government company in liquidation, the Company Liquidator shall forward a copy thereof—</a:t>
            </a:r>
            <a:br>
              <a:rPr lang="en-US" sz="1400" dirty="0"/>
            </a:br>
            <a:r>
              <a:rPr lang="en-US" sz="1400" dirty="0"/>
              <a:t>(a) to the Central Government, if that Government is a member of the Government company;</a:t>
            </a:r>
            <a:br>
              <a:rPr lang="en-US" sz="1400" dirty="0"/>
            </a:br>
            <a:r>
              <a:rPr lang="en-US" sz="1400" dirty="0"/>
              <a:t>(b) to any State Government, if that Government is a member of the Government company; or</a:t>
            </a:r>
            <a:br>
              <a:rPr lang="en-US" sz="1400" dirty="0"/>
            </a:br>
            <a:r>
              <a:rPr lang="en-US" sz="1400" dirty="0"/>
              <a:t>(c) to the Central Government and any State Government, if both the Governments are members of the Government company.</a:t>
            </a:r>
          </a:p>
          <a:p>
            <a:pPr algn="just"/>
            <a:r>
              <a:rPr lang="en-US" sz="1400" dirty="0"/>
              <a:t>(4) Any person stating himself in writing to be a creditor or contributory of the company shall be entitled, by himself or by his agent, at all reasonable times, on payment of the prescribed fee, to inspect the statement referred to in sub-section (1), and to receive a copy thereof or an extract therefrom.</a:t>
            </a:r>
          </a:p>
          <a:p>
            <a:pPr algn="just"/>
            <a:r>
              <a:rPr lang="en-US" sz="1400" dirty="0"/>
              <a:t>(5) Any person fraudulently stating himself to be a creditor or contributory under subsection (4)shall be deemed to be guilty of an offence under section 182 of the Indian Penal Code, and shall, on the application of the Company Liquidator, be punishable accordingly.</a:t>
            </a:r>
          </a:p>
          <a:p>
            <a:pPr algn="just"/>
            <a:r>
              <a:rPr lang="en-US" sz="1400" dirty="0"/>
              <a:t>(6) If a Company Liquidator contravenes the provisions of this section, the Company Liquidator shall be punishable with fine which may extend to five thousand rupees for every day during which the failure continues.</a:t>
            </a:r>
          </a:p>
          <a:p>
            <a:pPr algn="just"/>
            <a:r>
              <a:rPr lang="en-US" sz="1400" dirty="0"/>
              <a:t>(7) If a Company Liquidator makes </a:t>
            </a:r>
            <a:r>
              <a:rPr lang="en-US" sz="1400" dirty="0" err="1"/>
              <a:t>wilful</a:t>
            </a:r>
            <a:r>
              <a:rPr lang="en-US" sz="1400" dirty="0"/>
              <a:t> default in causing the statement referred to in sub-section (1) audited by a person who is not qualified to act as an auditor of the company, the Company Liquidator shall be punishable with imprisonment for a term which may extend to six months or with fine which may extend to one lakh rupees, or with both.</a:t>
            </a:r>
          </a:p>
          <a:p>
            <a:endParaRPr lang="en-IN" sz="1000" dirty="0"/>
          </a:p>
        </p:txBody>
      </p:sp>
    </p:spTree>
    <p:extLst>
      <p:ext uri="{BB962C8B-B14F-4D97-AF65-F5344CB8AC3E}">
        <p14:creationId xmlns:p14="http://schemas.microsoft.com/office/powerpoint/2010/main" val="23955009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45D1835-3B62-4366-B957-1ACFE527D8D0}"/>
              </a:ext>
            </a:extLst>
          </p:cNvPr>
          <p:cNvSpPr>
            <a:spLocks noGrp="1"/>
          </p:cNvSpPr>
          <p:nvPr>
            <p:ph sz="half" idx="2"/>
          </p:nvPr>
        </p:nvSpPr>
        <p:spPr>
          <a:xfrm>
            <a:off x="4792717" y="262758"/>
            <a:ext cx="7115503" cy="6306207"/>
          </a:xfrm>
        </p:spPr>
        <p:txBody>
          <a:bodyPr>
            <a:normAutofit fontScale="70000" lnSpcReduction="20000"/>
          </a:bodyPr>
          <a:lstStyle/>
          <a:p>
            <a:pPr algn="just"/>
            <a:r>
              <a:rPr lang="en-IN" b="1" dirty="0"/>
              <a:t>SALE BY CL</a:t>
            </a:r>
            <a:endParaRPr lang="en-IN" dirty="0"/>
          </a:p>
          <a:p>
            <a:pPr algn="just"/>
            <a:r>
              <a:rPr lang="en-IN" b="1" dirty="0"/>
              <a:t>165. Sale to be subject to sanction and to confirmation by Tribunal.</a:t>
            </a:r>
            <a:r>
              <a:rPr lang="en-IN" dirty="0"/>
              <a:t>-</a:t>
            </a:r>
          </a:p>
          <a:p>
            <a:pPr algn="just"/>
            <a:r>
              <a:rPr lang="en-IN" dirty="0"/>
              <a:t>Unless the Tribunal otherwise orders, no property or asset belonging to company which is being wound up by the Tribunal shall be sold by the CL </a:t>
            </a:r>
            <a:r>
              <a:rPr lang="en-IN" u="sng" dirty="0"/>
              <a:t>without the previous sanction of the Tribunal</a:t>
            </a:r>
            <a:r>
              <a:rPr lang="en-IN" dirty="0"/>
              <a:t>, and every sale shall be subject to confirmation by the Tribunal.</a:t>
            </a:r>
          </a:p>
          <a:p>
            <a:pPr algn="just"/>
            <a:r>
              <a:rPr lang="en-IN" b="1" dirty="0"/>
              <a:t>166. Procedure at sale. -</a:t>
            </a:r>
            <a:endParaRPr lang="en-IN" dirty="0"/>
          </a:p>
          <a:p>
            <a:pPr algn="just"/>
            <a:r>
              <a:rPr lang="en-IN" dirty="0"/>
              <a:t>Every sale shall be held by the CL, or, if the Tribunal shall so direct, by an agent or an auctioneer approved by the Tribunal, and subject to such terms and conditions, if any, as may be approved by the Tribunal and </a:t>
            </a:r>
            <a:r>
              <a:rPr lang="en-IN" u="sng" dirty="0"/>
              <a:t>all sales shall be made by public auction or by inviting sealed tenders or by electronic bidding </a:t>
            </a:r>
            <a:r>
              <a:rPr lang="en-IN" dirty="0"/>
              <a:t>or in such manners as the Tribunal may direct.</a:t>
            </a:r>
          </a:p>
          <a:p>
            <a:pPr algn="just"/>
            <a:r>
              <a:rPr lang="en-IN" b="1" dirty="0"/>
              <a:t>167. Expenses of sale. -</a:t>
            </a:r>
            <a:endParaRPr lang="en-IN" dirty="0"/>
          </a:p>
          <a:p>
            <a:pPr algn="just"/>
            <a:r>
              <a:rPr lang="en-IN" dirty="0"/>
              <a:t>Where property forming part of a company's assets is sold by the CL through an auctioneer or other agent, the gross proceeds of the sale shall, unless, the Tribunal otherwise orders, be paid over to the liquidator by such auctioneer or agent and the charges and </a:t>
            </a:r>
            <a:r>
              <a:rPr lang="en-IN" u="sng" dirty="0"/>
              <a:t>expenses connected with the sale shall afterwards be paid to such auctioneer or agent in accordance with the scales, if any, fixed by the Tribunal</a:t>
            </a:r>
            <a:r>
              <a:rPr lang="en-IN" dirty="0"/>
              <a:t>.</a:t>
            </a:r>
          </a:p>
        </p:txBody>
      </p:sp>
    </p:spTree>
    <p:extLst>
      <p:ext uri="{BB962C8B-B14F-4D97-AF65-F5344CB8AC3E}">
        <p14:creationId xmlns:p14="http://schemas.microsoft.com/office/powerpoint/2010/main" val="29645788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68481C-404C-470C-8031-84D3DA3CE004}"/>
              </a:ext>
            </a:extLst>
          </p:cNvPr>
          <p:cNvSpPr>
            <a:spLocks noGrp="1"/>
          </p:cNvSpPr>
          <p:nvPr>
            <p:ph sz="half" idx="1"/>
          </p:nvPr>
        </p:nvSpPr>
        <p:spPr>
          <a:xfrm>
            <a:off x="288235" y="288235"/>
            <a:ext cx="6381013" cy="6311348"/>
          </a:xfrm>
        </p:spPr>
        <p:txBody>
          <a:bodyPr>
            <a:normAutofit/>
          </a:bodyPr>
          <a:lstStyle/>
          <a:p>
            <a:pPr algn="just"/>
            <a:r>
              <a:rPr lang="en-US" b="1" dirty="0"/>
              <a:t>Official Liquidator to Make Payments into Public Account of India.</a:t>
            </a:r>
            <a:endParaRPr lang="en-US" dirty="0"/>
          </a:p>
          <a:p>
            <a:pPr algn="just"/>
            <a:r>
              <a:rPr lang="en-US" b="1" dirty="0"/>
              <a:t>349.</a:t>
            </a:r>
            <a:r>
              <a:rPr lang="en-US" dirty="0"/>
              <a:t> Every OL shall, in such manner and at such times as may be prescribed, pay the monies received by him as OL of any company, into the public account of India in the Reserve Bank of India.</a:t>
            </a:r>
          </a:p>
          <a:p>
            <a:pPr algn="just"/>
            <a:endParaRPr lang="en-IN" dirty="0"/>
          </a:p>
        </p:txBody>
      </p:sp>
    </p:spTree>
    <p:extLst>
      <p:ext uri="{BB962C8B-B14F-4D97-AF65-F5344CB8AC3E}">
        <p14:creationId xmlns:p14="http://schemas.microsoft.com/office/powerpoint/2010/main" val="320929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5C070A-22BB-429E-AB29-9F997417BC38}"/>
              </a:ext>
            </a:extLst>
          </p:cNvPr>
          <p:cNvSpPr>
            <a:spLocks noGrp="1"/>
          </p:cNvSpPr>
          <p:nvPr>
            <p:ph sz="half" idx="1"/>
          </p:nvPr>
        </p:nvSpPr>
        <p:spPr>
          <a:xfrm>
            <a:off x="0" y="179732"/>
            <a:ext cx="6019800" cy="6678267"/>
          </a:xfrm>
        </p:spPr>
        <p:txBody>
          <a:bodyPr>
            <a:normAutofit fontScale="55000" lnSpcReduction="20000"/>
          </a:bodyPr>
          <a:lstStyle/>
          <a:p>
            <a:pPr algn="just"/>
            <a:r>
              <a:rPr lang="en-US" sz="2900" b="1" dirty="0"/>
              <a:t>Directions for Filing Statement of Affairs.</a:t>
            </a:r>
            <a:endParaRPr lang="en-US" sz="2900" dirty="0"/>
          </a:p>
          <a:p>
            <a:pPr algn="just"/>
            <a:r>
              <a:rPr lang="en-US" sz="2900" b="1" dirty="0"/>
              <a:t>274.</a:t>
            </a:r>
            <a:r>
              <a:rPr lang="en-US" sz="2900" dirty="0"/>
              <a:t> (1) Where a petition for winding up is filed before the Tribunal by any person other than the company, the Tribunal shall, if satisfied that a prima facie case for winding up of the company is made out, by an order direct the company to file its objections along with a statement of its affairs within 30 days of the order in such form and in such manner as may be prescribed:</a:t>
            </a:r>
          </a:p>
          <a:p>
            <a:pPr algn="just"/>
            <a:r>
              <a:rPr lang="en-US" sz="2900" dirty="0"/>
              <a:t>Provided that the Tribunal may allow a further period of 30 days in a situation of contingency or special circumstances:</a:t>
            </a:r>
          </a:p>
          <a:p>
            <a:pPr algn="just"/>
            <a:r>
              <a:rPr lang="en-US" sz="2900" dirty="0"/>
              <a:t>Provided further that the Tribunal may direct the petitioner to deposit such security for costs as it may consider reasonable as a precondition to issue directions to the company.</a:t>
            </a:r>
          </a:p>
          <a:p>
            <a:pPr algn="just"/>
            <a:r>
              <a:rPr lang="en-US" sz="2900" dirty="0"/>
              <a:t>(2) A company</a:t>
            </a:r>
            <a:r>
              <a:rPr lang="en-US" sz="2900" u="sng" dirty="0"/>
              <a:t>, which fails to file the statement of affairs </a:t>
            </a:r>
            <a:r>
              <a:rPr lang="en-US" sz="2900" dirty="0"/>
              <a:t>as referred to in sub-section (1), </a:t>
            </a:r>
            <a:r>
              <a:rPr lang="en-US" sz="2900" u="sng" dirty="0"/>
              <a:t>shall forfeit the right to oppose the petition </a:t>
            </a:r>
            <a:r>
              <a:rPr lang="en-US" sz="2900" dirty="0"/>
              <a:t>and such directors and officers of the company as found responsible for such non-compliance, shall be liable for punishment under sub-section (4).</a:t>
            </a:r>
          </a:p>
          <a:p>
            <a:pPr algn="just"/>
            <a:r>
              <a:rPr lang="en-US" sz="2900" dirty="0"/>
              <a:t>(3) The directors and other officers of the company, in respect of which an order for winding up is passed by the Tribunal under clause (d) of sub-section (1) of </a:t>
            </a:r>
            <a:r>
              <a:rPr lang="en-US" sz="2900" dirty="0">
                <a:hlinkClick r:id="rId2"/>
              </a:rPr>
              <a:t>section 273,</a:t>
            </a:r>
            <a:r>
              <a:rPr lang="en-US" sz="2900" dirty="0"/>
              <a:t> shall, within a period of thirty days of such order, submit, at the cost of the company, the books of account of the company completed and audited up to the date of the order, to such liquidator and in the manner specified by the Tribunal.</a:t>
            </a:r>
          </a:p>
          <a:p>
            <a:pPr algn="just"/>
            <a:r>
              <a:rPr lang="en-US" sz="2900" dirty="0"/>
              <a:t>(4) If any director or officer of the company contravenes the provisions of this section, the director or the officer of the company who is in default shall be punishable with imprisonment for a term which may extend to six months or with fine which shall not be less than </a:t>
            </a:r>
            <a:r>
              <a:rPr lang="en-US" sz="2900" u="sng" dirty="0"/>
              <a:t>Rs. 25,000/- but which may extend to Rs. 5 Lakhs</a:t>
            </a:r>
            <a:r>
              <a:rPr lang="en-US" sz="2900" dirty="0"/>
              <a:t>, or with both.</a:t>
            </a:r>
          </a:p>
          <a:p>
            <a:pPr algn="just"/>
            <a:r>
              <a:rPr lang="en-US" sz="2900" dirty="0"/>
              <a:t>(5) The complaint may be filed in this behalf before the Special Court by ROC, provisional liquidator, CL or any person </a:t>
            </a:r>
            <a:r>
              <a:rPr lang="en-US" sz="2900" dirty="0" err="1"/>
              <a:t>authorised</a:t>
            </a:r>
            <a:r>
              <a:rPr lang="en-US" sz="2900" dirty="0"/>
              <a:t> by the Tribunal.</a:t>
            </a:r>
          </a:p>
          <a:p>
            <a:pPr algn="just"/>
            <a:endParaRPr lang="en-IN" dirty="0"/>
          </a:p>
        </p:txBody>
      </p:sp>
      <p:sp>
        <p:nvSpPr>
          <p:cNvPr id="4" name="Content Placeholder 3">
            <a:extLst>
              <a:ext uri="{FF2B5EF4-FFF2-40B4-BE49-F238E27FC236}">
                <a16:creationId xmlns:a16="http://schemas.microsoft.com/office/drawing/2014/main" id="{3E4F2E5C-0D18-44A9-88A8-0DA04C418BAF}"/>
              </a:ext>
            </a:extLst>
          </p:cNvPr>
          <p:cNvSpPr>
            <a:spLocks noGrp="1"/>
          </p:cNvSpPr>
          <p:nvPr>
            <p:ph sz="half" idx="2"/>
          </p:nvPr>
        </p:nvSpPr>
        <p:spPr>
          <a:xfrm>
            <a:off x="6172199" y="199040"/>
            <a:ext cx="5772149" cy="6438900"/>
          </a:xfrm>
        </p:spPr>
        <p:txBody>
          <a:bodyPr>
            <a:normAutofit fontScale="55000" lnSpcReduction="20000"/>
          </a:bodyPr>
          <a:lstStyle/>
          <a:p>
            <a:pPr algn="just"/>
            <a:r>
              <a:rPr lang="en-IN" sz="4400" b="1" dirty="0"/>
              <a:t>4. Statement of affairs.-</a:t>
            </a:r>
            <a:endParaRPr lang="en-IN" sz="4400" dirty="0"/>
          </a:p>
          <a:p>
            <a:pPr algn="just"/>
            <a:r>
              <a:rPr lang="en-IN" sz="4400" dirty="0"/>
              <a:t>The statement of affairs, as required to be filed under sub-section (4) of section 272 or sub-section (1) of section 274, shall be in </a:t>
            </a:r>
            <a:r>
              <a:rPr lang="en-IN" sz="4400" b="1" dirty="0"/>
              <a:t>Form WIN 4 </a:t>
            </a:r>
            <a:r>
              <a:rPr lang="en-IN" sz="4400" dirty="0"/>
              <a:t>and shall contain information up to the date which shall not be more than 30  days prior to the date of filling the petition or filling the objection as applicable and the statement of affairs shall be made in duplicate, duly verified by an affidavit, and affidavit of concurrence of the statement of affairs shall be in </a:t>
            </a:r>
            <a:r>
              <a:rPr lang="en-IN" sz="4400" b="1" dirty="0"/>
              <a:t>Form WIN 5.</a:t>
            </a:r>
          </a:p>
          <a:p>
            <a:pPr algn="just"/>
            <a:endParaRPr lang="en-IN" dirty="0"/>
          </a:p>
        </p:txBody>
      </p:sp>
    </p:spTree>
    <p:extLst>
      <p:ext uri="{BB962C8B-B14F-4D97-AF65-F5344CB8AC3E}">
        <p14:creationId xmlns:p14="http://schemas.microsoft.com/office/powerpoint/2010/main" val="37207145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B3F910-8759-409D-881A-8DA36D9FF9A0}"/>
              </a:ext>
            </a:extLst>
          </p:cNvPr>
          <p:cNvSpPr>
            <a:spLocks noGrp="1"/>
          </p:cNvSpPr>
          <p:nvPr>
            <p:ph sz="half" idx="1"/>
          </p:nvPr>
        </p:nvSpPr>
        <p:spPr>
          <a:xfrm>
            <a:off x="258417" y="258417"/>
            <a:ext cx="5761383" cy="6361044"/>
          </a:xfrm>
        </p:spPr>
        <p:txBody>
          <a:bodyPr>
            <a:normAutofit fontScale="47500" lnSpcReduction="20000"/>
          </a:bodyPr>
          <a:lstStyle/>
          <a:p>
            <a:pPr algn="just"/>
            <a:r>
              <a:rPr lang="en-US" sz="3800" b="1" dirty="0"/>
              <a:t>Company Liquidator to Deposit Monies into Scheduled Bank.</a:t>
            </a:r>
            <a:endParaRPr lang="en-US" sz="3800" dirty="0"/>
          </a:p>
          <a:p>
            <a:pPr algn="just"/>
            <a:r>
              <a:rPr lang="en-US" sz="3800" b="1" dirty="0"/>
              <a:t>350.</a:t>
            </a:r>
            <a:r>
              <a:rPr lang="en-US" sz="3800" dirty="0"/>
              <a:t> (1) Every Company Liquidator of a company shall, in such manner and at such times as may be prescribed, deposit the monies received by him in his capacity as such in a scheduled bank to the credit of a special bank account opened by him in that behalf:</a:t>
            </a:r>
          </a:p>
          <a:p>
            <a:pPr algn="just"/>
            <a:r>
              <a:rPr lang="en-US" sz="3800" dirty="0"/>
              <a:t>Provided that if the Tribunal considers that it is advantageous for the creditors or contributories or the company, it may permit the account to be opened in such other bank specified by it.</a:t>
            </a:r>
          </a:p>
          <a:p>
            <a:pPr algn="just"/>
            <a:r>
              <a:rPr lang="en-US" sz="3800" dirty="0"/>
              <a:t>(2) If any Company Liquidator at any time retains for more than ten days a sum exceeding five thousand rupees or such other amount as the Tribunal may, on the application of the Company Liquidator, </a:t>
            </a:r>
            <a:r>
              <a:rPr lang="en-US" sz="3800" dirty="0" err="1"/>
              <a:t>authorise</a:t>
            </a:r>
            <a:r>
              <a:rPr lang="en-US" sz="3800" dirty="0"/>
              <a:t> him to retain, then, unless he explains the retention to the satisfaction of the Tribunal, he shall—</a:t>
            </a:r>
            <a:br>
              <a:rPr lang="en-US" sz="3800" dirty="0"/>
            </a:br>
            <a:r>
              <a:rPr lang="en-US" sz="3800" dirty="0"/>
              <a:t>(a) pay interest on the amount so retained in excess, at the rate of twelve per cent. per annum and also pay such penalty as may be determined by the Tribunal;</a:t>
            </a:r>
            <a:br>
              <a:rPr lang="en-US" sz="3800" dirty="0"/>
            </a:br>
            <a:r>
              <a:rPr lang="en-US" sz="3800" dirty="0"/>
              <a:t>(b) be liable to pay any expenses occasioned by reason of his default; and</a:t>
            </a:r>
            <a:br>
              <a:rPr lang="en-US" sz="3800" dirty="0"/>
            </a:br>
            <a:r>
              <a:rPr lang="en-US" sz="3800" dirty="0"/>
              <a:t>(c) also be liable to have all or such part of his remuneration, as the Tribunal may consider just and proper, disallowed, or may also be removed from his office.</a:t>
            </a:r>
          </a:p>
          <a:p>
            <a:endParaRPr lang="en-IN" dirty="0"/>
          </a:p>
        </p:txBody>
      </p:sp>
      <p:sp>
        <p:nvSpPr>
          <p:cNvPr id="4" name="Content Placeholder 3">
            <a:extLst>
              <a:ext uri="{FF2B5EF4-FFF2-40B4-BE49-F238E27FC236}">
                <a16:creationId xmlns:a16="http://schemas.microsoft.com/office/drawing/2014/main" id="{F21FB52B-46E3-4763-AC2A-FBD78E6BD5BA}"/>
              </a:ext>
            </a:extLst>
          </p:cNvPr>
          <p:cNvSpPr>
            <a:spLocks noGrp="1"/>
          </p:cNvSpPr>
          <p:nvPr>
            <p:ph sz="half" idx="2"/>
          </p:nvPr>
        </p:nvSpPr>
        <p:spPr>
          <a:xfrm>
            <a:off x="6172200" y="258416"/>
            <a:ext cx="5761382" cy="6361043"/>
          </a:xfrm>
        </p:spPr>
        <p:txBody>
          <a:bodyPr>
            <a:normAutofit fontScale="47500" lnSpcReduction="20000"/>
          </a:bodyPr>
          <a:lstStyle/>
          <a:p>
            <a:pPr algn="just"/>
            <a:r>
              <a:rPr lang="en-IN" sz="2300" b="1" dirty="0"/>
              <a:t>BANKING ACCOUNT OF CL</a:t>
            </a:r>
            <a:endParaRPr lang="en-IN" sz="2300" dirty="0"/>
          </a:p>
          <a:p>
            <a:pPr algn="just"/>
            <a:r>
              <a:rPr lang="en-IN" sz="2500" b="1" dirty="0"/>
              <a:t>81. All money to be paid into special bank account in a scheduled</a:t>
            </a:r>
            <a:r>
              <a:rPr lang="en-IN" sz="2500" dirty="0"/>
              <a:t> </a:t>
            </a:r>
            <a:r>
              <a:rPr lang="en-IN" sz="2500" b="1" dirty="0"/>
              <a:t>bank.-</a:t>
            </a:r>
            <a:endParaRPr lang="en-IN" sz="2500" dirty="0"/>
          </a:p>
          <a:p>
            <a:pPr algn="just"/>
            <a:r>
              <a:rPr lang="en-IN" sz="2500" dirty="0"/>
              <a:t>(1) The CL shall </a:t>
            </a:r>
            <a:r>
              <a:rPr lang="en-IN" sz="2500" u="sng" dirty="0"/>
              <a:t>deposit</a:t>
            </a:r>
            <a:r>
              <a:rPr lang="en-IN" sz="2500" dirty="0"/>
              <a:t> into a </a:t>
            </a:r>
            <a:r>
              <a:rPr lang="en-IN" sz="2500" u="sng" dirty="0"/>
              <a:t>special bank account in his official name</a:t>
            </a:r>
            <a:r>
              <a:rPr lang="en-IN" sz="2500" dirty="0"/>
              <a:t> opened in </a:t>
            </a:r>
            <a:r>
              <a:rPr lang="en-IN" sz="2500" u="sng" dirty="0"/>
              <a:t>any scheduled bank or any other bank as may be permitted by the Tribunal</a:t>
            </a:r>
            <a:r>
              <a:rPr lang="en-IN" sz="2500" dirty="0"/>
              <a:t> (hereinafter referred to as the bank) , all moneys including cheques and demand drafts received by him as the CL of the company, and the realisations of each day shall be deposited in the bank without deduction, </a:t>
            </a:r>
            <a:r>
              <a:rPr lang="en-IN" sz="2500" u="sng" dirty="0"/>
              <a:t>not later than the next working day</a:t>
            </a:r>
            <a:r>
              <a:rPr lang="en-IN" sz="2500" dirty="0"/>
              <a:t> of the bank and the CL may maintain a </a:t>
            </a:r>
            <a:r>
              <a:rPr lang="en-IN" sz="2500" u="sng" dirty="0"/>
              <a:t>petty cash of five thousand rupees or such higher amount as may be permitted by the Tribunal</a:t>
            </a:r>
            <a:r>
              <a:rPr lang="en-IN" sz="2500" dirty="0"/>
              <a:t> to meet day to day expenses, and </a:t>
            </a:r>
            <a:r>
              <a:rPr lang="en-IN" sz="2500" u="sng" dirty="0"/>
              <a:t>all payments above Rs. 2,000/-</a:t>
            </a:r>
            <a:r>
              <a:rPr lang="en-IN" sz="2500" dirty="0"/>
              <a:t> shall be made by cheque drawn against the said account.</a:t>
            </a:r>
          </a:p>
          <a:p>
            <a:pPr algn="just"/>
            <a:r>
              <a:rPr lang="en-IN" sz="2500" dirty="0"/>
              <a:t>(2) The CL shall make </a:t>
            </a:r>
            <a:r>
              <a:rPr lang="en-IN" sz="2500" u="sng" dirty="0"/>
              <a:t>quarterly reports to the Tribunal</a:t>
            </a:r>
            <a:r>
              <a:rPr lang="en-IN" sz="2500" dirty="0"/>
              <a:t> regarding the funds, including filing the bank statements of the special bank account.</a:t>
            </a:r>
          </a:p>
          <a:p>
            <a:pPr algn="just"/>
            <a:r>
              <a:rPr lang="en-IN" sz="2500" b="1" dirty="0"/>
              <a:t>BANKING ACCOUNT OF CL</a:t>
            </a:r>
            <a:endParaRPr lang="en-IN" sz="2500" dirty="0"/>
          </a:p>
          <a:p>
            <a:pPr algn="just"/>
            <a:r>
              <a:rPr lang="en-IN" sz="2500" b="1" dirty="0"/>
              <a:t>82. Bills, cheques, etc. to be deposited with bank.-</a:t>
            </a:r>
            <a:endParaRPr lang="en-IN" sz="2500" dirty="0"/>
          </a:p>
          <a:p>
            <a:pPr algn="just"/>
            <a:r>
              <a:rPr lang="en-IN" sz="2500" dirty="0"/>
              <a:t>All bills, cheques, </a:t>
            </a:r>
            <a:r>
              <a:rPr lang="en-IN" sz="2500" dirty="0" err="1"/>
              <a:t>hundies</a:t>
            </a:r>
            <a:r>
              <a:rPr lang="en-IN" sz="2500" dirty="0"/>
              <a:t>, notes and other securities payable to the company or to the CL thereof shall, as soon as they come into the hands of the CL, be deposited by him with the bank for the purpose of being presented for acceptance and payment or for payment only, as the case may be and the proceeds when realised shall be credited by the bank to the special bank account.</a:t>
            </a:r>
          </a:p>
          <a:p>
            <a:pPr algn="just"/>
            <a:r>
              <a:rPr lang="en-IN" sz="2500" b="1" dirty="0"/>
              <a:t>83. Payments into Bank.-</a:t>
            </a:r>
            <a:endParaRPr lang="en-IN" sz="2500" dirty="0"/>
          </a:p>
          <a:p>
            <a:pPr algn="just"/>
            <a:r>
              <a:rPr lang="en-IN" sz="2500" dirty="0"/>
              <a:t>Where the </a:t>
            </a:r>
            <a:r>
              <a:rPr lang="en-IN" sz="2500" u="sng" dirty="0"/>
              <a:t>Tribunal makes an order directing any person to pay any money</a:t>
            </a:r>
            <a:r>
              <a:rPr lang="en-IN" sz="2500" dirty="0"/>
              <a:t> due to the company into the special bank account maintained by the CL, the person so directed shall, at the time of making the payment, </a:t>
            </a:r>
            <a:r>
              <a:rPr lang="en-IN" sz="2500" u="sng" dirty="0"/>
              <a:t>produce to the bank a certified copy of the order or a payment in challan endorsed by the CL under his signature</a:t>
            </a:r>
            <a:r>
              <a:rPr lang="en-IN" sz="2500" dirty="0"/>
              <a:t> and the person making the payment shall give </a:t>
            </a:r>
            <a:r>
              <a:rPr lang="en-IN" sz="2500" u="sng" dirty="0"/>
              <a:t>notice thereof to the CL and produce before him the bank receipt</a:t>
            </a:r>
            <a:r>
              <a:rPr lang="en-IN" sz="2500" dirty="0"/>
              <a:t> relating thereto.</a:t>
            </a:r>
          </a:p>
          <a:p>
            <a:pPr algn="just"/>
            <a:r>
              <a:rPr lang="en-IN" sz="2500" b="1" dirty="0"/>
              <a:t>84. CL's Dividend Account.-</a:t>
            </a:r>
            <a:endParaRPr lang="en-IN" sz="2500" dirty="0"/>
          </a:p>
          <a:p>
            <a:pPr algn="just"/>
            <a:r>
              <a:rPr lang="en-IN" sz="2500" dirty="0"/>
              <a:t>The CL shall also open a separate </a:t>
            </a:r>
            <a:r>
              <a:rPr lang="en-IN" sz="2500" u="sng" dirty="0"/>
              <a:t>dividend account for the company</a:t>
            </a:r>
            <a:r>
              <a:rPr lang="en-IN" sz="2500" dirty="0"/>
              <a:t> under liquidation with the sanction of the Tribunal, in any scheduled bank, under the name </a:t>
            </a:r>
            <a:r>
              <a:rPr lang="en-IN" sz="2500" u="sng" dirty="0"/>
              <a:t>'the Dividend Account of.. (name of the company) in liquidation</a:t>
            </a:r>
            <a:r>
              <a:rPr lang="en-IN" sz="2500" dirty="0"/>
              <a:t>' into which account he shall, upon a declaration of dividend being made in the winding up of the company, </a:t>
            </a:r>
            <a:r>
              <a:rPr lang="en-IN" sz="2500" u="sng" dirty="0"/>
              <a:t>deposit by transfer from special bank account</a:t>
            </a:r>
            <a:r>
              <a:rPr lang="en-IN" sz="2500" dirty="0"/>
              <a:t>, the total amount of the dividend payable upon such declaration and there shall be a </a:t>
            </a:r>
            <a:r>
              <a:rPr lang="en-IN" sz="2500" u="sng" dirty="0"/>
              <a:t>separate such account in respect of each declaration of dividend</a:t>
            </a:r>
            <a:r>
              <a:rPr lang="en-IN" sz="2500" dirty="0"/>
              <a:t> and all payments of dividend shall be made from the said CL's dividend account and any </a:t>
            </a:r>
            <a:r>
              <a:rPr lang="en-IN" sz="2500" u="sng" dirty="0"/>
              <a:t>unpaid balance</a:t>
            </a:r>
            <a:r>
              <a:rPr lang="en-IN" sz="2500" dirty="0"/>
              <a:t> in the said account shall be </a:t>
            </a:r>
            <a:r>
              <a:rPr lang="en-IN" sz="2500" u="sng" dirty="0"/>
              <a:t>transferred to the Company Liquidation Dividend and Undistributed Assets Account</a:t>
            </a:r>
            <a:r>
              <a:rPr lang="en-IN" sz="2500" dirty="0"/>
              <a:t> referred to in sub-section (1) of section 352, and all payments of dividends shall be made by cheques or through Electronic Clearing System drawn against the said account.</a:t>
            </a:r>
          </a:p>
        </p:txBody>
      </p:sp>
    </p:spTree>
    <p:extLst>
      <p:ext uri="{BB962C8B-B14F-4D97-AF65-F5344CB8AC3E}">
        <p14:creationId xmlns:p14="http://schemas.microsoft.com/office/powerpoint/2010/main" val="28081696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EBEF3F-AC73-47CE-8F4B-E13C396623E4}"/>
              </a:ext>
            </a:extLst>
          </p:cNvPr>
          <p:cNvSpPr>
            <a:spLocks noGrp="1"/>
          </p:cNvSpPr>
          <p:nvPr>
            <p:ph sz="half" idx="1"/>
          </p:nvPr>
        </p:nvSpPr>
        <p:spPr>
          <a:xfrm>
            <a:off x="258417" y="258416"/>
            <a:ext cx="7182618" cy="6321287"/>
          </a:xfrm>
        </p:spPr>
        <p:txBody>
          <a:bodyPr/>
          <a:lstStyle/>
          <a:p>
            <a:pPr algn="just"/>
            <a:r>
              <a:rPr lang="en-US" b="1" dirty="0"/>
              <a:t>Liquidator Not to Deposit Monies into Private Banking Account.</a:t>
            </a:r>
            <a:endParaRPr lang="en-US" dirty="0"/>
          </a:p>
          <a:p>
            <a:pPr algn="just"/>
            <a:r>
              <a:rPr lang="en-US" b="1" dirty="0"/>
              <a:t>351.</a:t>
            </a:r>
            <a:r>
              <a:rPr lang="en-US" dirty="0"/>
              <a:t> Neither the OL nor the CL of a company shall deposit any monies received by him in his capacity as such into any private banking account.</a:t>
            </a:r>
          </a:p>
          <a:p>
            <a:pPr algn="just"/>
            <a:endParaRPr lang="en-IN" dirty="0"/>
          </a:p>
        </p:txBody>
      </p:sp>
    </p:spTree>
    <p:extLst>
      <p:ext uri="{BB962C8B-B14F-4D97-AF65-F5344CB8AC3E}">
        <p14:creationId xmlns:p14="http://schemas.microsoft.com/office/powerpoint/2010/main" val="410752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50BB5E1-A5F8-4715-9D37-3A4EE347E4AF}"/>
              </a:ext>
            </a:extLst>
          </p:cNvPr>
          <p:cNvSpPr>
            <a:spLocks noGrp="1"/>
          </p:cNvSpPr>
          <p:nvPr>
            <p:ph sz="half" idx="2"/>
          </p:nvPr>
        </p:nvSpPr>
        <p:spPr>
          <a:xfrm>
            <a:off x="4141077" y="346841"/>
            <a:ext cx="7725102" cy="6264166"/>
          </a:xfrm>
        </p:spPr>
        <p:txBody>
          <a:bodyPr>
            <a:normAutofit fontScale="92500" lnSpcReduction="10000"/>
          </a:bodyPr>
          <a:lstStyle/>
          <a:p>
            <a:r>
              <a:rPr lang="en-IN" sz="1400" b="1" dirty="0"/>
              <a:t>86. Investment of surplus funds.-</a:t>
            </a:r>
            <a:endParaRPr lang="en-IN" sz="1400" dirty="0"/>
          </a:p>
          <a:p>
            <a:r>
              <a:rPr lang="en-IN" sz="1400" dirty="0"/>
              <a:t>(1) All such money for the time being standing to the credit of the CL at the bank as is not immediately required for the purposes of winding up, shall be </a:t>
            </a:r>
            <a:r>
              <a:rPr lang="en-IN" sz="1400" u="sng" dirty="0"/>
              <a:t>invested in Government securities</a:t>
            </a:r>
            <a:r>
              <a:rPr lang="en-IN" sz="1400" dirty="0"/>
              <a:t> or in </a:t>
            </a:r>
            <a:r>
              <a:rPr lang="en-IN" sz="1400" u="sng" dirty="0"/>
              <a:t>interest bearing deposits in any scheduled bank</a:t>
            </a:r>
            <a:r>
              <a:rPr lang="en-IN" sz="1400" dirty="0"/>
              <a:t> in the name of the company in liquidation or provisional liquidation represented by CL of the company to which the funds belong and such funds so invested shall be monitored regularly by the CL and the returns also containing the </a:t>
            </a:r>
            <a:r>
              <a:rPr lang="en-IN" sz="1400" u="sng" dirty="0"/>
              <a:t>details of fixed deposit receipts shall be submitted to the Tribunal</a:t>
            </a:r>
            <a:r>
              <a:rPr lang="en-IN" sz="1400" dirty="0"/>
              <a:t>.</a:t>
            </a:r>
          </a:p>
          <a:p>
            <a:r>
              <a:rPr lang="en-IN" sz="1400" dirty="0"/>
              <a:t>(2) Where the fixed deposit has matured, it </a:t>
            </a:r>
            <a:r>
              <a:rPr lang="en-IN" sz="1400" u="sng" dirty="0"/>
              <a:t>shall not be automatically renewed</a:t>
            </a:r>
            <a:r>
              <a:rPr lang="en-IN" sz="1400" dirty="0"/>
              <a:t> but the CL shall carry out the </a:t>
            </a:r>
            <a:r>
              <a:rPr lang="en-IN" sz="1400" u="sng" dirty="0"/>
              <a:t>due diligence to assess whether a higher rate of interest is available in any other scheduled bank</a:t>
            </a:r>
            <a:r>
              <a:rPr lang="en-IN" sz="1400" dirty="0"/>
              <a:t> and the said </a:t>
            </a:r>
            <a:r>
              <a:rPr lang="en-IN" sz="1400" u="sng" dirty="0"/>
              <a:t>Liquidator shall report the conclusion of such due diligence to the Tribunal</a:t>
            </a:r>
            <a:r>
              <a:rPr lang="en-IN" sz="1400" dirty="0"/>
              <a:t>, and in the event a higher rate of interest is available in any other scheduled bank, the said Liquidator shall apply for the </a:t>
            </a:r>
            <a:r>
              <a:rPr lang="en-IN" sz="1400" u="sng" dirty="0"/>
              <a:t>leave of the Tribunal to invest the surplus funds in such other scheduled bank</a:t>
            </a:r>
            <a:r>
              <a:rPr lang="en-IN" sz="1400" dirty="0"/>
              <a:t> offering higher rate of interest.</a:t>
            </a:r>
          </a:p>
          <a:p>
            <a:r>
              <a:rPr lang="en-IN" sz="1400" b="1" dirty="0"/>
              <a:t>87. CL to examine accounts for purposes of</a:t>
            </a:r>
            <a:r>
              <a:rPr lang="en-IN" sz="1400" dirty="0"/>
              <a:t> </a:t>
            </a:r>
            <a:r>
              <a:rPr lang="en-IN" sz="1400" b="1" dirty="0"/>
              <a:t>investment.-</a:t>
            </a:r>
            <a:endParaRPr lang="en-IN" sz="1400" dirty="0"/>
          </a:p>
          <a:p>
            <a:r>
              <a:rPr lang="en-IN" sz="1400" dirty="0"/>
              <a:t>The CL shall, at the end of every month, examine account of liquidation to ascertain what moneys are available for investment, and shall make an entry at the end of every month in the record book relating to the company of his having examined the account for the purpose and of the decision taken by him regarding the investment, and in case he decides not to invest any surplus funds, the reasons for such decision.</a:t>
            </a:r>
          </a:p>
          <a:p>
            <a:r>
              <a:rPr lang="en-IN" sz="1400" b="1" dirty="0"/>
              <a:t>88. Investments to be made by Bank.-</a:t>
            </a:r>
            <a:endParaRPr lang="en-IN" sz="1400" dirty="0"/>
          </a:p>
          <a:p>
            <a:r>
              <a:rPr lang="en-IN" sz="1400" dirty="0"/>
              <a:t>All investments shall be made by the bank upon the written request of the CL but the securities shall be retained in the bank in the name and on behalf of the CL, and shall not be sold except by the bank and under the written instructions of the CL, and when the securities are sold, the proceeds shall be credited by the bank to the account of the CL.</a:t>
            </a:r>
          </a:p>
          <a:p>
            <a:r>
              <a:rPr lang="en-IN" sz="1400" b="1" dirty="0"/>
              <a:t>89. Dividend and interest to be credited.-</a:t>
            </a:r>
            <a:endParaRPr lang="en-IN" sz="1400" dirty="0"/>
          </a:p>
          <a:p>
            <a:r>
              <a:rPr lang="en-IN" sz="1400" dirty="0"/>
              <a:t>All dividends and interest accruing from any securities or investments shall from time to time be received by the bank and placed to the credit of the account of the CL and intimation thereof shall be given to the CL, who shall thereupon credit such dividend or interest in his account to the company to which the security or the investment relating thereto belongs.</a:t>
            </a:r>
          </a:p>
          <a:p>
            <a:r>
              <a:rPr lang="en-IN" sz="1400" b="1" dirty="0"/>
              <a:t>90. Refunds of taxes.-</a:t>
            </a:r>
            <a:endParaRPr lang="en-IN" sz="1400" dirty="0"/>
          </a:p>
          <a:p>
            <a:r>
              <a:rPr lang="en-IN" sz="1400" dirty="0"/>
              <a:t>The CL shall claim such refunds of income-tax or other taxes as may be due.</a:t>
            </a:r>
          </a:p>
        </p:txBody>
      </p:sp>
    </p:spTree>
    <p:extLst>
      <p:ext uri="{BB962C8B-B14F-4D97-AF65-F5344CB8AC3E}">
        <p14:creationId xmlns:p14="http://schemas.microsoft.com/office/powerpoint/2010/main" val="34658927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69CAC-70B3-4A1F-A62C-126B53AB2527}"/>
              </a:ext>
            </a:extLst>
          </p:cNvPr>
          <p:cNvSpPr>
            <a:spLocks noGrp="1"/>
          </p:cNvSpPr>
          <p:nvPr>
            <p:ph sz="half" idx="1"/>
          </p:nvPr>
        </p:nvSpPr>
        <p:spPr>
          <a:xfrm>
            <a:off x="238539" y="228600"/>
            <a:ext cx="5781261" cy="6410739"/>
          </a:xfrm>
        </p:spPr>
        <p:txBody>
          <a:bodyPr>
            <a:normAutofit fontScale="32500" lnSpcReduction="20000"/>
          </a:bodyPr>
          <a:lstStyle/>
          <a:p>
            <a:pPr algn="just"/>
            <a:r>
              <a:rPr lang="en-US" sz="4300" b="1" dirty="0"/>
              <a:t>Company Liquidation Dividend and Undistributed Assets Account.</a:t>
            </a:r>
            <a:endParaRPr lang="en-US" sz="4300" dirty="0"/>
          </a:p>
          <a:p>
            <a:pPr algn="just"/>
            <a:r>
              <a:rPr lang="en-US" sz="4300" b="1" dirty="0"/>
              <a:t>352.</a:t>
            </a:r>
            <a:r>
              <a:rPr lang="en-US" sz="4300" dirty="0"/>
              <a:t> (1) Where any company is being wound up and the liquidator has in his hands or under his control any money representing—</a:t>
            </a:r>
            <a:br>
              <a:rPr lang="en-US" sz="4300" dirty="0"/>
            </a:br>
            <a:r>
              <a:rPr lang="en-US" sz="4300" dirty="0"/>
              <a:t>(a) dividends payable to any creditor but which had remained unpaid for six months after the date on which they were declared; or</a:t>
            </a:r>
            <a:br>
              <a:rPr lang="en-US" sz="4300" dirty="0"/>
            </a:br>
            <a:r>
              <a:rPr lang="en-US" sz="4300" dirty="0"/>
              <a:t>(b) assets refundable to any contributory which have remained undistributed for six months after the date on which they become refundable, the liquidator shall forthwith deposit the said money into a separate special account to be known as the Company Liquidation Dividend and Undistributed Assets Account maintained in a scheduled bank.</a:t>
            </a:r>
          </a:p>
          <a:p>
            <a:pPr algn="just"/>
            <a:r>
              <a:rPr lang="en-US" sz="4300" dirty="0"/>
              <a:t>(2) The liquidator shall, on the dissolution of the company, pay into the Company Liquidation Dividend and Undistributed Assets Account any money representing unpaid dividends or undistributed assets in his hands at the date of dissolution.</a:t>
            </a:r>
          </a:p>
          <a:p>
            <a:pPr algn="just"/>
            <a:r>
              <a:rPr lang="en-US" sz="4300" dirty="0"/>
              <a:t>(3)The liquidator shall, when making any payment referred to in sub-sections (1) and (2), furnish to the Registrar, a statement in the prescribed form, setting forth, in respect of all sums included in such payment, the nature of the sums, the names and last known addresses of the persons entitled to participate therein, the amount to which each is entitled and the nature of his claim thereto, and such other particulars as may be prescribed.</a:t>
            </a:r>
          </a:p>
          <a:p>
            <a:pPr algn="just"/>
            <a:r>
              <a:rPr lang="en-US" sz="4300" dirty="0"/>
              <a:t>(4) The liquidator shall be entitled to a receipt from the scheduled bank for any money paid to it under sub-sections (1) and (2), and such receipt shall be an effectual discharge of the Company Liquidator in respect thereof.</a:t>
            </a:r>
          </a:p>
          <a:p>
            <a:pPr algn="just"/>
            <a:r>
              <a:rPr lang="en-US" sz="4300" dirty="0"/>
              <a:t>(5) Where a company is being wound up voluntarily, the Company Liquidator shall, when filing a statement in pursuance of sub-section (1) of </a:t>
            </a:r>
            <a:r>
              <a:rPr lang="en-US" sz="4300" dirty="0">
                <a:hlinkClick r:id="rId2"/>
              </a:rPr>
              <a:t>section 348,</a:t>
            </a:r>
            <a:r>
              <a:rPr lang="en-US" sz="4300" dirty="0"/>
              <a:t> indicate the sum of money which is payable under sub-sections (1) and (2) of this section during the six months preceding the date on which the said statement is prepared, and shall, within fourteen days of the date of filing the said statement, pay that sum into the Company Liquidation Dividend and Undistributed Assets Account.</a:t>
            </a:r>
            <a:endParaRPr lang="en-US" sz="4000" dirty="0"/>
          </a:p>
        </p:txBody>
      </p:sp>
      <p:sp>
        <p:nvSpPr>
          <p:cNvPr id="4" name="Content Placeholder 3">
            <a:extLst>
              <a:ext uri="{FF2B5EF4-FFF2-40B4-BE49-F238E27FC236}">
                <a16:creationId xmlns:a16="http://schemas.microsoft.com/office/drawing/2014/main" id="{0B5BD28C-1506-4593-9DCD-F56DA5B79980}"/>
              </a:ext>
            </a:extLst>
          </p:cNvPr>
          <p:cNvSpPr>
            <a:spLocks noGrp="1"/>
          </p:cNvSpPr>
          <p:nvPr>
            <p:ph sz="half" idx="2"/>
          </p:nvPr>
        </p:nvSpPr>
        <p:spPr>
          <a:xfrm>
            <a:off x="6172200" y="228600"/>
            <a:ext cx="5781260" cy="6410739"/>
          </a:xfrm>
        </p:spPr>
        <p:txBody>
          <a:bodyPr>
            <a:noAutofit/>
          </a:bodyPr>
          <a:lstStyle/>
          <a:p>
            <a:r>
              <a:rPr lang="en-IN" sz="1400" b="1" dirty="0"/>
              <a:t>179. Statement to accompany payment. -</a:t>
            </a:r>
            <a:endParaRPr lang="en-IN" sz="1400" dirty="0"/>
          </a:p>
          <a:p>
            <a:pPr algn="just"/>
            <a:r>
              <a:rPr lang="en-IN" sz="1400" dirty="0"/>
              <a:t>(1) The statement to be furnished, under section sub-section (3) of 352 to the Registrar of Companies, by the liquidator when making any payment of unclaimed dividends or undistributed assets into the Company Liquidation Dividend and Undistributed Assets Account in a scheduled bank under subsections (1) and (2) of the said section, shall be in Form WIN 94.</a:t>
            </a:r>
          </a:p>
          <a:p>
            <a:pPr algn="just"/>
            <a:r>
              <a:rPr lang="en-IN" sz="1400" dirty="0"/>
              <a:t>(2) The liquidator shall, whenever called upon by the Registrar of Companies so to do , certify whether a person claiming payment from the Company Liquidation Dividend and Undistributed Assets Account under sub-section (7) of section 352 is or is not entitled to the. whole or any part of the amount claimed.</a:t>
            </a:r>
          </a:p>
          <a:p>
            <a:pPr algn="just"/>
            <a:r>
              <a:rPr lang="en-IN" sz="1400" b="1" dirty="0"/>
              <a:t>180. Unclaimed dividends or undistributed assets under investment.</a:t>
            </a:r>
            <a:endParaRPr lang="en-IN" sz="1400" dirty="0"/>
          </a:p>
          <a:p>
            <a:pPr algn="just"/>
            <a:r>
              <a:rPr lang="en-IN" sz="1400" dirty="0"/>
              <a:t>For purposes of payment of unclaimed dividends and undistributed assets into the Company Liquidation Dividend and Undistributed Assets Account, money invested or deposited at interest by the liquidator shall be deemed to be money in his hand, and when such money forms part of the unclaimed dividends or undistributed assets of the company, the liquidator shall realise the investment or withdraw the deposit and shall pay the proceeds into the Company Liquidation Dividend and Undistributed Assets </a:t>
            </a:r>
          </a:p>
          <a:p>
            <a:pPr algn="just"/>
            <a:r>
              <a:rPr lang="en-IN" sz="1400" b="1" dirty="0"/>
              <a:t>181. Application by person for payment of money paid into the</a:t>
            </a:r>
            <a:r>
              <a:rPr lang="en-IN" sz="1400" dirty="0"/>
              <a:t> </a:t>
            </a:r>
            <a:r>
              <a:rPr lang="en-IN" sz="1400" b="1" dirty="0"/>
              <a:t>Company Liquidation Dividend and Undistributed Assets Account.-</a:t>
            </a:r>
            <a:endParaRPr lang="en-IN" sz="1400" dirty="0"/>
          </a:p>
          <a:p>
            <a:pPr algn="just"/>
            <a:r>
              <a:rPr lang="en-IN" sz="1400" dirty="0"/>
              <a:t>An application under sub-section (6) of section 352 by any person claiming to be entitled to any money paid into the Company Liquidation Dividend and Undistributed Assets Account for payment of such money shall state whether the applicant had made an application to the Central Government for the payment, and, if so, the result of the application.</a:t>
            </a:r>
            <a:endParaRPr lang="en-IN" sz="900" dirty="0"/>
          </a:p>
        </p:txBody>
      </p:sp>
    </p:spTree>
    <p:extLst>
      <p:ext uri="{BB962C8B-B14F-4D97-AF65-F5344CB8AC3E}">
        <p14:creationId xmlns:p14="http://schemas.microsoft.com/office/powerpoint/2010/main" val="57498741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69CAC-70B3-4A1F-A62C-126B53AB2527}"/>
              </a:ext>
            </a:extLst>
          </p:cNvPr>
          <p:cNvSpPr>
            <a:spLocks noGrp="1"/>
          </p:cNvSpPr>
          <p:nvPr>
            <p:ph sz="half" idx="1"/>
          </p:nvPr>
        </p:nvSpPr>
        <p:spPr>
          <a:xfrm>
            <a:off x="238539" y="236989"/>
            <a:ext cx="5781261" cy="6410739"/>
          </a:xfrm>
        </p:spPr>
        <p:txBody>
          <a:bodyPr>
            <a:normAutofit fontScale="32500" lnSpcReduction="20000"/>
          </a:bodyPr>
          <a:lstStyle/>
          <a:p>
            <a:pPr algn="just"/>
            <a:r>
              <a:rPr lang="en-US" sz="4000" b="1" dirty="0"/>
              <a:t>Company Liquidation Dividend and Undistributed Assets Account. – </a:t>
            </a:r>
            <a:r>
              <a:rPr lang="en-US" sz="4000" b="1" dirty="0" err="1"/>
              <a:t>Contd</a:t>
            </a:r>
            <a:r>
              <a:rPr lang="en-US" sz="4000" b="1" dirty="0"/>
              <a:t>….</a:t>
            </a:r>
            <a:endParaRPr lang="en-US" sz="4000" dirty="0"/>
          </a:p>
          <a:p>
            <a:pPr algn="just"/>
            <a:r>
              <a:rPr lang="en-US" sz="4000" dirty="0"/>
              <a:t>(6) Any person claiming to be entitled to any money paid into the Company Liquidation Dividend and Undistributed Assets Account, whether paid in pursuance of this section or under the provisions of any previous company law may apply to the Registrar for payment thereof, and the Registrar, if satisfied that the person claiming is entitled, may make the payment to that person of the sum due:</a:t>
            </a:r>
          </a:p>
          <a:p>
            <a:pPr algn="just"/>
            <a:r>
              <a:rPr lang="en-US" sz="4000" dirty="0"/>
              <a:t>Provided that the Registrar shall settle the claim of such person within a period of sixty days from the date of receipt of such claim, failing which the Registrar shall make a report to the Regional Director giving reasons of such failure.</a:t>
            </a:r>
          </a:p>
          <a:p>
            <a:pPr algn="just"/>
            <a:r>
              <a:rPr lang="en-US" sz="4000" dirty="0"/>
              <a:t>(7) Any money paid into the Company Liquidation Dividend and Undistributed Assets Account in pursuance of this section, which remains unclaimed thereafter for a period of fifteen years, shall be transferred to the general revenue account of the Central Government, but a claim to any money so transferred may be preferred under sub-section (6) and shall be dealt with as if such transfer had not been made and the order, if any, for payment on the claim will be treated as an order for refund of revenue.</a:t>
            </a:r>
          </a:p>
          <a:p>
            <a:pPr algn="just"/>
            <a:r>
              <a:rPr lang="en-US" sz="4000" dirty="0"/>
              <a:t>(8) Any liquidator retaining any money which should have been paid by him into the Company Liquidation Dividend and Undistributed Assets Account under this section shall—</a:t>
            </a:r>
            <a:br>
              <a:rPr lang="en-US" sz="4000" dirty="0"/>
            </a:br>
            <a:r>
              <a:rPr lang="en-US" sz="4000" dirty="0"/>
              <a:t>(a) pay interest on the amount so retained at the rate of twelve per cent. per annum and also pay such penalty as may be determined by the Registrar:</a:t>
            </a:r>
          </a:p>
          <a:p>
            <a:pPr algn="just"/>
            <a:r>
              <a:rPr lang="en-US" sz="4000" dirty="0"/>
              <a:t>Provided that the Central Government may in any proper case remit either in part or in whole the amount of interest which the liquidator is required to pay under this clause;</a:t>
            </a:r>
            <a:br>
              <a:rPr lang="en-US" sz="4000" dirty="0"/>
            </a:br>
            <a:r>
              <a:rPr lang="en-US" sz="4000" dirty="0"/>
              <a:t>(b) be liable to pay any expenses occasioned by reason of his default; and</a:t>
            </a:r>
            <a:br>
              <a:rPr lang="en-US" sz="4000" dirty="0"/>
            </a:br>
            <a:r>
              <a:rPr lang="en-US" sz="4000" dirty="0"/>
              <a:t>(c) where the winding up is by the Tribunal, also be liable to have all or such part of his remuneration, as the Tribunal may consider just and proper, to be disallowed, and to be removed from his office by the Tribunal.</a:t>
            </a:r>
          </a:p>
          <a:p>
            <a:endParaRPr lang="en-IN" dirty="0"/>
          </a:p>
        </p:txBody>
      </p:sp>
      <p:sp>
        <p:nvSpPr>
          <p:cNvPr id="4" name="Content Placeholder 3">
            <a:extLst>
              <a:ext uri="{FF2B5EF4-FFF2-40B4-BE49-F238E27FC236}">
                <a16:creationId xmlns:a16="http://schemas.microsoft.com/office/drawing/2014/main" id="{0B5BD28C-1506-4593-9DCD-F56DA5B79980}"/>
              </a:ext>
            </a:extLst>
          </p:cNvPr>
          <p:cNvSpPr>
            <a:spLocks noGrp="1"/>
          </p:cNvSpPr>
          <p:nvPr>
            <p:ph sz="half" idx="2"/>
          </p:nvPr>
        </p:nvSpPr>
        <p:spPr>
          <a:xfrm>
            <a:off x="6172200" y="228600"/>
            <a:ext cx="5781260" cy="6410739"/>
          </a:xfrm>
        </p:spPr>
        <p:txBody>
          <a:bodyPr>
            <a:noAutofit/>
          </a:bodyPr>
          <a:lstStyle/>
          <a:p>
            <a:pPr algn="just"/>
            <a:r>
              <a:rPr lang="en-IN" sz="1200" b="1" dirty="0"/>
              <a:t>182. Cost and expenses payable out of the assets in a winding up by</a:t>
            </a:r>
            <a:r>
              <a:rPr lang="en-IN" sz="1200" dirty="0"/>
              <a:t> </a:t>
            </a:r>
            <a:r>
              <a:rPr lang="en-IN" sz="1200" b="1" dirty="0"/>
              <a:t>Tribunal. -</a:t>
            </a:r>
            <a:endParaRPr lang="en-IN" sz="1200" dirty="0"/>
          </a:p>
          <a:p>
            <a:pPr algn="just"/>
            <a:r>
              <a:rPr lang="en-IN" sz="1200" dirty="0"/>
              <a:t>(1) The assets of a company in a winding up by the Tribunal remaining after payment of the fees and expenses properly incurred in preserving, realising or getting in the assets shall, subject to any order of the Tribunal and to the rights of secured creditors if any, be liable to the following payments which shall be made in the following order of priority, namely:-</a:t>
            </a:r>
          </a:p>
          <a:p>
            <a:pPr algn="just"/>
            <a:r>
              <a:rPr lang="en-IN" sz="1200" dirty="0"/>
              <a:t>First- the taxed costs of the petition including the taxed costs of any person appearing on the petition, whose costs are allowed by the Tribunal;</a:t>
            </a:r>
          </a:p>
          <a:p>
            <a:pPr algn="just"/>
            <a:r>
              <a:rPr lang="en-IN" sz="1200" dirty="0"/>
              <a:t>Next-the costs and expenses of any person who makes, or concurs making, the company's statement of affairs;</a:t>
            </a:r>
          </a:p>
          <a:p>
            <a:pPr algn="just"/>
            <a:r>
              <a:rPr lang="en-IN" sz="1200" dirty="0"/>
              <a:t>Next-the necessary disbursements of the CL other than expenses properly incurred in preserving, realising or getting in the properties of the company;</a:t>
            </a:r>
          </a:p>
          <a:p>
            <a:pPr algn="just"/>
            <a:r>
              <a:rPr lang="en-IN" sz="1200" dirty="0"/>
              <a:t>Next-the cost of any person properly employed by the CLs;</a:t>
            </a:r>
          </a:p>
          <a:p>
            <a:pPr algn="just"/>
            <a:r>
              <a:rPr lang="en-IN" sz="1200" dirty="0"/>
              <a:t>Next-the cost, charges and expenses incurred by the liquidator;</a:t>
            </a:r>
          </a:p>
          <a:p>
            <a:pPr algn="just"/>
            <a:r>
              <a:rPr lang="en-IN" sz="1200" dirty="0"/>
              <a:t>Next-the actual out of pocket expenses necessarily incurred by the members of the AC, and sanctioned by the Tribunal.</a:t>
            </a:r>
          </a:p>
          <a:p>
            <a:pPr algn="just"/>
            <a:r>
              <a:rPr lang="en-IN" sz="1200" dirty="0"/>
              <a:t>(2) Save as otherwise ordered by the Tribunal, no payments in respect of bills of authorised representatives, shall be allowed out of the assets of the company without proof that the same have been considered and allowed by the taxing officer of the Tribunal and the taxing officer shall before passing the bills or charges of an authorised representative, satisfy himself that the appointment of an authorised representative to assist the liquidator in the performance of his duties has been duly sanctioned.</a:t>
            </a:r>
          </a:p>
          <a:p>
            <a:pPr algn="just"/>
            <a:r>
              <a:rPr lang="en-IN" sz="1200" dirty="0"/>
              <a:t>(3) Nothing contained in this rule shall apply to or affect costs which, in the course of legal proceedings by or against the company which is being wound up by the Tribunal, are ordered by the Tribunal in which such proceedings are pending, to be paid by the company or the liquidator, or the rights of the person to whom such costs are payable.</a:t>
            </a:r>
            <a:endParaRPr lang="en-IN" sz="900" dirty="0"/>
          </a:p>
        </p:txBody>
      </p:sp>
    </p:spTree>
    <p:extLst>
      <p:ext uri="{BB962C8B-B14F-4D97-AF65-F5344CB8AC3E}">
        <p14:creationId xmlns:p14="http://schemas.microsoft.com/office/powerpoint/2010/main" val="30536178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F909160-9A84-43AE-A593-1A7CD319FCA0}"/>
              </a:ext>
            </a:extLst>
          </p:cNvPr>
          <p:cNvSpPr>
            <a:spLocks noGrp="1"/>
          </p:cNvSpPr>
          <p:nvPr>
            <p:ph sz="half" idx="2"/>
          </p:nvPr>
        </p:nvSpPr>
        <p:spPr>
          <a:xfrm>
            <a:off x="4750676" y="241738"/>
            <a:ext cx="7126014" cy="6411310"/>
          </a:xfrm>
        </p:spPr>
        <p:txBody>
          <a:bodyPr>
            <a:normAutofit fontScale="40000" lnSpcReduction="20000"/>
          </a:bodyPr>
          <a:lstStyle/>
          <a:p>
            <a:pPr algn="just"/>
            <a:r>
              <a:rPr lang="en-IN" sz="3000" b="1" dirty="0"/>
              <a:t>DIVIDENDS AND RETURNS OF CAPITAL IN WINDING UP BY</a:t>
            </a:r>
            <a:r>
              <a:rPr lang="en-IN" sz="3000" dirty="0"/>
              <a:t> </a:t>
            </a:r>
            <a:r>
              <a:rPr lang="en-IN" sz="3000" b="1" dirty="0"/>
              <a:t>TRIBUNAL</a:t>
            </a:r>
            <a:endParaRPr lang="en-IN" sz="3000" dirty="0"/>
          </a:p>
          <a:p>
            <a:pPr algn="just"/>
            <a:r>
              <a:rPr lang="en-IN" sz="3000" b="1" dirty="0"/>
              <a:t>168. Declaration of dividend or return of capital. -</a:t>
            </a:r>
            <a:endParaRPr lang="en-IN" sz="3000" dirty="0"/>
          </a:p>
          <a:p>
            <a:pPr algn="just"/>
            <a:r>
              <a:rPr lang="en-IN" sz="3000" dirty="0"/>
              <a:t>No dividend to creditors or return of capital to contributories shall be declared by the CL without the sanction of the Tribunal.</a:t>
            </a:r>
          </a:p>
          <a:p>
            <a:pPr algn="just"/>
            <a:r>
              <a:rPr lang="en-IN" sz="3000" b="1" dirty="0"/>
              <a:t>169. Notice of declaration. </a:t>
            </a:r>
            <a:r>
              <a:rPr lang="en-IN" sz="3000" dirty="0"/>
              <a:t>-</a:t>
            </a:r>
          </a:p>
          <a:p>
            <a:pPr algn="just"/>
            <a:r>
              <a:rPr lang="en-IN" sz="3000" dirty="0"/>
              <a:t>The CL shall give notice of the declaration of dividend not less than 15 days prior to the date fixed for the payment thereof and unless otherwise directed by the Tribunal, such notice shall be given by advertisement in such newspapers as the Tribunal shall direct and by sending by registered or speed post and electronic mode if any, a notice to every person whose name appears in the list of creditors as on such date and the advertisement shall be in Form WIN 89 and the notice to creditor in Form WIN 90.</a:t>
            </a:r>
          </a:p>
          <a:p>
            <a:pPr algn="just"/>
            <a:r>
              <a:rPr lang="en-IN" sz="3000" b="1" dirty="0"/>
              <a:t>170. Form of authority to pay dividend. </a:t>
            </a:r>
            <a:r>
              <a:rPr lang="en-IN" sz="3000" dirty="0"/>
              <a:t>-</a:t>
            </a:r>
          </a:p>
          <a:p>
            <a:pPr algn="just"/>
            <a:r>
              <a:rPr lang="en-IN" sz="3000" dirty="0"/>
              <a:t>A person to whom dividend is payable may lodge with the CL an authority in writing to pay such dividend to another person named therein and such authority shall be in </a:t>
            </a:r>
            <a:r>
              <a:rPr lang="en-IN" sz="3000" b="1" dirty="0"/>
              <a:t>Form WIN 91</a:t>
            </a:r>
            <a:r>
              <a:rPr lang="en-IN" sz="3000" dirty="0"/>
              <a:t>.</a:t>
            </a:r>
          </a:p>
          <a:p>
            <a:pPr algn="just"/>
            <a:r>
              <a:rPr lang="en-IN" sz="3000" b="1" dirty="0"/>
              <a:t>171. Transmission of dividends, etc. by post. </a:t>
            </a:r>
            <a:r>
              <a:rPr lang="en-IN" sz="3000" dirty="0"/>
              <a:t>-</a:t>
            </a:r>
          </a:p>
          <a:p>
            <a:pPr algn="just"/>
            <a:r>
              <a:rPr lang="en-IN" sz="3000" dirty="0"/>
              <a:t>Dividends and returns of capital may, at the request and risk and cost of the person to whom they are payable, be transmitted to him by money order, or to his bank account through electronic means as may be appropriate.</a:t>
            </a:r>
          </a:p>
          <a:p>
            <a:pPr algn="just"/>
            <a:r>
              <a:rPr lang="en-IN" sz="3000" b="1" dirty="0"/>
              <a:t>172. Form of order directing return of capital. </a:t>
            </a:r>
            <a:r>
              <a:rPr lang="en-IN" sz="3000" dirty="0"/>
              <a:t>-</a:t>
            </a:r>
          </a:p>
          <a:p>
            <a:pPr algn="just"/>
            <a:r>
              <a:rPr lang="en-IN" sz="3000" dirty="0"/>
              <a:t>Every order by which the CL is authorised to make a return to contributories of the company, shall, unless the Tribunal otherwise directs, contain or have appended thereto a schedule or list (which the CL shall prepare) setting out in a tabular form the full names and addresses of the persons to whom the return is to be paid, and the amount of money payable to each person, and particulars of the transfers of shares (if any) which have been made or the variations in the list of contributories which have arisen since the date of the settlement of the list and such other information as may be necessary to enable the return to be made and the schedule or list shall be in Form WIN 92 with such variations as circumstances shall require and the CL shall send a notice of return to each contributory by registered or speed post and electronic mode if any in </a:t>
            </a:r>
            <a:r>
              <a:rPr lang="en-IN" sz="3000" b="1" dirty="0"/>
              <a:t>Form WIN 93</a:t>
            </a:r>
            <a:r>
              <a:rPr lang="en-IN" sz="3000" dirty="0"/>
              <a:t>.</a:t>
            </a:r>
          </a:p>
          <a:p>
            <a:pPr algn="just"/>
            <a:r>
              <a:rPr lang="en-IN" sz="3000" b="1" dirty="0"/>
              <a:t>173. Payment of dividend or return of capital due to deceased creditor</a:t>
            </a:r>
            <a:r>
              <a:rPr lang="en-IN" sz="3000" dirty="0"/>
              <a:t> </a:t>
            </a:r>
            <a:r>
              <a:rPr lang="en-IN" sz="3000" b="1" dirty="0"/>
              <a:t>or contributory. -</a:t>
            </a:r>
            <a:endParaRPr lang="en-IN" sz="3000" dirty="0"/>
          </a:p>
          <a:p>
            <a:pPr algn="just"/>
            <a:r>
              <a:rPr lang="en-IN" sz="3000" dirty="0"/>
              <a:t>Where a claim made in respect of a dividend due to a deceased creditor or a return of capital due to a deceased contributory is one lakh rupees or less, the CL may, upon satisfying himself as to the claimant's right and title to receive the dividend or the return, as the case may be, apply to the Tribunal for sanctioning the payment of such dividend or return to the claimant without the production of a succession certificate or like authority, however, in respect of the claim mentioned above, pertaining to a deceased creditor or contributory where the claim amount is one lakh rupees or less, in lieu of succession certificate, the claimant shall produce Family Member Certificate issued by competent authority in the State Government or Union territory, as the case may be, and where the Tribunal sanctions the payment, the CL shall make the payment upon obtaining a personal indemnity as well as an affidavit duly stamped from the payee.</a:t>
            </a:r>
          </a:p>
          <a:p>
            <a:endParaRPr lang="en-IN" dirty="0"/>
          </a:p>
        </p:txBody>
      </p:sp>
    </p:spTree>
    <p:extLst>
      <p:ext uri="{BB962C8B-B14F-4D97-AF65-F5344CB8AC3E}">
        <p14:creationId xmlns:p14="http://schemas.microsoft.com/office/powerpoint/2010/main" val="244037874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544656-D3B3-4E5D-BAEB-3D01D46CEDB5}"/>
              </a:ext>
            </a:extLst>
          </p:cNvPr>
          <p:cNvSpPr>
            <a:spLocks noGrp="1"/>
          </p:cNvSpPr>
          <p:nvPr>
            <p:ph sz="half" idx="1"/>
          </p:nvPr>
        </p:nvSpPr>
        <p:spPr>
          <a:xfrm>
            <a:off x="268357" y="278296"/>
            <a:ext cx="6761617" cy="6281530"/>
          </a:xfrm>
        </p:spPr>
        <p:txBody>
          <a:bodyPr>
            <a:normAutofit fontScale="85000" lnSpcReduction="20000"/>
          </a:bodyPr>
          <a:lstStyle/>
          <a:p>
            <a:pPr algn="just"/>
            <a:r>
              <a:rPr lang="en-US" b="1" dirty="0"/>
              <a:t>Liquidator to Make Returns, etc.</a:t>
            </a:r>
            <a:endParaRPr lang="en-US" dirty="0"/>
          </a:p>
          <a:p>
            <a:pPr algn="just"/>
            <a:r>
              <a:rPr lang="en-US" b="1" dirty="0"/>
              <a:t>353.</a:t>
            </a:r>
            <a:r>
              <a:rPr lang="en-US" dirty="0"/>
              <a:t> (1) If any Company Liquidator who has made any default in filing, delivering or making any return, account or other document, or in giving any notice which he is by law required to file, deliver, make or give, fails to make good the default within fourteen days after the service on him of a notice requiring him to do so, the Tribunal may, on an application made to it by any contributory or creditor of the company or by the Registrar, make an order directing the Company Liquidator to make good the default within such time as may be specified in the order.</a:t>
            </a:r>
          </a:p>
          <a:p>
            <a:pPr algn="just"/>
            <a:r>
              <a:rPr lang="en-US" dirty="0"/>
              <a:t>(2) Any order under sub-section (1) may provide that all costs of, and incidental to, the application shall be borne by the Company Liquidator.</a:t>
            </a:r>
          </a:p>
          <a:p>
            <a:pPr algn="just"/>
            <a:r>
              <a:rPr lang="en-US" dirty="0"/>
              <a:t>(3) Nothing in this section shall prejudice the operation of any enactment imposing penalties on a Company Liquidator in respect of any such default as aforesaid.</a:t>
            </a:r>
          </a:p>
          <a:p>
            <a:pPr algn="just"/>
            <a:endParaRPr lang="en-IN" dirty="0"/>
          </a:p>
        </p:txBody>
      </p:sp>
    </p:spTree>
    <p:extLst>
      <p:ext uri="{BB962C8B-B14F-4D97-AF65-F5344CB8AC3E}">
        <p14:creationId xmlns:p14="http://schemas.microsoft.com/office/powerpoint/2010/main" val="37534825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820AF2-FA4A-4784-86CF-1AEB3F03849E}"/>
              </a:ext>
            </a:extLst>
          </p:cNvPr>
          <p:cNvSpPr>
            <a:spLocks noGrp="1"/>
          </p:cNvSpPr>
          <p:nvPr>
            <p:ph sz="half" idx="1"/>
          </p:nvPr>
        </p:nvSpPr>
        <p:spPr>
          <a:xfrm>
            <a:off x="278296" y="278296"/>
            <a:ext cx="7137572" cy="6291469"/>
          </a:xfrm>
        </p:spPr>
        <p:txBody>
          <a:bodyPr>
            <a:normAutofit fontScale="85000" lnSpcReduction="20000"/>
          </a:bodyPr>
          <a:lstStyle/>
          <a:p>
            <a:pPr algn="just"/>
            <a:r>
              <a:rPr lang="en-US" b="1" dirty="0"/>
              <a:t>Meetings to Ascertain Wishes of Creditors or Contributories.</a:t>
            </a:r>
            <a:endParaRPr lang="en-US" dirty="0"/>
          </a:p>
          <a:p>
            <a:pPr algn="just"/>
            <a:r>
              <a:rPr lang="en-US" b="1" dirty="0"/>
              <a:t>354.</a:t>
            </a:r>
            <a:r>
              <a:rPr lang="en-US" dirty="0"/>
              <a:t> (1) In all matters relating to the winding up of a company, the Tribunal may—</a:t>
            </a:r>
            <a:br>
              <a:rPr lang="en-US" dirty="0"/>
            </a:br>
            <a:r>
              <a:rPr lang="en-US" dirty="0"/>
              <a:t>(a) have regard to the wishes of creditors or contributories of the company, as proved to it by any sufficient evidence;</a:t>
            </a:r>
            <a:br>
              <a:rPr lang="en-US" dirty="0"/>
            </a:br>
            <a:r>
              <a:rPr lang="en-US" dirty="0"/>
              <a:t>(b) if it thinks fit for the purpose of ascertaining those wishes, direct meetings of the creditors or contributories to be called, held and conducted in such manner as the Tribunal may direct; and</a:t>
            </a:r>
            <a:br>
              <a:rPr lang="en-US" dirty="0"/>
            </a:br>
            <a:r>
              <a:rPr lang="en-US" dirty="0"/>
              <a:t>(c) appoint a person to act as chairman of any such meeting and to report the result thereof to the Tribunal.</a:t>
            </a:r>
          </a:p>
          <a:p>
            <a:pPr algn="just"/>
            <a:r>
              <a:rPr lang="en-US" dirty="0"/>
              <a:t>(2) While ascertaining the wishes of creditors under sub-section (1), regard shall be had to the value of each debt of the creditor.</a:t>
            </a:r>
          </a:p>
          <a:p>
            <a:pPr algn="just"/>
            <a:r>
              <a:rPr lang="en-US" dirty="0"/>
              <a:t>(3) While ascertaining the wishes of contributories under sub-section (1), regard shall be had to the number of votes which may be cast by each contributory.</a:t>
            </a:r>
          </a:p>
          <a:p>
            <a:pPr algn="just"/>
            <a:endParaRPr lang="en-IN" dirty="0"/>
          </a:p>
        </p:txBody>
      </p:sp>
    </p:spTree>
    <p:extLst>
      <p:ext uri="{BB962C8B-B14F-4D97-AF65-F5344CB8AC3E}">
        <p14:creationId xmlns:p14="http://schemas.microsoft.com/office/powerpoint/2010/main" val="171261959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B40A5-97DB-479E-B97B-AAA7BE713918}"/>
              </a:ext>
            </a:extLst>
          </p:cNvPr>
          <p:cNvSpPr>
            <a:spLocks noGrp="1"/>
          </p:cNvSpPr>
          <p:nvPr>
            <p:ph sz="half" idx="1"/>
          </p:nvPr>
        </p:nvSpPr>
        <p:spPr>
          <a:xfrm>
            <a:off x="238539" y="258417"/>
            <a:ext cx="7051494" cy="6331226"/>
          </a:xfrm>
        </p:spPr>
        <p:txBody>
          <a:bodyPr>
            <a:normAutofit fontScale="92500" lnSpcReduction="20000"/>
          </a:bodyPr>
          <a:lstStyle/>
          <a:p>
            <a:pPr algn="just"/>
            <a:r>
              <a:rPr lang="en-US" b="1" dirty="0"/>
              <a:t>Court, Tribunal or Person, etc., Before Whom Affidavit May be Sworn.</a:t>
            </a:r>
            <a:endParaRPr lang="en-US" dirty="0"/>
          </a:p>
          <a:p>
            <a:pPr algn="just"/>
            <a:r>
              <a:rPr lang="en-US" b="1" dirty="0"/>
              <a:t>355.</a:t>
            </a:r>
            <a:r>
              <a:rPr lang="en-US" dirty="0"/>
              <a:t> (1) Any affidavit required to be sworn under the provisions, or for the purposes, of this Chapter may be sworn—</a:t>
            </a:r>
            <a:br>
              <a:rPr lang="en-US" dirty="0"/>
            </a:br>
            <a:r>
              <a:rPr lang="en-US" dirty="0"/>
              <a:t>(a) in India before any court, tribunal, judge or person lawfully </a:t>
            </a:r>
            <a:r>
              <a:rPr lang="en-US" dirty="0" err="1"/>
              <a:t>authorised</a:t>
            </a:r>
            <a:r>
              <a:rPr lang="en-US" dirty="0"/>
              <a:t> to take and receive affidavits; and</a:t>
            </a:r>
            <a:br>
              <a:rPr lang="en-US" dirty="0"/>
            </a:br>
            <a:r>
              <a:rPr lang="en-US" dirty="0"/>
              <a:t>(b) in any other country before any court, judge or person lawfully </a:t>
            </a:r>
            <a:r>
              <a:rPr lang="en-US" dirty="0" err="1"/>
              <a:t>authorised</a:t>
            </a:r>
            <a:r>
              <a:rPr lang="en-US" dirty="0"/>
              <a:t> to take and receive affidavits in that country or before an Indian diplomatic or consular officer.</a:t>
            </a:r>
          </a:p>
          <a:p>
            <a:pPr algn="just"/>
            <a:r>
              <a:rPr lang="en-US" dirty="0"/>
              <a:t>(2) All tribunals, judges, Justices, commissioners and persons acting judicially in India shall take judicial notice of the seal, stamp or signature, as the case may be, of any such court, tribunal, judge, person, diplomatic or consular officer, attached, appended or subscribed to any such affidavit or to any other document to be used for the purposes of this Chapter.</a:t>
            </a:r>
          </a:p>
          <a:p>
            <a:pPr algn="just"/>
            <a:endParaRPr lang="en-IN" dirty="0"/>
          </a:p>
        </p:txBody>
      </p:sp>
    </p:spTree>
    <p:extLst>
      <p:ext uri="{BB962C8B-B14F-4D97-AF65-F5344CB8AC3E}">
        <p14:creationId xmlns:p14="http://schemas.microsoft.com/office/powerpoint/2010/main" val="7850696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5C7E4-818C-400F-8924-1AB9627E3058}"/>
              </a:ext>
            </a:extLst>
          </p:cNvPr>
          <p:cNvSpPr>
            <a:spLocks noGrp="1"/>
          </p:cNvSpPr>
          <p:nvPr>
            <p:ph sz="half" idx="1"/>
          </p:nvPr>
        </p:nvSpPr>
        <p:spPr>
          <a:xfrm>
            <a:off x="288235" y="288235"/>
            <a:ext cx="5731565" cy="6301408"/>
          </a:xfrm>
        </p:spPr>
        <p:txBody>
          <a:bodyPr>
            <a:normAutofit fontScale="62500" lnSpcReduction="20000"/>
          </a:bodyPr>
          <a:lstStyle/>
          <a:p>
            <a:pPr algn="just"/>
            <a:r>
              <a:rPr lang="en-US" sz="3400" b="1" dirty="0"/>
              <a:t>Powers of Tribunal to Declare Dissolution of Company Void.</a:t>
            </a:r>
            <a:endParaRPr lang="en-US" sz="3400" dirty="0"/>
          </a:p>
          <a:p>
            <a:pPr algn="just"/>
            <a:r>
              <a:rPr lang="en-US" sz="3400" b="1" dirty="0"/>
              <a:t>356.</a:t>
            </a:r>
            <a:r>
              <a:rPr lang="en-US" sz="3400" dirty="0"/>
              <a:t> (1) Where a company has been dissolved, whether in pursuance of this Chapter or of </a:t>
            </a:r>
            <a:r>
              <a:rPr lang="en-US" sz="3400" dirty="0">
                <a:hlinkClick r:id="rId2"/>
              </a:rPr>
              <a:t>section 232</a:t>
            </a:r>
            <a:r>
              <a:rPr lang="en-US" sz="3400" dirty="0"/>
              <a:t> or otherwise, the Tribunal may at any time </a:t>
            </a:r>
            <a:r>
              <a:rPr lang="en-US" sz="3400" u="sng" dirty="0"/>
              <a:t>within two years of the date of the dissolution</a:t>
            </a:r>
            <a:r>
              <a:rPr lang="en-US" sz="3400" dirty="0"/>
              <a:t>, on application by the CL or by any other person who appears to the Tribunal to be interested, make an order, upon such terms as the Tribunal thinks fit, declaring the dissolution to be void, and thereupon such proceedings may be taken as if the company had not been dissolved.</a:t>
            </a:r>
          </a:p>
          <a:p>
            <a:pPr algn="just"/>
            <a:r>
              <a:rPr lang="en-US" sz="3400" dirty="0"/>
              <a:t>(2) It shall be the duty of the CL or the person on whose application the order was made, </a:t>
            </a:r>
            <a:r>
              <a:rPr lang="en-US" sz="3400" u="sng" dirty="0"/>
              <a:t>within 30 days </a:t>
            </a:r>
            <a:r>
              <a:rPr lang="en-US" sz="3400" dirty="0"/>
              <a:t>after the making of the order or such further time as the Tribunal may allow, to file a certified copy of the order with the Registrar who shall register the same, and if the CL or the person fails so to do, the Company Liquidator or the person shall be punishable with </a:t>
            </a:r>
            <a:r>
              <a:rPr lang="en-US" sz="3400" u="sng" dirty="0"/>
              <a:t>fine which may extend to Rs. 10,000/- for every day </a:t>
            </a:r>
            <a:r>
              <a:rPr lang="en-US" sz="3400" dirty="0"/>
              <a:t>during which the default continues.</a:t>
            </a:r>
          </a:p>
          <a:p>
            <a:endParaRPr lang="en-IN" dirty="0"/>
          </a:p>
        </p:txBody>
      </p:sp>
      <p:sp>
        <p:nvSpPr>
          <p:cNvPr id="4" name="Content Placeholder 3">
            <a:extLst>
              <a:ext uri="{FF2B5EF4-FFF2-40B4-BE49-F238E27FC236}">
                <a16:creationId xmlns:a16="http://schemas.microsoft.com/office/drawing/2014/main" id="{9B96E6A2-CDF0-4246-AB4C-C95CBC4EA631}"/>
              </a:ext>
            </a:extLst>
          </p:cNvPr>
          <p:cNvSpPr>
            <a:spLocks noGrp="1"/>
          </p:cNvSpPr>
          <p:nvPr>
            <p:ph sz="half" idx="2"/>
          </p:nvPr>
        </p:nvSpPr>
        <p:spPr>
          <a:xfrm>
            <a:off x="6172200" y="288234"/>
            <a:ext cx="5731564" cy="6301407"/>
          </a:xfrm>
        </p:spPr>
        <p:txBody>
          <a:bodyPr>
            <a:normAutofit fontScale="62500" lnSpcReduction="20000"/>
          </a:bodyPr>
          <a:lstStyle/>
          <a:p>
            <a:r>
              <a:rPr lang="en-IN" b="1" dirty="0"/>
              <a:t>TERMINATION OF WINDING UP</a:t>
            </a:r>
            <a:endParaRPr lang="en-IN" dirty="0"/>
          </a:p>
          <a:p>
            <a:r>
              <a:rPr lang="en-IN" b="1" dirty="0"/>
              <a:t>178. Application to declare dissolution void.-</a:t>
            </a:r>
            <a:endParaRPr lang="en-IN" dirty="0"/>
          </a:p>
          <a:p>
            <a:pPr algn="just"/>
            <a:r>
              <a:rPr lang="en-IN" sz="4000" dirty="0"/>
              <a:t>An</a:t>
            </a:r>
            <a:r>
              <a:rPr lang="en-IN" sz="4000" b="1" dirty="0"/>
              <a:t> </a:t>
            </a:r>
            <a:r>
              <a:rPr lang="en-IN" sz="4000" dirty="0"/>
              <a:t>application under section 356 shall be made upon </a:t>
            </a:r>
            <a:r>
              <a:rPr lang="en-IN" sz="4000" u="sng" dirty="0"/>
              <a:t>notice to the Central Government and the ROC </a:t>
            </a:r>
            <a:r>
              <a:rPr lang="en-IN" sz="4000" dirty="0"/>
              <a:t>and where the Tribunal declares the dissolution to have been void, the order shall direct that the applicant shall file a </a:t>
            </a:r>
            <a:r>
              <a:rPr lang="en-IN" sz="4000" u="sng" dirty="0"/>
              <a:t>certified copy of the order </a:t>
            </a:r>
            <a:r>
              <a:rPr lang="en-IN" sz="4000" dirty="0"/>
              <a:t>with the ROC </a:t>
            </a:r>
            <a:r>
              <a:rPr lang="en-IN" sz="4000" u="sng" dirty="0"/>
              <a:t>not later than 21 days </a:t>
            </a:r>
            <a:r>
              <a:rPr lang="en-IN" sz="4000" dirty="0"/>
              <a:t>from the date of the order.</a:t>
            </a:r>
          </a:p>
          <a:p>
            <a:endParaRPr lang="en-IN" dirty="0"/>
          </a:p>
        </p:txBody>
      </p:sp>
    </p:spTree>
    <p:extLst>
      <p:ext uri="{BB962C8B-B14F-4D97-AF65-F5344CB8AC3E}">
        <p14:creationId xmlns:p14="http://schemas.microsoft.com/office/powerpoint/2010/main" val="12019287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2255</TotalTime>
  <Words>40874</Words>
  <Application>Microsoft Office PowerPoint</Application>
  <PresentationFormat>Widescreen</PresentationFormat>
  <Paragraphs>1035</Paragraphs>
  <Slides>110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110</vt:i4>
      </vt:variant>
    </vt:vector>
  </HeadingPairs>
  <TitlesOfParts>
    <vt:vector size="114" baseType="lpstr">
      <vt:lpstr>Arial</vt:lpstr>
      <vt:lpstr>Calibri</vt:lpstr>
      <vt:lpstr>Calibri Light</vt:lpstr>
      <vt:lpstr>Office Theme</vt:lpstr>
      <vt:lpstr>PowerPoint Presentation</vt:lpstr>
      <vt:lpstr>CHAPTER XX - WINDING UP</vt:lpstr>
      <vt:lpstr>PART I —Winding up by the Tribunal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III.—Provisions Applicable to Every Mode of Winding Up   Notified Date of Section: 7/12/2016  Effective Date: 15/12/2016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XX WINDING UP</dc:title>
  <dc:creator>Samarth Dayal</dc:creator>
  <cp:lastModifiedBy>Samarth Dayal</cp:lastModifiedBy>
  <cp:revision>101</cp:revision>
  <dcterms:created xsi:type="dcterms:W3CDTF">2020-02-10T16:47:01Z</dcterms:created>
  <dcterms:modified xsi:type="dcterms:W3CDTF">2020-02-16T03:46:40Z</dcterms:modified>
</cp:coreProperties>
</file>