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93" r:id="rId2"/>
  </p:sldMasterIdLst>
  <p:notesMasterIdLst>
    <p:notesMasterId r:id="rId41"/>
  </p:notesMasterIdLst>
  <p:handoutMasterIdLst>
    <p:handoutMasterId r:id="rId42"/>
  </p:handoutMasterIdLst>
  <p:sldIdLst>
    <p:sldId id="260" r:id="rId3"/>
    <p:sldId id="461" r:id="rId4"/>
    <p:sldId id="274" r:id="rId5"/>
    <p:sldId id="261" r:id="rId6"/>
    <p:sldId id="262" r:id="rId7"/>
    <p:sldId id="283" r:id="rId8"/>
    <p:sldId id="297" r:id="rId9"/>
    <p:sldId id="1254" r:id="rId10"/>
    <p:sldId id="462" r:id="rId11"/>
    <p:sldId id="301" r:id="rId12"/>
    <p:sldId id="463" r:id="rId13"/>
    <p:sldId id="437" r:id="rId14"/>
    <p:sldId id="448" r:id="rId15"/>
    <p:sldId id="451" r:id="rId16"/>
    <p:sldId id="303" r:id="rId17"/>
    <p:sldId id="458" r:id="rId18"/>
    <p:sldId id="276" r:id="rId19"/>
    <p:sldId id="1261" r:id="rId20"/>
    <p:sldId id="479" r:id="rId21"/>
    <p:sldId id="480" r:id="rId22"/>
    <p:sldId id="328" r:id="rId23"/>
    <p:sldId id="302" r:id="rId24"/>
    <p:sldId id="277" r:id="rId25"/>
    <p:sldId id="1255" r:id="rId26"/>
    <p:sldId id="1257" r:id="rId27"/>
    <p:sldId id="1258" r:id="rId28"/>
    <p:sldId id="1259" r:id="rId29"/>
    <p:sldId id="1260" r:id="rId30"/>
    <p:sldId id="1256" r:id="rId31"/>
    <p:sldId id="457" r:id="rId32"/>
    <p:sldId id="459" r:id="rId33"/>
    <p:sldId id="460" r:id="rId34"/>
    <p:sldId id="330" r:id="rId35"/>
    <p:sldId id="381" r:id="rId36"/>
    <p:sldId id="272" r:id="rId37"/>
    <p:sldId id="438" r:id="rId38"/>
    <p:sldId id="434" r:id="rId39"/>
    <p:sldId id="344" r:id="rId40"/>
  </p:sldIdLst>
  <p:sldSz cx="12188825" cy="6858000"/>
  <p:notesSz cx="9296400" cy="7010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84" userDrawn="1">
          <p15:clr>
            <a:srgbClr val="A4A3A4"/>
          </p15:clr>
        </p15:guide>
        <p15:guide id="2" pos="335" userDrawn="1">
          <p15:clr>
            <a:srgbClr val="A4A3A4"/>
          </p15:clr>
        </p15:guide>
        <p15:guide id="3" pos="479" userDrawn="1">
          <p15:clr>
            <a:srgbClr val="A4A3A4"/>
          </p15:clr>
        </p15:guide>
        <p15:guide id="4" pos="7288" userDrawn="1">
          <p15:clr>
            <a:srgbClr val="A4A3A4"/>
          </p15:clr>
        </p15:guide>
        <p15:guide id="5" pos="808" userDrawn="1">
          <p15:clr>
            <a:srgbClr val="A4A3A4"/>
          </p15:clr>
        </p15:guide>
        <p15:guide id="6" pos="17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BFB"/>
    <a:srgbClr val="FFFFFF"/>
    <a:srgbClr val="376092"/>
    <a:srgbClr val="000000"/>
    <a:srgbClr val="FFC000"/>
    <a:srgbClr val="595959"/>
    <a:srgbClr val="DFDEDA"/>
    <a:srgbClr val="E0DFDA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26" autoAdjust="0"/>
    <p:restoredTop sz="86444" autoAdjust="0"/>
  </p:normalViewPr>
  <p:slideViewPr>
    <p:cSldViewPr snapToObjects="1">
      <p:cViewPr varScale="1">
        <p:scale>
          <a:sx n="68" d="100"/>
          <a:sy n="68" d="100"/>
        </p:scale>
        <p:origin x="788" y="52"/>
      </p:cViewPr>
      <p:guideLst>
        <p:guide orient="horz" pos="384"/>
        <p:guide pos="335"/>
        <p:guide pos="479"/>
        <p:guide pos="7288"/>
        <p:guide pos="808"/>
        <p:guide pos="1704"/>
      </p:guideLst>
    </p:cSldViewPr>
  </p:slideViewPr>
  <p:outlineViewPr>
    <p:cViewPr>
      <p:scale>
        <a:sx n="33" d="100"/>
        <a:sy n="33" d="100"/>
      </p:scale>
      <p:origin x="0" y="2179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0FB02B-B302-4638-BC28-E0DE7374123C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57618558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28440" cy="35173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1"/>
            <a:ext cx="4028440" cy="35173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6"/>
            <a:ext cx="7437120" cy="276034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E231BB0-C6DE-49E7-AFFF-B43D43681A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053402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31BB0-C6DE-49E7-AFFF-B43D43681A80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107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31BB0-C6DE-49E7-AFFF-B43D43681A8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576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87674-4BCA-497B-8779-5C31B34105C4}" type="slidenum">
              <a:rPr lang="en-IN" smtClean="0"/>
              <a:pPr/>
              <a:t>12</a:t>
            </a:fld>
            <a:endParaRPr lang="en-IN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13260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87674-4BCA-497B-8779-5C31B34105C4}" type="slidenum">
              <a:rPr lang="en-IN" smtClean="0"/>
              <a:pPr/>
              <a:t>21</a:t>
            </a:fld>
            <a:endParaRPr lang="en-IN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38670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87674-4BCA-497B-8779-5C31B34105C4}" type="slidenum">
              <a:rPr lang="en-IN" smtClean="0"/>
              <a:pPr/>
              <a:t>30</a:t>
            </a:fld>
            <a:endParaRPr lang="en-IN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20422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87674-4BCA-497B-8779-5C31B34105C4}" type="slidenum">
              <a:rPr lang="en-IN" smtClean="0"/>
              <a:pPr/>
              <a:t>31</a:t>
            </a:fld>
            <a:endParaRPr lang="en-IN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66945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87674-4BCA-497B-8779-5C31B34105C4}" type="slidenum">
              <a:rPr lang="en-IN" smtClean="0"/>
              <a:pPr/>
              <a:t>32</a:t>
            </a:fld>
            <a:endParaRPr lang="en-IN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786764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AA218-1727-4112-BD5F-25053B444D87}" type="slidenum">
              <a:rPr lang="uk-UA" smtClean="0">
                <a:solidFill>
                  <a:prstClr val="black"/>
                </a:solidFill>
              </a:rPr>
              <a:pPr/>
              <a:t>38</a:t>
            </a:fld>
            <a:endParaRPr lang="uk-UA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111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692151" y="1360488"/>
            <a:ext cx="10658475" cy="4794250"/>
          </a:xfrm>
          <a:prstGeom prst="rect">
            <a:avLst/>
          </a:prstGeom>
        </p:spPr>
        <p:txBody>
          <a:bodyPr/>
          <a:lstStyle>
            <a:lvl1pPr marL="285750" indent="-285750">
              <a:defRPr sz="1600"/>
            </a:lvl1pPr>
            <a:lvl2pPr>
              <a:lnSpc>
                <a:spcPct val="100000"/>
              </a:lnSpc>
              <a:spcBef>
                <a:spcPts val="600"/>
              </a:spcBef>
              <a:def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566738" indent="-276225">
              <a:lnSpc>
                <a:spcPct val="100000"/>
              </a:lnSpc>
              <a:spcBef>
                <a:spcPts val="600"/>
              </a:spcBef>
              <a:defRPr/>
            </a:lvl3pPr>
          </a:lstStyle>
          <a:p>
            <a:pPr lvl="1"/>
            <a:r>
              <a:rPr lang="en-US" dirty="0"/>
              <a:t>Click to edit Master text styles</a:t>
            </a:r>
          </a:p>
          <a:p>
            <a:pPr lvl="1"/>
            <a:r>
              <a:rPr lang="en-US" dirty="0" err="1"/>
              <a:t>ghfjfjfjgfjgjgjg</a:t>
            </a:r>
            <a:endParaRPr lang="en-US" dirty="0"/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63726" y="6497640"/>
            <a:ext cx="457200" cy="153987"/>
          </a:xfrm>
        </p:spPr>
        <p:txBody>
          <a:bodyPr/>
          <a:lstStyle>
            <a:lvl1pPr>
              <a:defRPr/>
            </a:lvl1pPr>
          </a:lstStyle>
          <a:p>
            <a:fld id="{11587069-E696-4959-8CB0-553399B3B50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860813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3726" y="6497640"/>
            <a:ext cx="457200" cy="15398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 lang="en-US" altLang="en-US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ヒラギノ角ゴ Pro W3" pitchFamily="-84" charset="-128"/>
                <a:cs typeface="Segoe UI" pitchFamily="34" charset="0"/>
              </a:defRPr>
            </a:lvl1pPr>
          </a:lstStyle>
          <a:p>
            <a:fld id="{811E841D-5174-433A-8A6C-40EA6EA766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70565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3726" y="6497640"/>
            <a:ext cx="457200" cy="15398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 lang="en-US" altLang="en-US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ヒラギノ角ゴ Pro W3" pitchFamily="-84" charset="-128"/>
                <a:cs typeface="Segoe UI" pitchFamily="34" charset="0"/>
              </a:defRPr>
            </a:lvl1pPr>
          </a:lstStyle>
          <a:p>
            <a:fld id="{811E841D-5174-433A-8A6C-40EA6EA766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32065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2"/>
          <p:cNvGrpSpPr>
            <a:grpSpLocks/>
          </p:cNvGrpSpPr>
          <p:nvPr userDrawn="1"/>
        </p:nvGrpSpPr>
        <p:grpSpPr bwMode="auto">
          <a:xfrm>
            <a:off x="-19050" y="-12700"/>
            <a:ext cx="12212638" cy="5889625"/>
            <a:chOff x="-19050" y="-13447"/>
            <a:chExt cx="12215532" cy="5889812"/>
          </a:xfrm>
        </p:grpSpPr>
        <p:sp>
          <p:nvSpPr>
            <p:cNvPr id="5" name="Freeform 13"/>
            <p:cNvSpPr>
              <a:spLocks/>
            </p:cNvSpPr>
            <p:nvPr userDrawn="1"/>
          </p:nvSpPr>
          <p:spPr bwMode="auto">
            <a:xfrm>
              <a:off x="0" y="-13447"/>
              <a:ext cx="12196482" cy="5889812"/>
            </a:xfrm>
            <a:custGeom>
              <a:avLst/>
              <a:gdLst>
                <a:gd name="T0" fmla="*/ 0 w 12196482"/>
                <a:gd name="T1" fmla="*/ 0 h 5889812"/>
                <a:gd name="T2" fmla="*/ 0 w 12196482"/>
                <a:gd name="T3" fmla="*/ 2191871 h 5889812"/>
                <a:gd name="T4" fmla="*/ 12196482 w 12196482"/>
                <a:gd name="T5" fmla="*/ 5889812 h 5889812"/>
                <a:gd name="T6" fmla="*/ 12196482 w 12196482"/>
                <a:gd name="T7" fmla="*/ 13447 h 5889812"/>
                <a:gd name="T8" fmla="*/ 0 w 12196482"/>
                <a:gd name="T9" fmla="*/ 0 h 58898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196482" h="5889812">
                  <a:moveTo>
                    <a:pt x="0" y="0"/>
                  </a:moveTo>
                  <a:lnTo>
                    <a:pt x="0" y="2191871"/>
                  </a:lnTo>
                  <a:lnTo>
                    <a:pt x="12196482" y="5889812"/>
                  </a:lnTo>
                  <a:lnTo>
                    <a:pt x="12196482" y="134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6" name="Group 15"/>
            <p:cNvGrpSpPr>
              <a:grpSpLocks/>
            </p:cNvGrpSpPr>
            <p:nvPr userDrawn="1"/>
          </p:nvGrpSpPr>
          <p:grpSpPr bwMode="auto">
            <a:xfrm>
              <a:off x="-19050" y="2170207"/>
              <a:ext cx="3330016" cy="2236693"/>
              <a:chOff x="4296707" y="4316507"/>
              <a:chExt cx="3368116" cy="2236693"/>
            </a:xfrm>
          </p:grpSpPr>
          <p:sp>
            <p:nvSpPr>
              <p:cNvPr id="7" name="Freeform 17"/>
              <p:cNvSpPr>
                <a:spLocks/>
              </p:cNvSpPr>
              <p:nvPr userDrawn="1"/>
            </p:nvSpPr>
            <p:spPr bwMode="auto">
              <a:xfrm>
                <a:off x="4303058" y="4316507"/>
                <a:ext cx="3361765" cy="2236693"/>
              </a:xfrm>
              <a:custGeom>
                <a:avLst/>
                <a:gdLst>
                  <a:gd name="T0" fmla="*/ 13447 w 3361765"/>
                  <a:gd name="T1" fmla="*/ 0 h 2205317"/>
                  <a:gd name="T2" fmla="*/ 0 w 3361765"/>
                  <a:gd name="T3" fmla="*/ 2236693 h 2205317"/>
                  <a:gd name="T4" fmla="*/ 3361765 w 3361765"/>
                  <a:gd name="T5" fmla="*/ 1009239 h 2205317"/>
                  <a:gd name="T6" fmla="*/ 13447 w 3361765"/>
                  <a:gd name="T7" fmla="*/ 0 h 22053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361765" h="2205317">
                    <a:moveTo>
                      <a:pt x="13447" y="0"/>
                    </a:moveTo>
                    <a:cubicBezTo>
                      <a:pt x="8965" y="735106"/>
                      <a:pt x="4482" y="1470211"/>
                      <a:pt x="0" y="2205317"/>
                    </a:cubicBezTo>
                    <a:lnTo>
                      <a:pt x="3361765" y="995082"/>
                    </a:lnTo>
                    <a:lnTo>
                      <a:pt x="13447" y="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8" name="Freeform 18"/>
              <p:cNvSpPr>
                <a:spLocks/>
              </p:cNvSpPr>
              <p:nvPr userDrawn="1"/>
            </p:nvSpPr>
            <p:spPr bwMode="auto">
              <a:xfrm>
                <a:off x="4296707" y="4316507"/>
                <a:ext cx="3361765" cy="1331258"/>
              </a:xfrm>
              <a:custGeom>
                <a:avLst/>
                <a:gdLst>
                  <a:gd name="T0" fmla="*/ 0 w 3361765"/>
                  <a:gd name="T1" fmla="*/ 0 h 1331258"/>
                  <a:gd name="T2" fmla="*/ 53788 w 3361765"/>
                  <a:gd name="T3" fmla="*/ 13447 h 1331258"/>
                  <a:gd name="T4" fmla="*/ 2474259 w 3361765"/>
                  <a:gd name="T5" fmla="*/ 1331258 h 1331258"/>
                  <a:gd name="T6" fmla="*/ 3361765 w 3361765"/>
                  <a:gd name="T7" fmla="*/ 1008529 h 1331258"/>
                  <a:gd name="T8" fmla="*/ 0 w 3361765"/>
                  <a:gd name="T9" fmla="*/ 0 h 13312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61765" h="1331258">
                    <a:moveTo>
                      <a:pt x="0" y="0"/>
                    </a:moveTo>
                    <a:lnTo>
                      <a:pt x="53788" y="13447"/>
                    </a:lnTo>
                    <a:lnTo>
                      <a:pt x="2474259" y="1331258"/>
                    </a:lnTo>
                    <a:lnTo>
                      <a:pt x="3361765" y="10085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7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cap="flat" cmpd="sng" algn="ctr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sp>
        <p:nvSpPr>
          <p:cNvPr id="33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323495" y="5022852"/>
            <a:ext cx="6780034" cy="853514"/>
          </a:xfrm>
        </p:spPr>
        <p:txBody>
          <a:bodyPr/>
          <a:lstStyle>
            <a:lvl1pPr algn="l">
              <a:defRPr sz="4000">
                <a:solidFill>
                  <a:srgbClr val="004D93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  <p:sp>
        <p:nvSpPr>
          <p:cNvPr id="34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323463" y="6076950"/>
            <a:ext cx="6722359" cy="444500"/>
          </a:xfrm>
          <a:prstGeom prst="rect">
            <a:avLst/>
          </a:prstGeom>
        </p:spPr>
        <p:txBody>
          <a:bodyPr anchor="ctr"/>
          <a:lstStyle>
            <a:lvl1pPr marL="0" indent="0" algn="l">
              <a:buFont typeface="Wingdings" pitchFamily="2" charset="2"/>
              <a:buNone/>
              <a:defRPr sz="1800" b="1">
                <a:solidFill>
                  <a:srgbClr val="004D93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9020682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2"/>
          <p:cNvSpPr>
            <a:spLocks/>
          </p:cNvSpPr>
          <p:nvPr userDrawn="1"/>
        </p:nvSpPr>
        <p:spPr bwMode="auto">
          <a:xfrm>
            <a:off x="0" y="-12700"/>
            <a:ext cx="12193588" cy="5889625"/>
          </a:xfrm>
          <a:custGeom>
            <a:avLst/>
            <a:gdLst>
              <a:gd name="T0" fmla="*/ 0 w 12196482"/>
              <a:gd name="T1" fmla="*/ 0 h 5889812"/>
              <a:gd name="T2" fmla="*/ 0 w 12196482"/>
              <a:gd name="T3" fmla="*/ 2191871 h 5889812"/>
              <a:gd name="T4" fmla="*/ 12193306 w 12196482"/>
              <a:gd name="T5" fmla="*/ 5889812 h 5889812"/>
              <a:gd name="T6" fmla="*/ 12193306 w 12196482"/>
              <a:gd name="T7" fmla="*/ 13447 h 5889812"/>
              <a:gd name="T8" fmla="*/ 0 w 12196482"/>
              <a:gd name="T9" fmla="*/ 0 h 58898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196482" h="5889812">
                <a:moveTo>
                  <a:pt x="0" y="0"/>
                </a:moveTo>
                <a:lnTo>
                  <a:pt x="0" y="2191871"/>
                </a:lnTo>
                <a:lnTo>
                  <a:pt x="12196482" y="5889812"/>
                </a:lnTo>
                <a:lnTo>
                  <a:pt x="12196482" y="13447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5" name="Group 13"/>
          <p:cNvGrpSpPr>
            <a:grpSpLocks/>
          </p:cNvGrpSpPr>
          <p:nvPr userDrawn="1"/>
        </p:nvGrpSpPr>
        <p:grpSpPr bwMode="auto">
          <a:xfrm>
            <a:off x="-19050" y="2170115"/>
            <a:ext cx="3328988" cy="2236787"/>
            <a:chOff x="4296707" y="4316507"/>
            <a:chExt cx="3368116" cy="2236693"/>
          </a:xfrm>
        </p:grpSpPr>
        <p:sp>
          <p:nvSpPr>
            <p:cNvPr id="6" name="Freeform 15"/>
            <p:cNvSpPr>
              <a:spLocks/>
            </p:cNvSpPr>
            <p:nvPr userDrawn="1"/>
          </p:nvSpPr>
          <p:spPr bwMode="auto">
            <a:xfrm>
              <a:off x="4303058" y="4316507"/>
              <a:ext cx="3361765" cy="2236693"/>
            </a:xfrm>
            <a:custGeom>
              <a:avLst/>
              <a:gdLst>
                <a:gd name="T0" fmla="*/ 13447 w 3361765"/>
                <a:gd name="T1" fmla="*/ 0 h 2205317"/>
                <a:gd name="T2" fmla="*/ 0 w 3361765"/>
                <a:gd name="T3" fmla="*/ 2236693 h 2205317"/>
                <a:gd name="T4" fmla="*/ 3361765 w 3361765"/>
                <a:gd name="T5" fmla="*/ 1009239 h 2205317"/>
                <a:gd name="T6" fmla="*/ 13447 w 3361765"/>
                <a:gd name="T7" fmla="*/ 0 h 220531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361765" h="2205317">
                  <a:moveTo>
                    <a:pt x="13447" y="0"/>
                  </a:moveTo>
                  <a:cubicBezTo>
                    <a:pt x="8965" y="735106"/>
                    <a:pt x="4482" y="1470211"/>
                    <a:pt x="0" y="2205317"/>
                  </a:cubicBezTo>
                  <a:lnTo>
                    <a:pt x="3361765" y="995082"/>
                  </a:lnTo>
                  <a:lnTo>
                    <a:pt x="13447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" name="Freeform 17"/>
            <p:cNvSpPr>
              <a:spLocks/>
            </p:cNvSpPr>
            <p:nvPr userDrawn="1"/>
          </p:nvSpPr>
          <p:spPr bwMode="auto">
            <a:xfrm>
              <a:off x="4296707" y="4316507"/>
              <a:ext cx="3361765" cy="1331258"/>
            </a:xfrm>
            <a:custGeom>
              <a:avLst/>
              <a:gdLst>
                <a:gd name="T0" fmla="*/ 0 w 3361765"/>
                <a:gd name="T1" fmla="*/ 0 h 1331258"/>
                <a:gd name="T2" fmla="*/ 53788 w 3361765"/>
                <a:gd name="T3" fmla="*/ 13447 h 1331258"/>
                <a:gd name="T4" fmla="*/ 2474259 w 3361765"/>
                <a:gd name="T5" fmla="*/ 1331258 h 1331258"/>
                <a:gd name="T6" fmla="*/ 3361765 w 3361765"/>
                <a:gd name="T7" fmla="*/ 1008529 h 1331258"/>
                <a:gd name="T8" fmla="*/ 0 w 3361765"/>
                <a:gd name="T9" fmla="*/ 0 h 13312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61765" h="1331258">
                  <a:moveTo>
                    <a:pt x="0" y="0"/>
                  </a:moveTo>
                  <a:lnTo>
                    <a:pt x="53788" y="13447"/>
                  </a:lnTo>
                  <a:lnTo>
                    <a:pt x="2474259" y="1331258"/>
                  </a:lnTo>
                  <a:lnTo>
                    <a:pt x="3361765" y="10085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77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33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323495" y="5022852"/>
            <a:ext cx="6780034" cy="853514"/>
          </a:xfrm>
        </p:spPr>
        <p:txBody>
          <a:bodyPr/>
          <a:lstStyle>
            <a:lvl1pPr algn="l">
              <a:defRPr sz="4000">
                <a:solidFill>
                  <a:srgbClr val="004D93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  <p:sp>
        <p:nvSpPr>
          <p:cNvPr id="34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323463" y="6076950"/>
            <a:ext cx="6722359" cy="444500"/>
          </a:xfrm>
          <a:prstGeom prst="rect">
            <a:avLst/>
          </a:prstGeom>
        </p:spPr>
        <p:txBody>
          <a:bodyPr anchor="ctr"/>
          <a:lstStyle>
            <a:lvl1pPr marL="0" indent="0" algn="l">
              <a:buFont typeface="Wingdings" pitchFamily="2" charset="2"/>
              <a:buNone/>
              <a:defRPr sz="1800" b="1">
                <a:solidFill>
                  <a:srgbClr val="004D93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9556979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766566" y="190514"/>
            <a:ext cx="8821979" cy="7977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785610" y="1825625"/>
            <a:ext cx="1056523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8515381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85610" y="1841314"/>
            <a:ext cx="1247470" cy="1435286"/>
          </a:xfrm>
          <a:solidFill>
            <a:schemeClr val="bg1">
              <a:lumMod val="90000"/>
            </a:schemeClr>
          </a:solidFill>
        </p:spPr>
        <p:txBody>
          <a:bodyPr/>
          <a:lstStyle/>
          <a:p>
            <a:endParaRPr lang="uk-UA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85610" y="297905"/>
            <a:ext cx="10565235" cy="68761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uk-UA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2655511" y="1825625"/>
            <a:ext cx="1247470" cy="1435286"/>
          </a:xfrm>
          <a:solidFill>
            <a:schemeClr val="bg1">
              <a:lumMod val="90000"/>
            </a:schemeClr>
          </a:solidFill>
        </p:spPr>
        <p:txBody>
          <a:bodyPr/>
          <a:lstStyle/>
          <a:p>
            <a:endParaRPr lang="uk-UA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4525416" y="1825625"/>
            <a:ext cx="1247470" cy="1435286"/>
          </a:xfrm>
          <a:solidFill>
            <a:schemeClr val="bg1">
              <a:lumMod val="90000"/>
            </a:schemeClr>
          </a:solidFill>
        </p:spPr>
        <p:txBody>
          <a:bodyPr/>
          <a:lstStyle/>
          <a:p>
            <a:endParaRPr lang="uk-UA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6395317" y="1825625"/>
            <a:ext cx="1247470" cy="1435286"/>
          </a:xfrm>
          <a:solidFill>
            <a:schemeClr val="bg1">
              <a:lumMod val="90000"/>
            </a:schemeClr>
          </a:solidFill>
        </p:spPr>
        <p:txBody>
          <a:bodyPr/>
          <a:lstStyle/>
          <a:p>
            <a:endParaRPr lang="uk-UA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8265218" y="1825625"/>
            <a:ext cx="1247470" cy="1435286"/>
          </a:xfrm>
          <a:solidFill>
            <a:schemeClr val="bg1">
              <a:lumMod val="90000"/>
            </a:schemeClr>
          </a:solidFill>
        </p:spPr>
        <p:txBody>
          <a:bodyPr/>
          <a:lstStyle/>
          <a:p>
            <a:endParaRPr lang="uk-UA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10135117" y="1825625"/>
            <a:ext cx="1247470" cy="1435286"/>
          </a:xfrm>
          <a:solidFill>
            <a:schemeClr val="bg1">
              <a:lumMod val="90000"/>
            </a:schemeClr>
          </a:solidFill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14737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6" grpId="0" animBg="1"/>
      <p:bldP spid="7" grpId="0" animBg="1"/>
      <p:bldP spid="8" grpId="0" animBg="1"/>
      <p:bldP spid="9" grpId="0" animBg="1"/>
      <p:bldP spid="10" grpId="0" animBg="1"/>
    </p:bldLst>
  </p:timing>
  <p:extLst mod="1"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" y="0"/>
            <a:ext cx="12188825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IN" dirty="0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30663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openxmlformats.org/officeDocument/2006/relationships/theme" Target="../theme/theme2.xml"/><Relationship Id="rId9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92151" y="114300"/>
            <a:ext cx="106584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pic>
        <p:nvPicPr>
          <p:cNvPr id="102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739" y="2"/>
            <a:ext cx="1843087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8" name="Group 3"/>
          <p:cNvGrpSpPr>
            <a:grpSpLocks/>
          </p:cNvGrpSpPr>
          <p:nvPr/>
        </p:nvGrpSpPr>
        <p:grpSpPr bwMode="auto">
          <a:xfrm>
            <a:off x="1" y="114300"/>
            <a:ext cx="498475" cy="838200"/>
            <a:chOff x="0" y="152396"/>
            <a:chExt cx="498475" cy="646333"/>
          </a:xfrm>
        </p:grpSpPr>
        <p:sp>
          <p:nvSpPr>
            <p:cNvPr id="1034" name="Rectangle 8"/>
            <p:cNvSpPr>
              <a:spLocks noChangeArrowheads="1"/>
            </p:cNvSpPr>
            <p:nvPr userDrawn="1"/>
          </p:nvSpPr>
          <p:spPr bwMode="auto">
            <a:xfrm flipV="1">
              <a:off x="0" y="152396"/>
              <a:ext cx="419100" cy="64633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en-US" altLang="en-US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35" name="Rectangle 9"/>
            <p:cNvSpPr>
              <a:spLocks noChangeArrowheads="1"/>
            </p:cNvSpPr>
            <p:nvPr userDrawn="1"/>
          </p:nvSpPr>
          <p:spPr bwMode="auto">
            <a:xfrm flipV="1">
              <a:off x="447675" y="152396"/>
              <a:ext cx="50800" cy="64633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en-US" altLang="en-US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cxnSp>
        <p:nvCxnSpPr>
          <p:cNvPr id="15" name="Straight Connector 14"/>
          <p:cNvCxnSpPr/>
          <p:nvPr/>
        </p:nvCxnSpPr>
        <p:spPr>
          <a:xfrm>
            <a:off x="2597151" y="6581775"/>
            <a:ext cx="9591675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0067925" y="0"/>
            <a:ext cx="2120900" cy="850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3726" y="6497640"/>
            <a:ext cx="457200" cy="15398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 lang="en-US" altLang="en-US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ヒラギノ角ゴ Pro W3" pitchFamily="-84" charset="-128"/>
                <a:cs typeface="Segoe UI" pitchFamily="34" charset="0"/>
              </a:defRPr>
            </a:lvl1pPr>
          </a:lstStyle>
          <a:p>
            <a:fld id="{811E841D-5174-433A-8A6C-40EA6EA766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32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692151" y="1360488"/>
            <a:ext cx="10887075" cy="477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1"/>
            <a:r>
              <a:rPr lang="en-US" altLang="en-US"/>
              <a:t>Click to edit Master text styles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7" name="TextBox 12"/>
          <p:cNvSpPr txBox="1">
            <a:spLocks noChangeArrowheads="1"/>
          </p:cNvSpPr>
          <p:nvPr userDrawn="1"/>
        </p:nvSpPr>
        <p:spPr bwMode="auto">
          <a:xfrm>
            <a:off x="1390650" y="6497640"/>
            <a:ext cx="5005388" cy="153987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Copyrights reserved 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" y="952500"/>
            <a:ext cx="12188825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C:\Users\Acer\AppData\Local\Temp\IFRS-High Rez.jp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6" t="5756" r="6488" b="11382"/>
          <a:stretch>
            <a:fillRect/>
          </a:stretch>
        </p:blipFill>
        <p:spPr bwMode="auto">
          <a:xfrm>
            <a:off x="11184732" y="149159"/>
            <a:ext cx="788986" cy="649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4" r:id="rId2"/>
    <p:sldLayoutId id="2147483681" r:id="rId3"/>
    <p:sldLayoutId id="2147483682" r:id="rId4"/>
    <p:sldLayoutId id="2147483683" r:id="rId5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kern="1200">
          <a:solidFill>
            <a:srgbClr val="0070C0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376092"/>
          </a:solidFill>
          <a:latin typeface="Segoe UI" pitchFamily="34" charset="0"/>
          <a:cs typeface="Segoe UI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376092"/>
          </a:solidFill>
          <a:latin typeface="Segoe UI" pitchFamily="34" charset="0"/>
          <a:cs typeface="Segoe UI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376092"/>
          </a:solidFill>
          <a:latin typeface="Segoe UI" pitchFamily="34" charset="0"/>
          <a:cs typeface="Segoe UI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376092"/>
          </a:solidFill>
          <a:latin typeface="Segoe UI" pitchFamily="34" charset="0"/>
          <a:cs typeface="Segoe UI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Segoe UI" pitchFamily="34" charset="0"/>
          <a:cs typeface="Segoe UI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Segoe UI" pitchFamily="34" charset="0"/>
          <a:cs typeface="Segoe UI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Segoe UI" pitchFamily="34" charset="0"/>
          <a:cs typeface="Segoe UI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Segoe UI" pitchFamily="34" charset="0"/>
          <a:cs typeface="Segoe UI" pitchFamily="34" charset="0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285750" indent="-285750" algn="l" rtl="0" fontAlgn="base">
        <a:spcBef>
          <a:spcPts val="600"/>
        </a:spcBef>
        <a:spcAft>
          <a:spcPct val="0"/>
        </a:spcAft>
        <a:buFont typeface="Segoe UI" pitchFamily="34" charset="0"/>
        <a:buChar char="+"/>
        <a:defRPr lang="en-US" sz="1600" kern="1200" dirty="0">
          <a:solidFill>
            <a:srgbClr val="000000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576263" indent="-285750" algn="l" rtl="0" fontAlgn="base">
        <a:spcBef>
          <a:spcPts val="600"/>
        </a:spcBef>
        <a:spcAft>
          <a:spcPct val="0"/>
        </a:spcAft>
        <a:buFont typeface="Arial" pitchFamily="34" charset="0"/>
        <a:buChar char="•"/>
        <a:defRPr lang="en-US" sz="1600" kern="1200" dirty="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600200" indent="-228600" algn="l" rtl="0" eaLnBrk="0" fontAlgn="base" hangingPunct="0"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2057400" indent="-228600" algn="l" rtl="0" eaLnBrk="0" fontAlgn="base" hangingPunct="0"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785610" y="1825625"/>
            <a:ext cx="1056523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uk-UA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37982" y="6359239"/>
            <a:ext cx="10512862" cy="0"/>
          </a:xfrm>
          <a:prstGeom prst="line">
            <a:avLst/>
          </a:prstGeom>
          <a:ln>
            <a:solidFill>
              <a:srgbClr val="0044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 userDrawn="1"/>
        </p:nvGrpSpPr>
        <p:grpSpPr>
          <a:xfrm rot="2920689">
            <a:off x="-278850" y="6102778"/>
            <a:ext cx="557700" cy="490133"/>
            <a:chOff x="11098475" y="0"/>
            <a:chExt cx="1093525" cy="961292"/>
          </a:xfrm>
          <a:solidFill>
            <a:srgbClr val="004483"/>
          </a:solidFill>
        </p:grpSpPr>
        <p:sp>
          <p:nvSpPr>
            <p:cNvPr id="21" name="Right Triangle 20"/>
            <p:cNvSpPr/>
            <p:nvPr/>
          </p:nvSpPr>
          <p:spPr>
            <a:xfrm flipH="1" flipV="1">
              <a:off x="11098476" y="0"/>
              <a:ext cx="1093524" cy="961292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uk-UA">
                <a:solidFill>
                  <a:srgbClr val="F8F8F8"/>
                </a:solidFill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 rot="5400000">
              <a:off x="11560273" y="-461797"/>
              <a:ext cx="169928" cy="1093524"/>
            </a:xfrm>
            <a:custGeom>
              <a:avLst/>
              <a:gdLst>
                <a:gd name="connsiteX0" fmla="*/ 0 w 169928"/>
                <a:gd name="connsiteY0" fmla="*/ 1093524 h 1093524"/>
                <a:gd name="connsiteX1" fmla="*/ 0 w 169928"/>
                <a:gd name="connsiteY1" fmla="*/ 0 h 1093524"/>
                <a:gd name="connsiteX2" fmla="*/ 177 w 169928"/>
                <a:gd name="connsiteY2" fmla="*/ 0 h 1093524"/>
                <a:gd name="connsiteX3" fmla="*/ 10390 w 169928"/>
                <a:gd name="connsiteY3" fmla="*/ 2982 h 1093524"/>
                <a:gd name="connsiteX4" fmla="*/ 169928 w 169928"/>
                <a:gd name="connsiteY4" fmla="*/ 900220 h 1093524"/>
                <a:gd name="connsiteX5" fmla="*/ 0 w 169928"/>
                <a:gd name="connsiteY5" fmla="*/ 1093524 h 1093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928" h="1093524">
                  <a:moveTo>
                    <a:pt x="0" y="1093524"/>
                  </a:moveTo>
                  <a:lnTo>
                    <a:pt x="0" y="0"/>
                  </a:lnTo>
                  <a:lnTo>
                    <a:pt x="177" y="0"/>
                  </a:lnTo>
                  <a:lnTo>
                    <a:pt x="10390" y="2982"/>
                  </a:lnTo>
                  <a:lnTo>
                    <a:pt x="169928" y="900220"/>
                  </a:lnTo>
                  <a:lnTo>
                    <a:pt x="0" y="109352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uk-UA">
                <a:solidFill>
                  <a:srgbClr val="F8F8F8"/>
                </a:solidFill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 rot="5400000">
              <a:off x="11604629" y="373922"/>
              <a:ext cx="951432" cy="223308"/>
            </a:xfrm>
            <a:custGeom>
              <a:avLst/>
              <a:gdLst>
                <a:gd name="connsiteX0" fmla="*/ 0 w 951432"/>
                <a:gd name="connsiteY0" fmla="*/ 0 h 223308"/>
                <a:gd name="connsiteX1" fmla="*/ 951432 w 951432"/>
                <a:gd name="connsiteY1" fmla="*/ 0 h 223308"/>
                <a:gd name="connsiteX2" fmla="*/ 755127 w 951432"/>
                <a:gd name="connsiteY2" fmla="*/ 223308 h 223308"/>
                <a:gd name="connsiteX3" fmla="*/ 530 w 951432"/>
                <a:gd name="connsiteY3" fmla="*/ 2982 h 223308"/>
                <a:gd name="connsiteX4" fmla="*/ 0 w 951432"/>
                <a:gd name="connsiteY4" fmla="*/ 0 h 223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1432" h="223308">
                  <a:moveTo>
                    <a:pt x="0" y="0"/>
                  </a:moveTo>
                  <a:lnTo>
                    <a:pt x="951432" y="0"/>
                  </a:lnTo>
                  <a:lnTo>
                    <a:pt x="755127" y="223308"/>
                  </a:lnTo>
                  <a:lnTo>
                    <a:pt x="530" y="298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uk-UA">
                <a:solidFill>
                  <a:srgbClr val="F8F8F8"/>
                </a:solidFill>
              </a:endParaRPr>
            </a:p>
          </p:txBody>
        </p:sp>
      </p:grpSp>
      <p:sp>
        <p:nvSpPr>
          <p:cNvPr id="29" name="Title Placeholder 1"/>
          <p:cNvSpPr>
            <a:spLocks noGrp="1"/>
          </p:cNvSpPr>
          <p:nvPr>
            <p:ph type="title"/>
          </p:nvPr>
        </p:nvSpPr>
        <p:spPr>
          <a:xfrm>
            <a:off x="766566" y="190514"/>
            <a:ext cx="8821979" cy="7977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uk-UA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977035" y="6550314"/>
            <a:ext cx="4489935" cy="111595"/>
            <a:chOff x="7177761" y="427827"/>
            <a:chExt cx="4691978" cy="155448"/>
          </a:xfrm>
        </p:grpSpPr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bg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7761" y="427827"/>
              <a:ext cx="1154527" cy="1554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prstClr val="black"/>
                <a:schemeClr val="bg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3956" y="427827"/>
              <a:ext cx="1067626" cy="1554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6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prstClr val="black"/>
                <a:schemeClr val="bg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4173" y="427827"/>
              <a:ext cx="990981" cy="1554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7"/>
            <p:cNvPicPr>
              <a:picLocks noChangeAspect="1" noChangeArrowheads="1"/>
            </p:cNvPicPr>
            <p:nvPr/>
          </p:nvPicPr>
          <p:blipFill>
            <a:blip r:embed="rId11" cstate="print">
              <a:duotone>
                <a:prstClr val="black"/>
                <a:schemeClr val="bg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81749" y="427827"/>
              <a:ext cx="1187990" cy="1554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9" name="Picture 5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72921" y="6439121"/>
            <a:ext cx="1856406" cy="321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 userDrawn="1"/>
        </p:nvSpPr>
        <p:spPr>
          <a:xfrm>
            <a:off x="1310652" y="6406053"/>
            <a:ext cx="65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88212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939598"/>
                </a:solidFill>
                <a:latin typeface="Raleway"/>
                <a:cs typeface="+mn-cs"/>
              </a:rPr>
              <a:t>DG</a:t>
            </a:r>
          </a:p>
        </p:txBody>
      </p:sp>
      <p:sp>
        <p:nvSpPr>
          <p:cNvPr id="28" name="Slide Number Placeholder 8"/>
          <p:cNvSpPr txBox="1">
            <a:spLocks/>
          </p:cNvSpPr>
          <p:nvPr userDrawn="1"/>
        </p:nvSpPr>
        <p:spPr>
          <a:xfrm>
            <a:off x="837983" y="6423549"/>
            <a:ext cx="720575" cy="365125"/>
          </a:xfrm>
          <a:prstGeom prst="rect">
            <a:avLst/>
          </a:prstGeom>
        </p:spPr>
        <p:txBody>
          <a:bodyPr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572DCCD-3978-4087-ABB6-015B0ACED5F3}" type="slidenum">
              <a:rPr lang="en-US" sz="1400" smtClean="0">
                <a:solidFill>
                  <a:srgbClr val="939598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dirty="0">
              <a:solidFill>
                <a:srgbClr val="9395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390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</p:sldLayoutIdLst>
  <p:transition spd="slow">
    <p:push dir="u"/>
  </p:transition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00448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448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448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448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4483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4483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506" userDrawn="1">
          <p15:clr>
            <a:srgbClr val="F26B43"/>
          </p15:clr>
        </p15:guide>
        <p15:guide id="2" pos="715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mailto:mohanbhave@ConsultIFRS.com" TargetMode="External"/><Relationship Id="rId7" Type="http://schemas.openxmlformats.org/officeDocument/2006/relationships/image" Target="../media/image11.png"/><Relationship Id="rId2" Type="http://schemas.openxmlformats.org/officeDocument/2006/relationships/hyperlink" Target="mailto:mohanbhave@gmail.com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emf"/><Relationship Id="rId4" Type="http://schemas.openxmlformats.org/officeDocument/2006/relationships/hyperlink" Target="mailto:mohanbhavev@gmail.com" TargetMode="External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5.wdp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855338" y="0"/>
            <a:ext cx="11143730" cy="3717032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IN" b="1" dirty="0">
                <a:solidFill>
                  <a:schemeClr val="bg1"/>
                </a:solidFill>
              </a:rPr>
              <a:t>PCS – A value driven professional</a:t>
            </a:r>
            <a:br>
              <a:rPr lang="en-IN" b="1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Golden Jubilee Year National Conference of Practicing Company Secretaries</a:t>
            </a:r>
            <a:r>
              <a:rPr lang="en-IN" b="1" dirty="0">
                <a:solidFill>
                  <a:schemeClr val="bg1"/>
                </a:solidFill>
              </a:rPr>
              <a:t> 18th May 2018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171" name="Subtitle 4"/>
          <p:cNvSpPr>
            <a:spLocks noGrp="1"/>
          </p:cNvSpPr>
          <p:nvPr>
            <p:ph type="subTitle" idx="1"/>
          </p:nvPr>
        </p:nvSpPr>
        <p:spPr>
          <a:xfrm>
            <a:off x="9505950" y="6275388"/>
            <a:ext cx="2590800" cy="444500"/>
          </a:xfrm>
        </p:spPr>
        <p:txBody>
          <a:bodyPr/>
          <a:lstStyle/>
          <a:p>
            <a:pPr eaLnBrk="1" hangingPunct="1"/>
            <a:r>
              <a:rPr altLang="en-US" b="0" dirty="0"/>
              <a:t>www.ConsultIFRS.Com </a:t>
            </a:r>
          </a:p>
        </p:txBody>
      </p:sp>
      <p:pic>
        <p:nvPicPr>
          <p:cNvPr id="7172" name="Picture 2" descr="C:\Users\Acer\AppData\Local\Temp\IFRS-High Re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6" t="5756" r="6488" b="11382"/>
          <a:stretch>
            <a:fillRect/>
          </a:stretch>
        </p:blipFill>
        <p:spPr bwMode="auto">
          <a:xfrm>
            <a:off x="273050" y="4803777"/>
            <a:ext cx="1847850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5"/>
          <p:cNvSpPr txBox="1">
            <a:spLocks/>
          </p:cNvSpPr>
          <p:nvPr/>
        </p:nvSpPr>
        <p:spPr>
          <a:xfrm>
            <a:off x="763726" y="6497640"/>
            <a:ext cx="457200" cy="15398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 lang="en-US" altLang="en-US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ヒラギノ角ゴ Pro W3" pitchFamily="-84" charset="-128"/>
                <a:cs typeface="Segoe UI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1E841D-5174-433A-8A6C-40EA6EA766DF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Segoe UI" pitchFamily="34" charset="0"/>
                <a:ea typeface="ヒラギノ角ゴ Pro W3" pitchFamily="-84" charset="-128"/>
                <a:cs typeface="Segoe UI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Segoe UI" pitchFamily="34" charset="0"/>
              <a:ea typeface="ヒラギノ角ゴ Pro W3" pitchFamily="-84" charset="-128"/>
              <a:cs typeface="Segoe UI" pitchFamily="34" charset="0"/>
            </a:endParaRPr>
          </a:p>
        </p:txBody>
      </p:sp>
    </p:spTree>
  </p:cSld>
  <p:clrMapOvr>
    <a:masterClrMapping/>
  </p:clrMapOvr>
  <p:transition spd="med">
    <p:push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</a:t>
            </a:r>
          </a:p>
        </p:txBody>
      </p:sp>
      <p:sp>
        <p:nvSpPr>
          <p:cNvPr id="8" name="Rectangle 7"/>
          <p:cNvSpPr/>
          <p:nvPr/>
        </p:nvSpPr>
        <p:spPr>
          <a:xfrm>
            <a:off x="531814" y="1339859"/>
            <a:ext cx="6095999" cy="4909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22960" tIns="91440" rIns="91440" bIns="91440" numCol="1" spcCol="1270" anchor="ctr" anchorCtr="0">
            <a:noAutofit/>
          </a:bodyPr>
          <a:lstStyle/>
          <a:p>
            <a:pPr defTabSz="1244600">
              <a:lnSpc>
                <a:spcPct val="90000"/>
              </a:lnSpc>
              <a:spcAft>
                <a:spcPct val="35000"/>
              </a:spcAft>
            </a:pP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Valuation</a:t>
            </a:r>
            <a:endParaRPr lang="en-IN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4693" y="2318685"/>
            <a:ext cx="6095999" cy="49092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22960" tIns="91440" rIns="91440" bIns="91440" numCol="1" spcCol="1270" anchor="ctr" anchorCtr="0">
            <a:noAutofit/>
          </a:bodyPr>
          <a:lstStyle/>
          <a:p>
            <a:pPr defTabSz="1244600">
              <a:lnSpc>
                <a:spcPct val="90000"/>
              </a:lnSpc>
              <a:spcAft>
                <a:spcPct val="35000"/>
              </a:spcAft>
            </a:pPr>
            <a:r>
              <a:rPr lang="en-US" sz="2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IFRS/INDAS</a:t>
            </a:r>
            <a:endParaRPr lang="en-IN" sz="28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1814" y="3218814"/>
            <a:ext cx="6095999" cy="5040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22960" tIns="91440" rIns="91440" bIns="91440" numCol="1" spcCol="1270" anchor="ctr" anchorCtr="0">
            <a:noAutofit/>
          </a:bodyPr>
          <a:lstStyle/>
          <a:p>
            <a:pPr defTabSz="1244600">
              <a:lnSpc>
                <a:spcPct val="90000"/>
              </a:lnSpc>
              <a:spcAft>
                <a:spcPct val="35000"/>
              </a:spcAft>
            </a:pP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FDI/ECB</a:t>
            </a:r>
            <a:endParaRPr lang="en-IN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4477" y="4222490"/>
            <a:ext cx="6095999" cy="934702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22960" tIns="91440" rIns="91440" bIns="91440" numCol="1" spcCol="1270" anchor="ctr" anchorCtr="0">
            <a:noAutofit/>
          </a:bodyPr>
          <a:lstStyle/>
          <a:p>
            <a:pPr defTabSz="1244600">
              <a:lnSpc>
                <a:spcPct val="90000"/>
              </a:lnSpc>
              <a:spcAft>
                <a:spcPct val="35000"/>
              </a:spcAft>
            </a:pPr>
            <a:r>
              <a:rPr lang="en-IN" sz="2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LISTING ON FOREIGN STOCK EXCHANGE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1814" y="5517232"/>
            <a:ext cx="6095999" cy="4909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22960" tIns="91440" rIns="91440" bIns="91440" numCol="1" spcCol="1270" anchor="ctr" anchorCtr="0">
            <a:noAutofit/>
          </a:bodyPr>
          <a:lstStyle/>
          <a:p>
            <a:pPr defTabSz="1244600">
              <a:lnSpc>
                <a:spcPct val="90000"/>
              </a:lnSpc>
              <a:spcAft>
                <a:spcPct val="35000"/>
              </a:spcAft>
            </a:pP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BLOCK CHAIN TECHNOLOGY</a:t>
            </a:r>
            <a:endParaRPr lang="en-IN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5" name="Picture 2" descr="C:\Users\Acer\AppData\Local\Temp\IFRS-High Re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01322" y="78378"/>
            <a:ext cx="827368" cy="721799"/>
          </a:xfrm>
          <a:prstGeom prst="rect">
            <a:avLst/>
          </a:prstGeom>
          <a:noFill/>
        </p:spPr>
      </p:pic>
      <p:sp>
        <p:nvSpPr>
          <p:cNvPr id="1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535125" y="6497640"/>
            <a:ext cx="257842" cy="1539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defRPr lang="en-US" altLang="en-US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ヒラギノ角ゴ Pro W3" pitchFamily="-84" charset="-128"/>
                <a:cs typeface="Segoe UI" pitchFamily="34" charset="0"/>
              </a:defRPr>
            </a:lvl1pPr>
          </a:lstStyle>
          <a:p>
            <a:fld id="{811E841D-5174-433A-8A6C-40EA6EA766DF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r="11223"/>
          <a:stretch/>
        </p:blipFill>
        <p:spPr>
          <a:xfrm>
            <a:off x="6670476" y="1262921"/>
            <a:ext cx="4865688" cy="491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43097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5879490" y="1143000"/>
            <a:ext cx="796152" cy="5181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399" dirty="0"/>
              <a:t>Valuation via Stories</a:t>
            </a:r>
          </a:p>
        </p:txBody>
      </p:sp>
      <p:sp>
        <p:nvSpPr>
          <p:cNvPr id="3" name="Rectangle 2"/>
          <p:cNvSpPr/>
          <p:nvPr/>
        </p:nvSpPr>
        <p:spPr>
          <a:xfrm>
            <a:off x="760414" y="1305603"/>
            <a:ext cx="5119076" cy="719549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2880" tIns="54610" rIns="54610" bIns="54610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Aft>
                <a:spcPct val="35000"/>
              </a:spcAft>
            </a:pPr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 DROP of Hat</a:t>
            </a:r>
            <a:endParaRPr lang="en-IN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75641" y="2111553"/>
            <a:ext cx="4894059" cy="71954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4610" tIns="54610" rIns="54610" bIns="54610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Aft>
                <a:spcPct val="35000"/>
              </a:spcAft>
            </a:pPr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Huge disclaimers</a:t>
            </a:r>
            <a:endParaRPr lang="en-IN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0414" y="2917503"/>
            <a:ext cx="5119076" cy="719549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2880" tIns="54610" rIns="54610" bIns="54610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Aft>
                <a:spcPct val="35000"/>
              </a:spcAft>
            </a:pPr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Bank loan driven</a:t>
            </a:r>
            <a:endParaRPr lang="en-IN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75641" y="3723452"/>
            <a:ext cx="4894059" cy="71954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4610" tIns="54610" rIns="54610" bIns="54610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Aft>
                <a:spcPct val="35000"/>
              </a:spcAft>
            </a:pPr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unreasonable assumption</a:t>
            </a:r>
            <a:endParaRPr lang="en-IN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60414" y="4529403"/>
            <a:ext cx="5119076" cy="719549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2880" tIns="54610" rIns="54610" bIns="54610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Aft>
                <a:spcPct val="35000"/>
              </a:spcAft>
            </a:pPr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Full of errors</a:t>
            </a:r>
            <a:endParaRPr lang="en-IN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75641" y="5335353"/>
            <a:ext cx="4894059" cy="71954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4610" tIns="54610" rIns="54610" bIns="54610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Aft>
                <a:spcPct val="35000"/>
              </a:spcAft>
            </a:pPr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Nobody responsible</a:t>
            </a:r>
            <a:endParaRPr lang="en-IN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Picture 2" descr="C:\Users\Acer\AppData\Local\Temp\IFRS-High Re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01322" y="78378"/>
            <a:ext cx="827368" cy="721799"/>
          </a:xfrm>
          <a:prstGeom prst="rect">
            <a:avLst/>
          </a:prstGeom>
          <a:noFill/>
        </p:spPr>
      </p:pic>
      <p:sp>
        <p:nvSpPr>
          <p:cNvPr id="8" name="Rectangle 7"/>
          <p:cNvSpPr>
            <a:spLocks/>
          </p:cNvSpPr>
          <p:nvPr/>
        </p:nvSpPr>
        <p:spPr>
          <a:xfrm>
            <a:off x="6078130" y="1432240"/>
            <a:ext cx="398870" cy="46627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4610" tIns="54610" rIns="54610" bIns="54610" numCol="1" spcCol="1270" anchor="ctr" anchorCtr="0">
            <a:noAutofit/>
          </a:bodyPr>
          <a:lstStyle/>
          <a:p>
            <a:pPr marL="0" lvl="0" indent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</a:p>
        </p:txBody>
      </p:sp>
      <p:sp>
        <p:nvSpPr>
          <p:cNvPr id="9" name="Rectangle 8"/>
          <p:cNvSpPr>
            <a:spLocks/>
          </p:cNvSpPr>
          <p:nvPr/>
        </p:nvSpPr>
        <p:spPr>
          <a:xfrm>
            <a:off x="6078130" y="2238190"/>
            <a:ext cx="398870" cy="4662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4610" tIns="54610" rIns="54610" bIns="54610" numCol="1" spcCol="1270" anchor="ctr" anchorCtr="0">
            <a:noAutofit/>
          </a:bodyPr>
          <a:lstStyle/>
          <a:p>
            <a:pPr marL="0" lvl="0" indent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</a:p>
        </p:txBody>
      </p:sp>
      <p:sp>
        <p:nvSpPr>
          <p:cNvPr id="10" name="Rectangle 9"/>
          <p:cNvSpPr>
            <a:spLocks/>
          </p:cNvSpPr>
          <p:nvPr/>
        </p:nvSpPr>
        <p:spPr>
          <a:xfrm>
            <a:off x="6078130" y="3044140"/>
            <a:ext cx="398870" cy="46627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4610" tIns="54610" rIns="54610" bIns="54610" numCol="1" spcCol="1270" anchor="ctr" anchorCtr="0">
            <a:noAutofit/>
          </a:bodyPr>
          <a:lstStyle/>
          <a:p>
            <a:pPr marL="0" lvl="0" indent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</a:p>
        </p:txBody>
      </p:sp>
      <p:sp>
        <p:nvSpPr>
          <p:cNvPr id="11" name="Rectangle 10"/>
          <p:cNvSpPr>
            <a:spLocks/>
          </p:cNvSpPr>
          <p:nvPr/>
        </p:nvSpPr>
        <p:spPr>
          <a:xfrm>
            <a:off x="6078130" y="3850090"/>
            <a:ext cx="398870" cy="4662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4610" tIns="54610" rIns="54610" bIns="54610" numCol="1" spcCol="1270" anchor="ctr" anchorCtr="0">
            <a:noAutofit/>
          </a:bodyPr>
          <a:lstStyle/>
          <a:p>
            <a:pPr marL="0" lvl="0" indent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</a:p>
        </p:txBody>
      </p:sp>
      <p:sp>
        <p:nvSpPr>
          <p:cNvPr id="12" name="Rectangle 11"/>
          <p:cNvSpPr>
            <a:spLocks/>
          </p:cNvSpPr>
          <p:nvPr/>
        </p:nvSpPr>
        <p:spPr>
          <a:xfrm>
            <a:off x="6078130" y="4656040"/>
            <a:ext cx="398870" cy="46627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4610" tIns="54610" rIns="54610" bIns="54610" numCol="1" spcCol="1270" anchor="ctr" anchorCtr="0">
            <a:noAutofit/>
          </a:bodyPr>
          <a:lstStyle/>
          <a:p>
            <a:pPr marL="0" lvl="0" indent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</a:t>
            </a:r>
          </a:p>
        </p:txBody>
      </p:sp>
      <p:sp>
        <p:nvSpPr>
          <p:cNvPr id="13" name="Rectangle 12"/>
          <p:cNvSpPr>
            <a:spLocks/>
          </p:cNvSpPr>
          <p:nvPr/>
        </p:nvSpPr>
        <p:spPr>
          <a:xfrm>
            <a:off x="6078130" y="5461990"/>
            <a:ext cx="398870" cy="4662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4610" tIns="54610" rIns="54610" bIns="54610" numCol="1" spcCol="1270" anchor="ctr" anchorCtr="0">
            <a:noAutofit/>
          </a:bodyPr>
          <a:lstStyle/>
          <a:p>
            <a:pPr marL="0" lvl="0" indent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</a:t>
            </a: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63726" y="6497640"/>
            <a:ext cx="457200" cy="15398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 lang="en-US" altLang="en-US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ヒラギノ角ゴ Pro W3" pitchFamily="-84" charset="-128"/>
                <a:cs typeface="Segoe UI" pitchFamily="34" charset="0"/>
              </a:defRPr>
            </a:lvl1pPr>
          </a:lstStyle>
          <a:p>
            <a:fld id="{811E841D-5174-433A-8A6C-40EA6EA766DF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679382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4" grpId="0" animBg="1"/>
      <p:bldP spid="15" grpId="0" animBg="1"/>
      <p:bldP spid="16" grpId="0" animBg="1"/>
      <p:bldP spid="1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valuation-icon-with-diamond-on-white-background-vector-19462245.jpg"/>
          <p:cNvPicPr>
            <a:picLocks noChangeAspect="1"/>
          </p:cNvPicPr>
          <p:nvPr/>
        </p:nvPicPr>
        <p:blipFill>
          <a:blip r:embed="rId3"/>
          <a:srcRect b="13386"/>
          <a:stretch>
            <a:fillRect/>
          </a:stretch>
        </p:blipFill>
        <p:spPr>
          <a:xfrm>
            <a:off x="379413" y="1139934"/>
            <a:ext cx="3378110" cy="465126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55722" y="1556792"/>
            <a:ext cx="6615490" cy="77733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2251" tIns="192251" rIns="192251" bIns="192251" numCol="1" spcCol="1270" anchor="ctr" anchorCtr="0">
            <a:noAutofit/>
          </a:bodyPr>
          <a:lstStyle/>
          <a:p>
            <a:pPr marL="342900" indent="-342900">
              <a:lnSpc>
                <a:spcPct val="150000"/>
              </a:lnSpc>
            </a:pPr>
            <a:r>
              <a:rPr lang="en-US" sz="2800" dirty="0"/>
              <a:t> MCA - IBBI</a:t>
            </a:r>
          </a:p>
        </p:txBody>
      </p:sp>
      <p:sp>
        <p:nvSpPr>
          <p:cNvPr id="9" name="Rectangle 8"/>
          <p:cNvSpPr/>
          <p:nvPr/>
        </p:nvSpPr>
        <p:spPr>
          <a:xfrm>
            <a:off x="4439655" y="2932817"/>
            <a:ext cx="6531557" cy="78421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2251" tIns="192251" rIns="192251" bIns="192251" numCol="1" spcCol="1270" anchor="ctr" anchorCtr="0">
            <a:noAutofit/>
          </a:bodyPr>
          <a:lstStyle/>
          <a:p>
            <a:pPr marL="342900" indent="-342900">
              <a:lnSpc>
                <a:spcPct val="155000"/>
              </a:lnSpc>
            </a:pPr>
            <a:r>
              <a:rPr lang="en-US" sz="2800" dirty="0"/>
              <a:t>IVS – Ind VS?</a:t>
            </a:r>
            <a:endParaRPr lang="en-GB" sz="2800" dirty="0"/>
          </a:p>
        </p:txBody>
      </p:sp>
      <p:sp>
        <p:nvSpPr>
          <p:cNvPr id="13" name="Rectangle 12"/>
          <p:cNvSpPr/>
          <p:nvPr/>
        </p:nvSpPr>
        <p:spPr>
          <a:xfrm>
            <a:off x="4411326" y="4293096"/>
            <a:ext cx="6460119" cy="777338"/>
          </a:xfrm>
          <a:prstGeom prst="rect">
            <a:avLst/>
          </a:prstGeom>
          <a:solidFill>
            <a:schemeClr val="accent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2251" tIns="192251" rIns="192251" bIns="192251" numCol="1" spcCol="1270" anchor="ctr" anchorCtr="0">
            <a:noAutofit/>
          </a:bodyPr>
          <a:lstStyle/>
          <a:p>
            <a:pPr marL="342900" indent="-342900">
              <a:lnSpc>
                <a:spcPct val="155000"/>
              </a:lnSpc>
            </a:pPr>
            <a:r>
              <a:rPr lang="en-US" sz="2800" dirty="0"/>
              <a:t>VALUATION STANDARDS BOARD</a:t>
            </a:r>
            <a:endParaRPr lang="en-GB" sz="2800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63726" y="6551613"/>
            <a:ext cx="457200" cy="15398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 lang="en-US" altLang="en-US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ヒラギノ角ゴ Pro W3" pitchFamily="-84" charset="-128"/>
                <a:cs typeface="Segoe UI" pitchFamily="34" charset="0"/>
              </a:defRPr>
            </a:lvl1pPr>
          </a:lstStyle>
          <a:p>
            <a:fld id="{811E841D-5174-433A-8A6C-40EA6EA766DF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DCC03E-A29D-4C4A-81DD-E18A9BC8C719}"/>
              </a:ext>
            </a:extLst>
          </p:cNvPr>
          <p:cNvSpPr/>
          <p:nvPr/>
        </p:nvSpPr>
        <p:spPr>
          <a:xfrm>
            <a:off x="1050194" y="152400"/>
            <a:ext cx="64601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Who is be authority</a:t>
            </a:r>
          </a:p>
        </p:txBody>
      </p:sp>
    </p:spTree>
    <p:extLst>
      <p:ext uri="{BB962C8B-B14F-4D97-AF65-F5344CB8AC3E}">
        <p14:creationId xmlns:p14="http://schemas.microsoft.com/office/powerpoint/2010/main" val="534859084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 for latest draft </a:t>
            </a:r>
            <a:r>
              <a:rPr lang="en-US" dirty="0" err="1"/>
              <a:t>valuer’s</a:t>
            </a:r>
            <a:r>
              <a:rPr lang="en-US" dirty="0"/>
              <a:t> rules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531814" y="1339859"/>
            <a:ext cx="6095999" cy="4909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22960" tIns="91440" rIns="91440" bIns="91440" numCol="1" spcCol="1270" anchor="ctr" anchorCtr="0">
            <a:noAutofit/>
          </a:bodyPr>
          <a:lstStyle/>
          <a:p>
            <a:pPr defTabSz="1244600">
              <a:lnSpc>
                <a:spcPct val="90000"/>
              </a:lnSpc>
              <a:spcAft>
                <a:spcPct val="35000"/>
              </a:spcAft>
            </a:pP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IFRS / </a:t>
            </a:r>
            <a:r>
              <a:rPr lang="en-US" sz="28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Ind</a:t>
            </a: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 AS</a:t>
            </a:r>
            <a:endParaRPr lang="en-IN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1814" y="1892062"/>
            <a:ext cx="6095999" cy="49092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22960" tIns="91440" rIns="91440" bIns="91440" numCol="1" spcCol="1270" anchor="ctr" anchorCtr="0">
            <a:noAutofit/>
          </a:bodyPr>
          <a:lstStyle/>
          <a:p>
            <a:pPr defTabSz="1244600">
              <a:lnSpc>
                <a:spcPct val="90000"/>
              </a:lnSpc>
              <a:spcAft>
                <a:spcPct val="35000"/>
              </a:spcAft>
            </a:pPr>
            <a:r>
              <a:rPr lang="en-US" sz="2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GST, Income tax, wealth tax</a:t>
            </a:r>
            <a:endParaRPr lang="en-IN" sz="28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1814" y="2444265"/>
            <a:ext cx="6095999" cy="4909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22960" tIns="91440" rIns="91440" bIns="91440" numCol="1" spcCol="1270" anchor="ctr" anchorCtr="0">
            <a:noAutofit/>
          </a:bodyPr>
          <a:lstStyle/>
          <a:p>
            <a:pPr defTabSz="1244600">
              <a:lnSpc>
                <a:spcPct val="90000"/>
              </a:lnSpc>
              <a:spcAft>
                <a:spcPct val="35000"/>
              </a:spcAft>
            </a:pP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RERA, customs, excise</a:t>
            </a:r>
            <a:endParaRPr lang="en-IN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1814" y="2996468"/>
            <a:ext cx="6095999" cy="49092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22960" tIns="91440" rIns="91440" bIns="91440" numCol="1" spcCol="1270" anchor="ctr" anchorCtr="0">
            <a:noAutofit/>
          </a:bodyPr>
          <a:lstStyle/>
          <a:p>
            <a:pPr defTabSz="1244600">
              <a:lnSpc>
                <a:spcPct val="90000"/>
              </a:lnSpc>
              <a:spcAft>
                <a:spcPct val="35000"/>
              </a:spcAft>
            </a:pPr>
            <a:r>
              <a:rPr lang="en-IN" sz="2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BANK NPAs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1814" y="3548671"/>
            <a:ext cx="6095999" cy="4909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22960" tIns="91440" rIns="91440" bIns="91440" numCol="1" spcCol="1270" anchor="ctr" anchorCtr="0">
            <a:noAutofit/>
          </a:bodyPr>
          <a:lstStyle/>
          <a:p>
            <a:pPr defTabSz="1244600">
              <a:lnSpc>
                <a:spcPct val="90000"/>
              </a:lnSpc>
              <a:spcAft>
                <a:spcPct val="35000"/>
              </a:spcAft>
            </a:pPr>
            <a:r>
              <a:rPr lang="en-US" sz="28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Benami</a:t>
            </a: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 properties</a:t>
            </a:r>
            <a:endParaRPr lang="en-IN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28669" y="4100874"/>
            <a:ext cx="6095999" cy="49092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22960" tIns="91440" rIns="91440" bIns="91440" numCol="1" spcCol="1270" anchor="ctr" anchorCtr="0">
            <a:noAutofit/>
          </a:bodyPr>
          <a:lstStyle/>
          <a:p>
            <a:pPr defTabSz="1244600">
              <a:lnSpc>
                <a:spcPct val="90000"/>
              </a:lnSpc>
              <a:spcAft>
                <a:spcPct val="35000"/>
              </a:spcAft>
            </a:pPr>
            <a:r>
              <a:rPr lang="en-US" sz="2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Insolvency, </a:t>
            </a:r>
            <a:r>
              <a:rPr lang="en-US" sz="28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bankcruptcy</a:t>
            </a:r>
            <a:r>
              <a:rPr lang="en-US" sz="2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code</a:t>
            </a:r>
            <a:endParaRPr lang="en-IN" sz="28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1814" y="4653077"/>
            <a:ext cx="6095999" cy="4909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22960" tIns="91440" rIns="91440" bIns="91440" numCol="1" spcCol="1270" anchor="ctr" anchorCtr="0">
            <a:noAutofit/>
          </a:bodyPr>
          <a:lstStyle/>
          <a:p>
            <a:pPr defTabSz="1244600">
              <a:lnSpc>
                <a:spcPct val="90000"/>
              </a:lnSpc>
              <a:spcAft>
                <a:spcPct val="35000"/>
              </a:spcAft>
            </a:pP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Black money &amp; </a:t>
            </a:r>
            <a:r>
              <a:rPr lang="en-US" sz="28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demonetisation</a:t>
            </a:r>
            <a:endParaRPr lang="en-IN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1814" y="5205280"/>
            <a:ext cx="6095999" cy="49092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22960" tIns="91440" rIns="91440" bIns="91440" numCol="1" spcCol="1270" anchor="ctr" anchorCtr="0">
            <a:noAutofit/>
          </a:bodyPr>
          <a:lstStyle/>
          <a:p>
            <a:pPr defTabSz="1244600">
              <a:lnSpc>
                <a:spcPct val="90000"/>
              </a:lnSpc>
              <a:spcAft>
                <a:spcPct val="35000"/>
              </a:spcAft>
            </a:pPr>
            <a:r>
              <a:rPr lang="en-US" sz="2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PSU at </a:t>
            </a:r>
            <a:r>
              <a:rPr lang="en-US" sz="2800" dirty="0" err="1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disvestment</a:t>
            </a:r>
            <a:r>
              <a:rPr lang="en-US" sz="2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value</a:t>
            </a:r>
            <a:endParaRPr lang="en-IN" sz="28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1814" y="5757480"/>
            <a:ext cx="6095999" cy="4909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22960" tIns="91440" rIns="91440" bIns="91440" numCol="1" spcCol="1270" anchor="ctr" anchorCtr="0">
            <a:noAutofit/>
          </a:bodyPr>
          <a:lstStyle/>
          <a:p>
            <a:pPr defTabSz="1244600">
              <a:lnSpc>
                <a:spcPct val="90000"/>
              </a:lnSpc>
              <a:spcAft>
                <a:spcPct val="35000"/>
              </a:spcAft>
            </a:pP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Aggregators - FDI</a:t>
            </a:r>
            <a:endParaRPr lang="en-IN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5" name="Picture 2" descr="C:\Users\Acer\AppData\Local\Temp\IFRS-High Re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01322" y="78378"/>
            <a:ext cx="827368" cy="721799"/>
          </a:xfrm>
          <a:prstGeom prst="rect">
            <a:avLst/>
          </a:prstGeom>
          <a:noFill/>
        </p:spPr>
      </p:pic>
      <p:sp>
        <p:nvSpPr>
          <p:cNvPr id="1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535125" y="6497640"/>
            <a:ext cx="257842" cy="1539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defRPr lang="en-US" altLang="en-US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ヒラギノ角ゴ Pro W3" pitchFamily="-84" charset="-128"/>
                <a:cs typeface="Segoe UI" pitchFamily="34" charset="0"/>
              </a:defRPr>
            </a:lvl1pPr>
          </a:lstStyle>
          <a:p>
            <a:fld id="{811E841D-5174-433A-8A6C-40EA6EA766DF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r="11223"/>
          <a:stretch/>
        </p:blipFill>
        <p:spPr>
          <a:xfrm>
            <a:off x="6704014" y="1331774"/>
            <a:ext cx="4865688" cy="491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136573"/>
      </p:ext>
    </p:extLst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</a:t>
            </a:r>
          </a:p>
        </p:txBody>
      </p:sp>
      <p:sp>
        <p:nvSpPr>
          <p:cNvPr id="7" name="Diamond 6"/>
          <p:cNvSpPr/>
          <p:nvPr/>
        </p:nvSpPr>
        <p:spPr>
          <a:xfrm>
            <a:off x="3590251" y="1215252"/>
            <a:ext cx="5480303" cy="5360076"/>
          </a:xfrm>
          <a:prstGeom prst="diamond">
            <a:avLst/>
          </a:prstGeom>
          <a:solidFill>
            <a:srgbClr val="0070C0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Rectangle 7"/>
          <p:cNvSpPr>
            <a:spLocks/>
          </p:cNvSpPr>
          <p:nvPr/>
        </p:nvSpPr>
        <p:spPr>
          <a:xfrm>
            <a:off x="760413" y="1631435"/>
            <a:ext cx="5441062" cy="209043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8726" tIns="208726" rIns="208726" bIns="208726" numCol="1" spcCol="1270" anchor="t" anchorCtr="0">
            <a:noAutofit/>
          </a:bodyPr>
          <a:lstStyle/>
          <a:p>
            <a:pPr marL="0" lvl="0" indent="0" algn="l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>
                <a:solidFill>
                  <a:srgbClr val="0070C0"/>
                </a:solidFill>
                <a:latin typeface="Segoe UI" panose="020B0502040204020203" pitchFamily="34" charset="0"/>
              </a:rPr>
              <a:t>COST</a:t>
            </a:r>
            <a:r>
              <a:rPr lang="en-US" sz="2800" b="1" kern="1200" dirty="0">
                <a:latin typeface="Segoe UI" panose="020B0502040204020203" pitchFamily="34" charset="0"/>
              </a:rPr>
              <a:t> </a:t>
            </a:r>
            <a:endParaRPr lang="en-US" sz="2800" kern="1200" dirty="0">
              <a:latin typeface="Segoe UI" panose="020B0502040204020203" pitchFamily="34" charset="0"/>
            </a:endParaRPr>
          </a:p>
          <a:p>
            <a:pPr marL="342900" lvl="1" indent="-342900" defTabSz="1244600">
              <a:lnSpc>
                <a:spcPct val="90000"/>
              </a:lnSpc>
              <a:spcAft>
                <a:spcPct val="15000"/>
              </a:spcAft>
              <a:buClr>
                <a:srgbClr val="0070C0"/>
              </a:buClr>
              <a:buFont typeface="Calibri" panose="020F0502020204030204" pitchFamily="34" charset="0"/>
              <a:buChar char="+"/>
            </a:pPr>
            <a:r>
              <a:rPr lang="en-US" sz="2400" dirty="0">
                <a:latin typeface="Segoe UI" panose="020B0502040204020203" pitchFamily="34" charset="0"/>
              </a:rPr>
              <a:t>Historical cost</a:t>
            </a:r>
          </a:p>
          <a:p>
            <a:pPr marL="342900" lvl="1" indent="-342900" defTabSz="1244600">
              <a:lnSpc>
                <a:spcPct val="90000"/>
              </a:lnSpc>
              <a:spcAft>
                <a:spcPct val="15000"/>
              </a:spcAft>
              <a:buClr>
                <a:srgbClr val="0070C0"/>
              </a:buClr>
              <a:buFont typeface="Calibri" panose="020F0502020204030204" pitchFamily="34" charset="0"/>
              <a:buChar char="+"/>
            </a:pPr>
            <a:r>
              <a:rPr lang="en-US" sz="2400" dirty="0">
                <a:latin typeface="Segoe UI" panose="020B0502040204020203" pitchFamily="34" charset="0"/>
              </a:rPr>
              <a:t>depreciations</a:t>
            </a:r>
          </a:p>
        </p:txBody>
      </p:sp>
      <p:sp>
        <p:nvSpPr>
          <p:cNvPr id="9" name="Rectangle 8"/>
          <p:cNvSpPr>
            <a:spLocks/>
          </p:cNvSpPr>
          <p:nvPr/>
        </p:nvSpPr>
        <p:spPr>
          <a:xfrm>
            <a:off x="6340770" y="1631435"/>
            <a:ext cx="5228930" cy="209043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8726" tIns="208726" rIns="208726" bIns="208726" numCol="1" spcCol="1270" anchor="t" anchorCtr="0">
            <a:noAutofit/>
          </a:bodyPr>
          <a:lstStyle/>
          <a:p>
            <a:pPr marL="0" lvl="0" indent="0" algn="l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dirty="0">
                <a:solidFill>
                  <a:srgbClr val="0070C0"/>
                </a:solidFill>
                <a:latin typeface="Segoe UI" panose="020B0502040204020203" pitchFamily="34" charset="0"/>
              </a:rPr>
              <a:t>MARKET</a:t>
            </a:r>
          </a:p>
          <a:p>
            <a:pPr marL="342900" lvl="1" indent="-342900" defTabSz="1244600">
              <a:lnSpc>
                <a:spcPct val="90000"/>
              </a:lnSpc>
              <a:spcAft>
                <a:spcPct val="15000"/>
              </a:spcAft>
              <a:buClr>
                <a:srgbClr val="0070C0"/>
              </a:buClr>
              <a:buFont typeface="Calibri" panose="020F0502020204030204" pitchFamily="34" charset="0"/>
              <a:buChar char="+"/>
            </a:pPr>
            <a:r>
              <a:rPr lang="en-US" sz="2400" dirty="0">
                <a:latin typeface="Segoe UI" panose="020B0502040204020203" pitchFamily="34" charset="0"/>
              </a:rPr>
              <a:t>Market quotes</a:t>
            </a:r>
          </a:p>
          <a:p>
            <a:pPr marL="342900" lvl="1" indent="-342900" defTabSz="1244600">
              <a:lnSpc>
                <a:spcPct val="90000"/>
              </a:lnSpc>
              <a:spcAft>
                <a:spcPct val="15000"/>
              </a:spcAft>
              <a:buClr>
                <a:srgbClr val="0070C0"/>
              </a:buClr>
              <a:buFont typeface="Calibri" panose="020F0502020204030204" pitchFamily="34" charset="0"/>
              <a:buChar char="+"/>
            </a:pPr>
            <a:r>
              <a:rPr lang="en-US" sz="2400" dirty="0">
                <a:latin typeface="Segoe UI" panose="020B0502040204020203" pitchFamily="34" charset="0"/>
              </a:rPr>
              <a:t>Directly observable</a:t>
            </a:r>
          </a:p>
          <a:p>
            <a:pPr marL="342900" lvl="1" indent="-342900" defTabSz="1244600">
              <a:lnSpc>
                <a:spcPct val="90000"/>
              </a:lnSpc>
              <a:spcAft>
                <a:spcPct val="15000"/>
              </a:spcAft>
              <a:buClr>
                <a:srgbClr val="0070C0"/>
              </a:buClr>
              <a:buFont typeface="Calibri" panose="020F0502020204030204" pitchFamily="34" charset="0"/>
              <a:buChar char="+"/>
            </a:pPr>
            <a:endParaRPr lang="en-US" sz="2400" dirty="0">
              <a:latin typeface="Segoe UI" panose="020B0502040204020203" pitchFamily="34" charset="0"/>
            </a:endParaRPr>
          </a:p>
        </p:txBody>
      </p:sp>
      <p:sp>
        <p:nvSpPr>
          <p:cNvPr id="10" name="Rectangle 9"/>
          <p:cNvSpPr>
            <a:spLocks/>
          </p:cNvSpPr>
          <p:nvPr/>
        </p:nvSpPr>
        <p:spPr>
          <a:xfrm>
            <a:off x="671264" y="4004993"/>
            <a:ext cx="5441062" cy="209043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8726" tIns="208726" rIns="208726" bIns="208726" numCol="1" spcCol="1270" anchor="t" anchorCtr="0">
            <a:noAutofit/>
          </a:bodyPr>
          <a:lstStyle/>
          <a:p>
            <a:pPr marL="0" lvl="0" indent="0" algn="l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dirty="0">
                <a:solidFill>
                  <a:srgbClr val="0070C0"/>
                </a:solidFill>
                <a:latin typeface="Segoe UI" panose="020B0502040204020203" pitchFamily="34" charset="0"/>
              </a:rPr>
              <a:t>INCOME</a:t>
            </a:r>
          </a:p>
          <a:p>
            <a:pPr marL="342900" lvl="1" indent="-342900" defTabSz="1244600">
              <a:lnSpc>
                <a:spcPct val="90000"/>
              </a:lnSpc>
              <a:spcAft>
                <a:spcPct val="15000"/>
              </a:spcAft>
              <a:buClr>
                <a:srgbClr val="0070C0"/>
              </a:buClr>
              <a:buFont typeface="Calibri" panose="020F0502020204030204" pitchFamily="34" charset="0"/>
              <a:buChar char="+"/>
            </a:pPr>
            <a:r>
              <a:rPr lang="en-US" sz="2400" dirty="0">
                <a:latin typeface="Segoe UI" panose="020B0502040204020203" pitchFamily="34" charset="0"/>
              </a:rPr>
              <a:t>Returns on assets</a:t>
            </a:r>
          </a:p>
          <a:p>
            <a:pPr marL="342900" lvl="1" indent="-342900" defTabSz="1244600">
              <a:lnSpc>
                <a:spcPct val="90000"/>
              </a:lnSpc>
              <a:spcAft>
                <a:spcPct val="15000"/>
              </a:spcAft>
              <a:buClr>
                <a:srgbClr val="0070C0"/>
              </a:buClr>
              <a:buFont typeface="Calibri" panose="020F0502020204030204" pitchFamily="34" charset="0"/>
              <a:buChar char="+"/>
            </a:pPr>
            <a:r>
              <a:rPr lang="en-US" sz="2400" dirty="0">
                <a:latin typeface="Segoe UI" panose="020B0502040204020203" pitchFamily="34" charset="0"/>
              </a:rPr>
              <a:t>Best use/ highest use</a:t>
            </a:r>
          </a:p>
        </p:txBody>
      </p:sp>
      <p:sp>
        <p:nvSpPr>
          <p:cNvPr id="12" name="Rectangle 11"/>
          <p:cNvSpPr>
            <a:spLocks/>
          </p:cNvSpPr>
          <p:nvPr/>
        </p:nvSpPr>
        <p:spPr>
          <a:xfrm>
            <a:off x="6340770" y="3962062"/>
            <a:ext cx="5228930" cy="209043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8726" tIns="208726" rIns="208726" bIns="208726" numCol="1" spcCol="1270" anchor="t" anchorCtr="0">
            <a:noAutofit/>
          </a:bodyPr>
          <a:lstStyle/>
          <a:p>
            <a:pPr marL="0" lvl="0" indent="0" algn="l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dirty="0">
                <a:solidFill>
                  <a:srgbClr val="0070C0"/>
                </a:solidFill>
                <a:latin typeface="Segoe UI" panose="020B0502040204020203" pitchFamily="34" charset="0"/>
              </a:rPr>
              <a:t>MIX</a:t>
            </a:r>
          </a:p>
          <a:p>
            <a:pPr marL="342900" lvl="1" indent="-342900" defTabSz="1244600">
              <a:lnSpc>
                <a:spcPct val="90000"/>
              </a:lnSpc>
              <a:spcAft>
                <a:spcPct val="15000"/>
              </a:spcAft>
              <a:buClr>
                <a:srgbClr val="0070C0"/>
              </a:buClr>
              <a:buFont typeface="Calibri" panose="020F0502020204030204" pitchFamily="34" charset="0"/>
              <a:buChar char="+"/>
            </a:pPr>
            <a:r>
              <a:rPr lang="en-US" sz="2400" dirty="0">
                <a:latin typeface="Segoe UI" panose="020B0502040204020203" pitchFamily="34" charset="0"/>
              </a:rPr>
              <a:t>weightage</a:t>
            </a:r>
          </a:p>
          <a:p>
            <a:pPr marL="342900" lvl="1" indent="-342900" defTabSz="1244600">
              <a:lnSpc>
                <a:spcPct val="90000"/>
              </a:lnSpc>
              <a:spcAft>
                <a:spcPct val="15000"/>
              </a:spcAft>
              <a:buClr>
                <a:srgbClr val="0070C0"/>
              </a:buClr>
              <a:buFont typeface="Calibri" panose="020F0502020204030204" pitchFamily="34" charset="0"/>
              <a:buChar char="+"/>
            </a:pPr>
            <a:r>
              <a:rPr lang="en-US" sz="2400" dirty="0">
                <a:latin typeface="Segoe UI" panose="020B0502040204020203" pitchFamily="34" charset="0"/>
              </a:rPr>
              <a:t>relevance</a:t>
            </a:r>
          </a:p>
          <a:p>
            <a:pPr marL="228600" lvl="1" indent="-228600" algn="l" defTabSz="12001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2700" kern="1200" dirty="0">
              <a:latin typeface="Segoe UI" panose="020B0502040204020203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812" y="1769853"/>
            <a:ext cx="1329192" cy="12724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781" y="1928071"/>
            <a:ext cx="979529" cy="9795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212" y="4267200"/>
            <a:ext cx="1028700" cy="10287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111" y="4267202"/>
            <a:ext cx="770231" cy="770231"/>
          </a:xfrm>
          <a:prstGeom prst="rect">
            <a:avLst/>
          </a:prstGeom>
        </p:spPr>
      </p:pic>
      <p:sp>
        <p:nvSpPr>
          <p:cNvPr id="1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63726" y="6497640"/>
            <a:ext cx="457200" cy="15398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 lang="en-US" altLang="en-US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ヒラギノ角ゴ Pro W3" pitchFamily="-84" charset="-128"/>
                <a:cs typeface="Segoe UI" pitchFamily="34" charset="0"/>
              </a:defRPr>
            </a:lvl1pPr>
          </a:lstStyle>
          <a:p>
            <a:fld id="{811E841D-5174-433A-8A6C-40EA6EA766DF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79009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341812" y="1629331"/>
            <a:ext cx="5982070" cy="719549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2880" tIns="54610" rIns="54610" bIns="54610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Aft>
                <a:spcPct val="35000"/>
              </a:spcAft>
            </a:pPr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LAND AND BUILDING</a:t>
            </a:r>
            <a:endParaRPr lang="en-IN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20454" y="3357523"/>
            <a:ext cx="5982070" cy="71954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4610" tIns="54610" rIns="54610" bIns="54610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Aft>
                <a:spcPct val="35000"/>
              </a:spcAft>
            </a:pPr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PLANT AND EQUIPMENT</a:t>
            </a:r>
            <a:endParaRPr lang="en-IN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617542" y="5157723"/>
            <a:ext cx="5982070" cy="719549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2880" tIns="54610" rIns="54610" bIns="54610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Aft>
                <a:spcPct val="35000"/>
              </a:spcAft>
            </a:pPr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FINANCIAL ASSETS</a:t>
            </a:r>
            <a:endParaRPr lang="en-IN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Picture 2" descr="C:\Users\Acer\AppData\Local\Temp\IFRS-High Re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01322" y="78378"/>
            <a:ext cx="827368" cy="721799"/>
          </a:xfrm>
          <a:prstGeom prst="rect">
            <a:avLst/>
          </a:prstGeom>
          <a:noFill/>
        </p:spPr>
      </p:pic>
      <p:sp>
        <p:nvSpPr>
          <p:cNvPr id="2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63726" y="6497640"/>
            <a:ext cx="457200" cy="15398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 lang="en-US" altLang="en-US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ヒラギノ角ゴ Pro W3" pitchFamily="-84" charset="-128"/>
                <a:cs typeface="Segoe UI" pitchFamily="34" charset="0"/>
              </a:defRPr>
            </a:lvl1pPr>
          </a:lstStyle>
          <a:p>
            <a:fld id="{811E841D-5174-433A-8A6C-40EA6EA766DF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228" y="1170181"/>
            <a:ext cx="2289520" cy="17945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085" y="2964753"/>
            <a:ext cx="2289520" cy="15646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12" y="4725145"/>
            <a:ext cx="2289521" cy="160648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CF4253F-4972-4DF7-A791-AA05157B0D2E}"/>
              </a:ext>
            </a:extLst>
          </p:cNvPr>
          <p:cNvSpPr/>
          <p:nvPr/>
        </p:nvSpPr>
        <p:spPr>
          <a:xfrm>
            <a:off x="2277988" y="188640"/>
            <a:ext cx="66247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000" dirty="0"/>
              <a:t>IBBI – CLASS OF ASSETS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45638491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224636" y="1447800"/>
            <a:ext cx="5669123" cy="106680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2880" tIns="54610" rIns="54610" bIns="54610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Aft>
                <a:spcPct val="35000"/>
              </a:spcAft>
            </a:pPr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President, VP &amp; council members</a:t>
            </a:r>
            <a:endParaRPr lang="en-IN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6812" y="3276600"/>
            <a:ext cx="5494546" cy="102832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4610" tIns="54610" rIns="54610" bIns="54610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Aft>
                <a:spcPct val="35000"/>
              </a:spcAft>
            </a:pPr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Being First RVO among …..</a:t>
            </a:r>
            <a:endParaRPr lang="en-IN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314866" y="5029200"/>
            <a:ext cx="5494546" cy="936104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2880" tIns="54610" rIns="54610" bIns="54610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Aft>
                <a:spcPct val="35000"/>
              </a:spcAft>
            </a:pPr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All  3 Land &amp; Building AND P &amp; M AND Financial assets</a:t>
            </a:r>
            <a:endParaRPr lang="en-IN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Picture 2" descr="C:\Users\Acer\AppData\Local\Temp\IFRS-High Re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01322" y="78378"/>
            <a:ext cx="827368" cy="721799"/>
          </a:xfrm>
          <a:prstGeom prst="rect">
            <a:avLst/>
          </a:prstGeom>
          <a:noFill/>
        </p:spPr>
      </p:pic>
      <p:sp>
        <p:nvSpPr>
          <p:cNvPr id="2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63726" y="6497640"/>
            <a:ext cx="457200" cy="15398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 lang="en-US" altLang="en-US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ヒラギノ角ゴ Pro W3" pitchFamily="-84" charset="-128"/>
                <a:cs typeface="Segoe UI" pitchFamily="34" charset="0"/>
              </a:defRPr>
            </a:lvl1pPr>
          </a:lstStyle>
          <a:p>
            <a:fld id="{811E841D-5174-433A-8A6C-40EA6EA766DF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2" name="Picture 11" descr="confetti-congratulations-white-1-72-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12" y="1143000"/>
            <a:ext cx="5524500" cy="457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168915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>
            <a:spLocks/>
          </p:cNvSpPr>
          <p:nvPr/>
        </p:nvSpPr>
        <p:spPr>
          <a:xfrm>
            <a:off x="1587" y="1196752"/>
            <a:ext cx="12188825" cy="49685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pic>
        <p:nvPicPr>
          <p:cNvPr id="15" name="Picture 14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2" b="2"/>
          <a:stretch/>
        </p:blipFill>
        <p:spPr>
          <a:xfrm>
            <a:off x="4113213" y="1360486"/>
            <a:ext cx="4114800" cy="42287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NEEDED FURTHER?</a:t>
            </a:r>
            <a:endParaRPr lang="en-IN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774701" y="4906701"/>
            <a:ext cx="3109912" cy="682539"/>
          </a:xfrm>
          <a:prstGeom prst="rect">
            <a:avLst/>
          </a:prstGeom>
          <a:solidFill>
            <a:srgbClr val="0070C0"/>
          </a:solidFill>
          <a:ln>
            <a:noFill/>
          </a:ln>
          <a:extLst/>
        </p:spPr>
        <p:txBody>
          <a:bodyPr vert="horz" wrap="square" lIns="182880" tIns="182880" rIns="365760" bIns="182880" numCol="1" anchor="ctr" anchorCtr="0" compatLnSpc="1">
            <a:prstTxWarp prst="textNoShape">
              <a:avLst/>
            </a:prstTxWarp>
          </a:bodyPr>
          <a:lstStyle>
            <a:lvl1pPr marL="285750" indent="-28575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n-US" sz="16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285750" indent="-285750" algn="l" rtl="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Segoe UI" pitchFamily="34" charset="0"/>
              <a:buChar char="+"/>
              <a:def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566738" indent="-276225" algn="l" rtl="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lang="en-US" sz="16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en-US" sz="1700" b="1" dirty="0">
                <a:solidFill>
                  <a:schemeClr val="bg1"/>
                </a:solidFill>
              </a:rPr>
              <a:t>Actuarial 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763726" y="2505574"/>
            <a:ext cx="3109912" cy="667770"/>
          </a:xfrm>
          <a:prstGeom prst="rect">
            <a:avLst/>
          </a:prstGeom>
          <a:solidFill>
            <a:srgbClr val="002060"/>
          </a:solidFill>
          <a:ln>
            <a:noFill/>
          </a:ln>
          <a:extLst/>
        </p:spPr>
        <p:txBody>
          <a:bodyPr vert="horz" wrap="square" lIns="182880" tIns="182880" rIns="365760" bIns="182880" numCol="1" anchor="ctr" anchorCtr="0" compatLnSpc="1">
            <a:prstTxWarp prst="textNoShape">
              <a:avLst/>
            </a:prstTxWarp>
          </a:bodyPr>
          <a:lstStyle>
            <a:lvl1pPr marL="285750" indent="-28575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n-US" sz="16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285750" indent="-285750" algn="l" rtl="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Segoe UI" pitchFamily="34" charset="0"/>
              <a:buChar char="+"/>
              <a:def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566738" indent="-276225" algn="l" rtl="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lang="en-US" sz="16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en-US" sz="1700" b="1" dirty="0">
                <a:solidFill>
                  <a:schemeClr val="bg1"/>
                </a:solidFill>
              </a:rPr>
              <a:t>Financial liabilities 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765820" y="4282010"/>
            <a:ext cx="3107818" cy="448591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vert="horz" wrap="square" lIns="182880" tIns="182880" rIns="365760" bIns="182880" numCol="1" anchor="ctr" anchorCtr="0" compatLnSpc="1">
            <a:prstTxWarp prst="textNoShape">
              <a:avLst/>
            </a:prstTxWarp>
          </a:bodyPr>
          <a:lstStyle>
            <a:lvl1pPr marL="285750" indent="-28575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n-US" sz="16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285750" indent="-285750" algn="l" rtl="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Segoe UI" pitchFamily="34" charset="0"/>
              <a:buChar char="+"/>
              <a:def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566738" indent="-276225" algn="l" rtl="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lang="en-US" sz="16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en-US" sz="1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Inventory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8640329" y="1415858"/>
            <a:ext cx="3109912" cy="1869126"/>
          </a:xfrm>
          <a:prstGeom prst="rect">
            <a:avLst/>
          </a:prstGeom>
          <a:solidFill>
            <a:srgbClr val="595959"/>
          </a:solidFill>
          <a:ln>
            <a:noFill/>
          </a:ln>
          <a:extLst/>
        </p:spPr>
        <p:txBody>
          <a:bodyPr vert="horz" wrap="square" lIns="182880" tIns="182880" rIns="365760" bIns="182880" numCol="1" anchor="ctr" anchorCtr="0" compatLnSpc="1">
            <a:prstTxWarp prst="textNoShape">
              <a:avLst/>
            </a:prstTxWarp>
          </a:bodyPr>
          <a:lstStyle>
            <a:lvl1pPr marL="285750" indent="-28575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n-US" sz="16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285750" indent="-285750" algn="l" rtl="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Segoe UI" pitchFamily="34" charset="0"/>
              <a:buChar char="+"/>
              <a:def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566738" indent="-276225" algn="l" rtl="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lang="en-US" sz="16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1200"/>
              </a:spcBef>
              <a:buNone/>
            </a:pPr>
            <a:r>
              <a:rPr lang="en-US" sz="1700" b="1" dirty="0">
                <a:solidFill>
                  <a:schemeClr val="bg1"/>
                </a:solidFill>
              </a:rPr>
              <a:t>AND ABOVE ALL</a:t>
            </a:r>
          </a:p>
          <a:p>
            <a:pPr marL="0" indent="0" algn="ctr">
              <a:lnSpc>
                <a:spcPct val="120000"/>
              </a:lnSpc>
              <a:spcBef>
                <a:spcPts val="1200"/>
              </a:spcBef>
              <a:buNone/>
            </a:pPr>
            <a:r>
              <a:rPr lang="en-US" sz="1700" b="1" dirty="0">
                <a:solidFill>
                  <a:schemeClr val="bg1"/>
                </a:solidFill>
              </a:rPr>
              <a:t>Business valuations and goodwill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765820" y="3284984"/>
            <a:ext cx="3109912" cy="787272"/>
          </a:xfrm>
          <a:prstGeom prst="rect">
            <a:avLst/>
          </a:prstGeom>
          <a:solidFill>
            <a:srgbClr val="C00000"/>
          </a:solidFill>
          <a:ln>
            <a:noFill/>
          </a:ln>
          <a:extLst/>
        </p:spPr>
        <p:txBody>
          <a:bodyPr vert="horz" wrap="square" lIns="182880" tIns="182880" rIns="365760" bIns="182880" numCol="1" anchor="ctr" anchorCtr="0" compatLnSpc="1">
            <a:prstTxWarp prst="textNoShape">
              <a:avLst/>
            </a:prstTxWarp>
          </a:bodyPr>
          <a:lstStyle>
            <a:lvl1pPr marL="285750" indent="-28575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n-US" sz="16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285750" indent="-285750" algn="l" rtl="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Segoe UI" pitchFamily="34" charset="0"/>
              <a:buChar char="+"/>
              <a:def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566738" indent="-276225" algn="l" rtl="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lang="en-US" sz="16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en-US" sz="1700" b="1" dirty="0">
                <a:solidFill>
                  <a:schemeClr val="bg1"/>
                </a:solidFill>
              </a:rPr>
              <a:t>Employee Stock options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8640329" y="3861048"/>
            <a:ext cx="3228291" cy="1728192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  <p:txBody>
          <a:bodyPr vert="horz" wrap="square" lIns="182880" tIns="182880" rIns="365760" bIns="182880" numCol="1" anchor="ctr" anchorCtr="0" compatLnSpc="1">
            <a:prstTxWarp prst="textNoShape">
              <a:avLst/>
            </a:prstTxWarp>
          </a:bodyPr>
          <a:lstStyle>
            <a:lvl1pPr marL="285750" indent="-28575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n-US" sz="16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285750" indent="-285750" algn="l" rtl="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Segoe UI" pitchFamily="34" charset="0"/>
              <a:buChar char="+"/>
              <a:def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566738" indent="-276225" algn="l" rtl="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lang="en-US" sz="16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1200"/>
              </a:spcBef>
              <a:buNone/>
            </a:pPr>
            <a:r>
              <a:rPr lang="en-US" sz="1700" b="1" dirty="0"/>
              <a:t>Insolvent companies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774700" y="1360488"/>
            <a:ext cx="3109913" cy="1017244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182880" rIns="365760" bIns="182880" numCol="1" anchor="ctr" anchorCtr="0" compatLnSpc="1">
            <a:prstTxWarp prst="textNoShape">
              <a:avLst/>
            </a:prstTxWarp>
          </a:bodyPr>
          <a:lstStyle>
            <a:lvl1pPr marL="285750" indent="-28575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285750" indent="-285750" algn="l" rtl="0" fontAlgn="base">
              <a:spcBef>
                <a:spcPts val="600"/>
              </a:spcBef>
              <a:spcAft>
                <a:spcPct val="0"/>
              </a:spcAft>
              <a:buFont typeface="Segoe UI" pitchFamily="34" charset="0"/>
              <a:buChar char="+"/>
              <a:defRPr lang="en-US" sz="1600" kern="1200" dirty="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576263" indent="-285750" algn="l" rtl="0" fontAlgn="base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lang="en-US" sz="160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en-US" sz="1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Intangible assets need separation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63726" y="6497640"/>
            <a:ext cx="457200" cy="15398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 lang="en-US" altLang="en-US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ヒラギノ角ゴ Pro W3" pitchFamily="-84" charset="-128"/>
                <a:cs typeface="Segoe UI" pitchFamily="34" charset="0"/>
              </a:defRPr>
            </a:lvl1pPr>
          </a:lstStyle>
          <a:p>
            <a:fld id="{811E841D-5174-433A-8A6C-40EA6EA766DF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29652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LEVELs of INPUTS</a:t>
            </a:r>
          </a:p>
        </p:txBody>
      </p:sp>
      <p:sp>
        <p:nvSpPr>
          <p:cNvPr id="9" name="Rectangle 8"/>
          <p:cNvSpPr/>
          <p:nvPr/>
        </p:nvSpPr>
        <p:spPr>
          <a:xfrm>
            <a:off x="760414" y="2176593"/>
            <a:ext cx="3200399" cy="3362536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Rectangle 9"/>
          <p:cNvSpPr>
            <a:spLocks/>
          </p:cNvSpPr>
          <p:nvPr/>
        </p:nvSpPr>
        <p:spPr>
          <a:xfrm>
            <a:off x="4839701" y="1759424"/>
            <a:ext cx="6730000" cy="1219201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54610" tIns="54610" rIns="54610" bIns="54610" numCol="1" spcCol="1270" anchor="ctr" anchorCtr="0">
            <a:noAutofit/>
          </a:bodyPr>
          <a:lstStyle/>
          <a:p>
            <a:pPr marL="1714500" lvl="0" defTabSz="10668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i="1" kern="1200" dirty="0">
                <a:solidFill>
                  <a:srgbClr val="0070C0"/>
                </a:solidFill>
              </a:rPr>
              <a:t>LEVEL 1</a:t>
            </a:r>
            <a:endParaRPr lang="en-US" sz="2400" b="1" kern="1200" dirty="0">
              <a:solidFill>
                <a:srgbClr val="0070C0"/>
              </a:solidFill>
            </a:endParaRPr>
          </a:p>
        </p:txBody>
      </p:sp>
      <p:sp>
        <p:nvSpPr>
          <p:cNvPr id="11" name="Rectangle 10"/>
          <p:cNvSpPr>
            <a:spLocks/>
          </p:cNvSpPr>
          <p:nvPr/>
        </p:nvSpPr>
        <p:spPr>
          <a:xfrm>
            <a:off x="4839701" y="3248263"/>
            <a:ext cx="6730000" cy="1219201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610" tIns="54610" rIns="54610" bIns="54610" numCol="1" spcCol="1270" anchor="ctr" anchorCtr="0">
            <a:noAutofit/>
          </a:bodyPr>
          <a:lstStyle/>
          <a:p>
            <a:pPr marL="1714500" defTabSz="1066800">
              <a:lnSpc>
                <a:spcPct val="90000"/>
              </a:lnSpc>
              <a:spcAft>
                <a:spcPct val="35000"/>
              </a:spcAft>
            </a:pPr>
            <a:r>
              <a:rPr lang="en-US" sz="2400" b="1" i="1" dirty="0">
                <a:solidFill>
                  <a:srgbClr val="0070C0"/>
                </a:solidFill>
              </a:rPr>
              <a:t>LEVEL 2</a:t>
            </a:r>
          </a:p>
        </p:txBody>
      </p:sp>
      <p:sp>
        <p:nvSpPr>
          <p:cNvPr id="12" name="Rectangle 11"/>
          <p:cNvSpPr>
            <a:spLocks/>
          </p:cNvSpPr>
          <p:nvPr/>
        </p:nvSpPr>
        <p:spPr>
          <a:xfrm>
            <a:off x="4839701" y="4737102"/>
            <a:ext cx="6730000" cy="1219201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610" tIns="54610" rIns="54610" bIns="54610" numCol="1" spcCol="1270" anchor="ctr" anchorCtr="0">
            <a:noAutofit/>
          </a:bodyPr>
          <a:lstStyle/>
          <a:p>
            <a:pPr marL="1714500" defTabSz="1066800">
              <a:lnSpc>
                <a:spcPct val="90000"/>
              </a:lnSpc>
              <a:spcAft>
                <a:spcPct val="35000"/>
              </a:spcAft>
            </a:pPr>
            <a:r>
              <a:rPr lang="en-US" sz="2400" b="1" i="1" dirty="0">
                <a:solidFill>
                  <a:srgbClr val="0070C0"/>
                </a:solidFill>
              </a:rPr>
              <a:t>LEVEL 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39353" y="2393766"/>
            <a:ext cx="2642518" cy="29281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2" tIns="45641" rIns="91282" bIns="45641" rtlCol="0" anchor="ctr"/>
          <a:lstStyle/>
          <a:p>
            <a:pPr marL="0" lvl="1" algn="ctr"/>
            <a:r>
              <a:rPr lang="en-US" sz="2800" b="1" dirty="0">
                <a:solidFill>
                  <a:schemeClr val="tx1"/>
                </a:solidFill>
                <a:latin typeface="Segoe UI" panose="020B0502040204020203" pitchFamily="34" charset="0"/>
              </a:rPr>
              <a:t>WHERE </a:t>
            </a:r>
          </a:p>
          <a:p>
            <a:pPr marL="0" lvl="1" algn="ctr"/>
            <a:r>
              <a:rPr kumimoji="1" lang="en-US" sz="2800" b="1" i="1" dirty="0">
                <a:solidFill>
                  <a:schemeClr val="tx1"/>
                </a:solidFill>
                <a:latin typeface="Segoe UI" panose="020B0502040204020203" pitchFamily="34" charset="0"/>
              </a:rPr>
              <a:t>AND </a:t>
            </a:r>
          </a:p>
          <a:p>
            <a:pPr marL="0" lvl="1" algn="ctr"/>
            <a:r>
              <a:rPr kumimoji="1" lang="en-US" sz="2800" b="1" i="1" dirty="0">
                <a:solidFill>
                  <a:schemeClr val="tx1"/>
                </a:solidFill>
                <a:latin typeface="Segoe UI" panose="020B0502040204020203" pitchFamily="34" charset="0"/>
              </a:rPr>
              <a:t>WHAT??</a:t>
            </a:r>
            <a:endParaRPr kumimoji="1" lang="en-US" sz="2399" b="1" i="1" dirty="0">
              <a:solidFill>
                <a:srgbClr val="0070C0"/>
              </a:solidFill>
              <a:latin typeface="Segoe UI" panose="020B0502040204020203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63726" y="6497640"/>
            <a:ext cx="457200" cy="15398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 lang="en-US" altLang="en-US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ヒラギノ角ゴ Pro W3" pitchFamily="-84" charset="-128"/>
                <a:cs typeface="Segoe UI" pitchFamily="34" charset="0"/>
              </a:defRPr>
            </a:lvl1pPr>
          </a:lstStyle>
          <a:p>
            <a:fld id="{811E841D-5174-433A-8A6C-40EA6EA766DF}" type="slidenum">
              <a:rPr lang="en-US" smtClean="0"/>
              <a:pPr/>
              <a:t>18</a:t>
            </a:fld>
            <a:endParaRPr lang="en-US" dirty="0"/>
          </a:p>
        </p:txBody>
      </p:sp>
      <p:cxnSp>
        <p:nvCxnSpPr>
          <p:cNvPr id="16" name="Elbow Connector 15"/>
          <p:cNvCxnSpPr>
            <a:stCxn id="9" idx="3"/>
            <a:endCxn id="10" idx="1"/>
          </p:cNvCxnSpPr>
          <p:nvPr/>
        </p:nvCxnSpPr>
        <p:spPr>
          <a:xfrm flipV="1">
            <a:off x="3960813" y="2369023"/>
            <a:ext cx="878888" cy="1488838"/>
          </a:xfrm>
          <a:prstGeom prst="bentConnector3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/>
          <p:cNvCxnSpPr>
            <a:stCxn id="9" idx="3"/>
            <a:endCxn id="12" idx="1"/>
          </p:cNvCxnSpPr>
          <p:nvPr/>
        </p:nvCxnSpPr>
        <p:spPr>
          <a:xfrm>
            <a:off x="3960813" y="3857861"/>
            <a:ext cx="878888" cy="1488840"/>
          </a:xfrm>
          <a:prstGeom prst="bentConnector3">
            <a:avLst>
              <a:gd name="adj1" fmla="val 50000"/>
            </a:avLst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>
            <a:stCxn id="9" idx="3"/>
            <a:endCxn id="11" idx="1"/>
          </p:cNvCxnSpPr>
          <p:nvPr/>
        </p:nvCxnSpPr>
        <p:spPr>
          <a:xfrm>
            <a:off x="3960813" y="3857863"/>
            <a:ext cx="878888" cy="1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Image result for compare icon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053" y="1848323"/>
            <a:ext cx="1041400" cy="104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start point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103" y="3508138"/>
            <a:ext cx="1065350" cy="69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302" y="4935606"/>
            <a:ext cx="772709" cy="77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437766"/>
      </p:ext>
    </p:extLst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5879490" y="1143000"/>
            <a:ext cx="796152" cy="5181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399" dirty="0"/>
              <a:t>Valuation where?</a:t>
            </a:r>
          </a:p>
        </p:txBody>
      </p:sp>
      <p:sp>
        <p:nvSpPr>
          <p:cNvPr id="3" name="Rectangle 2"/>
          <p:cNvSpPr/>
          <p:nvPr/>
        </p:nvSpPr>
        <p:spPr>
          <a:xfrm>
            <a:off x="760414" y="1305603"/>
            <a:ext cx="5119076" cy="719549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2880" tIns="54610" rIns="54610" bIns="54610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Aft>
                <a:spcPct val="35000"/>
              </a:spcAft>
            </a:pPr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Business valuation</a:t>
            </a:r>
            <a:endParaRPr lang="en-IN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75641" y="2111553"/>
            <a:ext cx="4894059" cy="71954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4610" tIns="54610" rIns="54610" bIns="54610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Aft>
                <a:spcPct val="35000"/>
              </a:spcAft>
            </a:pPr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Fixed assets, Inventory</a:t>
            </a:r>
            <a:endParaRPr lang="en-IN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0414" y="2917503"/>
            <a:ext cx="5119076" cy="719549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2880" tIns="54610" rIns="54610" bIns="54610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Aft>
                <a:spcPct val="35000"/>
              </a:spcAft>
            </a:pPr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Intangibles</a:t>
            </a:r>
            <a:endParaRPr lang="en-IN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75641" y="3723452"/>
            <a:ext cx="4894059" cy="71954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4610" tIns="54610" rIns="54610" bIns="54610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Aft>
                <a:spcPct val="35000"/>
              </a:spcAft>
            </a:pPr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Shares &amp; debentures, Options</a:t>
            </a:r>
            <a:endParaRPr lang="en-IN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60414" y="4529403"/>
            <a:ext cx="5119076" cy="719549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2880" tIns="54610" rIns="54610" bIns="54610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Aft>
                <a:spcPct val="35000"/>
              </a:spcAft>
            </a:pPr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Financial assets &amp; liabilities</a:t>
            </a:r>
            <a:endParaRPr lang="en-IN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75641" y="5335353"/>
            <a:ext cx="4894059" cy="71954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4610" tIns="54610" rIns="54610" bIns="54610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Aft>
                <a:spcPct val="35000"/>
              </a:spcAft>
            </a:pPr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Actuarial</a:t>
            </a:r>
            <a:endParaRPr lang="en-IN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Picture 2" descr="C:\Users\Acer\AppData\Local\Temp\IFRS-High Re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01322" y="78378"/>
            <a:ext cx="827368" cy="721799"/>
          </a:xfrm>
          <a:prstGeom prst="rect">
            <a:avLst/>
          </a:prstGeom>
          <a:noFill/>
        </p:spPr>
      </p:pic>
      <p:sp>
        <p:nvSpPr>
          <p:cNvPr id="8" name="Rectangle 7"/>
          <p:cNvSpPr>
            <a:spLocks/>
          </p:cNvSpPr>
          <p:nvPr/>
        </p:nvSpPr>
        <p:spPr>
          <a:xfrm>
            <a:off x="6078130" y="1432240"/>
            <a:ext cx="398870" cy="46627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4610" tIns="54610" rIns="54610" bIns="54610" numCol="1" spcCol="1270" anchor="ctr" anchorCtr="0">
            <a:noAutofit/>
          </a:bodyPr>
          <a:lstStyle/>
          <a:p>
            <a:pPr marL="0" lvl="0" indent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</a:p>
        </p:txBody>
      </p:sp>
      <p:sp>
        <p:nvSpPr>
          <p:cNvPr id="9" name="Rectangle 8"/>
          <p:cNvSpPr>
            <a:spLocks/>
          </p:cNvSpPr>
          <p:nvPr/>
        </p:nvSpPr>
        <p:spPr>
          <a:xfrm>
            <a:off x="6078130" y="2238190"/>
            <a:ext cx="398870" cy="4662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4610" tIns="54610" rIns="54610" bIns="54610" numCol="1" spcCol="1270" anchor="ctr" anchorCtr="0">
            <a:noAutofit/>
          </a:bodyPr>
          <a:lstStyle/>
          <a:p>
            <a:pPr marL="0" lvl="0" indent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</a:p>
        </p:txBody>
      </p:sp>
      <p:sp>
        <p:nvSpPr>
          <p:cNvPr id="10" name="Rectangle 9"/>
          <p:cNvSpPr>
            <a:spLocks/>
          </p:cNvSpPr>
          <p:nvPr/>
        </p:nvSpPr>
        <p:spPr>
          <a:xfrm>
            <a:off x="6078130" y="3044140"/>
            <a:ext cx="398870" cy="46627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4610" tIns="54610" rIns="54610" bIns="54610" numCol="1" spcCol="1270" anchor="ctr" anchorCtr="0">
            <a:noAutofit/>
          </a:bodyPr>
          <a:lstStyle/>
          <a:p>
            <a:pPr marL="0" lvl="0" indent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</a:p>
        </p:txBody>
      </p:sp>
      <p:sp>
        <p:nvSpPr>
          <p:cNvPr id="11" name="Rectangle 10"/>
          <p:cNvSpPr>
            <a:spLocks/>
          </p:cNvSpPr>
          <p:nvPr/>
        </p:nvSpPr>
        <p:spPr>
          <a:xfrm>
            <a:off x="6078130" y="3850090"/>
            <a:ext cx="398870" cy="4662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4610" tIns="54610" rIns="54610" bIns="54610" numCol="1" spcCol="1270" anchor="ctr" anchorCtr="0">
            <a:noAutofit/>
          </a:bodyPr>
          <a:lstStyle/>
          <a:p>
            <a:pPr marL="0" lvl="0" indent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</a:p>
        </p:txBody>
      </p:sp>
      <p:sp>
        <p:nvSpPr>
          <p:cNvPr id="12" name="Rectangle 11"/>
          <p:cNvSpPr>
            <a:spLocks/>
          </p:cNvSpPr>
          <p:nvPr/>
        </p:nvSpPr>
        <p:spPr>
          <a:xfrm>
            <a:off x="6078130" y="4656040"/>
            <a:ext cx="398870" cy="46627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4610" tIns="54610" rIns="54610" bIns="54610" numCol="1" spcCol="1270" anchor="ctr" anchorCtr="0">
            <a:noAutofit/>
          </a:bodyPr>
          <a:lstStyle/>
          <a:p>
            <a:pPr marL="0" lvl="0" indent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</a:t>
            </a:r>
          </a:p>
        </p:txBody>
      </p:sp>
      <p:sp>
        <p:nvSpPr>
          <p:cNvPr id="13" name="Rectangle 12"/>
          <p:cNvSpPr>
            <a:spLocks/>
          </p:cNvSpPr>
          <p:nvPr/>
        </p:nvSpPr>
        <p:spPr>
          <a:xfrm>
            <a:off x="6078130" y="5461990"/>
            <a:ext cx="398870" cy="4662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4610" tIns="54610" rIns="54610" bIns="54610" numCol="1" spcCol="1270" anchor="ctr" anchorCtr="0">
            <a:noAutofit/>
          </a:bodyPr>
          <a:lstStyle/>
          <a:p>
            <a:pPr marL="0" lvl="0" indent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</a:t>
            </a: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63726" y="6497640"/>
            <a:ext cx="457200" cy="15398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 lang="en-US" altLang="en-US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ヒラギノ角ゴ Pro W3" pitchFamily="-84" charset="-128"/>
                <a:cs typeface="Segoe UI" pitchFamily="34" charset="0"/>
              </a:defRPr>
            </a:lvl1pPr>
          </a:lstStyle>
          <a:p>
            <a:fld id="{811E841D-5174-433A-8A6C-40EA6EA766DF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256491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17748" y="0"/>
            <a:ext cx="11881320" cy="3717032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IN" b="1" dirty="0">
                <a:solidFill>
                  <a:schemeClr val="bg1"/>
                </a:solidFill>
              </a:rPr>
              <a:t>Emerging areas in CS practice </a:t>
            </a:r>
            <a:br>
              <a:rPr lang="en-IN" b="1" dirty="0">
                <a:solidFill>
                  <a:schemeClr val="bg1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Exploring key facets of Valuation with 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special emphasis on valuation of 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tangible and intangible assets</a:t>
            </a:r>
            <a:br>
              <a:rPr lang="en-IN" b="1" dirty="0">
                <a:solidFill>
                  <a:schemeClr val="bg1"/>
                </a:solidFill>
              </a:rPr>
            </a:b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171" name="Subtitle 4"/>
          <p:cNvSpPr>
            <a:spLocks noGrp="1"/>
          </p:cNvSpPr>
          <p:nvPr>
            <p:ph type="subTitle" idx="1"/>
          </p:nvPr>
        </p:nvSpPr>
        <p:spPr>
          <a:xfrm>
            <a:off x="9505950" y="6275388"/>
            <a:ext cx="2590800" cy="444500"/>
          </a:xfrm>
        </p:spPr>
        <p:txBody>
          <a:bodyPr/>
          <a:lstStyle/>
          <a:p>
            <a:pPr eaLnBrk="1" hangingPunct="1"/>
            <a:r>
              <a:rPr altLang="en-US" b="0" dirty="0"/>
              <a:t>www.ConsultIFRS.Com </a:t>
            </a:r>
          </a:p>
        </p:txBody>
      </p:sp>
      <p:pic>
        <p:nvPicPr>
          <p:cNvPr id="7172" name="Picture 2" descr="C:\Users\Acer\AppData\Local\Temp\IFRS-High Re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6" t="5756" r="6488" b="11382"/>
          <a:stretch>
            <a:fillRect/>
          </a:stretch>
        </p:blipFill>
        <p:spPr bwMode="auto">
          <a:xfrm>
            <a:off x="273050" y="4803777"/>
            <a:ext cx="1847850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5"/>
          <p:cNvSpPr txBox="1">
            <a:spLocks/>
          </p:cNvSpPr>
          <p:nvPr/>
        </p:nvSpPr>
        <p:spPr>
          <a:xfrm>
            <a:off x="763726" y="6497640"/>
            <a:ext cx="457200" cy="15398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 lang="en-US" altLang="en-US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ヒラギノ角ゴ Pro W3" pitchFamily="-84" charset="-128"/>
                <a:cs typeface="Segoe UI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1E841D-5174-433A-8A6C-40EA6EA766DF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Segoe UI" pitchFamily="34" charset="0"/>
                <a:ea typeface="ヒラギノ角ゴ Pro W3" pitchFamily="-84" charset="-128"/>
                <a:cs typeface="Segoe UI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Segoe UI" pitchFamily="34" charset="0"/>
              <a:ea typeface="ヒラギノ角ゴ Pro W3" pitchFamily="-84" charset="-128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157835"/>
      </p:ext>
    </p:extLst>
  </p:cSld>
  <p:clrMapOvr>
    <a:masterClrMapping/>
  </p:clrMapOvr>
  <p:transition spd="slow">
    <p:wedg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5879490" y="1143000"/>
            <a:ext cx="796152" cy="5181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399" dirty="0"/>
              <a:t>Valuation purpose</a:t>
            </a:r>
          </a:p>
        </p:txBody>
      </p:sp>
      <p:sp>
        <p:nvSpPr>
          <p:cNvPr id="3" name="Rectangle 2"/>
          <p:cNvSpPr/>
          <p:nvPr/>
        </p:nvSpPr>
        <p:spPr>
          <a:xfrm>
            <a:off x="760414" y="1305603"/>
            <a:ext cx="5119076" cy="719549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2880" tIns="54610" rIns="54610" bIns="54610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Aft>
                <a:spcPct val="35000"/>
              </a:spcAft>
            </a:pPr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 &amp; A</a:t>
            </a:r>
            <a:endParaRPr lang="en-IN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75641" y="2111553"/>
            <a:ext cx="4894059" cy="71954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4610" tIns="54610" rIns="54610" bIns="54610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Aft>
                <a:spcPct val="35000"/>
              </a:spcAft>
            </a:pPr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Direct and indirect taxes</a:t>
            </a:r>
            <a:endParaRPr lang="en-IN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0414" y="2917503"/>
            <a:ext cx="5119076" cy="719549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2880" tIns="54610" rIns="54610" bIns="54610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Aft>
                <a:spcPct val="35000"/>
              </a:spcAft>
            </a:pPr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 Act – B/s. IPO</a:t>
            </a:r>
            <a:endParaRPr lang="en-IN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75641" y="3723452"/>
            <a:ext cx="4894059" cy="71954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4610" tIns="54610" rIns="54610" bIns="54610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Aft>
                <a:spcPct val="35000"/>
              </a:spcAft>
            </a:pPr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Bank Loan</a:t>
            </a:r>
            <a:endParaRPr lang="en-IN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60414" y="4529403"/>
            <a:ext cx="5119076" cy="719549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2880" tIns="54610" rIns="54610" bIns="54610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Aft>
                <a:spcPct val="35000"/>
              </a:spcAft>
            </a:pPr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IBBI - Insolvency</a:t>
            </a:r>
            <a:endParaRPr lang="en-IN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75641" y="5335353"/>
            <a:ext cx="4894059" cy="719549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4610" tIns="54610" rIns="54610" bIns="54610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Aft>
                <a:spcPct val="35000"/>
              </a:spcAft>
            </a:pPr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ESOP</a:t>
            </a:r>
            <a:endParaRPr lang="en-IN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Picture 2" descr="C:\Users\Acer\AppData\Local\Temp\IFRS-High Re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01322" y="78378"/>
            <a:ext cx="827368" cy="721799"/>
          </a:xfrm>
          <a:prstGeom prst="rect">
            <a:avLst/>
          </a:prstGeom>
          <a:noFill/>
        </p:spPr>
      </p:pic>
      <p:sp>
        <p:nvSpPr>
          <p:cNvPr id="8" name="Rectangle 7"/>
          <p:cNvSpPr>
            <a:spLocks/>
          </p:cNvSpPr>
          <p:nvPr/>
        </p:nvSpPr>
        <p:spPr>
          <a:xfrm>
            <a:off x="6078130" y="1432240"/>
            <a:ext cx="398870" cy="46627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4610" tIns="54610" rIns="54610" bIns="54610" numCol="1" spcCol="1270" anchor="ctr" anchorCtr="0">
            <a:noAutofit/>
          </a:bodyPr>
          <a:lstStyle/>
          <a:p>
            <a:pPr marL="0" lvl="0" indent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</a:p>
        </p:txBody>
      </p:sp>
      <p:sp>
        <p:nvSpPr>
          <p:cNvPr id="9" name="Rectangle 8"/>
          <p:cNvSpPr>
            <a:spLocks/>
          </p:cNvSpPr>
          <p:nvPr/>
        </p:nvSpPr>
        <p:spPr>
          <a:xfrm>
            <a:off x="6078130" y="2238190"/>
            <a:ext cx="398870" cy="4662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4610" tIns="54610" rIns="54610" bIns="54610" numCol="1" spcCol="1270" anchor="ctr" anchorCtr="0">
            <a:noAutofit/>
          </a:bodyPr>
          <a:lstStyle/>
          <a:p>
            <a:pPr marL="0" lvl="0" indent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</a:p>
        </p:txBody>
      </p:sp>
      <p:sp>
        <p:nvSpPr>
          <p:cNvPr id="10" name="Rectangle 9"/>
          <p:cNvSpPr>
            <a:spLocks/>
          </p:cNvSpPr>
          <p:nvPr/>
        </p:nvSpPr>
        <p:spPr>
          <a:xfrm>
            <a:off x="6078130" y="3044140"/>
            <a:ext cx="398870" cy="46627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4610" tIns="54610" rIns="54610" bIns="54610" numCol="1" spcCol="1270" anchor="ctr" anchorCtr="0">
            <a:noAutofit/>
          </a:bodyPr>
          <a:lstStyle/>
          <a:p>
            <a:pPr marL="0" lvl="0" indent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</a:p>
        </p:txBody>
      </p:sp>
      <p:sp>
        <p:nvSpPr>
          <p:cNvPr id="11" name="Rectangle 10"/>
          <p:cNvSpPr>
            <a:spLocks/>
          </p:cNvSpPr>
          <p:nvPr/>
        </p:nvSpPr>
        <p:spPr>
          <a:xfrm>
            <a:off x="6078130" y="3850090"/>
            <a:ext cx="398870" cy="4662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4610" tIns="54610" rIns="54610" bIns="54610" numCol="1" spcCol="1270" anchor="ctr" anchorCtr="0">
            <a:noAutofit/>
          </a:bodyPr>
          <a:lstStyle/>
          <a:p>
            <a:pPr marL="0" lvl="0" indent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</a:p>
        </p:txBody>
      </p:sp>
      <p:sp>
        <p:nvSpPr>
          <p:cNvPr id="12" name="Rectangle 11"/>
          <p:cNvSpPr>
            <a:spLocks/>
          </p:cNvSpPr>
          <p:nvPr/>
        </p:nvSpPr>
        <p:spPr>
          <a:xfrm>
            <a:off x="6078130" y="4656040"/>
            <a:ext cx="398870" cy="46627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4610" tIns="54610" rIns="54610" bIns="54610" numCol="1" spcCol="1270" anchor="ctr" anchorCtr="0">
            <a:noAutofit/>
          </a:bodyPr>
          <a:lstStyle/>
          <a:p>
            <a:pPr marL="0" lvl="0" indent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</a:t>
            </a:r>
          </a:p>
        </p:txBody>
      </p:sp>
      <p:sp>
        <p:nvSpPr>
          <p:cNvPr id="13" name="Rectangle 12"/>
          <p:cNvSpPr>
            <a:spLocks/>
          </p:cNvSpPr>
          <p:nvPr/>
        </p:nvSpPr>
        <p:spPr>
          <a:xfrm>
            <a:off x="6078130" y="5461990"/>
            <a:ext cx="398870" cy="4662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4610" tIns="54610" rIns="54610" bIns="54610" numCol="1" spcCol="1270" anchor="ctr" anchorCtr="0">
            <a:noAutofit/>
          </a:bodyPr>
          <a:lstStyle/>
          <a:p>
            <a:pPr marL="0" lvl="0" indent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</a:t>
            </a: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63726" y="6497640"/>
            <a:ext cx="457200" cy="15398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 lang="en-US" altLang="en-US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ヒラギノ角ゴ Pro W3" pitchFamily="-84" charset="-128"/>
                <a:cs typeface="Segoe UI" pitchFamily="34" charset="0"/>
              </a:defRPr>
            </a:lvl1pPr>
          </a:lstStyle>
          <a:p>
            <a:fld id="{811E841D-5174-433A-8A6C-40EA6EA766DF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427432"/>
      </p:ext>
    </p:extLst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5" name="Down Arrow 14"/>
          <p:cNvSpPr/>
          <p:nvPr/>
        </p:nvSpPr>
        <p:spPr>
          <a:xfrm>
            <a:off x="10375394" y="1639040"/>
            <a:ext cx="721740" cy="342709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1100" dirty="0">
              <a:latin typeface="Segoe UI" panose="020B0502040204020203" pitchFamily="34" charset="0"/>
            </a:endParaRPr>
          </a:p>
        </p:txBody>
      </p:sp>
      <p:sp>
        <p:nvSpPr>
          <p:cNvPr id="26" name="Down Arrow 25"/>
          <p:cNvSpPr/>
          <p:nvPr/>
        </p:nvSpPr>
        <p:spPr>
          <a:xfrm>
            <a:off x="4508139" y="1639040"/>
            <a:ext cx="721740" cy="342709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1100" dirty="0">
              <a:latin typeface="Segoe UI" panose="020B0502040204020203" pitchFamily="34" charset="0"/>
            </a:endParaRPr>
          </a:p>
        </p:txBody>
      </p:sp>
      <p:sp>
        <p:nvSpPr>
          <p:cNvPr id="56" name="Text Placeholder 6"/>
          <p:cNvSpPr txBox="1">
            <a:spLocks/>
          </p:cNvSpPr>
          <p:nvPr/>
        </p:nvSpPr>
        <p:spPr bwMode="auto">
          <a:xfrm>
            <a:off x="9625014" y="1995079"/>
            <a:ext cx="2222500" cy="614708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marL="285750" indent="-28575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n-US" sz="16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85750" indent="-285750" algn="l" rtl="0" fontAlgn="base">
              <a:spcBef>
                <a:spcPts val="600"/>
              </a:spcBef>
              <a:spcAft>
                <a:spcPct val="0"/>
              </a:spcAft>
              <a:buFont typeface="Segoe UI" pitchFamily="34" charset="0"/>
              <a:buChar char="+"/>
              <a:defRPr lang="en-US" sz="16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576263" indent="-285750" algn="l" rtl="0" fontAlgn="base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lang="en-US" sz="16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n-US" sz="16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n-US" sz="16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bg1"/>
                </a:solidFill>
                <a:latin typeface="Segoe UI" panose="020B0502040204020203" pitchFamily="34" charset="0"/>
              </a:rPr>
              <a:t>Non Monetary Liabilities</a:t>
            </a:r>
          </a:p>
        </p:txBody>
      </p:sp>
      <p:sp>
        <p:nvSpPr>
          <p:cNvPr id="57" name="Content Placeholder 7"/>
          <p:cNvSpPr txBox="1">
            <a:spLocks/>
          </p:cNvSpPr>
          <p:nvPr/>
        </p:nvSpPr>
        <p:spPr bwMode="auto">
          <a:xfrm>
            <a:off x="9625014" y="2821174"/>
            <a:ext cx="2222500" cy="3410375"/>
          </a:xfrm>
          <a:prstGeom prst="rect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marL="285750" indent="-28575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n-US" sz="16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85750" indent="-285750" algn="l" rtl="0" fontAlgn="base">
              <a:spcBef>
                <a:spcPts val="600"/>
              </a:spcBef>
              <a:spcAft>
                <a:spcPct val="0"/>
              </a:spcAft>
              <a:buFont typeface="Segoe UI" pitchFamily="34" charset="0"/>
              <a:buChar char="+"/>
              <a:defRPr lang="en-US" sz="16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576263" indent="-285750" algn="l" rtl="0" fontAlgn="base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lang="en-US" sz="16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n-US" sz="16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n-US" sz="1600" kern="12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</a:rPr>
              <a:t>Warranties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</a:rPr>
              <a:t>Guarantees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</a:rPr>
              <a:t>Onerous contracts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</a:rPr>
              <a:t>Pension liabilities</a:t>
            </a:r>
          </a:p>
        </p:txBody>
      </p:sp>
      <p:sp>
        <p:nvSpPr>
          <p:cNvPr id="58" name="Rectangle 57"/>
          <p:cNvSpPr>
            <a:spLocks/>
          </p:cNvSpPr>
          <p:nvPr/>
        </p:nvSpPr>
        <p:spPr>
          <a:xfrm>
            <a:off x="504825" y="2821172"/>
            <a:ext cx="1778314" cy="7622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bg1"/>
                </a:solidFill>
                <a:latin typeface="Segoe UI" panose="020B0502040204020203" pitchFamily="34" charset="0"/>
              </a:rPr>
              <a:t>Held for use in business </a:t>
            </a:r>
            <a:endParaRPr lang="en-IN" sz="1400" b="1" dirty="0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59" name="Rectangle 58"/>
          <p:cNvSpPr>
            <a:spLocks/>
          </p:cNvSpPr>
          <p:nvPr/>
        </p:nvSpPr>
        <p:spPr>
          <a:xfrm>
            <a:off x="3293827" y="2821172"/>
            <a:ext cx="5939367" cy="7622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tIns="91440" rIns="91440" bIns="91440" rtlCol="0" anchor="ctr"/>
          <a:lstStyle/>
          <a:p>
            <a:endParaRPr lang="en-US" sz="1600" dirty="0">
              <a:solidFill>
                <a:schemeClr val="tx1"/>
              </a:solidFill>
              <a:latin typeface="Segoe UI" panose="020B0502040204020203" pitchFamily="34" charset="0"/>
            </a:endParaRPr>
          </a:p>
          <a:p>
            <a:r>
              <a:rPr lang="en-US" sz="1600" dirty="0">
                <a:solidFill>
                  <a:schemeClr val="tx1"/>
                </a:solidFill>
                <a:latin typeface="Segoe UI" panose="020B0502040204020203" pitchFamily="34" charset="0"/>
              </a:rPr>
              <a:t>Office, Factory, Branch, Warehouse, mfg, material handling</a:t>
            </a:r>
          </a:p>
          <a:p>
            <a:endParaRPr lang="en-IN" sz="1600" dirty="0">
              <a:solidFill>
                <a:schemeClr val="tx1"/>
              </a:solidFill>
              <a:latin typeface="Segoe UI" panose="020B0502040204020203" pitchFamily="34" charset="0"/>
            </a:endParaRPr>
          </a:p>
        </p:txBody>
      </p:sp>
      <p:sp>
        <p:nvSpPr>
          <p:cNvPr id="60" name="Rectangle 59"/>
          <p:cNvSpPr>
            <a:spLocks/>
          </p:cNvSpPr>
          <p:nvPr/>
        </p:nvSpPr>
        <p:spPr>
          <a:xfrm>
            <a:off x="504825" y="3682967"/>
            <a:ext cx="1778314" cy="7622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bg1"/>
                </a:solidFill>
                <a:latin typeface="Segoe UI" panose="020B0502040204020203" pitchFamily="34" charset="0"/>
              </a:rPr>
              <a:t>Held for trading </a:t>
            </a:r>
            <a:endParaRPr lang="en-IN" sz="1400" b="1" dirty="0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61" name="Rectangle 60"/>
          <p:cNvSpPr>
            <a:spLocks/>
          </p:cNvSpPr>
          <p:nvPr/>
        </p:nvSpPr>
        <p:spPr>
          <a:xfrm>
            <a:off x="504825" y="4555807"/>
            <a:ext cx="1778314" cy="7622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bg1"/>
                </a:solidFill>
                <a:latin typeface="Segoe UI" panose="020B0502040204020203" pitchFamily="34" charset="0"/>
              </a:rPr>
              <a:t>Held for appreciation &amp; renting </a:t>
            </a:r>
            <a:endParaRPr lang="en-IN" sz="1400" b="1" dirty="0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62" name="Rectangle 61"/>
          <p:cNvSpPr>
            <a:spLocks/>
          </p:cNvSpPr>
          <p:nvPr/>
        </p:nvSpPr>
        <p:spPr>
          <a:xfrm>
            <a:off x="504825" y="5469315"/>
            <a:ext cx="1778314" cy="7622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bg1"/>
                </a:solidFill>
                <a:latin typeface="Segoe UI" panose="020B0502040204020203" pitchFamily="34" charset="0"/>
              </a:rPr>
              <a:t>Held for Sale </a:t>
            </a:r>
            <a:endParaRPr lang="en-IN" sz="1400" b="1" dirty="0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63" name="Rectangle 62"/>
          <p:cNvSpPr>
            <a:spLocks/>
          </p:cNvSpPr>
          <p:nvPr/>
        </p:nvSpPr>
        <p:spPr>
          <a:xfrm>
            <a:off x="3293827" y="3682967"/>
            <a:ext cx="5939367" cy="7622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tIns="91440" rIns="91440" bIns="91440" rtlCol="0" anchor="ctr"/>
          <a:lstStyle/>
          <a:p>
            <a:r>
              <a:rPr lang="en-US" sz="1600" dirty="0">
                <a:solidFill>
                  <a:schemeClr val="tx1"/>
                </a:solidFill>
                <a:latin typeface="Segoe UI" panose="020B0502040204020203" pitchFamily="34" charset="0"/>
              </a:rPr>
              <a:t>Inventory</a:t>
            </a:r>
            <a:endParaRPr lang="en-IN" sz="1600" dirty="0">
              <a:solidFill>
                <a:schemeClr val="tx1"/>
              </a:solidFill>
              <a:latin typeface="Segoe UI" panose="020B0502040204020203" pitchFamily="34" charset="0"/>
            </a:endParaRPr>
          </a:p>
        </p:txBody>
      </p:sp>
      <p:sp>
        <p:nvSpPr>
          <p:cNvPr id="64" name="Rectangle 63"/>
          <p:cNvSpPr>
            <a:spLocks/>
          </p:cNvSpPr>
          <p:nvPr/>
        </p:nvSpPr>
        <p:spPr>
          <a:xfrm>
            <a:off x="3293827" y="4555807"/>
            <a:ext cx="5939367" cy="7622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tIns="91440" rIns="91440" bIns="91440" rtlCol="0" anchor="ctr"/>
          <a:lstStyle/>
          <a:p>
            <a:endParaRPr lang="en-US" sz="1600" dirty="0">
              <a:solidFill>
                <a:schemeClr val="tx1"/>
              </a:solidFill>
              <a:latin typeface="Segoe UI" panose="020B0502040204020203" pitchFamily="34" charset="0"/>
            </a:endParaRPr>
          </a:p>
          <a:p>
            <a:r>
              <a:rPr lang="en-US" sz="1600" dirty="0">
                <a:solidFill>
                  <a:schemeClr val="tx1"/>
                </a:solidFill>
                <a:latin typeface="Segoe UI" panose="020B0502040204020203" pitchFamily="34" charset="0"/>
              </a:rPr>
              <a:t>Investment Property</a:t>
            </a:r>
          </a:p>
          <a:p>
            <a:r>
              <a:rPr lang="en-US" sz="1600" dirty="0">
                <a:solidFill>
                  <a:schemeClr val="tx1"/>
                </a:solidFill>
                <a:latin typeface="Segoe UI" panose="020B0502040204020203" pitchFamily="34" charset="0"/>
              </a:rPr>
              <a:t> </a:t>
            </a:r>
            <a:endParaRPr lang="en-IN" sz="1600" dirty="0">
              <a:solidFill>
                <a:schemeClr val="tx1"/>
              </a:solidFill>
              <a:latin typeface="Segoe UI" panose="020B0502040204020203" pitchFamily="34" charset="0"/>
            </a:endParaRPr>
          </a:p>
        </p:txBody>
      </p:sp>
      <p:sp>
        <p:nvSpPr>
          <p:cNvPr id="65" name="Rectangle 64"/>
          <p:cNvSpPr>
            <a:spLocks/>
          </p:cNvSpPr>
          <p:nvPr/>
        </p:nvSpPr>
        <p:spPr>
          <a:xfrm>
            <a:off x="3293827" y="5469315"/>
            <a:ext cx="5939367" cy="7622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tIns="91440" rIns="91440" bIns="91440" rtlCol="0" anchor="ctr"/>
          <a:lstStyle/>
          <a:p>
            <a:r>
              <a:rPr lang="en-US" sz="1600" dirty="0">
                <a:solidFill>
                  <a:schemeClr val="tx1"/>
                </a:solidFill>
                <a:latin typeface="Segoe UI" panose="020B0502040204020203" pitchFamily="34" charset="0"/>
              </a:rPr>
              <a:t>Surplus</a:t>
            </a:r>
            <a:endParaRPr lang="en-IN" sz="1600" dirty="0">
              <a:solidFill>
                <a:schemeClr val="tx1"/>
              </a:solidFill>
              <a:latin typeface="Segoe UI" panose="020B0502040204020203" pitchFamily="34" charset="0"/>
            </a:endParaRPr>
          </a:p>
        </p:txBody>
      </p:sp>
      <p:sp>
        <p:nvSpPr>
          <p:cNvPr id="66" name="Pentagon 65"/>
          <p:cNvSpPr>
            <a:spLocks/>
          </p:cNvSpPr>
          <p:nvPr/>
        </p:nvSpPr>
        <p:spPr>
          <a:xfrm>
            <a:off x="1985773" y="2913553"/>
            <a:ext cx="1570227" cy="577470"/>
          </a:xfrm>
          <a:prstGeom prst="homePlate">
            <a:avLst>
              <a:gd name="adj" fmla="val 33516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>
                <a:solidFill>
                  <a:srgbClr val="000000"/>
                </a:solidFill>
                <a:latin typeface="Segoe UI" panose="020B0502040204020203" pitchFamily="34" charset="0"/>
              </a:rPr>
              <a:t>Purpose</a:t>
            </a:r>
            <a:endParaRPr lang="en-IN" sz="1200" dirty="0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  <p:sp>
        <p:nvSpPr>
          <p:cNvPr id="67" name="Pentagon 66"/>
          <p:cNvSpPr>
            <a:spLocks/>
          </p:cNvSpPr>
          <p:nvPr/>
        </p:nvSpPr>
        <p:spPr>
          <a:xfrm>
            <a:off x="1985773" y="3775348"/>
            <a:ext cx="1570227" cy="577470"/>
          </a:xfrm>
          <a:prstGeom prst="homePlate">
            <a:avLst>
              <a:gd name="adj" fmla="val 33516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>
                <a:solidFill>
                  <a:srgbClr val="000000"/>
                </a:solidFill>
                <a:latin typeface="Segoe UI" panose="020B0502040204020203" pitchFamily="34" charset="0"/>
              </a:rPr>
              <a:t>purpose</a:t>
            </a:r>
            <a:endParaRPr lang="en-IN" sz="1200" dirty="0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  <p:sp>
        <p:nvSpPr>
          <p:cNvPr id="68" name="Pentagon 67"/>
          <p:cNvSpPr>
            <a:spLocks/>
          </p:cNvSpPr>
          <p:nvPr/>
        </p:nvSpPr>
        <p:spPr>
          <a:xfrm>
            <a:off x="1985773" y="4648188"/>
            <a:ext cx="1570227" cy="577470"/>
          </a:xfrm>
          <a:prstGeom prst="homePlate">
            <a:avLst>
              <a:gd name="adj" fmla="val 33516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>
                <a:solidFill>
                  <a:srgbClr val="000000"/>
                </a:solidFill>
                <a:latin typeface="Segoe UI" panose="020B0502040204020203" pitchFamily="34" charset="0"/>
              </a:rPr>
              <a:t>purpose</a:t>
            </a:r>
            <a:endParaRPr lang="en-IN" sz="1200" dirty="0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  <p:sp>
        <p:nvSpPr>
          <p:cNvPr id="69" name="Pentagon 68"/>
          <p:cNvSpPr>
            <a:spLocks/>
          </p:cNvSpPr>
          <p:nvPr/>
        </p:nvSpPr>
        <p:spPr>
          <a:xfrm>
            <a:off x="1985773" y="5561696"/>
            <a:ext cx="1570227" cy="577470"/>
          </a:xfrm>
          <a:prstGeom prst="homePlate">
            <a:avLst>
              <a:gd name="adj" fmla="val 34383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>
                <a:solidFill>
                  <a:srgbClr val="000000"/>
                </a:solidFill>
                <a:latin typeface="Segoe UI" panose="020B0502040204020203" pitchFamily="34" charset="0"/>
              </a:rPr>
              <a:t>purpose</a:t>
            </a:r>
            <a:endParaRPr lang="en-IN" sz="1200" dirty="0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  <p:sp>
        <p:nvSpPr>
          <p:cNvPr id="70" name="Text Placeholder 4"/>
          <p:cNvSpPr txBox="1">
            <a:spLocks/>
          </p:cNvSpPr>
          <p:nvPr/>
        </p:nvSpPr>
        <p:spPr>
          <a:xfrm>
            <a:off x="504825" y="1995079"/>
            <a:ext cx="8728368" cy="6147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latin typeface="Segoe UI" panose="020B0502040204020203" pitchFamily="34" charset="0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pPr algn="ctr"/>
            <a:r>
              <a:rPr lang="en-US" sz="1600" b="1" dirty="0"/>
              <a:t>TANGIBLE </a:t>
            </a:r>
            <a:r>
              <a:rPr lang="en-US" sz="1600" b="1" dirty="0">
                <a:sym typeface="Wingdings" panose="05000000000000000000" pitchFamily="2" charset="2"/>
              </a:rPr>
              <a:t>-----------------------</a:t>
            </a:r>
            <a:r>
              <a:rPr lang="en-US" sz="1600" b="1" dirty="0"/>
              <a:t>Non Monetary Assets-----INTANGIBLE – 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9428164" y="1995079"/>
            <a:ext cx="0" cy="423646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itle 3"/>
          <p:cNvSpPr txBox="1">
            <a:spLocks/>
          </p:cNvSpPr>
          <p:nvPr/>
        </p:nvSpPr>
        <p:spPr bwMode="auto">
          <a:xfrm>
            <a:off x="504824" y="1135783"/>
            <a:ext cx="11342690" cy="501633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376092"/>
                </a:solidFill>
                <a:latin typeface="Segoe UI" pitchFamily="34" charset="0"/>
                <a:cs typeface="Segoe UI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376092"/>
                </a:solidFill>
                <a:latin typeface="Segoe UI" pitchFamily="34" charset="0"/>
                <a:cs typeface="Segoe UI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376092"/>
                </a:solidFill>
                <a:latin typeface="Segoe UI" pitchFamily="34" charset="0"/>
                <a:cs typeface="Segoe UI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376092"/>
                </a:solidFill>
                <a:latin typeface="Segoe UI" pitchFamily="34" charset="0"/>
                <a:cs typeface="Segoe UI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Segoe UI" pitchFamily="34" charset="0"/>
                <a:cs typeface="Segoe UI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Segoe UI" pitchFamily="34" charset="0"/>
                <a:cs typeface="Segoe UI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Segoe UI" pitchFamily="34" charset="0"/>
                <a:cs typeface="Segoe UI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2"/>
                </a:solidFill>
                <a:latin typeface="Segoe UI" pitchFamily="34" charset="0"/>
                <a:cs typeface="Segoe UI" pitchFamily="34" charset="0"/>
              </a:defRPr>
            </a:lvl9pPr>
          </a:lstStyle>
          <a:p>
            <a:pPr algn="ctr"/>
            <a:r>
              <a:rPr lang="en-US" sz="2000" b="1" dirty="0">
                <a:solidFill>
                  <a:schemeClr val="bg1"/>
                </a:solidFill>
              </a:rPr>
              <a:t>Assets 		&amp; 	Liabilities </a:t>
            </a:r>
          </a:p>
        </p:txBody>
      </p:sp>
      <p:sp>
        <p:nvSpPr>
          <p:cNvPr id="72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63726" y="6497640"/>
            <a:ext cx="457200" cy="15398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 lang="en-US" altLang="en-US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ヒラギノ角ゴ Pro W3" pitchFamily="-84" charset="-128"/>
                <a:cs typeface="Segoe UI" pitchFamily="34" charset="0"/>
              </a:defRPr>
            </a:lvl1pPr>
          </a:lstStyle>
          <a:p>
            <a:fld id="{811E841D-5174-433A-8A6C-40EA6EA766DF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D8CC31E-EE05-469E-8B5D-D0C27E4EE6CC}"/>
              </a:ext>
            </a:extLst>
          </p:cNvPr>
          <p:cNvSpPr/>
          <p:nvPr/>
        </p:nvSpPr>
        <p:spPr>
          <a:xfrm>
            <a:off x="1091692" y="304800"/>
            <a:ext cx="89651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Non-Monetary Assets and Liabilities</a:t>
            </a:r>
          </a:p>
        </p:txBody>
      </p:sp>
    </p:spTree>
    <p:extLst>
      <p:ext uri="{BB962C8B-B14F-4D97-AF65-F5344CB8AC3E}">
        <p14:creationId xmlns:p14="http://schemas.microsoft.com/office/powerpoint/2010/main" val="3538910311"/>
      </p:ext>
    </p:extLst>
  </p:cSld>
  <p:clrMapOvr>
    <a:masterClrMapping/>
  </p:clrMapOvr>
  <p:transition spd="slow">
    <p:strips dir="l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1180214"/>
            <a:ext cx="12188824" cy="47580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Valuation where you start &amp; where you should reach</a:t>
            </a:r>
            <a:endParaRPr lang="en-IN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77952" y="3621975"/>
            <a:ext cx="2334945" cy="381744"/>
          </a:xfrm>
        </p:spPr>
        <p:txBody>
          <a:bodyPr lIns="0" tIns="0" rIns="0" bIns="0"/>
          <a:lstStyle/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b="1" i="1" dirty="0"/>
              <a:t>If it acts like a duck</a:t>
            </a:r>
          </a:p>
        </p:txBody>
      </p:sp>
      <p:pic>
        <p:nvPicPr>
          <p:cNvPr id="4" name="Picture 2" descr="C:\Users\Acer\AppData\Local\Temp\IFRS-High Re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01322" y="62886"/>
            <a:ext cx="827368" cy="721799"/>
          </a:xfrm>
          <a:prstGeom prst="rect">
            <a:avLst/>
          </a:prstGeom>
          <a:noFill/>
        </p:spPr>
      </p:pic>
      <p:pic>
        <p:nvPicPr>
          <p:cNvPr id="1026" name="Picture 2" descr="Image result for duck actin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51" y="1736752"/>
            <a:ext cx="2334946" cy="175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" r="1"/>
          <a:stretch/>
        </p:blipFill>
        <p:spPr bwMode="auto">
          <a:xfrm>
            <a:off x="6122687" y="1736752"/>
            <a:ext cx="2334946" cy="175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lated image"/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6" t="29489" r="17193"/>
          <a:stretch/>
        </p:blipFill>
        <p:spPr bwMode="auto">
          <a:xfrm>
            <a:off x="3540473" y="1736752"/>
            <a:ext cx="2334946" cy="175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3540474" y="3621975"/>
            <a:ext cx="2334945" cy="381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85750" indent="-28575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285750" indent="-285750" algn="l" rtl="0" fontAlgn="base">
              <a:spcBef>
                <a:spcPts val="600"/>
              </a:spcBef>
              <a:spcAft>
                <a:spcPct val="0"/>
              </a:spcAft>
              <a:buFont typeface="Segoe UI" pitchFamily="34" charset="0"/>
              <a:buChar char="+"/>
              <a:defRPr lang="en-US" sz="1600" kern="1200" dirty="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576263" indent="-285750" algn="l" rtl="0" fontAlgn="base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lang="en-US" sz="160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b="1" i="1" dirty="0"/>
              <a:t>&amp; quacks like a duck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6122689" y="3621975"/>
            <a:ext cx="2334945" cy="381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85750" indent="-28575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285750" indent="-285750" algn="l" rtl="0" fontAlgn="base">
              <a:spcBef>
                <a:spcPts val="600"/>
              </a:spcBef>
              <a:spcAft>
                <a:spcPct val="0"/>
              </a:spcAft>
              <a:buFont typeface="Segoe UI" pitchFamily="34" charset="0"/>
              <a:buChar char="+"/>
              <a:defRPr lang="en-US" sz="1600" kern="1200" dirty="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576263" indent="-285750" algn="l" rtl="0" fontAlgn="base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lang="en-US" sz="160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b="1" i="1" dirty="0"/>
              <a:t>But it is actually a rat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000">
            <a:off x="8228948" y="3621549"/>
            <a:ext cx="535163" cy="528027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8743972" y="1435397"/>
            <a:ext cx="3262029" cy="2901687"/>
            <a:chOff x="8743971" y="1435395"/>
            <a:chExt cx="3262029" cy="2901687"/>
          </a:xfrm>
        </p:grpSpPr>
        <p:sp>
          <p:nvSpPr>
            <p:cNvPr id="15" name="Content Placeholder 2"/>
            <p:cNvSpPr txBox="1">
              <a:spLocks/>
            </p:cNvSpPr>
            <p:nvPr/>
          </p:nvSpPr>
          <p:spPr bwMode="auto">
            <a:xfrm>
              <a:off x="9671055" y="3621975"/>
              <a:ext cx="2334945" cy="715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285750" indent="-28575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lang="en-US" sz="1600" kern="1200" dirty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1pPr>
              <a:lvl2pPr marL="285750" indent="-285750" algn="l" rtl="0" fontAlgn="base">
                <a:spcBef>
                  <a:spcPts val="600"/>
                </a:spcBef>
                <a:spcAft>
                  <a:spcPct val="0"/>
                </a:spcAft>
                <a:buFont typeface="Segoe UI" pitchFamily="34" charset="0"/>
                <a:buChar char="+"/>
                <a:defRPr lang="en-US" sz="1600" kern="1200" dirty="0">
                  <a:solidFill>
                    <a:srgbClr val="000000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2pPr>
              <a:lvl3pPr marL="576263" indent="-285750" algn="l" rtl="0" fontAlgn="base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lang="en-US" sz="1600" kern="1200" dirty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3pPr>
              <a:lvl4pPr marL="1600200" indent="-228600" algn="l" rtl="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lang="en-US" sz="1600" kern="1200" dirty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4pPr>
              <a:lvl5pPr marL="2057400" indent="-228600" algn="l" rtl="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lang="en-US" sz="1600" kern="1200" dirty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600"/>
                </a:spcBef>
                <a:buNone/>
              </a:pPr>
              <a:r>
                <a:rPr lang="en-US" b="1" i="1" dirty="0"/>
                <a:t>&amp; management wants to call it an elephant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80521" y="1435395"/>
              <a:ext cx="2216545" cy="2216545"/>
            </a:xfrm>
            <a:prstGeom prst="rect">
              <a:avLst/>
            </a:prstGeom>
          </p:spPr>
        </p:pic>
        <p:grpSp>
          <p:nvGrpSpPr>
            <p:cNvPr id="16" name="Group 15"/>
            <p:cNvGrpSpPr/>
            <p:nvPr/>
          </p:nvGrpSpPr>
          <p:grpSpPr>
            <a:xfrm>
              <a:off x="8743971" y="2464332"/>
              <a:ext cx="927084" cy="1559705"/>
              <a:chOff x="9349757" y="2672683"/>
              <a:chExt cx="774700" cy="1303338"/>
            </a:xfrm>
          </p:grpSpPr>
          <p:sp>
            <p:nvSpPr>
              <p:cNvPr id="29" name="Freeform 930"/>
              <p:cNvSpPr>
                <a:spLocks/>
              </p:cNvSpPr>
              <p:nvPr/>
            </p:nvSpPr>
            <p:spPr bwMode="auto">
              <a:xfrm>
                <a:off x="9349757" y="2672683"/>
                <a:ext cx="774700" cy="1303338"/>
              </a:xfrm>
              <a:custGeom>
                <a:avLst/>
                <a:gdLst/>
                <a:ahLst/>
                <a:cxnLst>
                  <a:cxn ang="0">
                    <a:pos x="107" y="13"/>
                  </a:cxn>
                  <a:cxn ang="0">
                    <a:pos x="108" y="15"/>
                  </a:cxn>
                  <a:cxn ang="0">
                    <a:pos x="110" y="22"/>
                  </a:cxn>
                  <a:cxn ang="0">
                    <a:pos x="115" y="34"/>
                  </a:cxn>
                  <a:cxn ang="0">
                    <a:pos x="113" y="42"/>
                  </a:cxn>
                  <a:cxn ang="0">
                    <a:pos x="113" y="46"/>
                  </a:cxn>
                  <a:cxn ang="0">
                    <a:pos x="107" y="57"/>
                  </a:cxn>
                  <a:cxn ang="0">
                    <a:pos x="127" y="63"/>
                  </a:cxn>
                  <a:cxn ang="0">
                    <a:pos x="141" y="74"/>
                  </a:cxn>
                  <a:cxn ang="0">
                    <a:pos x="158" y="76"/>
                  </a:cxn>
                  <a:cxn ang="0">
                    <a:pos x="172" y="66"/>
                  </a:cxn>
                  <a:cxn ang="0">
                    <a:pos x="180" y="50"/>
                  </a:cxn>
                  <a:cxn ang="0">
                    <a:pos x="183" y="43"/>
                  </a:cxn>
                  <a:cxn ang="0">
                    <a:pos x="185" y="20"/>
                  </a:cxn>
                  <a:cxn ang="0">
                    <a:pos x="190" y="20"/>
                  </a:cxn>
                  <a:cxn ang="0">
                    <a:pos x="208" y="4"/>
                  </a:cxn>
                  <a:cxn ang="0">
                    <a:pos x="206" y="19"/>
                  </a:cxn>
                  <a:cxn ang="0">
                    <a:pos x="215" y="11"/>
                  </a:cxn>
                  <a:cxn ang="0">
                    <a:pos x="215" y="17"/>
                  </a:cxn>
                  <a:cxn ang="0">
                    <a:pos x="198" y="39"/>
                  </a:cxn>
                  <a:cxn ang="0">
                    <a:pos x="204" y="55"/>
                  </a:cxn>
                  <a:cxn ang="0">
                    <a:pos x="188" y="78"/>
                  </a:cxn>
                  <a:cxn ang="0">
                    <a:pos x="161" y="99"/>
                  </a:cxn>
                  <a:cxn ang="0">
                    <a:pos x="158" y="191"/>
                  </a:cxn>
                  <a:cxn ang="0">
                    <a:pos x="126" y="190"/>
                  </a:cxn>
                  <a:cxn ang="0">
                    <a:pos x="123" y="312"/>
                  </a:cxn>
                  <a:cxn ang="0">
                    <a:pos x="122" y="335"/>
                  </a:cxn>
                  <a:cxn ang="0">
                    <a:pos x="142" y="354"/>
                  </a:cxn>
                  <a:cxn ang="0">
                    <a:pos x="106" y="347"/>
                  </a:cxn>
                  <a:cxn ang="0">
                    <a:pos x="97" y="348"/>
                  </a:cxn>
                  <a:cxn ang="0">
                    <a:pos x="98" y="323"/>
                  </a:cxn>
                  <a:cxn ang="0">
                    <a:pos x="91" y="217"/>
                  </a:cxn>
                  <a:cxn ang="0">
                    <a:pos x="64" y="312"/>
                  </a:cxn>
                  <a:cxn ang="0">
                    <a:pos x="62" y="337"/>
                  </a:cxn>
                  <a:cxn ang="0">
                    <a:pos x="54" y="351"/>
                  </a:cxn>
                  <a:cxn ang="0">
                    <a:pos x="38" y="346"/>
                  </a:cxn>
                  <a:cxn ang="0">
                    <a:pos x="40" y="319"/>
                  </a:cxn>
                  <a:cxn ang="0">
                    <a:pos x="52" y="187"/>
                  </a:cxn>
                  <a:cxn ang="0">
                    <a:pos x="36" y="208"/>
                  </a:cxn>
                  <a:cxn ang="0">
                    <a:pos x="34" y="160"/>
                  </a:cxn>
                  <a:cxn ang="0">
                    <a:pos x="38" y="110"/>
                  </a:cxn>
                  <a:cxn ang="0">
                    <a:pos x="6" y="62"/>
                  </a:cxn>
                  <a:cxn ang="0">
                    <a:pos x="30" y="39"/>
                  </a:cxn>
                  <a:cxn ang="0">
                    <a:pos x="46" y="27"/>
                  </a:cxn>
                  <a:cxn ang="0">
                    <a:pos x="41" y="37"/>
                  </a:cxn>
                  <a:cxn ang="0">
                    <a:pos x="35" y="45"/>
                  </a:cxn>
                  <a:cxn ang="0">
                    <a:pos x="28" y="58"/>
                  </a:cxn>
                  <a:cxn ang="0">
                    <a:pos x="28" y="60"/>
                  </a:cxn>
                  <a:cxn ang="0">
                    <a:pos x="37" y="73"/>
                  </a:cxn>
                  <a:cxn ang="0">
                    <a:pos x="65" y="68"/>
                  </a:cxn>
                  <a:cxn ang="0">
                    <a:pos x="78" y="54"/>
                  </a:cxn>
                  <a:cxn ang="0">
                    <a:pos x="70" y="39"/>
                  </a:cxn>
                  <a:cxn ang="0">
                    <a:pos x="72" y="27"/>
                  </a:cxn>
                  <a:cxn ang="0">
                    <a:pos x="72" y="16"/>
                  </a:cxn>
                  <a:cxn ang="0">
                    <a:pos x="83" y="11"/>
                  </a:cxn>
                  <a:cxn ang="0">
                    <a:pos x="90" y="9"/>
                  </a:cxn>
                </a:cxnLst>
                <a:rect l="0" t="0" r="r" b="b"/>
                <a:pathLst>
                  <a:path w="217" h="364">
                    <a:moveTo>
                      <a:pt x="102" y="11"/>
                    </a:moveTo>
                    <a:cubicBezTo>
                      <a:pt x="102" y="11"/>
                      <a:pt x="106" y="11"/>
                      <a:pt x="107" y="13"/>
                    </a:cubicBezTo>
                    <a:cubicBezTo>
                      <a:pt x="110" y="12"/>
                      <a:pt x="113" y="19"/>
                      <a:pt x="113" y="19"/>
                    </a:cubicBezTo>
                    <a:cubicBezTo>
                      <a:pt x="113" y="19"/>
                      <a:pt x="110" y="15"/>
                      <a:pt x="108" y="15"/>
                    </a:cubicBezTo>
                    <a:cubicBezTo>
                      <a:pt x="113" y="19"/>
                      <a:pt x="113" y="25"/>
                      <a:pt x="113" y="25"/>
                    </a:cubicBezTo>
                    <a:cubicBezTo>
                      <a:pt x="113" y="25"/>
                      <a:pt x="112" y="21"/>
                      <a:pt x="110" y="22"/>
                    </a:cubicBezTo>
                    <a:cubicBezTo>
                      <a:pt x="111" y="23"/>
                      <a:pt x="111" y="29"/>
                      <a:pt x="111" y="29"/>
                    </a:cubicBezTo>
                    <a:cubicBezTo>
                      <a:pt x="111" y="29"/>
                      <a:pt x="113" y="34"/>
                      <a:pt x="115" y="34"/>
                    </a:cubicBezTo>
                    <a:cubicBezTo>
                      <a:pt x="118" y="37"/>
                      <a:pt x="115" y="39"/>
                      <a:pt x="113" y="40"/>
                    </a:cubicBezTo>
                    <a:cubicBezTo>
                      <a:pt x="113" y="41"/>
                      <a:pt x="113" y="42"/>
                      <a:pt x="113" y="42"/>
                    </a:cubicBezTo>
                    <a:cubicBezTo>
                      <a:pt x="113" y="42"/>
                      <a:pt x="115" y="43"/>
                      <a:pt x="113" y="44"/>
                    </a:cubicBezTo>
                    <a:cubicBezTo>
                      <a:pt x="115" y="46"/>
                      <a:pt x="113" y="46"/>
                      <a:pt x="113" y="46"/>
                    </a:cubicBezTo>
                    <a:cubicBezTo>
                      <a:pt x="113" y="46"/>
                      <a:pt x="113" y="49"/>
                      <a:pt x="114" y="50"/>
                    </a:cubicBezTo>
                    <a:cubicBezTo>
                      <a:pt x="115" y="52"/>
                      <a:pt x="113" y="55"/>
                      <a:pt x="107" y="57"/>
                    </a:cubicBezTo>
                    <a:cubicBezTo>
                      <a:pt x="101" y="58"/>
                      <a:pt x="103" y="62"/>
                      <a:pt x="103" y="62"/>
                    </a:cubicBezTo>
                    <a:cubicBezTo>
                      <a:pt x="103" y="62"/>
                      <a:pt x="121" y="61"/>
                      <a:pt x="127" y="63"/>
                    </a:cubicBezTo>
                    <a:cubicBezTo>
                      <a:pt x="130" y="64"/>
                      <a:pt x="134" y="69"/>
                      <a:pt x="134" y="69"/>
                    </a:cubicBezTo>
                    <a:cubicBezTo>
                      <a:pt x="134" y="69"/>
                      <a:pt x="140" y="72"/>
                      <a:pt x="141" y="74"/>
                    </a:cubicBezTo>
                    <a:cubicBezTo>
                      <a:pt x="145" y="72"/>
                      <a:pt x="149" y="74"/>
                      <a:pt x="149" y="74"/>
                    </a:cubicBezTo>
                    <a:cubicBezTo>
                      <a:pt x="149" y="74"/>
                      <a:pt x="155" y="74"/>
                      <a:pt x="158" y="76"/>
                    </a:cubicBezTo>
                    <a:cubicBezTo>
                      <a:pt x="164" y="78"/>
                      <a:pt x="167" y="73"/>
                      <a:pt x="167" y="73"/>
                    </a:cubicBezTo>
                    <a:cubicBezTo>
                      <a:pt x="167" y="73"/>
                      <a:pt x="169" y="68"/>
                      <a:pt x="172" y="66"/>
                    </a:cubicBezTo>
                    <a:cubicBezTo>
                      <a:pt x="174" y="63"/>
                      <a:pt x="177" y="57"/>
                      <a:pt x="177" y="57"/>
                    </a:cubicBezTo>
                    <a:cubicBezTo>
                      <a:pt x="177" y="57"/>
                      <a:pt x="178" y="52"/>
                      <a:pt x="180" y="50"/>
                    </a:cubicBezTo>
                    <a:cubicBezTo>
                      <a:pt x="182" y="48"/>
                      <a:pt x="182" y="43"/>
                      <a:pt x="182" y="43"/>
                    </a:cubicBezTo>
                    <a:cubicBezTo>
                      <a:pt x="183" y="43"/>
                      <a:pt x="183" y="43"/>
                      <a:pt x="183" y="43"/>
                    </a:cubicBezTo>
                    <a:cubicBezTo>
                      <a:pt x="183" y="43"/>
                      <a:pt x="186" y="35"/>
                      <a:pt x="185" y="32"/>
                    </a:cubicBezTo>
                    <a:cubicBezTo>
                      <a:pt x="185" y="29"/>
                      <a:pt x="184" y="22"/>
                      <a:pt x="185" y="20"/>
                    </a:cubicBezTo>
                    <a:cubicBezTo>
                      <a:pt x="186" y="16"/>
                      <a:pt x="187" y="10"/>
                      <a:pt x="189" y="11"/>
                    </a:cubicBezTo>
                    <a:cubicBezTo>
                      <a:pt x="191" y="11"/>
                      <a:pt x="192" y="13"/>
                      <a:pt x="190" y="20"/>
                    </a:cubicBezTo>
                    <a:cubicBezTo>
                      <a:pt x="194" y="23"/>
                      <a:pt x="198" y="15"/>
                      <a:pt x="198" y="15"/>
                    </a:cubicBezTo>
                    <a:cubicBezTo>
                      <a:pt x="198" y="15"/>
                      <a:pt x="206" y="0"/>
                      <a:pt x="208" y="4"/>
                    </a:cubicBezTo>
                    <a:cubicBezTo>
                      <a:pt x="211" y="2"/>
                      <a:pt x="213" y="5"/>
                      <a:pt x="213" y="5"/>
                    </a:cubicBezTo>
                    <a:cubicBezTo>
                      <a:pt x="213" y="5"/>
                      <a:pt x="215" y="5"/>
                      <a:pt x="206" y="19"/>
                    </a:cubicBezTo>
                    <a:cubicBezTo>
                      <a:pt x="211" y="12"/>
                      <a:pt x="214" y="8"/>
                      <a:pt x="214" y="8"/>
                    </a:cubicBezTo>
                    <a:cubicBezTo>
                      <a:pt x="214" y="8"/>
                      <a:pt x="217" y="8"/>
                      <a:pt x="215" y="11"/>
                    </a:cubicBezTo>
                    <a:cubicBezTo>
                      <a:pt x="215" y="13"/>
                      <a:pt x="214" y="15"/>
                      <a:pt x="214" y="15"/>
                    </a:cubicBezTo>
                    <a:cubicBezTo>
                      <a:pt x="214" y="15"/>
                      <a:pt x="217" y="14"/>
                      <a:pt x="215" y="17"/>
                    </a:cubicBezTo>
                    <a:cubicBezTo>
                      <a:pt x="213" y="21"/>
                      <a:pt x="209" y="28"/>
                      <a:pt x="207" y="28"/>
                    </a:cubicBezTo>
                    <a:cubicBezTo>
                      <a:pt x="206" y="32"/>
                      <a:pt x="198" y="39"/>
                      <a:pt x="198" y="39"/>
                    </a:cubicBezTo>
                    <a:cubicBezTo>
                      <a:pt x="198" y="39"/>
                      <a:pt x="194" y="46"/>
                      <a:pt x="195" y="49"/>
                    </a:cubicBezTo>
                    <a:cubicBezTo>
                      <a:pt x="196" y="50"/>
                      <a:pt x="204" y="55"/>
                      <a:pt x="204" y="55"/>
                    </a:cubicBezTo>
                    <a:cubicBezTo>
                      <a:pt x="204" y="55"/>
                      <a:pt x="198" y="62"/>
                      <a:pt x="198" y="66"/>
                    </a:cubicBezTo>
                    <a:cubicBezTo>
                      <a:pt x="197" y="70"/>
                      <a:pt x="191" y="77"/>
                      <a:pt x="188" y="78"/>
                    </a:cubicBezTo>
                    <a:cubicBezTo>
                      <a:pt x="186" y="83"/>
                      <a:pt x="178" y="94"/>
                      <a:pt x="178" y="94"/>
                    </a:cubicBezTo>
                    <a:cubicBezTo>
                      <a:pt x="178" y="94"/>
                      <a:pt x="176" y="99"/>
                      <a:pt x="161" y="99"/>
                    </a:cubicBezTo>
                    <a:cubicBezTo>
                      <a:pt x="146" y="103"/>
                      <a:pt x="140" y="102"/>
                      <a:pt x="140" y="102"/>
                    </a:cubicBezTo>
                    <a:cubicBezTo>
                      <a:pt x="140" y="102"/>
                      <a:pt x="157" y="191"/>
                      <a:pt x="158" y="191"/>
                    </a:cubicBezTo>
                    <a:cubicBezTo>
                      <a:pt x="160" y="191"/>
                      <a:pt x="154" y="199"/>
                      <a:pt x="144" y="185"/>
                    </a:cubicBezTo>
                    <a:cubicBezTo>
                      <a:pt x="135" y="185"/>
                      <a:pt x="126" y="190"/>
                      <a:pt x="126" y="190"/>
                    </a:cubicBezTo>
                    <a:cubicBezTo>
                      <a:pt x="126" y="190"/>
                      <a:pt x="129" y="235"/>
                      <a:pt x="124" y="249"/>
                    </a:cubicBezTo>
                    <a:cubicBezTo>
                      <a:pt x="118" y="264"/>
                      <a:pt x="123" y="312"/>
                      <a:pt x="123" y="312"/>
                    </a:cubicBezTo>
                    <a:cubicBezTo>
                      <a:pt x="123" y="312"/>
                      <a:pt x="125" y="322"/>
                      <a:pt x="122" y="325"/>
                    </a:cubicBezTo>
                    <a:cubicBezTo>
                      <a:pt x="119" y="328"/>
                      <a:pt x="122" y="335"/>
                      <a:pt x="122" y="335"/>
                    </a:cubicBezTo>
                    <a:cubicBezTo>
                      <a:pt x="122" y="335"/>
                      <a:pt x="127" y="340"/>
                      <a:pt x="130" y="342"/>
                    </a:cubicBezTo>
                    <a:cubicBezTo>
                      <a:pt x="133" y="345"/>
                      <a:pt x="150" y="347"/>
                      <a:pt x="142" y="354"/>
                    </a:cubicBezTo>
                    <a:cubicBezTo>
                      <a:pt x="135" y="360"/>
                      <a:pt x="112" y="347"/>
                      <a:pt x="112" y="347"/>
                    </a:cubicBezTo>
                    <a:cubicBezTo>
                      <a:pt x="112" y="347"/>
                      <a:pt x="108" y="346"/>
                      <a:pt x="106" y="347"/>
                    </a:cubicBezTo>
                    <a:cubicBezTo>
                      <a:pt x="105" y="348"/>
                      <a:pt x="107" y="350"/>
                      <a:pt x="107" y="350"/>
                    </a:cubicBezTo>
                    <a:cubicBezTo>
                      <a:pt x="97" y="348"/>
                      <a:pt x="97" y="348"/>
                      <a:pt x="97" y="348"/>
                    </a:cubicBezTo>
                    <a:cubicBezTo>
                      <a:pt x="97" y="348"/>
                      <a:pt x="95" y="339"/>
                      <a:pt x="97" y="333"/>
                    </a:cubicBezTo>
                    <a:cubicBezTo>
                      <a:pt x="93" y="328"/>
                      <a:pt x="98" y="323"/>
                      <a:pt x="98" y="323"/>
                    </a:cubicBezTo>
                    <a:cubicBezTo>
                      <a:pt x="98" y="323"/>
                      <a:pt x="101" y="267"/>
                      <a:pt x="96" y="253"/>
                    </a:cubicBezTo>
                    <a:cubicBezTo>
                      <a:pt x="91" y="240"/>
                      <a:pt x="91" y="217"/>
                      <a:pt x="91" y="217"/>
                    </a:cubicBezTo>
                    <a:cubicBezTo>
                      <a:pt x="91" y="217"/>
                      <a:pt x="72" y="260"/>
                      <a:pt x="72" y="273"/>
                    </a:cubicBezTo>
                    <a:cubicBezTo>
                      <a:pt x="73" y="285"/>
                      <a:pt x="68" y="304"/>
                      <a:pt x="64" y="312"/>
                    </a:cubicBezTo>
                    <a:cubicBezTo>
                      <a:pt x="66" y="319"/>
                      <a:pt x="62" y="326"/>
                      <a:pt x="62" y="326"/>
                    </a:cubicBezTo>
                    <a:cubicBezTo>
                      <a:pt x="62" y="326"/>
                      <a:pt x="65" y="333"/>
                      <a:pt x="62" y="337"/>
                    </a:cubicBezTo>
                    <a:cubicBezTo>
                      <a:pt x="59" y="342"/>
                      <a:pt x="60" y="349"/>
                      <a:pt x="60" y="349"/>
                    </a:cubicBezTo>
                    <a:cubicBezTo>
                      <a:pt x="54" y="351"/>
                      <a:pt x="54" y="351"/>
                      <a:pt x="54" y="351"/>
                    </a:cubicBezTo>
                    <a:cubicBezTo>
                      <a:pt x="54" y="351"/>
                      <a:pt x="56" y="364"/>
                      <a:pt x="38" y="363"/>
                    </a:cubicBezTo>
                    <a:cubicBezTo>
                      <a:pt x="24" y="361"/>
                      <a:pt x="38" y="346"/>
                      <a:pt x="38" y="346"/>
                    </a:cubicBezTo>
                    <a:cubicBezTo>
                      <a:pt x="38" y="346"/>
                      <a:pt x="44" y="338"/>
                      <a:pt x="43" y="336"/>
                    </a:cubicBezTo>
                    <a:cubicBezTo>
                      <a:pt x="42" y="333"/>
                      <a:pt x="38" y="325"/>
                      <a:pt x="40" y="319"/>
                    </a:cubicBezTo>
                    <a:cubicBezTo>
                      <a:pt x="40" y="275"/>
                      <a:pt x="45" y="262"/>
                      <a:pt x="45" y="262"/>
                    </a:cubicBezTo>
                    <a:cubicBezTo>
                      <a:pt x="45" y="262"/>
                      <a:pt x="53" y="195"/>
                      <a:pt x="52" y="187"/>
                    </a:cubicBezTo>
                    <a:cubicBezTo>
                      <a:pt x="50" y="178"/>
                      <a:pt x="47" y="187"/>
                      <a:pt x="47" y="187"/>
                    </a:cubicBezTo>
                    <a:cubicBezTo>
                      <a:pt x="47" y="187"/>
                      <a:pt x="40" y="209"/>
                      <a:pt x="36" y="208"/>
                    </a:cubicBezTo>
                    <a:cubicBezTo>
                      <a:pt x="34" y="203"/>
                      <a:pt x="38" y="160"/>
                      <a:pt x="38" y="160"/>
                    </a:cubicBezTo>
                    <a:cubicBezTo>
                      <a:pt x="34" y="160"/>
                      <a:pt x="34" y="160"/>
                      <a:pt x="34" y="160"/>
                    </a:cubicBezTo>
                    <a:cubicBezTo>
                      <a:pt x="38" y="151"/>
                      <a:pt x="38" y="151"/>
                      <a:pt x="38" y="15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10"/>
                      <a:pt x="17" y="125"/>
                      <a:pt x="6" y="113"/>
                    </a:cubicBezTo>
                    <a:cubicBezTo>
                      <a:pt x="0" y="104"/>
                      <a:pt x="6" y="62"/>
                      <a:pt x="6" y="62"/>
                    </a:cubicBezTo>
                    <a:cubicBezTo>
                      <a:pt x="6" y="62"/>
                      <a:pt x="14" y="53"/>
                      <a:pt x="17" y="55"/>
                    </a:cubicBezTo>
                    <a:cubicBezTo>
                      <a:pt x="17" y="55"/>
                      <a:pt x="24" y="43"/>
                      <a:pt x="30" y="39"/>
                    </a:cubicBezTo>
                    <a:cubicBezTo>
                      <a:pt x="35" y="35"/>
                      <a:pt x="41" y="29"/>
                      <a:pt x="41" y="29"/>
                    </a:cubicBezTo>
                    <a:cubicBezTo>
                      <a:pt x="41" y="29"/>
                      <a:pt x="45" y="23"/>
                      <a:pt x="46" y="27"/>
                    </a:cubicBezTo>
                    <a:cubicBezTo>
                      <a:pt x="49" y="26"/>
                      <a:pt x="46" y="31"/>
                      <a:pt x="46" y="31"/>
                    </a:cubicBezTo>
                    <a:cubicBezTo>
                      <a:pt x="46" y="31"/>
                      <a:pt x="48" y="33"/>
                      <a:pt x="41" y="37"/>
                    </a:cubicBezTo>
                    <a:cubicBezTo>
                      <a:pt x="43" y="38"/>
                      <a:pt x="39" y="41"/>
                      <a:pt x="39" y="41"/>
                    </a:cubicBezTo>
                    <a:cubicBezTo>
                      <a:pt x="35" y="45"/>
                      <a:pt x="35" y="45"/>
                      <a:pt x="35" y="45"/>
                    </a:cubicBezTo>
                    <a:cubicBezTo>
                      <a:pt x="35" y="45"/>
                      <a:pt x="33" y="49"/>
                      <a:pt x="33" y="49"/>
                    </a:cubicBezTo>
                    <a:cubicBezTo>
                      <a:pt x="34" y="50"/>
                      <a:pt x="32" y="55"/>
                      <a:pt x="28" y="58"/>
                    </a:cubicBezTo>
                    <a:cubicBezTo>
                      <a:pt x="26" y="59"/>
                      <a:pt x="26" y="61"/>
                      <a:pt x="26" y="61"/>
                    </a:cubicBezTo>
                    <a:cubicBezTo>
                      <a:pt x="28" y="60"/>
                      <a:pt x="28" y="60"/>
                      <a:pt x="28" y="60"/>
                    </a:cubicBezTo>
                    <a:cubicBezTo>
                      <a:pt x="28" y="60"/>
                      <a:pt x="25" y="85"/>
                      <a:pt x="26" y="87"/>
                    </a:cubicBezTo>
                    <a:cubicBezTo>
                      <a:pt x="28" y="89"/>
                      <a:pt x="37" y="78"/>
                      <a:pt x="37" y="73"/>
                    </a:cubicBezTo>
                    <a:cubicBezTo>
                      <a:pt x="37" y="67"/>
                      <a:pt x="51" y="68"/>
                      <a:pt x="51" y="68"/>
                    </a:cubicBezTo>
                    <a:cubicBezTo>
                      <a:pt x="51" y="68"/>
                      <a:pt x="62" y="66"/>
                      <a:pt x="65" y="68"/>
                    </a:cubicBezTo>
                    <a:cubicBezTo>
                      <a:pt x="71" y="65"/>
                      <a:pt x="77" y="58"/>
                      <a:pt x="77" y="58"/>
                    </a:cubicBezTo>
                    <a:cubicBezTo>
                      <a:pt x="77" y="58"/>
                      <a:pt x="80" y="57"/>
                      <a:pt x="78" y="54"/>
                    </a:cubicBezTo>
                    <a:cubicBezTo>
                      <a:pt x="77" y="51"/>
                      <a:pt x="71" y="48"/>
                      <a:pt x="71" y="38"/>
                    </a:cubicBezTo>
                    <a:cubicBezTo>
                      <a:pt x="70" y="38"/>
                      <a:pt x="70" y="39"/>
                      <a:pt x="70" y="39"/>
                    </a:cubicBezTo>
                    <a:cubicBezTo>
                      <a:pt x="70" y="39"/>
                      <a:pt x="70" y="34"/>
                      <a:pt x="71" y="33"/>
                    </a:cubicBezTo>
                    <a:cubicBezTo>
                      <a:pt x="69" y="31"/>
                      <a:pt x="72" y="27"/>
                      <a:pt x="72" y="27"/>
                    </a:cubicBezTo>
                    <a:cubicBezTo>
                      <a:pt x="72" y="27"/>
                      <a:pt x="72" y="18"/>
                      <a:pt x="76" y="17"/>
                    </a:cubicBezTo>
                    <a:cubicBezTo>
                      <a:pt x="75" y="15"/>
                      <a:pt x="72" y="16"/>
                      <a:pt x="72" y="16"/>
                    </a:cubicBezTo>
                    <a:cubicBezTo>
                      <a:pt x="72" y="16"/>
                      <a:pt x="77" y="14"/>
                      <a:pt x="78" y="15"/>
                    </a:cubicBezTo>
                    <a:cubicBezTo>
                      <a:pt x="78" y="12"/>
                      <a:pt x="83" y="11"/>
                      <a:pt x="83" y="11"/>
                    </a:cubicBezTo>
                    <a:cubicBezTo>
                      <a:pt x="83" y="11"/>
                      <a:pt x="81" y="12"/>
                      <a:pt x="81" y="14"/>
                    </a:cubicBezTo>
                    <a:cubicBezTo>
                      <a:pt x="82" y="12"/>
                      <a:pt x="90" y="9"/>
                      <a:pt x="90" y="9"/>
                    </a:cubicBezTo>
                    <a:cubicBezTo>
                      <a:pt x="90" y="9"/>
                      <a:pt x="100" y="6"/>
                      <a:pt x="102" y="1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0" name="Freeform 931"/>
              <p:cNvSpPr>
                <a:spLocks/>
              </p:cNvSpPr>
              <p:nvPr/>
            </p:nvSpPr>
            <p:spPr bwMode="auto">
              <a:xfrm>
                <a:off x="9589470" y="2880645"/>
                <a:ext cx="188913" cy="439738"/>
              </a:xfrm>
              <a:custGeom>
                <a:avLst/>
                <a:gdLst/>
                <a:ahLst/>
                <a:cxnLst>
                  <a:cxn ang="0">
                    <a:pos x="23" y="15"/>
                  </a:cxn>
                  <a:cxn ang="0">
                    <a:pos x="30" y="4"/>
                  </a:cxn>
                  <a:cxn ang="0">
                    <a:pos x="36" y="3"/>
                  </a:cxn>
                  <a:cxn ang="0">
                    <a:pos x="39" y="18"/>
                  </a:cxn>
                  <a:cxn ang="0">
                    <a:pos x="44" y="88"/>
                  </a:cxn>
                  <a:cxn ang="0">
                    <a:pos x="41" y="121"/>
                  </a:cxn>
                  <a:cxn ang="0">
                    <a:pos x="35" y="120"/>
                  </a:cxn>
                  <a:cxn ang="0">
                    <a:pos x="30" y="121"/>
                  </a:cxn>
                  <a:cxn ang="0">
                    <a:pos x="24" y="121"/>
                  </a:cxn>
                  <a:cxn ang="0">
                    <a:pos x="24" y="121"/>
                  </a:cxn>
                  <a:cxn ang="0">
                    <a:pos x="0" y="112"/>
                  </a:cxn>
                  <a:cxn ang="0">
                    <a:pos x="6" y="14"/>
                  </a:cxn>
                  <a:cxn ang="0">
                    <a:pos x="3" y="15"/>
                  </a:cxn>
                  <a:cxn ang="0">
                    <a:pos x="9" y="1"/>
                  </a:cxn>
                  <a:cxn ang="0">
                    <a:pos x="11" y="0"/>
                  </a:cxn>
                  <a:cxn ang="0">
                    <a:pos x="23" y="15"/>
                  </a:cxn>
                </a:cxnLst>
                <a:rect l="0" t="0" r="r" b="b"/>
                <a:pathLst>
                  <a:path w="53" h="123">
                    <a:moveTo>
                      <a:pt x="23" y="15"/>
                    </a:moveTo>
                    <a:cubicBezTo>
                      <a:pt x="23" y="15"/>
                      <a:pt x="27" y="4"/>
                      <a:pt x="30" y="4"/>
                    </a:cubicBezTo>
                    <a:cubicBezTo>
                      <a:pt x="33" y="2"/>
                      <a:pt x="36" y="3"/>
                      <a:pt x="36" y="3"/>
                    </a:cubicBezTo>
                    <a:cubicBezTo>
                      <a:pt x="36" y="3"/>
                      <a:pt x="38" y="15"/>
                      <a:pt x="39" y="18"/>
                    </a:cubicBezTo>
                    <a:cubicBezTo>
                      <a:pt x="42" y="24"/>
                      <a:pt x="53" y="67"/>
                      <a:pt x="44" y="88"/>
                    </a:cubicBezTo>
                    <a:cubicBezTo>
                      <a:pt x="46" y="96"/>
                      <a:pt x="41" y="121"/>
                      <a:pt x="41" y="121"/>
                    </a:cubicBezTo>
                    <a:cubicBezTo>
                      <a:pt x="41" y="121"/>
                      <a:pt x="38" y="119"/>
                      <a:pt x="35" y="120"/>
                    </a:cubicBezTo>
                    <a:cubicBezTo>
                      <a:pt x="27" y="122"/>
                      <a:pt x="37" y="120"/>
                      <a:pt x="30" y="121"/>
                    </a:cubicBezTo>
                    <a:cubicBezTo>
                      <a:pt x="24" y="121"/>
                      <a:pt x="24" y="121"/>
                      <a:pt x="24" y="121"/>
                    </a:cubicBezTo>
                    <a:cubicBezTo>
                      <a:pt x="24" y="121"/>
                      <a:pt x="24" y="121"/>
                      <a:pt x="24" y="121"/>
                    </a:cubicBezTo>
                    <a:cubicBezTo>
                      <a:pt x="24" y="121"/>
                      <a:pt x="31" y="123"/>
                      <a:pt x="0" y="112"/>
                    </a:cubicBezTo>
                    <a:cubicBezTo>
                      <a:pt x="28" y="59"/>
                      <a:pt x="6" y="14"/>
                      <a:pt x="6" y="14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21" y="8"/>
                      <a:pt x="23" y="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1" name="Oval 932"/>
              <p:cNvSpPr>
                <a:spLocks noChangeArrowheads="1"/>
              </p:cNvSpPr>
              <p:nvPr/>
            </p:nvSpPr>
            <p:spPr bwMode="auto">
              <a:xfrm>
                <a:off x="9706945" y="3256883"/>
                <a:ext cx="6350" cy="3175"/>
              </a:xfrm>
              <a:prstGeom prst="ellipse">
                <a:avLst/>
              </a:prstGeom>
              <a:solidFill>
                <a:srgbClr val="B2B2B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2" name="Oval 933"/>
              <p:cNvSpPr>
                <a:spLocks noChangeArrowheads="1"/>
              </p:cNvSpPr>
              <p:nvPr/>
            </p:nvSpPr>
            <p:spPr bwMode="auto">
              <a:xfrm>
                <a:off x="9710120" y="3291808"/>
                <a:ext cx="7938" cy="7938"/>
              </a:xfrm>
              <a:prstGeom prst="ellipse">
                <a:avLst/>
              </a:prstGeom>
              <a:solidFill>
                <a:srgbClr val="B2B2B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3" name="Freeform 934"/>
              <p:cNvSpPr>
                <a:spLocks/>
              </p:cNvSpPr>
              <p:nvPr/>
            </p:nvSpPr>
            <p:spPr bwMode="auto">
              <a:xfrm>
                <a:off x="9646620" y="2937795"/>
                <a:ext cx="106363" cy="293688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13" y="9"/>
                  </a:cxn>
                  <a:cxn ang="0">
                    <a:pos x="30" y="69"/>
                  </a:cxn>
                  <a:cxn ang="0">
                    <a:pos x="19" y="82"/>
                  </a:cxn>
                  <a:cxn ang="0">
                    <a:pos x="4" y="72"/>
                  </a:cxn>
                  <a:cxn ang="0">
                    <a:pos x="6" y="10"/>
                  </a:cxn>
                  <a:cxn ang="0">
                    <a:pos x="6" y="0"/>
                  </a:cxn>
                  <a:cxn ang="0">
                    <a:pos x="10" y="0"/>
                  </a:cxn>
                </a:cxnLst>
                <a:rect l="0" t="0" r="r" b="b"/>
                <a:pathLst>
                  <a:path w="30" h="82">
                    <a:moveTo>
                      <a:pt x="10" y="0"/>
                    </a:moveTo>
                    <a:cubicBezTo>
                      <a:pt x="10" y="0"/>
                      <a:pt x="18" y="2"/>
                      <a:pt x="13" y="9"/>
                    </a:cubicBezTo>
                    <a:cubicBezTo>
                      <a:pt x="25" y="31"/>
                      <a:pt x="30" y="69"/>
                      <a:pt x="30" y="69"/>
                    </a:cubicBezTo>
                    <a:cubicBezTo>
                      <a:pt x="19" y="82"/>
                      <a:pt x="19" y="82"/>
                      <a:pt x="19" y="82"/>
                    </a:cubicBezTo>
                    <a:cubicBezTo>
                      <a:pt x="4" y="72"/>
                      <a:pt x="4" y="72"/>
                      <a:pt x="4" y="72"/>
                    </a:cubicBezTo>
                    <a:cubicBezTo>
                      <a:pt x="4" y="72"/>
                      <a:pt x="0" y="46"/>
                      <a:pt x="6" y="10"/>
                    </a:cubicBezTo>
                    <a:cubicBezTo>
                      <a:pt x="1" y="4"/>
                      <a:pt x="6" y="0"/>
                      <a:pt x="6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41" name="Group 40"/>
          <p:cNvGrpSpPr/>
          <p:nvPr/>
        </p:nvGrpSpPr>
        <p:grpSpPr>
          <a:xfrm>
            <a:off x="1282701" y="5097713"/>
            <a:ext cx="5649911" cy="527531"/>
            <a:chOff x="1282700" y="5097711"/>
            <a:chExt cx="5649911" cy="527531"/>
          </a:xfrm>
        </p:grpSpPr>
        <p:sp>
          <p:nvSpPr>
            <p:cNvPr id="19" name="Content Placeholder 2"/>
            <p:cNvSpPr txBox="1">
              <a:spLocks/>
            </p:cNvSpPr>
            <p:nvPr/>
          </p:nvSpPr>
          <p:spPr bwMode="auto">
            <a:xfrm>
              <a:off x="1370012" y="5097711"/>
              <a:ext cx="5562599" cy="460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285750" indent="-28575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lang="en-US" sz="1600" kern="1200" dirty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1pPr>
              <a:lvl2pPr marL="285750" indent="-285750" algn="l" rtl="0" fontAlgn="base">
                <a:spcBef>
                  <a:spcPts val="600"/>
                </a:spcBef>
                <a:spcAft>
                  <a:spcPct val="0"/>
                </a:spcAft>
                <a:buFont typeface="Segoe UI" pitchFamily="34" charset="0"/>
                <a:buChar char="+"/>
                <a:defRPr lang="en-US" sz="1600" kern="1200" dirty="0">
                  <a:solidFill>
                    <a:srgbClr val="000000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2pPr>
              <a:lvl3pPr marL="576263" indent="-285750" algn="l" rtl="0" fontAlgn="base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lang="en-US" sz="1600" kern="1200" dirty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3pPr>
              <a:lvl4pPr marL="1600200" indent="-228600" algn="l" rtl="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lang="en-US" sz="1600" kern="1200" dirty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4pPr>
              <a:lvl5pPr marL="2057400" indent="-228600" algn="l" rtl="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lang="en-US" sz="1600" kern="1200" dirty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</a:pPr>
              <a:r>
                <a:rPr lang="en-US" sz="2800" b="1" dirty="0"/>
                <a:t>As per IVS call it a 	</a:t>
              </a:r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1282700" y="5625242"/>
              <a:ext cx="332316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/>
        </p:nvGrpSpPr>
        <p:grpSpPr>
          <a:xfrm>
            <a:off x="4866746" y="4240835"/>
            <a:ext cx="2218267" cy="1384409"/>
            <a:chOff x="4866745" y="4240833"/>
            <a:chExt cx="2218267" cy="138440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6745" y="4240833"/>
              <a:ext cx="899055" cy="1384409"/>
            </a:xfrm>
            <a:prstGeom prst="rect">
              <a:avLst/>
            </a:prstGeom>
          </p:spPr>
        </p:pic>
        <p:cxnSp>
          <p:nvCxnSpPr>
            <p:cNvPr id="38" name="Straight Connector 37"/>
            <p:cNvCxnSpPr/>
            <p:nvPr/>
          </p:nvCxnSpPr>
          <p:spPr>
            <a:xfrm>
              <a:off x="5848251" y="5625242"/>
              <a:ext cx="123676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5848251" y="4961467"/>
              <a:ext cx="123676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7085012" y="4961467"/>
              <a:ext cx="0" cy="66377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Content Placeholder 2"/>
            <p:cNvSpPr txBox="1">
              <a:spLocks/>
            </p:cNvSpPr>
            <p:nvPr/>
          </p:nvSpPr>
          <p:spPr bwMode="auto">
            <a:xfrm>
              <a:off x="5676199" y="5081753"/>
              <a:ext cx="1185889" cy="460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285750" indent="-28575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lang="en-US" sz="1600" kern="1200" dirty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1pPr>
              <a:lvl2pPr marL="285750" indent="-285750" algn="l" rtl="0" fontAlgn="base">
                <a:spcBef>
                  <a:spcPts val="600"/>
                </a:spcBef>
                <a:spcAft>
                  <a:spcPct val="0"/>
                </a:spcAft>
                <a:buFont typeface="Segoe UI" pitchFamily="34" charset="0"/>
                <a:buChar char="+"/>
                <a:defRPr lang="en-US" sz="1600" kern="1200" dirty="0">
                  <a:solidFill>
                    <a:srgbClr val="000000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lvl2pPr>
              <a:lvl3pPr marL="576263" indent="-285750" algn="l" rtl="0" fontAlgn="base">
                <a:spcBef>
                  <a:spcPts val="600"/>
                </a:spcBef>
                <a:spcAft>
                  <a:spcPct val="0"/>
                </a:spcAft>
                <a:buFont typeface="Arial" pitchFamily="34" charset="0"/>
                <a:buChar char="•"/>
                <a:defRPr lang="en-US" sz="1600" kern="1200" dirty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3pPr>
              <a:lvl4pPr marL="1600200" indent="-228600" algn="l" rtl="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lang="en-US" sz="1600" kern="1200" dirty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4pPr>
              <a:lvl5pPr marL="2057400" indent="-228600" algn="l" rtl="0" eaLnBrk="0" fontAlgn="base" hangingPunct="0">
                <a:spcBef>
                  <a:spcPts val="6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lang="en-US" sz="1600" kern="1200" dirty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</a:pPr>
              <a:r>
                <a:rPr lang="en-US" sz="2800" b="1" dirty="0"/>
                <a:t>DUCK</a:t>
              </a:r>
            </a:p>
            <a:p>
              <a:pPr marL="0" indent="0" algn="r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None/>
              </a:pPr>
              <a:endParaRPr lang="en-US" sz="2800" b="1" dirty="0"/>
            </a:p>
          </p:txBody>
        </p:sp>
      </p:grpSp>
      <p:sp>
        <p:nvSpPr>
          <p:cNvPr id="4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63726" y="6497640"/>
            <a:ext cx="457200" cy="15398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 lang="en-US" altLang="en-US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ヒラギノ角ゴ Pro W3" pitchFamily="-84" charset="-128"/>
                <a:cs typeface="Segoe UI" pitchFamily="34" charset="0"/>
              </a:defRPr>
            </a:lvl1pPr>
          </a:lstStyle>
          <a:p>
            <a:fld id="{811E841D-5174-433A-8A6C-40EA6EA766DF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424422"/>
      </p:ext>
    </p:extLst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Tangibles &amp; intangibles</a:t>
            </a:r>
            <a:endParaRPr lang="en-IN" dirty="0"/>
          </a:p>
        </p:txBody>
      </p:sp>
      <p:sp>
        <p:nvSpPr>
          <p:cNvPr id="19" name="Rounded Rectangle 4"/>
          <p:cNvSpPr txBox="1">
            <a:spLocks/>
          </p:cNvSpPr>
          <p:nvPr/>
        </p:nvSpPr>
        <p:spPr>
          <a:xfrm>
            <a:off x="778245" y="1948440"/>
            <a:ext cx="5087568" cy="1103104"/>
          </a:xfrm>
          <a:prstGeom prst="rect">
            <a:avLst/>
          </a:prstGeom>
          <a:solidFill>
            <a:srgbClr val="0070C0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marL="0" lvl="0" indent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Tangibles</a:t>
            </a:r>
            <a:endParaRPr lang="en-IN" sz="2400" kern="1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Rounded Rectangle 6"/>
          <p:cNvSpPr txBox="1">
            <a:spLocks/>
          </p:cNvSpPr>
          <p:nvPr/>
        </p:nvSpPr>
        <p:spPr>
          <a:xfrm>
            <a:off x="6120704" y="1948440"/>
            <a:ext cx="5448998" cy="1103104"/>
          </a:xfrm>
          <a:prstGeom prst="rect">
            <a:avLst/>
          </a:prstGeom>
          <a:solidFill>
            <a:srgbClr val="FFC000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marL="0" lvl="0" indent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Intangibles</a:t>
            </a:r>
            <a:endParaRPr lang="en-IN" sz="2400" kern="1200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Box 12"/>
          <p:cNvSpPr txBox="1">
            <a:spLocks/>
          </p:cNvSpPr>
          <p:nvPr/>
        </p:nvSpPr>
        <p:spPr>
          <a:xfrm>
            <a:off x="778243" y="4443240"/>
            <a:ext cx="2944443" cy="14241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61189" tIns="35560" rIns="199136" bIns="35560" numCol="1" spcCol="1270" anchor="ctr" anchorCtr="0">
            <a:noAutofit/>
          </a:bodyPr>
          <a:lstStyle/>
          <a:p>
            <a:pPr marL="0" lvl="1" algn="ctr" defTabSz="1244600" rtl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US" sz="2800" kern="1200" dirty="0">
                <a:latin typeface="Segoe UI" panose="020B0502040204020203" pitchFamily="34" charset="0"/>
                <a:cs typeface="Segoe UI" panose="020B0502040204020203" pitchFamily="34" charset="0"/>
              </a:rPr>
              <a:t>Cost model</a:t>
            </a:r>
            <a:endParaRPr lang="en-IN" sz="2800" kern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968090" y="1633831"/>
            <a:ext cx="629221" cy="629221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</a:t>
            </a:r>
          </a:p>
        </p:txBody>
      </p:sp>
      <p:sp>
        <p:nvSpPr>
          <p:cNvPr id="20" name="Oval 19"/>
          <p:cNvSpPr/>
          <p:nvPr/>
        </p:nvSpPr>
        <p:spPr>
          <a:xfrm>
            <a:off x="6335781" y="1633831"/>
            <a:ext cx="629221" cy="629221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23203" y="3124364"/>
            <a:ext cx="10795001" cy="978408"/>
            <a:chOff x="774700" y="3124363"/>
            <a:chExt cx="10795001" cy="978408"/>
          </a:xfrm>
        </p:grpSpPr>
        <p:sp>
          <p:nvSpPr>
            <p:cNvPr id="22" name="Right Arrow 21"/>
            <p:cNvSpPr/>
            <p:nvPr/>
          </p:nvSpPr>
          <p:spPr>
            <a:xfrm rot="5400000">
              <a:off x="5684768" y="-1782161"/>
              <a:ext cx="978408" cy="10791456"/>
            </a:xfrm>
            <a:prstGeom prst="rightArrow">
              <a:avLst>
                <a:gd name="adj1" fmla="val 100000"/>
                <a:gd name="adj2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egoe UI" panose="020B0502040204020203" pitchFamily="34" charset="0"/>
              </a:endParaRPr>
            </a:p>
          </p:txBody>
        </p:sp>
        <p:sp>
          <p:nvSpPr>
            <p:cNvPr id="21" name="Rounded Rectangle 8"/>
            <p:cNvSpPr txBox="1"/>
            <p:nvPr/>
          </p:nvSpPr>
          <p:spPr>
            <a:xfrm>
              <a:off x="774700" y="3184168"/>
              <a:ext cx="10795001" cy="6742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latin typeface="Segoe UI" panose="020B0502040204020203" pitchFamily="34" charset="0"/>
                  <a:cs typeface="Segoe UI" panose="020B0502040204020203" pitchFamily="34" charset="0"/>
                </a:rPr>
                <a:t>model</a:t>
              </a:r>
              <a:endParaRPr lang="en-IN" sz="2800" b="1" kern="12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3" name="TextBox 22"/>
          <p:cNvSpPr txBox="1">
            <a:spLocks/>
          </p:cNvSpPr>
          <p:nvPr/>
        </p:nvSpPr>
        <p:spPr>
          <a:xfrm>
            <a:off x="4701750" y="4443240"/>
            <a:ext cx="2944443" cy="14241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61189" tIns="35560" rIns="199136" bIns="35560" numCol="1" spcCol="1270" anchor="ctr" anchorCtr="0">
            <a:noAutofit/>
          </a:bodyPr>
          <a:lstStyle/>
          <a:p>
            <a:pPr marL="0" lvl="1" algn="ctr" defTabSz="1244600" rtl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US" sz="2800" kern="1200" dirty="0">
                <a:latin typeface="Segoe UI" panose="020B0502040204020203" pitchFamily="34" charset="0"/>
                <a:cs typeface="Segoe UI" panose="020B0502040204020203" pitchFamily="34" charset="0"/>
              </a:rPr>
              <a:t>Income model</a:t>
            </a:r>
            <a:endParaRPr lang="en-IN" sz="2800" kern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TextBox 23"/>
          <p:cNvSpPr txBox="1">
            <a:spLocks/>
          </p:cNvSpPr>
          <p:nvPr/>
        </p:nvSpPr>
        <p:spPr>
          <a:xfrm>
            <a:off x="8625256" y="4443240"/>
            <a:ext cx="2944443" cy="1424160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61189" tIns="35560" rIns="199136" bIns="35560" numCol="1" spcCol="1270" anchor="ctr" anchorCtr="0">
            <a:noAutofit/>
          </a:bodyPr>
          <a:lstStyle/>
          <a:p>
            <a:pPr marL="0" lvl="1" algn="ctr" defTabSz="1244600" rtl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Market</a:t>
            </a:r>
            <a:r>
              <a:rPr lang="en-US" sz="2800" kern="1200" dirty="0">
                <a:latin typeface="Segoe UI" panose="020B0502040204020203" pitchFamily="34" charset="0"/>
                <a:cs typeface="Segoe UI" panose="020B0502040204020203" pitchFamily="34" charset="0"/>
              </a:rPr>
              <a:t> model</a:t>
            </a:r>
            <a:endParaRPr lang="en-IN" sz="2800" kern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Plus 24"/>
          <p:cNvSpPr/>
          <p:nvPr/>
        </p:nvSpPr>
        <p:spPr>
          <a:xfrm>
            <a:off x="3907419" y="4850520"/>
            <a:ext cx="609600" cy="609600"/>
          </a:xfrm>
          <a:prstGeom prst="mathPlus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26" name="Plus 25"/>
          <p:cNvSpPr/>
          <p:nvPr/>
        </p:nvSpPr>
        <p:spPr>
          <a:xfrm>
            <a:off x="7830925" y="4850520"/>
            <a:ext cx="609600" cy="609600"/>
          </a:xfrm>
          <a:prstGeom prst="mathPlus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63726" y="6497640"/>
            <a:ext cx="457200" cy="15398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 lang="en-US" altLang="en-US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ヒラギノ角ゴ Pro W3" pitchFamily="-84" charset="-128"/>
                <a:cs typeface="Segoe UI" pitchFamily="34" charset="0"/>
              </a:defRPr>
            </a:lvl1pPr>
          </a:lstStyle>
          <a:p>
            <a:fld id="{811E841D-5174-433A-8A6C-40EA6EA766DF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3207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7" grpId="0" animBg="1"/>
      <p:bldP spid="13" grpId="0" animBg="1"/>
      <p:bldP spid="6" grpId="0" animBg="1"/>
      <p:bldP spid="20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844551" y="266700"/>
            <a:ext cx="10658475" cy="838200"/>
          </a:xfrm>
        </p:spPr>
        <p:txBody>
          <a:bodyPr/>
          <a:lstStyle/>
          <a:p>
            <a:r>
              <a:rPr lang="en-US" dirty="0"/>
              <a:t>Intangibles  - Practical examples -1</a:t>
            </a:r>
            <a:endParaRPr lang="en-IN" dirty="0"/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844551" y="1349152"/>
            <a:ext cx="10887075" cy="4943698"/>
          </a:xfrm>
          <a:prstGeom prst="rect">
            <a:avLst/>
          </a:prstGeom>
        </p:spPr>
        <p:txBody>
          <a:bodyPr/>
          <a:lstStyle/>
          <a:p>
            <a:pPr marL="457200" marR="0" lvl="0" indent="-45720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accent5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Flying rights international – Kingfisher To Air Deccan</a:t>
            </a:r>
          </a:p>
          <a:p>
            <a:pPr marL="457200" marR="0" lvl="0" indent="-45720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accent5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Landing rights – same</a:t>
            </a:r>
          </a:p>
          <a:p>
            <a:pPr marL="457200" marR="0" lvl="0" indent="-45720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accent5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Adidas impairment goodwill 1200 Crores</a:t>
            </a:r>
          </a:p>
          <a:p>
            <a:pPr marL="457200" marR="0" lvl="0" indent="-45720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accent5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Spectrum – Unitech</a:t>
            </a:r>
          </a:p>
          <a:p>
            <a:pPr marL="457200" marR="0" lvl="0" indent="-45720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accent5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Irrigation rights – scam in Maharashtra</a:t>
            </a:r>
          </a:p>
          <a:p>
            <a:pPr marL="457200" marR="0" lvl="0" indent="-45720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accent5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FSI – Adarsh</a:t>
            </a:r>
          </a:p>
          <a:p>
            <a:pPr marL="457200" marR="0" lvl="0" indent="-45720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accent5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Mining rights – Bellari mines Karnataka</a:t>
            </a:r>
          </a:p>
          <a:p>
            <a:pPr marL="457200" marR="0" lvl="0" indent="-45720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accent5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Right to sell tickets stadium – Commonwealth games scam</a:t>
            </a:r>
          </a:p>
          <a:p>
            <a:pPr marL="457200" marR="0" lvl="0" indent="-45720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accent5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Liquor licenses –Sula wines</a:t>
            </a:r>
          </a:p>
          <a:p>
            <a:pPr marL="457200" marR="0" lvl="0" indent="-45720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accent5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Wine manufacturing license – United Spirits</a:t>
            </a:r>
            <a:endParaRPr kumimoji="0" lang="en-IN" sz="220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63726" y="6497640"/>
            <a:ext cx="457200" cy="15398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 lang="en-US" altLang="en-US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ヒラギノ角ゴ Pro W3" pitchFamily="-84" charset="-128"/>
                <a:cs typeface="Segoe UI" pitchFamily="34" charset="0"/>
              </a:defRPr>
            </a:lvl1pPr>
          </a:lstStyle>
          <a:p>
            <a:fld id="{811E841D-5174-433A-8A6C-40EA6EA766DF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29" name="Picture 28" descr="20647922_300x300.jpg"/>
          <p:cNvPicPr>
            <a:picLocks noChangeAspect="1"/>
          </p:cNvPicPr>
          <p:nvPr/>
        </p:nvPicPr>
        <p:blipFill>
          <a:blip r:embed="rId2"/>
          <a:srcRect b="28000"/>
          <a:stretch>
            <a:fillRect/>
          </a:stretch>
        </p:blipFill>
        <p:spPr>
          <a:xfrm>
            <a:off x="8456612" y="1349152"/>
            <a:ext cx="3427414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320773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266700"/>
            <a:ext cx="10658475" cy="838200"/>
          </a:xfrm>
        </p:spPr>
        <p:txBody>
          <a:bodyPr/>
          <a:lstStyle/>
          <a:p>
            <a:r>
              <a:rPr lang="en-US" dirty="0"/>
              <a:t>Intangibles  - Practical examples -2</a:t>
            </a:r>
            <a:endParaRPr lang="en-IN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53973" y="1448357"/>
            <a:ext cx="11884104" cy="482951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R &amp; D expenses capitalised  by sale of undertaking –Biocon</a:t>
            </a:r>
          </a:p>
          <a:p>
            <a:pPr marL="285750" marR="0" lvl="0" indent="-28575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Ferrying rights – Marine engineering</a:t>
            </a:r>
          </a:p>
          <a:p>
            <a:pPr marL="285750" marR="0" lvl="0" indent="-28575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License to put Windmill energy tower  – Suzlon, Enercon, Versa, Inox, Gamesa,     </a:t>
            </a:r>
          </a:p>
          <a:p>
            <a:pPr marL="285750" marR="0" lvl="0" indent="-28575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Regeneral power, Sembcor</a:t>
            </a:r>
          </a:p>
          <a:p>
            <a:pPr marL="285750" marR="0" lvl="0" indent="-28575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 Fix in building roofs - Mobile towers – Reliance is selling</a:t>
            </a:r>
          </a:p>
          <a:p>
            <a:pPr marL="285750" marR="0" lvl="0" indent="-28575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LMDS (local multi-point distribution system/service) technology right – gateway  </a:t>
            </a:r>
          </a:p>
          <a:p>
            <a:pPr marL="285750" marR="0" lvl="0" indent="-28575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systems </a:t>
            </a:r>
          </a:p>
          <a:p>
            <a:pPr marL="285750" marR="0" lvl="0" indent="-28575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Brand – 400cr loan by banks to Mallya</a:t>
            </a:r>
          </a:p>
          <a:p>
            <a:pPr marL="285750" marR="0" lvl="0" indent="-28575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Gammon – toll collection rights</a:t>
            </a:r>
          </a:p>
          <a:p>
            <a:pPr marL="285750" marR="0" lvl="0" indent="-28575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endParaRPr kumimoji="0" lang="en-IN" sz="16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152400" y="152400"/>
            <a:ext cx="0" cy="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       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63726" y="6497640"/>
            <a:ext cx="457200" cy="15398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 lang="en-US" altLang="en-US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ヒラギノ角ゴ Pro W3" pitchFamily="-84" charset="-128"/>
                <a:cs typeface="Segoe UI" pitchFamily="34" charset="0"/>
              </a:defRPr>
            </a:lvl1pPr>
          </a:lstStyle>
          <a:p>
            <a:fld id="{811E841D-5174-433A-8A6C-40EA6EA766DF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320773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551" y="226943"/>
            <a:ext cx="10658475" cy="838200"/>
          </a:xfrm>
        </p:spPr>
        <p:txBody>
          <a:bodyPr/>
          <a:lstStyle/>
          <a:p>
            <a:r>
              <a:rPr lang="en-US" dirty="0"/>
              <a:t>Intangibles  - Practical examples -3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844551" y="1512888"/>
            <a:ext cx="10887075" cy="47799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685800" marR="0" lvl="0" indent="-56515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>
                <a:tab pos="860425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Solar energy equipment manufacturing rights – Axiom Energy Hyderabad</a:t>
            </a:r>
          </a:p>
          <a:p>
            <a:pPr marL="685800" marR="0" lvl="0" indent="-56515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>
                <a:tab pos="860425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Publishing rights – CNBC TV 18, TAXMANN, Navneet Publications</a:t>
            </a:r>
          </a:p>
          <a:p>
            <a:pPr marL="685800" marR="0" lvl="0" indent="-56515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>
                <a:tab pos="860425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LOGO – Google </a:t>
            </a:r>
          </a:p>
          <a:p>
            <a:pPr marL="685800" marR="0" lvl="0" indent="-56515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>
                <a:tab pos="860425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Banking License – GPP bank, BBK, Airtel bank</a:t>
            </a:r>
          </a:p>
          <a:p>
            <a:pPr marL="685800" marR="0" lvl="0" indent="-56515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>
                <a:tab pos="860425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Right to cut trees- MP Power</a:t>
            </a:r>
          </a:p>
          <a:p>
            <a:pPr marL="685800" marR="0" lvl="0" indent="-56515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>
                <a:tab pos="860425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Website – Byjus</a:t>
            </a:r>
          </a:p>
          <a:p>
            <a:pPr marL="685800" marR="0" lvl="0" indent="-56515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>
                <a:tab pos="860425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Carbon credits – Naveen Fluorine, SRF, GFL, Tanfac</a:t>
            </a:r>
          </a:p>
          <a:p>
            <a:pPr marL="685800" marR="0" lvl="0" indent="-56515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>
                <a:tab pos="860425" algn="l"/>
              </a:tabLs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Air India – RBSA valuer – MOST GLOBAL AIRPORTS Landing right (32?)</a:t>
            </a:r>
          </a:p>
          <a:p>
            <a:pPr marL="285750" marR="0" lvl="0" indent="-28575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152400" y="152400"/>
            <a:ext cx="0" cy="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       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63726" y="6497640"/>
            <a:ext cx="457200" cy="15398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 lang="en-US" altLang="en-US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ヒラギノ角ゴ Pro W3" pitchFamily="-84" charset="-128"/>
                <a:cs typeface="Segoe UI" pitchFamily="34" charset="0"/>
              </a:defRPr>
            </a:lvl1pPr>
          </a:lstStyle>
          <a:p>
            <a:fld id="{811E841D-5174-433A-8A6C-40EA6EA766DF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320773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551" y="266700"/>
            <a:ext cx="10658475" cy="838200"/>
          </a:xfrm>
        </p:spPr>
        <p:txBody>
          <a:bodyPr/>
          <a:lstStyle/>
          <a:p>
            <a:r>
              <a:rPr lang="en-US" dirty="0"/>
              <a:t>Intangibles  - Practical examples -4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844551" y="1512888"/>
            <a:ext cx="10887075" cy="47799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631825" marR="0" lvl="0" indent="-631825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ISO certification – CG 1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company to take ISO for accounts department</a:t>
            </a:r>
          </a:p>
          <a:p>
            <a:pPr marL="631825" marR="0" lvl="0" indent="-631825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Six sigma</a:t>
            </a:r>
          </a:p>
          <a:p>
            <a:pPr marL="631825" marR="0" lvl="0" indent="-631825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CMM level V – Wipro, TCS, Infosys</a:t>
            </a:r>
          </a:p>
          <a:p>
            <a:pPr marL="631825" marR="0" lvl="0" indent="-631825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TDR</a:t>
            </a:r>
          </a:p>
          <a:p>
            <a:pPr marL="631825" marR="0" lvl="0" indent="-631825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Non-compete rights – Ambani brothers division</a:t>
            </a:r>
          </a:p>
          <a:p>
            <a:pPr marL="631825" marR="0" lvl="0" indent="-631825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Patents – Bilcare &amp; ACG</a:t>
            </a:r>
          </a:p>
          <a:p>
            <a:pPr marL="631825" marR="0" lvl="0" indent="-631825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RIL – 139 brands published in mar 2017 financial statements</a:t>
            </a:r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152400" y="152400"/>
            <a:ext cx="0" cy="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      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63726" y="6497640"/>
            <a:ext cx="457200" cy="15398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 lang="en-US" altLang="en-US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ヒラギノ角ゴ Pro W3" pitchFamily="-84" charset="-128"/>
                <a:cs typeface="Segoe UI" pitchFamily="34" charset="0"/>
              </a:defRPr>
            </a:lvl1pPr>
          </a:lstStyle>
          <a:p>
            <a:fld id="{811E841D-5174-433A-8A6C-40EA6EA766DF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320773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551" y="266700"/>
            <a:ext cx="10658475" cy="838200"/>
          </a:xfrm>
        </p:spPr>
        <p:txBody>
          <a:bodyPr/>
          <a:lstStyle/>
          <a:p>
            <a:r>
              <a:rPr lang="en-US" dirty="0"/>
              <a:t>Intangibles  - Practical examples -5</a:t>
            </a:r>
            <a:endParaRPr lang="en-IN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844551" y="1512888"/>
            <a:ext cx="10887075" cy="47799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Film distribution rights – Balaji Telefilms</a:t>
            </a:r>
          </a:p>
          <a:p>
            <a:pPr marL="457200" marR="0" lvl="0" indent="-45720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Media rights – Group M</a:t>
            </a:r>
          </a:p>
          <a:p>
            <a:pPr marL="457200" marR="0" lvl="0" indent="-45720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TRP – Abp TV</a:t>
            </a:r>
          </a:p>
          <a:p>
            <a:pPr marL="457200" marR="0" lvl="0" indent="-45720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Cricketers contracts – IPL teams (Yusuf Pathan impaired to 75 Lakhs due to dope test)</a:t>
            </a:r>
          </a:p>
          <a:p>
            <a:pPr marL="457200" marR="0" lvl="0" indent="-45720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Software – Ola cabs, TFS</a:t>
            </a:r>
          </a:p>
          <a:p>
            <a:pPr marL="457200" marR="0" lvl="0" indent="-45720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SAP, MS office, bancs24, Finnacle, Finmin, CBS</a:t>
            </a:r>
          </a:p>
          <a:p>
            <a:pPr marL="457200" marR="0" lvl="0" indent="-45720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Stock brokers card – BSE members – </a:t>
            </a:r>
          </a:p>
          <a:p>
            <a:pPr marL="457200" marR="0" lvl="0" indent="-45720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Commodity exchange start up right – Jignesh – FT</a:t>
            </a:r>
          </a:p>
          <a:p>
            <a:pPr marL="457200" marR="0" lvl="0" indent="-45720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MP Power – power distribution/ generation/transmission license as enacted </a:t>
            </a:r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152400" y="152400"/>
            <a:ext cx="0" cy="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      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63726" y="6497640"/>
            <a:ext cx="457200" cy="15398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 lang="en-US" altLang="en-US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ヒラギノ角ゴ Pro W3" pitchFamily="-84" charset="-128"/>
                <a:cs typeface="Segoe UI" pitchFamily="34" charset="0"/>
              </a:defRPr>
            </a:lvl1pPr>
          </a:lstStyle>
          <a:p>
            <a:fld id="{811E841D-5174-433A-8A6C-40EA6EA766DF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320773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551" y="266700"/>
            <a:ext cx="10658475" cy="838200"/>
          </a:xfrm>
        </p:spPr>
        <p:txBody>
          <a:bodyPr/>
          <a:lstStyle/>
          <a:p>
            <a:r>
              <a:rPr lang="en-US" dirty="0"/>
              <a:t>Intangibles  - Practical examples -6</a:t>
            </a:r>
            <a:endParaRPr lang="en-IN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844551" y="1512888"/>
            <a:ext cx="10887075" cy="47799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1175" marR="0" lvl="0" indent="-511175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Customer Relationship – TFS</a:t>
            </a:r>
          </a:p>
          <a:p>
            <a:pPr marL="511175" marR="0" lvl="0" indent="-511175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Customer Loyalty - TFS</a:t>
            </a:r>
          </a:p>
          <a:p>
            <a:pPr marL="511175" marR="0" lvl="0" indent="-511175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Branding – Patanjali – Star Bharat (TV Channel)</a:t>
            </a:r>
          </a:p>
          <a:p>
            <a:pPr marL="511175" marR="0" lvl="0" indent="-511175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Defense Rights – Mechvac</a:t>
            </a:r>
          </a:p>
          <a:p>
            <a:pPr marL="511175" marR="0" lvl="0" indent="-511175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Mytas – Construction Rights</a:t>
            </a:r>
          </a:p>
          <a:p>
            <a:pPr marL="511175" marR="0" lvl="0" indent="-511175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DLF – Urban Development Rights</a:t>
            </a:r>
          </a:p>
          <a:p>
            <a:pPr marL="511175" marR="0" lvl="0" indent="-511175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National Herald – Debt Recovery Rights</a:t>
            </a:r>
          </a:p>
          <a:p>
            <a:pPr marL="511175" marR="0" lvl="0" indent="-511175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Suppliers Relationship - TFS </a:t>
            </a:r>
            <a:endParaRPr kumimoji="0" lang="en-IN" sz="2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Footer Placeholder 3"/>
          <p:cNvSpPr txBox="1">
            <a:spLocks/>
          </p:cNvSpPr>
          <p:nvPr/>
        </p:nvSpPr>
        <p:spPr>
          <a:xfrm>
            <a:off x="152400" y="152400"/>
            <a:ext cx="0" cy="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       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63726" y="6497640"/>
            <a:ext cx="457200" cy="15398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 lang="en-US" altLang="en-US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ヒラギノ角ゴ Pro W3" pitchFamily="-84" charset="-128"/>
                <a:cs typeface="Segoe UI" pitchFamily="34" charset="0"/>
              </a:defRPr>
            </a:lvl1pPr>
          </a:lstStyle>
          <a:p>
            <a:fld id="{811E841D-5174-433A-8A6C-40EA6EA766DF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320773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/>
          </p:cNvSpPr>
          <p:nvPr/>
        </p:nvSpPr>
        <p:spPr>
          <a:xfrm>
            <a:off x="0" y="1447800"/>
            <a:ext cx="8554294" cy="4648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921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Faculty Rammohan N. Bhave</a:t>
            </a:r>
          </a:p>
        </p:txBody>
      </p:sp>
      <p:sp>
        <p:nvSpPr>
          <p:cNvPr id="6" name="Rectangle 5"/>
          <p:cNvSpPr/>
          <p:nvPr/>
        </p:nvSpPr>
        <p:spPr>
          <a:xfrm>
            <a:off x="1058706" y="1703264"/>
            <a:ext cx="6032501" cy="4240336"/>
          </a:xfrm>
          <a:prstGeom prst="rect">
            <a:avLst/>
          </a:prstGeom>
          <a:noFill/>
          <a:ln w="28575">
            <a:noFill/>
          </a:ln>
          <a:effectLst/>
        </p:spPr>
        <p:txBody>
          <a:bodyPr lIns="0" tIns="0" rIns="0" bIns="0"/>
          <a:lstStyle/>
          <a:p>
            <a:pPr fontAlgn="auto">
              <a:spcBef>
                <a:spcPts val="200"/>
              </a:spcBef>
              <a:spcAft>
                <a:spcPts val="0"/>
              </a:spcAft>
              <a:tabLst>
                <a:tab pos="2286000" algn="l"/>
              </a:tabLst>
              <a:defRPr/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Address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:	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10, Sundersringar, Gulmohar Road,</a:t>
            </a:r>
            <a:b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	Chunabhatti (East), Mumbai- 400 022</a:t>
            </a:r>
          </a:p>
          <a:p>
            <a:pPr fontAlgn="auto">
              <a:spcBef>
                <a:spcPts val="200"/>
              </a:spcBef>
              <a:spcAft>
                <a:spcPts val="0"/>
              </a:spcAft>
              <a:tabLst>
                <a:tab pos="2286000" algn="l"/>
              </a:tabLst>
              <a:defRPr/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Google map	ConsultIFRS</a:t>
            </a:r>
            <a:r>
              <a:rPr lang="en-US" sz="16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com</a:t>
            </a:r>
            <a:br>
              <a:rPr lang="en-US" sz="1600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endParaRPr lang="en-US" sz="1600" u="sng" dirty="0">
              <a:solidFill>
                <a:schemeClr val="tx1">
                  <a:lumMod val="65000"/>
                  <a:lumOff val="3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fontAlgn="auto">
              <a:spcBef>
                <a:spcPts val="200"/>
              </a:spcBef>
              <a:spcAft>
                <a:spcPts val="0"/>
              </a:spcAft>
              <a:tabLst>
                <a:tab pos="2286000" algn="l"/>
              </a:tabLst>
              <a:defRPr/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Contact &amp; Whatsapp:	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+(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91)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9167446744 </a:t>
            </a:r>
          </a:p>
          <a:p>
            <a:pPr fontAlgn="auto">
              <a:spcBef>
                <a:spcPts val="200"/>
              </a:spcBef>
              <a:spcAft>
                <a:spcPts val="0"/>
              </a:spcAft>
              <a:tabLst>
                <a:tab pos="2286000" algn="l"/>
              </a:tabLst>
              <a:defRPr/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fontAlgn="auto">
              <a:spcBef>
                <a:spcPts val="200"/>
              </a:spcBef>
              <a:spcAft>
                <a:spcPts val="0"/>
              </a:spcAft>
              <a:tabLst>
                <a:tab pos="2286000" algn="l"/>
              </a:tabLst>
              <a:defRPr/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Email:	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  <a:hlinkClick r:id="rId2"/>
              </a:rPr>
              <a:t>mohanbhave2@gmail.com</a:t>
            </a:r>
            <a:b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  <a:hlinkClick r:id="rId3"/>
              </a:rPr>
              <a:t>mohanbhave@ConsultIFRS.com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fontAlgn="auto">
              <a:spcBef>
                <a:spcPts val="200"/>
              </a:spcBef>
              <a:spcAft>
                <a:spcPts val="0"/>
              </a:spcAft>
              <a:tabLst>
                <a:tab pos="2286000" algn="l"/>
              </a:tabLst>
              <a:defRPr/>
            </a:pP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fontAlgn="auto">
              <a:spcBef>
                <a:spcPts val="200"/>
              </a:spcBef>
              <a:spcAft>
                <a:spcPts val="0"/>
              </a:spcAft>
              <a:tabLst>
                <a:tab pos="2286000" algn="l"/>
              </a:tabLst>
              <a:defRPr/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Enquiries:	+(91) 8108557000 </a:t>
            </a:r>
          </a:p>
          <a:p>
            <a:pPr fontAlgn="auto">
              <a:spcBef>
                <a:spcPts val="200"/>
              </a:spcBef>
              <a:spcAft>
                <a:spcPts val="0"/>
              </a:spcAft>
              <a:tabLst>
                <a:tab pos="2286000" algn="l"/>
              </a:tabLst>
              <a:defRPr/>
            </a:pP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fontAlgn="auto">
              <a:spcBef>
                <a:spcPts val="200"/>
              </a:spcBef>
              <a:spcAft>
                <a:spcPts val="0"/>
              </a:spcAft>
              <a:tabLst>
                <a:tab pos="2286000" algn="l"/>
              </a:tabLst>
              <a:defRPr/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Facebook: 	32000 friends </a:t>
            </a:r>
            <a:b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  <a:hlinkClick r:id="rId4"/>
              </a:rPr>
              <a:t>mohanbhave2@gmail.com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b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	send friend request to Rammohan Bhave</a:t>
            </a:r>
          </a:p>
          <a:p>
            <a:pPr fontAlgn="auto">
              <a:spcBef>
                <a:spcPts val="200"/>
              </a:spcBef>
              <a:spcAft>
                <a:spcPts val="0"/>
              </a:spcAft>
              <a:tabLst>
                <a:tab pos="2286000" algn="l"/>
              </a:tabLst>
              <a:defRPr/>
            </a:pP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fontAlgn="auto">
              <a:spcBef>
                <a:spcPts val="200"/>
              </a:spcBef>
              <a:spcAft>
                <a:spcPts val="0"/>
              </a:spcAft>
              <a:tabLst>
                <a:tab pos="2286000" algn="l"/>
              </a:tabLst>
              <a:defRPr/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LinkedIn:	Rammohan Bhave 40000</a:t>
            </a:r>
            <a:b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	contacts send connection request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12" y="1697124"/>
            <a:ext cx="259279" cy="25927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13925" y="2493835"/>
            <a:ext cx="6399190" cy="2911549"/>
            <a:chOff x="1522412" y="2225749"/>
            <a:chExt cx="9447213" cy="2911549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522412" y="2225749"/>
              <a:ext cx="944721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522412" y="3529418"/>
              <a:ext cx="944721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522412" y="4086447"/>
              <a:ext cx="944721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522412" y="5137298"/>
              <a:ext cx="944721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522412" y="2763875"/>
              <a:ext cx="944721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83" y="2470740"/>
            <a:ext cx="218336" cy="218336"/>
          </a:xfrm>
          <a:prstGeom prst="rect">
            <a:avLst/>
          </a:prstGeom>
        </p:spPr>
      </p:pic>
      <p:pic>
        <p:nvPicPr>
          <p:cNvPr id="9224" name="Picture 8" descr="Image result for email icon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3" y="2953911"/>
            <a:ext cx="344647" cy="34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614584" y="3783475"/>
            <a:ext cx="196449" cy="236040"/>
            <a:chOff x="-3240088" y="1079500"/>
            <a:chExt cx="2489200" cy="299085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9" name="Freeform 127"/>
            <p:cNvSpPr>
              <a:spLocks/>
            </p:cNvSpPr>
            <p:nvPr/>
          </p:nvSpPr>
          <p:spPr bwMode="auto">
            <a:xfrm>
              <a:off x="-3225801" y="1270000"/>
              <a:ext cx="2152650" cy="2800350"/>
            </a:xfrm>
            <a:custGeom>
              <a:avLst/>
              <a:gdLst>
                <a:gd name="T0" fmla="*/ 0 w 574"/>
                <a:gd name="T1" fmla="*/ 114 h 747"/>
                <a:gd name="T2" fmla="*/ 94 w 574"/>
                <a:gd name="T3" fmla="*/ 40 h 747"/>
                <a:gd name="T4" fmla="*/ 192 w 574"/>
                <a:gd name="T5" fmla="*/ 40 h 747"/>
                <a:gd name="T6" fmla="*/ 197 w 574"/>
                <a:gd name="T7" fmla="*/ 0 h 747"/>
                <a:gd name="T8" fmla="*/ 372 w 574"/>
                <a:gd name="T9" fmla="*/ 0 h 747"/>
                <a:gd name="T10" fmla="*/ 377 w 574"/>
                <a:gd name="T11" fmla="*/ 37 h 747"/>
                <a:gd name="T12" fmla="*/ 409 w 574"/>
                <a:gd name="T13" fmla="*/ 44 h 747"/>
                <a:gd name="T14" fmla="*/ 329 w 574"/>
                <a:gd name="T15" fmla="*/ 124 h 747"/>
                <a:gd name="T16" fmla="*/ 320 w 574"/>
                <a:gd name="T17" fmla="*/ 127 h 747"/>
                <a:gd name="T18" fmla="*/ 199 w 574"/>
                <a:gd name="T19" fmla="*/ 127 h 747"/>
                <a:gd name="T20" fmla="*/ 192 w 574"/>
                <a:gd name="T21" fmla="*/ 99 h 747"/>
                <a:gd name="T22" fmla="*/ 79 w 574"/>
                <a:gd name="T23" fmla="*/ 99 h 747"/>
                <a:gd name="T24" fmla="*/ 53 w 574"/>
                <a:gd name="T25" fmla="*/ 136 h 747"/>
                <a:gd name="T26" fmla="*/ 52 w 574"/>
                <a:gd name="T27" fmla="*/ 282 h 747"/>
                <a:gd name="T28" fmla="*/ 53 w 574"/>
                <a:gd name="T29" fmla="*/ 648 h 747"/>
                <a:gd name="T30" fmla="*/ 98 w 574"/>
                <a:gd name="T31" fmla="*/ 694 h 747"/>
                <a:gd name="T32" fmla="*/ 472 w 574"/>
                <a:gd name="T33" fmla="*/ 694 h 747"/>
                <a:gd name="T34" fmla="*/ 516 w 574"/>
                <a:gd name="T35" fmla="*/ 650 h 747"/>
                <a:gd name="T36" fmla="*/ 516 w 574"/>
                <a:gd name="T37" fmla="*/ 276 h 747"/>
                <a:gd name="T38" fmla="*/ 534 w 574"/>
                <a:gd name="T39" fmla="*/ 234 h 747"/>
                <a:gd name="T40" fmla="*/ 568 w 574"/>
                <a:gd name="T41" fmla="*/ 198 h 747"/>
                <a:gd name="T42" fmla="*/ 572 w 574"/>
                <a:gd name="T43" fmla="*/ 221 h 747"/>
                <a:gd name="T44" fmla="*/ 572 w 574"/>
                <a:gd name="T45" fmla="*/ 655 h 747"/>
                <a:gd name="T46" fmla="*/ 518 w 574"/>
                <a:gd name="T47" fmla="*/ 742 h 747"/>
                <a:gd name="T48" fmla="*/ 512 w 574"/>
                <a:gd name="T49" fmla="*/ 747 h 747"/>
                <a:gd name="T50" fmla="*/ 60 w 574"/>
                <a:gd name="T51" fmla="*/ 747 h 747"/>
                <a:gd name="T52" fmla="*/ 0 w 574"/>
                <a:gd name="T53" fmla="*/ 676 h 747"/>
                <a:gd name="T54" fmla="*/ 0 w 574"/>
                <a:gd name="T55" fmla="*/ 1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74" h="747">
                  <a:moveTo>
                    <a:pt x="0" y="114"/>
                  </a:moveTo>
                  <a:cubicBezTo>
                    <a:pt x="7" y="69"/>
                    <a:pt x="43" y="41"/>
                    <a:pt x="94" y="40"/>
                  </a:cubicBezTo>
                  <a:cubicBezTo>
                    <a:pt x="127" y="40"/>
                    <a:pt x="159" y="40"/>
                    <a:pt x="192" y="40"/>
                  </a:cubicBezTo>
                  <a:cubicBezTo>
                    <a:pt x="199" y="27"/>
                    <a:pt x="193" y="14"/>
                    <a:pt x="197" y="0"/>
                  </a:cubicBezTo>
                  <a:cubicBezTo>
                    <a:pt x="255" y="0"/>
                    <a:pt x="313" y="0"/>
                    <a:pt x="372" y="0"/>
                  </a:cubicBezTo>
                  <a:cubicBezTo>
                    <a:pt x="378" y="12"/>
                    <a:pt x="372" y="25"/>
                    <a:pt x="377" y="37"/>
                  </a:cubicBezTo>
                  <a:cubicBezTo>
                    <a:pt x="386" y="44"/>
                    <a:pt x="398" y="36"/>
                    <a:pt x="409" y="44"/>
                  </a:cubicBezTo>
                  <a:cubicBezTo>
                    <a:pt x="382" y="71"/>
                    <a:pt x="355" y="98"/>
                    <a:pt x="329" y="124"/>
                  </a:cubicBezTo>
                  <a:cubicBezTo>
                    <a:pt x="327" y="127"/>
                    <a:pt x="323" y="127"/>
                    <a:pt x="320" y="127"/>
                  </a:cubicBezTo>
                  <a:cubicBezTo>
                    <a:pt x="279" y="128"/>
                    <a:pt x="239" y="127"/>
                    <a:pt x="199" y="127"/>
                  </a:cubicBezTo>
                  <a:cubicBezTo>
                    <a:pt x="193" y="118"/>
                    <a:pt x="198" y="108"/>
                    <a:pt x="192" y="99"/>
                  </a:cubicBezTo>
                  <a:cubicBezTo>
                    <a:pt x="155" y="99"/>
                    <a:pt x="117" y="97"/>
                    <a:pt x="79" y="99"/>
                  </a:cubicBezTo>
                  <a:cubicBezTo>
                    <a:pt x="59" y="101"/>
                    <a:pt x="53" y="118"/>
                    <a:pt x="53" y="136"/>
                  </a:cubicBezTo>
                  <a:cubicBezTo>
                    <a:pt x="52" y="185"/>
                    <a:pt x="52" y="234"/>
                    <a:pt x="52" y="282"/>
                  </a:cubicBezTo>
                  <a:cubicBezTo>
                    <a:pt x="52" y="404"/>
                    <a:pt x="52" y="526"/>
                    <a:pt x="53" y="648"/>
                  </a:cubicBezTo>
                  <a:cubicBezTo>
                    <a:pt x="53" y="681"/>
                    <a:pt x="65" y="694"/>
                    <a:pt x="98" y="694"/>
                  </a:cubicBezTo>
                  <a:cubicBezTo>
                    <a:pt x="223" y="695"/>
                    <a:pt x="347" y="695"/>
                    <a:pt x="472" y="694"/>
                  </a:cubicBezTo>
                  <a:cubicBezTo>
                    <a:pt x="505" y="694"/>
                    <a:pt x="516" y="682"/>
                    <a:pt x="516" y="650"/>
                  </a:cubicBezTo>
                  <a:cubicBezTo>
                    <a:pt x="517" y="525"/>
                    <a:pt x="517" y="401"/>
                    <a:pt x="516" y="276"/>
                  </a:cubicBezTo>
                  <a:cubicBezTo>
                    <a:pt x="516" y="258"/>
                    <a:pt x="521" y="246"/>
                    <a:pt x="534" y="234"/>
                  </a:cubicBezTo>
                  <a:cubicBezTo>
                    <a:pt x="546" y="224"/>
                    <a:pt x="556" y="211"/>
                    <a:pt x="568" y="198"/>
                  </a:cubicBezTo>
                  <a:cubicBezTo>
                    <a:pt x="574" y="207"/>
                    <a:pt x="572" y="215"/>
                    <a:pt x="572" y="221"/>
                  </a:cubicBezTo>
                  <a:cubicBezTo>
                    <a:pt x="572" y="366"/>
                    <a:pt x="572" y="510"/>
                    <a:pt x="572" y="655"/>
                  </a:cubicBezTo>
                  <a:cubicBezTo>
                    <a:pt x="572" y="696"/>
                    <a:pt x="554" y="725"/>
                    <a:pt x="518" y="742"/>
                  </a:cubicBezTo>
                  <a:cubicBezTo>
                    <a:pt x="516" y="744"/>
                    <a:pt x="514" y="745"/>
                    <a:pt x="512" y="747"/>
                  </a:cubicBezTo>
                  <a:cubicBezTo>
                    <a:pt x="361" y="747"/>
                    <a:pt x="211" y="747"/>
                    <a:pt x="60" y="747"/>
                  </a:cubicBezTo>
                  <a:cubicBezTo>
                    <a:pt x="29" y="733"/>
                    <a:pt x="5" y="712"/>
                    <a:pt x="0" y="676"/>
                  </a:cubicBezTo>
                  <a:cubicBezTo>
                    <a:pt x="0" y="489"/>
                    <a:pt x="0" y="301"/>
                    <a:pt x="0" y="11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Freeform 128"/>
            <p:cNvSpPr>
              <a:spLocks/>
            </p:cNvSpPr>
            <p:nvPr/>
          </p:nvSpPr>
          <p:spPr bwMode="auto">
            <a:xfrm>
              <a:off x="-1230313" y="1079500"/>
              <a:ext cx="479425" cy="487362"/>
            </a:xfrm>
            <a:custGeom>
              <a:avLst/>
              <a:gdLst>
                <a:gd name="T0" fmla="*/ 128 w 128"/>
                <a:gd name="T1" fmla="*/ 114 h 130"/>
                <a:gd name="T2" fmla="*/ 108 w 128"/>
                <a:gd name="T3" fmla="*/ 130 h 130"/>
                <a:gd name="T4" fmla="*/ 0 w 128"/>
                <a:gd name="T5" fmla="*/ 22 h 130"/>
                <a:gd name="T6" fmla="*/ 23 w 128"/>
                <a:gd name="T7" fmla="*/ 0 h 130"/>
                <a:gd name="T8" fmla="*/ 128 w 128"/>
                <a:gd name="T9" fmla="*/ 102 h 130"/>
                <a:gd name="T10" fmla="*/ 128 w 128"/>
                <a:gd name="T11" fmla="*/ 11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" h="130">
                  <a:moveTo>
                    <a:pt x="128" y="114"/>
                  </a:moveTo>
                  <a:cubicBezTo>
                    <a:pt x="121" y="120"/>
                    <a:pt x="114" y="126"/>
                    <a:pt x="108" y="130"/>
                  </a:cubicBezTo>
                  <a:cubicBezTo>
                    <a:pt x="72" y="94"/>
                    <a:pt x="37" y="58"/>
                    <a:pt x="0" y="22"/>
                  </a:cubicBezTo>
                  <a:cubicBezTo>
                    <a:pt x="4" y="15"/>
                    <a:pt x="12" y="8"/>
                    <a:pt x="23" y="0"/>
                  </a:cubicBezTo>
                  <a:cubicBezTo>
                    <a:pt x="58" y="34"/>
                    <a:pt x="93" y="68"/>
                    <a:pt x="128" y="102"/>
                  </a:cubicBezTo>
                  <a:cubicBezTo>
                    <a:pt x="128" y="106"/>
                    <a:pt x="128" y="110"/>
                    <a:pt x="128" y="11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" name="Freeform 129"/>
            <p:cNvSpPr>
              <a:spLocks/>
            </p:cNvSpPr>
            <p:nvPr/>
          </p:nvSpPr>
          <p:spPr bwMode="auto">
            <a:xfrm>
              <a:off x="-3240088" y="1697038"/>
              <a:ext cx="14288" cy="2108200"/>
            </a:xfrm>
            <a:custGeom>
              <a:avLst/>
              <a:gdLst>
                <a:gd name="T0" fmla="*/ 4 w 4"/>
                <a:gd name="T1" fmla="*/ 0 h 562"/>
                <a:gd name="T2" fmla="*/ 4 w 4"/>
                <a:gd name="T3" fmla="*/ 562 h 562"/>
                <a:gd name="T4" fmla="*/ 0 w 4"/>
                <a:gd name="T5" fmla="*/ 561 h 562"/>
                <a:gd name="T6" fmla="*/ 0 w 4"/>
                <a:gd name="T7" fmla="*/ 1 h 562"/>
                <a:gd name="T8" fmla="*/ 4 w 4"/>
                <a:gd name="T9" fmla="*/ 0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62">
                  <a:moveTo>
                    <a:pt x="4" y="0"/>
                  </a:moveTo>
                  <a:cubicBezTo>
                    <a:pt x="4" y="187"/>
                    <a:pt x="4" y="375"/>
                    <a:pt x="4" y="562"/>
                  </a:cubicBezTo>
                  <a:cubicBezTo>
                    <a:pt x="2" y="561"/>
                    <a:pt x="1" y="561"/>
                    <a:pt x="0" y="561"/>
                  </a:cubicBezTo>
                  <a:cubicBezTo>
                    <a:pt x="0" y="374"/>
                    <a:pt x="0" y="188"/>
                    <a:pt x="0" y="1"/>
                  </a:cubicBezTo>
                  <a:cubicBezTo>
                    <a:pt x="1" y="1"/>
                    <a:pt x="2" y="1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Freeform 131"/>
            <p:cNvSpPr>
              <a:spLocks/>
            </p:cNvSpPr>
            <p:nvPr/>
          </p:nvSpPr>
          <p:spPr bwMode="auto">
            <a:xfrm>
              <a:off x="-2205038" y="1277938"/>
              <a:ext cx="1258888" cy="1258887"/>
            </a:xfrm>
            <a:custGeom>
              <a:avLst/>
              <a:gdLst>
                <a:gd name="T0" fmla="*/ 0 w 336"/>
                <a:gd name="T1" fmla="*/ 234 h 336"/>
                <a:gd name="T2" fmla="*/ 234 w 336"/>
                <a:gd name="T3" fmla="*/ 0 h 336"/>
                <a:gd name="T4" fmla="*/ 336 w 336"/>
                <a:gd name="T5" fmla="*/ 102 h 336"/>
                <a:gd name="T6" fmla="*/ 102 w 336"/>
                <a:gd name="T7" fmla="*/ 336 h 336"/>
                <a:gd name="T8" fmla="*/ 0 w 336"/>
                <a:gd name="T9" fmla="*/ 234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6" h="336">
                  <a:moveTo>
                    <a:pt x="0" y="234"/>
                  </a:moveTo>
                  <a:cubicBezTo>
                    <a:pt x="77" y="157"/>
                    <a:pt x="156" y="78"/>
                    <a:pt x="234" y="0"/>
                  </a:cubicBezTo>
                  <a:cubicBezTo>
                    <a:pt x="267" y="34"/>
                    <a:pt x="303" y="69"/>
                    <a:pt x="336" y="102"/>
                  </a:cubicBezTo>
                  <a:cubicBezTo>
                    <a:pt x="258" y="180"/>
                    <a:pt x="179" y="258"/>
                    <a:pt x="102" y="336"/>
                  </a:cubicBezTo>
                  <a:cubicBezTo>
                    <a:pt x="70" y="303"/>
                    <a:pt x="34" y="268"/>
                    <a:pt x="0" y="2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Freeform 132"/>
            <p:cNvSpPr>
              <a:spLocks/>
            </p:cNvSpPr>
            <p:nvPr/>
          </p:nvSpPr>
          <p:spPr bwMode="auto">
            <a:xfrm>
              <a:off x="-2460626" y="2263775"/>
              <a:ext cx="520700" cy="555625"/>
            </a:xfrm>
            <a:custGeom>
              <a:avLst/>
              <a:gdLst>
                <a:gd name="T0" fmla="*/ 139 w 139"/>
                <a:gd name="T1" fmla="*/ 106 h 148"/>
                <a:gd name="T2" fmla="*/ 0 w 139"/>
                <a:gd name="T3" fmla="*/ 148 h 148"/>
                <a:gd name="T4" fmla="*/ 37 w 139"/>
                <a:gd name="T5" fmla="*/ 0 h 148"/>
                <a:gd name="T6" fmla="*/ 139 w 139"/>
                <a:gd name="T7" fmla="*/ 10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9" h="148">
                  <a:moveTo>
                    <a:pt x="139" y="106"/>
                  </a:moveTo>
                  <a:cubicBezTo>
                    <a:pt x="97" y="119"/>
                    <a:pt x="50" y="133"/>
                    <a:pt x="0" y="148"/>
                  </a:cubicBezTo>
                  <a:cubicBezTo>
                    <a:pt x="13" y="96"/>
                    <a:pt x="25" y="47"/>
                    <a:pt x="37" y="0"/>
                  </a:cubicBezTo>
                  <a:cubicBezTo>
                    <a:pt x="71" y="35"/>
                    <a:pt x="105" y="71"/>
                    <a:pt x="139" y="10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9226" name="Picture 10" descr="Image result for facebook icon png"/>
          <p:cNvPicPr>
            <a:picLocks noChangeArrowheads="1"/>
          </p:cNvPicPr>
          <p:nvPr/>
        </p:nvPicPr>
        <p:blipFill>
          <a:blip r:embed="rId8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87" y="4363448"/>
            <a:ext cx="209346" cy="20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Image result for linkedin icon png"/>
          <p:cNvPicPr>
            <a:picLocks noChangeArrowheads="1"/>
          </p:cNvPicPr>
          <p:nvPr/>
        </p:nvPicPr>
        <p:blipFill>
          <a:blip r:embed="rId9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87" y="5341144"/>
            <a:ext cx="209346" cy="20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/>
          </p:cNvPicPr>
          <p:nvPr/>
        </p:nvPicPr>
        <p:blipFill rotWithShape="1">
          <a:blip r:embed="rId10"/>
          <a:srcRect l="5130" t="10332" r="6282" b="14889"/>
          <a:stretch/>
        </p:blipFill>
        <p:spPr>
          <a:xfrm>
            <a:off x="8646777" y="952500"/>
            <a:ext cx="3477046" cy="5545140"/>
          </a:xfrm>
          <a:prstGeom prst="rect">
            <a:avLst/>
          </a:prstGeom>
        </p:spPr>
      </p:pic>
      <p:sp>
        <p:nvSpPr>
          <p:cNvPr id="2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63726" y="6497640"/>
            <a:ext cx="457200" cy="15398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 lang="en-US" altLang="en-US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ヒラギノ角ゴ Pro W3" pitchFamily="-84" charset="-128"/>
                <a:cs typeface="Segoe UI" pitchFamily="34" charset="0"/>
              </a:defRPr>
            </a:lvl1pPr>
          </a:lstStyle>
          <a:p>
            <a:fld id="{811E841D-5174-433A-8A6C-40EA6EA766D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915603"/>
      </p:ext>
    </p:extLst>
  </p:cSld>
  <p:clrMapOvr>
    <a:masterClrMapping/>
  </p:clrMapOvr>
  <p:transition spd="slow">
    <p:push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151" y="114300"/>
            <a:ext cx="10658475" cy="938436"/>
          </a:xfrm>
        </p:spPr>
        <p:txBody>
          <a:bodyPr/>
          <a:lstStyle/>
          <a:p>
            <a:pPr algn="ctr"/>
            <a:r>
              <a:rPr lang="en-US" dirty="0"/>
              <a:t>Humble suggestions to ICSI -high time to start quickly</a:t>
            </a:r>
            <a:r>
              <a:rPr lang="en-IN" sz="4000" dirty="0"/>
              <a:t>	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41709" y="1340768"/>
            <a:ext cx="10809287" cy="78421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2251" tIns="192251" rIns="192251" bIns="192251" numCol="1" spcCol="1270" anchor="ctr" anchorCtr="0">
            <a:noAutofit/>
          </a:bodyPr>
          <a:lstStyle/>
          <a:p>
            <a:pPr marL="342900" indent="-342900">
              <a:lnSpc>
                <a:spcPct val="155000"/>
              </a:lnSpc>
            </a:pPr>
            <a:r>
              <a:rPr lang="en-IN" sz="2800" dirty="0"/>
              <a:t>1. Include in syllabus full paper immediately </a:t>
            </a:r>
            <a:endParaRPr lang="en-US" sz="2800" dirty="0"/>
          </a:p>
        </p:txBody>
      </p:sp>
      <p:sp>
        <p:nvSpPr>
          <p:cNvPr id="15" name="Rectangle 14"/>
          <p:cNvSpPr/>
          <p:nvPr/>
        </p:nvSpPr>
        <p:spPr>
          <a:xfrm>
            <a:off x="541709" y="2636912"/>
            <a:ext cx="10809287" cy="86409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2251" tIns="192251" rIns="192251" bIns="192251" numCol="1" spcCol="1270" anchor="ctr" anchorCtr="0">
            <a:noAutofit/>
          </a:bodyPr>
          <a:lstStyle/>
          <a:p>
            <a:pPr marL="342900" indent="-342900">
              <a:lnSpc>
                <a:spcPct val="150000"/>
              </a:lnSpc>
            </a:pPr>
            <a:r>
              <a:rPr lang="en-US" sz="2800" dirty="0"/>
              <a:t>2. Start certificate courses for current professionals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17858" y="3933056"/>
            <a:ext cx="10832768" cy="9361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2251" tIns="192251" rIns="192251" bIns="192251" numCol="1" spcCol="1270" anchor="ctr" anchorCtr="0">
            <a:noAutofit/>
          </a:bodyPr>
          <a:lstStyle/>
          <a:p>
            <a:pPr marL="342900" indent="-342900">
              <a:lnSpc>
                <a:spcPct val="155000"/>
              </a:lnSpc>
            </a:pPr>
            <a:r>
              <a:rPr lang="en-GB" sz="2800" dirty="0"/>
              <a:t>3. Hold Webinars, Seminars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63726" y="6497640"/>
            <a:ext cx="457200" cy="15398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 lang="en-US" altLang="en-US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ヒラギノ角ゴ Pro W3" pitchFamily="-84" charset="-128"/>
                <a:cs typeface="Segoe UI" pitchFamily="34" charset="0"/>
              </a:defRPr>
            </a:lvl1pPr>
          </a:lstStyle>
          <a:p>
            <a:fld id="{811E841D-5174-433A-8A6C-40EA6EA766DF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71115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/>
              <a:t>High time to start quickly</a:t>
            </a:r>
            <a:r>
              <a:rPr lang="en-IN" sz="4000" dirty="0"/>
              <a:t>	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41709" y="1340768"/>
            <a:ext cx="10809287" cy="129614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2251" tIns="192251" rIns="192251" bIns="192251" numCol="1" spcCol="1270" anchor="ctr" anchorCtr="0">
            <a:noAutofit/>
          </a:bodyPr>
          <a:lstStyle/>
          <a:p>
            <a:pPr marL="342900" indent="-342900">
              <a:lnSpc>
                <a:spcPct val="155000"/>
              </a:lnSpc>
            </a:pPr>
            <a:r>
              <a:rPr lang="en-IN" sz="2800" dirty="0"/>
              <a:t>1. Committee to analyse comments on Valuation standards by ICSI</a:t>
            </a:r>
            <a:endParaRPr lang="en-US" sz="2800" dirty="0"/>
          </a:p>
        </p:txBody>
      </p:sp>
      <p:sp>
        <p:nvSpPr>
          <p:cNvPr id="15" name="Rectangle 14"/>
          <p:cNvSpPr/>
          <p:nvPr/>
        </p:nvSpPr>
        <p:spPr>
          <a:xfrm>
            <a:off x="541709" y="2966864"/>
            <a:ext cx="10809287" cy="122413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2251" tIns="192251" rIns="192251" bIns="192251" numCol="1" spcCol="1270" anchor="ctr" anchorCtr="0">
            <a:noAutofit/>
          </a:bodyPr>
          <a:lstStyle/>
          <a:p>
            <a:pPr marL="342900" indent="-342900">
              <a:lnSpc>
                <a:spcPct val="150000"/>
              </a:lnSpc>
            </a:pPr>
            <a:r>
              <a:rPr lang="en-US" sz="2800" dirty="0"/>
              <a:t>2. Make Mandatory legal due diligence for every valuation, to be certified by Company secretary – A BIG OPPORTUNITY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41708" y="4470648"/>
            <a:ext cx="10809287" cy="132055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2251" tIns="192251" rIns="192251" bIns="192251" numCol="1" spcCol="1270" anchor="ctr" anchorCtr="0">
            <a:noAutofit/>
          </a:bodyPr>
          <a:lstStyle/>
          <a:p>
            <a:pPr marL="342900" indent="-342900">
              <a:lnSpc>
                <a:spcPct val="155000"/>
              </a:lnSpc>
            </a:pPr>
            <a:r>
              <a:rPr lang="en-GB" sz="2800" dirty="0"/>
              <a:t>3. Currently every valuer puts disclaimer for legal due diligence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63726" y="6497640"/>
            <a:ext cx="457200" cy="15398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 lang="en-US" altLang="en-US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ヒラギノ角ゴ Pro W3" pitchFamily="-84" charset="-128"/>
                <a:cs typeface="Segoe UI" pitchFamily="34" charset="0"/>
              </a:defRPr>
            </a:lvl1pPr>
          </a:lstStyle>
          <a:p>
            <a:fld id="{811E841D-5174-433A-8A6C-40EA6EA766DF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733379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>
                <a:solidFill>
                  <a:srgbClr val="000000"/>
                </a:solidFill>
              </a:rPr>
              <a:t>High time to start quickly</a:t>
            </a:r>
            <a:r>
              <a:rPr lang="en-IN" sz="4000" dirty="0"/>
              <a:t>	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41709" y="1340768"/>
            <a:ext cx="10809287" cy="78421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2251" tIns="192251" rIns="192251" bIns="192251" numCol="1" spcCol="1270" anchor="ctr" anchorCtr="0">
            <a:noAutofit/>
          </a:bodyPr>
          <a:lstStyle/>
          <a:p>
            <a:pPr marL="342900" indent="-342900">
              <a:lnSpc>
                <a:spcPct val="155000"/>
              </a:lnSpc>
            </a:pPr>
            <a:r>
              <a:rPr lang="en-IN" sz="2800" dirty="0"/>
              <a:t>1. Keep goal of at least few thousand valuers quickly as regd. valuers</a:t>
            </a:r>
            <a:endParaRPr lang="en-US" sz="2800" dirty="0"/>
          </a:p>
        </p:txBody>
      </p:sp>
      <p:sp>
        <p:nvSpPr>
          <p:cNvPr id="15" name="Rectangle 14"/>
          <p:cNvSpPr/>
          <p:nvPr/>
        </p:nvSpPr>
        <p:spPr>
          <a:xfrm>
            <a:off x="541709" y="2636912"/>
            <a:ext cx="10809287" cy="102068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2251" tIns="192251" rIns="192251" bIns="192251" numCol="1" spcCol="1270" anchor="ctr" anchorCtr="0">
            <a:noAutofit/>
          </a:bodyPr>
          <a:lstStyle/>
          <a:p>
            <a:pPr marL="342900" indent="-342900">
              <a:lnSpc>
                <a:spcPct val="150000"/>
              </a:lnSpc>
            </a:pPr>
            <a:r>
              <a:rPr lang="en-US" sz="2800" dirty="0"/>
              <a:t>2. Valuation for M &amp; A – is biggest need in value terms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17858" y="4114800"/>
            <a:ext cx="10809287" cy="93610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2251" tIns="192251" rIns="192251" bIns="192251" numCol="1" spcCol="1270" anchor="ctr" anchorCtr="0">
            <a:noAutofit/>
          </a:bodyPr>
          <a:lstStyle/>
          <a:p>
            <a:pPr marL="342900" indent="-342900">
              <a:lnSpc>
                <a:spcPct val="155000"/>
              </a:lnSpc>
            </a:pPr>
            <a:r>
              <a:rPr lang="en-GB" sz="2800" dirty="0"/>
              <a:t>3. Currently every valuer puts disclaimer for legal due diligence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63726" y="6497640"/>
            <a:ext cx="457200" cy="15398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 lang="en-US" altLang="en-US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ヒラギノ角ゴ Pro W3" pitchFamily="-84" charset="-128"/>
                <a:cs typeface="Segoe UI" pitchFamily="34" charset="0"/>
              </a:defRPr>
            </a:lvl1pPr>
          </a:lstStyle>
          <a:p>
            <a:fld id="{811E841D-5174-433A-8A6C-40EA6EA766DF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724823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599" dirty="0"/>
              <a:t>Learn new concepts</a:t>
            </a:r>
            <a:endParaRPr lang="en-IN" sz="3599" dirty="0"/>
          </a:p>
        </p:txBody>
      </p:sp>
      <p:sp>
        <p:nvSpPr>
          <p:cNvPr id="6" name="Freeform 5"/>
          <p:cNvSpPr/>
          <p:nvPr/>
        </p:nvSpPr>
        <p:spPr>
          <a:xfrm>
            <a:off x="1449250" y="1828802"/>
            <a:ext cx="676252" cy="75915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759159"/>
                </a:lnTo>
                <a:lnTo>
                  <a:pt x="676252" y="759159"/>
                </a:ln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reeform 7"/>
          <p:cNvSpPr>
            <a:spLocks/>
          </p:cNvSpPr>
          <p:nvPr/>
        </p:nvSpPr>
        <p:spPr>
          <a:xfrm>
            <a:off x="2125503" y="2253002"/>
            <a:ext cx="2747026" cy="1117610"/>
          </a:xfrm>
          <a:custGeom>
            <a:avLst/>
            <a:gdLst>
              <a:gd name="connsiteX0" fmla="*/ 0 w 2330012"/>
              <a:gd name="connsiteY0" fmla="*/ 111761 h 1117610"/>
              <a:gd name="connsiteX1" fmla="*/ 111761 w 2330012"/>
              <a:gd name="connsiteY1" fmla="*/ 0 h 1117610"/>
              <a:gd name="connsiteX2" fmla="*/ 2218251 w 2330012"/>
              <a:gd name="connsiteY2" fmla="*/ 0 h 1117610"/>
              <a:gd name="connsiteX3" fmla="*/ 2330012 w 2330012"/>
              <a:gd name="connsiteY3" fmla="*/ 111761 h 1117610"/>
              <a:gd name="connsiteX4" fmla="*/ 2330012 w 2330012"/>
              <a:gd name="connsiteY4" fmla="*/ 1005849 h 1117610"/>
              <a:gd name="connsiteX5" fmla="*/ 2218251 w 2330012"/>
              <a:gd name="connsiteY5" fmla="*/ 1117610 h 1117610"/>
              <a:gd name="connsiteX6" fmla="*/ 111761 w 2330012"/>
              <a:gd name="connsiteY6" fmla="*/ 1117610 h 1117610"/>
              <a:gd name="connsiteX7" fmla="*/ 0 w 2330012"/>
              <a:gd name="connsiteY7" fmla="*/ 1005849 h 1117610"/>
              <a:gd name="connsiteX8" fmla="*/ 0 w 2330012"/>
              <a:gd name="connsiteY8" fmla="*/ 111761 h 111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30012" h="1117610">
                <a:moveTo>
                  <a:pt x="0" y="111761"/>
                </a:moveTo>
                <a:cubicBezTo>
                  <a:pt x="0" y="50037"/>
                  <a:pt x="50037" y="0"/>
                  <a:pt x="111761" y="0"/>
                </a:cubicBezTo>
                <a:lnTo>
                  <a:pt x="2218251" y="0"/>
                </a:lnTo>
                <a:cubicBezTo>
                  <a:pt x="2279975" y="0"/>
                  <a:pt x="2330012" y="50037"/>
                  <a:pt x="2330012" y="111761"/>
                </a:cubicBezTo>
                <a:lnTo>
                  <a:pt x="2330012" y="1005849"/>
                </a:lnTo>
                <a:cubicBezTo>
                  <a:pt x="2330012" y="1067573"/>
                  <a:pt x="2279975" y="1117610"/>
                  <a:pt x="2218251" y="1117610"/>
                </a:cubicBezTo>
                <a:lnTo>
                  <a:pt x="111761" y="1117610"/>
                </a:lnTo>
                <a:cubicBezTo>
                  <a:pt x="50037" y="1117610"/>
                  <a:pt x="0" y="1067573"/>
                  <a:pt x="0" y="1005849"/>
                </a:cubicBezTo>
                <a:lnTo>
                  <a:pt x="0" y="111761"/>
                </a:lnTo>
                <a:close/>
              </a:path>
            </a:pathLst>
          </a:custGeom>
          <a:solidFill>
            <a:srgbClr val="FFFF00">
              <a:alpha val="9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2880" tIns="91440" rIns="91440" bIns="91440" numCol="1" spcCol="1270" anchor="ctr" anchorCtr="0">
            <a:noAutofit/>
          </a:bodyPr>
          <a:lstStyle/>
          <a:p>
            <a:pPr marL="0" lvl="0" indent="0" defTabSz="124460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kern="1200" dirty="0">
                <a:latin typeface="Segoe UI" panose="020B0502040204020203" pitchFamily="34" charset="0"/>
                <a:cs typeface="Segoe UI" panose="020B0502040204020203" pitchFamily="34" charset="0"/>
              </a:rPr>
              <a:t>GMV Model</a:t>
            </a:r>
            <a:endParaRPr lang="en-IN" sz="2400" kern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1449250" y="1828802"/>
            <a:ext cx="676252" cy="236719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367199"/>
                </a:lnTo>
                <a:lnTo>
                  <a:pt x="676252" y="2367199"/>
                </a:ln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reeform 9"/>
          <p:cNvSpPr>
            <a:spLocks/>
          </p:cNvSpPr>
          <p:nvPr/>
        </p:nvSpPr>
        <p:spPr>
          <a:xfrm>
            <a:off x="2125503" y="3636437"/>
            <a:ext cx="2747026" cy="1117610"/>
          </a:xfrm>
          <a:custGeom>
            <a:avLst/>
            <a:gdLst>
              <a:gd name="connsiteX0" fmla="*/ 0 w 2330012"/>
              <a:gd name="connsiteY0" fmla="*/ 156682 h 1566823"/>
              <a:gd name="connsiteX1" fmla="*/ 156682 w 2330012"/>
              <a:gd name="connsiteY1" fmla="*/ 0 h 1566823"/>
              <a:gd name="connsiteX2" fmla="*/ 2173330 w 2330012"/>
              <a:gd name="connsiteY2" fmla="*/ 0 h 1566823"/>
              <a:gd name="connsiteX3" fmla="*/ 2330012 w 2330012"/>
              <a:gd name="connsiteY3" fmla="*/ 156682 h 1566823"/>
              <a:gd name="connsiteX4" fmla="*/ 2330012 w 2330012"/>
              <a:gd name="connsiteY4" fmla="*/ 1410141 h 1566823"/>
              <a:gd name="connsiteX5" fmla="*/ 2173330 w 2330012"/>
              <a:gd name="connsiteY5" fmla="*/ 1566823 h 1566823"/>
              <a:gd name="connsiteX6" fmla="*/ 156682 w 2330012"/>
              <a:gd name="connsiteY6" fmla="*/ 1566823 h 1566823"/>
              <a:gd name="connsiteX7" fmla="*/ 0 w 2330012"/>
              <a:gd name="connsiteY7" fmla="*/ 1410141 h 1566823"/>
              <a:gd name="connsiteX8" fmla="*/ 0 w 2330012"/>
              <a:gd name="connsiteY8" fmla="*/ 156682 h 1566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30012" h="1566823">
                <a:moveTo>
                  <a:pt x="0" y="156682"/>
                </a:moveTo>
                <a:cubicBezTo>
                  <a:pt x="0" y="70149"/>
                  <a:pt x="70149" y="0"/>
                  <a:pt x="156682" y="0"/>
                </a:cubicBezTo>
                <a:lnTo>
                  <a:pt x="2173330" y="0"/>
                </a:lnTo>
                <a:cubicBezTo>
                  <a:pt x="2259863" y="0"/>
                  <a:pt x="2330012" y="70149"/>
                  <a:pt x="2330012" y="156682"/>
                </a:cubicBezTo>
                <a:lnTo>
                  <a:pt x="2330012" y="1410141"/>
                </a:lnTo>
                <a:cubicBezTo>
                  <a:pt x="2330012" y="1496674"/>
                  <a:pt x="2259863" y="1566823"/>
                  <a:pt x="2173330" y="1566823"/>
                </a:cubicBezTo>
                <a:lnTo>
                  <a:pt x="156682" y="1566823"/>
                </a:lnTo>
                <a:cubicBezTo>
                  <a:pt x="70149" y="1566823"/>
                  <a:pt x="0" y="1496674"/>
                  <a:pt x="0" y="1410141"/>
                </a:cubicBezTo>
                <a:lnTo>
                  <a:pt x="0" y="156682"/>
                </a:lnTo>
                <a:close/>
              </a:path>
            </a:pathLst>
          </a:custGeom>
          <a:solidFill>
            <a:srgbClr val="92D050">
              <a:alpha val="9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2880" tIns="91440" rIns="91440" bIns="91440" numCol="1" spcCol="1270" anchor="ctr" anchorCtr="0">
            <a:noAutofit/>
          </a:bodyPr>
          <a:lstStyle/>
          <a:p>
            <a:pPr marL="0" lvl="0" indent="0" defTabSz="124460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kern="1200" dirty="0">
                <a:latin typeface="Segoe UI" panose="020B0502040204020203" pitchFamily="34" charset="0"/>
                <a:cs typeface="Segoe UI" panose="020B0502040204020203" pitchFamily="34" charset="0"/>
              </a:rPr>
              <a:t>Startup valuations</a:t>
            </a:r>
            <a:endParaRPr lang="en-IN" sz="2400" kern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6903563" y="1923419"/>
            <a:ext cx="1069879" cy="68766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687665"/>
                </a:lnTo>
                <a:lnTo>
                  <a:pt x="1069879" y="687665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reeform 12"/>
          <p:cNvSpPr>
            <a:spLocks/>
          </p:cNvSpPr>
          <p:nvPr/>
        </p:nvSpPr>
        <p:spPr>
          <a:xfrm>
            <a:off x="7973441" y="2253002"/>
            <a:ext cx="2747026" cy="1117610"/>
          </a:xfrm>
          <a:custGeom>
            <a:avLst/>
            <a:gdLst>
              <a:gd name="connsiteX0" fmla="*/ 0 w 2418849"/>
              <a:gd name="connsiteY0" fmla="*/ 98385 h 983854"/>
              <a:gd name="connsiteX1" fmla="*/ 98385 w 2418849"/>
              <a:gd name="connsiteY1" fmla="*/ 0 h 983854"/>
              <a:gd name="connsiteX2" fmla="*/ 2320464 w 2418849"/>
              <a:gd name="connsiteY2" fmla="*/ 0 h 983854"/>
              <a:gd name="connsiteX3" fmla="*/ 2418849 w 2418849"/>
              <a:gd name="connsiteY3" fmla="*/ 98385 h 983854"/>
              <a:gd name="connsiteX4" fmla="*/ 2418849 w 2418849"/>
              <a:gd name="connsiteY4" fmla="*/ 885469 h 983854"/>
              <a:gd name="connsiteX5" fmla="*/ 2320464 w 2418849"/>
              <a:gd name="connsiteY5" fmla="*/ 983854 h 983854"/>
              <a:gd name="connsiteX6" fmla="*/ 98385 w 2418849"/>
              <a:gd name="connsiteY6" fmla="*/ 983854 h 983854"/>
              <a:gd name="connsiteX7" fmla="*/ 0 w 2418849"/>
              <a:gd name="connsiteY7" fmla="*/ 885469 h 983854"/>
              <a:gd name="connsiteX8" fmla="*/ 0 w 2418849"/>
              <a:gd name="connsiteY8" fmla="*/ 98385 h 983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8849" h="983854">
                <a:moveTo>
                  <a:pt x="0" y="98385"/>
                </a:moveTo>
                <a:cubicBezTo>
                  <a:pt x="0" y="44048"/>
                  <a:pt x="44048" y="0"/>
                  <a:pt x="98385" y="0"/>
                </a:cubicBezTo>
                <a:lnTo>
                  <a:pt x="2320464" y="0"/>
                </a:lnTo>
                <a:cubicBezTo>
                  <a:pt x="2374801" y="0"/>
                  <a:pt x="2418849" y="44048"/>
                  <a:pt x="2418849" y="98385"/>
                </a:cubicBezTo>
                <a:lnTo>
                  <a:pt x="2418849" y="885469"/>
                </a:lnTo>
                <a:cubicBezTo>
                  <a:pt x="2418849" y="939806"/>
                  <a:pt x="2374801" y="983854"/>
                  <a:pt x="2320464" y="983854"/>
                </a:cubicBezTo>
                <a:lnTo>
                  <a:pt x="98385" y="983854"/>
                </a:lnTo>
                <a:cubicBezTo>
                  <a:pt x="44048" y="983854"/>
                  <a:pt x="0" y="939806"/>
                  <a:pt x="0" y="885469"/>
                </a:cubicBezTo>
                <a:lnTo>
                  <a:pt x="0" y="98385"/>
                </a:lnTo>
                <a:close/>
              </a:path>
            </a:pathLst>
          </a:custGeom>
          <a:solidFill>
            <a:srgbClr val="00B0F0">
              <a:alpha val="9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2880" tIns="91440" rIns="91440" bIns="91440" numCol="1" spcCol="1270" anchor="ctr" anchorCtr="0">
            <a:noAutofit/>
          </a:bodyPr>
          <a:lstStyle/>
          <a:p>
            <a:pPr defTabSz="1244600">
              <a:spcBef>
                <a:spcPts val="600"/>
              </a:spcBef>
              <a:spcAft>
                <a:spcPts val="0"/>
              </a:spcAft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1. Market price</a:t>
            </a:r>
            <a:endParaRPr lang="en-IN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6903562" y="1923417"/>
            <a:ext cx="1012908" cy="216031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160318"/>
                </a:lnTo>
                <a:lnTo>
                  <a:pt x="1012908" y="2160318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Freeform 14"/>
          <p:cNvSpPr>
            <a:spLocks/>
          </p:cNvSpPr>
          <p:nvPr/>
        </p:nvSpPr>
        <p:spPr>
          <a:xfrm>
            <a:off x="7916470" y="3636437"/>
            <a:ext cx="2747026" cy="1117610"/>
          </a:xfrm>
          <a:custGeom>
            <a:avLst/>
            <a:gdLst>
              <a:gd name="connsiteX0" fmla="*/ 0 w 2540767"/>
              <a:gd name="connsiteY0" fmla="*/ 134864 h 1348643"/>
              <a:gd name="connsiteX1" fmla="*/ 134864 w 2540767"/>
              <a:gd name="connsiteY1" fmla="*/ 0 h 1348643"/>
              <a:gd name="connsiteX2" fmla="*/ 2405903 w 2540767"/>
              <a:gd name="connsiteY2" fmla="*/ 0 h 1348643"/>
              <a:gd name="connsiteX3" fmla="*/ 2540767 w 2540767"/>
              <a:gd name="connsiteY3" fmla="*/ 134864 h 1348643"/>
              <a:gd name="connsiteX4" fmla="*/ 2540767 w 2540767"/>
              <a:gd name="connsiteY4" fmla="*/ 1213779 h 1348643"/>
              <a:gd name="connsiteX5" fmla="*/ 2405903 w 2540767"/>
              <a:gd name="connsiteY5" fmla="*/ 1348643 h 1348643"/>
              <a:gd name="connsiteX6" fmla="*/ 134864 w 2540767"/>
              <a:gd name="connsiteY6" fmla="*/ 1348643 h 1348643"/>
              <a:gd name="connsiteX7" fmla="*/ 0 w 2540767"/>
              <a:gd name="connsiteY7" fmla="*/ 1213779 h 1348643"/>
              <a:gd name="connsiteX8" fmla="*/ 0 w 2540767"/>
              <a:gd name="connsiteY8" fmla="*/ 134864 h 1348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40767" h="1348643">
                <a:moveTo>
                  <a:pt x="0" y="134864"/>
                </a:moveTo>
                <a:cubicBezTo>
                  <a:pt x="0" y="60381"/>
                  <a:pt x="60381" y="0"/>
                  <a:pt x="134864" y="0"/>
                </a:cubicBezTo>
                <a:lnTo>
                  <a:pt x="2405903" y="0"/>
                </a:lnTo>
                <a:cubicBezTo>
                  <a:pt x="2480386" y="0"/>
                  <a:pt x="2540767" y="60381"/>
                  <a:pt x="2540767" y="134864"/>
                </a:cubicBezTo>
                <a:lnTo>
                  <a:pt x="2540767" y="1213779"/>
                </a:lnTo>
                <a:cubicBezTo>
                  <a:pt x="2540767" y="1288262"/>
                  <a:pt x="2480386" y="1348643"/>
                  <a:pt x="2405903" y="1348643"/>
                </a:cubicBezTo>
                <a:lnTo>
                  <a:pt x="134864" y="1348643"/>
                </a:lnTo>
                <a:cubicBezTo>
                  <a:pt x="60381" y="1348643"/>
                  <a:pt x="0" y="1288262"/>
                  <a:pt x="0" y="1213779"/>
                </a:cubicBezTo>
                <a:lnTo>
                  <a:pt x="0" y="134864"/>
                </a:lnTo>
                <a:close/>
              </a:path>
            </a:pathLst>
          </a:custGeom>
          <a:solidFill>
            <a:schemeClr val="accent4">
              <a:alpha val="9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2880" tIns="91440" rIns="91440" bIns="91440" numCol="1" spcCol="1270" anchor="ctr" anchorCtr="0">
            <a:noAutofit/>
          </a:bodyPr>
          <a:lstStyle/>
          <a:p>
            <a:pPr defTabSz="1244600">
              <a:spcBef>
                <a:spcPts val="600"/>
              </a:spcBef>
              <a:spcAft>
                <a:spcPts val="0"/>
              </a:spcAft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2. Observable    Inputs</a:t>
            </a:r>
            <a:endParaRPr lang="en-IN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6903562" y="1923417"/>
            <a:ext cx="1012908" cy="349208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492086"/>
                </a:lnTo>
                <a:lnTo>
                  <a:pt x="1012908" y="3492086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Freeform 16"/>
          <p:cNvSpPr>
            <a:spLocks/>
          </p:cNvSpPr>
          <p:nvPr/>
        </p:nvSpPr>
        <p:spPr>
          <a:xfrm>
            <a:off x="7916471" y="5080546"/>
            <a:ext cx="2747026" cy="1117610"/>
          </a:xfrm>
          <a:custGeom>
            <a:avLst/>
            <a:gdLst>
              <a:gd name="connsiteX0" fmla="*/ 0 w 2550476"/>
              <a:gd name="connsiteY0" fmla="*/ 111761 h 1117610"/>
              <a:gd name="connsiteX1" fmla="*/ 111761 w 2550476"/>
              <a:gd name="connsiteY1" fmla="*/ 0 h 1117610"/>
              <a:gd name="connsiteX2" fmla="*/ 2438715 w 2550476"/>
              <a:gd name="connsiteY2" fmla="*/ 0 h 1117610"/>
              <a:gd name="connsiteX3" fmla="*/ 2550476 w 2550476"/>
              <a:gd name="connsiteY3" fmla="*/ 111761 h 1117610"/>
              <a:gd name="connsiteX4" fmla="*/ 2550476 w 2550476"/>
              <a:gd name="connsiteY4" fmla="*/ 1005849 h 1117610"/>
              <a:gd name="connsiteX5" fmla="*/ 2438715 w 2550476"/>
              <a:gd name="connsiteY5" fmla="*/ 1117610 h 1117610"/>
              <a:gd name="connsiteX6" fmla="*/ 111761 w 2550476"/>
              <a:gd name="connsiteY6" fmla="*/ 1117610 h 1117610"/>
              <a:gd name="connsiteX7" fmla="*/ 0 w 2550476"/>
              <a:gd name="connsiteY7" fmla="*/ 1005849 h 1117610"/>
              <a:gd name="connsiteX8" fmla="*/ 0 w 2550476"/>
              <a:gd name="connsiteY8" fmla="*/ 111761 h 111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0476" h="1117610">
                <a:moveTo>
                  <a:pt x="0" y="111761"/>
                </a:moveTo>
                <a:cubicBezTo>
                  <a:pt x="0" y="50037"/>
                  <a:pt x="50037" y="0"/>
                  <a:pt x="111761" y="0"/>
                </a:cubicBezTo>
                <a:lnTo>
                  <a:pt x="2438715" y="0"/>
                </a:lnTo>
                <a:cubicBezTo>
                  <a:pt x="2500439" y="0"/>
                  <a:pt x="2550476" y="50037"/>
                  <a:pt x="2550476" y="111761"/>
                </a:cubicBezTo>
                <a:lnTo>
                  <a:pt x="2550476" y="1005849"/>
                </a:lnTo>
                <a:cubicBezTo>
                  <a:pt x="2550476" y="1067573"/>
                  <a:pt x="2500439" y="1117610"/>
                  <a:pt x="2438715" y="1117610"/>
                </a:cubicBezTo>
                <a:lnTo>
                  <a:pt x="111761" y="1117610"/>
                </a:lnTo>
                <a:cubicBezTo>
                  <a:pt x="50037" y="1117610"/>
                  <a:pt x="0" y="1067573"/>
                  <a:pt x="0" y="1005849"/>
                </a:cubicBezTo>
                <a:lnTo>
                  <a:pt x="0" y="111761"/>
                </a:lnTo>
                <a:close/>
              </a:path>
            </a:pathLst>
          </a:custGeom>
          <a:solidFill>
            <a:schemeClr val="bg1">
              <a:lumMod val="85000"/>
              <a:alpha val="9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2880" tIns="91440" rIns="91440" bIns="91440" numCol="1" spcCol="1270" anchor="ctr" anchorCtr="0">
            <a:noAutofit/>
          </a:bodyPr>
          <a:lstStyle/>
          <a:p>
            <a:pPr defTabSz="1244600">
              <a:spcBef>
                <a:spcPts val="600"/>
              </a:spcBef>
              <a:spcAft>
                <a:spcPts val="0"/>
              </a:spcAft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3. Unobservable 	inputs</a:t>
            </a:r>
            <a:endParaRPr lang="en-IN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>
          <a:xfrm>
            <a:off x="757730" y="1322740"/>
            <a:ext cx="2235221" cy="716913"/>
          </a:xfrm>
          <a:custGeom>
            <a:avLst/>
            <a:gdLst>
              <a:gd name="connsiteX0" fmla="*/ 0 w 2235221"/>
              <a:gd name="connsiteY0" fmla="*/ 71691 h 716913"/>
              <a:gd name="connsiteX1" fmla="*/ 71691 w 2235221"/>
              <a:gd name="connsiteY1" fmla="*/ 0 h 716913"/>
              <a:gd name="connsiteX2" fmla="*/ 2163530 w 2235221"/>
              <a:gd name="connsiteY2" fmla="*/ 0 h 716913"/>
              <a:gd name="connsiteX3" fmla="*/ 2235221 w 2235221"/>
              <a:gd name="connsiteY3" fmla="*/ 71691 h 716913"/>
              <a:gd name="connsiteX4" fmla="*/ 2235221 w 2235221"/>
              <a:gd name="connsiteY4" fmla="*/ 645222 h 716913"/>
              <a:gd name="connsiteX5" fmla="*/ 2163530 w 2235221"/>
              <a:gd name="connsiteY5" fmla="*/ 716913 h 716913"/>
              <a:gd name="connsiteX6" fmla="*/ 71691 w 2235221"/>
              <a:gd name="connsiteY6" fmla="*/ 716913 h 716913"/>
              <a:gd name="connsiteX7" fmla="*/ 0 w 2235221"/>
              <a:gd name="connsiteY7" fmla="*/ 645222 h 716913"/>
              <a:gd name="connsiteX8" fmla="*/ 0 w 2235221"/>
              <a:gd name="connsiteY8" fmla="*/ 71691 h 716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5221" h="716913">
                <a:moveTo>
                  <a:pt x="0" y="71691"/>
                </a:moveTo>
                <a:cubicBezTo>
                  <a:pt x="0" y="32097"/>
                  <a:pt x="32097" y="0"/>
                  <a:pt x="71691" y="0"/>
                </a:cubicBezTo>
                <a:lnTo>
                  <a:pt x="2163530" y="0"/>
                </a:lnTo>
                <a:cubicBezTo>
                  <a:pt x="2203124" y="0"/>
                  <a:pt x="2235221" y="32097"/>
                  <a:pt x="2235221" y="71691"/>
                </a:cubicBezTo>
                <a:lnTo>
                  <a:pt x="2235221" y="645222"/>
                </a:lnTo>
                <a:cubicBezTo>
                  <a:pt x="2235221" y="684816"/>
                  <a:pt x="2203124" y="716913"/>
                  <a:pt x="2163530" y="716913"/>
                </a:cubicBezTo>
                <a:lnTo>
                  <a:pt x="71691" y="716913"/>
                </a:lnTo>
                <a:cubicBezTo>
                  <a:pt x="32097" y="716913"/>
                  <a:pt x="0" y="684816"/>
                  <a:pt x="0" y="645222"/>
                </a:cubicBezTo>
                <a:lnTo>
                  <a:pt x="0" y="71691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7198" tIns="71798" rIns="97198" bIns="71798" numCol="1" spcCol="1270" anchor="ctr" anchorCtr="0">
            <a:noAutofit/>
          </a:bodyPr>
          <a:lstStyle/>
          <a:p>
            <a:pPr marL="0" lvl="0" indent="0" algn="ctr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New models</a:t>
            </a:r>
            <a:endParaRPr lang="en-IN" sz="2800" kern="1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>
          <a:xfrm>
            <a:off x="6292405" y="1322740"/>
            <a:ext cx="3308764" cy="716913"/>
          </a:xfrm>
          <a:custGeom>
            <a:avLst/>
            <a:gdLst>
              <a:gd name="connsiteX0" fmla="*/ 0 w 2235221"/>
              <a:gd name="connsiteY0" fmla="*/ 82453 h 824528"/>
              <a:gd name="connsiteX1" fmla="*/ 82453 w 2235221"/>
              <a:gd name="connsiteY1" fmla="*/ 0 h 824528"/>
              <a:gd name="connsiteX2" fmla="*/ 2152768 w 2235221"/>
              <a:gd name="connsiteY2" fmla="*/ 0 h 824528"/>
              <a:gd name="connsiteX3" fmla="*/ 2235221 w 2235221"/>
              <a:gd name="connsiteY3" fmla="*/ 82453 h 824528"/>
              <a:gd name="connsiteX4" fmla="*/ 2235221 w 2235221"/>
              <a:gd name="connsiteY4" fmla="*/ 742075 h 824528"/>
              <a:gd name="connsiteX5" fmla="*/ 2152768 w 2235221"/>
              <a:gd name="connsiteY5" fmla="*/ 824528 h 824528"/>
              <a:gd name="connsiteX6" fmla="*/ 82453 w 2235221"/>
              <a:gd name="connsiteY6" fmla="*/ 824528 h 824528"/>
              <a:gd name="connsiteX7" fmla="*/ 0 w 2235221"/>
              <a:gd name="connsiteY7" fmla="*/ 742075 h 824528"/>
              <a:gd name="connsiteX8" fmla="*/ 0 w 2235221"/>
              <a:gd name="connsiteY8" fmla="*/ 82453 h 824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5221" h="824528">
                <a:moveTo>
                  <a:pt x="0" y="82453"/>
                </a:moveTo>
                <a:cubicBezTo>
                  <a:pt x="0" y="36915"/>
                  <a:pt x="36915" y="0"/>
                  <a:pt x="82453" y="0"/>
                </a:cubicBezTo>
                <a:lnTo>
                  <a:pt x="2152768" y="0"/>
                </a:lnTo>
                <a:cubicBezTo>
                  <a:pt x="2198306" y="0"/>
                  <a:pt x="2235221" y="36915"/>
                  <a:pt x="2235221" y="82453"/>
                </a:cubicBezTo>
                <a:lnTo>
                  <a:pt x="2235221" y="742075"/>
                </a:lnTo>
                <a:cubicBezTo>
                  <a:pt x="2235221" y="787613"/>
                  <a:pt x="2198306" y="824528"/>
                  <a:pt x="2152768" y="824528"/>
                </a:cubicBezTo>
                <a:lnTo>
                  <a:pt x="82453" y="824528"/>
                </a:lnTo>
                <a:cubicBezTo>
                  <a:pt x="36915" y="824528"/>
                  <a:pt x="0" y="787613"/>
                  <a:pt x="0" y="742075"/>
                </a:cubicBezTo>
                <a:lnTo>
                  <a:pt x="0" y="82453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0350" tIns="74950" rIns="100350" bIns="74950" numCol="1" spcCol="1270" anchor="ctr" anchorCtr="0">
            <a:noAutofit/>
          </a:bodyPr>
          <a:lstStyle/>
          <a:p>
            <a:pPr marL="0" lvl="0" indent="0" algn="ctr" defTabSz="1778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Level of inputs</a:t>
            </a:r>
            <a:endParaRPr lang="en-IN" sz="2800" kern="1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63726" y="6497640"/>
            <a:ext cx="457200" cy="15398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 lang="en-US" altLang="en-US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ヒラギノ角ゴ Pro W3" pitchFamily="-84" charset="-128"/>
                <a:cs typeface="Segoe UI" pitchFamily="34" charset="0"/>
              </a:defRPr>
            </a:lvl1pPr>
          </a:lstStyle>
          <a:p>
            <a:fld id="{811E841D-5174-433A-8A6C-40EA6EA766DF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947640"/>
      </p:ext>
    </p:extLst>
  </p:cSld>
  <p:clrMapOvr>
    <a:masterClrMapping/>
  </p:clrMapOvr>
  <p:transition spd="slow">
    <p:comb dir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11"/>
          <p:cNvSpPr txBox="1">
            <a:spLocks/>
          </p:cNvSpPr>
          <p:nvPr/>
        </p:nvSpPr>
        <p:spPr>
          <a:xfrm>
            <a:off x="6780212" y="1219200"/>
            <a:ext cx="3242267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5750" lvl="0" indent="-285750" algn="ctr" eaLnBrk="0" hangingPunct="0">
              <a:lnSpc>
                <a:spcPct val="90000"/>
              </a:lnSpc>
              <a:spcBef>
                <a:spcPts val="1000"/>
              </a:spcBef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</a:t>
            </a:r>
            <a:r>
              <a:rPr lang="en-US" sz="4400" b="1" dirty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IN" sz="4400" b="1" dirty="0">
                <a:solidFill>
                  <a:srgbClr val="0070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offer my services on Valuation and IFRS</a:t>
            </a:r>
          </a:p>
          <a:p>
            <a:pPr marL="285750" lvl="0" indent="-285750" algn="ctr" eaLnBrk="0" hangingPunct="0">
              <a:lnSpc>
                <a:spcPct val="90000"/>
              </a:lnSpc>
              <a:spcBef>
                <a:spcPts val="1000"/>
              </a:spcBef>
              <a:defRPr/>
            </a:pPr>
            <a:r>
              <a:rPr kumimoji="0" lang="en-IN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To ICSI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63726" y="6497640"/>
            <a:ext cx="457200" cy="15398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 lang="en-US" altLang="en-US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ヒラギノ角ゴ Pro W3" pitchFamily="-84" charset="-128"/>
                <a:cs typeface="Segoe UI" pitchFamily="34" charset="0"/>
              </a:defRPr>
            </a:lvl1pPr>
          </a:lstStyle>
          <a:p>
            <a:fld id="{811E841D-5174-433A-8A6C-40EA6EA766DF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6" name="Picture 5" descr="SSgraphi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212" y="1219200"/>
            <a:ext cx="3581400" cy="3810000"/>
          </a:xfrm>
          <a:prstGeom prst="rect">
            <a:avLst/>
          </a:prstGeom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/>
          </p:cNvSpPr>
          <p:nvPr/>
        </p:nvSpPr>
        <p:spPr>
          <a:xfrm>
            <a:off x="4418012" y="980728"/>
            <a:ext cx="5400600" cy="1274868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7286" tIns="127286" rIns="127286" bIns="127286" numCol="1" spcCol="1270" anchor="ctr" anchorCtr="0">
            <a:noAutofit/>
          </a:bodyPr>
          <a:lstStyle/>
          <a:p>
            <a:pPr algn="ctr" defTabSz="1066800">
              <a:spcBef>
                <a:spcPts val="600"/>
              </a:spcBef>
              <a:spcAft>
                <a:spcPts val="0"/>
              </a:spcAft>
            </a:pPr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IFRS/ Ind AS</a:t>
            </a:r>
            <a:endParaRPr lang="en-IN" sz="4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Rectangle 8"/>
          <p:cNvSpPr>
            <a:spLocks/>
          </p:cNvSpPr>
          <p:nvPr/>
        </p:nvSpPr>
        <p:spPr>
          <a:xfrm>
            <a:off x="4474976" y="5558125"/>
            <a:ext cx="5343636" cy="939516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7286" tIns="127286" rIns="127286" bIns="127286" numCol="1" spcCol="1270" anchor="ctr" anchorCtr="0">
            <a:noAutofit/>
          </a:bodyPr>
          <a:lstStyle/>
          <a:p>
            <a:pPr marL="2062163" defTabSz="1066800">
              <a:spcBef>
                <a:spcPts val="600"/>
              </a:spcBef>
              <a:spcAft>
                <a:spcPts val="0"/>
              </a:spcAft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NBFC</a:t>
            </a:r>
            <a:endParaRPr lang="en-IN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" name="Rectangle 9"/>
          <p:cNvSpPr>
            <a:spLocks/>
          </p:cNvSpPr>
          <p:nvPr/>
        </p:nvSpPr>
        <p:spPr>
          <a:xfrm>
            <a:off x="4474976" y="2514600"/>
            <a:ext cx="5343636" cy="1274868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7286" tIns="127286" rIns="127286" bIns="127286" numCol="1" spcCol="1270" anchor="ctr" anchorCtr="0">
            <a:noAutofit/>
          </a:bodyPr>
          <a:lstStyle/>
          <a:p>
            <a:pPr algn="ctr" defTabSz="1066800">
              <a:spcBef>
                <a:spcPts val="600"/>
              </a:spcBef>
              <a:spcAft>
                <a:spcPts val="0"/>
              </a:spcAft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BANKING</a:t>
            </a:r>
            <a:endParaRPr lang="en-IN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63726" y="6497640"/>
            <a:ext cx="457200" cy="15398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 lang="en-US" altLang="en-US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ヒラギノ角ゴ Pro W3" pitchFamily="-84" charset="-128"/>
                <a:cs typeface="Segoe UI" pitchFamily="34" charset="0"/>
              </a:defRPr>
            </a:lvl1pPr>
          </a:lstStyle>
          <a:p>
            <a:fld id="{811E841D-5174-433A-8A6C-40EA6EA766DF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16" name="Rectangle 15"/>
          <p:cNvSpPr>
            <a:spLocks/>
          </p:cNvSpPr>
          <p:nvPr/>
        </p:nvSpPr>
        <p:spPr>
          <a:xfrm>
            <a:off x="4474976" y="4114800"/>
            <a:ext cx="5343636" cy="109350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7286" tIns="127286" rIns="127286" bIns="127286" numCol="1" spcCol="1270" anchor="ctr" anchorCtr="0">
            <a:noAutofit/>
          </a:bodyPr>
          <a:lstStyle/>
          <a:p>
            <a:pPr algn="ctr" defTabSz="1066800">
              <a:spcBef>
                <a:spcPts val="600"/>
              </a:spcBef>
              <a:spcAft>
                <a:spcPts val="0"/>
              </a:spcAft>
            </a:pP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INSURANCE</a:t>
            </a:r>
            <a:endParaRPr lang="en-IN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1" name="Picture 10" descr="IFRSInd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812" y="980728"/>
            <a:ext cx="1600200" cy="1274868"/>
          </a:xfrm>
          <a:prstGeom prst="rect">
            <a:avLst/>
          </a:prstGeom>
        </p:spPr>
      </p:pic>
      <p:pic>
        <p:nvPicPr>
          <p:cNvPr id="15" name="Picture 14" descr="download (1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5812" y="3789468"/>
            <a:ext cx="1418834" cy="1418834"/>
          </a:xfrm>
          <a:prstGeom prst="rect">
            <a:avLst/>
          </a:prstGeom>
        </p:spPr>
      </p:pic>
      <p:pic>
        <p:nvPicPr>
          <p:cNvPr id="17" name="Picture 16" descr="icons-with-naming-3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5812" y="5288984"/>
            <a:ext cx="1418834" cy="1107972"/>
          </a:xfrm>
          <a:prstGeom prst="rect">
            <a:avLst/>
          </a:prstGeom>
        </p:spPr>
      </p:pic>
      <p:pic>
        <p:nvPicPr>
          <p:cNvPr id="18" name="Picture 17" descr="57650425-green-banking-icon-from-different-points-concept-of-palace-of-justice-visual-identity-greek-architec.jpg"/>
          <p:cNvPicPr>
            <a:picLocks noChangeAspect="1"/>
          </p:cNvPicPr>
          <p:nvPr/>
        </p:nvPicPr>
        <p:blipFill>
          <a:blip r:embed="rId5" cstate="print"/>
          <a:srcRect l="14445" t="15556" r="14444" b="12879"/>
          <a:stretch>
            <a:fillRect/>
          </a:stretch>
        </p:blipFill>
        <p:spPr>
          <a:xfrm>
            <a:off x="2055812" y="2255596"/>
            <a:ext cx="1552966" cy="15628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ED9D34-8241-4F70-BB77-F4871C3F38F4}"/>
              </a:ext>
            </a:extLst>
          </p:cNvPr>
          <p:cNvSpPr/>
          <p:nvPr/>
        </p:nvSpPr>
        <p:spPr>
          <a:xfrm>
            <a:off x="763726" y="206373"/>
            <a:ext cx="67465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Further scope for Valuations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Expected to add</a:t>
            </a:r>
          </a:p>
        </p:txBody>
      </p:sp>
      <p:sp>
        <p:nvSpPr>
          <p:cNvPr id="7" name="Rectangle 6"/>
          <p:cNvSpPr>
            <a:spLocks/>
          </p:cNvSpPr>
          <p:nvPr/>
        </p:nvSpPr>
        <p:spPr>
          <a:xfrm>
            <a:off x="760414" y="1219200"/>
            <a:ext cx="10809287" cy="678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40080" tIns="54610" rIns="54610" bIns="54610" numCol="1" spcCol="1270" anchor="ctr" anchorCtr="0">
            <a:noAutofit/>
          </a:bodyPr>
          <a:lstStyle/>
          <a:p>
            <a:pPr marL="342900" indent="-342900">
              <a:lnSpc>
                <a:spcPct val="145000"/>
              </a:lnSpc>
            </a:pPr>
            <a:r>
              <a:rPr lang="en-GB" sz="2400" dirty="0"/>
              <a:t>All bank borrowing companies</a:t>
            </a:r>
          </a:p>
        </p:txBody>
      </p:sp>
      <p:sp>
        <p:nvSpPr>
          <p:cNvPr id="8" name="Rectangle 7"/>
          <p:cNvSpPr>
            <a:spLocks/>
          </p:cNvSpPr>
          <p:nvPr/>
        </p:nvSpPr>
        <p:spPr>
          <a:xfrm>
            <a:off x="760414" y="2080103"/>
            <a:ext cx="10809287" cy="678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40080" tIns="54610" rIns="54610" bIns="54610" numCol="1" spcCol="1270" anchor="ctr" anchorCtr="0">
            <a:noAutofit/>
          </a:bodyPr>
          <a:lstStyle/>
          <a:p>
            <a:pPr marL="342900" indent="-342900">
              <a:lnSpc>
                <a:spcPct val="145000"/>
              </a:lnSpc>
            </a:pPr>
            <a:r>
              <a:rPr lang="en-GB" sz="2400" dirty="0">
                <a:solidFill>
                  <a:srgbClr val="00B0F0"/>
                </a:solidFill>
              </a:rPr>
              <a:t>SME and MSME</a:t>
            </a:r>
          </a:p>
        </p:txBody>
      </p:sp>
      <p:sp>
        <p:nvSpPr>
          <p:cNvPr id="10" name="Rectangle 9"/>
          <p:cNvSpPr>
            <a:spLocks/>
          </p:cNvSpPr>
          <p:nvPr/>
        </p:nvSpPr>
        <p:spPr>
          <a:xfrm>
            <a:off x="760414" y="2941006"/>
            <a:ext cx="10809287" cy="678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40080" tIns="54610" rIns="54610" bIns="54610" numCol="1" spcCol="1270" anchor="ctr" anchorCtr="0">
            <a:noAutofit/>
          </a:bodyPr>
          <a:lstStyle/>
          <a:p>
            <a:pPr marL="342900" indent="-342900">
              <a:lnSpc>
                <a:spcPct val="145000"/>
              </a:lnSpc>
            </a:pPr>
            <a:r>
              <a:rPr lang="en-GB" sz="2400" dirty="0"/>
              <a:t>Cooperative sector</a:t>
            </a:r>
          </a:p>
        </p:txBody>
      </p:sp>
      <p:sp>
        <p:nvSpPr>
          <p:cNvPr id="11" name="Rectangle 10"/>
          <p:cNvSpPr>
            <a:spLocks/>
          </p:cNvSpPr>
          <p:nvPr/>
        </p:nvSpPr>
        <p:spPr>
          <a:xfrm>
            <a:off x="760414" y="3801909"/>
            <a:ext cx="10809287" cy="678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40080" tIns="54610" rIns="54610" bIns="54610" numCol="1" spcCol="1270" anchor="ctr" anchorCtr="0">
            <a:noAutofit/>
          </a:bodyPr>
          <a:lstStyle/>
          <a:p>
            <a:pPr marL="342900" indent="-342900">
              <a:lnSpc>
                <a:spcPct val="145000"/>
              </a:lnSpc>
            </a:pPr>
            <a:r>
              <a:rPr lang="en-GB" sz="2400" dirty="0">
                <a:solidFill>
                  <a:srgbClr val="00B0F0"/>
                </a:solidFill>
              </a:rPr>
              <a:t>Trusts</a:t>
            </a:r>
          </a:p>
        </p:txBody>
      </p:sp>
      <p:sp>
        <p:nvSpPr>
          <p:cNvPr id="12" name="Rectangle 11"/>
          <p:cNvSpPr>
            <a:spLocks/>
          </p:cNvSpPr>
          <p:nvPr/>
        </p:nvSpPr>
        <p:spPr>
          <a:xfrm>
            <a:off x="760414" y="4662812"/>
            <a:ext cx="10809287" cy="678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40080" tIns="54610" rIns="54610" bIns="54610" numCol="1" spcCol="1270" anchor="ctr" anchorCtr="0">
            <a:noAutofit/>
          </a:bodyPr>
          <a:lstStyle/>
          <a:p>
            <a:pPr marL="342900" indent="-342900">
              <a:lnSpc>
                <a:spcPct val="145000"/>
              </a:lnSpc>
            </a:pPr>
            <a:r>
              <a:rPr lang="en-GB" sz="2400" dirty="0"/>
              <a:t>THEN IPSAS and GASB</a:t>
            </a:r>
            <a:endParaRPr lang="en-US" sz="2400" dirty="0"/>
          </a:p>
        </p:txBody>
      </p:sp>
      <p:sp>
        <p:nvSpPr>
          <p:cNvPr id="15" name="Rectangle 14"/>
          <p:cNvSpPr>
            <a:spLocks/>
          </p:cNvSpPr>
          <p:nvPr/>
        </p:nvSpPr>
        <p:spPr>
          <a:xfrm>
            <a:off x="873676" y="1325215"/>
            <a:ext cx="398870" cy="46627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4610" tIns="54610" rIns="54610" bIns="54610" numCol="1" spcCol="1270" anchor="ctr" anchorCtr="0">
            <a:noAutofit/>
          </a:bodyPr>
          <a:lstStyle/>
          <a:p>
            <a:pPr marL="0" lvl="0" indent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</a:t>
            </a:r>
          </a:p>
        </p:txBody>
      </p:sp>
      <p:sp>
        <p:nvSpPr>
          <p:cNvPr id="16" name="Rectangle 15"/>
          <p:cNvSpPr>
            <a:spLocks/>
          </p:cNvSpPr>
          <p:nvPr/>
        </p:nvSpPr>
        <p:spPr>
          <a:xfrm>
            <a:off x="873676" y="2186118"/>
            <a:ext cx="398870" cy="4662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4610" tIns="54610" rIns="54610" bIns="54610" numCol="1" spcCol="1270" anchor="ctr" anchorCtr="0">
            <a:noAutofit/>
          </a:bodyPr>
          <a:lstStyle/>
          <a:p>
            <a:pPr marL="0" lvl="0" indent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</a:t>
            </a:r>
          </a:p>
        </p:txBody>
      </p:sp>
      <p:sp>
        <p:nvSpPr>
          <p:cNvPr id="17" name="Rectangle 16"/>
          <p:cNvSpPr>
            <a:spLocks/>
          </p:cNvSpPr>
          <p:nvPr/>
        </p:nvSpPr>
        <p:spPr>
          <a:xfrm>
            <a:off x="873676" y="3047021"/>
            <a:ext cx="398870" cy="46627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4610" tIns="54610" rIns="54610" bIns="54610" numCol="1" spcCol="1270" anchor="ctr" anchorCtr="0">
            <a:noAutofit/>
          </a:bodyPr>
          <a:lstStyle/>
          <a:p>
            <a:pPr marL="0" lvl="0" indent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</a:t>
            </a:r>
          </a:p>
        </p:txBody>
      </p:sp>
      <p:sp>
        <p:nvSpPr>
          <p:cNvPr id="18" name="Rectangle 17"/>
          <p:cNvSpPr>
            <a:spLocks/>
          </p:cNvSpPr>
          <p:nvPr/>
        </p:nvSpPr>
        <p:spPr>
          <a:xfrm>
            <a:off x="873676" y="3907924"/>
            <a:ext cx="398870" cy="4662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4610" tIns="54610" rIns="54610" bIns="54610" numCol="1" spcCol="1270" anchor="ctr" anchorCtr="0">
            <a:noAutofit/>
          </a:bodyPr>
          <a:lstStyle/>
          <a:p>
            <a:pPr marL="0" lvl="0" indent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</a:t>
            </a:r>
          </a:p>
        </p:txBody>
      </p:sp>
      <p:sp>
        <p:nvSpPr>
          <p:cNvPr id="19" name="Rectangle 18"/>
          <p:cNvSpPr>
            <a:spLocks/>
          </p:cNvSpPr>
          <p:nvPr/>
        </p:nvSpPr>
        <p:spPr>
          <a:xfrm>
            <a:off x="873676" y="4768827"/>
            <a:ext cx="398870" cy="46627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4610" tIns="54610" rIns="54610" bIns="54610" numCol="1" spcCol="1270" anchor="ctr" anchorCtr="0">
            <a:noAutofit/>
          </a:bodyPr>
          <a:lstStyle/>
          <a:p>
            <a:pPr marL="0" lvl="0" indent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63726" y="6497640"/>
            <a:ext cx="457200" cy="15398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 lang="en-US" altLang="en-US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ヒラギノ角ゴ Pro W3" pitchFamily="-84" charset="-128"/>
                <a:cs typeface="Segoe UI" pitchFamily="34" charset="0"/>
              </a:defRPr>
            </a:lvl1pPr>
          </a:lstStyle>
          <a:p>
            <a:fld id="{811E841D-5174-433A-8A6C-40EA6EA766DF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826068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275380" y="3429001"/>
            <a:ext cx="8684241" cy="2666383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endParaRPr lang="en-US" sz="2300" dirty="0"/>
          </a:p>
          <a:p>
            <a:pPr algn="ctr">
              <a:buNone/>
            </a:pPr>
            <a:endParaRPr lang="en-US" sz="2700" b="1" dirty="0">
              <a:latin typeface="Calibri" pitchFamily="34" charset="0"/>
            </a:endParaRPr>
          </a:p>
          <a:p>
            <a:pPr>
              <a:buNone/>
            </a:pPr>
            <a:r>
              <a:rPr lang="en-US" sz="2700" dirty="0">
                <a:solidFill>
                  <a:srgbClr val="002060"/>
                </a:solidFill>
                <a:latin typeface="Calibri" pitchFamily="34" charset="0"/>
              </a:rPr>
              <a:t>                        +</a:t>
            </a:r>
            <a:r>
              <a:rPr lang="en-US" sz="2700" b="1" dirty="0">
                <a:solidFill>
                  <a:srgbClr val="002060"/>
                </a:solidFill>
                <a:latin typeface="Calibri" pitchFamily="34" charset="0"/>
              </a:rPr>
              <a:t>91</a:t>
            </a:r>
            <a:r>
              <a:rPr lang="en-US" sz="2700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n-US" sz="2700" b="1" dirty="0">
                <a:solidFill>
                  <a:srgbClr val="002060"/>
                </a:solidFill>
                <a:latin typeface="Calibri" pitchFamily="34" charset="0"/>
              </a:rPr>
              <a:t>9167446744 </a:t>
            </a:r>
            <a:endParaRPr lang="en-US" sz="2700" dirty="0">
              <a:solidFill>
                <a:srgbClr val="002060"/>
              </a:solidFill>
              <a:latin typeface="Calibri" pitchFamily="34" charset="0"/>
            </a:endParaRPr>
          </a:p>
          <a:p>
            <a:pPr>
              <a:buNone/>
            </a:pPr>
            <a:endParaRPr lang="en-US" sz="2700" b="1" dirty="0">
              <a:latin typeface="Calibri" pitchFamily="34" charset="0"/>
            </a:endParaRPr>
          </a:p>
          <a:p>
            <a:pPr>
              <a:buNone/>
            </a:pPr>
            <a:endParaRPr lang="en-US" sz="2700" b="1" dirty="0">
              <a:latin typeface="Calibri" pitchFamily="34" charset="0"/>
            </a:endParaRPr>
          </a:p>
          <a:p>
            <a:pPr>
              <a:buNone/>
            </a:pPr>
            <a:r>
              <a:rPr lang="en-US" sz="2700" b="1" u="sng" dirty="0">
                <a:solidFill>
                  <a:srgbClr val="002060"/>
                </a:solidFill>
                <a:latin typeface="Calibri" pitchFamily="34" charset="0"/>
              </a:rPr>
              <a:t>mohanbhave2@gmail.com</a:t>
            </a:r>
          </a:p>
          <a:p>
            <a:pPr>
              <a:buNone/>
            </a:pPr>
            <a:r>
              <a:rPr lang="en-US" sz="2700" b="1" u="sng" dirty="0">
                <a:solidFill>
                  <a:srgbClr val="002060"/>
                </a:solidFill>
                <a:latin typeface="Calibri" pitchFamily="34" charset="0"/>
              </a:rPr>
              <a:t>mohanbhave@consultIFRS.com</a:t>
            </a:r>
          </a:p>
          <a:p>
            <a:pPr algn="ctr">
              <a:buNone/>
            </a:pPr>
            <a:endParaRPr lang="en-US" sz="2300" dirty="0"/>
          </a:p>
          <a:p>
            <a:endParaRPr lang="en-US" sz="2300" dirty="0"/>
          </a:p>
        </p:txBody>
      </p:sp>
      <p:sp>
        <p:nvSpPr>
          <p:cNvPr id="8" name="TextBox 7"/>
          <p:cNvSpPr txBox="1"/>
          <p:nvPr/>
        </p:nvSpPr>
        <p:spPr>
          <a:xfrm>
            <a:off x="3275380" y="1600624"/>
            <a:ext cx="5180925" cy="2200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Rammohan N. Bhave</a:t>
            </a:r>
          </a:p>
          <a:p>
            <a:endParaRPr lang="en-US" sz="2000" dirty="0">
              <a:solidFill>
                <a:schemeClr val="dk1"/>
              </a:solidFill>
            </a:endParaRPr>
          </a:p>
          <a:p>
            <a:r>
              <a:rPr lang="en-US" sz="2000" dirty="0">
                <a:solidFill>
                  <a:srgbClr val="7030A0"/>
                </a:solidFill>
              </a:rPr>
              <a:t>Limca Record Holder on IFRS</a:t>
            </a:r>
            <a:br>
              <a:rPr lang="en-US" sz="2000" dirty="0">
                <a:solidFill>
                  <a:srgbClr val="7030A0"/>
                </a:solidFill>
              </a:rPr>
            </a:br>
            <a:r>
              <a:rPr lang="en-US" sz="2000" dirty="0">
                <a:solidFill>
                  <a:srgbClr val="7030A0"/>
                </a:solidFill>
              </a:rPr>
              <a:t>FCA, FCMA, ACS, LL.B. (G.),</a:t>
            </a:r>
            <a:br>
              <a:rPr lang="en-US" sz="2000" dirty="0">
                <a:solidFill>
                  <a:srgbClr val="7030A0"/>
                </a:solidFill>
              </a:rPr>
            </a:br>
            <a:r>
              <a:rPr lang="en-US" sz="2000" dirty="0">
                <a:solidFill>
                  <a:srgbClr val="7030A0"/>
                </a:solidFill>
              </a:rPr>
              <a:t>IFRS – ICAI, Six sigma green belt.</a:t>
            </a:r>
            <a:br>
              <a:rPr lang="en-US" sz="2000" dirty="0">
                <a:solidFill>
                  <a:srgbClr val="7030A0"/>
                </a:solidFill>
              </a:rPr>
            </a:br>
            <a:r>
              <a:rPr lang="en-US" sz="2000" dirty="0">
                <a:solidFill>
                  <a:srgbClr val="7030A0"/>
                </a:solidFill>
              </a:rPr>
              <a:t>Diploma in IFRS, ACCA, London</a:t>
            </a:r>
            <a:endParaRPr lang="en-IN" dirty="0">
              <a:solidFill>
                <a:srgbClr val="7030A0"/>
              </a:solidFill>
            </a:endParaRPr>
          </a:p>
        </p:txBody>
      </p:sp>
      <p:pic>
        <p:nvPicPr>
          <p:cNvPr id="1028" name="Picture 4" descr="C:\Users\Amit Chandurkar\Downloads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0769" y="1643464"/>
            <a:ext cx="2136496" cy="2352130"/>
          </a:xfrm>
          <a:prstGeom prst="rect">
            <a:avLst/>
          </a:prstGeom>
          <a:noFill/>
        </p:spPr>
      </p:pic>
      <p:pic>
        <p:nvPicPr>
          <p:cNvPr id="6" name="Picture 5" descr="504dab01568c2ba58797f6ddaf90512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3612" y="3657600"/>
            <a:ext cx="1123950" cy="1123950"/>
          </a:xfrm>
          <a:prstGeom prst="rect">
            <a:avLst/>
          </a:prstGeom>
        </p:spPr>
      </p:pic>
      <p:pic>
        <p:nvPicPr>
          <p:cNvPr id="9" name="Picture 8" descr="1674-20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2116" y="4781550"/>
            <a:ext cx="1673264" cy="1673264"/>
          </a:xfrm>
          <a:prstGeom prst="rect">
            <a:avLst/>
          </a:prstGeom>
        </p:spPr>
      </p:pic>
      <p:pic>
        <p:nvPicPr>
          <p:cNvPr id="11" name="Picture 10" descr="anyquestionslogo-finalre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44821" y="2743200"/>
            <a:ext cx="4114800" cy="2895600"/>
          </a:xfrm>
          <a:prstGeom prst="rect">
            <a:avLst/>
          </a:prstGeom>
        </p:spPr>
      </p:pic>
      <p:sp>
        <p:nvSpPr>
          <p:cNvPr id="12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63726" y="6497640"/>
            <a:ext cx="457200" cy="15398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 lang="en-US" altLang="en-US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ヒラギノ角ゴ Pro W3" pitchFamily="-84" charset="-128"/>
                <a:cs typeface="Segoe UI" pitchFamily="34" charset="0"/>
              </a:defRPr>
            </a:lvl1pPr>
          </a:lstStyle>
          <a:p>
            <a:fld id="{811E841D-5174-433A-8A6C-40EA6EA766DF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193173"/>
      </p:ext>
    </p:extLst>
  </p:cSld>
  <p:clrMapOvr>
    <a:masterClrMapping/>
  </p:clrMapOvr>
  <p:transition>
    <p:pull dir="r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" y="1825641"/>
            <a:ext cx="12188825" cy="2896277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3800" b="1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 Bold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407131557"/>
      </p:ext>
    </p:extLst>
  </p:cSld>
  <p:clrMapOvr>
    <a:masterClrMapping/>
  </p:clrMapOvr>
  <p:transition spd="slow">
    <p:wheel spokes="8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3749"/>
            <a:ext cx="12187819" cy="4480948"/>
          </a:xfrm>
          <a:prstGeom prst="rect">
            <a:avLst/>
          </a:prstGeom>
        </p:spPr>
      </p:pic>
      <p:sp>
        <p:nvSpPr>
          <p:cNvPr id="4" name="Rectangle 3"/>
          <p:cNvSpPr>
            <a:spLocks/>
          </p:cNvSpPr>
          <p:nvPr/>
        </p:nvSpPr>
        <p:spPr>
          <a:xfrm>
            <a:off x="0" y="1463749"/>
            <a:ext cx="12187819" cy="4480948"/>
          </a:xfrm>
          <a:prstGeom prst="rect">
            <a:avLst/>
          </a:prstGeom>
          <a:gradFill flip="none" rotWithShape="1">
            <a:gsLst>
              <a:gs pos="48000">
                <a:schemeClr val="tx1">
                  <a:alpha val="75000"/>
                </a:schemeClr>
              </a:gs>
              <a:gs pos="100000">
                <a:schemeClr val="tx1">
                  <a:alpha val="42000"/>
                </a:schemeClr>
              </a:gs>
            </a:gsLst>
            <a:lin ang="0" scaled="1"/>
            <a:tileRect/>
          </a:gradFill>
        </p:spPr>
        <p:txBody>
          <a:bodyPr wrap="square" anchor="ctr">
            <a:noAutofit/>
          </a:bodyPr>
          <a:lstStyle/>
          <a:p>
            <a:pPr marL="690563" indent="-350838"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24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Rammohan N. Bhave</a:t>
            </a:r>
          </a:p>
        </p:txBody>
      </p:sp>
      <p:sp>
        <p:nvSpPr>
          <p:cNvPr id="5" name="Rectangle 4"/>
          <p:cNvSpPr/>
          <p:nvPr/>
        </p:nvSpPr>
        <p:spPr>
          <a:xfrm>
            <a:off x="776657" y="1908546"/>
            <a:ext cx="4511749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Collegian </a:t>
            </a:r>
          </a:p>
          <a:p>
            <a:pPr marL="285750" indent="-285750">
              <a:spcBef>
                <a:spcPts val="600"/>
              </a:spcBef>
              <a:buFont typeface="Segoe UI Light" panose="020B0502040204020203" pitchFamily="34" charset="0"/>
              <a:buChar char="+"/>
            </a:pPr>
            <a:r>
              <a:rPr lang="en-US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 Com – 1976 </a:t>
            </a:r>
          </a:p>
          <a:p>
            <a:pPr marL="285750" indent="-285750">
              <a:spcBef>
                <a:spcPts val="600"/>
              </a:spcBef>
              <a:buFont typeface="Segoe UI Light" panose="020B0502040204020203" pitchFamily="34" charset="0"/>
              <a:buChar char="+"/>
            </a:pPr>
            <a:r>
              <a:rPr lang="en-US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LL.B. (G) – 1981</a:t>
            </a:r>
          </a:p>
          <a:p>
            <a:pPr marL="285750" indent="-285750">
              <a:spcBef>
                <a:spcPts val="600"/>
              </a:spcBef>
              <a:buFont typeface="Segoe UI Light" panose="020B0502040204020203" pitchFamily="34" charset="0"/>
              <a:buChar char="+"/>
            </a:pPr>
            <a:endParaRPr lang="en-US" sz="20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85750" indent="-285750">
              <a:spcBef>
                <a:spcPts val="600"/>
              </a:spcBef>
              <a:buFont typeface="Segoe UI Light" panose="020B0502040204020203" pitchFamily="34" charset="0"/>
              <a:buChar char="+"/>
            </a:pPr>
            <a:endParaRPr lang="en-US" sz="20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Professional </a:t>
            </a:r>
          </a:p>
          <a:p>
            <a:pPr marL="285750" indent="-285750">
              <a:spcBef>
                <a:spcPts val="600"/>
              </a:spcBef>
              <a:buFont typeface="Segoe UI Light" panose="020B0502040204020203" pitchFamily="34" charset="0"/>
              <a:buChar char="+"/>
            </a:pPr>
            <a:r>
              <a:rPr lang="en-US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CA – 1980 </a:t>
            </a:r>
          </a:p>
          <a:p>
            <a:pPr marL="285750" indent="-285750">
              <a:spcBef>
                <a:spcPts val="600"/>
              </a:spcBef>
              <a:buFont typeface="Segoe UI Light" panose="020B0502040204020203" pitchFamily="34" charset="0"/>
              <a:buChar char="+"/>
            </a:pPr>
            <a:r>
              <a:rPr lang="en-US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CMA – 1984 </a:t>
            </a:r>
          </a:p>
          <a:p>
            <a:pPr marL="285750" indent="-285750">
              <a:spcBef>
                <a:spcPts val="600"/>
              </a:spcBef>
              <a:buFont typeface="Segoe UI Light" panose="020B0502040204020203" pitchFamily="34" charset="0"/>
              <a:buChar char="+"/>
            </a:pPr>
            <a:r>
              <a:rPr lang="en-US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CS - 1987 </a:t>
            </a:r>
          </a:p>
        </p:txBody>
      </p:sp>
      <p:sp>
        <p:nvSpPr>
          <p:cNvPr id="8" name="Rectangle 7"/>
          <p:cNvSpPr/>
          <p:nvPr/>
        </p:nvSpPr>
        <p:spPr>
          <a:xfrm>
            <a:off x="4285106" y="1908546"/>
            <a:ext cx="4511749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Strategic </a:t>
            </a:r>
          </a:p>
          <a:p>
            <a:pPr marL="285750" indent="-285750">
              <a:spcBef>
                <a:spcPts val="600"/>
              </a:spcBef>
              <a:buFont typeface="Segoe UI Light" panose="020B0502040204020203" pitchFamily="34" charset="0"/>
              <a:buChar char="+"/>
            </a:pPr>
            <a:r>
              <a:rPr lang="pt-BR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IIM (A) – M &amp; A – 2005 </a:t>
            </a:r>
          </a:p>
          <a:p>
            <a:pPr marL="285750" indent="-285750">
              <a:spcBef>
                <a:spcPts val="600"/>
              </a:spcBef>
              <a:buFont typeface="Segoe UI Light" panose="020B0502040204020203" pitchFamily="34" charset="0"/>
              <a:buChar char="+"/>
            </a:pPr>
            <a:r>
              <a:rPr lang="en-US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SAP - 2000 </a:t>
            </a:r>
          </a:p>
          <a:p>
            <a:pPr marL="285750" indent="-285750">
              <a:spcBef>
                <a:spcPts val="600"/>
              </a:spcBef>
              <a:buFont typeface="Segoe UI Light" panose="020B0502040204020203" pitchFamily="34" charset="0"/>
              <a:buChar char="+"/>
            </a:pPr>
            <a:endParaRPr lang="en-US" sz="20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85750" indent="-285750">
              <a:spcBef>
                <a:spcPts val="600"/>
              </a:spcBef>
              <a:buFont typeface="Segoe UI Light" panose="020B0502040204020203" pitchFamily="34" charset="0"/>
              <a:buChar char="+"/>
            </a:pPr>
            <a:endParaRPr lang="en-US" sz="20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Global </a:t>
            </a:r>
          </a:p>
          <a:p>
            <a:pPr marL="285750" indent="-285750">
              <a:spcBef>
                <a:spcPts val="600"/>
              </a:spcBef>
              <a:buFont typeface="Segoe UI Light" panose="020B0502040204020203" pitchFamily="34" charset="0"/>
              <a:buChar char="+"/>
            </a:pPr>
            <a:r>
              <a:rPr lang="en-US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IFRS London – 2009 </a:t>
            </a:r>
          </a:p>
          <a:p>
            <a:pPr marL="285750" indent="-285750">
              <a:spcBef>
                <a:spcPts val="600"/>
              </a:spcBef>
              <a:buFont typeface="Segoe UI Light" panose="020B0502040204020203" pitchFamily="34" charset="0"/>
              <a:buChar char="+"/>
            </a:pPr>
            <a:r>
              <a:rPr lang="en-US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Six Sigma – 2009 </a:t>
            </a:r>
          </a:p>
          <a:p>
            <a:pPr marL="285750" indent="-285750">
              <a:spcBef>
                <a:spcPts val="600"/>
              </a:spcBef>
              <a:buFont typeface="Segoe UI Light" panose="020B0502040204020203" pitchFamily="34" charset="0"/>
              <a:buChar char="+"/>
            </a:pPr>
            <a:r>
              <a:rPr lang="en-US" sz="20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Certified Intl. Valuer – 2018 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836612" y="2342707"/>
            <a:ext cx="2650756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36612" y="4277834"/>
            <a:ext cx="2650756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352740" y="2342707"/>
            <a:ext cx="2650756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352740" y="4277834"/>
            <a:ext cx="2650756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5" name="Picture 5" descr="Image result for college icon pn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13" y="1600200"/>
            <a:ext cx="766320" cy="76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Image result for strategy icon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183" y="1696281"/>
            <a:ext cx="547687" cy="54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 descr="Image result for business degree icon png"/>
          <p:cNvPicPr>
            <a:picLocks noChangeAspect="1" noChangeArrowheads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069" y="3751524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40" name="Group 10239"/>
          <p:cNvGrpSpPr/>
          <p:nvPr/>
        </p:nvGrpSpPr>
        <p:grpSpPr>
          <a:xfrm>
            <a:off x="6260786" y="3628300"/>
            <a:ext cx="560387" cy="572597"/>
            <a:chOff x="-1627188" y="1812925"/>
            <a:chExt cx="728662" cy="744538"/>
          </a:xfrm>
        </p:grpSpPr>
        <p:sp>
          <p:nvSpPr>
            <p:cNvPr id="17" name="Freeform 14"/>
            <p:cNvSpPr>
              <a:spLocks/>
            </p:cNvSpPr>
            <p:nvPr/>
          </p:nvSpPr>
          <p:spPr bwMode="auto">
            <a:xfrm>
              <a:off x="-1498600" y="2014538"/>
              <a:ext cx="504825" cy="542925"/>
            </a:xfrm>
            <a:custGeom>
              <a:avLst/>
              <a:gdLst>
                <a:gd name="T0" fmla="*/ 110 w 1034"/>
                <a:gd name="T1" fmla="*/ 0 h 1113"/>
                <a:gd name="T2" fmla="*/ 411 w 1034"/>
                <a:gd name="T3" fmla="*/ 86 h 1113"/>
                <a:gd name="T4" fmla="*/ 443 w 1034"/>
                <a:gd name="T5" fmla="*/ 95 h 1113"/>
                <a:gd name="T6" fmla="*/ 518 w 1034"/>
                <a:gd name="T7" fmla="*/ 96 h 1113"/>
                <a:gd name="T8" fmla="*/ 843 w 1034"/>
                <a:gd name="T9" fmla="*/ 3 h 1113"/>
                <a:gd name="T10" fmla="*/ 854 w 1034"/>
                <a:gd name="T11" fmla="*/ 0 h 1113"/>
                <a:gd name="T12" fmla="*/ 853 w 1034"/>
                <a:gd name="T13" fmla="*/ 249 h 1113"/>
                <a:gd name="T14" fmla="*/ 877 w 1034"/>
                <a:gd name="T15" fmla="*/ 336 h 1113"/>
                <a:gd name="T16" fmla="*/ 635 w 1034"/>
                <a:gd name="T17" fmla="*/ 1019 h 1113"/>
                <a:gd name="T18" fmla="*/ 27 w 1034"/>
                <a:gd name="T19" fmla="*/ 674 h 1113"/>
                <a:gd name="T20" fmla="*/ 102 w 1034"/>
                <a:gd name="T21" fmla="*/ 312 h 1113"/>
                <a:gd name="T22" fmla="*/ 110 w 1034"/>
                <a:gd name="T23" fmla="*/ 284 h 1113"/>
                <a:gd name="T24" fmla="*/ 110 w 1034"/>
                <a:gd name="T25" fmla="*/ 0 h 1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4" h="1113">
                  <a:moveTo>
                    <a:pt x="110" y="0"/>
                  </a:moveTo>
                  <a:cubicBezTo>
                    <a:pt x="212" y="29"/>
                    <a:pt x="311" y="57"/>
                    <a:pt x="411" y="86"/>
                  </a:cubicBezTo>
                  <a:cubicBezTo>
                    <a:pt x="422" y="89"/>
                    <a:pt x="433" y="92"/>
                    <a:pt x="443" y="95"/>
                  </a:cubicBezTo>
                  <a:cubicBezTo>
                    <a:pt x="468" y="104"/>
                    <a:pt x="492" y="103"/>
                    <a:pt x="518" y="96"/>
                  </a:cubicBezTo>
                  <a:cubicBezTo>
                    <a:pt x="626" y="64"/>
                    <a:pt x="735" y="34"/>
                    <a:pt x="843" y="3"/>
                  </a:cubicBezTo>
                  <a:cubicBezTo>
                    <a:pt x="846" y="2"/>
                    <a:pt x="849" y="1"/>
                    <a:pt x="854" y="0"/>
                  </a:cubicBezTo>
                  <a:cubicBezTo>
                    <a:pt x="854" y="84"/>
                    <a:pt x="855" y="167"/>
                    <a:pt x="853" y="249"/>
                  </a:cubicBezTo>
                  <a:cubicBezTo>
                    <a:pt x="853" y="281"/>
                    <a:pt x="860" y="308"/>
                    <a:pt x="877" y="336"/>
                  </a:cubicBezTo>
                  <a:cubicBezTo>
                    <a:pt x="1034" y="589"/>
                    <a:pt x="917" y="921"/>
                    <a:pt x="635" y="1019"/>
                  </a:cubicBezTo>
                  <a:cubicBezTo>
                    <a:pt x="365" y="1113"/>
                    <a:pt x="84" y="948"/>
                    <a:pt x="27" y="674"/>
                  </a:cubicBezTo>
                  <a:cubicBezTo>
                    <a:pt x="0" y="544"/>
                    <a:pt x="25" y="422"/>
                    <a:pt x="102" y="312"/>
                  </a:cubicBezTo>
                  <a:cubicBezTo>
                    <a:pt x="108" y="303"/>
                    <a:pt x="110" y="295"/>
                    <a:pt x="110" y="284"/>
                  </a:cubicBezTo>
                  <a:cubicBezTo>
                    <a:pt x="110" y="190"/>
                    <a:pt x="110" y="96"/>
                    <a:pt x="11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Freeform 15"/>
            <p:cNvSpPr>
              <a:spLocks/>
            </p:cNvSpPr>
            <p:nvPr/>
          </p:nvSpPr>
          <p:spPr bwMode="auto">
            <a:xfrm>
              <a:off x="-1627188" y="1812925"/>
              <a:ext cx="728662" cy="360363"/>
            </a:xfrm>
            <a:custGeom>
              <a:avLst/>
              <a:gdLst>
                <a:gd name="T0" fmla="*/ 184 w 1491"/>
                <a:gd name="T1" fmla="*/ 327 h 740"/>
                <a:gd name="T2" fmla="*/ 184 w 1491"/>
                <a:gd name="T3" fmla="*/ 526 h 740"/>
                <a:gd name="T4" fmla="*/ 183 w 1491"/>
                <a:gd name="T5" fmla="*/ 544 h 740"/>
                <a:gd name="T6" fmla="*/ 202 w 1491"/>
                <a:gd name="T7" fmla="*/ 588 h 740"/>
                <a:gd name="T8" fmla="*/ 225 w 1491"/>
                <a:gd name="T9" fmla="*/ 677 h 740"/>
                <a:gd name="T10" fmla="*/ 165 w 1491"/>
                <a:gd name="T11" fmla="*/ 733 h 740"/>
                <a:gd name="T12" fmla="*/ 83 w 1491"/>
                <a:gd name="T13" fmla="*/ 690 h 740"/>
                <a:gd name="T14" fmla="*/ 102 w 1491"/>
                <a:gd name="T15" fmla="*/ 586 h 740"/>
                <a:gd name="T16" fmla="*/ 119 w 1491"/>
                <a:gd name="T17" fmla="*/ 548 h 740"/>
                <a:gd name="T18" fmla="*/ 119 w 1491"/>
                <a:gd name="T19" fmla="*/ 324 h 740"/>
                <a:gd name="T20" fmla="*/ 103 w 1491"/>
                <a:gd name="T21" fmla="*/ 302 h 740"/>
                <a:gd name="T22" fmla="*/ 16 w 1491"/>
                <a:gd name="T23" fmla="*/ 278 h 740"/>
                <a:gd name="T24" fmla="*/ 1 w 1491"/>
                <a:gd name="T25" fmla="*/ 259 h 740"/>
                <a:gd name="T26" fmla="*/ 45 w 1491"/>
                <a:gd name="T27" fmla="*/ 199 h 740"/>
                <a:gd name="T28" fmla="*/ 723 w 1491"/>
                <a:gd name="T29" fmla="*/ 5 h 740"/>
                <a:gd name="T30" fmla="*/ 768 w 1491"/>
                <a:gd name="T31" fmla="*/ 5 h 740"/>
                <a:gd name="T32" fmla="*/ 1475 w 1491"/>
                <a:gd name="T33" fmla="*/ 206 h 740"/>
                <a:gd name="T34" fmla="*/ 1491 w 1491"/>
                <a:gd name="T35" fmla="*/ 228 h 740"/>
                <a:gd name="T36" fmla="*/ 1448 w 1491"/>
                <a:gd name="T37" fmla="*/ 285 h 740"/>
                <a:gd name="T38" fmla="*/ 772 w 1491"/>
                <a:gd name="T39" fmla="*/ 479 h 740"/>
                <a:gd name="T40" fmla="*/ 719 w 1491"/>
                <a:gd name="T41" fmla="*/ 479 h 740"/>
                <a:gd name="T42" fmla="*/ 200 w 1491"/>
                <a:gd name="T43" fmla="*/ 330 h 740"/>
                <a:gd name="T44" fmla="*/ 184 w 1491"/>
                <a:gd name="T45" fmla="*/ 327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91" h="740">
                  <a:moveTo>
                    <a:pt x="184" y="327"/>
                  </a:moveTo>
                  <a:cubicBezTo>
                    <a:pt x="184" y="394"/>
                    <a:pt x="184" y="460"/>
                    <a:pt x="184" y="526"/>
                  </a:cubicBezTo>
                  <a:cubicBezTo>
                    <a:pt x="184" y="532"/>
                    <a:pt x="184" y="538"/>
                    <a:pt x="183" y="544"/>
                  </a:cubicBezTo>
                  <a:cubicBezTo>
                    <a:pt x="181" y="562"/>
                    <a:pt x="187" y="575"/>
                    <a:pt x="202" y="588"/>
                  </a:cubicBezTo>
                  <a:cubicBezTo>
                    <a:pt x="229" y="611"/>
                    <a:pt x="235" y="643"/>
                    <a:pt x="225" y="677"/>
                  </a:cubicBezTo>
                  <a:cubicBezTo>
                    <a:pt x="216" y="706"/>
                    <a:pt x="197" y="727"/>
                    <a:pt x="165" y="733"/>
                  </a:cubicBezTo>
                  <a:cubicBezTo>
                    <a:pt x="131" y="740"/>
                    <a:pt x="99" y="723"/>
                    <a:pt x="83" y="690"/>
                  </a:cubicBezTo>
                  <a:cubicBezTo>
                    <a:pt x="66" y="655"/>
                    <a:pt x="72" y="611"/>
                    <a:pt x="102" y="586"/>
                  </a:cubicBezTo>
                  <a:cubicBezTo>
                    <a:pt x="116" y="575"/>
                    <a:pt x="119" y="564"/>
                    <a:pt x="119" y="548"/>
                  </a:cubicBezTo>
                  <a:cubicBezTo>
                    <a:pt x="118" y="473"/>
                    <a:pt x="118" y="398"/>
                    <a:pt x="119" y="324"/>
                  </a:cubicBezTo>
                  <a:cubicBezTo>
                    <a:pt x="119" y="311"/>
                    <a:pt x="115" y="305"/>
                    <a:pt x="103" y="302"/>
                  </a:cubicBezTo>
                  <a:cubicBezTo>
                    <a:pt x="74" y="295"/>
                    <a:pt x="45" y="285"/>
                    <a:pt x="16" y="278"/>
                  </a:cubicBezTo>
                  <a:cubicBezTo>
                    <a:pt x="5" y="275"/>
                    <a:pt x="1" y="271"/>
                    <a:pt x="1" y="259"/>
                  </a:cubicBezTo>
                  <a:cubicBezTo>
                    <a:pt x="0" y="212"/>
                    <a:pt x="0" y="212"/>
                    <a:pt x="45" y="199"/>
                  </a:cubicBezTo>
                  <a:cubicBezTo>
                    <a:pt x="271" y="134"/>
                    <a:pt x="497" y="70"/>
                    <a:pt x="723" y="5"/>
                  </a:cubicBezTo>
                  <a:cubicBezTo>
                    <a:pt x="738" y="1"/>
                    <a:pt x="753" y="0"/>
                    <a:pt x="768" y="5"/>
                  </a:cubicBezTo>
                  <a:cubicBezTo>
                    <a:pt x="1004" y="72"/>
                    <a:pt x="1239" y="139"/>
                    <a:pt x="1475" y="206"/>
                  </a:cubicBezTo>
                  <a:cubicBezTo>
                    <a:pt x="1488" y="210"/>
                    <a:pt x="1491" y="216"/>
                    <a:pt x="1491" y="228"/>
                  </a:cubicBezTo>
                  <a:cubicBezTo>
                    <a:pt x="1491" y="273"/>
                    <a:pt x="1491" y="273"/>
                    <a:pt x="1448" y="285"/>
                  </a:cubicBezTo>
                  <a:cubicBezTo>
                    <a:pt x="1223" y="350"/>
                    <a:pt x="997" y="414"/>
                    <a:pt x="772" y="479"/>
                  </a:cubicBezTo>
                  <a:cubicBezTo>
                    <a:pt x="754" y="484"/>
                    <a:pt x="737" y="484"/>
                    <a:pt x="719" y="479"/>
                  </a:cubicBezTo>
                  <a:cubicBezTo>
                    <a:pt x="546" y="429"/>
                    <a:pt x="373" y="380"/>
                    <a:pt x="200" y="330"/>
                  </a:cubicBezTo>
                  <a:cubicBezTo>
                    <a:pt x="195" y="329"/>
                    <a:pt x="190" y="328"/>
                    <a:pt x="184" y="3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auto">
            <a:xfrm>
              <a:off x="-1362075" y="2184400"/>
              <a:ext cx="84137" cy="98425"/>
            </a:xfrm>
            <a:custGeom>
              <a:avLst/>
              <a:gdLst>
                <a:gd name="T0" fmla="*/ 172 w 173"/>
                <a:gd name="T1" fmla="*/ 113 h 199"/>
                <a:gd name="T2" fmla="*/ 173 w 173"/>
                <a:gd name="T3" fmla="*/ 187 h 199"/>
                <a:gd name="T4" fmla="*/ 160 w 173"/>
                <a:gd name="T5" fmla="*/ 199 h 199"/>
                <a:gd name="T6" fmla="*/ 13 w 173"/>
                <a:gd name="T7" fmla="*/ 199 h 199"/>
                <a:gd name="T8" fmla="*/ 1 w 173"/>
                <a:gd name="T9" fmla="*/ 185 h 199"/>
                <a:gd name="T10" fmla="*/ 34 w 173"/>
                <a:gd name="T11" fmla="*/ 13 h 199"/>
                <a:gd name="T12" fmla="*/ 52 w 173"/>
                <a:gd name="T13" fmla="*/ 2 h 199"/>
                <a:gd name="T14" fmla="*/ 159 w 173"/>
                <a:gd name="T15" fmla="*/ 24 h 199"/>
                <a:gd name="T16" fmla="*/ 173 w 173"/>
                <a:gd name="T17" fmla="*/ 41 h 199"/>
                <a:gd name="T18" fmla="*/ 172 w 173"/>
                <a:gd name="T19" fmla="*/ 113 h 199"/>
                <a:gd name="T20" fmla="*/ 172 w 173"/>
                <a:gd name="T21" fmla="*/ 113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199">
                  <a:moveTo>
                    <a:pt x="172" y="113"/>
                  </a:moveTo>
                  <a:cubicBezTo>
                    <a:pt x="172" y="138"/>
                    <a:pt x="172" y="162"/>
                    <a:pt x="173" y="187"/>
                  </a:cubicBezTo>
                  <a:cubicBezTo>
                    <a:pt x="173" y="196"/>
                    <a:pt x="170" y="199"/>
                    <a:pt x="160" y="199"/>
                  </a:cubicBezTo>
                  <a:cubicBezTo>
                    <a:pt x="111" y="199"/>
                    <a:pt x="62" y="199"/>
                    <a:pt x="13" y="199"/>
                  </a:cubicBezTo>
                  <a:cubicBezTo>
                    <a:pt x="1" y="199"/>
                    <a:pt x="0" y="195"/>
                    <a:pt x="1" y="185"/>
                  </a:cubicBezTo>
                  <a:cubicBezTo>
                    <a:pt x="6" y="127"/>
                    <a:pt x="16" y="69"/>
                    <a:pt x="34" y="13"/>
                  </a:cubicBezTo>
                  <a:cubicBezTo>
                    <a:pt x="37" y="4"/>
                    <a:pt x="40" y="0"/>
                    <a:pt x="52" y="2"/>
                  </a:cubicBezTo>
                  <a:cubicBezTo>
                    <a:pt x="87" y="11"/>
                    <a:pt x="123" y="17"/>
                    <a:pt x="159" y="24"/>
                  </a:cubicBezTo>
                  <a:cubicBezTo>
                    <a:pt x="169" y="26"/>
                    <a:pt x="173" y="30"/>
                    <a:pt x="173" y="41"/>
                  </a:cubicBezTo>
                  <a:cubicBezTo>
                    <a:pt x="172" y="65"/>
                    <a:pt x="172" y="89"/>
                    <a:pt x="172" y="113"/>
                  </a:cubicBezTo>
                  <a:cubicBezTo>
                    <a:pt x="172" y="113"/>
                    <a:pt x="172" y="113"/>
                    <a:pt x="172" y="11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Freeform 17"/>
            <p:cNvSpPr>
              <a:spLocks/>
            </p:cNvSpPr>
            <p:nvPr/>
          </p:nvSpPr>
          <p:spPr bwMode="auto">
            <a:xfrm>
              <a:off x="-1247775" y="2187575"/>
              <a:ext cx="84137" cy="95250"/>
            </a:xfrm>
            <a:custGeom>
              <a:avLst/>
              <a:gdLst>
                <a:gd name="T0" fmla="*/ 87 w 173"/>
                <a:gd name="T1" fmla="*/ 194 h 195"/>
                <a:gd name="T2" fmla="*/ 15 w 173"/>
                <a:gd name="T3" fmla="*/ 194 h 195"/>
                <a:gd name="T4" fmla="*/ 0 w 173"/>
                <a:gd name="T5" fmla="*/ 180 h 195"/>
                <a:gd name="T6" fmla="*/ 0 w 173"/>
                <a:gd name="T7" fmla="*/ 44 h 195"/>
                <a:gd name="T8" fmla="*/ 12 w 173"/>
                <a:gd name="T9" fmla="*/ 28 h 195"/>
                <a:gd name="T10" fmla="*/ 123 w 173"/>
                <a:gd name="T11" fmla="*/ 2 h 195"/>
                <a:gd name="T12" fmla="*/ 139 w 173"/>
                <a:gd name="T13" fmla="*/ 10 h 195"/>
                <a:gd name="T14" fmla="*/ 172 w 173"/>
                <a:gd name="T15" fmla="*/ 184 h 195"/>
                <a:gd name="T16" fmla="*/ 160 w 173"/>
                <a:gd name="T17" fmla="*/ 194 h 195"/>
                <a:gd name="T18" fmla="*/ 87 w 173"/>
                <a:gd name="T19" fmla="*/ 194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95">
                  <a:moveTo>
                    <a:pt x="87" y="194"/>
                  </a:moveTo>
                  <a:cubicBezTo>
                    <a:pt x="63" y="194"/>
                    <a:pt x="39" y="193"/>
                    <a:pt x="15" y="194"/>
                  </a:cubicBezTo>
                  <a:cubicBezTo>
                    <a:pt x="3" y="195"/>
                    <a:pt x="0" y="191"/>
                    <a:pt x="0" y="180"/>
                  </a:cubicBezTo>
                  <a:cubicBezTo>
                    <a:pt x="1" y="134"/>
                    <a:pt x="1" y="89"/>
                    <a:pt x="0" y="44"/>
                  </a:cubicBezTo>
                  <a:cubicBezTo>
                    <a:pt x="0" y="35"/>
                    <a:pt x="2" y="30"/>
                    <a:pt x="12" y="28"/>
                  </a:cubicBezTo>
                  <a:cubicBezTo>
                    <a:pt x="49" y="19"/>
                    <a:pt x="86" y="11"/>
                    <a:pt x="123" y="2"/>
                  </a:cubicBezTo>
                  <a:cubicBezTo>
                    <a:pt x="131" y="0"/>
                    <a:pt x="136" y="0"/>
                    <a:pt x="139" y="10"/>
                  </a:cubicBezTo>
                  <a:cubicBezTo>
                    <a:pt x="157" y="67"/>
                    <a:pt x="167" y="125"/>
                    <a:pt x="172" y="184"/>
                  </a:cubicBezTo>
                  <a:cubicBezTo>
                    <a:pt x="173" y="194"/>
                    <a:pt x="168" y="194"/>
                    <a:pt x="160" y="194"/>
                  </a:cubicBezTo>
                  <a:cubicBezTo>
                    <a:pt x="136" y="194"/>
                    <a:pt x="111" y="194"/>
                    <a:pt x="87" y="19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-1458913" y="2170113"/>
              <a:ext cx="85725" cy="112713"/>
            </a:xfrm>
            <a:custGeom>
              <a:avLst/>
              <a:gdLst>
                <a:gd name="T0" fmla="*/ 68 w 175"/>
                <a:gd name="T1" fmla="*/ 229 h 230"/>
                <a:gd name="T2" fmla="*/ 14 w 175"/>
                <a:gd name="T3" fmla="*/ 229 h 230"/>
                <a:gd name="T4" fmla="*/ 2 w 175"/>
                <a:gd name="T5" fmla="*/ 216 h 230"/>
                <a:gd name="T6" fmla="*/ 89 w 175"/>
                <a:gd name="T7" fmla="*/ 7 h 230"/>
                <a:gd name="T8" fmla="*/ 105 w 175"/>
                <a:gd name="T9" fmla="*/ 2 h 230"/>
                <a:gd name="T10" fmla="*/ 163 w 175"/>
                <a:gd name="T11" fmla="*/ 14 h 230"/>
                <a:gd name="T12" fmla="*/ 172 w 175"/>
                <a:gd name="T13" fmla="*/ 29 h 230"/>
                <a:gd name="T14" fmla="*/ 138 w 175"/>
                <a:gd name="T15" fmla="*/ 214 h 230"/>
                <a:gd name="T16" fmla="*/ 120 w 175"/>
                <a:gd name="T17" fmla="*/ 229 h 230"/>
                <a:gd name="T18" fmla="*/ 68 w 175"/>
                <a:gd name="T19" fmla="*/ 229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5" h="230">
                  <a:moveTo>
                    <a:pt x="68" y="229"/>
                  </a:moveTo>
                  <a:cubicBezTo>
                    <a:pt x="50" y="229"/>
                    <a:pt x="32" y="228"/>
                    <a:pt x="14" y="229"/>
                  </a:cubicBezTo>
                  <a:cubicBezTo>
                    <a:pt x="4" y="230"/>
                    <a:pt x="0" y="227"/>
                    <a:pt x="2" y="216"/>
                  </a:cubicBezTo>
                  <a:cubicBezTo>
                    <a:pt x="11" y="138"/>
                    <a:pt x="40" y="69"/>
                    <a:pt x="89" y="7"/>
                  </a:cubicBezTo>
                  <a:cubicBezTo>
                    <a:pt x="93" y="2"/>
                    <a:pt x="98" y="0"/>
                    <a:pt x="105" y="2"/>
                  </a:cubicBezTo>
                  <a:cubicBezTo>
                    <a:pt x="124" y="6"/>
                    <a:pt x="144" y="10"/>
                    <a:pt x="163" y="14"/>
                  </a:cubicBezTo>
                  <a:cubicBezTo>
                    <a:pt x="171" y="16"/>
                    <a:pt x="175" y="18"/>
                    <a:pt x="172" y="29"/>
                  </a:cubicBezTo>
                  <a:cubicBezTo>
                    <a:pt x="153" y="89"/>
                    <a:pt x="140" y="151"/>
                    <a:pt x="138" y="214"/>
                  </a:cubicBezTo>
                  <a:cubicBezTo>
                    <a:pt x="137" y="227"/>
                    <a:pt x="132" y="230"/>
                    <a:pt x="120" y="229"/>
                  </a:cubicBezTo>
                  <a:cubicBezTo>
                    <a:pt x="103" y="228"/>
                    <a:pt x="86" y="229"/>
                    <a:pt x="68" y="22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Freeform 19"/>
            <p:cNvSpPr>
              <a:spLocks/>
            </p:cNvSpPr>
            <p:nvPr/>
          </p:nvSpPr>
          <p:spPr bwMode="auto">
            <a:xfrm>
              <a:off x="-1150938" y="2168525"/>
              <a:ext cx="84137" cy="114300"/>
            </a:xfrm>
            <a:custGeom>
              <a:avLst/>
              <a:gdLst>
                <a:gd name="T0" fmla="*/ 104 w 174"/>
                <a:gd name="T1" fmla="*/ 232 h 234"/>
                <a:gd name="T2" fmla="*/ 52 w 174"/>
                <a:gd name="T3" fmla="*/ 232 h 234"/>
                <a:gd name="T4" fmla="*/ 36 w 174"/>
                <a:gd name="T5" fmla="*/ 217 h 234"/>
                <a:gd name="T6" fmla="*/ 4 w 174"/>
                <a:gd name="T7" fmla="*/ 37 h 234"/>
                <a:gd name="T8" fmla="*/ 15 w 174"/>
                <a:gd name="T9" fmla="*/ 19 h 234"/>
                <a:gd name="T10" fmla="*/ 51 w 174"/>
                <a:gd name="T11" fmla="*/ 11 h 234"/>
                <a:gd name="T12" fmla="*/ 99 w 174"/>
                <a:gd name="T13" fmla="*/ 29 h 234"/>
                <a:gd name="T14" fmla="*/ 172 w 174"/>
                <a:gd name="T15" fmla="*/ 212 h 234"/>
                <a:gd name="T16" fmla="*/ 154 w 174"/>
                <a:gd name="T17" fmla="*/ 232 h 234"/>
                <a:gd name="T18" fmla="*/ 104 w 174"/>
                <a:gd name="T19" fmla="*/ 232 h 234"/>
                <a:gd name="T20" fmla="*/ 104 w 174"/>
                <a:gd name="T21" fmla="*/ 232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" h="234">
                  <a:moveTo>
                    <a:pt x="104" y="232"/>
                  </a:moveTo>
                  <a:cubicBezTo>
                    <a:pt x="87" y="232"/>
                    <a:pt x="70" y="231"/>
                    <a:pt x="52" y="232"/>
                  </a:cubicBezTo>
                  <a:cubicBezTo>
                    <a:pt x="40" y="233"/>
                    <a:pt x="37" y="228"/>
                    <a:pt x="36" y="217"/>
                  </a:cubicBezTo>
                  <a:cubicBezTo>
                    <a:pt x="34" y="155"/>
                    <a:pt x="22" y="95"/>
                    <a:pt x="4" y="37"/>
                  </a:cubicBezTo>
                  <a:cubicBezTo>
                    <a:pt x="0" y="25"/>
                    <a:pt x="2" y="21"/>
                    <a:pt x="15" y="19"/>
                  </a:cubicBezTo>
                  <a:cubicBezTo>
                    <a:pt x="27" y="18"/>
                    <a:pt x="40" y="16"/>
                    <a:pt x="51" y="11"/>
                  </a:cubicBezTo>
                  <a:cubicBezTo>
                    <a:pt x="75" y="0"/>
                    <a:pt x="87" y="10"/>
                    <a:pt x="99" y="29"/>
                  </a:cubicBezTo>
                  <a:cubicBezTo>
                    <a:pt x="138" y="85"/>
                    <a:pt x="162" y="145"/>
                    <a:pt x="172" y="212"/>
                  </a:cubicBezTo>
                  <a:cubicBezTo>
                    <a:pt x="174" y="227"/>
                    <a:pt x="171" y="234"/>
                    <a:pt x="154" y="232"/>
                  </a:cubicBezTo>
                  <a:cubicBezTo>
                    <a:pt x="138" y="230"/>
                    <a:pt x="121" y="232"/>
                    <a:pt x="104" y="232"/>
                  </a:cubicBezTo>
                  <a:cubicBezTo>
                    <a:pt x="104" y="232"/>
                    <a:pt x="104" y="232"/>
                    <a:pt x="104" y="23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Freeform 20"/>
            <p:cNvSpPr>
              <a:spLocks/>
            </p:cNvSpPr>
            <p:nvPr/>
          </p:nvSpPr>
          <p:spPr bwMode="auto">
            <a:xfrm>
              <a:off x="-1149350" y="2312988"/>
              <a:ext cx="82550" cy="111125"/>
            </a:xfrm>
            <a:custGeom>
              <a:avLst/>
              <a:gdLst>
                <a:gd name="T0" fmla="*/ 100 w 167"/>
                <a:gd name="T1" fmla="*/ 1 h 227"/>
                <a:gd name="T2" fmla="*/ 154 w 167"/>
                <a:gd name="T3" fmla="*/ 1 h 227"/>
                <a:gd name="T4" fmla="*/ 166 w 167"/>
                <a:gd name="T5" fmla="*/ 15 h 227"/>
                <a:gd name="T6" fmla="*/ 82 w 167"/>
                <a:gd name="T7" fmla="*/ 218 h 227"/>
                <a:gd name="T8" fmla="*/ 65 w 167"/>
                <a:gd name="T9" fmla="*/ 223 h 227"/>
                <a:gd name="T10" fmla="*/ 10 w 167"/>
                <a:gd name="T11" fmla="*/ 197 h 227"/>
                <a:gd name="T12" fmla="*/ 2 w 167"/>
                <a:gd name="T13" fmla="*/ 181 h 227"/>
                <a:gd name="T14" fmla="*/ 31 w 167"/>
                <a:gd name="T15" fmla="*/ 13 h 227"/>
                <a:gd name="T16" fmla="*/ 44 w 167"/>
                <a:gd name="T17" fmla="*/ 1 h 227"/>
                <a:gd name="T18" fmla="*/ 100 w 167"/>
                <a:gd name="T19" fmla="*/ 1 h 227"/>
                <a:gd name="T20" fmla="*/ 100 w 167"/>
                <a:gd name="T21" fmla="*/ 1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7" h="227">
                  <a:moveTo>
                    <a:pt x="100" y="1"/>
                  </a:moveTo>
                  <a:cubicBezTo>
                    <a:pt x="118" y="1"/>
                    <a:pt x="136" y="2"/>
                    <a:pt x="154" y="1"/>
                  </a:cubicBezTo>
                  <a:cubicBezTo>
                    <a:pt x="166" y="0"/>
                    <a:pt x="167" y="5"/>
                    <a:pt x="166" y="15"/>
                  </a:cubicBezTo>
                  <a:cubicBezTo>
                    <a:pt x="157" y="90"/>
                    <a:pt x="129" y="158"/>
                    <a:pt x="82" y="218"/>
                  </a:cubicBezTo>
                  <a:cubicBezTo>
                    <a:pt x="77" y="224"/>
                    <a:pt x="73" y="227"/>
                    <a:pt x="65" y="223"/>
                  </a:cubicBezTo>
                  <a:cubicBezTo>
                    <a:pt x="47" y="214"/>
                    <a:pt x="28" y="205"/>
                    <a:pt x="10" y="197"/>
                  </a:cubicBezTo>
                  <a:cubicBezTo>
                    <a:pt x="2" y="194"/>
                    <a:pt x="0" y="189"/>
                    <a:pt x="2" y="181"/>
                  </a:cubicBezTo>
                  <a:cubicBezTo>
                    <a:pt x="18" y="126"/>
                    <a:pt x="29" y="70"/>
                    <a:pt x="31" y="13"/>
                  </a:cubicBezTo>
                  <a:cubicBezTo>
                    <a:pt x="31" y="3"/>
                    <a:pt x="35" y="1"/>
                    <a:pt x="44" y="1"/>
                  </a:cubicBezTo>
                  <a:cubicBezTo>
                    <a:pt x="63" y="1"/>
                    <a:pt x="81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" name="Freeform 21"/>
            <p:cNvSpPr>
              <a:spLocks/>
            </p:cNvSpPr>
            <p:nvPr/>
          </p:nvSpPr>
          <p:spPr bwMode="auto">
            <a:xfrm>
              <a:off x="-1458913" y="2312988"/>
              <a:ext cx="82550" cy="111125"/>
            </a:xfrm>
            <a:custGeom>
              <a:avLst/>
              <a:gdLst>
                <a:gd name="T0" fmla="*/ 69 w 168"/>
                <a:gd name="T1" fmla="*/ 1 h 227"/>
                <a:gd name="T2" fmla="*/ 121 w 168"/>
                <a:gd name="T3" fmla="*/ 1 h 227"/>
                <a:gd name="T4" fmla="*/ 137 w 168"/>
                <a:gd name="T5" fmla="*/ 16 h 227"/>
                <a:gd name="T6" fmla="*/ 165 w 168"/>
                <a:gd name="T7" fmla="*/ 179 h 227"/>
                <a:gd name="T8" fmla="*/ 157 w 168"/>
                <a:gd name="T9" fmla="*/ 197 h 227"/>
                <a:gd name="T10" fmla="*/ 104 w 168"/>
                <a:gd name="T11" fmla="*/ 222 h 227"/>
                <a:gd name="T12" fmla="*/ 85 w 168"/>
                <a:gd name="T13" fmla="*/ 217 h 227"/>
                <a:gd name="T14" fmla="*/ 2 w 168"/>
                <a:gd name="T15" fmla="*/ 17 h 227"/>
                <a:gd name="T16" fmla="*/ 18 w 168"/>
                <a:gd name="T17" fmla="*/ 1 h 227"/>
                <a:gd name="T18" fmla="*/ 69 w 168"/>
                <a:gd name="T19" fmla="*/ 1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8" h="227">
                  <a:moveTo>
                    <a:pt x="69" y="1"/>
                  </a:moveTo>
                  <a:cubicBezTo>
                    <a:pt x="87" y="1"/>
                    <a:pt x="104" y="2"/>
                    <a:pt x="121" y="1"/>
                  </a:cubicBezTo>
                  <a:cubicBezTo>
                    <a:pt x="134" y="0"/>
                    <a:pt x="137" y="5"/>
                    <a:pt x="137" y="16"/>
                  </a:cubicBezTo>
                  <a:cubicBezTo>
                    <a:pt x="140" y="72"/>
                    <a:pt x="149" y="126"/>
                    <a:pt x="165" y="179"/>
                  </a:cubicBezTo>
                  <a:cubicBezTo>
                    <a:pt x="168" y="188"/>
                    <a:pt x="166" y="193"/>
                    <a:pt x="157" y="197"/>
                  </a:cubicBezTo>
                  <a:cubicBezTo>
                    <a:pt x="139" y="205"/>
                    <a:pt x="121" y="213"/>
                    <a:pt x="104" y="222"/>
                  </a:cubicBezTo>
                  <a:cubicBezTo>
                    <a:pt x="95" y="227"/>
                    <a:pt x="90" y="224"/>
                    <a:pt x="85" y="217"/>
                  </a:cubicBezTo>
                  <a:cubicBezTo>
                    <a:pt x="39" y="158"/>
                    <a:pt x="12" y="91"/>
                    <a:pt x="2" y="17"/>
                  </a:cubicBezTo>
                  <a:cubicBezTo>
                    <a:pt x="0" y="3"/>
                    <a:pt x="5" y="0"/>
                    <a:pt x="18" y="1"/>
                  </a:cubicBezTo>
                  <a:cubicBezTo>
                    <a:pt x="35" y="2"/>
                    <a:pt x="52" y="1"/>
                    <a:pt x="6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" name="Freeform 22"/>
            <p:cNvSpPr>
              <a:spLocks/>
            </p:cNvSpPr>
            <p:nvPr/>
          </p:nvSpPr>
          <p:spPr bwMode="auto">
            <a:xfrm>
              <a:off x="-1362075" y="2312988"/>
              <a:ext cx="84137" cy="84138"/>
            </a:xfrm>
            <a:custGeom>
              <a:avLst/>
              <a:gdLst>
                <a:gd name="T0" fmla="*/ 86 w 173"/>
                <a:gd name="T1" fmla="*/ 0 h 170"/>
                <a:gd name="T2" fmla="*/ 160 w 173"/>
                <a:gd name="T3" fmla="*/ 0 h 170"/>
                <a:gd name="T4" fmla="*/ 173 w 173"/>
                <a:gd name="T5" fmla="*/ 12 h 170"/>
                <a:gd name="T6" fmla="*/ 173 w 173"/>
                <a:gd name="T7" fmla="*/ 132 h 170"/>
                <a:gd name="T8" fmla="*/ 159 w 173"/>
                <a:gd name="T9" fmla="*/ 145 h 170"/>
                <a:gd name="T10" fmla="*/ 42 w 173"/>
                <a:gd name="T11" fmla="*/ 167 h 170"/>
                <a:gd name="T12" fmla="*/ 25 w 173"/>
                <a:gd name="T13" fmla="*/ 157 h 170"/>
                <a:gd name="T14" fmla="*/ 0 w 173"/>
                <a:gd name="T15" fmla="*/ 12 h 170"/>
                <a:gd name="T16" fmla="*/ 13 w 173"/>
                <a:gd name="T17" fmla="*/ 0 h 170"/>
                <a:gd name="T18" fmla="*/ 86 w 173"/>
                <a:gd name="T19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70">
                  <a:moveTo>
                    <a:pt x="86" y="0"/>
                  </a:moveTo>
                  <a:cubicBezTo>
                    <a:pt x="111" y="0"/>
                    <a:pt x="136" y="0"/>
                    <a:pt x="160" y="0"/>
                  </a:cubicBezTo>
                  <a:cubicBezTo>
                    <a:pt x="170" y="0"/>
                    <a:pt x="173" y="2"/>
                    <a:pt x="173" y="12"/>
                  </a:cubicBezTo>
                  <a:cubicBezTo>
                    <a:pt x="172" y="52"/>
                    <a:pt x="172" y="92"/>
                    <a:pt x="173" y="132"/>
                  </a:cubicBezTo>
                  <a:cubicBezTo>
                    <a:pt x="173" y="143"/>
                    <a:pt x="169" y="145"/>
                    <a:pt x="159" y="145"/>
                  </a:cubicBezTo>
                  <a:cubicBezTo>
                    <a:pt x="119" y="149"/>
                    <a:pt x="80" y="155"/>
                    <a:pt x="42" y="167"/>
                  </a:cubicBezTo>
                  <a:cubicBezTo>
                    <a:pt x="31" y="170"/>
                    <a:pt x="27" y="166"/>
                    <a:pt x="25" y="157"/>
                  </a:cubicBezTo>
                  <a:cubicBezTo>
                    <a:pt x="13" y="109"/>
                    <a:pt x="5" y="61"/>
                    <a:pt x="0" y="12"/>
                  </a:cubicBezTo>
                  <a:cubicBezTo>
                    <a:pt x="0" y="2"/>
                    <a:pt x="3" y="0"/>
                    <a:pt x="13" y="0"/>
                  </a:cubicBezTo>
                  <a:cubicBezTo>
                    <a:pt x="37" y="0"/>
                    <a:pt x="62" y="0"/>
                    <a:pt x="8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" name="Freeform 23"/>
            <p:cNvSpPr>
              <a:spLocks/>
            </p:cNvSpPr>
            <p:nvPr/>
          </p:nvSpPr>
          <p:spPr bwMode="auto">
            <a:xfrm>
              <a:off x="-1247775" y="2312988"/>
              <a:ext cx="84137" cy="84138"/>
            </a:xfrm>
            <a:custGeom>
              <a:avLst/>
              <a:gdLst>
                <a:gd name="T0" fmla="*/ 88 w 173"/>
                <a:gd name="T1" fmla="*/ 1 h 172"/>
                <a:gd name="T2" fmla="*/ 160 w 173"/>
                <a:gd name="T3" fmla="*/ 1 h 172"/>
                <a:gd name="T4" fmla="*/ 172 w 173"/>
                <a:gd name="T5" fmla="*/ 14 h 172"/>
                <a:gd name="T6" fmla="*/ 149 w 173"/>
                <a:gd name="T7" fmla="*/ 156 h 172"/>
                <a:gd name="T8" fmla="*/ 128 w 173"/>
                <a:gd name="T9" fmla="*/ 168 h 172"/>
                <a:gd name="T10" fmla="*/ 15 w 173"/>
                <a:gd name="T11" fmla="*/ 147 h 172"/>
                <a:gd name="T12" fmla="*/ 0 w 173"/>
                <a:gd name="T13" fmla="*/ 132 h 172"/>
                <a:gd name="T14" fmla="*/ 0 w 173"/>
                <a:gd name="T15" fmla="*/ 16 h 172"/>
                <a:gd name="T16" fmla="*/ 16 w 173"/>
                <a:gd name="T17" fmla="*/ 1 h 172"/>
                <a:gd name="T18" fmla="*/ 88 w 173"/>
                <a:gd name="T19" fmla="*/ 1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72">
                  <a:moveTo>
                    <a:pt x="88" y="1"/>
                  </a:moveTo>
                  <a:cubicBezTo>
                    <a:pt x="112" y="1"/>
                    <a:pt x="136" y="1"/>
                    <a:pt x="160" y="1"/>
                  </a:cubicBezTo>
                  <a:cubicBezTo>
                    <a:pt x="170" y="0"/>
                    <a:pt x="173" y="3"/>
                    <a:pt x="172" y="14"/>
                  </a:cubicBezTo>
                  <a:cubicBezTo>
                    <a:pt x="168" y="62"/>
                    <a:pt x="160" y="109"/>
                    <a:pt x="149" y="156"/>
                  </a:cubicBezTo>
                  <a:cubicBezTo>
                    <a:pt x="146" y="167"/>
                    <a:pt x="141" y="172"/>
                    <a:pt x="128" y="168"/>
                  </a:cubicBezTo>
                  <a:cubicBezTo>
                    <a:pt x="91" y="156"/>
                    <a:pt x="53" y="150"/>
                    <a:pt x="15" y="147"/>
                  </a:cubicBezTo>
                  <a:cubicBezTo>
                    <a:pt x="5" y="146"/>
                    <a:pt x="0" y="144"/>
                    <a:pt x="0" y="132"/>
                  </a:cubicBezTo>
                  <a:cubicBezTo>
                    <a:pt x="1" y="93"/>
                    <a:pt x="1" y="55"/>
                    <a:pt x="0" y="16"/>
                  </a:cubicBezTo>
                  <a:cubicBezTo>
                    <a:pt x="0" y="3"/>
                    <a:pt x="4" y="0"/>
                    <a:pt x="16" y="1"/>
                  </a:cubicBezTo>
                  <a:cubicBezTo>
                    <a:pt x="40" y="2"/>
                    <a:pt x="64" y="1"/>
                    <a:pt x="88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" name="Freeform 24"/>
            <p:cNvSpPr>
              <a:spLocks/>
            </p:cNvSpPr>
            <p:nvPr/>
          </p:nvSpPr>
          <p:spPr bwMode="auto">
            <a:xfrm>
              <a:off x="-1338263" y="2416175"/>
              <a:ext cx="60325" cy="77788"/>
            </a:xfrm>
            <a:custGeom>
              <a:avLst/>
              <a:gdLst>
                <a:gd name="T0" fmla="*/ 122 w 123"/>
                <a:gd name="T1" fmla="*/ 79 h 161"/>
                <a:gd name="T2" fmla="*/ 123 w 123"/>
                <a:gd name="T3" fmla="*/ 145 h 161"/>
                <a:gd name="T4" fmla="*/ 107 w 123"/>
                <a:gd name="T5" fmla="*/ 159 h 161"/>
                <a:gd name="T6" fmla="*/ 105 w 123"/>
                <a:gd name="T7" fmla="*/ 159 h 161"/>
                <a:gd name="T8" fmla="*/ 40 w 123"/>
                <a:gd name="T9" fmla="*/ 114 h 161"/>
                <a:gd name="T10" fmla="*/ 4 w 123"/>
                <a:gd name="T11" fmla="*/ 35 h 161"/>
                <a:gd name="T12" fmla="*/ 11 w 123"/>
                <a:gd name="T13" fmla="*/ 19 h 161"/>
                <a:gd name="T14" fmla="*/ 113 w 123"/>
                <a:gd name="T15" fmla="*/ 1 h 161"/>
                <a:gd name="T16" fmla="*/ 122 w 123"/>
                <a:gd name="T17" fmla="*/ 11 h 161"/>
                <a:gd name="T18" fmla="*/ 122 w 123"/>
                <a:gd name="T19" fmla="*/ 79 h 161"/>
                <a:gd name="T20" fmla="*/ 122 w 123"/>
                <a:gd name="T21" fmla="*/ 79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3" h="161">
                  <a:moveTo>
                    <a:pt x="122" y="79"/>
                  </a:moveTo>
                  <a:cubicBezTo>
                    <a:pt x="122" y="101"/>
                    <a:pt x="121" y="123"/>
                    <a:pt x="123" y="145"/>
                  </a:cubicBezTo>
                  <a:cubicBezTo>
                    <a:pt x="123" y="159"/>
                    <a:pt x="118" y="161"/>
                    <a:pt x="107" y="159"/>
                  </a:cubicBezTo>
                  <a:cubicBezTo>
                    <a:pt x="106" y="159"/>
                    <a:pt x="105" y="159"/>
                    <a:pt x="105" y="159"/>
                  </a:cubicBezTo>
                  <a:cubicBezTo>
                    <a:pt x="73" y="159"/>
                    <a:pt x="51" y="146"/>
                    <a:pt x="40" y="114"/>
                  </a:cubicBezTo>
                  <a:cubicBezTo>
                    <a:pt x="31" y="87"/>
                    <a:pt x="17" y="61"/>
                    <a:pt x="4" y="35"/>
                  </a:cubicBezTo>
                  <a:cubicBezTo>
                    <a:pt x="0" y="26"/>
                    <a:pt x="1" y="22"/>
                    <a:pt x="11" y="19"/>
                  </a:cubicBezTo>
                  <a:cubicBezTo>
                    <a:pt x="44" y="10"/>
                    <a:pt x="78" y="4"/>
                    <a:pt x="113" y="1"/>
                  </a:cubicBezTo>
                  <a:cubicBezTo>
                    <a:pt x="122" y="0"/>
                    <a:pt x="122" y="5"/>
                    <a:pt x="122" y="11"/>
                  </a:cubicBezTo>
                  <a:cubicBezTo>
                    <a:pt x="122" y="34"/>
                    <a:pt x="122" y="56"/>
                    <a:pt x="122" y="79"/>
                  </a:cubicBezTo>
                  <a:cubicBezTo>
                    <a:pt x="122" y="79"/>
                    <a:pt x="122" y="79"/>
                    <a:pt x="122" y="7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" name="Freeform 25"/>
            <p:cNvSpPr>
              <a:spLocks/>
            </p:cNvSpPr>
            <p:nvPr/>
          </p:nvSpPr>
          <p:spPr bwMode="auto">
            <a:xfrm>
              <a:off x="-1247775" y="2416175"/>
              <a:ext cx="60325" cy="79375"/>
            </a:xfrm>
            <a:custGeom>
              <a:avLst/>
              <a:gdLst>
                <a:gd name="T0" fmla="*/ 2 w 124"/>
                <a:gd name="T1" fmla="*/ 80 h 165"/>
                <a:gd name="T2" fmla="*/ 1 w 124"/>
                <a:gd name="T3" fmla="*/ 12 h 165"/>
                <a:gd name="T4" fmla="*/ 14 w 124"/>
                <a:gd name="T5" fmla="*/ 1 h 165"/>
                <a:gd name="T6" fmla="*/ 110 w 124"/>
                <a:gd name="T7" fmla="*/ 18 h 165"/>
                <a:gd name="T8" fmla="*/ 119 w 124"/>
                <a:gd name="T9" fmla="*/ 36 h 165"/>
                <a:gd name="T10" fmla="*/ 70 w 124"/>
                <a:gd name="T11" fmla="*/ 140 h 165"/>
                <a:gd name="T12" fmla="*/ 5 w 124"/>
                <a:gd name="T13" fmla="*/ 159 h 165"/>
                <a:gd name="T14" fmla="*/ 2 w 124"/>
                <a:gd name="T15" fmla="*/ 146 h 165"/>
                <a:gd name="T16" fmla="*/ 2 w 124"/>
                <a:gd name="T17" fmla="*/ 80 h 165"/>
                <a:gd name="T18" fmla="*/ 2 w 124"/>
                <a:gd name="T19" fmla="*/ 8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4" h="165">
                  <a:moveTo>
                    <a:pt x="2" y="80"/>
                  </a:moveTo>
                  <a:cubicBezTo>
                    <a:pt x="2" y="57"/>
                    <a:pt x="2" y="35"/>
                    <a:pt x="1" y="12"/>
                  </a:cubicBezTo>
                  <a:cubicBezTo>
                    <a:pt x="1" y="3"/>
                    <a:pt x="4" y="0"/>
                    <a:pt x="14" y="1"/>
                  </a:cubicBezTo>
                  <a:cubicBezTo>
                    <a:pt x="46" y="4"/>
                    <a:pt x="78" y="11"/>
                    <a:pt x="110" y="18"/>
                  </a:cubicBezTo>
                  <a:cubicBezTo>
                    <a:pt x="121" y="21"/>
                    <a:pt x="124" y="24"/>
                    <a:pt x="119" y="36"/>
                  </a:cubicBezTo>
                  <a:cubicBezTo>
                    <a:pt x="105" y="71"/>
                    <a:pt x="88" y="106"/>
                    <a:pt x="70" y="140"/>
                  </a:cubicBezTo>
                  <a:cubicBezTo>
                    <a:pt x="64" y="150"/>
                    <a:pt x="13" y="165"/>
                    <a:pt x="5" y="159"/>
                  </a:cubicBezTo>
                  <a:cubicBezTo>
                    <a:pt x="0" y="156"/>
                    <a:pt x="2" y="150"/>
                    <a:pt x="2" y="146"/>
                  </a:cubicBezTo>
                  <a:cubicBezTo>
                    <a:pt x="2" y="124"/>
                    <a:pt x="2" y="102"/>
                    <a:pt x="2" y="80"/>
                  </a:cubicBezTo>
                  <a:cubicBezTo>
                    <a:pt x="2" y="80"/>
                    <a:pt x="2" y="80"/>
                    <a:pt x="2" y="8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Freeform 26"/>
            <p:cNvSpPr>
              <a:spLocks/>
            </p:cNvSpPr>
            <p:nvPr/>
          </p:nvSpPr>
          <p:spPr bwMode="auto">
            <a:xfrm>
              <a:off x="-1390650" y="2436813"/>
              <a:ext cx="39687" cy="36513"/>
            </a:xfrm>
            <a:custGeom>
              <a:avLst/>
              <a:gdLst>
                <a:gd name="T0" fmla="*/ 0 w 80"/>
                <a:gd name="T1" fmla="*/ 21 h 73"/>
                <a:gd name="T2" fmla="*/ 46 w 80"/>
                <a:gd name="T3" fmla="*/ 2 h 73"/>
                <a:gd name="T4" fmla="*/ 66 w 80"/>
                <a:gd name="T5" fmla="*/ 42 h 73"/>
                <a:gd name="T6" fmla="*/ 80 w 80"/>
                <a:gd name="T7" fmla="*/ 73 h 73"/>
                <a:gd name="T8" fmla="*/ 0 w 80"/>
                <a:gd name="T9" fmla="*/ 21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73">
                  <a:moveTo>
                    <a:pt x="0" y="21"/>
                  </a:moveTo>
                  <a:cubicBezTo>
                    <a:pt x="17" y="13"/>
                    <a:pt x="33" y="0"/>
                    <a:pt x="46" y="2"/>
                  </a:cubicBezTo>
                  <a:cubicBezTo>
                    <a:pt x="59" y="5"/>
                    <a:pt x="59" y="29"/>
                    <a:pt x="66" y="42"/>
                  </a:cubicBezTo>
                  <a:cubicBezTo>
                    <a:pt x="71" y="51"/>
                    <a:pt x="74" y="60"/>
                    <a:pt x="80" y="73"/>
                  </a:cubicBezTo>
                  <a:cubicBezTo>
                    <a:pt x="49" y="60"/>
                    <a:pt x="26" y="41"/>
                    <a:pt x="0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Freeform 27"/>
            <p:cNvSpPr>
              <a:spLocks/>
            </p:cNvSpPr>
            <p:nvPr/>
          </p:nvSpPr>
          <p:spPr bwMode="auto">
            <a:xfrm>
              <a:off x="-1174750" y="2436813"/>
              <a:ext cx="39687" cy="36513"/>
            </a:xfrm>
            <a:custGeom>
              <a:avLst/>
              <a:gdLst>
                <a:gd name="T0" fmla="*/ 79 w 79"/>
                <a:gd name="T1" fmla="*/ 23 h 76"/>
                <a:gd name="T2" fmla="*/ 0 w 79"/>
                <a:gd name="T3" fmla="*/ 76 h 76"/>
                <a:gd name="T4" fmla="*/ 29 w 79"/>
                <a:gd name="T5" fmla="*/ 7 h 76"/>
                <a:gd name="T6" fmla="*/ 40 w 79"/>
                <a:gd name="T7" fmla="*/ 6 h 76"/>
                <a:gd name="T8" fmla="*/ 79 w 79"/>
                <a:gd name="T9" fmla="*/ 2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76">
                  <a:moveTo>
                    <a:pt x="79" y="23"/>
                  </a:moveTo>
                  <a:cubicBezTo>
                    <a:pt x="55" y="44"/>
                    <a:pt x="30" y="60"/>
                    <a:pt x="0" y="76"/>
                  </a:cubicBezTo>
                  <a:cubicBezTo>
                    <a:pt x="11" y="51"/>
                    <a:pt x="20" y="29"/>
                    <a:pt x="29" y="7"/>
                  </a:cubicBezTo>
                  <a:cubicBezTo>
                    <a:pt x="32" y="0"/>
                    <a:pt x="37" y="4"/>
                    <a:pt x="40" y="6"/>
                  </a:cubicBezTo>
                  <a:cubicBezTo>
                    <a:pt x="52" y="11"/>
                    <a:pt x="64" y="16"/>
                    <a:pt x="79" y="2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" name="Freeform 28"/>
            <p:cNvSpPr>
              <a:spLocks/>
            </p:cNvSpPr>
            <p:nvPr/>
          </p:nvSpPr>
          <p:spPr bwMode="auto">
            <a:xfrm>
              <a:off x="-1558925" y="2120900"/>
              <a:ext cx="12700" cy="19050"/>
            </a:xfrm>
            <a:custGeom>
              <a:avLst/>
              <a:gdLst>
                <a:gd name="T0" fmla="*/ 26 w 26"/>
                <a:gd name="T1" fmla="*/ 19 h 38"/>
                <a:gd name="T2" fmla="*/ 14 w 26"/>
                <a:gd name="T3" fmla="*/ 37 h 38"/>
                <a:gd name="T4" fmla="*/ 0 w 26"/>
                <a:gd name="T5" fmla="*/ 19 h 38"/>
                <a:gd name="T6" fmla="*/ 13 w 26"/>
                <a:gd name="T7" fmla="*/ 0 h 38"/>
                <a:gd name="T8" fmla="*/ 26 w 26"/>
                <a:gd name="T9" fmla="*/ 1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8">
                  <a:moveTo>
                    <a:pt x="26" y="19"/>
                  </a:moveTo>
                  <a:cubicBezTo>
                    <a:pt x="25" y="27"/>
                    <a:pt x="24" y="37"/>
                    <a:pt x="14" y="37"/>
                  </a:cubicBezTo>
                  <a:cubicBezTo>
                    <a:pt x="3" y="38"/>
                    <a:pt x="1" y="27"/>
                    <a:pt x="0" y="19"/>
                  </a:cubicBezTo>
                  <a:cubicBezTo>
                    <a:pt x="0" y="10"/>
                    <a:pt x="3" y="0"/>
                    <a:pt x="13" y="0"/>
                  </a:cubicBezTo>
                  <a:cubicBezTo>
                    <a:pt x="25" y="0"/>
                    <a:pt x="25" y="11"/>
                    <a:pt x="26" y="19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8180613" y="3352800"/>
            <a:ext cx="4008212" cy="2286000"/>
          </a:xfrm>
          <a:prstGeom prst="rect">
            <a:avLst/>
          </a:prstGeom>
          <a:solidFill>
            <a:srgbClr val="FFC00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523514" y="3539399"/>
            <a:ext cx="33750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0" hangingPunct="0">
              <a:lnSpc>
                <a:spcPct val="90000"/>
              </a:lnSpc>
            </a:pPr>
            <a:endParaRPr lang="en-US" altLang="en-US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r" eaLnBrk="0" hangingPunct="0">
              <a:lnSpc>
                <a:spcPct val="90000"/>
              </a:lnSpc>
            </a:pPr>
            <a:endParaRPr lang="en-US" altLang="en-US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r" eaLnBrk="0" hangingPunct="0">
              <a:lnSpc>
                <a:spcPct val="90000"/>
              </a:lnSpc>
            </a:pPr>
            <a:br>
              <a:rPr lang="en-US" altLang="en-US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altLang="en-US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and on way to Guinness book Record</a:t>
            </a:r>
            <a:endParaRPr lang="en-US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Isosceles Triangle 9"/>
          <p:cNvSpPr/>
          <p:nvPr/>
        </p:nvSpPr>
        <p:spPr>
          <a:xfrm>
            <a:off x="11658473" y="2741255"/>
            <a:ext cx="530352" cy="605280"/>
          </a:xfrm>
          <a:prstGeom prst="triangle">
            <a:avLst>
              <a:gd name="adj" fmla="val 100000"/>
            </a:avLst>
          </a:prstGeom>
          <a:solidFill>
            <a:srgbClr val="FFC00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832" y="3522456"/>
            <a:ext cx="1486713" cy="100203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3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63726" y="6497640"/>
            <a:ext cx="457200" cy="15398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 lang="en-US" altLang="en-US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ヒラギノ角ゴ Pro W3" pitchFamily="-84" charset="-128"/>
                <a:cs typeface="Segoe UI" pitchFamily="34" charset="0"/>
              </a:defRPr>
            </a:lvl1pPr>
          </a:lstStyle>
          <a:p>
            <a:fld id="{811E841D-5174-433A-8A6C-40EA6EA766DF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  <p:transition spd="slow">
    <p:checke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>
            <a:spLocks/>
          </p:cNvSpPr>
          <p:nvPr/>
        </p:nvSpPr>
        <p:spPr>
          <a:xfrm>
            <a:off x="-1" y="1447800"/>
            <a:ext cx="12188825" cy="4648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1126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My Journey – Laxmi (M) follows Saraswati</a:t>
            </a:r>
          </a:p>
        </p:txBody>
      </p:sp>
      <p:sp>
        <p:nvSpPr>
          <p:cNvPr id="11267" name="Content Placeholder 43"/>
          <p:cNvSpPr>
            <a:spLocks noGrp="1"/>
          </p:cNvSpPr>
          <p:nvPr>
            <p:ph sz="quarter" idx="10"/>
          </p:nvPr>
        </p:nvSpPr>
        <p:spPr>
          <a:xfrm>
            <a:off x="8703864" y="4788696"/>
            <a:ext cx="3105548" cy="984885"/>
          </a:xfrm>
        </p:spPr>
        <p:txBody>
          <a:bodyPr wrap="square" lIns="0" tIns="0" rIns="0" bIns="0">
            <a:spAutoFit/>
          </a:bodyPr>
          <a:lstStyle/>
          <a:p>
            <a:pPr marL="0" indent="0" eaLnBrk="1" hangingPunct="1">
              <a:lnSpc>
                <a:spcPct val="100000"/>
              </a:lnSpc>
              <a:spcBef>
                <a:spcPts val="600"/>
              </a:spcBef>
              <a:buNone/>
            </a:pPr>
            <a:r>
              <a:rPr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Last</a:t>
            </a: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8</a:t>
            </a:r>
            <a:r>
              <a:rPr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years - IFRS/Ind AS - Consultant &amp; Faculty, </a:t>
            </a: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Valuation</a:t>
            </a:r>
            <a:r>
              <a:rPr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br>
              <a:rPr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M&amp;A, ECB, FDI, Listings on </a:t>
            </a: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Foreign Stock Exchange</a:t>
            </a:r>
            <a:endParaRPr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Rectangle 1"/>
          <p:cNvSpPr>
            <a:spLocks/>
          </p:cNvSpPr>
          <p:nvPr/>
        </p:nvSpPr>
        <p:spPr>
          <a:xfrm>
            <a:off x="1" y="3556794"/>
            <a:ext cx="12188825" cy="5334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796924" y="3175794"/>
            <a:ext cx="0" cy="609600"/>
          </a:xfrm>
          <a:prstGeom prst="line">
            <a:avLst/>
          </a:prstGeom>
          <a:ln w="44450">
            <a:solidFill>
              <a:srgbClr val="0070C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970212" y="3175794"/>
            <a:ext cx="0" cy="609600"/>
          </a:xfrm>
          <a:prstGeom prst="line">
            <a:avLst/>
          </a:prstGeom>
          <a:ln w="44450">
            <a:solidFill>
              <a:srgbClr val="0070C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7542212" y="3175794"/>
            <a:ext cx="0" cy="609600"/>
          </a:xfrm>
          <a:prstGeom prst="line">
            <a:avLst/>
          </a:prstGeom>
          <a:ln w="44450">
            <a:solidFill>
              <a:srgbClr val="0070C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1047412" y="3175794"/>
            <a:ext cx="0" cy="609600"/>
          </a:xfrm>
          <a:prstGeom prst="line">
            <a:avLst/>
          </a:prstGeom>
          <a:ln w="44450">
            <a:solidFill>
              <a:srgbClr val="0070C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0800000" flipV="1">
            <a:off x="8953498" y="3950494"/>
            <a:ext cx="0" cy="609600"/>
          </a:xfrm>
          <a:prstGeom prst="line">
            <a:avLst/>
          </a:prstGeom>
          <a:ln w="44450">
            <a:solidFill>
              <a:srgbClr val="FFC00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10800000" flipV="1">
            <a:off x="6742111" y="3950494"/>
            <a:ext cx="0" cy="609600"/>
          </a:xfrm>
          <a:prstGeom prst="line">
            <a:avLst/>
          </a:prstGeom>
          <a:ln w="44450">
            <a:solidFill>
              <a:srgbClr val="FFC00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10800000" flipV="1">
            <a:off x="4228700" y="3950494"/>
            <a:ext cx="0" cy="609600"/>
          </a:xfrm>
          <a:prstGeom prst="line">
            <a:avLst/>
          </a:prstGeom>
          <a:ln w="44450">
            <a:solidFill>
              <a:srgbClr val="FFC00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0800000" flipV="1">
            <a:off x="1751012" y="3950494"/>
            <a:ext cx="0" cy="609600"/>
          </a:xfrm>
          <a:prstGeom prst="line">
            <a:avLst/>
          </a:prstGeom>
          <a:ln w="44450">
            <a:solidFill>
              <a:srgbClr val="FFC00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5332412" y="3175794"/>
            <a:ext cx="0" cy="609600"/>
          </a:xfrm>
          <a:prstGeom prst="line">
            <a:avLst/>
          </a:prstGeom>
          <a:ln w="44450">
            <a:solidFill>
              <a:srgbClr val="0070C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43"/>
          <p:cNvSpPr txBox="1">
            <a:spLocks/>
          </p:cNvSpPr>
          <p:nvPr/>
        </p:nvSpPr>
        <p:spPr bwMode="auto">
          <a:xfrm>
            <a:off x="8990013" y="1822611"/>
            <a:ext cx="25146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marL="285750" indent="-28575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n-US" sz="16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285750" indent="-285750" algn="l" rtl="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Segoe UI" pitchFamily="34" charset="0"/>
              <a:buChar char="+"/>
              <a:def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566738" indent="-276225" algn="l" rtl="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lang="en-US" sz="16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eaLnBrk="1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30 Years of </a:t>
            </a:r>
            <a:b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Industry experience; </a:t>
            </a:r>
            <a:b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8 years of </a:t>
            </a:r>
            <a:b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IFRS Consulting / training</a:t>
            </a:r>
          </a:p>
        </p:txBody>
      </p:sp>
      <p:sp>
        <p:nvSpPr>
          <p:cNvPr id="19" name="Content Placeholder 43"/>
          <p:cNvSpPr txBox="1">
            <a:spLocks/>
          </p:cNvSpPr>
          <p:nvPr/>
        </p:nvSpPr>
        <p:spPr bwMode="auto">
          <a:xfrm>
            <a:off x="6560819" y="4788694"/>
            <a:ext cx="128825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285750" indent="-28575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n-US" sz="16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285750" indent="-285750" algn="l" rtl="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Segoe UI" pitchFamily="34" charset="0"/>
              <a:buChar char="+"/>
              <a:def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566738" indent="-276225" algn="l" rtl="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lang="en-US" sz="16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Gammon India – </a:t>
            </a:r>
            <a:b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2004-06 </a:t>
            </a:r>
          </a:p>
        </p:txBody>
      </p:sp>
      <p:sp>
        <p:nvSpPr>
          <p:cNvPr id="20" name="Content Placeholder 43"/>
          <p:cNvSpPr txBox="1">
            <a:spLocks/>
          </p:cNvSpPr>
          <p:nvPr/>
        </p:nvSpPr>
        <p:spPr bwMode="auto">
          <a:xfrm>
            <a:off x="7090646" y="1920560"/>
            <a:ext cx="1915239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marL="285750" indent="-28575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n-US" sz="16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285750" indent="-285750" algn="l" rtl="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Segoe UI" pitchFamily="34" charset="0"/>
              <a:buChar char="+"/>
              <a:def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566738" indent="-276225" algn="l" rtl="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lang="en-US" sz="16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Mittal Europe </a:t>
            </a:r>
            <a:b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2006-09 </a:t>
            </a:r>
            <a:b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MD &amp; Chief Finance Director, Europe</a:t>
            </a:r>
          </a:p>
        </p:txBody>
      </p:sp>
      <p:sp>
        <p:nvSpPr>
          <p:cNvPr id="21" name="Content Placeholder 43"/>
          <p:cNvSpPr txBox="1">
            <a:spLocks/>
          </p:cNvSpPr>
          <p:nvPr/>
        </p:nvSpPr>
        <p:spPr bwMode="auto">
          <a:xfrm>
            <a:off x="3960812" y="4788696"/>
            <a:ext cx="2362517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285750" indent="-28575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n-US" sz="16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285750" indent="-285750" algn="l" rtl="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Segoe UI" pitchFamily="34" charset="0"/>
              <a:buChar char="+"/>
              <a:def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566738" indent="-276225" algn="l" rtl="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lang="en-US" sz="16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Foundation software – USA </a:t>
            </a:r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2000</a:t>
            </a: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b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Singapore </a:t>
            </a:r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2001</a:t>
            </a: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b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Australia </a:t>
            </a:r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2002</a:t>
            </a:r>
          </a:p>
        </p:txBody>
      </p:sp>
      <p:sp>
        <p:nvSpPr>
          <p:cNvPr id="22" name="Content Placeholder 43"/>
          <p:cNvSpPr txBox="1">
            <a:spLocks/>
          </p:cNvSpPr>
          <p:nvPr/>
        </p:nvSpPr>
        <p:spPr bwMode="auto">
          <a:xfrm>
            <a:off x="2729782" y="1920560"/>
            <a:ext cx="1498918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marL="285750" indent="-28575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n-US" sz="16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285750" indent="-285750" algn="l" rtl="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Segoe UI" pitchFamily="34" charset="0"/>
              <a:buChar char="+"/>
              <a:def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566738" indent="-276225" algn="l" rtl="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lang="en-US" sz="16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Blue Star &amp; Blue Star InfoTech – </a:t>
            </a:r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1997 – 1999 </a:t>
            </a: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Mumbai – CFO</a:t>
            </a:r>
          </a:p>
        </p:txBody>
      </p:sp>
      <p:sp>
        <p:nvSpPr>
          <p:cNvPr id="23" name="Content Placeholder 43"/>
          <p:cNvSpPr txBox="1">
            <a:spLocks/>
          </p:cNvSpPr>
          <p:nvPr/>
        </p:nvSpPr>
        <p:spPr bwMode="auto">
          <a:xfrm>
            <a:off x="1406525" y="4788694"/>
            <a:ext cx="216058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285750" indent="-28575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n-US" sz="16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285750" indent="-285750" algn="l" rtl="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Segoe UI" pitchFamily="34" charset="0"/>
              <a:buChar char="+"/>
              <a:def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566738" indent="-276225" algn="l" rtl="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lang="en-US" sz="16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Mafatlal – </a:t>
            </a:r>
            <a:b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1991 – 1994 </a:t>
            </a: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(Surat) </a:t>
            </a:r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1995- 1996 </a:t>
            </a: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(Mumbai) </a:t>
            </a:r>
          </a:p>
        </p:txBody>
      </p:sp>
      <p:sp>
        <p:nvSpPr>
          <p:cNvPr id="24" name="Content Placeholder 43"/>
          <p:cNvSpPr txBox="1">
            <a:spLocks/>
          </p:cNvSpPr>
          <p:nvPr/>
        </p:nvSpPr>
        <p:spPr bwMode="auto">
          <a:xfrm>
            <a:off x="5025069" y="1674337"/>
            <a:ext cx="1628779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marL="285750" indent="-28575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n-US" sz="16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285750" indent="-285750" algn="l" rtl="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Segoe UI" pitchFamily="34" charset="0"/>
              <a:buChar char="+"/>
              <a:def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566738" indent="-276225" algn="l" rtl="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lang="en-US" sz="16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Reliance InfoComm </a:t>
            </a:r>
            <a:b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2002- 2004 </a:t>
            </a: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– Business Controller</a:t>
            </a:r>
          </a:p>
        </p:txBody>
      </p:sp>
      <p:sp>
        <p:nvSpPr>
          <p:cNvPr id="25" name="Content Placeholder 43"/>
          <p:cNvSpPr txBox="1">
            <a:spLocks/>
          </p:cNvSpPr>
          <p:nvPr/>
        </p:nvSpPr>
        <p:spPr bwMode="auto">
          <a:xfrm>
            <a:off x="434496" y="1920560"/>
            <a:ext cx="1498918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marL="285750" indent="-28575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n-US" sz="16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285750" indent="-285750" algn="l" rtl="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Segoe UI" pitchFamily="34" charset="0"/>
              <a:buChar char="+"/>
              <a:def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566738" indent="-276225" algn="l" rtl="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lang="en-US" sz="16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Crompton Greaves, Nasik -   </a:t>
            </a:r>
            <a:b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1980 to 1990 </a:t>
            </a: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Started career</a:t>
            </a:r>
          </a:p>
        </p:txBody>
      </p:sp>
      <p:sp>
        <p:nvSpPr>
          <p:cNvPr id="37" name="Freeform 27"/>
          <p:cNvSpPr>
            <a:spLocks noEditPoints="1"/>
          </p:cNvSpPr>
          <p:nvPr/>
        </p:nvSpPr>
        <p:spPr bwMode="auto">
          <a:xfrm>
            <a:off x="8427739" y="229935"/>
            <a:ext cx="578146" cy="506648"/>
          </a:xfrm>
          <a:custGeom>
            <a:avLst/>
            <a:gdLst/>
            <a:ahLst/>
            <a:cxnLst>
              <a:cxn ang="0">
                <a:pos x="0" y="222"/>
              </a:cxn>
              <a:cxn ang="0">
                <a:pos x="38" y="222"/>
              </a:cxn>
              <a:cxn ang="0">
                <a:pos x="38" y="269"/>
              </a:cxn>
              <a:cxn ang="0">
                <a:pos x="38" y="279"/>
              </a:cxn>
              <a:cxn ang="0">
                <a:pos x="47" y="277"/>
              </a:cxn>
              <a:cxn ang="0">
                <a:pos x="75" y="274"/>
              </a:cxn>
              <a:cxn ang="0">
                <a:pos x="75" y="293"/>
              </a:cxn>
              <a:cxn ang="0">
                <a:pos x="0" y="293"/>
              </a:cxn>
              <a:cxn ang="0">
                <a:pos x="22" y="273"/>
              </a:cxn>
              <a:cxn ang="0">
                <a:pos x="0" y="222"/>
              </a:cxn>
              <a:cxn ang="0">
                <a:pos x="71" y="131"/>
              </a:cxn>
              <a:cxn ang="0">
                <a:pos x="143" y="123"/>
              </a:cxn>
              <a:cxn ang="0">
                <a:pos x="146" y="121"/>
              </a:cxn>
              <a:cxn ang="0">
                <a:pos x="150" y="116"/>
              </a:cxn>
              <a:cxn ang="0">
                <a:pos x="150" y="116"/>
              </a:cxn>
              <a:cxn ang="0">
                <a:pos x="183" y="46"/>
              </a:cxn>
              <a:cxn ang="0">
                <a:pos x="193" y="51"/>
              </a:cxn>
              <a:cxn ang="0">
                <a:pos x="160" y="120"/>
              </a:cxn>
              <a:cxn ang="0">
                <a:pos x="160" y="120"/>
              </a:cxn>
              <a:cxn ang="0">
                <a:pos x="153" y="130"/>
              </a:cxn>
              <a:cxn ang="0">
                <a:pos x="147" y="134"/>
              </a:cxn>
              <a:cxn ang="0">
                <a:pos x="146" y="134"/>
              </a:cxn>
              <a:cxn ang="0">
                <a:pos x="145" y="134"/>
              </a:cxn>
              <a:cxn ang="0">
                <a:pos x="72" y="143"/>
              </a:cxn>
              <a:cxn ang="0">
                <a:pos x="71" y="131"/>
              </a:cxn>
              <a:cxn ang="0">
                <a:pos x="388" y="222"/>
              </a:cxn>
              <a:cxn ang="0">
                <a:pos x="351" y="222"/>
              </a:cxn>
              <a:cxn ang="0">
                <a:pos x="351" y="269"/>
              </a:cxn>
              <a:cxn ang="0">
                <a:pos x="351" y="279"/>
              </a:cxn>
              <a:cxn ang="0">
                <a:pos x="341" y="277"/>
              </a:cxn>
              <a:cxn ang="0">
                <a:pos x="313" y="274"/>
              </a:cxn>
              <a:cxn ang="0">
                <a:pos x="313" y="293"/>
              </a:cxn>
              <a:cxn ang="0">
                <a:pos x="388" y="293"/>
              </a:cxn>
              <a:cxn ang="0">
                <a:pos x="367" y="273"/>
              </a:cxn>
              <a:cxn ang="0">
                <a:pos x="388" y="222"/>
              </a:cxn>
              <a:cxn ang="0">
                <a:pos x="46" y="200"/>
              </a:cxn>
              <a:cxn ang="0">
                <a:pos x="46" y="269"/>
              </a:cxn>
              <a:cxn ang="0">
                <a:pos x="343" y="269"/>
              </a:cxn>
              <a:cxn ang="0">
                <a:pos x="343" y="200"/>
              </a:cxn>
              <a:cxn ang="0">
                <a:pos x="46" y="200"/>
              </a:cxn>
              <a:cxn ang="0">
                <a:pos x="195" y="0"/>
              </a:cxn>
              <a:cxn ang="0">
                <a:pos x="139" y="111"/>
              </a:cxn>
              <a:cxn ang="0">
                <a:pos x="16" y="130"/>
              </a:cxn>
              <a:cxn ang="0">
                <a:pos x="75" y="188"/>
              </a:cxn>
              <a:cxn ang="0">
                <a:pos x="315" y="187"/>
              </a:cxn>
              <a:cxn ang="0">
                <a:pos x="374" y="130"/>
              </a:cxn>
              <a:cxn ang="0">
                <a:pos x="250" y="111"/>
              </a:cxn>
              <a:cxn ang="0">
                <a:pos x="195" y="0"/>
              </a:cxn>
              <a:cxn ang="0">
                <a:pos x="294" y="273"/>
              </a:cxn>
              <a:cxn ang="0">
                <a:pos x="305" y="340"/>
              </a:cxn>
              <a:cxn ang="0">
                <a:pos x="195" y="282"/>
              </a:cxn>
              <a:cxn ang="0">
                <a:pos x="84" y="340"/>
              </a:cxn>
              <a:cxn ang="0">
                <a:pos x="95" y="273"/>
              </a:cxn>
              <a:cxn ang="0">
                <a:pos x="294" y="273"/>
              </a:cxn>
            </a:cxnLst>
            <a:rect l="0" t="0" r="r" b="b"/>
            <a:pathLst>
              <a:path w="388" h="340">
                <a:moveTo>
                  <a:pt x="0" y="222"/>
                </a:moveTo>
                <a:cubicBezTo>
                  <a:pt x="38" y="222"/>
                  <a:pt x="38" y="222"/>
                  <a:pt x="38" y="222"/>
                </a:cubicBezTo>
                <a:cubicBezTo>
                  <a:pt x="38" y="269"/>
                  <a:pt x="38" y="269"/>
                  <a:pt x="38" y="269"/>
                </a:cubicBezTo>
                <a:cubicBezTo>
                  <a:pt x="38" y="279"/>
                  <a:pt x="38" y="279"/>
                  <a:pt x="38" y="279"/>
                </a:cubicBezTo>
                <a:cubicBezTo>
                  <a:pt x="47" y="277"/>
                  <a:pt x="47" y="277"/>
                  <a:pt x="47" y="277"/>
                </a:cubicBezTo>
                <a:cubicBezTo>
                  <a:pt x="57" y="276"/>
                  <a:pt x="66" y="275"/>
                  <a:pt x="75" y="274"/>
                </a:cubicBezTo>
                <a:cubicBezTo>
                  <a:pt x="75" y="293"/>
                  <a:pt x="75" y="293"/>
                  <a:pt x="75" y="293"/>
                </a:cubicBezTo>
                <a:cubicBezTo>
                  <a:pt x="0" y="293"/>
                  <a:pt x="0" y="293"/>
                  <a:pt x="0" y="293"/>
                </a:cubicBezTo>
                <a:cubicBezTo>
                  <a:pt x="22" y="273"/>
                  <a:pt x="22" y="273"/>
                  <a:pt x="22" y="273"/>
                </a:cubicBezTo>
                <a:cubicBezTo>
                  <a:pt x="0" y="222"/>
                  <a:pt x="0" y="222"/>
                  <a:pt x="0" y="222"/>
                </a:cubicBezTo>
                <a:close/>
                <a:moveTo>
                  <a:pt x="71" y="131"/>
                </a:moveTo>
                <a:cubicBezTo>
                  <a:pt x="143" y="123"/>
                  <a:pt x="143" y="123"/>
                  <a:pt x="143" y="123"/>
                </a:cubicBezTo>
                <a:cubicBezTo>
                  <a:pt x="144" y="122"/>
                  <a:pt x="145" y="122"/>
                  <a:pt x="146" y="121"/>
                </a:cubicBezTo>
                <a:cubicBezTo>
                  <a:pt x="147" y="120"/>
                  <a:pt x="148" y="118"/>
                  <a:pt x="150" y="116"/>
                </a:cubicBezTo>
                <a:cubicBezTo>
                  <a:pt x="150" y="116"/>
                  <a:pt x="150" y="116"/>
                  <a:pt x="150" y="116"/>
                </a:cubicBezTo>
                <a:cubicBezTo>
                  <a:pt x="183" y="46"/>
                  <a:pt x="183" y="46"/>
                  <a:pt x="183" y="46"/>
                </a:cubicBezTo>
                <a:cubicBezTo>
                  <a:pt x="193" y="51"/>
                  <a:pt x="193" y="51"/>
                  <a:pt x="193" y="51"/>
                </a:cubicBezTo>
                <a:cubicBezTo>
                  <a:pt x="160" y="120"/>
                  <a:pt x="160" y="120"/>
                  <a:pt x="160" y="120"/>
                </a:cubicBezTo>
                <a:cubicBezTo>
                  <a:pt x="160" y="120"/>
                  <a:pt x="160" y="120"/>
                  <a:pt x="160" y="120"/>
                </a:cubicBezTo>
                <a:cubicBezTo>
                  <a:pt x="158" y="125"/>
                  <a:pt x="156" y="128"/>
                  <a:pt x="153" y="130"/>
                </a:cubicBezTo>
                <a:cubicBezTo>
                  <a:pt x="151" y="132"/>
                  <a:pt x="149" y="133"/>
                  <a:pt x="147" y="134"/>
                </a:cubicBezTo>
                <a:cubicBezTo>
                  <a:pt x="146" y="134"/>
                  <a:pt x="146" y="134"/>
                  <a:pt x="146" y="134"/>
                </a:cubicBezTo>
                <a:cubicBezTo>
                  <a:pt x="145" y="134"/>
                  <a:pt x="145" y="134"/>
                  <a:pt x="145" y="134"/>
                </a:cubicBezTo>
                <a:cubicBezTo>
                  <a:pt x="72" y="143"/>
                  <a:pt x="72" y="143"/>
                  <a:pt x="72" y="143"/>
                </a:cubicBezTo>
                <a:cubicBezTo>
                  <a:pt x="71" y="131"/>
                  <a:pt x="71" y="131"/>
                  <a:pt x="71" y="131"/>
                </a:cubicBezTo>
                <a:close/>
                <a:moveTo>
                  <a:pt x="388" y="222"/>
                </a:moveTo>
                <a:cubicBezTo>
                  <a:pt x="351" y="222"/>
                  <a:pt x="351" y="222"/>
                  <a:pt x="351" y="222"/>
                </a:cubicBezTo>
                <a:cubicBezTo>
                  <a:pt x="351" y="269"/>
                  <a:pt x="351" y="269"/>
                  <a:pt x="351" y="269"/>
                </a:cubicBezTo>
                <a:cubicBezTo>
                  <a:pt x="351" y="279"/>
                  <a:pt x="351" y="279"/>
                  <a:pt x="351" y="279"/>
                </a:cubicBezTo>
                <a:cubicBezTo>
                  <a:pt x="341" y="277"/>
                  <a:pt x="341" y="277"/>
                  <a:pt x="341" y="277"/>
                </a:cubicBezTo>
                <a:cubicBezTo>
                  <a:pt x="332" y="276"/>
                  <a:pt x="322" y="275"/>
                  <a:pt x="313" y="274"/>
                </a:cubicBezTo>
                <a:cubicBezTo>
                  <a:pt x="313" y="293"/>
                  <a:pt x="313" y="293"/>
                  <a:pt x="313" y="293"/>
                </a:cubicBezTo>
                <a:cubicBezTo>
                  <a:pt x="388" y="293"/>
                  <a:pt x="388" y="293"/>
                  <a:pt x="388" y="293"/>
                </a:cubicBezTo>
                <a:cubicBezTo>
                  <a:pt x="367" y="273"/>
                  <a:pt x="367" y="273"/>
                  <a:pt x="367" y="273"/>
                </a:cubicBezTo>
                <a:cubicBezTo>
                  <a:pt x="388" y="222"/>
                  <a:pt x="388" y="222"/>
                  <a:pt x="388" y="222"/>
                </a:cubicBezTo>
                <a:close/>
                <a:moveTo>
                  <a:pt x="46" y="200"/>
                </a:moveTo>
                <a:cubicBezTo>
                  <a:pt x="46" y="223"/>
                  <a:pt x="46" y="246"/>
                  <a:pt x="46" y="269"/>
                </a:cubicBezTo>
                <a:cubicBezTo>
                  <a:pt x="142" y="258"/>
                  <a:pt x="241" y="258"/>
                  <a:pt x="343" y="269"/>
                </a:cubicBezTo>
                <a:cubicBezTo>
                  <a:pt x="343" y="246"/>
                  <a:pt x="343" y="223"/>
                  <a:pt x="343" y="200"/>
                </a:cubicBezTo>
                <a:cubicBezTo>
                  <a:pt x="244" y="186"/>
                  <a:pt x="146" y="186"/>
                  <a:pt x="46" y="200"/>
                </a:cubicBezTo>
                <a:close/>
                <a:moveTo>
                  <a:pt x="195" y="0"/>
                </a:moveTo>
                <a:cubicBezTo>
                  <a:pt x="139" y="111"/>
                  <a:pt x="139" y="111"/>
                  <a:pt x="139" y="111"/>
                </a:cubicBezTo>
                <a:cubicBezTo>
                  <a:pt x="16" y="130"/>
                  <a:pt x="16" y="130"/>
                  <a:pt x="16" y="130"/>
                </a:cubicBezTo>
                <a:cubicBezTo>
                  <a:pt x="75" y="188"/>
                  <a:pt x="75" y="188"/>
                  <a:pt x="75" y="188"/>
                </a:cubicBezTo>
                <a:cubicBezTo>
                  <a:pt x="155" y="179"/>
                  <a:pt x="235" y="179"/>
                  <a:pt x="315" y="187"/>
                </a:cubicBezTo>
                <a:cubicBezTo>
                  <a:pt x="374" y="130"/>
                  <a:pt x="374" y="130"/>
                  <a:pt x="374" y="130"/>
                </a:cubicBezTo>
                <a:cubicBezTo>
                  <a:pt x="250" y="111"/>
                  <a:pt x="250" y="111"/>
                  <a:pt x="250" y="111"/>
                </a:cubicBezTo>
                <a:cubicBezTo>
                  <a:pt x="195" y="0"/>
                  <a:pt x="195" y="0"/>
                  <a:pt x="195" y="0"/>
                </a:cubicBezTo>
                <a:close/>
                <a:moveTo>
                  <a:pt x="294" y="273"/>
                </a:moveTo>
                <a:cubicBezTo>
                  <a:pt x="305" y="340"/>
                  <a:pt x="305" y="340"/>
                  <a:pt x="305" y="340"/>
                </a:cubicBezTo>
                <a:cubicBezTo>
                  <a:pt x="195" y="282"/>
                  <a:pt x="195" y="282"/>
                  <a:pt x="195" y="282"/>
                </a:cubicBezTo>
                <a:cubicBezTo>
                  <a:pt x="84" y="340"/>
                  <a:pt x="84" y="340"/>
                  <a:pt x="84" y="340"/>
                </a:cubicBezTo>
                <a:cubicBezTo>
                  <a:pt x="95" y="273"/>
                  <a:pt x="95" y="273"/>
                  <a:pt x="95" y="273"/>
                </a:cubicBezTo>
                <a:cubicBezTo>
                  <a:pt x="162" y="268"/>
                  <a:pt x="228" y="268"/>
                  <a:pt x="294" y="273"/>
                </a:cubicBezTo>
                <a:close/>
              </a:path>
            </a:pathLst>
          </a:custGeom>
          <a:solidFill>
            <a:srgbClr val="FFC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33" name="Straight Connector 32"/>
          <p:cNvCxnSpPr>
            <a:cxnSpLocks/>
          </p:cNvCxnSpPr>
          <p:nvPr/>
        </p:nvCxnSpPr>
        <p:spPr>
          <a:xfrm>
            <a:off x="1" y="3951084"/>
            <a:ext cx="12188825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/>
          </p:cNvCxnSpPr>
          <p:nvPr/>
        </p:nvCxnSpPr>
        <p:spPr>
          <a:xfrm>
            <a:off x="1" y="3791596"/>
            <a:ext cx="12188825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63726" y="6497640"/>
            <a:ext cx="457200" cy="15398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 lang="en-US" altLang="en-US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ヒラギノ角ゴ Pro W3" pitchFamily="-84" charset="-128"/>
                <a:cs typeface="Segoe UI" pitchFamily="34" charset="0"/>
              </a:defRPr>
            </a:lvl1pPr>
          </a:lstStyle>
          <a:p>
            <a:fld id="{811E841D-5174-433A-8A6C-40EA6EA766DF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  <p:transition spd="slow">
    <p:newsfla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/>
          </p:cNvSpPr>
          <p:nvPr/>
        </p:nvSpPr>
        <p:spPr>
          <a:xfrm>
            <a:off x="-1" y="1606531"/>
            <a:ext cx="12188825" cy="43370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909836" y="2590800"/>
            <a:ext cx="10406863" cy="0"/>
          </a:xfrm>
          <a:prstGeom prst="line">
            <a:avLst/>
          </a:prstGeom>
          <a:ln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670476" y="3284984"/>
            <a:ext cx="0" cy="1222268"/>
          </a:xfrm>
          <a:prstGeom prst="line">
            <a:avLst/>
          </a:prstGeom>
          <a:ln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909836" y="3212976"/>
            <a:ext cx="5248596" cy="1366284"/>
          </a:xfrm>
          <a:prstGeom prst="roundRect">
            <a:avLst>
              <a:gd name="adj" fmla="val 7328"/>
            </a:avLst>
          </a:prstGeom>
          <a:solidFill>
            <a:srgbClr val="002060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122523" y="3212976"/>
            <a:ext cx="4194176" cy="1366284"/>
          </a:xfrm>
          <a:prstGeom prst="roundRect">
            <a:avLst>
              <a:gd name="adj" fmla="val 7328"/>
            </a:avLst>
          </a:prstGeom>
          <a:solidFill>
            <a:srgbClr val="002060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63726" y="6497640"/>
            <a:ext cx="457200" cy="15398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 lang="en-US" altLang="en-US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ヒラギノ角ゴ Pro W3" pitchFamily="-84" charset="-128"/>
                <a:cs typeface="Segoe UI" pitchFamily="34" charset="0"/>
              </a:defRPr>
            </a:lvl1pPr>
          </a:lstStyle>
          <a:p>
            <a:fld id="{811E841D-5174-433A-8A6C-40EA6EA766DF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269410" y="3445804"/>
            <a:ext cx="4862512" cy="910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85750" indent="-28575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285750" indent="-285750" algn="l" rtl="0" fontAlgn="base">
              <a:spcBef>
                <a:spcPts val="600"/>
              </a:spcBef>
              <a:spcAft>
                <a:spcPct val="0"/>
              </a:spcAft>
              <a:buFont typeface="Segoe UI" pitchFamily="34" charset="0"/>
              <a:buChar char="+"/>
              <a:defRPr lang="en-US" sz="1600" kern="1200" dirty="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576263" indent="-285750" algn="l" rtl="0" fontAlgn="base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lang="en-US" sz="160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N" sz="3200" dirty="0">
                <a:solidFill>
                  <a:schemeClr val="bg1"/>
                </a:solidFill>
              </a:rPr>
              <a:t>From compliance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7706926" y="3560648"/>
            <a:ext cx="2975528" cy="981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85750" indent="-28575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285750" indent="-285750" algn="l" rtl="0" fontAlgn="base">
              <a:spcBef>
                <a:spcPts val="600"/>
              </a:spcBef>
              <a:spcAft>
                <a:spcPct val="0"/>
              </a:spcAft>
              <a:buFont typeface="Segoe UI" pitchFamily="34" charset="0"/>
              <a:buChar char="+"/>
              <a:defRPr lang="en-US" sz="1600" kern="1200" dirty="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576263" indent="-285750" algn="l" rtl="0" fontAlgn="base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 lang="en-US" sz="160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dirty="0">
                <a:solidFill>
                  <a:schemeClr val="bg1"/>
                </a:solidFill>
              </a:rPr>
              <a:t>To Value add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C9EA0B8-3AE7-40B7-A7C7-55D314E49B2C}"/>
              </a:ext>
            </a:extLst>
          </p:cNvPr>
          <p:cNvSpPr/>
          <p:nvPr/>
        </p:nvSpPr>
        <p:spPr>
          <a:xfrm>
            <a:off x="2278074" y="44628"/>
            <a:ext cx="78487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/>
              <a:t>JOURNEY FROM - TO</a:t>
            </a:r>
          </a:p>
        </p:txBody>
      </p:sp>
    </p:spTree>
    <p:extLst>
      <p:ext uri="{BB962C8B-B14F-4D97-AF65-F5344CB8AC3E}">
        <p14:creationId xmlns:p14="http://schemas.microsoft.com/office/powerpoint/2010/main" val="564242355"/>
      </p:ext>
    </p:extLst>
  </p:cSld>
  <p:clrMapOvr>
    <a:masterClrMapping/>
  </p:clrMapOvr>
  <p:transition spd="slow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2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>
            <a:spLocks/>
          </p:cNvSpPr>
          <p:nvPr/>
        </p:nvSpPr>
        <p:spPr>
          <a:xfrm>
            <a:off x="227012" y="1219200"/>
            <a:ext cx="11801677" cy="50292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pic>
        <p:nvPicPr>
          <p:cNvPr id="5" name="Picture 2" descr="C:\Users\Acer\AppData\Local\Temp\IFRS-High Re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01322" y="62886"/>
            <a:ext cx="827368" cy="721799"/>
          </a:xfrm>
          <a:prstGeom prst="rect">
            <a:avLst/>
          </a:prstGeom>
          <a:noFill/>
        </p:spPr>
      </p:pic>
      <p:grpSp>
        <p:nvGrpSpPr>
          <p:cNvPr id="15" name="Group 14"/>
          <p:cNvGrpSpPr/>
          <p:nvPr/>
        </p:nvGrpSpPr>
        <p:grpSpPr>
          <a:xfrm>
            <a:off x="621804" y="1911988"/>
            <a:ext cx="9793088" cy="3605241"/>
            <a:chOff x="1282700" y="4140858"/>
            <a:chExt cx="7402512" cy="1274358"/>
          </a:xfrm>
        </p:grpSpPr>
        <p:sp>
          <p:nvSpPr>
            <p:cNvPr id="18" name="Rectangle 17"/>
            <p:cNvSpPr>
              <a:spLocks/>
            </p:cNvSpPr>
            <p:nvPr/>
          </p:nvSpPr>
          <p:spPr>
            <a:xfrm>
              <a:off x="1282700" y="4851829"/>
              <a:ext cx="7402512" cy="5633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31520" tIns="91440" rIns="54610" bIns="91440" numCol="1" spcCol="1270" anchor="ctr" anchorCtr="0">
              <a:noAutofit/>
            </a:bodyPr>
            <a:lstStyle/>
            <a:p>
              <a:pPr defTabSz="1244600">
                <a:spcBef>
                  <a:spcPts val="600"/>
                </a:spcBef>
                <a:spcAft>
                  <a:spcPct val="35000"/>
                </a:spcAft>
              </a:pPr>
              <a:r>
                <a:rPr 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</a:rPr>
                <a:t> </a:t>
              </a:r>
              <a:r>
                <a:rPr lang="en-US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</a:rPr>
                <a:t>Institute of Growth &amp; Governance of India</a:t>
              </a:r>
            </a:p>
          </p:txBody>
        </p:sp>
        <p:sp>
          <p:nvSpPr>
            <p:cNvPr id="19" name="Rectangle 18"/>
            <p:cNvSpPr>
              <a:spLocks/>
            </p:cNvSpPr>
            <p:nvPr/>
          </p:nvSpPr>
          <p:spPr>
            <a:xfrm>
              <a:off x="1282700" y="4140858"/>
              <a:ext cx="7402512" cy="563387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31520" tIns="91440" rIns="54610" bIns="91440" numCol="1" spcCol="1270" anchor="ctr" anchorCtr="0">
              <a:noAutofit/>
            </a:bodyPr>
            <a:lstStyle/>
            <a:p>
              <a:pPr defTabSz="1244600">
                <a:spcBef>
                  <a:spcPts val="600"/>
                </a:spcBef>
                <a:spcAft>
                  <a:spcPct val="35000"/>
                </a:spcAft>
              </a:pPr>
              <a:r>
                <a:rPr lang="en-US" sz="2800" b="1" dirty="0">
                  <a:solidFill>
                    <a:schemeClr val="bg1"/>
                  </a:solidFill>
                  <a:latin typeface="Segoe UI" panose="020B0502040204020203" pitchFamily="34" charset="0"/>
                </a:rPr>
                <a:t> </a:t>
              </a:r>
              <a:r>
                <a:rPr lang="en-US" sz="3600" dirty="0">
                  <a:solidFill>
                    <a:schemeClr val="bg1"/>
                  </a:solidFill>
                  <a:latin typeface="Segoe UI" panose="020B0502040204020203" pitchFamily="34" charset="0"/>
                </a:rPr>
                <a:t>Institute of Company secretaries of India</a:t>
              </a:r>
            </a:p>
          </p:txBody>
        </p:sp>
      </p:grpSp>
      <p:sp>
        <p:nvSpPr>
          <p:cNvPr id="3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63726" y="6497640"/>
            <a:ext cx="457200" cy="15398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 lang="en-US" altLang="en-US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ヒラギノ角ゴ Pro W3" pitchFamily="-84" charset="-128"/>
                <a:cs typeface="Segoe UI" pitchFamily="34" charset="0"/>
              </a:defRPr>
            </a:lvl1pPr>
          </a:lstStyle>
          <a:p>
            <a:fld id="{811E841D-5174-433A-8A6C-40EA6EA766DF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89012" y="228600"/>
            <a:ext cx="9193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44600">
              <a:spcBef>
                <a:spcPts val="600"/>
              </a:spcBef>
              <a:spcAft>
                <a:spcPct val="35000"/>
              </a:spcAft>
            </a:pPr>
            <a:r>
              <a:rPr lang="en-US" sz="3200" dirty="0">
                <a:solidFill>
                  <a:srgbClr val="FF0000"/>
                </a:solidFill>
                <a:latin typeface="Segoe UI" panose="020B0502040204020203" pitchFamily="34" charset="0"/>
              </a:rPr>
              <a:t>Move from - to</a:t>
            </a:r>
            <a:endParaRPr lang="en-US" sz="3200" b="1" dirty="0">
              <a:solidFill>
                <a:srgbClr val="FF0000"/>
              </a:solidFill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873895"/>
      </p:ext>
    </p:extLst>
  </p:cSld>
  <p:clrMapOvr>
    <a:masterClrMapping/>
  </p:clrMapOvr>
  <p:transition spd="slow">
    <p:zoom dir="in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From ICSI to IGGI – Why?</a:t>
            </a:r>
          </a:p>
        </p:txBody>
      </p:sp>
      <p:sp>
        <p:nvSpPr>
          <p:cNvPr id="7" name="Rectangle 6"/>
          <p:cNvSpPr>
            <a:spLocks/>
          </p:cNvSpPr>
          <p:nvPr/>
        </p:nvSpPr>
        <p:spPr>
          <a:xfrm>
            <a:off x="760414" y="1219200"/>
            <a:ext cx="10809287" cy="678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40080" tIns="54610" rIns="54610" bIns="54610" numCol="1" spcCol="1270" anchor="ctr" anchorCtr="0">
            <a:noAutofit/>
          </a:bodyPr>
          <a:lstStyle/>
          <a:p>
            <a:pPr marL="342900" indent="-342900">
              <a:lnSpc>
                <a:spcPct val="145000"/>
              </a:lnSpc>
            </a:pPr>
            <a:r>
              <a:rPr lang="en-GB" sz="2400" dirty="0"/>
              <a:t>Secretary word is outdated &amp; misleading, Chartered is also Outdated</a:t>
            </a:r>
          </a:p>
        </p:txBody>
      </p:sp>
      <p:sp>
        <p:nvSpPr>
          <p:cNvPr id="8" name="Rectangle 7"/>
          <p:cNvSpPr>
            <a:spLocks/>
          </p:cNvSpPr>
          <p:nvPr/>
        </p:nvSpPr>
        <p:spPr>
          <a:xfrm>
            <a:off x="760414" y="2080103"/>
            <a:ext cx="10809287" cy="678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40080" tIns="54610" rIns="54610" bIns="54610" numCol="1" spcCol="1270" anchor="ctr" anchorCtr="0">
            <a:noAutofit/>
          </a:bodyPr>
          <a:lstStyle/>
          <a:p>
            <a:pPr marL="342900" indent="-342900">
              <a:lnSpc>
                <a:spcPct val="145000"/>
              </a:lnSpc>
            </a:pPr>
            <a:r>
              <a:rPr lang="en-GB" sz="2400" dirty="0">
                <a:solidFill>
                  <a:srgbClr val="00B0F0"/>
                </a:solidFill>
              </a:rPr>
              <a:t>Every entity (not just Companies) needs Governance</a:t>
            </a:r>
          </a:p>
        </p:txBody>
      </p:sp>
      <p:sp>
        <p:nvSpPr>
          <p:cNvPr id="10" name="Rectangle 9"/>
          <p:cNvSpPr>
            <a:spLocks/>
          </p:cNvSpPr>
          <p:nvPr/>
        </p:nvSpPr>
        <p:spPr>
          <a:xfrm>
            <a:off x="760414" y="2941006"/>
            <a:ext cx="10809287" cy="678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40080" tIns="54610" rIns="54610" bIns="54610" numCol="1" spcCol="1270" anchor="ctr" anchorCtr="0">
            <a:noAutofit/>
          </a:bodyPr>
          <a:lstStyle/>
          <a:p>
            <a:pPr marL="342900" indent="-342900">
              <a:lnSpc>
                <a:spcPct val="145000"/>
              </a:lnSpc>
            </a:pPr>
            <a:r>
              <a:rPr lang="en-GB" sz="2400" dirty="0"/>
              <a:t>Many areas of Governance are Growth oriented – like M &amp; A, Valuation</a:t>
            </a:r>
          </a:p>
        </p:txBody>
      </p:sp>
      <p:sp>
        <p:nvSpPr>
          <p:cNvPr id="11" name="Rectangle 10"/>
          <p:cNvSpPr>
            <a:spLocks/>
          </p:cNvSpPr>
          <p:nvPr/>
        </p:nvSpPr>
        <p:spPr>
          <a:xfrm>
            <a:off x="760414" y="3801909"/>
            <a:ext cx="10809287" cy="678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40080" tIns="54610" rIns="54610" bIns="54610" numCol="1" spcCol="1270" anchor="ctr" anchorCtr="0">
            <a:noAutofit/>
          </a:bodyPr>
          <a:lstStyle/>
          <a:p>
            <a:pPr marL="342900" indent="-342900">
              <a:lnSpc>
                <a:spcPct val="145000"/>
              </a:lnSpc>
            </a:pPr>
            <a:r>
              <a:rPr lang="en-GB" sz="2400" dirty="0">
                <a:solidFill>
                  <a:srgbClr val="00B0F0"/>
                </a:solidFill>
              </a:rPr>
              <a:t>Banks, Cooperatives, Education Institutes – need Governance based growth</a:t>
            </a:r>
          </a:p>
        </p:txBody>
      </p:sp>
      <p:sp>
        <p:nvSpPr>
          <p:cNvPr id="12" name="Rectangle 11"/>
          <p:cNvSpPr>
            <a:spLocks/>
          </p:cNvSpPr>
          <p:nvPr/>
        </p:nvSpPr>
        <p:spPr>
          <a:xfrm>
            <a:off x="760414" y="4662812"/>
            <a:ext cx="10809287" cy="678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40080" tIns="54610" rIns="54610" bIns="54610" numCol="1" spcCol="1270" anchor="ctr" anchorCtr="0">
            <a:noAutofit/>
          </a:bodyPr>
          <a:lstStyle/>
          <a:p>
            <a:pPr marL="342900" indent="-342900">
              <a:lnSpc>
                <a:spcPct val="145000"/>
              </a:lnSpc>
            </a:pPr>
            <a:r>
              <a:rPr lang="en-GB" sz="2400" dirty="0"/>
              <a:t>Company secretary should be GROWTH GOVERNOR or else VIKAS GOVERNOR</a:t>
            </a:r>
            <a:endParaRPr lang="en-US" sz="2400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63726" y="6497640"/>
            <a:ext cx="457200" cy="15398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 lang="en-US" altLang="en-US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ヒラギノ角ゴ Pro W3" pitchFamily="-84" charset="-128"/>
                <a:cs typeface="Segoe UI" pitchFamily="34" charset="0"/>
              </a:defRPr>
            </a:lvl1pPr>
          </a:lstStyle>
          <a:p>
            <a:fld id="{811E841D-5174-433A-8A6C-40EA6EA766DF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000421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2" animBg="1"/>
      <p:bldP spid="8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>
            <a:spLocks/>
          </p:cNvSpPr>
          <p:nvPr/>
        </p:nvSpPr>
        <p:spPr>
          <a:xfrm>
            <a:off x="-1" y="1451548"/>
            <a:ext cx="12188825" cy="442572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panose="020B0502040204020203" pitchFamily="34" charset="0"/>
            </a:endParaRPr>
          </a:p>
        </p:txBody>
      </p:sp>
      <p:pic>
        <p:nvPicPr>
          <p:cNvPr id="5" name="Picture 2" descr="C:\Users\Acer\AppData\Local\Temp\IFRS-High Re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01322" y="62886"/>
            <a:ext cx="827368" cy="721799"/>
          </a:xfrm>
          <a:prstGeom prst="rect">
            <a:avLst/>
          </a:prstGeom>
          <a:noFill/>
        </p:spPr>
      </p:pic>
      <p:grpSp>
        <p:nvGrpSpPr>
          <p:cNvPr id="15" name="Group 14"/>
          <p:cNvGrpSpPr/>
          <p:nvPr/>
        </p:nvGrpSpPr>
        <p:grpSpPr>
          <a:xfrm>
            <a:off x="621804" y="1911990"/>
            <a:ext cx="9793088" cy="3605241"/>
            <a:chOff x="1282700" y="4140858"/>
            <a:chExt cx="7402512" cy="1274358"/>
          </a:xfrm>
        </p:grpSpPr>
        <p:sp>
          <p:nvSpPr>
            <p:cNvPr id="18" name="Rectangle 17"/>
            <p:cNvSpPr>
              <a:spLocks/>
            </p:cNvSpPr>
            <p:nvPr/>
          </p:nvSpPr>
          <p:spPr>
            <a:xfrm>
              <a:off x="1282700" y="4851829"/>
              <a:ext cx="7402512" cy="5633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31520" tIns="91440" rIns="54610" bIns="91440" numCol="1" spcCol="1270" anchor="ctr" anchorCtr="0">
              <a:noAutofit/>
            </a:bodyPr>
            <a:lstStyle/>
            <a:p>
              <a:pPr defTabSz="1244600">
                <a:spcBef>
                  <a:spcPts val="600"/>
                </a:spcBef>
                <a:spcAft>
                  <a:spcPct val="35000"/>
                </a:spcAft>
              </a:pPr>
              <a:r>
                <a:rPr 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</a:rPr>
                <a:t> </a:t>
              </a:r>
              <a:r>
                <a:rPr lang="en-US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Segoe UI" panose="020B0502040204020203" pitchFamily="34" charset="0"/>
                </a:rPr>
                <a:t>Closing shell companies</a:t>
              </a:r>
            </a:p>
          </p:txBody>
        </p:sp>
        <p:sp>
          <p:nvSpPr>
            <p:cNvPr id="19" name="Rectangle 18"/>
            <p:cNvSpPr>
              <a:spLocks/>
            </p:cNvSpPr>
            <p:nvPr/>
          </p:nvSpPr>
          <p:spPr>
            <a:xfrm>
              <a:off x="1282700" y="4140858"/>
              <a:ext cx="7402512" cy="563387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31520" tIns="91440" rIns="54610" bIns="91440" numCol="1" spcCol="1270" anchor="ctr" anchorCtr="0">
              <a:noAutofit/>
            </a:bodyPr>
            <a:lstStyle/>
            <a:p>
              <a:pPr defTabSz="1244600">
                <a:spcBef>
                  <a:spcPts val="600"/>
                </a:spcBef>
                <a:spcAft>
                  <a:spcPct val="35000"/>
                </a:spcAft>
              </a:pPr>
              <a:r>
                <a:rPr lang="en-US" sz="2800" b="1" dirty="0">
                  <a:solidFill>
                    <a:schemeClr val="bg1"/>
                  </a:solidFill>
                  <a:latin typeface="Segoe UI" panose="020B0502040204020203" pitchFamily="34" charset="0"/>
                </a:rPr>
                <a:t> </a:t>
              </a:r>
              <a:r>
                <a:rPr lang="en-US" sz="3600" dirty="0">
                  <a:solidFill>
                    <a:schemeClr val="bg1"/>
                  </a:solidFill>
                  <a:latin typeface="Segoe UI" panose="020B0502040204020203" pitchFamily="34" charset="0"/>
                </a:rPr>
                <a:t>Insolvency professional</a:t>
              </a:r>
            </a:p>
          </p:txBody>
        </p:sp>
      </p:grpSp>
      <p:sp>
        <p:nvSpPr>
          <p:cNvPr id="3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63726" y="6497640"/>
            <a:ext cx="457200" cy="15398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 lang="en-US" altLang="en-US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ヒラギノ角ゴ Pro W3" pitchFamily="-84" charset="-128"/>
                <a:cs typeface="Segoe UI" pitchFamily="34" charset="0"/>
              </a:defRPr>
            </a:lvl1pPr>
          </a:lstStyle>
          <a:p>
            <a:fld id="{811E841D-5174-433A-8A6C-40EA6EA766DF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21804" y="253425"/>
            <a:ext cx="8368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44600">
              <a:spcBef>
                <a:spcPts val="600"/>
              </a:spcBef>
              <a:spcAft>
                <a:spcPct val="35000"/>
              </a:spcAft>
            </a:pPr>
            <a:r>
              <a:rPr lang="en-US" sz="3200" dirty="0">
                <a:solidFill>
                  <a:srgbClr val="00B0F0"/>
                </a:solidFill>
                <a:latin typeface="Segoe UI" panose="020B0502040204020203" pitchFamily="34" charset="0"/>
              </a:rPr>
              <a:t>Already emerged </a:t>
            </a:r>
            <a:endParaRPr lang="en-US" sz="3200" b="1" dirty="0">
              <a:solidFill>
                <a:srgbClr val="00B0F0"/>
              </a:solidFill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104354"/>
      </p:ext>
    </p:extLst>
  </p:cSld>
  <p:clrMapOvr>
    <a:masterClrMapping/>
  </p:clrMapOvr>
  <p:transition spd="slow">
    <p:push dir="r"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0_Construction">
      <a:dk1>
        <a:srgbClr val="2A2A2A"/>
      </a:dk1>
      <a:lt1>
        <a:srgbClr val="F8F8F8"/>
      </a:lt1>
      <a:dk2>
        <a:srgbClr val="151515"/>
      </a:dk2>
      <a:lt2>
        <a:srgbClr val="DFDFDF"/>
      </a:lt2>
      <a:accent1>
        <a:srgbClr val="F9AE10"/>
      </a:accent1>
      <a:accent2>
        <a:srgbClr val="EF7B14"/>
      </a:accent2>
      <a:accent3>
        <a:srgbClr val="FFC000"/>
      </a:accent3>
      <a:accent4>
        <a:srgbClr val="7A7B7B"/>
      </a:accent4>
      <a:accent5>
        <a:srgbClr val="525252"/>
      </a:accent5>
      <a:accent6>
        <a:srgbClr val="929292"/>
      </a:accent6>
      <a:hlink>
        <a:srgbClr val="75B5E4"/>
      </a:hlink>
      <a:folHlink>
        <a:srgbClr val="816FB5"/>
      </a:folHlink>
    </a:clrScheme>
    <a:fontScheme name="Custom 13">
      <a:majorFont>
        <a:latin typeface="Bebas Neue Bold"/>
        <a:ea typeface=""/>
        <a:cs typeface=""/>
      </a:majorFont>
      <a:minorFont>
        <a:latin typeface="Ralew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8942</TotalTime>
  <Words>1282</Words>
  <Application>Microsoft Office PowerPoint</Application>
  <PresentationFormat>Custom</PresentationFormat>
  <Paragraphs>354</Paragraphs>
  <Slides>38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9" baseType="lpstr">
      <vt:lpstr>Arial</vt:lpstr>
      <vt:lpstr>Bebas Neue Bold</vt:lpstr>
      <vt:lpstr>Calibri</vt:lpstr>
      <vt:lpstr>Calibri Light</vt:lpstr>
      <vt:lpstr>Raleway</vt:lpstr>
      <vt:lpstr>Segoe UI</vt:lpstr>
      <vt:lpstr>Segoe UI Light</vt:lpstr>
      <vt:lpstr>Wingdings</vt:lpstr>
      <vt:lpstr>ヒラギノ角ゴ Pro W3</vt:lpstr>
      <vt:lpstr>1_Office Theme</vt:lpstr>
      <vt:lpstr>Office Theme</vt:lpstr>
      <vt:lpstr>PCS – A value driven professional Golden Jubilee Year National Conference of Practicing Company Secretaries 18th May 2018</vt:lpstr>
      <vt:lpstr>Emerging areas in CS practice  Exploring key facets of Valuation with  special emphasis on valuation of  tangible and intangible assets </vt:lpstr>
      <vt:lpstr>Faculty Rammohan N. Bhave</vt:lpstr>
      <vt:lpstr>Rammohan N. Bhave</vt:lpstr>
      <vt:lpstr>My Journey – Laxmi (M) follows Saraswati</vt:lpstr>
      <vt:lpstr>PowerPoint Presentation</vt:lpstr>
      <vt:lpstr>PowerPoint Presentation</vt:lpstr>
      <vt:lpstr>From ICSI to IGGI – Why?</vt:lpstr>
      <vt:lpstr>PowerPoint Presentation</vt:lpstr>
      <vt:lpstr>Now</vt:lpstr>
      <vt:lpstr>Valuation via Stories</vt:lpstr>
      <vt:lpstr>PowerPoint Presentation</vt:lpstr>
      <vt:lpstr>Objectives for latest draft valuer’s rules</vt:lpstr>
      <vt:lpstr>METHOD</vt:lpstr>
      <vt:lpstr>PowerPoint Presentation</vt:lpstr>
      <vt:lpstr>PowerPoint Presentation</vt:lpstr>
      <vt:lpstr>WHAT IS NEEDED FURTHER?</vt:lpstr>
      <vt:lpstr>LEVELs of INPUTS</vt:lpstr>
      <vt:lpstr>Valuation where?</vt:lpstr>
      <vt:lpstr>Valuation purpose</vt:lpstr>
      <vt:lpstr> </vt:lpstr>
      <vt:lpstr>Valuation where you start &amp; where you should reach</vt:lpstr>
      <vt:lpstr>Tangibles &amp; intangibles</vt:lpstr>
      <vt:lpstr>Intangibles  - Practical examples -1</vt:lpstr>
      <vt:lpstr>Intangibles  - Practical examples -2</vt:lpstr>
      <vt:lpstr>Intangibles  - Practical examples -3</vt:lpstr>
      <vt:lpstr>Intangibles  - Practical examples -4</vt:lpstr>
      <vt:lpstr>Intangibles  - Practical examples -5</vt:lpstr>
      <vt:lpstr>Intangibles  - Practical examples -6</vt:lpstr>
      <vt:lpstr>Humble suggestions to ICSI -high time to start quickly </vt:lpstr>
      <vt:lpstr>High time to start quickly </vt:lpstr>
      <vt:lpstr>High time to start quickly </vt:lpstr>
      <vt:lpstr>Learn new concepts</vt:lpstr>
      <vt:lpstr>PowerPoint Presentation</vt:lpstr>
      <vt:lpstr>PowerPoint Presentation</vt:lpstr>
      <vt:lpstr>Expected to add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Leading IFRS/Ind AS consultant and Implementation experts</dc:title>
  <dc:creator>Admin</dc:creator>
  <cp:lastModifiedBy>Rammohan Bhave</cp:lastModifiedBy>
  <cp:revision>579</cp:revision>
  <cp:lastPrinted>2018-03-20T07:57:12Z</cp:lastPrinted>
  <dcterms:created xsi:type="dcterms:W3CDTF">2017-02-14T10:29:03Z</dcterms:created>
  <dcterms:modified xsi:type="dcterms:W3CDTF">2018-05-18T07:22:09Z</dcterms:modified>
</cp:coreProperties>
</file>