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7" r:id="rId3"/>
    <p:sldId id="265" r:id="rId4"/>
    <p:sldId id="267" r:id="rId5"/>
    <p:sldId id="268" r:id="rId6"/>
    <p:sldId id="269" r:id="rId7"/>
    <p:sldId id="271" r:id="rId8"/>
    <p:sldId id="270" r:id="rId9"/>
    <p:sldId id="272" r:id="rId10"/>
    <p:sldId id="276" r:id="rId11"/>
    <p:sldId id="256" r:id="rId12"/>
    <p:sldId id="257" r:id="rId13"/>
    <p:sldId id="258" r:id="rId14"/>
    <p:sldId id="259" r:id="rId15"/>
    <p:sldId id="260" r:id="rId16"/>
    <p:sldId id="261" r:id="rId17"/>
    <p:sldId id="279" r:id="rId18"/>
    <p:sldId id="262" r:id="rId19"/>
    <p:sldId id="280" r:id="rId20"/>
    <p:sldId id="263" r:id="rId21"/>
    <p:sldId id="264"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182248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304025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1768705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2957189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1579082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824891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988004-C4EE-49DB-A4E9-1BB8AA30B443}"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3599479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988004-C4EE-49DB-A4E9-1BB8AA30B443}" type="datetimeFigureOut">
              <a:rPr lang="en-US" smtClean="0"/>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525978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988004-C4EE-49DB-A4E9-1BB8AA30B443}" type="datetimeFigureOut">
              <a:rPr lang="en-US" smtClean="0"/>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2951665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88004-C4EE-49DB-A4E9-1BB8AA30B443}" type="datetimeFigureOut">
              <a:rPr lang="en-US" smtClean="0"/>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33812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88004-C4EE-49DB-A4E9-1BB8AA30B443}"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111628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18122914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88004-C4EE-49DB-A4E9-1BB8AA30B443}"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985103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5893561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23465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3224224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74232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10016343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6594971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1539942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88004-C4EE-49DB-A4E9-1BB8AA30B443}"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3140234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988004-C4EE-49DB-A4E9-1BB8AA30B443}"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37193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988004-C4EE-49DB-A4E9-1BB8AA30B443}" type="datetimeFigureOut">
              <a:rPr lang="en-US" smtClean="0"/>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141231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988004-C4EE-49DB-A4E9-1BB8AA30B443}" type="datetimeFigureOut">
              <a:rPr lang="en-US" smtClean="0"/>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399284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88004-C4EE-49DB-A4E9-1BB8AA30B443}" type="datetimeFigureOut">
              <a:rPr lang="en-US" smtClean="0"/>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214969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88004-C4EE-49DB-A4E9-1BB8AA30B443}"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161337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88004-C4EE-49DB-A4E9-1BB8AA30B443}"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9794C-6DEB-4F4F-9F6C-1AE86258D05F}" type="slidenum">
              <a:rPr lang="en-US" smtClean="0"/>
              <a:t>‹#›</a:t>
            </a:fld>
            <a:endParaRPr lang="en-US"/>
          </a:p>
        </p:txBody>
      </p:sp>
    </p:spTree>
    <p:extLst>
      <p:ext uri="{BB962C8B-B14F-4D97-AF65-F5344CB8AC3E}">
        <p14:creationId xmlns:p14="http://schemas.microsoft.com/office/powerpoint/2010/main" val="4227410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88004-C4EE-49DB-A4E9-1BB8AA30B443}" type="datetimeFigureOut">
              <a:rPr lang="en-US" smtClean="0"/>
              <a:t>4/27/2017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9794C-6DEB-4F4F-9F6C-1AE86258D05F}" type="slidenum">
              <a:rPr lang="en-US" smtClean="0"/>
              <a:t>‹#›</a:t>
            </a:fld>
            <a:endParaRPr lang="en-US"/>
          </a:p>
        </p:txBody>
      </p:sp>
    </p:spTree>
    <p:extLst>
      <p:ext uri="{BB962C8B-B14F-4D97-AF65-F5344CB8AC3E}">
        <p14:creationId xmlns:p14="http://schemas.microsoft.com/office/powerpoint/2010/main" val="1962996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988004-C4EE-49DB-A4E9-1BB8AA30B443}" type="datetimeFigureOut">
              <a:rPr lang="en-US" smtClean="0"/>
              <a:t>4/27/2017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19794C-6DEB-4F4F-9F6C-1AE86258D05F}" type="slidenum">
              <a:rPr lang="en-US" smtClean="0"/>
              <a:t>‹#›</a:t>
            </a:fld>
            <a:endParaRPr lang="en-US"/>
          </a:p>
        </p:txBody>
      </p:sp>
    </p:spTree>
    <p:extLst>
      <p:ext uri="{BB962C8B-B14F-4D97-AF65-F5344CB8AC3E}">
        <p14:creationId xmlns:p14="http://schemas.microsoft.com/office/powerpoint/2010/main" val="2605402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tyagi53@gmail.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262" y="745958"/>
            <a:ext cx="9420728" cy="1888957"/>
          </a:xfrm>
        </p:spPr>
        <p:txBody>
          <a:bodyPr>
            <a:noAutofit/>
          </a:bodyPr>
          <a:lstStyle/>
          <a:p>
            <a:pPr algn="ctr"/>
            <a:r>
              <a:rPr lang="en-US" sz="4000" b="1" u="sng" dirty="0" smtClean="0">
                <a:solidFill>
                  <a:srgbClr val="002060"/>
                </a:solidFill>
                <a:latin typeface="Adobe Garamond Pro" panose="02020502060506020403" pitchFamily="18" charset="0"/>
              </a:rPr>
              <a:t>REMOVAL </a:t>
            </a:r>
            <a:r>
              <a:rPr lang="en-US" sz="4000" b="1" u="sng" dirty="0">
                <a:solidFill>
                  <a:srgbClr val="002060"/>
                </a:solidFill>
                <a:latin typeface="Adobe Garamond Pro" panose="02020502060506020403" pitchFamily="18" charset="0"/>
              </a:rPr>
              <a:t>OF NAMES OF COMPANIES</a:t>
            </a:r>
            <a:r>
              <a:rPr lang="en-US" sz="4000" dirty="0" smtClean="0">
                <a:solidFill>
                  <a:srgbClr val="002060"/>
                </a:solidFill>
                <a:latin typeface="+mn-lt"/>
              </a:rPr>
              <a:t> </a:t>
            </a:r>
            <a:br>
              <a:rPr lang="en-US" sz="4000" dirty="0" smtClean="0">
                <a:solidFill>
                  <a:srgbClr val="002060"/>
                </a:solidFill>
                <a:latin typeface="+mn-lt"/>
              </a:rPr>
            </a:br>
            <a:r>
              <a:rPr lang="en-US" sz="4000" b="1" dirty="0" smtClean="0">
                <a:solidFill>
                  <a:srgbClr val="002060"/>
                </a:solidFill>
                <a:latin typeface="Adobe Garamond Pro" panose="02020502060506020403" pitchFamily="18" charset="0"/>
              </a:rPr>
              <a:t>&amp;</a:t>
            </a:r>
            <a:r>
              <a:rPr lang="en-US" sz="4000" b="1" u="sng" dirty="0">
                <a:solidFill>
                  <a:srgbClr val="002060"/>
                </a:solidFill>
                <a:latin typeface="Adobe Garamond Pro" panose="02020502060506020403" pitchFamily="18" charset="0"/>
              </a:rPr>
              <a:t/>
            </a:r>
            <a:br>
              <a:rPr lang="en-US" sz="4000" b="1" u="sng" dirty="0">
                <a:solidFill>
                  <a:srgbClr val="002060"/>
                </a:solidFill>
                <a:latin typeface="Adobe Garamond Pro" panose="02020502060506020403" pitchFamily="18" charset="0"/>
              </a:rPr>
            </a:br>
            <a:r>
              <a:rPr lang="en-US" sz="4000" dirty="0">
                <a:solidFill>
                  <a:srgbClr val="002060"/>
                </a:solidFill>
              </a:rPr>
              <a:t> </a:t>
            </a:r>
            <a:r>
              <a:rPr lang="en-US" sz="4000" b="1" u="sng" dirty="0">
                <a:solidFill>
                  <a:srgbClr val="002060"/>
                </a:solidFill>
                <a:latin typeface="Adobe Garamond Pro" panose="02020502060506020403" pitchFamily="18" charset="0"/>
              </a:rPr>
              <a:t>VOLUNTARY LIQUIDATION </a:t>
            </a:r>
            <a:r>
              <a:rPr lang="en-US" sz="4000" b="1" u="sng" dirty="0" smtClean="0">
                <a:solidFill>
                  <a:srgbClr val="002060"/>
                </a:solidFill>
                <a:latin typeface="Adobe Garamond Pro" panose="02020502060506020403" pitchFamily="18" charset="0"/>
              </a:rPr>
              <a:t>PROCESS</a:t>
            </a:r>
            <a:endParaRPr lang="en-US" sz="4000" b="1" u="sng" dirty="0">
              <a:solidFill>
                <a:srgbClr val="002060"/>
              </a:solidFill>
              <a:latin typeface="Adobe Garamond Pro" panose="02020502060506020403" pitchFamily="18" charset="0"/>
            </a:endParaRPr>
          </a:p>
        </p:txBody>
      </p:sp>
      <p:sp>
        <p:nvSpPr>
          <p:cNvPr id="3" name="Subtitle 2"/>
          <p:cNvSpPr>
            <a:spLocks noGrp="1"/>
          </p:cNvSpPr>
          <p:nvPr>
            <p:ph type="subTitle" idx="1"/>
          </p:nvPr>
        </p:nvSpPr>
        <p:spPr>
          <a:xfrm>
            <a:off x="2310063" y="3441031"/>
            <a:ext cx="7170822" cy="2562727"/>
          </a:xfrm>
        </p:spPr>
        <p:txBody>
          <a:bodyPr>
            <a:noAutofit/>
          </a:bodyPr>
          <a:lstStyle/>
          <a:p>
            <a:pPr algn="r"/>
            <a:r>
              <a:rPr lang="en-US" sz="2800" b="1" dirty="0">
                <a:solidFill>
                  <a:srgbClr val="002060"/>
                </a:solidFill>
              </a:rPr>
              <a:t>  </a:t>
            </a:r>
            <a:r>
              <a:rPr lang="en-US" sz="2400" b="1" dirty="0">
                <a:solidFill>
                  <a:srgbClr val="002060"/>
                </a:solidFill>
              </a:rPr>
              <a:t>PRESENTED BY:  </a:t>
            </a:r>
            <a:r>
              <a:rPr lang="en-US" sz="2400" b="1" dirty="0" smtClean="0">
                <a:solidFill>
                  <a:srgbClr val="002060"/>
                </a:solidFill>
              </a:rPr>
              <a:t>ASHOK TYAGI</a:t>
            </a:r>
            <a:r>
              <a:rPr lang="en-US" sz="2400" b="1" dirty="0">
                <a:solidFill>
                  <a:srgbClr val="002060"/>
                </a:solidFill>
              </a:rPr>
              <a:t>, FCS</a:t>
            </a:r>
          </a:p>
          <a:p>
            <a:pPr algn="r"/>
            <a:r>
              <a:rPr lang="en-US" sz="2400" b="1" dirty="0">
                <a:solidFill>
                  <a:srgbClr val="002060"/>
                </a:solidFill>
              </a:rPr>
              <a:t>                                 </a:t>
            </a:r>
            <a:r>
              <a:rPr lang="en-US" sz="2400" b="1" dirty="0" smtClean="0">
                <a:solidFill>
                  <a:srgbClr val="002060"/>
                </a:solidFill>
              </a:rPr>
              <a:t>E-130</a:t>
            </a:r>
            <a:r>
              <a:rPr lang="en-US" sz="2400" b="1" dirty="0">
                <a:solidFill>
                  <a:srgbClr val="002060"/>
                </a:solidFill>
              </a:rPr>
              <a:t>, GREATER KAILASH–1</a:t>
            </a:r>
          </a:p>
          <a:p>
            <a:pPr algn="r"/>
            <a:r>
              <a:rPr lang="en-US" sz="2400" b="1" dirty="0">
                <a:solidFill>
                  <a:srgbClr val="002060"/>
                </a:solidFill>
              </a:rPr>
              <a:t>                                       NEW </a:t>
            </a:r>
            <a:r>
              <a:rPr lang="en-US" sz="2400" b="1" dirty="0" smtClean="0">
                <a:solidFill>
                  <a:srgbClr val="002060"/>
                </a:solidFill>
              </a:rPr>
              <a:t>DELHI 110048  </a:t>
            </a:r>
            <a:endParaRPr lang="en-US" sz="2400" b="1" dirty="0">
              <a:solidFill>
                <a:srgbClr val="002060"/>
              </a:solidFill>
            </a:endParaRPr>
          </a:p>
          <a:p>
            <a:pPr algn="r"/>
            <a:r>
              <a:rPr lang="en-US" sz="2400" b="1" dirty="0">
                <a:solidFill>
                  <a:srgbClr val="002060"/>
                </a:solidFill>
              </a:rPr>
              <a:t>                  E-mail:</a:t>
            </a:r>
            <a:r>
              <a:rPr lang="en-US" sz="2400" b="1" dirty="0">
                <a:solidFill>
                  <a:schemeClr val="accent2">
                    <a:lumMod val="50000"/>
                  </a:schemeClr>
                </a:solidFill>
                <a:hlinkClick r:id="rId2"/>
              </a:rPr>
              <a:t>atyagi53@gmail.com</a:t>
            </a:r>
            <a:endParaRPr lang="en-US" sz="2400" b="1" dirty="0">
              <a:solidFill>
                <a:schemeClr val="accent2">
                  <a:lumMod val="50000"/>
                </a:schemeClr>
              </a:solidFill>
            </a:endParaRPr>
          </a:p>
          <a:p>
            <a:pPr algn="r"/>
            <a:r>
              <a:rPr lang="en-US" sz="2400" b="1" dirty="0">
                <a:solidFill>
                  <a:srgbClr val="002060"/>
                </a:solidFill>
              </a:rPr>
              <a:t>                      Mob: </a:t>
            </a:r>
            <a:r>
              <a:rPr lang="en-US" sz="2400" b="1" dirty="0" smtClean="0">
                <a:solidFill>
                  <a:srgbClr val="002060"/>
                </a:solidFill>
              </a:rPr>
              <a:t>9810070575</a:t>
            </a:r>
            <a:endParaRPr lang="en-US" sz="2400" b="1" dirty="0">
              <a:solidFill>
                <a:srgbClr val="002060"/>
              </a:solidFill>
            </a:endParaRPr>
          </a:p>
        </p:txBody>
      </p:sp>
    </p:spTree>
    <p:extLst>
      <p:ext uri="{BB962C8B-B14F-4D97-AF65-F5344CB8AC3E}">
        <p14:creationId xmlns:p14="http://schemas.microsoft.com/office/powerpoint/2010/main" val="753384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189" y="181069"/>
            <a:ext cx="11600329" cy="1486366"/>
          </a:xfrm>
        </p:spPr>
        <p:txBody>
          <a:bodyPr>
            <a:normAutofit/>
          </a:bodyPr>
          <a:lstStyle/>
          <a:p>
            <a:r>
              <a:rPr lang="en-US" sz="4000" b="1" u="sng" dirty="0">
                <a:latin typeface="Adobe Garamond Pro" panose="02020502060506020403" pitchFamily="18" charset="0"/>
              </a:rPr>
              <a:t>Voluntary Liquidation of Companies under Companies Act, 2013</a:t>
            </a:r>
          </a:p>
        </p:txBody>
      </p:sp>
      <p:sp>
        <p:nvSpPr>
          <p:cNvPr id="3" name="Subtitle 2"/>
          <p:cNvSpPr>
            <a:spLocks noGrp="1"/>
          </p:cNvSpPr>
          <p:nvPr>
            <p:ph type="subTitle" idx="1"/>
          </p:nvPr>
        </p:nvSpPr>
        <p:spPr>
          <a:xfrm>
            <a:off x="753035" y="2181497"/>
            <a:ext cx="10415708" cy="4326879"/>
          </a:xfrm>
        </p:spPr>
        <p:txBody>
          <a:bodyPr>
            <a:normAutofit/>
          </a:bodyPr>
          <a:lstStyle/>
          <a:p>
            <a:pPr algn="just"/>
            <a:r>
              <a:rPr lang="en-US" dirty="0">
                <a:latin typeface="Bell MT" panose="02020503060305020303" pitchFamily="18" charset="0"/>
                <a:cs typeface="Arial" pitchFamily="34" charset="0"/>
              </a:rPr>
              <a:t>Any corporate person who intends to liquidate itself voluntarily may initiate voluntary liquidation proceedings under the provisions of Section 59 of Chapter V of Part II of the Insolvency and Bankruptcy Code, 2016.</a:t>
            </a:r>
          </a:p>
          <a:p>
            <a:pPr algn="just"/>
            <a:endParaRPr lang="en-US" dirty="0">
              <a:latin typeface="Bell MT" panose="02020503060305020303" pitchFamily="18" charset="0"/>
              <a:cs typeface="Arial" pitchFamily="34" charset="0"/>
            </a:endParaRPr>
          </a:p>
          <a:p>
            <a:pPr algn="just"/>
            <a:r>
              <a:rPr lang="en-US" dirty="0">
                <a:latin typeface="Bell MT" panose="02020503060305020303" pitchFamily="18" charset="0"/>
                <a:cs typeface="Arial" pitchFamily="34" charset="0"/>
              </a:rPr>
              <a:t>A ‘</a:t>
            </a:r>
            <a:r>
              <a:rPr lang="en-US" b="1" dirty="0">
                <a:latin typeface="Bell MT" panose="02020503060305020303" pitchFamily="18" charset="0"/>
                <a:cs typeface="Arial" pitchFamily="34" charset="0"/>
              </a:rPr>
              <a:t>corporate person</a:t>
            </a:r>
            <a:r>
              <a:rPr lang="en-US" dirty="0">
                <a:latin typeface="Bell MT" panose="02020503060305020303" pitchFamily="18" charset="0"/>
                <a:cs typeface="Arial" pitchFamily="34" charset="0"/>
              </a:rPr>
              <a:t>’ as defined in Section 3 of Part I of the said Code means:</a:t>
            </a:r>
          </a:p>
          <a:p>
            <a:pPr marL="342900" indent="-342900" algn="just">
              <a:buFont typeface="Arial" panose="020B0604020202020204" pitchFamily="34" charset="0"/>
              <a:buChar char="•"/>
            </a:pPr>
            <a:r>
              <a:rPr lang="en-US" dirty="0">
                <a:latin typeface="Bell MT" panose="02020503060305020303" pitchFamily="18" charset="0"/>
                <a:cs typeface="Arial" pitchFamily="34" charset="0"/>
              </a:rPr>
              <a:t>A Company;</a:t>
            </a:r>
          </a:p>
          <a:p>
            <a:pPr marL="342900" indent="-342900" algn="just">
              <a:buFont typeface="Arial" panose="020B0604020202020204" pitchFamily="34" charset="0"/>
              <a:buChar char="•"/>
            </a:pPr>
            <a:r>
              <a:rPr lang="en-US" dirty="0">
                <a:latin typeface="Bell MT" panose="02020503060305020303" pitchFamily="18" charset="0"/>
                <a:cs typeface="Arial" pitchFamily="34" charset="0"/>
              </a:rPr>
              <a:t>A Limited Liability Partnership;</a:t>
            </a:r>
          </a:p>
          <a:p>
            <a:pPr marL="342900" indent="-342900" algn="just">
              <a:buFont typeface="Arial" panose="020B0604020202020204" pitchFamily="34" charset="0"/>
              <a:buChar char="•"/>
            </a:pPr>
            <a:r>
              <a:rPr lang="en-US" dirty="0">
                <a:latin typeface="Bell MT" panose="02020503060305020303" pitchFamily="18" charset="0"/>
                <a:cs typeface="Arial" pitchFamily="34" charset="0"/>
              </a:rPr>
              <a:t>Any other person incorporated with limited liability under any law</a:t>
            </a:r>
          </a:p>
          <a:p>
            <a:pPr algn="just"/>
            <a:endParaRPr lang="en-US" dirty="0">
              <a:latin typeface="Bell MT" panose="02020503060305020303" pitchFamily="18" charset="0"/>
              <a:cs typeface="Arial" pitchFamily="34" charset="0"/>
            </a:endParaRPr>
          </a:p>
          <a:p>
            <a:pPr algn="just"/>
            <a:r>
              <a:rPr lang="en-US" dirty="0">
                <a:latin typeface="Bell MT" panose="02020503060305020303" pitchFamily="18" charset="0"/>
                <a:cs typeface="Arial" pitchFamily="34" charset="0"/>
              </a:rPr>
              <a:t>A corporate person does not include a financial service provider.</a:t>
            </a:r>
          </a:p>
          <a:p>
            <a:pPr algn="just"/>
            <a:endParaRPr lang="en-US" dirty="0"/>
          </a:p>
        </p:txBody>
      </p:sp>
    </p:spTree>
    <p:extLst>
      <p:ext uri="{BB962C8B-B14F-4D97-AF65-F5344CB8AC3E}">
        <p14:creationId xmlns:p14="http://schemas.microsoft.com/office/powerpoint/2010/main" val="1542329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309" y="374212"/>
            <a:ext cx="10056862" cy="709053"/>
          </a:xfrm>
        </p:spPr>
        <p:txBody>
          <a:bodyPr>
            <a:normAutofit/>
          </a:bodyPr>
          <a:lstStyle/>
          <a:p>
            <a:r>
              <a:rPr lang="en-US" sz="4000" b="1" u="sng" dirty="0">
                <a:latin typeface="Adobe Garamond Pro" panose="02020502060506020403" pitchFamily="18" charset="0"/>
              </a:rPr>
              <a:t>The Process…</a:t>
            </a:r>
          </a:p>
        </p:txBody>
      </p:sp>
      <p:sp>
        <p:nvSpPr>
          <p:cNvPr id="3" name="Content Placeholder 2"/>
          <p:cNvSpPr>
            <a:spLocks noGrp="1"/>
          </p:cNvSpPr>
          <p:nvPr>
            <p:ph idx="1"/>
          </p:nvPr>
        </p:nvSpPr>
        <p:spPr>
          <a:xfrm>
            <a:off x="1084217" y="1410789"/>
            <a:ext cx="10189030" cy="5225143"/>
          </a:xfrm>
        </p:spPr>
        <p:txBody>
          <a:bodyPr>
            <a:noAutofit/>
          </a:bodyPr>
          <a:lstStyle/>
          <a:p>
            <a:pPr marL="0" indent="0" algn="just">
              <a:buNone/>
            </a:pPr>
            <a:r>
              <a:rPr lang="en-US" sz="2400" dirty="0">
                <a:latin typeface="Bell MT" panose="02020503060305020303" pitchFamily="18" charset="0"/>
                <a:cs typeface="Arial" pitchFamily="34" charset="0"/>
              </a:rPr>
              <a:t>The conditions and procedural requirements for the voluntary winding up are as follows</a:t>
            </a:r>
            <a:r>
              <a:rPr lang="en-US" sz="2400" dirty="0" smtClean="0">
                <a:latin typeface="Bell MT" panose="02020503060305020303" pitchFamily="18" charset="0"/>
                <a:cs typeface="Arial" pitchFamily="34" charset="0"/>
              </a:rPr>
              <a:t>:</a:t>
            </a:r>
            <a:endParaRPr lang="en-US" sz="2400" dirty="0">
              <a:latin typeface="Bell MT" panose="02020503060305020303" pitchFamily="18" charset="0"/>
              <a:cs typeface="Arial" pitchFamily="34" charset="0"/>
            </a:endParaRPr>
          </a:p>
          <a:p>
            <a:pPr algn="just"/>
            <a:r>
              <a:rPr lang="en-US" sz="2400" dirty="0">
                <a:latin typeface="Bell MT" panose="02020503060305020303" pitchFamily="18" charset="0"/>
                <a:cs typeface="Arial" pitchFamily="34" charset="0"/>
              </a:rPr>
              <a:t>The corporate person should not have committed any default</a:t>
            </a:r>
          </a:p>
          <a:p>
            <a:pPr algn="just"/>
            <a:r>
              <a:rPr lang="en-US" sz="2400" dirty="0">
                <a:latin typeface="Bell MT" panose="02020503060305020303" pitchFamily="18" charset="0"/>
                <a:cs typeface="Arial" pitchFamily="34" charset="0"/>
              </a:rPr>
              <a:t>A declaration along with affidavit from the majority of the directors is required stating that a full inquiry has been made into the affairs of the company, the company will be able to pay its debts in full and the liquidation is not to defraud any person</a:t>
            </a:r>
          </a:p>
          <a:p>
            <a:pPr marL="0" indent="0" algn="just">
              <a:buNone/>
            </a:pPr>
            <a:r>
              <a:rPr lang="en-US" sz="2400" dirty="0">
                <a:latin typeface="Bell MT" panose="02020503060305020303" pitchFamily="18" charset="0"/>
                <a:cs typeface="Arial" pitchFamily="34" charset="0"/>
              </a:rPr>
              <a:t>	(The </a:t>
            </a:r>
            <a:r>
              <a:rPr lang="en-US" sz="2400" dirty="0" smtClean="0">
                <a:latin typeface="Bell MT" panose="02020503060305020303" pitchFamily="18" charset="0"/>
                <a:cs typeface="Arial" pitchFamily="34" charset="0"/>
              </a:rPr>
              <a:t>declaration shall </a:t>
            </a:r>
            <a:r>
              <a:rPr lang="en-US" sz="2400" dirty="0">
                <a:latin typeface="Bell MT" panose="02020503060305020303" pitchFamily="18" charset="0"/>
                <a:cs typeface="Arial" pitchFamily="34" charset="0"/>
              </a:rPr>
              <a:t>be accompanies with the audited financial </a:t>
            </a:r>
            <a:r>
              <a:rPr lang="en-US" sz="2400" dirty="0" smtClean="0">
                <a:latin typeface="Bell MT" panose="02020503060305020303" pitchFamily="18" charset="0"/>
                <a:cs typeface="Arial" pitchFamily="34" charset="0"/>
              </a:rPr>
              <a:t>	statements for the </a:t>
            </a:r>
            <a:r>
              <a:rPr lang="en-US" sz="2400" dirty="0">
                <a:latin typeface="Bell MT" panose="02020503060305020303" pitchFamily="18" charset="0"/>
                <a:cs typeface="Arial" pitchFamily="34" charset="0"/>
              </a:rPr>
              <a:t>previous two years and a valuation report of the </a:t>
            </a:r>
            <a:r>
              <a:rPr lang="en-US" sz="2400" dirty="0" smtClean="0">
                <a:latin typeface="Bell MT" panose="02020503060305020303" pitchFamily="18" charset="0"/>
                <a:cs typeface="Arial" pitchFamily="34" charset="0"/>
              </a:rPr>
              <a:t>	assets </a:t>
            </a:r>
            <a:r>
              <a:rPr lang="en-US" sz="2400" dirty="0">
                <a:latin typeface="Bell MT" panose="02020503060305020303" pitchFamily="18" charset="0"/>
                <a:cs typeface="Arial" pitchFamily="34" charset="0"/>
              </a:rPr>
              <a:t>of the </a:t>
            </a:r>
            <a:r>
              <a:rPr lang="en-US" sz="2400" dirty="0" smtClean="0">
                <a:latin typeface="Bell MT" panose="02020503060305020303" pitchFamily="18" charset="0"/>
                <a:cs typeface="Arial" pitchFamily="34" charset="0"/>
              </a:rPr>
              <a:t>company</a:t>
            </a:r>
            <a:r>
              <a:rPr lang="en-US" sz="2400" dirty="0">
                <a:latin typeface="Bell MT" panose="02020503060305020303" pitchFamily="18" charset="0"/>
                <a:cs typeface="Arial" pitchFamily="34" charset="0"/>
              </a:rPr>
              <a:t>, if any </a:t>
            </a:r>
            <a:r>
              <a:rPr lang="en-US" sz="2400" dirty="0" smtClean="0">
                <a:latin typeface="Bell MT" panose="02020503060305020303" pitchFamily="18" charset="0"/>
                <a:cs typeface="Arial" pitchFamily="34" charset="0"/>
              </a:rPr>
              <a:t>prepared </a:t>
            </a:r>
            <a:r>
              <a:rPr lang="en-US" sz="2400" dirty="0">
                <a:latin typeface="Bell MT" panose="02020503060305020303" pitchFamily="18" charset="0"/>
                <a:cs typeface="Arial" pitchFamily="34" charset="0"/>
              </a:rPr>
              <a:t>by the registered </a:t>
            </a:r>
            <a:r>
              <a:rPr lang="en-US" sz="2400" dirty="0" err="1">
                <a:latin typeface="Bell MT" panose="02020503060305020303" pitchFamily="18" charset="0"/>
                <a:cs typeface="Arial" pitchFamily="34" charset="0"/>
              </a:rPr>
              <a:t>valuer</a:t>
            </a:r>
            <a:r>
              <a:rPr lang="en-US" sz="2400" dirty="0">
                <a:latin typeface="Bell MT" panose="02020503060305020303" pitchFamily="18" charset="0"/>
                <a:cs typeface="Arial" pitchFamily="34" charset="0"/>
              </a:rPr>
              <a:t>.)</a:t>
            </a:r>
          </a:p>
          <a:p>
            <a:pPr algn="just"/>
            <a:r>
              <a:rPr lang="en-US" sz="2400" dirty="0">
                <a:latin typeface="Bell MT" panose="02020503060305020303" pitchFamily="18" charset="0"/>
                <a:cs typeface="Arial" pitchFamily="34" charset="0"/>
              </a:rPr>
              <a:t>A special resolution/ resolution for the voluntary liquidation of the company and appointment of insolvency professional as liquidator to be passed by the company within four weeks of giving the above declaration</a:t>
            </a:r>
          </a:p>
        </p:txBody>
      </p:sp>
    </p:spTree>
    <p:extLst>
      <p:ext uri="{BB962C8B-B14F-4D97-AF65-F5344CB8AC3E}">
        <p14:creationId xmlns:p14="http://schemas.microsoft.com/office/powerpoint/2010/main" val="2554248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273" y="679268"/>
            <a:ext cx="10463349" cy="5982789"/>
          </a:xfrm>
        </p:spPr>
        <p:txBody>
          <a:bodyPr>
            <a:noAutofit/>
          </a:bodyPr>
          <a:lstStyle/>
          <a:p>
            <a:pPr algn="just"/>
            <a:r>
              <a:rPr lang="en-US" sz="2400" dirty="0">
                <a:latin typeface="Bell MT" panose="02020503060305020303" pitchFamily="18" charset="0"/>
                <a:cs typeface="Arial" pitchFamily="34" charset="0"/>
              </a:rPr>
              <a:t>Where the company owns any debt to any person, such resolution should be approved by creditors being 2/3rd in value within seven days of passing such resolution  </a:t>
            </a:r>
          </a:p>
          <a:p>
            <a:pPr algn="just"/>
            <a:r>
              <a:rPr lang="en-US" sz="2400" dirty="0">
                <a:latin typeface="Bell MT" panose="02020503060305020303" pitchFamily="18" charset="0"/>
                <a:cs typeface="Arial" pitchFamily="34" charset="0"/>
              </a:rPr>
              <a:t>The resolution so passed should be notified to the Registrar of Companies and the Insolvency and Bankruptcy Board within </a:t>
            </a:r>
            <a:r>
              <a:rPr lang="en-US" sz="2400" b="1" dirty="0">
                <a:latin typeface="Bell MT" panose="02020503060305020303" pitchFamily="18" charset="0"/>
                <a:cs typeface="Arial" pitchFamily="34" charset="0"/>
              </a:rPr>
              <a:t>seven days</a:t>
            </a:r>
            <a:r>
              <a:rPr lang="en-US" sz="2400" dirty="0">
                <a:latin typeface="Bell MT" panose="02020503060305020303" pitchFamily="18" charset="0"/>
                <a:cs typeface="Arial" pitchFamily="34" charset="0"/>
              </a:rPr>
              <a:t>. The voluntary liquidation process shall be deemed to have been commenced from the date of passing such resolution.</a:t>
            </a:r>
          </a:p>
          <a:p>
            <a:pPr algn="just"/>
            <a:r>
              <a:rPr lang="en-US" sz="2400" dirty="0">
                <a:latin typeface="Bell MT" panose="02020503060305020303" pitchFamily="18" charset="0"/>
                <a:cs typeface="Arial" pitchFamily="34" charset="0"/>
              </a:rPr>
              <a:t>Where the affairs of the corporate person have been completely wound up and its assets are completely liquidated, the liquidator shall make an application to the Adjudicating Authority for dissolution and the Adjudicating Authority shall pass an order for dissolution of such corporate person.</a:t>
            </a:r>
          </a:p>
          <a:p>
            <a:pPr marL="0" indent="0" algn="just">
              <a:buNone/>
            </a:pPr>
            <a:r>
              <a:rPr lang="en-US" sz="2400" dirty="0">
                <a:latin typeface="Bell MT" panose="02020503060305020303" pitchFamily="18" charset="0"/>
                <a:cs typeface="Arial" pitchFamily="34" charset="0"/>
              </a:rPr>
              <a:t>	‘</a:t>
            </a:r>
            <a:r>
              <a:rPr lang="en-US" sz="2400" b="1" dirty="0">
                <a:latin typeface="Bell MT" panose="02020503060305020303" pitchFamily="18" charset="0"/>
                <a:cs typeface="Arial" pitchFamily="34" charset="0"/>
              </a:rPr>
              <a:t>Adjudicating Authority</a:t>
            </a:r>
            <a:r>
              <a:rPr lang="en-US" sz="2400" dirty="0">
                <a:latin typeface="Bell MT" panose="02020503060305020303" pitchFamily="18" charset="0"/>
                <a:cs typeface="Arial" pitchFamily="34" charset="0"/>
              </a:rPr>
              <a:t>’, defined under Section 5 of Chapter I of Part II </a:t>
            </a:r>
            <a:r>
              <a:rPr lang="en-US" sz="2400" dirty="0" smtClean="0">
                <a:latin typeface="Bell MT" panose="02020503060305020303" pitchFamily="18" charset="0"/>
                <a:cs typeface="Arial" pitchFamily="34" charset="0"/>
              </a:rPr>
              <a:t>	of </a:t>
            </a:r>
            <a:r>
              <a:rPr lang="en-US" sz="2400" dirty="0">
                <a:latin typeface="Bell MT" panose="02020503060305020303" pitchFamily="18" charset="0"/>
                <a:cs typeface="Arial" pitchFamily="34" charset="0"/>
              </a:rPr>
              <a:t>the 	Code shall mean National Company Law Tribunal.</a:t>
            </a:r>
          </a:p>
          <a:p>
            <a:pPr algn="just"/>
            <a:r>
              <a:rPr lang="en-US" sz="2400" dirty="0">
                <a:latin typeface="Bell MT" panose="02020503060305020303" pitchFamily="18" charset="0"/>
                <a:cs typeface="Arial" pitchFamily="34" charset="0"/>
              </a:rPr>
              <a:t>The </a:t>
            </a:r>
            <a:r>
              <a:rPr lang="en-US" sz="2400" b="1" dirty="0">
                <a:latin typeface="Bell MT" panose="02020503060305020303" pitchFamily="18" charset="0"/>
                <a:cs typeface="Arial" pitchFamily="34" charset="0"/>
              </a:rPr>
              <a:t>order of the NCLT</a:t>
            </a:r>
            <a:r>
              <a:rPr lang="en-US" sz="2400" dirty="0">
                <a:latin typeface="Bell MT" panose="02020503060305020303" pitchFamily="18" charset="0"/>
                <a:cs typeface="Arial" pitchFamily="34" charset="0"/>
              </a:rPr>
              <a:t> shall be forwarded to the authority with which the corporate person is registered </a:t>
            </a:r>
            <a:r>
              <a:rPr lang="en-US" sz="2400" b="1" dirty="0">
                <a:latin typeface="Bell MT" panose="02020503060305020303" pitchFamily="18" charset="0"/>
                <a:cs typeface="Arial" pitchFamily="34" charset="0"/>
              </a:rPr>
              <a:t>within 14 days</a:t>
            </a:r>
            <a:r>
              <a:rPr lang="en-US" sz="2400" dirty="0">
                <a:latin typeface="Bell MT" panose="02020503060305020303" pitchFamily="18" charset="0"/>
                <a:cs typeface="Arial" pitchFamily="34" charset="0"/>
              </a:rPr>
              <a:t> of date of such order.</a:t>
            </a:r>
          </a:p>
          <a:p>
            <a:endParaRPr lang="en-US" sz="2400" dirty="0">
              <a:latin typeface="Bell MT" panose="02020503060305020303" pitchFamily="18" charset="0"/>
              <a:cs typeface="Arial" pitchFamily="34" charset="0"/>
            </a:endParaRPr>
          </a:p>
        </p:txBody>
      </p:sp>
    </p:spTree>
    <p:extLst>
      <p:ext uri="{BB962C8B-B14F-4D97-AF65-F5344CB8AC3E}">
        <p14:creationId xmlns:p14="http://schemas.microsoft.com/office/powerpoint/2010/main" val="287625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257" y="209006"/>
            <a:ext cx="11090365" cy="867728"/>
          </a:xfrm>
        </p:spPr>
        <p:txBody>
          <a:bodyPr>
            <a:normAutofit/>
          </a:bodyPr>
          <a:lstStyle/>
          <a:p>
            <a:pPr algn="ctr"/>
            <a:r>
              <a:rPr lang="en-US" sz="4000" b="1" u="sng" dirty="0" smtClean="0">
                <a:latin typeface="Adobe Garamond Pro" panose="02020502060506020403" pitchFamily="18" charset="0"/>
              </a:rPr>
              <a:t>Who Should Be Appointed As a Liquidator?</a:t>
            </a:r>
            <a:endParaRPr lang="en-US" sz="4000" b="1" u="sng" dirty="0">
              <a:latin typeface="Adobe Garamond Pro" panose="02020502060506020403" pitchFamily="18" charset="0"/>
            </a:endParaRPr>
          </a:p>
        </p:txBody>
      </p:sp>
      <p:sp>
        <p:nvSpPr>
          <p:cNvPr id="3" name="Content Placeholder 2"/>
          <p:cNvSpPr>
            <a:spLocks noGrp="1"/>
          </p:cNvSpPr>
          <p:nvPr>
            <p:ph idx="1"/>
          </p:nvPr>
        </p:nvSpPr>
        <p:spPr>
          <a:xfrm>
            <a:off x="642257" y="1076734"/>
            <a:ext cx="10774680" cy="5781266"/>
          </a:xfrm>
        </p:spPr>
        <p:txBody>
          <a:bodyPr>
            <a:noAutofit/>
          </a:bodyPr>
          <a:lstStyle/>
          <a:p>
            <a:pPr marL="0" indent="0" algn="just">
              <a:buNone/>
            </a:pPr>
            <a:r>
              <a:rPr lang="en-US" sz="2200" dirty="0">
                <a:latin typeface="Bell MT" panose="02020503060305020303" pitchFamily="18" charset="0"/>
                <a:cs typeface="Arial" pitchFamily="34" charset="0"/>
              </a:rPr>
              <a:t>An insolvency professional shall be eligible to be appointed as a liquidator if he, and every partner or director of the insolvency professional entity of which he is a partner or director is independent of the corporate person.</a:t>
            </a:r>
          </a:p>
          <a:p>
            <a:pPr marL="0" indent="0" algn="just">
              <a:buNone/>
            </a:pPr>
            <a:r>
              <a:rPr lang="en-US" sz="2200" dirty="0">
                <a:latin typeface="Bell MT" panose="02020503060305020303" pitchFamily="18" charset="0"/>
                <a:cs typeface="Arial" pitchFamily="34" charset="0"/>
              </a:rPr>
              <a:t>An ‘</a:t>
            </a:r>
            <a:r>
              <a:rPr lang="en-US" sz="2200" b="1" dirty="0">
                <a:latin typeface="Bell MT" panose="02020503060305020303" pitchFamily="18" charset="0"/>
                <a:cs typeface="Arial" pitchFamily="34" charset="0"/>
              </a:rPr>
              <a:t>insolvency professional</a:t>
            </a:r>
            <a:r>
              <a:rPr lang="en-US" sz="2200" dirty="0">
                <a:latin typeface="Bell MT" panose="02020503060305020303" pitchFamily="18" charset="0"/>
                <a:cs typeface="Arial" pitchFamily="34" charset="0"/>
              </a:rPr>
              <a:t>’ means a person enrolled under Section 206 with an insolvency professional agency as its member and registered with the Board as an insolvency professional under Section 207.</a:t>
            </a:r>
          </a:p>
          <a:p>
            <a:pPr marL="0" indent="0" algn="just">
              <a:buNone/>
            </a:pPr>
            <a:r>
              <a:rPr lang="en-US" sz="2200" dirty="0">
                <a:latin typeface="Bell MT" panose="02020503060305020303" pitchFamily="18" charset="0"/>
                <a:cs typeface="Arial" pitchFamily="34" charset="0"/>
              </a:rPr>
              <a:t>A person shall be considered independent of the corporate person, if he:</a:t>
            </a:r>
          </a:p>
          <a:p>
            <a:pPr algn="just"/>
            <a:r>
              <a:rPr lang="en-US" sz="2200" dirty="0">
                <a:latin typeface="Bell MT" panose="02020503060305020303" pitchFamily="18" charset="0"/>
                <a:cs typeface="Arial" pitchFamily="34" charset="0"/>
              </a:rPr>
              <a:t>is eligible to be appointed as an independent director, where the corporate person is a company;</a:t>
            </a:r>
          </a:p>
          <a:p>
            <a:pPr algn="just"/>
            <a:r>
              <a:rPr lang="en-US" sz="2200" dirty="0">
                <a:latin typeface="Bell MT" panose="02020503060305020303" pitchFamily="18" charset="0"/>
                <a:cs typeface="Arial" pitchFamily="34" charset="0"/>
              </a:rPr>
              <a:t>is not a related party of the corporate person;</a:t>
            </a:r>
          </a:p>
          <a:p>
            <a:pPr algn="just"/>
            <a:r>
              <a:rPr lang="en-US" sz="2200" dirty="0">
                <a:latin typeface="Bell MT" panose="02020503060305020303" pitchFamily="18" charset="0"/>
                <a:cs typeface="Arial" pitchFamily="34" charset="0"/>
              </a:rPr>
              <a:t>has not been an employee or proprietor or partner of a firm of auditors/ company secretaries/ cost auditors of the corporate person or of a legal or a consulting firm having transactions with the corporate person contributing 10% or more of the gross turnover of such firm at any time in the last three years.</a:t>
            </a:r>
          </a:p>
          <a:p>
            <a:pPr marL="0" indent="0" algn="just">
              <a:buNone/>
            </a:pPr>
            <a:r>
              <a:rPr lang="en-US" sz="2200" dirty="0">
                <a:latin typeface="Bell MT" panose="02020503060305020303" pitchFamily="18" charset="0"/>
                <a:cs typeface="Arial" pitchFamily="34" charset="0"/>
              </a:rPr>
              <a:t>An insolvency professional shall not be appointed as a liquidator if he is under a restraint order of the Board or represents any other stakeholder in the same liquidation.</a:t>
            </a:r>
          </a:p>
        </p:txBody>
      </p:sp>
    </p:spTree>
    <p:extLst>
      <p:ext uri="{BB962C8B-B14F-4D97-AF65-F5344CB8AC3E}">
        <p14:creationId xmlns:p14="http://schemas.microsoft.com/office/powerpoint/2010/main" val="4160965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594" y="261257"/>
            <a:ext cx="11390811" cy="828539"/>
          </a:xfrm>
        </p:spPr>
        <p:txBody>
          <a:bodyPr>
            <a:normAutofit/>
          </a:bodyPr>
          <a:lstStyle/>
          <a:p>
            <a:pPr algn="ctr"/>
            <a:r>
              <a:rPr lang="en-US" sz="4000" b="1" u="sng" dirty="0" smtClean="0">
                <a:latin typeface="Adobe Garamond Pro" panose="02020502060506020403" pitchFamily="18" charset="0"/>
              </a:rPr>
              <a:t>Powers And Functions of the Liquidator</a:t>
            </a:r>
            <a:endParaRPr lang="en-US" sz="4000" b="1" u="sng" dirty="0">
              <a:latin typeface="Adobe Garamond Pro" panose="02020502060506020403" pitchFamily="18" charset="0"/>
            </a:endParaRPr>
          </a:p>
        </p:txBody>
      </p:sp>
      <p:sp>
        <p:nvSpPr>
          <p:cNvPr id="3" name="Content Placeholder 2"/>
          <p:cNvSpPr>
            <a:spLocks noGrp="1"/>
          </p:cNvSpPr>
          <p:nvPr>
            <p:ph idx="1"/>
          </p:nvPr>
        </p:nvSpPr>
        <p:spPr>
          <a:xfrm>
            <a:off x="838198" y="1198608"/>
            <a:ext cx="10526487" cy="5372009"/>
          </a:xfrm>
        </p:spPr>
        <p:txBody>
          <a:bodyPr>
            <a:noAutofit/>
          </a:bodyPr>
          <a:lstStyle/>
          <a:p>
            <a:pPr algn="just"/>
            <a:r>
              <a:rPr lang="en-US" sz="2200" dirty="0">
                <a:latin typeface="Bell MT" panose="02020503060305020303" pitchFamily="18" charset="0"/>
                <a:cs typeface="Arial" pitchFamily="34" charset="0"/>
              </a:rPr>
              <a:t>To verify the claims of all the creditors;</a:t>
            </a:r>
          </a:p>
          <a:p>
            <a:pPr algn="just"/>
            <a:r>
              <a:rPr lang="en-US" sz="2200" dirty="0">
                <a:latin typeface="Bell MT" panose="02020503060305020303" pitchFamily="18" charset="0"/>
                <a:cs typeface="Arial" pitchFamily="34" charset="0"/>
              </a:rPr>
              <a:t>To take into his custody or control all the assets, property, effects and actionable claims of the corporate debtor and to take such measures to protect and preserve the assets and properties of the corporate debtor;</a:t>
            </a:r>
          </a:p>
          <a:p>
            <a:pPr algn="just"/>
            <a:r>
              <a:rPr lang="en-US" sz="2200" dirty="0">
                <a:latin typeface="Bell MT" panose="02020503060305020303" pitchFamily="18" charset="0"/>
                <a:cs typeface="Arial" pitchFamily="34" charset="0"/>
              </a:rPr>
              <a:t>To obtain any professional assistance from any person or appoint any professional, in discharge of his duties, obligations and responsibilities;</a:t>
            </a:r>
          </a:p>
          <a:p>
            <a:pPr algn="just"/>
            <a:r>
              <a:rPr lang="en-US" sz="2200" dirty="0">
                <a:latin typeface="Bell MT" panose="02020503060305020303" pitchFamily="18" charset="0"/>
                <a:cs typeface="Arial" pitchFamily="34" charset="0"/>
              </a:rPr>
              <a:t>To invite and settle claims of creditors and claimants and distribute proceeds in accordance with the provisions of the Code;</a:t>
            </a:r>
          </a:p>
          <a:p>
            <a:pPr algn="just"/>
            <a:r>
              <a:rPr lang="en-US" sz="2200" dirty="0">
                <a:latin typeface="Bell MT" panose="02020503060305020303" pitchFamily="18" charset="0"/>
                <a:cs typeface="Arial" pitchFamily="34" charset="0"/>
              </a:rPr>
              <a:t>To take such actions, steps, or to sign, execute and verify any paper, deed, application, affidavit or instrument for liquidation, distribution of assets and in discharge of his duties as liquidator;</a:t>
            </a:r>
          </a:p>
          <a:p>
            <a:pPr algn="just"/>
            <a:r>
              <a:rPr lang="en-US" sz="2200" dirty="0">
                <a:latin typeface="Bell MT" panose="02020503060305020303" pitchFamily="18" charset="0"/>
                <a:cs typeface="Arial" pitchFamily="34" charset="0"/>
              </a:rPr>
              <a:t>To </a:t>
            </a:r>
            <a:r>
              <a:rPr lang="en-US" sz="2200" dirty="0" smtClean="0">
                <a:latin typeface="Bell MT" panose="02020503060305020303" pitchFamily="18" charset="0"/>
                <a:cs typeface="Arial" pitchFamily="34" charset="0"/>
              </a:rPr>
              <a:t>make an application before the </a:t>
            </a:r>
            <a:r>
              <a:rPr lang="en-US" sz="2200" dirty="0">
                <a:latin typeface="Bell MT" panose="02020503060305020303" pitchFamily="18" charset="0"/>
                <a:cs typeface="Arial" pitchFamily="34" charset="0"/>
              </a:rPr>
              <a:t>NCLT for such orders for liquidation of the corporate debtor and to report the progress of the liquidation process;</a:t>
            </a:r>
          </a:p>
          <a:p>
            <a:pPr algn="just"/>
            <a:r>
              <a:rPr lang="en-US" sz="2200" dirty="0">
                <a:latin typeface="Bell MT" panose="02020503060305020303" pitchFamily="18" charset="0"/>
                <a:cs typeface="Arial" pitchFamily="34" charset="0"/>
              </a:rPr>
              <a:t>To perform such other </a:t>
            </a:r>
            <a:r>
              <a:rPr lang="en-US" sz="2200" dirty="0" smtClean="0">
                <a:latin typeface="Bell MT" panose="02020503060305020303" pitchFamily="18" charset="0"/>
                <a:cs typeface="Arial" pitchFamily="34" charset="0"/>
              </a:rPr>
              <a:t>functions </a:t>
            </a:r>
            <a:r>
              <a:rPr lang="en-US" sz="2200" dirty="0">
                <a:latin typeface="Bell MT" panose="02020503060305020303" pitchFamily="18" charset="0"/>
                <a:cs typeface="Arial" pitchFamily="34" charset="0"/>
              </a:rPr>
              <a:t>as may be specified by the Board</a:t>
            </a:r>
          </a:p>
        </p:txBody>
      </p:sp>
    </p:spTree>
    <p:extLst>
      <p:ext uri="{BB962C8B-B14F-4D97-AF65-F5344CB8AC3E}">
        <p14:creationId xmlns:p14="http://schemas.microsoft.com/office/powerpoint/2010/main" val="1590224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173" y="132548"/>
            <a:ext cx="11297449" cy="6725452"/>
          </a:xfrm>
        </p:spPr>
        <p:txBody>
          <a:bodyPr>
            <a:noAutofit/>
          </a:bodyPr>
          <a:lstStyle/>
          <a:p>
            <a:pPr marL="0" indent="0" algn="ctr">
              <a:buNone/>
            </a:pPr>
            <a:r>
              <a:rPr lang="en-US" sz="4000" b="1" u="sng" dirty="0">
                <a:latin typeface="Adobe Garamond Pro" panose="02020502060506020403" pitchFamily="18" charset="0"/>
                <a:ea typeface="+mj-ea"/>
                <a:cs typeface="+mj-cs"/>
              </a:rPr>
              <a:t>Reporting By the Liquidator</a:t>
            </a:r>
            <a:endParaRPr lang="en-US" sz="4000" b="1" u="sng" dirty="0">
              <a:latin typeface="Adobe Garamond Pro" panose="02020502060506020403" pitchFamily="18" charset="0"/>
              <a:ea typeface="+mj-ea"/>
              <a:cs typeface="+mj-cs"/>
            </a:endParaRPr>
          </a:p>
          <a:p>
            <a:pPr marL="0" indent="0" algn="just">
              <a:buNone/>
            </a:pPr>
            <a:r>
              <a:rPr lang="en-US" sz="2200" dirty="0">
                <a:latin typeface="Bell MT" panose="02020503060305020303" pitchFamily="18" charset="0"/>
                <a:cs typeface="Arial" pitchFamily="34" charset="0"/>
              </a:rPr>
              <a:t>The liquidator shall prepare and submit Preliminary Report, Annual Status Report, Minutes of consultations with Stakeholders and Final Report in such manner as specified under the Insolvency and Bankruptcy Board of India (Voluntary Liquidation Process) Regulations, 2017.</a:t>
            </a:r>
          </a:p>
          <a:p>
            <a:pPr algn="just">
              <a:buFont typeface="Wingdings" panose="05000000000000000000" pitchFamily="2" charset="2"/>
              <a:buChar char="Ø"/>
            </a:pPr>
            <a:r>
              <a:rPr lang="en-US" sz="2200" b="1" dirty="0">
                <a:latin typeface="Bell MT" panose="02020503060305020303" pitchFamily="18" charset="0"/>
                <a:cs typeface="Arial" pitchFamily="34" charset="0"/>
              </a:rPr>
              <a:t>Preliminary Report</a:t>
            </a:r>
          </a:p>
          <a:p>
            <a:pPr marL="0" indent="0" algn="just">
              <a:buNone/>
            </a:pPr>
            <a:r>
              <a:rPr lang="en-US" sz="2200" dirty="0">
                <a:latin typeface="Bell MT" panose="02020503060305020303" pitchFamily="18" charset="0"/>
                <a:cs typeface="Arial" pitchFamily="34" charset="0"/>
              </a:rPr>
              <a:t>	To be submitted to the corporate person within 45 days from the </a:t>
            </a:r>
            <a:r>
              <a:rPr lang="en-US" sz="2200" dirty="0" smtClean="0">
                <a:latin typeface="Bell MT" panose="02020503060305020303" pitchFamily="18" charset="0"/>
                <a:cs typeface="Arial" pitchFamily="34" charset="0"/>
              </a:rPr>
              <a:t>liquidation </a:t>
            </a:r>
            <a:r>
              <a:rPr lang="en-US" sz="2200" dirty="0" smtClean="0">
                <a:latin typeface="Bell MT" panose="02020503060305020303" pitchFamily="18" charset="0"/>
                <a:cs typeface="Arial" pitchFamily="34" charset="0"/>
              </a:rPr>
              <a:t>	commencement </a:t>
            </a:r>
            <a:r>
              <a:rPr lang="en-US" sz="2200" dirty="0">
                <a:latin typeface="Bell MT" panose="02020503060305020303" pitchFamily="18" charset="0"/>
                <a:cs typeface="Arial" pitchFamily="34" charset="0"/>
              </a:rPr>
              <a:t>date detailing </a:t>
            </a:r>
            <a:r>
              <a:rPr lang="en-US" sz="2200" dirty="0" smtClean="0">
                <a:latin typeface="Bell MT" panose="02020503060305020303" pitchFamily="18" charset="0"/>
                <a:cs typeface="Arial" pitchFamily="34" charset="0"/>
              </a:rPr>
              <a:t>the </a:t>
            </a:r>
            <a:r>
              <a:rPr lang="en-US" sz="2200" dirty="0">
                <a:latin typeface="Bell MT" panose="02020503060305020303" pitchFamily="18" charset="0"/>
                <a:cs typeface="Arial" pitchFamily="34" charset="0"/>
              </a:rPr>
              <a:t>capital structure of </a:t>
            </a:r>
            <a:r>
              <a:rPr lang="en-US" sz="2200" dirty="0" smtClean="0">
                <a:latin typeface="Bell MT" panose="02020503060305020303" pitchFamily="18" charset="0"/>
                <a:cs typeface="Arial" pitchFamily="34" charset="0"/>
              </a:rPr>
              <a:t>the </a:t>
            </a:r>
            <a:r>
              <a:rPr lang="en-US" sz="2200" dirty="0">
                <a:latin typeface="Bell MT" panose="02020503060305020303" pitchFamily="18" charset="0"/>
                <a:cs typeface="Arial" pitchFamily="34" charset="0"/>
              </a:rPr>
              <a:t>corporate person and the </a:t>
            </a:r>
            <a:r>
              <a:rPr lang="en-US" sz="2200" dirty="0" smtClean="0">
                <a:latin typeface="Bell MT" panose="02020503060305020303" pitchFamily="18" charset="0"/>
                <a:cs typeface="Arial" pitchFamily="34" charset="0"/>
              </a:rPr>
              <a:t>	estimates </a:t>
            </a:r>
            <a:r>
              <a:rPr lang="en-US" sz="2200" dirty="0">
                <a:latin typeface="Bell MT" panose="02020503060305020303" pitchFamily="18" charset="0"/>
                <a:cs typeface="Arial" pitchFamily="34" charset="0"/>
              </a:rPr>
              <a:t>of its assets and </a:t>
            </a:r>
            <a:r>
              <a:rPr lang="en-US" sz="2200" dirty="0" smtClean="0">
                <a:latin typeface="Bell MT" panose="02020503060305020303" pitchFamily="18" charset="0"/>
                <a:cs typeface="Arial" pitchFamily="34" charset="0"/>
              </a:rPr>
              <a:t>liabilities </a:t>
            </a:r>
            <a:r>
              <a:rPr lang="en-US" sz="2200" dirty="0">
                <a:latin typeface="Bell MT" panose="02020503060305020303" pitchFamily="18" charset="0"/>
                <a:cs typeface="Arial" pitchFamily="34" charset="0"/>
              </a:rPr>
              <a:t>as on the </a:t>
            </a:r>
            <a:r>
              <a:rPr lang="en-US" sz="2200" dirty="0" smtClean="0">
                <a:latin typeface="Bell MT" panose="02020503060305020303" pitchFamily="18" charset="0"/>
                <a:cs typeface="Arial" pitchFamily="34" charset="0"/>
              </a:rPr>
              <a:t>liquidation </a:t>
            </a:r>
            <a:r>
              <a:rPr lang="en-US" sz="2200" dirty="0" smtClean="0">
                <a:latin typeface="Bell MT" panose="02020503060305020303" pitchFamily="18" charset="0"/>
                <a:cs typeface="Arial" pitchFamily="34" charset="0"/>
              </a:rPr>
              <a:t>commencement </a:t>
            </a:r>
            <a:r>
              <a:rPr lang="en-US" sz="2200" dirty="0">
                <a:latin typeface="Bell MT" panose="02020503060305020303" pitchFamily="18" charset="0"/>
                <a:cs typeface="Arial" pitchFamily="34" charset="0"/>
              </a:rPr>
              <a:t>date.</a:t>
            </a:r>
          </a:p>
          <a:p>
            <a:pPr algn="just">
              <a:buFont typeface="Wingdings" panose="05000000000000000000" pitchFamily="2" charset="2"/>
              <a:buChar char="Ø"/>
            </a:pPr>
            <a:r>
              <a:rPr lang="en-US" sz="2200" b="1" dirty="0">
                <a:latin typeface="Bell MT" panose="02020503060305020303" pitchFamily="18" charset="0"/>
                <a:cs typeface="Arial" pitchFamily="34" charset="0"/>
              </a:rPr>
              <a:t>Final Report</a:t>
            </a:r>
          </a:p>
          <a:p>
            <a:pPr marL="0" indent="0" algn="just">
              <a:buNone/>
            </a:pPr>
            <a:r>
              <a:rPr lang="en-US" sz="2200" dirty="0">
                <a:latin typeface="Bell MT" panose="02020503060305020303" pitchFamily="18" charset="0"/>
                <a:cs typeface="Arial" pitchFamily="34" charset="0"/>
              </a:rPr>
              <a:t>	To be submitted to NCLT along with the application under Section 59(7) and </a:t>
            </a:r>
            <a:r>
              <a:rPr lang="en-US" sz="2200" dirty="0" smtClean="0">
                <a:latin typeface="Bell MT" panose="02020503060305020303" pitchFamily="18" charset="0"/>
                <a:cs typeface="Arial" pitchFamily="34" charset="0"/>
              </a:rPr>
              <a:t>also </a:t>
            </a:r>
            <a:r>
              <a:rPr lang="en-US" sz="2200" dirty="0">
                <a:latin typeface="Bell MT" panose="02020503060305020303" pitchFamily="18" charset="0"/>
                <a:cs typeface="Arial" pitchFamily="34" charset="0"/>
              </a:rPr>
              <a:t>to be </a:t>
            </a:r>
            <a:r>
              <a:rPr lang="en-US" sz="2200" dirty="0" smtClean="0">
                <a:latin typeface="Bell MT" panose="02020503060305020303" pitchFamily="18" charset="0"/>
                <a:cs typeface="Arial" pitchFamily="34" charset="0"/>
              </a:rPr>
              <a:t>	sent </a:t>
            </a:r>
            <a:r>
              <a:rPr lang="en-US" sz="2200" dirty="0">
                <a:latin typeface="Bell MT" panose="02020503060305020303" pitchFamily="18" charset="0"/>
                <a:cs typeface="Arial" pitchFamily="34" charset="0"/>
              </a:rPr>
              <a:t>to the </a:t>
            </a:r>
            <a:r>
              <a:rPr lang="en-US" sz="2200" dirty="0" smtClean="0">
                <a:latin typeface="Bell MT" panose="02020503060305020303" pitchFamily="18" charset="0"/>
                <a:cs typeface="Arial" pitchFamily="34" charset="0"/>
              </a:rPr>
              <a:t>Registrar </a:t>
            </a:r>
            <a:r>
              <a:rPr lang="en-US" sz="2200" dirty="0">
                <a:latin typeface="Bell MT" panose="02020503060305020303" pitchFamily="18" charset="0"/>
                <a:cs typeface="Arial" pitchFamily="34" charset="0"/>
              </a:rPr>
              <a:t>and </a:t>
            </a:r>
            <a:r>
              <a:rPr lang="en-US" sz="2200" dirty="0" smtClean="0">
                <a:latin typeface="Bell MT" panose="02020503060305020303" pitchFamily="18" charset="0"/>
                <a:cs typeface="Arial" pitchFamily="34" charset="0"/>
              </a:rPr>
              <a:t>the </a:t>
            </a:r>
            <a:r>
              <a:rPr lang="en-US" sz="2200" dirty="0">
                <a:latin typeface="Bell MT" panose="02020503060305020303" pitchFamily="18" charset="0"/>
                <a:cs typeface="Arial" pitchFamily="34" charset="0"/>
              </a:rPr>
              <a:t>Board on completion of the </a:t>
            </a:r>
            <a:r>
              <a:rPr lang="en-US" sz="2200" dirty="0" smtClean="0">
                <a:latin typeface="Bell MT" panose="02020503060305020303" pitchFamily="18" charset="0"/>
                <a:cs typeface="Arial" pitchFamily="34" charset="0"/>
              </a:rPr>
              <a:t>liquidation </a:t>
            </a:r>
            <a:r>
              <a:rPr lang="en-US" sz="2200" dirty="0">
                <a:latin typeface="Bell MT" panose="02020503060305020303" pitchFamily="18" charset="0"/>
                <a:cs typeface="Arial" pitchFamily="34" charset="0"/>
              </a:rPr>
              <a:t>process. The </a:t>
            </a:r>
            <a:r>
              <a:rPr lang="en-US" sz="2200" dirty="0" smtClean="0">
                <a:latin typeface="Bell MT" panose="02020503060305020303" pitchFamily="18" charset="0"/>
                <a:cs typeface="Arial" pitchFamily="34" charset="0"/>
              </a:rPr>
              <a:t>	Final </a:t>
            </a:r>
            <a:r>
              <a:rPr lang="en-US" sz="2200" dirty="0">
                <a:latin typeface="Bell MT" panose="02020503060305020303" pitchFamily="18" charset="0"/>
                <a:cs typeface="Arial" pitchFamily="34" charset="0"/>
              </a:rPr>
              <a:t>Report shall consist of:</a:t>
            </a:r>
          </a:p>
          <a:p>
            <a:pPr marL="1600200" indent="-568325" algn="just">
              <a:buAutoNum type="alphaLcParenBoth"/>
            </a:pPr>
            <a:r>
              <a:rPr lang="en-US" sz="2200" dirty="0">
                <a:latin typeface="Bell MT" panose="02020503060305020303" pitchFamily="18" charset="0"/>
                <a:cs typeface="Arial" pitchFamily="34" charset="0"/>
              </a:rPr>
              <a:t>audited accounts of the liquidation;</a:t>
            </a:r>
          </a:p>
          <a:p>
            <a:pPr marL="1600200" indent="-568325" algn="just">
              <a:buAutoNum type="alphaLcParenBoth"/>
            </a:pPr>
            <a:r>
              <a:rPr lang="en-US" sz="2200" dirty="0">
                <a:latin typeface="Bell MT" panose="02020503060305020303" pitchFamily="18" charset="0"/>
                <a:cs typeface="Arial" pitchFamily="34" charset="0"/>
              </a:rPr>
              <a:t>a statement demonstrating that the assets has been disposed of, the debt has been discharged and no litigation is pending against the corporate person;</a:t>
            </a:r>
          </a:p>
          <a:p>
            <a:pPr marL="1600200" indent="-568325" algn="just">
              <a:buAutoNum type="alphaLcParenBoth"/>
            </a:pPr>
            <a:r>
              <a:rPr lang="en-US" sz="2200" dirty="0">
                <a:latin typeface="Bell MT" panose="02020503060305020303" pitchFamily="18" charset="0"/>
                <a:cs typeface="Arial" pitchFamily="34" charset="0"/>
              </a:rPr>
              <a:t>a sale statement in respect of all assets containing the realized value, cost of realization, manner and mode of sale, the person to whom the sale is made, any other relevant details of the sale</a:t>
            </a:r>
            <a:r>
              <a:rPr lang="en-US" sz="2200" dirty="0" smtClean="0">
                <a:latin typeface="Bell MT" panose="02020503060305020303" pitchFamily="18" charset="0"/>
                <a:cs typeface="Arial" pitchFamily="34" charset="0"/>
              </a:rPr>
              <a:t>.</a:t>
            </a:r>
            <a:endParaRPr lang="en-US" sz="2200" b="1" u="sng" dirty="0" smtClean="0">
              <a:latin typeface="Adobe Garamond Pro" panose="02020502060506020403" pitchFamily="18" charset="0"/>
              <a:ea typeface="+mj-ea"/>
              <a:cs typeface="+mj-cs"/>
            </a:endParaRPr>
          </a:p>
        </p:txBody>
      </p:sp>
    </p:spTree>
    <p:extLst>
      <p:ext uri="{BB962C8B-B14F-4D97-AF65-F5344CB8AC3E}">
        <p14:creationId xmlns:p14="http://schemas.microsoft.com/office/powerpoint/2010/main" val="947297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0270" y="484094"/>
            <a:ext cx="10694894" cy="5746657"/>
          </a:xfrm>
        </p:spPr>
        <p:txBody>
          <a:bodyPr/>
          <a:lstStyle/>
          <a:p>
            <a:pPr marL="0" indent="0" algn="ctr">
              <a:buNone/>
            </a:pPr>
            <a:r>
              <a:rPr lang="en-US" sz="4000" b="1" u="sng" dirty="0">
                <a:latin typeface="Adobe Garamond Pro" panose="02020502060506020403" pitchFamily="18" charset="0"/>
                <a:ea typeface="+mj-ea"/>
                <a:cs typeface="+mj-cs"/>
              </a:rPr>
              <a:t>Public Announcement By the Liquidator</a:t>
            </a:r>
          </a:p>
          <a:p>
            <a:pPr marL="0" indent="0" algn="just">
              <a:buNone/>
            </a:pPr>
            <a:endParaRPr lang="en-US" dirty="0" smtClean="0">
              <a:latin typeface="Bell MT" panose="02020503060305020303" pitchFamily="18" charset="0"/>
              <a:cs typeface="Arial" pitchFamily="34" charset="0"/>
            </a:endParaRPr>
          </a:p>
          <a:p>
            <a:pPr marL="0" indent="0" algn="just">
              <a:buNone/>
            </a:pPr>
            <a:r>
              <a:rPr lang="en-US" dirty="0" smtClean="0">
                <a:latin typeface="Bell MT" panose="02020503060305020303" pitchFamily="18" charset="0"/>
                <a:cs typeface="Arial" pitchFamily="34" charset="0"/>
              </a:rPr>
              <a:t>The </a:t>
            </a:r>
            <a:r>
              <a:rPr lang="en-US" dirty="0">
                <a:latin typeface="Bell MT" panose="02020503060305020303" pitchFamily="18" charset="0"/>
                <a:cs typeface="Arial" pitchFamily="34" charset="0"/>
              </a:rPr>
              <a:t>liquidator shall make a public announcement in Form A of Schedule I to the aforesaid Regulations, within five days from his appointment in one English and one regional language newspaper and on the website of the corporate person, if any. </a:t>
            </a:r>
          </a:p>
          <a:p>
            <a:pPr marL="0" indent="0" algn="just">
              <a:buNone/>
            </a:pPr>
            <a:endParaRPr lang="en-US" dirty="0" smtClean="0">
              <a:latin typeface="Bell MT" panose="02020503060305020303" pitchFamily="18" charset="0"/>
              <a:cs typeface="Arial" pitchFamily="34" charset="0"/>
            </a:endParaRPr>
          </a:p>
          <a:p>
            <a:pPr marL="0" indent="0" algn="just">
              <a:buNone/>
            </a:pPr>
            <a:r>
              <a:rPr lang="en-US" dirty="0" smtClean="0">
                <a:latin typeface="Bell MT" panose="02020503060305020303" pitchFamily="18" charset="0"/>
                <a:cs typeface="Arial" pitchFamily="34" charset="0"/>
              </a:rPr>
              <a:t>The </a:t>
            </a:r>
            <a:r>
              <a:rPr lang="en-US" dirty="0">
                <a:latin typeface="Bell MT" panose="02020503060305020303" pitchFamily="18" charset="0"/>
                <a:cs typeface="Arial" pitchFamily="34" charset="0"/>
              </a:rPr>
              <a:t>public announcement shall call upon stakeholders to submit their claims as on liquidation commencement date and provide for last date for submission of claims which shall be thirty days from the liquidation commencement date.</a:t>
            </a:r>
          </a:p>
          <a:p>
            <a:endParaRPr lang="en-US" dirty="0"/>
          </a:p>
        </p:txBody>
      </p:sp>
    </p:spTree>
    <p:extLst>
      <p:ext uri="{BB962C8B-B14F-4D97-AF65-F5344CB8AC3E}">
        <p14:creationId xmlns:p14="http://schemas.microsoft.com/office/powerpoint/2010/main" val="3771943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246"/>
            <a:ext cx="12192000" cy="749394"/>
          </a:xfrm>
        </p:spPr>
        <p:txBody>
          <a:bodyPr>
            <a:normAutofit/>
          </a:bodyPr>
          <a:lstStyle/>
          <a:p>
            <a:pPr algn="ctr"/>
            <a:r>
              <a:rPr lang="en-US" b="1" u="sng" dirty="0" smtClean="0">
                <a:latin typeface="Adobe Garamond Pro" panose="02020502060506020403" pitchFamily="18" charset="0"/>
              </a:rPr>
              <a:t>Claims By the Stakeholders</a:t>
            </a:r>
            <a:endParaRPr lang="en-US" b="1" u="sng" dirty="0">
              <a:latin typeface="Adobe Garamond Pro" panose="02020502060506020403" pitchFamily="18" charset="0"/>
            </a:endParaRPr>
          </a:p>
        </p:txBody>
      </p:sp>
      <p:sp>
        <p:nvSpPr>
          <p:cNvPr id="3" name="Content Placeholder 2"/>
          <p:cNvSpPr>
            <a:spLocks noGrp="1"/>
          </p:cNvSpPr>
          <p:nvPr>
            <p:ph idx="1"/>
          </p:nvPr>
        </p:nvSpPr>
        <p:spPr>
          <a:xfrm>
            <a:off x="1425388" y="2164976"/>
            <a:ext cx="9897036" cy="3119718"/>
          </a:xfrm>
        </p:spPr>
        <p:txBody>
          <a:bodyPr>
            <a:noAutofit/>
          </a:bodyPr>
          <a:lstStyle/>
          <a:p>
            <a:pPr marL="0" indent="0" algn="just">
              <a:buNone/>
            </a:pPr>
            <a:r>
              <a:rPr lang="en-US" b="1" u="sng" dirty="0">
                <a:latin typeface="Bell MT" panose="02020503060305020303" pitchFamily="18" charset="0"/>
                <a:cs typeface="Arial" pitchFamily="34" charset="0"/>
              </a:rPr>
              <a:t>CLAIMS BY OPERATIONAL CREDITORS</a:t>
            </a:r>
          </a:p>
          <a:p>
            <a:pPr marL="0" indent="0" algn="just">
              <a:buNone/>
            </a:pPr>
            <a:r>
              <a:rPr lang="en-US" sz="2400" dirty="0">
                <a:latin typeface="Bell MT" panose="02020503060305020303" pitchFamily="18" charset="0"/>
                <a:cs typeface="Arial" pitchFamily="34" charset="0"/>
              </a:rPr>
              <a:t>A person claiming to be an operational creditor of the corporate person shall submit proof of claim to the liquidator in </a:t>
            </a:r>
            <a:r>
              <a:rPr lang="en-US" sz="2400" b="1" dirty="0">
                <a:latin typeface="Bell MT" panose="02020503060305020303" pitchFamily="18" charset="0"/>
                <a:cs typeface="Arial" pitchFamily="34" charset="0"/>
              </a:rPr>
              <a:t>Form B of Schedule I</a:t>
            </a:r>
            <a:r>
              <a:rPr lang="en-US" sz="2400" dirty="0">
                <a:latin typeface="Bell MT" panose="02020503060305020303" pitchFamily="18" charset="0"/>
                <a:cs typeface="Arial" pitchFamily="34" charset="0"/>
              </a:rPr>
              <a:t>.</a:t>
            </a:r>
          </a:p>
          <a:p>
            <a:pPr marL="0" indent="0" algn="just">
              <a:buNone/>
            </a:pPr>
            <a:endParaRPr lang="en-US" sz="2400" b="1" u="sng" dirty="0" smtClean="0">
              <a:latin typeface="Bell MT" panose="02020503060305020303" pitchFamily="18" charset="0"/>
              <a:cs typeface="Arial" pitchFamily="34" charset="0"/>
            </a:endParaRPr>
          </a:p>
          <a:p>
            <a:pPr marL="0" indent="0" algn="just">
              <a:buNone/>
            </a:pPr>
            <a:r>
              <a:rPr lang="en-US" b="1" u="sng" dirty="0" smtClean="0">
                <a:latin typeface="Bell MT" panose="02020503060305020303" pitchFamily="18" charset="0"/>
                <a:cs typeface="Arial" pitchFamily="34" charset="0"/>
              </a:rPr>
              <a:t>CLAIMS </a:t>
            </a:r>
            <a:r>
              <a:rPr lang="en-US" b="1" u="sng" dirty="0">
                <a:latin typeface="Bell MT" panose="02020503060305020303" pitchFamily="18" charset="0"/>
                <a:cs typeface="Arial" pitchFamily="34" charset="0"/>
              </a:rPr>
              <a:t>BY FINANCIAL CREDITORS</a:t>
            </a:r>
          </a:p>
          <a:p>
            <a:pPr marL="0" indent="0" algn="just">
              <a:buNone/>
            </a:pPr>
            <a:r>
              <a:rPr lang="en-US" sz="2400" dirty="0">
                <a:latin typeface="Bell MT" panose="02020503060305020303" pitchFamily="18" charset="0"/>
                <a:cs typeface="Arial" pitchFamily="34" charset="0"/>
              </a:rPr>
              <a:t>A person claiming to be a financial creditor of the corporate person shall submit proof of claim to the liquidator in </a:t>
            </a:r>
            <a:r>
              <a:rPr lang="en-US" sz="2400" b="1" dirty="0">
                <a:latin typeface="Bell MT" panose="02020503060305020303" pitchFamily="18" charset="0"/>
                <a:cs typeface="Arial" pitchFamily="34" charset="0"/>
              </a:rPr>
              <a:t>Form C of Schedule I</a:t>
            </a:r>
            <a:r>
              <a:rPr lang="en-US" sz="2400" b="1" dirty="0" smtClean="0">
                <a:latin typeface="Bell MT" panose="02020503060305020303" pitchFamily="18" charset="0"/>
                <a:cs typeface="Arial" pitchFamily="34" charset="0"/>
              </a:rPr>
              <a:t>.</a:t>
            </a:r>
            <a:endParaRPr lang="en-US" sz="2400" b="1" dirty="0">
              <a:latin typeface="Bell MT" panose="02020503060305020303" pitchFamily="18" charset="0"/>
              <a:cs typeface="Arial" pitchFamily="34" charset="0"/>
            </a:endParaRPr>
          </a:p>
        </p:txBody>
      </p:sp>
    </p:spTree>
    <p:extLst>
      <p:ext uri="{BB962C8B-B14F-4D97-AF65-F5344CB8AC3E}">
        <p14:creationId xmlns:p14="http://schemas.microsoft.com/office/powerpoint/2010/main" val="4144910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8529" y="806824"/>
            <a:ext cx="9789459" cy="5553634"/>
          </a:xfrm>
        </p:spPr>
        <p:txBody>
          <a:bodyPr>
            <a:normAutofit fontScale="92500" lnSpcReduction="10000"/>
          </a:bodyPr>
          <a:lstStyle/>
          <a:p>
            <a:pPr marL="0" indent="0" algn="just">
              <a:buNone/>
            </a:pPr>
            <a:r>
              <a:rPr lang="en-US" sz="3000" b="1" u="sng" dirty="0">
                <a:latin typeface="Bell MT" panose="02020503060305020303" pitchFamily="18" charset="0"/>
                <a:cs typeface="Arial" pitchFamily="34" charset="0"/>
              </a:rPr>
              <a:t>CLAIMS BY WORKMEN AND EMPLOYEES</a:t>
            </a:r>
          </a:p>
          <a:p>
            <a:pPr marL="0" indent="0" algn="just">
              <a:buNone/>
            </a:pPr>
            <a:r>
              <a:rPr lang="en-US" sz="2600" dirty="0">
                <a:latin typeface="Bell MT" panose="02020503060305020303" pitchFamily="18" charset="0"/>
                <a:cs typeface="Arial" pitchFamily="34" charset="0"/>
              </a:rPr>
              <a:t>A person claiming to be a workman or an employee of the corporate person shall submit proof of claim to the liquidator in </a:t>
            </a:r>
            <a:r>
              <a:rPr lang="en-US" sz="2600" b="1" dirty="0">
                <a:latin typeface="Bell MT" panose="02020503060305020303" pitchFamily="18" charset="0"/>
                <a:cs typeface="Arial" pitchFamily="34" charset="0"/>
              </a:rPr>
              <a:t>Form D (for individual claimant)/E (for a group of claimants) of Schedule I.</a:t>
            </a:r>
          </a:p>
          <a:p>
            <a:pPr marL="0" indent="0" algn="just">
              <a:buNone/>
            </a:pPr>
            <a:endParaRPr lang="en-US" sz="3000" b="1" u="sng" dirty="0" smtClean="0">
              <a:latin typeface="Bell MT" panose="02020503060305020303" pitchFamily="18" charset="0"/>
              <a:cs typeface="Arial" pitchFamily="34" charset="0"/>
            </a:endParaRPr>
          </a:p>
          <a:p>
            <a:pPr marL="0" indent="0" algn="just">
              <a:buNone/>
            </a:pPr>
            <a:r>
              <a:rPr lang="en-US" sz="3000" b="1" u="sng" dirty="0" smtClean="0">
                <a:latin typeface="Bell MT" panose="02020503060305020303" pitchFamily="18" charset="0"/>
                <a:cs typeface="Arial" pitchFamily="34" charset="0"/>
              </a:rPr>
              <a:t>CLAIMS </a:t>
            </a:r>
            <a:r>
              <a:rPr lang="en-US" sz="3000" b="1" u="sng" dirty="0">
                <a:latin typeface="Bell MT" panose="02020503060305020303" pitchFamily="18" charset="0"/>
                <a:cs typeface="Arial" pitchFamily="34" charset="0"/>
              </a:rPr>
              <a:t>BY OTHER STAKEHOLDERS</a:t>
            </a:r>
          </a:p>
          <a:p>
            <a:pPr marL="0" indent="0" algn="just">
              <a:buNone/>
            </a:pPr>
            <a:r>
              <a:rPr lang="en-US" sz="2600" dirty="0">
                <a:latin typeface="Bell MT" panose="02020503060305020303" pitchFamily="18" charset="0"/>
                <a:cs typeface="Arial" pitchFamily="34" charset="0"/>
              </a:rPr>
              <a:t>A person claiming to be a stakeholder other than those mentioned above, of the corporate person shall submit proof of claim to the liquidator in </a:t>
            </a:r>
            <a:r>
              <a:rPr lang="en-US" sz="2600" b="1" dirty="0">
                <a:latin typeface="Bell MT" panose="02020503060305020303" pitchFamily="18" charset="0"/>
                <a:cs typeface="Arial" pitchFamily="34" charset="0"/>
              </a:rPr>
              <a:t>Form F of Schedule I.</a:t>
            </a:r>
          </a:p>
          <a:p>
            <a:pPr marL="0" indent="0" algn="just">
              <a:buNone/>
            </a:pPr>
            <a:endParaRPr lang="en-US" dirty="0" smtClean="0">
              <a:latin typeface="Bell MT" panose="02020503060305020303" pitchFamily="18" charset="0"/>
              <a:cs typeface="Arial" pitchFamily="34" charset="0"/>
            </a:endParaRPr>
          </a:p>
          <a:p>
            <a:pPr marL="0" indent="0" algn="just">
              <a:buNone/>
            </a:pPr>
            <a:r>
              <a:rPr lang="en-US" sz="2600" dirty="0" smtClean="0">
                <a:latin typeface="Bell MT" panose="02020503060305020303" pitchFamily="18" charset="0"/>
                <a:cs typeface="Arial" pitchFamily="34" charset="0"/>
              </a:rPr>
              <a:t>The </a:t>
            </a:r>
            <a:r>
              <a:rPr lang="en-US" sz="2600" dirty="0">
                <a:latin typeface="Bell MT" panose="02020503060305020303" pitchFamily="18" charset="0"/>
                <a:cs typeface="Arial" pitchFamily="34" charset="0"/>
              </a:rPr>
              <a:t>liquidator shall verify the claims submitted within 30 days from the last date for receipt of claims and may either admit or reject the claim, in whole or in part, as the case may be. The liquidator shall prepare the list of stakeholders on the basis of claims submitted within 45 days from the last date for receipt of claims.</a:t>
            </a:r>
          </a:p>
          <a:p>
            <a:endParaRPr lang="en-US" dirty="0"/>
          </a:p>
        </p:txBody>
      </p:sp>
    </p:spTree>
    <p:extLst>
      <p:ext uri="{BB962C8B-B14F-4D97-AF65-F5344CB8AC3E}">
        <p14:creationId xmlns:p14="http://schemas.microsoft.com/office/powerpoint/2010/main" val="3681289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7314"/>
            <a:ext cx="10515600" cy="1325563"/>
          </a:xfrm>
        </p:spPr>
        <p:txBody>
          <a:bodyPr>
            <a:normAutofit/>
          </a:bodyPr>
          <a:lstStyle/>
          <a:p>
            <a:pPr algn="ctr"/>
            <a:r>
              <a:rPr lang="en-US" sz="4000" b="1" u="sng" dirty="0" smtClean="0">
                <a:latin typeface="Adobe Garamond Pro" panose="02020502060506020403" pitchFamily="18" charset="0"/>
              </a:rPr>
              <a:t>Distribution of Proceeds and Unclaimed Proceeds of Liquidation</a:t>
            </a:r>
            <a:endParaRPr lang="en-US" sz="4000" b="1" u="sng" dirty="0">
              <a:latin typeface="Adobe Garamond Pro" panose="02020502060506020403" pitchFamily="18" charset="0"/>
            </a:endParaRPr>
          </a:p>
        </p:txBody>
      </p:sp>
      <p:sp>
        <p:nvSpPr>
          <p:cNvPr id="3" name="Content Placeholder 2"/>
          <p:cNvSpPr>
            <a:spLocks noGrp="1"/>
          </p:cNvSpPr>
          <p:nvPr>
            <p:ph idx="1"/>
          </p:nvPr>
        </p:nvSpPr>
        <p:spPr>
          <a:xfrm>
            <a:off x="838200" y="2162509"/>
            <a:ext cx="10515600" cy="3781091"/>
          </a:xfrm>
        </p:spPr>
        <p:txBody>
          <a:bodyPr>
            <a:noAutofit/>
          </a:bodyPr>
          <a:lstStyle/>
          <a:p>
            <a:pPr algn="just"/>
            <a:r>
              <a:rPr lang="en-US" sz="2400" dirty="0">
                <a:latin typeface="Bell MT" panose="02020503060305020303" pitchFamily="18" charset="0"/>
                <a:cs typeface="Arial" pitchFamily="34" charset="0"/>
              </a:rPr>
              <a:t>The liquidator shall open a bank account in the name of the corporate person followed by the words ‘ in voluntary liquidation’ in a scheduled bank for receipts and payments of all monies. </a:t>
            </a:r>
          </a:p>
          <a:p>
            <a:pPr algn="just"/>
            <a:r>
              <a:rPr lang="en-US" sz="2400" dirty="0">
                <a:latin typeface="Bell MT" panose="02020503060305020303" pitchFamily="18" charset="0"/>
                <a:cs typeface="Arial" pitchFamily="34" charset="0"/>
              </a:rPr>
              <a:t>The liquidator shall distribute the proceeds from realization within </a:t>
            </a:r>
            <a:r>
              <a:rPr lang="en-US" sz="2400" b="1" dirty="0">
                <a:latin typeface="Bell MT" panose="02020503060305020303" pitchFamily="18" charset="0"/>
                <a:cs typeface="Arial" pitchFamily="34" charset="0"/>
              </a:rPr>
              <a:t>six months from the receipt of </a:t>
            </a:r>
            <a:r>
              <a:rPr lang="en-US" sz="2400" b="1" dirty="0" smtClean="0">
                <a:latin typeface="Bell MT" panose="02020503060305020303" pitchFamily="18" charset="0"/>
                <a:cs typeface="Arial" pitchFamily="34" charset="0"/>
              </a:rPr>
              <a:t>amount to other claimants and the stakeholders</a:t>
            </a:r>
            <a:r>
              <a:rPr lang="en-US" sz="2400" dirty="0" smtClean="0">
                <a:latin typeface="Bell MT" panose="02020503060305020303" pitchFamily="18" charset="0"/>
                <a:cs typeface="Arial" pitchFamily="34" charset="0"/>
              </a:rPr>
              <a:t>.</a:t>
            </a:r>
            <a:endParaRPr lang="en-US" sz="2400" dirty="0">
              <a:latin typeface="Bell MT" panose="02020503060305020303" pitchFamily="18" charset="0"/>
              <a:cs typeface="Arial" pitchFamily="34" charset="0"/>
            </a:endParaRPr>
          </a:p>
          <a:p>
            <a:pPr algn="just"/>
            <a:r>
              <a:rPr lang="en-US" sz="2400" dirty="0">
                <a:latin typeface="Bell MT" panose="02020503060305020303" pitchFamily="18" charset="0"/>
                <a:cs typeface="Arial" pitchFamily="34" charset="0"/>
              </a:rPr>
              <a:t>If there are any unclaimed proceeds of liquidation or undistributed assets, the liquidator shall </a:t>
            </a:r>
            <a:r>
              <a:rPr lang="en-US" sz="2400" dirty="0" smtClean="0">
                <a:latin typeface="Bell MT" panose="02020503060305020303" pitchFamily="18" charset="0"/>
                <a:cs typeface="Arial" pitchFamily="34" charset="0"/>
              </a:rPr>
              <a:t>make an application before the </a:t>
            </a:r>
            <a:r>
              <a:rPr lang="en-US" sz="2400" dirty="0">
                <a:latin typeface="Bell MT" panose="02020503060305020303" pitchFamily="18" charset="0"/>
                <a:cs typeface="Arial" pitchFamily="34" charset="0"/>
              </a:rPr>
              <a:t>NCLT for an order to pay such proceeds into the Companies Liquidation Account in the Public Account of India before the order of dissolution is passed under Section 59(8) and necessary intimation of such payment has to be given to the Registrar. </a:t>
            </a:r>
          </a:p>
        </p:txBody>
      </p:sp>
    </p:spTree>
    <p:extLst>
      <p:ext uri="{BB962C8B-B14F-4D97-AF65-F5344CB8AC3E}">
        <p14:creationId xmlns:p14="http://schemas.microsoft.com/office/powerpoint/2010/main" val="2780487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4839"/>
            <a:ext cx="12192000" cy="820271"/>
          </a:xfrm>
        </p:spPr>
        <p:txBody>
          <a:bodyPr>
            <a:normAutofit/>
          </a:bodyPr>
          <a:lstStyle/>
          <a:p>
            <a:pPr algn="ctr"/>
            <a:r>
              <a:rPr lang="en-US" sz="4000" b="1" u="sng" dirty="0" smtClean="0">
                <a:latin typeface="Adobe Garamond Pro" panose="02020502060506020403" pitchFamily="18" charset="0"/>
              </a:rPr>
              <a:t>Removal of Name of Companies</a:t>
            </a:r>
            <a:endParaRPr lang="en-US" sz="4000" b="1" u="sng" dirty="0">
              <a:latin typeface="Adobe Garamond Pro" panose="02020502060506020403" pitchFamily="18" charset="0"/>
            </a:endParaRPr>
          </a:p>
        </p:txBody>
      </p:sp>
      <p:sp>
        <p:nvSpPr>
          <p:cNvPr id="3" name="Content Placeholder 2"/>
          <p:cNvSpPr>
            <a:spLocks noGrp="1"/>
          </p:cNvSpPr>
          <p:nvPr>
            <p:ph idx="1"/>
          </p:nvPr>
        </p:nvSpPr>
        <p:spPr>
          <a:xfrm>
            <a:off x="749673" y="915110"/>
            <a:ext cx="10692653" cy="5365374"/>
          </a:xfrm>
        </p:spPr>
        <p:txBody>
          <a:bodyPr>
            <a:noAutofit/>
          </a:bodyPr>
          <a:lstStyle/>
          <a:p>
            <a:pPr marL="0" indent="0" algn="just">
              <a:buNone/>
            </a:pPr>
            <a:r>
              <a:rPr lang="en-US" sz="2400" dirty="0" smtClean="0">
                <a:latin typeface="Bell MT" panose="02020503060305020303" pitchFamily="18" charset="0"/>
                <a:cs typeface="Arial" pitchFamily="34" charset="0"/>
              </a:rPr>
              <a:t>MCA </a:t>
            </a:r>
            <a:r>
              <a:rPr lang="en-US" sz="2400" dirty="0">
                <a:latin typeface="Bell MT" panose="02020503060305020303" pitchFamily="18" charset="0"/>
                <a:cs typeface="Arial" pitchFamily="34" charset="0"/>
              </a:rPr>
              <a:t>has notified the Sections 248 to 252 of the Companies Act, </a:t>
            </a:r>
            <a:r>
              <a:rPr lang="en-US" sz="2400" dirty="0" smtClean="0">
                <a:latin typeface="Bell MT" panose="02020503060305020303" pitchFamily="18" charset="0"/>
                <a:cs typeface="Arial" pitchFamily="34" charset="0"/>
              </a:rPr>
              <a:t>2013 (the Act) </a:t>
            </a:r>
            <a:r>
              <a:rPr lang="en-US" sz="2400" dirty="0">
                <a:latin typeface="Bell MT" panose="02020503060305020303" pitchFamily="18" charset="0"/>
                <a:cs typeface="Arial" pitchFamily="34" charset="0"/>
              </a:rPr>
              <a:t>and  Companies (Removal of Names of Companies from the Register of Companies) Rules, 2016  on 26</a:t>
            </a:r>
            <a:r>
              <a:rPr lang="en-US" sz="2400" baseline="30000" dirty="0">
                <a:latin typeface="Bell MT" panose="02020503060305020303" pitchFamily="18" charset="0"/>
                <a:cs typeface="Arial" pitchFamily="34" charset="0"/>
              </a:rPr>
              <a:t>th</a:t>
            </a:r>
            <a:r>
              <a:rPr lang="en-US" sz="2400" dirty="0">
                <a:latin typeface="Bell MT" panose="02020503060305020303" pitchFamily="18" charset="0"/>
                <a:cs typeface="Arial" pitchFamily="34" charset="0"/>
              </a:rPr>
              <a:t> December, 2016</a:t>
            </a:r>
            <a:r>
              <a:rPr lang="en-US" sz="2400" dirty="0" smtClean="0">
                <a:latin typeface="Bell MT" panose="02020503060305020303" pitchFamily="18" charset="0"/>
                <a:cs typeface="Arial" pitchFamily="34" charset="0"/>
              </a:rPr>
              <a:t>.</a:t>
            </a:r>
          </a:p>
          <a:p>
            <a:pPr marL="342900" indent="-342900" algn="just">
              <a:buFont typeface="Wingdings" panose="05000000000000000000" pitchFamily="2" charset="2"/>
              <a:buChar char="q"/>
            </a:pPr>
            <a:r>
              <a:rPr lang="en-US" sz="2400" dirty="0" smtClean="0">
                <a:latin typeface="Bell MT" panose="02020503060305020303" pitchFamily="18" charset="0"/>
                <a:cs typeface="Arial" pitchFamily="34" charset="0"/>
              </a:rPr>
              <a:t>Registrar of Companies (ROC) </a:t>
            </a:r>
            <a:r>
              <a:rPr lang="en-US" sz="2400" dirty="0">
                <a:latin typeface="Bell MT" panose="02020503060305020303" pitchFamily="18" charset="0"/>
                <a:cs typeface="Arial" pitchFamily="34" charset="0"/>
              </a:rPr>
              <a:t>shall issue a notice for strike off of name of </a:t>
            </a:r>
            <a:r>
              <a:rPr lang="en-US" sz="2400" dirty="0" smtClean="0">
                <a:latin typeface="Bell MT" panose="02020503060305020303" pitchFamily="18" charset="0"/>
                <a:cs typeface="Arial" pitchFamily="34" charset="0"/>
              </a:rPr>
              <a:t>a company </a:t>
            </a:r>
            <a:r>
              <a:rPr lang="en-US" sz="2400" dirty="0">
                <a:latin typeface="Bell MT" panose="02020503060305020303" pitchFamily="18" charset="0"/>
                <a:cs typeface="Arial" pitchFamily="34" charset="0"/>
              </a:rPr>
              <a:t>on </a:t>
            </a:r>
            <a:r>
              <a:rPr lang="en-US" sz="2400" dirty="0" smtClean="0">
                <a:latin typeface="Bell MT" panose="02020503060305020303" pitchFamily="18" charset="0"/>
                <a:cs typeface="Arial" pitchFamily="34" charset="0"/>
              </a:rPr>
              <a:t>the following </a:t>
            </a:r>
            <a:r>
              <a:rPr lang="en-US" sz="2400" dirty="0">
                <a:latin typeface="Bell MT" panose="02020503060305020303" pitchFamily="18" charset="0"/>
                <a:cs typeface="Arial" pitchFamily="34" charset="0"/>
              </a:rPr>
              <a:t>reasons</a:t>
            </a:r>
            <a:r>
              <a:rPr lang="en-US" sz="2400" dirty="0" smtClean="0">
                <a:latin typeface="Bell MT" panose="02020503060305020303" pitchFamily="18" charset="0"/>
                <a:cs typeface="Arial" pitchFamily="34" charset="0"/>
              </a:rPr>
              <a:t>:</a:t>
            </a:r>
            <a:endParaRPr lang="en-US" sz="2400" dirty="0">
              <a:latin typeface="Bell MT" panose="02020503060305020303" pitchFamily="18" charset="0"/>
              <a:cs typeface="Arial" pitchFamily="34" charset="0"/>
            </a:endParaRPr>
          </a:p>
          <a:p>
            <a:pPr marL="800100" lvl="1" indent="-342900" algn="just">
              <a:buFont typeface="+mj-lt"/>
              <a:buAutoNum type="alphaLcParenR"/>
            </a:pPr>
            <a:r>
              <a:rPr lang="en-US" dirty="0">
                <a:latin typeface="Bell MT" panose="02020503060305020303" pitchFamily="18" charset="0"/>
                <a:cs typeface="Arial" pitchFamily="34" charset="0"/>
              </a:rPr>
              <a:t>i</a:t>
            </a:r>
            <a:r>
              <a:rPr lang="en-US" dirty="0" smtClean="0">
                <a:latin typeface="Bell MT" panose="02020503060305020303" pitchFamily="18" charset="0"/>
                <a:cs typeface="Arial" pitchFamily="34" charset="0"/>
              </a:rPr>
              <a:t>f </a:t>
            </a:r>
            <a:r>
              <a:rPr lang="en-US" dirty="0">
                <a:latin typeface="Bell MT" panose="02020503060305020303" pitchFamily="18" charset="0"/>
                <a:cs typeface="Arial" pitchFamily="34" charset="0"/>
              </a:rPr>
              <a:t>a company has failed to commence its business within one year of its incorporation, </a:t>
            </a:r>
            <a:r>
              <a:rPr lang="en-US" dirty="0" smtClean="0">
                <a:latin typeface="Bell MT" panose="02020503060305020303" pitchFamily="18" charset="0"/>
                <a:cs typeface="Arial" pitchFamily="34" charset="0"/>
              </a:rPr>
              <a:t>or</a:t>
            </a:r>
            <a:endParaRPr lang="en-US" dirty="0">
              <a:latin typeface="Bell MT" panose="02020503060305020303" pitchFamily="18" charset="0"/>
              <a:cs typeface="Arial" pitchFamily="34" charset="0"/>
            </a:endParaRPr>
          </a:p>
          <a:p>
            <a:pPr marL="800100" lvl="1" indent="-342900" algn="just">
              <a:buFont typeface="+mj-lt"/>
              <a:buAutoNum type="alphaLcParenR"/>
            </a:pPr>
            <a:r>
              <a:rPr lang="en-US" dirty="0">
                <a:latin typeface="Bell MT" panose="02020503060305020303" pitchFamily="18" charset="0"/>
                <a:cs typeface="Arial" pitchFamily="34" charset="0"/>
              </a:rPr>
              <a:t>i</a:t>
            </a:r>
            <a:r>
              <a:rPr lang="en-US" dirty="0" smtClean="0">
                <a:latin typeface="Bell MT" panose="02020503060305020303" pitchFamily="18" charset="0"/>
                <a:cs typeface="Arial" pitchFamily="34" charset="0"/>
              </a:rPr>
              <a:t>f </a:t>
            </a:r>
            <a:r>
              <a:rPr lang="en-US" dirty="0">
                <a:latin typeface="Bell MT" panose="02020503060305020303" pitchFamily="18" charset="0"/>
                <a:cs typeface="Arial" pitchFamily="34" charset="0"/>
              </a:rPr>
              <a:t>a company is not carrying on any business or operation for a period of two immediately preceding financial years and has not made any application within such period for obtaining the status of a dormant company under </a:t>
            </a:r>
            <a:r>
              <a:rPr lang="en-US" dirty="0" smtClean="0">
                <a:latin typeface="Bell MT" panose="02020503060305020303" pitchFamily="18" charset="0"/>
                <a:cs typeface="Arial" pitchFamily="34" charset="0"/>
              </a:rPr>
              <a:t>Section 455 of the Act.</a:t>
            </a:r>
            <a:endParaRPr lang="en-US" sz="2400" dirty="0">
              <a:latin typeface="Bell MT" panose="02020503060305020303" pitchFamily="18" charset="0"/>
              <a:cs typeface="Arial" pitchFamily="34" charset="0"/>
            </a:endParaRPr>
          </a:p>
          <a:p>
            <a:pPr marL="342900" indent="-342900" algn="just">
              <a:buFont typeface="Wingdings" panose="05000000000000000000" pitchFamily="2" charset="2"/>
              <a:buChar char="q"/>
            </a:pPr>
            <a:r>
              <a:rPr lang="en-US" sz="2400" dirty="0">
                <a:latin typeface="Bell MT" panose="02020503060305020303" pitchFamily="18" charset="0"/>
                <a:cs typeface="Arial" pitchFamily="34" charset="0"/>
              </a:rPr>
              <a:t>A Company may, after extinguishing all its liabilities, by a special resolution or consent of 75% members in terms of paid-up share capital, file an application </a:t>
            </a:r>
            <a:r>
              <a:rPr lang="en-US" sz="2400" dirty="0" smtClean="0">
                <a:latin typeface="Bell MT" panose="02020503060305020303" pitchFamily="18" charset="0"/>
                <a:cs typeface="Arial" pitchFamily="34" charset="0"/>
              </a:rPr>
              <a:t>to the Registrar of Companies on all or any of grounds stated above for removing the name of the company from the register of companies.</a:t>
            </a:r>
            <a:endParaRPr lang="en-US" sz="2400" dirty="0">
              <a:latin typeface="Bell MT" panose="02020503060305020303" pitchFamily="18" charset="0"/>
              <a:cs typeface="Arial" pitchFamily="34" charset="0"/>
            </a:endParaRPr>
          </a:p>
        </p:txBody>
      </p:sp>
    </p:spTree>
    <p:extLst>
      <p:ext uri="{BB962C8B-B14F-4D97-AF65-F5344CB8AC3E}">
        <p14:creationId xmlns:p14="http://schemas.microsoft.com/office/powerpoint/2010/main" val="3810405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526" y="151807"/>
            <a:ext cx="10391274" cy="828629"/>
          </a:xfrm>
        </p:spPr>
        <p:txBody>
          <a:bodyPr>
            <a:normAutofit/>
          </a:bodyPr>
          <a:lstStyle/>
          <a:p>
            <a:pPr algn="ctr"/>
            <a:r>
              <a:rPr lang="en-US" sz="4000" b="1" u="sng" dirty="0" smtClean="0">
                <a:latin typeface="Adobe Garamond Pro" panose="02020502060506020403" pitchFamily="18" charset="0"/>
              </a:rPr>
              <a:t>Completion of Liquidation</a:t>
            </a:r>
            <a:endParaRPr lang="en-US" sz="4000" b="1" u="sng" dirty="0">
              <a:latin typeface="Adobe Garamond Pro" panose="02020502060506020403" pitchFamily="18" charset="0"/>
            </a:endParaRPr>
          </a:p>
        </p:txBody>
      </p:sp>
      <p:sp>
        <p:nvSpPr>
          <p:cNvPr id="3" name="Content Placeholder 2"/>
          <p:cNvSpPr>
            <a:spLocks noGrp="1"/>
          </p:cNvSpPr>
          <p:nvPr>
            <p:ph idx="1"/>
          </p:nvPr>
        </p:nvSpPr>
        <p:spPr>
          <a:xfrm>
            <a:off x="838200" y="1007146"/>
            <a:ext cx="10618694" cy="2963275"/>
          </a:xfrm>
        </p:spPr>
        <p:txBody>
          <a:bodyPr>
            <a:noAutofit/>
          </a:bodyPr>
          <a:lstStyle/>
          <a:p>
            <a:pPr marL="0" indent="0" algn="just">
              <a:buNone/>
            </a:pPr>
            <a:r>
              <a:rPr lang="en-US" sz="2400" dirty="0">
                <a:latin typeface="Bell MT" panose="02020503060305020303" pitchFamily="18" charset="0"/>
                <a:cs typeface="Arial" pitchFamily="34" charset="0"/>
              </a:rPr>
              <a:t>The liquidator shall complete the liquidation process within 12 months from the liquidation commencement date. If the liquidation process continues for more than 12 months, the liquidator shall hold a meeting of the contributories within 15 days from the end of 12 months from the liquidation commencement date and at the end of every succeeding twelve months till the dissolution of corporate person. </a:t>
            </a:r>
          </a:p>
          <a:p>
            <a:pPr marL="0" indent="0" algn="just">
              <a:buNone/>
            </a:pPr>
            <a:r>
              <a:rPr lang="en-US" sz="2400" dirty="0">
                <a:latin typeface="Bell MT" panose="02020503060305020303" pitchFamily="18" charset="0"/>
                <a:cs typeface="Arial" pitchFamily="34" charset="0"/>
              </a:rPr>
              <a:t>The liquidator shall present the Annual Status Report indicating the progress in liquidation including the settlement of list of stakeholders, details of assets remaining to be sold and realized, distribution made to the stakeholders etc.</a:t>
            </a:r>
          </a:p>
        </p:txBody>
      </p:sp>
      <p:sp>
        <p:nvSpPr>
          <p:cNvPr id="4" name="TextBox 3"/>
          <p:cNvSpPr txBox="1"/>
          <p:nvPr/>
        </p:nvSpPr>
        <p:spPr>
          <a:xfrm>
            <a:off x="1078832" y="4167750"/>
            <a:ext cx="10274968" cy="707886"/>
          </a:xfrm>
          <a:prstGeom prst="rect">
            <a:avLst/>
          </a:prstGeom>
          <a:noFill/>
        </p:spPr>
        <p:txBody>
          <a:bodyPr wrap="square" rtlCol="0">
            <a:spAutoFit/>
          </a:bodyPr>
          <a:lstStyle/>
          <a:p>
            <a:pPr algn="ctr"/>
            <a:r>
              <a:rPr lang="en-US" sz="4000" b="1" u="sng" dirty="0" smtClean="0">
                <a:latin typeface="Adobe Garamond Pro" panose="02020502060506020403" pitchFamily="18" charset="0"/>
                <a:ea typeface="+mj-ea"/>
                <a:cs typeface="+mj-cs"/>
              </a:rPr>
              <a:t>Preservation of Records</a:t>
            </a:r>
            <a:endParaRPr lang="en-US" sz="4000" b="1" u="sng" dirty="0">
              <a:latin typeface="Adobe Garamond Pro" panose="02020502060506020403" pitchFamily="18" charset="0"/>
              <a:ea typeface="+mj-ea"/>
              <a:cs typeface="+mj-cs"/>
            </a:endParaRPr>
          </a:p>
        </p:txBody>
      </p:sp>
      <p:sp>
        <p:nvSpPr>
          <p:cNvPr id="5" name="TextBox 4"/>
          <p:cNvSpPr txBox="1"/>
          <p:nvPr/>
        </p:nvSpPr>
        <p:spPr>
          <a:xfrm>
            <a:off x="838200" y="5072966"/>
            <a:ext cx="10618694" cy="1200329"/>
          </a:xfrm>
          <a:prstGeom prst="rect">
            <a:avLst/>
          </a:prstGeom>
          <a:noFill/>
        </p:spPr>
        <p:txBody>
          <a:bodyPr wrap="square" rtlCol="0">
            <a:spAutoFit/>
          </a:bodyPr>
          <a:lstStyle/>
          <a:p>
            <a:pPr algn="just"/>
            <a:r>
              <a:rPr lang="en-US" sz="2400" dirty="0">
                <a:latin typeface="Bell MT" panose="02020503060305020303" pitchFamily="18" charset="0"/>
                <a:cs typeface="Arial" pitchFamily="34" charset="0"/>
              </a:rPr>
              <a:t>The liquidator shall preserve a physical or an electronic copy of the reports, registers and books of account for at least 8 years after the dissolution of the corporate person either with himself or with an information utility.</a:t>
            </a:r>
          </a:p>
        </p:txBody>
      </p:sp>
    </p:spTree>
    <p:extLst>
      <p:ext uri="{BB962C8B-B14F-4D97-AF65-F5344CB8AC3E}">
        <p14:creationId xmlns:p14="http://schemas.microsoft.com/office/powerpoint/2010/main" val="3376669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8782" y="2434389"/>
            <a:ext cx="5886548" cy="1446550"/>
          </a:xfrm>
          <a:prstGeom prst="rect">
            <a:avLst/>
          </a:prstGeom>
          <a:noFill/>
        </p:spPr>
        <p:txBody>
          <a:bodyPr wrap="none" lIns="91440" tIns="45720" rIns="91440" bIns="45720">
            <a:spAutoFit/>
          </a:bodyPr>
          <a:lstStyle/>
          <a:p>
            <a:pPr algn="ctr"/>
            <a:r>
              <a:rPr lang="en-US" sz="8800" b="1" dirty="0">
                <a:ln w="1905"/>
                <a:effectLst>
                  <a:innerShdw blurRad="69850" dist="43180" dir="5400000">
                    <a:srgbClr val="000000">
                      <a:alpha val="65000"/>
                    </a:srgbClr>
                  </a:innerShdw>
                </a:effectLst>
                <a:latin typeface="Rockwell" pitchFamily="18" charset="0"/>
              </a:rPr>
              <a:t>Thank</a:t>
            </a:r>
            <a:r>
              <a:rPr lang="en-US" sz="8800" b="1" dirty="0">
                <a:ln w="1905"/>
                <a:solidFill>
                  <a:schemeClr val="bg2">
                    <a:lumMod val="50000"/>
                  </a:schemeClr>
                </a:solidFill>
                <a:effectLst>
                  <a:innerShdw blurRad="69850" dist="43180" dir="5400000">
                    <a:srgbClr val="000000">
                      <a:alpha val="65000"/>
                    </a:srgbClr>
                  </a:innerShdw>
                </a:effectLst>
                <a:latin typeface="Rockwell" pitchFamily="18" charset="0"/>
              </a:rPr>
              <a:t> </a:t>
            </a:r>
            <a:r>
              <a:rPr lang="en-US" sz="8800" b="1" dirty="0">
                <a:ln w="1905"/>
                <a:effectLst>
                  <a:innerShdw blurRad="69850" dist="43180" dir="5400000">
                    <a:srgbClr val="000000">
                      <a:alpha val="65000"/>
                    </a:srgbClr>
                  </a:innerShdw>
                </a:effectLst>
                <a:latin typeface="Rockwell" pitchFamily="18" charset="0"/>
              </a:rPr>
              <a:t>You</a:t>
            </a:r>
          </a:p>
        </p:txBody>
      </p:sp>
      <p:sp>
        <p:nvSpPr>
          <p:cNvPr id="4" name="TextBox 3"/>
          <p:cNvSpPr txBox="1"/>
          <p:nvPr/>
        </p:nvSpPr>
        <p:spPr>
          <a:xfrm>
            <a:off x="5553083" y="5899845"/>
            <a:ext cx="4648200" cy="584775"/>
          </a:xfrm>
          <a:prstGeom prst="rect">
            <a:avLst/>
          </a:prstGeom>
          <a:noFill/>
        </p:spPr>
        <p:txBody>
          <a:bodyPr wrap="square" rtlCol="0">
            <a:spAutoFit/>
          </a:bodyPr>
          <a:lstStyle/>
          <a:p>
            <a:r>
              <a:rPr lang="en-US" sz="3200" b="1" dirty="0"/>
              <a:t>FCS,  ASHOK TYAGI</a:t>
            </a:r>
          </a:p>
        </p:txBody>
      </p:sp>
    </p:spTree>
    <p:extLst>
      <p:ext uri="{BB962C8B-B14F-4D97-AF65-F5344CB8AC3E}">
        <p14:creationId xmlns:p14="http://schemas.microsoft.com/office/powerpoint/2010/main" val="2361525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6175" y="1"/>
            <a:ext cx="11280091" cy="6858000"/>
          </a:xfrm>
          <a:prstGeom prst="rect">
            <a:avLst/>
          </a:prstGeom>
          <a:noFill/>
        </p:spPr>
        <p:txBody>
          <a:bodyPr wrap="square" rtlCol="0">
            <a:spAutoFit/>
          </a:bodyPr>
          <a:lstStyle/>
          <a:p>
            <a:pPr marL="457200" indent="-457200" algn="just">
              <a:buFont typeface="Wingdings" panose="05000000000000000000" pitchFamily="2" charset="2"/>
              <a:buChar char="Ø"/>
            </a:pPr>
            <a:r>
              <a:rPr lang="en-US" sz="2800" b="1" u="sng" dirty="0">
                <a:latin typeface="Adobe Garamond Pro" panose="02020502060506020403" pitchFamily="18" charset="0"/>
                <a:ea typeface="+mj-ea"/>
                <a:cs typeface="+mj-cs"/>
              </a:rPr>
              <a:t>The following companies shall not be removed from Register of </a:t>
            </a:r>
            <a:r>
              <a:rPr lang="en-US" sz="2800" b="1" u="sng" dirty="0" smtClean="0">
                <a:latin typeface="Adobe Garamond Pro" panose="02020502060506020403" pitchFamily="18" charset="0"/>
                <a:ea typeface="+mj-ea"/>
                <a:cs typeface="+mj-cs"/>
              </a:rPr>
              <a:t>Companies under Rule </a:t>
            </a:r>
            <a:r>
              <a:rPr lang="en-US" sz="2800" b="1" u="sng" dirty="0">
                <a:latin typeface="Adobe Garamond Pro" panose="02020502060506020403" pitchFamily="18" charset="0"/>
                <a:ea typeface="+mj-ea"/>
                <a:cs typeface="+mj-cs"/>
              </a:rPr>
              <a:t>3 </a:t>
            </a:r>
            <a:r>
              <a:rPr lang="en-US" sz="2800" b="1" u="sng" dirty="0" smtClean="0">
                <a:latin typeface="Adobe Garamond Pro" panose="02020502060506020403" pitchFamily="18" charset="0"/>
                <a:ea typeface="+mj-ea"/>
                <a:cs typeface="+mj-cs"/>
              </a:rPr>
              <a:t>and Rule 4 </a:t>
            </a:r>
            <a:r>
              <a:rPr lang="en-US" sz="2800" b="1" u="sng" dirty="0">
                <a:latin typeface="Adobe Garamond Pro" panose="02020502060506020403" pitchFamily="18" charset="0"/>
                <a:ea typeface="+mj-ea"/>
                <a:cs typeface="+mj-cs"/>
              </a:rPr>
              <a:t>of </a:t>
            </a:r>
            <a:r>
              <a:rPr lang="en-US" sz="2800" b="1" u="sng" dirty="0" smtClean="0">
                <a:latin typeface="Adobe Garamond Pro" panose="02020502060506020403" pitchFamily="18" charset="0"/>
                <a:ea typeface="+mj-ea"/>
                <a:cs typeface="+mj-cs"/>
              </a:rPr>
              <a:t>the Companies </a:t>
            </a:r>
            <a:r>
              <a:rPr lang="en-US" sz="2800" b="1" u="sng" dirty="0">
                <a:latin typeface="Adobe Garamond Pro" panose="02020502060506020403" pitchFamily="18" charset="0"/>
                <a:ea typeface="+mj-ea"/>
                <a:cs typeface="+mj-cs"/>
              </a:rPr>
              <a:t>(Removal of Names of </a:t>
            </a:r>
            <a:r>
              <a:rPr lang="en-US" sz="2800" b="1" u="sng" dirty="0" smtClean="0">
                <a:latin typeface="Adobe Garamond Pro" panose="02020502060506020403" pitchFamily="18" charset="0"/>
                <a:ea typeface="+mj-ea"/>
                <a:cs typeface="+mj-cs"/>
              </a:rPr>
              <a:t>Companies </a:t>
            </a:r>
            <a:r>
              <a:rPr lang="en-US" sz="2800" b="1" u="sng" dirty="0">
                <a:latin typeface="Adobe Garamond Pro" panose="02020502060506020403" pitchFamily="18" charset="0"/>
                <a:ea typeface="+mj-ea"/>
                <a:cs typeface="+mj-cs"/>
              </a:rPr>
              <a:t>from Register of Companies) Rules, </a:t>
            </a:r>
            <a:r>
              <a:rPr lang="en-US" sz="2800" b="1" u="sng" dirty="0" smtClean="0">
                <a:latin typeface="Adobe Garamond Pro" panose="02020502060506020403" pitchFamily="18" charset="0"/>
                <a:ea typeface="+mj-ea"/>
                <a:cs typeface="+mj-cs"/>
              </a:rPr>
              <a:t>2016:</a:t>
            </a:r>
            <a:endParaRPr lang="en-US" dirty="0">
              <a:latin typeface="Arial" pitchFamily="34" charset="0"/>
              <a:cs typeface="Arial" pitchFamily="34" charset="0"/>
            </a:endParaRPr>
          </a:p>
          <a:p>
            <a:pPr marL="914400" indent="-457200">
              <a:buFont typeface="Arial" panose="020B0604020202020204" pitchFamily="34" charset="0"/>
              <a:buChar char="•"/>
            </a:pPr>
            <a:endParaRPr lang="en-US" sz="2000" dirty="0" smtClean="0">
              <a:latin typeface="Arial" pitchFamily="34" charset="0"/>
              <a:cs typeface="Arial" pitchFamily="34" charset="0"/>
            </a:endParaRPr>
          </a:p>
          <a:p>
            <a:pPr marL="914400" indent="-457200">
              <a:buFont typeface="Arial" panose="020B0604020202020204" pitchFamily="34" charset="0"/>
              <a:buChar char="•"/>
            </a:pPr>
            <a:r>
              <a:rPr lang="en-US" sz="2000" dirty="0" smtClean="0">
                <a:latin typeface="Bell MT" panose="02020503060305020303" pitchFamily="18" charset="0"/>
                <a:cs typeface="Arial" pitchFamily="34" charset="0"/>
              </a:rPr>
              <a:t>Listed companies</a:t>
            </a:r>
            <a:r>
              <a:rPr lang="en-US" sz="2000" dirty="0">
                <a:latin typeface="Bell MT" panose="02020503060305020303" pitchFamily="18" charset="0"/>
                <a:cs typeface="Arial" pitchFamily="34" charset="0"/>
              </a:rPr>
              <a:t>;</a:t>
            </a:r>
          </a:p>
          <a:p>
            <a:pPr marL="914400" indent="-457200">
              <a:buFont typeface="Arial" panose="020B0604020202020204" pitchFamily="34" charset="0"/>
              <a:buChar char="•"/>
            </a:pPr>
            <a:endParaRPr lang="en-US" sz="2000" dirty="0">
              <a:latin typeface="Bell MT" panose="02020503060305020303" pitchFamily="18" charset="0"/>
              <a:cs typeface="Arial" pitchFamily="34" charset="0"/>
            </a:endParaRPr>
          </a:p>
          <a:p>
            <a:pPr marL="914400" indent="-457200">
              <a:buFont typeface="Arial" panose="020B0604020202020204" pitchFamily="34" charset="0"/>
              <a:buChar char="•"/>
            </a:pPr>
            <a:r>
              <a:rPr lang="en-US" sz="2000" dirty="0">
                <a:latin typeface="Bell MT" panose="02020503060305020303" pitchFamily="18" charset="0"/>
                <a:cs typeface="Arial" pitchFamily="34" charset="0"/>
              </a:rPr>
              <a:t>Delisted </a:t>
            </a:r>
            <a:r>
              <a:rPr lang="en-US" sz="2000" dirty="0" smtClean="0">
                <a:latin typeface="Bell MT" panose="02020503060305020303" pitchFamily="18" charset="0"/>
                <a:cs typeface="Arial" pitchFamily="34" charset="0"/>
              </a:rPr>
              <a:t>companies </a:t>
            </a:r>
            <a:r>
              <a:rPr lang="en-US" sz="2000" dirty="0">
                <a:latin typeface="Bell MT" panose="02020503060305020303" pitchFamily="18" charset="0"/>
                <a:cs typeface="Arial" pitchFamily="34" charset="0"/>
              </a:rPr>
              <a:t>due to </a:t>
            </a:r>
            <a:r>
              <a:rPr lang="en-US" sz="2000" dirty="0" smtClean="0">
                <a:latin typeface="Bell MT" panose="02020503060305020303" pitchFamily="18" charset="0"/>
                <a:cs typeface="Arial" pitchFamily="34" charset="0"/>
              </a:rPr>
              <a:t>non-compliance of listing regulations;</a:t>
            </a:r>
            <a:endParaRPr lang="en-US" sz="2000" dirty="0">
              <a:latin typeface="Bell MT" panose="02020503060305020303" pitchFamily="18" charset="0"/>
              <a:cs typeface="Arial" pitchFamily="34" charset="0"/>
            </a:endParaRPr>
          </a:p>
          <a:p>
            <a:pPr marL="914400" indent="-457200">
              <a:buFont typeface="Arial" panose="020B0604020202020204" pitchFamily="34" charset="0"/>
              <a:buChar char="•"/>
            </a:pPr>
            <a:endParaRPr lang="en-US" sz="2000" dirty="0">
              <a:latin typeface="Bell MT" panose="02020503060305020303" pitchFamily="18" charset="0"/>
              <a:cs typeface="Arial" pitchFamily="34" charset="0"/>
            </a:endParaRPr>
          </a:p>
          <a:p>
            <a:pPr marL="914400" indent="-457200">
              <a:buFont typeface="Arial" panose="020B0604020202020204" pitchFamily="34" charset="0"/>
              <a:buChar char="•"/>
            </a:pPr>
            <a:r>
              <a:rPr lang="en-US" sz="2000" dirty="0">
                <a:latin typeface="Bell MT" panose="02020503060305020303" pitchFamily="18" charset="0"/>
                <a:cs typeface="Arial" pitchFamily="34" charset="0"/>
              </a:rPr>
              <a:t>Vanishing </a:t>
            </a:r>
            <a:r>
              <a:rPr lang="en-US" sz="2000" dirty="0" smtClean="0">
                <a:latin typeface="Bell MT" panose="02020503060305020303" pitchFamily="18" charset="0"/>
                <a:cs typeface="Arial" pitchFamily="34" charset="0"/>
              </a:rPr>
              <a:t>companies</a:t>
            </a:r>
            <a:r>
              <a:rPr lang="en-US" sz="2000" dirty="0">
                <a:latin typeface="Bell MT" panose="02020503060305020303" pitchFamily="18" charset="0"/>
                <a:cs typeface="Arial" pitchFamily="34" charset="0"/>
              </a:rPr>
              <a:t>;</a:t>
            </a:r>
          </a:p>
          <a:p>
            <a:pPr marL="914400" indent="-457200">
              <a:buFont typeface="Arial" panose="020B0604020202020204" pitchFamily="34" charset="0"/>
              <a:buChar char="•"/>
            </a:pPr>
            <a:endParaRPr lang="en-US" sz="2000" dirty="0">
              <a:latin typeface="Bell MT" panose="02020503060305020303" pitchFamily="18" charset="0"/>
              <a:cs typeface="Arial" pitchFamily="34" charset="0"/>
            </a:endParaRPr>
          </a:p>
          <a:p>
            <a:pPr marL="914400" indent="-457200">
              <a:buFont typeface="Arial" panose="020B0604020202020204" pitchFamily="34" charset="0"/>
              <a:buChar char="•"/>
            </a:pPr>
            <a:r>
              <a:rPr lang="en-US" sz="2000" dirty="0">
                <a:latin typeface="Bell MT" panose="02020503060305020303" pitchFamily="18" charset="0"/>
                <a:cs typeface="Arial" pitchFamily="34" charset="0"/>
              </a:rPr>
              <a:t>Companies under inspection or investigation;</a:t>
            </a:r>
          </a:p>
          <a:p>
            <a:pPr marL="914400" indent="-457200">
              <a:buFont typeface="Arial" panose="020B0604020202020204" pitchFamily="34" charset="0"/>
              <a:buChar char="•"/>
            </a:pPr>
            <a:endParaRPr lang="en-US" sz="2000" dirty="0">
              <a:latin typeface="Bell MT" panose="02020503060305020303" pitchFamily="18" charset="0"/>
              <a:cs typeface="Arial" pitchFamily="34" charset="0"/>
            </a:endParaRPr>
          </a:p>
          <a:p>
            <a:pPr marL="914400" indent="-457200">
              <a:buFont typeface="Arial" panose="020B0604020202020204" pitchFamily="34" charset="0"/>
              <a:buChar char="•"/>
            </a:pPr>
            <a:r>
              <a:rPr lang="en-US" sz="2000" dirty="0">
                <a:latin typeface="Bell MT" panose="02020503060305020303" pitchFamily="18" charset="0"/>
                <a:cs typeface="Arial" pitchFamily="34" charset="0"/>
              </a:rPr>
              <a:t>Companies against which any prosecution is pending or an application for compounding of offences is </a:t>
            </a:r>
            <a:r>
              <a:rPr lang="en-US" sz="2000" dirty="0" smtClean="0">
                <a:latin typeface="Bell MT" panose="02020503060305020303" pitchFamily="18" charset="0"/>
                <a:cs typeface="Arial" pitchFamily="34" charset="0"/>
              </a:rPr>
              <a:t>pending;</a:t>
            </a:r>
            <a:br>
              <a:rPr lang="en-US" sz="2000" dirty="0" smtClean="0">
                <a:latin typeface="Bell MT" panose="02020503060305020303" pitchFamily="18" charset="0"/>
                <a:cs typeface="Arial" pitchFamily="34" charset="0"/>
              </a:rPr>
            </a:br>
            <a:endParaRPr lang="en-US" sz="2000" dirty="0">
              <a:latin typeface="Bell MT" panose="02020503060305020303" pitchFamily="18" charset="0"/>
              <a:cs typeface="Arial" pitchFamily="34" charset="0"/>
            </a:endParaRPr>
          </a:p>
          <a:p>
            <a:pPr marL="914400" indent="-457200">
              <a:buFont typeface="Arial" panose="020B0604020202020204" pitchFamily="34" charset="0"/>
              <a:buChar char="•"/>
            </a:pPr>
            <a:r>
              <a:rPr lang="en-US" sz="2000" dirty="0">
                <a:latin typeface="Bell MT" panose="02020503060305020303" pitchFamily="18" charset="0"/>
                <a:cs typeface="Arial" pitchFamily="34" charset="0"/>
              </a:rPr>
              <a:t>Companies </a:t>
            </a:r>
            <a:r>
              <a:rPr lang="en-US" sz="2000" dirty="0" smtClean="0">
                <a:latin typeface="Bell MT" panose="02020503060305020303" pitchFamily="18" charset="0"/>
                <a:cs typeface="Arial" pitchFamily="34" charset="0"/>
              </a:rPr>
              <a:t>which have defaulted </a:t>
            </a:r>
            <a:r>
              <a:rPr lang="en-US" sz="2000" dirty="0">
                <a:latin typeface="Bell MT" panose="02020503060305020303" pitchFamily="18" charset="0"/>
                <a:cs typeface="Arial" pitchFamily="34" charset="0"/>
              </a:rPr>
              <a:t>in repayment of public deposit etc.;</a:t>
            </a:r>
          </a:p>
          <a:p>
            <a:pPr marL="914400" indent="-457200">
              <a:buFont typeface="Arial" panose="020B0604020202020204" pitchFamily="34" charset="0"/>
              <a:buChar char="•"/>
            </a:pPr>
            <a:endParaRPr lang="en-US" sz="2000" dirty="0">
              <a:latin typeface="Bell MT" panose="02020503060305020303" pitchFamily="18" charset="0"/>
              <a:cs typeface="Arial" pitchFamily="34" charset="0"/>
            </a:endParaRPr>
          </a:p>
          <a:p>
            <a:pPr marL="914400" indent="-457200">
              <a:buFont typeface="Arial" panose="020B0604020202020204" pitchFamily="34" charset="0"/>
              <a:buChar char="•"/>
            </a:pPr>
            <a:r>
              <a:rPr lang="en-US" sz="2000" dirty="0">
                <a:latin typeface="Bell MT" panose="02020503060305020303" pitchFamily="18" charset="0"/>
                <a:cs typeface="Arial" pitchFamily="34" charset="0"/>
              </a:rPr>
              <a:t>Companies having </a:t>
            </a:r>
            <a:r>
              <a:rPr lang="en-US" sz="2000" dirty="0" smtClean="0">
                <a:latin typeface="Bell MT" panose="02020503060305020303" pitchFamily="18" charset="0"/>
                <a:cs typeface="Arial" pitchFamily="34" charset="0"/>
              </a:rPr>
              <a:t>charges pending for satisfaction; </a:t>
            </a:r>
            <a:endParaRPr lang="en-US" sz="2000" dirty="0">
              <a:latin typeface="Bell MT" panose="02020503060305020303" pitchFamily="18" charset="0"/>
              <a:cs typeface="Arial" pitchFamily="34" charset="0"/>
            </a:endParaRPr>
          </a:p>
          <a:p>
            <a:pPr marL="914400" indent="-457200">
              <a:buFont typeface="Arial" panose="020B0604020202020204" pitchFamily="34" charset="0"/>
              <a:buChar char="•"/>
            </a:pPr>
            <a:endParaRPr lang="en-US" sz="2000" dirty="0">
              <a:latin typeface="Bell MT" panose="02020503060305020303" pitchFamily="18" charset="0"/>
              <a:cs typeface="Arial" pitchFamily="34" charset="0"/>
            </a:endParaRPr>
          </a:p>
          <a:p>
            <a:pPr marL="914400" indent="-457200">
              <a:buFont typeface="Arial" panose="020B0604020202020204" pitchFamily="34" charset="0"/>
              <a:buChar char="•"/>
            </a:pPr>
            <a:r>
              <a:rPr lang="en-US" sz="2000" dirty="0">
                <a:latin typeface="Bell MT" panose="02020503060305020303" pitchFamily="18" charset="0"/>
                <a:cs typeface="Arial" pitchFamily="34" charset="0"/>
              </a:rPr>
              <a:t>Companies registered under Section 8 of the Companies Act, </a:t>
            </a:r>
            <a:r>
              <a:rPr lang="en-US" sz="2000" dirty="0" smtClean="0">
                <a:latin typeface="Bell MT" panose="02020503060305020303" pitchFamily="18" charset="0"/>
                <a:cs typeface="Arial" pitchFamily="34" charset="0"/>
              </a:rPr>
              <a:t>2013 or Section 25 of the Companies Act, 1956.</a:t>
            </a:r>
            <a:endParaRPr lang="en-US" sz="2000" dirty="0">
              <a:latin typeface="Bell MT" panose="02020503060305020303" pitchFamily="18" charset="0"/>
              <a:cs typeface="Arial" pitchFamily="34" charset="0"/>
            </a:endParaRPr>
          </a:p>
        </p:txBody>
      </p:sp>
    </p:spTree>
    <p:extLst>
      <p:ext uri="{BB962C8B-B14F-4D97-AF65-F5344CB8AC3E}">
        <p14:creationId xmlns:p14="http://schemas.microsoft.com/office/powerpoint/2010/main" val="1673304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8011" y="1200328"/>
            <a:ext cx="11390812" cy="5632311"/>
          </a:xfrm>
          <a:prstGeom prst="rect">
            <a:avLst/>
          </a:prstGeom>
          <a:noFill/>
        </p:spPr>
        <p:txBody>
          <a:bodyPr wrap="square" rtlCol="0">
            <a:spAutoFit/>
          </a:bodyPr>
          <a:lstStyle/>
          <a:p>
            <a:pPr algn="just"/>
            <a:r>
              <a:rPr lang="en-US" sz="2400" dirty="0">
                <a:latin typeface="Bell MT" panose="02020503060305020303" pitchFamily="18" charset="0"/>
                <a:cs typeface="Arial" pitchFamily="34" charset="0"/>
              </a:rPr>
              <a:t>A company shall not make </a:t>
            </a:r>
            <a:r>
              <a:rPr lang="en-US" sz="2400" dirty="0" smtClean="0">
                <a:latin typeface="Bell MT" panose="02020503060305020303" pitchFamily="18" charset="0"/>
                <a:cs typeface="Arial" pitchFamily="34" charset="0"/>
              </a:rPr>
              <a:t>an application </a:t>
            </a:r>
            <a:r>
              <a:rPr lang="en-US" sz="2400" dirty="0">
                <a:latin typeface="Bell MT" panose="02020503060305020303" pitchFamily="18" charset="0"/>
                <a:cs typeface="Arial" pitchFamily="34" charset="0"/>
              </a:rPr>
              <a:t>for removal of name, </a:t>
            </a:r>
            <a:r>
              <a:rPr lang="en-US" sz="2400" dirty="0" smtClean="0">
                <a:latin typeface="Bell MT" panose="02020503060305020303" pitchFamily="18" charset="0"/>
                <a:cs typeface="Arial" pitchFamily="34" charset="0"/>
              </a:rPr>
              <a:t>if at any time in previous </a:t>
            </a:r>
            <a:r>
              <a:rPr lang="en-US" sz="2400" dirty="0">
                <a:latin typeface="Bell MT" panose="02020503060305020303" pitchFamily="18" charset="0"/>
                <a:cs typeface="Arial" pitchFamily="34" charset="0"/>
              </a:rPr>
              <a:t>three </a:t>
            </a:r>
            <a:r>
              <a:rPr lang="en-US" sz="2400" dirty="0" smtClean="0">
                <a:latin typeface="Bell MT" panose="02020503060305020303" pitchFamily="18" charset="0"/>
                <a:cs typeface="Arial" pitchFamily="34" charset="0"/>
              </a:rPr>
              <a:t>months, it has:</a:t>
            </a:r>
            <a:endParaRPr lang="en-US" sz="2400" dirty="0">
              <a:latin typeface="Bell MT" panose="02020503060305020303" pitchFamily="18" charset="0"/>
              <a:cs typeface="Arial" pitchFamily="34" charset="0"/>
            </a:endParaRPr>
          </a:p>
          <a:p>
            <a:pPr marL="800100" lvl="1" indent="-342900" algn="just">
              <a:buFont typeface="Arial" panose="020B0604020202020204" pitchFamily="34" charset="0"/>
              <a:buChar char="•"/>
            </a:pPr>
            <a:r>
              <a:rPr lang="en-US" sz="2400" dirty="0" smtClean="0">
                <a:latin typeface="Bell MT" panose="02020503060305020303" pitchFamily="18" charset="0"/>
                <a:cs typeface="Arial" pitchFamily="34" charset="0"/>
              </a:rPr>
              <a:t>Changed its </a:t>
            </a:r>
            <a:r>
              <a:rPr lang="en-US" sz="2400" dirty="0">
                <a:latin typeface="Bell MT" panose="02020503060305020303" pitchFamily="18" charset="0"/>
                <a:cs typeface="Arial" pitchFamily="34" charset="0"/>
              </a:rPr>
              <a:t>Name or </a:t>
            </a:r>
            <a:r>
              <a:rPr lang="en-US" sz="2400" dirty="0" smtClean="0">
                <a:latin typeface="Bell MT" panose="02020503060305020303" pitchFamily="18" charset="0"/>
                <a:cs typeface="Arial" pitchFamily="34" charset="0"/>
              </a:rPr>
              <a:t>Shifted its Registered Office </a:t>
            </a:r>
            <a:r>
              <a:rPr lang="en-US" sz="2400" dirty="0">
                <a:latin typeface="Bell MT" panose="02020503060305020303" pitchFamily="18" charset="0"/>
                <a:cs typeface="Arial" pitchFamily="34" charset="0"/>
              </a:rPr>
              <a:t>from one state to </a:t>
            </a:r>
            <a:r>
              <a:rPr lang="en-US" sz="2400" dirty="0" smtClean="0">
                <a:latin typeface="Bell MT" panose="02020503060305020303" pitchFamily="18" charset="0"/>
                <a:cs typeface="Arial" pitchFamily="34" charset="0"/>
              </a:rPr>
              <a:t>another;</a:t>
            </a:r>
            <a:endParaRPr lang="en-US" sz="2400" dirty="0">
              <a:latin typeface="Bell MT" panose="02020503060305020303" pitchFamily="18" charset="0"/>
              <a:cs typeface="Arial" pitchFamily="34" charset="0"/>
            </a:endParaRPr>
          </a:p>
          <a:p>
            <a:pPr marL="800100" lvl="1" indent="-342900" algn="just">
              <a:buFont typeface="Arial" panose="020B0604020202020204" pitchFamily="34" charset="0"/>
              <a:buChar char="•"/>
            </a:pPr>
            <a:r>
              <a:rPr lang="en-US" sz="2400" dirty="0" smtClean="0">
                <a:latin typeface="Bell MT" panose="02020503060305020303" pitchFamily="18" charset="0"/>
                <a:cs typeface="Arial" pitchFamily="34" charset="0"/>
              </a:rPr>
              <a:t>Disposed of any </a:t>
            </a:r>
            <a:r>
              <a:rPr lang="en-US" sz="2400" dirty="0">
                <a:latin typeface="Bell MT" panose="02020503060305020303" pitchFamily="18" charset="0"/>
                <a:cs typeface="Arial" pitchFamily="34" charset="0"/>
              </a:rPr>
              <a:t>property or rights </a:t>
            </a:r>
            <a:r>
              <a:rPr lang="en-US" sz="2400" dirty="0" smtClean="0">
                <a:latin typeface="Bell MT" panose="02020503060305020303" pitchFamily="18" charset="0"/>
                <a:cs typeface="Arial" pitchFamily="34" charset="0"/>
              </a:rPr>
              <a:t>held before cesser of trade or </a:t>
            </a:r>
            <a:r>
              <a:rPr lang="en-US" sz="2400" dirty="0">
                <a:latin typeface="Bell MT" panose="02020503060305020303" pitchFamily="18" charset="0"/>
                <a:cs typeface="Arial" pitchFamily="34" charset="0"/>
              </a:rPr>
              <a:t>otherwise carrying on </a:t>
            </a:r>
            <a:r>
              <a:rPr lang="en-US" sz="2400" dirty="0" smtClean="0">
                <a:latin typeface="Bell MT" panose="02020503060305020303" pitchFamily="18" charset="0"/>
                <a:cs typeface="Arial" pitchFamily="34" charset="0"/>
              </a:rPr>
              <a:t>business;</a:t>
            </a:r>
            <a:endParaRPr lang="en-US" sz="2400" dirty="0">
              <a:latin typeface="Bell MT" panose="02020503060305020303" pitchFamily="18" charset="0"/>
              <a:cs typeface="Arial" pitchFamily="34" charset="0"/>
            </a:endParaRPr>
          </a:p>
          <a:p>
            <a:pPr marL="800100" lvl="1" indent="-342900" algn="just">
              <a:buFont typeface="Arial" panose="020B0604020202020204" pitchFamily="34" charset="0"/>
              <a:buChar char="•"/>
            </a:pPr>
            <a:r>
              <a:rPr lang="en-US" sz="2400" dirty="0" smtClean="0">
                <a:latin typeface="Bell MT" panose="02020503060305020303" pitchFamily="18" charset="0"/>
                <a:cs typeface="Arial" pitchFamily="34" charset="0"/>
              </a:rPr>
              <a:t>Changed </a:t>
            </a:r>
            <a:r>
              <a:rPr lang="en-US" sz="2400" dirty="0">
                <a:latin typeface="Bell MT" panose="02020503060305020303" pitchFamily="18" charset="0"/>
                <a:cs typeface="Arial" pitchFamily="34" charset="0"/>
              </a:rPr>
              <a:t>its activity except the one which is necessary or expedient for the purpose of making an application under </a:t>
            </a:r>
            <a:r>
              <a:rPr lang="en-US" sz="2400" dirty="0" smtClean="0">
                <a:latin typeface="Bell MT" panose="02020503060305020303" pitchFamily="18" charset="0"/>
                <a:cs typeface="Arial" pitchFamily="34" charset="0"/>
              </a:rPr>
              <a:t>Section 248, </a:t>
            </a:r>
            <a:r>
              <a:rPr lang="en-US" sz="2400" dirty="0">
                <a:latin typeface="Bell MT" panose="02020503060305020303" pitchFamily="18" charset="0"/>
                <a:cs typeface="Arial" pitchFamily="34" charset="0"/>
              </a:rPr>
              <a:t>or deciding whether to do so or concluding the affairs of the company, or complying with any statutory requirement</a:t>
            </a:r>
            <a:r>
              <a:rPr lang="en-US" sz="2400" dirty="0" smtClean="0">
                <a:latin typeface="Bell MT" panose="02020503060305020303" pitchFamily="18" charset="0"/>
                <a:cs typeface="Arial" pitchFamily="34" charset="0"/>
              </a:rPr>
              <a:t>;</a:t>
            </a:r>
            <a:endParaRPr lang="en-US" sz="2400" dirty="0">
              <a:latin typeface="Bell MT" panose="02020503060305020303" pitchFamily="18" charset="0"/>
              <a:cs typeface="Arial" pitchFamily="34" charset="0"/>
            </a:endParaRPr>
          </a:p>
          <a:p>
            <a:pPr marL="800100" lvl="1" indent="-342900" algn="just">
              <a:buFont typeface="Arial" panose="020B0604020202020204" pitchFamily="34" charset="0"/>
              <a:buChar char="•"/>
            </a:pPr>
            <a:r>
              <a:rPr lang="en-US" sz="2400" dirty="0" smtClean="0">
                <a:latin typeface="Bell MT" panose="02020503060305020303" pitchFamily="18" charset="0"/>
                <a:cs typeface="Arial" pitchFamily="34" charset="0"/>
              </a:rPr>
              <a:t>Made an application to the Tribunal for sanctioning the scheme </a:t>
            </a:r>
            <a:r>
              <a:rPr lang="en-US" sz="2400" dirty="0">
                <a:latin typeface="Bell MT" panose="02020503060305020303" pitchFamily="18" charset="0"/>
                <a:cs typeface="Arial" pitchFamily="34" charset="0"/>
              </a:rPr>
              <a:t>of </a:t>
            </a:r>
            <a:r>
              <a:rPr lang="en-US" sz="2400" dirty="0" smtClean="0">
                <a:latin typeface="Bell MT" panose="02020503060305020303" pitchFamily="18" charset="0"/>
                <a:cs typeface="Arial" pitchFamily="34" charset="0"/>
              </a:rPr>
              <a:t>compromise </a:t>
            </a:r>
            <a:r>
              <a:rPr lang="en-US" sz="2400" dirty="0">
                <a:latin typeface="Bell MT" panose="02020503060305020303" pitchFamily="18" charset="0"/>
                <a:cs typeface="Arial" pitchFamily="34" charset="0"/>
              </a:rPr>
              <a:t>or arrangement </a:t>
            </a:r>
            <a:r>
              <a:rPr lang="en-US" sz="2400" dirty="0" smtClean="0">
                <a:latin typeface="Bell MT" panose="02020503060305020303" pitchFamily="18" charset="0"/>
                <a:cs typeface="Arial" pitchFamily="34" charset="0"/>
              </a:rPr>
              <a:t>and the same is pending </a:t>
            </a:r>
            <a:r>
              <a:rPr lang="en-US" sz="2400" dirty="0">
                <a:latin typeface="Bell MT" panose="02020503060305020303" pitchFamily="18" charset="0"/>
                <a:cs typeface="Arial" pitchFamily="34" charset="0"/>
              </a:rPr>
              <a:t>before </a:t>
            </a:r>
            <a:r>
              <a:rPr lang="en-US" sz="2400" dirty="0" smtClean="0">
                <a:latin typeface="Bell MT" panose="02020503060305020303" pitchFamily="18" charset="0"/>
                <a:cs typeface="Arial" pitchFamily="34" charset="0"/>
              </a:rPr>
              <a:t>the Tribunal</a:t>
            </a:r>
            <a:r>
              <a:rPr lang="en-US" sz="2400" dirty="0">
                <a:latin typeface="Bell MT" panose="02020503060305020303" pitchFamily="18" charset="0"/>
                <a:cs typeface="Arial" pitchFamily="34" charset="0"/>
              </a:rPr>
              <a:t>. </a:t>
            </a:r>
          </a:p>
          <a:p>
            <a:pPr marL="800100" lvl="1" indent="-342900" algn="just">
              <a:buFont typeface="Arial" panose="020B0604020202020204" pitchFamily="34" charset="0"/>
              <a:buChar char="•"/>
            </a:pPr>
            <a:r>
              <a:rPr lang="en-US" sz="2400" dirty="0">
                <a:latin typeface="Bell MT" panose="02020503060305020303" pitchFamily="18" charset="0"/>
                <a:cs typeface="Arial" pitchFamily="34" charset="0"/>
              </a:rPr>
              <a:t>Companies under winding up process. </a:t>
            </a:r>
          </a:p>
          <a:p>
            <a:pPr marL="457200" indent="-457200"/>
            <a:endParaRPr lang="en-US" sz="2400" dirty="0">
              <a:latin typeface="Bell MT" panose="02020503060305020303" pitchFamily="18" charset="0"/>
              <a:cs typeface="Arial" pitchFamily="34" charset="0"/>
            </a:endParaRPr>
          </a:p>
          <a:p>
            <a:pPr marL="457200" indent="-457200" algn="just">
              <a:buFont typeface="Wingdings" panose="05000000000000000000" pitchFamily="2" charset="2"/>
              <a:buChar char="v"/>
            </a:pPr>
            <a:r>
              <a:rPr lang="en-US" sz="2400" dirty="0">
                <a:latin typeface="Bell MT" panose="02020503060305020303" pitchFamily="18" charset="0"/>
                <a:cs typeface="Arial" pitchFamily="34" charset="0"/>
              </a:rPr>
              <a:t>Note:- If a company files an application under Section 248(2) in violation of these restrictions, it shall be punishable with fine which may extend to one lakh rupees</a:t>
            </a:r>
            <a:r>
              <a:rPr lang="en-US" sz="2400" dirty="0" smtClean="0">
                <a:latin typeface="Bell MT" panose="02020503060305020303" pitchFamily="18" charset="0"/>
                <a:cs typeface="Arial" pitchFamily="34" charset="0"/>
              </a:rPr>
              <a:t>.</a:t>
            </a:r>
            <a:endParaRPr lang="en-US" sz="2000" dirty="0">
              <a:latin typeface="Arial" pitchFamily="34" charset="0"/>
              <a:cs typeface="Arial" pitchFamily="34" charset="0"/>
            </a:endParaRPr>
          </a:p>
        </p:txBody>
      </p:sp>
      <p:sp>
        <p:nvSpPr>
          <p:cNvPr id="2" name="TextBox 1"/>
          <p:cNvSpPr txBox="1"/>
          <p:nvPr/>
        </p:nvSpPr>
        <p:spPr>
          <a:xfrm>
            <a:off x="17417" y="313164"/>
            <a:ext cx="12192000" cy="646331"/>
          </a:xfrm>
          <a:prstGeom prst="rect">
            <a:avLst/>
          </a:prstGeom>
          <a:noFill/>
        </p:spPr>
        <p:txBody>
          <a:bodyPr wrap="square" rtlCol="0">
            <a:spAutoFit/>
          </a:bodyPr>
          <a:lstStyle/>
          <a:p>
            <a:pPr algn="ctr"/>
            <a:r>
              <a:rPr lang="en-US" sz="3600" b="1" u="sng" dirty="0" smtClean="0">
                <a:latin typeface="Adobe Garamond Pro" panose="02020502060506020403" pitchFamily="18" charset="0"/>
                <a:ea typeface="+mj-ea"/>
                <a:cs typeface="+mj-cs"/>
              </a:rPr>
              <a:t>Restrictions On Making Application Under Section 248</a:t>
            </a:r>
            <a:endParaRPr lang="en-US" sz="3600" b="1" u="sng" dirty="0">
              <a:latin typeface="Adobe Garamond Pro" panose="02020502060506020403" pitchFamily="18" charset="0"/>
              <a:ea typeface="+mj-ea"/>
              <a:cs typeface="+mj-cs"/>
            </a:endParaRPr>
          </a:p>
        </p:txBody>
      </p:sp>
    </p:spTree>
    <p:extLst>
      <p:ext uri="{BB962C8B-B14F-4D97-AF65-F5344CB8AC3E}">
        <p14:creationId xmlns:p14="http://schemas.microsoft.com/office/powerpoint/2010/main" val="499302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3143" y="861715"/>
            <a:ext cx="10789920" cy="5816977"/>
          </a:xfrm>
          <a:prstGeom prst="rect">
            <a:avLst/>
          </a:prstGeom>
          <a:noFill/>
        </p:spPr>
        <p:txBody>
          <a:bodyPr wrap="square" rtlCol="0">
            <a:spAutoFit/>
          </a:bodyPr>
          <a:lstStyle/>
          <a:p>
            <a:pPr algn="just"/>
            <a:r>
              <a:rPr lang="en-US" sz="2200" dirty="0">
                <a:latin typeface="Bell MT" panose="02020503060305020303" pitchFamily="18" charset="0"/>
                <a:cs typeface="Arial" pitchFamily="34" charset="0"/>
              </a:rPr>
              <a:t>The </a:t>
            </a:r>
            <a:r>
              <a:rPr lang="en-US" sz="2200" dirty="0" smtClean="0">
                <a:latin typeface="Bell MT" panose="02020503060305020303" pitchFamily="18" charset="0"/>
                <a:cs typeface="Arial" pitchFamily="34" charset="0"/>
              </a:rPr>
              <a:t>ROC </a:t>
            </a:r>
            <a:r>
              <a:rPr lang="en-US" sz="2200" dirty="0">
                <a:latin typeface="Bell MT" panose="02020503060305020303" pitchFamily="18" charset="0"/>
                <a:cs typeface="Arial" pitchFamily="34" charset="0"/>
              </a:rPr>
              <a:t>shall send a notice in </a:t>
            </a:r>
            <a:r>
              <a:rPr lang="en-US" sz="2200" b="1" dirty="0">
                <a:latin typeface="Bell MT" panose="02020503060305020303" pitchFamily="18" charset="0"/>
                <a:cs typeface="Arial" pitchFamily="34" charset="0"/>
              </a:rPr>
              <a:t>Form STK-1</a:t>
            </a:r>
            <a:r>
              <a:rPr lang="en-US" sz="2200" dirty="0">
                <a:latin typeface="Bell MT" panose="02020503060305020303" pitchFamily="18" charset="0"/>
                <a:cs typeface="Arial" pitchFamily="34" charset="0"/>
              </a:rPr>
              <a:t> to all the directors of the company containing reasons for removal of name of the company and seeking representations along with copies of the relevant documents, if any, against the proposed action within a period of 30 days from the date of notice; </a:t>
            </a:r>
            <a:endParaRPr lang="en-US" sz="2200" dirty="0" smtClean="0">
              <a:latin typeface="Bell MT" panose="02020503060305020303" pitchFamily="18" charset="0"/>
              <a:cs typeface="Arial" pitchFamily="34" charset="0"/>
            </a:endParaRPr>
          </a:p>
          <a:p>
            <a:pPr algn="ctr"/>
            <a:r>
              <a:rPr lang="en-US" sz="2200" dirty="0" smtClean="0">
                <a:latin typeface="Bell MT" panose="02020503060305020303" pitchFamily="18" charset="0"/>
                <a:cs typeface="Arial" pitchFamily="34" charset="0"/>
              </a:rPr>
              <a:t/>
            </a:r>
            <a:br>
              <a:rPr lang="en-US" sz="2200" dirty="0" smtClean="0">
                <a:latin typeface="Bell MT" panose="02020503060305020303" pitchFamily="18" charset="0"/>
                <a:cs typeface="Arial" pitchFamily="34" charset="0"/>
              </a:rPr>
            </a:br>
            <a:r>
              <a:rPr lang="en-US" sz="2000" dirty="0" smtClean="0">
                <a:latin typeface="Bell MT" panose="02020503060305020303" pitchFamily="18" charset="0"/>
                <a:cs typeface="Arial" pitchFamily="34" charset="0"/>
              </a:rPr>
              <a:t>OR</a:t>
            </a:r>
          </a:p>
          <a:p>
            <a:pPr algn="just"/>
            <a:r>
              <a:rPr lang="en-US" sz="2200" dirty="0" smtClean="0">
                <a:latin typeface="Bell MT" panose="02020503060305020303" pitchFamily="18" charset="0"/>
                <a:cs typeface="Arial" pitchFamily="34" charset="0"/>
              </a:rPr>
              <a:t/>
            </a:r>
            <a:br>
              <a:rPr lang="en-US" sz="2200" dirty="0" smtClean="0">
                <a:latin typeface="Bell MT" panose="02020503060305020303" pitchFamily="18" charset="0"/>
                <a:cs typeface="Arial" pitchFamily="34" charset="0"/>
              </a:rPr>
            </a:br>
            <a:r>
              <a:rPr lang="en-US" sz="2200" dirty="0" smtClean="0">
                <a:latin typeface="Bell MT" panose="02020503060305020303" pitchFamily="18" charset="0"/>
                <a:cs typeface="Arial" pitchFamily="34" charset="0"/>
              </a:rPr>
              <a:t>A company may file an application in </a:t>
            </a:r>
            <a:r>
              <a:rPr lang="en-US" sz="2200" b="1" dirty="0" smtClean="0">
                <a:latin typeface="Bell MT" panose="02020503060305020303" pitchFamily="18" charset="0"/>
                <a:cs typeface="Arial" pitchFamily="34" charset="0"/>
              </a:rPr>
              <a:t>E-Form STK-2</a:t>
            </a:r>
            <a:r>
              <a:rPr lang="en-US" sz="2200" dirty="0" smtClean="0">
                <a:latin typeface="Bell MT" panose="02020503060305020303" pitchFamily="18" charset="0"/>
                <a:cs typeface="Arial" pitchFamily="34" charset="0"/>
              </a:rPr>
              <a:t> along with the fee of </a:t>
            </a:r>
            <a:r>
              <a:rPr lang="en-US" sz="2200" dirty="0" err="1" smtClean="0">
                <a:latin typeface="Bell MT" panose="02020503060305020303" pitchFamily="18" charset="0"/>
                <a:cs typeface="Arial" pitchFamily="34" charset="0"/>
              </a:rPr>
              <a:t>Rs</a:t>
            </a:r>
            <a:r>
              <a:rPr lang="en-US" sz="2200" dirty="0" smtClean="0">
                <a:latin typeface="Bell MT" panose="02020503060305020303" pitchFamily="18" charset="0"/>
                <a:cs typeface="Arial" pitchFamily="34" charset="0"/>
              </a:rPr>
              <a:t>. 5000 to the ROC for removing the name of the company from the register of companies on all or any of the ground specified in Section 248(1) and the Registrar shall, on receipt of such application, cause a public notice to be issued. (Section 248(1) read with Rule 4). </a:t>
            </a:r>
          </a:p>
          <a:p>
            <a:pPr algn="just"/>
            <a:endParaRPr lang="en-US" sz="2200" dirty="0">
              <a:latin typeface="Bell MT" panose="02020503060305020303" pitchFamily="18" charset="0"/>
              <a:cs typeface="Arial" pitchFamily="34" charset="0"/>
            </a:endParaRPr>
          </a:p>
          <a:p>
            <a:pPr algn="just"/>
            <a:r>
              <a:rPr lang="en-US" sz="2200" dirty="0">
                <a:latin typeface="Bell MT" panose="02020503060305020303" pitchFamily="18" charset="0"/>
                <a:cs typeface="Arial" pitchFamily="34" charset="0"/>
              </a:rPr>
              <a:t>Every application under Rule 4(1) shall be accompanied with a No Objection Certificate (NOC) from appropriate Regulatory Authority, as applicable.</a:t>
            </a:r>
          </a:p>
          <a:p>
            <a:pPr algn="just"/>
            <a:endParaRPr lang="en-US" sz="2200" dirty="0">
              <a:latin typeface="Bell MT" panose="02020503060305020303" pitchFamily="18" charset="0"/>
              <a:cs typeface="Arial" pitchFamily="34" charset="0"/>
            </a:endParaRPr>
          </a:p>
          <a:p>
            <a:pPr algn="just"/>
            <a:r>
              <a:rPr lang="en-US" sz="2200" dirty="0">
                <a:latin typeface="Bell MT" panose="02020503060305020303" pitchFamily="18" charset="0"/>
                <a:cs typeface="Arial" pitchFamily="34" charset="0"/>
              </a:rPr>
              <a:t>Form STK-2 shall be certified by a Chartered Accountant or a Company Secretary or a Cost Accountant in whole time practice.</a:t>
            </a:r>
          </a:p>
        </p:txBody>
      </p:sp>
      <p:sp>
        <p:nvSpPr>
          <p:cNvPr id="2" name="TextBox 1"/>
          <p:cNvSpPr txBox="1"/>
          <p:nvPr/>
        </p:nvSpPr>
        <p:spPr>
          <a:xfrm>
            <a:off x="653143" y="117734"/>
            <a:ext cx="6975564" cy="707886"/>
          </a:xfrm>
          <a:prstGeom prst="rect">
            <a:avLst/>
          </a:prstGeom>
          <a:noFill/>
        </p:spPr>
        <p:txBody>
          <a:bodyPr wrap="square" rtlCol="0">
            <a:spAutoFit/>
          </a:bodyPr>
          <a:lstStyle/>
          <a:p>
            <a:r>
              <a:rPr lang="en-US" sz="4000" b="1" u="sng" dirty="0" smtClean="0">
                <a:latin typeface="Adobe Garamond Pro" panose="02020502060506020403" pitchFamily="18" charset="0"/>
                <a:ea typeface="+mj-ea"/>
                <a:cs typeface="+mj-cs"/>
              </a:rPr>
              <a:t>The Process…</a:t>
            </a:r>
            <a:endParaRPr lang="en-US" sz="4000" b="1" u="sng" dirty="0">
              <a:latin typeface="Adobe Garamond Pro" panose="02020502060506020403" pitchFamily="18" charset="0"/>
              <a:ea typeface="+mj-ea"/>
              <a:cs typeface="+mj-cs"/>
            </a:endParaRPr>
          </a:p>
        </p:txBody>
      </p:sp>
    </p:spTree>
    <p:extLst>
      <p:ext uri="{BB962C8B-B14F-4D97-AF65-F5344CB8AC3E}">
        <p14:creationId xmlns:p14="http://schemas.microsoft.com/office/powerpoint/2010/main" val="3045947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1519" y="287382"/>
            <a:ext cx="10202091" cy="6370975"/>
          </a:xfrm>
          <a:prstGeom prst="rect">
            <a:avLst/>
          </a:prstGeom>
          <a:noFill/>
        </p:spPr>
        <p:txBody>
          <a:bodyPr wrap="square" rtlCol="0">
            <a:spAutoFit/>
          </a:bodyPr>
          <a:lstStyle/>
          <a:p>
            <a:pPr algn="just"/>
            <a:r>
              <a:rPr lang="en-US" sz="2400" dirty="0" smtClean="0">
                <a:latin typeface="Bell MT" panose="02020503060305020303" pitchFamily="18" charset="0"/>
                <a:cs typeface="Arial" pitchFamily="34" charset="0"/>
              </a:rPr>
              <a:t>ROC </a:t>
            </a:r>
            <a:r>
              <a:rPr lang="en-US" sz="2400" dirty="0">
                <a:latin typeface="Bell MT" panose="02020503060305020303" pitchFamily="18" charset="0"/>
                <a:cs typeface="Arial" pitchFamily="34" charset="0"/>
              </a:rPr>
              <a:t>shall publish the notice in </a:t>
            </a:r>
            <a:r>
              <a:rPr lang="en-US" sz="2400" b="1" dirty="0" smtClean="0">
                <a:latin typeface="Bell MT" panose="02020503060305020303" pitchFamily="18" charset="0"/>
                <a:cs typeface="Arial" pitchFamily="34" charset="0"/>
              </a:rPr>
              <a:t>Form </a:t>
            </a:r>
            <a:r>
              <a:rPr lang="en-US" sz="2400" b="1" dirty="0">
                <a:latin typeface="Bell MT" panose="02020503060305020303" pitchFamily="18" charset="0"/>
                <a:cs typeface="Arial" pitchFamily="34" charset="0"/>
              </a:rPr>
              <a:t>STK 5 or STK 6</a:t>
            </a:r>
            <a:r>
              <a:rPr lang="en-US" sz="2400" dirty="0">
                <a:latin typeface="Bell MT" panose="02020503060305020303" pitchFamily="18" charset="0"/>
                <a:cs typeface="Arial" pitchFamily="34" charset="0"/>
              </a:rPr>
              <a:t>, as the case may be, which should be placed on MCA </a:t>
            </a:r>
            <a:r>
              <a:rPr lang="en-US" sz="2400" dirty="0" smtClean="0">
                <a:latin typeface="Bell MT" panose="02020503060305020303" pitchFamily="18" charset="0"/>
                <a:cs typeface="Arial" pitchFamily="34" charset="0"/>
              </a:rPr>
              <a:t>website, published </a:t>
            </a:r>
            <a:r>
              <a:rPr lang="en-US" sz="2400" dirty="0">
                <a:latin typeface="Bell MT" panose="02020503060305020303" pitchFamily="18" charset="0"/>
                <a:cs typeface="Arial" pitchFamily="34" charset="0"/>
              </a:rPr>
              <a:t>in </a:t>
            </a:r>
            <a:r>
              <a:rPr lang="en-US" sz="2400" dirty="0" smtClean="0">
                <a:latin typeface="Bell MT" panose="02020503060305020303" pitchFamily="18" charset="0"/>
                <a:cs typeface="Arial" pitchFamily="34" charset="0"/>
              </a:rPr>
              <a:t>the Official Gazette and also in an English and vernacular </a:t>
            </a:r>
            <a:r>
              <a:rPr lang="en-US" sz="2400" dirty="0">
                <a:latin typeface="Bell MT" panose="02020503060305020303" pitchFamily="18" charset="0"/>
                <a:cs typeface="Arial" pitchFamily="34" charset="0"/>
              </a:rPr>
              <a:t>n</a:t>
            </a:r>
            <a:r>
              <a:rPr lang="en-US" sz="2400" dirty="0" smtClean="0">
                <a:latin typeface="Bell MT" panose="02020503060305020303" pitchFamily="18" charset="0"/>
                <a:cs typeface="Arial" pitchFamily="34" charset="0"/>
              </a:rPr>
              <a:t>ewspaper </a:t>
            </a:r>
            <a:r>
              <a:rPr lang="en-US" sz="2400" dirty="0">
                <a:latin typeface="Bell MT" panose="02020503060305020303" pitchFamily="18" charset="0"/>
                <a:cs typeface="Arial" pitchFamily="34" charset="0"/>
              </a:rPr>
              <a:t>as </a:t>
            </a:r>
            <a:r>
              <a:rPr lang="en-US" sz="2400" dirty="0" smtClean="0">
                <a:latin typeface="Bell MT" panose="02020503060305020303" pitchFamily="18" charset="0"/>
                <a:cs typeface="Arial" pitchFamily="34" charset="0"/>
              </a:rPr>
              <a:t>prescribed.</a:t>
            </a:r>
          </a:p>
          <a:p>
            <a:pPr algn="just"/>
            <a:endParaRPr lang="en-US" sz="2400" dirty="0">
              <a:latin typeface="Bell MT" panose="02020503060305020303" pitchFamily="18" charset="0"/>
              <a:cs typeface="Arial" pitchFamily="34" charset="0"/>
            </a:endParaRPr>
          </a:p>
          <a:p>
            <a:pPr algn="just"/>
            <a:r>
              <a:rPr lang="en-US" sz="2400" dirty="0" smtClean="0">
                <a:latin typeface="Bell MT" panose="02020503060305020303" pitchFamily="18" charset="0"/>
                <a:cs typeface="Arial" pitchFamily="34" charset="0"/>
              </a:rPr>
              <a:t>ROC </a:t>
            </a:r>
            <a:r>
              <a:rPr lang="en-US" sz="2400" dirty="0">
                <a:latin typeface="Bell MT" panose="02020503060305020303" pitchFamily="18" charset="0"/>
                <a:cs typeface="Arial" pitchFamily="34" charset="0"/>
              </a:rPr>
              <a:t>shall, simultaneously intimate the concerned regulatory authorities having jurisdiction, seeking their </a:t>
            </a:r>
            <a:r>
              <a:rPr lang="en-US" sz="2400" dirty="0" smtClean="0">
                <a:latin typeface="Bell MT" panose="02020503060305020303" pitchFamily="18" charset="0"/>
                <a:cs typeface="Arial" pitchFamily="34" charset="0"/>
              </a:rPr>
              <a:t>objections, </a:t>
            </a:r>
            <a:r>
              <a:rPr lang="en-US" sz="2400" dirty="0">
                <a:latin typeface="Bell MT" panose="02020503060305020303" pitchFamily="18" charset="0"/>
                <a:cs typeface="Arial" pitchFamily="34" charset="0"/>
              </a:rPr>
              <a:t>if </a:t>
            </a:r>
            <a:r>
              <a:rPr lang="en-US" sz="2400" dirty="0" smtClean="0">
                <a:latin typeface="Bell MT" panose="02020503060305020303" pitchFamily="18" charset="0"/>
                <a:cs typeface="Arial" pitchFamily="34" charset="0"/>
              </a:rPr>
              <a:t>any within 30 days from the date of issue of letter of intimation.</a:t>
            </a:r>
            <a:endParaRPr lang="en-US" sz="2400" dirty="0">
              <a:latin typeface="Bell MT" panose="02020503060305020303" pitchFamily="18" charset="0"/>
              <a:cs typeface="Arial" pitchFamily="34" charset="0"/>
            </a:endParaRPr>
          </a:p>
          <a:p>
            <a:pPr algn="just"/>
            <a:endParaRPr lang="en-US" sz="2400" dirty="0" smtClean="0">
              <a:latin typeface="Bell MT" panose="02020503060305020303" pitchFamily="18" charset="0"/>
              <a:cs typeface="Arial" pitchFamily="34" charset="0"/>
            </a:endParaRPr>
          </a:p>
          <a:p>
            <a:pPr algn="just"/>
            <a:r>
              <a:rPr lang="en-US" sz="2400" dirty="0" smtClean="0">
                <a:latin typeface="Bell MT" panose="02020503060305020303" pitchFamily="18" charset="0"/>
                <a:cs typeface="Arial" pitchFamily="34" charset="0"/>
              </a:rPr>
              <a:t>ROC </a:t>
            </a:r>
            <a:r>
              <a:rPr lang="en-US" sz="2400" dirty="0">
                <a:latin typeface="Bell MT" panose="02020503060305020303" pitchFamily="18" charset="0"/>
                <a:cs typeface="Arial" pitchFamily="34" charset="0"/>
              </a:rPr>
              <a:t>thereafter </a:t>
            </a:r>
            <a:r>
              <a:rPr lang="en-US" sz="2400" dirty="0" smtClean="0">
                <a:latin typeface="Bell MT" panose="02020503060305020303" pitchFamily="18" charset="0"/>
                <a:cs typeface="Arial" pitchFamily="34" charset="0"/>
              </a:rPr>
              <a:t>shall strike-off/remove </a:t>
            </a:r>
            <a:r>
              <a:rPr lang="en-US" sz="2400" dirty="0">
                <a:latin typeface="Bell MT" panose="02020503060305020303" pitchFamily="18" charset="0"/>
                <a:cs typeface="Arial" pitchFamily="34" charset="0"/>
              </a:rPr>
              <a:t>the name of the company from </a:t>
            </a:r>
            <a:r>
              <a:rPr lang="en-US" sz="2400" dirty="0" smtClean="0">
                <a:latin typeface="Bell MT" panose="02020503060305020303" pitchFamily="18" charset="0"/>
                <a:cs typeface="Arial" pitchFamily="34" charset="0"/>
              </a:rPr>
              <a:t>the register </a:t>
            </a:r>
            <a:r>
              <a:rPr lang="en-US" sz="2400" dirty="0">
                <a:latin typeface="Bell MT" panose="02020503060305020303" pitchFamily="18" charset="0"/>
                <a:cs typeface="Arial" pitchFamily="34" charset="0"/>
              </a:rPr>
              <a:t>of companies and publish a notice </a:t>
            </a:r>
            <a:r>
              <a:rPr lang="en-US" sz="2400" dirty="0" smtClean="0">
                <a:latin typeface="Bell MT" panose="02020503060305020303" pitchFamily="18" charset="0"/>
                <a:cs typeface="Arial" pitchFamily="34" charset="0"/>
              </a:rPr>
              <a:t>of dissolution of company in the Official Gazette in </a:t>
            </a:r>
            <a:r>
              <a:rPr lang="en-US" sz="2400" b="1" dirty="0" smtClean="0">
                <a:latin typeface="Bell MT" panose="02020503060305020303" pitchFamily="18" charset="0"/>
                <a:cs typeface="Arial" pitchFamily="34" charset="0"/>
              </a:rPr>
              <a:t>Form </a:t>
            </a:r>
            <a:r>
              <a:rPr lang="en-US" sz="2400" b="1" dirty="0">
                <a:latin typeface="Bell MT" panose="02020503060305020303" pitchFamily="18" charset="0"/>
                <a:cs typeface="Arial" pitchFamily="34" charset="0"/>
              </a:rPr>
              <a:t>STK-7</a:t>
            </a:r>
            <a:r>
              <a:rPr lang="en-US" sz="2400" dirty="0">
                <a:latin typeface="Bell MT" panose="02020503060305020303" pitchFamily="18" charset="0"/>
                <a:cs typeface="Arial" pitchFamily="34" charset="0"/>
              </a:rPr>
              <a:t>.</a:t>
            </a:r>
          </a:p>
          <a:p>
            <a:pPr marL="285750" indent="-285750" algn="just">
              <a:buFont typeface="Wingdings" panose="05000000000000000000" pitchFamily="2" charset="2"/>
              <a:buChar char="ü"/>
            </a:pPr>
            <a:endParaRPr lang="en-US" sz="2400" dirty="0">
              <a:latin typeface="Bell MT" panose="02020503060305020303" pitchFamily="18" charset="0"/>
              <a:cs typeface="Arial" pitchFamily="34" charset="0"/>
            </a:endParaRPr>
          </a:p>
          <a:p>
            <a:pPr algn="just"/>
            <a:r>
              <a:rPr lang="en-US" sz="2400" dirty="0">
                <a:latin typeface="Bell MT" panose="02020503060305020303" pitchFamily="18" charset="0"/>
                <a:cs typeface="Arial" pitchFamily="34" charset="0"/>
              </a:rPr>
              <a:t>If a company </a:t>
            </a:r>
            <a:r>
              <a:rPr lang="en-US" sz="2400" dirty="0" smtClean="0">
                <a:latin typeface="Bell MT" panose="02020503060305020303" pitchFamily="18" charset="0"/>
                <a:cs typeface="Arial" pitchFamily="34" charset="0"/>
              </a:rPr>
              <a:t>files </a:t>
            </a:r>
            <a:r>
              <a:rPr lang="en-US" sz="2400" dirty="0">
                <a:latin typeface="Bell MT" panose="02020503060305020303" pitchFamily="18" charset="0"/>
                <a:cs typeface="Arial" pitchFamily="34" charset="0"/>
              </a:rPr>
              <a:t>an Application with an intention to </a:t>
            </a:r>
            <a:r>
              <a:rPr lang="en-US" sz="2400" dirty="0" smtClean="0">
                <a:latin typeface="Bell MT" panose="02020503060305020303" pitchFamily="18" charset="0"/>
                <a:cs typeface="Arial" pitchFamily="34" charset="0"/>
              </a:rPr>
              <a:t>deceive or defraud </a:t>
            </a:r>
            <a:r>
              <a:rPr lang="en-US" sz="2400" dirty="0">
                <a:latin typeface="Bell MT" panose="02020503060305020303" pitchFamily="18" charset="0"/>
                <a:cs typeface="Arial" pitchFamily="34" charset="0"/>
              </a:rPr>
              <a:t>any creditor or other person </a:t>
            </a:r>
            <a:r>
              <a:rPr lang="en-US" sz="2400" dirty="0" smtClean="0">
                <a:latin typeface="Bell MT" panose="02020503060305020303" pitchFamily="18" charset="0"/>
                <a:cs typeface="Arial" pitchFamily="34" charset="0"/>
              </a:rPr>
              <a:t>or evade its liabilities, then </a:t>
            </a:r>
            <a:r>
              <a:rPr lang="en-US" sz="2400" dirty="0">
                <a:latin typeface="Bell MT" panose="02020503060305020303" pitchFamily="18" charset="0"/>
                <a:cs typeface="Arial" pitchFamily="34" charset="0"/>
              </a:rPr>
              <a:t>the person in charge of the management shall be liable to such person or creditor who incurred loss or </a:t>
            </a:r>
            <a:r>
              <a:rPr lang="en-US" sz="2400" dirty="0" smtClean="0">
                <a:latin typeface="Bell MT" panose="02020503060305020303" pitchFamily="18" charset="0"/>
                <a:cs typeface="Arial" pitchFamily="34" charset="0"/>
              </a:rPr>
              <a:t>damage and such </a:t>
            </a:r>
            <a:r>
              <a:rPr lang="en-US" sz="2400" dirty="0">
                <a:latin typeface="Bell MT" panose="02020503060305020303" pitchFamily="18" charset="0"/>
                <a:cs typeface="Arial" pitchFamily="34" charset="0"/>
              </a:rPr>
              <a:t>person shall </a:t>
            </a:r>
            <a:r>
              <a:rPr lang="en-US" sz="2400" dirty="0" smtClean="0">
                <a:latin typeface="Bell MT" panose="02020503060305020303" pitchFamily="18" charset="0"/>
                <a:cs typeface="Arial" pitchFamily="34" charset="0"/>
              </a:rPr>
              <a:t>be punishable </a:t>
            </a:r>
            <a:r>
              <a:rPr lang="en-US" sz="2400" dirty="0">
                <a:latin typeface="Bell MT" panose="02020503060305020303" pitchFamily="18" charset="0"/>
                <a:cs typeface="Arial" pitchFamily="34" charset="0"/>
              </a:rPr>
              <a:t>for </a:t>
            </a:r>
            <a:r>
              <a:rPr lang="en-US" sz="2400" dirty="0" smtClean="0">
                <a:latin typeface="Bell MT" panose="02020503060305020303" pitchFamily="18" charset="0"/>
                <a:cs typeface="Arial" pitchFamily="34" charset="0"/>
              </a:rPr>
              <a:t>fraud </a:t>
            </a:r>
            <a:r>
              <a:rPr lang="en-US" sz="2400" dirty="0">
                <a:latin typeface="Bell MT" panose="02020503060305020303" pitchFamily="18" charset="0"/>
                <a:cs typeface="Arial" pitchFamily="34" charset="0"/>
              </a:rPr>
              <a:t>in the manner provided in Section 447 of the Act</a:t>
            </a:r>
            <a:r>
              <a:rPr lang="en-US" sz="2400" dirty="0" smtClean="0">
                <a:latin typeface="Bell MT" panose="02020503060305020303" pitchFamily="18" charset="0"/>
                <a:cs typeface="Arial" pitchFamily="34" charset="0"/>
              </a:rPr>
              <a:t>.</a:t>
            </a:r>
            <a:endParaRPr lang="en-US" sz="2400" dirty="0">
              <a:latin typeface="Bell MT" panose="02020503060305020303" pitchFamily="18" charset="0"/>
              <a:cs typeface="Arial" pitchFamily="34" charset="0"/>
            </a:endParaRPr>
          </a:p>
        </p:txBody>
      </p:sp>
    </p:spTree>
    <p:extLst>
      <p:ext uri="{BB962C8B-B14F-4D97-AF65-F5344CB8AC3E}">
        <p14:creationId xmlns:p14="http://schemas.microsoft.com/office/powerpoint/2010/main" val="166029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9451" y="209007"/>
            <a:ext cx="11103429" cy="6432530"/>
          </a:xfrm>
          <a:prstGeom prst="rect">
            <a:avLst/>
          </a:prstGeom>
          <a:noFill/>
        </p:spPr>
        <p:txBody>
          <a:bodyPr wrap="square" rtlCol="0">
            <a:spAutoFit/>
          </a:bodyPr>
          <a:lstStyle/>
          <a:p>
            <a:pPr algn="just"/>
            <a:r>
              <a:rPr lang="en-US" dirty="0">
                <a:latin typeface="Arial" pitchFamily="34" charset="0"/>
                <a:cs typeface="Arial" pitchFamily="34" charset="0"/>
              </a:rPr>
              <a:t>.</a:t>
            </a:r>
          </a:p>
          <a:p>
            <a:pPr algn="ctr"/>
            <a:r>
              <a:rPr lang="en-US" sz="4000" b="1" u="sng" dirty="0">
                <a:latin typeface="Adobe Garamond Pro" panose="02020502060506020403" pitchFamily="18" charset="0"/>
                <a:ea typeface="+mj-ea"/>
                <a:cs typeface="+mj-cs"/>
              </a:rPr>
              <a:t>Attachments to E-Form </a:t>
            </a:r>
            <a:r>
              <a:rPr lang="en-US" sz="4000" b="1" u="sng" dirty="0" smtClean="0">
                <a:latin typeface="Adobe Garamond Pro" panose="02020502060506020403" pitchFamily="18" charset="0"/>
                <a:ea typeface="+mj-ea"/>
                <a:cs typeface="+mj-cs"/>
              </a:rPr>
              <a:t>STK-2 </a:t>
            </a:r>
          </a:p>
          <a:p>
            <a:pPr algn="just"/>
            <a:endParaRPr lang="en-US" dirty="0">
              <a:latin typeface="Arial" pitchFamily="34" charset="0"/>
              <a:cs typeface="Arial" pitchFamily="34" charset="0"/>
            </a:endParaRPr>
          </a:p>
          <a:p>
            <a:pPr marL="914400" indent="-400050" algn="just">
              <a:buFont typeface="Wingdings" panose="05000000000000000000" pitchFamily="2" charset="2"/>
              <a:buChar char="§"/>
            </a:pPr>
            <a:r>
              <a:rPr lang="en-US" sz="2400" dirty="0">
                <a:latin typeface="Bell MT" panose="02020503060305020303" pitchFamily="18" charset="0"/>
                <a:cs typeface="Arial" pitchFamily="34" charset="0"/>
              </a:rPr>
              <a:t>Indemnity bond duly notarized by every director in </a:t>
            </a:r>
            <a:r>
              <a:rPr lang="en-US" sz="2400" b="1" dirty="0">
                <a:latin typeface="Bell MT" panose="02020503060305020303" pitchFamily="18" charset="0"/>
                <a:cs typeface="Arial" pitchFamily="34" charset="0"/>
              </a:rPr>
              <a:t>Form STK </a:t>
            </a:r>
            <a:r>
              <a:rPr lang="en-US" sz="2400" b="1" dirty="0" smtClean="0">
                <a:latin typeface="Bell MT" panose="02020503060305020303" pitchFamily="18" charset="0"/>
                <a:cs typeface="Arial" pitchFamily="34" charset="0"/>
              </a:rPr>
              <a:t>3</a:t>
            </a:r>
            <a:r>
              <a:rPr lang="en-US" sz="2400" dirty="0" smtClean="0">
                <a:latin typeface="Bell MT" panose="02020503060305020303" pitchFamily="18" charset="0"/>
                <a:cs typeface="Arial" pitchFamily="34" charset="0"/>
              </a:rPr>
              <a:t>;</a:t>
            </a:r>
            <a:endParaRPr lang="en-US" sz="2400" dirty="0">
              <a:latin typeface="Bell MT" panose="02020503060305020303" pitchFamily="18" charset="0"/>
              <a:cs typeface="Arial" pitchFamily="34" charset="0"/>
            </a:endParaRPr>
          </a:p>
          <a:p>
            <a:pPr marL="914400" indent="-400050" algn="just">
              <a:buFont typeface="Wingdings" panose="05000000000000000000" pitchFamily="2" charset="2"/>
              <a:buChar char="§"/>
            </a:pPr>
            <a:endParaRPr lang="en-US" sz="2400" dirty="0">
              <a:latin typeface="Bell MT" panose="02020503060305020303" pitchFamily="18" charset="0"/>
              <a:cs typeface="Arial" pitchFamily="34" charset="0"/>
            </a:endParaRPr>
          </a:p>
          <a:p>
            <a:pPr marL="914400" indent="-400050" algn="just">
              <a:buFont typeface="Wingdings" panose="05000000000000000000" pitchFamily="2" charset="2"/>
              <a:buChar char="§"/>
            </a:pPr>
            <a:r>
              <a:rPr lang="en-US" sz="2400" dirty="0" smtClean="0">
                <a:latin typeface="Bell MT" panose="02020503060305020303" pitchFamily="18" charset="0"/>
                <a:cs typeface="Arial" pitchFamily="34" charset="0"/>
              </a:rPr>
              <a:t>A </a:t>
            </a:r>
            <a:r>
              <a:rPr lang="en-US" sz="2400" dirty="0">
                <a:latin typeface="Bell MT" panose="02020503060305020303" pitchFamily="18" charset="0"/>
                <a:cs typeface="Arial" pitchFamily="34" charset="0"/>
              </a:rPr>
              <a:t>statement of accounts containing assets and liabilities of the company made up to a day, not more than 30 days before the date of application and certified by a </a:t>
            </a:r>
            <a:r>
              <a:rPr lang="en-US" sz="2400" dirty="0" smtClean="0">
                <a:latin typeface="Bell MT" panose="02020503060305020303" pitchFamily="18" charset="0"/>
                <a:cs typeface="Arial" pitchFamily="34" charset="0"/>
              </a:rPr>
              <a:t>Chartered Accountant;</a:t>
            </a:r>
            <a:endParaRPr lang="en-US" sz="2400" dirty="0">
              <a:latin typeface="Bell MT" panose="02020503060305020303" pitchFamily="18" charset="0"/>
              <a:cs typeface="Arial" pitchFamily="34" charset="0"/>
            </a:endParaRPr>
          </a:p>
          <a:p>
            <a:pPr marL="914400" indent="-400050" algn="just">
              <a:buFont typeface="Wingdings" panose="05000000000000000000" pitchFamily="2" charset="2"/>
              <a:buChar char="§"/>
            </a:pPr>
            <a:endParaRPr lang="en-US" sz="2400" dirty="0">
              <a:latin typeface="Bell MT" panose="02020503060305020303" pitchFamily="18" charset="0"/>
              <a:cs typeface="Arial" pitchFamily="34" charset="0"/>
            </a:endParaRPr>
          </a:p>
          <a:p>
            <a:pPr marL="914400" indent="-400050" algn="just">
              <a:buFont typeface="Wingdings" panose="05000000000000000000" pitchFamily="2" charset="2"/>
              <a:buChar char="§"/>
            </a:pPr>
            <a:r>
              <a:rPr lang="en-US" sz="2400" dirty="0">
                <a:latin typeface="Bell MT" panose="02020503060305020303" pitchFamily="18" charset="0"/>
                <a:cs typeface="Arial" pitchFamily="34" charset="0"/>
              </a:rPr>
              <a:t>An affidavit in </a:t>
            </a:r>
            <a:r>
              <a:rPr lang="en-US" sz="2400" b="1" dirty="0">
                <a:latin typeface="Bell MT" panose="02020503060305020303" pitchFamily="18" charset="0"/>
                <a:cs typeface="Arial" pitchFamily="34" charset="0"/>
              </a:rPr>
              <a:t>Form STK 4</a:t>
            </a:r>
            <a:r>
              <a:rPr lang="en-US" sz="2400" dirty="0">
                <a:latin typeface="Bell MT" panose="02020503060305020303" pitchFamily="18" charset="0"/>
                <a:cs typeface="Arial" pitchFamily="34" charset="0"/>
              </a:rPr>
              <a:t> by every director of the company;</a:t>
            </a:r>
          </a:p>
          <a:p>
            <a:pPr marL="914400" indent="-400050" algn="just">
              <a:buFont typeface="Wingdings" panose="05000000000000000000" pitchFamily="2" charset="2"/>
              <a:buChar char="§"/>
            </a:pPr>
            <a:endParaRPr lang="en-US" sz="2400" dirty="0">
              <a:latin typeface="Bell MT" panose="02020503060305020303" pitchFamily="18" charset="0"/>
              <a:cs typeface="Arial" pitchFamily="34" charset="0"/>
            </a:endParaRPr>
          </a:p>
          <a:p>
            <a:pPr marL="914400" indent="-400050" algn="just">
              <a:buFont typeface="Wingdings" panose="05000000000000000000" pitchFamily="2" charset="2"/>
              <a:buChar char="§"/>
            </a:pPr>
            <a:r>
              <a:rPr lang="en-US" sz="2400" dirty="0" smtClean="0">
                <a:latin typeface="Bell MT" panose="02020503060305020303" pitchFamily="18" charset="0"/>
                <a:cs typeface="Arial" pitchFamily="34" charset="0"/>
              </a:rPr>
              <a:t>A </a:t>
            </a:r>
            <a:r>
              <a:rPr lang="en-US" sz="2400" dirty="0">
                <a:latin typeface="Bell MT" panose="02020503060305020303" pitchFamily="18" charset="0"/>
                <a:cs typeface="Arial" pitchFamily="34" charset="0"/>
              </a:rPr>
              <a:t>copy of the special resolution duly certified by each of the directors of the company or consent of 75 per </a:t>
            </a:r>
            <a:r>
              <a:rPr lang="en-US" sz="2400" dirty="0" smtClean="0">
                <a:latin typeface="Bell MT" panose="02020503060305020303" pitchFamily="18" charset="0"/>
                <a:cs typeface="Arial" pitchFamily="34" charset="0"/>
              </a:rPr>
              <a:t>cent </a:t>
            </a:r>
            <a:r>
              <a:rPr lang="en-US" sz="2400" dirty="0">
                <a:latin typeface="Bell MT" panose="02020503060305020303" pitchFamily="18" charset="0"/>
                <a:cs typeface="Arial" pitchFamily="34" charset="0"/>
              </a:rPr>
              <a:t>of the members as on the date of application;</a:t>
            </a:r>
          </a:p>
          <a:p>
            <a:pPr marL="914400" indent="-400050" algn="just">
              <a:buFont typeface="Wingdings" panose="05000000000000000000" pitchFamily="2" charset="2"/>
              <a:buChar char="§"/>
            </a:pPr>
            <a:endParaRPr lang="en-US" sz="2400" dirty="0">
              <a:latin typeface="Bell MT" panose="02020503060305020303" pitchFamily="18" charset="0"/>
              <a:cs typeface="Arial" pitchFamily="34" charset="0"/>
            </a:endParaRPr>
          </a:p>
          <a:p>
            <a:pPr marL="914400" indent="-400050" algn="just">
              <a:buFont typeface="Wingdings" panose="05000000000000000000" pitchFamily="2" charset="2"/>
              <a:buChar char="§"/>
            </a:pPr>
            <a:r>
              <a:rPr lang="en-US" sz="2400" dirty="0" smtClean="0">
                <a:latin typeface="Bell MT" panose="02020503060305020303" pitchFamily="18" charset="0"/>
                <a:cs typeface="Arial" pitchFamily="34" charset="0"/>
              </a:rPr>
              <a:t>A </a:t>
            </a:r>
            <a:r>
              <a:rPr lang="en-US" sz="2400" dirty="0">
                <a:latin typeface="Bell MT" panose="02020503060305020303" pitchFamily="18" charset="0"/>
                <a:cs typeface="Arial" pitchFamily="34" charset="0"/>
              </a:rPr>
              <a:t>statement regarding pending litigations, if any, involving the company (it should be given in affidavit format</a:t>
            </a:r>
            <a:r>
              <a:rPr lang="en-US" sz="2400" dirty="0" smtClean="0">
                <a:latin typeface="Bell MT" panose="02020503060305020303" pitchFamily="18" charset="0"/>
                <a:cs typeface="Arial" pitchFamily="34" charset="0"/>
              </a:rPr>
              <a:t>).</a:t>
            </a:r>
            <a:endParaRPr lang="en-US" sz="2400" dirty="0">
              <a:latin typeface="Bell MT" panose="02020503060305020303" pitchFamily="18" charset="0"/>
              <a:cs typeface="Arial" pitchFamily="34" charset="0"/>
            </a:endParaRPr>
          </a:p>
        </p:txBody>
      </p:sp>
    </p:spTree>
    <p:extLst>
      <p:ext uri="{BB962C8B-B14F-4D97-AF65-F5344CB8AC3E}">
        <p14:creationId xmlns:p14="http://schemas.microsoft.com/office/powerpoint/2010/main" val="3945747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947" y="225955"/>
            <a:ext cx="11025051" cy="6524863"/>
          </a:xfrm>
          <a:prstGeom prst="rect">
            <a:avLst/>
          </a:prstGeom>
          <a:noFill/>
        </p:spPr>
        <p:txBody>
          <a:bodyPr wrap="square" rtlCol="0">
            <a:spAutoFit/>
          </a:bodyPr>
          <a:lstStyle/>
          <a:p>
            <a:pPr algn="ctr"/>
            <a:r>
              <a:rPr lang="en-US" sz="4000" b="1" u="sng" dirty="0" smtClean="0">
                <a:latin typeface="Adobe Garamond Pro" panose="02020502060506020403" pitchFamily="18" charset="0"/>
                <a:ea typeface="+mj-ea"/>
                <a:cs typeface="+mj-cs"/>
              </a:rPr>
              <a:t>Appeal </a:t>
            </a:r>
            <a:r>
              <a:rPr lang="en-US" sz="4000" b="1" u="sng" dirty="0">
                <a:latin typeface="Adobe Garamond Pro" panose="02020502060506020403" pitchFamily="18" charset="0"/>
                <a:ea typeface="+mj-ea"/>
                <a:cs typeface="+mj-cs"/>
              </a:rPr>
              <a:t>to </a:t>
            </a:r>
            <a:r>
              <a:rPr lang="en-US" sz="4000" b="1" u="sng" dirty="0" smtClean="0">
                <a:latin typeface="Adobe Garamond Pro" panose="02020502060506020403" pitchFamily="18" charset="0"/>
                <a:ea typeface="+mj-ea"/>
                <a:cs typeface="+mj-cs"/>
              </a:rPr>
              <a:t>Tribunal</a:t>
            </a:r>
            <a:endParaRPr lang="en-US" sz="4000" b="1" u="sng" dirty="0">
              <a:latin typeface="Adobe Garamond Pro" panose="02020502060506020403" pitchFamily="18" charset="0"/>
              <a:ea typeface="+mj-ea"/>
              <a:cs typeface="+mj-cs"/>
            </a:endParaRPr>
          </a:p>
          <a:p>
            <a:pPr algn="just"/>
            <a:endParaRPr lang="en-US" dirty="0">
              <a:latin typeface="Arial" pitchFamily="34" charset="0"/>
              <a:cs typeface="Arial" pitchFamily="34" charset="0"/>
            </a:endParaRPr>
          </a:p>
          <a:p>
            <a:pPr marL="742950" lvl="1" indent="-285750" algn="just">
              <a:buFont typeface="Wingdings" panose="05000000000000000000" pitchFamily="2" charset="2"/>
              <a:buChar char="§"/>
            </a:pPr>
            <a:r>
              <a:rPr lang="en-US" sz="2400" dirty="0">
                <a:latin typeface="Bell MT" panose="02020503060305020303" pitchFamily="18" charset="0"/>
                <a:cs typeface="Arial" pitchFamily="34" charset="0"/>
              </a:rPr>
              <a:t>Any person aggrieved by an order of the Registrar, notifying a company as dissolved under Section 248, may file an appeal to the Tribunal (NCLT) within a period of </a:t>
            </a:r>
            <a:r>
              <a:rPr lang="en-US" sz="2400" b="1" dirty="0">
                <a:latin typeface="Bell MT" panose="02020503060305020303" pitchFamily="18" charset="0"/>
                <a:cs typeface="Arial" pitchFamily="34" charset="0"/>
              </a:rPr>
              <a:t>3 years</a:t>
            </a:r>
            <a:r>
              <a:rPr lang="en-US" sz="2400" dirty="0">
                <a:latin typeface="Bell MT" panose="02020503060305020303" pitchFamily="18" charset="0"/>
                <a:cs typeface="Arial" pitchFamily="34" charset="0"/>
              </a:rPr>
              <a:t> from the date of the order of the Registrar and if the Tribunal is of the opinion that the removal of the name of the company from the register of companies is not justified in view of the absence of any of the grounds on which the order was passed by the Registrar, it may order restoration of the name of the company in the </a:t>
            </a:r>
            <a:r>
              <a:rPr lang="en-US" sz="2400" dirty="0" smtClean="0">
                <a:latin typeface="Bell MT" panose="02020503060305020303" pitchFamily="18" charset="0"/>
                <a:cs typeface="Arial" pitchFamily="34" charset="0"/>
              </a:rPr>
              <a:t>register </a:t>
            </a:r>
            <a:r>
              <a:rPr lang="en-US" sz="2400" dirty="0">
                <a:latin typeface="Bell MT" panose="02020503060305020303" pitchFamily="18" charset="0"/>
                <a:cs typeface="Arial" pitchFamily="34" charset="0"/>
              </a:rPr>
              <a:t>of </a:t>
            </a:r>
            <a:r>
              <a:rPr lang="en-US" sz="2400" dirty="0" smtClean="0">
                <a:latin typeface="Bell MT" panose="02020503060305020303" pitchFamily="18" charset="0"/>
                <a:cs typeface="Arial" pitchFamily="34" charset="0"/>
              </a:rPr>
              <a:t>companies</a:t>
            </a:r>
            <a:r>
              <a:rPr lang="en-US" sz="2400" dirty="0">
                <a:latin typeface="Bell MT" panose="02020503060305020303" pitchFamily="18" charset="0"/>
                <a:cs typeface="Arial" pitchFamily="34" charset="0"/>
              </a:rPr>
              <a:t>.</a:t>
            </a:r>
          </a:p>
          <a:p>
            <a:pPr marL="742950" lvl="1" indent="-285750" algn="just">
              <a:buFont typeface="Wingdings" panose="05000000000000000000" pitchFamily="2" charset="2"/>
              <a:buChar char="§"/>
            </a:pPr>
            <a:endParaRPr lang="en-US" sz="2400" dirty="0">
              <a:latin typeface="Bell MT" panose="02020503060305020303" pitchFamily="18" charset="0"/>
              <a:cs typeface="Arial" pitchFamily="34" charset="0"/>
            </a:endParaRPr>
          </a:p>
          <a:p>
            <a:pPr marL="742950" lvl="1" indent="-285750" algn="just">
              <a:buFont typeface="Wingdings" panose="05000000000000000000" pitchFamily="2" charset="2"/>
              <a:buChar char="§"/>
            </a:pPr>
            <a:r>
              <a:rPr lang="en-US" sz="2400" dirty="0">
                <a:latin typeface="Bell MT" panose="02020503060305020303" pitchFamily="18" charset="0"/>
                <a:cs typeface="Arial" pitchFamily="34" charset="0"/>
              </a:rPr>
              <a:t>ROC may also </a:t>
            </a:r>
            <a:r>
              <a:rPr lang="en-US" sz="2400" dirty="0" smtClean="0">
                <a:latin typeface="Bell MT" panose="02020503060305020303" pitchFamily="18" charset="0"/>
                <a:cs typeface="Arial" pitchFamily="34" charset="0"/>
              </a:rPr>
              <a:t>make an </a:t>
            </a:r>
            <a:r>
              <a:rPr lang="en-US" sz="2400" dirty="0">
                <a:latin typeface="Bell MT" panose="02020503060305020303" pitchFamily="18" charset="0"/>
                <a:cs typeface="Arial" pitchFamily="34" charset="0"/>
              </a:rPr>
              <a:t>appeal to the Tribunal within a period of </a:t>
            </a:r>
            <a:r>
              <a:rPr lang="en-US" sz="2400" b="1" dirty="0">
                <a:latin typeface="Bell MT" panose="02020503060305020303" pitchFamily="18" charset="0"/>
                <a:cs typeface="Arial" pitchFamily="34" charset="0"/>
              </a:rPr>
              <a:t>3 years</a:t>
            </a:r>
            <a:r>
              <a:rPr lang="en-US" sz="2400" dirty="0">
                <a:latin typeface="Bell MT" panose="02020503060305020303" pitchFamily="18" charset="0"/>
                <a:cs typeface="Arial" pitchFamily="34" charset="0"/>
              </a:rPr>
              <a:t> from the date of the order under Section 248 if he is satisfied that name has been struck off either inadvertently or on the basis of incorrect information</a:t>
            </a:r>
            <a:r>
              <a:rPr lang="en-US" sz="2400" dirty="0" smtClean="0">
                <a:latin typeface="Bell MT" panose="02020503060305020303" pitchFamily="18" charset="0"/>
                <a:cs typeface="Arial" pitchFamily="34" charset="0"/>
              </a:rPr>
              <a:t>.</a:t>
            </a:r>
          </a:p>
          <a:p>
            <a:pPr lvl="1" algn="just"/>
            <a:endParaRPr lang="en-US" sz="2400" dirty="0" smtClean="0">
              <a:latin typeface="Bell MT" panose="02020503060305020303" pitchFamily="18" charset="0"/>
              <a:cs typeface="Arial" pitchFamily="34" charset="0"/>
            </a:endParaRPr>
          </a:p>
          <a:p>
            <a:pPr marL="742950" lvl="1" indent="-285750" algn="just">
              <a:buFont typeface="Wingdings" panose="05000000000000000000" pitchFamily="2" charset="2"/>
              <a:buChar char="§"/>
            </a:pPr>
            <a:r>
              <a:rPr lang="en-US" sz="2400" dirty="0" smtClean="0">
                <a:latin typeface="Bell MT" panose="02020503060305020303" pitchFamily="18" charset="0"/>
                <a:cs typeface="Arial" pitchFamily="34" charset="0"/>
              </a:rPr>
              <a:t>The Tribunal may also order the restoration of name of the company on the application made by any member or creditor or workman before the expiry of </a:t>
            </a:r>
            <a:r>
              <a:rPr lang="en-US" sz="2400" b="1" dirty="0" smtClean="0">
                <a:latin typeface="Bell MT" panose="02020503060305020303" pitchFamily="18" charset="0"/>
                <a:cs typeface="Arial" pitchFamily="34" charset="0"/>
              </a:rPr>
              <a:t>20 years</a:t>
            </a:r>
            <a:r>
              <a:rPr lang="en-US" sz="2400" dirty="0" smtClean="0">
                <a:latin typeface="Bell MT" panose="02020503060305020303" pitchFamily="18" charset="0"/>
                <a:cs typeface="Arial" pitchFamily="34" charset="0"/>
              </a:rPr>
              <a:t> from the publication in Official Gazette.</a:t>
            </a:r>
            <a:endParaRPr lang="en-US" sz="2400" dirty="0">
              <a:latin typeface="Bell MT" panose="02020503060305020303" pitchFamily="18" charset="0"/>
              <a:cs typeface="Arial" pitchFamily="34" charset="0"/>
            </a:endParaRPr>
          </a:p>
        </p:txBody>
      </p:sp>
    </p:spTree>
    <p:extLst>
      <p:ext uri="{BB962C8B-B14F-4D97-AF65-F5344CB8AC3E}">
        <p14:creationId xmlns:p14="http://schemas.microsoft.com/office/powerpoint/2010/main" val="3384151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5928"/>
            <a:ext cx="12091737" cy="2062103"/>
          </a:xfrm>
          <a:prstGeom prst="rect">
            <a:avLst/>
          </a:prstGeom>
          <a:noFill/>
        </p:spPr>
        <p:txBody>
          <a:bodyPr wrap="square" rtlCol="0">
            <a:spAutoFit/>
          </a:bodyPr>
          <a:lstStyle/>
          <a:p>
            <a:pPr algn="ctr"/>
            <a:r>
              <a:rPr lang="en-US" sz="3200" b="1" u="sng" dirty="0">
                <a:latin typeface="Adobe Garamond Pro" panose="02020502060506020403" pitchFamily="18" charset="0"/>
                <a:ea typeface="+mj-ea"/>
                <a:cs typeface="+mj-cs"/>
              </a:rPr>
              <a:t>REMOVAL OF NAMES UNDER COMPANIES ACT, 2013 </a:t>
            </a:r>
            <a:r>
              <a:rPr lang="en-US" sz="3200" b="1" u="sng" dirty="0" smtClean="0">
                <a:latin typeface="Adobe Garamond Pro" panose="02020502060506020403" pitchFamily="18" charset="0"/>
                <a:ea typeface="+mj-ea"/>
                <a:cs typeface="+mj-cs"/>
              </a:rPr>
              <a:t/>
            </a:r>
            <a:br>
              <a:rPr lang="en-US" sz="3200" b="1" u="sng" dirty="0" smtClean="0">
                <a:latin typeface="Adobe Garamond Pro" panose="02020502060506020403" pitchFamily="18" charset="0"/>
                <a:ea typeface="+mj-ea"/>
                <a:cs typeface="+mj-cs"/>
              </a:rPr>
            </a:br>
            <a:r>
              <a:rPr lang="en-US" sz="3200" b="1" u="sng" dirty="0" smtClean="0">
                <a:latin typeface="Adobe Garamond Pro" panose="02020502060506020403" pitchFamily="18" charset="0"/>
                <a:ea typeface="+mj-ea"/>
                <a:cs typeface="+mj-cs"/>
              </a:rPr>
              <a:t>vs </a:t>
            </a:r>
            <a:br>
              <a:rPr lang="en-US" sz="3200" b="1" u="sng" dirty="0" smtClean="0">
                <a:latin typeface="Adobe Garamond Pro" panose="02020502060506020403" pitchFamily="18" charset="0"/>
                <a:ea typeface="+mj-ea"/>
                <a:cs typeface="+mj-cs"/>
              </a:rPr>
            </a:br>
            <a:r>
              <a:rPr lang="en-US" sz="3200" b="1" u="sng" dirty="0" smtClean="0">
                <a:latin typeface="Adobe Garamond Pro" panose="02020502060506020403" pitchFamily="18" charset="0"/>
                <a:ea typeface="+mj-ea"/>
                <a:cs typeface="+mj-cs"/>
              </a:rPr>
              <a:t>REMOVAL </a:t>
            </a:r>
            <a:r>
              <a:rPr lang="en-US" sz="3200" b="1" u="sng" dirty="0">
                <a:latin typeface="Adobe Garamond Pro" panose="02020502060506020403" pitchFamily="18" charset="0"/>
                <a:ea typeface="+mj-ea"/>
                <a:cs typeface="+mj-cs"/>
              </a:rPr>
              <a:t>OF NAMES UNDER COMPANIES ACT, 1956</a:t>
            </a:r>
          </a:p>
          <a:p>
            <a:pPr algn="ctr"/>
            <a:r>
              <a:rPr lang="en-US" sz="3200" b="1" u="sng" dirty="0">
                <a:latin typeface="Adobe Garamond Pro" panose="02020502060506020403" pitchFamily="18" charset="0"/>
                <a:ea typeface="+mj-ea"/>
                <a:cs typeface="+mj-cs"/>
              </a:rPr>
              <a:t>A COMPARATIVE ANALYSIS…..</a:t>
            </a:r>
          </a:p>
        </p:txBody>
      </p:sp>
      <p:graphicFrame>
        <p:nvGraphicFramePr>
          <p:cNvPr id="4" name="Table 3"/>
          <p:cNvGraphicFramePr>
            <a:graphicFrameLocks noGrp="1"/>
          </p:cNvGraphicFramePr>
          <p:nvPr>
            <p:extLst>
              <p:ext uri="{D42A27DB-BD31-4B8C-83A1-F6EECF244321}">
                <p14:modId xmlns:p14="http://schemas.microsoft.com/office/powerpoint/2010/main" val="3702500843"/>
              </p:ext>
            </p:extLst>
          </p:nvPr>
        </p:nvGraphicFramePr>
        <p:xfrm>
          <a:off x="1251284" y="2538663"/>
          <a:ext cx="9781674" cy="3549316"/>
        </p:xfrm>
        <a:graphic>
          <a:graphicData uri="http://schemas.openxmlformats.org/drawingml/2006/table">
            <a:tbl>
              <a:tblPr firstRow="1" bandRow="1">
                <a:tableStyleId>{912C8C85-51F0-491E-9774-3900AFEF0FD7}</a:tableStyleId>
              </a:tblPr>
              <a:tblGrid>
                <a:gridCol w="4890837"/>
                <a:gridCol w="4890837"/>
              </a:tblGrid>
              <a:tr h="644870">
                <a:tc>
                  <a:txBody>
                    <a:bodyPr/>
                    <a:lstStyle/>
                    <a:p>
                      <a:pPr algn="ctr"/>
                      <a:r>
                        <a:rPr lang="en-US" sz="2000" dirty="0" smtClean="0">
                          <a:solidFill>
                            <a:schemeClr val="tx1"/>
                          </a:solidFill>
                          <a:latin typeface="Adobe Garamond Pro" panose="02020502060506020403"/>
                        </a:rPr>
                        <a:t>COMPANIES ACT,</a:t>
                      </a:r>
                      <a:r>
                        <a:rPr lang="en-US" sz="2000" baseline="0" dirty="0" smtClean="0">
                          <a:solidFill>
                            <a:schemeClr val="tx1"/>
                          </a:solidFill>
                          <a:latin typeface="Adobe Garamond Pro" panose="02020502060506020403"/>
                        </a:rPr>
                        <a:t> 2013</a:t>
                      </a:r>
                      <a:endParaRPr lang="en-US" sz="2000" dirty="0">
                        <a:solidFill>
                          <a:schemeClr val="tx1"/>
                        </a:solidFill>
                        <a:latin typeface="Adobe Garamond Pro" panose="020205020605060204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solidFill>
                            <a:schemeClr val="tx1"/>
                          </a:solidFill>
                          <a:latin typeface="Adobe Garamond Pro" panose="02020502060506020403"/>
                        </a:rPr>
                        <a:t>COMPANIES ACT,</a:t>
                      </a:r>
                      <a:r>
                        <a:rPr lang="en-US" sz="2000" baseline="0" dirty="0" smtClean="0">
                          <a:solidFill>
                            <a:schemeClr val="tx1"/>
                          </a:solidFill>
                          <a:latin typeface="Adobe Garamond Pro" panose="02020502060506020403"/>
                        </a:rPr>
                        <a:t> 1956</a:t>
                      </a:r>
                      <a:endParaRPr lang="en-US" sz="2000" dirty="0">
                        <a:solidFill>
                          <a:schemeClr val="tx1"/>
                        </a:solidFill>
                        <a:latin typeface="Adobe Garamond Pro" panose="020205020605060204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04446">
                <a:tc>
                  <a:txBody>
                    <a:bodyPr/>
                    <a:lstStyle/>
                    <a:p>
                      <a:pPr marL="285750" indent="-285750" algn="just">
                        <a:buFont typeface="Arial" panose="020B0604020202020204" pitchFamily="34" charset="0"/>
                        <a:buChar char="•"/>
                      </a:pPr>
                      <a:r>
                        <a:rPr lang="en-US" sz="2200" dirty="0" smtClean="0">
                          <a:latin typeface="Bell MT" panose="02020503060305020303" pitchFamily="18" charset="0"/>
                        </a:rPr>
                        <a:t>Section</a:t>
                      </a:r>
                      <a:r>
                        <a:rPr lang="en-US" sz="2200" baseline="0" dirty="0" smtClean="0">
                          <a:latin typeface="Bell MT" panose="02020503060305020303" pitchFamily="18" charset="0"/>
                        </a:rPr>
                        <a:t> 248 and Companies </a:t>
                      </a:r>
                      <a:r>
                        <a:rPr lang="en-US" sz="2200" dirty="0" smtClean="0">
                          <a:latin typeface="Bell MT" panose="02020503060305020303" pitchFamily="18" charset="0"/>
                        </a:rPr>
                        <a:t>(Removal of Names of Companies from the Register of Companies) Rules, 2016.</a:t>
                      </a:r>
                    </a:p>
                    <a:p>
                      <a:pPr marL="285750" indent="-285750" algn="just">
                        <a:buFont typeface="Arial" panose="020B0604020202020204" pitchFamily="34" charset="0"/>
                        <a:buChar char="•"/>
                      </a:pPr>
                      <a:r>
                        <a:rPr lang="en-US" sz="2200" dirty="0" smtClean="0">
                          <a:latin typeface="Bell MT" panose="02020503060305020303" pitchFamily="18" charset="0"/>
                        </a:rPr>
                        <a:t>Special Resolution is required for striking</a:t>
                      </a:r>
                      <a:r>
                        <a:rPr lang="en-US" sz="2200" baseline="0" dirty="0" smtClean="0">
                          <a:latin typeface="Bell MT" panose="02020503060305020303" pitchFamily="18" charset="0"/>
                        </a:rPr>
                        <a:t> off the name of the company</a:t>
                      </a:r>
                    </a:p>
                    <a:p>
                      <a:pPr marL="285750" indent="-285750" algn="just">
                        <a:buFont typeface="Arial" panose="020B0604020202020204" pitchFamily="34" charset="0"/>
                        <a:buChar char="•"/>
                      </a:pPr>
                      <a:r>
                        <a:rPr lang="en-US" sz="2200" baseline="0" dirty="0" smtClean="0">
                          <a:latin typeface="Bell MT" panose="02020503060305020303" pitchFamily="18" charset="0"/>
                        </a:rPr>
                        <a:t>An aggrieved person can appeal against the order of the Registrar before the expiry of 3 years</a:t>
                      </a:r>
                      <a:endParaRPr lang="en-US" sz="2200" dirty="0">
                        <a:latin typeface="Bell MT" panose="020205030603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just">
                        <a:buFont typeface="Arial" panose="020B0604020202020204" pitchFamily="34" charset="0"/>
                        <a:buChar char="•"/>
                      </a:pPr>
                      <a:r>
                        <a:rPr lang="en-US" sz="2200" dirty="0" smtClean="0">
                          <a:latin typeface="Bell MT" panose="02020503060305020303" pitchFamily="18" charset="0"/>
                        </a:rPr>
                        <a:t>Section</a:t>
                      </a:r>
                      <a:r>
                        <a:rPr lang="en-US" sz="2200" baseline="0" dirty="0" smtClean="0">
                          <a:latin typeface="Bell MT" panose="02020503060305020303" pitchFamily="18" charset="0"/>
                        </a:rPr>
                        <a:t> 560 and Fast Track Exit Scheme introduced by MCA</a:t>
                      </a:r>
                    </a:p>
                    <a:p>
                      <a:pPr marL="285750" indent="-285750" algn="just">
                        <a:buFont typeface="Arial" panose="020B0604020202020204" pitchFamily="34" charset="0"/>
                        <a:buChar char="•"/>
                      </a:pPr>
                      <a:r>
                        <a:rPr lang="en-US" sz="2200" baseline="0" dirty="0" smtClean="0">
                          <a:latin typeface="Bell MT" panose="02020503060305020303" pitchFamily="18" charset="0"/>
                        </a:rPr>
                        <a:t>Board Resolution was required for striking off the name of the company</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aseline="0" dirty="0" smtClean="0">
                          <a:latin typeface="Bell MT" panose="02020503060305020303" pitchFamily="18" charset="0"/>
                        </a:rPr>
                        <a:t>An aggrieved person could appeal against the order of the Registrar before the expiry of 20 years</a:t>
                      </a:r>
                      <a:endParaRPr lang="en-US" sz="2200" dirty="0" smtClean="0">
                        <a:latin typeface="Bell MT" panose="020205030603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77607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760</TotalTime>
  <Words>2243</Words>
  <Application>Microsoft Office PowerPoint</Application>
  <PresentationFormat>Widescreen</PresentationFormat>
  <Paragraphs>155</Paragraphs>
  <Slides>21</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21</vt:i4>
      </vt:variant>
    </vt:vector>
  </HeadingPairs>
  <TitlesOfParts>
    <vt:vector size="32" baseType="lpstr">
      <vt:lpstr>Adobe Garamond Pro</vt:lpstr>
      <vt:lpstr>Arial</vt:lpstr>
      <vt:lpstr>Bell MT</vt:lpstr>
      <vt:lpstr>Calibri</vt:lpstr>
      <vt:lpstr>Calibri Light</vt:lpstr>
      <vt:lpstr>Rockwell</vt:lpstr>
      <vt:lpstr>Trebuchet MS</vt:lpstr>
      <vt:lpstr>Wingdings</vt:lpstr>
      <vt:lpstr>Wingdings 3</vt:lpstr>
      <vt:lpstr>Office Theme</vt:lpstr>
      <vt:lpstr>Facet</vt:lpstr>
      <vt:lpstr>REMOVAL OF NAMES OF COMPANIES  &amp;  VOLUNTARY LIQUIDATION PROCESS</vt:lpstr>
      <vt:lpstr>Removal of Name of Companies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Voluntary Liquidation of Companies under Companies Act, 2013</vt:lpstr>
      <vt:lpstr>The Process…</vt:lpstr>
      <vt:lpstr>PowerPoint Presentation</vt:lpstr>
      <vt:lpstr>Who Should Be Appointed As a Liquidator?</vt:lpstr>
      <vt:lpstr>Powers And Functions of the Liquidator</vt:lpstr>
      <vt:lpstr>PowerPoint Presentation</vt:lpstr>
      <vt:lpstr>PowerPoint Presentation</vt:lpstr>
      <vt:lpstr>Claims By the Stakeholders</vt:lpstr>
      <vt:lpstr>PowerPoint Presentation</vt:lpstr>
      <vt:lpstr>Distribution of Proceeds and Unclaimed Proceeds of Liquidation</vt:lpstr>
      <vt:lpstr>Completion of Liquidation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Voluntary Liquidation of Companies under Companies Act, 2013</dc:title>
  <dc:creator>ASHOK TYAGI</dc:creator>
  <cp:lastModifiedBy>yojna ahuja</cp:lastModifiedBy>
  <cp:revision>45</cp:revision>
  <dcterms:created xsi:type="dcterms:W3CDTF">2017-04-26T05:54:03Z</dcterms:created>
  <dcterms:modified xsi:type="dcterms:W3CDTF">2017-04-27T09:52:26Z</dcterms:modified>
</cp:coreProperties>
</file>