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60" r:id="rId2"/>
    <p:sldId id="316" r:id="rId3"/>
    <p:sldId id="317" r:id="rId4"/>
    <p:sldId id="261" r:id="rId5"/>
    <p:sldId id="306" r:id="rId6"/>
    <p:sldId id="308" r:id="rId7"/>
    <p:sldId id="309" r:id="rId8"/>
    <p:sldId id="300" r:id="rId9"/>
    <p:sldId id="294" r:id="rId10"/>
    <p:sldId id="315" r:id="rId11"/>
    <p:sldId id="312" r:id="rId12"/>
    <p:sldId id="262" r:id="rId13"/>
    <p:sldId id="297" r:id="rId14"/>
    <p:sldId id="298" r:id="rId15"/>
    <p:sldId id="318" r:id="rId16"/>
    <p:sldId id="319" r:id="rId17"/>
    <p:sldId id="322" r:id="rId18"/>
    <p:sldId id="321" r:id="rId19"/>
    <p:sldId id="302" r:id="rId20"/>
    <p:sldId id="305" r:id="rId21"/>
    <p:sldId id="303" r:id="rId22"/>
    <p:sldId id="311" r:id="rId23"/>
    <p:sldId id="296" r:id="rId24"/>
    <p:sldId id="304" r:id="rId25"/>
    <p:sldId id="31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5" autoAdjust="0"/>
    <p:restoredTop sz="94624" autoAdjust="0"/>
  </p:normalViewPr>
  <p:slideViewPr>
    <p:cSldViewPr>
      <p:cViewPr>
        <p:scale>
          <a:sx n="70" d="100"/>
          <a:sy n="70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681E7-4EE4-4324-A505-FF2C83D7C7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55E647-2511-49BC-8D8C-997C6B49E769}">
      <dgm:prSet phldrT="[Text]" custT="1"/>
      <dgm:spPr/>
      <dgm:t>
        <a:bodyPr/>
        <a:lstStyle/>
        <a:p>
          <a:endParaRPr lang="en-US" sz="3600" dirty="0" smtClean="0"/>
        </a:p>
        <a:p>
          <a:r>
            <a:rPr lang="en-US" sz="3900" dirty="0" smtClean="0"/>
            <a:t>Application</a:t>
          </a:r>
          <a:r>
            <a:rPr lang="en-US" sz="3600" dirty="0" smtClean="0"/>
            <a:t>	</a:t>
          </a:r>
          <a:endParaRPr lang="en-IN" sz="3600" dirty="0"/>
        </a:p>
      </dgm:t>
    </dgm:pt>
    <dgm:pt modelId="{8B30D8D4-C78C-4274-B271-5BF60D6BF53F}" type="parTrans" cxnId="{D78F50B0-CF53-4320-85D0-2D8B9429168C}">
      <dgm:prSet/>
      <dgm:spPr/>
      <dgm:t>
        <a:bodyPr/>
        <a:lstStyle/>
        <a:p>
          <a:endParaRPr lang="en-IN"/>
        </a:p>
      </dgm:t>
    </dgm:pt>
    <dgm:pt modelId="{B9AEE736-71D9-4457-99C1-F25DAFACA2AA}" type="sibTrans" cxnId="{D78F50B0-CF53-4320-85D0-2D8B9429168C}">
      <dgm:prSet/>
      <dgm:spPr/>
      <dgm:t>
        <a:bodyPr/>
        <a:lstStyle/>
        <a:p>
          <a:endParaRPr lang="en-IN"/>
        </a:p>
      </dgm:t>
    </dgm:pt>
    <dgm:pt modelId="{972E0F76-2D2A-47A4-B463-0EFC7F27076C}">
      <dgm:prSet phldrT="[Text]"/>
      <dgm:spPr/>
      <dgm:t>
        <a:bodyPr/>
        <a:lstStyle/>
        <a:p>
          <a:r>
            <a:rPr lang="en-US" dirty="0" smtClean="0"/>
            <a:t>Document</a:t>
          </a:r>
          <a:endParaRPr lang="en-IN" dirty="0"/>
        </a:p>
      </dgm:t>
    </dgm:pt>
    <dgm:pt modelId="{8C44151F-0593-4432-8AFF-8ED69AB584A9}" type="parTrans" cxnId="{292CBFF5-765D-4F0A-AB1B-DC95776A25D4}">
      <dgm:prSet/>
      <dgm:spPr/>
      <dgm:t>
        <a:bodyPr/>
        <a:lstStyle/>
        <a:p>
          <a:endParaRPr lang="en-IN"/>
        </a:p>
      </dgm:t>
    </dgm:pt>
    <dgm:pt modelId="{2784F0E7-91B3-46BE-BEC4-216A9805E7DC}" type="sibTrans" cxnId="{292CBFF5-765D-4F0A-AB1B-DC95776A25D4}">
      <dgm:prSet/>
      <dgm:spPr/>
      <dgm:t>
        <a:bodyPr/>
        <a:lstStyle/>
        <a:p>
          <a:endParaRPr lang="en-IN"/>
        </a:p>
      </dgm:t>
    </dgm:pt>
    <dgm:pt modelId="{32186D61-7D63-459F-A351-B2503E975457}">
      <dgm:prSet phldrT="[Text]"/>
      <dgm:spPr/>
      <dgm:t>
        <a:bodyPr/>
        <a:lstStyle/>
        <a:p>
          <a:r>
            <a:rPr lang="en-US" dirty="0" smtClean="0"/>
            <a:t>EDGAR</a:t>
          </a:r>
          <a:endParaRPr lang="en-IN" dirty="0"/>
        </a:p>
      </dgm:t>
    </dgm:pt>
    <dgm:pt modelId="{44E6652E-9A0A-4AE7-A8BD-594FC3251376}" type="parTrans" cxnId="{89A3031B-2F94-4536-B87E-8DE655FFDD64}">
      <dgm:prSet/>
      <dgm:spPr/>
      <dgm:t>
        <a:bodyPr/>
        <a:lstStyle/>
        <a:p>
          <a:endParaRPr lang="en-IN"/>
        </a:p>
      </dgm:t>
    </dgm:pt>
    <dgm:pt modelId="{DD483ED6-FC27-42D1-824F-1C2F99BE000D}" type="sibTrans" cxnId="{89A3031B-2F94-4536-B87E-8DE655FFDD64}">
      <dgm:prSet/>
      <dgm:spPr/>
      <dgm:t>
        <a:bodyPr/>
        <a:lstStyle/>
        <a:p>
          <a:endParaRPr lang="en-IN"/>
        </a:p>
      </dgm:t>
    </dgm:pt>
    <dgm:pt modelId="{32CA362C-17A7-4D7B-9C4C-5A3D516DD5A4}">
      <dgm:prSet phldrT="[Text]"/>
      <dgm:spPr/>
      <dgm:t>
        <a:bodyPr/>
        <a:lstStyle/>
        <a:p>
          <a:r>
            <a:rPr lang="en-US" dirty="0" smtClean="0"/>
            <a:t>Electronic Filing</a:t>
          </a:r>
          <a:endParaRPr lang="en-IN" dirty="0"/>
        </a:p>
      </dgm:t>
    </dgm:pt>
    <dgm:pt modelId="{5D7317EB-B112-40C4-B340-F18B7165C05F}" type="parTrans" cxnId="{B2073C3E-1F06-4F42-BEE1-278D546A918B}">
      <dgm:prSet/>
      <dgm:spPr/>
      <dgm:t>
        <a:bodyPr/>
        <a:lstStyle/>
        <a:p>
          <a:endParaRPr lang="en-IN"/>
        </a:p>
      </dgm:t>
    </dgm:pt>
    <dgm:pt modelId="{1F643057-1642-4F56-B374-1EFC0CF89E33}" type="sibTrans" cxnId="{B2073C3E-1F06-4F42-BEE1-278D546A918B}">
      <dgm:prSet/>
      <dgm:spPr/>
      <dgm:t>
        <a:bodyPr/>
        <a:lstStyle/>
        <a:p>
          <a:endParaRPr lang="en-IN"/>
        </a:p>
      </dgm:t>
    </dgm:pt>
    <dgm:pt modelId="{F05749F8-D585-4BA1-B951-675AC7A40382}">
      <dgm:prSet phldrT="[Text]"/>
      <dgm:spPr/>
      <dgm:t>
        <a:bodyPr/>
        <a:lstStyle/>
        <a:p>
          <a:r>
            <a:rPr lang="en-US" dirty="0" smtClean="0"/>
            <a:t>Petition</a:t>
          </a:r>
          <a:endParaRPr lang="en-IN" dirty="0"/>
        </a:p>
      </dgm:t>
    </dgm:pt>
    <dgm:pt modelId="{BB86425B-32DE-4767-B1C2-CDC4A4D63D03}" type="parTrans" cxnId="{53031FD5-63E8-48EE-B775-270FE60A050D}">
      <dgm:prSet/>
      <dgm:spPr/>
      <dgm:t>
        <a:bodyPr/>
        <a:lstStyle/>
        <a:p>
          <a:endParaRPr lang="en-IN"/>
        </a:p>
      </dgm:t>
    </dgm:pt>
    <dgm:pt modelId="{8B8A2D0E-0D92-4EF1-80DB-154C084E404C}" type="sibTrans" cxnId="{53031FD5-63E8-48EE-B775-270FE60A050D}">
      <dgm:prSet/>
      <dgm:spPr/>
      <dgm:t>
        <a:bodyPr/>
        <a:lstStyle/>
        <a:p>
          <a:endParaRPr lang="en-IN"/>
        </a:p>
      </dgm:t>
    </dgm:pt>
    <dgm:pt modelId="{19740DE9-A5E2-4CE8-B4D0-CFDE683D917A}" type="pres">
      <dgm:prSet presAssocID="{F05681E7-4EE4-4324-A505-FF2C83D7C7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7053B3F-6DC3-4246-A272-CED1A6B923A2}" type="pres">
      <dgm:prSet presAssocID="{4F55E647-2511-49BC-8D8C-997C6B49E769}" presName="node" presStyleLbl="node1" presStyleIdx="0" presStyleCnt="5" custScaleX="118185" custScaleY="158654" custLinFactNeighborY="118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9F888B-4B86-470A-B7E1-8E4B328AEAB7}" type="pres">
      <dgm:prSet presAssocID="{B9AEE736-71D9-4457-99C1-F25DAFACA2AA}" presName="sibTrans" presStyleCnt="0"/>
      <dgm:spPr/>
    </dgm:pt>
    <dgm:pt modelId="{D7457FE5-6170-48EA-BBDD-4B295138C22D}" type="pres">
      <dgm:prSet presAssocID="{972E0F76-2D2A-47A4-B463-0EFC7F27076C}" presName="node" presStyleLbl="node1" presStyleIdx="1" presStyleCnt="5" custScaleY="15883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DD627E-C8B8-4D17-8DF1-D7D79E791241}" type="pres">
      <dgm:prSet presAssocID="{2784F0E7-91B3-46BE-BEC4-216A9805E7DC}" presName="sibTrans" presStyleCnt="0"/>
      <dgm:spPr/>
    </dgm:pt>
    <dgm:pt modelId="{C56246DA-352E-40C3-8E85-88DF4AF95611}" type="pres">
      <dgm:prSet presAssocID="{32186D61-7D63-459F-A351-B2503E975457}" presName="node" presStyleLbl="node1" presStyleIdx="2" presStyleCnt="5" custScaleY="15883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0A10BB-4CA0-4101-84A4-7293B5965483}" type="pres">
      <dgm:prSet presAssocID="{DD483ED6-FC27-42D1-824F-1C2F99BE000D}" presName="sibTrans" presStyleCnt="0"/>
      <dgm:spPr/>
    </dgm:pt>
    <dgm:pt modelId="{EB71E7F3-3B21-4267-A567-6675F37C5F51}" type="pres">
      <dgm:prSet presAssocID="{32CA362C-17A7-4D7B-9C4C-5A3D516DD5A4}" presName="node" presStyleLbl="node1" presStyleIdx="3" presStyleCnt="5" custScaleY="12355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8903813-453F-462B-B423-46C1B0D0F15D}" type="pres">
      <dgm:prSet presAssocID="{1F643057-1642-4F56-B374-1EFC0CF89E33}" presName="sibTrans" presStyleCnt="0"/>
      <dgm:spPr/>
    </dgm:pt>
    <dgm:pt modelId="{1BEA8507-77E9-40DE-9176-CD52075CDDA6}" type="pres">
      <dgm:prSet presAssocID="{F05749F8-D585-4BA1-B951-675AC7A40382}" presName="node" presStyleLbl="node1" presStyleIdx="4" presStyleCnt="5" custScaleY="12355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BBFD91F-82E8-4961-8D65-A09A12EAE9D3}" type="presOf" srcId="{F05749F8-D585-4BA1-B951-675AC7A40382}" destId="{1BEA8507-77E9-40DE-9176-CD52075CDDA6}" srcOrd="0" destOrd="0" presId="urn:microsoft.com/office/officeart/2005/8/layout/default"/>
    <dgm:cxn modelId="{89A3031B-2F94-4536-B87E-8DE655FFDD64}" srcId="{F05681E7-4EE4-4324-A505-FF2C83D7C735}" destId="{32186D61-7D63-459F-A351-B2503E975457}" srcOrd="2" destOrd="0" parTransId="{44E6652E-9A0A-4AE7-A8BD-594FC3251376}" sibTransId="{DD483ED6-FC27-42D1-824F-1C2F99BE000D}"/>
    <dgm:cxn modelId="{B2073C3E-1F06-4F42-BEE1-278D546A918B}" srcId="{F05681E7-4EE4-4324-A505-FF2C83D7C735}" destId="{32CA362C-17A7-4D7B-9C4C-5A3D516DD5A4}" srcOrd="3" destOrd="0" parTransId="{5D7317EB-B112-40C4-B340-F18B7165C05F}" sibTransId="{1F643057-1642-4F56-B374-1EFC0CF89E33}"/>
    <dgm:cxn modelId="{D78F50B0-CF53-4320-85D0-2D8B9429168C}" srcId="{F05681E7-4EE4-4324-A505-FF2C83D7C735}" destId="{4F55E647-2511-49BC-8D8C-997C6B49E769}" srcOrd="0" destOrd="0" parTransId="{8B30D8D4-C78C-4274-B271-5BF60D6BF53F}" sibTransId="{B9AEE736-71D9-4457-99C1-F25DAFACA2AA}"/>
    <dgm:cxn modelId="{0A46789B-C185-4F20-8888-E5716D7E6518}" type="presOf" srcId="{32CA362C-17A7-4D7B-9C4C-5A3D516DD5A4}" destId="{EB71E7F3-3B21-4267-A567-6675F37C5F51}" srcOrd="0" destOrd="0" presId="urn:microsoft.com/office/officeart/2005/8/layout/default"/>
    <dgm:cxn modelId="{35691271-CBF0-42DB-9BBC-9736B235C9E9}" type="presOf" srcId="{4F55E647-2511-49BC-8D8C-997C6B49E769}" destId="{A7053B3F-6DC3-4246-A272-CED1A6B923A2}" srcOrd="0" destOrd="0" presId="urn:microsoft.com/office/officeart/2005/8/layout/default"/>
    <dgm:cxn modelId="{08D18407-5315-411D-96A9-6069128908A7}" type="presOf" srcId="{F05681E7-4EE4-4324-A505-FF2C83D7C735}" destId="{19740DE9-A5E2-4CE8-B4D0-CFDE683D917A}" srcOrd="0" destOrd="0" presId="urn:microsoft.com/office/officeart/2005/8/layout/default"/>
    <dgm:cxn modelId="{0A6283DD-D749-428B-9485-1089C209EB5F}" type="presOf" srcId="{972E0F76-2D2A-47A4-B463-0EFC7F27076C}" destId="{D7457FE5-6170-48EA-BBDD-4B295138C22D}" srcOrd="0" destOrd="0" presId="urn:microsoft.com/office/officeart/2005/8/layout/default"/>
    <dgm:cxn modelId="{BE2BC8CE-2CA2-4BDC-8396-BA8AA9D5F2F0}" type="presOf" srcId="{32186D61-7D63-459F-A351-B2503E975457}" destId="{C56246DA-352E-40C3-8E85-88DF4AF95611}" srcOrd="0" destOrd="0" presId="urn:microsoft.com/office/officeart/2005/8/layout/default"/>
    <dgm:cxn modelId="{292CBFF5-765D-4F0A-AB1B-DC95776A25D4}" srcId="{F05681E7-4EE4-4324-A505-FF2C83D7C735}" destId="{972E0F76-2D2A-47A4-B463-0EFC7F27076C}" srcOrd="1" destOrd="0" parTransId="{8C44151F-0593-4432-8AFF-8ED69AB584A9}" sibTransId="{2784F0E7-91B3-46BE-BEC4-216A9805E7DC}"/>
    <dgm:cxn modelId="{53031FD5-63E8-48EE-B775-270FE60A050D}" srcId="{F05681E7-4EE4-4324-A505-FF2C83D7C735}" destId="{F05749F8-D585-4BA1-B951-675AC7A40382}" srcOrd="4" destOrd="0" parTransId="{BB86425B-32DE-4767-B1C2-CDC4A4D63D03}" sibTransId="{8B8A2D0E-0D92-4EF1-80DB-154C084E404C}"/>
    <dgm:cxn modelId="{54FCBD23-559D-4F56-B4CE-896E34293C3D}" type="presParOf" srcId="{19740DE9-A5E2-4CE8-B4D0-CFDE683D917A}" destId="{A7053B3F-6DC3-4246-A272-CED1A6B923A2}" srcOrd="0" destOrd="0" presId="urn:microsoft.com/office/officeart/2005/8/layout/default"/>
    <dgm:cxn modelId="{9403DED6-950B-40A8-A7DC-7A0CBFA9FFEE}" type="presParOf" srcId="{19740DE9-A5E2-4CE8-B4D0-CFDE683D917A}" destId="{869F888B-4B86-470A-B7E1-8E4B328AEAB7}" srcOrd="1" destOrd="0" presId="urn:microsoft.com/office/officeart/2005/8/layout/default"/>
    <dgm:cxn modelId="{53D59FF8-542C-4240-943F-9B472C490262}" type="presParOf" srcId="{19740DE9-A5E2-4CE8-B4D0-CFDE683D917A}" destId="{D7457FE5-6170-48EA-BBDD-4B295138C22D}" srcOrd="2" destOrd="0" presId="urn:microsoft.com/office/officeart/2005/8/layout/default"/>
    <dgm:cxn modelId="{25BECF01-4A2E-4ABF-ACE6-36FE83E4EB4F}" type="presParOf" srcId="{19740DE9-A5E2-4CE8-B4D0-CFDE683D917A}" destId="{A6DD627E-C8B8-4D17-8DF1-D7D79E791241}" srcOrd="3" destOrd="0" presId="urn:microsoft.com/office/officeart/2005/8/layout/default"/>
    <dgm:cxn modelId="{8791E99F-CBC1-4CCA-9B79-64293E393DAF}" type="presParOf" srcId="{19740DE9-A5E2-4CE8-B4D0-CFDE683D917A}" destId="{C56246DA-352E-40C3-8E85-88DF4AF95611}" srcOrd="4" destOrd="0" presId="urn:microsoft.com/office/officeart/2005/8/layout/default"/>
    <dgm:cxn modelId="{2EB60BEE-DE51-424F-9D3C-C18ED3F65449}" type="presParOf" srcId="{19740DE9-A5E2-4CE8-B4D0-CFDE683D917A}" destId="{6C0A10BB-4CA0-4101-84A4-7293B5965483}" srcOrd="5" destOrd="0" presId="urn:microsoft.com/office/officeart/2005/8/layout/default"/>
    <dgm:cxn modelId="{71B75CB3-A00C-470D-B5A9-526F4D5CACB4}" type="presParOf" srcId="{19740DE9-A5E2-4CE8-B4D0-CFDE683D917A}" destId="{EB71E7F3-3B21-4267-A567-6675F37C5F51}" srcOrd="6" destOrd="0" presId="urn:microsoft.com/office/officeart/2005/8/layout/default"/>
    <dgm:cxn modelId="{61B9DCF6-F6F2-48DE-94BF-F5E279C39175}" type="presParOf" srcId="{19740DE9-A5E2-4CE8-B4D0-CFDE683D917A}" destId="{28903813-453F-462B-B423-46C1B0D0F15D}" srcOrd="7" destOrd="0" presId="urn:microsoft.com/office/officeart/2005/8/layout/default"/>
    <dgm:cxn modelId="{32E3CC67-4E4D-4071-B46E-2DB8F5FF541C}" type="presParOf" srcId="{19740DE9-A5E2-4CE8-B4D0-CFDE683D917A}" destId="{1BEA8507-77E9-40DE-9176-CD52075CDDA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053B3F-6DC3-4246-A272-CED1A6B923A2}">
      <dsp:nvSpPr>
        <dsp:cNvPr id="0" name=""/>
        <dsp:cNvSpPr/>
      </dsp:nvSpPr>
      <dsp:spPr>
        <a:xfrm>
          <a:off x="65132" y="18282"/>
          <a:ext cx="2830462" cy="2279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Application</a:t>
          </a:r>
          <a:r>
            <a:rPr lang="en-US" sz="3600" kern="1200" dirty="0" smtClean="0"/>
            <a:t>	</a:t>
          </a:r>
          <a:endParaRPr lang="en-IN" sz="3600" kern="1200" dirty="0"/>
        </a:p>
      </dsp:txBody>
      <dsp:txXfrm>
        <a:off x="65132" y="18282"/>
        <a:ext cx="2830462" cy="2279802"/>
      </dsp:txXfrm>
    </dsp:sp>
    <dsp:sp modelId="{D7457FE5-6170-48EA-BBDD-4B295138C22D}">
      <dsp:nvSpPr>
        <dsp:cNvPr id="0" name=""/>
        <dsp:cNvSpPr/>
      </dsp:nvSpPr>
      <dsp:spPr>
        <a:xfrm>
          <a:off x="3135089" y="4"/>
          <a:ext cx="2394942" cy="2282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Document</a:t>
          </a:r>
          <a:endParaRPr lang="en-IN" sz="3800" kern="1200" dirty="0"/>
        </a:p>
      </dsp:txBody>
      <dsp:txXfrm>
        <a:off x="3135089" y="4"/>
        <a:ext cx="2394942" cy="2282360"/>
      </dsp:txXfrm>
    </dsp:sp>
    <dsp:sp modelId="{C56246DA-352E-40C3-8E85-88DF4AF95611}">
      <dsp:nvSpPr>
        <dsp:cNvPr id="0" name=""/>
        <dsp:cNvSpPr/>
      </dsp:nvSpPr>
      <dsp:spPr>
        <a:xfrm>
          <a:off x="5769525" y="4"/>
          <a:ext cx="2394942" cy="2282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EDGAR</a:t>
          </a:r>
          <a:endParaRPr lang="en-IN" sz="3800" kern="1200" dirty="0"/>
        </a:p>
      </dsp:txBody>
      <dsp:txXfrm>
        <a:off x="5769525" y="4"/>
        <a:ext cx="2394942" cy="2282360"/>
      </dsp:txXfrm>
    </dsp:sp>
    <dsp:sp modelId="{EB71E7F3-3B21-4267-A567-6675F37C5F51}">
      <dsp:nvSpPr>
        <dsp:cNvPr id="0" name=""/>
        <dsp:cNvSpPr/>
      </dsp:nvSpPr>
      <dsp:spPr>
        <a:xfrm>
          <a:off x="1600110" y="2521858"/>
          <a:ext cx="2394942" cy="1775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Electronic Filing</a:t>
          </a:r>
          <a:endParaRPr lang="en-IN" sz="3800" kern="1200" dirty="0"/>
        </a:p>
      </dsp:txBody>
      <dsp:txXfrm>
        <a:off x="1600110" y="2521858"/>
        <a:ext cx="2394942" cy="1775499"/>
      </dsp:txXfrm>
    </dsp:sp>
    <dsp:sp modelId="{1BEA8507-77E9-40DE-9176-CD52075CDDA6}">
      <dsp:nvSpPr>
        <dsp:cNvPr id="0" name=""/>
        <dsp:cNvSpPr/>
      </dsp:nvSpPr>
      <dsp:spPr>
        <a:xfrm>
          <a:off x="4234547" y="2521858"/>
          <a:ext cx="2394942" cy="1775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Petition</a:t>
          </a:r>
          <a:endParaRPr lang="en-IN" sz="3800" kern="1200" dirty="0"/>
        </a:p>
      </dsp:txBody>
      <dsp:txXfrm>
        <a:off x="4234547" y="2521858"/>
        <a:ext cx="2394942" cy="177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D938D-517F-4441-B9EE-A4E70F46A216}" type="datetimeFigureOut">
              <a:rPr lang="en-US" smtClean="0"/>
              <a:pPr/>
              <a:t>6/27/2016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882AF-F697-4177-94B4-3AFE04BD2D4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snesar367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133599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PRACTICAL  &amp; PROCEDURAL  ASPECTS OF DRAFTING PETITION /PLEADING</a:t>
            </a:r>
            <a:endParaRPr lang="en-IN" sz="35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43400"/>
            <a:ext cx="9144000" cy="2514600"/>
          </a:xfrm>
        </p:spPr>
        <p:txBody>
          <a:bodyPr>
            <a:noAutofit/>
          </a:bodyPr>
          <a:lstStyle/>
          <a:p>
            <a:pPr marL="36576" lvl="0" algn="l" fontAlgn="base">
              <a:spcBef>
                <a:spcPts val="0"/>
              </a:spcBef>
              <a:buClr>
                <a:srgbClr val="F07F09"/>
              </a:buClr>
              <a:buSzPct val="80000"/>
            </a:pP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  <a:r>
              <a:rPr lang="en-US" sz="2500" b="1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CS NESAR AHMAD                </a:t>
            </a: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Tel: +91-11-2953 6312</a:t>
            </a:r>
          </a:p>
          <a:p>
            <a:pPr marL="36576" lvl="0" algn="l" fontAlgn="base">
              <a:spcBef>
                <a:spcPts val="0"/>
              </a:spcBef>
              <a:buClr>
                <a:srgbClr val="F07F09"/>
              </a:buClr>
              <a:buSzPct val="80000"/>
            </a:pP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csnesar367@gmail.com</a:t>
            </a: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               Mob: </a:t>
            </a:r>
            <a:r>
              <a:rPr lang="en-US" sz="2500" b="1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+91-9810044367</a:t>
            </a:r>
          </a:p>
          <a:p>
            <a:pPr marL="36576" lvl="0" algn="l" fontAlgn="base">
              <a:spcBef>
                <a:spcPts val="0"/>
              </a:spcBef>
              <a:buClr>
                <a:srgbClr val="F07F09"/>
              </a:buClr>
              <a:buSzPct val="80000"/>
            </a:pP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500" dirty="0" err="1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Sankalp</a:t>
            </a: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’ C-227, </a:t>
            </a:r>
            <a:r>
              <a:rPr lang="en-US" sz="2500" dirty="0" err="1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Paryavaran</a:t>
            </a: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Complex</a:t>
            </a:r>
          </a:p>
          <a:p>
            <a:pPr marL="36576" lvl="0" algn="l" fontAlgn="base">
              <a:spcBef>
                <a:spcPts val="0"/>
              </a:spcBef>
              <a:buClr>
                <a:srgbClr val="F07F09"/>
              </a:buClr>
              <a:buSzPct val="80000"/>
            </a:pPr>
            <a:r>
              <a:rPr lang="en-US" sz="2500" dirty="0" smtClean="0">
                <a:solidFill>
                  <a:srgbClr val="1B587C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New Delhi-110 030</a:t>
            </a:r>
            <a:endParaRPr lang="en-IN" sz="2500" dirty="0"/>
          </a:p>
        </p:txBody>
      </p:sp>
      <p:pic>
        <p:nvPicPr>
          <p:cNvPr id="1026" name="Picture 2" descr="http://www.cimg.in/images/2013/08/31/59/132253636_13779557835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828800"/>
            <a:ext cx="7010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4572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 MANAGEMENT</a:t>
            </a:r>
            <a:endParaRPr lang="en-IN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 lnSpcReduction="10000"/>
          </a:bodyPr>
          <a:lstStyle/>
          <a:p>
            <a:pPr marL="550926" indent="-514350" algn="l">
              <a:buAutoNum type="arabicPeriod"/>
            </a:pPr>
            <a:endParaRPr lang="en-IN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550926" indent="-514350" algn="l"/>
            <a:r>
              <a:rPr lang="en-IN" sz="30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</a:p>
          <a:p>
            <a:pPr marL="550926" indent="-514350" algn="l"/>
            <a:endParaRPr lang="en-IN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550926" indent="-514350" algn="l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Being busy isn’t the same as being effective.</a:t>
            </a:r>
          </a:p>
          <a:p>
            <a:pPr marL="550926" indent="-514350" algn="l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l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Spend more time on specific activities.</a:t>
            </a:r>
          </a:p>
          <a:p>
            <a:pPr marL="550926" indent="-514350" algn="l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l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Use your free time wisely.</a:t>
            </a:r>
          </a:p>
          <a:p>
            <a:pPr marL="550926" indent="-514350" algn="l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l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Attempt the assignment on priority basis.</a:t>
            </a: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l"/>
            <a:endParaRPr lang="en-US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550926" indent="-514350" algn="l"/>
            <a:endParaRPr lang="en-US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550926" indent="-514350" algn="l">
              <a:buAutoNum type="arabicPeriod"/>
            </a:pPr>
            <a:endParaRPr lang="en-IN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2052" name="Picture 4" descr="\\Server\Nesar\Personal-Nesar Ahmad\2016\NCLT &amp; NCLAT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143000"/>
            <a:ext cx="1828801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OPPORTUNITY FOR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COMPANY SECRETARY</a:t>
            </a:r>
            <a:endParaRPr lang="en-IN" dirty="0"/>
          </a:p>
        </p:txBody>
      </p:sp>
      <p:pic>
        <p:nvPicPr>
          <p:cNvPr id="1026" name="Picture 2" descr="D:\User's Data\Desktop\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4191000" cy="3657600"/>
          </a:xfrm>
          <a:prstGeom prst="rect">
            <a:avLst/>
          </a:prstGeom>
          <a:noFill/>
        </p:spPr>
      </p:pic>
      <p:pic>
        <p:nvPicPr>
          <p:cNvPr id="1027" name="Picture 3" descr="D:\User's Dat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828800"/>
            <a:ext cx="3476625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4477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 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5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382000" cy="52578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Compromise and Arrangement.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Oppression &amp; Mismanagement</a:t>
            </a: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Revival &amp; Rehabilitation of Sick Companies.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Winding up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 Action.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Merger &amp; Amalgamation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Insolvency &amp; Bankruptcy Law, etc.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2(41)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Financial Year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7 (7) 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Legal Action taken by NCLT for furnishing false or incorrect information</a:t>
            </a:r>
          </a:p>
          <a:p>
            <a:pPr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55 (3) </a:t>
            </a:r>
            <a:endParaRPr lang="en-IN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Issue and redemption of preference shares.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58(3)&amp;(4)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Appeal against the refusal of transfer.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59(1)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Rectification of register of members.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62 (4) to (6) 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Further issue of share capital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638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500" b="1" dirty="0" smtClean="0">
                <a:latin typeface="Times New Roman" pitchFamily="18" charset="0"/>
                <a:cs typeface="Times New Roman" pitchFamily="18" charset="0"/>
              </a:rPr>
              <a:t>Section 71 (9) to (11)</a:t>
            </a:r>
          </a:p>
          <a:p>
            <a:pPr>
              <a:buNone/>
            </a:pPr>
            <a:r>
              <a:rPr lang="en-US" sz="5500" dirty="0" smtClean="0">
                <a:latin typeface="Times New Roman" pitchFamily="18" charset="0"/>
                <a:cs typeface="Times New Roman" pitchFamily="18" charset="0"/>
              </a:rPr>
              <a:t>    Action/petition by Debenture trustee before NCLT</a:t>
            </a:r>
          </a:p>
          <a:p>
            <a:pPr>
              <a:buNone/>
            </a:pPr>
            <a:endParaRPr lang="en-US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500" b="1" dirty="0" smtClean="0">
                <a:latin typeface="Times New Roman" pitchFamily="18" charset="0"/>
                <a:cs typeface="Times New Roman" pitchFamily="18" charset="0"/>
              </a:rPr>
              <a:t>Section 75</a:t>
            </a:r>
            <a:endParaRPr lang="en-IN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500" dirty="0" smtClean="0">
                <a:latin typeface="Times New Roman" pitchFamily="18" charset="0"/>
                <a:cs typeface="Times New Roman" pitchFamily="18" charset="0"/>
              </a:rPr>
              <a:t>Damages for fraud in Acceptance of deposits</a:t>
            </a:r>
          </a:p>
          <a:p>
            <a:pPr>
              <a:buNone/>
            </a:pPr>
            <a:endParaRPr lang="en-US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500" b="1" dirty="0" smtClean="0">
                <a:latin typeface="Times New Roman" pitchFamily="18" charset="0"/>
                <a:cs typeface="Times New Roman" pitchFamily="18" charset="0"/>
              </a:rPr>
              <a:t>Section 97</a:t>
            </a:r>
          </a:p>
          <a:p>
            <a:pPr>
              <a:buNone/>
            </a:pPr>
            <a:r>
              <a:rPr lang="en-US" sz="5500" dirty="0" smtClean="0">
                <a:latin typeface="Times New Roman" pitchFamily="18" charset="0"/>
                <a:cs typeface="Times New Roman" pitchFamily="18" charset="0"/>
              </a:rPr>
              <a:t>    NCLT has the power to call for AGM.</a:t>
            </a:r>
          </a:p>
          <a:p>
            <a:pPr>
              <a:buNone/>
            </a:pPr>
            <a:endParaRPr lang="en-US" sz="5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500" b="1" dirty="0" smtClean="0">
                <a:latin typeface="Times New Roman" pitchFamily="18" charset="0"/>
                <a:cs typeface="Times New Roman" pitchFamily="18" charset="0"/>
              </a:rPr>
              <a:t>Section 98</a:t>
            </a:r>
          </a:p>
          <a:p>
            <a:pPr>
              <a:buNone/>
            </a:pPr>
            <a:r>
              <a:rPr lang="en-US" sz="5500" dirty="0" smtClean="0"/>
              <a:t>    </a:t>
            </a:r>
            <a:r>
              <a:rPr lang="en-US" sz="5500" dirty="0" smtClean="0">
                <a:latin typeface="Times New Roman" pitchFamily="18" charset="0"/>
                <a:cs typeface="Times New Roman" pitchFamily="18" charset="0"/>
              </a:rPr>
              <a:t>NCLT has the power to call for meetings other than AGM.</a:t>
            </a: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99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Punishment for failure to comply with NCLT Directions regarding Meetings. </a:t>
            </a: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119(4)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NCLT to order an immediate inspection of the     minute-books.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130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Re-opening of accounts (books of accounts or financial statements) on NCLT orders. </a:t>
            </a: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131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Approval of NCLT required for voluntary revision of financial statements  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140 (4)&amp;(5)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Disqualification of auditors.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169(4)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Removal of Directors.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213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Investigation into affairs of the Company</a:t>
            </a: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216(2)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Investigation of ownership of company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218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Protection of employees during investigation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221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NCLT to order freezing of assets of Company on inquiry and investigation 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222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NCLT to impose restrictions upon securities </a:t>
            </a: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224(5)</a:t>
            </a:r>
          </a:p>
          <a:p>
            <a:pPr algn="just">
              <a:buNone/>
            </a:pPr>
            <a:r>
              <a:rPr lang="en-US" sz="3000" dirty="0" smtClean="0"/>
              <a:t>   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 application before the NCLT for appropriate orders with regard to Action against Company or Directors. </a:t>
            </a:r>
          </a:p>
          <a:p>
            <a:pPr algn="just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DRAFT NCLT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OPPORTUNITY FOR 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Sections 241&amp;242 </a:t>
            </a:r>
          </a:p>
          <a:p>
            <a:pPr algn="just">
              <a:buNone/>
            </a:pPr>
            <a:r>
              <a:rPr lang="en-US" sz="3000" dirty="0" smtClean="0"/>
              <a:t>   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Application may be filed before NCLT against Prevention and Oppression and Mismanagement.</a:t>
            </a: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Section 441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Compounding of offences by NCLT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Many more…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DRAFT RULES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1- National Company Law Tribunal Rules.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2- National Company Law Appellate Tribunal Rules.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3- Companies (Compromises, Arrangements and</a:t>
            </a:r>
          </a:p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Amalgamations) Rules.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4- Companies (Prevention of Oppression and</a:t>
            </a:r>
          </a:p>
          <a:p>
            <a:pPr algn="just">
              <a:buNone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Mismanagement) Rules.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MYTHS</a:t>
            </a:r>
            <a:endParaRPr lang="en-IN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Only lawyers can draft.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I have been practicing as a Company Secretary for 10-20 years. It’s difficult to venture into a new arena.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Drafting is a burden.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I have not studied the subject(s).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0"/>
            <a:ext cx="7772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SKILL</a:t>
            </a:r>
            <a:endParaRPr lang="en-IN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382000" cy="5486400"/>
          </a:xfrm>
        </p:spPr>
        <p:txBody>
          <a:bodyPr>
            <a:normAutofit fontScale="32500" lnSpcReduction="20000"/>
          </a:bodyPr>
          <a:lstStyle/>
          <a:p>
            <a:pPr algn="l"/>
            <a:endParaRPr lang="en-IN" sz="35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prepared.</a:t>
            </a:r>
          </a:p>
          <a:p>
            <a:pPr algn="l"/>
            <a:endParaRPr lang="en-IN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 yourself.</a:t>
            </a:r>
          </a:p>
          <a:p>
            <a:pPr algn="l">
              <a:buFont typeface="Arial" pitchFamily="34" charset="0"/>
              <a:buChar char="•"/>
            </a:pPr>
            <a:endParaRPr lang="en-IN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Stay relaxed. </a:t>
            </a:r>
          </a:p>
          <a:p>
            <a:pPr algn="l"/>
            <a:endParaRPr lang="en-IN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natural humour.</a:t>
            </a:r>
          </a:p>
          <a:p>
            <a:pPr algn="l">
              <a:buFont typeface="Arial" pitchFamily="34" charset="0"/>
              <a:buChar char="•"/>
            </a:pPr>
            <a:endParaRPr lang="en-IN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 your body positions.</a:t>
            </a:r>
          </a:p>
          <a:p>
            <a:pPr algn="l"/>
            <a:endParaRPr lang="en-IN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IN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Pay attention to all details.</a:t>
            </a:r>
          </a:p>
        </p:txBody>
      </p:sp>
      <p:pic>
        <p:nvPicPr>
          <p:cNvPr id="1026" name="Picture 2" descr="D:\User's Dat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676400"/>
            <a:ext cx="46482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0"/>
            <a:ext cx="77724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ETHICS &amp; INTEGRITY</a:t>
            </a:r>
            <a:endParaRPr lang="en-I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458200" cy="5105400"/>
          </a:xfrm>
        </p:spPr>
        <p:txBody>
          <a:bodyPr>
            <a:normAutofit/>
          </a:bodyPr>
          <a:lstStyle/>
          <a:p>
            <a:pPr algn="just"/>
            <a:endParaRPr lang="en-IN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Ethics +Integrity = Alignment (Inside &amp; Out) </a:t>
            </a:r>
          </a:p>
          <a:p>
            <a:pPr algn="just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Ethics: is an external system of rules and laws.</a:t>
            </a:r>
          </a:p>
          <a:p>
            <a:pPr algn="just"/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Integrity: is an internal system of principles which guides our behaviour.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http://image.slidesharecdn.com/inspiration-140511011118-phpapp02/95/inspiration-ppt-12-638.jpg?cb=13997707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PLEADING BEFORE NCLT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Must consider several potentially threshold issues before drafting.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Must analyze-Actual case or Controversy.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Focusing on jurisdiction over the subject matter.</a:t>
            </a:r>
          </a:p>
          <a:p>
            <a:pPr algn="just">
              <a:buNone/>
            </a:pP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PRACTICAL &amp; PROCEDURAL ASPECTS OF PLEADING</a:t>
            </a:r>
            <a:endParaRPr lang="en-IN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2000" dirty="0" smtClean="0">
                <a:latin typeface="Times New Roman" pitchFamily="18" charset="0"/>
                <a:cs typeface="Times New Roman" pitchFamily="18" charset="0"/>
              </a:rPr>
              <a:t>Synopsis/summary of the case.</a:t>
            </a:r>
          </a:p>
          <a:p>
            <a:pPr>
              <a:buNone/>
            </a:pPr>
            <a:endParaRPr lang="en-US" sz="1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0" dirty="0" smtClean="0">
                <a:latin typeface="Times New Roman" pitchFamily="18" charset="0"/>
                <a:cs typeface="Times New Roman" pitchFamily="18" charset="0"/>
              </a:rPr>
              <a:t>Narrow down the controversy between the parties.</a:t>
            </a:r>
          </a:p>
          <a:p>
            <a:endParaRPr lang="en-US" sz="1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2000" dirty="0" smtClean="0">
                <a:latin typeface="Times New Roman" pitchFamily="18" charset="0"/>
                <a:cs typeface="Times New Roman" pitchFamily="18" charset="0"/>
              </a:rPr>
              <a:t>Dates, sums and numbers- in figures as well as in words.</a:t>
            </a:r>
          </a:p>
          <a:p>
            <a:endParaRPr lang="en-US" sz="1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2000" dirty="0" smtClean="0">
                <a:latin typeface="Times New Roman" pitchFamily="18" charset="0"/>
                <a:cs typeface="Times New Roman" pitchFamily="18" charset="0"/>
              </a:rPr>
              <a:t>Pleading should contain material facts only.</a:t>
            </a:r>
          </a:p>
          <a:p>
            <a:endParaRPr lang="en-IN" sz="1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2000" dirty="0" smtClean="0">
                <a:latin typeface="Times New Roman" pitchFamily="18" charset="0"/>
                <a:cs typeface="Times New Roman" pitchFamily="18" charset="0"/>
              </a:rPr>
              <a:t>Pleading should not contain findings.</a:t>
            </a:r>
          </a:p>
          <a:p>
            <a:endParaRPr lang="en-IN" sz="1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DRAFTING OF PLEADINGS</a:t>
            </a:r>
            <a:endParaRPr lang="en-IN" sz="35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534400" cy="49530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Quote relevant provisions in the petition.</a:t>
            </a:r>
          </a:p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not suppress facts.</a:t>
            </a:r>
          </a:p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Highlights material facts, legal provisions and Court decisions, if any.</a:t>
            </a:r>
          </a:p>
          <a:p>
            <a:pPr lvl="0" algn="l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 important points together with reference.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533400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PREPARATORY  POINTS</a:t>
            </a:r>
            <a:endParaRPr lang="en-I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458200" cy="5105400"/>
          </a:xfrm>
        </p:spPr>
        <p:txBody>
          <a:bodyPr>
            <a:normAutofit fontScale="92500" lnSpcReduction="10000"/>
          </a:bodyPr>
          <a:lstStyle/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Take minute fact from the client.</a:t>
            </a:r>
          </a:p>
          <a:p>
            <a:pPr lvl="0"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Lend your complete ears to the client.</a:t>
            </a:r>
          </a:p>
          <a:p>
            <a:pPr lvl="0"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 question to the clients.</a:t>
            </a:r>
          </a:p>
          <a:p>
            <a:pPr lvl="0" algn="l">
              <a:buFont typeface="Arial" pitchFamily="34" charset="0"/>
              <a:buChar char="•"/>
            </a:pP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Convey to the client about exact legal position.</a:t>
            </a:r>
          </a:p>
          <a:p>
            <a:pPr lvl="0" algn="l">
              <a:buFont typeface="Arial" pitchFamily="34" charset="0"/>
              <a:buChar char="•"/>
            </a:pP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 correct picture of judicial view.</a:t>
            </a:r>
          </a:p>
          <a:p>
            <a:pPr lvl="0" algn="l"/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304800"/>
            <a:ext cx="7772400" cy="83820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WHILE PRESENTING THE CASE</a:t>
            </a:r>
            <a:endParaRPr lang="en-IN" sz="35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382000" cy="5181600"/>
          </a:xfrm>
        </p:spPr>
        <p:txBody>
          <a:bodyPr>
            <a:normAutofit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Submit a list of citations to the Tribunal.</a:t>
            </a:r>
          </a:p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 brief facts.</a:t>
            </a:r>
          </a:p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Formulate issues/points. </a:t>
            </a:r>
          </a:p>
          <a:p>
            <a:pPr lvl="0" algn="l">
              <a:buFont typeface="Arial" pitchFamily="34" charset="0"/>
              <a:buChar char="•"/>
            </a:pPr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Take each point and state relevant facts.</a:t>
            </a:r>
          </a:p>
          <a:p>
            <a:pPr lvl="0" algn="l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Hand over the Xerox copies of binding decisions to the Court Master/opposite party.</a:t>
            </a:r>
          </a:p>
          <a:p>
            <a:pPr lvl="0" algn="l">
              <a:buFont typeface="Arial" pitchFamily="34" charset="0"/>
              <a:buChar char="•"/>
            </a:pPr>
            <a:endParaRPr lang="en-IN" sz="34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82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PROFESSIONAL   ETIQUETTES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1219200"/>
            <a:ext cx="7772400" cy="5257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smtClean="0">
                <a:solidFill>
                  <a:schemeClr val="tx1"/>
                </a:solidFill>
                <a:latin typeface="Georgia" pitchFamily="18" charset="0"/>
              </a:rPr>
              <a:t>1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Dressing Etiquettes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Navy Blue suit and white shirt.</a:t>
            </a:r>
          </a:p>
          <a:p>
            <a:pPr marL="550926" indent="-514350" algn="just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Saree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 any other dress of a sober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a Navy Blue jacket.</a:t>
            </a:r>
          </a:p>
          <a:p>
            <a:pPr marL="550926" indent="-514350"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Handshake Etiquettes  </a:t>
            </a:r>
          </a:p>
          <a:p>
            <a:pPr marL="550926" indent="-514350" algn="just">
              <a:buAutoNum type="arabicPeriod" startAt="2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 Communication Etiquettes</a:t>
            </a:r>
          </a:p>
          <a:p>
            <a:pPr algn="just"/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Server\Nesar\Personal-Nesar Ahmad\2016\NCLT &amp; NCLAT\handshak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505200"/>
            <a:ext cx="2057399" cy="1143000"/>
          </a:xfrm>
          <a:prstGeom prst="rect">
            <a:avLst/>
          </a:prstGeom>
          <a:noFill/>
        </p:spPr>
      </p:pic>
      <p:pic>
        <p:nvPicPr>
          <p:cNvPr id="1027" name="Picture 3" descr="\\Server\Nesar\Personal-Nesar Ahmad\2016\NCLT &amp; NCLAT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876800"/>
            <a:ext cx="1933575" cy="1371600"/>
          </a:xfrm>
          <a:prstGeom prst="rect">
            <a:avLst/>
          </a:prstGeom>
          <a:noFill/>
        </p:spPr>
      </p:pic>
      <p:pic>
        <p:nvPicPr>
          <p:cNvPr id="1028" name="Picture 4" descr="\\Server\Nesar\Personal-Nesar Ahmad\2016\NCLT &amp; NCLAT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1524000"/>
            <a:ext cx="1981200" cy="106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533400"/>
            <a:ext cx="7772400" cy="76200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CONDUCT AND ETIQUETTE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1524000"/>
            <a:ext cx="7772400" cy="4953000"/>
          </a:xfrm>
        </p:spPr>
        <p:txBody>
          <a:bodyPr>
            <a:normAutofit/>
          </a:bodyPr>
          <a:lstStyle/>
          <a:p>
            <a:pPr algn="l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DUTY TO THE TRIBUNAL - Conduct himself with dignity and self-respect.</a:t>
            </a:r>
          </a:p>
          <a:p>
            <a:pPr algn="l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DUTY TO CLIENT - Don’t withdraw from engagements once accepted, without sufficient cause.</a:t>
            </a:r>
          </a:p>
          <a:p>
            <a:pPr algn="l"/>
            <a:endParaRPr lang="en-IN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DUTY TO OPPONENT - Do his best to carry out promises made to the opposite-party.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822</Words>
  <Application>Microsoft Office PowerPoint</Application>
  <PresentationFormat>On-screen Show (4:3)</PresentationFormat>
  <Paragraphs>211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PRACTICAL  &amp; PROCEDURAL  ASPECTS OF DRAFTING PETITION /PLEADING</vt:lpstr>
      <vt:lpstr>DRAFT NCLT RULES</vt:lpstr>
      <vt:lpstr>PLEADING BEFORE NCLT </vt:lpstr>
      <vt:lpstr>PRACTICAL &amp; PROCEDURAL ASPECTS OF PLEADING</vt:lpstr>
      <vt:lpstr>DRAFTING OF PLEADINGS</vt:lpstr>
      <vt:lpstr>PREPARATORY  POINTS</vt:lpstr>
      <vt:lpstr>WHILE PRESENTING THE CASE</vt:lpstr>
      <vt:lpstr>  PROFESSIONAL   ETIQUETTES</vt:lpstr>
      <vt:lpstr>CONDUCT AND ETIQUETTE</vt:lpstr>
      <vt:lpstr>TIME MANAGEMENT</vt:lpstr>
      <vt:lpstr>OPPORTUNITY FOR  COMPANY SECRETARY</vt:lpstr>
      <vt:lpstr>OPPORTUNITY FOR CS  </vt:lpstr>
      <vt:lpstr>OPPORTUNITY FOR CS</vt:lpstr>
      <vt:lpstr>OPPORTUNITY FOR CS</vt:lpstr>
      <vt:lpstr>OPPORTUNITY FOR CS</vt:lpstr>
      <vt:lpstr>OPPORTUNITY FOR CS</vt:lpstr>
      <vt:lpstr>OPPORTUNITY FOR CS</vt:lpstr>
      <vt:lpstr>OPPORTUNITY FOR CS</vt:lpstr>
      <vt:lpstr>OPPORTUNITY FOR CS</vt:lpstr>
      <vt:lpstr>OPPORTUNITY FOR CS</vt:lpstr>
      <vt:lpstr>DRAFT RULES</vt:lpstr>
      <vt:lpstr>MYTHS</vt:lpstr>
      <vt:lpstr>PRESENTATION SKILL</vt:lpstr>
      <vt:lpstr>ETHICS &amp; INTEGRITY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Opportunity for  Company Secretary</dc:title>
  <dc:creator>Microsoft</dc:creator>
  <cp:lastModifiedBy>trimaxniro</cp:lastModifiedBy>
  <cp:revision>358</cp:revision>
  <dcterms:created xsi:type="dcterms:W3CDTF">2006-08-16T00:00:00Z</dcterms:created>
  <dcterms:modified xsi:type="dcterms:W3CDTF">2016-06-27T12:30:42Z</dcterms:modified>
</cp:coreProperties>
</file>