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66"/>
  </p:notesMasterIdLst>
  <p:sldIdLst>
    <p:sldId id="312" r:id="rId2"/>
    <p:sldId id="316" r:id="rId3"/>
    <p:sldId id="317" r:id="rId4"/>
    <p:sldId id="318" r:id="rId5"/>
    <p:sldId id="315" r:id="rId6"/>
    <p:sldId id="313" r:id="rId7"/>
    <p:sldId id="319" r:id="rId8"/>
    <p:sldId id="320" r:id="rId9"/>
    <p:sldId id="321" r:id="rId10"/>
    <p:sldId id="322" r:id="rId11"/>
    <p:sldId id="323" r:id="rId12"/>
    <p:sldId id="368" r:id="rId13"/>
    <p:sldId id="324" r:id="rId14"/>
    <p:sldId id="367" r:id="rId15"/>
    <p:sldId id="369" r:id="rId16"/>
    <p:sldId id="377" r:id="rId17"/>
    <p:sldId id="370" r:id="rId18"/>
    <p:sldId id="371" r:id="rId19"/>
    <p:sldId id="325" r:id="rId20"/>
    <p:sldId id="326" r:id="rId21"/>
    <p:sldId id="327" r:id="rId22"/>
    <p:sldId id="372" r:id="rId23"/>
    <p:sldId id="328" r:id="rId24"/>
    <p:sldId id="329" r:id="rId25"/>
    <p:sldId id="330" r:id="rId26"/>
    <p:sldId id="331" r:id="rId27"/>
    <p:sldId id="332" r:id="rId28"/>
    <p:sldId id="333" r:id="rId29"/>
    <p:sldId id="342" r:id="rId30"/>
    <p:sldId id="343" r:id="rId31"/>
    <p:sldId id="334" r:id="rId32"/>
    <p:sldId id="335" r:id="rId33"/>
    <p:sldId id="336" r:id="rId34"/>
    <p:sldId id="337" r:id="rId35"/>
    <p:sldId id="338" r:id="rId36"/>
    <p:sldId id="339" r:id="rId37"/>
    <p:sldId id="340" r:id="rId38"/>
    <p:sldId id="344" r:id="rId39"/>
    <p:sldId id="345" r:id="rId40"/>
    <p:sldId id="346" r:id="rId41"/>
    <p:sldId id="347" r:id="rId42"/>
    <p:sldId id="373" r:id="rId43"/>
    <p:sldId id="348" r:id="rId44"/>
    <p:sldId id="349" r:id="rId45"/>
    <p:sldId id="350" r:id="rId46"/>
    <p:sldId id="375" r:id="rId47"/>
    <p:sldId id="351" r:id="rId48"/>
    <p:sldId id="352" r:id="rId49"/>
    <p:sldId id="353" r:id="rId50"/>
    <p:sldId id="354" r:id="rId51"/>
    <p:sldId id="376"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14" r:id="rId65"/>
  </p:sldIdLst>
  <p:sldSz cx="9144000" cy="6858000" type="screen4x3"/>
  <p:notesSz cx="6858000" cy="9144000"/>
  <p:defaultTextStyle>
    <a:defPPr>
      <a:defRPr lang="en-GB"/>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9" d="100"/>
          <a:sy n="79" d="100"/>
        </p:scale>
        <p:origin x="-10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GB"/>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GB"/>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8228EE3A-5C0D-4910-B496-EB0F1F6113EB}" type="slidenum">
              <a:rPr lang="en-GB"/>
              <a:pPr>
                <a:defRPr/>
              </a:pPr>
              <a:t>‹#›</a:t>
            </a:fld>
            <a:endParaRPr lang="en-GB"/>
          </a:p>
        </p:txBody>
      </p:sp>
    </p:spTree>
    <p:extLst>
      <p:ext uri="{BB962C8B-B14F-4D97-AF65-F5344CB8AC3E}">
        <p14:creationId xmlns:p14="http://schemas.microsoft.com/office/powerpoint/2010/main" val="1458552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5B52F16-C4B5-4E8F-8402-E6CFC4B6AD88}" type="slidenum">
              <a:rPr lang="en-IN" smtClean="0"/>
              <a:t>1</a:t>
            </a:fld>
            <a:endParaRPr lang="en-IN"/>
          </a:p>
        </p:txBody>
      </p:sp>
    </p:spTree>
    <p:extLst>
      <p:ext uri="{BB962C8B-B14F-4D97-AF65-F5344CB8AC3E}">
        <p14:creationId xmlns:p14="http://schemas.microsoft.com/office/powerpoint/2010/main" val="792894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clause 7 and 8 of the Model Bye-Laws</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14</a:t>
            </a:fld>
            <a:endParaRPr lang="en-GB"/>
          </a:p>
        </p:txBody>
      </p:sp>
    </p:spTree>
    <p:extLst>
      <p:ext uri="{BB962C8B-B14F-4D97-AF65-F5344CB8AC3E}">
        <p14:creationId xmlns:p14="http://schemas.microsoft.com/office/powerpoint/2010/main" val="1741510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Clause VI of Model Bye-Laws</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15</a:t>
            </a:fld>
            <a:endParaRPr lang="en-GB"/>
          </a:p>
        </p:txBody>
      </p:sp>
    </p:spTree>
    <p:extLst>
      <p:ext uri="{BB962C8B-B14F-4D97-AF65-F5344CB8AC3E}">
        <p14:creationId xmlns:p14="http://schemas.microsoft.com/office/powerpoint/2010/main" val="273698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Clause VII of Model Bye-Laws</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17</a:t>
            </a:fld>
            <a:endParaRPr lang="en-GB"/>
          </a:p>
        </p:txBody>
      </p:sp>
    </p:spTree>
    <p:extLst>
      <p:ext uri="{BB962C8B-B14F-4D97-AF65-F5344CB8AC3E}">
        <p14:creationId xmlns:p14="http://schemas.microsoft.com/office/powerpoint/2010/main" val="2985024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Clause VII of Model Bye-Laws</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18</a:t>
            </a:fld>
            <a:endParaRPr lang="en-GB"/>
          </a:p>
        </p:txBody>
      </p:sp>
    </p:spTree>
    <p:extLst>
      <p:ext uri="{BB962C8B-B14F-4D97-AF65-F5344CB8AC3E}">
        <p14:creationId xmlns:p14="http://schemas.microsoft.com/office/powerpoint/2010/main" val="3455969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Regulation</a:t>
            </a:r>
            <a:r>
              <a:rPr lang="en-IN" baseline="0" dirty="0" smtClean="0"/>
              <a:t> 5</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19</a:t>
            </a:fld>
            <a:endParaRPr lang="en-GB"/>
          </a:p>
        </p:txBody>
      </p:sp>
    </p:spTree>
    <p:extLst>
      <p:ext uri="{BB962C8B-B14F-4D97-AF65-F5344CB8AC3E}">
        <p14:creationId xmlns:p14="http://schemas.microsoft.com/office/powerpoint/2010/main" val="1719427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2(g)</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20</a:t>
            </a:fld>
            <a:endParaRPr lang="en-GB"/>
          </a:p>
        </p:txBody>
      </p:sp>
    </p:spTree>
    <p:extLst>
      <p:ext uri="{BB962C8B-B14F-4D97-AF65-F5344CB8AC3E}">
        <p14:creationId xmlns:p14="http://schemas.microsoft.com/office/powerpoint/2010/main" val="3707716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3</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21</a:t>
            </a:fld>
            <a:endParaRPr lang="en-GB"/>
          </a:p>
        </p:txBody>
      </p:sp>
    </p:spTree>
    <p:extLst>
      <p:ext uri="{BB962C8B-B14F-4D97-AF65-F5344CB8AC3E}">
        <p14:creationId xmlns:p14="http://schemas.microsoft.com/office/powerpoint/2010/main" val="2755410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IBBI website</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22</a:t>
            </a:fld>
            <a:endParaRPr lang="en-GB"/>
          </a:p>
        </p:txBody>
      </p:sp>
    </p:spTree>
    <p:extLst>
      <p:ext uri="{BB962C8B-B14F-4D97-AF65-F5344CB8AC3E}">
        <p14:creationId xmlns:p14="http://schemas.microsoft.com/office/powerpoint/2010/main" val="2780133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regulations 4</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23</a:t>
            </a:fld>
            <a:endParaRPr lang="en-GB"/>
          </a:p>
        </p:txBody>
      </p:sp>
    </p:spTree>
    <p:extLst>
      <p:ext uri="{BB962C8B-B14F-4D97-AF65-F5344CB8AC3E}">
        <p14:creationId xmlns:p14="http://schemas.microsoft.com/office/powerpoint/2010/main" val="3667746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regulations 4</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24</a:t>
            </a:fld>
            <a:endParaRPr lang="en-GB"/>
          </a:p>
        </p:txBody>
      </p:sp>
    </p:spTree>
    <p:extLst>
      <p:ext uri="{BB962C8B-B14F-4D97-AF65-F5344CB8AC3E}">
        <p14:creationId xmlns:p14="http://schemas.microsoft.com/office/powerpoint/2010/main" val="174212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IBBI is Insolvency and Bankruptcy Board of India</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a:t>
            </a:fld>
            <a:endParaRPr lang="en-GB"/>
          </a:p>
        </p:txBody>
      </p:sp>
    </p:spTree>
    <p:extLst>
      <p:ext uri="{BB962C8B-B14F-4D97-AF65-F5344CB8AC3E}">
        <p14:creationId xmlns:p14="http://schemas.microsoft.com/office/powerpoint/2010/main" val="4212219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5</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25</a:t>
            </a:fld>
            <a:endParaRPr lang="en-GB"/>
          </a:p>
        </p:txBody>
      </p:sp>
    </p:spTree>
    <p:extLst>
      <p:ext uri="{BB962C8B-B14F-4D97-AF65-F5344CB8AC3E}">
        <p14:creationId xmlns:p14="http://schemas.microsoft.com/office/powerpoint/2010/main" val="316602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6</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26</a:t>
            </a:fld>
            <a:endParaRPr lang="en-GB"/>
          </a:p>
        </p:txBody>
      </p:sp>
    </p:spTree>
    <p:extLst>
      <p:ext uri="{BB962C8B-B14F-4D97-AF65-F5344CB8AC3E}">
        <p14:creationId xmlns:p14="http://schemas.microsoft.com/office/powerpoint/2010/main" val="785353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7</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27</a:t>
            </a:fld>
            <a:endParaRPr lang="en-GB"/>
          </a:p>
        </p:txBody>
      </p:sp>
    </p:spTree>
    <p:extLst>
      <p:ext uri="{BB962C8B-B14F-4D97-AF65-F5344CB8AC3E}">
        <p14:creationId xmlns:p14="http://schemas.microsoft.com/office/powerpoint/2010/main" val="20662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9</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28</a:t>
            </a:fld>
            <a:endParaRPr lang="en-GB"/>
          </a:p>
        </p:txBody>
      </p:sp>
    </p:spTree>
    <p:extLst>
      <p:ext uri="{BB962C8B-B14F-4D97-AF65-F5344CB8AC3E}">
        <p14:creationId xmlns:p14="http://schemas.microsoft.com/office/powerpoint/2010/main" val="1259020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11</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29</a:t>
            </a:fld>
            <a:endParaRPr lang="en-GB"/>
          </a:p>
        </p:txBody>
      </p:sp>
    </p:spTree>
    <p:extLst>
      <p:ext uri="{BB962C8B-B14F-4D97-AF65-F5344CB8AC3E}">
        <p14:creationId xmlns:p14="http://schemas.microsoft.com/office/powerpoint/2010/main" val="537509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11</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30</a:t>
            </a:fld>
            <a:endParaRPr lang="en-GB"/>
          </a:p>
        </p:txBody>
      </p:sp>
    </p:spTree>
    <p:extLst>
      <p:ext uri="{BB962C8B-B14F-4D97-AF65-F5344CB8AC3E}">
        <p14:creationId xmlns:p14="http://schemas.microsoft.com/office/powerpoint/2010/main" val="2857559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12</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31</a:t>
            </a:fld>
            <a:endParaRPr lang="en-GB"/>
          </a:p>
        </p:txBody>
      </p:sp>
    </p:spTree>
    <p:extLst>
      <p:ext uri="{BB962C8B-B14F-4D97-AF65-F5344CB8AC3E}">
        <p14:creationId xmlns:p14="http://schemas.microsoft.com/office/powerpoint/2010/main" val="2890819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13</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32</a:t>
            </a:fld>
            <a:endParaRPr lang="en-GB"/>
          </a:p>
        </p:txBody>
      </p:sp>
    </p:spTree>
    <p:extLst>
      <p:ext uri="{BB962C8B-B14F-4D97-AF65-F5344CB8AC3E}">
        <p14:creationId xmlns:p14="http://schemas.microsoft.com/office/powerpoint/2010/main" val="1318906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3</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34</a:t>
            </a:fld>
            <a:endParaRPr lang="en-GB"/>
          </a:p>
        </p:txBody>
      </p:sp>
    </p:spTree>
    <p:extLst>
      <p:ext uri="{BB962C8B-B14F-4D97-AF65-F5344CB8AC3E}">
        <p14:creationId xmlns:p14="http://schemas.microsoft.com/office/powerpoint/2010/main" val="27431436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 The expression ”related party” is defined in section 2(76) of the Companies Act, 2013</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35</a:t>
            </a:fld>
            <a:endParaRPr lang="en-GB"/>
          </a:p>
        </p:txBody>
      </p:sp>
    </p:spTree>
    <p:extLst>
      <p:ext uri="{BB962C8B-B14F-4D97-AF65-F5344CB8AC3E}">
        <p14:creationId xmlns:p14="http://schemas.microsoft.com/office/powerpoint/2010/main" val="10985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4 and 5. Regulation 10 deals with </a:t>
            </a:r>
            <a:r>
              <a:rPr lang="en-IN" sz="1200" dirty="0" smtClean="0">
                <a:solidFill>
                  <a:srgbClr val="FF0000"/>
                </a:solidFill>
              </a:rPr>
              <a:t>in-principle approval .</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6</a:t>
            </a:fld>
            <a:endParaRPr lang="en-GB"/>
          </a:p>
        </p:txBody>
      </p:sp>
    </p:spTree>
    <p:extLst>
      <p:ext uri="{BB962C8B-B14F-4D97-AF65-F5344CB8AC3E}">
        <p14:creationId xmlns:p14="http://schemas.microsoft.com/office/powerpoint/2010/main" val="1123490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3(2) and (3) and clause 8 of the Code of Conduct</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36</a:t>
            </a:fld>
            <a:endParaRPr lang="en-GB"/>
          </a:p>
        </p:txBody>
      </p:sp>
    </p:spTree>
    <p:extLst>
      <p:ext uri="{BB962C8B-B14F-4D97-AF65-F5344CB8AC3E}">
        <p14:creationId xmlns:p14="http://schemas.microsoft.com/office/powerpoint/2010/main" val="1803099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a:t>
            </a:r>
            <a:r>
              <a:rPr lang="en-IN" baseline="0" dirty="0" smtClean="0"/>
              <a:t> 4. IRP is appointed by NCLT u/s 13 read with section 16 of the Code.</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37</a:t>
            </a:fld>
            <a:endParaRPr lang="en-GB"/>
          </a:p>
        </p:txBody>
      </p:sp>
    </p:spTree>
    <p:extLst>
      <p:ext uri="{BB962C8B-B14F-4D97-AF65-F5344CB8AC3E}">
        <p14:creationId xmlns:p14="http://schemas.microsoft.com/office/powerpoint/2010/main" val="13728682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6.</a:t>
            </a:r>
            <a:r>
              <a:rPr lang="en-IN" baseline="0" dirty="0" smtClean="0"/>
              <a:t>   </a:t>
            </a:r>
            <a:r>
              <a:rPr lang="en-IN" dirty="0" smtClean="0"/>
              <a:t>PA is Public Announcement. </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38</a:t>
            </a:fld>
            <a:endParaRPr lang="en-GB"/>
          </a:p>
        </p:txBody>
      </p:sp>
    </p:spTree>
    <p:extLst>
      <p:ext uri="{BB962C8B-B14F-4D97-AF65-F5344CB8AC3E}">
        <p14:creationId xmlns:p14="http://schemas.microsoft.com/office/powerpoint/2010/main" val="839892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7,8 and 9.    </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39</a:t>
            </a:fld>
            <a:endParaRPr lang="en-GB"/>
          </a:p>
        </p:txBody>
      </p:sp>
    </p:spTree>
    <p:extLst>
      <p:ext uri="{BB962C8B-B14F-4D97-AF65-F5344CB8AC3E}">
        <p14:creationId xmlns:p14="http://schemas.microsoft.com/office/powerpoint/2010/main" val="1962524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Regulations 12 ,</a:t>
            </a:r>
            <a:r>
              <a:rPr lang="en-IN" baseline="0" dirty="0" smtClean="0"/>
              <a:t> 13 and 15</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40</a:t>
            </a:fld>
            <a:endParaRPr lang="en-GB"/>
          </a:p>
        </p:txBody>
      </p:sp>
    </p:spTree>
    <p:extLst>
      <p:ext uri="{BB962C8B-B14F-4D97-AF65-F5344CB8AC3E}">
        <p14:creationId xmlns:p14="http://schemas.microsoft.com/office/powerpoint/2010/main" val="1983410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16</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41</a:t>
            </a:fld>
            <a:endParaRPr lang="en-GB"/>
          </a:p>
        </p:txBody>
      </p:sp>
    </p:spTree>
    <p:extLst>
      <p:ext uri="{BB962C8B-B14F-4D97-AF65-F5344CB8AC3E}">
        <p14:creationId xmlns:p14="http://schemas.microsoft.com/office/powerpoint/2010/main" val="19083103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17</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42</a:t>
            </a:fld>
            <a:endParaRPr lang="en-GB"/>
          </a:p>
        </p:txBody>
      </p:sp>
    </p:spTree>
    <p:extLst>
      <p:ext uri="{BB962C8B-B14F-4D97-AF65-F5344CB8AC3E}">
        <p14:creationId xmlns:p14="http://schemas.microsoft.com/office/powerpoint/2010/main" val="6260715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Regulations 18</a:t>
            </a:r>
            <a:r>
              <a:rPr lang="en-IN" baseline="0" dirty="0" smtClean="0"/>
              <a:t> and </a:t>
            </a:r>
            <a:r>
              <a:rPr lang="en-IN" dirty="0" smtClean="0"/>
              <a:t> 19</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43</a:t>
            </a:fld>
            <a:endParaRPr lang="en-GB"/>
          </a:p>
        </p:txBody>
      </p:sp>
    </p:spTree>
    <p:extLst>
      <p:ext uri="{BB962C8B-B14F-4D97-AF65-F5344CB8AC3E}">
        <p14:creationId xmlns:p14="http://schemas.microsoft.com/office/powerpoint/2010/main" val="23865953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21</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44</a:t>
            </a:fld>
            <a:endParaRPr lang="en-GB"/>
          </a:p>
        </p:txBody>
      </p:sp>
    </p:spTree>
    <p:extLst>
      <p:ext uri="{BB962C8B-B14F-4D97-AF65-F5344CB8AC3E}">
        <p14:creationId xmlns:p14="http://schemas.microsoft.com/office/powerpoint/2010/main" val="38309069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21</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45</a:t>
            </a:fld>
            <a:endParaRPr lang="en-GB"/>
          </a:p>
        </p:txBody>
      </p:sp>
    </p:spTree>
    <p:extLst>
      <p:ext uri="{BB962C8B-B14F-4D97-AF65-F5344CB8AC3E}">
        <p14:creationId xmlns:p14="http://schemas.microsoft.com/office/powerpoint/2010/main" val="241128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a:t>
            </a:r>
            <a:r>
              <a:rPr lang="en-IN" baseline="0" dirty="0" smtClean="0"/>
              <a:t> 7.   </a:t>
            </a:r>
            <a:r>
              <a:rPr lang="en-IN" dirty="0" smtClean="0"/>
              <a:t>COR means Certificate of Registration.</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7</a:t>
            </a:fld>
            <a:endParaRPr lang="en-GB"/>
          </a:p>
        </p:txBody>
      </p:sp>
    </p:spTree>
    <p:extLst>
      <p:ext uri="{BB962C8B-B14F-4D97-AF65-F5344CB8AC3E}">
        <p14:creationId xmlns:p14="http://schemas.microsoft.com/office/powerpoint/2010/main" val="41066830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25</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46</a:t>
            </a:fld>
            <a:endParaRPr lang="en-GB"/>
          </a:p>
        </p:txBody>
      </p:sp>
    </p:spTree>
    <p:extLst>
      <p:ext uri="{BB962C8B-B14F-4D97-AF65-F5344CB8AC3E}">
        <p14:creationId xmlns:p14="http://schemas.microsoft.com/office/powerpoint/2010/main" val="15627038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Regulations  22, 23 and 24</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47</a:t>
            </a:fld>
            <a:endParaRPr lang="en-GB"/>
          </a:p>
        </p:txBody>
      </p:sp>
    </p:spTree>
    <p:extLst>
      <p:ext uri="{BB962C8B-B14F-4D97-AF65-F5344CB8AC3E}">
        <p14:creationId xmlns:p14="http://schemas.microsoft.com/office/powerpoint/2010/main" val="771979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27</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48</a:t>
            </a:fld>
            <a:endParaRPr lang="en-GB"/>
          </a:p>
        </p:txBody>
      </p:sp>
    </p:spTree>
    <p:extLst>
      <p:ext uri="{BB962C8B-B14F-4D97-AF65-F5344CB8AC3E}">
        <p14:creationId xmlns:p14="http://schemas.microsoft.com/office/powerpoint/2010/main" val="30128081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28</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49</a:t>
            </a:fld>
            <a:endParaRPr lang="en-GB"/>
          </a:p>
        </p:txBody>
      </p:sp>
    </p:spTree>
    <p:extLst>
      <p:ext uri="{BB962C8B-B14F-4D97-AF65-F5344CB8AC3E}">
        <p14:creationId xmlns:p14="http://schemas.microsoft.com/office/powerpoint/2010/main" val="23626700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29</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50</a:t>
            </a:fld>
            <a:endParaRPr lang="en-GB"/>
          </a:p>
        </p:txBody>
      </p:sp>
    </p:spTree>
    <p:extLst>
      <p:ext uri="{BB962C8B-B14F-4D97-AF65-F5344CB8AC3E}">
        <p14:creationId xmlns:p14="http://schemas.microsoft.com/office/powerpoint/2010/main" val="26372317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Section 5(13)(e) of the Code read with Regulation 31</a:t>
            </a:r>
            <a:r>
              <a:rPr lang="en-IN" baseline="0" dirty="0" smtClean="0"/>
              <a:t> and 32</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52</a:t>
            </a:fld>
            <a:endParaRPr lang="en-GB"/>
          </a:p>
        </p:txBody>
      </p:sp>
    </p:spTree>
    <p:extLst>
      <p:ext uri="{BB962C8B-B14F-4D97-AF65-F5344CB8AC3E}">
        <p14:creationId xmlns:p14="http://schemas.microsoft.com/office/powerpoint/2010/main" val="306226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33 and 34</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53</a:t>
            </a:fld>
            <a:endParaRPr lang="en-GB"/>
          </a:p>
        </p:txBody>
      </p:sp>
    </p:spTree>
    <p:extLst>
      <p:ext uri="{BB962C8B-B14F-4D97-AF65-F5344CB8AC3E}">
        <p14:creationId xmlns:p14="http://schemas.microsoft.com/office/powerpoint/2010/main" val="11507162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a:t>
            </a:r>
            <a:r>
              <a:rPr lang="en-IN" baseline="0" dirty="0" smtClean="0"/>
              <a:t> 35</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54</a:t>
            </a:fld>
            <a:endParaRPr lang="en-GB"/>
          </a:p>
        </p:txBody>
      </p:sp>
    </p:spTree>
    <p:extLst>
      <p:ext uri="{BB962C8B-B14F-4D97-AF65-F5344CB8AC3E}">
        <p14:creationId xmlns:p14="http://schemas.microsoft.com/office/powerpoint/2010/main" val="573966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 36</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55</a:t>
            </a:fld>
            <a:endParaRPr lang="en-GB"/>
          </a:p>
        </p:txBody>
      </p:sp>
    </p:spTree>
    <p:extLst>
      <p:ext uri="{BB962C8B-B14F-4D97-AF65-F5344CB8AC3E}">
        <p14:creationId xmlns:p14="http://schemas.microsoft.com/office/powerpoint/2010/main" val="32096660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36</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56</a:t>
            </a:fld>
            <a:endParaRPr lang="en-GB"/>
          </a:p>
        </p:txBody>
      </p:sp>
    </p:spTree>
    <p:extLst>
      <p:ext uri="{BB962C8B-B14F-4D97-AF65-F5344CB8AC3E}">
        <p14:creationId xmlns:p14="http://schemas.microsoft.com/office/powerpoint/2010/main" val="2141461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a:t>
            </a:r>
            <a:r>
              <a:rPr lang="en-IN" baseline="0" dirty="0" smtClean="0"/>
              <a:t> 7. </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8</a:t>
            </a:fld>
            <a:endParaRPr lang="en-GB"/>
          </a:p>
        </p:txBody>
      </p:sp>
    </p:spTree>
    <p:extLst>
      <p:ext uri="{BB962C8B-B14F-4D97-AF65-F5344CB8AC3E}">
        <p14:creationId xmlns:p14="http://schemas.microsoft.com/office/powerpoint/2010/main" val="33964776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36</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57</a:t>
            </a:fld>
            <a:endParaRPr lang="en-GB"/>
          </a:p>
        </p:txBody>
      </p:sp>
    </p:spTree>
    <p:extLst>
      <p:ext uri="{BB962C8B-B14F-4D97-AF65-F5344CB8AC3E}">
        <p14:creationId xmlns:p14="http://schemas.microsoft.com/office/powerpoint/2010/main" val="24864792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37</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58</a:t>
            </a:fld>
            <a:endParaRPr lang="en-GB"/>
          </a:p>
        </p:txBody>
      </p:sp>
    </p:spTree>
    <p:extLst>
      <p:ext uri="{BB962C8B-B14F-4D97-AF65-F5344CB8AC3E}">
        <p14:creationId xmlns:p14="http://schemas.microsoft.com/office/powerpoint/2010/main" val="32224471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38</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59</a:t>
            </a:fld>
            <a:endParaRPr lang="en-GB"/>
          </a:p>
        </p:txBody>
      </p:sp>
    </p:spTree>
    <p:extLst>
      <p:ext uri="{BB962C8B-B14F-4D97-AF65-F5344CB8AC3E}">
        <p14:creationId xmlns:p14="http://schemas.microsoft.com/office/powerpoint/2010/main" val="37506368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38(2)</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60</a:t>
            </a:fld>
            <a:endParaRPr lang="en-GB"/>
          </a:p>
        </p:txBody>
      </p:sp>
    </p:spTree>
    <p:extLst>
      <p:ext uri="{BB962C8B-B14F-4D97-AF65-F5344CB8AC3E}">
        <p14:creationId xmlns:p14="http://schemas.microsoft.com/office/powerpoint/2010/main" val="11802563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39</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61</a:t>
            </a:fld>
            <a:endParaRPr lang="en-GB"/>
          </a:p>
        </p:txBody>
      </p:sp>
    </p:spTree>
    <p:extLst>
      <p:ext uri="{BB962C8B-B14F-4D97-AF65-F5344CB8AC3E}">
        <p14:creationId xmlns:p14="http://schemas.microsoft.com/office/powerpoint/2010/main" val="40151306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39</a:t>
            </a:r>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62</a:t>
            </a:fld>
            <a:endParaRPr lang="en-GB"/>
          </a:p>
        </p:txBody>
      </p:sp>
    </p:spTree>
    <p:extLst>
      <p:ext uri="{BB962C8B-B14F-4D97-AF65-F5344CB8AC3E}">
        <p14:creationId xmlns:p14="http://schemas.microsoft.com/office/powerpoint/2010/main" val="37503620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 40</a:t>
            </a:r>
            <a:r>
              <a:rPr lang="en-IN" baseline="0" dirty="0" smtClean="0"/>
              <a:t> read </a:t>
            </a:r>
            <a:r>
              <a:rPr lang="en-IN" baseline="0" smtClean="0"/>
              <a:t>with Section 12 of the Code.</a:t>
            </a:r>
            <a:endParaRPr lang="en-IN" smtClean="0"/>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63</a:t>
            </a:fld>
            <a:endParaRPr lang="en-GB"/>
          </a:p>
        </p:txBody>
      </p:sp>
    </p:spTree>
    <p:extLst>
      <p:ext uri="{BB962C8B-B14F-4D97-AF65-F5344CB8AC3E}">
        <p14:creationId xmlns:p14="http://schemas.microsoft.com/office/powerpoint/2010/main" val="18135134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5B52F16-C4B5-4E8F-8402-E6CFC4B6AD88}" type="slidenum">
              <a:rPr lang="en-IN" smtClean="0"/>
              <a:t>64</a:t>
            </a:fld>
            <a:endParaRPr lang="en-IN"/>
          </a:p>
        </p:txBody>
      </p:sp>
    </p:spTree>
    <p:extLst>
      <p:ext uri="{BB962C8B-B14F-4D97-AF65-F5344CB8AC3E}">
        <p14:creationId xmlns:p14="http://schemas.microsoft.com/office/powerpoint/2010/main" val="79289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Refer Regulation</a:t>
            </a:r>
            <a:r>
              <a:rPr lang="en-IN" baseline="0" dirty="0" smtClean="0"/>
              <a:t> 8. Section 220 0f Code deals with appointment of DC and actions which may be taken against IPA.</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9</a:t>
            </a:fld>
            <a:endParaRPr lang="en-GB"/>
          </a:p>
        </p:txBody>
      </p:sp>
    </p:spTree>
    <p:extLst>
      <p:ext uri="{BB962C8B-B14F-4D97-AF65-F5344CB8AC3E}">
        <p14:creationId xmlns:p14="http://schemas.microsoft.com/office/powerpoint/2010/main" val="2009056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a:t>
            </a:r>
            <a:r>
              <a:rPr lang="en-IN" baseline="0" dirty="0" smtClean="0"/>
              <a:t> 8. Section 220 0f Code deals with appointment of DC and actions which may be taken against IPA.</a:t>
            </a:r>
            <a:endParaRPr lang="en-IN" dirty="0" smtClean="0"/>
          </a:p>
          <a:p>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10</a:t>
            </a:fld>
            <a:endParaRPr lang="en-GB"/>
          </a:p>
        </p:txBody>
      </p:sp>
    </p:spTree>
    <p:extLst>
      <p:ext uri="{BB962C8B-B14F-4D97-AF65-F5344CB8AC3E}">
        <p14:creationId xmlns:p14="http://schemas.microsoft.com/office/powerpoint/2010/main" val="285755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dirty="0" smtClean="0"/>
              <a:t>Refer Regulations</a:t>
            </a:r>
            <a:r>
              <a:rPr lang="en-IN" baseline="0" dirty="0" smtClean="0"/>
              <a:t> 8 and 9</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11</a:t>
            </a:fld>
            <a:endParaRPr lang="en-GB"/>
          </a:p>
        </p:txBody>
      </p:sp>
    </p:spTree>
    <p:extLst>
      <p:ext uri="{BB962C8B-B14F-4D97-AF65-F5344CB8AC3E}">
        <p14:creationId xmlns:p14="http://schemas.microsoft.com/office/powerpoint/2010/main" val="3552812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Regulations 3 and 4</a:t>
            </a:r>
            <a:endParaRPr lang="en-IN" dirty="0"/>
          </a:p>
        </p:txBody>
      </p:sp>
      <p:sp>
        <p:nvSpPr>
          <p:cNvPr id="4" name="Slide Number Placeholder 3"/>
          <p:cNvSpPr>
            <a:spLocks noGrp="1"/>
          </p:cNvSpPr>
          <p:nvPr>
            <p:ph type="sldNum" sz="quarter" idx="10"/>
          </p:nvPr>
        </p:nvSpPr>
        <p:spPr/>
        <p:txBody>
          <a:bodyPr/>
          <a:lstStyle/>
          <a:p>
            <a:pPr>
              <a:defRPr/>
            </a:pPr>
            <a:fld id="{8228EE3A-5C0D-4910-B496-EB0F1F6113EB}" type="slidenum">
              <a:rPr lang="en-GB" smtClean="0"/>
              <a:pPr>
                <a:defRPr/>
              </a:pPr>
              <a:t>13</a:t>
            </a:fld>
            <a:endParaRPr lang="en-GB"/>
          </a:p>
        </p:txBody>
      </p:sp>
    </p:spTree>
    <p:extLst>
      <p:ext uri="{BB962C8B-B14F-4D97-AF65-F5344CB8AC3E}">
        <p14:creationId xmlns:p14="http://schemas.microsoft.com/office/powerpoint/2010/main" val="2488339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cs typeface="+mn-cs"/>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cs typeface="+mn-cs"/>
            </a:endParaRPr>
          </a:p>
        </p:txBody>
      </p:sp>
      <p:sp>
        <p:nvSpPr>
          <p:cNvPr id="44035"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440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p:txBody>
          <a:bodyPr/>
          <a:lstStyle>
            <a:lvl1pPr>
              <a:defRPr/>
            </a:lvl1pPr>
          </a:lstStyle>
          <a:p>
            <a:pPr>
              <a:defRPr/>
            </a:pPr>
            <a:r>
              <a:rPr lang="en-GB" altLang="en-US" smtClean="0"/>
              <a:t>nkjain1953@gmail.com   9818348811</a:t>
            </a:r>
            <a:endParaRPr lang="en-GB" altLang="en-US"/>
          </a:p>
        </p:txBody>
      </p:sp>
      <p:sp>
        <p:nvSpPr>
          <p:cNvPr id="40" name="Rectangle 7"/>
          <p:cNvSpPr>
            <a:spLocks noGrp="1" noChangeArrowheads="1"/>
          </p:cNvSpPr>
          <p:nvPr>
            <p:ph type="sldNum" sz="quarter" idx="12"/>
          </p:nvPr>
        </p:nvSpPr>
        <p:spPr/>
        <p:txBody>
          <a:bodyPr/>
          <a:lstStyle>
            <a:lvl1pPr>
              <a:defRPr/>
            </a:lvl1pPr>
          </a:lstStyle>
          <a:p>
            <a:pPr>
              <a:defRPr/>
            </a:pPr>
            <a:fld id="{539D422D-D237-46EB-BA70-B8D95489FD2A}"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C34CF57-2B39-4ADF-B7D3-FFFB7FB12EFE}"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8AACD545-781C-42F8-B27A-4A9E2F54A689}"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sz="1200" b="1">
                <a:solidFill>
                  <a:srgbClr val="FF0000"/>
                </a:solidFill>
              </a:defRPr>
            </a:lvl1pPr>
          </a:lstStyle>
          <a:p>
            <a:pPr>
              <a:defRPr/>
            </a:pPr>
            <a:r>
              <a:rPr lang="en-GB" altLang="en-US" smtClean="0"/>
              <a:t>nkjain1953@gmail.com   9818348811</a:t>
            </a: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CD4AA04-39E1-4DCE-A8D9-AE5E81D20F0B}"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7D18C00-39FB-4309-A164-556664183437}"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96C00D44-2C0F-4210-BD6D-253A8930CFE4}"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7027418C-5D2C-4F09-92B3-79CB0EC25AE0}"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0E7B79EF-C57F-4B8B-AA3B-B6D2C9724E6E}"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9F59F195-94E6-43AA-A6AE-4346D294974D}"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9EE10E02-A808-4D90-B6DF-BD9CDEC52066}"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smtClean="0"/>
              <a:t>nkjain1953@gmail.com   9818348811</a:t>
            </a: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2C510CE-7E0A-41D5-A7DE-8852521DC91A}" type="slidenum">
              <a:rPr lang="en-GB" altLang="en-US"/>
              <a:pPr>
                <a:defRPr/>
              </a:pPr>
              <a:t>‹#›</a:t>
            </a:fld>
            <a:endParaRPr lang="en-GB" altLang="en-US"/>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cs typeface="+mn-cs"/>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301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GB" altLang="en-US"/>
          </a:p>
        </p:txBody>
      </p:sp>
      <p:sp>
        <p:nvSpPr>
          <p:cNvPr id="4301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r>
              <a:rPr lang="en-GB" altLang="en-US" smtClean="0"/>
              <a:t>nkjain1953@gmail.com   9818348811</a:t>
            </a:r>
            <a:endParaRPr lang="en-GB" altLang="en-US"/>
          </a:p>
        </p:txBody>
      </p:sp>
      <p:sp>
        <p:nvSpPr>
          <p:cNvPr id="43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C9F41C73-6648-408A-AD1D-38EE25260DA2}" type="slidenum">
              <a:rPr lang="en-GB" altLang="en-US"/>
              <a:pPr>
                <a:defRPr/>
              </a:pPr>
              <a:t>‹#›</a:t>
            </a:fld>
            <a:endParaRPr lang="en-GB" altLang="en-US"/>
          </a:p>
        </p:txBody>
      </p:sp>
      <p:grpSp>
        <p:nvGrpSpPr>
          <p:cNvPr id="1032" name="Group 8"/>
          <p:cNvGrpSpPr>
            <a:grpSpLocks/>
          </p:cNvGrpSpPr>
          <p:nvPr/>
        </p:nvGrpSpPr>
        <p:grpSpPr bwMode="auto">
          <a:xfrm>
            <a:off x="8153400" y="152400"/>
            <a:ext cx="792163" cy="1295400"/>
            <a:chOff x="5136" y="960"/>
            <a:chExt cx="528" cy="864"/>
          </a:xfrm>
        </p:grpSpPr>
        <p:sp>
          <p:nvSpPr>
            <p:cNvPr id="4301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1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19"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20"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21"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22"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23"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24"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25"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26"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27"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28"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2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cs typeface="+mn-cs"/>
              </a:endParaRPr>
            </a:p>
          </p:txBody>
        </p:sp>
        <p:sp>
          <p:nvSpPr>
            <p:cNvPr id="4303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31"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32"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3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3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35"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36"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3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4303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cs typeface="+mn-cs"/>
              </a:endParaRPr>
            </a:p>
          </p:txBody>
        </p:sp>
        <p:sp>
          <p:nvSpPr>
            <p:cNvPr id="4303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40"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41"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43042"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43"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US">
                <a:cs typeface="+mn-cs"/>
              </a:endParaRPr>
            </a:p>
          </p:txBody>
        </p:sp>
        <p:sp>
          <p:nvSpPr>
            <p:cNvPr id="43044"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43045"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4304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sp>
          <p:nvSpPr>
            <p:cNvPr id="43047"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691" r:id="rId1"/>
    <p:sldLayoutId id="2147483690" r:id="rId2"/>
    <p:sldLayoutId id="2147483689" r:id="rId3"/>
    <p:sldLayoutId id="2147483688" r:id="rId4"/>
    <p:sldLayoutId id="2147483687" r:id="rId5"/>
    <p:sldLayoutId id="2147483686" r:id="rId6"/>
    <p:sldLayoutId id="2147483685" r:id="rId7"/>
    <p:sldLayoutId id="2147483684" r:id="rId8"/>
    <p:sldLayoutId id="2147483683" r:id="rId9"/>
    <p:sldLayoutId id="2147483682" r:id="rId10"/>
    <p:sldLayoutId id="2147483681" r:id="rId11"/>
  </p:sldLayoutIdLst>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kjain1953@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ism.ac.i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80728"/>
            <a:ext cx="6912768" cy="1851248"/>
          </a:xfrm>
        </p:spPr>
        <p:txBody>
          <a:bodyPr anchor="ctr">
            <a:normAutofit fontScale="90000"/>
          </a:bodyPr>
          <a:lstStyle/>
          <a:p>
            <a:pPr algn="ctr"/>
            <a:r>
              <a:rPr lang="en-IN" dirty="0" smtClean="0"/>
              <a:t>Insolvency and Bankruptcy Regulations</a:t>
            </a:r>
            <a:br>
              <a:rPr lang="en-IN" dirty="0" smtClean="0"/>
            </a:br>
            <a:endParaRPr lang="en-IN" dirty="0"/>
          </a:p>
        </p:txBody>
      </p:sp>
      <p:sp>
        <p:nvSpPr>
          <p:cNvPr id="3" name="Subtitle 2"/>
          <p:cNvSpPr>
            <a:spLocks noGrp="1"/>
          </p:cNvSpPr>
          <p:nvPr>
            <p:ph type="subTitle" idx="1"/>
          </p:nvPr>
        </p:nvSpPr>
        <p:spPr>
          <a:xfrm>
            <a:off x="395536" y="2852936"/>
            <a:ext cx="6912768" cy="2592288"/>
          </a:xfrm>
        </p:spPr>
        <p:txBody>
          <a:bodyPr>
            <a:normAutofit fontScale="25000" lnSpcReduction="20000"/>
          </a:bodyPr>
          <a:lstStyle/>
          <a:p>
            <a:pPr>
              <a:lnSpc>
                <a:spcPct val="120000"/>
              </a:lnSpc>
            </a:pPr>
            <a:r>
              <a:rPr lang="en-IN" sz="7200" b="1" dirty="0" smtClean="0"/>
              <a:t>N K Jain</a:t>
            </a:r>
          </a:p>
          <a:p>
            <a:pPr>
              <a:lnSpc>
                <a:spcPct val="120000"/>
              </a:lnSpc>
            </a:pPr>
            <a:r>
              <a:rPr lang="en-IN" sz="6400" b="1" dirty="0" smtClean="0"/>
              <a:t>B.Sc., LLB.,DCL,FCS,FCPSK </a:t>
            </a:r>
          </a:p>
          <a:p>
            <a:pPr>
              <a:lnSpc>
                <a:spcPct val="120000"/>
              </a:lnSpc>
              <a:spcBef>
                <a:spcPts val="0"/>
              </a:spcBef>
            </a:pPr>
            <a:r>
              <a:rPr lang="en-IN" sz="6400" b="1" dirty="0" smtClean="0"/>
              <a:t>Corporate Advisor</a:t>
            </a:r>
          </a:p>
          <a:p>
            <a:pPr>
              <a:lnSpc>
                <a:spcPct val="120000"/>
              </a:lnSpc>
              <a:spcBef>
                <a:spcPts val="0"/>
              </a:spcBef>
            </a:pPr>
            <a:r>
              <a:rPr lang="en-IN" sz="6400" b="1" dirty="0" smtClean="0"/>
              <a:t> Partner, Global FinServe LLP</a:t>
            </a:r>
          </a:p>
          <a:p>
            <a:pPr>
              <a:lnSpc>
                <a:spcPct val="120000"/>
              </a:lnSpc>
              <a:spcBef>
                <a:spcPts val="0"/>
              </a:spcBef>
            </a:pPr>
            <a:r>
              <a:rPr lang="en-IN" sz="6400" b="1" dirty="0" smtClean="0"/>
              <a:t>Member , ASSOCHAM National Council for Corporate Affairs &amp; CSR</a:t>
            </a:r>
          </a:p>
          <a:p>
            <a:pPr>
              <a:lnSpc>
                <a:spcPct val="120000"/>
              </a:lnSpc>
              <a:spcBef>
                <a:spcPts val="0"/>
              </a:spcBef>
            </a:pPr>
            <a:r>
              <a:rPr lang="en-IN" sz="6400" b="1" dirty="0" smtClean="0"/>
              <a:t>Former Council Member and Secretary &amp; CEO, ICSI</a:t>
            </a:r>
          </a:p>
          <a:p>
            <a:pPr>
              <a:lnSpc>
                <a:spcPct val="120000"/>
              </a:lnSpc>
            </a:pPr>
            <a:endParaRPr lang="en-IN" sz="6400" dirty="0" smtClean="0"/>
          </a:p>
          <a:p>
            <a:pPr>
              <a:lnSpc>
                <a:spcPct val="120000"/>
              </a:lnSpc>
            </a:pPr>
            <a:r>
              <a:rPr lang="en-IN" sz="6400" b="1" dirty="0" smtClean="0"/>
              <a:t>Cell: 09818348811</a:t>
            </a:r>
          </a:p>
          <a:p>
            <a:pPr>
              <a:lnSpc>
                <a:spcPct val="120000"/>
              </a:lnSpc>
            </a:pPr>
            <a:r>
              <a:rPr lang="en-IN" sz="6400" b="1" dirty="0" smtClean="0"/>
              <a:t>Landline: 0120 - 4263965</a:t>
            </a:r>
          </a:p>
          <a:p>
            <a:pPr>
              <a:lnSpc>
                <a:spcPct val="120000"/>
              </a:lnSpc>
            </a:pPr>
            <a:r>
              <a:rPr lang="en-IN" sz="6400" b="1" dirty="0" smtClean="0"/>
              <a:t>E-mail: </a:t>
            </a:r>
            <a:r>
              <a:rPr lang="en-IN" sz="6400" b="1" dirty="0" smtClean="0">
                <a:hlinkClick r:id="rId3"/>
              </a:rPr>
              <a:t>nkjain1953@gmail.com</a:t>
            </a:r>
            <a:endParaRPr lang="en-IN" sz="6400" b="1" dirty="0" smtClean="0"/>
          </a:p>
          <a:p>
            <a:pPr>
              <a:lnSpc>
                <a:spcPct val="120000"/>
              </a:lnSpc>
            </a:pPr>
            <a:r>
              <a:rPr lang="en-IN" sz="6400" b="1" dirty="0" smtClean="0"/>
              <a:t>17</a:t>
            </a:r>
            <a:r>
              <a:rPr lang="en-IN" sz="6400" b="1" baseline="30000" dirty="0" smtClean="0"/>
              <a:t>th</a:t>
            </a:r>
            <a:r>
              <a:rPr lang="en-IN" sz="6400" b="1" dirty="0" smtClean="0"/>
              <a:t> December, 2016</a:t>
            </a:r>
          </a:p>
          <a:p>
            <a:pPr>
              <a:lnSpc>
                <a:spcPct val="120000"/>
              </a:lnSpc>
            </a:pPr>
            <a:endParaRPr lang="en-IN"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6429" y="740196"/>
            <a:ext cx="1599510" cy="2104618"/>
          </a:xfrm>
          <a:prstGeom prst="rect">
            <a:avLst/>
          </a:prstGeom>
        </p:spPr>
      </p:pic>
    </p:spTree>
    <p:extLst>
      <p:ext uri="{BB962C8B-B14F-4D97-AF65-F5344CB8AC3E}">
        <p14:creationId xmlns:p14="http://schemas.microsoft.com/office/powerpoint/2010/main" val="3298425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 </a:t>
            </a:r>
            <a:r>
              <a:rPr lang="en-IN" sz="2400" u="sng" dirty="0"/>
              <a:t>Disciplinary Proceedings</a:t>
            </a:r>
            <a:endParaRPr lang="en-IN" sz="2400" dirty="0"/>
          </a:p>
        </p:txBody>
      </p:sp>
      <p:sp>
        <p:nvSpPr>
          <p:cNvPr id="3" name="Content Placeholder 2"/>
          <p:cNvSpPr>
            <a:spLocks noGrp="1"/>
          </p:cNvSpPr>
          <p:nvPr>
            <p:ph idx="1"/>
          </p:nvPr>
        </p:nvSpPr>
        <p:spPr>
          <a:xfrm>
            <a:off x="457200" y="1412776"/>
            <a:ext cx="8229600" cy="4411662"/>
          </a:xfrm>
        </p:spPr>
        <p:txBody>
          <a:bodyPr/>
          <a:lstStyle/>
          <a:p>
            <a:r>
              <a:rPr lang="en-IN" sz="2000" dirty="0" smtClean="0">
                <a:solidFill>
                  <a:srgbClr val="FF0000"/>
                </a:solidFill>
              </a:rPr>
              <a:t>IBBI shall constitute a DC which shall endeavour to dispose of the SCN</a:t>
            </a:r>
            <a:r>
              <a:rPr lang="en-IN" sz="2000" dirty="0" smtClean="0"/>
              <a:t> by a reasoned order in adherence to the principles of natural justice </a:t>
            </a:r>
            <a:r>
              <a:rPr lang="en-IN" sz="2000" dirty="0" smtClean="0">
                <a:solidFill>
                  <a:srgbClr val="FF0000"/>
                </a:solidFill>
              </a:rPr>
              <a:t>within a period of six months of the assignment</a:t>
            </a:r>
            <a:r>
              <a:rPr lang="en-IN" sz="2000" dirty="0" smtClean="0"/>
              <a:t>.</a:t>
            </a:r>
          </a:p>
          <a:p>
            <a:r>
              <a:rPr lang="en-IN" sz="2000" dirty="0" smtClean="0">
                <a:solidFill>
                  <a:srgbClr val="FF0000"/>
                </a:solidFill>
              </a:rPr>
              <a:t>The order may </a:t>
            </a:r>
            <a:r>
              <a:rPr lang="en-IN" sz="2000" dirty="0">
                <a:solidFill>
                  <a:srgbClr val="FF0000"/>
                </a:solidFill>
              </a:rPr>
              <a:t>provide </a:t>
            </a:r>
            <a:r>
              <a:rPr lang="en-IN" sz="2000" dirty="0" smtClean="0">
                <a:solidFill>
                  <a:srgbClr val="FF0000"/>
                </a:solidFill>
              </a:rPr>
              <a:t>for (a) no action; (b) warning; (c) suspend or cancel the registration, impose penalty or disgorge an amount </a:t>
            </a:r>
            <a:r>
              <a:rPr lang="en-IN" sz="2000" dirty="0" smtClean="0"/>
              <a:t>equivalent to unlawful gain or aversion of loss ; or (d) a reference to IBBI to take action u/s 220(5) to provide restitution to the person who suffered loss on account of any contravention from the amount so disgorged.</a:t>
            </a:r>
          </a:p>
          <a:p>
            <a:r>
              <a:rPr lang="en-IN" sz="2000" dirty="0" smtClean="0"/>
              <a:t>The </a:t>
            </a:r>
            <a:r>
              <a:rPr lang="en-IN" sz="2000" dirty="0" smtClean="0">
                <a:solidFill>
                  <a:srgbClr val="FF0000"/>
                </a:solidFill>
              </a:rPr>
              <a:t>order shall not become effective until 30 days have elapsed </a:t>
            </a:r>
            <a:r>
              <a:rPr lang="en-IN" sz="2000" dirty="0" smtClean="0"/>
              <a:t>from the date of issue of the order unless DC states otherwise in the order with reasons for the same.</a:t>
            </a:r>
          </a:p>
          <a:p>
            <a:r>
              <a:rPr lang="en-IN" sz="2000" dirty="0" smtClean="0"/>
              <a:t>The order shall be issued to IPA immediately and published on the website of the IBBI.</a:t>
            </a:r>
            <a:endParaRPr lang="en-IN" sz="2000" dirty="0"/>
          </a:p>
          <a:p>
            <a:endParaRPr lang="en-IN" sz="2000" dirty="0" smtClean="0"/>
          </a:p>
          <a:p>
            <a:pPr>
              <a:buFont typeface="Wingdings" panose="05000000000000000000" pitchFamily="2" charset="2"/>
              <a:buChar char="Ø"/>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10</a:t>
            </a:fld>
            <a:endParaRPr lang="en-GB" altLang="en-US"/>
          </a:p>
        </p:txBody>
      </p:sp>
    </p:spTree>
    <p:extLst>
      <p:ext uri="{BB962C8B-B14F-4D97-AF65-F5344CB8AC3E}">
        <p14:creationId xmlns:p14="http://schemas.microsoft.com/office/powerpoint/2010/main" val="25802736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 </a:t>
            </a:r>
            <a:r>
              <a:rPr lang="en-IN" sz="2400" u="sng" dirty="0"/>
              <a:t>Disciplinary Proceedings</a:t>
            </a:r>
            <a:endParaRPr lang="en-IN" sz="2400" dirty="0"/>
          </a:p>
        </p:txBody>
      </p:sp>
      <p:sp>
        <p:nvSpPr>
          <p:cNvPr id="3" name="Content Placeholder 2"/>
          <p:cNvSpPr>
            <a:spLocks noGrp="1"/>
          </p:cNvSpPr>
          <p:nvPr>
            <p:ph idx="1"/>
          </p:nvPr>
        </p:nvSpPr>
        <p:spPr>
          <a:xfrm>
            <a:off x="457200" y="1753642"/>
            <a:ext cx="8229600" cy="4411662"/>
          </a:xfrm>
        </p:spPr>
        <p:txBody>
          <a:bodyPr/>
          <a:lstStyle/>
          <a:p>
            <a:r>
              <a:rPr lang="en-IN" sz="2400" dirty="0" smtClean="0"/>
              <a:t>If the order passed </a:t>
            </a:r>
            <a:r>
              <a:rPr lang="en-IN" sz="2400" dirty="0" smtClean="0">
                <a:solidFill>
                  <a:srgbClr val="FF0000"/>
                </a:solidFill>
              </a:rPr>
              <a:t>suspends or cancels the registration of the IPA, the DC shall require the IPA </a:t>
            </a:r>
            <a:r>
              <a:rPr lang="en-IN" sz="2400" dirty="0" smtClean="0"/>
              <a:t>to:-</a:t>
            </a:r>
          </a:p>
          <a:p>
            <a:pPr>
              <a:buFont typeface="Wingdings" panose="05000000000000000000" pitchFamily="2" charset="2"/>
              <a:buChar char="Ø"/>
            </a:pPr>
            <a:r>
              <a:rPr lang="en-IN" sz="2400" dirty="0">
                <a:solidFill>
                  <a:srgbClr val="FF0000"/>
                </a:solidFill>
              </a:rPr>
              <a:t>d</a:t>
            </a:r>
            <a:r>
              <a:rPr lang="en-IN" sz="2400" dirty="0" smtClean="0">
                <a:solidFill>
                  <a:srgbClr val="FF0000"/>
                </a:solidFill>
              </a:rPr>
              <a:t>ischarge pending obligations;</a:t>
            </a:r>
          </a:p>
          <a:p>
            <a:pPr>
              <a:buFont typeface="Wingdings" panose="05000000000000000000" pitchFamily="2" charset="2"/>
              <a:buChar char="Ø"/>
            </a:pPr>
            <a:r>
              <a:rPr lang="en-IN" sz="2400" dirty="0">
                <a:solidFill>
                  <a:srgbClr val="FF0000"/>
                </a:solidFill>
              </a:rPr>
              <a:t>c</a:t>
            </a:r>
            <a:r>
              <a:rPr lang="en-IN" sz="2400" dirty="0" smtClean="0">
                <a:solidFill>
                  <a:srgbClr val="FF0000"/>
                </a:solidFill>
              </a:rPr>
              <a:t>ontinue its functions till specified time</a:t>
            </a:r>
            <a:r>
              <a:rPr lang="en-IN" sz="2400" dirty="0" smtClean="0"/>
              <a:t>, to enable the enrolment of its members with another IPA; and</a:t>
            </a:r>
          </a:p>
          <a:p>
            <a:pPr>
              <a:buFont typeface="Wingdings" panose="05000000000000000000" pitchFamily="2" charset="2"/>
              <a:buChar char="Ø"/>
            </a:pPr>
            <a:r>
              <a:rPr lang="en-IN" sz="2400" dirty="0"/>
              <a:t>c</a:t>
            </a:r>
            <a:r>
              <a:rPr lang="en-IN" sz="2400" dirty="0" smtClean="0"/>
              <a:t>omply with any other directions as considered appropriate.</a:t>
            </a:r>
          </a:p>
          <a:p>
            <a:r>
              <a:rPr lang="en-IN" sz="2400" dirty="0" smtClean="0"/>
              <a:t>An </a:t>
            </a:r>
            <a:r>
              <a:rPr lang="en-IN" sz="2400" dirty="0" smtClean="0">
                <a:solidFill>
                  <a:srgbClr val="FF0000"/>
                </a:solidFill>
              </a:rPr>
              <a:t>appeal may be preferred </a:t>
            </a:r>
            <a:r>
              <a:rPr lang="en-IN" sz="2400" dirty="0" smtClean="0"/>
              <a:t>u/s 202 of the Code </a:t>
            </a:r>
            <a:r>
              <a:rPr lang="en-IN" sz="2400" dirty="0" smtClean="0">
                <a:solidFill>
                  <a:srgbClr val="FF0000"/>
                </a:solidFill>
              </a:rPr>
              <a:t>within a period of 30 days</a:t>
            </a:r>
            <a:r>
              <a:rPr lang="en-IN" sz="2400" dirty="0" smtClean="0"/>
              <a:t> of the receipt of impugned order in the manner prescribed in Part III of the NCLT Rules, 2016.</a:t>
            </a:r>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11</a:t>
            </a:fld>
            <a:endParaRPr lang="en-GB" altLang="en-US"/>
          </a:p>
        </p:txBody>
      </p:sp>
    </p:spTree>
    <p:extLst>
      <p:ext uri="{BB962C8B-B14F-4D97-AF65-F5344CB8AC3E}">
        <p14:creationId xmlns:p14="http://schemas.microsoft.com/office/powerpoint/2010/main" val="72125583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(Insolvency Professional Agencies) Regulations, 2016 – </a:t>
            </a:r>
            <a:r>
              <a:rPr lang="en-IN" sz="2400" u="sng" dirty="0" smtClean="0"/>
              <a:t>IPAs Registered Till Date</a:t>
            </a:r>
            <a:endParaRPr lang="en-IN" sz="2400" u="sng" dirty="0"/>
          </a:p>
        </p:txBody>
      </p:sp>
      <p:sp>
        <p:nvSpPr>
          <p:cNvPr id="3" name="Content Placeholder 2"/>
          <p:cNvSpPr>
            <a:spLocks noGrp="1"/>
          </p:cNvSpPr>
          <p:nvPr>
            <p:ph idx="1"/>
          </p:nvPr>
        </p:nvSpPr>
        <p:spPr>
          <a:xfrm>
            <a:off x="457200" y="2185690"/>
            <a:ext cx="8229600" cy="4411662"/>
          </a:xfrm>
        </p:spPr>
        <p:txBody>
          <a:bodyPr/>
          <a:lstStyle/>
          <a:p>
            <a:r>
              <a:rPr lang="en-IN" dirty="0">
                <a:solidFill>
                  <a:srgbClr val="FF0000"/>
                </a:solidFill>
              </a:rPr>
              <a:t>ICSI</a:t>
            </a:r>
            <a:r>
              <a:rPr lang="en-IN" dirty="0"/>
              <a:t> Insolvency Professionals </a:t>
            </a:r>
            <a:r>
              <a:rPr lang="en-IN" dirty="0" smtClean="0"/>
              <a:t>Agency</a:t>
            </a:r>
          </a:p>
          <a:p>
            <a:r>
              <a:rPr lang="en-IN" dirty="0"/>
              <a:t>Indian Institute of Insolvency Professionals of </a:t>
            </a:r>
            <a:r>
              <a:rPr lang="en-IN" dirty="0" smtClean="0">
                <a:solidFill>
                  <a:srgbClr val="FF0000"/>
                </a:solidFill>
              </a:rPr>
              <a:t>ICAI</a:t>
            </a:r>
          </a:p>
          <a:p>
            <a:r>
              <a:rPr lang="en-IN" dirty="0"/>
              <a:t>Insolvency Professional Agency of Institute of </a:t>
            </a:r>
            <a:r>
              <a:rPr lang="en-IN" dirty="0">
                <a:solidFill>
                  <a:srgbClr val="FF0000"/>
                </a:solidFill>
              </a:rPr>
              <a:t>Cost Accountants </a:t>
            </a:r>
            <a:r>
              <a:rPr lang="en-IN" dirty="0"/>
              <a:t>of India</a:t>
            </a:r>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12</a:t>
            </a:fld>
            <a:endParaRPr lang="en-GB" altLang="en-US"/>
          </a:p>
        </p:txBody>
      </p:sp>
    </p:spTree>
    <p:extLst>
      <p:ext uri="{BB962C8B-B14F-4D97-AF65-F5344CB8AC3E}">
        <p14:creationId xmlns:p14="http://schemas.microsoft.com/office/powerpoint/2010/main" val="176851640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a:t>
            </a:r>
            <a:r>
              <a:rPr lang="en-IN" sz="2400" dirty="0" smtClean="0"/>
              <a:t>(Model Bye-Laws and Governing Board of Insolvency </a:t>
            </a:r>
            <a:r>
              <a:rPr lang="en-IN" sz="2400" dirty="0"/>
              <a:t>Professional Agencies) Regulations, 2016</a:t>
            </a:r>
          </a:p>
        </p:txBody>
      </p:sp>
      <p:sp>
        <p:nvSpPr>
          <p:cNvPr id="3" name="Content Placeholder 2"/>
          <p:cNvSpPr>
            <a:spLocks noGrp="1"/>
          </p:cNvSpPr>
          <p:nvPr>
            <p:ph idx="1"/>
          </p:nvPr>
        </p:nvSpPr>
        <p:spPr/>
        <p:txBody>
          <a:bodyPr/>
          <a:lstStyle/>
          <a:p>
            <a:r>
              <a:rPr lang="en-IN" sz="2400" dirty="0" smtClean="0"/>
              <a:t>The </a:t>
            </a:r>
            <a:r>
              <a:rPr lang="en-IN" sz="2400" dirty="0"/>
              <a:t>regulations have come into force </a:t>
            </a:r>
            <a:r>
              <a:rPr lang="en-IN" sz="2400" dirty="0" err="1"/>
              <a:t>w.e.f</a:t>
            </a:r>
            <a:r>
              <a:rPr lang="en-IN" sz="2400" dirty="0"/>
              <a:t> </a:t>
            </a:r>
            <a:r>
              <a:rPr lang="en-IN" sz="2400" dirty="0" smtClean="0"/>
              <a:t> 21.11.2016.</a:t>
            </a:r>
          </a:p>
          <a:p>
            <a:r>
              <a:rPr lang="en-IN" sz="2800" b="1" u="sng" dirty="0">
                <a:solidFill>
                  <a:srgbClr val="FF0000"/>
                </a:solidFill>
              </a:rPr>
              <a:t>Bye- </a:t>
            </a:r>
            <a:r>
              <a:rPr lang="en-IN" sz="2800" b="1" u="sng" dirty="0" smtClean="0">
                <a:solidFill>
                  <a:srgbClr val="FF0000"/>
                </a:solidFill>
              </a:rPr>
              <a:t>Laws</a:t>
            </a:r>
            <a:endParaRPr lang="en-IN" sz="2800" b="1" u="sng" dirty="0" smtClean="0"/>
          </a:p>
          <a:p>
            <a:pPr>
              <a:buFont typeface="Wingdings" panose="05000000000000000000" pitchFamily="2" charset="2"/>
              <a:buChar char="Ø"/>
            </a:pPr>
            <a:r>
              <a:rPr lang="en-IN" sz="2400" dirty="0" smtClean="0">
                <a:solidFill>
                  <a:srgbClr val="FF0000"/>
                </a:solidFill>
              </a:rPr>
              <a:t>IPA shall have its own bye-laws which shall at all times be consistent with the  model bye-laws.</a:t>
            </a:r>
          </a:p>
          <a:p>
            <a:pPr>
              <a:buFont typeface="Wingdings" panose="05000000000000000000" pitchFamily="2" charset="2"/>
              <a:buChar char="Ø"/>
            </a:pPr>
            <a:r>
              <a:rPr lang="en-IN" sz="2400" dirty="0" smtClean="0"/>
              <a:t>IPA shall  publish </a:t>
            </a:r>
            <a:r>
              <a:rPr lang="en-IN" sz="2400" dirty="0"/>
              <a:t>on its website </a:t>
            </a:r>
            <a:r>
              <a:rPr lang="en-IN" sz="2400" dirty="0" smtClean="0"/>
              <a:t>:-</a:t>
            </a:r>
          </a:p>
          <a:p>
            <a:pPr marL="514350" indent="-514350">
              <a:buFont typeface="+mj-lt"/>
              <a:buAutoNum type="romanLcPeriod"/>
            </a:pPr>
            <a:r>
              <a:rPr lang="en-IN" sz="2400" dirty="0" smtClean="0"/>
              <a:t>its bye-laws, </a:t>
            </a:r>
          </a:p>
          <a:p>
            <a:pPr marL="514350" indent="-514350">
              <a:buFont typeface="+mj-lt"/>
              <a:buAutoNum type="romanLcPeriod"/>
            </a:pPr>
            <a:r>
              <a:rPr lang="en-IN" sz="2400" dirty="0" smtClean="0"/>
              <a:t>the composition of all the committees formed; and </a:t>
            </a:r>
          </a:p>
          <a:p>
            <a:pPr marL="514350" indent="-514350">
              <a:buFont typeface="+mj-lt"/>
              <a:buAutoNum type="romanLcPeriod"/>
            </a:pPr>
            <a:r>
              <a:rPr lang="en-IN" sz="2400" dirty="0" smtClean="0"/>
              <a:t>all policies created under the bye-laws.</a:t>
            </a:r>
          </a:p>
          <a:p>
            <a:pPr>
              <a:buFont typeface="Wingdings" panose="05000000000000000000" pitchFamily="2" charset="2"/>
              <a:buChar char="Ø"/>
            </a:pPr>
            <a:r>
              <a:rPr lang="en-IN" sz="2400" dirty="0" smtClean="0">
                <a:solidFill>
                  <a:srgbClr val="FF0000"/>
                </a:solidFill>
              </a:rPr>
              <a:t>The Governing Board may amend the bye-laws by its resolution passed with not less 3/4</a:t>
            </a:r>
            <a:r>
              <a:rPr lang="en-IN" sz="2400" baseline="30000" dirty="0" smtClean="0">
                <a:solidFill>
                  <a:srgbClr val="FF0000"/>
                </a:solidFill>
              </a:rPr>
              <a:t>th</a:t>
            </a:r>
            <a:r>
              <a:rPr lang="en-IN" sz="2400" dirty="0" smtClean="0">
                <a:solidFill>
                  <a:srgbClr val="FF0000"/>
                </a:solidFill>
              </a:rPr>
              <a:t> majority.</a:t>
            </a:r>
          </a:p>
          <a:p>
            <a:endParaRPr lang="en-IN" sz="2400" dirty="0" smtClean="0"/>
          </a:p>
          <a:p>
            <a:pPr marL="0" indent="0">
              <a:buNone/>
            </a:pPr>
            <a:endParaRPr lang="en-IN" sz="1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13</a:t>
            </a:fld>
            <a:endParaRPr lang="en-GB" altLang="en-US"/>
          </a:p>
        </p:txBody>
      </p:sp>
    </p:spTree>
    <p:extLst>
      <p:ext uri="{BB962C8B-B14F-4D97-AF65-F5344CB8AC3E}">
        <p14:creationId xmlns:p14="http://schemas.microsoft.com/office/powerpoint/2010/main" val="333995840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(Model Bye-Laws and Governing Board of Insolvency Professional Agencies) Regulations, 2016</a:t>
            </a:r>
          </a:p>
        </p:txBody>
      </p:sp>
      <p:sp>
        <p:nvSpPr>
          <p:cNvPr id="3" name="Content Placeholder 2"/>
          <p:cNvSpPr>
            <a:spLocks noGrp="1"/>
          </p:cNvSpPr>
          <p:nvPr>
            <p:ph idx="1"/>
          </p:nvPr>
        </p:nvSpPr>
        <p:spPr/>
        <p:txBody>
          <a:bodyPr/>
          <a:lstStyle/>
          <a:p>
            <a:r>
              <a:rPr lang="en-IN" b="1" u="sng" dirty="0" smtClean="0">
                <a:solidFill>
                  <a:srgbClr val="FF0000"/>
                </a:solidFill>
              </a:rPr>
              <a:t>Committees of IPA</a:t>
            </a:r>
          </a:p>
          <a:p>
            <a:pPr>
              <a:buFont typeface="Wingdings" panose="05000000000000000000" pitchFamily="2" charset="2"/>
              <a:buChar char="Ø"/>
            </a:pPr>
            <a:r>
              <a:rPr lang="en-IN" dirty="0" smtClean="0"/>
              <a:t>Advisory committee of professional members</a:t>
            </a:r>
          </a:p>
          <a:p>
            <a:pPr>
              <a:buFont typeface="Wingdings" panose="05000000000000000000" pitchFamily="2" charset="2"/>
              <a:buChar char="Ø"/>
            </a:pPr>
            <a:r>
              <a:rPr lang="en-IN" dirty="0" smtClean="0"/>
              <a:t>Membership Committee</a:t>
            </a:r>
          </a:p>
          <a:p>
            <a:pPr>
              <a:buFont typeface="Wingdings" panose="05000000000000000000" pitchFamily="2" charset="2"/>
              <a:buChar char="Ø"/>
            </a:pPr>
            <a:r>
              <a:rPr lang="en-IN" dirty="0" smtClean="0"/>
              <a:t>Monitoring Committee</a:t>
            </a:r>
          </a:p>
          <a:p>
            <a:pPr>
              <a:buFont typeface="Wingdings" panose="05000000000000000000" pitchFamily="2" charset="2"/>
              <a:buChar char="Ø"/>
            </a:pPr>
            <a:r>
              <a:rPr lang="en-IN" dirty="0" smtClean="0"/>
              <a:t>Grievance Redressal Committee</a:t>
            </a:r>
          </a:p>
          <a:p>
            <a:pPr>
              <a:buFont typeface="Wingdings" panose="05000000000000000000" pitchFamily="2" charset="2"/>
              <a:buChar char="Ø"/>
            </a:pPr>
            <a:r>
              <a:rPr lang="en-IN" dirty="0" smtClean="0"/>
              <a:t>Disciplinary </a:t>
            </a:r>
            <a:r>
              <a:rPr lang="en-IN" dirty="0" smtClean="0"/>
              <a:t>Committee</a:t>
            </a:r>
          </a:p>
          <a:p>
            <a:pPr>
              <a:buFont typeface="Wingdings" panose="05000000000000000000" pitchFamily="2" charset="2"/>
              <a:buChar char="Ø"/>
            </a:pPr>
            <a:r>
              <a:rPr lang="en-IN" dirty="0" smtClean="0"/>
              <a:t>Appellate Panel</a:t>
            </a:r>
            <a:endParaRPr lang="en-IN" dirty="0"/>
          </a:p>
          <a:p>
            <a:pPr>
              <a:buFont typeface="Wingdings" panose="05000000000000000000" pitchFamily="2" charset="2"/>
              <a:buChar char="Ø"/>
            </a:pPr>
            <a:endParaRPr lang="en-IN"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14</a:t>
            </a:fld>
            <a:endParaRPr lang="en-GB" altLang="en-US"/>
          </a:p>
        </p:txBody>
      </p:sp>
    </p:spTree>
    <p:extLst>
      <p:ext uri="{BB962C8B-B14F-4D97-AF65-F5344CB8AC3E}">
        <p14:creationId xmlns:p14="http://schemas.microsoft.com/office/powerpoint/2010/main" val="351152725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(Model Bye-Laws and Governing Board of Insolvency Professional Agencies) Regulations, 2016</a:t>
            </a:r>
          </a:p>
        </p:txBody>
      </p:sp>
      <p:sp>
        <p:nvSpPr>
          <p:cNvPr id="3" name="Content Placeholder 2"/>
          <p:cNvSpPr>
            <a:spLocks noGrp="1"/>
          </p:cNvSpPr>
          <p:nvPr>
            <p:ph idx="1"/>
          </p:nvPr>
        </p:nvSpPr>
        <p:spPr>
          <a:xfrm>
            <a:off x="457200" y="1556792"/>
            <a:ext cx="8229600" cy="4411662"/>
          </a:xfrm>
        </p:spPr>
        <p:txBody>
          <a:bodyPr/>
          <a:lstStyle/>
          <a:p>
            <a:r>
              <a:rPr lang="en-IN" sz="2800" b="1" u="sng" dirty="0" smtClean="0">
                <a:solidFill>
                  <a:srgbClr val="FF0000"/>
                </a:solidFill>
              </a:rPr>
              <a:t>Professional Membership</a:t>
            </a:r>
          </a:p>
          <a:p>
            <a:pPr>
              <a:buFont typeface="Wingdings" panose="05000000000000000000" pitchFamily="2" charset="2"/>
              <a:buChar char="Ø"/>
            </a:pPr>
            <a:r>
              <a:rPr lang="en-IN" sz="2000" dirty="0" smtClean="0">
                <a:solidFill>
                  <a:srgbClr val="FF0000"/>
                </a:solidFill>
              </a:rPr>
              <a:t>An individual eligible to be registered as an insolvency professional with IBBI shall be enrolled as a professional member</a:t>
            </a:r>
            <a:r>
              <a:rPr lang="en-IN" sz="2000" dirty="0" smtClean="0"/>
              <a:t>.</a:t>
            </a:r>
          </a:p>
          <a:p>
            <a:pPr>
              <a:buFont typeface="Wingdings" panose="05000000000000000000" pitchFamily="2" charset="2"/>
              <a:buChar char="Ø"/>
            </a:pPr>
            <a:r>
              <a:rPr lang="en-IN" sz="2000" dirty="0" smtClean="0"/>
              <a:t>An individual may submit an application with such fee as may be specified by the IPA.</a:t>
            </a:r>
          </a:p>
          <a:p>
            <a:pPr>
              <a:buFont typeface="Wingdings" panose="05000000000000000000" pitchFamily="2" charset="2"/>
              <a:buChar char="Ø"/>
            </a:pPr>
            <a:r>
              <a:rPr lang="en-IN" sz="2000" dirty="0" smtClean="0"/>
              <a:t>IPA shall examine the application in accordance with the applicable provisions of the Code, Rules, Regulations and  the Guidelines.</a:t>
            </a:r>
          </a:p>
          <a:p>
            <a:pPr>
              <a:buFont typeface="Wingdings" panose="05000000000000000000" pitchFamily="2" charset="2"/>
              <a:buChar char="Ø"/>
            </a:pPr>
            <a:r>
              <a:rPr lang="en-IN" sz="2000" dirty="0" smtClean="0"/>
              <a:t>IPA shall give an opportunity to the applicant to remove deficiencies, if any, in the application.</a:t>
            </a:r>
          </a:p>
          <a:p>
            <a:pPr>
              <a:buFont typeface="Wingdings" panose="05000000000000000000" pitchFamily="2" charset="2"/>
              <a:buChar char="Ø"/>
            </a:pPr>
            <a:r>
              <a:rPr lang="en-IN" sz="2000" dirty="0" smtClean="0"/>
              <a:t>The acceptance of the application shall be communicated to the applicant along with the Certificate of Membership.</a:t>
            </a:r>
          </a:p>
          <a:p>
            <a:pPr>
              <a:buFont typeface="Wingdings" panose="05000000000000000000" pitchFamily="2" charset="2"/>
              <a:buChar char="Ø"/>
            </a:pPr>
            <a:r>
              <a:rPr lang="en-IN" sz="2000" dirty="0" smtClean="0">
                <a:solidFill>
                  <a:srgbClr val="FF0000"/>
                </a:solidFill>
              </a:rPr>
              <a:t>IPA may require the professional member to pay a fixed sum as its annual membership fee</a:t>
            </a:r>
            <a:r>
              <a:rPr lang="en-IN" sz="2000" dirty="0" smtClean="0"/>
              <a:t>.</a:t>
            </a: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15</a:t>
            </a:fld>
            <a:endParaRPr lang="en-GB" altLang="en-US"/>
          </a:p>
        </p:txBody>
      </p:sp>
    </p:spTree>
    <p:extLst>
      <p:ext uri="{BB962C8B-B14F-4D97-AF65-F5344CB8AC3E}">
        <p14:creationId xmlns:p14="http://schemas.microsoft.com/office/powerpoint/2010/main" val="376421186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(Model Bye-Laws and Governing Board of Insolvency Professional Agencies) Regulations, 2016</a:t>
            </a:r>
          </a:p>
        </p:txBody>
      </p:sp>
      <p:sp>
        <p:nvSpPr>
          <p:cNvPr id="3" name="Content Placeholder 2"/>
          <p:cNvSpPr>
            <a:spLocks noGrp="1"/>
          </p:cNvSpPr>
          <p:nvPr>
            <p:ph idx="1"/>
          </p:nvPr>
        </p:nvSpPr>
        <p:spPr/>
        <p:txBody>
          <a:bodyPr/>
          <a:lstStyle/>
          <a:p>
            <a:r>
              <a:rPr lang="en-IN" u="sng" dirty="0" smtClean="0">
                <a:solidFill>
                  <a:srgbClr val="FF0000"/>
                </a:solidFill>
              </a:rPr>
              <a:t>Policies Required</a:t>
            </a:r>
          </a:p>
          <a:p>
            <a:pPr>
              <a:buFont typeface="Wingdings" panose="05000000000000000000" pitchFamily="2" charset="2"/>
              <a:buChar char="Ø"/>
            </a:pPr>
            <a:r>
              <a:rPr lang="en-IN" sz="2400" dirty="0" smtClean="0"/>
              <a:t>Monitoring Policy</a:t>
            </a:r>
          </a:p>
          <a:p>
            <a:pPr>
              <a:buFont typeface="Wingdings" panose="05000000000000000000" pitchFamily="2" charset="2"/>
              <a:buChar char="Ø"/>
            </a:pPr>
            <a:r>
              <a:rPr lang="en-IN" sz="2400" dirty="0" smtClean="0"/>
              <a:t>Grievance Redressal Policy</a:t>
            </a:r>
          </a:p>
          <a:p>
            <a:pPr>
              <a:buFont typeface="Wingdings" panose="05000000000000000000" pitchFamily="2" charset="2"/>
              <a:buChar char="Ø"/>
            </a:pPr>
            <a:r>
              <a:rPr lang="en-IN" sz="2400" dirty="0" smtClean="0"/>
              <a:t>Disciplinary Policy</a:t>
            </a:r>
          </a:p>
          <a:p>
            <a:pPr>
              <a:buFont typeface="Wingdings" panose="05000000000000000000" pitchFamily="2" charset="2"/>
              <a:buChar char="Ø"/>
            </a:pPr>
            <a:r>
              <a:rPr lang="en-IN" sz="2400" dirty="0" smtClean="0"/>
              <a:t>Code of Conduct</a:t>
            </a:r>
          </a:p>
          <a:p>
            <a:pPr>
              <a:buFont typeface="Wingdings" panose="05000000000000000000" pitchFamily="2" charset="2"/>
              <a:buChar char="Ø"/>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16</a:t>
            </a:fld>
            <a:endParaRPr lang="en-GB" altLang="en-US"/>
          </a:p>
        </p:txBody>
      </p:sp>
    </p:spTree>
    <p:extLst>
      <p:ext uri="{BB962C8B-B14F-4D97-AF65-F5344CB8AC3E}">
        <p14:creationId xmlns:p14="http://schemas.microsoft.com/office/powerpoint/2010/main" val="163441642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(Model Bye-Laws and Governing Board of Insolvency Professional Agencies) Regulations, 2016</a:t>
            </a:r>
          </a:p>
        </p:txBody>
      </p:sp>
      <p:sp>
        <p:nvSpPr>
          <p:cNvPr id="3" name="Content Placeholder 2"/>
          <p:cNvSpPr>
            <a:spLocks noGrp="1"/>
          </p:cNvSpPr>
          <p:nvPr>
            <p:ph idx="1"/>
          </p:nvPr>
        </p:nvSpPr>
        <p:spPr/>
        <p:txBody>
          <a:bodyPr/>
          <a:lstStyle/>
          <a:p>
            <a:r>
              <a:rPr lang="en-IN" sz="2800" b="1" u="sng" dirty="0" smtClean="0">
                <a:solidFill>
                  <a:srgbClr val="FF0000"/>
                </a:solidFill>
              </a:rPr>
              <a:t>Duties o Members</a:t>
            </a:r>
          </a:p>
          <a:p>
            <a:pPr>
              <a:buFont typeface="Wingdings" panose="05000000000000000000" pitchFamily="2" charset="2"/>
              <a:buChar char="Ø"/>
            </a:pPr>
            <a:r>
              <a:rPr lang="en-IN" sz="2000" dirty="0" smtClean="0"/>
              <a:t>Act in good faith in discharge of his duties;</a:t>
            </a:r>
            <a:endParaRPr lang="en-IN" sz="2000" dirty="0"/>
          </a:p>
          <a:p>
            <a:pPr>
              <a:buFont typeface="Wingdings" panose="05000000000000000000" pitchFamily="2" charset="2"/>
              <a:buChar char="Ø"/>
            </a:pPr>
            <a:r>
              <a:rPr lang="en-IN" sz="2000" u="sng" dirty="0" smtClean="0">
                <a:solidFill>
                  <a:srgbClr val="FF0000"/>
                </a:solidFill>
              </a:rPr>
              <a:t>Endeavour to maximise the value of the debtor</a:t>
            </a:r>
            <a:r>
              <a:rPr lang="en-IN" sz="2000" dirty="0" smtClean="0"/>
              <a:t>;</a:t>
            </a:r>
          </a:p>
          <a:p>
            <a:pPr>
              <a:buFont typeface="Wingdings" panose="05000000000000000000" pitchFamily="2" charset="2"/>
              <a:buChar char="Ø"/>
            </a:pPr>
            <a:r>
              <a:rPr lang="en-IN" sz="2000" dirty="0" smtClean="0"/>
              <a:t>Discharge his functions with utmost integrity and objectivity;</a:t>
            </a:r>
          </a:p>
          <a:p>
            <a:pPr>
              <a:buFont typeface="Wingdings" panose="05000000000000000000" pitchFamily="2" charset="2"/>
              <a:buChar char="Ø"/>
            </a:pPr>
            <a:r>
              <a:rPr lang="en-IN" sz="2000" dirty="0" smtClean="0">
                <a:solidFill>
                  <a:srgbClr val="FF0000"/>
                </a:solidFill>
              </a:rPr>
              <a:t>Be independent and impartial</a:t>
            </a:r>
            <a:r>
              <a:rPr lang="en-IN" sz="2000" dirty="0" smtClean="0"/>
              <a:t>;</a:t>
            </a:r>
          </a:p>
          <a:p>
            <a:pPr>
              <a:buFont typeface="Wingdings" panose="05000000000000000000" pitchFamily="2" charset="2"/>
              <a:buChar char="Ø"/>
            </a:pPr>
            <a:r>
              <a:rPr lang="en-IN" sz="2000" dirty="0" smtClean="0"/>
              <a:t>Discharge functions with highest standards of professional ethics;</a:t>
            </a:r>
          </a:p>
          <a:p>
            <a:pPr>
              <a:buFont typeface="Wingdings" panose="05000000000000000000" pitchFamily="2" charset="2"/>
              <a:buChar char="Ø"/>
            </a:pPr>
            <a:r>
              <a:rPr lang="en-IN" sz="2000" dirty="0" smtClean="0"/>
              <a:t>Continuously upgrade his professional expertise;</a:t>
            </a:r>
          </a:p>
          <a:p>
            <a:pPr>
              <a:buFont typeface="Wingdings" panose="05000000000000000000" pitchFamily="2" charset="2"/>
              <a:buChar char="Ø"/>
            </a:pPr>
            <a:r>
              <a:rPr lang="en-IN" sz="2000" u="sng" dirty="0" smtClean="0">
                <a:solidFill>
                  <a:srgbClr val="FF0000"/>
                </a:solidFill>
              </a:rPr>
              <a:t>Perform his duties quickly and efficiently as reasonable, subject to timelines under the Code</a:t>
            </a:r>
            <a:r>
              <a:rPr lang="en-IN" sz="2000" dirty="0" smtClean="0"/>
              <a:t>;</a:t>
            </a:r>
          </a:p>
          <a:p>
            <a:pPr>
              <a:buFont typeface="Wingdings" panose="05000000000000000000" pitchFamily="2" charset="2"/>
              <a:buChar char="Ø"/>
            </a:pPr>
            <a:r>
              <a:rPr lang="en-IN" sz="2000" dirty="0" smtClean="0"/>
              <a:t>Comply with applicable laws in performance of his functions; and</a:t>
            </a:r>
          </a:p>
          <a:p>
            <a:pPr>
              <a:buFont typeface="Wingdings" panose="05000000000000000000" pitchFamily="2" charset="2"/>
              <a:buChar char="Ø"/>
            </a:pPr>
            <a:r>
              <a:rPr lang="en-IN" sz="2000" dirty="0" smtClean="0">
                <a:solidFill>
                  <a:srgbClr val="FF0000"/>
                </a:solidFill>
              </a:rPr>
              <a:t>Maintain confidentiality of information </a:t>
            </a:r>
            <a:r>
              <a:rPr lang="en-IN" sz="2000" dirty="0" smtClean="0"/>
              <a:t>unless required to disclose such information by law.</a:t>
            </a:r>
          </a:p>
          <a:p>
            <a:pPr>
              <a:buFont typeface="Wingdings" panose="05000000000000000000" pitchFamily="2" charset="2"/>
              <a:buChar char="Ø"/>
            </a:pPr>
            <a:endParaRPr lang="en-IN" sz="2000" dirty="0" smtClean="0"/>
          </a:p>
          <a:p>
            <a:pPr marL="457200" indent="-457200">
              <a:buFont typeface="+mj-lt"/>
              <a:buAutoNum type="alphaLcPeriod"/>
            </a:pPr>
            <a:endParaRPr lang="en-IN" sz="2000" dirty="0" smtClean="0"/>
          </a:p>
          <a:p>
            <a:pPr marL="457200" indent="-457200">
              <a:buFont typeface="+mj-lt"/>
              <a:buAutoNum type="alphaLcPeriod"/>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17</a:t>
            </a:fld>
            <a:endParaRPr lang="en-GB" altLang="en-US"/>
          </a:p>
        </p:txBody>
      </p:sp>
    </p:spTree>
    <p:extLst>
      <p:ext uri="{BB962C8B-B14F-4D97-AF65-F5344CB8AC3E}">
        <p14:creationId xmlns:p14="http://schemas.microsoft.com/office/powerpoint/2010/main" val="81942025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(Model Bye-Laws and Governing Board of Insolvency Professional Agencies) Regulations, 2016</a:t>
            </a:r>
          </a:p>
        </p:txBody>
      </p:sp>
      <p:sp>
        <p:nvSpPr>
          <p:cNvPr id="3" name="Content Placeholder 2"/>
          <p:cNvSpPr>
            <a:spLocks noGrp="1"/>
          </p:cNvSpPr>
          <p:nvPr>
            <p:ph idx="1"/>
          </p:nvPr>
        </p:nvSpPr>
        <p:spPr>
          <a:xfrm>
            <a:off x="457200" y="1556792"/>
            <a:ext cx="8229600" cy="4411662"/>
          </a:xfrm>
        </p:spPr>
        <p:txBody>
          <a:bodyPr/>
          <a:lstStyle/>
          <a:p>
            <a:r>
              <a:rPr lang="en-IN" b="1" u="sng" dirty="0" smtClean="0">
                <a:solidFill>
                  <a:srgbClr val="FF0000"/>
                </a:solidFill>
              </a:rPr>
              <a:t>Monitoring of Member</a:t>
            </a:r>
          </a:p>
          <a:p>
            <a:pPr>
              <a:buFont typeface="Wingdings" panose="05000000000000000000" pitchFamily="2" charset="2"/>
              <a:buChar char="Ø"/>
            </a:pPr>
            <a:r>
              <a:rPr lang="en-IN" sz="2000" dirty="0" smtClean="0"/>
              <a:t>IPA have a monitoring policy to monitor the professional activities /conduct of professional members and provide as under:-</a:t>
            </a:r>
          </a:p>
          <a:p>
            <a:pPr marL="457200" indent="-457200">
              <a:buFont typeface="+mj-lt"/>
              <a:buAutoNum type="alphaLcParenR"/>
            </a:pPr>
            <a:r>
              <a:rPr lang="en-IN" sz="2000" dirty="0"/>
              <a:t>t</a:t>
            </a:r>
            <a:r>
              <a:rPr lang="en-IN" sz="2000" dirty="0" smtClean="0"/>
              <a:t>he frequency of monitoring;</a:t>
            </a:r>
          </a:p>
          <a:p>
            <a:pPr marL="457200" indent="-457200">
              <a:buFont typeface="+mj-lt"/>
              <a:buAutoNum type="alphaLcParenR"/>
            </a:pPr>
            <a:r>
              <a:rPr lang="en-IN" sz="2000" dirty="0"/>
              <a:t>m</a:t>
            </a:r>
            <a:r>
              <a:rPr lang="en-IN" sz="2000" dirty="0" smtClean="0"/>
              <a:t>anner and format of submission or collection of information and records of the professional members;</a:t>
            </a:r>
          </a:p>
          <a:p>
            <a:pPr marL="457200" indent="-457200">
              <a:buFont typeface="+mj-lt"/>
              <a:buAutoNum type="alphaLcParenR"/>
            </a:pPr>
            <a:r>
              <a:rPr lang="en-IN" sz="2000" dirty="0" smtClean="0">
                <a:solidFill>
                  <a:srgbClr val="FF0000"/>
                </a:solidFill>
              </a:rPr>
              <a:t>professional members to comply with monitoring </a:t>
            </a:r>
            <a:r>
              <a:rPr lang="en-IN" sz="2000" dirty="0">
                <a:solidFill>
                  <a:srgbClr val="FF0000"/>
                </a:solidFill>
              </a:rPr>
              <a:t>p</a:t>
            </a:r>
            <a:r>
              <a:rPr lang="en-IN" sz="2000" dirty="0" smtClean="0">
                <a:solidFill>
                  <a:srgbClr val="FF0000"/>
                </a:solidFill>
              </a:rPr>
              <a:t>olicy</a:t>
            </a:r>
            <a:r>
              <a:rPr lang="en-IN" sz="2000" dirty="0" smtClean="0"/>
              <a:t>;</a:t>
            </a:r>
          </a:p>
          <a:p>
            <a:pPr marL="457200" indent="-457200">
              <a:buFont typeface="+mj-lt"/>
              <a:buAutoNum type="alphaLcParenR"/>
            </a:pPr>
            <a:r>
              <a:rPr lang="en-IN" sz="2000" dirty="0"/>
              <a:t>u</a:t>
            </a:r>
            <a:r>
              <a:rPr lang="en-IN" sz="2000" dirty="0" smtClean="0"/>
              <a:t>se, analysis and storage of information and records;</a:t>
            </a:r>
          </a:p>
          <a:p>
            <a:pPr marL="457200" indent="-457200">
              <a:buFont typeface="+mj-lt"/>
              <a:buAutoNum type="alphaLcParenR"/>
            </a:pPr>
            <a:r>
              <a:rPr lang="en-IN" sz="2000" u="sng" dirty="0">
                <a:solidFill>
                  <a:srgbClr val="FF0000"/>
                </a:solidFill>
              </a:rPr>
              <a:t>e</a:t>
            </a:r>
            <a:r>
              <a:rPr lang="en-IN" sz="2000" u="sng" dirty="0" smtClean="0">
                <a:solidFill>
                  <a:srgbClr val="FF0000"/>
                </a:solidFill>
              </a:rPr>
              <a:t>valuation of performance of members</a:t>
            </a:r>
            <a:r>
              <a:rPr lang="en-IN" sz="2000" dirty="0" smtClean="0"/>
              <a:t>; and</a:t>
            </a:r>
          </a:p>
          <a:p>
            <a:pPr marL="457200" indent="-457200">
              <a:buFont typeface="+mj-lt"/>
              <a:buAutoNum type="alphaLcParenR"/>
            </a:pPr>
            <a:r>
              <a:rPr lang="en-IN" sz="2000" dirty="0" smtClean="0"/>
              <a:t>Any other matter that may be specified by the governing board.</a:t>
            </a:r>
          </a:p>
          <a:p>
            <a:pPr>
              <a:buFont typeface="Wingdings" panose="05000000000000000000" pitchFamily="2" charset="2"/>
              <a:buChar char="Ø"/>
            </a:pPr>
            <a:r>
              <a:rPr lang="en-IN" sz="2000" dirty="0" smtClean="0"/>
              <a:t>IPA shall submit a report to the IBBI with information collected during monitoring.</a:t>
            </a:r>
          </a:p>
          <a:p>
            <a:pPr marL="457200" indent="-457200">
              <a:buFont typeface="+mj-lt"/>
              <a:buAutoNum type="alphaLcParenR"/>
            </a:pPr>
            <a:endParaRPr lang="en-IN" sz="2000" dirty="0" smtClean="0"/>
          </a:p>
          <a:p>
            <a:pPr marL="457200" indent="-457200">
              <a:buFont typeface="+mj-lt"/>
              <a:buAutoNum type="alphaLcParenR"/>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18</a:t>
            </a:fld>
            <a:endParaRPr lang="en-GB" altLang="en-US"/>
          </a:p>
        </p:txBody>
      </p:sp>
    </p:spTree>
    <p:extLst>
      <p:ext uri="{BB962C8B-B14F-4D97-AF65-F5344CB8AC3E}">
        <p14:creationId xmlns:p14="http://schemas.microsoft.com/office/powerpoint/2010/main" val="359888705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(Model Bye-Laws and Governing Board of Insolvency Professional Agencies) Regulations, 2016</a:t>
            </a:r>
          </a:p>
        </p:txBody>
      </p:sp>
      <p:sp>
        <p:nvSpPr>
          <p:cNvPr id="3" name="Content Placeholder 2"/>
          <p:cNvSpPr>
            <a:spLocks noGrp="1"/>
          </p:cNvSpPr>
          <p:nvPr>
            <p:ph idx="1"/>
          </p:nvPr>
        </p:nvSpPr>
        <p:spPr>
          <a:xfrm>
            <a:off x="457200" y="1556792"/>
            <a:ext cx="8229600" cy="4411662"/>
          </a:xfrm>
        </p:spPr>
        <p:txBody>
          <a:bodyPr/>
          <a:lstStyle/>
          <a:p>
            <a:r>
              <a:rPr lang="en-IN" sz="2800" b="1" u="sng" dirty="0" smtClean="0">
                <a:solidFill>
                  <a:srgbClr val="FF0000"/>
                </a:solidFill>
              </a:rPr>
              <a:t>Governing Board</a:t>
            </a:r>
          </a:p>
          <a:p>
            <a:pPr>
              <a:buFont typeface="Wingdings" panose="05000000000000000000" pitchFamily="2" charset="2"/>
              <a:buChar char="Ø"/>
            </a:pPr>
            <a:r>
              <a:rPr lang="en-IN" sz="2400" dirty="0" smtClean="0">
                <a:solidFill>
                  <a:srgbClr val="FF0000"/>
                </a:solidFill>
              </a:rPr>
              <a:t>Minimum </a:t>
            </a:r>
            <a:r>
              <a:rPr lang="en-IN" sz="2400" dirty="0">
                <a:solidFill>
                  <a:srgbClr val="FF0000"/>
                </a:solidFill>
              </a:rPr>
              <a:t> </a:t>
            </a:r>
            <a:r>
              <a:rPr lang="en-IN" sz="2400" dirty="0" smtClean="0">
                <a:solidFill>
                  <a:srgbClr val="FF0000"/>
                </a:solidFill>
              </a:rPr>
              <a:t>7 directors</a:t>
            </a:r>
          </a:p>
          <a:p>
            <a:pPr>
              <a:buFont typeface="Wingdings" panose="05000000000000000000" pitchFamily="2" charset="2"/>
              <a:buChar char="Ø"/>
            </a:pPr>
            <a:r>
              <a:rPr lang="en-IN" sz="2400" dirty="0" smtClean="0"/>
              <a:t>More than 1/2 of directors to be persons resident in India</a:t>
            </a:r>
          </a:p>
          <a:p>
            <a:pPr>
              <a:buFont typeface="Wingdings" panose="05000000000000000000" pitchFamily="2" charset="2"/>
              <a:buChar char="Ø"/>
            </a:pPr>
            <a:r>
              <a:rPr lang="en-IN" sz="2400" dirty="0" smtClean="0"/>
              <a:t>Not more than 1/4</a:t>
            </a:r>
            <a:r>
              <a:rPr lang="en-IN" sz="2400" baseline="30000" dirty="0" smtClean="0"/>
              <a:t>th</a:t>
            </a:r>
            <a:r>
              <a:rPr lang="en-IN" sz="2400" dirty="0" smtClean="0"/>
              <a:t> of directors shall be IPs</a:t>
            </a:r>
          </a:p>
          <a:p>
            <a:pPr>
              <a:buFont typeface="Wingdings" panose="05000000000000000000" pitchFamily="2" charset="2"/>
              <a:buChar char="Ø"/>
            </a:pPr>
            <a:r>
              <a:rPr lang="en-IN" sz="2400" dirty="0">
                <a:solidFill>
                  <a:srgbClr val="FF0000"/>
                </a:solidFill>
              </a:rPr>
              <a:t>More than 1/2 of </a:t>
            </a:r>
            <a:r>
              <a:rPr lang="en-IN" sz="2400" dirty="0" smtClean="0">
                <a:solidFill>
                  <a:srgbClr val="FF0000"/>
                </a:solidFill>
              </a:rPr>
              <a:t>directors shall be independent</a:t>
            </a:r>
          </a:p>
          <a:p>
            <a:pPr>
              <a:buFont typeface="Wingdings" panose="05000000000000000000" pitchFamily="2" charset="2"/>
              <a:buChar char="Ø"/>
            </a:pPr>
            <a:r>
              <a:rPr lang="en-IN" sz="2400" dirty="0" smtClean="0"/>
              <a:t>No meeting of the governing board shall be held without the presence of at least one ID</a:t>
            </a:r>
          </a:p>
          <a:p>
            <a:pPr>
              <a:buFont typeface="Wingdings" panose="05000000000000000000" pitchFamily="2" charset="2"/>
              <a:buChar char="Ø"/>
            </a:pPr>
            <a:r>
              <a:rPr lang="en-IN" sz="2400" dirty="0" smtClean="0"/>
              <a:t>An </a:t>
            </a:r>
            <a:r>
              <a:rPr lang="en-IN" sz="2400" dirty="0" smtClean="0">
                <a:solidFill>
                  <a:srgbClr val="FF0000"/>
                </a:solidFill>
              </a:rPr>
              <a:t>ID shall be the Chairperson of the Governing Board</a:t>
            </a:r>
          </a:p>
          <a:p>
            <a:pPr marL="457200" indent="-457200">
              <a:buFont typeface="+mj-lt"/>
              <a:buAutoNum type="alphaLcPeriod"/>
            </a:pPr>
            <a:r>
              <a:rPr lang="en-IN" sz="2400" dirty="0" smtClean="0"/>
              <a:t>More than 1/2 shall be rounded to next higher number</a:t>
            </a:r>
          </a:p>
          <a:p>
            <a:pPr marL="457200" indent="-457200">
              <a:buFont typeface="+mj-lt"/>
              <a:buAutoNum type="alphaLcPeriod"/>
            </a:pPr>
            <a:r>
              <a:rPr lang="en-IN" sz="2400" dirty="0"/>
              <a:t>Not more than </a:t>
            </a:r>
            <a:r>
              <a:rPr lang="en-IN" sz="2400" dirty="0" smtClean="0"/>
              <a:t>1/4</a:t>
            </a:r>
            <a:r>
              <a:rPr lang="en-IN" sz="2400" baseline="30000" dirty="0" smtClean="0"/>
              <a:t>th </a:t>
            </a:r>
            <a:r>
              <a:rPr lang="en-IN" sz="2400" dirty="0"/>
              <a:t>shall be rounded to next </a:t>
            </a:r>
            <a:r>
              <a:rPr lang="en-IN" sz="2400" dirty="0" smtClean="0"/>
              <a:t>lower number.</a:t>
            </a:r>
          </a:p>
          <a:p>
            <a:pPr marL="457200" indent="-457200">
              <a:buFont typeface="+mj-lt"/>
              <a:buAutoNum type="alphaLcPeriod"/>
            </a:pPr>
            <a:endParaRPr lang="en-IN" sz="2400" dirty="0" smtClean="0"/>
          </a:p>
          <a:p>
            <a:pPr marL="457200" indent="-457200">
              <a:buFont typeface="+mj-lt"/>
              <a:buAutoNum type="alphaLcPeriod"/>
            </a:pPr>
            <a:endParaRPr lang="en-IN" sz="2400" dirty="0" smtClean="0"/>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smtClean="0"/>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dirty="0"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19</a:t>
            </a:fld>
            <a:endParaRPr lang="en-GB" altLang="en-US"/>
          </a:p>
        </p:txBody>
      </p:sp>
    </p:spTree>
    <p:extLst>
      <p:ext uri="{BB962C8B-B14F-4D97-AF65-F5344CB8AC3E}">
        <p14:creationId xmlns:p14="http://schemas.microsoft.com/office/powerpoint/2010/main" val="315277214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IN" dirty="0" smtClean="0"/>
              <a:t>I &amp; B Regulations </a:t>
            </a:r>
            <a:endParaRPr lang="en-IN" dirty="0"/>
          </a:p>
        </p:txBody>
      </p:sp>
      <p:sp>
        <p:nvSpPr>
          <p:cNvPr id="3" name="Content Placeholder 2"/>
          <p:cNvSpPr>
            <a:spLocks noGrp="1"/>
          </p:cNvSpPr>
          <p:nvPr>
            <p:ph idx="1"/>
          </p:nvPr>
        </p:nvSpPr>
        <p:spPr>
          <a:xfrm>
            <a:off x="457200" y="1412776"/>
            <a:ext cx="8229600" cy="4411662"/>
          </a:xfrm>
        </p:spPr>
        <p:txBody>
          <a:bodyPr/>
          <a:lstStyle/>
          <a:p>
            <a:pPr marL="514350" indent="-514350">
              <a:buFont typeface="+mj-lt"/>
              <a:buAutoNum type="arabicParenR"/>
            </a:pPr>
            <a:r>
              <a:rPr lang="en-IN" sz="2000" dirty="0" smtClean="0"/>
              <a:t>Insolvency and Bankruptcy Board of India </a:t>
            </a:r>
            <a:r>
              <a:rPr lang="en-IN" sz="2000" dirty="0" smtClean="0">
                <a:solidFill>
                  <a:srgbClr val="FF0000"/>
                </a:solidFill>
              </a:rPr>
              <a:t>(Insolvency Professional Agencies) </a:t>
            </a:r>
            <a:r>
              <a:rPr lang="en-IN" sz="2000" dirty="0" smtClean="0"/>
              <a:t>Regulations, 2016</a:t>
            </a:r>
          </a:p>
          <a:p>
            <a:pPr marL="514350" indent="-514350">
              <a:buFont typeface="+mj-lt"/>
              <a:buAutoNum type="arabicParenR"/>
            </a:pPr>
            <a:r>
              <a:rPr lang="en-IN" sz="2000" dirty="0"/>
              <a:t>Insolvency and Bankruptcy Board of </a:t>
            </a:r>
            <a:r>
              <a:rPr lang="en-IN" sz="2000" dirty="0" smtClean="0"/>
              <a:t>India </a:t>
            </a:r>
            <a:r>
              <a:rPr lang="en-IN" sz="2000" dirty="0" smtClean="0">
                <a:solidFill>
                  <a:srgbClr val="FF0000"/>
                </a:solidFill>
              </a:rPr>
              <a:t>(Model Bye- Laws and Governing Board of Insolvency Professional Agencies)</a:t>
            </a:r>
            <a:r>
              <a:rPr lang="en-IN" sz="2000" dirty="0" smtClean="0"/>
              <a:t> Regulations, 2016</a:t>
            </a:r>
          </a:p>
          <a:p>
            <a:pPr marL="514350" indent="-514350">
              <a:buFont typeface="+mj-lt"/>
              <a:buAutoNum type="arabicParenR"/>
            </a:pPr>
            <a:r>
              <a:rPr lang="en-IN" sz="2000" dirty="0"/>
              <a:t>Insolvency and Bankruptcy Board of </a:t>
            </a:r>
            <a:r>
              <a:rPr lang="en-IN" sz="2000" dirty="0" smtClean="0"/>
              <a:t>India </a:t>
            </a:r>
            <a:r>
              <a:rPr lang="en-IN" sz="2000" dirty="0" smtClean="0">
                <a:solidFill>
                  <a:srgbClr val="FF0000"/>
                </a:solidFill>
              </a:rPr>
              <a:t>(</a:t>
            </a:r>
            <a:r>
              <a:rPr lang="en-IN" sz="2000" dirty="0">
                <a:solidFill>
                  <a:srgbClr val="FF0000"/>
                </a:solidFill>
              </a:rPr>
              <a:t>Insolvency </a:t>
            </a:r>
            <a:r>
              <a:rPr lang="en-IN" sz="2000" dirty="0" smtClean="0">
                <a:solidFill>
                  <a:srgbClr val="FF0000"/>
                </a:solidFill>
              </a:rPr>
              <a:t>Professionals)</a:t>
            </a:r>
            <a:r>
              <a:rPr lang="en-IN" sz="2000" dirty="0" smtClean="0"/>
              <a:t> </a:t>
            </a:r>
            <a:r>
              <a:rPr lang="en-IN" sz="2000" dirty="0"/>
              <a:t>Regulations, </a:t>
            </a:r>
            <a:r>
              <a:rPr lang="en-IN" sz="2000" dirty="0" smtClean="0"/>
              <a:t>2016</a:t>
            </a:r>
          </a:p>
          <a:p>
            <a:pPr marL="514350" indent="-514350">
              <a:buFont typeface="+mj-lt"/>
              <a:buAutoNum type="arabicParenR"/>
            </a:pPr>
            <a:r>
              <a:rPr lang="en-IN" sz="2000" dirty="0"/>
              <a:t>Insolvency and Bankruptcy Board of </a:t>
            </a:r>
            <a:r>
              <a:rPr lang="en-IN" sz="2000" dirty="0" smtClean="0"/>
              <a:t>India </a:t>
            </a:r>
            <a:r>
              <a:rPr lang="en-IN" sz="2000" dirty="0" smtClean="0">
                <a:solidFill>
                  <a:srgbClr val="FF0000"/>
                </a:solidFill>
              </a:rPr>
              <a:t>(Insolvency Resolution Process for Corporate Persons) </a:t>
            </a:r>
            <a:r>
              <a:rPr lang="en-IN" sz="2000" dirty="0"/>
              <a:t>Regulations, 2016</a:t>
            </a:r>
          </a:p>
          <a:p>
            <a:pPr marL="514350" indent="-514350">
              <a:buFont typeface="+mj-lt"/>
              <a:buAutoNum type="arabicParenR"/>
            </a:pPr>
            <a:r>
              <a:rPr lang="en-IN" sz="2000" dirty="0" smtClean="0"/>
              <a:t>Insolvency </a:t>
            </a:r>
            <a:r>
              <a:rPr lang="en-IN" sz="2000" dirty="0"/>
              <a:t>and Bankruptcy Board of </a:t>
            </a:r>
            <a:r>
              <a:rPr lang="en-IN" sz="2000" dirty="0" smtClean="0"/>
              <a:t>India(Liquidation Process) Regulations, 2016</a:t>
            </a:r>
          </a:p>
          <a:p>
            <a:pPr marL="514350" indent="-514350">
              <a:buFont typeface="+mj-lt"/>
              <a:buAutoNum type="arabicParenR"/>
            </a:pPr>
            <a:endParaRPr lang="en-IN" sz="2000" dirty="0"/>
          </a:p>
          <a:p>
            <a:pPr marL="514350" indent="-514350">
              <a:buFont typeface="+mj-lt"/>
              <a:buAutoNum type="arabicParenR"/>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a:t>
            </a:fld>
            <a:endParaRPr lang="en-GB" altLang="en-US"/>
          </a:p>
        </p:txBody>
      </p:sp>
    </p:spTree>
    <p:extLst>
      <p:ext uri="{BB962C8B-B14F-4D97-AF65-F5344CB8AC3E}">
        <p14:creationId xmlns:p14="http://schemas.microsoft.com/office/powerpoint/2010/main" val="3138987828"/>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IN" sz="3200" dirty="0"/>
              <a:t>Insolvency and Bankruptcy Board of India </a:t>
            </a:r>
            <a:r>
              <a:rPr lang="en-IN" sz="3200" dirty="0" smtClean="0"/>
              <a:t>(Insolvency Professionals) </a:t>
            </a:r>
            <a:r>
              <a:rPr lang="en-IN" sz="3200" dirty="0"/>
              <a:t>Regulations, 2016</a:t>
            </a:r>
          </a:p>
        </p:txBody>
      </p:sp>
      <p:sp>
        <p:nvSpPr>
          <p:cNvPr id="3" name="Content Placeholder 2"/>
          <p:cNvSpPr>
            <a:spLocks noGrp="1"/>
          </p:cNvSpPr>
          <p:nvPr>
            <p:ph idx="1"/>
          </p:nvPr>
        </p:nvSpPr>
        <p:spPr>
          <a:xfrm>
            <a:off x="457200" y="1969666"/>
            <a:ext cx="8229600" cy="4411662"/>
          </a:xfrm>
        </p:spPr>
        <p:txBody>
          <a:bodyPr/>
          <a:lstStyle/>
          <a:p>
            <a:r>
              <a:rPr lang="en-IN" sz="3600" dirty="0" smtClean="0"/>
              <a:t>These regulations have come into force on 29.11.2016</a:t>
            </a:r>
          </a:p>
          <a:p>
            <a:r>
              <a:rPr lang="en-IN" sz="3600" dirty="0" smtClean="0">
                <a:solidFill>
                  <a:srgbClr val="FF0000"/>
                </a:solidFill>
              </a:rPr>
              <a:t>“professional member” </a:t>
            </a:r>
            <a:r>
              <a:rPr lang="en-IN" sz="3600" dirty="0" smtClean="0"/>
              <a:t>means an individual who has been enrolled as a member of an IPA</a:t>
            </a:r>
            <a:endParaRPr lang="en-IN" sz="36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20</a:t>
            </a:fld>
            <a:endParaRPr lang="en-GB" altLang="en-US"/>
          </a:p>
        </p:txBody>
      </p:sp>
    </p:spTree>
    <p:extLst>
      <p:ext uri="{BB962C8B-B14F-4D97-AF65-F5344CB8AC3E}">
        <p14:creationId xmlns:p14="http://schemas.microsoft.com/office/powerpoint/2010/main" val="11971970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smtClean="0"/>
              <a:t>IP </a:t>
            </a:r>
            <a:r>
              <a:rPr lang="en-IN" sz="3600" dirty="0"/>
              <a:t>Regulations, </a:t>
            </a:r>
            <a:r>
              <a:rPr lang="en-IN" sz="3600" dirty="0" smtClean="0"/>
              <a:t>2016</a:t>
            </a:r>
            <a:br>
              <a:rPr lang="en-IN" sz="3600" dirty="0" smtClean="0"/>
            </a:br>
            <a:r>
              <a:rPr lang="en-IN" sz="3600" u="sng" dirty="0">
                <a:solidFill>
                  <a:srgbClr val="FF0000"/>
                </a:solidFill>
              </a:rPr>
              <a:t>Insolvency Examinations</a:t>
            </a:r>
            <a:r>
              <a:rPr lang="en-IN" sz="3600" dirty="0">
                <a:solidFill>
                  <a:srgbClr val="FF0000"/>
                </a:solidFill>
              </a:rPr>
              <a:t/>
            </a:r>
            <a:br>
              <a:rPr lang="en-IN" sz="3600" dirty="0">
                <a:solidFill>
                  <a:srgbClr val="FF0000"/>
                </a:solidFill>
              </a:rPr>
            </a:br>
            <a:r>
              <a:rPr lang="en-IN" sz="3600" dirty="0" smtClean="0"/>
              <a:t/>
            </a:r>
            <a:br>
              <a:rPr lang="en-IN" sz="3600" dirty="0" smtClean="0"/>
            </a:br>
            <a:endParaRPr lang="en-IN" sz="36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sz="2400" dirty="0" smtClean="0"/>
              <a:t>IBBI to conduct a </a:t>
            </a:r>
            <a:r>
              <a:rPr lang="en-IN" sz="2400" u="sng" dirty="0" smtClean="0">
                <a:solidFill>
                  <a:srgbClr val="FF0000"/>
                </a:solidFill>
              </a:rPr>
              <a:t>“National Insolvency Examination” </a:t>
            </a:r>
            <a:r>
              <a:rPr lang="en-IN" sz="2400" dirty="0" smtClean="0"/>
              <a:t>to test the knowledge and practical skills  of individuals in the areas of insolvency, bankruptcy and allied subjects.</a:t>
            </a:r>
          </a:p>
          <a:p>
            <a:pPr>
              <a:buFont typeface="Wingdings" panose="05000000000000000000" pitchFamily="2" charset="2"/>
              <a:buChar char="Ø"/>
            </a:pPr>
            <a:r>
              <a:rPr lang="en-IN" sz="2400" dirty="0"/>
              <a:t>IBBI to conduct a </a:t>
            </a:r>
            <a:r>
              <a:rPr lang="en-IN" sz="2400" u="sng" dirty="0" smtClean="0">
                <a:solidFill>
                  <a:srgbClr val="FF0000"/>
                </a:solidFill>
              </a:rPr>
              <a:t>“Limited </a:t>
            </a:r>
            <a:r>
              <a:rPr lang="en-IN" sz="2400" u="sng" dirty="0">
                <a:solidFill>
                  <a:srgbClr val="FF0000"/>
                </a:solidFill>
              </a:rPr>
              <a:t>Insolvency Examination” </a:t>
            </a:r>
            <a:r>
              <a:rPr lang="en-IN" sz="2400" dirty="0"/>
              <a:t>to test the knowledge and </a:t>
            </a:r>
            <a:r>
              <a:rPr lang="en-IN" sz="2400" dirty="0" smtClean="0"/>
              <a:t>application of knowledge </a:t>
            </a:r>
            <a:r>
              <a:rPr lang="en-IN" sz="2400" dirty="0"/>
              <a:t>of individuals in the areas of insolvency, bankruptcy and allied subjects</a:t>
            </a:r>
            <a:r>
              <a:rPr lang="en-IN" sz="2400" dirty="0" smtClean="0"/>
              <a:t>.</a:t>
            </a:r>
          </a:p>
          <a:p>
            <a:pPr>
              <a:buFont typeface="Wingdings" panose="05000000000000000000" pitchFamily="2" charset="2"/>
              <a:buChar char="Ø"/>
            </a:pPr>
            <a:r>
              <a:rPr lang="en-IN" sz="2400" dirty="0" smtClean="0"/>
              <a:t>The syllabus, format, frequency and qualifying marks of the </a:t>
            </a:r>
            <a:r>
              <a:rPr lang="en-IN" sz="2400" dirty="0">
                <a:solidFill>
                  <a:srgbClr val="FF0000"/>
                </a:solidFill>
              </a:rPr>
              <a:t>“Limited Insolvency Examination” </a:t>
            </a:r>
            <a:r>
              <a:rPr lang="en-IN" sz="2400" dirty="0" smtClean="0"/>
              <a:t>shall be published on website of IBBI at least 1 month before examination.</a:t>
            </a:r>
            <a:endParaRPr lang="en-IN" sz="2400" dirty="0"/>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smtClean="0"/>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21</a:t>
            </a:fld>
            <a:endParaRPr lang="en-GB" altLang="en-US"/>
          </a:p>
        </p:txBody>
      </p:sp>
    </p:spTree>
    <p:extLst>
      <p:ext uri="{BB962C8B-B14F-4D97-AF65-F5344CB8AC3E}">
        <p14:creationId xmlns:p14="http://schemas.microsoft.com/office/powerpoint/2010/main" val="107076387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IP Regulations, </a:t>
            </a:r>
            <a:r>
              <a:rPr lang="en-IN" sz="4000" dirty="0" smtClean="0"/>
              <a:t>2016</a:t>
            </a:r>
            <a:br>
              <a:rPr lang="en-IN" sz="4000" dirty="0" smtClean="0"/>
            </a:br>
            <a:r>
              <a:rPr lang="en-IN" sz="3600" u="sng" dirty="0">
                <a:solidFill>
                  <a:srgbClr val="FF0000"/>
                </a:solidFill>
              </a:rPr>
              <a:t>Limited Insolvency Examination</a:t>
            </a:r>
            <a:endParaRPr lang="en-IN" u="sng" dirty="0"/>
          </a:p>
        </p:txBody>
      </p:sp>
      <p:sp>
        <p:nvSpPr>
          <p:cNvPr id="3" name="Content Placeholder 2"/>
          <p:cNvSpPr>
            <a:spLocks noGrp="1"/>
          </p:cNvSpPr>
          <p:nvPr>
            <p:ph idx="1"/>
          </p:nvPr>
        </p:nvSpPr>
        <p:spPr/>
        <p:txBody>
          <a:bodyPr/>
          <a:lstStyle/>
          <a:p>
            <a:r>
              <a:rPr lang="en-IN" sz="2000" dirty="0">
                <a:solidFill>
                  <a:srgbClr val="FF0000"/>
                </a:solidFill>
              </a:rPr>
              <a:t>Syllabus for </a:t>
            </a:r>
            <a:r>
              <a:rPr lang="en-IN" sz="2000" dirty="0" smtClean="0">
                <a:solidFill>
                  <a:srgbClr val="FF0000"/>
                </a:solidFill>
              </a:rPr>
              <a:t>Examination is available on IBBI website</a:t>
            </a:r>
            <a:r>
              <a:rPr lang="en-IN" sz="2000" dirty="0" smtClean="0"/>
              <a:t>;</a:t>
            </a:r>
          </a:p>
          <a:p>
            <a:r>
              <a:rPr lang="en-IN" sz="2000" dirty="0" smtClean="0"/>
              <a:t>To be </a:t>
            </a:r>
            <a:r>
              <a:rPr lang="en-IN" sz="2000" dirty="0">
                <a:solidFill>
                  <a:srgbClr val="FF0000"/>
                </a:solidFill>
              </a:rPr>
              <a:t>conducted online </a:t>
            </a:r>
            <a:r>
              <a:rPr lang="en-IN" sz="2000" dirty="0" smtClean="0"/>
              <a:t>with </a:t>
            </a:r>
            <a:r>
              <a:rPr lang="en-IN" sz="2000" dirty="0"/>
              <a:t>objective multiple choice questions;</a:t>
            </a:r>
          </a:p>
          <a:p>
            <a:r>
              <a:rPr lang="en-IN" sz="2000" dirty="0" smtClean="0">
                <a:solidFill>
                  <a:srgbClr val="FF0000"/>
                </a:solidFill>
              </a:rPr>
              <a:t>Duration two hours </a:t>
            </a:r>
            <a:r>
              <a:rPr lang="en-IN" sz="2000" dirty="0" smtClean="0"/>
              <a:t>with </a:t>
            </a:r>
            <a:r>
              <a:rPr lang="en-IN" sz="2000" dirty="0"/>
              <a:t>90 questions in two hours</a:t>
            </a:r>
            <a:r>
              <a:rPr lang="en-IN" sz="2000" dirty="0" smtClean="0"/>
              <a:t> ; </a:t>
            </a:r>
            <a:endParaRPr lang="en-IN" sz="2000" dirty="0"/>
          </a:p>
          <a:p>
            <a:r>
              <a:rPr lang="en-IN" sz="2000" dirty="0" smtClean="0"/>
              <a:t>Negative </a:t>
            </a:r>
            <a:r>
              <a:rPr lang="en-IN" sz="2000" dirty="0"/>
              <a:t>marking of 25% of the marks assigned for the question; </a:t>
            </a:r>
          </a:p>
          <a:p>
            <a:r>
              <a:rPr lang="en-IN" sz="2000" dirty="0" smtClean="0"/>
              <a:t>Passing </a:t>
            </a:r>
            <a:r>
              <a:rPr lang="en-IN" sz="2000" dirty="0"/>
              <a:t>mark for the examination is 60%;</a:t>
            </a:r>
          </a:p>
          <a:p>
            <a:r>
              <a:rPr lang="en-IN" sz="2000" dirty="0"/>
              <a:t>E</a:t>
            </a:r>
            <a:r>
              <a:rPr lang="en-IN" sz="2000" dirty="0" smtClean="0"/>
              <a:t>xamination </a:t>
            </a:r>
            <a:r>
              <a:rPr lang="en-IN" sz="2000" dirty="0"/>
              <a:t>will be </a:t>
            </a:r>
            <a:r>
              <a:rPr lang="en-IN" sz="2000" dirty="0">
                <a:solidFill>
                  <a:srgbClr val="FF0000"/>
                </a:solidFill>
              </a:rPr>
              <a:t>available from 100 + locations </a:t>
            </a:r>
            <a:r>
              <a:rPr lang="en-IN" sz="2000" dirty="0"/>
              <a:t>in the country;</a:t>
            </a:r>
          </a:p>
          <a:p>
            <a:r>
              <a:rPr lang="en-IN" sz="2000" dirty="0">
                <a:solidFill>
                  <a:srgbClr val="FF0000"/>
                </a:solidFill>
              </a:rPr>
              <a:t>A</a:t>
            </a:r>
            <a:r>
              <a:rPr lang="en-IN" sz="2000" dirty="0" smtClean="0">
                <a:solidFill>
                  <a:srgbClr val="FF0000"/>
                </a:solidFill>
              </a:rPr>
              <a:t>vailable </a:t>
            </a:r>
            <a:r>
              <a:rPr lang="en-IN" sz="2000" dirty="0">
                <a:solidFill>
                  <a:srgbClr val="FF0000"/>
                </a:solidFill>
              </a:rPr>
              <a:t>from 31st December</a:t>
            </a:r>
            <a:r>
              <a:rPr lang="en-IN" sz="2000" dirty="0"/>
              <a:t>, 2016 between 9:30 AM &amp;</a:t>
            </a:r>
            <a:r>
              <a:rPr lang="en-IN" sz="2000" dirty="0" smtClean="0"/>
              <a:t> </a:t>
            </a:r>
            <a:r>
              <a:rPr lang="en-IN" sz="2000" dirty="0"/>
              <a:t>5:30 PM;</a:t>
            </a:r>
          </a:p>
          <a:p>
            <a:r>
              <a:rPr lang="en-IN" sz="2000" dirty="0" smtClean="0">
                <a:solidFill>
                  <a:srgbClr val="FF0000"/>
                </a:solidFill>
              </a:rPr>
              <a:t>Enrolment is </a:t>
            </a:r>
            <a:r>
              <a:rPr lang="en-IN" sz="2000" dirty="0">
                <a:solidFill>
                  <a:srgbClr val="FF0000"/>
                </a:solidFill>
              </a:rPr>
              <a:t>open from 15th December</a:t>
            </a:r>
            <a:r>
              <a:rPr lang="en-IN" sz="2000" dirty="0"/>
              <a:t>, 2016.</a:t>
            </a:r>
          </a:p>
          <a:p>
            <a:r>
              <a:rPr lang="en-IN" sz="2000" dirty="0" smtClean="0"/>
              <a:t>Enrol </a:t>
            </a:r>
            <a:r>
              <a:rPr lang="en-IN" sz="2000" dirty="0"/>
              <a:t>for examination at </a:t>
            </a:r>
            <a:r>
              <a:rPr lang="en-IN" sz="2000" dirty="0">
                <a:hlinkClick r:id="rId3"/>
              </a:rPr>
              <a:t>www.nism.ac.in</a:t>
            </a:r>
            <a:r>
              <a:rPr lang="en-IN" sz="2000" dirty="0"/>
              <a:t>. S</a:t>
            </a:r>
            <a:r>
              <a:rPr lang="en-IN" sz="2000" dirty="0" smtClean="0"/>
              <a:t>elect </a:t>
            </a:r>
            <a:r>
              <a:rPr lang="en-IN" sz="2000" dirty="0"/>
              <a:t>IBBI-Limited Insolvency Examination and </a:t>
            </a:r>
            <a:r>
              <a:rPr lang="en-IN" sz="2000" dirty="0" smtClean="0"/>
              <a:t>enrol for </a:t>
            </a:r>
            <a:r>
              <a:rPr lang="en-IN" sz="2000" dirty="0"/>
              <a:t>the </a:t>
            </a:r>
            <a:r>
              <a:rPr lang="en-IN" sz="2000" dirty="0" smtClean="0"/>
              <a:t>examination.</a:t>
            </a:r>
          </a:p>
          <a:p>
            <a:r>
              <a:rPr lang="en-IN" sz="2000" dirty="0" smtClean="0"/>
              <a:t>PAN </a:t>
            </a:r>
            <a:r>
              <a:rPr lang="en-IN" sz="2000" dirty="0"/>
              <a:t>and </a:t>
            </a:r>
            <a:r>
              <a:rPr lang="en-IN" sz="2000" dirty="0" err="1"/>
              <a:t>Aadhaar</a:t>
            </a:r>
            <a:r>
              <a:rPr lang="en-IN" sz="2000" dirty="0"/>
              <a:t> </a:t>
            </a:r>
            <a:r>
              <a:rPr lang="en-IN" sz="2000" dirty="0" smtClean="0"/>
              <a:t>required to </a:t>
            </a:r>
            <a:r>
              <a:rPr lang="en-IN" sz="2000" dirty="0" err="1"/>
              <a:t>enroll</a:t>
            </a:r>
            <a:r>
              <a:rPr lang="en-IN" sz="2000" dirty="0"/>
              <a:t> for the examination; and</a:t>
            </a:r>
          </a:p>
          <a:p>
            <a:r>
              <a:rPr lang="en-IN" sz="2000" dirty="0">
                <a:solidFill>
                  <a:srgbClr val="FF0000"/>
                </a:solidFill>
              </a:rPr>
              <a:t>E</a:t>
            </a:r>
            <a:r>
              <a:rPr lang="en-IN" sz="2000" dirty="0" smtClean="0">
                <a:solidFill>
                  <a:srgbClr val="FF0000"/>
                </a:solidFill>
              </a:rPr>
              <a:t>xamination </a:t>
            </a:r>
            <a:r>
              <a:rPr lang="en-IN" sz="2000" dirty="0">
                <a:solidFill>
                  <a:srgbClr val="FF0000"/>
                </a:solidFill>
              </a:rPr>
              <a:t>fee of </a:t>
            </a:r>
            <a:r>
              <a:rPr lang="en-IN" sz="2000" dirty="0" smtClean="0">
                <a:solidFill>
                  <a:srgbClr val="FF0000"/>
                </a:solidFill>
              </a:rPr>
              <a:t>Rs.1000/- </a:t>
            </a:r>
            <a:r>
              <a:rPr lang="en-IN" sz="2000" dirty="0" smtClean="0"/>
              <a:t>online </a:t>
            </a:r>
            <a:r>
              <a:rPr lang="en-IN" sz="2000" dirty="0"/>
              <a:t>on every </a:t>
            </a:r>
            <a:r>
              <a:rPr lang="en-IN" sz="2000" dirty="0" smtClean="0"/>
              <a:t>enrolment.</a:t>
            </a:r>
            <a:endParaRPr lang="en-IN" sz="2000" dirty="0"/>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22</a:t>
            </a:fld>
            <a:endParaRPr lang="en-GB" altLang="en-US"/>
          </a:p>
        </p:txBody>
      </p:sp>
    </p:spTree>
    <p:extLst>
      <p:ext uri="{BB962C8B-B14F-4D97-AF65-F5344CB8AC3E}">
        <p14:creationId xmlns:p14="http://schemas.microsoft.com/office/powerpoint/2010/main" val="360516678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a:t>IP Regulations, </a:t>
            </a:r>
            <a:r>
              <a:rPr lang="en-IN" sz="3600" dirty="0" smtClean="0"/>
              <a:t>2016</a:t>
            </a:r>
            <a:br>
              <a:rPr lang="en-IN" sz="3600" dirty="0" smtClean="0"/>
            </a:br>
            <a:r>
              <a:rPr lang="en-IN" sz="3600" dirty="0" smtClean="0"/>
              <a:t>Registration of IPs-Eligibility</a:t>
            </a:r>
            <a:r>
              <a:rPr lang="en-IN" sz="3200" dirty="0"/>
              <a:t/>
            </a:r>
            <a:br>
              <a:rPr lang="en-IN" sz="3200" dirty="0"/>
            </a:br>
            <a:endParaRPr lang="en-IN" sz="3200" dirty="0"/>
          </a:p>
        </p:txBody>
      </p:sp>
      <p:sp>
        <p:nvSpPr>
          <p:cNvPr id="3" name="Content Placeholder 2"/>
          <p:cNvSpPr>
            <a:spLocks noGrp="1"/>
          </p:cNvSpPr>
          <p:nvPr>
            <p:ph idx="1"/>
          </p:nvPr>
        </p:nvSpPr>
        <p:spPr/>
        <p:txBody>
          <a:bodyPr/>
          <a:lstStyle/>
          <a:p>
            <a:r>
              <a:rPr lang="en-IN" sz="2400" dirty="0" smtClean="0">
                <a:solidFill>
                  <a:srgbClr val="FF0000"/>
                </a:solidFill>
              </a:rPr>
              <a:t>No individual shall be eligible to be registered as IP if he:</a:t>
            </a:r>
          </a:p>
          <a:p>
            <a:pPr>
              <a:buFont typeface="Wingdings" panose="05000000000000000000" pitchFamily="2" charset="2"/>
              <a:buChar char="Ø"/>
            </a:pPr>
            <a:r>
              <a:rPr lang="en-IN" sz="2400" dirty="0"/>
              <a:t>i</a:t>
            </a:r>
            <a:r>
              <a:rPr lang="en-IN" sz="2400" dirty="0" smtClean="0"/>
              <a:t>s a minor;</a:t>
            </a:r>
          </a:p>
          <a:p>
            <a:pPr>
              <a:buFont typeface="Wingdings" panose="05000000000000000000" pitchFamily="2" charset="2"/>
              <a:buChar char="Ø"/>
            </a:pPr>
            <a:r>
              <a:rPr lang="en-IN" sz="2400" dirty="0"/>
              <a:t>i</a:t>
            </a:r>
            <a:r>
              <a:rPr lang="en-IN" sz="2400" dirty="0" smtClean="0"/>
              <a:t>s not a person resident in India;</a:t>
            </a:r>
          </a:p>
          <a:p>
            <a:pPr>
              <a:buFont typeface="Wingdings" panose="05000000000000000000" pitchFamily="2" charset="2"/>
              <a:buChar char="Ø"/>
            </a:pPr>
            <a:r>
              <a:rPr lang="en-IN" sz="2400" dirty="0">
                <a:solidFill>
                  <a:srgbClr val="FF0000"/>
                </a:solidFill>
              </a:rPr>
              <a:t>d</a:t>
            </a:r>
            <a:r>
              <a:rPr lang="en-IN" sz="2400" dirty="0" smtClean="0">
                <a:solidFill>
                  <a:srgbClr val="FF0000"/>
                </a:solidFill>
              </a:rPr>
              <a:t>oes not have the qualification and experience specified in regulation 5 or 9</a:t>
            </a:r>
            <a:r>
              <a:rPr lang="en-IN" sz="2400" dirty="0" smtClean="0"/>
              <a:t>;</a:t>
            </a:r>
          </a:p>
          <a:p>
            <a:pPr>
              <a:buFont typeface="Wingdings" panose="05000000000000000000" pitchFamily="2" charset="2"/>
              <a:buChar char="Ø"/>
            </a:pPr>
            <a:r>
              <a:rPr lang="en-IN" sz="2400" dirty="0"/>
              <a:t>h</a:t>
            </a:r>
            <a:r>
              <a:rPr lang="en-IN" sz="2400" dirty="0" smtClean="0"/>
              <a:t>as been convicted for an offence punishable with imprisonment for a term exceeding 6 months or for an offence involving moral turpitude, and 5 years have not elapsed from the date of expiry of the sentence;</a:t>
            </a:r>
          </a:p>
          <a:p>
            <a:pPr>
              <a:buFont typeface="Wingdings" panose="05000000000000000000" pitchFamily="2" charset="2"/>
              <a:buChar char="Ø"/>
            </a:pPr>
            <a:r>
              <a:rPr lang="en-IN" sz="2400" dirty="0"/>
              <a:t>h</a:t>
            </a:r>
            <a:r>
              <a:rPr lang="en-IN" sz="2400" dirty="0" smtClean="0"/>
              <a:t>as been sentenced to imprisonment for a period of 7 years or more;                                              contd.</a:t>
            </a:r>
          </a:p>
          <a:p>
            <a:pPr>
              <a:buFont typeface="Wingdings" panose="05000000000000000000" pitchFamily="2" charset="2"/>
              <a:buChar char="Ø"/>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23</a:t>
            </a:fld>
            <a:endParaRPr lang="en-GB" altLang="en-US"/>
          </a:p>
        </p:txBody>
      </p:sp>
    </p:spTree>
    <p:extLst>
      <p:ext uri="{BB962C8B-B14F-4D97-AF65-F5344CB8AC3E}">
        <p14:creationId xmlns:p14="http://schemas.microsoft.com/office/powerpoint/2010/main" val="121937604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200" dirty="0"/>
              <a:t>IP Regulations, 2016</a:t>
            </a:r>
            <a:br>
              <a:rPr lang="en-IN" sz="3200" dirty="0"/>
            </a:br>
            <a:r>
              <a:rPr lang="en-IN" sz="3200" dirty="0"/>
              <a:t>Registration of IPs-Eligibility</a:t>
            </a:r>
            <a:r>
              <a:rPr lang="en-IN" sz="2800" dirty="0"/>
              <a:t/>
            </a:r>
            <a:br>
              <a:rPr lang="en-IN" sz="2800" dirty="0"/>
            </a:br>
            <a:endParaRPr lang="en-IN" sz="32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sz="2400" dirty="0"/>
              <a:t>h</a:t>
            </a:r>
            <a:r>
              <a:rPr lang="en-IN" sz="2400" dirty="0" smtClean="0"/>
              <a:t>e is an undischarged insolvent or applied to be adjudicated as an insolvent;</a:t>
            </a:r>
          </a:p>
          <a:p>
            <a:pPr>
              <a:buFont typeface="Wingdings" panose="05000000000000000000" pitchFamily="2" charset="2"/>
              <a:buChar char="Ø"/>
            </a:pPr>
            <a:r>
              <a:rPr lang="en-IN" sz="2400" dirty="0"/>
              <a:t>h</a:t>
            </a:r>
            <a:r>
              <a:rPr lang="en-IN" sz="2400" dirty="0" smtClean="0"/>
              <a:t>e has been declared to be of unsound mind;</a:t>
            </a:r>
          </a:p>
          <a:p>
            <a:pPr>
              <a:buFont typeface="Wingdings" panose="05000000000000000000" pitchFamily="2" charset="2"/>
              <a:buChar char="Ø"/>
            </a:pPr>
            <a:r>
              <a:rPr lang="en-IN" sz="2400" dirty="0">
                <a:solidFill>
                  <a:srgbClr val="FF0000"/>
                </a:solidFill>
              </a:rPr>
              <a:t>h</a:t>
            </a:r>
            <a:r>
              <a:rPr lang="en-IN" sz="2400" dirty="0" smtClean="0">
                <a:solidFill>
                  <a:srgbClr val="FF0000"/>
                </a:solidFill>
              </a:rPr>
              <a:t>e is not a fit and proper person</a:t>
            </a:r>
            <a:r>
              <a:rPr lang="en-IN" sz="2400" dirty="0" smtClean="0"/>
              <a:t>;</a:t>
            </a:r>
          </a:p>
          <a:p>
            <a:r>
              <a:rPr lang="en-IN" sz="2400" dirty="0"/>
              <a:t>Criteria to determine “fit and proper”</a:t>
            </a:r>
          </a:p>
          <a:p>
            <a:pPr marL="514350" indent="-514350">
              <a:buFont typeface="+mj-lt"/>
              <a:buAutoNum type="romanLcPeriod"/>
            </a:pPr>
            <a:r>
              <a:rPr lang="en-IN" sz="2400" dirty="0"/>
              <a:t>Integrity, reputation and character;</a:t>
            </a:r>
          </a:p>
          <a:p>
            <a:pPr marL="514350" indent="-514350">
              <a:buFont typeface="+mj-lt"/>
              <a:buAutoNum type="romanLcPeriod"/>
            </a:pPr>
            <a:r>
              <a:rPr lang="en-IN" sz="2400" dirty="0"/>
              <a:t>Absence of conviction and restraint orders; and</a:t>
            </a:r>
          </a:p>
          <a:p>
            <a:pPr marL="514350" indent="-514350">
              <a:buFont typeface="+mj-lt"/>
              <a:buAutoNum type="romanLcPeriod"/>
            </a:pPr>
            <a:r>
              <a:rPr lang="en-IN" sz="2400" dirty="0"/>
              <a:t>Competence including financial solvency and net worth.</a:t>
            </a:r>
          </a:p>
          <a:p>
            <a:pPr marL="0" indent="0">
              <a:buNone/>
            </a:pPr>
            <a:endParaRPr lang="en-IN" sz="2400" dirty="0" smtClean="0"/>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24</a:t>
            </a:fld>
            <a:endParaRPr lang="en-GB" altLang="en-US"/>
          </a:p>
        </p:txBody>
      </p:sp>
    </p:spTree>
    <p:extLst>
      <p:ext uri="{BB962C8B-B14F-4D97-AF65-F5344CB8AC3E}">
        <p14:creationId xmlns:p14="http://schemas.microsoft.com/office/powerpoint/2010/main" val="2611927918"/>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376"/>
            <a:ext cx="7543800" cy="1295400"/>
          </a:xfrm>
        </p:spPr>
        <p:txBody>
          <a:bodyPr anchor="t"/>
          <a:lstStyle/>
          <a:p>
            <a:r>
              <a:rPr lang="en-IN" sz="3200" dirty="0"/>
              <a:t>IP Regulations, 2016</a:t>
            </a:r>
            <a:br>
              <a:rPr lang="en-IN" sz="3200" dirty="0"/>
            </a:br>
            <a:r>
              <a:rPr lang="en-IN" sz="3200" dirty="0" smtClean="0"/>
              <a:t>Registration of IPs-Qualifications and Experience</a:t>
            </a:r>
            <a:r>
              <a:rPr lang="en-IN" sz="2800" dirty="0"/>
              <a:t/>
            </a:r>
            <a:br>
              <a:rPr lang="en-IN" sz="2800" dirty="0"/>
            </a:br>
            <a:endParaRPr lang="en-IN" sz="3200" dirty="0"/>
          </a:p>
        </p:txBody>
      </p:sp>
      <p:sp>
        <p:nvSpPr>
          <p:cNvPr id="3" name="Content Placeholder 2"/>
          <p:cNvSpPr>
            <a:spLocks noGrp="1"/>
          </p:cNvSpPr>
          <p:nvPr>
            <p:ph idx="1"/>
          </p:nvPr>
        </p:nvSpPr>
        <p:spPr>
          <a:xfrm>
            <a:off x="457200" y="1897658"/>
            <a:ext cx="8229600" cy="4411662"/>
          </a:xfrm>
        </p:spPr>
        <p:txBody>
          <a:bodyPr/>
          <a:lstStyle/>
          <a:p>
            <a:r>
              <a:rPr lang="en-IN" sz="2400" dirty="0" smtClean="0">
                <a:solidFill>
                  <a:srgbClr val="FF0000"/>
                </a:solidFill>
              </a:rPr>
              <a:t>An individual shall be eligible for registration as IP, if he:-</a:t>
            </a:r>
          </a:p>
          <a:p>
            <a:pPr>
              <a:buFont typeface="Wingdings" panose="05000000000000000000" pitchFamily="2" charset="2"/>
              <a:buChar char="Ø"/>
            </a:pPr>
            <a:r>
              <a:rPr lang="en-IN" sz="2400" dirty="0"/>
              <a:t>h</a:t>
            </a:r>
            <a:r>
              <a:rPr lang="en-IN" sz="2400" dirty="0" smtClean="0"/>
              <a:t>as passed the National Insolvency Examination;</a:t>
            </a:r>
          </a:p>
          <a:p>
            <a:pPr>
              <a:buFont typeface="Wingdings" panose="05000000000000000000" pitchFamily="2" charset="2"/>
              <a:buChar char="Ø"/>
            </a:pPr>
            <a:r>
              <a:rPr lang="en-IN" sz="2400" u="sng" dirty="0">
                <a:solidFill>
                  <a:srgbClr val="FF0000"/>
                </a:solidFill>
              </a:rPr>
              <a:t>has passed the Limited Insolvency Examination and </a:t>
            </a:r>
            <a:r>
              <a:rPr lang="en-IN" sz="2400" u="sng" dirty="0" smtClean="0">
                <a:solidFill>
                  <a:srgbClr val="FF0000"/>
                </a:solidFill>
              </a:rPr>
              <a:t>has:</a:t>
            </a:r>
          </a:p>
          <a:p>
            <a:pPr marL="514350" indent="-514350">
              <a:buFont typeface="+mj-lt"/>
              <a:buAutoNum type="romanLcPeriod"/>
            </a:pPr>
            <a:r>
              <a:rPr lang="en-IN" sz="2400" u="sng" dirty="0" smtClean="0">
                <a:solidFill>
                  <a:srgbClr val="FF0000"/>
                </a:solidFill>
              </a:rPr>
              <a:t>10 </a:t>
            </a:r>
            <a:r>
              <a:rPr lang="en-IN" sz="2400" u="sng" dirty="0">
                <a:solidFill>
                  <a:srgbClr val="FF0000"/>
                </a:solidFill>
              </a:rPr>
              <a:t>years of experience as CA, CS, CWA </a:t>
            </a:r>
            <a:r>
              <a:rPr lang="en-IN" sz="2400" dirty="0">
                <a:solidFill>
                  <a:srgbClr val="FF0000"/>
                </a:solidFill>
              </a:rPr>
              <a:t>or an </a:t>
            </a:r>
            <a:r>
              <a:rPr lang="en-IN" sz="2400" dirty="0" smtClean="0">
                <a:solidFill>
                  <a:srgbClr val="FF0000"/>
                </a:solidFill>
              </a:rPr>
              <a:t>  </a:t>
            </a:r>
            <a:r>
              <a:rPr lang="en-IN" sz="2400" u="sng" dirty="0" smtClean="0">
                <a:solidFill>
                  <a:srgbClr val="FF0000"/>
                </a:solidFill>
              </a:rPr>
              <a:t>Advocate </a:t>
            </a:r>
            <a:r>
              <a:rPr lang="en-IN" sz="2400" u="sng" dirty="0">
                <a:solidFill>
                  <a:srgbClr val="FF0000"/>
                </a:solidFill>
              </a:rPr>
              <a:t>enrolled with a Bar </a:t>
            </a:r>
            <a:r>
              <a:rPr lang="en-IN" sz="2400" u="sng" dirty="0" smtClean="0">
                <a:solidFill>
                  <a:srgbClr val="FF0000"/>
                </a:solidFill>
              </a:rPr>
              <a:t>Council</a:t>
            </a:r>
            <a:r>
              <a:rPr lang="en-IN" sz="2400" dirty="0" smtClean="0">
                <a:solidFill>
                  <a:srgbClr val="FF0000"/>
                </a:solidFill>
              </a:rPr>
              <a:t>; or</a:t>
            </a:r>
          </a:p>
          <a:p>
            <a:pPr marL="514350" indent="-514350">
              <a:buFont typeface="+mj-lt"/>
              <a:buAutoNum type="romanLcPeriod"/>
            </a:pPr>
            <a:r>
              <a:rPr lang="en-IN" sz="2400" u="sng" dirty="0" smtClean="0">
                <a:solidFill>
                  <a:srgbClr val="FF0000"/>
                </a:solidFill>
              </a:rPr>
              <a:t>15 years of experience in management</a:t>
            </a:r>
            <a:r>
              <a:rPr lang="en-IN" sz="2400" dirty="0" smtClean="0"/>
              <a:t>, after he received a Bachelor’s degree from a university established or recognised by law;</a:t>
            </a:r>
          </a:p>
          <a:p>
            <a:pPr>
              <a:buFont typeface="Wingdings" panose="05000000000000000000" pitchFamily="2" charset="2"/>
              <a:buChar char="Ø"/>
            </a:pPr>
            <a:endParaRPr lang="en-IN" sz="2400" dirty="0" smtClean="0"/>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25</a:t>
            </a:fld>
            <a:endParaRPr lang="en-GB" altLang="en-US"/>
          </a:p>
        </p:txBody>
      </p:sp>
    </p:spTree>
    <p:extLst>
      <p:ext uri="{BB962C8B-B14F-4D97-AF65-F5344CB8AC3E}">
        <p14:creationId xmlns:p14="http://schemas.microsoft.com/office/powerpoint/2010/main" val="2842845398"/>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392"/>
            <a:ext cx="7543800" cy="1295400"/>
          </a:xfrm>
        </p:spPr>
        <p:txBody>
          <a:bodyPr anchor="t"/>
          <a:lstStyle/>
          <a:p>
            <a:r>
              <a:rPr lang="en-IN" sz="2800" dirty="0"/>
              <a:t>IP Regulations, </a:t>
            </a:r>
            <a:r>
              <a:rPr lang="en-IN" sz="2800" dirty="0" smtClean="0"/>
              <a:t>2016</a:t>
            </a:r>
            <a:br>
              <a:rPr lang="en-IN" sz="2800" dirty="0" smtClean="0"/>
            </a:br>
            <a:r>
              <a:rPr lang="en-IN" sz="2800" dirty="0" smtClean="0"/>
              <a:t>Application for Certificate of Registration</a:t>
            </a:r>
            <a:endParaRPr lang="en-IN" sz="2800" dirty="0"/>
          </a:p>
        </p:txBody>
      </p:sp>
      <p:sp>
        <p:nvSpPr>
          <p:cNvPr id="3" name="Content Placeholder 2"/>
          <p:cNvSpPr>
            <a:spLocks noGrp="1"/>
          </p:cNvSpPr>
          <p:nvPr>
            <p:ph idx="1"/>
          </p:nvPr>
        </p:nvSpPr>
        <p:spPr/>
        <p:txBody>
          <a:bodyPr/>
          <a:lstStyle/>
          <a:p>
            <a:r>
              <a:rPr lang="en-IN" dirty="0" smtClean="0"/>
              <a:t>An individual registered with an IPA as a professional member may make an </a:t>
            </a:r>
            <a:r>
              <a:rPr lang="en-IN" dirty="0" smtClean="0">
                <a:solidFill>
                  <a:srgbClr val="FF0000"/>
                </a:solidFill>
              </a:rPr>
              <a:t>application to IBBI with a non-refundable application fee of Rs. 10,000/- to IBBI</a:t>
            </a:r>
            <a:r>
              <a:rPr lang="en-IN" dirty="0" smtClean="0"/>
              <a:t>.</a:t>
            </a:r>
          </a:p>
          <a:p>
            <a:r>
              <a:rPr lang="en-IN" dirty="0" smtClean="0"/>
              <a:t>IBBI may require the applicant to appear before the IBBI for clarifications required for processing the application.</a:t>
            </a:r>
            <a:endParaRPr lang="en-IN"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26</a:t>
            </a:fld>
            <a:endParaRPr lang="en-GB" altLang="en-US"/>
          </a:p>
        </p:txBody>
      </p:sp>
    </p:spTree>
    <p:extLst>
      <p:ext uri="{BB962C8B-B14F-4D97-AF65-F5344CB8AC3E}">
        <p14:creationId xmlns:p14="http://schemas.microsoft.com/office/powerpoint/2010/main" val="349232546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IN" sz="3200" dirty="0"/>
              <a:t>IP Regulations, </a:t>
            </a:r>
            <a:r>
              <a:rPr lang="en-IN" sz="3200" dirty="0" smtClean="0"/>
              <a:t>2016</a:t>
            </a:r>
            <a:br>
              <a:rPr lang="en-IN" sz="3200" dirty="0" smtClean="0"/>
            </a:br>
            <a:r>
              <a:rPr lang="en-IN" sz="3200" dirty="0" smtClean="0"/>
              <a:t>Certificate of Registration</a:t>
            </a:r>
            <a:endParaRPr lang="en-IN" sz="3200" dirty="0"/>
          </a:p>
        </p:txBody>
      </p:sp>
      <p:sp>
        <p:nvSpPr>
          <p:cNvPr id="3" name="Content Placeholder 2"/>
          <p:cNvSpPr>
            <a:spLocks noGrp="1"/>
          </p:cNvSpPr>
          <p:nvPr>
            <p:ph idx="1"/>
          </p:nvPr>
        </p:nvSpPr>
        <p:spPr>
          <a:xfrm>
            <a:off x="457200" y="1628800"/>
            <a:ext cx="8229600" cy="4411662"/>
          </a:xfrm>
        </p:spPr>
        <p:txBody>
          <a:bodyPr/>
          <a:lstStyle/>
          <a:p>
            <a:r>
              <a:rPr lang="en-IN" sz="2400" dirty="0" smtClean="0">
                <a:solidFill>
                  <a:srgbClr val="FF0000"/>
                </a:solidFill>
              </a:rPr>
              <a:t>If IBBI is satisfied, it may grant COR to applicant to carry on activities of an IP within 60 days of receipt of the application. The IP shall:-</a:t>
            </a:r>
          </a:p>
          <a:p>
            <a:pPr>
              <a:buFont typeface="Wingdings" panose="05000000000000000000" pitchFamily="2" charset="2"/>
              <a:buChar char="Ø"/>
            </a:pPr>
            <a:r>
              <a:rPr lang="en-IN" sz="2000" dirty="0">
                <a:solidFill>
                  <a:srgbClr val="FF0000"/>
                </a:solidFill>
              </a:rPr>
              <a:t>p</a:t>
            </a:r>
            <a:r>
              <a:rPr lang="en-IN" sz="2000" dirty="0" smtClean="0">
                <a:solidFill>
                  <a:srgbClr val="FF0000"/>
                </a:solidFill>
              </a:rPr>
              <a:t>ay fee of Rs. 10000/- to IBBI every 5 years after the year of COR</a:t>
            </a:r>
            <a:r>
              <a:rPr lang="en-IN" sz="2000" dirty="0" smtClean="0"/>
              <a:t>;</a:t>
            </a:r>
          </a:p>
          <a:p>
            <a:pPr>
              <a:buFont typeface="Wingdings" panose="05000000000000000000" pitchFamily="2" charset="2"/>
              <a:buChar char="Ø"/>
            </a:pPr>
            <a:r>
              <a:rPr lang="en-IN" sz="2000" dirty="0"/>
              <a:t>n</a:t>
            </a:r>
            <a:r>
              <a:rPr lang="en-IN" sz="2000" dirty="0" smtClean="0"/>
              <a:t>ot render services as an IP unless he becomes a partner/director of an IP entity recognised by IBBI u/regulation 13, if he is not a citizen of India;</a:t>
            </a:r>
          </a:p>
          <a:p>
            <a:pPr>
              <a:buFont typeface="Wingdings" panose="05000000000000000000" pitchFamily="2" charset="2"/>
              <a:buChar char="Ø"/>
            </a:pPr>
            <a:r>
              <a:rPr lang="en-IN" sz="2000" dirty="0"/>
              <a:t>t</a:t>
            </a:r>
            <a:r>
              <a:rPr lang="en-IN" sz="2000" dirty="0" smtClean="0"/>
              <a:t>ake prior permission of IBBI for shifting professional membership from one IPA to another, after receiving no objection from both IPAs;</a:t>
            </a:r>
          </a:p>
          <a:p>
            <a:pPr>
              <a:buFont typeface="Wingdings" panose="05000000000000000000" pitchFamily="2" charset="2"/>
              <a:buChar char="Ø"/>
            </a:pPr>
            <a:r>
              <a:rPr lang="en-IN" sz="2000" u="sng" dirty="0">
                <a:solidFill>
                  <a:srgbClr val="FF0000"/>
                </a:solidFill>
              </a:rPr>
              <a:t>m</a:t>
            </a:r>
            <a:r>
              <a:rPr lang="en-IN" sz="2000" u="sng" dirty="0" smtClean="0">
                <a:solidFill>
                  <a:srgbClr val="FF0000"/>
                </a:solidFill>
              </a:rPr>
              <a:t>aintain records of all assignments undertaken by him under the Code for at least three years from completion of such assignment</a:t>
            </a:r>
            <a:r>
              <a:rPr lang="en-IN" sz="2000" dirty="0" smtClean="0"/>
              <a:t>;</a:t>
            </a:r>
          </a:p>
          <a:p>
            <a:pPr>
              <a:buFont typeface="Wingdings" panose="05000000000000000000" pitchFamily="2" charset="2"/>
              <a:buChar char="Ø"/>
            </a:pPr>
            <a:r>
              <a:rPr lang="en-IN" sz="2000" dirty="0"/>
              <a:t>a</a:t>
            </a:r>
            <a:r>
              <a:rPr lang="en-IN" sz="2000" dirty="0" smtClean="0"/>
              <a:t>bide by the Code of Conduct specified in First Schedule to these regulations.</a:t>
            </a:r>
          </a:p>
          <a:p>
            <a:pPr>
              <a:buFont typeface="Wingdings" panose="05000000000000000000" pitchFamily="2" charset="2"/>
              <a:buChar char="Ø"/>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27</a:t>
            </a:fld>
            <a:endParaRPr lang="en-GB" altLang="en-US"/>
          </a:p>
        </p:txBody>
      </p:sp>
    </p:spTree>
    <p:extLst>
      <p:ext uri="{BB962C8B-B14F-4D97-AF65-F5344CB8AC3E}">
        <p14:creationId xmlns:p14="http://schemas.microsoft.com/office/powerpoint/2010/main" val="224653501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543800" cy="1295400"/>
          </a:xfrm>
        </p:spPr>
        <p:txBody>
          <a:bodyPr/>
          <a:lstStyle/>
          <a:p>
            <a:r>
              <a:rPr lang="en-IN" sz="3600" dirty="0"/>
              <a:t>IP Regulations, 2016</a:t>
            </a:r>
            <a:br>
              <a:rPr lang="en-IN" sz="3600" dirty="0"/>
            </a:br>
            <a:r>
              <a:rPr lang="en-IN" sz="3600" u="sng" dirty="0" smtClean="0"/>
              <a:t>Registration for Limited Period</a:t>
            </a:r>
            <a:endParaRPr lang="en-IN" sz="3600" u="sng" dirty="0"/>
          </a:p>
        </p:txBody>
      </p:sp>
      <p:sp>
        <p:nvSpPr>
          <p:cNvPr id="3" name="Content Placeholder 2"/>
          <p:cNvSpPr>
            <a:spLocks noGrp="1"/>
          </p:cNvSpPr>
          <p:nvPr>
            <p:ph idx="1"/>
          </p:nvPr>
        </p:nvSpPr>
        <p:spPr>
          <a:xfrm>
            <a:off x="457200" y="1556792"/>
            <a:ext cx="8229600" cy="4411662"/>
          </a:xfrm>
        </p:spPr>
        <p:txBody>
          <a:bodyPr/>
          <a:lstStyle/>
          <a:p>
            <a:r>
              <a:rPr lang="en-IN" sz="2400" dirty="0" smtClean="0"/>
              <a:t>An individual shall be eligible to be </a:t>
            </a:r>
            <a:r>
              <a:rPr lang="en-IN" sz="2400" dirty="0" smtClean="0">
                <a:solidFill>
                  <a:srgbClr val="FF0000"/>
                </a:solidFill>
              </a:rPr>
              <a:t>registered for a limited  period as an IP if he:-</a:t>
            </a:r>
          </a:p>
          <a:p>
            <a:pPr>
              <a:buFont typeface="Wingdings" panose="05000000000000000000" pitchFamily="2" charset="2"/>
              <a:buChar char="Ø"/>
            </a:pPr>
            <a:r>
              <a:rPr lang="en-IN" sz="2400" u="sng" dirty="0" smtClean="0">
                <a:solidFill>
                  <a:srgbClr val="FF0000"/>
                </a:solidFill>
              </a:rPr>
              <a:t>has been in practice for 15 years as a CA, CS, CWA</a:t>
            </a:r>
            <a:r>
              <a:rPr lang="en-IN" sz="2400" u="sng" dirty="0" smtClean="0"/>
              <a:t> </a:t>
            </a:r>
            <a:r>
              <a:rPr lang="en-IN" sz="2400" dirty="0" smtClean="0"/>
              <a:t>or an </a:t>
            </a:r>
            <a:r>
              <a:rPr lang="en-IN" sz="2400" u="sng" dirty="0" smtClean="0">
                <a:solidFill>
                  <a:srgbClr val="FF0000"/>
                </a:solidFill>
              </a:rPr>
              <a:t>Advocate</a:t>
            </a:r>
            <a:r>
              <a:rPr lang="en-IN" sz="2400" dirty="0" smtClean="0">
                <a:solidFill>
                  <a:srgbClr val="FF0000"/>
                </a:solidFill>
              </a:rPr>
              <a:t> </a:t>
            </a:r>
            <a:r>
              <a:rPr lang="en-IN" sz="2400" dirty="0" smtClean="0"/>
              <a:t>enrolled with a Bar Council; and</a:t>
            </a:r>
          </a:p>
          <a:p>
            <a:pPr>
              <a:buFont typeface="Wingdings" panose="05000000000000000000" pitchFamily="2" charset="2"/>
              <a:buChar char="Ø"/>
            </a:pPr>
            <a:r>
              <a:rPr lang="en-IN" sz="2400" u="sng" dirty="0">
                <a:solidFill>
                  <a:srgbClr val="FF0000"/>
                </a:solidFill>
              </a:rPr>
              <a:t>s</a:t>
            </a:r>
            <a:r>
              <a:rPr lang="en-IN" sz="2400" u="sng" dirty="0" smtClean="0">
                <a:solidFill>
                  <a:srgbClr val="FF0000"/>
                </a:solidFill>
              </a:rPr>
              <a:t>ubmits an application for registration to IPA on or before 31.12.2016 </a:t>
            </a:r>
            <a:r>
              <a:rPr lang="en-IN" sz="2400" dirty="0" smtClean="0">
                <a:solidFill>
                  <a:srgbClr val="FF0000"/>
                </a:solidFill>
              </a:rPr>
              <a:t>along with a non-refundable fee of Rs. 5000/</a:t>
            </a:r>
          </a:p>
          <a:p>
            <a:r>
              <a:rPr lang="en-IN" sz="2400" u="sng" dirty="0" smtClean="0"/>
              <a:t>The individual </a:t>
            </a:r>
            <a:r>
              <a:rPr lang="en-IN" sz="2400" u="sng" dirty="0" smtClean="0">
                <a:solidFill>
                  <a:srgbClr val="FF0000"/>
                </a:solidFill>
              </a:rPr>
              <a:t>shall be registered for a limited period of 6 months</a:t>
            </a:r>
            <a:r>
              <a:rPr lang="en-IN" sz="2400" u="sng" dirty="0" smtClean="0"/>
              <a:t> </a:t>
            </a:r>
            <a:r>
              <a:rPr lang="en-IN" sz="2400" dirty="0" smtClean="0"/>
              <a:t>from the date of such submission.</a:t>
            </a:r>
          </a:p>
          <a:p>
            <a:r>
              <a:rPr lang="en-IN" sz="2400" dirty="0" smtClean="0"/>
              <a:t>IP shall not undertake any assignment as an IP after the expiry of his registration except that he may complete the pending assignments undertaken before the expiry of his registration.</a:t>
            </a:r>
          </a:p>
          <a:p>
            <a:pPr>
              <a:buFont typeface="Wingdings" panose="05000000000000000000" pitchFamily="2" charset="2"/>
              <a:buChar char="Ø"/>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28</a:t>
            </a:fld>
            <a:endParaRPr lang="en-GB" altLang="en-US"/>
          </a:p>
        </p:txBody>
      </p:sp>
    </p:spTree>
    <p:extLst>
      <p:ext uri="{BB962C8B-B14F-4D97-AF65-F5344CB8AC3E}">
        <p14:creationId xmlns:p14="http://schemas.microsoft.com/office/powerpoint/2010/main" val="409598462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543800" cy="1295400"/>
          </a:xfrm>
        </p:spPr>
        <p:txBody>
          <a:bodyPr anchor="t"/>
          <a:lstStyle/>
          <a:p>
            <a:r>
              <a:rPr lang="en-IN" sz="4000" dirty="0"/>
              <a:t>IP Regulations, 2016</a:t>
            </a:r>
            <a:br>
              <a:rPr lang="en-IN" sz="4000" dirty="0"/>
            </a:br>
            <a:r>
              <a:rPr lang="en-IN" dirty="0" smtClean="0"/>
              <a:t>Disciplinary Proceedings</a:t>
            </a:r>
            <a:endParaRPr lang="en-IN" dirty="0"/>
          </a:p>
        </p:txBody>
      </p:sp>
      <p:sp>
        <p:nvSpPr>
          <p:cNvPr id="3" name="Content Placeholder 2"/>
          <p:cNvSpPr>
            <a:spLocks noGrp="1"/>
          </p:cNvSpPr>
          <p:nvPr>
            <p:ph idx="1"/>
          </p:nvPr>
        </p:nvSpPr>
        <p:spPr>
          <a:xfrm>
            <a:off x="457200" y="1393602"/>
            <a:ext cx="8229600" cy="4411662"/>
          </a:xfrm>
        </p:spPr>
        <p:txBody>
          <a:bodyPr/>
          <a:lstStyle/>
          <a:p>
            <a:r>
              <a:rPr lang="en-IN" sz="2400" dirty="0" smtClean="0"/>
              <a:t>Based on findings of an inspection/investigation or on material otherwise on record, </a:t>
            </a:r>
            <a:r>
              <a:rPr lang="en-IN" sz="2400" dirty="0" smtClean="0">
                <a:solidFill>
                  <a:srgbClr val="FF0000"/>
                </a:solidFill>
              </a:rPr>
              <a:t>if IBBI  is of </a:t>
            </a:r>
            <a:r>
              <a:rPr lang="en-IN" sz="2400" i="1" dirty="0" smtClean="0">
                <a:solidFill>
                  <a:srgbClr val="FF0000"/>
                </a:solidFill>
              </a:rPr>
              <a:t>prima facie </a:t>
            </a:r>
            <a:r>
              <a:rPr lang="en-IN" sz="2400" dirty="0" smtClean="0">
                <a:solidFill>
                  <a:srgbClr val="FF0000"/>
                </a:solidFill>
              </a:rPr>
              <a:t>opinion that sufficient cause exist to take action permissible u/s 220 of the Code, it shall issue a show cause notice </a:t>
            </a:r>
            <a:r>
              <a:rPr lang="en-IN" sz="2400" dirty="0" smtClean="0"/>
              <a:t>in writing to the IP which shall state:-</a:t>
            </a:r>
          </a:p>
          <a:p>
            <a:pPr>
              <a:buFont typeface="Wingdings" panose="05000000000000000000" pitchFamily="2" charset="2"/>
              <a:buChar char="Ø"/>
            </a:pPr>
            <a:r>
              <a:rPr lang="en-IN" sz="1800" dirty="0"/>
              <a:t>p</a:t>
            </a:r>
            <a:r>
              <a:rPr lang="en-IN" sz="1800" dirty="0" smtClean="0"/>
              <a:t>rovisions of the Code under which it has been issued;</a:t>
            </a:r>
          </a:p>
          <a:p>
            <a:pPr>
              <a:buFont typeface="Wingdings" panose="05000000000000000000" pitchFamily="2" charset="2"/>
              <a:buChar char="Ø"/>
            </a:pPr>
            <a:r>
              <a:rPr lang="en-IN" sz="1800" dirty="0"/>
              <a:t>d</a:t>
            </a:r>
            <a:r>
              <a:rPr lang="en-IN" sz="1800" dirty="0" smtClean="0"/>
              <a:t>etails of the alleged facts;</a:t>
            </a:r>
          </a:p>
          <a:p>
            <a:pPr>
              <a:buFont typeface="Wingdings" panose="05000000000000000000" pitchFamily="2" charset="2"/>
              <a:buChar char="Ø"/>
            </a:pPr>
            <a:r>
              <a:rPr lang="en-IN" sz="1800" dirty="0"/>
              <a:t>d</a:t>
            </a:r>
            <a:r>
              <a:rPr lang="en-IN" sz="1800" dirty="0" smtClean="0"/>
              <a:t>etails of the evidence in support of the alleged facts;</a:t>
            </a:r>
          </a:p>
          <a:p>
            <a:pPr>
              <a:buFont typeface="Wingdings" panose="05000000000000000000" pitchFamily="2" charset="2"/>
              <a:buChar char="Ø"/>
            </a:pPr>
            <a:r>
              <a:rPr lang="en-IN" sz="1800" dirty="0"/>
              <a:t>p</a:t>
            </a:r>
            <a:r>
              <a:rPr lang="en-IN" sz="1800" dirty="0" smtClean="0"/>
              <a:t>rovisions of the Code, rules, regulations or guidelines allegedly violated or the manner in which the public interest is allegedly affected;</a:t>
            </a:r>
          </a:p>
          <a:p>
            <a:pPr>
              <a:buFont typeface="Wingdings" panose="05000000000000000000" pitchFamily="2" charset="2"/>
              <a:buChar char="Ø"/>
            </a:pPr>
            <a:r>
              <a:rPr lang="en-IN" sz="1800" dirty="0"/>
              <a:t>a</a:t>
            </a:r>
            <a:r>
              <a:rPr lang="en-IN" sz="1800" dirty="0" smtClean="0"/>
              <a:t>ctions/directions the IBBI may take or issue if allegations are established;</a:t>
            </a:r>
          </a:p>
          <a:p>
            <a:pPr>
              <a:buFont typeface="Wingdings" panose="05000000000000000000" pitchFamily="2" charset="2"/>
              <a:buChar char="Ø"/>
            </a:pPr>
            <a:r>
              <a:rPr lang="en-IN" sz="1800" dirty="0"/>
              <a:t>manner in which </a:t>
            </a:r>
            <a:r>
              <a:rPr lang="en-IN" sz="1800" dirty="0" smtClean="0"/>
              <a:t>IP </a:t>
            </a:r>
            <a:r>
              <a:rPr lang="en-IN" sz="1800" dirty="0"/>
              <a:t>is required to respond to SCN;</a:t>
            </a:r>
          </a:p>
          <a:p>
            <a:pPr>
              <a:buFont typeface="Wingdings" panose="05000000000000000000" pitchFamily="2" charset="2"/>
              <a:buChar char="Ø"/>
            </a:pPr>
            <a:r>
              <a:rPr lang="en-IN" sz="1800" dirty="0"/>
              <a:t>c</a:t>
            </a:r>
            <a:r>
              <a:rPr lang="en-IN" sz="1800" dirty="0" smtClean="0"/>
              <a:t>onsequences </a:t>
            </a:r>
            <a:r>
              <a:rPr lang="en-IN" sz="1800" dirty="0"/>
              <a:t>of failure to respond to SCN; and</a:t>
            </a:r>
          </a:p>
          <a:p>
            <a:pPr>
              <a:buFont typeface="Wingdings" panose="05000000000000000000" pitchFamily="2" charset="2"/>
              <a:buChar char="Ø"/>
            </a:pPr>
            <a:r>
              <a:rPr lang="en-IN" sz="1800" dirty="0"/>
              <a:t>p</a:t>
            </a:r>
            <a:r>
              <a:rPr lang="en-IN" sz="1800" dirty="0" smtClean="0"/>
              <a:t>rocedure </a:t>
            </a:r>
            <a:r>
              <a:rPr lang="en-IN" sz="1800" dirty="0"/>
              <a:t>to be followed for disposal of SCN.</a:t>
            </a:r>
          </a:p>
          <a:p>
            <a:pPr>
              <a:buFont typeface="Wingdings" panose="05000000000000000000" pitchFamily="2" charset="2"/>
              <a:buChar char="Ø"/>
            </a:pPr>
            <a:endParaRPr lang="en-IN" sz="1800" dirty="0" smtClean="0"/>
          </a:p>
          <a:p>
            <a:pPr marL="0" indent="0">
              <a:buNone/>
            </a:pPr>
            <a:endParaRPr lang="en-IN" sz="1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29</a:t>
            </a:fld>
            <a:endParaRPr lang="en-GB" altLang="en-US"/>
          </a:p>
        </p:txBody>
      </p:sp>
    </p:spTree>
    <p:extLst>
      <p:ext uri="{BB962C8B-B14F-4D97-AF65-F5344CB8AC3E}">
        <p14:creationId xmlns:p14="http://schemas.microsoft.com/office/powerpoint/2010/main" val="968198149"/>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800" dirty="0"/>
              <a:t>Insolvency and Bankruptcy Board of India (Insolvency Professional Agencies) Regulations, 2016</a:t>
            </a:r>
            <a:br>
              <a:rPr lang="en-IN" sz="2800" dirty="0"/>
            </a:br>
            <a:endParaRPr lang="en-IN" sz="2800" dirty="0"/>
          </a:p>
        </p:txBody>
      </p:sp>
      <p:sp>
        <p:nvSpPr>
          <p:cNvPr id="3" name="Content Placeholder 2"/>
          <p:cNvSpPr>
            <a:spLocks noGrp="1"/>
          </p:cNvSpPr>
          <p:nvPr>
            <p:ph idx="1"/>
          </p:nvPr>
        </p:nvSpPr>
        <p:spPr/>
        <p:txBody>
          <a:bodyPr/>
          <a:lstStyle/>
          <a:p>
            <a:r>
              <a:rPr lang="en-IN" sz="3600" dirty="0" smtClean="0"/>
              <a:t>These </a:t>
            </a:r>
            <a:r>
              <a:rPr lang="en-IN" sz="3600" dirty="0"/>
              <a:t>r</a:t>
            </a:r>
            <a:r>
              <a:rPr lang="en-IN" sz="3600" dirty="0" smtClean="0"/>
              <a:t>egulations provide for a framework for regulation </a:t>
            </a:r>
            <a:r>
              <a:rPr lang="en-IN" sz="3600" dirty="0"/>
              <a:t>of Insolvency Professional </a:t>
            </a:r>
            <a:r>
              <a:rPr lang="en-IN" sz="3600" dirty="0" smtClean="0"/>
              <a:t>Agencies.</a:t>
            </a:r>
          </a:p>
          <a:p>
            <a:r>
              <a:rPr lang="en-IN" sz="3600" dirty="0" smtClean="0"/>
              <a:t>The regulations have come into force </a:t>
            </a:r>
            <a:r>
              <a:rPr lang="en-IN" sz="3600" dirty="0" err="1" smtClean="0"/>
              <a:t>w.e.f</a:t>
            </a:r>
            <a:r>
              <a:rPr lang="en-IN" sz="3600" dirty="0" smtClean="0"/>
              <a:t> 21</a:t>
            </a:r>
            <a:r>
              <a:rPr lang="en-IN" sz="3600" baseline="30000" dirty="0" smtClean="0"/>
              <a:t>st</a:t>
            </a:r>
            <a:r>
              <a:rPr lang="en-IN" sz="3600" dirty="0" smtClean="0"/>
              <a:t> November, 2016.</a:t>
            </a: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a:t>
            </a:fld>
            <a:endParaRPr lang="en-GB" altLang="en-US"/>
          </a:p>
        </p:txBody>
      </p:sp>
    </p:spTree>
    <p:extLst>
      <p:ext uri="{BB962C8B-B14F-4D97-AF65-F5344CB8AC3E}">
        <p14:creationId xmlns:p14="http://schemas.microsoft.com/office/powerpoint/2010/main" val="279254692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543800" cy="1295400"/>
          </a:xfrm>
        </p:spPr>
        <p:txBody>
          <a:bodyPr anchor="t"/>
          <a:lstStyle/>
          <a:p>
            <a:r>
              <a:rPr lang="en-IN" sz="4000" dirty="0"/>
              <a:t>IP Regulations, 2016</a:t>
            </a:r>
            <a:br>
              <a:rPr lang="en-IN" sz="4000" dirty="0"/>
            </a:br>
            <a:r>
              <a:rPr lang="en-IN" dirty="0" smtClean="0"/>
              <a:t>Disciplinary </a:t>
            </a:r>
            <a:r>
              <a:rPr lang="en-IN" dirty="0"/>
              <a:t>Proceedings</a:t>
            </a:r>
          </a:p>
        </p:txBody>
      </p:sp>
      <p:sp>
        <p:nvSpPr>
          <p:cNvPr id="3" name="Content Placeholder 2"/>
          <p:cNvSpPr>
            <a:spLocks noGrp="1"/>
          </p:cNvSpPr>
          <p:nvPr>
            <p:ph idx="1"/>
          </p:nvPr>
        </p:nvSpPr>
        <p:spPr>
          <a:xfrm>
            <a:off x="457200" y="1609626"/>
            <a:ext cx="8229600" cy="4411662"/>
          </a:xfrm>
        </p:spPr>
        <p:txBody>
          <a:bodyPr/>
          <a:lstStyle/>
          <a:p>
            <a:r>
              <a:rPr lang="en-IN" sz="2000" dirty="0" smtClean="0">
                <a:solidFill>
                  <a:srgbClr val="FF0000"/>
                </a:solidFill>
              </a:rPr>
              <a:t>IBBI shall constitute a DC which shall endeavour to dispose of the SCN by a reasoned order </a:t>
            </a:r>
            <a:r>
              <a:rPr lang="en-IN" sz="2000" dirty="0" smtClean="0"/>
              <a:t>in adherence to the principles of natural justice within a period of six months of the assignment.</a:t>
            </a:r>
          </a:p>
          <a:p>
            <a:r>
              <a:rPr lang="en-IN" sz="2000" dirty="0" smtClean="0"/>
              <a:t>The </a:t>
            </a:r>
            <a:r>
              <a:rPr lang="en-IN" sz="2000" dirty="0" smtClean="0">
                <a:solidFill>
                  <a:srgbClr val="FF0000"/>
                </a:solidFill>
              </a:rPr>
              <a:t>order may </a:t>
            </a:r>
            <a:r>
              <a:rPr lang="en-IN" sz="2000" dirty="0">
                <a:solidFill>
                  <a:srgbClr val="FF0000"/>
                </a:solidFill>
              </a:rPr>
              <a:t>provide </a:t>
            </a:r>
            <a:r>
              <a:rPr lang="en-IN" sz="2000" dirty="0" smtClean="0">
                <a:solidFill>
                  <a:srgbClr val="FF0000"/>
                </a:solidFill>
              </a:rPr>
              <a:t>for (a) no action; (b) warning; (c) suspend or cancel the registration, impose penalty or disgorge</a:t>
            </a:r>
            <a:r>
              <a:rPr lang="en-IN" sz="2000" dirty="0" smtClean="0"/>
              <a:t> an amount equivalent to unlawful gain or aversion of loss ; or (d) a reference to IBBI to take action u/s 220(5) to provide restitution to the person who suffered loss on account of any contravention from the amount so disgorged.</a:t>
            </a:r>
          </a:p>
          <a:p>
            <a:r>
              <a:rPr lang="en-IN" sz="2000" dirty="0" smtClean="0"/>
              <a:t>The </a:t>
            </a:r>
            <a:r>
              <a:rPr lang="en-IN" sz="2000" dirty="0" smtClean="0">
                <a:solidFill>
                  <a:srgbClr val="FF0000"/>
                </a:solidFill>
              </a:rPr>
              <a:t>order shall not become effective until 30 days have elapsed from the date of issue of the order </a:t>
            </a:r>
            <a:r>
              <a:rPr lang="en-IN" sz="2000" dirty="0" smtClean="0"/>
              <a:t>unless DC states otherwise in the order with reasons for the same.</a:t>
            </a:r>
          </a:p>
          <a:p>
            <a:r>
              <a:rPr lang="en-IN" sz="2000" dirty="0" smtClean="0"/>
              <a:t>The order shall be issued to IP with a copy to IPA with which he is enrolled immediately and be  published on the website of the IBBI.</a:t>
            </a:r>
            <a:endParaRPr lang="en-IN" sz="2000" dirty="0"/>
          </a:p>
          <a:p>
            <a:endParaRPr lang="en-IN" sz="2000" dirty="0" smtClean="0"/>
          </a:p>
          <a:p>
            <a:pPr>
              <a:buFont typeface="Wingdings" panose="05000000000000000000" pitchFamily="2" charset="2"/>
              <a:buChar char="Ø"/>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30</a:t>
            </a:fld>
            <a:endParaRPr lang="en-GB" altLang="en-US"/>
          </a:p>
        </p:txBody>
      </p:sp>
    </p:spTree>
    <p:extLst>
      <p:ext uri="{BB962C8B-B14F-4D97-AF65-F5344CB8AC3E}">
        <p14:creationId xmlns:p14="http://schemas.microsoft.com/office/powerpoint/2010/main" val="34174633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84"/>
            <a:ext cx="7543800" cy="1295400"/>
          </a:xfrm>
        </p:spPr>
        <p:txBody>
          <a:bodyPr/>
          <a:lstStyle/>
          <a:p>
            <a:r>
              <a:rPr lang="en-IN" sz="4000" dirty="0"/>
              <a:t>IP Regulations, 2016</a:t>
            </a:r>
            <a:br>
              <a:rPr lang="en-IN" sz="4000" dirty="0"/>
            </a:br>
            <a:r>
              <a:rPr lang="en-IN" sz="4000" u="sng" dirty="0" smtClean="0"/>
              <a:t>Recognition of IP Entities</a:t>
            </a:r>
            <a:endParaRPr lang="en-IN" sz="4000" u="sng" dirty="0"/>
          </a:p>
        </p:txBody>
      </p:sp>
      <p:sp>
        <p:nvSpPr>
          <p:cNvPr id="3" name="Content Placeholder 2"/>
          <p:cNvSpPr>
            <a:spLocks noGrp="1"/>
          </p:cNvSpPr>
          <p:nvPr>
            <p:ph idx="1"/>
          </p:nvPr>
        </p:nvSpPr>
        <p:spPr>
          <a:xfrm>
            <a:off x="457200" y="1681634"/>
            <a:ext cx="8229600" cy="4411662"/>
          </a:xfrm>
        </p:spPr>
        <p:txBody>
          <a:bodyPr/>
          <a:lstStyle/>
          <a:p>
            <a:r>
              <a:rPr lang="en-IN" sz="2400" dirty="0" smtClean="0">
                <a:solidFill>
                  <a:srgbClr val="FF0000"/>
                </a:solidFill>
              </a:rPr>
              <a:t>A LLP, a registered partnership firm </a:t>
            </a:r>
            <a:r>
              <a:rPr lang="en-IN" sz="2400" dirty="0" smtClean="0"/>
              <a:t>or a company </a:t>
            </a:r>
            <a:r>
              <a:rPr lang="en-IN" sz="2400" dirty="0" smtClean="0">
                <a:solidFill>
                  <a:srgbClr val="FF0000"/>
                </a:solidFill>
              </a:rPr>
              <a:t>may be recognised as an IP entity if:-</a:t>
            </a:r>
          </a:p>
          <a:p>
            <a:pPr>
              <a:buFont typeface="Wingdings" panose="05000000000000000000" pitchFamily="2" charset="2"/>
              <a:buChar char="Ø"/>
            </a:pPr>
            <a:r>
              <a:rPr lang="en-IN" sz="2400" dirty="0" smtClean="0"/>
              <a:t> </a:t>
            </a:r>
            <a:r>
              <a:rPr lang="en-IN" sz="2400" dirty="0" smtClean="0">
                <a:solidFill>
                  <a:srgbClr val="FF0000"/>
                </a:solidFill>
              </a:rPr>
              <a:t>a majority of partners of LLP or registered partnership firm are registered as IPs</a:t>
            </a:r>
            <a:r>
              <a:rPr lang="en-IN" sz="2400" dirty="0" smtClean="0"/>
              <a:t>; or </a:t>
            </a:r>
          </a:p>
          <a:p>
            <a:pPr>
              <a:buFont typeface="Wingdings" panose="05000000000000000000" pitchFamily="2" charset="2"/>
              <a:buChar char="Ø"/>
            </a:pPr>
            <a:r>
              <a:rPr lang="en-IN" sz="2400" dirty="0" smtClean="0">
                <a:solidFill>
                  <a:srgbClr val="FF0000"/>
                </a:solidFill>
              </a:rPr>
              <a:t>a majority of whole time directors of the company are registered as IPs</a:t>
            </a:r>
            <a:r>
              <a:rPr lang="en-IN" sz="2400" dirty="0" smtClean="0"/>
              <a:t>.</a:t>
            </a:r>
          </a:p>
          <a:p>
            <a:r>
              <a:rPr lang="en-IN" sz="2400" dirty="0" smtClean="0"/>
              <a:t>A person eligible as above may make an application to IBBI for recognition as an IP entity.</a:t>
            </a:r>
          </a:p>
          <a:p>
            <a:r>
              <a:rPr lang="en-IN" sz="2400" dirty="0" smtClean="0"/>
              <a:t>If IBBI is satisfied that the applicant is eligible, it may grant it a COR as  an IP entity.</a:t>
            </a:r>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31</a:t>
            </a:fld>
            <a:endParaRPr lang="en-GB" altLang="en-US"/>
          </a:p>
        </p:txBody>
      </p:sp>
    </p:spTree>
    <p:extLst>
      <p:ext uri="{BB962C8B-B14F-4D97-AF65-F5344CB8AC3E}">
        <p14:creationId xmlns:p14="http://schemas.microsoft.com/office/powerpoint/2010/main" val="358928459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543800" cy="1295400"/>
          </a:xfrm>
        </p:spPr>
        <p:txBody>
          <a:bodyPr/>
          <a:lstStyle/>
          <a:p>
            <a:r>
              <a:rPr lang="en-IN" sz="3600" dirty="0"/>
              <a:t>IP Regulations, 2016</a:t>
            </a:r>
            <a:br>
              <a:rPr lang="en-IN" sz="3600" dirty="0"/>
            </a:br>
            <a:r>
              <a:rPr lang="en-IN" sz="3600" dirty="0"/>
              <a:t>Recognition of IP Entities</a:t>
            </a:r>
            <a:endParaRPr lang="en-IN" dirty="0"/>
          </a:p>
        </p:txBody>
      </p:sp>
      <p:sp>
        <p:nvSpPr>
          <p:cNvPr id="3" name="Content Placeholder 2"/>
          <p:cNvSpPr>
            <a:spLocks noGrp="1"/>
          </p:cNvSpPr>
          <p:nvPr>
            <p:ph idx="1"/>
          </p:nvPr>
        </p:nvSpPr>
        <p:spPr>
          <a:xfrm>
            <a:off x="457200" y="1412776"/>
            <a:ext cx="8229600" cy="4411662"/>
          </a:xfrm>
        </p:spPr>
        <p:txBody>
          <a:bodyPr/>
          <a:lstStyle/>
          <a:p>
            <a:r>
              <a:rPr lang="en-IN" sz="2400" dirty="0" smtClean="0"/>
              <a:t>COR shall be subject to condition that IP entity shall:-</a:t>
            </a:r>
          </a:p>
          <a:p>
            <a:pPr>
              <a:buFont typeface="Wingdings" panose="05000000000000000000" pitchFamily="2" charset="2"/>
              <a:buChar char="Ø"/>
            </a:pPr>
            <a:r>
              <a:rPr lang="en-IN" sz="2400" dirty="0"/>
              <a:t>i</a:t>
            </a:r>
            <a:r>
              <a:rPr lang="en-IN" sz="2400" dirty="0" smtClean="0"/>
              <a:t>nform IBBI, within 7 days, when an IP ceases to be its director or partner;</a:t>
            </a:r>
          </a:p>
          <a:p>
            <a:pPr>
              <a:buFont typeface="Wingdings" panose="05000000000000000000" pitchFamily="2" charset="2"/>
              <a:buChar char="Ø"/>
            </a:pPr>
            <a:r>
              <a:rPr lang="en-IN" sz="2400" dirty="0"/>
              <a:t>inform IBBI, within 7 days, when an IP </a:t>
            </a:r>
            <a:r>
              <a:rPr lang="en-IN" sz="2400" dirty="0" smtClean="0"/>
              <a:t>joins as </a:t>
            </a:r>
            <a:r>
              <a:rPr lang="en-IN" sz="2400" dirty="0"/>
              <a:t>its director or </a:t>
            </a:r>
            <a:r>
              <a:rPr lang="en-IN" sz="2400" dirty="0" smtClean="0"/>
              <a:t>partner; and</a:t>
            </a:r>
          </a:p>
          <a:p>
            <a:pPr>
              <a:buFont typeface="Wingdings" panose="05000000000000000000" pitchFamily="2" charset="2"/>
              <a:buChar char="Ø"/>
            </a:pPr>
            <a:r>
              <a:rPr lang="en-IN" sz="2400" dirty="0"/>
              <a:t>a</a:t>
            </a:r>
            <a:r>
              <a:rPr lang="en-IN" sz="2400" dirty="0" smtClean="0"/>
              <a:t>bide by such other conditions as may be specified.</a:t>
            </a:r>
          </a:p>
          <a:p>
            <a:r>
              <a:rPr lang="en-IN" sz="2400" dirty="0" smtClean="0">
                <a:solidFill>
                  <a:srgbClr val="FF0000"/>
                </a:solidFill>
              </a:rPr>
              <a:t>IP entity shall be jointly/severally liable for all acts or omissions of its partners or directors as IPs committed during such partnership or directorship</a:t>
            </a:r>
            <a:r>
              <a:rPr lang="en-IN" sz="2400" dirty="0" smtClean="0"/>
              <a:t>.</a:t>
            </a:r>
          </a:p>
          <a:p>
            <a:r>
              <a:rPr lang="en-IN" sz="2400" dirty="0" smtClean="0"/>
              <a:t>Where IBBI is of the opinion that sufficient cause exists for de-recognition of an IP entity, it may do so by passing a reasoned order.</a:t>
            </a:r>
          </a:p>
          <a:p>
            <a:endParaRPr lang="en-IN" sz="2400" dirty="0"/>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32</a:t>
            </a:fld>
            <a:endParaRPr lang="en-GB" altLang="en-US"/>
          </a:p>
        </p:txBody>
      </p:sp>
    </p:spTree>
    <p:extLst>
      <p:ext uri="{BB962C8B-B14F-4D97-AF65-F5344CB8AC3E}">
        <p14:creationId xmlns:p14="http://schemas.microsoft.com/office/powerpoint/2010/main" val="55209146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a:t>Insolvency and Bankruptcy Board of India (Insolvency </a:t>
            </a:r>
            <a:r>
              <a:rPr lang="en-IN" sz="2800" dirty="0" smtClean="0"/>
              <a:t>Resolution Process for Corporate Persons) </a:t>
            </a:r>
            <a:r>
              <a:rPr lang="en-IN" sz="2800" dirty="0"/>
              <a:t>Regulations, 2016</a:t>
            </a:r>
          </a:p>
        </p:txBody>
      </p:sp>
      <p:sp>
        <p:nvSpPr>
          <p:cNvPr id="3" name="Content Placeholder 2"/>
          <p:cNvSpPr>
            <a:spLocks noGrp="1"/>
          </p:cNvSpPr>
          <p:nvPr>
            <p:ph idx="1"/>
          </p:nvPr>
        </p:nvSpPr>
        <p:spPr/>
        <p:txBody>
          <a:bodyPr/>
          <a:lstStyle/>
          <a:p>
            <a:r>
              <a:rPr lang="en-IN" sz="4400" dirty="0"/>
              <a:t>These regulations have come into force </a:t>
            </a:r>
            <a:r>
              <a:rPr lang="en-IN" sz="4400" dirty="0" smtClean="0"/>
              <a:t>on 1</a:t>
            </a:r>
            <a:r>
              <a:rPr lang="en-IN" sz="4400" baseline="30000" dirty="0" smtClean="0"/>
              <a:t>st</a:t>
            </a:r>
            <a:r>
              <a:rPr lang="en-IN" sz="4400" dirty="0" smtClean="0"/>
              <a:t> December, 2016</a:t>
            </a:r>
          </a:p>
          <a:p>
            <a:pPr lvl="0"/>
            <a:r>
              <a:rPr lang="en-IN" sz="4000" dirty="0" smtClean="0"/>
              <a:t>The regulations </a:t>
            </a:r>
            <a:r>
              <a:rPr lang="en-IN" sz="4000" dirty="0"/>
              <a:t>shall apply to the corporate insolvency resolution process.</a:t>
            </a:r>
          </a:p>
          <a:p>
            <a:endParaRPr lang="en-IN" sz="4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33</a:t>
            </a:fld>
            <a:endParaRPr lang="en-GB" altLang="en-US"/>
          </a:p>
        </p:txBody>
      </p:sp>
    </p:spTree>
    <p:extLst>
      <p:ext uri="{BB962C8B-B14F-4D97-AF65-F5344CB8AC3E}">
        <p14:creationId xmlns:p14="http://schemas.microsoft.com/office/powerpoint/2010/main" val="50131990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smtClean="0"/>
              <a:t>CIRP Regulations</a:t>
            </a:r>
            <a:r>
              <a:rPr lang="en-IN" sz="3600" dirty="0"/>
              <a:t>, </a:t>
            </a:r>
            <a:r>
              <a:rPr lang="en-IN" sz="3600" dirty="0" smtClean="0"/>
              <a:t>2016</a:t>
            </a:r>
            <a:br>
              <a:rPr lang="en-IN" sz="3600" dirty="0" smtClean="0"/>
            </a:br>
            <a:r>
              <a:rPr lang="en-IN" sz="3200" dirty="0"/>
              <a:t>Eligibility for </a:t>
            </a:r>
            <a:r>
              <a:rPr lang="en-IN" sz="3200" dirty="0" smtClean="0"/>
              <a:t>Resolution </a:t>
            </a:r>
            <a:r>
              <a:rPr lang="en-IN" sz="3200" dirty="0"/>
              <a:t>P</a:t>
            </a:r>
            <a:r>
              <a:rPr lang="en-IN" sz="3200" dirty="0" smtClean="0"/>
              <a:t>rofessional</a:t>
            </a:r>
            <a:r>
              <a:rPr lang="en-IN" sz="3600" dirty="0"/>
              <a:t/>
            </a:r>
            <a:br>
              <a:rPr lang="en-IN" sz="3600" dirty="0"/>
            </a:br>
            <a:endParaRPr lang="en-IN" sz="3600" dirty="0"/>
          </a:p>
        </p:txBody>
      </p:sp>
      <p:sp>
        <p:nvSpPr>
          <p:cNvPr id="3" name="Content Placeholder 2"/>
          <p:cNvSpPr>
            <a:spLocks noGrp="1"/>
          </p:cNvSpPr>
          <p:nvPr>
            <p:ph idx="1"/>
          </p:nvPr>
        </p:nvSpPr>
        <p:spPr/>
        <p:txBody>
          <a:bodyPr/>
          <a:lstStyle/>
          <a:p>
            <a:pPr lvl="0"/>
            <a:r>
              <a:rPr lang="en-IN" dirty="0"/>
              <a:t>An IP  </a:t>
            </a:r>
            <a:r>
              <a:rPr lang="en-IN" dirty="0" smtClean="0"/>
              <a:t>shall be </a:t>
            </a:r>
            <a:r>
              <a:rPr lang="en-IN" dirty="0" smtClean="0">
                <a:solidFill>
                  <a:srgbClr val="FF0000"/>
                </a:solidFill>
              </a:rPr>
              <a:t>eligible</a:t>
            </a:r>
            <a:r>
              <a:rPr lang="en-IN" dirty="0" smtClean="0"/>
              <a:t> to be </a:t>
            </a:r>
            <a:r>
              <a:rPr lang="en-IN" dirty="0"/>
              <a:t>appointed as a resolution professional for a corporate insolvency resolution process of a corporate debtor </a:t>
            </a:r>
            <a:r>
              <a:rPr lang="en-IN" dirty="0">
                <a:solidFill>
                  <a:srgbClr val="FF0000"/>
                </a:solidFill>
              </a:rPr>
              <a:t>if </a:t>
            </a:r>
            <a:r>
              <a:rPr lang="en-IN" dirty="0" smtClean="0">
                <a:solidFill>
                  <a:srgbClr val="FF0000"/>
                </a:solidFill>
              </a:rPr>
              <a:t>the IP, </a:t>
            </a:r>
            <a:r>
              <a:rPr lang="en-IN" dirty="0">
                <a:solidFill>
                  <a:srgbClr val="FF0000"/>
                </a:solidFill>
              </a:rPr>
              <a:t>and all partners and directors of the insolvency professional entity are independent of the corporate debtor.</a:t>
            </a:r>
          </a:p>
          <a:p>
            <a:endParaRPr lang="en-IN"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34</a:t>
            </a:fld>
            <a:endParaRPr lang="en-GB" altLang="en-US"/>
          </a:p>
        </p:txBody>
      </p:sp>
    </p:spTree>
    <p:extLst>
      <p:ext uri="{BB962C8B-B14F-4D97-AF65-F5344CB8AC3E}">
        <p14:creationId xmlns:p14="http://schemas.microsoft.com/office/powerpoint/2010/main" val="342687683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br>
              <a:rPr lang="en-IN" sz="3600" dirty="0"/>
            </a:br>
            <a:r>
              <a:rPr lang="en-IN" sz="3200" dirty="0"/>
              <a:t>Eligibility for Resolution Professional</a:t>
            </a:r>
          </a:p>
        </p:txBody>
      </p:sp>
      <p:sp>
        <p:nvSpPr>
          <p:cNvPr id="3" name="Content Placeholder 2"/>
          <p:cNvSpPr>
            <a:spLocks noGrp="1"/>
          </p:cNvSpPr>
          <p:nvPr>
            <p:ph idx="1"/>
          </p:nvPr>
        </p:nvSpPr>
        <p:spPr/>
        <p:txBody>
          <a:bodyPr/>
          <a:lstStyle/>
          <a:p>
            <a:pPr lvl="0"/>
            <a:r>
              <a:rPr lang="en-IN" sz="2400" dirty="0"/>
              <a:t>A person </a:t>
            </a:r>
            <a:r>
              <a:rPr lang="en-IN" sz="2400" dirty="0">
                <a:solidFill>
                  <a:srgbClr val="FF0000"/>
                </a:solidFill>
              </a:rPr>
              <a:t>shall be considered independent of </a:t>
            </a:r>
            <a:r>
              <a:rPr lang="en-IN" sz="2400" dirty="0" smtClean="0">
                <a:solidFill>
                  <a:srgbClr val="FF0000"/>
                </a:solidFill>
              </a:rPr>
              <a:t>CD</a:t>
            </a:r>
            <a:r>
              <a:rPr lang="en-IN" sz="2400" dirty="0" smtClean="0"/>
              <a:t>, if he:-</a:t>
            </a:r>
            <a:endParaRPr lang="en-IN" sz="2400" dirty="0"/>
          </a:p>
          <a:p>
            <a:pPr marL="457200" indent="-457200">
              <a:buFont typeface="+mj-lt"/>
              <a:buAutoNum type="alphaLcPeriod"/>
            </a:pPr>
            <a:r>
              <a:rPr lang="en-IN" sz="2400" dirty="0" smtClean="0">
                <a:solidFill>
                  <a:srgbClr val="FF0000"/>
                </a:solidFill>
              </a:rPr>
              <a:t>is </a:t>
            </a:r>
            <a:r>
              <a:rPr lang="en-IN" sz="2400" dirty="0">
                <a:solidFill>
                  <a:srgbClr val="FF0000"/>
                </a:solidFill>
              </a:rPr>
              <a:t>eligible to be appointed as </a:t>
            </a:r>
            <a:r>
              <a:rPr lang="en-IN" sz="2400" dirty="0" smtClean="0">
                <a:solidFill>
                  <a:srgbClr val="FF0000"/>
                </a:solidFill>
              </a:rPr>
              <a:t>an ID </a:t>
            </a:r>
            <a:r>
              <a:rPr lang="en-IN" sz="2400" dirty="0">
                <a:solidFill>
                  <a:srgbClr val="FF0000"/>
                </a:solidFill>
              </a:rPr>
              <a:t>on the board of </a:t>
            </a:r>
            <a:r>
              <a:rPr lang="en-IN" sz="2400" dirty="0" smtClean="0">
                <a:solidFill>
                  <a:srgbClr val="FF0000"/>
                </a:solidFill>
              </a:rPr>
              <a:t>CD </a:t>
            </a:r>
            <a:r>
              <a:rPr lang="en-IN" sz="2400" dirty="0" smtClean="0"/>
              <a:t>u/s </a:t>
            </a:r>
            <a:r>
              <a:rPr lang="en-IN" sz="2400" dirty="0"/>
              <a:t>149 of the Companies Act, </a:t>
            </a:r>
            <a:r>
              <a:rPr lang="en-IN" sz="2400" dirty="0" smtClean="0"/>
              <a:t>2013;</a:t>
            </a:r>
          </a:p>
          <a:p>
            <a:pPr marL="457200" indent="-457200">
              <a:buFont typeface="+mj-lt"/>
              <a:buAutoNum type="alphaLcPeriod"/>
            </a:pPr>
            <a:r>
              <a:rPr lang="en-IN" sz="2400" dirty="0" smtClean="0"/>
              <a:t>is </a:t>
            </a:r>
            <a:r>
              <a:rPr lang="en-IN" sz="2400" dirty="0">
                <a:solidFill>
                  <a:srgbClr val="FF0000"/>
                </a:solidFill>
              </a:rPr>
              <a:t>not a related party of </a:t>
            </a:r>
            <a:r>
              <a:rPr lang="en-IN" sz="2400" dirty="0" smtClean="0">
                <a:solidFill>
                  <a:srgbClr val="FF0000"/>
                </a:solidFill>
              </a:rPr>
              <a:t>CD</a:t>
            </a:r>
            <a:r>
              <a:rPr lang="en-IN" sz="2400" dirty="0" smtClean="0"/>
              <a:t>; or</a:t>
            </a:r>
          </a:p>
          <a:p>
            <a:pPr marL="457200" indent="-457200">
              <a:buFont typeface="+mj-lt"/>
              <a:buAutoNum type="alphaLcPeriod"/>
            </a:pPr>
            <a:r>
              <a:rPr lang="en-IN" sz="2400" dirty="0" smtClean="0"/>
              <a:t>is </a:t>
            </a:r>
            <a:r>
              <a:rPr lang="en-IN" sz="2400" dirty="0">
                <a:solidFill>
                  <a:srgbClr val="FF0000"/>
                </a:solidFill>
              </a:rPr>
              <a:t>not an employee or proprietor or a </a:t>
            </a:r>
            <a:r>
              <a:rPr lang="en-IN" sz="2400" dirty="0" smtClean="0">
                <a:solidFill>
                  <a:srgbClr val="FF0000"/>
                </a:solidFill>
              </a:rPr>
              <a:t>partner, </a:t>
            </a:r>
            <a:r>
              <a:rPr lang="en-IN" sz="2400" dirty="0">
                <a:solidFill>
                  <a:srgbClr val="FF0000"/>
                </a:solidFill>
              </a:rPr>
              <a:t>in the last 3 financial years :-</a:t>
            </a:r>
          </a:p>
          <a:p>
            <a:pPr marL="514350" indent="-514350">
              <a:buFont typeface="+mj-lt"/>
              <a:buAutoNum type="romanLcPeriod"/>
            </a:pPr>
            <a:r>
              <a:rPr lang="en-IN" sz="2400" dirty="0" smtClean="0">
                <a:solidFill>
                  <a:srgbClr val="FF0000"/>
                </a:solidFill>
              </a:rPr>
              <a:t>of </a:t>
            </a:r>
            <a:r>
              <a:rPr lang="en-IN" sz="2400" dirty="0">
                <a:solidFill>
                  <a:srgbClr val="FF0000"/>
                </a:solidFill>
              </a:rPr>
              <a:t>a firm of auditors or </a:t>
            </a:r>
            <a:r>
              <a:rPr lang="en-IN" sz="2400" dirty="0" smtClean="0">
                <a:solidFill>
                  <a:srgbClr val="FF0000"/>
                </a:solidFill>
              </a:rPr>
              <a:t>PCS or </a:t>
            </a:r>
            <a:r>
              <a:rPr lang="en-IN" sz="2400" dirty="0">
                <a:solidFill>
                  <a:srgbClr val="FF0000"/>
                </a:solidFill>
              </a:rPr>
              <a:t>cost auditors of </a:t>
            </a:r>
            <a:r>
              <a:rPr lang="en-IN" sz="2400" dirty="0" smtClean="0">
                <a:solidFill>
                  <a:srgbClr val="FF0000"/>
                </a:solidFill>
              </a:rPr>
              <a:t>CD</a:t>
            </a:r>
            <a:r>
              <a:rPr lang="en-IN" sz="2400" dirty="0" smtClean="0"/>
              <a:t>; or</a:t>
            </a:r>
          </a:p>
          <a:p>
            <a:pPr marL="514350" indent="-514350">
              <a:buFont typeface="+mj-lt"/>
              <a:buAutoNum type="romanLcPeriod"/>
            </a:pPr>
            <a:r>
              <a:rPr lang="en-IN" sz="2400" dirty="0" smtClean="0">
                <a:solidFill>
                  <a:srgbClr val="FF0000"/>
                </a:solidFill>
              </a:rPr>
              <a:t>of </a:t>
            </a:r>
            <a:r>
              <a:rPr lang="en-IN" sz="2400" dirty="0">
                <a:solidFill>
                  <a:srgbClr val="FF0000"/>
                </a:solidFill>
              </a:rPr>
              <a:t>a legal or a consulting firm</a:t>
            </a:r>
            <a:r>
              <a:rPr lang="en-IN" sz="2400" dirty="0"/>
              <a:t>, that has or had any transaction with the </a:t>
            </a:r>
            <a:r>
              <a:rPr lang="en-IN" sz="2400" dirty="0" smtClean="0"/>
              <a:t>CD </a:t>
            </a:r>
            <a:r>
              <a:rPr lang="en-IN" sz="2400" dirty="0"/>
              <a:t>amounting to </a:t>
            </a:r>
            <a:r>
              <a:rPr lang="en-IN" sz="2400" dirty="0" smtClean="0"/>
              <a:t>10% </a:t>
            </a:r>
            <a:r>
              <a:rPr lang="en-IN" sz="2400" dirty="0"/>
              <a:t>or more of </a:t>
            </a:r>
            <a:r>
              <a:rPr lang="en-IN" sz="2400" dirty="0" smtClean="0"/>
              <a:t>gross </a:t>
            </a:r>
            <a:r>
              <a:rPr lang="en-IN" sz="2400" dirty="0"/>
              <a:t>turnover of such </a:t>
            </a:r>
            <a:r>
              <a:rPr lang="en-IN" sz="2400" dirty="0" smtClean="0"/>
              <a:t>firm.</a:t>
            </a:r>
            <a:endParaRPr lang="en-IN" sz="2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35</a:t>
            </a:fld>
            <a:endParaRPr lang="en-GB" altLang="en-US"/>
          </a:p>
        </p:txBody>
      </p:sp>
    </p:spTree>
    <p:extLst>
      <p:ext uri="{BB962C8B-B14F-4D97-AF65-F5344CB8AC3E}">
        <p14:creationId xmlns:p14="http://schemas.microsoft.com/office/powerpoint/2010/main" val="116770879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200" dirty="0"/>
              <a:t>CIRP Regulations, </a:t>
            </a:r>
            <a:r>
              <a:rPr lang="en-IN" sz="3200" dirty="0" smtClean="0"/>
              <a:t>2016</a:t>
            </a:r>
            <a:r>
              <a:rPr lang="en-IN" sz="3200" dirty="0"/>
              <a:t> </a:t>
            </a:r>
            <a:r>
              <a:rPr lang="en-IN" sz="3200" dirty="0" smtClean="0"/>
              <a:t/>
            </a:r>
            <a:br>
              <a:rPr lang="en-IN" sz="3200" dirty="0" smtClean="0"/>
            </a:br>
            <a:r>
              <a:rPr lang="en-IN" sz="3200" dirty="0" smtClean="0"/>
              <a:t>Eligibility </a:t>
            </a:r>
            <a:r>
              <a:rPr lang="en-IN" sz="3200" dirty="0"/>
              <a:t>for Resolution Professional</a:t>
            </a:r>
            <a:br>
              <a:rPr lang="en-IN" sz="3200" dirty="0"/>
            </a:br>
            <a:endParaRPr lang="en-IN" sz="3200" dirty="0"/>
          </a:p>
        </p:txBody>
      </p:sp>
      <p:sp>
        <p:nvSpPr>
          <p:cNvPr id="3" name="Content Placeholder 2"/>
          <p:cNvSpPr>
            <a:spLocks noGrp="1"/>
          </p:cNvSpPr>
          <p:nvPr>
            <p:ph idx="1"/>
          </p:nvPr>
        </p:nvSpPr>
        <p:spPr/>
        <p:txBody>
          <a:bodyPr/>
          <a:lstStyle/>
          <a:p>
            <a:r>
              <a:rPr lang="en-IN" sz="2400" dirty="0" smtClean="0">
                <a:solidFill>
                  <a:srgbClr val="FF0000"/>
                </a:solidFill>
              </a:rPr>
              <a:t>RP shall make disclosure at the time of his appointment </a:t>
            </a:r>
            <a:r>
              <a:rPr lang="en-IN" sz="2400" dirty="0" smtClean="0"/>
              <a:t>in accordance with the Code of Conduct </a:t>
            </a:r>
            <a:r>
              <a:rPr lang="en-IN" sz="2400" dirty="0" smtClean="0">
                <a:solidFill>
                  <a:srgbClr val="FF0000"/>
                </a:solidFill>
              </a:rPr>
              <a:t>about the existence of any pecuniary or personal relationship with any of the stakeholders entitled to distribution u/s 53 </a:t>
            </a:r>
            <a:r>
              <a:rPr lang="en-IN" sz="2400" dirty="0" smtClean="0"/>
              <a:t>or 178 of the Code </a:t>
            </a:r>
            <a:r>
              <a:rPr lang="en-IN" sz="2400" dirty="0" smtClean="0">
                <a:solidFill>
                  <a:srgbClr val="FF0000"/>
                </a:solidFill>
              </a:rPr>
              <a:t>and concerned corporate person/debtor</a:t>
            </a:r>
            <a:r>
              <a:rPr lang="en-IN" sz="2400" dirty="0" smtClean="0"/>
              <a:t>.</a:t>
            </a:r>
          </a:p>
          <a:p>
            <a:r>
              <a:rPr lang="en-IN" sz="2400" dirty="0" smtClean="0"/>
              <a:t>RP who is director or partner of an IP entity, shall not continue as a RP in CIRP if the IP entity or any other partner or director of such IP entity represents any of other stakeholder in the same CIRP.</a:t>
            </a:r>
          </a:p>
          <a:p>
            <a:endParaRPr lang="en-IN" sz="2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36</a:t>
            </a:fld>
            <a:endParaRPr lang="en-GB" altLang="en-US"/>
          </a:p>
        </p:txBody>
      </p:sp>
    </p:spTree>
    <p:extLst>
      <p:ext uri="{BB962C8B-B14F-4D97-AF65-F5344CB8AC3E}">
        <p14:creationId xmlns:p14="http://schemas.microsoft.com/office/powerpoint/2010/main" val="266222331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a:t>
            </a:r>
            <a:r>
              <a:rPr lang="en-IN" sz="4000" dirty="0" smtClean="0"/>
              <a:t>2016  Access to Books by IRP</a:t>
            </a:r>
            <a:endParaRPr lang="en-IN" dirty="0"/>
          </a:p>
        </p:txBody>
      </p:sp>
      <p:sp>
        <p:nvSpPr>
          <p:cNvPr id="3" name="Content Placeholder 2"/>
          <p:cNvSpPr>
            <a:spLocks noGrp="1"/>
          </p:cNvSpPr>
          <p:nvPr>
            <p:ph idx="1"/>
          </p:nvPr>
        </p:nvSpPr>
        <p:spPr/>
        <p:txBody>
          <a:bodyPr/>
          <a:lstStyle/>
          <a:p>
            <a:pPr lvl="0"/>
            <a:r>
              <a:rPr lang="en-IN" sz="2400" dirty="0">
                <a:solidFill>
                  <a:srgbClr val="FF0000"/>
                </a:solidFill>
              </a:rPr>
              <a:t>The interim resolution professional may access the books of account, records and other relevant documents and information of </a:t>
            </a:r>
            <a:r>
              <a:rPr lang="en-IN" sz="2400" dirty="0" smtClean="0">
                <a:solidFill>
                  <a:srgbClr val="FF0000"/>
                </a:solidFill>
              </a:rPr>
              <a:t>CD </a:t>
            </a:r>
            <a:r>
              <a:rPr lang="en-IN" sz="2400" dirty="0"/>
              <a:t>held </a:t>
            </a:r>
            <a:r>
              <a:rPr lang="en-IN" sz="2400" dirty="0" smtClean="0"/>
              <a:t>with:-</a:t>
            </a:r>
          </a:p>
          <a:p>
            <a:pPr lvl="0">
              <a:buFont typeface="Wingdings" panose="05000000000000000000" pitchFamily="2" charset="2"/>
              <a:buChar char="Ø"/>
            </a:pPr>
            <a:r>
              <a:rPr lang="en-IN" sz="2400" dirty="0" smtClean="0"/>
              <a:t>depositories </a:t>
            </a:r>
            <a:r>
              <a:rPr lang="en-IN" sz="2400" dirty="0"/>
              <a:t>of </a:t>
            </a:r>
            <a:r>
              <a:rPr lang="en-IN" sz="2400" dirty="0" smtClean="0"/>
              <a:t>securities</a:t>
            </a:r>
            <a:r>
              <a:rPr lang="en-IN" sz="2400" dirty="0"/>
              <a:t>;</a:t>
            </a:r>
            <a:endParaRPr lang="en-IN" sz="2400" dirty="0" smtClean="0"/>
          </a:p>
          <a:p>
            <a:pPr lvl="0">
              <a:buFont typeface="Wingdings" panose="05000000000000000000" pitchFamily="2" charset="2"/>
              <a:buChar char="Ø"/>
            </a:pPr>
            <a:r>
              <a:rPr lang="en-IN" sz="2400" dirty="0" smtClean="0"/>
              <a:t>professional </a:t>
            </a:r>
            <a:r>
              <a:rPr lang="en-IN" sz="2400" dirty="0"/>
              <a:t>advisors of </a:t>
            </a:r>
            <a:r>
              <a:rPr lang="en-IN" sz="2400" dirty="0" smtClean="0"/>
              <a:t>CD;</a:t>
            </a:r>
          </a:p>
          <a:p>
            <a:pPr lvl="0">
              <a:buFont typeface="Wingdings" panose="05000000000000000000" pitchFamily="2" charset="2"/>
              <a:buChar char="Ø"/>
            </a:pPr>
            <a:r>
              <a:rPr lang="en-IN" sz="2400" dirty="0" smtClean="0"/>
              <a:t>information utilities;</a:t>
            </a:r>
          </a:p>
          <a:p>
            <a:pPr lvl="0">
              <a:buFont typeface="Wingdings" panose="05000000000000000000" pitchFamily="2" charset="2"/>
              <a:buChar char="Ø"/>
            </a:pPr>
            <a:r>
              <a:rPr lang="en-IN" sz="2400" dirty="0" smtClean="0"/>
              <a:t>other </a:t>
            </a:r>
            <a:r>
              <a:rPr lang="en-IN" sz="2400" dirty="0"/>
              <a:t>registries that records the ownership of </a:t>
            </a:r>
            <a:r>
              <a:rPr lang="en-IN" sz="2400" dirty="0" smtClean="0"/>
              <a:t>assets;</a:t>
            </a:r>
          </a:p>
          <a:p>
            <a:pPr lvl="0">
              <a:buFont typeface="Wingdings" panose="05000000000000000000" pitchFamily="2" charset="2"/>
              <a:buChar char="Ø"/>
            </a:pPr>
            <a:r>
              <a:rPr lang="en-IN" sz="2400" dirty="0" smtClean="0"/>
              <a:t>members</a:t>
            </a:r>
            <a:r>
              <a:rPr lang="en-IN" sz="2400" dirty="0"/>
              <a:t>, promoters, partners, board of directors and joint venture partners of </a:t>
            </a:r>
            <a:r>
              <a:rPr lang="en-IN" sz="2400" dirty="0" smtClean="0"/>
              <a:t>CD; </a:t>
            </a:r>
            <a:r>
              <a:rPr lang="en-IN" sz="2400" dirty="0"/>
              <a:t>and </a:t>
            </a:r>
            <a:endParaRPr lang="en-IN" sz="2400" dirty="0" smtClean="0"/>
          </a:p>
          <a:p>
            <a:pPr lvl="0">
              <a:buFont typeface="Wingdings" panose="05000000000000000000" pitchFamily="2" charset="2"/>
              <a:buChar char="Ø"/>
            </a:pPr>
            <a:r>
              <a:rPr lang="en-IN" sz="2400" dirty="0" smtClean="0"/>
              <a:t>contractual </a:t>
            </a:r>
            <a:r>
              <a:rPr lang="en-IN" sz="2400" dirty="0"/>
              <a:t>counterparties of </a:t>
            </a:r>
            <a:r>
              <a:rPr lang="en-IN" sz="2400" dirty="0" smtClean="0"/>
              <a:t>CD.</a:t>
            </a:r>
            <a:endParaRPr lang="en-IN" sz="2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37</a:t>
            </a:fld>
            <a:endParaRPr lang="en-GB" altLang="en-US"/>
          </a:p>
        </p:txBody>
      </p:sp>
    </p:spTree>
    <p:extLst>
      <p:ext uri="{BB962C8B-B14F-4D97-AF65-F5344CB8AC3E}">
        <p14:creationId xmlns:p14="http://schemas.microsoft.com/office/powerpoint/2010/main" val="2075746649"/>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a:t>
            </a:r>
            <a:r>
              <a:rPr lang="en-IN" sz="4000" dirty="0" smtClean="0"/>
              <a:t>2016 </a:t>
            </a:r>
            <a:r>
              <a:rPr lang="en-IN" dirty="0" smtClean="0"/>
              <a:t> </a:t>
            </a:r>
            <a:br>
              <a:rPr lang="en-IN" dirty="0" smtClean="0"/>
            </a:br>
            <a:r>
              <a:rPr lang="en-IN" b="0" dirty="0" smtClean="0"/>
              <a:t>Public Announcement</a:t>
            </a:r>
            <a:endParaRPr lang="en-IN" b="0" dirty="0"/>
          </a:p>
        </p:txBody>
      </p:sp>
      <p:sp>
        <p:nvSpPr>
          <p:cNvPr id="3" name="Content Placeholder 2"/>
          <p:cNvSpPr>
            <a:spLocks noGrp="1"/>
          </p:cNvSpPr>
          <p:nvPr>
            <p:ph idx="1"/>
          </p:nvPr>
        </p:nvSpPr>
        <p:spPr>
          <a:xfrm>
            <a:off x="467544" y="1628800"/>
            <a:ext cx="8229600" cy="4411662"/>
          </a:xfrm>
        </p:spPr>
        <p:txBody>
          <a:bodyPr/>
          <a:lstStyle/>
          <a:p>
            <a:pPr lvl="0"/>
            <a:r>
              <a:rPr lang="en-IN" sz="2400" dirty="0">
                <a:solidFill>
                  <a:srgbClr val="FF0000"/>
                </a:solidFill>
              </a:rPr>
              <a:t>IP shall make </a:t>
            </a:r>
            <a:r>
              <a:rPr lang="en-IN" sz="2400" dirty="0" smtClean="0">
                <a:solidFill>
                  <a:srgbClr val="FF0000"/>
                </a:solidFill>
              </a:rPr>
              <a:t>PA </a:t>
            </a:r>
            <a:r>
              <a:rPr lang="en-IN" sz="2400" dirty="0">
                <a:solidFill>
                  <a:srgbClr val="FF0000"/>
                </a:solidFill>
              </a:rPr>
              <a:t>on his appointment as an </a:t>
            </a:r>
            <a:r>
              <a:rPr lang="en-IN" sz="2400" dirty="0" smtClean="0">
                <a:solidFill>
                  <a:srgbClr val="FF0000"/>
                </a:solidFill>
              </a:rPr>
              <a:t>IRP, not </a:t>
            </a:r>
            <a:r>
              <a:rPr lang="en-IN" sz="2400" dirty="0">
                <a:solidFill>
                  <a:srgbClr val="FF0000"/>
                </a:solidFill>
              </a:rPr>
              <a:t>later than 3</a:t>
            </a:r>
            <a:r>
              <a:rPr lang="en-IN" sz="2400" dirty="0" smtClean="0">
                <a:solidFill>
                  <a:srgbClr val="FF0000"/>
                </a:solidFill>
              </a:rPr>
              <a:t> </a:t>
            </a:r>
            <a:r>
              <a:rPr lang="en-IN" sz="2400" dirty="0">
                <a:solidFill>
                  <a:srgbClr val="FF0000"/>
                </a:solidFill>
              </a:rPr>
              <a:t>days from the date of his appointment</a:t>
            </a:r>
            <a:r>
              <a:rPr lang="en-IN" sz="2400" dirty="0" smtClean="0"/>
              <a:t>,.</a:t>
            </a:r>
            <a:endParaRPr lang="en-IN" sz="2400" dirty="0"/>
          </a:p>
          <a:p>
            <a:pPr lvl="0"/>
            <a:r>
              <a:rPr lang="en-IN" sz="2400" dirty="0" smtClean="0"/>
              <a:t>PA</a:t>
            </a:r>
            <a:r>
              <a:rPr lang="en-IN" sz="2400" b="1" dirty="0" smtClean="0"/>
              <a:t> </a:t>
            </a:r>
            <a:r>
              <a:rPr lang="en-IN" sz="2400" dirty="0"/>
              <a:t>shall be </a:t>
            </a:r>
            <a:r>
              <a:rPr lang="en-IN" sz="2400" dirty="0" smtClean="0"/>
              <a:t>published </a:t>
            </a:r>
            <a:r>
              <a:rPr lang="en-IN" sz="2400" dirty="0"/>
              <a:t>in 1</a:t>
            </a:r>
            <a:r>
              <a:rPr lang="en-IN" sz="2400" dirty="0" smtClean="0"/>
              <a:t> English </a:t>
            </a:r>
            <a:r>
              <a:rPr lang="en-IN" sz="2400" dirty="0"/>
              <a:t>and 1</a:t>
            </a:r>
            <a:r>
              <a:rPr lang="en-IN" sz="2400" dirty="0" smtClean="0"/>
              <a:t> </a:t>
            </a:r>
            <a:r>
              <a:rPr lang="en-IN" sz="2400" dirty="0"/>
              <a:t>regional language newspaper at the location of the registered office and principal office of </a:t>
            </a:r>
            <a:r>
              <a:rPr lang="en-IN" sz="2400" dirty="0" smtClean="0"/>
              <a:t> CD </a:t>
            </a:r>
            <a:r>
              <a:rPr lang="en-IN" sz="2400" dirty="0"/>
              <a:t>and any other location where </a:t>
            </a:r>
            <a:r>
              <a:rPr lang="en-IN" sz="2400" dirty="0" smtClean="0"/>
              <a:t>CD </a:t>
            </a:r>
            <a:r>
              <a:rPr lang="en-IN" sz="2400" dirty="0"/>
              <a:t>conducts material business </a:t>
            </a:r>
            <a:r>
              <a:rPr lang="en-IN" sz="2400" dirty="0" smtClean="0"/>
              <a:t>operations, </a:t>
            </a:r>
            <a:r>
              <a:rPr lang="en-IN" sz="2400" dirty="0"/>
              <a:t>on </a:t>
            </a:r>
            <a:r>
              <a:rPr lang="en-IN" sz="2400" dirty="0" smtClean="0"/>
              <a:t> </a:t>
            </a:r>
            <a:r>
              <a:rPr lang="en-IN" sz="2400" dirty="0"/>
              <a:t>website of </a:t>
            </a:r>
            <a:r>
              <a:rPr lang="en-IN" sz="2400" dirty="0" smtClean="0"/>
              <a:t> CD and on </a:t>
            </a:r>
            <a:r>
              <a:rPr lang="en-IN" sz="2400" dirty="0"/>
              <a:t>website designated </a:t>
            </a:r>
            <a:r>
              <a:rPr lang="en-IN" sz="2400" dirty="0" smtClean="0"/>
              <a:t>by IBBI.</a:t>
            </a:r>
            <a:endParaRPr lang="en-IN" sz="2400" dirty="0"/>
          </a:p>
          <a:p>
            <a:pPr lvl="0"/>
            <a:r>
              <a:rPr lang="en-IN" sz="2400" dirty="0" smtClean="0">
                <a:solidFill>
                  <a:srgbClr val="FF0000"/>
                </a:solidFill>
              </a:rPr>
              <a:t>PA </a:t>
            </a:r>
            <a:r>
              <a:rPr lang="en-IN" sz="2400" dirty="0">
                <a:solidFill>
                  <a:srgbClr val="FF0000"/>
                </a:solidFill>
              </a:rPr>
              <a:t>shall provide the last date for submission of proofs of claim, which shall be </a:t>
            </a:r>
            <a:r>
              <a:rPr lang="en-IN" sz="2400" dirty="0" smtClean="0">
                <a:solidFill>
                  <a:srgbClr val="FF0000"/>
                </a:solidFill>
              </a:rPr>
              <a:t>14 </a:t>
            </a:r>
            <a:r>
              <a:rPr lang="en-IN" sz="2400" dirty="0">
                <a:solidFill>
                  <a:srgbClr val="FF0000"/>
                </a:solidFill>
              </a:rPr>
              <a:t>days from the date of appointment of the </a:t>
            </a:r>
            <a:r>
              <a:rPr lang="en-IN" sz="2400" dirty="0" smtClean="0">
                <a:solidFill>
                  <a:srgbClr val="FF0000"/>
                </a:solidFill>
              </a:rPr>
              <a:t>IRP</a:t>
            </a:r>
            <a:r>
              <a:rPr lang="en-IN" sz="2400" dirty="0" smtClean="0"/>
              <a:t>.</a:t>
            </a:r>
            <a:endParaRPr lang="en-IN" sz="2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38</a:t>
            </a:fld>
            <a:endParaRPr lang="en-GB" altLang="en-US"/>
          </a:p>
        </p:txBody>
      </p:sp>
    </p:spTree>
    <p:extLst>
      <p:ext uri="{BB962C8B-B14F-4D97-AF65-F5344CB8AC3E}">
        <p14:creationId xmlns:p14="http://schemas.microsoft.com/office/powerpoint/2010/main" val="380682930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543800" cy="1295400"/>
          </a:xfrm>
        </p:spPr>
        <p:txBody>
          <a:bodyPr/>
          <a:lstStyle/>
          <a:p>
            <a:r>
              <a:rPr lang="en-IN" sz="3600" dirty="0"/>
              <a:t>CIRP Regulations, </a:t>
            </a:r>
            <a:r>
              <a:rPr lang="en-IN" sz="3600" dirty="0" smtClean="0"/>
              <a:t>2016</a:t>
            </a:r>
            <a:br>
              <a:rPr lang="en-IN" sz="3600" dirty="0" smtClean="0"/>
            </a:br>
            <a:r>
              <a:rPr lang="en-IN" sz="3600" dirty="0" smtClean="0"/>
              <a:t>Proof of Claims</a:t>
            </a:r>
            <a:endParaRPr lang="en-IN" dirty="0"/>
          </a:p>
        </p:txBody>
      </p:sp>
      <p:sp>
        <p:nvSpPr>
          <p:cNvPr id="3" name="Content Placeholder 2"/>
          <p:cNvSpPr>
            <a:spLocks noGrp="1"/>
          </p:cNvSpPr>
          <p:nvPr>
            <p:ph idx="1"/>
          </p:nvPr>
        </p:nvSpPr>
        <p:spPr>
          <a:xfrm>
            <a:off x="457200" y="1753642"/>
            <a:ext cx="8229600" cy="4411662"/>
          </a:xfrm>
        </p:spPr>
        <p:txBody>
          <a:bodyPr/>
          <a:lstStyle/>
          <a:p>
            <a:pPr lvl="0"/>
            <a:r>
              <a:rPr lang="en-IN" sz="2400" dirty="0" smtClean="0">
                <a:solidFill>
                  <a:srgbClr val="FF0000"/>
                </a:solidFill>
              </a:rPr>
              <a:t>Proof of claim shall be submitted to IRP by</a:t>
            </a:r>
            <a:r>
              <a:rPr lang="en-IN" sz="2400" dirty="0" smtClean="0"/>
              <a:t>:-</a:t>
            </a:r>
          </a:p>
          <a:p>
            <a:pPr lvl="0">
              <a:buFont typeface="Wingdings" panose="05000000000000000000" pitchFamily="2" charset="2"/>
              <a:buChar char="Ø"/>
            </a:pPr>
            <a:r>
              <a:rPr lang="en-IN" sz="2400" u="sng" dirty="0">
                <a:solidFill>
                  <a:srgbClr val="FF0000"/>
                </a:solidFill>
              </a:rPr>
              <a:t>a</a:t>
            </a:r>
            <a:r>
              <a:rPr lang="en-IN" sz="2400" u="sng" dirty="0" smtClean="0">
                <a:solidFill>
                  <a:srgbClr val="FF0000"/>
                </a:solidFill>
              </a:rPr>
              <a:t>n operational creditor</a:t>
            </a:r>
            <a:r>
              <a:rPr lang="en-IN" sz="2400" dirty="0" smtClean="0"/>
              <a:t>, </a:t>
            </a:r>
            <a:r>
              <a:rPr lang="en-IN" sz="2400" dirty="0"/>
              <a:t>other than workman or employee of </a:t>
            </a:r>
            <a:r>
              <a:rPr lang="en-IN" sz="2400" dirty="0" smtClean="0"/>
              <a:t>CD, in person/post/electronic means; </a:t>
            </a:r>
          </a:p>
          <a:p>
            <a:pPr lvl="0">
              <a:buFont typeface="Wingdings" panose="05000000000000000000" pitchFamily="2" charset="2"/>
              <a:buChar char="Ø"/>
            </a:pPr>
            <a:r>
              <a:rPr lang="en-IN" sz="2400" u="sng" dirty="0" smtClean="0">
                <a:solidFill>
                  <a:srgbClr val="FF0000"/>
                </a:solidFill>
              </a:rPr>
              <a:t>a </a:t>
            </a:r>
            <a:r>
              <a:rPr lang="en-IN" sz="2400" u="sng" dirty="0">
                <a:solidFill>
                  <a:srgbClr val="FF0000"/>
                </a:solidFill>
              </a:rPr>
              <a:t>f</a:t>
            </a:r>
            <a:r>
              <a:rPr lang="en-IN" sz="2400" u="sng" dirty="0" smtClean="0">
                <a:solidFill>
                  <a:srgbClr val="FF0000"/>
                </a:solidFill>
              </a:rPr>
              <a:t>inancial </a:t>
            </a:r>
            <a:r>
              <a:rPr lang="en-IN" sz="2400" u="sng" dirty="0">
                <a:solidFill>
                  <a:srgbClr val="FF0000"/>
                </a:solidFill>
              </a:rPr>
              <a:t>c</a:t>
            </a:r>
            <a:r>
              <a:rPr lang="en-IN" sz="2400" u="sng" dirty="0" smtClean="0">
                <a:solidFill>
                  <a:srgbClr val="FF0000"/>
                </a:solidFill>
              </a:rPr>
              <a:t>reditor </a:t>
            </a:r>
            <a:r>
              <a:rPr lang="en-IN" sz="2400" dirty="0"/>
              <a:t>of </a:t>
            </a:r>
            <a:r>
              <a:rPr lang="en-IN" sz="2400" dirty="0" smtClean="0"/>
              <a:t>CD in </a:t>
            </a:r>
            <a:r>
              <a:rPr lang="en-IN" sz="2400" dirty="0"/>
              <a:t>electronic </a:t>
            </a:r>
            <a:r>
              <a:rPr lang="en-IN" sz="2400" dirty="0" smtClean="0"/>
              <a:t>form; </a:t>
            </a:r>
            <a:endParaRPr lang="en-IN" sz="2400" dirty="0"/>
          </a:p>
          <a:p>
            <a:pPr lvl="0">
              <a:buFont typeface="Wingdings" panose="05000000000000000000" pitchFamily="2" charset="2"/>
              <a:buChar char="Ø"/>
            </a:pPr>
            <a:r>
              <a:rPr lang="en-IN" sz="2400" u="sng" dirty="0" smtClean="0">
                <a:solidFill>
                  <a:srgbClr val="FF0000"/>
                </a:solidFill>
              </a:rPr>
              <a:t>a workman </a:t>
            </a:r>
            <a:r>
              <a:rPr lang="en-IN" sz="2400" u="sng" dirty="0">
                <a:solidFill>
                  <a:srgbClr val="FF0000"/>
                </a:solidFill>
              </a:rPr>
              <a:t>or an employee</a:t>
            </a:r>
            <a:r>
              <a:rPr lang="en-IN" sz="2400" dirty="0">
                <a:solidFill>
                  <a:srgbClr val="FF0000"/>
                </a:solidFill>
              </a:rPr>
              <a:t> </a:t>
            </a:r>
            <a:r>
              <a:rPr lang="en-IN" sz="2400" dirty="0"/>
              <a:t>of </a:t>
            </a:r>
            <a:r>
              <a:rPr lang="en-IN" sz="2400" dirty="0" smtClean="0"/>
              <a:t>CD in person/post </a:t>
            </a:r>
            <a:r>
              <a:rPr lang="en-IN" sz="2400" dirty="0"/>
              <a:t>or by electronic </a:t>
            </a:r>
            <a:r>
              <a:rPr lang="en-IN" sz="2400" dirty="0" smtClean="0"/>
              <a:t>means; or</a:t>
            </a:r>
            <a:endParaRPr lang="en-IN" sz="2400" dirty="0"/>
          </a:p>
          <a:p>
            <a:pPr lvl="0">
              <a:buFont typeface="Wingdings" panose="05000000000000000000" pitchFamily="2" charset="2"/>
              <a:buChar char="Ø"/>
            </a:pPr>
            <a:r>
              <a:rPr lang="en-IN" sz="2400" u="sng" dirty="0" smtClean="0">
                <a:solidFill>
                  <a:srgbClr val="FF0000"/>
                </a:solidFill>
              </a:rPr>
              <a:t>an </a:t>
            </a:r>
            <a:r>
              <a:rPr lang="en-IN" sz="2400" u="sng" dirty="0">
                <a:solidFill>
                  <a:srgbClr val="FF0000"/>
                </a:solidFill>
              </a:rPr>
              <a:t>authorised representative </a:t>
            </a:r>
            <a:r>
              <a:rPr lang="en-IN" sz="2400" dirty="0"/>
              <a:t>may submit one proof of claim </a:t>
            </a:r>
            <a:r>
              <a:rPr lang="en-IN" sz="2400" dirty="0" smtClean="0"/>
              <a:t>where </a:t>
            </a:r>
            <a:r>
              <a:rPr lang="en-IN" sz="2400" dirty="0"/>
              <a:t>there are dues to numerous </a:t>
            </a:r>
            <a:r>
              <a:rPr lang="en-IN" sz="2400" dirty="0" smtClean="0"/>
              <a:t>workmen or employees </a:t>
            </a:r>
            <a:r>
              <a:rPr lang="en-IN" sz="2400" dirty="0"/>
              <a:t>of CD for all such dues on their </a:t>
            </a:r>
            <a:r>
              <a:rPr lang="en-IN" sz="2400" dirty="0" smtClean="0"/>
              <a:t>behalf.</a:t>
            </a: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39</a:t>
            </a:fld>
            <a:endParaRPr lang="en-GB" altLang="en-US"/>
          </a:p>
        </p:txBody>
      </p:sp>
    </p:spTree>
    <p:extLst>
      <p:ext uri="{BB962C8B-B14F-4D97-AF65-F5344CB8AC3E}">
        <p14:creationId xmlns:p14="http://schemas.microsoft.com/office/powerpoint/2010/main" val="87166703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a:t>
            </a:r>
            <a:r>
              <a:rPr lang="en-IN" sz="2400" dirty="0" smtClean="0"/>
              <a:t>- </a:t>
            </a:r>
            <a:r>
              <a:rPr lang="en-IN" sz="2400" u="sng" dirty="0" smtClean="0"/>
              <a:t>Eligibility for Registration</a:t>
            </a:r>
            <a:r>
              <a:rPr lang="en-IN" u="sng" dirty="0" smtClean="0"/>
              <a:t/>
            </a:r>
            <a:br>
              <a:rPr lang="en-IN" u="sng" dirty="0" smtClean="0"/>
            </a:br>
            <a:endParaRPr lang="en-IN" u="sng" dirty="0"/>
          </a:p>
        </p:txBody>
      </p:sp>
      <p:sp>
        <p:nvSpPr>
          <p:cNvPr id="3" name="Content Placeholder 2"/>
          <p:cNvSpPr>
            <a:spLocks noGrp="1"/>
          </p:cNvSpPr>
          <p:nvPr>
            <p:ph idx="1"/>
          </p:nvPr>
        </p:nvSpPr>
        <p:spPr/>
        <p:txBody>
          <a:bodyPr/>
          <a:lstStyle/>
          <a:p>
            <a:r>
              <a:rPr lang="en-IN" sz="2400" dirty="0" smtClean="0">
                <a:solidFill>
                  <a:srgbClr val="FF0000"/>
                </a:solidFill>
              </a:rPr>
              <a:t>Only a company registered u/s 8 of CA, 2013 shall be eligible to be registered as an IPA </a:t>
            </a:r>
            <a:r>
              <a:rPr lang="en-IN" sz="2400" dirty="0" smtClean="0"/>
              <a:t>if :-</a:t>
            </a:r>
          </a:p>
          <a:p>
            <a:pPr>
              <a:buFont typeface="Wingdings" panose="05000000000000000000" pitchFamily="2" charset="2"/>
              <a:buChar char="Ø"/>
            </a:pPr>
            <a:r>
              <a:rPr lang="en-IN" sz="2400" dirty="0">
                <a:solidFill>
                  <a:srgbClr val="FF0000"/>
                </a:solidFill>
              </a:rPr>
              <a:t>i</a:t>
            </a:r>
            <a:r>
              <a:rPr lang="en-IN" sz="2400" dirty="0" smtClean="0">
                <a:solidFill>
                  <a:srgbClr val="FF0000"/>
                </a:solidFill>
              </a:rPr>
              <a:t>ts sole object is to carry on the functions of an IPA</a:t>
            </a:r>
            <a:r>
              <a:rPr lang="en-IN" sz="2400" dirty="0" smtClean="0"/>
              <a:t>;</a:t>
            </a:r>
          </a:p>
          <a:p>
            <a:pPr>
              <a:buFont typeface="Wingdings" panose="05000000000000000000" pitchFamily="2" charset="2"/>
              <a:buChar char="Ø"/>
            </a:pPr>
            <a:r>
              <a:rPr lang="en-IN" sz="2400" dirty="0" smtClean="0"/>
              <a:t>it has bye-laws/governance structure in accordance with IBBI Model Bye-Laws of IPA Regulations, 2016;</a:t>
            </a:r>
          </a:p>
          <a:p>
            <a:pPr>
              <a:buFont typeface="Wingdings" panose="05000000000000000000" pitchFamily="2" charset="2"/>
              <a:buChar char="Ø"/>
            </a:pPr>
            <a:r>
              <a:rPr lang="en-IN" sz="2400" dirty="0" smtClean="0"/>
              <a:t>it has </a:t>
            </a:r>
            <a:r>
              <a:rPr lang="en-IN" sz="2400" dirty="0" smtClean="0">
                <a:solidFill>
                  <a:srgbClr val="FF0000"/>
                </a:solidFill>
              </a:rPr>
              <a:t>minimum net worth of Rs.10 crore</a:t>
            </a:r>
            <a:r>
              <a:rPr lang="en-IN" sz="2400" dirty="0" smtClean="0"/>
              <a:t>;</a:t>
            </a:r>
          </a:p>
          <a:p>
            <a:pPr>
              <a:buFont typeface="Wingdings" panose="05000000000000000000" pitchFamily="2" charset="2"/>
              <a:buChar char="Ø"/>
            </a:pPr>
            <a:r>
              <a:rPr lang="en-IN" sz="2400" dirty="0"/>
              <a:t>i</a:t>
            </a:r>
            <a:r>
              <a:rPr lang="en-IN" sz="2400" dirty="0" smtClean="0"/>
              <a:t>t has </a:t>
            </a:r>
            <a:r>
              <a:rPr lang="en-IN" sz="2400" dirty="0" smtClean="0">
                <a:solidFill>
                  <a:srgbClr val="FF0000"/>
                </a:solidFill>
              </a:rPr>
              <a:t>paid up share capital of Rs. 5 crore</a:t>
            </a:r>
            <a:r>
              <a:rPr lang="en-IN" sz="2400" dirty="0" smtClean="0"/>
              <a:t>;</a:t>
            </a:r>
          </a:p>
          <a:p>
            <a:pPr>
              <a:buFont typeface="Wingdings" panose="05000000000000000000" pitchFamily="2" charset="2"/>
              <a:buChar char="Ø"/>
            </a:pPr>
            <a:r>
              <a:rPr lang="en-IN" sz="2400" dirty="0" smtClean="0">
                <a:solidFill>
                  <a:srgbClr val="FF0000"/>
                </a:solidFill>
              </a:rPr>
              <a:t>not under control of person(s) resident outside India</a:t>
            </a:r>
            <a:r>
              <a:rPr lang="en-IN" sz="2400" dirty="0" smtClean="0"/>
              <a:t>;</a:t>
            </a:r>
          </a:p>
          <a:p>
            <a:pPr>
              <a:buFont typeface="Wingdings" panose="05000000000000000000" pitchFamily="2" charset="2"/>
              <a:buChar char="Ø"/>
            </a:pPr>
            <a:r>
              <a:rPr lang="en-IN" sz="2400" dirty="0" smtClean="0"/>
              <a:t>not more than 49% of its share capital is held, directly or indirectly, by persons resident outside India;      contd.</a:t>
            </a:r>
          </a:p>
          <a:p>
            <a:pPr marL="457200" indent="-457200">
              <a:buFont typeface="+mj-lt"/>
              <a:buAutoNum type="alphaLcParenR"/>
            </a:pPr>
            <a:endParaRPr lang="en-IN" sz="2400" dirty="0" smtClean="0"/>
          </a:p>
          <a:p>
            <a:pPr marL="457200" indent="-457200">
              <a:buFont typeface="+mj-lt"/>
              <a:buAutoNum type="alphaLcParenR"/>
            </a:pPr>
            <a:endParaRPr lang="en-IN" sz="2400" dirty="0" smtClean="0"/>
          </a:p>
          <a:p>
            <a:pPr marL="457200" indent="-457200">
              <a:buFont typeface="+mj-lt"/>
              <a:buAutoNum type="alphaLcParenR"/>
            </a:pPr>
            <a:endParaRPr lang="en-IN" sz="2400" dirty="0" smtClean="0"/>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a:t>
            </a:fld>
            <a:endParaRPr lang="en-GB" altLang="en-US" dirty="0"/>
          </a:p>
        </p:txBody>
      </p:sp>
    </p:spTree>
    <p:extLst>
      <p:ext uri="{BB962C8B-B14F-4D97-AF65-F5344CB8AC3E}">
        <p14:creationId xmlns:p14="http://schemas.microsoft.com/office/powerpoint/2010/main" val="206004531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543800" cy="1295400"/>
          </a:xfrm>
        </p:spPr>
        <p:txBody>
          <a:bodyPr/>
          <a:lstStyle/>
          <a:p>
            <a:r>
              <a:rPr lang="en-IN" sz="4000" dirty="0"/>
              <a:t>CIRP Regulations, 2016</a:t>
            </a:r>
            <a:br>
              <a:rPr lang="en-IN" sz="4000" dirty="0"/>
            </a:br>
            <a:r>
              <a:rPr lang="en-IN" sz="4000" dirty="0"/>
              <a:t>Proof of Claims</a:t>
            </a:r>
            <a:endParaRPr lang="en-IN" dirty="0"/>
          </a:p>
        </p:txBody>
      </p:sp>
      <p:sp>
        <p:nvSpPr>
          <p:cNvPr id="3" name="Content Placeholder 2"/>
          <p:cNvSpPr>
            <a:spLocks noGrp="1"/>
          </p:cNvSpPr>
          <p:nvPr>
            <p:ph idx="1"/>
          </p:nvPr>
        </p:nvSpPr>
        <p:spPr>
          <a:xfrm>
            <a:off x="457200" y="1268760"/>
            <a:ext cx="8229600" cy="4411662"/>
          </a:xfrm>
        </p:spPr>
        <p:txBody>
          <a:bodyPr/>
          <a:lstStyle/>
          <a:p>
            <a:pPr lvl="0"/>
            <a:r>
              <a:rPr lang="en-IN" sz="2400" dirty="0"/>
              <a:t>A creditor shall submit proof of claim on or before the last date mentioned in </a:t>
            </a:r>
            <a:r>
              <a:rPr lang="en-IN" sz="2400" dirty="0" smtClean="0"/>
              <a:t>public announcement. [</a:t>
            </a:r>
            <a:r>
              <a:rPr lang="en-IN" sz="2400" dirty="0">
                <a:solidFill>
                  <a:srgbClr val="FF0000"/>
                </a:solidFill>
              </a:rPr>
              <a:t>14 days from the date of appointment </a:t>
            </a:r>
            <a:r>
              <a:rPr lang="en-IN" sz="2400" dirty="0" smtClean="0">
                <a:solidFill>
                  <a:srgbClr val="FF0000"/>
                </a:solidFill>
              </a:rPr>
              <a:t>of IRP</a:t>
            </a:r>
            <a:r>
              <a:rPr lang="en-IN" sz="2400" dirty="0" smtClean="0"/>
              <a:t>]</a:t>
            </a:r>
          </a:p>
          <a:p>
            <a:pPr lvl="0"/>
            <a:r>
              <a:rPr lang="en-IN" sz="2400" dirty="0" smtClean="0">
                <a:solidFill>
                  <a:srgbClr val="FF0000"/>
                </a:solidFill>
              </a:rPr>
              <a:t>IRP/RP, </a:t>
            </a:r>
            <a:r>
              <a:rPr lang="en-IN" sz="2400" dirty="0">
                <a:solidFill>
                  <a:srgbClr val="FF0000"/>
                </a:solidFill>
              </a:rPr>
              <a:t>shall verify every claim</a:t>
            </a:r>
            <a:r>
              <a:rPr lang="en-IN" sz="2400" dirty="0"/>
              <a:t>, as on the insolvency commencement </a:t>
            </a:r>
            <a:r>
              <a:rPr lang="en-IN" sz="2400" dirty="0" smtClean="0"/>
              <a:t>date </a:t>
            </a:r>
            <a:r>
              <a:rPr lang="en-IN" sz="2400" dirty="0" smtClean="0">
                <a:solidFill>
                  <a:srgbClr val="FF0000"/>
                </a:solidFill>
              </a:rPr>
              <a:t>within </a:t>
            </a:r>
            <a:r>
              <a:rPr lang="en-IN" sz="2400" dirty="0">
                <a:solidFill>
                  <a:srgbClr val="FF0000"/>
                </a:solidFill>
              </a:rPr>
              <a:t>7</a:t>
            </a:r>
            <a:r>
              <a:rPr lang="en-IN" sz="2400" dirty="0" smtClean="0">
                <a:solidFill>
                  <a:srgbClr val="FF0000"/>
                </a:solidFill>
              </a:rPr>
              <a:t> </a:t>
            </a:r>
            <a:r>
              <a:rPr lang="en-IN" sz="2400" dirty="0">
                <a:solidFill>
                  <a:srgbClr val="FF0000"/>
                </a:solidFill>
              </a:rPr>
              <a:t>days </a:t>
            </a:r>
            <a:r>
              <a:rPr lang="en-IN" sz="2400" dirty="0" smtClean="0">
                <a:solidFill>
                  <a:srgbClr val="FF0000"/>
                </a:solidFill>
              </a:rPr>
              <a:t>from </a:t>
            </a:r>
            <a:r>
              <a:rPr lang="en-IN" sz="2400" dirty="0">
                <a:solidFill>
                  <a:srgbClr val="FF0000"/>
                </a:solidFill>
              </a:rPr>
              <a:t>last date </a:t>
            </a:r>
            <a:r>
              <a:rPr lang="en-IN" sz="2400" dirty="0" smtClean="0">
                <a:solidFill>
                  <a:srgbClr val="FF0000"/>
                </a:solidFill>
              </a:rPr>
              <a:t>of receipt of claims.</a:t>
            </a:r>
            <a:endParaRPr lang="en-IN" sz="2400" dirty="0">
              <a:solidFill>
                <a:srgbClr val="FF0000"/>
              </a:solidFill>
            </a:endParaRPr>
          </a:p>
          <a:p>
            <a:pPr lvl="0"/>
            <a:r>
              <a:rPr lang="en-IN" sz="2400" dirty="0" smtClean="0">
                <a:solidFill>
                  <a:srgbClr val="FF0000"/>
                </a:solidFill>
              </a:rPr>
              <a:t>It shall maintain </a:t>
            </a:r>
            <a:r>
              <a:rPr lang="en-IN" sz="2400" dirty="0">
                <a:solidFill>
                  <a:srgbClr val="FF0000"/>
                </a:solidFill>
              </a:rPr>
              <a:t>a list of creditors </a:t>
            </a:r>
            <a:r>
              <a:rPr lang="en-IN" sz="2400" dirty="0"/>
              <a:t>containing names of creditors along with the amount claimed by them, the amount of their claims admitted and the security interest, if any, in respect of such claims, and update it</a:t>
            </a:r>
            <a:r>
              <a:rPr lang="en-IN" sz="2400" dirty="0" smtClean="0"/>
              <a:t>.</a:t>
            </a:r>
          </a:p>
          <a:p>
            <a:pPr lvl="0"/>
            <a:r>
              <a:rPr lang="en-IN" sz="2400" dirty="0" smtClean="0"/>
              <a:t>The </a:t>
            </a:r>
            <a:r>
              <a:rPr lang="en-IN" sz="2400" dirty="0" smtClean="0">
                <a:solidFill>
                  <a:srgbClr val="FF0000"/>
                </a:solidFill>
              </a:rPr>
              <a:t>claims denominated in foreign currency shall be valued in Indian currency at the official exchange rate </a:t>
            </a:r>
            <a:r>
              <a:rPr lang="en-IN" sz="2400" dirty="0" smtClean="0"/>
              <a:t>as on the insolvency commencement date.</a:t>
            </a:r>
            <a:endParaRPr lang="en-IN" sz="2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40</a:t>
            </a:fld>
            <a:endParaRPr lang="en-GB" altLang="en-US"/>
          </a:p>
        </p:txBody>
      </p:sp>
    </p:spTree>
    <p:extLst>
      <p:ext uri="{BB962C8B-B14F-4D97-AF65-F5344CB8AC3E}">
        <p14:creationId xmlns:p14="http://schemas.microsoft.com/office/powerpoint/2010/main" val="335330187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IN" sz="3600" dirty="0"/>
              <a:t>CIRP Regulations, </a:t>
            </a:r>
            <a:r>
              <a:rPr lang="en-IN" sz="3600" dirty="0" smtClean="0"/>
              <a:t>2016</a:t>
            </a:r>
            <a:br>
              <a:rPr lang="en-IN" sz="3600" dirty="0" smtClean="0"/>
            </a:br>
            <a:r>
              <a:rPr lang="en-IN" sz="2800" u="sng" dirty="0" smtClean="0"/>
              <a:t>Committee of only Operational Creditors</a:t>
            </a:r>
            <a:endParaRPr lang="en-IN" u="sng" dirty="0"/>
          </a:p>
        </p:txBody>
      </p:sp>
      <p:sp>
        <p:nvSpPr>
          <p:cNvPr id="3" name="Content Placeholder 2"/>
          <p:cNvSpPr>
            <a:spLocks noGrp="1"/>
          </p:cNvSpPr>
          <p:nvPr>
            <p:ph idx="1"/>
          </p:nvPr>
        </p:nvSpPr>
        <p:spPr/>
        <p:txBody>
          <a:bodyPr/>
          <a:lstStyle/>
          <a:p>
            <a:pPr lvl="0"/>
            <a:r>
              <a:rPr lang="en-IN" sz="2400" dirty="0" smtClean="0"/>
              <a:t>The Committee of Creditors shall comprise of all financial creditors of CD as provided u/s 21(2) of Code.</a:t>
            </a:r>
          </a:p>
          <a:p>
            <a:r>
              <a:rPr lang="en-IN" sz="2400" dirty="0" smtClean="0">
                <a:solidFill>
                  <a:srgbClr val="FF0000"/>
                </a:solidFill>
              </a:rPr>
              <a:t>Where CD </a:t>
            </a:r>
            <a:r>
              <a:rPr lang="en-IN" sz="2400" dirty="0">
                <a:solidFill>
                  <a:srgbClr val="FF0000"/>
                </a:solidFill>
              </a:rPr>
              <a:t>has no financial debt </a:t>
            </a:r>
            <a:r>
              <a:rPr lang="en-IN" sz="2400" dirty="0"/>
              <a:t>or where all financial creditors are related parties of </a:t>
            </a:r>
            <a:r>
              <a:rPr lang="en-IN" sz="2400" dirty="0" smtClean="0"/>
              <a:t>CD, </a:t>
            </a:r>
            <a:r>
              <a:rPr lang="en-IN" sz="2400" dirty="0"/>
              <a:t>the </a:t>
            </a:r>
            <a:r>
              <a:rPr lang="en-IN" sz="2400" dirty="0" smtClean="0">
                <a:solidFill>
                  <a:srgbClr val="FF0000"/>
                </a:solidFill>
              </a:rPr>
              <a:t>Committee of Creditors</a:t>
            </a:r>
            <a:r>
              <a:rPr lang="en-IN" sz="2400" dirty="0" smtClean="0"/>
              <a:t> </a:t>
            </a:r>
            <a:r>
              <a:rPr lang="en-IN" sz="2400" dirty="0" smtClean="0">
                <a:solidFill>
                  <a:srgbClr val="FF0000"/>
                </a:solidFill>
              </a:rPr>
              <a:t>shall </a:t>
            </a:r>
            <a:r>
              <a:rPr lang="en-IN" sz="2400" dirty="0">
                <a:solidFill>
                  <a:srgbClr val="FF0000"/>
                </a:solidFill>
              </a:rPr>
              <a:t>consist of members </a:t>
            </a:r>
            <a:r>
              <a:rPr lang="en-IN" sz="2400" dirty="0"/>
              <a:t>as under</a:t>
            </a:r>
            <a:r>
              <a:rPr lang="en-IN" sz="2400" dirty="0" smtClean="0"/>
              <a:t>:-</a:t>
            </a:r>
            <a:endParaRPr lang="en-IN" sz="2400" dirty="0"/>
          </a:p>
          <a:p>
            <a:pPr marL="457200" lvl="0" indent="-457200">
              <a:buFont typeface="+mj-lt"/>
              <a:buAutoNum type="alphaLcParenR"/>
            </a:pPr>
            <a:r>
              <a:rPr lang="en-IN" sz="2400" dirty="0" smtClean="0">
                <a:solidFill>
                  <a:srgbClr val="FF0000"/>
                </a:solidFill>
              </a:rPr>
              <a:t>eighteen </a:t>
            </a:r>
            <a:r>
              <a:rPr lang="en-IN" sz="2400" dirty="0">
                <a:solidFill>
                  <a:srgbClr val="FF0000"/>
                </a:solidFill>
              </a:rPr>
              <a:t>largest operational creditors by </a:t>
            </a:r>
            <a:r>
              <a:rPr lang="en-IN" sz="2400" dirty="0" smtClean="0">
                <a:solidFill>
                  <a:srgbClr val="FF0000"/>
                </a:solidFill>
              </a:rPr>
              <a:t>value</a:t>
            </a:r>
            <a:r>
              <a:rPr lang="en-IN" sz="2400" dirty="0"/>
              <a:t>;</a:t>
            </a:r>
            <a:endParaRPr lang="en-IN" sz="2400" dirty="0" smtClean="0"/>
          </a:p>
          <a:p>
            <a:pPr marL="457200" lvl="0" indent="-457200">
              <a:buFont typeface="+mj-lt"/>
              <a:buAutoNum type="alphaLcParenR"/>
            </a:pPr>
            <a:r>
              <a:rPr lang="en-IN" sz="2400" dirty="0" smtClean="0">
                <a:solidFill>
                  <a:srgbClr val="FF0000"/>
                </a:solidFill>
              </a:rPr>
              <a:t>one </a:t>
            </a:r>
            <a:r>
              <a:rPr lang="en-IN" sz="2400" dirty="0">
                <a:solidFill>
                  <a:srgbClr val="FF0000"/>
                </a:solidFill>
              </a:rPr>
              <a:t>representative elected by all workmen </a:t>
            </a:r>
            <a:r>
              <a:rPr lang="en-IN" sz="2400" dirty="0"/>
              <a:t>other than those workmen included in </a:t>
            </a:r>
            <a:r>
              <a:rPr lang="en-IN" sz="2400" dirty="0" smtClean="0"/>
              <a:t>(a) above; and</a:t>
            </a:r>
            <a:endParaRPr lang="en-IN" sz="2400" dirty="0"/>
          </a:p>
          <a:p>
            <a:pPr marL="457200" lvl="0" indent="-457200">
              <a:buFont typeface="+mj-lt"/>
              <a:buAutoNum type="alphaLcParenR"/>
            </a:pPr>
            <a:r>
              <a:rPr lang="en-IN" sz="2400" dirty="0" smtClean="0">
                <a:solidFill>
                  <a:srgbClr val="FF0000"/>
                </a:solidFill>
              </a:rPr>
              <a:t>one </a:t>
            </a:r>
            <a:r>
              <a:rPr lang="en-IN" sz="2400" dirty="0">
                <a:solidFill>
                  <a:srgbClr val="FF0000"/>
                </a:solidFill>
              </a:rPr>
              <a:t>representative elected by all </a:t>
            </a:r>
            <a:r>
              <a:rPr lang="en-IN" sz="2400" dirty="0" smtClean="0">
                <a:solidFill>
                  <a:srgbClr val="FF0000"/>
                </a:solidFill>
              </a:rPr>
              <a:t>employees </a:t>
            </a:r>
            <a:r>
              <a:rPr lang="en-IN" sz="2400" dirty="0"/>
              <a:t>other than those </a:t>
            </a:r>
            <a:r>
              <a:rPr lang="en-IN" sz="2400" dirty="0" smtClean="0"/>
              <a:t>employees </a:t>
            </a:r>
            <a:r>
              <a:rPr lang="en-IN" sz="2400" dirty="0"/>
              <a:t>included in </a:t>
            </a:r>
            <a:r>
              <a:rPr lang="en-IN" sz="2400" dirty="0" smtClean="0"/>
              <a:t>(a) above.</a:t>
            </a:r>
            <a:endParaRPr lang="en-IN" sz="2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41</a:t>
            </a:fld>
            <a:endParaRPr lang="en-GB" altLang="en-US"/>
          </a:p>
        </p:txBody>
      </p:sp>
    </p:spTree>
    <p:extLst>
      <p:ext uri="{BB962C8B-B14F-4D97-AF65-F5344CB8AC3E}">
        <p14:creationId xmlns:p14="http://schemas.microsoft.com/office/powerpoint/2010/main" val="2120149360"/>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2016</a:t>
            </a:r>
            <a:br>
              <a:rPr lang="en-IN" sz="4000" dirty="0"/>
            </a:br>
            <a:r>
              <a:rPr lang="en-IN" sz="4000" u="sng" dirty="0" smtClean="0"/>
              <a:t>First Meeting of the </a:t>
            </a:r>
            <a:r>
              <a:rPr lang="en-IN" sz="3200" u="sng" dirty="0"/>
              <a:t>C</a:t>
            </a:r>
            <a:r>
              <a:rPr lang="en-IN" sz="3200" u="sng" dirty="0" smtClean="0"/>
              <a:t>ommittee</a:t>
            </a:r>
            <a:endParaRPr lang="en-IN" dirty="0"/>
          </a:p>
        </p:txBody>
      </p:sp>
      <p:sp>
        <p:nvSpPr>
          <p:cNvPr id="3" name="Content Placeholder 2"/>
          <p:cNvSpPr>
            <a:spLocks noGrp="1"/>
          </p:cNvSpPr>
          <p:nvPr>
            <p:ph idx="1"/>
          </p:nvPr>
        </p:nvSpPr>
        <p:spPr>
          <a:xfrm>
            <a:off x="457200" y="1897658"/>
            <a:ext cx="8229600" cy="4411662"/>
          </a:xfrm>
        </p:spPr>
        <p:txBody>
          <a:bodyPr/>
          <a:lstStyle/>
          <a:p>
            <a:r>
              <a:rPr lang="en-IN" dirty="0" smtClean="0"/>
              <a:t>IRP shall </a:t>
            </a:r>
            <a:r>
              <a:rPr lang="en-IN" dirty="0" smtClean="0">
                <a:solidFill>
                  <a:srgbClr val="FF0000"/>
                </a:solidFill>
              </a:rPr>
              <a:t>file a report </a:t>
            </a:r>
            <a:r>
              <a:rPr lang="en-IN" dirty="0" smtClean="0"/>
              <a:t>certifying constitution of the Committee to NCLT  </a:t>
            </a:r>
            <a:r>
              <a:rPr lang="en-IN" dirty="0" smtClean="0">
                <a:solidFill>
                  <a:srgbClr val="FF0000"/>
                </a:solidFill>
              </a:rPr>
              <a:t>within 30 days </a:t>
            </a:r>
            <a:r>
              <a:rPr lang="en-IN" dirty="0" smtClean="0"/>
              <a:t>from the date of his appointment.</a:t>
            </a:r>
          </a:p>
          <a:p>
            <a:r>
              <a:rPr lang="en-IN" dirty="0" smtClean="0">
                <a:solidFill>
                  <a:srgbClr val="FF0000"/>
                </a:solidFill>
              </a:rPr>
              <a:t>IRP shall convene the 1</a:t>
            </a:r>
            <a:r>
              <a:rPr lang="en-IN" baseline="30000" dirty="0" smtClean="0">
                <a:solidFill>
                  <a:srgbClr val="FF0000"/>
                </a:solidFill>
              </a:rPr>
              <a:t>st</a:t>
            </a:r>
            <a:r>
              <a:rPr lang="en-IN" dirty="0" smtClean="0">
                <a:solidFill>
                  <a:srgbClr val="FF0000"/>
                </a:solidFill>
              </a:rPr>
              <a:t> meeting of the Committee within 7 days of the filing the report</a:t>
            </a:r>
            <a:r>
              <a:rPr lang="en-IN" dirty="0" smtClean="0"/>
              <a:t>.</a:t>
            </a:r>
          </a:p>
          <a:p>
            <a:pPr marL="0" indent="0">
              <a:buNone/>
            </a:pPr>
            <a:r>
              <a:rPr lang="en-IN" sz="2000" dirty="0" smtClean="0"/>
              <a:t>[Section,22(1) of the Code provides that the 1</a:t>
            </a:r>
            <a:r>
              <a:rPr lang="en-IN" sz="2000" baseline="30000" dirty="0" smtClean="0"/>
              <a:t>st</a:t>
            </a:r>
            <a:r>
              <a:rPr lang="en-IN" sz="2000" dirty="0" smtClean="0"/>
              <a:t> meeting of the COC shall be held within 7 days of constitution of the COC.</a:t>
            </a: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42</a:t>
            </a:fld>
            <a:endParaRPr lang="en-GB" altLang="en-US"/>
          </a:p>
        </p:txBody>
      </p:sp>
    </p:spTree>
    <p:extLst>
      <p:ext uri="{BB962C8B-B14F-4D97-AF65-F5344CB8AC3E}">
        <p14:creationId xmlns:p14="http://schemas.microsoft.com/office/powerpoint/2010/main" val="219327977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2016</a:t>
            </a:r>
            <a:br>
              <a:rPr lang="en-IN" sz="4000" dirty="0"/>
            </a:br>
            <a:r>
              <a:rPr lang="en-IN" sz="4000" dirty="0" smtClean="0"/>
              <a:t>Meetings of the Committee</a:t>
            </a:r>
            <a:endParaRPr lang="en-IN" dirty="0"/>
          </a:p>
        </p:txBody>
      </p:sp>
      <p:sp>
        <p:nvSpPr>
          <p:cNvPr id="3" name="Content Placeholder 2"/>
          <p:cNvSpPr>
            <a:spLocks noGrp="1"/>
          </p:cNvSpPr>
          <p:nvPr>
            <p:ph idx="1"/>
          </p:nvPr>
        </p:nvSpPr>
        <p:spPr/>
        <p:txBody>
          <a:bodyPr/>
          <a:lstStyle/>
          <a:p>
            <a:pPr lvl="0"/>
            <a:r>
              <a:rPr lang="en-IN" sz="2400" dirty="0" smtClean="0">
                <a:solidFill>
                  <a:srgbClr val="FF0000"/>
                </a:solidFill>
              </a:rPr>
              <a:t>RP </a:t>
            </a:r>
            <a:r>
              <a:rPr lang="en-IN" sz="2400" dirty="0">
                <a:solidFill>
                  <a:srgbClr val="FF0000"/>
                </a:solidFill>
              </a:rPr>
              <a:t>may convene a meeting of </a:t>
            </a:r>
            <a:r>
              <a:rPr lang="en-IN" sz="2400" dirty="0" smtClean="0">
                <a:solidFill>
                  <a:srgbClr val="FF0000"/>
                </a:solidFill>
              </a:rPr>
              <a:t>committee whenever </a:t>
            </a:r>
            <a:r>
              <a:rPr lang="en-IN" sz="2400" dirty="0">
                <a:solidFill>
                  <a:srgbClr val="FF0000"/>
                </a:solidFill>
              </a:rPr>
              <a:t>he considers necessary, and shall convene a meeting if </a:t>
            </a:r>
            <a:r>
              <a:rPr lang="en-IN" sz="2400" dirty="0" smtClean="0">
                <a:solidFill>
                  <a:srgbClr val="FF0000"/>
                </a:solidFill>
              </a:rPr>
              <a:t>requested </a:t>
            </a:r>
            <a:r>
              <a:rPr lang="en-IN" sz="2400" dirty="0">
                <a:solidFill>
                  <a:srgbClr val="FF0000"/>
                </a:solidFill>
              </a:rPr>
              <a:t>by members representing </a:t>
            </a:r>
            <a:r>
              <a:rPr lang="en-IN" sz="2400" dirty="0" smtClean="0">
                <a:solidFill>
                  <a:srgbClr val="FF0000"/>
                </a:solidFill>
              </a:rPr>
              <a:t>33% voting </a:t>
            </a:r>
            <a:r>
              <a:rPr lang="en-IN" sz="2400" dirty="0">
                <a:solidFill>
                  <a:srgbClr val="FF0000"/>
                </a:solidFill>
              </a:rPr>
              <a:t>rights</a:t>
            </a:r>
            <a:r>
              <a:rPr lang="en-IN" sz="2400" dirty="0"/>
              <a:t>.</a:t>
            </a:r>
          </a:p>
          <a:p>
            <a:pPr lvl="0"/>
            <a:r>
              <a:rPr lang="en-IN" sz="2400" dirty="0"/>
              <a:t>A meeting of the committee shall be called by giving not less than </a:t>
            </a:r>
            <a:r>
              <a:rPr lang="en-IN" sz="2400" dirty="0">
                <a:solidFill>
                  <a:srgbClr val="FF0000"/>
                </a:solidFill>
              </a:rPr>
              <a:t>7</a:t>
            </a:r>
            <a:r>
              <a:rPr lang="en-IN" sz="2400" dirty="0" smtClean="0">
                <a:solidFill>
                  <a:srgbClr val="FF0000"/>
                </a:solidFill>
              </a:rPr>
              <a:t> </a:t>
            </a:r>
            <a:r>
              <a:rPr lang="en-IN" sz="2400" dirty="0">
                <a:solidFill>
                  <a:srgbClr val="FF0000"/>
                </a:solidFill>
              </a:rPr>
              <a:t>days’ notice in writing </a:t>
            </a:r>
            <a:r>
              <a:rPr lang="en-IN" sz="2400" dirty="0"/>
              <a:t>to every </a:t>
            </a:r>
            <a:r>
              <a:rPr lang="en-IN" sz="2400" dirty="0" smtClean="0"/>
              <a:t>participant</a:t>
            </a:r>
            <a:r>
              <a:rPr lang="en-IN" sz="2400" dirty="0"/>
              <a:t>.</a:t>
            </a:r>
            <a:endParaRPr lang="en-IN" sz="2400" dirty="0" smtClean="0"/>
          </a:p>
          <a:p>
            <a:pPr lvl="0"/>
            <a:r>
              <a:rPr lang="en-IN" sz="2400" dirty="0" smtClean="0">
                <a:solidFill>
                  <a:srgbClr val="FF0000"/>
                </a:solidFill>
              </a:rPr>
              <a:t>Notice </a:t>
            </a:r>
            <a:r>
              <a:rPr lang="en-IN" sz="2400" dirty="0"/>
              <a:t>may be sent by hand delivery or by post but in any event, be served on every participant </a:t>
            </a:r>
            <a:r>
              <a:rPr lang="en-IN" sz="2400" dirty="0">
                <a:solidFill>
                  <a:srgbClr val="FF0000"/>
                </a:solidFill>
              </a:rPr>
              <a:t>by electronic means </a:t>
            </a:r>
            <a:r>
              <a:rPr lang="en-IN" sz="2400" dirty="0"/>
              <a:t>in accordance with Regulation 20.</a:t>
            </a:r>
          </a:p>
          <a:p>
            <a:pPr lvl="0"/>
            <a:r>
              <a:rPr lang="en-IN" sz="2400" dirty="0">
                <a:solidFill>
                  <a:srgbClr val="FF0000"/>
                </a:solidFill>
              </a:rPr>
              <a:t>Committee may reduce the notice period from seven days but not less than </a:t>
            </a:r>
            <a:r>
              <a:rPr lang="en-IN" sz="2400" dirty="0" smtClean="0">
                <a:solidFill>
                  <a:srgbClr val="FF0000"/>
                </a:solidFill>
              </a:rPr>
              <a:t>24 </a:t>
            </a:r>
            <a:r>
              <a:rPr lang="en-IN" sz="2400" dirty="0">
                <a:solidFill>
                  <a:srgbClr val="FF0000"/>
                </a:solidFill>
              </a:rPr>
              <a:t>hours.</a:t>
            </a:r>
          </a:p>
          <a:p>
            <a:endParaRPr lang="en-IN" sz="2400" dirty="0">
              <a:solidFill>
                <a:srgbClr val="FF0000"/>
              </a:solidFill>
            </a:endParaRPr>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43</a:t>
            </a:fld>
            <a:endParaRPr lang="en-GB" altLang="en-US"/>
          </a:p>
        </p:txBody>
      </p:sp>
    </p:spTree>
    <p:extLst>
      <p:ext uri="{BB962C8B-B14F-4D97-AF65-F5344CB8AC3E}">
        <p14:creationId xmlns:p14="http://schemas.microsoft.com/office/powerpoint/2010/main" val="163628222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a:t>CIRP Regulations, </a:t>
            </a:r>
            <a:r>
              <a:rPr lang="en-IN" sz="3600" dirty="0" smtClean="0"/>
              <a:t>2016</a:t>
            </a:r>
            <a:br>
              <a:rPr lang="en-IN" sz="3600" dirty="0" smtClean="0"/>
            </a:br>
            <a:r>
              <a:rPr lang="en-IN" sz="3600" dirty="0"/>
              <a:t>Contents of N</a:t>
            </a:r>
            <a:r>
              <a:rPr lang="en-IN" sz="3600" dirty="0" smtClean="0"/>
              <a:t>otice </a:t>
            </a:r>
            <a:r>
              <a:rPr lang="en-IN" sz="3600" dirty="0"/>
              <a:t>for </a:t>
            </a:r>
            <a:r>
              <a:rPr lang="en-IN" sz="3600" dirty="0" smtClean="0"/>
              <a:t>Meeting</a:t>
            </a:r>
            <a:r>
              <a:rPr lang="en-IN" sz="3600" dirty="0"/>
              <a:t/>
            </a:r>
            <a:br>
              <a:rPr lang="en-IN" sz="3600" dirty="0"/>
            </a:br>
            <a:endParaRPr lang="en-IN" sz="3600" dirty="0"/>
          </a:p>
        </p:txBody>
      </p:sp>
      <p:sp>
        <p:nvSpPr>
          <p:cNvPr id="3" name="Content Placeholder 2"/>
          <p:cNvSpPr>
            <a:spLocks noGrp="1"/>
          </p:cNvSpPr>
          <p:nvPr>
            <p:ph idx="1"/>
          </p:nvPr>
        </p:nvSpPr>
        <p:spPr/>
        <p:txBody>
          <a:bodyPr/>
          <a:lstStyle/>
          <a:p>
            <a:pPr lvl="0"/>
            <a:r>
              <a:rPr lang="en-IN" sz="2800" dirty="0"/>
              <a:t>The notice shall inform the participants of the venue, </a:t>
            </a:r>
            <a:r>
              <a:rPr lang="en-IN" sz="2800" dirty="0" smtClean="0"/>
              <a:t>the time </a:t>
            </a:r>
            <a:r>
              <a:rPr lang="en-IN" sz="2800" dirty="0"/>
              <a:t>and </a:t>
            </a:r>
            <a:r>
              <a:rPr lang="en-IN" sz="2800" dirty="0" smtClean="0"/>
              <a:t>the date </a:t>
            </a:r>
            <a:r>
              <a:rPr lang="en-IN" sz="2800" dirty="0"/>
              <a:t>of </a:t>
            </a:r>
            <a:r>
              <a:rPr lang="en-IN" sz="2800" dirty="0" smtClean="0"/>
              <a:t>meeting </a:t>
            </a:r>
            <a:r>
              <a:rPr lang="en-IN" sz="2800" dirty="0"/>
              <a:t>and of the </a:t>
            </a:r>
            <a:r>
              <a:rPr lang="en-IN" sz="2800" dirty="0">
                <a:solidFill>
                  <a:srgbClr val="FF0000"/>
                </a:solidFill>
              </a:rPr>
              <a:t>option available to them to participate through video conferencing</a:t>
            </a:r>
            <a:r>
              <a:rPr lang="en-IN" sz="2800" dirty="0"/>
              <a:t> or other audio and visual means.</a:t>
            </a:r>
          </a:p>
          <a:p>
            <a:pPr lvl="0"/>
            <a:r>
              <a:rPr lang="en-IN" sz="2800" dirty="0"/>
              <a:t>The notice shall provide that a </a:t>
            </a:r>
            <a:r>
              <a:rPr lang="en-IN" sz="2800" dirty="0">
                <a:solidFill>
                  <a:srgbClr val="FF0000"/>
                </a:solidFill>
              </a:rPr>
              <a:t>participant may attend and vote</a:t>
            </a:r>
            <a:r>
              <a:rPr lang="en-IN" sz="2800" dirty="0"/>
              <a:t> </a:t>
            </a:r>
            <a:r>
              <a:rPr lang="en-IN" sz="2800" dirty="0">
                <a:solidFill>
                  <a:srgbClr val="FF0000"/>
                </a:solidFill>
              </a:rPr>
              <a:t>in the meeting either in person or through an authorised representative</a:t>
            </a:r>
            <a:r>
              <a:rPr lang="en-IN" sz="2800" dirty="0" smtClean="0"/>
              <a:t>.</a:t>
            </a:r>
            <a:endParaRPr lang="en-IN" sz="2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44</a:t>
            </a:fld>
            <a:endParaRPr lang="en-GB" altLang="en-US"/>
          </a:p>
        </p:txBody>
      </p:sp>
    </p:spTree>
    <p:extLst>
      <p:ext uri="{BB962C8B-B14F-4D97-AF65-F5344CB8AC3E}">
        <p14:creationId xmlns:p14="http://schemas.microsoft.com/office/powerpoint/2010/main" val="784975359"/>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br>
              <a:rPr lang="en-IN" sz="3600" dirty="0"/>
            </a:br>
            <a:r>
              <a:rPr lang="en-IN" sz="3600" dirty="0"/>
              <a:t>Contents of Notice for Meeting</a:t>
            </a:r>
          </a:p>
        </p:txBody>
      </p:sp>
      <p:sp>
        <p:nvSpPr>
          <p:cNvPr id="3" name="Content Placeholder 2"/>
          <p:cNvSpPr>
            <a:spLocks noGrp="1"/>
          </p:cNvSpPr>
          <p:nvPr>
            <p:ph idx="1"/>
          </p:nvPr>
        </p:nvSpPr>
        <p:spPr>
          <a:xfrm>
            <a:off x="457200" y="1753642"/>
            <a:ext cx="8229600" cy="4411662"/>
          </a:xfrm>
        </p:spPr>
        <p:txBody>
          <a:bodyPr/>
          <a:lstStyle/>
          <a:p>
            <a:pPr lvl="0"/>
            <a:r>
              <a:rPr lang="en-IN" sz="2000" dirty="0"/>
              <a:t>The notice of the meeting </a:t>
            </a:r>
            <a:r>
              <a:rPr lang="en-IN" sz="2000" dirty="0" smtClean="0"/>
              <a:t>shall contain/state/provide:</a:t>
            </a:r>
            <a:endParaRPr lang="en-IN" sz="2000" dirty="0"/>
          </a:p>
          <a:p>
            <a:pPr lvl="0">
              <a:buFont typeface="Wingdings" panose="05000000000000000000" pitchFamily="2" charset="2"/>
              <a:buChar char="Ø"/>
            </a:pPr>
            <a:r>
              <a:rPr lang="en-IN" sz="2000" dirty="0" smtClean="0">
                <a:solidFill>
                  <a:srgbClr val="FF0000"/>
                </a:solidFill>
              </a:rPr>
              <a:t>list </a:t>
            </a:r>
            <a:r>
              <a:rPr lang="en-IN" sz="2000" dirty="0">
                <a:solidFill>
                  <a:srgbClr val="FF0000"/>
                </a:solidFill>
              </a:rPr>
              <a:t>of the matters to be </a:t>
            </a:r>
            <a:r>
              <a:rPr lang="en-IN" sz="2000" dirty="0" smtClean="0">
                <a:solidFill>
                  <a:srgbClr val="FF0000"/>
                </a:solidFill>
              </a:rPr>
              <a:t>discussed</a:t>
            </a:r>
          </a:p>
          <a:p>
            <a:pPr lvl="0">
              <a:buFont typeface="Wingdings" panose="05000000000000000000" pitchFamily="2" charset="2"/>
              <a:buChar char="Ø"/>
            </a:pPr>
            <a:r>
              <a:rPr lang="en-IN" sz="2000" dirty="0" smtClean="0">
                <a:solidFill>
                  <a:srgbClr val="FF0000"/>
                </a:solidFill>
              </a:rPr>
              <a:t>list </a:t>
            </a:r>
            <a:r>
              <a:rPr lang="en-IN" sz="2000" dirty="0">
                <a:solidFill>
                  <a:srgbClr val="FF0000"/>
                </a:solidFill>
              </a:rPr>
              <a:t>of the issues to be voted </a:t>
            </a:r>
            <a:r>
              <a:rPr lang="en-IN" sz="2000" dirty="0" smtClean="0">
                <a:solidFill>
                  <a:srgbClr val="FF0000"/>
                </a:solidFill>
              </a:rPr>
              <a:t>upon</a:t>
            </a:r>
          </a:p>
          <a:p>
            <a:pPr lvl="0">
              <a:buFont typeface="Wingdings" panose="05000000000000000000" pitchFamily="2" charset="2"/>
              <a:buChar char="Ø"/>
            </a:pPr>
            <a:r>
              <a:rPr lang="en-IN" sz="2000" dirty="0" smtClean="0"/>
              <a:t>copies </a:t>
            </a:r>
            <a:r>
              <a:rPr lang="en-IN" sz="2000" dirty="0"/>
              <a:t>of all </a:t>
            </a:r>
            <a:r>
              <a:rPr lang="en-IN" sz="2000" dirty="0" smtClean="0"/>
              <a:t>relevant documents </a:t>
            </a:r>
          </a:p>
          <a:p>
            <a:pPr lvl="0">
              <a:buFont typeface="Wingdings" panose="05000000000000000000" pitchFamily="2" charset="2"/>
              <a:buChar char="Ø"/>
            </a:pPr>
            <a:r>
              <a:rPr lang="en-IN" sz="2000" dirty="0" smtClean="0"/>
              <a:t>process/manner </a:t>
            </a:r>
            <a:r>
              <a:rPr lang="en-IN" sz="2000" dirty="0"/>
              <a:t>for voting by electronic means and </a:t>
            </a:r>
            <a:r>
              <a:rPr lang="en-IN" sz="2000" dirty="0" smtClean="0"/>
              <a:t>time schedule</a:t>
            </a:r>
          </a:p>
          <a:p>
            <a:pPr lvl="0">
              <a:buFont typeface="Wingdings" panose="05000000000000000000" pitchFamily="2" charset="2"/>
              <a:buChar char="Ø"/>
            </a:pPr>
            <a:r>
              <a:rPr lang="en-IN" sz="2000" dirty="0" smtClean="0"/>
              <a:t>login </a:t>
            </a:r>
            <a:r>
              <a:rPr lang="en-IN" sz="2000" dirty="0"/>
              <a:t>ID and </a:t>
            </a:r>
            <a:r>
              <a:rPr lang="en-IN" sz="2000" dirty="0" smtClean="0"/>
              <a:t>details </a:t>
            </a:r>
            <a:r>
              <a:rPr lang="en-IN" sz="2000" dirty="0"/>
              <a:t>of a facility for generating password and for keeping security and casting of vote in a secure </a:t>
            </a:r>
            <a:r>
              <a:rPr lang="en-IN" sz="2000" dirty="0" smtClean="0"/>
              <a:t>manner</a:t>
            </a:r>
          </a:p>
          <a:p>
            <a:pPr lvl="0">
              <a:buFont typeface="Wingdings" panose="05000000000000000000" pitchFamily="2" charset="2"/>
              <a:buChar char="Ø"/>
            </a:pPr>
            <a:r>
              <a:rPr lang="en-IN" sz="2000" dirty="0" smtClean="0"/>
              <a:t>contact </a:t>
            </a:r>
            <a:r>
              <a:rPr lang="en-IN" sz="2000" dirty="0"/>
              <a:t>details of </a:t>
            </a:r>
            <a:r>
              <a:rPr lang="en-IN" sz="2000" dirty="0" smtClean="0"/>
              <a:t> </a:t>
            </a:r>
            <a:r>
              <a:rPr lang="en-IN" sz="2000" dirty="0"/>
              <a:t>person who will address the queries connected with the </a:t>
            </a:r>
            <a:r>
              <a:rPr lang="en-IN" sz="2000" dirty="0" smtClean="0"/>
              <a:t>e-voting</a:t>
            </a:r>
          </a:p>
          <a:p>
            <a:pPr lvl="0">
              <a:buFont typeface="Wingdings" panose="05000000000000000000" pitchFamily="2" charset="2"/>
              <a:buChar char="Ø"/>
            </a:pPr>
            <a:r>
              <a:rPr lang="en-IN" sz="2000" u="sng" dirty="0" smtClean="0">
                <a:solidFill>
                  <a:srgbClr val="FF0000"/>
                </a:solidFill>
              </a:rPr>
              <a:t>that </a:t>
            </a:r>
            <a:r>
              <a:rPr lang="en-IN" sz="2000" u="sng" dirty="0">
                <a:solidFill>
                  <a:srgbClr val="FF0000"/>
                </a:solidFill>
              </a:rPr>
              <a:t>a vote of the members of the committee shall not be taken at the meeting unless all members are present at such meeting.</a:t>
            </a:r>
          </a:p>
          <a:p>
            <a:endParaRPr lang="en-IN" sz="2000" u="sng" dirty="0">
              <a:solidFill>
                <a:srgbClr val="FF0000"/>
              </a:solidFill>
            </a:endParaRP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45</a:t>
            </a:fld>
            <a:endParaRPr lang="en-GB" altLang="en-US"/>
          </a:p>
        </p:txBody>
      </p:sp>
    </p:spTree>
    <p:extLst>
      <p:ext uri="{BB962C8B-B14F-4D97-AF65-F5344CB8AC3E}">
        <p14:creationId xmlns:p14="http://schemas.microsoft.com/office/powerpoint/2010/main" val="371869806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a:t>
            </a:r>
            <a:r>
              <a:rPr lang="en-IN" sz="4000" dirty="0" smtClean="0"/>
              <a:t>2016</a:t>
            </a:r>
            <a:br>
              <a:rPr lang="en-IN" sz="4000" dirty="0" smtClean="0"/>
            </a:br>
            <a:r>
              <a:rPr lang="en-IN" sz="4000" dirty="0" smtClean="0"/>
              <a:t>Voting by the Committee</a:t>
            </a:r>
            <a:endParaRPr lang="en-IN" dirty="0"/>
          </a:p>
        </p:txBody>
      </p:sp>
      <p:sp>
        <p:nvSpPr>
          <p:cNvPr id="3" name="Content Placeholder 2"/>
          <p:cNvSpPr>
            <a:spLocks noGrp="1"/>
          </p:cNvSpPr>
          <p:nvPr>
            <p:ph idx="1"/>
          </p:nvPr>
        </p:nvSpPr>
        <p:spPr/>
        <p:txBody>
          <a:bodyPr/>
          <a:lstStyle/>
          <a:p>
            <a:r>
              <a:rPr lang="en-IN" sz="2400" dirty="0" smtClean="0"/>
              <a:t>Where all the members are present in a meeting, the RP shall take a vote of the members of the committee on any item listed for voting after discussion on the same.</a:t>
            </a:r>
          </a:p>
          <a:p>
            <a:r>
              <a:rPr lang="en-IN" sz="2400" dirty="0" smtClean="0">
                <a:solidFill>
                  <a:srgbClr val="FF0000"/>
                </a:solidFill>
              </a:rPr>
              <a:t>If all the members are not present, a vote shall not be taken at such meeting and RP shall</a:t>
            </a:r>
            <a:r>
              <a:rPr lang="en-IN" sz="2400" dirty="0" smtClean="0"/>
              <a:t>:-</a:t>
            </a:r>
          </a:p>
          <a:p>
            <a:pPr marL="457200" indent="-457200">
              <a:buFont typeface="+mj-lt"/>
              <a:buAutoNum type="alphaLcPeriod"/>
            </a:pPr>
            <a:r>
              <a:rPr lang="en-IN" sz="2400" dirty="0"/>
              <a:t>c</a:t>
            </a:r>
            <a:r>
              <a:rPr lang="en-IN" sz="2400" dirty="0" smtClean="0"/>
              <a:t>irculate minutes of the meeting by electronic means to all members of the committee within 48 hours of the conclusion of the meeting; and</a:t>
            </a:r>
          </a:p>
          <a:p>
            <a:pPr marL="457200" indent="-457200">
              <a:buFont typeface="+mj-lt"/>
              <a:buAutoNum type="alphaLcPeriod"/>
            </a:pPr>
            <a:r>
              <a:rPr lang="en-IN" sz="2400" dirty="0" smtClean="0">
                <a:solidFill>
                  <a:srgbClr val="FF0000"/>
                </a:solidFill>
              </a:rPr>
              <a:t>seek a vote on the matters listed for voting in the meeting, by electronic voting system where voting shall be kept open for 24 hours from circulation of minutes</a:t>
            </a:r>
            <a:r>
              <a:rPr lang="en-IN" sz="2400" dirty="0" smtClean="0"/>
              <a:t>.</a:t>
            </a: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46</a:t>
            </a:fld>
            <a:endParaRPr lang="en-GB" altLang="en-US"/>
          </a:p>
        </p:txBody>
      </p:sp>
    </p:spTree>
    <p:extLst>
      <p:ext uri="{BB962C8B-B14F-4D97-AF65-F5344CB8AC3E}">
        <p14:creationId xmlns:p14="http://schemas.microsoft.com/office/powerpoint/2010/main" val="6964347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543800" cy="1295400"/>
          </a:xfrm>
        </p:spPr>
        <p:txBody>
          <a:bodyPr anchor="t"/>
          <a:lstStyle/>
          <a:p>
            <a:r>
              <a:rPr lang="en-IN" sz="3600" dirty="0"/>
              <a:t>CIRP Regulations, 2016 </a:t>
            </a:r>
            <a:r>
              <a:rPr lang="en-IN" sz="3600" dirty="0" smtClean="0"/>
              <a:t/>
            </a:r>
            <a:br>
              <a:rPr lang="en-IN" sz="3600" dirty="0" smtClean="0"/>
            </a:br>
            <a:r>
              <a:rPr lang="en-IN" sz="3600" dirty="0" smtClean="0"/>
              <a:t>Quorum </a:t>
            </a:r>
            <a:r>
              <a:rPr lang="en-IN" sz="3600" dirty="0"/>
              <a:t>at the </a:t>
            </a:r>
            <a:r>
              <a:rPr lang="en-IN" sz="3600" dirty="0" smtClean="0"/>
              <a:t>Meeting</a:t>
            </a:r>
            <a:r>
              <a:rPr lang="en-IN" sz="3600" dirty="0"/>
              <a:t/>
            </a:r>
            <a:br>
              <a:rPr lang="en-IN" sz="3600" dirty="0"/>
            </a:br>
            <a:endParaRPr lang="en-IN" sz="3600" dirty="0"/>
          </a:p>
        </p:txBody>
      </p:sp>
      <p:sp>
        <p:nvSpPr>
          <p:cNvPr id="3" name="Content Placeholder 2"/>
          <p:cNvSpPr>
            <a:spLocks noGrp="1"/>
          </p:cNvSpPr>
          <p:nvPr>
            <p:ph idx="1"/>
          </p:nvPr>
        </p:nvSpPr>
        <p:spPr>
          <a:xfrm>
            <a:off x="457200" y="1393602"/>
            <a:ext cx="8229600" cy="4411662"/>
          </a:xfrm>
        </p:spPr>
        <p:txBody>
          <a:bodyPr/>
          <a:lstStyle/>
          <a:p>
            <a:pPr lvl="0"/>
            <a:r>
              <a:rPr lang="en-IN" sz="2400" dirty="0">
                <a:solidFill>
                  <a:srgbClr val="FF0000"/>
                </a:solidFill>
              </a:rPr>
              <a:t>Members of the committee representing at least </a:t>
            </a:r>
            <a:r>
              <a:rPr lang="en-IN" sz="2400" dirty="0" smtClean="0">
                <a:solidFill>
                  <a:srgbClr val="FF0000"/>
                </a:solidFill>
              </a:rPr>
              <a:t>33% </a:t>
            </a:r>
            <a:r>
              <a:rPr lang="en-IN" sz="2400" dirty="0">
                <a:solidFill>
                  <a:srgbClr val="FF0000"/>
                </a:solidFill>
              </a:rPr>
              <a:t>of the voting rights are present </a:t>
            </a:r>
            <a:r>
              <a:rPr lang="en-IN" sz="2400" dirty="0"/>
              <a:t>either in person or by video conferencing or other audio and visual means</a:t>
            </a:r>
            <a:r>
              <a:rPr lang="en-IN" sz="2400" dirty="0" smtClean="0"/>
              <a:t>.</a:t>
            </a:r>
          </a:p>
          <a:p>
            <a:pPr lvl="0"/>
            <a:r>
              <a:rPr lang="en-IN" sz="2400" dirty="0" smtClean="0"/>
              <a:t>Committee may modify  % of voting rights required for quorum in respect of any of its future meetings.</a:t>
            </a:r>
            <a:endParaRPr lang="en-IN" sz="2400" dirty="0"/>
          </a:p>
          <a:p>
            <a:pPr lvl="0"/>
            <a:r>
              <a:rPr lang="en-IN" sz="2400" dirty="0"/>
              <a:t>Where a meeting </a:t>
            </a:r>
            <a:r>
              <a:rPr lang="en-IN" sz="2400" dirty="0" smtClean="0"/>
              <a:t>could </a:t>
            </a:r>
            <a:r>
              <a:rPr lang="en-IN" sz="2400" dirty="0"/>
              <a:t>not be held for want of </a:t>
            </a:r>
            <a:r>
              <a:rPr lang="en-IN" sz="2400" dirty="0" smtClean="0"/>
              <a:t>quorum, </a:t>
            </a:r>
            <a:r>
              <a:rPr lang="en-IN" sz="2400" dirty="0"/>
              <a:t>the meeting shall automatically stand adjourned at the same time and place on the next </a:t>
            </a:r>
            <a:r>
              <a:rPr lang="en-IN" sz="2400" dirty="0" smtClean="0"/>
              <a:t>day, </a:t>
            </a:r>
            <a:r>
              <a:rPr lang="en-IN" sz="2400" dirty="0"/>
              <a:t>unless the committee has previously decided </a:t>
            </a:r>
            <a:r>
              <a:rPr lang="en-IN" sz="2400" dirty="0" smtClean="0"/>
              <a:t>otherwise.</a:t>
            </a:r>
            <a:endParaRPr lang="en-IN" sz="2400" dirty="0"/>
          </a:p>
          <a:p>
            <a:pPr lvl="0"/>
            <a:r>
              <a:rPr lang="en-IN" sz="2400" u="sng" dirty="0" smtClean="0">
                <a:solidFill>
                  <a:srgbClr val="FF0000"/>
                </a:solidFill>
              </a:rPr>
              <a:t>RP </a:t>
            </a:r>
            <a:r>
              <a:rPr lang="en-IN" sz="2400" u="sng" dirty="0">
                <a:solidFill>
                  <a:srgbClr val="FF0000"/>
                </a:solidFill>
              </a:rPr>
              <a:t>shall act as </a:t>
            </a:r>
            <a:r>
              <a:rPr lang="en-IN" sz="2400" u="sng" dirty="0" smtClean="0">
                <a:solidFill>
                  <a:srgbClr val="FF0000"/>
                </a:solidFill>
              </a:rPr>
              <a:t>chairperson </a:t>
            </a:r>
            <a:r>
              <a:rPr lang="en-IN" sz="2400" u="sng" dirty="0">
                <a:solidFill>
                  <a:srgbClr val="FF0000"/>
                </a:solidFill>
              </a:rPr>
              <a:t>of </a:t>
            </a:r>
            <a:r>
              <a:rPr lang="en-IN" sz="2400" u="sng" dirty="0" smtClean="0">
                <a:solidFill>
                  <a:srgbClr val="FF0000"/>
                </a:solidFill>
              </a:rPr>
              <a:t>meeting </a:t>
            </a:r>
            <a:r>
              <a:rPr lang="en-IN" sz="2400" u="sng" dirty="0">
                <a:solidFill>
                  <a:srgbClr val="FF0000"/>
                </a:solidFill>
              </a:rPr>
              <a:t>of the committee</a:t>
            </a:r>
            <a:r>
              <a:rPr lang="en-IN" sz="2400" dirty="0">
                <a:solidFill>
                  <a:srgbClr val="FF0000"/>
                </a:solidFill>
              </a:rPr>
              <a:t>.</a:t>
            </a:r>
          </a:p>
          <a:p>
            <a:r>
              <a:rPr lang="en-IN" sz="2400" dirty="0" smtClean="0">
                <a:solidFill>
                  <a:srgbClr val="FF0000"/>
                </a:solidFill>
              </a:rPr>
              <a:t>RP shall </a:t>
            </a:r>
            <a:r>
              <a:rPr lang="en-IN" sz="2400" dirty="0">
                <a:solidFill>
                  <a:srgbClr val="FF0000"/>
                </a:solidFill>
              </a:rPr>
              <a:t>circulate </a:t>
            </a:r>
            <a:r>
              <a:rPr lang="en-IN" sz="2400" dirty="0" smtClean="0">
                <a:solidFill>
                  <a:srgbClr val="FF0000"/>
                </a:solidFill>
              </a:rPr>
              <a:t>minutes </a:t>
            </a:r>
            <a:r>
              <a:rPr lang="en-IN" sz="2400" dirty="0">
                <a:solidFill>
                  <a:srgbClr val="FF0000"/>
                </a:solidFill>
              </a:rPr>
              <a:t>of </a:t>
            </a:r>
            <a:r>
              <a:rPr lang="en-IN" sz="2400" dirty="0" smtClean="0">
                <a:solidFill>
                  <a:srgbClr val="FF0000"/>
                </a:solidFill>
              </a:rPr>
              <a:t>meeting </a:t>
            </a:r>
            <a:r>
              <a:rPr lang="en-IN" sz="2400" dirty="0">
                <a:solidFill>
                  <a:srgbClr val="FF0000"/>
                </a:solidFill>
              </a:rPr>
              <a:t>to all participants by electronic means within </a:t>
            </a:r>
            <a:r>
              <a:rPr lang="en-IN" sz="2400" dirty="0" smtClean="0">
                <a:solidFill>
                  <a:srgbClr val="FF0000"/>
                </a:solidFill>
              </a:rPr>
              <a:t>48 </a:t>
            </a:r>
            <a:r>
              <a:rPr lang="en-IN" sz="2400" dirty="0">
                <a:solidFill>
                  <a:srgbClr val="FF0000"/>
                </a:solidFill>
              </a:rPr>
              <a:t>hours of </a:t>
            </a:r>
            <a:r>
              <a:rPr lang="en-IN" sz="2400" dirty="0" smtClean="0">
                <a:solidFill>
                  <a:srgbClr val="FF0000"/>
                </a:solidFill>
              </a:rPr>
              <a:t>said meeting.</a:t>
            </a:r>
            <a:endParaRPr lang="en-IN" sz="2400" dirty="0">
              <a:solidFill>
                <a:srgbClr val="FF0000"/>
              </a:solidFill>
            </a:endParaRPr>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47</a:t>
            </a:fld>
            <a:endParaRPr lang="en-GB" altLang="en-US"/>
          </a:p>
        </p:txBody>
      </p:sp>
    </p:spTree>
    <p:extLst>
      <p:ext uri="{BB962C8B-B14F-4D97-AF65-F5344CB8AC3E}">
        <p14:creationId xmlns:p14="http://schemas.microsoft.com/office/powerpoint/2010/main" val="383001839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a:t>
            </a:r>
            <a:r>
              <a:rPr lang="en-IN" sz="4000" dirty="0" smtClean="0"/>
              <a:t>2016</a:t>
            </a:r>
            <a:br>
              <a:rPr lang="en-IN" sz="4000" dirty="0" smtClean="0"/>
            </a:br>
            <a:r>
              <a:rPr lang="en-IN" sz="4000" dirty="0" smtClean="0"/>
              <a:t>Conduct of CIRP</a:t>
            </a:r>
            <a:endParaRPr lang="en-IN" dirty="0"/>
          </a:p>
        </p:txBody>
      </p:sp>
      <p:sp>
        <p:nvSpPr>
          <p:cNvPr id="3" name="Content Placeholder 2"/>
          <p:cNvSpPr>
            <a:spLocks noGrp="1"/>
          </p:cNvSpPr>
          <p:nvPr>
            <p:ph idx="1"/>
          </p:nvPr>
        </p:nvSpPr>
        <p:spPr>
          <a:xfrm>
            <a:off x="457200" y="1628800"/>
            <a:ext cx="8229600" cy="4411662"/>
          </a:xfrm>
        </p:spPr>
        <p:txBody>
          <a:bodyPr/>
          <a:lstStyle/>
          <a:p>
            <a:r>
              <a:rPr lang="en-IN" sz="2400" b="1" dirty="0">
                <a:solidFill>
                  <a:srgbClr val="FF0000"/>
                </a:solidFill>
              </a:rPr>
              <a:t>Appointment of </a:t>
            </a:r>
            <a:r>
              <a:rPr lang="en-IN" sz="2400" b="1" dirty="0" smtClean="0">
                <a:solidFill>
                  <a:srgbClr val="FF0000"/>
                </a:solidFill>
              </a:rPr>
              <a:t>Registered </a:t>
            </a:r>
            <a:r>
              <a:rPr lang="en-IN" sz="2400" b="1" dirty="0">
                <a:solidFill>
                  <a:srgbClr val="FF0000"/>
                </a:solidFill>
              </a:rPr>
              <a:t>V</a:t>
            </a:r>
            <a:r>
              <a:rPr lang="en-IN" sz="2400" b="1" dirty="0" smtClean="0">
                <a:solidFill>
                  <a:srgbClr val="FF0000"/>
                </a:solidFill>
              </a:rPr>
              <a:t>aluers</a:t>
            </a:r>
            <a:endParaRPr lang="en-IN" sz="2400" dirty="0">
              <a:solidFill>
                <a:srgbClr val="FF0000"/>
              </a:solidFill>
            </a:endParaRPr>
          </a:p>
          <a:p>
            <a:pPr lvl="0"/>
            <a:r>
              <a:rPr lang="en-IN" sz="2400" dirty="0"/>
              <a:t>The </a:t>
            </a:r>
            <a:r>
              <a:rPr lang="en-IN" sz="2400" dirty="0" smtClean="0">
                <a:solidFill>
                  <a:srgbClr val="FF0000"/>
                </a:solidFill>
              </a:rPr>
              <a:t>IRP </a:t>
            </a:r>
            <a:r>
              <a:rPr lang="en-IN" sz="2400" dirty="0">
                <a:solidFill>
                  <a:srgbClr val="FF0000"/>
                </a:solidFill>
              </a:rPr>
              <a:t>shall within 7 days of his appointment, appoint two registered </a:t>
            </a:r>
            <a:r>
              <a:rPr lang="en-IN" sz="2400" dirty="0" err="1">
                <a:solidFill>
                  <a:srgbClr val="FF0000"/>
                </a:solidFill>
              </a:rPr>
              <a:t>valuers</a:t>
            </a:r>
            <a:r>
              <a:rPr lang="en-IN" sz="2400" dirty="0">
                <a:solidFill>
                  <a:srgbClr val="FF0000"/>
                </a:solidFill>
              </a:rPr>
              <a:t> to determine the liquidation value of the </a:t>
            </a:r>
            <a:r>
              <a:rPr lang="en-IN" sz="2400" dirty="0" smtClean="0">
                <a:solidFill>
                  <a:srgbClr val="FF0000"/>
                </a:solidFill>
              </a:rPr>
              <a:t>CD</a:t>
            </a:r>
            <a:r>
              <a:rPr lang="en-IN" sz="2400" dirty="0" smtClean="0"/>
              <a:t>.</a:t>
            </a:r>
            <a:endParaRPr lang="en-IN" sz="2400" dirty="0"/>
          </a:p>
          <a:p>
            <a:pPr lvl="0"/>
            <a:r>
              <a:rPr lang="en-IN" sz="2400" dirty="0" smtClean="0"/>
              <a:t>Following persons shall </a:t>
            </a:r>
            <a:r>
              <a:rPr lang="en-IN" sz="2400" dirty="0"/>
              <a:t>not be appointed as registered </a:t>
            </a:r>
            <a:r>
              <a:rPr lang="en-IN" sz="2400" dirty="0" err="1"/>
              <a:t>valuers</a:t>
            </a:r>
            <a:r>
              <a:rPr lang="en-IN" sz="2400" dirty="0" smtClean="0"/>
              <a:t>:-</a:t>
            </a:r>
            <a:endParaRPr lang="en-IN" sz="2400" dirty="0"/>
          </a:p>
          <a:p>
            <a:pPr lvl="0">
              <a:buFont typeface="Wingdings" panose="05000000000000000000" pitchFamily="2" charset="2"/>
              <a:buChar char="Ø"/>
            </a:pPr>
            <a:r>
              <a:rPr lang="en-IN" sz="2400" dirty="0"/>
              <a:t>a relative of the interim resolution </a:t>
            </a:r>
            <a:r>
              <a:rPr lang="en-IN" sz="2400" dirty="0" smtClean="0"/>
              <a:t>professional;</a:t>
            </a:r>
          </a:p>
          <a:p>
            <a:pPr lvl="0">
              <a:buFont typeface="Wingdings" panose="05000000000000000000" pitchFamily="2" charset="2"/>
              <a:buChar char="Ø"/>
            </a:pPr>
            <a:r>
              <a:rPr lang="en-IN" sz="2400" dirty="0" smtClean="0"/>
              <a:t>a </a:t>
            </a:r>
            <a:r>
              <a:rPr lang="en-IN" sz="2400" dirty="0"/>
              <a:t>related party of the </a:t>
            </a:r>
            <a:r>
              <a:rPr lang="en-IN" sz="2400" dirty="0" smtClean="0"/>
              <a:t>CD;</a:t>
            </a:r>
          </a:p>
          <a:p>
            <a:pPr lvl="0">
              <a:buFont typeface="Wingdings" panose="05000000000000000000" pitchFamily="2" charset="2"/>
              <a:buChar char="Ø"/>
            </a:pPr>
            <a:r>
              <a:rPr lang="en-IN" sz="2400" dirty="0" smtClean="0"/>
              <a:t>an </a:t>
            </a:r>
            <a:r>
              <a:rPr lang="en-IN" sz="2400" dirty="0"/>
              <a:t>auditor of the </a:t>
            </a:r>
            <a:r>
              <a:rPr lang="en-IN" sz="2400" dirty="0" smtClean="0"/>
              <a:t>CD </a:t>
            </a:r>
            <a:r>
              <a:rPr lang="en-IN" sz="2400" dirty="0"/>
              <a:t>in the 5</a:t>
            </a:r>
            <a:r>
              <a:rPr lang="en-IN" sz="2400" dirty="0" smtClean="0"/>
              <a:t> </a:t>
            </a:r>
            <a:r>
              <a:rPr lang="en-IN" sz="2400" dirty="0"/>
              <a:t>years preceding the insolvency commencement </a:t>
            </a:r>
            <a:r>
              <a:rPr lang="en-IN" sz="2400" dirty="0" smtClean="0"/>
              <a:t>date;</a:t>
            </a:r>
          </a:p>
          <a:p>
            <a:pPr lvl="0">
              <a:buFont typeface="Wingdings" panose="05000000000000000000" pitchFamily="2" charset="2"/>
              <a:buChar char="Ø"/>
            </a:pPr>
            <a:r>
              <a:rPr lang="en-IN" sz="2400" dirty="0" smtClean="0"/>
              <a:t>a </a:t>
            </a:r>
            <a:r>
              <a:rPr lang="en-IN" sz="2400" dirty="0"/>
              <a:t>partner or director of the insolvency professional entity.</a:t>
            </a:r>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48</a:t>
            </a:fld>
            <a:endParaRPr lang="en-GB" altLang="en-US"/>
          </a:p>
        </p:txBody>
      </p:sp>
    </p:spTree>
    <p:extLst>
      <p:ext uri="{BB962C8B-B14F-4D97-AF65-F5344CB8AC3E}">
        <p14:creationId xmlns:p14="http://schemas.microsoft.com/office/powerpoint/2010/main" val="400488977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br>
              <a:rPr lang="en-IN" sz="3600" dirty="0"/>
            </a:br>
            <a:r>
              <a:rPr lang="en-IN" sz="3600" dirty="0"/>
              <a:t>Conduct of CIRP</a:t>
            </a:r>
            <a:endParaRPr lang="en-IN" dirty="0"/>
          </a:p>
        </p:txBody>
      </p:sp>
      <p:sp>
        <p:nvSpPr>
          <p:cNvPr id="3" name="Content Placeholder 2"/>
          <p:cNvSpPr>
            <a:spLocks noGrp="1"/>
          </p:cNvSpPr>
          <p:nvPr>
            <p:ph idx="1"/>
          </p:nvPr>
        </p:nvSpPr>
        <p:spPr/>
        <p:txBody>
          <a:bodyPr/>
          <a:lstStyle/>
          <a:p>
            <a:r>
              <a:rPr lang="en-IN" sz="2800" b="1" dirty="0">
                <a:solidFill>
                  <a:srgbClr val="FF0000"/>
                </a:solidFill>
              </a:rPr>
              <a:t>Transfer of debt due to creditors</a:t>
            </a:r>
            <a:endParaRPr lang="en-IN" sz="2800" dirty="0">
              <a:solidFill>
                <a:srgbClr val="FF0000"/>
              </a:solidFill>
            </a:endParaRPr>
          </a:p>
          <a:p>
            <a:pPr lvl="0"/>
            <a:r>
              <a:rPr lang="en-IN" sz="2800" dirty="0" smtClean="0"/>
              <a:t>If a creditor assigns/transfers debt due to him to another </a:t>
            </a:r>
            <a:r>
              <a:rPr lang="en-IN" sz="2800" dirty="0"/>
              <a:t>person during </a:t>
            </a:r>
            <a:r>
              <a:rPr lang="en-IN" sz="2800" dirty="0" smtClean="0"/>
              <a:t>insolvency </a:t>
            </a:r>
            <a:r>
              <a:rPr lang="en-IN" sz="2800" dirty="0"/>
              <a:t>resolution process period, both parties shall </a:t>
            </a:r>
            <a:r>
              <a:rPr lang="en-IN" sz="2800" dirty="0" smtClean="0"/>
              <a:t>provide the IRP </a:t>
            </a:r>
            <a:r>
              <a:rPr lang="en-IN" sz="2800" dirty="0"/>
              <a:t>terms of such </a:t>
            </a:r>
            <a:r>
              <a:rPr lang="en-IN" sz="2800" dirty="0" smtClean="0"/>
              <a:t>assignment/transfer </a:t>
            </a:r>
            <a:r>
              <a:rPr lang="en-IN" sz="2800" dirty="0"/>
              <a:t>and </a:t>
            </a:r>
            <a:r>
              <a:rPr lang="en-IN" sz="2800" dirty="0" smtClean="0"/>
              <a:t> </a:t>
            </a:r>
            <a:r>
              <a:rPr lang="en-IN" sz="2800" dirty="0"/>
              <a:t>identity of the </a:t>
            </a:r>
            <a:r>
              <a:rPr lang="en-IN" sz="2800" dirty="0" smtClean="0"/>
              <a:t>assignee/transferee</a:t>
            </a:r>
            <a:r>
              <a:rPr lang="en-IN" sz="2800" dirty="0"/>
              <a:t>.</a:t>
            </a:r>
          </a:p>
          <a:p>
            <a:pPr lvl="0"/>
            <a:r>
              <a:rPr lang="en-IN" sz="2800" dirty="0" smtClean="0"/>
              <a:t>RP shall </a:t>
            </a:r>
            <a:r>
              <a:rPr lang="en-IN" sz="2800" dirty="0"/>
              <a:t>notify each participant and the </a:t>
            </a:r>
            <a:r>
              <a:rPr lang="en-IN" sz="2800" dirty="0" smtClean="0"/>
              <a:t>NCLT </a:t>
            </a:r>
            <a:r>
              <a:rPr lang="en-IN" sz="2800" dirty="0"/>
              <a:t>of any resultant change in the committee within </a:t>
            </a:r>
            <a:r>
              <a:rPr lang="en-IN" sz="2800" dirty="0" smtClean="0"/>
              <a:t>2 days </a:t>
            </a:r>
            <a:r>
              <a:rPr lang="en-IN" sz="2800" dirty="0"/>
              <a:t>of such change.</a:t>
            </a:r>
          </a:p>
          <a:p>
            <a:pPr marL="0" indent="0">
              <a:buNone/>
            </a:pPr>
            <a:r>
              <a:rPr lang="en-IN" sz="2800" dirty="0"/>
              <a:t> </a:t>
            </a:r>
          </a:p>
          <a:p>
            <a:endParaRPr lang="en-IN" sz="2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49</a:t>
            </a:fld>
            <a:endParaRPr lang="en-GB" altLang="en-US"/>
          </a:p>
        </p:txBody>
      </p:sp>
    </p:spTree>
    <p:extLst>
      <p:ext uri="{BB962C8B-B14F-4D97-AF65-F5344CB8AC3E}">
        <p14:creationId xmlns:p14="http://schemas.microsoft.com/office/powerpoint/2010/main" val="407864172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 </a:t>
            </a:r>
            <a:r>
              <a:rPr lang="en-IN" sz="2400" u="sng" dirty="0"/>
              <a:t>Eligibility for Registration</a:t>
            </a:r>
            <a:r>
              <a:rPr lang="en-IN" sz="2400" dirty="0"/>
              <a:t/>
            </a:r>
            <a:br>
              <a:rPr lang="en-IN" sz="2400" dirty="0"/>
            </a:br>
            <a:endParaRPr lang="en-IN" sz="24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sz="2400" dirty="0">
                <a:solidFill>
                  <a:srgbClr val="FF0000"/>
                </a:solidFill>
              </a:rPr>
              <a:t>i</a:t>
            </a:r>
            <a:r>
              <a:rPr lang="en-IN" sz="2400" dirty="0" smtClean="0">
                <a:solidFill>
                  <a:srgbClr val="FF0000"/>
                </a:solidFill>
              </a:rPr>
              <a:t>t is not a subsidiary of a body corporate through more than one layer  </a:t>
            </a:r>
            <a:r>
              <a:rPr lang="en-IN" sz="2400" dirty="0" smtClean="0"/>
              <a:t>[layer in relation to a body corporate means its subsidiary];</a:t>
            </a:r>
          </a:p>
          <a:p>
            <a:pPr>
              <a:buFont typeface="Wingdings" panose="05000000000000000000" pitchFamily="2" charset="2"/>
              <a:buChar char="Ø"/>
            </a:pPr>
            <a:r>
              <a:rPr lang="en-IN" sz="2400" dirty="0">
                <a:solidFill>
                  <a:srgbClr val="FF0000"/>
                </a:solidFill>
              </a:rPr>
              <a:t>i</a:t>
            </a:r>
            <a:r>
              <a:rPr lang="en-IN" sz="2400" dirty="0" smtClean="0">
                <a:solidFill>
                  <a:srgbClr val="FF0000"/>
                </a:solidFill>
              </a:rPr>
              <a:t>tself, its promoters, its directors </a:t>
            </a:r>
            <a:r>
              <a:rPr lang="en-IN" sz="2400" dirty="0" smtClean="0"/>
              <a:t>and persons holding more than10% of its share capital </a:t>
            </a:r>
            <a:r>
              <a:rPr lang="en-IN" sz="2400" dirty="0" smtClean="0">
                <a:solidFill>
                  <a:srgbClr val="FF0000"/>
                </a:solidFill>
              </a:rPr>
              <a:t>are fit and proper </a:t>
            </a:r>
            <a:r>
              <a:rPr lang="en-IN" sz="2400" dirty="0" smtClean="0"/>
              <a:t>persons.</a:t>
            </a:r>
          </a:p>
          <a:p>
            <a:r>
              <a:rPr lang="en-IN" sz="2400" dirty="0" smtClean="0"/>
              <a:t>Criteria to determine “fit and proper”</a:t>
            </a:r>
          </a:p>
          <a:p>
            <a:pPr marL="514350" indent="-514350">
              <a:buFont typeface="+mj-lt"/>
              <a:buAutoNum type="romanLcPeriod"/>
            </a:pPr>
            <a:r>
              <a:rPr lang="en-IN" sz="2400" dirty="0" smtClean="0"/>
              <a:t>Integrity, reputation and character;</a:t>
            </a:r>
          </a:p>
          <a:p>
            <a:pPr marL="514350" indent="-514350">
              <a:buFont typeface="+mj-lt"/>
              <a:buAutoNum type="romanLcPeriod"/>
            </a:pPr>
            <a:r>
              <a:rPr lang="en-IN" sz="2400" dirty="0" smtClean="0"/>
              <a:t>Absence of conviction and restraint orders; and</a:t>
            </a:r>
          </a:p>
          <a:p>
            <a:pPr marL="514350" indent="-514350">
              <a:buFont typeface="+mj-lt"/>
              <a:buAutoNum type="romanLcPeriod"/>
            </a:pPr>
            <a:r>
              <a:rPr lang="en-IN" sz="2400" dirty="0" smtClean="0"/>
              <a:t>Competence including financial solvency and net worth.</a:t>
            </a: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a:t>
            </a:fld>
            <a:endParaRPr lang="en-GB" altLang="en-US"/>
          </a:p>
        </p:txBody>
      </p:sp>
    </p:spTree>
    <p:extLst>
      <p:ext uri="{BB962C8B-B14F-4D97-AF65-F5344CB8AC3E}">
        <p14:creationId xmlns:p14="http://schemas.microsoft.com/office/powerpoint/2010/main" val="1948097578"/>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2016</a:t>
            </a:r>
            <a:br>
              <a:rPr lang="en-IN" sz="4000" dirty="0"/>
            </a:br>
            <a:r>
              <a:rPr lang="en-IN" sz="4000" dirty="0"/>
              <a:t>Conduct of CIRP</a:t>
            </a:r>
            <a:endParaRPr lang="en-IN" dirty="0"/>
          </a:p>
        </p:txBody>
      </p:sp>
      <p:sp>
        <p:nvSpPr>
          <p:cNvPr id="3" name="Content Placeholder 2"/>
          <p:cNvSpPr>
            <a:spLocks noGrp="1"/>
          </p:cNvSpPr>
          <p:nvPr>
            <p:ph idx="1"/>
          </p:nvPr>
        </p:nvSpPr>
        <p:spPr/>
        <p:txBody>
          <a:bodyPr/>
          <a:lstStyle/>
          <a:p>
            <a:pPr marL="0" indent="0">
              <a:buNone/>
            </a:pPr>
            <a:r>
              <a:rPr lang="en-IN" sz="2400" b="1" dirty="0" smtClean="0">
                <a:solidFill>
                  <a:srgbClr val="FF0000"/>
                </a:solidFill>
              </a:rPr>
              <a:t>    </a:t>
            </a:r>
            <a:r>
              <a:rPr lang="en-IN" sz="2400" b="1" u="sng" dirty="0" smtClean="0">
                <a:solidFill>
                  <a:srgbClr val="FF0000"/>
                </a:solidFill>
              </a:rPr>
              <a:t>Sale of assets outside ordinary course of business</a:t>
            </a:r>
          </a:p>
          <a:p>
            <a:r>
              <a:rPr lang="en-IN" sz="2400" dirty="0" smtClean="0">
                <a:solidFill>
                  <a:srgbClr val="FF0000"/>
                </a:solidFill>
              </a:rPr>
              <a:t>RP may sell unencumbered assets of CD</a:t>
            </a:r>
            <a:r>
              <a:rPr lang="en-IN" sz="2400" dirty="0" smtClean="0"/>
              <a:t>, other than in the ordinary course of business, </a:t>
            </a:r>
            <a:r>
              <a:rPr lang="en-IN" sz="2400" dirty="0" smtClean="0">
                <a:solidFill>
                  <a:srgbClr val="FF0000"/>
                </a:solidFill>
              </a:rPr>
              <a:t>if he is of the opinion that such a sale is necessary for a better realisation of value </a:t>
            </a:r>
            <a:r>
              <a:rPr lang="en-IN" sz="2400" dirty="0" smtClean="0"/>
              <a:t>under the facts and circumstances of the case.</a:t>
            </a:r>
          </a:p>
          <a:p>
            <a:r>
              <a:rPr lang="en-IN" sz="2400" dirty="0" smtClean="0"/>
              <a:t>The </a:t>
            </a:r>
            <a:r>
              <a:rPr lang="en-IN" sz="2400" dirty="0" smtClean="0">
                <a:solidFill>
                  <a:srgbClr val="FF0000"/>
                </a:solidFill>
              </a:rPr>
              <a:t>book value of all assets sold during CIRP period</a:t>
            </a:r>
            <a:r>
              <a:rPr lang="en-IN" sz="2400" dirty="0" smtClean="0"/>
              <a:t> in aggregate under this regulation </a:t>
            </a:r>
            <a:r>
              <a:rPr lang="en-IN" sz="2400" dirty="0" smtClean="0">
                <a:solidFill>
                  <a:srgbClr val="FF0000"/>
                </a:solidFill>
              </a:rPr>
              <a:t>shall not exceed 10% of the total claim admitted by IRP.</a:t>
            </a:r>
          </a:p>
          <a:p>
            <a:r>
              <a:rPr lang="en-IN" sz="2400" dirty="0" smtClean="0"/>
              <a:t>A sale of assets under this regulation shall </a:t>
            </a:r>
            <a:r>
              <a:rPr lang="en-IN" sz="2400" dirty="0" smtClean="0">
                <a:solidFill>
                  <a:srgbClr val="FF0000"/>
                </a:solidFill>
              </a:rPr>
              <a:t>require the approval of the committee</a:t>
            </a:r>
            <a:r>
              <a:rPr lang="en-IN" sz="2400" dirty="0" smtClean="0"/>
              <a:t>.</a:t>
            </a: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50</a:t>
            </a:fld>
            <a:endParaRPr lang="en-GB" altLang="en-US"/>
          </a:p>
        </p:txBody>
      </p:sp>
    </p:spTree>
    <p:extLst>
      <p:ext uri="{BB962C8B-B14F-4D97-AF65-F5344CB8AC3E}">
        <p14:creationId xmlns:p14="http://schemas.microsoft.com/office/powerpoint/2010/main" val="35486078"/>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543800" cy="1295400"/>
          </a:xfrm>
        </p:spPr>
        <p:txBody>
          <a:bodyPr anchor="t"/>
          <a:lstStyle/>
          <a:p>
            <a:r>
              <a:rPr lang="en-IN" sz="3600" dirty="0"/>
              <a:t>CIRP Regulations, 2016</a:t>
            </a:r>
            <a:br>
              <a:rPr lang="en-IN" sz="3600" dirty="0"/>
            </a:br>
            <a:r>
              <a:rPr lang="en-IN" sz="3200" dirty="0"/>
              <a:t>Insolvency Resolution Process Costs </a:t>
            </a:r>
          </a:p>
        </p:txBody>
      </p:sp>
      <p:sp>
        <p:nvSpPr>
          <p:cNvPr id="3" name="Content Placeholder 2"/>
          <p:cNvSpPr>
            <a:spLocks noGrp="1"/>
          </p:cNvSpPr>
          <p:nvPr>
            <p:ph idx="1"/>
          </p:nvPr>
        </p:nvSpPr>
        <p:spPr>
          <a:xfrm>
            <a:off x="457200" y="1412776"/>
            <a:ext cx="8229600" cy="4411662"/>
          </a:xfrm>
        </p:spPr>
        <p:txBody>
          <a:bodyPr/>
          <a:lstStyle/>
          <a:p>
            <a:r>
              <a:rPr lang="en-IN" sz="2400" dirty="0">
                <a:solidFill>
                  <a:srgbClr val="FF0000"/>
                </a:solidFill>
              </a:rPr>
              <a:t>Section 5(13) of the Code </a:t>
            </a:r>
            <a:r>
              <a:rPr lang="en-IN" sz="2400" dirty="0" smtClean="0">
                <a:solidFill>
                  <a:srgbClr val="FF0000"/>
                </a:solidFill>
              </a:rPr>
              <a:t>provides that </a:t>
            </a:r>
            <a:r>
              <a:rPr lang="en-IN" sz="2400" dirty="0">
                <a:solidFill>
                  <a:srgbClr val="FF0000"/>
                </a:solidFill>
              </a:rPr>
              <a:t>“insolvency resolution process costs</a:t>
            </a:r>
            <a:r>
              <a:rPr lang="en-IN" sz="2400" dirty="0" smtClean="0">
                <a:solidFill>
                  <a:srgbClr val="FF0000"/>
                </a:solidFill>
              </a:rPr>
              <a:t>” mean</a:t>
            </a:r>
            <a:r>
              <a:rPr lang="en-IN" sz="2400" dirty="0" smtClean="0"/>
              <a:t>:-</a:t>
            </a:r>
          </a:p>
          <a:p>
            <a:pPr marL="457200" indent="-457200">
              <a:buFont typeface="+mj-lt"/>
              <a:buAutoNum type="alphaLcParenR"/>
            </a:pPr>
            <a:r>
              <a:rPr lang="en-IN" sz="2400" dirty="0"/>
              <a:t>a</a:t>
            </a:r>
            <a:r>
              <a:rPr lang="en-IN" sz="2400" dirty="0" smtClean="0"/>
              <a:t>mount of interim finance &amp; costs incurred in raising such finance;</a:t>
            </a:r>
          </a:p>
          <a:p>
            <a:pPr marL="457200" indent="-457200">
              <a:buFont typeface="+mj-lt"/>
              <a:buAutoNum type="alphaLcParenR"/>
            </a:pPr>
            <a:r>
              <a:rPr lang="en-IN" sz="2400" dirty="0"/>
              <a:t>f</a:t>
            </a:r>
            <a:r>
              <a:rPr lang="en-IN" sz="2400" dirty="0" smtClean="0"/>
              <a:t>ees payable to any person acting as a resolution professional;</a:t>
            </a:r>
          </a:p>
          <a:p>
            <a:pPr marL="457200" indent="-457200">
              <a:buFont typeface="+mj-lt"/>
              <a:buAutoNum type="alphaLcParenR"/>
            </a:pPr>
            <a:r>
              <a:rPr lang="en-IN" sz="2400" dirty="0"/>
              <a:t>a</a:t>
            </a:r>
            <a:r>
              <a:rPr lang="en-IN" sz="2400" dirty="0" smtClean="0"/>
              <a:t>ny costs incurred by the resolution professional in running the business of the corporate debtor as a going concern;</a:t>
            </a:r>
          </a:p>
          <a:p>
            <a:pPr marL="457200" indent="-457200">
              <a:buFont typeface="+mj-lt"/>
              <a:buAutoNum type="alphaLcParenR"/>
            </a:pPr>
            <a:r>
              <a:rPr lang="en-IN" sz="2400" dirty="0"/>
              <a:t>a</a:t>
            </a:r>
            <a:r>
              <a:rPr lang="en-IN" sz="2400" dirty="0" smtClean="0"/>
              <a:t>ny costs incurred at the expense of the Government to facilitate the insolvency resolution process;</a:t>
            </a:r>
          </a:p>
          <a:p>
            <a:pPr marL="457200" indent="-457200">
              <a:buFont typeface="+mj-lt"/>
              <a:buAutoNum type="alphaLcParenR"/>
            </a:pPr>
            <a:r>
              <a:rPr lang="en-IN" sz="2400" dirty="0">
                <a:solidFill>
                  <a:srgbClr val="FF0000"/>
                </a:solidFill>
              </a:rPr>
              <a:t>a</a:t>
            </a:r>
            <a:r>
              <a:rPr lang="en-IN" sz="2400" dirty="0" smtClean="0">
                <a:solidFill>
                  <a:srgbClr val="FF0000"/>
                </a:solidFill>
              </a:rPr>
              <a:t>ny other costs as may be specified by the Board</a:t>
            </a:r>
            <a:r>
              <a:rPr lang="en-IN" sz="2400" dirty="0" smtClean="0"/>
              <a:t>.</a:t>
            </a:r>
          </a:p>
          <a:p>
            <a:pPr marL="457200" indent="-457200">
              <a:buFont typeface="+mj-lt"/>
              <a:buAutoNum type="alphaLcParenR"/>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51</a:t>
            </a:fld>
            <a:endParaRPr lang="en-GB" altLang="en-US"/>
          </a:p>
        </p:txBody>
      </p:sp>
    </p:spTree>
    <p:extLst>
      <p:ext uri="{BB962C8B-B14F-4D97-AF65-F5344CB8AC3E}">
        <p14:creationId xmlns:p14="http://schemas.microsoft.com/office/powerpoint/2010/main" val="2039638132"/>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br>
              <a:rPr lang="en-IN" sz="3600" dirty="0"/>
            </a:br>
            <a:r>
              <a:rPr lang="en-IN" sz="3200" dirty="0" smtClean="0"/>
              <a:t>Insolvency Resolution Process Costs </a:t>
            </a:r>
            <a:endParaRPr lang="en-IN" dirty="0"/>
          </a:p>
        </p:txBody>
      </p:sp>
      <p:sp>
        <p:nvSpPr>
          <p:cNvPr id="3" name="Content Placeholder 2"/>
          <p:cNvSpPr>
            <a:spLocks noGrp="1"/>
          </p:cNvSpPr>
          <p:nvPr>
            <p:ph idx="1"/>
          </p:nvPr>
        </p:nvSpPr>
        <p:spPr>
          <a:xfrm>
            <a:off x="457200" y="1484784"/>
            <a:ext cx="8229600" cy="4411662"/>
          </a:xfrm>
        </p:spPr>
        <p:txBody>
          <a:bodyPr/>
          <a:lstStyle/>
          <a:p>
            <a:pPr lvl="0"/>
            <a:r>
              <a:rPr lang="en-IN" sz="2400" dirty="0" smtClean="0">
                <a:solidFill>
                  <a:srgbClr val="FF0000"/>
                </a:solidFill>
              </a:rPr>
              <a:t>Regulation 31 provides that IRP costs u/s 5(13)(e) of Code </a:t>
            </a:r>
            <a:r>
              <a:rPr lang="en-IN" sz="2400" dirty="0">
                <a:solidFill>
                  <a:srgbClr val="FF0000"/>
                </a:solidFill>
              </a:rPr>
              <a:t>means</a:t>
            </a:r>
            <a:r>
              <a:rPr lang="en-IN" sz="2400" dirty="0"/>
              <a:t>:</a:t>
            </a:r>
          </a:p>
          <a:p>
            <a:pPr marL="457200" lvl="0" indent="-457200">
              <a:buFont typeface="+mj-lt"/>
              <a:buAutoNum type="alphaLcParenR"/>
            </a:pPr>
            <a:r>
              <a:rPr lang="en-IN" sz="2400" dirty="0">
                <a:solidFill>
                  <a:srgbClr val="FF0000"/>
                </a:solidFill>
              </a:rPr>
              <a:t>amounts due to suppliers of essential goods and services</a:t>
            </a:r>
            <a:r>
              <a:rPr lang="en-IN" sz="2400" dirty="0"/>
              <a:t> </a:t>
            </a:r>
            <a:r>
              <a:rPr lang="en-IN" sz="2400" dirty="0" smtClean="0"/>
              <a:t>u/r 32;</a:t>
            </a:r>
          </a:p>
          <a:p>
            <a:pPr marL="457200" lvl="0" indent="-457200">
              <a:buFont typeface="+mj-lt"/>
              <a:buAutoNum type="alphaLcParenR"/>
            </a:pPr>
            <a:r>
              <a:rPr lang="en-IN" sz="2400" dirty="0" smtClean="0"/>
              <a:t>amounts </a:t>
            </a:r>
            <a:r>
              <a:rPr lang="en-IN" sz="2400" dirty="0"/>
              <a:t>due to a person whose rights are prejudicially affected on account of </a:t>
            </a:r>
            <a:r>
              <a:rPr lang="en-IN" sz="2400" dirty="0" smtClean="0"/>
              <a:t>moratorium </a:t>
            </a:r>
            <a:r>
              <a:rPr lang="en-IN" sz="2400" dirty="0"/>
              <a:t>imposed </a:t>
            </a:r>
            <a:r>
              <a:rPr lang="en-IN" sz="2400" dirty="0" smtClean="0"/>
              <a:t>u/s14(1</a:t>
            </a:r>
            <a:r>
              <a:rPr lang="en-IN" sz="2400" dirty="0"/>
              <a:t>)(d</a:t>
            </a:r>
            <a:r>
              <a:rPr lang="en-IN" sz="2400" dirty="0" smtClean="0"/>
              <a:t>);</a:t>
            </a:r>
          </a:p>
          <a:p>
            <a:pPr marL="457200" lvl="0" indent="-457200">
              <a:buFont typeface="+mj-lt"/>
              <a:buAutoNum type="alphaLcParenR"/>
            </a:pPr>
            <a:r>
              <a:rPr lang="en-IN" sz="2400" dirty="0" smtClean="0"/>
              <a:t>expenses </a:t>
            </a:r>
            <a:r>
              <a:rPr lang="en-IN" sz="2400" dirty="0"/>
              <a:t>incurred </a:t>
            </a:r>
            <a:r>
              <a:rPr lang="en-IN" sz="2400" dirty="0" smtClean="0"/>
              <a:t>on/by IRP to extent </a:t>
            </a:r>
            <a:r>
              <a:rPr lang="en-IN" sz="2400" dirty="0"/>
              <a:t>ratified </a:t>
            </a:r>
            <a:r>
              <a:rPr lang="en-IN" sz="2400" dirty="0" smtClean="0"/>
              <a:t>u/r 33;</a:t>
            </a:r>
          </a:p>
          <a:p>
            <a:pPr marL="457200" lvl="0" indent="-457200">
              <a:buFont typeface="+mj-lt"/>
              <a:buAutoNum type="alphaLcParenR"/>
            </a:pPr>
            <a:r>
              <a:rPr lang="en-IN" sz="2400" dirty="0" smtClean="0"/>
              <a:t>expenses </a:t>
            </a:r>
            <a:r>
              <a:rPr lang="en-IN" sz="2400" dirty="0"/>
              <a:t>incurred </a:t>
            </a:r>
            <a:r>
              <a:rPr lang="en-IN" sz="2400" dirty="0" smtClean="0"/>
              <a:t>on/by IRP fixed u/r 34;</a:t>
            </a:r>
          </a:p>
          <a:p>
            <a:pPr marL="457200" lvl="0" indent="-457200">
              <a:buFont typeface="+mj-lt"/>
              <a:buAutoNum type="alphaLcParenR"/>
            </a:pPr>
            <a:r>
              <a:rPr lang="en-IN" sz="2400" dirty="0" smtClean="0"/>
              <a:t>other </a:t>
            </a:r>
            <a:r>
              <a:rPr lang="en-IN" sz="2400" dirty="0"/>
              <a:t>costs directly relating to </a:t>
            </a:r>
            <a:r>
              <a:rPr lang="en-IN" sz="2400" dirty="0" smtClean="0"/>
              <a:t>CIRP and </a:t>
            </a:r>
            <a:r>
              <a:rPr lang="en-IN" sz="2400" dirty="0"/>
              <a:t>approved by the committee</a:t>
            </a:r>
            <a:r>
              <a:rPr lang="en-IN" sz="2400" dirty="0" smtClean="0"/>
              <a:t>.</a:t>
            </a:r>
          </a:p>
          <a:p>
            <a:pPr marL="0" indent="0">
              <a:spcBef>
                <a:spcPct val="30000"/>
              </a:spcBef>
              <a:buClrTx/>
              <a:buSzTx/>
              <a:buNone/>
              <a:defRPr/>
            </a:pPr>
            <a:r>
              <a:rPr lang="en-IN" sz="1600" dirty="0">
                <a:solidFill>
                  <a:srgbClr val="FF0000"/>
                </a:solidFill>
              </a:rPr>
              <a:t>“essential goods and services</a:t>
            </a:r>
            <a:r>
              <a:rPr lang="en-IN" sz="1600" dirty="0"/>
              <a:t>” u/s 14(2) shall mean electricity, water, telecommunication  and IT services to the extent these are not a direct input to the output produced or supplied by the CD.</a:t>
            </a:r>
          </a:p>
          <a:p>
            <a:endParaRPr lang="en-IN" sz="1600" dirty="0"/>
          </a:p>
          <a:p>
            <a:pPr marL="0" lvl="0" indent="0">
              <a:buNone/>
            </a:pPr>
            <a:endParaRPr lang="en-IN" sz="2400" dirty="0" smtClean="0"/>
          </a:p>
          <a:p>
            <a:pPr marL="0" lvl="0" indent="0">
              <a:buNone/>
            </a:pPr>
            <a:endParaRPr lang="en-IN" sz="2400" dirty="0" smtClean="0"/>
          </a:p>
          <a:p>
            <a:pPr marL="0" indent="0">
              <a:buNone/>
            </a:pPr>
            <a:r>
              <a:rPr lang="en-IN" sz="2400" dirty="0"/>
              <a:t> </a:t>
            </a: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52</a:t>
            </a:fld>
            <a:endParaRPr lang="en-GB" altLang="en-US"/>
          </a:p>
        </p:txBody>
      </p:sp>
    </p:spTree>
    <p:extLst>
      <p:ext uri="{BB962C8B-B14F-4D97-AF65-F5344CB8AC3E}">
        <p14:creationId xmlns:p14="http://schemas.microsoft.com/office/powerpoint/2010/main" val="176267275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40"/>
            <a:ext cx="7543800" cy="1295400"/>
          </a:xfrm>
        </p:spPr>
        <p:txBody>
          <a:bodyPr anchor="t"/>
          <a:lstStyle/>
          <a:p>
            <a:r>
              <a:rPr lang="en-IN" sz="4000" dirty="0"/>
              <a:t>CIRP Regulations, </a:t>
            </a:r>
            <a:r>
              <a:rPr lang="en-IN" sz="4000" dirty="0" smtClean="0"/>
              <a:t>2016</a:t>
            </a:r>
            <a:br>
              <a:rPr lang="en-IN" sz="4000" dirty="0" smtClean="0"/>
            </a:br>
            <a:r>
              <a:rPr lang="en-IN" dirty="0"/>
              <a:t>Costs of </a:t>
            </a:r>
            <a:r>
              <a:rPr lang="en-IN" dirty="0" smtClean="0"/>
              <a:t>the IRP &amp; RP</a:t>
            </a:r>
            <a:r>
              <a:rPr lang="en-IN" dirty="0"/>
              <a:t/>
            </a:r>
            <a:br>
              <a:rPr lang="en-IN" dirty="0"/>
            </a:br>
            <a:endParaRPr lang="en-IN" dirty="0"/>
          </a:p>
        </p:txBody>
      </p:sp>
      <p:sp>
        <p:nvSpPr>
          <p:cNvPr id="3" name="Content Placeholder 2"/>
          <p:cNvSpPr>
            <a:spLocks noGrp="1"/>
          </p:cNvSpPr>
          <p:nvPr>
            <p:ph idx="1"/>
          </p:nvPr>
        </p:nvSpPr>
        <p:spPr>
          <a:xfrm>
            <a:off x="457200" y="1340768"/>
            <a:ext cx="8229600" cy="4411662"/>
          </a:xfrm>
        </p:spPr>
        <p:txBody>
          <a:bodyPr/>
          <a:lstStyle/>
          <a:p>
            <a:pPr marL="0" lvl="0" indent="0">
              <a:buNone/>
            </a:pPr>
            <a:r>
              <a:rPr lang="en-IN" sz="2400" dirty="0" smtClean="0">
                <a:solidFill>
                  <a:srgbClr val="FF0000"/>
                </a:solidFill>
              </a:rPr>
              <a:t>    </a:t>
            </a:r>
            <a:r>
              <a:rPr lang="en-IN" sz="2400" b="1" u="sng" dirty="0" smtClean="0">
                <a:solidFill>
                  <a:srgbClr val="FF0000"/>
                </a:solidFill>
              </a:rPr>
              <a:t>Costs of Interim Resolution Professional</a:t>
            </a:r>
          </a:p>
          <a:p>
            <a:pPr lvl="0">
              <a:buFont typeface="Wingdings" panose="05000000000000000000" pitchFamily="2" charset="2"/>
              <a:buChar char="Ø"/>
            </a:pPr>
            <a:r>
              <a:rPr lang="en-IN" sz="2400" dirty="0" smtClean="0">
                <a:solidFill>
                  <a:srgbClr val="FF0000"/>
                </a:solidFill>
              </a:rPr>
              <a:t>Applicant shall </a:t>
            </a:r>
            <a:r>
              <a:rPr lang="en-IN" sz="2400" dirty="0">
                <a:solidFill>
                  <a:srgbClr val="FF0000"/>
                </a:solidFill>
              </a:rPr>
              <a:t>fix the expenses to be incurred on or by </a:t>
            </a:r>
            <a:r>
              <a:rPr lang="en-IN" sz="2400" dirty="0" smtClean="0">
                <a:solidFill>
                  <a:srgbClr val="FF0000"/>
                </a:solidFill>
              </a:rPr>
              <a:t>the IRP</a:t>
            </a:r>
            <a:r>
              <a:rPr lang="en-IN" sz="2400" dirty="0" smtClean="0"/>
              <a:t>. NCLT shall do so if not done by the applicant.</a:t>
            </a:r>
            <a:endParaRPr lang="en-IN" sz="2400" dirty="0"/>
          </a:p>
          <a:p>
            <a:pPr lvl="0">
              <a:buFont typeface="Wingdings" panose="05000000000000000000" pitchFamily="2" charset="2"/>
              <a:buChar char="Ø"/>
            </a:pPr>
            <a:r>
              <a:rPr lang="en-IN" sz="2400" dirty="0" smtClean="0">
                <a:solidFill>
                  <a:srgbClr val="FF0000"/>
                </a:solidFill>
              </a:rPr>
              <a:t>Applicant </a:t>
            </a:r>
            <a:r>
              <a:rPr lang="en-IN" sz="2400" dirty="0">
                <a:solidFill>
                  <a:srgbClr val="FF0000"/>
                </a:solidFill>
              </a:rPr>
              <a:t>shall bear the expenses </a:t>
            </a:r>
            <a:r>
              <a:rPr lang="en-IN" sz="2400" dirty="0"/>
              <a:t>which shall be reimbursed by the committee to the extent it </a:t>
            </a:r>
            <a:r>
              <a:rPr lang="en-IN" sz="2400" dirty="0" smtClean="0"/>
              <a:t>ratifies.</a:t>
            </a:r>
          </a:p>
          <a:p>
            <a:pPr lvl="0">
              <a:buFont typeface="Wingdings" panose="05000000000000000000" pitchFamily="2" charset="2"/>
              <a:buChar char="Ø"/>
            </a:pPr>
            <a:r>
              <a:rPr lang="en-IN" sz="2400" dirty="0" smtClean="0">
                <a:solidFill>
                  <a:srgbClr val="FF0000"/>
                </a:solidFill>
              </a:rPr>
              <a:t>Such </a:t>
            </a:r>
            <a:r>
              <a:rPr lang="en-IN" sz="2400" dirty="0">
                <a:solidFill>
                  <a:srgbClr val="FF0000"/>
                </a:solidFill>
              </a:rPr>
              <a:t>expenses </a:t>
            </a:r>
            <a:r>
              <a:rPr lang="en-IN" sz="2400" dirty="0" smtClean="0">
                <a:solidFill>
                  <a:srgbClr val="FF0000"/>
                </a:solidFill>
              </a:rPr>
              <a:t>shall </a:t>
            </a:r>
            <a:r>
              <a:rPr lang="en-IN" sz="2400" dirty="0">
                <a:solidFill>
                  <a:srgbClr val="FF0000"/>
                </a:solidFill>
              </a:rPr>
              <a:t>be treated as </a:t>
            </a:r>
            <a:r>
              <a:rPr lang="en-IN" sz="2400" dirty="0" smtClean="0">
                <a:solidFill>
                  <a:srgbClr val="FF0000"/>
                </a:solidFill>
              </a:rPr>
              <a:t>IRP costs</a:t>
            </a:r>
            <a:r>
              <a:rPr lang="en-IN" sz="2400" dirty="0" smtClean="0"/>
              <a:t>.</a:t>
            </a:r>
          </a:p>
          <a:p>
            <a:pPr marL="0" lvl="0" indent="0">
              <a:buNone/>
            </a:pPr>
            <a:r>
              <a:rPr lang="en-IN" sz="2400" b="1" dirty="0" smtClean="0">
                <a:solidFill>
                  <a:srgbClr val="FF0000"/>
                </a:solidFill>
              </a:rPr>
              <a:t>   </a:t>
            </a:r>
            <a:r>
              <a:rPr lang="en-IN" sz="2400" b="1" u="sng" dirty="0" smtClean="0">
                <a:solidFill>
                  <a:srgbClr val="FF0000"/>
                </a:solidFill>
              </a:rPr>
              <a:t>Costs </a:t>
            </a:r>
            <a:r>
              <a:rPr lang="en-IN" sz="2400" b="1" u="sng" dirty="0">
                <a:solidFill>
                  <a:srgbClr val="FF0000"/>
                </a:solidFill>
              </a:rPr>
              <a:t>of </a:t>
            </a:r>
            <a:r>
              <a:rPr lang="en-IN" sz="2400" b="1" u="sng" dirty="0" smtClean="0">
                <a:solidFill>
                  <a:srgbClr val="FF0000"/>
                </a:solidFill>
              </a:rPr>
              <a:t> Resolution </a:t>
            </a:r>
            <a:r>
              <a:rPr lang="en-IN" sz="2400" b="1" u="sng" dirty="0">
                <a:solidFill>
                  <a:srgbClr val="FF0000"/>
                </a:solidFill>
              </a:rPr>
              <a:t>Professional</a:t>
            </a:r>
            <a:endParaRPr lang="en-IN" sz="2400" dirty="0"/>
          </a:p>
          <a:p>
            <a:pPr lvl="0">
              <a:buFont typeface="Wingdings" panose="05000000000000000000" pitchFamily="2" charset="2"/>
              <a:buChar char="Ø"/>
            </a:pPr>
            <a:r>
              <a:rPr lang="en-IN" sz="2400" dirty="0"/>
              <a:t>C</a:t>
            </a:r>
            <a:r>
              <a:rPr lang="en-IN" sz="2400" dirty="0" smtClean="0"/>
              <a:t>ommittee </a:t>
            </a:r>
            <a:r>
              <a:rPr lang="en-IN" sz="2400" dirty="0"/>
              <a:t>shall fix the expenses to be incurred on or by the </a:t>
            </a:r>
            <a:r>
              <a:rPr lang="en-IN" sz="2400" dirty="0" smtClean="0"/>
              <a:t>RP and such expenses </a:t>
            </a:r>
            <a:r>
              <a:rPr lang="en-IN" sz="2400" dirty="0"/>
              <a:t>shall constitute </a:t>
            </a:r>
            <a:r>
              <a:rPr lang="en-IN" sz="2400" dirty="0" smtClean="0"/>
              <a:t>IRP costs.</a:t>
            </a:r>
          </a:p>
          <a:p>
            <a:pPr lvl="0"/>
            <a:r>
              <a:rPr lang="en-IN" sz="2400" b="1" dirty="0" smtClean="0">
                <a:solidFill>
                  <a:srgbClr val="FF0000"/>
                </a:solidFill>
              </a:rPr>
              <a:t>“</a:t>
            </a:r>
            <a:r>
              <a:rPr lang="en-IN" sz="2400" b="1" u="sng" dirty="0" smtClean="0">
                <a:solidFill>
                  <a:srgbClr val="FF0000"/>
                </a:solidFill>
              </a:rPr>
              <a:t>expenses</a:t>
            </a:r>
            <a:r>
              <a:rPr lang="en-IN" sz="2400" b="1" dirty="0" smtClean="0">
                <a:solidFill>
                  <a:srgbClr val="FF0000"/>
                </a:solidFill>
              </a:rPr>
              <a:t>” </a:t>
            </a:r>
            <a:r>
              <a:rPr lang="en-IN" sz="2400" dirty="0" smtClean="0"/>
              <a:t>mean the fee to be paid to IRP/RP and other expenses, including the cost of engaging professional advisors, to be incurred by the IRP/RP.</a:t>
            </a:r>
            <a:endParaRPr lang="en-IN" sz="2400" dirty="0"/>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53</a:t>
            </a:fld>
            <a:endParaRPr lang="en-GB" altLang="en-US"/>
          </a:p>
        </p:txBody>
      </p:sp>
    </p:spTree>
    <p:extLst>
      <p:ext uri="{BB962C8B-B14F-4D97-AF65-F5344CB8AC3E}">
        <p14:creationId xmlns:p14="http://schemas.microsoft.com/office/powerpoint/2010/main" val="375647899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a:t>CIRP Regulations, </a:t>
            </a:r>
            <a:r>
              <a:rPr lang="en-IN" sz="3600" dirty="0" smtClean="0"/>
              <a:t>2016</a:t>
            </a:r>
            <a:br>
              <a:rPr lang="en-IN" sz="3600" dirty="0" smtClean="0"/>
            </a:br>
            <a:r>
              <a:rPr lang="en-IN" sz="3600" dirty="0" smtClean="0"/>
              <a:t>Resolution </a:t>
            </a:r>
            <a:r>
              <a:rPr lang="en-IN" sz="3200" dirty="0" smtClean="0"/>
              <a:t>Plan-</a:t>
            </a:r>
            <a:r>
              <a:rPr lang="en-IN" sz="3600" dirty="0">
                <a:solidFill>
                  <a:srgbClr val="FF0000"/>
                </a:solidFill>
              </a:rPr>
              <a:t>Liquidation </a:t>
            </a:r>
            <a:r>
              <a:rPr lang="en-IN" sz="3600" dirty="0" smtClean="0">
                <a:solidFill>
                  <a:srgbClr val="FF0000"/>
                </a:solidFill>
              </a:rPr>
              <a:t>Value</a:t>
            </a:r>
            <a:r>
              <a:rPr lang="en-IN" sz="4000" dirty="0">
                <a:solidFill>
                  <a:srgbClr val="FF0000"/>
                </a:solidFill>
              </a:rPr>
              <a:t/>
            </a:r>
            <a:br>
              <a:rPr lang="en-IN" sz="4000" dirty="0">
                <a:solidFill>
                  <a:srgbClr val="FF0000"/>
                </a:solidFill>
              </a:rPr>
            </a:br>
            <a:endParaRPr lang="en-IN" dirty="0"/>
          </a:p>
        </p:txBody>
      </p:sp>
      <p:sp>
        <p:nvSpPr>
          <p:cNvPr id="3" name="Content Placeholder 2"/>
          <p:cNvSpPr>
            <a:spLocks noGrp="1"/>
          </p:cNvSpPr>
          <p:nvPr>
            <p:ph idx="1"/>
          </p:nvPr>
        </p:nvSpPr>
        <p:spPr/>
        <p:txBody>
          <a:bodyPr/>
          <a:lstStyle/>
          <a:p>
            <a:r>
              <a:rPr lang="en-IN" sz="2000" dirty="0">
                <a:solidFill>
                  <a:srgbClr val="FF0000"/>
                </a:solidFill>
              </a:rPr>
              <a:t>Liquidation </a:t>
            </a:r>
            <a:r>
              <a:rPr lang="en-IN" sz="2000" dirty="0" smtClean="0">
                <a:solidFill>
                  <a:srgbClr val="FF0000"/>
                </a:solidFill>
              </a:rPr>
              <a:t>value is estimated realizable value of the assets of CD if CD were to liquidate on the insolvency commencement date</a:t>
            </a:r>
            <a:r>
              <a:rPr lang="en-IN" sz="2000" dirty="0" smtClean="0"/>
              <a:t>.</a:t>
            </a:r>
          </a:p>
          <a:p>
            <a:pPr lvl="0"/>
            <a:r>
              <a:rPr lang="en-IN" sz="2000" dirty="0" smtClean="0"/>
              <a:t>Liquidation </a:t>
            </a:r>
            <a:r>
              <a:rPr lang="en-IN" sz="2000" dirty="0"/>
              <a:t>value shall be determined in the following manner</a:t>
            </a:r>
            <a:r>
              <a:rPr lang="en-IN" sz="2000" dirty="0" smtClean="0"/>
              <a:t>:-</a:t>
            </a:r>
            <a:endParaRPr lang="en-IN" sz="2000" dirty="0"/>
          </a:p>
          <a:p>
            <a:pPr marL="457200" lvl="0" indent="-457200">
              <a:buFont typeface="+mj-lt"/>
              <a:buAutoNum type="alphaLcParenR"/>
            </a:pPr>
            <a:r>
              <a:rPr lang="en-IN" sz="2000" dirty="0" smtClean="0">
                <a:solidFill>
                  <a:srgbClr val="FF0000"/>
                </a:solidFill>
              </a:rPr>
              <a:t>two </a:t>
            </a:r>
            <a:r>
              <a:rPr lang="en-IN" sz="2000" dirty="0">
                <a:solidFill>
                  <a:srgbClr val="FF0000"/>
                </a:solidFill>
              </a:rPr>
              <a:t>registered </a:t>
            </a:r>
            <a:r>
              <a:rPr lang="en-IN" sz="2000" dirty="0" err="1">
                <a:solidFill>
                  <a:srgbClr val="FF0000"/>
                </a:solidFill>
              </a:rPr>
              <a:t>valuers</a:t>
            </a:r>
            <a:r>
              <a:rPr lang="en-IN" sz="2000" dirty="0">
                <a:solidFill>
                  <a:srgbClr val="FF0000"/>
                </a:solidFill>
              </a:rPr>
              <a:t> appointed </a:t>
            </a:r>
            <a:r>
              <a:rPr lang="en-IN" sz="2000" dirty="0" smtClean="0">
                <a:solidFill>
                  <a:srgbClr val="FF0000"/>
                </a:solidFill>
              </a:rPr>
              <a:t>u/r </a:t>
            </a:r>
            <a:r>
              <a:rPr lang="en-IN" sz="2000" dirty="0">
                <a:solidFill>
                  <a:srgbClr val="FF0000"/>
                </a:solidFill>
              </a:rPr>
              <a:t>27 shall submit to </a:t>
            </a:r>
            <a:r>
              <a:rPr lang="en-IN" sz="2000" dirty="0" smtClean="0">
                <a:solidFill>
                  <a:srgbClr val="FF0000"/>
                </a:solidFill>
              </a:rPr>
              <a:t>IRP/RP an </a:t>
            </a:r>
            <a:r>
              <a:rPr lang="en-IN" sz="2000" dirty="0">
                <a:solidFill>
                  <a:srgbClr val="FF0000"/>
                </a:solidFill>
              </a:rPr>
              <a:t>estimate of the liquidation value </a:t>
            </a:r>
            <a:r>
              <a:rPr lang="en-IN" sz="2000" dirty="0"/>
              <a:t>computed in accordance with internationally accepted valuation standards, after physical verification of the inventory and fixed assets of </a:t>
            </a:r>
            <a:r>
              <a:rPr lang="en-IN" sz="2000" dirty="0" smtClean="0"/>
              <a:t>the CD;</a:t>
            </a:r>
            <a:endParaRPr lang="en-IN" sz="2000" dirty="0"/>
          </a:p>
          <a:p>
            <a:pPr marL="457200" lvl="0" indent="-457200">
              <a:buFont typeface="+mj-lt"/>
              <a:buAutoNum type="alphaLcParenR"/>
            </a:pPr>
            <a:r>
              <a:rPr lang="en-IN" sz="2000" dirty="0" smtClean="0"/>
              <a:t>if </a:t>
            </a:r>
            <a:r>
              <a:rPr lang="en-IN" sz="2000" dirty="0"/>
              <a:t>in the opinion of the </a:t>
            </a:r>
            <a:r>
              <a:rPr lang="en-IN" sz="2000" dirty="0" smtClean="0"/>
              <a:t>IRP/RP, the 2 </a:t>
            </a:r>
            <a:r>
              <a:rPr lang="en-IN" sz="2000" dirty="0"/>
              <a:t>estimates are significantly different, he may appoint another registered valuer who shall submit an estimate computed in the same manner; </a:t>
            </a:r>
            <a:r>
              <a:rPr lang="en-IN" sz="2000" dirty="0" smtClean="0"/>
              <a:t>and</a:t>
            </a:r>
          </a:p>
          <a:p>
            <a:pPr marL="457200" lvl="0" indent="-457200">
              <a:buFont typeface="+mj-lt"/>
              <a:buAutoNum type="alphaLcParenR"/>
            </a:pPr>
            <a:r>
              <a:rPr lang="en-IN" sz="2000" dirty="0" smtClean="0">
                <a:solidFill>
                  <a:srgbClr val="FF0000"/>
                </a:solidFill>
              </a:rPr>
              <a:t>the </a:t>
            </a:r>
            <a:r>
              <a:rPr lang="en-IN" sz="2000" dirty="0">
                <a:solidFill>
                  <a:srgbClr val="FF0000"/>
                </a:solidFill>
              </a:rPr>
              <a:t>average of the two closest estimates shall be considered the liquidation value</a:t>
            </a:r>
            <a:r>
              <a:rPr lang="en-IN" sz="2000" dirty="0"/>
              <a:t>.</a:t>
            </a:r>
          </a:p>
          <a:p>
            <a:pPr lvl="0"/>
            <a:r>
              <a:rPr lang="en-IN" sz="2000" dirty="0" smtClean="0"/>
              <a:t>RP shall provide </a:t>
            </a:r>
            <a:r>
              <a:rPr lang="en-IN" sz="2000" dirty="0"/>
              <a:t>liquidation value to </a:t>
            </a:r>
            <a:r>
              <a:rPr lang="en-IN" sz="2000" dirty="0" smtClean="0"/>
              <a:t>committee </a:t>
            </a:r>
            <a:r>
              <a:rPr lang="en-IN" sz="2000" dirty="0"/>
              <a:t>in electronic form.</a:t>
            </a: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54</a:t>
            </a:fld>
            <a:endParaRPr lang="en-GB" altLang="en-US"/>
          </a:p>
        </p:txBody>
      </p:sp>
    </p:spTree>
    <p:extLst>
      <p:ext uri="{BB962C8B-B14F-4D97-AF65-F5344CB8AC3E}">
        <p14:creationId xmlns:p14="http://schemas.microsoft.com/office/powerpoint/2010/main" val="1874517175"/>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a:t>CIRP Regulations, </a:t>
            </a:r>
            <a:r>
              <a:rPr lang="en-IN" sz="3600" dirty="0" smtClean="0"/>
              <a:t>2016</a:t>
            </a:r>
            <a:r>
              <a:rPr lang="en-IN" sz="2800" dirty="0" smtClean="0"/>
              <a:t/>
            </a:r>
            <a:br>
              <a:rPr lang="en-IN" sz="2800" dirty="0" smtClean="0"/>
            </a:br>
            <a:r>
              <a:rPr lang="en-IN" sz="2800" dirty="0" smtClean="0"/>
              <a:t>Resolution </a:t>
            </a:r>
            <a:r>
              <a:rPr lang="en-IN" sz="2400" dirty="0" smtClean="0"/>
              <a:t>Plan- </a:t>
            </a:r>
            <a:r>
              <a:rPr lang="en-IN" sz="2800" dirty="0" smtClean="0"/>
              <a:t>Information Memorandum</a:t>
            </a:r>
            <a:r>
              <a:rPr lang="en-IN" sz="3200" dirty="0"/>
              <a:t/>
            </a:r>
            <a:br>
              <a:rPr lang="en-IN" sz="3200" dirty="0"/>
            </a:br>
            <a:endParaRPr lang="en-IN" sz="3200" dirty="0"/>
          </a:p>
        </p:txBody>
      </p:sp>
      <p:sp>
        <p:nvSpPr>
          <p:cNvPr id="3" name="Content Placeholder 2"/>
          <p:cNvSpPr>
            <a:spLocks noGrp="1"/>
          </p:cNvSpPr>
          <p:nvPr>
            <p:ph idx="1"/>
          </p:nvPr>
        </p:nvSpPr>
        <p:spPr>
          <a:xfrm>
            <a:off x="457200" y="1537618"/>
            <a:ext cx="8229600" cy="4411662"/>
          </a:xfrm>
        </p:spPr>
        <p:txBody>
          <a:bodyPr/>
          <a:lstStyle/>
          <a:p>
            <a:pPr lvl="0"/>
            <a:r>
              <a:rPr lang="en-IN" sz="2400" dirty="0" smtClean="0">
                <a:solidFill>
                  <a:srgbClr val="FF0000"/>
                </a:solidFill>
              </a:rPr>
              <a:t>IRP/RP </a:t>
            </a:r>
            <a:r>
              <a:rPr lang="en-IN" sz="2400" dirty="0">
                <a:solidFill>
                  <a:srgbClr val="FF0000"/>
                </a:solidFill>
              </a:rPr>
              <a:t>shall submit an information memorandum </a:t>
            </a:r>
            <a:r>
              <a:rPr lang="en-IN" sz="2400" dirty="0"/>
              <a:t>in electronic form </a:t>
            </a:r>
            <a:r>
              <a:rPr lang="en-IN" sz="2400" dirty="0">
                <a:solidFill>
                  <a:srgbClr val="FF0000"/>
                </a:solidFill>
              </a:rPr>
              <a:t>to each member of the committee </a:t>
            </a:r>
            <a:r>
              <a:rPr lang="en-IN" sz="2400" dirty="0"/>
              <a:t>and any potential resolution applicant </a:t>
            </a:r>
            <a:r>
              <a:rPr lang="en-IN" sz="2400" dirty="0">
                <a:solidFill>
                  <a:srgbClr val="FF0000"/>
                </a:solidFill>
              </a:rPr>
              <a:t>containing</a:t>
            </a:r>
            <a:r>
              <a:rPr lang="en-IN" sz="2400" dirty="0" smtClean="0">
                <a:solidFill>
                  <a:srgbClr val="FF0000"/>
                </a:solidFill>
              </a:rPr>
              <a:t>:-</a:t>
            </a:r>
          </a:p>
          <a:p>
            <a:pPr marL="0" lvl="0" indent="0">
              <a:buNone/>
            </a:pPr>
            <a:r>
              <a:rPr lang="en-IN" sz="2400" dirty="0" smtClean="0">
                <a:solidFill>
                  <a:srgbClr val="FF0000"/>
                </a:solidFill>
              </a:rPr>
              <a:t>(a) following information before first meeting of committee</a:t>
            </a:r>
            <a:r>
              <a:rPr lang="en-IN" sz="2400" dirty="0" smtClean="0"/>
              <a:t>:</a:t>
            </a:r>
            <a:endParaRPr lang="en-IN" sz="2400" dirty="0"/>
          </a:p>
          <a:p>
            <a:pPr lvl="0">
              <a:buFont typeface="Wingdings" panose="05000000000000000000" pitchFamily="2" charset="2"/>
              <a:buChar char="Ø"/>
            </a:pPr>
            <a:r>
              <a:rPr lang="en-IN" sz="2000" dirty="0">
                <a:solidFill>
                  <a:srgbClr val="FF0000"/>
                </a:solidFill>
              </a:rPr>
              <a:t>assets and liabilities, as on the insolvency commencement </a:t>
            </a:r>
            <a:r>
              <a:rPr lang="en-IN" sz="2000" dirty="0" smtClean="0">
                <a:solidFill>
                  <a:srgbClr val="FF0000"/>
                </a:solidFill>
              </a:rPr>
              <a:t>date</a:t>
            </a:r>
            <a:r>
              <a:rPr lang="en-IN" sz="2000" dirty="0" smtClean="0"/>
              <a:t>, classified into appropriate categories for easy identification, </a:t>
            </a:r>
            <a:r>
              <a:rPr lang="en-IN" sz="2000" dirty="0"/>
              <a:t>with estimated values assigned to each </a:t>
            </a:r>
            <a:r>
              <a:rPr lang="en-IN" sz="2000" dirty="0" smtClean="0"/>
              <a:t>category;</a:t>
            </a:r>
          </a:p>
          <a:p>
            <a:pPr lvl="0">
              <a:buFont typeface="Wingdings" panose="05000000000000000000" pitchFamily="2" charset="2"/>
              <a:buChar char="Ø"/>
            </a:pPr>
            <a:r>
              <a:rPr lang="en-IN" sz="2000" dirty="0" smtClean="0"/>
              <a:t>the </a:t>
            </a:r>
            <a:r>
              <a:rPr lang="en-IN" sz="2000" dirty="0">
                <a:solidFill>
                  <a:srgbClr val="FF0000"/>
                </a:solidFill>
              </a:rPr>
              <a:t>latest annual financial </a:t>
            </a:r>
            <a:r>
              <a:rPr lang="en-IN" sz="2000" dirty="0" smtClean="0">
                <a:solidFill>
                  <a:srgbClr val="FF0000"/>
                </a:solidFill>
              </a:rPr>
              <a:t>statements</a:t>
            </a:r>
            <a:r>
              <a:rPr lang="en-IN" sz="2000" dirty="0" smtClean="0"/>
              <a:t>;</a:t>
            </a:r>
          </a:p>
          <a:p>
            <a:pPr lvl="0">
              <a:buFont typeface="Wingdings" panose="05000000000000000000" pitchFamily="2" charset="2"/>
              <a:buChar char="Ø"/>
            </a:pPr>
            <a:r>
              <a:rPr lang="en-IN" sz="2000" dirty="0" smtClean="0">
                <a:solidFill>
                  <a:srgbClr val="FF0000"/>
                </a:solidFill>
              </a:rPr>
              <a:t>audited </a:t>
            </a:r>
            <a:r>
              <a:rPr lang="en-IN" sz="2000" dirty="0">
                <a:solidFill>
                  <a:srgbClr val="FF0000"/>
                </a:solidFill>
              </a:rPr>
              <a:t>financial statements of </a:t>
            </a:r>
            <a:r>
              <a:rPr lang="en-IN" sz="2000" dirty="0" smtClean="0">
                <a:solidFill>
                  <a:srgbClr val="FF0000"/>
                </a:solidFill>
              </a:rPr>
              <a:t>CD </a:t>
            </a:r>
            <a:r>
              <a:rPr lang="en-IN" sz="2000" dirty="0">
                <a:solidFill>
                  <a:srgbClr val="FF0000"/>
                </a:solidFill>
              </a:rPr>
              <a:t>for the last 2</a:t>
            </a:r>
            <a:r>
              <a:rPr lang="en-IN" sz="2000" dirty="0" smtClean="0">
                <a:solidFill>
                  <a:srgbClr val="FF0000"/>
                </a:solidFill>
              </a:rPr>
              <a:t> </a:t>
            </a:r>
            <a:r>
              <a:rPr lang="en-IN" sz="2000" dirty="0">
                <a:solidFill>
                  <a:srgbClr val="FF0000"/>
                </a:solidFill>
              </a:rPr>
              <a:t>financial years </a:t>
            </a:r>
            <a:r>
              <a:rPr lang="en-IN" sz="2000" dirty="0"/>
              <a:t>and </a:t>
            </a:r>
            <a:r>
              <a:rPr lang="en-IN" sz="2000" dirty="0">
                <a:solidFill>
                  <a:srgbClr val="FF0000"/>
                </a:solidFill>
              </a:rPr>
              <a:t>provisional financial statements for the current financial year </a:t>
            </a:r>
            <a:r>
              <a:rPr lang="en-IN" sz="2000" dirty="0"/>
              <a:t>made up to a date not earlier than </a:t>
            </a:r>
            <a:r>
              <a:rPr lang="en-IN" sz="2000" dirty="0" smtClean="0"/>
              <a:t>14 </a:t>
            </a:r>
            <a:r>
              <a:rPr lang="en-IN" sz="2000" dirty="0"/>
              <a:t>days from the date of the application;</a:t>
            </a: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55</a:t>
            </a:fld>
            <a:endParaRPr lang="en-GB" altLang="en-US"/>
          </a:p>
        </p:txBody>
      </p:sp>
    </p:spTree>
    <p:extLst>
      <p:ext uri="{BB962C8B-B14F-4D97-AF65-F5344CB8AC3E}">
        <p14:creationId xmlns:p14="http://schemas.microsoft.com/office/powerpoint/2010/main" val="324871111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r>
              <a:rPr lang="en-IN" sz="2800" dirty="0"/>
              <a:t/>
            </a:r>
            <a:br>
              <a:rPr lang="en-IN" sz="2800" dirty="0"/>
            </a:br>
            <a:r>
              <a:rPr lang="en-IN" sz="2800" dirty="0"/>
              <a:t>Resolution </a:t>
            </a:r>
            <a:r>
              <a:rPr lang="en-IN" sz="2400" dirty="0"/>
              <a:t>Plan- </a:t>
            </a:r>
            <a:r>
              <a:rPr lang="en-IN" sz="2800" dirty="0"/>
              <a:t>Information Memorandum</a:t>
            </a:r>
          </a:p>
        </p:txBody>
      </p:sp>
      <p:sp>
        <p:nvSpPr>
          <p:cNvPr id="3" name="Content Placeholder 2"/>
          <p:cNvSpPr>
            <a:spLocks noGrp="1"/>
          </p:cNvSpPr>
          <p:nvPr>
            <p:ph idx="1"/>
          </p:nvPr>
        </p:nvSpPr>
        <p:spPr>
          <a:xfrm>
            <a:off x="457200" y="1753642"/>
            <a:ext cx="8229600" cy="4411662"/>
          </a:xfrm>
        </p:spPr>
        <p:txBody>
          <a:bodyPr/>
          <a:lstStyle/>
          <a:p>
            <a:pPr lvl="0">
              <a:buFont typeface="Wingdings" panose="05000000000000000000" pitchFamily="2" charset="2"/>
              <a:buChar char="Ø"/>
            </a:pPr>
            <a:r>
              <a:rPr lang="en-IN" sz="2000" dirty="0"/>
              <a:t>a </a:t>
            </a:r>
            <a:r>
              <a:rPr lang="en-IN" sz="2000" dirty="0">
                <a:solidFill>
                  <a:srgbClr val="FF0000"/>
                </a:solidFill>
              </a:rPr>
              <a:t>list of creditors </a:t>
            </a:r>
            <a:r>
              <a:rPr lang="en-IN" sz="2000" dirty="0"/>
              <a:t>containing the names of creditors, the amounts claimed by them, the amount of their claims admitted and the security interest, if any, in respect of such </a:t>
            </a:r>
            <a:r>
              <a:rPr lang="en-IN" sz="2000" dirty="0" smtClean="0"/>
              <a:t>claims;</a:t>
            </a:r>
          </a:p>
          <a:p>
            <a:pPr lvl="0">
              <a:buFont typeface="Wingdings" panose="05000000000000000000" pitchFamily="2" charset="2"/>
              <a:buChar char="Ø"/>
            </a:pPr>
            <a:r>
              <a:rPr lang="en-IN" sz="2000" dirty="0" smtClean="0"/>
              <a:t>particulars </a:t>
            </a:r>
            <a:r>
              <a:rPr lang="en-IN" sz="2000" dirty="0"/>
              <a:t>of a </a:t>
            </a:r>
            <a:r>
              <a:rPr lang="en-IN" sz="2000" dirty="0">
                <a:solidFill>
                  <a:srgbClr val="FF0000"/>
                </a:solidFill>
              </a:rPr>
              <a:t>debt due </a:t>
            </a:r>
            <a:r>
              <a:rPr lang="en-IN" sz="2000" dirty="0" smtClean="0">
                <a:solidFill>
                  <a:srgbClr val="FF0000"/>
                </a:solidFill>
              </a:rPr>
              <a:t>from/to CD </a:t>
            </a:r>
            <a:r>
              <a:rPr lang="en-IN" sz="2000" dirty="0">
                <a:solidFill>
                  <a:srgbClr val="FF0000"/>
                </a:solidFill>
              </a:rPr>
              <a:t>with respect to related </a:t>
            </a:r>
            <a:r>
              <a:rPr lang="en-IN" sz="2000" dirty="0" smtClean="0">
                <a:solidFill>
                  <a:srgbClr val="FF0000"/>
                </a:solidFill>
              </a:rPr>
              <a:t>parties</a:t>
            </a:r>
            <a:r>
              <a:rPr lang="en-IN" sz="2000" dirty="0" smtClean="0"/>
              <a:t>;</a:t>
            </a:r>
          </a:p>
          <a:p>
            <a:pPr lvl="0">
              <a:buFont typeface="Wingdings" panose="05000000000000000000" pitchFamily="2" charset="2"/>
              <a:buChar char="Ø"/>
            </a:pPr>
            <a:r>
              <a:rPr lang="en-IN" sz="2000" dirty="0" smtClean="0"/>
              <a:t>details </a:t>
            </a:r>
            <a:r>
              <a:rPr lang="en-IN" sz="2000" dirty="0"/>
              <a:t>of </a:t>
            </a:r>
            <a:r>
              <a:rPr lang="en-IN" sz="2000" dirty="0">
                <a:solidFill>
                  <a:srgbClr val="FF0000"/>
                </a:solidFill>
              </a:rPr>
              <a:t>guarantees </a:t>
            </a:r>
            <a:r>
              <a:rPr lang="en-IN" sz="2000" dirty="0" smtClean="0">
                <a:solidFill>
                  <a:srgbClr val="FF0000"/>
                </a:solidFill>
              </a:rPr>
              <a:t>given </a:t>
            </a:r>
            <a:r>
              <a:rPr lang="en-IN" sz="2000" dirty="0">
                <a:solidFill>
                  <a:srgbClr val="FF0000"/>
                </a:solidFill>
              </a:rPr>
              <a:t>in relation to the debts of </a:t>
            </a:r>
            <a:r>
              <a:rPr lang="en-IN" sz="2000" dirty="0" smtClean="0">
                <a:solidFill>
                  <a:srgbClr val="FF0000"/>
                </a:solidFill>
              </a:rPr>
              <a:t>CD </a:t>
            </a:r>
            <a:r>
              <a:rPr lang="en-IN" sz="2000" dirty="0">
                <a:solidFill>
                  <a:srgbClr val="FF0000"/>
                </a:solidFill>
              </a:rPr>
              <a:t>by other persons</a:t>
            </a:r>
            <a:r>
              <a:rPr lang="en-IN" sz="2000" dirty="0"/>
              <a:t>, specifying which of the guarantors is a related </a:t>
            </a:r>
            <a:r>
              <a:rPr lang="en-IN" sz="2000" dirty="0" smtClean="0"/>
              <a:t>party;</a:t>
            </a:r>
          </a:p>
          <a:p>
            <a:pPr lvl="0">
              <a:buFont typeface="Wingdings" panose="05000000000000000000" pitchFamily="2" charset="2"/>
              <a:buChar char="Ø"/>
            </a:pPr>
            <a:r>
              <a:rPr lang="en-IN" sz="2000" dirty="0" smtClean="0"/>
              <a:t>names </a:t>
            </a:r>
            <a:r>
              <a:rPr lang="en-IN" sz="2000" dirty="0"/>
              <a:t>and addresses of the </a:t>
            </a:r>
            <a:r>
              <a:rPr lang="en-IN" sz="2000" dirty="0">
                <a:solidFill>
                  <a:srgbClr val="FF0000"/>
                </a:solidFill>
              </a:rPr>
              <a:t>members or partners holding at least </a:t>
            </a:r>
            <a:r>
              <a:rPr lang="en-IN" sz="2000" dirty="0" smtClean="0">
                <a:solidFill>
                  <a:srgbClr val="FF0000"/>
                </a:solidFill>
              </a:rPr>
              <a:t>1% stake </a:t>
            </a:r>
            <a:r>
              <a:rPr lang="en-IN" sz="2000" dirty="0">
                <a:solidFill>
                  <a:srgbClr val="FF0000"/>
                </a:solidFill>
              </a:rPr>
              <a:t>in </a:t>
            </a:r>
            <a:r>
              <a:rPr lang="en-IN" sz="2000" dirty="0" smtClean="0">
                <a:solidFill>
                  <a:srgbClr val="FF0000"/>
                </a:solidFill>
              </a:rPr>
              <a:t>CD</a:t>
            </a:r>
            <a:r>
              <a:rPr lang="en-IN" sz="2000" dirty="0" smtClean="0"/>
              <a:t> along </a:t>
            </a:r>
            <a:r>
              <a:rPr lang="en-IN" sz="2000" dirty="0"/>
              <a:t>with the size of </a:t>
            </a:r>
            <a:r>
              <a:rPr lang="en-IN" sz="2000" dirty="0" smtClean="0"/>
              <a:t>stake;</a:t>
            </a:r>
          </a:p>
          <a:p>
            <a:pPr lvl="0">
              <a:buFont typeface="Wingdings" panose="05000000000000000000" pitchFamily="2" charset="2"/>
              <a:buChar char="Ø"/>
            </a:pPr>
            <a:r>
              <a:rPr lang="en-IN" sz="2000" dirty="0" smtClean="0"/>
              <a:t>details </a:t>
            </a:r>
            <a:r>
              <a:rPr lang="en-IN" sz="2000" dirty="0"/>
              <a:t>of all </a:t>
            </a:r>
            <a:r>
              <a:rPr lang="en-IN" sz="2000" dirty="0">
                <a:solidFill>
                  <a:srgbClr val="FF0000"/>
                </a:solidFill>
              </a:rPr>
              <a:t>material litigation </a:t>
            </a:r>
            <a:r>
              <a:rPr lang="en-IN" sz="2000" dirty="0"/>
              <a:t>and an ongoing investigation or proceeding initiated by Government and statutory </a:t>
            </a:r>
            <a:r>
              <a:rPr lang="en-IN" sz="2000" dirty="0" smtClean="0"/>
              <a:t>authorities;</a:t>
            </a:r>
          </a:p>
          <a:p>
            <a:pPr lvl="0">
              <a:buFont typeface="Wingdings" panose="05000000000000000000" pitchFamily="2" charset="2"/>
              <a:buChar char="Ø"/>
            </a:pPr>
            <a:r>
              <a:rPr lang="en-IN" sz="2000" dirty="0" smtClean="0"/>
              <a:t>number </a:t>
            </a:r>
            <a:r>
              <a:rPr lang="en-IN" sz="2000" dirty="0"/>
              <a:t>of </a:t>
            </a:r>
            <a:r>
              <a:rPr lang="en-IN" sz="2000" dirty="0" smtClean="0">
                <a:solidFill>
                  <a:srgbClr val="FF0000"/>
                </a:solidFill>
              </a:rPr>
              <a:t>workers/employees </a:t>
            </a:r>
            <a:r>
              <a:rPr lang="en-IN" sz="2000" dirty="0">
                <a:solidFill>
                  <a:srgbClr val="FF0000"/>
                </a:solidFill>
              </a:rPr>
              <a:t>and liabilities of </a:t>
            </a:r>
            <a:r>
              <a:rPr lang="en-IN" sz="2000" dirty="0" smtClean="0">
                <a:solidFill>
                  <a:srgbClr val="FF0000"/>
                </a:solidFill>
              </a:rPr>
              <a:t>CD </a:t>
            </a:r>
            <a:r>
              <a:rPr lang="en-IN" sz="2000" dirty="0">
                <a:solidFill>
                  <a:srgbClr val="FF0000"/>
                </a:solidFill>
              </a:rPr>
              <a:t>towards them</a:t>
            </a:r>
            <a:r>
              <a:rPr lang="en-IN" sz="2000" dirty="0"/>
              <a:t>;</a:t>
            </a: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56</a:t>
            </a:fld>
            <a:endParaRPr lang="en-GB" altLang="en-US"/>
          </a:p>
        </p:txBody>
      </p:sp>
    </p:spTree>
    <p:extLst>
      <p:ext uri="{BB962C8B-B14F-4D97-AF65-F5344CB8AC3E}">
        <p14:creationId xmlns:p14="http://schemas.microsoft.com/office/powerpoint/2010/main" val="278607990"/>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r>
              <a:rPr lang="en-IN" sz="2800" dirty="0"/>
              <a:t/>
            </a:r>
            <a:br>
              <a:rPr lang="en-IN" sz="2800" dirty="0"/>
            </a:br>
            <a:r>
              <a:rPr lang="en-IN" sz="2800" dirty="0"/>
              <a:t>Resolution </a:t>
            </a:r>
            <a:r>
              <a:rPr lang="en-IN" sz="2400" dirty="0"/>
              <a:t>Plan- </a:t>
            </a:r>
            <a:r>
              <a:rPr lang="en-IN" sz="2800" dirty="0"/>
              <a:t>Information Memorandum</a:t>
            </a:r>
          </a:p>
        </p:txBody>
      </p:sp>
      <p:sp>
        <p:nvSpPr>
          <p:cNvPr id="3" name="Content Placeholder 2"/>
          <p:cNvSpPr>
            <a:spLocks noGrp="1"/>
          </p:cNvSpPr>
          <p:nvPr>
            <p:ph idx="1"/>
          </p:nvPr>
        </p:nvSpPr>
        <p:spPr>
          <a:xfrm>
            <a:off x="457200" y="1556792"/>
            <a:ext cx="8229600" cy="4411662"/>
          </a:xfrm>
        </p:spPr>
        <p:txBody>
          <a:bodyPr/>
          <a:lstStyle/>
          <a:p>
            <a:r>
              <a:rPr lang="en-IN" sz="2800" dirty="0" smtClean="0">
                <a:solidFill>
                  <a:srgbClr val="FF0000"/>
                </a:solidFill>
              </a:rPr>
              <a:t>(b) within </a:t>
            </a:r>
            <a:r>
              <a:rPr lang="en-IN" sz="2800" dirty="0">
                <a:solidFill>
                  <a:srgbClr val="FF0000"/>
                </a:solidFill>
              </a:rPr>
              <a:t>fourteen days of the first </a:t>
            </a:r>
            <a:r>
              <a:rPr lang="en-IN" sz="2800" dirty="0" smtClean="0">
                <a:solidFill>
                  <a:srgbClr val="FF0000"/>
                </a:solidFill>
              </a:rPr>
              <a:t>meeting of the committee</a:t>
            </a:r>
            <a:r>
              <a:rPr lang="en-IN" sz="2800" dirty="0" smtClean="0"/>
              <a:t>:-</a:t>
            </a:r>
          </a:p>
          <a:p>
            <a:pPr lvl="0">
              <a:buFont typeface="Wingdings" panose="05000000000000000000" pitchFamily="2" charset="2"/>
              <a:buChar char="Ø"/>
            </a:pPr>
            <a:r>
              <a:rPr lang="en-IN" sz="2400" dirty="0" smtClean="0">
                <a:solidFill>
                  <a:srgbClr val="FF0000"/>
                </a:solidFill>
              </a:rPr>
              <a:t>the </a:t>
            </a:r>
            <a:r>
              <a:rPr lang="en-IN" sz="2400" dirty="0">
                <a:solidFill>
                  <a:srgbClr val="FF0000"/>
                </a:solidFill>
              </a:rPr>
              <a:t>liquidation </a:t>
            </a:r>
            <a:r>
              <a:rPr lang="en-IN" sz="2400" dirty="0" smtClean="0">
                <a:solidFill>
                  <a:srgbClr val="FF0000"/>
                </a:solidFill>
              </a:rPr>
              <a:t>value;</a:t>
            </a:r>
          </a:p>
          <a:p>
            <a:pPr lvl="0">
              <a:buFont typeface="Wingdings" panose="05000000000000000000" pitchFamily="2" charset="2"/>
              <a:buChar char="Ø"/>
            </a:pPr>
            <a:r>
              <a:rPr lang="en-IN" sz="2400" dirty="0" smtClean="0">
                <a:solidFill>
                  <a:srgbClr val="FF0000"/>
                </a:solidFill>
              </a:rPr>
              <a:t>the </a:t>
            </a:r>
            <a:r>
              <a:rPr lang="en-IN" sz="2400" dirty="0">
                <a:solidFill>
                  <a:srgbClr val="FF0000"/>
                </a:solidFill>
              </a:rPr>
              <a:t>liquidation value due to </a:t>
            </a:r>
            <a:r>
              <a:rPr lang="en-IN" sz="2400" dirty="0" smtClean="0">
                <a:solidFill>
                  <a:srgbClr val="FF0000"/>
                </a:solidFill>
              </a:rPr>
              <a:t>OC</a:t>
            </a:r>
            <a:r>
              <a:rPr lang="en-IN" sz="2400" dirty="0" smtClean="0"/>
              <a:t>; and</a:t>
            </a:r>
          </a:p>
          <a:p>
            <a:pPr lvl="0">
              <a:buFont typeface="Wingdings" panose="05000000000000000000" pitchFamily="2" charset="2"/>
              <a:buChar char="Ø"/>
            </a:pPr>
            <a:r>
              <a:rPr lang="en-IN" sz="2400" dirty="0" smtClean="0"/>
              <a:t>other </a:t>
            </a:r>
            <a:r>
              <a:rPr lang="en-IN" sz="2400" dirty="0"/>
              <a:t>information, which the </a:t>
            </a:r>
            <a:r>
              <a:rPr lang="en-IN" sz="2400" dirty="0" smtClean="0"/>
              <a:t>RP </a:t>
            </a:r>
            <a:r>
              <a:rPr lang="en-IN" sz="2400" dirty="0"/>
              <a:t>deems relevant to the committee</a:t>
            </a:r>
            <a:r>
              <a:rPr lang="en-IN" sz="2400" dirty="0" smtClean="0"/>
              <a:t>;</a:t>
            </a:r>
          </a:p>
          <a:p>
            <a:r>
              <a:rPr lang="en-IN" sz="2400" dirty="0" smtClean="0">
                <a:solidFill>
                  <a:srgbClr val="FF0000"/>
                </a:solidFill>
              </a:rPr>
              <a:t>IRP/RP shall share the information memorandum </a:t>
            </a:r>
            <a:r>
              <a:rPr lang="en-IN" sz="2400" dirty="0" smtClean="0"/>
              <a:t>after receiving an undertaking from a member of committee or potential resolution applicant that they shall maintain confidentiality of the information and not use it to cause undue gain/loss to itself and any other person.</a:t>
            </a:r>
            <a:endParaRPr lang="en-IN" sz="2400" dirty="0"/>
          </a:p>
          <a:p>
            <a:pPr marL="0" indent="0">
              <a:buNone/>
            </a:pPr>
            <a:endParaRPr lang="en-IN" sz="2400" dirty="0"/>
          </a:p>
          <a:p>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57</a:t>
            </a:fld>
            <a:endParaRPr lang="en-GB" altLang="en-US"/>
          </a:p>
        </p:txBody>
      </p:sp>
    </p:spTree>
    <p:extLst>
      <p:ext uri="{BB962C8B-B14F-4D97-AF65-F5344CB8AC3E}">
        <p14:creationId xmlns:p14="http://schemas.microsoft.com/office/powerpoint/2010/main" val="859133091"/>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CIRP Regulations, 2016</a:t>
            </a:r>
            <a:r>
              <a:rPr lang="en-IN" sz="3200" dirty="0"/>
              <a:t/>
            </a:r>
            <a:br>
              <a:rPr lang="en-IN" sz="3200" dirty="0"/>
            </a:br>
            <a:r>
              <a:rPr lang="en-IN" sz="3200" dirty="0" smtClean="0"/>
              <a:t>Resolution Plan</a:t>
            </a:r>
            <a:endParaRPr lang="en-IN" dirty="0"/>
          </a:p>
        </p:txBody>
      </p:sp>
      <p:sp>
        <p:nvSpPr>
          <p:cNvPr id="3" name="Content Placeholder 2"/>
          <p:cNvSpPr>
            <a:spLocks noGrp="1"/>
          </p:cNvSpPr>
          <p:nvPr>
            <p:ph idx="1"/>
          </p:nvPr>
        </p:nvSpPr>
        <p:spPr>
          <a:xfrm>
            <a:off x="457200" y="1412776"/>
            <a:ext cx="8229600" cy="4411662"/>
          </a:xfrm>
        </p:spPr>
        <p:txBody>
          <a:bodyPr/>
          <a:lstStyle/>
          <a:p>
            <a:r>
              <a:rPr lang="en-IN" sz="2400" dirty="0" smtClean="0">
                <a:solidFill>
                  <a:srgbClr val="FF0000"/>
                </a:solidFill>
              </a:rPr>
              <a:t>A </a:t>
            </a:r>
            <a:r>
              <a:rPr lang="en-IN" sz="2400" dirty="0">
                <a:solidFill>
                  <a:srgbClr val="FF0000"/>
                </a:solidFill>
              </a:rPr>
              <a:t>r</a:t>
            </a:r>
            <a:r>
              <a:rPr lang="en-IN" sz="2400" dirty="0" smtClean="0">
                <a:solidFill>
                  <a:srgbClr val="FF0000"/>
                </a:solidFill>
              </a:rPr>
              <a:t>esolution plan may provide for the following measures required for implementing it</a:t>
            </a:r>
            <a:r>
              <a:rPr lang="en-IN" sz="2400" dirty="0" smtClean="0"/>
              <a:t>:-</a:t>
            </a:r>
          </a:p>
          <a:p>
            <a:pPr>
              <a:buFont typeface="Wingdings" panose="05000000000000000000" pitchFamily="2" charset="2"/>
              <a:buChar char="Ø"/>
            </a:pPr>
            <a:r>
              <a:rPr lang="en-IN" sz="2000" dirty="0">
                <a:solidFill>
                  <a:srgbClr val="FF0000"/>
                </a:solidFill>
              </a:rPr>
              <a:t>t</a:t>
            </a:r>
            <a:r>
              <a:rPr lang="en-IN" sz="2000" dirty="0" smtClean="0">
                <a:solidFill>
                  <a:srgbClr val="FF0000"/>
                </a:solidFill>
              </a:rPr>
              <a:t>ransfer of </a:t>
            </a:r>
            <a:r>
              <a:rPr lang="en-IN" sz="2000" dirty="0" smtClean="0"/>
              <a:t>all or part of </a:t>
            </a:r>
            <a:r>
              <a:rPr lang="en-IN" sz="2000" dirty="0" smtClean="0">
                <a:solidFill>
                  <a:srgbClr val="FF0000"/>
                </a:solidFill>
              </a:rPr>
              <a:t>assets of CD </a:t>
            </a:r>
            <a:r>
              <a:rPr lang="en-IN" sz="2000" dirty="0" smtClean="0"/>
              <a:t>to one or more persons;</a:t>
            </a:r>
          </a:p>
          <a:p>
            <a:pPr>
              <a:buFont typeface="Wingdings" panose="05000000000000000000" pitchFamily="2" charset="2"/>
              <a:buChar char="Ø"/>
            </a:pPr>
            <a:r>
              <a:rPr lang="en-IN" sz="2000" dirty="0">
                <a:solidFill>
                  <a:srgbClr val="FF0000"/>
                </a:solidFill>
              </a:rPr>
              <a:t>s</a:t>
            </a:r>
            <a:r>
              <a:rPr lang="en-IN" sz="2000" dirty="0" smtClean="0">
                <a:solidFill>
                  <a:srgbClr val="FF0000"/>
                </a:solidFill>
              </a:rPr>
              <a:t>ale of assets </a:t>
            </a:r>
            <a:r>
              <a:rPr lang="en-IN" sz="2000" dirty="0" smtClean="0"/>
              <a:t>whether subject to any security interest or not;</a:t>
            </a:r>
          </a:p>
          <a:p>
            <a:pPr>
              <a:buFont typeface="Wingdings" panose="05000000000000000000" pitchFamily="2" charset="2"/>
              <a:buChar char="Ø"/>
            </a:pPr>
            <a:r>
              <a:rPr lang="en-IN" sz="2000" dirty="0"/>
              <a:t>s</a:t>
            </a:r>
            <a:r>
              <a:rPr lang="en-IN" sz="2000" dirty="0" smtClean="0"/>
              <a:t>ubstantial </a:t>
            </a:r>
            <a:r>
              <a:rPr lang="en-IN" sz="2000" dirty="0" smtClean="0">
                <a:solidFill>
                  <a:srgbClr val="FF0000"/>
                </a:solidFill>
              </a:rPr>
              <a:t>acquisition of shares of CD</a:t>
            </a:r>
            <a:r>
              <a:rPr lang="en-IN" sz="2000" dirty="0" smtClean="0"/>
              <a:t>;</a:t>
            </a:r>
          </a:p>
          <a:p>
            <a:pPr>
              <a:buFont typeface="Wingdings" panose="05000000000000000000" pitchFamily="2" charset="2"/>
              <a:buChar char="Ø"/>
            </a:pPr>
            <a:r>
              <a:rPr lang="en-IN" sz="2000" dirty="0">
                <a:solidFill>
                  <a:srgbClr val="FF0000"/>
                </a:solidFill>
              </a:rPr>
              <a:t>m</a:t>
            </a:r>
            <a:r>
              <a:rPr lang="en-IN" sz="2000" dirty="0" smtClean="0">
                <a:solidFill>
                  <a:srgbClr val="FF0000"/>
                </a:solidFill>
              </a:rPr>
              <a:t>erger or consolidation of CD </a:t>
            </a:r>
            <a:r>
              <a:rPr lang="en-IN" sz="2000" dirty="0" smtClean="0"/>
              <a:t>with one or more persons;</a:t>
            </a:r>
          </a:p>
          <a:p>
            <a:pPr>
              <a:buFont typeface="Wingdings" panose="05000000000000000000" pitchFamily="2" charset="2"/>
              <a:buChar char="Ø"/>
            </a:pPr>
            <a:r>
              <a:rPr lang="en-IN" sz="2000" dirty="0" smtClean="0"/>
              <a:t>satisfaction or modification of any security interest;</a:t>
            </a:r>
          </a:p>
          <a:p>
            <a:pPr>
              <a:buFont typeface="Wingdings" panose="05000000000000000000" pitchFamily="2" charset="2"/>
              <a:buChar char="Ø"/>
            </a:pPr>
            <a:r>
              <a:rPr lang="en-IN" sz="2000" dirty="0" smtClean="0"/>
              <a:t>curing/waiving of any breach of the term of any debt due from CD;</a:t>
            </a:r>
          </a:p>
          <a:p>
            <a:pPr>
              <a:buFont typeface="Wingdings" panose="05000000000000000000" pitchFamily="2" charset="2"/>
              <a:buChar char="Ø"/>
            </a:pPr>
            <a:r>
              <a:rPr lang="en-IN" sz="2000" dirty="0">
                <a:solidFill>
                  <a:srgbClr val="FF0000"/>
                </a:solidFill>
              </a:rPr>
              <a:t>r</a:t>
            </a:r>
            <a:r>
              <a:rPr lang="en-IN" sz="2000" dirty="0" smtClean="0">
                <a:solidFill>
                  <a:srgbClr val="FF0000"/>
                </a:solidFill>
              </a:rPr>
              <a:t>eduction in the amount payable to the creditors</a:t>
            </a:r>
            <a:r>
              <a:rPr lang="en-IN" sz="2000" dirty="0" smtClean="0"/>
              <a:t>;</a:t>
            </a:r>
          </a:p>
          <a:p>
            <a:pPr>
              <a:buFont typeface="Wingdings" panose="05000000000000000000" pitchFamily="2" charset="2"/>
              <a:buChar char="Ø"/>
            </a:pPr>
            <a:r>
              <a:rPr lang="en-IN" sz="2000" dirty="0"/>
              <a:t>e</a:t>
            </a:r>
            <a:r>
              <a:rPr lang="en-IN" sz="2000" dirty="0" smtClean="0"/>
              <a:t>xtension of maturity date/change in terms of a debt due from CD;</a:t>
            </a:r>
          </a:p>
          <a:p>
            <a:pPr>
              <a:buFont typeface="Wingdings" panose="05000000000000000000" pitchFamily="2" charset="2"/>
              <a:buChar char="Ø"/>
            </a:pPr>
            <a:r>
              <a:rPr lang="en-IN" sz="2000" dirty="0"/>
              <a:t>a</a:t>
            </a:r>
            <a:r>
              <a:rPr lang="en-IN" sz="2000" dirty="0" smtClean="0"/>
              <a:t>mendments of the constitutional documents of the CD;</a:t>
            </a:r>
          </a:p>
          <a:p>
            <a:pPr>
              <a:buFont typeface="Wingdings" panose="05000000000000000000" pitchFamily="2" charset="2"/>
              <a:buChar char="Ø"/>
            </a:pPr>
            <a:r>
              <a:rPr lang="en-IN" sz="2000" dirty="0">
                <a:solidFill>
                  <a:srgbClr val="FF0000"/>
                </a:solidFill>
              </a:rPr>
              <a:t>i</a:t>
            </a:r>
            <a:r>
              <a:rPr lang="en-IN" sz="2000" dirty="0" smtClean="0">
                <a:solidFill>
                  <a:srgbClr val="FF0000"/>
                </a:solidFill>
              </a:rPr>
              <a:t>ssuance of securities of CD </a:t>
            </a:r>
            <a:r>
              <a:rPr lang="en-IN" sz="2000" dirty="0" smtClean="0"/>
              <a:t>for cash, property, securities etc.;</a:t>
            </a:r>
          </a:p>
          <a:p>
            <a:pPr>
              <a:buFont typeface="Wingdings" panose="05000000000000000000" pitchFamily="2" charset="2"/>
              <a:buChar char="Ø"/>
            </a:pPr>
            <a:r>
              <a:rPr lang="en-IN" sz="2000" dirty="0">
                <a:solidFill>
                  <a:srgbClr val="FF0000"/>
                </a:solidFill>
              </a:rPr>
              <a:t>o</a:t>
            </a:r>
            <a:r>
              <a:rPr lang="en-IN" sz="2000" dirty="0" smtClean="0">
                <a:solidFill>
                  <a:srgbClr val="FF0000"/>
                </a:solidFill>
              </a:rPr>
              <a:t>btaining approvals </a:t>
            </a:r>
            <a:r>
              <a:rPr lang="en-IN" sz="2000" dirty="0" smtClean="0"/>
              <a:t>from central/state governments/authorities.</a:t>
            </a:r>
          </a:p>
          <a:p>
            <a:pPr>
              <a:buFont typeface="Wingdings" panose="05000000000000000000" pitchFamily="2" charset="2"/>
              <a:buChar char="Ø"/>
            </a:pPr>
            <a:endParaRPr lang="en-IN" sz="2000" dirty="0" smtClean="0"/>
          </a:p>
          <a:p>
            <a:pPr>
              <a:buFont typeface="Wingdings" panose="05000000000000000000" pitchFamily="2" charset="2"/>
              <a:buChar char="Ø"/>
            </a:pPr>
            <a:endParaRPr lang="en-IN" sz="2000" dirty="0" smtClean="0"/>
          </a:p>
          <a:p>
            <a:pPr>
              <a:buFont typeface="Wingdings" panose="05000000000000000000" pitchFamily="2" charset="2"/>
              <a:buChar char="Ø"/>
            </a:pPr>
            <a:endParaRPr lang="en-IN" sz="2000" dirty="0" smtClean="0"/>
          </a:p>
          <a:p>
            <a:pPr>
              <a:buFont typeface="Wingdings" panose="05000000000000000000" pitchFamily="2" charset="2"/>
              <a:buChar char="Ø"/>
            </a:pPr>
            <a:endParaRPr lang="en-IN" sz="2000" dirty="0" smtClean="0"/>
          </a:p>
          <a:p>
            <a:pPr>
              <a:buFont typeface="Wingdings" panose="05000000000000000000" pitchFamily="2" charset="2"/>
              <a:buChar char="Ø"/>
            </a:pPr>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58</a:t>
            </a:fld>
            <a:endParaRPr lang="en-GB" altLang="en-US"/>
          </a:p>
        </p:txBody>
      </p:sp>
    </p:spTree>
    <p:extLst>
      <p:ext uri="{BB962C8B-B14F-4D97-AF65-F5344CB8AC3E}">
        <p14:creationId xmlns:p14="http://schemas.microsoft.com/office/powerpoint/2010/main" val="93751356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r>
              <a:rPr lang="en-IN" sz="2800" dirty="0"/>
              <a:t/>
            </a:r>
            <a:br>
              <a:rPr lang="en-IN" sz="2800" dirty="0"/>
            </a:br>
            <a:r>
              <a:rPr lang="en-IN" sz="2800" dirty="0" smtClean="0"/>
              <a:t> Mandatory Contents </a:t>
            </a:r>
            <a:r>
              <a:rPr lang="en-IN" sz="2800" dirty="0"/>
              <a:t>of </a:t>
            </a:r>
            <a:r>
              <a:rPr lang="en-IN" sz="2800" dirty="0" smtClean="0"/>
              <a:t> </a:t>
            </a:r>
            <a:r>
              <a:rPr lang="en-IN" sz="2800" dirty="0"/>
              <a:t>R</a:t>
            </a:r>
            <a:r>
              <a:rPr lang="en-IN" sz="2800" dirty="0" smtClean="0"/>
              <a:t>esolution </a:t>
            </a:r>
            <a:r>
              <a:rPr lang="en-IN" sz="2800" dirty="0"/>
              <a:t>P</a:t>
            </a:r>
            <a:r>
              <a:rPr lang="en-IN" sz="2800" dirty="0" smtClean="0"/>
              <a:t>lan</a:t>
            </a:r>
            <a:endParaRPr lang="en-IN" sz="2800" dirty="0"/>
          </a:p>
        </p:txBody>
      </p:sp>
      <p:sp>
        <p:nvSpPr>
          <p:cNvPr id="3" name="Content Placeholder 2"/>
          <p:cNvSpPr>
            <a:spLocks noGrp="1"/>
          </p:cNvSpPr>
          <p:nvPr>
            <p:ph idx="1"/>
          </p:nvPr>
        </p:nvSpPr>
        <p:spPr/>
        <p:txBody>
          <a:bodyPr/>
          <a:lstStyle/>
          <a:p>
            <a:pPr lvl="0"/>
            <a:r>
              <a:rPr lang="en-IN" sz="2400" dirty="0" smtClean="0">
                <a:solidFill>
                  <a:srgbClr val="FF0000"/>
                </a:solidFill>
              </a:rPr>
              <a:t>Resolution Plan shall </a:t>
            </a:r>
            <a:r>
              <a:rPr lang="en-IN" sz="2400" dirty="0">
                <a:solidFill>
                  <a:srgbClr val="FF0000"/>
                </a:solidFill>
              </a:rPr>
              <a:t>identify specific sources of funds that will be used to pay </a:t>
            </a:r>
            <a:r>
              <a:rPr lang="en-IN" sz="2400" dirty="0"/>
              <a:t>the –</a:t>
            </a:r>
          </a:p>
          <a:p>
            <a:pPr lvl="0">
              <a:buFont typeface="Wingdings" panose="05000000000000000000" pitchFamily="2" charset="2"/>
              <a:buChar char="Ø"/>
            </a:pPr>
            <a:r>
              <a:rPr lang="en-IN" sz="2000" dirty="0">
                <a:solidFill>
                  <a:srgbClr val="FF0000"/>
                </a:solidFill>
              </a:rPr>
              <a:t>insolvency resolution process costs </a:t>
            </a:r>
            <a:r>
              <a:rPr lang="en-IN" sz="2000" dirty="0" smtClean="0">
                <a:solidFill>
                  <a:srgbClr val="FF0000"/>
                </a:solidFill>
              </a:rPr>
              <a:t> </a:t>
            </a:r>
            <a:r>
              <a:rPr lang="en-IN" sz="2000" dirty="0" smtClean="0"/>
              <a:t>which will </a:t>
            </a:r>
            <a:r>
              <a:rPr lang="en-IN" sz="2000" dirty="0"/>
              <a:t>be paid in priority to any other </a:t>
            </a:r>
            <a:r>
              <a:rPr lang="en-IN" sz="2000" dirty="0" smtClean="0"/>
              <a:t>creditor;</a:t>
            </a:r>
          </a:p>
          <a:p>
            <a:pPr lvl="0">
              <a:buFont typeface="Wingdings" panose="05000000000000000000" pitchFamily="2" charset="2"/>
              <a:buChar char="Ø"/>
            </a:pPr>
            <a:r>
              <a:rPr lang="en-IN" sz="2000" dirty="0" smtClean="0">
                <a:solidFill>
                  <a:srgbClr val="FF0000"/>
                </a:solidFill>
              </a:rPr>
              <a:t>liquidation </a:t>
            </a:r>
            <a:r>
              <a:rPr lang="en-IN" sz="2000" dirty="0">
                <a:solidFill>
                  <a:srgbClr val="FF0000"/>
                </a:solidFill>
              </a:rPr>
              <a:t>value due to operational creditors </a:t>
            </a:r>
            <a:r>
              <a:rPr lang="en-IN" sz="2000" dirty="0"/>
              <a:t>and provide for such payment in priority to any financial creditor which shall in any event be made before the expiry of thirty days after the approval of a resolution plan </a:t>
            </a:r>
            <a:r>
              <a:rPr lang="en-IN" sz="2000" dirty="0" smtClean="0"/>
              <a:t>by NCLT; and</a:t>
            </a:r>
          </a:p>
          <a:p>
            <a:pPr lvl="0">
              <a:buFont typeface="Wingdings" panose="05000000000000000000" pitchFamily="2" charset="2"/>
              <a:buChar char="Ø"/>
            </a:pPr>
            <a:r>
              <a:rPr lang="en-IN" sz="2000" dirty="0" smtClean="0"/>
              <a:t>liquidation </a:t>
            </a:r>
            <a:r>
              <a:rPr lang="en-IN" sz="2000" dirty="0"/>
              <a:t>value due to dissenting financial creditors and provide that such payment is made before any recoveries are made by the financial creditors who voted in favour of the resolution plan.</a:t>
            </a:r>
          </a:p>
          <a:p>
            <a:pPr marL="0" indent="0">
              <a:buNone/>
            </a:pPr>
            <a:r>
              <a:rPr lang="en-IN" sz="2000" dirty="0"/>
              <a:t> </a:t>
            </a:r>
          </a:p>
          <a:p>
            <a:endParaRPr lang="en-IN" sz="20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59</a:t>
            </a:fld>
            <a:endParaRPr lang="en-GB" altLang="en-US"/>
          </a:p>
        </p:txBody>
      </p:sp>
    </p:spTree>
    <p:extLst>
      <p:ext uri="{BB962C8B-B14F-4D97-AF65-F5344CB8AC3E}">
        <p14:creationId xmlns:p14="http://schemas.microsoft.com/office/powerpoint/2010/main" val="265350319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 </a:t>
            </a:r>
            <a:r>
              <a:rPr lang="en-IN" sz="2400" u="sng" dirty="0" smtClean="0"/>
              <a:t>Registration as IPA</a:t>
            </a:r>
            <a:endParaRPr lang="en-IN" sz="2400" u="sng" dirty="0"/>
          </a:p>
        </p:txBody>
      </p:sp>
      <p:sp>
        <p:nvSpPr>
          <p:cNvPr id="3" name="Content Placeholder 2"/>
          <p:cNvSpPr>
            <a:spLocks noGrp="1"/>
          </p:cNvSpPr>
          <p:nvPr>
            <p:ph idx="1"/>
          </p:nvPr>
        </p:nvSpPr>
        <p:spPr>
          <a:xfrm>
            <a:off x="457200" y="1465610"/>
            <a:ext cx="8229600" cy="4411662"/>
          </a:xfrm>
        </p:spPr>
        <p:txBody>
          <a:bodyPr/>
          <a:lstStyle/>
          <a:p>
            <a:r>
              <a:rPr lang="en-IN" sz="2000" dirty="0" smtClean="0"/>
              <a:t>Application for registration to be made to IBBI along with a </a:t>
            </a:r>
            <a:r>
              <a:rPr lang="en-IN" sz="2000" dirty="0" smtClean="0">
                <a:solidFill>
                  <a:srgbClr val="FF0000"/>
                </a:solidFill>
              </a:rPr>
              <a:t>non-refundable fee of Rs. 10 lacs</a:t>
            </a:r>
            <a:r>
              <a:rPr lang="en-IN" sz="2000" dirty="0" smtClean="0"/>
              <a:t>.</a:t>
            </a:r>
          </a:p>
          <a:p>
            <a:r>
              <a:rPr lang="en-IN" sz="2000" dirty="0" smtClean="0"/>
              <a:t>IBBI may grant </a:t>
            </a:r>
            <a:r>
              <a:rPr lang="en-IN" sz="2000" dirty="0" smtClean="0">
                <a:solidFill>
                  <a:srgbClr val="FF0000"/>
                </a:solidFill>
              </a:rPr>
              <a:t>Certificate of Registration </a:t>
            </a:r>
            <a:r>
              <a:rPr lang="en-IN" sz="2000" dirty="0">
                <a:solidFill>
                  <a:srgbClr val="FF0000"/>
                </a:solidFill>
              </a:rPr>
              <a:t> </a:t>
            </a:r>
            <a:r>
              <a:rPr lang="en-IN" sz="2000" dirty="0" smtClean="0"/>
              <a:t>to function as IPA </a:t>
            </a:r>
            <a:r>
              <a:rPr lang="en-IN" sz="2000" dirty="0" smtClean="0">
                <a:solidFill>
                  <a:srgbClr val="FF0000"/>
                </a:solidFill>
              </a:rPr>
              <a:t>within 60 days </a:t>
            </a:r>
            <a:r>
              <a:rPr lang="en-IN" sz="2000" dirty="0" smtClean="0"/>
              <a:t>of the receipt of the application.</a:t>
            </a:r>
          </a:p>
          <a:p>
            <a:r>
              <a:rPr lang="en-IN" sz="2000" dirty="0"/>
              <a:t>Certificate of </a:t>
            </a:r>
            <a:r>
              <a:rPr lang="en-IN" sz="2000" dirty="0" smtClean="0"/>
              <a:t>Registration is </a:t>
            </a:r>
            <a:r>
              <a:rPr lang="en-IN" sz="2000" dirty="0" smtClean="0">
                <a:solidFill>
                  <a:srgbClr val="FF0000"/>
                </a:solidFill>
              </a:rPr>
              <a:t>valid for 5 years </a:t>
            </a:r>
            <a:r>
              <a:rPr lang="en-IN" sz="2000" dirty="0" smtClean="0"/>
              <a:t>from date of its issue.</a:t>
            </a:r>
          </a:p>
          <a:p>
            <a:r>
              <a:rPr lang="en-IN" sz="2000" dirty="0" smtClean="0"/>
              <a:t>Application for renewal can be made 6 months before the expiry of such registration.</a:t>
            </a:r>
          </a:p>
          <a:p>
            <a:r>
              <a:rPr lang="en-IN" sz="2000" dirty="0" smtClean="0"/>
              <a:t>IPA shall pay a </a:t>
            </a:r>
            <a:r>
              <a:rPr lang="en-IN" sz="2000" dirty="0" smtClean="0">
                <a:solidFill>
                  <a:srgbClr val="FF0000"/>
                </a:solidFill>
              </a:rPr>
              <a:t>fees of Rs. 5 lakh to IBBI every year </a:t>
            </a:r>
            <a:r>
              <a:rPr lang="en-IN" sz="2000" dirty="0" smtClean="0"/>
              <a:t>after the year in which the certificate is granted or renewed.</a:t>
            </a:r>
          </a:p>
          <a:p>
            <a:r>
              <a:rPr lang="en-IN" sz="2000" dirty="0" smtClean="0"/>
              <a:t>Any person who seeks to establish an IPA may make an application for </a:t>
            </a:r>
            <a:r>
              <a:rPr lang="en-IN" sz="2000" dirty="0" smtClean="0">
                <a:solidFill>
                  <a:srgbClr val="FF0000"/>
                </a:solidFill>
              </a:rPr>
              <a:t>in-principle approval </a:t>
            </a:r>
            <a:r>
              <a:rPr lang="en-IN" sz="2000" dirty="0" smtClean="0"/>
              <a:t>which if granted is </a:t>
            </a:r>
            <a:r>
              <a:rPr lang="en-IN" sz="2000" dirty="0" smtClean="0">
                <a:solidFill>
                  <a:srgbClr val="FF0000"/>
                </a:solidFill>
              </a:rPr>
              <a:t>valid for a period not exceeding 1 year</a:t>
            </a:r>
            <a:r>
              <a:rPr lang="en-IN" sz="2000" dirty="0" smtClean="0"/>
              <a:t>.</a:t>
            </a:r>
            <a:endParaRPr lang="en-IN" sz="2000" dirty="0"/>
          </a:p>
        </p:txBody>
      </p:sp>
      <p:sp>
        <p:nvSpPr>
          <p:cNvPr id="4" name="Footer Placeholder 3"/>
          <p:cNvSpPr>
            <a:spLocks noGrp="1"/>
          </p:cNvSpPr>
          <p:nvPr>
            <p:ph type="ftr" sz="quarter" idx="11"/>
          </p:nvPr>
        </p:nvSpPr>
        <p:spPr/>
        <p:txBody>
          <a:bodyPr/>
          <a:lstStyle/>
          <a:p>
            <a:r>
              <a:rPr lang="en-US" smtClean="0"/>
              <a:t>nkjain1953@gmail.com   9818348811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539116249"/>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CIRP Regulations, 2016</a:t>
            </a:r>
            <a:r>
              <a:rPr lang="en-IN" sz="2800" dirty="0"/>
              <a:t/>
            </a:r>
            <a:br>
              <a:rPr lang="en-IN" sz="2800" dirty="0"/>
            </a:br>
            <a:r>
              <a:rPr lang="en-IN" sz="2800" dirty="0"/>
              <a:t> Mandatory Contents of  Resolution Plan</a:t>
            </a:r>
          </a:p>
        </p:txBody>
      </p:sp>
      <p:sp>
        <p:nvSpPr>
          <p:cNvPr id="3" name="Content Placeholder 2"/>
          <p:cNvSpPr>
            <a:spLocks noGrp="1"/>
          </p:cNvSpPr>
          <p:nvPr>
            <p:ph idx="1"/>
          </p:nvPr>
        </p:nvSpPr>
        <p:spPr/>
        <p:txBody>
          <a:bodyPr/>
          <a:lstStyle/>
          <a:p>
            <a:pPr lvl="0"/>
            <a:r>
              <a:rPr lang="en-IN" dirty="0">
                <a:solidFill>
                  <a:srgbClr val="FF0000"/>
                </a:solidFill>
              </a:rPr>
              <a:t>A resolution plan shall provide:</a:t>
            </a:r>
          </a:p>
          <a:p>
            <a:pPr lvl="0">
              <a:buFont typeface="Wingdings" panose="05000000000000000000" pitchFamily="2" charset="2"/>
              <a:buChar char="Ø"/>
            </a:pPr>
            <a:r>
              <a:rPr lang="en-IN" dirty="0">
                <a:solidFill>
                  <a:srgbClr val="FF0000"/>
                </a:solidFill>
              </a:rPr>
              <a:t>the term of the plan and its implementation </a:t>
            </a:r>
            <a:r>
              <a:rPr lang="en-IN" dirty="0" smtClean="0">
                <a:solidFill>
                  <a:srgbClr val="FF0000"/>
                </a:solidFill>
              </a:rPr>
              <a:t>schedule;</a:t>
            </a:r>
          </a:p>
          <a:p>
            <a:pPr lvl="0">
              <a:buFont typeface="Wingdings" panose="05000000000000000000" pitchFamily="2" charset="2"/>
              <a:buChar char="Ø"/>
            </a:pPr>
            <a:r>
              <a:rPr lang="en-IN" dirty="0" smtClean="0">
                <a:solidFill>
                  <a:srgbClr val="FF0000"/>
                </a:solidFill>
              </a:rPr>
              <a:t>the </a:t>
            </a:r>
            <a:r>
              <a:rPr lang="en-IN" dirty="0">
                <a:solidFill>
                  <a:srgbClr val="FF0000"/>
                </a:solidFill>
              </a:rPr>
              <a:t>management and control of the business of the corporate debtor during its term; </a:t>
            </a:r>
            <a:r>
              <a:rPr lang="en-IN" dirty="0" smtClean="0">
                <a:solidFill>
                  <a:srgbClr val="FF0000"/>
                </a:solidFill>
              </a:rPr>
              <a:t>and</a:t>
            </a:r>
          </a:p>
          <a:p>
            <a:pPr lvl="0">
              <a:buFont typeface="Wingdings" panose="05000000000000000000" pitchFamily="2" charset="2"/>
              <a:buChar char="Ø"/>
            </a:pPr>
            <a:r>
              <a:rPr lang="en-IN" dirty="0" smtClean="0">
                <a:solidFill>
                  <a:srgbClr val="FF0000"/>
                </a:solidFill>
              </a:rPr>
              <a:t>adequate </a:t>
            </a:r>
            <a:r>
              <a:rPr lang="en-IN" dirty="0">
                <a:solidFill>
                  <a:srgbClr val="FF0000"/>
                </a:solidFill>
              </a:rPr>
              <a:t>means for supervising its implementation</a:t>
            </a:r>
            <a:r>
              <a:rPr lang="en-IN" dirty="0"/>
              <a:t>.</a:t>
            </a:r>
          </a:p>
          <a:p>
            <a:endParaRPr lang="en-IN"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60</a:t>
            </a:fld>
            <a:endParaRPr lang="en-GB" altLang="en-US"/>
          </a:p>
        </p:txBody>
      </p:sp>
    </p:spTree>
    <p:extLst>
      <p:ext uri="{BB962C8B-B14F-4D97-AF65-F5344CB8AC3E}">
        <p14:creationId xmlns:p14="http://schemas.microsoft.com/office/powerpoint/2010/main" val="97487073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4000" dirty="0"/>
              <a:t>CIRP Regulations, 2016</a:t>
            </a:r>
            <a:r>
              <a:rPr lang="en-IN" sz="3200" dirty="0"/>
              <a:t/>
            </a:r>
            <a:br>
              <a:rPr lang="en-IN" sz="3200" dirty="0"/>
            </a:br>
            <a:r>
              <a:rPr lang="en-IN" dirty="0"/>
              <a:t>Approval of </a:t>
            </a:r>
            <a:r>
              <a:rPr lang="en-IN" dirty="0" smtClean="0"/>
              <a:t>Resolution </a:t>
            </a:r>
            <a:r>
              <a:rPr lang="en-IN" dirty="0"/>
              <a:t>P</a:t>
            </a:r>
            <a:r>
              <a:rPr lang="en-IN" dirty="0" smtClean="0"/>
              <a:t>lan</a:t>
            </a:r>
            <a:r>
              <a:rPr lang="en-IN" dirty="0"/>
              <a:t/>
            </a:r>
            <a:br>
              <a:rPr lang="en-IN" dirty="0"/>
            </a:br>
            <a:endParaRPr lang="en-IN" dirty="0"/>
          </a:p>
        </p:txBody>
      </p:sp>
      <p:sp>
        <p:nvSpPr>
          <p:cNvPr id="3" name="Content Placeholder 2"/>
          <p:cNvSpPr>
            <a:spLocks noGrp="1"/>
          </p:cNvSpPr>
          <p:nvPr>
            <p:ph idx="1"/>
          </p:nvPr>
        </p:nvSpPr>
        <p:spPr>
          <a:xfrm>
            <a:off x="457200" y="1753642"/>
            <a:ext cx="8229600" cy="4411662"/>
          </a:xfrm>
        </p:spPr>
        <p:txBody>
          <a:bodyPr/>
          <a:lstStyle/>
          <a:p>
            <a:r>
              <a:rPr lang="en-IN" sz="2400" dirty="0" smtClean="0">
                <a:solidFill>
                  <a:srgbClr val="FF0000"/>
                </a:solidFill>
              </a:rPr>
              <a:t>Resolution </a:t>
            </a:r>
            <a:r>
              <a:rPr lang="en-IN" sz="2400" dirty="0">
                <a:solidFill>
                  <a:srgbClr val="FF0000"/>
                </a:solidFill>
              </a:rPr>
              <a:t>A</a:t>
            </a:r>
            <a:r>
              <a:rPr lang="en-IN" sz="2400" dirty="0" smtClean="0">
                <a:solidFill>
                  <a:srgbClr val="FF0000"/>
                </a:solidFill>
              </a:rPr>
              <a:t>pplicant </a:t>
            </a:r>
            <a:r>
              <a:rPr lang="en-IN" sz="2400" dirty="0"/>
              <a:t>shall endeavour to submit a resolution plan prepared in accordance with </a:t>
            </a:r>
            <a:r>
              <a:rPr lang="en-IN" sz="2400" dirty="0" smtClean="0"/>
              <a:t>the Code &amp; Regulations to RP, 30 days </a:t>
            </a:r>
            <a:r>
              <a:rPr lang="en-IN" sz="2400" dirty="0"/>
              <a:t>before expiry of </a:t>
            </a:r>
            <a:r>
              <a:rPr lang="en-IN" sz="2400" dirty="0" smtClean="0"/>
              <a:t>maximum </a:t>
            </a:r>
            <a:r>
              <a:rPr lang="en-IN" sz="2400" dirty="0"/>
              <a:t>period permitted </a:t>
            </a:r>
            <a:r>
              <a:rPr lang="en-IN" sz="2400" dirty="0" smtClean="0"/>
              <a:t>u/s 12 </a:t>
            </a:r>
            <a:r>
              <a:rPr lang="en-IN" sz="2400" dirty="0"/>
              <a:t>for </a:t>
            </a:r>
            <a:r>
              <a:rPr lang="en-IN" sz="2400" dirty="0" smtClean="0"/>
              <a:t> </a:t>
            </a:r>
            <a:r>
              <a:rPr lang="en-IN" sz="2400" dirty="0"/>
              <a:t>completion of </a:t>
            </a:r>
            <a:r>
              <a:rPr lang="en-IN" sz="2400" dirty="0" smtClean="0"/>
              <a:t>CIRP.</a:t>
            </a:r>
          </a:p>
          <a:p>
            <a:pPr lvl="0"/>
            <a:r>
              <a:rPr lang="en-IN" sz="2400" dirty="0" smtClean="0">
                <a:solidFill>
                  <a:srgbClr val="FF0000"/>
                </a:solidFill>
              </a:rPr>
              <a:t>Resolution Professional </a:t>
            </a:r>
            <a:r>
              <a:rPr lang="en-IN" sz="2400" dirty="0" smtClean="0"/>
              <a:t>shall present all resolution plans that meet the requirements of the </a:t>
            </a:r>
            <a:r>
              <a:rPr lang="en-IN" sz="2400" dirty="0"/>
              <a:t>Code &amp; Regulations </a:t>
            </a:r>
            <a:r>
              <a:rPr lang="en-IN" sz="2400" dirty="0" smtClean="0"/>
              <a:t>to the committee for its consideration.</a:t>
            </a:r>
          </a:p>
          <a:p>
            <a:pPr lvl="0"/>
            <a:r>
              <a:rPr lang="en-IN" sz="2400" dirty="0" smtClean="0">
                <a:solidFill>
                  <a:srgbClr val="FF0000"/>
                </a:solidFill>
              </a:rPr>
              <a:t>The </a:t>
            </a:r>
            <a:r>
              <a:rPr lang="en-IN" sz="2400" dirty="0">
                <a:solidFill>
                  <a:srgbClr val="FF0000"/>
                </a:solidFill>
              </a:rPr>
              <a:t>C</a:t>
            </a:r>
            <a:r>
              <a:rPr lang="en-IN" sz="2400" dirty="0" smtClean="0">
                <a:solidFill>
                  <a:srgbClr val="FF0000"/>
                </a:solidFill>
              </a:rPr>
              <a:t>ommittee </a:t>
            </a:r>
            <a:r>
              <a:rPr lang="en-IN" sz="2400" dirty="0"/>
              <a:t>may approve any resolution plan with such modifications as it deems fit.</a:t>
            </a:r>
          </a:p>
          <a:p>
            <a:pPr marL="0" indent="0">
              <a:buNone/>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61</a:t>
            </a:fld>
            <a:endParaRPr lang="en-GB" altLang="en-US"/>
          </a:p>
        </p:txBody>
      </p:sp>
    </p:spTree>
    <p:extLst>
      <p:ext uri="{BB962C8B-B14F-4D97-AF65-F5344CB8AC3E}">
        <p14:creationId xmlns:p14="http://schemas.microsoft.com/office/powerpoint/2010/main" val="149936938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543800" cy="1295400"/>
          </a:xfrm>
        </p:spPr>
        <p:txBody>
          <a:bodyPr anchor="t"/>
          <a:lstStyle/>
          <a:p>
            <a:r>
              <a:rPr lang="en-IN" sz="4000" dirty="0"/>
              <a:t>CIRP Regulations, 2016</a:t>
            </a:r>
            <a:r>
              <a:rPr lang="en-IN" sz="3200" dirty="0"/>
              <a:t/>
            </a:r>
            <a:br>
              <a:rPr lang="en-IN" sz="3200" dirty="0"/>
            </a:br>
            <a:r>
              <a:rPr lang="en-IN" dirty="0"/>
              <a:t>Approval of Resolution Plan</a:t>
            </a:r>
            <a:br>
              <a:rPr lang="en-IN" dirty="0"/>
            </a:br>
            <a:endParaRPr lang="en-IN" dirty="0"/>
          </a:p>
        </p:txBody>
      </p:sp>
      <p:sp>
        <p:nvSpPr>
          <p:cNvPr id="3" name="Content Placeholder 2"/>
          <p:cNvSpPr>
            <a:spLocks noGrp="1"/>
          </p:cNvSpPr>
          <p:nvPr>
            <p:ph idx="1"/>
          </p:nvPr>
        </p:nvSpPr>
        <p:spPr>
          <a:xfrm>
            <a:off x="457200" y="1340768"/>
            <a:ext cx="8229600" cy="4411662"/>
          </a:xfrm>
        </p:spPr>
        <p:txBody>
          <a:bodyPr/>
          <a:lstStyle/>
          <a:p>
            <a:pPr lvl="0"/>
            <a:r>
              <a:rPr lang="en-IN" sz="2800" dirty="0" smtClean="0">
                <a:solidFill>
                  <a:srgbClr val="FF0000"/>
                </a:solidFill>
              </a:rPr>
              <a:t>RP </a:t>
            </a:r>
            <a:r>
              <a:rPr lang="en-IN" sz="2800" dirty="0">
                <a:solidFill>
                  <a:srgbClr val="FF0000"/>
                </a:solidFill>
              </a:rPr>
              <a:t>shall submit the resolution plan approved by the committee to </a:t>
            </a:r>
            <a:r>
              <a:rPr lang="en-IN" sz="2800" dirty="0" smtClean="0">
                <a:solidFill>
                  <a:srgbClr val="FF0000"/>
                </a:solidFill>
              </a:rPr>
              <a:t>NCLT </a:t>
            </a:r>
            <a:r>
              <a:rPr lang="en-IN" sz="2800" dirty="0" smtClean="0"/>
              <a:t>with </a:t>
            </a:r>
            <a:r>
              <a:rPr lang="en-IN" sz="2800" dirty="0"/>
              <a:t>the certification that </a:t>
            </a:r>
            <a:r>
              <a:rPr lang="en-IN" sz="2800" dirty="0" smtClean="0"/>
              <a:t>the </a:t>
            </a:r>
            <a:r>
              <a:rPr lang="en-IN" sz="2800" dirty="0"/>
              <a:t>resolution plan meet all the requirements of the </a:t>
            </a:r>
            <a:r>
              <a:rPr lang="en-IN" sz="2800" dirty="0" smtClean="0"/>
              <a:t>Code/Regulations </a:t>
            </a:r>
            <a:r>
              <a:rPr lang="en-IN" sz="2800" dirty="0"/>
              <a:t>and the resolution plan has been approved by the committee.</a:t>
            </a:r>
          </a:p>
          <a:p>
            <a:pPr lvl="0"/>
            <a:r>
              <a:rPr lang="en-IN" sz="2800" dirty="0" smtClean="0">
                <a:solidFill>
                  <a:srgbClr val="FF0000"/>
                </a:solidFill>
              </a:rPr>
              <a:t>RP shall </a:t>
            </a:r>
            <a:r>
              <a:rPr lang="en-IN" sz="2800" dirty="0">
                <a:solidFill>
                  <a:srgbClr val="FF0000"/>
                </a:solidFill>
              </a:rPr>
              <a:t>forthwith send a copy of the order of </a:t>
            </a:r>
            <a:r>
              <a:rPr lang="en-IN" sz="2800" dirty="0" smtClean="0">
                <a:solidFill>
                  <a:srgbClr val="FF0000"/>
                </a:solidFill>
              </a:rPr>
              <a:t> NCLT approving </a:t>
            </a:r>
            <a:r>
              <a:rPr lang="en-IN" sz="2800" dirty="0">
                <a:solidFill>
                  <a:srgbClr val="FF0000"/>
                </a:solidFill>
              </a:rPr>
              <a:t>or rejecting a resolution plan to the participants and the resolution applicant</a:t>
            </a:r>
            <a:r>
              <a:rPr lang="en-IN" sz="2800" dirty="0" smtClean="0"/>
              <a:t>.</a:t>
            </a:r>
          </a:p>
          <a:p>
            <a:pPr lvl="0"/>
            <a:r>
              <a:rPr lang="en-IN" sz="2800" dirty="0" smtClean="0"/>
              <a:t>No proceedings shall be initiated against IRP/RP for any actions of CD, prior to the insolvency commencement date.</a:t>
            </a:r>
            <a:endParaRPr lang="en-IN" sz="2800" dirty="0"/>
          </a:p>
          <a:p>
            <a:endParaRPr lang="en-IN" sz="2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62</a:t>
            </a:fld>
            <a:endParaRPr lang="en-GB" altLang="en-US"/>
          </a:p>
        </p:txBody>
      </p:sp>
    </p:spTree>
    <p:extLst>
      <p:ext uri="{BB962C8B-B14F-4D97-AF65-F5344CB8AC3E}">
        <p14:creationId xmlns:p14="http://schemas.microsoft.com/office/powerpoint/2010/main" val="83365040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3600" dirty="0"/>
              <a:t>CIRP Regulations, </a:t>
            </a:r>
            <a:r>
              <a:rPr lang="en-IN" sz="3600" dirty="0" smtClean="0"/>
              <a:t>2016</a:t>
            </a:r>
            <a:br>
              <a:rPr lang="en-IN" sz="3600" dirty="0" smtClean="0"/>
            </a:br>
            <a:r>
              <a:rPr lang="en-IN" sz="2800" dirty="0"/>
              <a:t>Extension of the corporate insolvency resolution process period</a:t>
            </a:r>
            <a:br>
              <a:rPr lang="en-IN" sz="2800" dirty="0"/>
            </a:br>
            <a:endParaRPr lang="en-IN" dirty="0"/>
          </a:p>
        </p:txBody>
      </p:sp>
      <p:sp>
        <p:nvSpPr>
          <p:cNvPr id="3" name="Content Placeholder 2"/>
          <p:cNvSpPr>
            <a:spLocks noGrp="1"/>
          </p:cNvSpPr>
          <p:nvPr>
            <p:ph idx="1"/>
          </p:nvPr>
        </p:nvSpPr>
        <p:spPr>
          <a:xfrm>
            <a:off x="457200" y="1628800"/>
            <a:ext cx="8229600" cy="4411662"/>
          </a:xfrm>
        </p:spPr>
        <p:txBody>
          <a:bodyPr/>
          <a:lstStyle/>
          <a:p>
            <a:pPr lvl="0"/>
            <a:r>
              <a:rPr lang="en-IN" sz="2800" dirty="0"/>
              <a:t>The </a:t>
            </a:r>
            <a:r>
              <a:rPr lang="en-IN" sz="2800" dirty="0">
                <a:solidFill>
                  <a:srgbClr val="FF0000"/>
                </a:solidFill>
              </a:rPr>
              <a:t>committee may instruct the resolution professional to make an application to the </a:t>
            </a:r>
            <a:r>
              <a:rPr lang="en-IN" sz="2800" dirty="0" smtClean="0">
                <a:solidFill>
                  <a:srgbClr val="FF0000"/>
                </a:solidFill>
              </a:rPr>
              <a:t>NCLT to </a:t>
            </a:r>
            <a:r>
              <a:rPr lang="en-IN" sz="2800" dirty="0">
                <a:solidFill>
                  <a:srgbClr val="FF0000"/>
                </a:solidFill>
              </a:rPr>
              <a:t>extend the insolvency resolution process period.</a:t>
            </a:r>
          </a:p>
          <a:p>
            <a:pPr lvl="0"/>
            <a:r>
              <a:rPr lang="en-IN" sz="2800" dirty="0"/>
              <a:t>The resolution professional on receiving an instruction from the committee shall make an application to </a:t>
            </a:r>
            <a:r>
              <a:rPr lang="en-IN" sz="2800" dirty="0" smtClean="0"/>
              <a:t> NCLT for </a:t>
            </a:r>
            <a:r>
              <a:rPr lang="en-IN" sz="2800" dirty="0"/>
              <a:t>such extension</a:t>
            </a:r>
            <a:r>
              <a:rPr lang="en-IN" sz="2800" dirty="0" smtClean="0"/>
              <a:t>.</a:t>
            </a:r>
          </a:p>
          <a:p>
            <a:pPr lvl="0"/>
            <a:r>
              <a:rPr lang="en-IN" sz="2800" dirty="0" smtClean="0">
                <a:solidFill>
                  <a:srgbClr val="FF0000"/>
                </a:solidFill>
              </a:rPr>
              <a:t>NCLT on being satisfied may extend the duration of the process by further period not exceeding 90 days u/s 12 of the Code</a:t>
            </a:r>
            <a:r>
              <a:rPr lang="en-IN" sz="2800" dirty="0" smtClean="0"/>
              <a:t>.</a:t>
            </a:r>
            <a:endParaRPr lang="en-IN" sz="2800" dirty="0"/>
          </a:p>
          <a:p>
            <a:endParaRPr lang="en-IN" sz="2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63</a:t>
            </a:fld>
            <a:endParaRPr lang="en-GB" altLang="en-US"/>
          </a:p>
        </p:txBody>
      </p:sp>
    </p:spTree>
    <p:extLst>
      <p:ext uri="{BB962C8B-B14F-4D97-AF65-F5344CB8AC3E}">
        <p14:creationId xmlns:p14="http://schemas.microsoft.com/office/powerpoint/2010/main" val="139287013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397112"/>
            <a:ext cx="6912768" cy="1851248"/>
          </a:xfrm>
        </p:spPr>
        <p:txBody>
          <a:bodyPr anchor="ctr">
            <a:noAutofit/>
          </a:bodyPr>
          <a:lstStyle/>
          <a:p>
            <a:pPr algn="ctr"/>
            <a:r>
              <a:rPr lang="en-IN" sz="8800" dirty="0" smtClean="0"/>
              <a:t>THANK YOU</a:t>
            </a:r>
            <a:br>
              <a:rPr lang="en-IN" sz="8800" dirty="0" smtClean="0"/>
            </a:br>
            <a:endParaRPr lang="en-IN" sz="8800" dirty="0"/>
          </a:p>
        </p:txBody>
      </p:sp>
      <p:sp>
        <p:nvSpPr>
          <p:cNvPr id="3" name="Subtitle 2"/>
          <p:cNvSpPr>
            <a:spLocks noGrp="1"/>
          </p:cNvSpPr>
          <p:nvPr>
            <p:ph type="subTitle" idx="1"/>
          </p:nvPr>
        </p:nvSpPr>
        <p:spPr>
          <a:xfrm>
            <a:off x="1331640" y="3140968"/>
            <a:ext cx="5832648" cy="2664296"/>
          </a:xfrm>
        </p:spPr>
        <p:txBody>
          <a:bodyPr>
            <a:normAutofit fontScale="47500" lnSpcReduction="20000"/>
          </a:bodyPr>
          <a:lstStyle/>
          <a:p>
            <a:pPr>
              <a:lnSpc>
                <a:spcPct val="120000"/>
              </a:lnSpc>
            </a:pPr>
            <a:r>
              <a:rPr lang="en-IN" sz="3300" b="1" dirty="0" smtClean="0"/>
              <a:t>N K Jain</a:t>
            </a:r>
          </a:p>
          <a:p>
            <a:pPr>
              <a:lnSpc>
                <a:spcPct val="120000"/>
              </a:lnSpc>
            </a:pPr>
            <a:r>
              <a:rPr lang="en-IN" sz="2000" b="1" dirty="0" err="1" smtClean="0"/>
              <a:t>B.Sc</a:t>
            </a:r>
            <a:r>
              <a:rPr lang="en-IN" sz="2000" b="1" dirty="0" smtClean="0"/>
              <a:t>, LLB.,DCL,FCS,FCPSK</a:t>
            </a:r>
            <a:r>
              <a:rPr lang="en-IN" sz="2600" b="1" dirty="0" smtClean="0"/>
              <a:t> </a:t>
            </a:r>
          </a:p>
          <a:p>
            <a:pPr>
              <a:lnSpc>
                <a:spcPct val="120000"/>
              </a:lnSpc>
              <a:spcBef>
                <a:spcPts val="0"/>
              </a:spcBef>
            </a:pPr>
            <a:r>
              <a:rPr lang="en-IN" sz="2500" b="1" dirty="0" smtClean="0"/>
              <a:t>Corporate Advisor</a:t>
            </a:r>
          </a:p>
          <a:p>
            <a:pPr>
              <a:lnSpc>
                <a:spcPct val="120000"/>
              </a:lnSpc>
              <a:spcBef>
                <a:spcPts val="0"/>
              </a:spcBef>
            </a:pPr>
            <a:r>
              <a:rPr lang="en-IN" sz="2500" b="1" dirty="0" smtClean="0"/>
              <a:t>Partner</a:t>
            </a:r>
            <a:r>
              <a:rPr lang="en-IN" sz="2500" b="1" dirty="0"/>
              <a:t>, Global FinServe LLP</a:t>
            </a:r>
          </a:p>
          <a:p>
            <a:pPr>
              <a:lnSpc>
                <a:spcPct val="120000"/>
              </a:lnSpc>
              <a:spcBef>
                <a:spcPts val="0"/>
              </a:spcBef>
            </a:pPr>
            <a:r>
              <a:rPr lang="en-IN" sz="2500" b="1" dirty="0"/>
              <a:t>Member , ASSOCHAM National Council for Corporate Affairs &amp; CSR</a:t>
            </a:r>
          </a:p>
          <a:p>
            <a:pPr>
              <a:lnSpc>
                <a:spcPct val="120000"/>
              </a:lnSpc>
              <a:spcBef>
                <a:spcPts val="0"/>
              </a:spcBef>
            </a:pPr>
            <a:r>
              <a:rPr lang="en-IN" sz="2500" b="1" dirty="0"/>
              <a:t>Former Council Member and Secretary &amp; CEO, ICSI</a:t>
            </a:r>
          </a:p>
          <a:p>
            <a:pPr>
              <a:lnSpc>
                <a:spcPct val="120000"/>
              </a:lnSpc>
              <a:spcBef>
                <a:spcPts val="0"/>
              </a:spcBef>
            </a:pPr>
            <a:endParaRPr lang="en-IN" sz="2500" b="1" dirty="0" smtClean="0"/>
          </a:p>
          <a:p>
            <a:pPr>
              <a:lnSpc>
                <a:spcPct val="120000"/>
              </a:lnSpc>
            </a:pPr>
            <a:endParaRPr lang="en-IN" sz="2600" dirty="0" smtClean="0"/>
          </a:p>
          <a:p>
            <a:pPr>
              <a:lnSpc>
                <a:spcPct val="120000"/>
              </a:lnSpc>
            </a:pPr>
            <a:r>
              <a:rPr lang="en-IN" sz="2500" b="1" dirty="0" smtClean="0"/>
              <a:t>Cell: 09818348811</a:t>
            </a:r>
          </a:p>
          <a:p>
            <a:pPr>
              <a:lnSpc>
                <a:spcPct val="120000"/>
              </a:lnSpc>
            </a:pPr>
            <a:r>
              <a:rPr lang="en-IN" sz="2500" b="1" dirty="0" smtClean="0"/>
              <a:t>Landline: 0120 - 4263965</a:t>
            </a:r>
          </a:p>
          <a:p>
            <a:pPr>
              <a:lnSpc>
                <a:spcPct val="120000"/>
              </a:lnSpc>
            </a:pPr>
            <a:r>
              <a:rPr lang="en-IN" sz="2500" b="1" dirty="0" smtClean="0"/>
              <a:t>E-mail: nkjain1953@gmail.com</a:t>
            </a:r>
          </a:p>
          <a:p>
            <a:pPr>
              <a:lnSpc>
                <a:spcPct val="120000"/>
              </a:lnSpc>
            </a:pPr>
            <a:endParaRPr lang="en-IN" dirty="0" smtClean="0"/>
          </a:p>
        </p:txBody>
      </p:sp>
    </p:spTree>
    <p:extLst>
      <p:ext uri="{BB962C8B-B14F-4D97-AF65-F5344CB8AC3E}">
        <p14:creationId xmlns:p14="http://schemas.microsoft.com/office/powerpoint/2010/main" val="3197574467"/>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a:t>
            </a:r>
            <a:r>
              <a:rPr lang="en-IN" sz="2400" dirty="0" smtClean="0"/>
              <a:t>– </a:t>
            </a:r>
            <a:r>
              <a:rPr lang="en-IN" sz="2400" u="sng" dirty="0" smtClean="0"/>
              <a:t>Surrender/Cancellation of </a:t>
            </a:r>
            <a:r>
              <a:rPr lang="en-IN" sz="2400" u="sng" dirty="0"/>
              <a:t>Registration</a:t>
            </a:r>
            <a:br>
              <a:rPr lang="en-IN" sz="2400" u="sng" dirty="0"/>
            </a:br>
            <a:endParaRPr lang="en-IN" sz="2400" u="sng" dirty="0"/>
          </a:p>
        </p:txBody>
      </p:sp>
      <p:sp>
        <p:nvSpPr>
          <p:cNvPr id="3" name="Content Placeholder 2"/>
          <p:cNvSpPr>
            <a:spLocks noGrp="1"/>
          </p:cNvSpPr>
          <p:nvPr>
            <p:ph idx="1"/>
          </p:nvPr>
        </p:nvSpPr>
        <p:spPr/>
        <p:txBody>
          <a:bodyPr/>
          <a:lstStyle/>
          <a:p>
            <a:r>
              <a:rPr lang="en-IN" sz="2400" dirty="0" smtClean="0"/>
              <a:t>An IPA may submit an application for surrender of  COR to IBBI providing the following information:-</a:t>
            </a:r>
          </a:p>
          <a:p>
            <a:pPr>
              <a:buFont typeface="Wingdings" panose="05000000000000000000" pitchFamily="2" charset="2"/>
              <a:buChar char="Ø"/>
            </a:pPr>
            <a:r>
              <a:rPr lang="en-IN" sz="2400" dirty="0"/>
              <a:t>r</a:t>
            </a:r>
            <a:r>
              <a:rPr lang="en-IN" sz="2400" dirty="0" smtClean="0"/>
              <a:t>easons for surrender of COR;</a:t>
            </a:r>
          </a:p>
          <a:p>
            <a:pPr>
              <a:buFont typeface="Wingdings" panose="05000000000000000000" pitchFamily="2" charset="2"/>
              <a:buChar char="Ø"/>
            </a:pPr>
            <a:r>
              <a:rPr lang="en-IN" sz="2400" dirty="0"/>
              <a:t>d</a:t>
            </a:r>
            <a:r>
              <a:rPr lang="en-IN" sz="2400" dirty="0" smtClean="0"/>
              <a:t>etails of pending/on-going engagements of insolvency professionals enrolled with it;</a:t>
            </a:r>
          </a:p>
          <a:p>
            <a:pPr>
              <a:buFont typeface="Wingdings" panose="05000000000000000000" pitchFamily="2" charset="2"/>
              <a:buChar char="Ø"/>
            </a:pPr>
            <a:r>
              <a:rPr lang="en-IN" sz="2400" dirty="0"/>
              <a:t>details of </a:t>
            </a:r>
            <a:r>
              <a:rPr lang="en-IN" sz="2400" dirty="0" smtClean="0"/>
              <a:t>pending/on-going activities;</a:t>
            </a:r>
          </a:p>
          <a:p>
            <a:pPr>
              <a:buFont typeface="Wingdings" panose="05000000000000000000" pitchFamily="2" charset="2"/>
              <a:buChar char="Ø"/>
            </a:pPr>
            <a:r>
              <a:rPr lang="en-IN" sz="2400" dirty="0"/>
              <a:t>m</a:t>
            </a:r>
            <a:r>
              <a:rPr lang="en-IN" sz="2400" dirty="0" smtClean="0"/>
              <a:t>anner in which it seeks to wind up its affairs as an IPA.</a:t>
            </a:r>
          </a:p>
          <a:p>
            <a:r>
              <a:rPr lang="en-IN" sz="2400" dirty="0" smtClean="0"/>
              <a:t>IBBI shall within 7 days publish a notice of receipt of such application on its website and invite objections to be submitted within 14 days of the publication of the notice.</a:t>
            </a:r>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7</a:t>
            </a:fld>
            <a:endParaRPr lang="en-GB" altLang="en-US"/>
          </a:p>
        </p:txBody>
      </p:sp>
    </p:spTree>
    <p:extLst>
      <p:ext uri="{BB962C8B-B14F-4D97-AF65-F5344CB8AC3E}">
        <p14:creationId xmlns:p14="http://schemas.microsoft.com/office/powerpoint/2010/main" val="2374347510"/>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Insolvency and Bankruptcy Board of India (Insolvency Professional Agencies) Regulations, 2016 – </a:t>
            </a:r>
            <a:r>
              <a:rPr lang="en-IN" sz="2400" u="sng" dirty="0"/>
              <a:t>Surrender/Cancellation of Registration</a:t>
            </a:r>
            <a:endParaRPr lang="en-IN" sz="2400" dirty="0"/>
          </a:p>
        </p:txBody>
      </p:sp>
      <p:sp>
        <p:nvSpPr>
          <p:cNvPr id="3" name="Content Placeholder 2"/>
          <p:cNvSpPr>
            <a:spLocks noGrp="1"/>
          </p:cNvSpPr>
          <p:nvPr>
            <p:ph idx="1"/>
          </p:nvPr>
        </p:nvSpPr>
        <p:spPr/>
        <p:txBody>
          <a:bodyPr/>
          <a:lstStyle/>
          <a:p>
            <a:r>
              <a:rPr lang="en-IN" sz="2400" dirty="0" smtClean="0"/>
              <a:t>After considering the application/objections, the IBBI may within 30 days from the last date of submission of  objections, approve the application for surrender of COR</a:t>
            </a:r>
          </a:p>
          <a:p>
            <a:r>
              <a:rPr lang="en-IN" sz="2400" dirty="0" smtClean="0">
                <a:solidFill>
                  <a:srgbClr val="FF0000"/>
                </a:solidFill>
              </a:rPr>
              <a:t>Approval for surrender may require the IPA to:-</a:t>
            </a:r>
          </a:p>
          <a:p>
            <a:pPr>
              <a:buFont typeface="Wingdings" panose="05000000000000000000" pitchFamily="2" charset="2"/>
              <a:buChar char="Ø"/>
            </a:pPr>
            <a:r>
              <a:rPr lang="en-IN" sz="2400" dirty="0"/>
              <a:t>d</a:t>
            </a:r>
            <a:r>
              <a:rPr lang="en-IN" sz="2400" dirty="0" smtClean="0"/>
              <a:t>ischarge any pending obligations; or </a:t>
            </a:r>
          </a:p>
          <a:p>
            <a:pPr>
              <a:buFont typeface="Wingdings" panose="05000000000000000000" pitchFamily="2" charset="2"/>
              <a:buChar char="Ø"/>
            </a:pPr>
            <a:r>
              <a:rPr lang="en-IN" sz="2400" dirty="0">
                <a:solidFill>
                  <a:srgbClr val="FF0000"/>
                </a:solidFill>
              </a:rPr>
              <a:t>c</a:t>
            </a:r>
            <a:r>
              <a:rPr lang="en-IN" sz="2400" dirty="0" smtClean="0">
                <a:solidFill>
                  <a:srgbClr val="FF0000"/>
                </a:solidFill>
              </a:rPr>
              <a:t>ontinue its functions till such time as may be specified, to enable the enrolment of its member with another IPA.</a:t>
            </a:r>
          </a:p>
          <a:p>
            <a:r>
              <a:rPr lang="en-IN" sz="2400" dirty="0" smtClean="0"/>
              <a:t>IBBI on being satisfied that above requirements have been complied with, shall publish a notice on its website stating that the surrender of COR by the IPA has taken effect.</a:t>
            </a:r>
            <a:endParaRPr lang="en-IN" sz="24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8</a:t>
            </a:fld>
            <a:endParaRPr lang="en-GB" altLang="en-US"/>
          </a:p>
        </p:txBody>
      </p:sp>
    </p:spTree>
    <p:extLst>
      <p:ext uri="{BB962C8B-B14F-4D97-AF65-F5344CB8AC3E}">
        <p14:creationId xmlns:p14="http://schemas.microsoft.com/office/powerpoint/2010/main" val="425074299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IN" sz="2400" dirty="0"/>
              <a:t>Insolvency and Bankruptcy Board of India (Insolvency Professional Agencies) Regulations, 2016 – </a:t>
            </a:r>
            <a:r>
              <a:rPr lang="en-IN" sz="2400" u="sng" dirty="0" smtClean="0"/>
              <a:t>Disciplinary Proceedings</a:t>
            </a:r>
            <a:endParaRPr lang="en-IN" sz="2400" u="sng" dirty="0"/>
          </a:p>
        </p:txBody>
      </p:sp>
      <p:sp>
        <p:nvSpPr>
          <p:cNvPr id="3" name="Content Placeholder 2"/>
          <p:cNvSpPr>
            <a:spLocks noGrp="1"/>
          </p:cNvSpPr>
          <p:nvPr>
            <p:ph idx="1"/>
          </p:nvPr>
        </p:nvSpPr>
        <p:spPr>
          <a:xfrm>
            <a:off x="457200" y="1465610"/>
            <a:ext cx="8229600" cy="4411662"/>
          </a:xfrm>
        </p:spPr>
        <p:txBody>
          <a:bodyPr/>
          <a:lstStyle/>
          <a:p>
            <a:r>
              <a:rPr lang="en-IN" sz="2400" dirty="0" smtClean="0"/>
              <a:t>Based on findings of an inspection/investigation or on material otherwise on record, </a:t>
            </a:r>
            <a:r>
              <a:rPr lang="en-IN" sz="2400" dirty="0" smtClean="0">
                <a:solidFill>
                  <a:srgbClr val="FF0000"/>
                </a:solidFill>
              </a:rPr>
              <a:t>if IBBI  is of </a:t>
            </a:r>
            <a:r>
              <a:rPr lang="en-IN" sz="2400" i="1" dirty="0" smtClean="0">
                <a:solidFill>
                  <a:srgbClr val="FF0000"/>
                </a:solidFill>
              </a:rPr>
              <a:t>prima facie </a:t>
            </a:r>
            <a:r>
              <a:rPr lang="en-IN" sz="2400" dirty="0" smtClean="0">
                <a:solidFill>
                  <a:srgbClr val="FF0000"/>
                </a:solidFill>
              </a:rPr>
              <a:t>opinion that sufficient cause exist to take action permissible u/s 220 of the Code, it shall issue a show cause notice to the IPA</a:t>
            </a:r>
            <a:r>
              <a:rPr lang="en-IN" sz="2400" dirty="0" smtClean="0"/>
              <a:t> which shall state:-</a:t>
            </a:r>
          </a:p>
          <a:p>
            <a:pPr>
              <a:buFont typeface="Wingdings" panose="05000000000000000000" pitchFamily="2" charset="2"/>
              <a:buChar char="Ø"/>
            </a:pPr>
            <a:r>
              <a:rPr lang="en-IN" sz="1800" dirty="0"/>
              <a:t>p</a:t>
            </a:r>
            <a:r>
              <a:rPr lang="en-IN" sz="1800" dirty="0" smtClean="0"/>
              <a:t>rovisions of the Code under which it has been issued;</a:t>
            </a:r>
          </a:p>
          <a:p>
            <a:pPr>
              <a:buFont typeface="Wingdings" panose="05000000000000000000" pitchFamily="2" charset="2"/>
              <a:buChar char="Ø"/>
            </a:pPr>
            <a:r>
              <a:rPr lang="en-IN" sz="1800" dirty="0"/>
              <a:t>d</a:t>
            </a:r>
            <a:r>
              <a:rPr lang="en-IN" sz="1800" dirty="0" smtClean="0"/>
              <a:t>etails of the alleged facts;</a:t>
            </a:r>
          </a:p>
          <a:p>
            <a:pPr>
              <a:buFont typeface="Wingdings" panose="05000000000000000000" pitchFamily="2" charset="2"/>
              <a:buChar char="Ø"/>
            </a:pPr>
            <a:r>
              <a:rPr lang="en-IN" sz="1800" dirty="0"/>
              <a:t>d</a:t>
            </a:r>
            <a:r>
              <a:rPr lang="en-IN" sz="1800" dirty="0" smtClean="0"/>
              <a:t>etails of the evidence in support of the alleged facts;</a:t>
            </a:r>
          </a:p>
          <a:p>
            <a:pPr>
              <a:buFont typeface="Wingdings" panose="05000000000000000000" pitchFamily="2" charset="2"/>
              <a:buChar char="Ø"/>
            </a:pPr>
            <a:r>
              <a:rPr lang="en-IN" sz="1800" dirty="0"/>
              <a:t>p</a:t>
            </a:r>
            <a:r>
              <a:rPr lang="en-IN" sz="1800" dirty="0" smtClean="0"/>
              <a:t>rovisions of the Code, rules, regulations or guidelines allegedly violated or the manner in which the public interest is allegedly affected;</a:t>
            </a:r>
          </a:p>
          <a:p>
            <a:pPr>
              <a:buFont typeface="Wingdings" panose="05000000000000000000" pitchFamily="2" charset="2"/>
              <a:buChar char="Ø"/>
            </a:pPr>
            <a:r>
              <a:rPr lang="en-IN" sz="1800" dirty="0"/>
              <a:t>a</a:t>
            </a:r>
            <a:r>
              <a:rPr lang="en-IN" sz="1800" dirty="0" smtClean="0"/>
              <a:t>ctions/directions the IBBI may take or issue if allegations are established;</a:t>
            </a:r>
          </a:p>
          <a:p>
            <a:pPr>
              <a:buFont typeface="Wingdings" panose="05000000000000000000" pitchFamily="2" charset="2"/>
              <a:buChar char="Ø"/>
            </a:pPr>
            <a:r>
              <a:rPr lang="en-IN" sz="1800" dirty="0"/>
              <a:t>manner in which IPA is required to respond to SCN;</a:t>
            </a:r>
          </a:p>
          <a:p>
            <a:pPr>
              <a:buFont typeface="Wingdings" panose="05000000000000000000" pitchFamily="2" charset="2"/>
              <a:buChar char="Ø"/>
            </a:pPr>
            <a:r>
              <a:rPr lang="en-IN" sz="1800" dirty="0"/>
              <a:t>c</a:t>
            </a:r>
            <a:r>
              <a:rPr lang="en-IN" sz="1800" dirty="0" smtClean="0"/>
              <a:t>onsequences </a:t>
            </a:r>
            <a:r>
              <a:rPr lang="en-IN" sz="1800" dirty="0"/>
              <a:t>of failure to respond to SCN; and</a:t>
            </a:r>
          </a:p>
          <a:p>
            <a:pPr>
              <a:buFont typeface="Wingdings" panose="05000000000000000000" pitchFamily="2" charset="2"/>
              <a:buChar char="Ø"/>
            </a:pPr>
            <a:r>
              <a:rPr lang="en-IN" sz="1800" dirty="0"/>
              <a:t>p</a:t>
            </a:r>
            <a:r>
              <a:rPr lang="en-IN" sz="1800" dirty="0" smtClean="0"/>
              <a:t>rocedure </a:t>
            </a:r>
            <a:r>
              <a:rPr lang="en-IN" sz="1800" dirty="0"/>
              <a:t>to be followed for disposal of SCN.</a:t>
            </a:r>
          </a:p>
          <a:p>
            <a:pPr>
              <a:buFont typeface="Wingdings" panose="05000000000000000000" pitchFamily="2" charset="2"/>
              <a:buChar char="Ø"/>
            </a:pPr>
            <a:endParaRPr lang="en-IN" sz="1800" dirty="0" smtClean="0"/>
          </a:p>
          <a:p>
            <a:pPr marL="0" indent="0">
              <a:buNone/>
            </a:pPr>
            <a:endParaRPr lang="en-IN" sz="1800" dirty="0"/>
          </a:p>
        </p:txBody>
      </p:sp>
      <p:sp>
        <p:nvSpPr>
          <p:cNvPr id="4" name="Footer Placeholder 3"/>
          <p:cNvSpPr>
            <a:spLocks noGrp="1"/>
          </p:cNvSpPr>
          <p:nvPr>
            <p:ph type="ftr" sz="quarter" idx="11"/>
          </p:nvPr>
        </p:nvSpPr>
        <p:spPr/>
        <p:txBody>
          <a:bodyPr/>
          <a:lstStyle/>
          <a:p>
            <a:pPr>
              <a:defRPr/>
            </a:pPr>
            <a:r>
              <a:rPr lang="en-GB" altLang="en-US" smtClean="0"/>
              <a:t>nkjain1953@gmail.com   9818348811</a:t>
            </a:r>
            <a:endParaRPr lang="en-GB" altLang="en-US" dirty="0"/>
          </a:p>
        </p:txBody>
      </p:sp>
      <p:sp>
        <p:nvSpPr>
          <p:cNvPr id="5" name="Slide Number Placeholder 4"/>
          <p:cNvSpPr>
            <a:spLocks noGrp="1"/>
          </p:cNvSpPr>
          <p:nvPr>
            <p:ph type="sldNum" sz="quarter" idx="12"/>
          </p:nvPr>
        </p:nvSpPr>
        <p:spPr/>
        <p:txBody>
          <a:bodyPr/>
          <a:lstStyle/>
          <a:p>
            <a:pPr>
              <a:defRPr/>
            </a:pPr>
            <a:fld id="{9CD4AA04-39E1-4DCE-A8D9-AE5E81D20F0B}" type="slidenum">
              <a:rPr lang="en-GB" altLang="en-US" smtClean="0"/>
              <a:pPr>
                <a:defRPr/>
              </a:pPr>
              <a:t>9</a:t>
            </a:fld>
            <a:endParaRPr lang="en-GB" altLang="en-US"/>
          </a:p>
        </p:txBody>
      </p:sp>
    </p:spTree>
    <p:extLst>
      <p:ext uri="{BB962C8B-B14F-4D97-AF65-F5344CB8AC3E}">
        <p14:creationId xmlns:p14="http://schemas.microsoft.com/office/powerpoint/2010/main" val="188909973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Network">
  <a:themeElements>
    <a:clrScheme name="">
      <a:dk1>
        <a:srgbClr val="000000"/>
      </a:dk1>
      <a:lt1>
        <a:srgbClr val="FFFFFF"/>
      </a:lt1>
      <a:dk2>
        <a:srgbClr val="F74D31"/>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3483</TotalTime>
  <Words>6682</Words>
  <Application>Microsoft Office PowerPoint</Application>
  <PresentationFormat>On-screen Show (4:3)</PresentationFormat>
  <Paragraphs>674</Paragraphs>
  <Slides>64</Slides>
  <Notes>57</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Network</vt:lpstr>
      <vt:lpstr>Insolvency and Bankruptcy Regulations </vt:lpstr>
      <vt:lpstr>I &amp; B Regulations </vt:lpstr>
      <vt:lpstr>Insolvency and Bankruptcy Board of India (Insolvency Professional Agencies) Regulations, 2016 </vt:lpstr>
      <vt:lpstr>Insolvency and Bankruptcy Board of India (Insolvency Professional Agencies) Regulations, 2016 - Eligibility for Registration </vt:lpstr>
      <vt:lpstr>Insolvency and Bankruptcy Board of India (Insolvency Professional Agencies) Regulations, 2016 - Eligibility for Registration </vt:lpstr>
      <vt:lpstr>Insolvency and Bankruptcy Board of India (Insolvency Professional Agencies) Regulations, 2016 - Registration as IPA</vt:lpstr>
      <vt:lpstr>Insolvency and Bankruptcy Board of India (Insolvency Professional Agencies) Regulations, 2016 – Surrender/Cancellation of Registration </vt:lpstr>
      <vt:lpstr>Insolvency and Bankruptcy Board of India (Insolvency Professional Agencies) Regulations, 2016 – Surrender/Cancellation of Registration</vt:lpstr>
      <vt:lpstr>Insolvency and Bankruptcy Board of India (Insolvency Professional Agencies) Regulations, 2016 – Disciplinary Proceedings</vt:lpstr>
      <vt:lpstr>Insolvency and Bankruptcy Board of India (Insolvency Professional Agencies) Regulations, 2016 – Disciplinary Proceedings</vt:lpstr>
      <vt:lpstr>Insolvency and Bankruptcy Board of India (Insolvency Professional Agencies) Regulations, 2016 – Disciplinary Proceedings</vt:lpstr>
      <vt:lpstr>Insolvency and Bankruptcy Board of India (Insolvency Professional Agencies) Regulations, 2016 – IPAs Registered Till Date</vt:lpstr>
      <vt:lpstr>Insolvency and Bankruptcy Board of India (Model Bye-Laws and Governing Board of Insolvency Professional Agencies) Regulations, 2016</vt:lpstr>
      <vt:lpstr>Insolvency and Bankruptcy Board of India (Model Bye-Laws and Governing Board of Insolvency Professional Agencies) Regulations, 2016</vt:lpstr>
      <vt:lpstr>Insolvency and Bankruptcy Board of India (Model Bye-Laws and Governing Board of Insolvency Professional Agencies) Regulations, 2016</vt:lpstr>
      <vt:lpstr>Insolvency and Bankruptcy Board of India (Model Bye-Laws and Governing Board of Insolvency Professional Agencies) Regulations, 2016</vt:lpstr>
      <vt:lpstr>Insolvency and Bankruptcy Board of India (Model Bye-Laws and Governing Board of Insolvency Professional Agencies) Regulations, 2016</vt:lpstr>
      <vt:lpstr>Insolvency and Bankruptcy Board of India (Model Bye-Laws and Governing Board of Insolvency Professional Agencies) Regulations, 2016</vt:lpstr>
      <vt:lpstr>Insolvency and Bankruptcy Board of India (Model Bye-Laws and Governing Board of Insolvency Professional Agencies) Regulations, 2016</vt:lpstr>
      <vt:lpstr>Insolvency and Bankruptcy Board of India (Insolvency Professionals) Regulations, 2016</vt:lpstr>
      <vt:lpstr>IP Regulations, 2016 Insolvency Examinations  </vt:lpstr>
      <vt:lpstr>IP Regulations, 2016 Limited Insolvency Examination</vt:lpstr>
      <vt:lpstr>IP Regulations, 2016 Registration of IPs-Eligibility </vt:lpstr>
      <vt:lpstr>IP Regulations, 2016 Registration of IPs-Eligibility </vt:lpstr>
      <vt:lpstr>IP Regulations, 2016 Registration of IPs-Qualifications and Experience </vt:lpstr>
      <vt:lpstr>IP Regulations, 2016 Application for Certificate of Registration</vt:lpstr>
      <vt:lpstr>IP Regulations, 2016 Certificate of Registration</vt:lpstr>
      <vt:lpstr>IP Regulations, 2016 Registration for Limited Period</vt:lpstr>
      <vt:lpstr>IP Regulations, 2016 Disciplinary Proceedings</vt:lpstr>
      <vt:lpstr>IP Regulations, 2016 Disciplinary Proceedings</vt:lpstr>
      <vt:lpstr>IP Regulations, 2016 Recognition of IP Entities</vt:lpstr>
      <vt:lpstr>IP Regulations, 2016 Recognition of IP Entities</vt:lpstr>
      <vt:lpstr>Insolvency and Bankruptcy Board of India (Insolvency Resolution Process for Corporate Persons) Regulations, 2016</vt:lpstr>
      <vt:lpstr>CIRP Regulations, 2016 Eligibility for Resolution Professional </vt:lpstr>
      <vt:lpstr>CIRP Regulations, 2016 Eligibility for Resolution Professional</vt:lpstr>
      <vt:lpstr>CIRP Regulations, 2016  Eligibility for Resolution Professional </vt:lpstr>
      <vt:lpstr>CIRP Regulations, 2016  Access to Books by IRP</vt:lpstr>
      <vt:lpstr>CIRP Regulations, 2016   Public Announcement</vt:lpstr>
      <vt:lpstr>CIRP Regulations, 2016 Proof of Claims</vt:lpstr>
      <vt:lpstr>CIRP Regulations, 2016 Proof of Claims</vt:lpstr>
      <vt:lpstr>CIRP Regulations, 2016 Committee of only Operational Creditors</vt:lpstr>
      <vt:lpstr>CIRP Regulations, 2016 First Meeting of the Committee</vt:lpstr>
      <vt:lpstr>CIRP Regulations, 2016 Meetings of the Committee</vt:lpstr>
      <vt:lpstr>CIRP Regulations, 2016 Contents of Notice for Meeting </vt:lpstr>
      <vt:lpstr>CIRP Regulations, 2016 Contents of Notice for Meeting</vt:lpstr>
      <vt:lpstr>CIRP Regulations, 2016 Voting by the Committee</vt:lpstr>
      <vt:lpstr>CIRP Regulations, 2016  Quorum at the Meeting </vt:lpstr>
      <vt:lpstr>CIRP Regulations, 2016 Conduct of CIRP</vt:lpstr>
      <vt:lpstr>CIRP Regulations, 2016 Conduct of CIRP</vt:lpstr>
      <vt:lpstr>CIRP Regulations, 2016 Conduct of CIRP</vt:lpstr>
      <vt:lpstr>CIRP Regulations, 2016 Insolvency Resolution Process Costs </vt:lpstr>
      <vt:lpstr>CIRP Regulations, 2016 Insolvency Resolution Process Costs </vt:lpstr>
      <vt:lpstr>CIRP Regulations, 2016 Costs of the IRP &amp; RP </vt:lpstr>
      <vt:lpstr>CIRP Regulations, 2016 Resolution Plan-Liquidation Value </vt:lpstr>
      <vt:lpstr>CIRP Regulations, 2016 Resolution Plan- Information Memorandum </vt:lpstr>
      <vt:lpstr>CIRP Regulations, 2016 Resolution Plan- Information Memorandum</vt:lpstr>
      <vt:lpstr>CIRP Regulations, 2016 Resolution Plan- Information Memorandum</vt:lpstr>
      <vt:lpstr>CIRP Regulations, 2016 Resolution Plan</vt:lpstr>
      <vt:lpstr>CIRP Regulations, 2016  Mandatory Contents of  Resolution Plan</vt:lpstr>
      <vt:lpstr>CIRP Regulations, 2016  Mandatory Contents of  Resolution Plan</vt:lpstr>
      <vt:lpstr>CIRP Regulations, 2016 Approval of Resolution Plan </vt:lpstr>
      <vt:lpstr>CIRP Regulations, 2016 Approval of Resolution Plan </vt:lpstr>
      <vt:lpstr>CIRP Regulations, 2016 Extension of the corporate insolvency resolution process period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dc:title>
  <dc:creator>N K Jain</dc:creator>
  <cp:lastModifiedBy>Naresh K Jain</cp:lastModifiedBy>
  <cp:revision>288</cp:revision>
  <dcterms:created xsi:type="dcterms:W3CDTF">2004-08-16T11:37:37Z</dcterms:created>
  <dcterms:modified xsi:type="dcterms:W3CDTF">2016-12-17T08:17:37Z</dcterms:modified>
</cp:coreProperties>
</file>