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60" r:id="rId3"/>
    <p:sldId id="276" r:id="rId4"/>
    <p:sldId id="261"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F4AE7-81CE-4C0E-A2A1-91ECD236A2CE}" type="datetimeFigureOut">
              <a:rPr lang="en-US" smtClean="0"/>
              <a:pPr/>
              <a:t>4/14/2016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1A131-24FC-42EC-8EBA-19DDAED924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3200400"/>
          </a:xfrm>
        </p:spPr>
        <p:txBody>
          <a:bodyPr>
            <a:normAutofit/>
          </a:bodyPr>
          <a:lstStyle/>
          <a:p>
            <a:pPr algn="ctr"/>
            <a:r>
              <a:rPr lang="en-US" dirty="0" smtClean="0">
                <a:solidFill>
                  <a:schemeClr val="tx1"/>
                </a:solidFill>
              </a:rPr>
              <a:t>An overview of Internal Controls Structure &amp; Mechanism</a:t>
            </a:r>
            <a:endParaRPr lang="en-US" dirty="0">
              <a:solidFill>
                <a:schemeClr val="tx1"/>
              </a:solidFill>
            </a:endParaRPr>
          </a:p>
        </p:txBody>
      </p:sp>
      <p:sp>
        <p:nvSpPr>
          <p:cNvPr id="3" name="Subtitle 2"/>
          <p:cNvSpPr>
            <a:spLocks noGrp="1"/>
          </p:cNvSpPr>
          <p:nvPr>
            <p:ph type="subTitle" idx="1"/>
          </p:nvPr>
        </p:nvSpPr>
        <p:spPr>
          <a:xfrm>
            <a:off x="533400" y="5105400"/>
            <a:ext cx="8305800" cy="1295400"/>
          </a:xfrm>
        </p:spPr>
        <p:txBody>
          <a:bodyPr>
            <a:normAutofit fontScale="92500" lnSpcReduction="20000"/>
          </a:bodyPr>
          <a:lstStyle/>
          <a:p>
            <a:r>
              <a:rPr lang="en-US" sz="4400" b="1" dirty="0" smtClean="0">
                <a:cs typeface="Arial" pitchFamily="34" charset="0"/>
              </a:rPr>
              <a:t>Dr. </a:t>
            </a:r>
            <a:r>
              <a:rPr lang="en-US" sz="4400" b="1" dirty="0" err="1" smtClean="0">
                <a:cs typeface="Arial" pitchFamily="34" charset="0"/>
              </a:rPr>
              <a:t>S.K.Gupta</a:t>
            </a:r>
            <a:endParaRPr lang="en-US" sz="4400" b="1" dirty="0" smtClean="0">
              <a:cs typeface="Arial" pitchFamily="34" charset="0"/>
            </a:endParaRPr>
          </a:p>
          <a:p>
            <a:r>
              <a:rPr lang="en-US" sz="4400" b="1" dirty="0" err="1" smtClean="0">
                <a:cs typeface="Arial" pitchFamily="34" charset="0"/>
              </a:rPr>
              <a:t>M.Com</a:t>
            </a:r>
            <a:r>
              <a:rPr lang="en-US" sz="4400" b="1" dirty="0" smtClean="0">
                <a:cs typeface="Arial" pitchFamily="34" charset="0"/>
              </a:rPr>
              <a:t>, FCS, FCMA, </a:t>
            </a:r>
            <a:r>
              <a:rPr lang="en-US" sz="4400" b="1" dirty="0" err="1" smtClean="0">
                <a:cs typeface="Arial" pitchFamily="34" charset="0"/>
              </a:rPr>
              <a:t>Ph.D</a:t>
            </a:r>
            <a:endParaRPr lang="en-US" sz="4400" dirty="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990600"/>
          <a:ext cx="8077200" cy="5370617"/>
        </p:xfrm>
        <a:graphic>
          <a:graphicData uri="http://schemas.openxmlformats.org/drawingml/2006/table">
            <a:tbl>
              <a:tblPr firstRow="1" bandRow="1">
                <a:tableStyleId>{2D5ABB26-0587-4C30-8999-92F81FD0307C}</a:tableStyleId>
              </a:tblPr>
              <a:tblGrid>
                <a:gridCol w="8077200"/>
              </a:tblGrid>
              <a:tr h="481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b="1" u="none" kern="1200" dirty="0" smtClean="0">
                          <a:solidFill>
                            <a:srgbClr val="C00000"/>
                          </a:solidFill>
                          <a:latin typeface="+mj-lt"/>
                          <a:ea typeface="+mn-ea"/>
                          <a:cs typeface="+mn-cs"/>
                        </a:rPr>
                        <a:t>                Control Environment – Principles</a:t>
                      </a:r>
                    </a:p>
                  </a:txBody>
                  <a:tcPr/>
                </a:tc>
              </a:tr>
              <a:tr h="4852457">
                <a:tc>
                  <a:txBody>
                    <a:bodyPr/>
                    <a:lstStyle/>
                    <a:p>
                      <a:pPr marL="342900" marR="0" lvl="0" indent="-342900" algn="just">
                        <a:spcBef>
                          <a:spcPts val="0"/>
                        </a:spcBef>
                        <a:spcAft>
                          <a:spcPts val="1630"/>
                        </a:spcAft>
                        <a:buFont typeface="+mj-lt"/>
                        <a:buNone/>
                      </a:pPr>
                      <a:r>
                        <a:rPr lang="en-US" sz="2800" dirty="0" smtClean="0">
                          <a:solidFill>
                            <a:srgbClr val="000000"/>
                          </a:solidFill>
                          <a:latin typeface="+mn-lt"/>
                          <a:ea typeface="Times New Roman"/>
                          <a:cs typeface="Times New Roman"/>
                        </a:rPr>
                        <a:t>1. </a:t>
                      </a:r>
                      <a:r>
                        <a:rPr lang="en-US" sz="2000" dirty="0" smtClean="0">
                          <a:solidFill>
                            <a:srgbClr val="000000"/>
                          </a:solidFill>
                          <a:latin typeface="Arial" pitchFamily="34" charset="0"/>
                          <a:ea typeface="Times New Roman"/>
                          <a:cs typeface="Arial" pitchFamily="34" charset="0"/>
                        </a:rPr>
                        <a:t>Organization demonstrates a commitment to integrity and ethical    values. </a:t>
                      </a:r>
                    </a:p>
                    <a:p>
                      <a:pPr marL="342900" marR="0" lvl="0" indent="-342900" algn="just">
                        <a:spcBef>
                          <a:spcPts val="0"/>
                        </a:spcBef>
                        <a:spcAft>
                          <a:spcPts val="1630"/>
                        </a:spcAft>
                        <a:buFont typeface="+mj-lt"/>
                        <a:buNone/>
                      </a:pPr>
                      <a:r>
                        <a:rPr lang="en-US" sz="2000" dirty="0" smtClean="0">
                          <a:solidFill>
                            <a:srgbClr val="000000"/>
                          </a:solidFill>
                          <a:latin typeface="Arial" pitchFamily="34" charset="0"/>
                          <a:ea typeface="Times New Roman"/>
                          <a:cs typeface="Arial" pitchFamily="34" charset="0"/>
                        </a:rPr>
                        <a:t>2. Board of directors demonstrates independence from management and exercises oversight of the development and performance of internal control. </a:t>
                      </a:r>
                    </a:p>
                    <a:p>
                      <a:pPr marL="342900" marR="0" lvl="0" indent="-342900" algn="just">
                        <a:spcBef>
                          <a:spcPts val="0"/>
                        </a:spcBef>
                        <a:spcAft>
                          <a:spcPts val="1630"/>
                        </a:spcAft>
                        <a:buFont typeface="+mj-lt"/>
                        <a:buNone/>
                      </a:pPr>
                      <a:r>
                        <a:rPr lang="en-US" sz="2000" dirty="0" smtClean="0">
                          <a:solidFill>
                            <a:srgbClr val="000000"/>
                          </a:solidFill>
                          <a:latin typeface="Arial" pitchFamily="34" charset="0"/>
                          <a:ea typeface="Times New Roman"/>
                          <a:cs typeface="Arial" pitchFamily="34" charset="0"/>
                        </a:rPr>
                        <a:t>3.</a:t>
                      </a:r>
                      <a:r>
                        <a:rPr lang="en-US" sz="2000" baseline="0" dirty="0" smtClean="0">
                          <a:solidFill>
                            <a:srgbClr val="000000"/>
                          </a:solidFill>
                          <a:latin typeface="Arial" pitchFamily="34" charset="0"/>
                          <a:ea typeface="Times New Roman"/>
                          <a:cs typeface="Arial" pitchFamily="34" charset="0"/>
                        </a:rPr>
                        <a:t> </a:t>
                      </a:r>
                      <a:r>
                        <a:rPr lang="en-US" sz="2000" dirty="0" smtClean="0">
                          <a:solidFill>
                            <a:srgbClr val="000000"/>
                          </a:solidFill>
                          <a:latin typeface="Arial" pitchFamily="34" charset="0"/>
                          <a:ea typeface="Times New Roman"/>
                          <a:cs typeface="Arial" pitchFamily="34" charset="0"/>
                        </a:rPr>
                        <a:t>Management establishes, with board oversight, structures,   reporting lines, and appropriate authorities and responsibilities in the pursuit of objectives. </a:t>
                      </a:r>
                    </a:p>
                    <a:p>
                      <a:pPr marL="342900" marR="0" lvl="0" indent="-342900" algn="just">
                        <a:spcBef>
                          <a:spcPts val="0"/>
                        </a:spcBef>
                        <a:spcAft>
                          <a:spcPts val="1630"/>
                        </a:spcAft>
                        <a:buFont typeface="+mj-lt"/>
                        <a:buNone/>
                      </a:pPr>
                      <a:r>
                        <a:rPr lang="en-US" sz="2000" dirty="0" smtClean="0">
                          <a:solidFill>
                            <a:srgbClr val="000000"/>
                          </a:solidFill>
                          <a:latin typeface="Arial" pitchFamily="34" charset="0"/>
                          <a:ea typeface="Times New Roman"/>
                          <a:cs typeface="Arial" pitchFamily="34" charset="0"/>
                        </a:rPr>
                        <a:t>4. Organization demonstrates a commitment to attract, develop, and retain competent individuals in alignment with objectives. </a:t>
                      </a:r>
                    </a:p>
                    <a:p>
                      <a:pPr marL="342900" marR="0" lvl="0" indent="-342900" algn="just">
                        <a:spcBef>
                          <a:spcPts val="0"/>
                        </a:spcBef>
                        <a:spcAft>
                          <a:spcPts val="1630"/>
                        </a:spcAft>
                        <a:buFont typeface="+mj-lt"/>
                        <a:buNone/>
                      </a:pPr>
                      <a:r>
                        <a:rPr lang="en-US" sz="2000" dirty="0" smtClean="0">
                          <a:solidFill>
                            <a:srgbClr val="000000"/>
                          </a:solidFill>
                          <a:latin typeface="Arial" pitchFamily="34" charset="0"/>
                          <a:ea typeface="Times New Roman"/>
                          <a:cs typeface="Arial" pitchFamily="34" charset="0"/>
                        </a:rPr>
                        <a:t>5. Organization holds individuals accountable for their internal control responsibilities in the pursuit of objectives</a:t>
                      </a:r>
                      <a:r>
                        <a:rPr lang="en-US" sz="2000" dirty="0" smtClean="0">
                          <a:solidFill>
                            <a:srgbClr val="000000"/>
                          </a:solidFill>
                          <a:latin typeface="+mn-lt"/>
                          <a:ea typeface="Times New Roman"/>
                          <a:cs typeface="Times New Roman"/>
                        </a:rPr>
                        <a:t>. </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066800"/>
          <a:ext cx="7924800" cy="6197600"/>
        </p:xfrm>
        <a:graphic>
          <a:graphicData uri="http://schemas.openxmlformats.org/drawingml/2006/table">
            <a:tbl>
              <a:tblPr firstRow="1" bandRow="1">
                <a:tableStyleId>{2D5ABB26-0587-4C30-8999-92F81FD0307C}</a:tableStyleId>
              </a:tblPr>
              <a:tblGrid>
                <a:gridCol w="7924800"/>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1" u="none" kern="1200" dirty="0" smtClean="0">
                          <a:solidFill>
                            <a:srgbClr val="C00000"/>
                          </a:solidFill>
                          <a:latin typeface="+mj-lt"/>
                          <a:ea typeface="+mn-ea"/>
                          <a:cs typeface="+mn-cs"/>
                        </a:rPr>
                        <a:t>           Risk Assessment – 4 Principles</a:t>
                      </a:r>
                    </a:p>
                  </a:txBody>
                  <a:tcPr/>
                </a:tc>
              </a:tr>
              <a:tr h="4127500">
                <a:tc>
                  <a:txBody>
                    <a:bodyPr/>
                    <a:lstStyle/>
                    <a:p>
                      <a:pPr marL="342900" marR="0" lvl="0" indent="-342900" algn="just">
                        <a:spcBef>
                          <a:spcPts val="0"/>
                        </a:spcBef>
                        <a:spcAft>
                          <a:spcPts val="2275"/>
                        </a:spcAft>
                        <a:buFont typeface="+mj-lt"/>
                        <a:buNone/>
                      </a:pPr>
                      <a:r>
                        <a:rPr lang="en-US" sz="2800" dirty="0" smtClean="0">
                          <a:solidFill>
                            <a:srgbClr val="000000"/>
                          </a:solidFill>
                          <a:latin typeface="+mn-lt"/>
                          <a:ea typeface="Times New Roman"/>
                          <a:cs typeface="Times New Roman"/>
                        </a:rPr>
                        <a:t>6. </a:t>
                      </a:r>
                      <a:r>
                        <a:rPr lang="en-US" sz="2400" dirty="0" smtClean="0">
                          <a:solidFill>
                            <a:srgbClr val="000000"/>
                          </a:solidFill>
                          <a:latin typeface="Arial" pitchFamily="34" charset="0"/>
                          <a:ea typeface="Times New Roman"/>
                          <a:cs typeface="Arial" pitchFamily="34" charset="0"/>
                        </a:rPr>
                        <a:t>Organization specifies objectives with sufficient      clarity to enable the identification and assessment of risks relating to objectives.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7. Organization identifies risks to the achievement of its objectives across the entity and analyzes risks as a basis for determining how the risks should be managed.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8. Organization considers the potential for fraud in assessing risks to the achievement of objectives.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9. Organization identifies and assesses changes that could significantly impact  system of internal control.</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397000"/>
          <a:ext cx="7924800" cy="5273129"/>
        </p:xfrm>
        <a:graphic>
          <a:graphicData uri="http://schemas.openxmlformats.org/drawingml/2006/table">
            <a:tbl>
              <a:tblPr firstRow="1" bandRow="1">
                <a:tableStyleId>{2D5ABB26-0587-4C30-8999-92F81FD0307C}</a:tableStyleId>
              </a:tblPr>
              <a:tblGrid>
                <a:gridCol w="7924800"/>
              </a:tblGrid>
              <a:tr h="586829">
                <a:tc>
                  <a:txBody>
                    <a:bodyPr/>
                    <a:lstStyle/>
                    <a:p>
                      <a:r>
                        <a:rPr kumimoji="0" lang="en-US" sz="3200" b="1" u="none" kern="1200" dirty="0" smtClean="0">
                          <a:solidFill>
                            <a:srgbClr val="C00000"/>
                          </a:solidFill>
                          <a:latin typeface="+mj-lt"/>
                          <a:ea typeface="+mn-ea"/>
                          <a:cs typeface="+mn-cs"/>
                        </a:rPr>
                        <a:t>          Control Activities – 3 Principles</a:t>
                      </a:r>
                      <a:endParaRPr lang="en-US" sz="3200" b="1" u="none" dirty="0">
                        <a:solidFill>
                          <a:srgbClr val="C00000"/>
                        </a:solidFill>
                        <a:latin typeface="+mj-lt"/>
                      </a:endParaRPr>
                    </a:p>
                  </a:txBody>
                  <a:tcPr/>
                </a:tc>
              </a:tr>
              <a:tr h="3883571">
                <a:tc>
                  <a:txBody>
                    <a:bodyPr/>
                    <a:lstStyle/>
                    <a:p>
                      <a:pPr marL="342900" marR="0" lvl="0" indent="-342900" algn="just">
                        <a:spcBef>
                          <a:spcPts val="0"/>
                        </a:spcBef>
                        <a:spcAft>
                          <a:spcPts val="2275"/>
                        </a:spcAft>
                        <a:buFont typeface="+mj-lt"/>
                        <a:buNone/>
                      </a:pPr>
                      <a:r>
                        <a:rPr lang="en-US" sz="2800" dirty="0" smtClean="0">
                          <a:solidFill>
                            <a:srgbClr val="000000"/>
                          </a:solidFill>
                          <a:latin typeface="+mn-lt"/>
                          <a:ea typeface="Times New Roman"/>
                          <a:cs typeface="Times New Roman"/>
                        </a:rPr>
                        <a:t>10</a:t>
                      </a:r>
                      <a:r>
                        <a:rPr lang="en-US" sz="2400" dirty="0" smtClean="0">
                          <a:solidFill>
                            <a:srgbClr val="000000"/>
                          </a:solidFill>
                          <a:latin typeface="Arial" pitchFamily="34" charset="0"/>
                          <a:ea typeface="Times New Roman"/>
                          <a:cs typeface="Arial" pitchFamily="34" charset="0"/>
                        </a:rPr>
                        <a:t>.</a:t>
                      </a:r>
                      <a:r>
                        <a:rPr lang="en-US" sz="2400" baseline="0" dirty="0" smtClean="0">
                          <a:solidFill>
                            <a:srgbClr val="000000"/>
                          </a:solidFill>
                          <a:latin typeface="Arial" pitchFamily="34" charset="0"/>
                          <a:ea typeface="Times New Roman"/>
                          <a:cs typeface="Arial" pitchFamily="34" charset="0"/>
                        </a:rPr>
                        <a:t> </a:t>
                      </a:r>
                      <a:r>
                        <a:rPr lang="en-US" sz="2400" dirty="0" smtClean="0">
                          <a:solidFill>
                            <a:srgbClr val="000000"/>
                          </a:solidFill>
                          <a:latin typeface="Arial" pitchFamily="34" charset="0"/>
                          <a:ea typeface="Times New Roman"/>
                          <a:cs typeface="Arial" pitchFamily="34" charset="0"/>
                        </a:rPr>
                        <a:t>Organization selects and develops control activities that contribute to the mitigation of risks to the achievement of objectives to acceptable levels.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11. Organization selects and develops general control activities over technology to support the achievement of objectives.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12. Organization deploys control activities through policies that establish what is expected and procedures that put policies into action. </a:t>
                      </a:r>
                    </a:p>
                    <a:p>
                      <a:endParaRPr lang="en-US" sz="24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38200" y="1397000"/>
          <a:ext cx="7391400" cy="5544820"/>
        </p:xfrm>
        <a:graphic>
          <a:graphicData uri="http://schemas.openxmlformats.org/drawingml/2006/table">
            <a:tbl>
              <a:tblPr firstRow="1" bandRow="1">
                <a:tableStyleId>{2D5ABB26-0587-4C30-8999-92F81FD0307C}</a:tableStyleId>
              </a:tblPr>
              <a:tblGrid>
                <a:gridCol w="7391400"/>
              </a:tblGrid>
              <a:tr h="584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b="1" u="none" kern="1200" dirty="0" smtClean="0">
                          <a:solidFill>
                            <a:srgbClr val="C00000"/>
                          </a:solidFill>
                          <a:latin typeface="+mj-lt"/>
                          <a:ea typeface="+mn-ea"/>
                          <a:cs typeface="+mn-cs"/>
                        </a:rPr>
                        <a:t> Information and Communication – 3 Principles</a:t>
                      </a:r>
                    </a:p>
                  </a:txBody>
                  <a:tcPr/>
                </a:tc>
              </a:tr>
              <a:tr h="3345379">
                <a:tc>
                  <a:txBody>
                    <a:bodyPr/>
                    <a:lstStyle/>
                    <a:p>
                      <a:pPr marL="342900" marR="0" lvl="0" indent="-342900" algn="just">
                        <a:spcBef>
                          <a:spcPts val="0"/>
                        </a:spcBef>
                        <a:spcAft>
                          <a:spcPts val="2275"/>
                        </a:spcAft>
                        <a:buFont typeface="+mj-lt"/>
                        <a:buNone/>
                      </a:pPr>
                      <a:r>
                        <a:rPr lang="en-US" sz="2800" dirty="0" smtClean="0">
                          <a:solidFill>
                            <a:srgbClr val="000000"/>
                          </a:solidFill>
                          <a:latin typeface="+mn-lt"/>
                          <a:ea typeface="Times New Roman"/>
                          <a:cs typeface="Times New Roman"/>
                        </a:rPr>
                        <a:t>13. </a:t>
                      </a:r>
                      <a:r>
                        <a:rPr lang="en-US" sz="2400" dirty="0" smtClean="0">
                          <a:solidFill>
                            <a:srgbClr val="000000"/>
                          </a:solidFill>
                          <a:latin typeface="Arial" pitchFamily="34" charset="0"/>
                          <a:ea typeface="Times New Roman"/>
                          <a:cs typeface="Arial" pitchFamily="34" charset="0"/>
                        </a:rPr>
                        <a:t>Organization obtains or generates and uses relevant, quality information to support the functioning of internal control.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14. Organization internally communicates information, including objectives and responsibilities for internal control, necessary to support the functioning of internal control.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15.</a:t>
                      </a:r>
                      <a:r>
                        <a:rPr lang="en-US" sz="2400" baseline="0" dirty="0" smtClean="0">
                          <a:solidFill>
                            <a:srgbClr val="000000"/>
                          </a:solidFill>
                          <a:latin typeface="Arial" pitchFamily="34" charset="0"/>
                          <a:ea typeface="Times New Roman"/>
                          <a:cs typeface="Arial" pitchFamily="34" charset="0"/>
                        </a:rPr>
                        <a:t> </a:t>
                      </a:r>
                      <a:r>
                        <a:rPr lang="en-US" sz="2400" dirty="0" smtClean="0">
                          <a:solidFill>
                            <a:srgbClr val="000000"/>
                          </a:solidFill>
                          <a:latin typeface="Arial" pitchFamily="34" charset="0"/>
                          <a:ea typeface="Times New Roman"/>
                          <a:cs typeface="Arial" pitchFamily="34" charset="0"/>
                        </a:rPr>
                        <a:t>Organization communicates with external parties regarding matters affecting the functioning of internal control</a:t>
                      </a:r>
                      <a:r>
                        <a:rPr lang="en-US" sz="2000" dirty="0" smtClean="0">
                          <a:solidFill>
                            <a:srgbClr val="000000"/>
                          </a:solidFill>
                          <a:latin typeface="+mn-lt"/>
                          <a:ea typeface="Times New Roman"/>
                          <a:cs typeface="Times New Roman"/>
                        </a:rPr>
                        <a:t>. </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1397000"/>
          <a:ext cx="6934200" cy="5159096"/>
        </p:xfrm>
        <a:graphic>
          <a:graphicData uri="http://schemas.openxmlformats.org/drawingml/2006/table">
            <a:tbl>
              <a:tblPr firstRow="1" bandRow="1">
                <a:tableStyleId>{2D5ABB26-0587-4C30-8999-92F81FD0307C}</a:tableStyleId>
              </a:tblPr>
              <a:tblGrid>
                <a:gridCol w="6934200"/>
              </a:tblGrid>
              <a:tr h="917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1" u="none" kern="1200" dirty="0" smtClean="0">
                          <a:solidFill>
                            <a:srgbClr val="C00000"/>
                          </a:solidFill>
                          <a:latin typeface="+mj-lt"/>
                          <a:ea typeface="+mn-ea"/>
                          <a:cs typeface="+mn-cs"/>
                        </a:rPr>
                        <a:t>    Monitoring Activities – 2 Principles</a:t>
                      </a:r>
                      <a:r>
                        <a:rPr kumimoji="0" lang="en-US" sz="3200" b="1" u="none" kern="1200" dirty="0" smtClean="0">
                          <a:solidFill>
                            <a:srgbClr val="C00000"/>
                          </a:solidFill>
                          <a:latin typeface="+mn-lt"/>
                          <a:ea typeface="+mn-ea"/>
                          <a:cs typeface="+mn-cs"/>
                        </a:rPr>
                        <a:t> </a:t>
                      </a:r>
                    </a:p>
                  </a:txBody>
                  <a:tcPr/>
                </a:tc>
              </a:tr>
              <a:tr h="3629304">
                <a:tc>
                  <a:txBody>
                    <a:bodyPr/>
                    <a:lstStyle/>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16.Organization selects, develops, and performs ongoing and/or separate evaluations to ascertain whether the components of internal control are present and functioning. </a:t>
                      </a:r>
                    </a:p>
                    <a:p>
                      <a:pPr marL="342900" marR="0" lvl="0" indent="-342900" algn="just">
                        <a:spcBef>
                          <a:spcPts val="0"/>
                        </a:spcBef>
                        <a:spcAft>
                          <a:spcPts val="2275"/>
                        </a:spcAft>
                        <a:buFont typeface="+mj-lt"/>
                        <a:buNone/>
                      </a:pPr>
                      <a:r>
                        <a:rPr lang="en-US" sz="2400" dirty="0" smtClean="0">
                          <a:solidFill>
                            <a:srgbClr val="000000"/>
                          </a:solidFill>
                          <a:latin typeface="Arial" pitchFamily="34" charset="0"/>
                          <a:ea typeface="Times New Roman"/>
                          <a:cs typeface="Arial" pitchFamily="34" charset="0"/>
                        </a:rPr>
                        <a:t>17. Organization evaluates and communicates internal control deficiencies in a timely manner to those parties responsible for taking corrective action, including senior management and the board of directors, as appropriate </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38200" y="1066800"/>
          <a:ext cx="7467600" cy="6365240"/>
        </p:xfrm>
        <a:graphic>
          <a:graphicData uri="http://schemas.openxmlformats.org/drawingml/2006/table">
            <a:tbl>
              <a:tblPr firstRow="1" bandRow="1">
                <a:tableStyleId>{2D5ABB26-0587-4C30-8999-92F81FD0307C}</a:tableStyleId>
              </a:tblPr>
              <a:tblGrid>
                <a:gridCol w="7467600"/>
              </a:tblGrid>
              <a:tr h="584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u="none" kern="1200" dirty="0" smtClean="0">
                          <a:solidFill>
                            <a:srgbClr val="C00000"/>
                          </a:solidFill>
                          <a:latin typeface="+mj-lt"/>
                          <a:ea typeface="+mn-ea"/>
                          <a:cs typeface="+mn-cs"/>
                        </a:rPr>
                        <a:t>                              </a:t>
                      </a:r>
                      <a:r>
                        <a:rPr kumimoji="0" lang="en-US" sz="2800" b="1" u="none" kern="1200" dirty="0" smtClean="0">
                          <a:solidFill>
                            <a:srgbClr val="C00000"/>
                          </a:solidFill>
                          <a:latin typeface="Arial" pitchFamily="34" charset="0"/>
                          <a:ea typeface="+mn-ea"/>
                          <a:cs typeface="Arial" pitchFamily="34" charset="0"/>
                        </a:rPr>
                        <a:t>Questions to consider</a:t>
                      </a:r>
                    </a:p>
                  </a:txBody>
                  <a:tcPr/>
                </a:tc>
              </a:tr>
              <a:tr h="3519165">
                <a:tc>
                  <a:txBody>
                    <a:bodyPr/>
                    <a:lstStyle/>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Has a framework for internal financial controls been identified for the company ? </a:t>
                      </a:r>
                    </a:p>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Does the framework include operations and regulatory compliance as well? </a:t>
                      </a:r>
                    </a:p>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Has the internal controls been mapped to the framework defined? </a:t>
                      </a:r>
                    </a:p>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Based on the defined frameworks are there any gaps in current processes, control activities, or documentation, and if so, how are these being addressed? </a:t>
                      </a:r>
                    </a:p>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Is the company educating leadership &amp; executive management, and control owners regarding the content in the framework? </a:t>
                      </a:r>
                    </a:p>
                    <a:p>
                      <a:pPr marL="342900" marR="0" lvl="0" indent="-342900" algn="just">
                        <a:spcBef>
                          <a:spcPts val="0"/>
                        </a:spcBef>
                        <a:spcAft>
                          <a:spcPts val="245"/>
                        </a:spcAft>
                        <a:buFont typeface="Wingdings"/>
                        <a:buChar char=""/>
                      </a:pPr>
                      <a:r>
                        <a:rPr lang="en-US" sz="2000" dirty="0" smtClean="0">
                          <a:solidFill>
                            <a:srgbClr val="000000"/>
                          </a:solidFill>
                          <a:latin typeface="Arial" pitchFamily="34" charset="0"/>
                          <a:ea typeface="Times New Roman"/>
                          <a:cs typeface="Arial" pitchFamily="34" charset="0"/>
                        </a:rPr>
                        <a:t>What policies are in place and who is responsible for communicating internal control considerations . </a:t>
                      </a:r>
                    </a:p>
                    <a:p>
                      <a:pPr marL="342900" marR="0" lvl="0" indent="-342900" algn="just" defTabSz="914400" rtl="0" eaLnBrk="1" fontAlgn="auto" latinLnBrk="0" hangingPunct="1">
                        <a:lnSpc>
                          <a:spcPct val="100000"/>
                        </a:lnSpc>
                        <a:spcBef>
                          <a:spcPts val="0"/>
                        </a:spcBef>
                        <a:spcAft>
                          <a:spcPts val="245"/>
                        </a:spcAft>
                        <a:buClrTx/>
                        <a:buSzTx/>
                        <a:buFont typeface="Wingdings"/>
                        <a:buChar char=""/>
                        <a:tabLst/>
                        <a:defRPr/>
                      </a:pPr>
                      <a:r>
                        <a:rPr lang="en-US" sz="2000" dirty="0" smtClean="0">
                          <a:latin typeface="Arial" pitchFamily="34" charset="0"/>
                          <a:ea typeface="Times New Roman"/>
                          <a:cs typeface="Arial" pitchFamily="34" charset="0"/>
                        </a:rPr>
                        <a:t>Does the company use information technology and data analytics to help continuously monitor IC</a:t>
                      </a:r>
                      <a:r>
                        <a:rPr lang="en-US" sz="2000" baseline="0" dirty="0" smtClean="0">
                          <a:latin typeface="Arial" pitchFamily="34" charset="0"/>
                          <a:ea typeface="Times New Roman"/>
                          <a:cs typeface="Arial" pitchFamily="34" charset="0"/>
                        </a:rPr>
                        <a:t> systems</a:t>
                      </a:r>
                      <a:endParaRPr lang="en-US" sz="2000" dirty="0" smtClean="0">
                        <a:latin typeface="Arial" pitchFamily="34" charset="0"/>
                        <a:cs typeface="Arial" pitchFamily="34" charset="0"/>
                      </a:endParaRPr>
                    </a:p>
                    <a:p>
                      <a:pPr marL="342900" marR="0" lvl="0" indent="-342900" algn="just">
                        <a:spcBef>
                          <a:spcPts val="0"/>
                        </a:spcBef>
                        <a:spcAft>
                          <a:spcPts val="245"/>
                        </a:spcAft>
                        <a:buFont typeface="Wingdings"/>
                        <a:buNone/>
                      </a:pPr>
                      <a:endParaRPr lang="en-US" sz="2000" dirty="0" smtClean="0">
                        <a:solidFill>
                          <a:srgbClr val="000000"/>
                        </a:solidFill>
                        <a:latin typeface="Arial" pitchFamily="34" charset="0"/>
                        <a:ea typeface="Times New Roman"/>
                        <a:cs typeface="Arial" pitchFamily="34" charset="0"/>
                      </a:endParaRPr>
                    </a:p>
                    <a:p>
                      <a:endParaRPr lang="en-US" sz="2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600244"/>
          </a:xfrm>
          <a:prstGeom prst="rect">
            <a:avLst/>
          </a:prstGeom>
          <a:noFill/>
          <a:ln w="9525">
            <a:noFill/>
            <a:miter lim="800000"/>
            <a:headEnd/>
            <a:tailEnd/>
          </a:ln>
          <a:effectLst/>
        </p:spPr>
        <p:txBody>
          <a:bodyPr vert="horz" wrap="square" lIns="317400" tIns="460230" rIns="698280" bIns="149178" numCol="1" anchor="ctr" anchorCtr="0" compatLnSpc="1">
            <a:prstTxWarp prst="textNoShape">
              <a:avLst/>
            </a:prstTxWarp>
            <a:spAutoFit/>
          </a:bodyPr>
          <a:lstStyle/>
          <a:p>
            <a:pPr algn="just"/>
            <a:r>
              <a:rPr kumimoji="0" lang="en-US" sz="2800" b="1" i="0" u="none" strike="noStrike" cap="none" normalizeH="0" baseline="0" dirty="0" smtClean="0">
                <a:ln>
                  <a:noFill/>
                </a:ln>
                <a:solidFill>
                  <a:schemeClr val="tx1"/>
                </a:solidFill>
                <a:effectLst/>
                <a:latin typeface="Arial" pitchFamily="34" charset="0"/>
                <a:cs typeface="Arial" pitchFamily="34" charset="0"/>
              </a:rPr>
              <a:t> </a:t>
            </a:r>
            <a:r>
              <a:rPr lang="en-US" sz="2800" b="1" dirty="0" smtClean="0">
                <a:solidFill>
                  <a:srgbClr val="C00000"/>
                </a:solidFill>
                <a:latin typeface="Arial" pitchFamily="34" charset="0"/>
                <a:cs typeface="Arial" pitchFamily="34" charset="0"/>
              </a:rPr>
              <a:t>To Sum up….</a:t>
            </a:r>
            <a:r>
              <a:rPr lang="en-US" dirty="0" smtClean="0"/>
              <a:t>Placing more accountability and responsibility on the Board and AC with respect to IFC, the 2013 act has attempted to align the corporate governance and financial reporting standards with global best practices</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Flowchart: Connector 4"/>
          <p:cNvSpPr/>
          <p:nvPr/>
        </p:nvSpPr>
        <p:spPr>
          <a:xfrm>
            <a:off x="3581400" y="3581400"/>
            <a:ext cx="1600200" cy="12192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rgbClr val="C00000"/>
                </a:solidFill>
              </a:rPr>
              <a:t>Benefits of</a:t>
            </a:r>
          </a:p>
          <a:p>
            <a:pPr algn="ctr"/>
            <a:r>
              <a:rPr lang="en-US" b="1" dirty="0" smtClean="0">
                <a:solidFill>
                  <a:srgbClr val="C00000"/>
                </a:solidFill>
              </a:rPr>
              <a:t>IFC</a:t>
            </a:r>
          </a:p>
        </p:txBody>
      </p:sp>
      <p:sp>
        <p:nvSpPr>
          <p:cNvPr id="6" name="Flowchart: Alternate Process 5"/>
          <p:cNvSpPr/>
          <p:nvPr/>
        </p:nvSpPr>
        <p:spPr>
          <a:xfrm>
            <a:off x="609600" y="1752600"/>
            <a:ext cx="1905000" cy="1143000"/>
          </a:xfrm>
          <a:prstGeom prst="flowChartAlternateProcess">
            <a:avLst/>
          </a:prstGeom>
          <a:ln/>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chemeClr val="accent5">
                    <a:lumMod val="50000"/>
                  </a:schemeClr>
                </a:solidFill>
              </a:rPr>
              <a:t>Senior</a:t>
            </a:r>
          </a:p>
          <a:p>
            <a:r>
              <a:rPr lang="en-US" b="1" dirty="0" smtClean="0">
                <a:solidFill>
                  <a:schemeClr val="accent5">
                    <a:lumMod val="50000"/>
                  </a:schemeClr>
                </a:solidFill>
              </a:rPr>
              <a:t>Management</a:t>
            </a:r>
          </a:p>
          <a:p>
            <a:pPr hangingPunct="0"/>
            <a:r>
              <a:rPr lang="en-US" b="1" dirty="0" smtClean="0">
                <a:solidFill>
                  <a:schemeClr val="accent5">
                    <a:lumMod val="50000"/>
                  </a:schemeClr>
                </a:solidFill>
              </a:rPr>
              <a:t>Accountability</a:t>
            </a:r>
          </a:p>
          <a:p>
            <a:endParaRPr lang="en-US" dirty="0" smtClean="0"/>
          </a:p>
        </p:txBody>
      </p:sp>
      <p:sp>
        <p:nvSpPr>
          <p:cNvPr id="7" name="Flowchart: Alternate Process 6"/>
          <p:cNvSpPr/>
          <p:nvPr/>
        </p:nvSpPr>
        <p:spPr>
          <a:xfrm>
            <a:off x="2895600" y="1752600"/>
            <a:ext cx="1676400" cy="1143000"/>
          </a:xfrm>
          <a:prstGeom prst="flowChartAlternateProcess">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Enhanced control </a:t>
            </a:r>
          </a:p>
          <a:p>
            <a:pPr algn="ctr"/>
            <a:endParaRPr lang="en-US" dirty="0"/>
          </a:p>
        </p:txBody>
      </p:sp>
      <p:sp>
        <p:nvSpPr>
          <p:cNvPr id="8" name="Flowchart: Alternate Process 7"/>
          <p:cNvSpPr/>
          <p:nvPr/>
        </p:nvSpPr>
        <p:spPr>
          <a:xfrm>
            <a:off x="5029200" y="1752600"/>
            <a:ext cx="1676400" cy="1219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Improved compliance to laws</a:t>
            </a:r>
          </a:p>
          <a:p>
            <a:pPr algn="ctr"/>
            <a:endParaRPr lang="en-US" dirty="0"/>
          </a:p>
        </p:txBody>
      </p:sp>
      <p:sp>
        <p:nvSpPr>
          <p:cNvPr id="9" name="Flowchart: Alternate Process 8"/>
          <p:cNvSpPr/>
          <p:nvPr/>
        </p:nvSpPr>
        <p:spPr>
          <a:xfrm>
            <a:off x="6934200" y="2057400"/>
            <a:ext cx="1752600" cy="1219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chemeClr val="accent5">
                    <a:lumMod val="50000"/>
                  </a:schemeClr>
                </a:solidFill>
              </a:rPr>
              <a:t>Improved Control over</a:t>
            </a:r>
          </a:p>
          <a:p>
            <a:pPr hangingPunct="0"/>
            <a:r>
              <a:rPr lang="en-US" b="1" dirty="0" smtClean="0">
                <a:solidFill>
                  <a:schemeClr val="accent5">
                    <a:lumMod val="50000"/>
                  </a:schemeClr>
                </a:solidFill>
              </a:rPr>
              <a:t>FR processes</a:t>
            </a:r>
          </a:p>
          <a:p>
            <a:pPr algn="ctr"/>
            <a:endParaRPr lang="en-US" dirty="0"/>
          </a:p>
        </p:txBody>
      </p:sp>
      <p:sp>
        <p:nvSpPr>
          <p:cNvPr id="10" name="Flowchart: Alternate Process 9"/>
          <p:cNvSpPr/>
          <p:nvPr/>
        </p:nvSpPr>
        <p:spPr>
          <a:xfrm>
            <a:off x="7086600" y="3429000"/>
            <a:ext cx="1524000" cy="12954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Improved investors confidence</a:t>
            </a:r>
          </a:p>
          <a:p>
            <a:pPr algn="ctr"/>
            <a:endParaRPr lang="en-US" dirty="0"/>
          </a:p>
        </p:txBody>
      </p:sp>
      <p:sp>
        <p:nvSpPr>
          <p:cNvPr id="11" name="Flowchart: Alternate Process 10"/>
          <p:cNvSpPr/>
          <p:nvPr/>
        </p:nvSpPr>
        <p:spPr>
          <a:xfrm>
            <a:off x="304800" y="3124200"/>
            <a:ext cx="1981200" cy="12954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chemeClr val="accent5">
                    <a:lumMod val="50000"/>
                  </a:schemeClr>
                </a:solidFill>
              </a:rPr>
              <a:t>Accountability</a:t>
            </a:r>
          </a:p>
          <a:p>
            <a:r>
              <a:rPr lang="en-US" b="1" dirty="0" smtClean="0">
                <a:solidFill>
                  <a:schemeClr val="accent5">
                    <a:lumMod val="50000"/>
                  </a:schemeClr>
                </a:solidFill>
              </a:rPr>
              <a:t>of operational</a:t>
            </a:r>
          </a:p>
          <a:p>
            <a:r>
              <a:rPr lang="en-US" b="1" dirty="0" smtClean="0">
                <a:solidFill>
                  <a:schemeClr val="accent5">
                    <a:lumMod val="50000"/>
                  </a:schemeClr>
                </a:solidFill>
              </a:rPr>
              <a:t>Management</a:t>
            </a:r>
          </a:p>
          <a:p>
            <a:pPr algn="ctr"/>
            <a:endParaRPr lang="en-US" dirty="0"/>
          </a:p>
        </p:txBody>
      </p:sp>
      <p:sp>
        <p:nvSpPr>
          <p:cNvPr id="12" name="Flowchart: Alternate Process 11"/>
          <p:cNvSpPr/>
          <p:nvPr/>
        </p:nvSpPr>
        <p:spPr>
          <a:xfrm>
            <a:off x="2057400" y="5562600"/>
            <a:ext cx="2057400" cy="9144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Audits more comprehensive </a:t>
            </a:r>
            <a:endParaRPr lang="en-US" b="1" dirty="0">
              <a:solidFill>
                <a:schemeClr val="accent5">
                  <a:lumMod val="50000"/>
                </a:schemeClr>
              </a:solidFill>
            </a:endParaRPr>
          </a:p>
        </p:txBody>
      </p:sp>
      <p:sp>
        <p:nvSpPr>
          <p:cNvPr id="13" name="Flowchart: Alternate Process 12"/>
          <p:cNvSpPr/>
          <p:nvPr/>
        </p:nvSpPr>
        <p:spPr>
          <a:xfrm>
            <a:off x="4343400" y="5715000"/>
            <a:ext cx="2133600" cy="838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Promotes culture of transparency</a:t>
            </a:r>
          </a:p>
          <a:p>
            <a:pPr algn="ctr"/>
            <a:endParaRPr lang="en-US" dirty="0"/>
          </a:p>
        </p:txBody>
      </p:sp>
      <p:sp>
        <p:nvSpPr>
          <p:cNvPr id="14" name="Flowchart: Alternate Process 13"/>
          <p:cNvSpPr/>
          <p:nvPr/>
        </p:nvSpPr>
        <p:spPr>
          <a:xfrm>
            <a:off x="6477000" y="4953000"/>
            <a:ext cx="2057400" cy="7620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accent5">
                    <a:lumMod val="50000"/>
                  </a:schemeClr>
                </a:solidFill>
              </a:rPr>
              <a:t>More accurate and reliable FS</a:t>
            </a:r>
          </a:p>
          <a:p>
            <a:pPr algn="ctr"/>
            <a:endParaRPr lang="en-US" dirty="0"/>
          </a:p>
        </p:txBody>
      </p:sp>
      <p:sp>
        <p:nvSpPr>
          <p:cNvPr id="15" name="Flowchart: Alternate Process 14"/>
          <p:cNvSpPr/>
          <p:nvPr/>
        </p:nvSpPr>
        <p:spPr>
          <a:xfrm>
            <a:off x="304800" y="4572000"/>
            <a:ext cx="1752600" cy="11430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chemeClr val="accent5">
                    <a:lumMod val="50000"/>
                  </a:schemeClr>
                </a:solidFill>
              </a:rPr>
              <a:t>Support to</a:t>
            </a:r>
          </a:p>
          <a:p>
            <a:r>
              <a:rPr lang="en-US" b="1" dirty="0" smtClean="0">
                <a:solidFill>
                  <a:schemeClr val="accent5">
                    <a:lumMod val="50000"/>
                  </a:schemeClr>
                </a:solidFill>
              </a:rPr>
              <a:t>CEO / CFO</a:t>
            </a:r>
          </a:p>
          <a:p>
            <a:r>
              <a:rPr lang="en-US" b="1" dirty="0" smtClean="0">
                <a:solidFill>
                  <a:schemeClr val="accent5">
                    <a:lumMod val="50000"/>
                  </a:schemeClr>
                </a:solidFill>
              </a:rPr>
              <a:t>Certification</a:t>
            </a:r>
          </a:p>
          <a:p>
            <a:pPr algn="ctr"/>
            <a:endParaRPr lang="en-US" dirty="0"/>
          </a:p>
        </p:txBody>
      </p:sp>
      <p:cxnSp>
        <p:nvCxnSpPr>
          <p:cNvPr id="26" name="Straight Arrow Connector 25"/>
          <p:cNvCxnSpPr/>
          <p:nvPr/>
        </p:nvCxnSpPr>
        <p:spPr>
          <a:xfrm>
            <a:off x="2590800" y="2971800"/>
            <a:ext cx="9906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209800" y="3962400"/>
            <a:ext cx="12954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rot="16200000" flipH="1">
            <a:off x="3657600" y="3124200"/>
            <a:ext cx="609600" cy="3048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rot="5400000">
            <a:off x="4686300" y="3086100"/>
            <a:ext cx="5334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rot="10800000" flipV="1">
            <a:off x="5257800" y="3276600"/>
            <a:ext cx="16002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rot="10800000">
            <a:off x="5334000" y="4191000"/>
            <a:ext cx="14478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rot="10800000">
            <a:off x="5257800" y="4648200"/>
            <a:ext cx="914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16200000" flipV="1">
            <a:off x="4762500" y="4914900"/>
            <a:ext cx="8382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V="1">
            <a:off x="2209800" y="4495800"/>
            <a:ext cx="13716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rot="5400000" flipH="1" flipV="1">
            <a:off x="3657600" y="4953000"/>
            <a:ext cx="533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00200" y="2895600"/>
          <a:ext cx="6096000" cy="1143000"/>
        </p:xfrm>
        <a:graphic>
          <a:graphicData uri="http://schemas.openxmlformats.org/drawingml/2006/table">
            <a:tbl>
              <a:tblPr firstRow="1" bandRow="1">
                <a:tableStyleId>{2D5ABB26-0587-4C30-8999-92F81FD0307C}</a:tableStyleId>
              </a:tblPr>
              <a:tblGrid>
                <a:gridCol w="6096000"/>
              </a:tblGrid>
              <a:tr h="1143000">
                <a:tc>
                  <a:txBody>
                    <a:bodyPr/>
                    <a:lstStyle/>
                    <a:p>
                      <a:pPr algn="ctr"/>
                      <a:r>
                        <a:rPr kumimoji="0" lang="en-US" sz="4000" kern="1200" dirty="0" smtClean="0">
                          <a:solidFill>
                            <a:srgbClr val="C00000"/>
                          </a:solidFill>
                          <a:latin typeface="+mj-lt"/>
                          <a:ea typeface="+mn-ea"/>
                          <a:cs typeface="+mn-cs"/>
                        </a:rPr>
                        <a:t> ***Thank You***</a:t>
                      </a:r>
                      <a:endParaRPr lang="en-US" sz="4000" dirty="0">
                        <a:solidFill>
                          <a:srgbClr val="C00000"/>
                        </a:solidFill>
                        <a:latin typeface="+mj-lt"/>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838200" y="1397000"/>
          <a:ext cx="7391400" cy="4241800"/>
        </p:xfrm>
        <a:graphic>
          <a:graphicData uri="http://schemas.openxmlformats.org/drawingml/2006/table">
            <a:tbl>
              <a:tblPr firstRow="1" bandRow="1">
                <a:tableStyleId>{2D5ABB26-0587-4C30-8999-92F81FD0307C}</a:tableStyleId>
              </a:tblPr>
              <a:tblGrid>
                <a:gridCol w="7391400"/>
              </a:tblGrid>
              <a:tr h="584200">
                <a:tc>
                  <a:txBody>
                    <a:bodyPr/>
                    <a:lstStyle/>
                    <a:p>
                      <a:r>
                        <a:rPr lang="en-US" sz="3200" b="1" dirty="0" smtClean="0">
                          <a:solidFill>
                            <a:srgbClr val="C00000"/>
                          </a:solidFill>
                          <a:latin typeface="Arial" pitchFamily="34" charset="0"/>
                          <a:cs typeface="Arial" pitchFamily="34" charset="0"/>
                        </a:rPr>
                        <a:t>      Internal Financial Controls</a:t>
                      </a:r>
                      <a:endParaRPr lang="en-US" sz="3200" b="1" dirty="0">
                        <a:solidFill>
                          <a:srgbClr val="C00000"/>
                        </a:solidFill>
                        <a:latin typeface="Arial" pitchFamily="34" charset="0"/>
                        <a:cs typeface="Arial" pitchFamily="34" charset="0"/>
                      </a:endParaRPr>
                    </a:p>
                  </a:txBody>
                  <a:tcPr/>
                </a:tc>
              </a:tr>
              <a:tr h="35283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The Companies Act, 2013 has imposed specific responsibilities on the Board of Directors towards the company’s internal financial controls and, inter alia, requires the Board to state that they have laid down internal financial controls to be followed by the company and that such internal financial controls are adequate and were operating effectively. These changes are effective from the financial years beginning on or after 1 April, 2014. </a:t>
                      </a:r>
                    </a:p>
                    <a:p>
                      <a:endParaRPr lang="en-US"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143000"/>
          <a:ext cx="8077200" cy="5181600"/>
        </p:xfrm>
        <a:graphic>
          <a:graphicData uri="http://schemas.openxmlformats.org/drawingml/2006/table">
            <a:tbl>
              <a:tblPr firstRow="1" bandRow="1">
                <a:tableStyleId>{2D5ABB26-0587-4C30-8999-92F81FD0307C}</a:tableStyleId>
              </a:tblPr>
              <a:tblGrid>
                <a:gridCol w="8077200"/>
              </a:tblGrid>
              <a:tr h="5181600">
                <a:tc>
                  <a:txBody>
                    <a:bodyPr/>
                    <a:lstStyle/>
                    <a:p>
                      <a:pPr algn="just"/>
                      <a:r>
                        <a:rPr kumimoji="0" lang="en-US" sz="2400" kern="1200" dirty="0" smtClean="0">
                          <a:solidFill>
                            <a:schemeClr val="tx1"/>
                          </a:solidFill>
                          <a:latin typeface="Arial" pitchFamily="34" charset="0"/>
                          <a:ea typeface="+mn-ea"/>
                          <a:cs typeface="Arial" pitchFamily="34" charset="0"/>
                        </a:rPr>
                        <a:t> Internal financial controls include policies and procedures adopted by the company for ensuring the orderly and efficient conduct of its business, including regulatory compliance and prevention and detection of frauds and errors, thereby covering not only the controls over reliable reporting of financial statements</a:t>
                      </a:r>
                      <a:r>
                        <a:rPr kumimoji="0" lang="en-US" sz="2400" kern="1200" baseline="0" dirty="0" smtClean="0">
                          <a:solidFill>
                            <a:schemeClr val="tx1"/>
                          </a:solidFill>
                          <a:latin typeface="Arial" pitchFamily="34" charset="0"/>
                          <a:ea typeface="+mn-ea"/>
                          <a:cs typeface="Arial" pitchFamily="34" charset="0"/>
                        </a:rPr>
                        <a:t> , </a:t>
                      </a:r>
                      <a:r>
                        <a:rPr kumimoji="0" lang="en-US" sz="2400" kern="1200" dirty="0" smtClean="0">
                          <a:solidFill>
                            <a:schemeClr val="tx1"/>
                          </a:solidFill>
                          <a:latin typeface="Arial" pitchFamily="34" charset="0"/>
                          <a:ea typeface="+mn-ea"/>
                          <a:cs typeface="Arial" pitchFamily="34" charset="0"/>
                        </a:rPr>
                        <a:t>but also include all other controls pervasive across the business. </a:t>
                      </a:r>
                    </a:p>
                    <a:p>
                      <a:pPr algn="just"/>
                      <a:r>
                        <a:rPr kumimoji="0" lang="en-US" sz="2400" kern="1200" dirty="0" smtClean="0">
                          <a:solidFill>
                            <a:schemeClr val="tx1"/>
                          </a:solidFill>
                          <a:latin typeface="Arial" pitchFamily="34" charset="0"/>
                          <a:ea typeface="+mn-ea"/>
                          <a:cs typeface="Arial" pitchFamily="34" charset="0"/>
                        </a:rPr>
                        <a:t> </a:t>
                      </a:r>
                    </a:p>
                    <a:p>
                      <a:pPr algn="just"/>
                      <a:r>
                        <a:rPr kumimoji="0" lang="en-US" sz="2400" kern="1200" dirty="0" smtClean="0">
                          <a:solidFill>
                            <a:schemeClr val="tx1"/>
                          </a:solidFill>
                          <a:latin typeface="Arial" pitchFamily="34" charset="0"/>
                          <a:ea typeface="+mn-ea"/>
                          <a:cs typeface="Arial" pitchFamily="34" charset="0"/>
                        </a:rPr>
                        <a:t>Statutory auditors are required to report on the adequacy and operating effectiveness of the company’s IFCFR. The reporting by the auditors is  mandatory for financial year beginning on or after 1 April, 2015</a:t>
                      </a:r>
                      <a:r>
                        <a:rPr kumimoji="0" lang="en-US" sz="2400" kern="1200" dirty="0" smtClean="0">
                          <a:solidFill>
                            <a:srgbClr val="6600FF"/>
                          </a:solidFill>
                          <a:latin typeface="Arial" pitchFamily="34" charset="0"/>
                          <a:ea typeface="+mn-ea"/>
                          <a:cs typeface="Arial" pitchFamily="34" charset="0"/>
                        </a:rPr>
                        <a:t>. </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143000"/>
          <a:ext cx="8001000" cy="5242560"/>
        </p:xfrm>
        <a:graphic>
          <a:graphicData uri="http://schemas.openxmlformats.org/drawingml/2006/table">
            <a:tbl>
              <a:tblPr firstRow="1" bandRow="1">
                <a:tableStyleId>{2D5ABB26-0587-4C30-8999-92F81FD0307C}</a:tableStyleId>
              </a:tblPr>
              <a:tblGrid>
                <a:gridCol w="8001000"/>
              </a:tblGrid>
              <a:tr h="8516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3200" b="1" u="none" kern="1200" dirty="0" smtClean="0">
                          <a:solidFill>
                            <a:srgbClr val="C00000"/>
                          </a:solidFill>
                          <a:latin typeface="Arial" pitchFamily="34" charset="0"/>
                          <a:cs typeface="Arial" pitchFamily="34" charset="0"/>
                        </a:rPr>
                        <a:t>Context for IFC</a:t>
                      </a:r>
                    </a:p>
                    <a:p>
                      <a:pPr algn="ctr"/>
                      <a:endParaRPr lang="en-US" dirty="0">
                        <a:solidFill>
                          <a:srgbClr val="6600FF"/>
                        </a:solidFill>
                      </a:endParaRPr>
                    </a:p>
                  </a:txBody>
                  <a:tcPr/>
                </a:tc>
              </a:tr>
              <a:tr h="4101368">
                <a:tc>
                  <a:txBody>
                    <a:bodyPr/>
                    <a:lstStyle/>
                    <a:p>
                      <a:pPr lvl="0"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Major corporate and accounting scandals – Satyam,    Financial Technologies (India) Limited, Enron </a:t>
                      </a:r>
                    </a:p>
                    <a:p>
                      <a:pPr>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kern="1200" dirty="0" smtClean="0">
                          <a:solidFill>
                            <a:schemeClr val="tx1"/>
                          </a:solidFill>
                          <a:latin typeface="Arial" pitchFamily="34" charset="0"/>
                          <a:ea typeface="+mn-ea"/>
                          <a:cs typeface="Arial" pitchFamily="34" charset="0"/>
                        </a:rPr>
                        <a:t>Decline of public trust in accounting and reporting practices </a:t>
                      </a:r>
                    </a:p>
                    <a:p>
                      <a:pPr lvl="0" hangingPunct="0">
                        <a:buFont typeface="Wingdings" pitchFamily="2" charset="2"/>
                        <a:buChar char="Ø"/>
                      </a:pPr>
                      <a:endParaRPr kumimoji="0" lang="en-US" sz="2400" kern="1200" dirty="0" smtClean="0">
                        <a:solidFill>
                          <a:schemeClr val="tx1"/>
                        </a:solidFill>
                        <a:latin typeface="Arial" pitchFamily="34" charset="0"/>
                        <a:ea typeface="+mn-ea"/>
                        <a:cs typeface="Arial" pitchFamily="34" charset="0"/>
                      </a:endParaRPr>
                    </a:p>
                    <a:p>
                      <a:pPr lvl="0"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Indian regulations modified to reflect the regulatory developments in the western world.   </a:t>
                      </a:r>
                    </a:p>
                    <a:p>
                      <a:pPr>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kern="1200" dirty="0" smtClean="0">
                          <a:solidFill>
                            <a:schemeClr val="tx1"/>
                          </a:solidFill>
                          <a:latin typeface="Arial" pitchFamily="34" charset="0"/>
                          <a:ea typeface="+mn-ea"/>
                          <a:cs typeface="Arial" pitchFamily="34" charset="0"/>
                        </a:rPr>
                        <a:t>Introduction of Internal Financial Controls (IFC) in the Companies Act 2013, reflect the continuation of this trend. </a:t>
                      </a:r>
                    </a:p>
                    <a:p>
                      <a:endParaRPr lang="en-US" dirty="0">
                        <a:solidFill>
                          <a:srgbClr val="6600FF"/>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04800" y="1066800"/>
          <a:ext cx="8458200" cy="1219200"/>
        </p:xfrm>
        <a:graphic>
          <a:graphicData uri="http://schemas.openxmlformats.org/drawingml/2006/table">
            <a:tbl>
              <a:tblPr firstRow="1" bandRow="1">
                <a:tableStyleId>{2D5ABB26-0587-4C30-8999-92F81FD0307C}</a:tableStyleId>
              </a:tblPr>
              <a:tblGrid>
                <a:gridCol w="8458200"/>
              </a:tblGrid>
              <a:tr h="1219200">
                <a:tc>
                  <a:txBody>
                    <a:bodyPr/>
                    <a:lstStyle/>
                    <a:p>
                      <a:endParaRPr lang="en-US" dirty="0"/>
                    </a:p>
                  </a:txBody>
                  <a:tcPr/>
                </a:tc>
              </a:tr>
            </a:tbl>
          </a:graphicData>
        </a:graphic>
      </p:graphicFrame>
      <p:sp>
        <p:nvSpPr>
          <p:cNvPr id="8" name="Flowchart: Alternate Process 7"/>
          <p:cNvSpPr/>
          <p:nvPr/>
        </p:nvSpPr>
        <p:spPr>
          <a:xfrm>
            <a:off x="228600" y="1143000"/>
            <a:ext cx="1752600" cy="61264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solidFill>
                  <a:schemeClr val="accent4">
                    <a:lumMod val="50000"/>
                  </a:schemeClr>
                </a:solidFill>
              </a:rPr>
              <a:t>Board</a:t>
            </a:r>
            <a:endParaRPr lang="en-US" sz="2400" b="1" dirty="0">
              <a:solidFill>
                <a:schemeClr val="accent4">
                  <a:lumMod val="50000"/>
                </a:schemeClr>
              </a:solidFill>
            </a:endParaRPr>
          </a:p>
        </p:txBody>
      </p:sp>
      <p:sp>
        <p:nvSpPr>
          <p:cNvPr id="10" name="Flowchart: Alternate Process 9"/>
          <p:cNvSpPr/>
          <p:nvPr/>
        </p:nvSpPr>
        <p:spPr>
          <a:xfrm>
            <a:off x="2438400" y="1143000"/>
            <a:ext cx="1676400" cy="61264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accent4">
                    <a:lumMod val="50000"/>
                  </a:schemeClr>
                </a:solidFill>
              </a:rPr>
              <a:t>Audit Committee</a:t>
            </a:r>
            <a:endParaRPr lang="en-US" sz="2000" b="1" dirty="0">
              <a:solidFill>
                <a:schemeClr val="accent4">
                  <a:lumMod val="50000"/>
                </a:schemeClr>
              </a:solidFill>
            </a:endParaRPr>
          </a:p>
        </p:txBody>
      </p:sp>
      <p:sp>
        <p:nvSpPr>
          <p:cNvPr id="11" name="Flowchart: Alternate Process 10"/>
          <p:cNvSpPr/>
          <p:nvPr/>
        </p:nvSpPr>
        <p:spPr>
          <a:xfrm>
            <a:off x="4572000" y="1143000"/>
            <a:ext cx="2057400" cy="61264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accent5">
                    <a:lumMod val="50000"/>
                  </a:schemeClr>
                </a:solidFill>
              </a:rPr>
              <a:t>Management</a:t>
            </a:r>
            <a:endParaRPr lang="en-US" sz="2000" b="1" dirty="0">
              <a:solidFill>
                <a:schemeClr val="accent5">
                  <a:lumMod val="50000"/>
                </a:schemeClr>
              </a:solidFill>
            </a:endParaRPr>
          </a:p>
        </p:txBody>
      </p:sp>
      <p:sp>
        <p:nvSpPr>
          <p:cNvPr id="12" name="Flowchart: Alternate Process 11"/>
          <p:cNvSpPr/>
          <p:nvPr/>
        </p:nvSpPr>
        <p:spPr>
          <a:xfrm>
            <a:off x="6934200" y="1143000"/>
            <a:ext cx="1600200" cy="612648"/>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solidFill>
                  <a:schemeClr val="accent4">
                    <a:lumMod val="50000"/>
                  </a:schemeClr>
                </a:solidFill>
              </a:rPr>
              <a:t>Auditors</a:t>
            </a:r>
            <a:endParaRPr lang="en-US" sz="2400" b="1" dirty="0">
              <a:solidFill>
                <a:schemeClr val="accent4">
                  <a:lumMod val="50000"/>
                </a:schemeClr>
              </a:solidFill>
            </a:endParaRPr>
          </a:p>
        </p:txBody>
      </p:sp>
      <p:graphicFrame>
        <p:nvGraphicFramePr>
          <p:cNvPr id="13" name="Table 12"/>
          <p:cNvGraphicFramePr>
            <a:graphicFrameLocks noGrp="1"/>
          </p:cNvGraphicFramePr>
          <p:nvPr/>
        </p:nvGraphicFramePr>
        <p:xfrm>
          <a:off x="304800" y="2057400"/>
          <a:ext cx="8305800" cy="3962400"/>
        </p:xfrm>
        <a:graphic>
          <a:graphicData uri="http://schemas.openxmlformats.org/drawingml/2006/table">
            <a:tbl>
              <a:tblPr firstRow="1" bandRow="1">
                <a:tableStyleId>{2D5ABB26-0587-4C30-8999-92F81FD0307C}</a:tableStyleId>
              </a:tblPr>
              <a:tblGrid>
                <a:gridCol w="8305800"/>
              </a:tblGrid>
              <a:tr h="3962400">
                <a:tc>
                  <a:txBody>
                    <a:bodyPr/>
                    <a:lstStyle/>
                    <a:p>
                      <a:endParaRPr lang="en-US" dirty="0"/>
                    </a:p>
                  </a:txBody>
                  <a:tcPr/>
                </a:tc>
              </a:tr>
            </a:tbl>
          </a:graphicData>
        </a:graphic>
      </p:graphicFrame>
      <p:sp>
        <p:nvSpPr>
          <p:cNvPr id="16" name="Flowchart: Alternate Process 15"/>
          <p:cNvSpPr/>
          <p:nvPr/>
        </p:nvSpPr>
        <p:spPr>
          <a:xfrm>
            <a:off x="0" y="2209800"/>
            <a:ext cx="3962400" cy="4648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rgbClr val="C00000"/>
                </a:solidFill>
              </a:rPr>
              <a:t>Directors - Section 217 (2AA)</a:t>
            </a:r>
            <a:endParaRPr lang="en-US" dirty="0" smtClean="0">
              <a:solidFill>
                <a:srgbClr val="C00000"/>
              </a:solidFill>
            </a:endParaRPr>
          </a:p>
          <a:p>
            <a:r>
              <a:rPr lang="en-US" dirty="0" smtClean="0"/>
              <a:t> </a:t>
            </a:r>
          </a:p>
          <a:p>
            <a:pPr algn="just" hangingPunct="0"/>
            <a:r>
              <a:rPr lang="en-US" dirty="0" smtClean="0"/>
              <a:t>Directors of a company to specifically state in the Directors Responsibility statement that they have taken proper and sufficient care for the maintenance of adequate accounting records in accordance with the provision of the Act for safeguarding the assets of the company and for preventing and detecting fraud and other irregularities</a:t>
            </a:r>
          </a:p>
          <a:p>
            <a:pPr algn="ctr"/>
            <a:endParaRPr lang="en-US" dirty="0"/>
          </a:p>
        </p:txBody>
      </p:sp>
      <p:sp>
        <p:nvSpPr>
          <p:cNvPr id="17" name="Flowchart: Alternate Process 16"/>
          <p:cNvSpPr/>
          <p:nvPr/>
        </p:nvSpPr>
        <p:spPr>
          <a:xfrm>
            <a:off x="4419600" y="2209800"/>
            <a:ext cx="2438400" cy="30480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hangingPunct="0"/>
            <a:r>
              <a:rPr lang="en-US" b="1" dirty="0" smtClean="0">
                <a:solidFill>
                  <a:srgbClr val="C00000"/>
                </a:solidFill>
              </a:rPr>
              <a:t>Clause 49 of listing agreement</a:t>
            </a:r>
            <a:endParaRPr lang="en-US" dirty="0" smtClean="0">
              <a:solidFill>
                <a:srgbClr val="C00000"/>
              </a:solidFill>
            </a:endParaRPr>
          </a:p>
          <a:p>
            <a:r>
              <a:rPr lang="en-US" dirty="0" smtClean="0"/>
              <a:t> </a:t>
            </a:r>
          </a:p>
          <a:p>
            <a:pPr algn="just" hangingPunct="0"/>
            <a:r>
              <a:rPr lang="en-US" dirty="0" smtClean="0"/>
              <a:t>CEO / CFO certification - Responsibility of control system and significant changes in internal control</a:t>
            </a:r>
          </a:p>
          <a:p>
            <a:pPr algn="ctr"/>
            <a:endParaRPr lang="en-US" dirty="0"/>
          </a:p>
        </p:txBody>
      </p:sp>
      <p:sp>
        <p:nvSpPr>
          <p:cNvPr id="19" name="Flowchart: Alternate Process 18"/>
          <p:cNvSpPr/>
          <p:nvPr/>
        </p:nvSpPr>
        <p:spPr>
          <a:xfrm>
            <a:off x="7086600" y="2057400"/>
            <a:ext cx="1828800" cy="48006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rgbClr val="C00000"/>
                </a:solidFill>
              </a:rPr>
              <a:t>CARO</a:t>
            </a:r>
            <a:endParaRPr lang="en-US" dirty="0" smtClean="0">
              <a:solidFill>
                <a:srgbClr val="C00000"/>
              </a:solidFill>
            </a:endParaRPr>
          </a:p>
          <a:p>
            <a:r>
              <a:rPr lang="en-US" dirty="0" smtClean="0"/>
              <a:t> </a:t>
            </a:r>
          </a:p>
          <a:p>
            <a:pPr hangingPunct="0"/>
            <a:r>
              <a:rPr lang="en-US" dirty="0" smtClean="0"/>
              <a:t>CARO required statutory auditors to report on internal control matters relating to inventory, fixed assets and sale of goods and services</a:t>
            </a:r>
          </a:p>
          <a:p>
            <a:pPr algn="ctr"/>
            <a:endParaRPr lang="en-US" dirty="0"/>
          </a:p>
        </p:txBody>
      </p:sp>
      <p:graphicFrame>
        <p:nvGraphicFramePr>
          <p:cNvPr id="14" name="Table 13"/>
          <p:cNvGraphicFramePr>
            <a:graphicFrameLocks noGrp="1"/>
          </p:cNvGraphicFramePr>
          <p:nvPr/>
        </p:nvGraphicFramePr>
        <p:xfrm>
          <a:off x="228600" y="685800"/>
          <a:ext cx="8001000" cy="533400"/>
        </p:xfrm>
        <a:graphic>
          <a:graphicData uri="http://schemas.openxmlformats.org/drawingml/2006/table">
            <a:tbl>
              <a:tblPr firstRow="1" bandRow="1">
                <a:tableStyleId>{2D5ABB26-0587-4C30-8999-92F81FD0307C}</a:tableStyleId>
              </a:tblPr>
              <a:tblGrid>
                <a:gridCol w="8001000"/>
              </a:tblGrid>
              <a:tr h="533400">
                <a:tc>
                  <a:txBody>
                    <a:bodyPr/>
                    <a:lstStyle/>
                    <a:p>
                      <a:pPr algn="ctr"/>
                      <a:r>
                        <a:rPr lang="en-US" sz="2800" b="1" dirty="0" smtClean="0">
                          <a:solidFill>
                            <a:srgbClr val="C00000"/>
                          </a:solidFill>
                          <a:latin typeface="Arial" pitchFamily="34" charset="0"/>
                          <a:cs typeface="Arial" pitchFamily="34" charset="0"/>
                        </a:rPr>
                        <a:t>Then</a:t>
                      </a:r>
                      <a:endParaRPr lang="en-US" sz="2800" b="1" dirty="0">
                        <a:solidFill>
                          <a:srgbClr val="C00000"/>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304800" y="1295400"/>
            <a:ext cx="2590800" cy="3505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b="1" dirty="0" smtClean="0">
                <a:solidFill>
                  <a:srgbClr val="C00000"/>
                </a:solidFill>
              </a:rPr>
              <a:t>Sec 134 (5) (e)</a:t>
            </a:r>
          </a:p>
          <a:p>
            <a:pPr algn="just"/>
            <a:endParaRPr lang="en-US" dirty="0" smtClean="0">
              <a:solidFill>
                <a:srgbClr val="C00000"/>
              </a:solidFill>
            </a:endParaRPr>
          </a:p>
          <a:p>
            <a:r>
              <a:rPr lang="en-US" dirty="0" smtClean="0"/>
              <a:t>Directors’</a:t>
            </a:r>
          </a:p>
          <a:p>
            <a:r>
              <a:rPr lang="en-US" dirty="0" smtClean="0"/>
              <a:t> to Responsibility</a:t>
            </a:r>
          </a:p>
          <a:p>
            <a:r>
              <a:rPr lang="en-US" dirty="0" smtClean="0"/>
              <a:t>states that they have</a:t>
            </a:r>
          </a:p>
          <a:p>
            <a:r>
              <a:rPr lang="en-US" dirty="0" smtClean="0"/>
              <a:t>laid down IFC</a:t>
            </a:r>
          </a:p>
          <a:p>
            <a:r>
              <a:rPr lang="en-US" dirty="0" smtClean="0"/>
              <a:t>to be followed</a:t>
            </a:r>
          </a:p>
          <a:p>
            <a:r>
              <a:rPr lang="en-US" dirty="0" smtClean="0"/>
              <a:t>By the company</a:t>
            </a:r>
          </a:p>
          <a:p>
            <a:r>
              <a:rPr lang="en-US" dirty="0" smtClean="0"/>
              <a:t>And such controls are adequate and   operating effectively</a:t>
            </a:r>
          </a:p>
          <a:p>
            <a:r>
              <a:rPr lang="en-US" dirty="0" smtClean="0"/>
              <a:t>(Listed company)</a:t>
            </a:r>
          </a:p>
          <a:p>
            <a:pPr algn="ctr"/>
            <a:endParaRPr lang="en-US" dirty="0"/>
          </a:p>
        </p:txBody>
      </p:sp>
      <p:sp>
        <p:nvSpPr>
          <p:cNvPr id="3" name="Flowchart: Alternate Process 2"/>
          <p:cNvSpPr/>
          <p:nvPr/>
        </p:nvSpPr>
        <p:spPr>
          <a:xfrm>
            <a:off x="3048000" y="1371600"/>
            <a:ext cx="2514600" cy="3124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smtClean="0">
                <a:solidFill>
                  <a:srgbClr val="C00000"/>
                </a:solidFill>
              </a:rPr>
              <a:t>Sec 177(4) (vii)&amp; Clause 49 (III)(D)</a:t>
            </a:r>
            <a:r>
              <a:rPr lang="en-US" dirty="0" smtClean="0"/>
              <a:t> </a:t>
            </a:r>
          </a:p>
          <a:p>
            <a:endParaRPr lang="en-US" dirty="0" smtClean="0"/>
          </a:p>
          <a:p>
            <a:r>
              <a:rPr lang="en-US" dirty="0" smtClean="0"/>
              <a:t>Audit committee to</a:t>
            </a:r>
          </a:p>
          <a:p>
            <a:r>
              <a:rPr lang="en-US" dirty="0" smtClean="0"/>
              <a:t>Evaluate internal</a:t>
            </a:r>
          </a:p>
          <a:p>
            <a:r>
              <a:rPr lang="en-US" dirty="0" smtClean="0"/>
              <a:t>financial control and</a:t>
            </a:r>
          </a:p>
          <a:p>
            <a:r>
              <a:rPr lang="en-US" dirty="0" smtClean="0"/>
              <a:t>Risk management</a:t>
            </a:r>
          </a:p>
          <a:p>
            <a:r>
              <a:rPr lang="en-US" dirty="0" smtClean="0"/>
              <a:t>systems</a:t>
            </a:r>
          </a:p>
          <a:p>
            <a:r>
              <a:rPr lang="en-US" dirty="0" smtClean="0"/>
              <a:t> </a:t>
            </a:r>
          </a:p>
          <a:p>
            <a:pPr algn="ctr"/>
            <a:endParaRPr lang="en-US" dirty="0"/>
          </a:p>
        </p:txBody>
      </p:sp>
      <p:sp>
        <p:nvSpPr>
          <p:cNvPr id="4" name="Flowchart: Alternate Process 3"/>
          <p:cNvSpPr/>
          <p:nvPr/>
        </p:nvSpPr>
        <p:spPr>
          <a:xfrm>
            <a:off x="5715000" y="1371600"/>
            <a:ext cx="2819400" cy="35052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hangingPunct="0"/>
            <a:r>
              <a:rPr lang="en-US" b="1" dirty="0" smtClean="0">
                <a:solidFill>
                  <a:srgbClr val="C00000"/>
                </a:solidFill>
              </a:rPr>
              <a:t>CFO &amp; CEO – Clause 49 of listing agreement</a:t>
            </a:r>
          </a:p>
          <a:p>
            <a:pPr hangingPunct="0"/>
            <a:endParaRPr lang="en-US" dirty="0" smtClean="0">
              <a:solidFill>
                <a:srgbClr val="C00000"/>
              </a:solidFill>
            </a:endParaRPr>
          </a:p>
          <a:p>
            <a:pPr hangingPunct="0"/>
            <a:r>
              <a:rPr lang="en-US" dirty="0" smtClean="0"/>
              <a:t>Accept responsibility for establishing and maintaining IC for FR and that they have evaluated the effectiveness of ICS of the company</a:t>
            </a:r>
          </a:p>
          <a:p>
            <a:pPr algn="ctr"/>
            <a:endParaRPr lang="en-US" dirty="0"/>
          </a:p>
        </p:txBody>
      </p:sp>
      <p:sp>
        <p:nvSpPr>
          <p:cNvPr id="5" name="Rectangle 4"/>
          <p:cNvSpPr/>
          <p:nvPr/>
        </p:nvSpPr>
        <p:spPr>
          <a:xfrm>
            <a:off x="609600" y="5105400"/>
            <a:ext cx="7467600" cy="1447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hangingPunct="0"/>
            <a:r>
              <a:rPr lang="en-US" b="1" dirty="0" smtClean="0">
                <a:solidFill>
                  <a:srgbClr val="C00000"/>
                </a:solidFill>
              </a:rPr>
              <a:t>Sec 143 (3) (</a:t>
            </a:r>
            <a:r>
              <a:rPr lang="en-US" b="1" dirty="0" err="1" smtClean="0">
                <a:solidFill>
                  <a:srgbClr val="C00000"/>
                </a:solidFill>
              </a:rPr>
              <a:t>i</a:t>
            </a:r>
            <a:r>
              <a:rPr lang="en-US" b="1" dirty="0" smtClean="0">
                <a:solidFill>
                  <a:srgbClr val="C00000"/>
                </a:solidFill>
              </a:rPr>
              <a:t>) &amp; Sec 143 (12)</a:t>
            </a:r>
            <a:endParaRPr lang="en-US" dirty="0" smtClean="0">
              <a:solidFill>
                <a:srgbClr val="C00000"/>
              </a:solidFill>
            </a:endParaRPr>
          </a:p>
          <a:p>
            <a:r>
              <a:rPr lang="en-US" dirty="0" smtClean="0"/>
              <a:t> The auditor’s report shall also state whether the company has adequate internal financial control system in place and the operating effectiveness of such control</a:t>
            </a:r>
          </a:p>
          <a:p>
            <a:pPr algn="ctr"/>
            <a:endParaRPr lang="en-US" dirty="0"/>
          </a:p>
        </p:txBody>
      </p:sp>
      <p:graphicFrame>
        <p:nvGraphicFramePr>
          <p:cNvPr id="6" name="Table 5"/>
          <p:cNvGraphicFramePr>
            <a:graphicFrameLocks noGrp="1"/>
          </p:cNvGraphicFramePr>
          <p:nvPr/>
        </p:nvGraphicFramePr>
        <p:xfrm>
          <a:off x="1295400" y="762000"/>
          <a:ext cx="6096000" cy="518160"/>
        </p:xfrm>
        <a:graphic>
          <a:graphicData uri="http://schemas.openxmlformats.org/drawingml/2006/table">
            <a:tbl>
              <a:tblPr firstRow="1" bandRow="1">
                <a:tableStyleId>{2D5ABB26-0587-4C30-8999-92F81FD0307C}</a:tableStyleId>
              </a:tblPr>
              <a:tblGrid>
                <a:gridCol w="6096000"/>
              </a:tblGrid>
              <a:tr h="447040">
                <a:tc>
                  <a:txBody>
                    <a:bodyPr/>
                    <a:lstStyle/>
                    <a:p>
                      <a:pPr algn="ctr"/>
                      <a:r>
                        <a:rPr lang="en-US" sz="2800" b="1" dirty="0" smtClean="0">
                          <a:solidFill>
                            <a:schemeClr val="accent6">
                              <a:lumMod val="50000"/>
                            </a:schemeClr>
                          </a:solidFill>
                        </a:rPr>
                        <a:t>Now</a:t>
                      </a:r>
                      <a:endParaRPr lang="en-US" sz="2800" b="1" dirty="0">
                        <a:solidFill>
                          <a:schemeClr val="accent6">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990600"/>
          <a:ext cx="8305800" cy="5425440"/>
        </p:xfrm>
        <a:graphic>
          <a:graphicData uri="http://schemas.openxmlformats.org/drawingml/2006/table">
            <a:tbl>
              <a:tblPr firstRow="1" bandRow="1">
                <a:tableStyleId>{2D5ABB26-0587-4C30-8999-92F81FD0307C}</a:tableStyleId>
              </a:tblPr>
              <a:tblGrid>
                <a:gridCol w="8305800"/>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1" kern="1200" smtClean="0">
                          <a:solidFill>
                            <a:schemeClr val="tx1"/>
                          </a:solidFill>
                          <a:latin typeface="Arial" pitchFamily="34" charset="0"/>
                          <a:ea typeface="+mn-ea"/>
                          <a:cs typeface="Arial" pitchFamily="34" charset="0"/>
                        </a:rPr>
                        <a:t>    </a:t>
                      </a:r>
                      <a:r>
                        <a:rPr kumimoji="0" lang="en-US" sz="3200" b="1" kern="1200" smtClean="0">
                          <a:solidFill>
                            <a:srgbClr val="C00000"/>
                          </a:solidFill>
                          <a:latin typeface="Arial" pitchFamily="34" charset="0"/>
                          <a:ea typeface="+mn-ea"/>
                          <a:cs typeface="Arial" pitchFamily="34" charset="0"/>
                        </a:rPr>
                        <a:t>IFC </a:t>
                      </a:r>
                      <a:r>
                        <a:rPr kumimoji="0" lang="en-US" sz="3200" b="1" kern="1200" dirty="0" smtClean="0">
                          <a:solidFill>
                            <a:srgbClr val="C00000"/>
                          </a:solidFill>
                          <a:latin typeface="Arial" pitchFamily="34" charset="0"/>
                          <a:ea typeface="+mn-ea"/>
                          <a:cs typeface="Arial" pitchFamily="34" charset="0"/>
                        </a:rPr>
                        <a:t>definition as per Companies Act</a:t>
                      </a:r>
                    </a:p>
                  </a:txBody>
                  <a:tcPr/>
                </a:tc>
              </a:tr>
              <a:tr h="4274419">
                <a:tc>
                  <a:txBody>
                    <a:bodyPr/>
                    <a:lstStyle/>
                    <a:p>
                      <a:pPr algn="just"/>
                      <a:r>
                        <a:rPr kumimoji="0" lang="en-US" sz="2400" kern="1200" dirty="0" smtClean="0">
                          <a:solidFill>
                            <a:schemeClr val="tx1"/>
                          </a:solidFill>
                          <a:latin typeface="Arial" pitchFamily="34" charset="0"/>
                          <a:ea typeface="+mn-ea"/>
                          <a:cs typeface="Arial" pitchFamily="34" charset="0"/>
                        </a:rPr>
                        <a:t>Internal financial controls means </a:t>
                      </a:r>
                    </a:p>
                    <a:p>
                      <a:pPr algn="just"/>
                      <a:endParaRPr kumimoji="0" lang="en-US" sz="2400" kern="1200" dirty="0" smtClean="0">
                        <a:solidFill>
                          <a:schemeClr val="accent5">
                            <a:lumMod val="50000"/>
                          </a:schemeClr>
                        </a:solidFill>
                        <a:latin typeface="Arial" pitchFamily="34" charset="0"/>
                        <a:ea typeface="+mn-ea"/>
                        <a:cs typeface="Arial" pitchFamily="34" charset="0"/>
                      </a:endParaRPr>
                    </a:p>
                    <a:p>
                      <a:pPr algn="just"/>
                      <a:r>
                        <a:rPr kumimoji="0" lang="en-US" sz="2400" b="1" kern="1200" dirty="0" smtClean="0">
                          <a:solidFill>
                            <a:schemeClr val="accent5">
                              <a:lumMod val="50000"/>
                            </a:schemeClr>
                          </a:solidFill>
                          <a:latin typeface="Arial" pitchFamily="34" charset="0"/>
                          <a:ea typeface="+mn-ea"/>
                          <a:cs typeface="Arial" pitchFamily="34" charset="0"/>
                        </a:rPr>
                        <a:t>Policies and procedures adopted by the company for ensuring orderly and efficient conduct of its business</a:t>
                      </a:r>
                    </a:p>
                    <a:p>
                      <a:pPr algn="just"/>
                      <a:r>
                        <a:rPr kumimoji="0" lang="en-US" sz="2400" b="1" kern="1200" dirty="0" smtClean="0">
                          <a:solidFill>
                            <a:schemeClr val="accent5">
                              <a:lumMod val="50000"/>
                            </a:schemeClr>
                          </a:solidFill>
                          <a:latin typeface="Arial" pitchFamily="34" charset="0"/>
                          <a:ea typeface="+mn-ea"/>
                          <a:cs typeface="Arial" pitchFamily="34" charset="0"/>
                        </a:rPr>
                        <a:t>Including</a:t>
                      </a:r>
                    </a:p>
                    <a:p>
                      <a:pPr algn="just"/>
                      <a:endParaRPr kumimoji="0" lang="en-US" sz="2400" b="1" kern="1200" dirty="0" smtClean="0">
                        <a:solidFill>
                          <a:schemeClr val="accent5">
                            <a:lumMod val="50000"/>
                          </a:schemeClr>
                        </a:solidFill>
                        <a:latin typeface="Arial" pitchFamily="34" charset="0"/>
                        <a:ea typeface="+mn-ea"/>
                        <a:cs typeface="Arial" pitchFamily="34" charset="0"/>
                      </a:endParaRPr>
                    </a:p>
                    <a:p>
                      <a:pPr algn="just">
                        <a:buFont typeface="Arial" pitchFamily="34" charset="0"/>
                        <a:buChar char="•"/>
                      </a:pPr>
                      <a:r>
                        <a:rPr kumimoji="0" lang="en-US" sz="2400" kern="1200" baseline="0" dirty="0" smtClean="0">
                          <a:solidFill>
                            <a:schemeClr val="tx1"/>
                          </a:solidFill>
                          <a:latin typeface="Arial" pitchFamily="34" charset="0"/>
                          <a:ea typeface="+mn-ea"/>
                          <a:cs typeface="Arial" pitchFamily="34" charset="0"/>
                        </a:rPr>
                        <a:t> </a:t>
                      </a:r>
                      <a:r>
                        <a:rPr kumimoji="0" lang="en-US" sz="2400" kern="1200" dirty="0" smtClean="0">
                          <a:solidFill>
                            <a:schemeClr val="tx1"/>
                          </a:solidFill>
                          <a:latin typeface="Arial" pitchFamily="34" charset="0"/>
                          <a:ea typeface="+mn-ea"/>
                          <a:cs typeface="Arial" pitchFamily="34" charset="0"/>
                        </a:rPr>
                        <a:t> Adherence to company’s policies </a:t>
                      </a:r>
                    </a:p>
                    <a:p>
                      <a:pPr algn="just">
                        <a:buFont typeface="Arial" pitchFamily="34" charset="0"/>
                        <a:buChar char="•"/>
                      </a:pPr>
                      <a:r>
                        <a:rPr kumimoji="0" lang="en-US" sz="2400" kern="1200" dirty="0" smtClean="0">
                          <a:solidFill>
                            <a:schemeClr val="tx1"/>
                          </a:solidFill>
                          <a:latin typeface="Arial" pitchFamily="34" charset="0"/>
                          <a:ea typeface="+mn-ea"/>
                          <a:cs typeface="Arial" pitchFamily="34" charset="0"/>
                        </a:rPr>
                        <a:t>  The safeguarding of its assets </a:t>
                      </a:r>
                    </a:p>
                    <a:p>
                      <a:pPr algn="just">
                        <a:buFont typeface="Arial" pitchFamily="34" charset="0"/>
                        <a:buChar char="•"/>
                      </a:pPr>
                      <a:r>
                        <a:rPr kumimoji="0" lang="en-US" sz="2400" kern="1200" dirty="0" smtClean="0">
                          <a:solidFill>
                            <a:schemeClr val="tx1"/>
                          </a:solidFill>
                          <a:latin typeface="Arial" pitchFamily="34" charset="0"/>
                          <a:ea typeface="+mn-ea"/>
                          <a:cs typeface="Arial" pitchFamily="34" charset="0"/>
                        </a:rPr>
                        <a:t>  The Prevention and detection of frauds and errors </a:t>
                      </a:r>
                    </a:p>
                    <a:p>
                      <a:pPr algn="just">
                        <a:buFont typeface="Arial" pitchFamily="34" charset="0"/>
                        <a:buChar char="•"/>
                      </a:pPr>
                      <a:r>
                        <a:rPr kumimoji="0" lang="en-US" sz="2400" kern="1200" dirty="0" smtClean="0">
                          <a:solidFill>
                            <a:schemeClr val="tx1"/>
                          </a:solidFill>
                          <a:latin typeface="Arial" pitchFamily="34" charset="0"/>
                          <a:ea typeface="+mn-ea"/>
                          <a:cs typeface="Arial" pitchFamily="34" charset="0"/>
                        </a:rPr>
                        <a:t>  The accuracy and completeness of the accounting</a:t>
                      </a:r>
                    </a:p>
                    <a:p>
                      <a:pPr algn="just"/>
                      <a:r>
                        <a:rPr kumimoji="0" lang="en-US" sz="2400" kern="1200" baseline="0" dirty="0" smtClean="0">
                          <a:solidFill>
                            <a:schemeClr val="tx1"/>
                          </a:solidFill>
                          <a:latin typeface="Arial" pitchFamily="34" charset="0"/>
                          <a:ea typeface="+mn-ea"/>
                          <a:cs typeface="Arial" pitchFamily="34" charset="0"/>
                        </a:rPr>
                        <a:t>    Records and </a:t>
                      </a:r>
                      <a:endParaRPr kumimoji="0" lang="en-US" sz="2400" kern="1200" dirty="0" smtClean="0">
                        <a:solidFill>
                          <a:schemeClr val="tx1"/>
                        </a:solidFill>
                        <a:latin typeface="Arial" pitchFamily="34" charset="0"/>
                        <a:ea typeface="+mn-ea"/>
                        <a:cs typeface="Arial" pitchFamily="34" charset="0"/>
                      </a:endParaRPr>
                    </a:p>
                    <a:p>
                      <a:pPr algn="just">
                        <a:buFont typeface="Arial" pitchFamily="34" charset="0"/>
                        <a:buChar char="•"/>
                      </a:pPr>
                      <a:r>
                        <a:rPr kumimoji="0" lang="en-US" sz="2400" kern="1200" dirty="0" smtClean="0">
                          <a:solidFill>
                            <a:schemeClr val="tx1"/>
                          </a:solidFill>
                          <a:latin typeface="Arial" pitchFamily="34" charset="0"/>
                          <a:ea typeface="+mn-ea"/>
                          <a:cs typeface="Arial" pitchFamily="34" charset="0"/>
                        </a:rPr>
                        <a:t>  The timely preparation of reliable financial information</a:t>
                      </a:r>
                    </a:p>
                    <a:p>
                      <a:endParaRPr lang="en-US" sz="24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43000"/>
          <a:ext cx="8153400" cy="5425440"/>
        </p:xfrm>
        <a:graphic>
          <a:graphicData uri="http://schemas.openxmlformats.org/drawingml/2006/table">
            <a:tbl>
              <a:tblPr firstRow="1" bandRow="1">
                <a:tableStyleId>{2D5ABB26-0587-4C30-8999-92F81FD0307C}</a:tableStyleId>
              </a:tblPr>
              <a:tblGrid>
                <a:gridCol w="8153400"/>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1" kern="1200" dirty="0" smtClean="0">
                          <a:solidFill>
                            <a:srgbClr val="C00000"/>
                          </a:solidFill>
                          <a:latin typeface="Arial" pitchFamily="34" charset="0"/>
                          <a:ea typeface="+mn-ea"/>
                          <a:cs typeface="Arial" pitchFamily="34" charset="0"/>
                        </a:rPr>
                        <a:t>               What is required ?</a:t>
                      </a:r>
                    </a:p>
                  </a:txBody>
                  <a:tcPr/>
                </a:tc>
              </a:tr>
              <a:tr h="4538478">
                <a:tc>
                  <a:txBody>
                    <a:bodyPr/>
                    <a:lstStyle/>
                    <a:p>
                      <a:pPr lvl="0" algn="just"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A demonstrable documented framework for internal      financial controls </a:t>
                      </a:r>
                    </a:p>
                    <a:p>
                      <a:pPr lvl="0" algn="just" hangingPunct="0">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lvl="0" algn="just"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Documentation of controls that actually mitigate the risk of significant misstatements </a:t>
                      </a:r>
                    </a:p>
                    <a:p>
                      <a:pPr lvl="0" algn="just" hangingPunct="0">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lvl="0" algn="just"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Requisite accountability for financial reporting structure </a:t>
                      </a:r>
                    </a:p>
                    <a:p>
                      <a:pPr lvl="0" algn="just" hangingPunct="0">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lvl="0" algn="just"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Fraud risks and controls at the process level to be understood and are demonstrable </a:t>
                      </a:r>
                    </a:p>
                    <a:p>
                      <a:pPr lvl="0" algn="just" hangingPunct="0">
                        <a:buFont typeface="Wingdings" pitchFamily="2" charset="2"/>
                        <a:buNone/>
                      </a:pPr>
                      <a:endParaRPr kumimoji="0" lang="en-US" sz="2400" kern="1200" dirty="0" smtClean="0">
                        <a:solidFill>
                          <a:schemeClr val="tx1"/>
                        </a:solidFill>
                        <a:latin typeface="Arial" pitchFamily="34" charset="0"/>
                        <a:ea typeface="+mn-ea"/>
                        <a:cs typeface="Arial" pitchFamily="34" charset="0"/>
                      </a:endParaRPr>
                    </a:p>
                    <a:p>
                      <a:pPr lvl="0" algn="just" hangingPunct="0">
                        <a:buFont typeface="Arial" pitchFamily="34" charset="0"/>
                        <a:buChar char="•"/>
                      </a:pPr>
                      <a:r>
                        <a:rPr kumimoji="0" lang="en-US" sz="2400" kern="1200" dirty="0" smtClean="0">
                          <a:solidFill>
                            <a:schemeClr val="tx1"/>
                          </a:solidFill>
                          <a:latin typeface="Arial" pitchFamily="34" charset="0"/>
                          <a:ea typeface="+mn-ea"/>
                          <a:cs typeface="Arial" pitchFamily="34" charset="0"/>
                        </a:rPr>
                        <a:t>Testing of operating effectiveness of controls </a:t>
                      </a:r>
                    </a:p>
                    <a:p>
                      <a:endParaRPr lang="en-US" sz="24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066800"/>
          <a:ext cx="7772400" cy="5781040"/>
        </p:xfrm>
        <a:graphic>
          <a:graphicData uri="http://schemas.openxmlformats.org/drawingml/2006/table">
            <a:tbl>
              <a:tblPr firstRow="1" bandRow="1">
                <a:tableStyleId>{2D5ABB26-0587-4C30-8999-92F81FD0307C}</a:tableStyleId>
              </a:tblPr>
              <a:tblGrid>
                <a:gridCol w="7772400"/>
              </a:tblGrid>
              <a:tr h="660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1" u="none" kern="1200" dirty="0" smtClean="0">
                          <a:solidFill>
                            <a:srgbClr val="C00000"/>
                          </a:solidFill>
                          <a:latin typeface="Arial" pitchFamily="34" charset="0"/>
                          <a:ea typeface="+mn-ea"/>
                          <a:cs typeface="Arial" pitchFamily="34" charset="0"/>
                        </a:rPr>
                        <a:t>Components of Internal Control-COSO </a:t>
                      </a:r>
                    </a:p>
                  </a:txBody>
                  <a:tcPr/>
                </a:tc>
              </a:tr>
              <a:tr h="3682799">
                <a:tc>
                  <a:txBody>
                    <a:bodyPr/>
                    <a:lstStyle/>
                    <a:p>
                      <a:pPr algn="just" hangingPunct="0"/>
                      <a:r>
                        <a:rPr kumimoji="0" lang="en-US" sz="2400" kern="1200" dirty="0" smtClean="0">
                          <a:solidFill>
                            <a:schemeClr val="tx1"/>
                          </a:solidFill>
                          <a:latin typeface="Arial" pitchFamily="34" charset="0"/>
                          <a:ea typeface="+mn-ea"/>
                          <a:cs typeface="Arial" pitchFamily="34" charset="0"/>
                        </a:rPr>
                        <a:t>Internal control consists of five interrelated components, derived from the way management runs a business, and are integrated with the management process:</a:t>
                      </a:r>
                    </a:p>
                    <a:p>
                      <a:pPr algn="just" hangingPunct="0"/>
                      <a:endParaRPr kumimoji="0" lang="en-US" sz="2400" kern="1200" dirty="0" smtClean="0">
                        <a:solidFill>
                          <a:schemeClr val="tx1"/>
                        </a:solidFill>
                        <a:latin typeface="Arial" pitchFamily="34" charset="0"/>
                        <a:ea typeface="+mn-ea"/>
                        <a:cs typeface="Arial" pitchFamily="34" charset="0"/>
                      </a:endParaRPr>
                    </a:p>
                    <a:p>
                      <a:pPr algn="just">
                        <a:buFont typeface="Wingdings" pitchFamily="2" charset="2"/>
                        <a:buChar char="Ø"/>
                      </a:pPr>
                      <a:r>
                        <a:rPr kumimoji="0" lang="en-US" sz="2400" b="1" kern="1200" dirty="0" smtClean="0">
                          <a:solidFill>
                            <a:srgbClr val="00B050"/>
                          </a:solidFill>
                          <a:latin typeface="Arial" pitchFamily="34" charset="0"/>
                          <a:ea typeface="+mn-ea"/>
                          <a:cs typeface="Arial" pitchFamily="34" charset="0"/>
                        </a:rPr>
                        <a:t> Control Environment </a:t>
                      </a:r>
                    </a:p>
                    <a:p>
                      <a:pPr algn="just">
                        <a:buFont typeface="Wingdings" pitchFamily="2" charset="2"/>
                        <a:buNone/>
                      </a:pPr>
                      <a:endParaRPr kumimoji="0" lang="en-US" sz="2400" b="1" kern="1200" dirty="0" smtClean="0">
                        <a:solidFill>
                          <a:srgbClr val="00B050"/>
                        </a:solidFill>
                        <a:latin typeface="Arial" pitchFamily="34" charset="0"/>
                        <a:ea typeface="+mn-ea"/>
                        <a:cs typeface="Arial" pitchFamily="34" charset="0"/>
                      </a:endParaRPr>
                    </a:p>
                    <a:p>
                      <a:pPr algn="just">
                        <a:buFont typeface="Wingdings" pitchFamily="2" charset="2"/>
                        <a:buChar char="Ø"/>
                      </a:pPr>
                      <a:r>
                        <a:rPr kumimoji="0" lang="en-US" sz="2400" b="1" kern="1200" dirty="0" smtClean="0">
                          <a:solidFill>
                            <a:srgbClr val="00B050"/>
                          </a:solidFill>
                          <a:latin typeface="Arial" pitchFamily="34" charset="0"/>
                          <a:ea typeface="+mn-ea"/>
                          <a:cs typeface="Arial" pitchFamily="34" charset="0"/>
                        </a:rPr>
                        <a:t> Risk Assessment </a:t>
                      </a:r>
                    </a:p>
                    <a:p>
                      <a:pPr algn="just">
                        <a:buFont typeface="Wingdings" pitchFamily="2" charset="2"/>
                        <a:buNone/>
                      </a:pPr>
                      <a:endParaRPr kumimoji="0" lang="en-US" sz="2400" b="1" kern="1200" dirty="0" smtClean="0">
                        <a:solidFill>
                          <a:srgbClr val="00B050"/>
                        </a:solidFill>
                        <a:latin typeface="Arial" pitchFamily="34" charset="0"/>
                        <a:ea typeface="+mn-ea"/>
                        <a:cs typeface="Arial" pitchFamily="34" charset="0"/>
                      </a:endParaRPr>
                    </a:p>
                    <a:p>
                      <a:pPr algn="just">
                        <a:buFont typeface="Wingdings" pitchFamily="2" charset="2"/>
                        <a:buChar char="Ø"/>
                      </a:pPr>
                      <a:r>
                        <a:rPr kumimoji="0" lang="en-US" sz="2400" b="1" kern="1200" dirty="0" smtClean="0">
                          <a:solidFill>
                            <a:srgbClr val="00B050"/>
                          </a:solidFill>
                          <a:latin typeface="Arial" pitchFamily="34" charset="0"/>
                          <a:ea typeface="+mn-ea"/>
                          <a:cs typeface="Arial" pitchFamily="34" charset="0"/>
                        </a:rPr>
                        <a:t> Control Activities</a:t>
                      </a:r>
                    </a:p>
                    <a:p>
                      <a:pPr algn="just">
                        <a:buFont typeface="Wingdings" pitchFamily="2" charset="2"/>
                        <a:buNone/>
                      </a:pPr>
                      <a:endParaRPr kumimoji="0" lang="en-US" sz="2400" b="1" kern="1200" dirty="0" smtClean="0">
                        <a:solidFill>
                          <a:srgbClr val="00B050"/>
                        </a:solidFill>
                        <a:latin typeface="Arial" pitchFamily="34" charset="0"/>
                        <a:ea typeface="+mn-ea"/>
                        <a:cs typeface="Arial" pitchFamily="34" charset="0"/>
                      </a:endParaRPr>
                    </a:p>
                    <a:p>
                      <a:pPr algn="just">
                        <a:buFont typeface="Wingdings" pitchFamily="2" charset="2"/>
                        <a:buChar char="Ø"/>
                      </a:pPr>
                      <a:r>
                        <a:rPr kumimoji="0" lang="en-US" sz="2400" b="1" kern="1200" dirty="0" smtClean="0">
                          <a:solidFill>
                            <a:srgbClr val="00B050"/>
                          </a:solidFill>
                          <a:latin typeface="Arial" pitchFamily="34" charset="0"/>
                          <a:ea typeface="+mn-ea"/>
                          <a:cs typeface="Arial" pitchFamily="34" charset="0"/>
                        </a:rPr>
                        <a:t> Information &amp; Communication </a:t>
                      </a:r>
                    </a:p>
                    <a:p>
                      <a:pPr algn="just">
                        <a:buFont typeface="Wingdings" pitchFamily="2" charset="2"/>
                        <a:buNone/>
                      </a:pPr>
                      <a:endParaRPr kumimoji="0" lang="en-US" sz="2400" b="1" kern="1200" dirty="0" smtClean="0">
                        <a:solidFill>
                          <a:srgbClr val="00B050"/>
                        </a:solidFill>
                        <a:latin typeface="Arial" pitchFamily="34" charset="0"/>
                        <a:ea typeface="+mn-ea"/>
                        <a:cs typeface="Arial" pitchFamily="34" charset="0"/>
                      </a:endParaRPr>
                    </a:p>
                    <a:p>
                      <a:pPr algn="just">
                        <a:buFont typeface="Wingdings" pitchFamily="2" charset="2"/>
                        <a:buChar char="Ø"/>
                      </a:pPr>
                      <a:r>
                        <a:rPr kumimoji="0" lang="en-US" sz="2400" b="1" kern="1200" dirty="0" smtClean="0">
                          <a:solidFill>
                            <a:srgbClr val="00B050"/>
                          </a:solidFill>
                          <a:latin typeface="Arial" pitchFamily="34" charset="0"/>
                          <a:ea typeface="+mn-ea"/>
                          <a:cs typeface="Arial" pitchFamily="34" charset="0"/>
                        </a:rPr>
                        <a:t> Monitoring </a:t>
                      </a:r>
                    </a:p>
                    <a:p>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983</Words>
  <Application>Microsoft Office PowerPoint</Application>
  <PresentationFormat>On-screen Show (4:3)</PresentationFormat>
  <Paragraphs>139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An overview of Internal Controls Structure &amp; Mechanism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Sunil Kumar Gupta { Internal Audit, Delhi }</dc:creator>
  <cp:lastModifiedBy>ITS</cp:lastModifiedBy>
  <cp:revision>29</cp:revision>
  <dcterms:created xsi:type="dcterms:W3CDTF">2006-08-16T00:00:00Z</dcterms:created>
  <dcterms:modified xsi:type="dcterms:W3CDTF">2016-04-14T15:03:48Z</dcterms:modified>
</cp:coreProperties>
</file>