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1" r:id="rId2"/>
    <p:sldId id="258" r:id="rId3"/>
    <p:sldId id="259" r:id="rId4"/>
    <p:sldId id="260" r:id="rId5"/>
    <p:sldId id="261" r:id="rId6"/>
    <p:sldId id="262" r:id="rId7"/>
    <p:sldId id="263" r:id="rId8"/>
    <p:sldId id="264" r:id="rId9"/>
    <p:sldId id="265" r:id="rId10"/>
    <p:sldId id="266" r:id="rId11"/>
    <p:sldId id="267" r:id="rId12"/>
    <p:sldId id="268" r:id="rId13"/>
    <p:sldId id="269" r:id="rId14"/>
    <p:sldId id="273"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96" d="100"/>
          <a:sy n="96" d="100"/>
        </p:scale>
        <p:origin x="8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755861-5F7C-4A99-911C-B8B8237B7D96}" type="datetimeFigureOut">
              <a:rPr lang="en-IN" smtClean="0"/>
              <a:t>20-03-2017</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152828-AE92-4C8F-8DE9-C20BB09704FA}" type="slidenum">
              <a:rPr lang="en-IN" smtClean="0"/>
              <a:t>‹#›</a:t>
            </a:fld>
            <a:endParaRPr lang="en-IN"/>
          </a:p>
        </p:txBody>
      </p:sp>
    </p:spTree>
    <p:extLst>
      <p:ext uri="{BB962C8B-B14F-4D97-AF65-F5344CB8AC3E}">
        <p14:creationId xmlns:p14="http://schemas.microsoft.com/office/powerpoint/2010/main" val="277926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29893D0-7576-401C-9046-F2735B04097D}" type="datetimeFigureOut">
              <a:rPr lang="en-IN" smtClean="0"/>
              <a:t>20-03-2017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0EA8CB-B5E0-48AD-B2BF-83C24E7AC305}" type="slidenum">
              <a:rPr lang="en-IN" smtClean="0"/>
              <a:t>‹#›</a:t>
            </a:fld>
            <a:endParaRPr lang="en-IN"/>
          </a:p>
        </p:txBody>
      </p:sp>
    </p:spTree>
    <p:extLst>
      <p:ext uri="{BB962C8B-B14F-4D97-AF65-F5344CB8AC3E}">
        <p14:creationId xmlns:p14="http://schemas.microsoft.com/office/powerpoint/2010/main" val="3988953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29893D0-7576-401C-9046-F2735B04097D}" type="datetimeFigureOut">
              <a:rPr lang="en-IN" smtClean="0"/>
              <a:t>20-03-2017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0EA8CB-B5E0-48AD-B2BF-83C24E7AC305}" type="slidenum">
              <a:rPr lang="en-IN" smtClean="0"/>
              <a:t>‹#›</a:t>
            </a:fld>
            <a:endParaRPr lang="en-IN"/>
          </a:p>
        </p:txBody>
      </p:sp>
    </p:spTree>
    <p:extLst>
      <p:ext uri="{BB962C8B-B14F-4D97-AF65-F5344CB8AC3E}">
        <p14:creationId xmlns:p14="http://schemas.microsoft.com/office/powerpoint/2010/main" val="2900254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29893D0-7576-401C-9046-F2735B04097D}" type="datetimeFigureOut">
              <a:rPr lang="en-IN" smtClean="0"/>
              <a:t>20-03-2017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0EA8CB-B5E0-48AD-B2BF-83C24E7AC305}" type="slidenum">
              <a:rPr lang="en-IN" smtClean="0"/>
              <a:t>‹#›</a:t>
            </a:fld>
            <a:endParaRPr lang="en-IN"/>
          </a:p>
        </p:txBody>
      </p:sp>
    </p:spTree>
    <p:extLst>
      <p:ext uri="{BB962C8B-B14F-4D97-AF65-F5344CB8AC3E}">
        <p14:creationId xmlns:p14="http://schemas.microsoft.com/office/powerpoint/2010/main" val="3389038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29893D0-7576-401C-9046-F2735B04097D}" type="datetimeFigureOut">
              <a:rPr lang="en-IN" smtClean="0"/>
              <a:t>20-03-2017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0EA8CB-B5E0-48AD-B2BF-83C24E7AC305}" type="slidenum">
              <a:rPr lang="en-IN" smtClean="0"/>
              <a:t>‹#›</a:t>
            </a:fld>
            <a:endParaRPr lang="en-IN"/>
          </a:p>
        </p:txBody>
      </p:sp>
    </p:spTree>
    <p:extLst>
      <p:ext uri="{BB962C8B-B14F-4D97-AF65-F5344CB8AC3E}">
        <p14:creationId xmlns:p14="http://schemas.microsoft.com/office/powerpoint/2010/main" val="8424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9893D0-7576-401C-9046-F2735B04097D}" type="datetimeFigureOut">
              <a:rPr lang="en-IN" smtClean="0"/>
              <a:t>20-03-2017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0EA8CB-B5E0-48AD-B2BF-83C24E7AC305}" type="slidenum">
              <a:rPr lang="en-IN" smtClean="0"/>
              <a:t>‹#›</a:t>
            </a:fld>
            <a:endParaRPr lang="en-IN"/>
          </a:p>
        </p:txBody>
      </p:sp>
    </p:spTree>
    <p:extLst>
      <p:ext uri="{BB962C8B-B14F-4D97-AF65-F5344CB8AC3E}">
        <p14:creationId xmlns:p14="http://schemas.microsoft.com/office/powerpoint/2010/main" val="1193740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29893D0-7576-401C-9046-F2735B04097D}" type="datetimeFigureOut">
              <a:rPr lang="en-IN" smtClean="0"/>
              <a:t>20-03-2017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0EA8CB-B5E0-48AD-B2BF-83C24E7AC305}" type="slidenum">
              <a:rPr lang="en-IN" smtClean="0"/>
              <a:t>‹#›</a:t>
            </a:fld>
            <a:endParaRPr lang="en-IN"/>
          </a:p>
        </p:txBody>
      </p:sp>
    </p:spTree>
    <p:extLst>
      <p:ext uri="{BB962C8B-B14F-4D97-AF65-F5344CB8AC3E}">
        <p14:creationId xmlns:p14="http://schemas.microsoft.com/office/powerpoint/2010/main" val="2496603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29893D0-7576-401C-9046-F2735B04097D}" type="datetimeFigureOut">
              <a:rPr lang="en-IN" smtClean="0"/>
              <a:t>20-03-2017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50EA8CB-B5E0-48AD-B2BF-83C24E7AC305}" type="slidenum">
              <a:rPr lang="en-IN" smtClean="0"/>
              <a:t>‹#›</a:t>
            </a:fld>
            <a:endParaRPr lang="en-IN"/>
          </a:p>
        </p:txBody>
      </p:sp>
    </p:spTree>
    <p:extLst>
      <p:ext uri="{BB962C8B-B14F-4D97-AF65-F5344CB8AC3E}">
        <p14:creationId xmlns:p14="http://schemas.microsoft.com/office/powerpoint/2010/main" val="3695483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29893D0-7576-401C-9046-F2735B04097D}" type="datetimeFigureOut">
              <a:rPr lang="en-IN" smtClean="0"/>
              <a:t>20-03-2017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50EA8CB-B5E0-48AD-B2BF-83C24E7AC305}" type="slidenum">
              <a:rPr lang="en-IN" smtClean="0"/>
              <a:t>‹#›</a:t>
            </a:fld>
            <a:endParaRPr lang="en-IN"/>
          </a:p>
        </p:txBody>
      </p:sp>
    </p:spTree>
    <p:extLst>
      <p:ext uri="{BB962C8B-B14F-4D97-AF65-F5344CB8AC3E}">
        <p14:creationId xmlns:p14="http://schemas.microsoft.com/office/powerpoint/2010/main" val="2881128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893D0-7576-401C-9046-F2735B04097D}" type="datetimeFigureOut">
              <a:rPr lang="en-IN" smtClean="0"/>
              <a:t>20-03-2017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50EA8CB-B5E0-48AD-B2BF-83C24E7AC305}" type="slidenum">
              <a:rPr lang="en-IN" smtClean="0"/>
              <a:t>‹#›</a:t>
            </a:fld>
            <a:endParaRPr lang="en-IN"/>
          </a:p>
        </p:txBody>
      </p:sp>
    </p:spTree>
    <p:extLst>
      <p:ext uri="{BB962C8B-B14F-4D97-AF65-F5344CB8AC3E}">
        <p14:creationId xmlns:p14="http://schemas.microsoft.com/office/powerpoint/2010/main" val="3173483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893D0-7576-401C-9046-F2735B04097D}" type="datetimeFigureOut">
              <a:rPr lang="en-IN" smtClean="0"/>
              <a:t>20-03-2017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0EA8CB-B5E0-48AD-B2BF-83C24E7AC305}" type="slidenum">
              <a:rPr lang="en-IN" smtClean="0"/>
              <a:t>‹#›</a:t>
            </a:fld>
            <a:endParaRPr lang="en-IN"/>
          </a:p>
        </p:txBody>
      </p:sp>
    </p:spTree>
    <p:extLst>
      <p:ext uri="{BB962C8B-B14F-4D97-AF65-F5344CB8AC3E}">
        <p14:creationId xmlns:p14="http://schemas.microsoft.com/office/powerpoint/2010/main" val="2410572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893D0-7576-401C-9046-F2735B04097D}" type="datetimeFigureOut">
              <a:rPr lang="en-IN" smtClean="0"/>
              <a:t>20-03-2017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0EA8CB-B5E0-48AD-B2BF-83C24E7AC305}" type="slidenum">
              <a:rPr lang="en-IN" smtClean="0"/>
              <a:t>‹#›</a:t>
            </a:fld>
            <a:endParaRPr lang="en-IN"/>
          </a:p>
        </p:txBody>
      </p:sp>
    </p:spTree>
    <p:extLst>
      <p:ext uri="{BB962C8B-B14F-4D97-AF65-F5344CB8AC3E}">
        <p14:creationId xmlns:p14="http://schemas.microsoft.com/office/powerpoint/2010/main" val="202089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893D0-7576-401C-9046-F2735B04097D}" type="datetimeFigureOut">
              <a:rPr lang="en-IN" smtClean="0"/>
              <a:t>20-03-2017</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0EA8CB-B5E0-48AD-B2BF-83C24E7AC305}" type="slidenum">
              <a:rPr lang="en-IN" smtClean="0"/>
              <a:t>‹#›</a:t>
            </a:fld>
            <a:endParaRPr lang="en-IN"/>
          </a:p>
        </p:txBody>
      </p:sp>
    </p:spTree>
    <p:extLst>
      <p:ext uri="{BB962C8B-B14F-4D97-AF65-F5344CB8AC3E}">
        <p14:creationId xmlns:p14="http://schemas.microsoft.com/office/powerpoint/2010/main" val="1830432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3"/>
          <p:cNvSpPr>
            <a:spLocks noGrp="1" noChangeArrowheads="1"/>
          </p:cNvSpPr>
          <p:nvPr>
            <p:ph type="ctrTitle"/>
          </p:nvPr>
        </p:nvSpPr>
        <p:spPr>
          <a:xfrm>
            <a:off x="1250576" y="2326341"/>
            <a:ext cx="9238130" cy="1494701"/>
          </a:xfrm>
        </p:spPr>
        <p:txBody>
          <a:bodyPr>
            <a:normAutofit fontScale="90000"/>
          </a:bodyPr>
          <a:lstStyle/>
          <a:p>
            <a:pPr eaLnBrk="1" hangingPunct="1"/>
            <a:r>
              <a:rPr lang="en-US" altLang="en-US" sz="3600" b="1" dirty="0"/>
              <a:t>   </a:t>
            </a:r>
            <a:r>
              <a:rPr lang="en-US" altLang="en-US" sz="3600" b="1" dirty="0" smtClean="0"/>
              <a:t>Investor Education and Protection Fund (Accounting, Audit, Transfer and Refund) Rules, 2016 -</a:t>
            </a:r>
            <a:br>
              <a:rPr lang="en-US" altLang="en-US" sz="3600" b="1" dirty="0" smtClean="0"/>
            </a:br>
            <a:r>
              <a:rPr lang="en-US" altLang="en-US" sz="3600" b="1" dirty="0" smtClean="0"/>
              <a:t> amended on 28.02.2017 </a:t>
            </a:r>
            <a:endParaRPr lang="en-US" altLang="en-US" sz="3600" b="1" dirty="0"/>
          </a:p>
        </p:txBody>
      </p:sp>
      <p:sp>
        <p:nvSpPr>
          <p:cNvPr id="3" name="Date Placeholder 2"/>
          <p:cNvSpPr>
            <a:spLocks noGrp="1"/>
          </p:cNvSpPr>
          <p:nvPr>
            <p:ph type="dt" sz="half" idx="10"/>
          </p:nvPr>
        </p:nvSpPr>
        <p:spPr>
          <a:xfrm>
            <a:off x="3581039" y="6357135"/>
            <a:ext cx="2011970" cy="305389"/>
          </a:xfrm>
        </p:spPr>
        <p:txBody>
          <a:bodyPr/>
          <a:lstStyle/>
          <a:p>
            <a:pPr>
              <a:defRPr/>
            </a:pPr>
            <a:fld id="{50B2E156-74BC-4BE9-B909-1AB42C8404FA}" type="datetime1">
              <a:rPr lang="en-US">
                <a:solidFill>
                  <a:srgbClr val="333300"/>
                </a:solidFill>
              </a:rPr>
              <a:pPr>
                <a:defRPr/>
              </a:pPr>
              <a:t>20/03/2017</a:t>
            </a:fld>
            <a:endParaRPr lang="en-US" dirty="0">
              <a:solidFill>
                <a:srgbClr val="333300"/>
              </a:solidFill>
            </a:endParaRPr>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l"/>
              <a:defRPr sz="2641">
                <a:solidFill>
                  <a:schemeClr val="tx1"/>
                </a:solidFill>
                <a:latin typeface="Arial" panose="020B0604020202020204" pitchFamily="34" charset="0"/>
              </a:defRPr>
            </a:lvl1pPr>
            <a:lvl2pPr marL="700605" indent="-269463">
              <a:spcBef>
                <a:spcPct val="20000"/>
              </a:spcBef>
              <a:buClr>
                <a:schemeClr val="accent1"/>
              </a:buClr>
              <a:buSzPct val="85000"/>
              <a:buFont typeface="Arial" panose="020B0604020202020204" pitchFamily="34" charset="0"/>
              <a:buChar char="–"/>
              <a:defRPr sz="2263">
                <a:solidFill>
                  <a:schemeClr val="tx1"/>
                </a:solidFill>
                <a:latin typeface="Arial" panose="020B0604020202020204" pitchFamily="34" charset="0"/>
              </a:defRPr>
            </a:lvl2pPr>
            <a:lvl3pPr marL="1077854" indent="-215571">
              <a:spcBef>
                <a:spcPct val="20000"/>
              </a:spcBef>
              <a:buClr>
                <a:schemeClr val="accent1"/>
              </a:buClr>
              <a:buSzPct val="70000"/>
              <a:buFont typeface="Wingdings" panose="05000000000000000000" pitchFamily="2" charset="2"/>
              <a:buChar char="l"/>
              <a:defRPr sz="2263">
                <a:solidFill>
                  <a:schemeClr val="tx1"/>
                </a:solidFill>
                <a:latin typeface="Arial" panose="020B0604020202020204" pitchFamily="34" charset="0"/>
              </a:defRPr>
            </a:lvl3pPr>
            <a:lvl4pPr marL="1508996" indent="-215571">
              <a:spcBef>
                <a:spcPct val="20000"/>
              </a:spcBef>
              <a:buClr>
                <a:schemeClr val="accent1"/>
              </a:buClr>
              <a:buSzPct val="75000"/>
              <a:buFont typeface="Arial" panose="020B0604020202020204" pitchFamily="34" charset="0"/>
              <a:buChar char="–"/>
              <a:defRPr sz="1886">
                <a:solidFill>
                  <a:schemeClr val="tx1"/>
                </a:solidFill>
                <a:latin typeface="Arial" panose="020B0604020202020204" pitchFamily="34" charset="0"/>
              </a:defRPr>
            </a:lvl4pPr>
            <a:lvl5pPr marL="1940137" indent="-215571">
              <a:spcBef>
                <a:spcPct val="20000"/>
              </a:spcBef>
              <a:buClr>
                <a:schemeClr val="accent1"/>
              </a:buClr>
              <a:buSzPct val="60000"/>
              <a:buFont typeface="Wingdings" panose="05000000000000000000" pitchFamily="2" charset="2"/>
              <a:buChar char="l"/>
              <a:defRPr sz="1886">
                <a:solidFill>
                  <a:schemeClr val="tx1"/>
                </a:solidFill>
                <a:latin typeface="Arial" panose="020B0604020202020204" pitchFamily="34" charset="0"/>
              </a:defRPr>
            </a:lvl5pPr>
            <a:lvl6pPr marL="2371279" indent="-215571" eaLnBrk="0" fontAlgn="base" hangingPunct="0">
              <a:spcBef>
                <a:spcPct val="20000"/>
              </a:spcBef>
              <a:spcAft>
                <a:spcPct val="0"/>
              </a:spcAft>
              <a:buClr>
                <a:schemeClr val="accent1"/>
              </a:buClr>
              <a:buSzPct val="60000"/>
              <a:buFont typeface="Wingdings" panose="05000000000000000000" pitchFamily="2" charset="2"/>
              <a:buChar char="l"/>
              <a:defRPr sz="1886">
                <a:solidFill>
                  <a:schemeClr val="tx1"/>
                </a:solidFill>
                <a:latin typeface="Arial" panose="020B0604020202020204" pitchFamily="34" charset="0"/>
              </a:defRPr>
            </a:lvl6pPr>
            <a:lvl7pPr marL="2802420" indent="-215571" eaLnBrk="0" fontAlgn="base" hangingPunct="0">
              <a:spcBef>
                <a:spcPct val="20000"/>
              </a:spcBef>
              <a:spcAft>
                <a:spcPct val="0"/>
              </a:spcAft>
              <a:buClr>
                <a:schemeClr val="accent1"/>
              </a:buClr>
              <a:buSzPct val="60000"/>
              <a:buFont typeface="Wingdings" panose="05000000000000000000" pitchFamily="2" charset="2"/>
              <a:buChar char="l"/>
              <a:defRPr sz="1886">
                <a:solidFill>
                  <a:schemeClr val="tx1"/>
                </a:solidFill>
                <a:latin typeface="Arial" panose="020B0604020202020204" pitchFamily="34" charset="0"/>
              </a:defRPr>
            </a:lvl7pPr>
            <a:lvl8pPr marL="3233562" indent="-215571" eaLnBrk="0" fontAlgn="base" hangingPunct="0">
              <a:spcBef>
                <a:spcPct val="20000"/>
              </a:spcBef>
              <a:spcAft>
                <a:spcPct val="0"/>
              </a:spcAft>
              <a:buClr>
                <a:schemeClr val="accent1"/>
              </a:buClr>
              <a:buSzPct val="60000"/>
              <a:buFont typeface="Wingdings" panose="05000000000000000000" pitchFamily="2" charset="2"/>
              <a:buChar char="l"/>
              <a:defRPr sz="1886">
                <a:solidFill>
                  <a:schemeClr val="tx1"/>
                </a:solidFill>
                <a:latin typeface="Arial" panose="020B0604020202020204" pitchFamily="34" charset="0"/>
              </a:defRPr>
            </a:lvl8pPr>
            <a:lvl9pPr marL="3664703" indent="-215571" eaLnBrk="0" fontAlgn="base" hangingPunct="0">
              <a:spcBef>
                <a:spcPct val="20000"/>
              </a:spcBef>
              <a:spcAft>
                <a:spcPct val="0"/>
              </a:spcAft>
              <a:buClr>
                <a:schemeClr val="accent1"/>
              </a:buClr>
              <a:buSzPct val="60000"/>
              <a:buFont typeface="Wingdings" panose="05000000000000000000" pitchFamily="2" charset="2"/>
              <a:buChar char="l"/>
              <a:defRPr sz="1886">
                <a:solidFill>
                  <a:schemeClr val="tx1"/>
                </a:solidFill>
                <a:latin typeface="Arial" panose="020B0604020202020204" pitchFamily="34" charset="0"/>
              </a:defRPr>
            </a:lvl9pPr>
          </a:lstStyle>
          <a:p>
            <a:pPr>
              <a:spcBef>
                <a:spcPct val="0"/>
              </a:spcBef>
              <a:buClrTx/>
              <a:buSzTx/>
              <a:buFontTx/>
              <a:buNone/>
            </a:pPr>
            <a:fld id="{3126EA17-4FBD-4C22-90DD-0DF9A57A56F1}" type="slidenum">
              <a:rPr lang="en-US" altLang="en-US" sz="1320">
                <a:solidFill>
                  <a:srgbClr val="333300"/>
                </a:solidFill>
              </a:rPr>
              <a:pPr>
                <a:spcBef>
                  <a:spcPct val="0"/>
                </a:spcBef>
                <a:buClrTx/>
                <a:buSzTx/>
                <a:buFontTx/>
                <a:buNone/>
              </a:pPr>
              <a:t>1</a:t>
            </a:fld>
            <a:endParaRPr lang="en-US" altLang="en-US" sz="1320">
              <a:solidFill>
                <a:srgbClr val="333300"/>
              </a:solidFill>
            </a:endParaRPr>
          </a:p>
        </p:txBody>
      </p:sp>
      <p:sp>
        <p:nvSpPr>
          <p:cNvPr id="9" name="Rounded Rectangle 8"/>
          <p:cNvSpPr/>
          <p:nvPr/>
        </p:nvSpPr>
        <p:spPr>
          <a:xfrm>
            <a:off x="4901341" y="3942064"/>
            <a:ext cx="5532916" cy="2155682"/>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algn="ctr" eaLnBrk="1" hangingPunct="1">
              <a:defRPr/>
            </a:pPr>
            <a:endParaRPr lang="en-US" sz="1886" b="1" dirty="0">
              <a:solidFill>
                <a:srgbClr val="001F3E"/>
              </a:solidFill>
            </a:endParaRPr>
          </a:p>
          <a:p>
            <a:pPr algn="ctr" eaLnBrk="1" hangingPunct="1">
              <a:defRPr/>
            </a:pPr>
            <a:r>
              <a:rPr lang="en-US" sz="1886" b="1" dirty="0">
                <a:solidFill>
                  <a:srgbClr val="001F3E"/>
                </a:solidFill>
              </a:rPr>
              <a:t>Presented by </a:t>
            </a:r>
            <a:r>
              <a:rPr lang="en-US" sz="1886" b="1" dirty="0" smtClean="0">
                <a:solidFill>
                  <a:srgbClr val="001F3E"/>
                </a:solidFill>
              </a:rPr>
              <a:t>– G </a:t>
            </a:r>
            <a:r>
              <a:rPr lang="en-US" sz="1886" b="1" dirty="0">
                <a:solidFill>
                  <a:srgbClr val="001F3E"/>
                </a:solidFill>
              </a:rPr>
              <a:t>P Madaan</a:t>
            </a:r>
          </a:p>
          <a:p>
            <a:pPr eaLnBrk="1" hangingPunct="1">
              <a:buFont typeface="Arial" pitchFamily="34" charset="0"/>
              <a:buChar char="•"/>
              <a:defRPr/>
            </a:pPr>
            <a:endParaRPr lang="en-US" sz="1508" b="1" dirty="0">
              <a:solidFill>
                <a:srgbClr val="001F3E"/>
              </a:solidFill>
            </a:endParaRPr>
          </a:p>
          <a:p>
            <a:pPr eaLnBrk="1" hangingPunct="1">
              <a:buFont typeface="Arial" pitchFamily="34" charset="0"/>
              <a:buChar char="•"/>
              <a:defRPr/>
            </a:pPr>
            <a:r>
              <a:rPr lang="en-US" b="1" dirty="0">
                <a:solidFill>
                  <a:srgbClr val="001F3E"/>
                </a:solidFill>
              </a:rPr>
              <a:t>Partner, Madaan Law Offices, Advocates &amp; </a:t>
            </a:r>
            <a:r>
              <a:rPr lang="en-US" b="1" dirty="0" smtClean="0">
                <a:solidFill>
                  <a:srgbClr val="001F3E"/>
                </a:solidFill>
              </a:rPr>
              <a:t>Solicitors</a:t>
            </a:r>
            <a:endParaRPr lang="en-US" b="1" i="1" dirty="0">
              <a:solidFill>
                <a:srgbClr val="001F3E"/>
              </a:solidFill>
            </a:endParaRPr>
          </a:p>
          <a:p>
            <a:pPr eaLnBrk="1" hangingPunct="1">
              <a:buFont typeface="Arial" pitchFamily="34" charset="0"/>
              <a:buChar char="•"/>
              <a:defRPr/>
            </a:pPr>
            <a:r>
              <a:rPr lang="en-US" b="1" i="1" dirty="0">
                <a:solidFill>
                  <a:srgbClr val="001F3E"/>
                </a:solidFill>
              </a:rPr>
              <a:t>Past Chairman, ICSI-NIRC </a:t>
            </a:r>
          </a:p>
          <a:p>
            <a:pPr eaLnBrk="1" hangingPunct="1">
              <a:buFont typeface="Arial" pitchFamily="34" charset="0"/>
              <a:buChar char="•"/>
              <a:defRPr/>
            </a:pPr>
            <a:r>
              <a:rPr lang="en-US" b="1" dirty="0">
                <a:solidFill>
                  <a:srgbClr val="001F3E"/>
                </a:solidFill>
              </a:rPr>
              <a:t>Co-Chairman, ASSOCHAM </a:t>
            </a:r>
            <a:r>
              <a:rPr lang="en-US" b="1" i="1" dirty="0">
                <a:solidFill>
                  <a:srgbClr val="001F3E"/>
                </a:solidFill>
              </a:rPr>
              <a:t>M&amp;A National Council</a:t>
            </a:r>
          </a:p>
          <a:p>
            <a:pPr eaLnBrk="1" hangingPunct="1">
              <a:buFont typeface="Arial" pitchFamily="34" charset="0"/>
              <a:buChar char="•"/>
              <a:defRPr/>
            </a:pPr>
            <a:r>
              <a:rPr lang="en-US" b="1" i="1" dirty="0">
                <a:solidFill>
                  <a:srgbClr val="001F3E"/>
                </a:solidFill>
              </a:rPr>
              <a:t>Member, Secretarial Standards Board, ICSI</a:t>
            </a:r>
            <a:endParaRPr lang="en-GB" b="1" i="1" dirty="0">
              <a:solidFill>
                <a:srgbClr val="001F3E"/>
              </a:solidFill>
            </a:endParaRPr>
          </a:p>
          <a:p>
            <a:pPr algn="ctr" eaLnBrk="1" hangingPunct="1">
              <a:defRPr/>
            </a:pPr>
            <a:endParaRPr lang="en-US" sz="1886" b="1" dirty="0">
              <a:solidFill>
                <a:srgbClr val="001F3E"/>
              </a:solidFill>
              <a:cs typeface="Arial" pitchFamily="34" charset="0"/>
            </a:endParaRPr>
          </a:p>
        </p:txBody>
      </p:sp>
      <p:pic>
        <p:nvPicPr>
          <p:cNvPr id="1536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6075" y="4373201"/>
            <a:ext cx="2802386" cy="1293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6" descr="Image result for icsi logo"/>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3082" name="Picture 10" descr="https://encrypted-tbn2.gstatic.com/images?q=tbn:ANd9GcTjqAuv1tt_l8wuMPwyGjkSmmznTgZcSRTrg8B5fC7uPWttdp8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584" y="609600"/>
            <a:ext cx="6912142"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409844"/>
      </p:ext>
    </p:extLst>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161494" cy="253440"/>
          </a:xfrm>
        </p:spPr>
        <p:txBody>
          <a:bodyPr>
            <a:normAutofit fontScale="90000"/>
          </a:bodyPr>
          <a:lstStyle/>
          <a:p>
            <a:endParaRPr lang="en-IN" dirty="0"/>
          </a:p>
        </p:txBody>
      </p:sp>
      <p:sp>
        <p:nvSpPr>
          <p:cNvPr id="3" name="Content Placeholder 2"/>
          <p:cNvSpPr>
            <a:spLocks noGrp="1"/>
          </p:cNvSpPr>
          <p:nvPr>
            <p:ph idx="1"/>
          </p:nvPr>
        </p:nvSpPr>
        <p:spPr>
          <a:xfrm>
            <a:off x="349623" y="806824"/>
            <a:ext cx="11497235" cy="5809129"/>
          </a:xfrm>
        </p:spPr>
        <p:txBody>
          <a:bodyPr>
            <a:normAutofit lnSpcReduction="10000"/>
          </a:bodyPr>
          <a:lstStyle/>
          <a:p>
            <a:pPr marL="0" lvl="0" indent="0" hangingPunct="0">
              <a:lnSpc>
                <a:spcPct val="150000"/>
              </a:lnSpc>
              <a:buNone/>
            </a:pPr>
            <a:r>
              <a:rPr lang="en-IN" sz="2000" dirty="0" smtClean="0"/>
              <a:t>(9) The </a:t>
            </a:r>
            <a:r>
              <a:rPr lang="en-IN" sz="2000" dirty="0"/>
              <a:t>shares held in such DEMAT account shall not be transferred or dealt with in any manner whatsoever except for the purposes of transferring the shares back to the claimant as </a:t>
            </a:r>
            <a:r>
              <a:rPr lang="en-IN" sz="2000" dirty="0" smtClean="0"/>
              <a:t>and </a:t>
            </a:r>
            <a:r>
              <a:rPr lang="en-IN" sz="2000" dirty="0"/>
              <a:t>when he approaches the Authority or in accordance with sub-rule (10) and (11).</a:t>
            </a:r>
          </a:p>
          <a:p>
            <a:pPr marL="0" indent="0">
              <a:lnSpc>
                <a:spcPct val="150000"/>
              </a:lnSpc>
              <a:buNone/>
            </a:pPr>
            <a:r>
              <a:rPr lang="en-IN" sz="2000" dirty="0" smtClean="0"/>
              <a:t>(10</a:t>
            </a:r>
            <a:r>
              <a:rPr lang="en-IN" sz="2000" dirty="0"/>
              <a:t>) If the company is getting delisted, the Authority shall surrender shares on behalf of the shareholders in accordance with the Securities and Exchange Board of India (Delisting of Equity Shares) Regulations, 2009 and the proceeds realised shall be credited to the Fund and a separate ledger account shall be maintained for such proceeds.</a:t>
            </a:r>
          </a:p>
          <a:p>
            <a:pPr marL="0" indent="0">
              <a:lnSpc>
                <a:spcPct val="150000"/>
              </a:lnSpc>
              <a:buNone/>
            </a:pPr>
            <a:r>
              <a:rPr lang="en-IN" sz="2000" dirty="0" smtClean="0"/>
              <a:t>(11) In </a:t>
            </a:r>
            <a:r>
              <a:rPr lang="en-IN" sz="2000" dirty="0"/>
              <a:t>case the company whose shares or securities are held by the Authority is being wound up, the Authority may surrender the securities to receive the amount entitled on behalf of the security holder and credit the amount to the Fund and a separate ledger account shall be maintained for such proceeds. </a:t>
            </a:r>
          </a:p>
          <a:p>
            <a:pPr marL="0" indent="0">
              <a:lnSpc>
                <a:spcPct val="150000"/>
              </a:lnSpc>
              <a:buNone/>
            </a:pPr>
            <a:r>
              <a:rPr lang="en-IN" sz="2000" dirty="0" smtClean="0"/>
              <a:t>(12) Any </a:t>
            </a:r>
            <a:r>
              <a:rPr lang="en-IN" sz="2000" dirty="0"/>
              <a:t>further dividend received on such shares shall be credited to the Fund and a separate ledger account shall be maintained for such proceeds”. </a:t>
            </a:r>
          </a:p>
          <a:p>
            <a:pPr marL="0" indent="0">
              <a:lnSpc>
                <a:spcPct val="150000"/>
              </a:lnSpc>
              <a:buNone/>
            </a:pPr>
            <a:endParaRPr lang="en-IN" sz="2000" dirty="0"/>
          </a:p>
        </p:txBody>
      </p:sp>
    </p:spTree>
    <p:extLst>
      <p:ext uri="{BB962C8B-B14F-4D97-AF65-F5344CB8AC3E}">
        <p14:creationId xmlns:p14="http://schemas.microsoft.com/office/powerpoint/2010/main" val="3243259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107706" cy="293780"/>
          </a:xfrm>
        </p:spPr>
        <p:txBody>
          <a:bodyPr>
            <a:normAutofit fontScale="90000"/>
          </a:bodyPr>
          <a:lstStyle/>
          <a:p>
            <a:pPr>
              <a:lnSpc>
                <a:spcPct val="100000"/>
              </a:lnSpc>
            </a:pPr>
            <a:r>
              <a:rPr lang="en-IN" sz="2800" b="1" u="sng" dirty="0" smtClean="0"/>
              <a:t>Rule 7 – Refunds to claimants from Fund</a:t>
            </a:r>
            <a:endParaRPr lang="en-IN" sz="2800" b="1" u="sng" dirty="0"/>
          </a:p>
        </p:txBody>
      </p:sp>
      <p:sp>
        <p:nvSpPr>
          <p:cNvPr id="3" name="Content Placeholder 2"/>
          <p:cNvSpPr>
            <a:spLocks noGrp="1"/>
          </p:cNvSpPr>
          <p:nvPr>
            <p:ph idx="1"/>
          </p:nvPr>
        </p:nvSpPr>
        <p:spPr>
          <a:xfrm>
            <a:off x="322729" y="779928"/>
            <a:ext cx="11672047" cy="5903259"/>
          </a:xfrm>
        </p:spPr>
        <p:txBody>
          <a:bodyPr>
            <a:normAutofit/>
          </a:bodyPr>
          <a:lstStyle/>
          <a:p>
            <a:pPr marL="457200" indent="-457200" hangingPunct="0">
              <a:lnSpc>
                <a:spcPct val="100000"/>
              </a:lnSpc>
              <a:buAutoNum type="arabicParenBoth"/>
            </a:pPr>
            <a:r>
              <a:rPr lang="en-IN" sz="1800" dirty="0" smtClean="0"/>
              <a:t>Any </a:t>
            </a:r>
            <a:r>
              <a:rPr lang="en-IN" sz="1800" dirty="0"/>
              <a:t>person whose shares, unclaimed dividend, matured deposits, matured debentures, application money due for refund, or interest thereon, sale proceeds of fractional shares, redemption proceeds of preference shares etc., has been transferred to the Fund, may claim the shares under proviso to sub-section (6) of section 124 or apply for refund under clause (a) of sub-section (3) of section 125 or under proviso to sub-section (3) of section 125, as the case may be, to the Authority by submitting an online application in Form IEPF-5 available on the website www.iepf.gov.in along with fee specified by the Authority from time to time in consultation with the Central Government</a:t>
            </a:r>
            <a:r>
              <a:rPr lang="en-IN" sz="1800" dirty="0" smtClean="0"/>
              <a:t>.</a:t>
            </a:r>
          </a:p>
          <a:p>
            <a:pPr marL="0" indent="0">
              <a:lnSpc>
                <a:spcPct val="100000"/>
              </a:lnSpc>
              <a:buNone/>
            </a:pPr>
            <a:r>
              <a:rPr lang="en-IN" sz="1800" dirty="0" smtClean="0"/>
              <a:t>(2) The </a:t>
            </a:r>
            <a:r>
              <a:rPr lang="en-IN" sz="1800" dirty="0"/>
              <a:t>claimant shall after making an application in Form IEPF-5 under rule (1), send the same duly signed by him along with, requisite documents as enumerated in Form IEPF-5 to the concerned company at its registered office for verification of his claim. </a:t>
            </a:r>
          </a:p>
          <a:p>
            <a:pPr marL="0" indent="0">
              <a:lnSpc>
                <a:spcPct val="100000"/>
              </a:lnSpc>
              <a:buNone/>
            </a:pPr>
            <a:r>
              <a:rPr lang="en-IN" sz="1800" dirty="0" smtClean="0"/>
              <a:t>(3) The </a:t>
            </a:r>
            <a:r>
              <a:rPr lang="en-IN" sz="1800" dirty="0"/>
              <a:t>company shall, within fifteen days from the date of receipt of claim, send a verification report to the Authority in the format specified by the Authority along with all the documents submitted by the claimant. </a:t>
            </a:r>
            <a:endParaRPr lang="en-IN" sz="1800" dirty="0" smtClean="0"/>
          </a:p>
          <a:p>
            <a:pPr marL="0" lvl="0" indent="0" hangingPunct="0">
              <a:lnSpc>
                <a:spcPct val="100000"/>
              </a:lnSpc>
              <a:buNone/>
            </a:pPr>
            <a:r>
              <a:rPr lang="en-IN" sz="1800" dirty="0" smtClean="0"/>
              <a:t>(4) After </a:t>
            </a:r>
            <a:r>
              <a:rPr lang="en-IN" sz="1800" dirty="0"/>
              <a:t>verification of the entitlement of the claimant- </a:t>
            </a:r>
          </a:p>
          <a:p>
            <a:pPr marL="0" indent="0">
              <a:lnSpc>
                <a:spcPct val="100000"/>
              </a:lnSpc>
              <a:buNone/>
            </a:pPr>
            <a:r>
              <a:rPr lang="en-IN" sz="1800" dirty="0" smtClean="0"/>
              <a:t>(a) to </a:t>
            </a:r>
            <a:r>
              <a:rPr lang="en-IN" sz="1800" dirty="0"/>
              <a:t>the amount claimed, the Authority and then Drawing and Disbursement Officer of the Authority shall present a bill to the Pay and Accounts Office for e-payment as per the guidelines, </a:t>
            </a:r>
          </a:p>
          <a:p>
            <a:pPr marL="0" indent="0">
              <a:lnSpc>
                <a:spcPct val="100000"/>
              </a:lnSpc>
              <a:buNone/>
            </a:pPr>
            <a:r>
              <a:rPr lang="en-IN" sz="1800" dirty="0" smtClean="0"/>
              <a:t>(b) to </a:t>
            </a:r>
            <a:r>
              <a:rPr lang="en-IN" sz="1800" dirty="0"/>
              <a:t>the shares claimed, the Authority shall issue a refund sanction order with the approval of the Competent Authority and shall credit the shares to the DEMAT account of the claimant to the extent of the </a:t>
            </a:r>
            <a:r>
              <a:rPr lang="en-IN" sz="1800" dirty="0" smtClean="0"/>
              <a:t>claimant’s </a:t>
            </a:r>
            <a:r>
              <a:rPr lang="en-IN" sz="1800" dirty="0"/>
              <a:t>entitlement. </a:t>
            </a:r>
          </a:p>
          <a:p>
            <a:pPr marL="0" indent="0">
              <a:lnSpc>
                <a:spcPct val="100000"/>
              </a:lnSpc>
              <a:buNone/>
            </a:pPr>
            <a:endParaRPr lang="en-IN" sz="1800" dirty="0"/>
          </a:p>
          <a:p>
            <a:pPr>
              <a:lnSpc>
                <a:spcPct val="100000"/>
              </a:lnSpc>
            </a:pPr>
            <a:endParaRPr lang="en-IN" sz="1800" dirty="0"/>
          </a:p>
        </p:txBody>
      </p:sp>
    </p:spTree>
    <p:extLst>
      <p:ext uri="{BB962C8B-B14F-4D97-AF65-F5344CB8AC3E}">
        <p14:creationId xmlns:p14="http://schemas.microsoft.com/office/powerpoint/2010/main" val="486631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269071" cy="334122"/>
          </a:xfrm>
        </p:spPr>
        <p:txBody>
          <a:bodyPr>
            <a:normAutofit fontScale="90000"/>
          </a:bodyPr>
          <a:lstStyle/>
          <a:p>
            <a:endParaRPr lang="en-IN" dirty="0"/>
          </a:p>
        </p:txBody>
      </p:sp>
      <p:sp>
        <p:nvSpPr>
          <p:cNvPr id="3" name="Content Placeholder 2"/>
          <p:cNvSpPr>
            <a:spLocks noGrp="1"/>
          </p:cNvSpPr>
          <p:nvPr>
            <p:ph idx="1"/>
          </p:nvPr>
        </p:nvSpPr>
        <p:spPr>
          <a:xfrm>
            <a:off x="336176" y="847165"/>
            <a:ext cx="11658600" cy="5741894"/>
          </a:xfrm>
        </p:spPr>
        <p:txBody>
          <a:bodyPr>
            <a:normAutofit/>
          </a:bodyPr>
          <a:lstStyle/>
          <a:p>
            <a:pPr marL="0" indent="0">
              <a:lnSpc>
                <a:spcPct val="150000"/>
              </a:lnSpc>
              <a:buNone/>
            </a:pPr>
            <a:r>
              <a:rPr lang="en-IN" sz="2000" dirty="0" smtClean="0"/>
              <a:t>(5) The </a:t>
            </a:r>
            <a:r>
              <a:rPr lang="en-IN" sz="2000" dirty="0"/>
              <a:t>Authority shall, in its records, cause a note to be made of all the payments made under sub-rule (4). </a:t>
            </a:r>
          </a:p>
          <a:p>
            <a:pPr marL="0" indent="0">
              <a:lnSpc>
                <a:spcPct val="150000"/>
              </a:lnSpc>
              <a:buNone/>
            </a:pPr>
            <a:r>
              <a:rPr lang="en-IN" sz="2000" dirty="0" smtClean="0"/>
              <a:t>(6) An </a:t>
            </a:r>
            <a:r>
              <a:rPr lang="en-IN" sz="2000" dirty="0"/>
              <a:t>application received for refund of any claim under this rule duly verified by the concerned company shall be disposed off by the Authority within sixty days from the date of receipt of the verification report from the company, complete in all respects and any delay beyond sixty days shall be recorded in writing specifying the reasons for the delay and the same shall be communicated to the claimant in writing or by electronic means. </a:t>
            </a:r>
          </a:p>
          <a:p>
            <a:pPr marL="0" indent="0">
              <a:lnSpc>
                <a:spcPct val="150000"/>
              </a:lnSpc>
              <a:buNone/>
            </a:pPr>
            <a:r>
              <a:rPr lang="en-IN" sz="2000" dirty="0" smtClean="0"/>
              <a:t>(7)In </a:t>
            </a:r>
            <a:r>
              <a:rPr lang="en-IN" sz="2000" dirty="0"/>
              <a:t>cases, where the application is incomplete or not approved, a communication shall be sent to the claimant and the concerned company by the Authority detailing deficiencies of the application. </a:t>
            </a:r>
          </a:p>
          <a:p>
            <a:pPr marL="0" indent="0">
              <a:lnSpc>
                <a:spcPct val="150000"/>
              </a:lnSpc>
              <a:buNone/>
            </a:pPr>
            <a:r>
              <a:rPr lang="en-IN" sz="2000" dirty="0" smtClean="0"/>
              <a:t>(8) In </a:t>
            </a:r>
            <a:r>
              <a:rPr lang="en-IN" sz="2000" dirty="0"/>
              <a:t>case, claimant is a legal heir or successor or administrator or nominee of the registered share holder, he has to ensure that the transmission process is completed by the company before filing any claim with the Authority. </a:t>
            </a:r>
          </a:p>
          <a:p>
            <a:pPr>
              <a:lnSpc>
                <a:spcPct val="150000"/>
              </a:lnSpc>
            </a:pPr>
            <a:endParaRPr lang="en-IN" sz="2000" dirty="0"/>
          </a:p>
        </p:txBody>
      </p:sp>
    </p:spTree>
    <p:extLst>
      <p:ext uri="{BB962C8B-B14F-4D97-AF65-F5344CB8AC3E}">
        <p14:creationId xmlns:p14="http://schemas.microsoft.com/office/powerpoint/2010/main" val="1440683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20675"/>
          </a:xfrm>
        </p:spPr>
        <p:txBody>
          <a:bodyPr>
            <a:normAutofit fontScale="90000"/>
          </a:bodyPr>
          <a:lstStyle/>
          <a:p>
            <a:endParaRPr lang="en-IN" dirty="0"/>
          </a:p>
        </p:txBody>
      </p:sp>
      <p:sp>
        <p:nvSpPr>
          <p:cNvPr id="3" name="Content Placeholder 2"/>
          <p:cNvSpPr>
            <a:spLocks noGrp="1"/>
          </p:cNvSpPr>
          <p:nvPr>
            <p:ph idx="1"/>
          </p:nvPr>
        </p:nvSpPr>
        <p:spPr>
          <a:xfrm>
            <a:off x="484094" y="941294"/>
            <a:ext cx="11376212" cy="5459506"/>
          </a:xfrm>
        </p:spPr>
        <p:txBody>
          <a:bodyPr>
            <a:noAutofit/>
          </a:bodyPr>
          <a:lstStyle/>
          <a:p>
            <a:pPr marL="0" lvl="0" indent="0" hangingPunct="0">
              <a:lnSpc>
                <a:spcPct val="150000"/>
              </a:lnSpc>
              <a:buNone/>
            </a:pPr>
            <a:r>
              <a:rPr lang="en-IN" sz="2000" dirty="0" smtClean="0"/>
              <a:t>9. In </a:t>
            </a:r>
            <a:r>
              <a:rPr lang="en-IN" sz="2000" dirty="0"/>
              <a:t>case, claimant is a legal heir or successor or administrator or nominee of any other registered security or in cases where request of transfer or transmission of shares is received after the transfer of shares by company to the Authority, the company shall verify all requisite documents required for registering transfer or transmission and shall issue letter to the claimant indicating his entitlement to the said security and furnish a copy of the same to the Authority while verifying the claim of such claimant. </a:t>
            </a:r>
            <a:endParaRPr lang="en-IN" sz="2000" dirty="0" smtClean="0"/>
          </a:p>
          <a:p>
            <a:pPr marL="0" lvl="0" indent="0" hangingPunct="0">
              <a:lnSpc>
                <a:spcPct val="150000"/>
              </a:lnSpc>
              <a:buNone/>
            </a:pPr>
            <a:r>
              <a:rPr lang="en-IN" sz="2000" dirty="0" smtClean="0"/>
              <a:t>10. The </a:t>
            </a:r>
            <a:r>
              <a:rPr lang="en-IN" sz="2000" dirty="0"/>
              <a:t>claimant shall file only one consolidated claim in respect of a company in a financial year. </a:t>
            </a:r>
            <a:endParaRPr lang="en-IN" sz="2000" dirty="0" smtClean="0"/>
          </a:p>
          <a:p>
            <a:pPr marL="0" indent="0">
              <a:lnSpc>
                <a:spcPct val="150000"/>
              </a:lnSpc>
              <a:buNone/>
            </a:pPr>
            <a:r>
              <a:rPr lang="en-IN" sz="2000" dirty="0" smtClean="0"/>
              <a:t>11. The </a:t>
            </a:r>
            <a:r>
              <a:rPr lang="en-IN" sz="2000" dirty="0"/>
              <a:t>company shall be liable under all circumstances whatsoever to indemnify the Authority in case of any dispute or lawsuit that may be initiated due to any incongruity or inconsistency or disparity in the verification report or otherwise and the Authority shall not be liable to indemnify the security holder or Company for any liability arising out of any discrepancy in verification report submitted etc., leading to any litigation or complaint arising thereof.”. </a:t>
            </a:r>
          </a:p>
          <a:p>
            <a:pPr marL="0" indent="0">
              <a:lnSpc>
                <a:spcPct val="150000"/>
              </a:lnSpc>
              <a:buNone/>
            </a:pPr>
            <a:r>
              <a:rPr lang="en-IN" sz="2000" dirty="0"/>
              <a:t/>
            </a:r>
            <a:br>
              <a:rPr lang="en-IN" sz="2000" dirty="0"/>
            </a:br>
            <a:endParaRPr lang="en-IN" sz="2000" dirty="0"/>
          </a:p>
        </p:txBody>
      </p:sp>
    </p:spTree>
    <p:extLst>
      <p:ext uri="{BB962C8B-B14F-4D97-AF65-F5344CB8AC3E}">
        <p14:creationId xmlns:p14="http://schemas.microsoft.com/office/powerpoint/2010/main" val="3810200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IN" b="1" u="sng" dirty="0" smtClean="0"/>
              <a:t>ISSUES</a:t>
            </a:r>
            <a:endParaRPr lang="en-IN" b="1" u="sng" dirty="0"/>
          </a:p>
        </p:txBody>
      </p:sp>
      <p:sp>
        <p:nvSpPr>
          <p:cNvPr id="3" name="Content Placeholder 2"/>
          <p:cNvSpPr>
            <a:spLocks noGrp="1"/>
          </p:cNvSpPr>
          <p:nvPr>
            <p:ph idx="1"/>
          </p:nvPr>
        </p:nvSpPr>
        <p:spPr>
          <a:xfrm>
            <a:off x="412955" y="929148"/>
            <a:ext cx="11592232" cy="5692878"/>
          </a:xfrm>
        </p:spPr>
        <p:txBody>
          <a:bodyPr>
            <a:normAutofit/>
          </a:bodyPr>
          <a:lstStyle/>
          <a:p>
            <a:r>
              <a:rPr lang="en-IN" dirty="0" smtClean="0"/>
              <a:t>If a member has informed the company about change of address, but the company has failed to incorporate such change.</a:t>
            </a:r>
          </a:p>
          <a:p>
            <a:r>
              <a:rPr lang="en-IN" dirty="0" smtClean="0"/>
              <a:t>If the amount of unclaimed dividend was insignificant</a:t>
            </a:r>
          </a:p>
          <a:p>
            <a:r>
              <a:rPr lang="en-IN" dirty="0" smtClean="0"/>
              <a:t>If the company declared dividend only 7 years prior to these rules, and such dividend for one year remains unpaid/unclaimed</a:t>
            </a:r>
          </a:p>
          <a:p>
            <a:r>
              <a:rPr lang="en-IN" dirty="0" smtClean="0"/>
              <a:t>If the member has not claimed the shares, however there is no dividend declared on these shares</a:t>
            </a:r>
          </a:p>
          <a:p>
            <a:r>
              <a:rPr lang="en-IN" dirty="0" smtClean="0"/>
              <a:t>If there is dispute to the title of the shares, and the company has impounded the share certificates</a:t>
            </a:r>
          </a:p>
        </p:txBody>
      </p:sp>
    </p:spTree>
    <p:extLst>
      <p:ext uri="{BB962C8B-B14F-4D97-AF65-F5344CB8AC3E}">
        <p14:creationId xmlns:p14="http://schemas.microsoft.com/office/powerpoint/2010/main" val="2241081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a:gsLst>
            <a:gs pos="44200">
              <a:srgbClr val="6C8095"/>
            </a:gs>
            <a:gs pos="0">
              <a:schemeClr val="tx2">
                <a:lumMod val="75000"/>
              </a:schemeClr>
            </a:gs>
            <a:gs pos="100000">
              <a:schemeClr val="accent1">
                <a:lumMod val="45000"/>
                <a:lumOff val="55000"/>
              </a:schemeClr>
            </a:gs>
            <a:gs pos="100000">
              <a:schemeClr val="accent1">
                <a:lumMod val="45000"/>
                <a:lumOff val="55000"/>
              </a:schemeClr>
            </a:gs>
            <a:gs pos="33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4274" name="WordArt 2"/>
          <p:cNvSpPr>
            <a:spLocks noChangeArrowheads="1" noChangeShapeType="1"/>
          </p:cNvSpPr>
          <p:nvPr/>
        </p:nvSpPr>
        <p:spPr bwMode="auto">
          <a:xfrm>
            <a:off x="3352800" y="609600"/>
            <a:ext cx="5867400" cy="1143000"/>
          </a:xfrm>
          <a:prstGeom prst="rect">
            <a:avLst/>
          </a:prstGeom>
        </p:spPr>
        <p:txBody>
          <a:bodyPr wrap="none" fromWordArt="1">
            <a:prstTxWarp prst="textPlain">
              <a:avLst>
                <a:gd name="adj" fmla="val 52921"/>
              </a:avLst>
            </a:prstTxWarp>
          </a:bodyPr>
          <a:lstStyle/>
          <a:p>
            <a:pPr algn="ctr"/>
            <a:r>
              <a:rPr lang="en-IN" sz="3600" b="1" i="1" kern="10" dirty="0">
                <a:ln w="25400">
                  <a:solidFill>
                    <a:srgbClr val="FFFFFF"/>
                  </a:solidFill>
                  <a:round/>
                  <a:headEnd/>
                  <a:tailEnd/>
                </a:ln>
                <a:gradFill rotWithShape="1">
                  <a:gsLst>
                    <a:gs pos="0">
                      <a:srgbClr val="C0C0C0"/>
                    </a:gs>
                    <a:gs pos="100000">
                      <a:srgbClr val="003366"/>
                    </a:gs>
                  </a:gsLst>
                  <a:lin ang="0" scaled="1"/>
                </a:gradFill>
                <a:effectLst>
                  <a:outerShdw dist="35921" dir="2700000" algn="ctr" rotWithShape="0">
                    <a:srgbClr val="000000">
                      <a:alpha val="50000"/>
                    </a:srgbClr>
                  </a:outerShdw>
                </a:effectLst>
                <a:latin typeface="Arial" panose="020B0604020202020204" pitchFamily="34" charset="0"/>
                <a:cs typeface="Arial" panose="020B0604020202020204" pitchFamily="34" charset="0"/>
              </a:rPr>
              <a:t>Thank You !</a:t>
            </a:r>
          </a:p>
        </p:txBody>
      </p:sp>
      <p:sp>
        <p:nvSpPr>
          <p:cNvPr id="4" name="Date Placeholder 3"/>
          <p:cNvSpPr>
            <a:spLocks noGrp="1"/>
          </p:cNvSpPr>
          <p:nvPr>
            <p:ph type="dt" sz="quarter" idx="10"/>
          </p:nvPr>
        </p:nvSpPr>
        <p:spPr>
          <a:xfrm>
            <a:off x="1981200" y="5997575"/>
            <a:ext cx="2133600" cy="323850"/>
          </a:xfrm>
        </p:spPr>
        <p:txBody>
          <a:bodyPr/>
          <a:lstStyle/>
          <a:p>
            <a:pPr>
              <a:defRPr/>
            </a:pPr>
            <a:fld id="{BADEB440-A57D-4B83-B7DA-8AE2E6E9B555}" type="datetime1">
              <a:rPr lang="en-US">
                <a:solidFill>
                  <a:srgbClr val="333300"/>
                </a:solidFill>
              </a:rPr>
              <a:pPr>
                <a:defRPr/>
              </a:pPr>
              <a:t>20/03/2017</a:t>
            </a:fld>
            <a:endParaRPr lang="en-US">
              <a:solidFill>
                <a:srgbClr val="333300"/>
              </a:solidFill>
            </a:endParaRPr>
          </a:p>
        </p:txBody>
      </p:sp>
      <p:pic>
        <p:nvPicPr>
          <p:cNvPr id="54277" name="Picture 5"/>
          <p:cNvPicPr>
            <a:picLocks noChangeAspect="1"/>
          </p:cNvPicPr>
          <p:nvPr/>
        </p:nvPicPr>
        <p:blipFill>
          <a:blip r:embed="rId2">
            <a:extLst>
              <a:ext uri="{28A0092B-C50C-407E-A947-70E740481C1C}">
                <a14:useLocalDpi xmlns:a14="http://schemas.microsoft.com/office/drawing/2010/main" val="0"/>
              </a:ext>
            </a:extLst>
          </a:blip>
          <a:srcRect l="833" t="7758" r="826" b="8575"/>
          <a:stretch>
            <a:fillRect/>
          </a:stretch>
        </p:blipFill>
        <p:spPr bwMode="auto">
          <a:xfrm>
            <a:off x="3949700" y="2178050"/>
            <a:ext cx="5087938" cy="163195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a:noFill/>
          </a:ln>
          <a:extLst/>
        </p:spPr>
      </p:pic>
      <p:sp>
        <p:nvSpPr>
          <p:cNvPr id="54278" name="Rectangle 1"/>
          <p:cNvSpPr>
            <a:spLocks noChangeArrowheads="1"/>
          </p:cNvSpPr>
          <p:nvPr/>
        </p:nvSpPr>
        <p:spPr bwMode="auto">
          <a:xfrm rot="10800000" flipV="1">
            <a:off x="4419600" y="4695825"/>
            <a:ext cx="510540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80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75000"/>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buClrTx/>
              <a:buSzTx/>
              <a:buFont typeface="Arial" panose="020B0604020202020204" pitchFamily="34" charset="0"/>
              <a:buNone/>
            </a:pPr>
            <a:r>
              <a:rPr lang="en-US" altLang="en-US" sz="1800">
                <a:solidFill>
                  <a:srgbClr val="000000"/>
                </a:solidFill>
                <a:latin typeface="Verdana" panose="020B0604030504040204" pitchFamily="34" charset="0"/>
                <a:ea typeface="Arial Unicode MS" panose="020B0604020202020204" pitchFamily="34" charset="-128"/>
                <a:cs typeface="Arial" panose="020B0604020202020204" pitchFamily="34" charset="0"/>
              </a:rPr>
              <a:t>I-8, Lajpat Nagar-3, New Delhi-110 024</a:t>
            </a:r>
          </a:p>
          <a:p>
            <a:pPr algn="ctr" eaLnBrk="1" hangingPunct="1">
              <a:buClrTx/>
              <a:buSzTx/>
              <a:buFont typeface="Arial" panose="020B0604020202020204" pitchFamily="34" charset="0"/>
              <a:buNone/>
            </a:pPr>
            <a:r>
              <a:rPr lang="en-US" altLang="en-US" sz="1800">
                <a:solidFill>
                  <a:srgbClr val="000000"/>
                </a:solidFill>
                <a:latin typeface="Verdana" panose="020B0604030504040204" pitchFamily="34" charset="0"/>
                <a:ea typeface="Arial Unicode MS" panose="020B0604020202020204" pitchFamily="34" charset="-128"/>
                <a:cs typeface="Arial" panose="020B0604020202020204" pitchFamily="34" charset="0"/>
              </a:rPr>
              <a:t>Ph: +91 11 41630312,  M: 9810530312  </a:t>
            </a:r>
          </a:p>
          <a:p>
            <a:pPr algn="ctr" eaLnBrk="1" hangingPunct="1">
              <a:buClrTx/>
              <a:buSzTx/>
              <a:buFont typeface="Arial" panose="020B0604020202020204" pitchFamily="34" charset="0"/>
              <a:buNone/>
            </a:pPr>
            <a:r>
              <a:rPr lang="en-US" altLang="en-US" sz="1800">
                <a:solidFill>
                  <a:srgbClr val="000000"/>
                </a:solidFill>
                <a:latin typeface="Verdana" panose="020B0604030504040204" pitchFamily="34" charset="0"/>
                <a:ea typeface="Arial Unicode MS" panose="020B0604020202020204" pitchFamily="34" charset="-128"/>
                <a:cs typeface="Arial" panose="020B0604020202020204" pitchFamily="34" charset="0"/>
              </a:rPr>
              <a:t>E: gpm@madaanlaw.in </a:t>
            </a:r>
            <a:r>
              <a:rPr lang="en-US" altLang="en-US" sz="1800" u="sng">
                <a:solidFill>
                  <a:srgbClr val="000000"/>
                </a:solidFill>
                <a:latin typeface="Verdana" panose="020B0604030504040204" pitchFamily="34" charset="0"/>
                <a:ea typeface="Arial Unicode MS" panose="020B0604020202020204" pitchFamily="34" charset="-128"/>
                <a:cs typeface="Arial" panose="020B0604020202020204" pitchFamily="34" charset="0"/>
              </a:rPr>
              <a:t> </a:t>
            </a:r>
            <a:endParaRPr lang="en-US" altLang="en-US" sz="1800">
              <a:solidFill>
                <a:srgbClr val="000000"/>
              </a:solidFill>
              <a:latin typeface="Verdana" panose="020B0604030504040204" pitchFamily="34" charset="0"/>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2359285764"/>
      </p:ext>
    </p:extLst>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17176" y="311337"/>
            <a:ext cx="9838764" cy="697193"/>
          </a:xfrm>
        </p:spPr>
        <p:txBody>
          <a:bodyPr/>
          <a:lstStyle/>
          <a:p>
            <a:r>
              <a:rPr lang="en-IN" b="1" u="sng" dirty="0" smtClean="0">
                <a:solidFill>
                  <a:srgbClr val="00B050"/>
                </a:solidFill>
              </a:rPr>
              <a:t>Section 124</a:t>
            </a:r>
            <a:endParaRPr lang="en-IN" b="1" u="sng" dirty="0">
              <a:solidFill>
                <a:srgbClr val="00B050"/>
              </a:solidFill>
            </a:endParaRPr>
          </a:p>
        </p:txBody>
      </p:sp>
      <p:sp>
        <p:nvSpPr>
          <p:cNvPr id="3" name="Content Placeholder 2"/>
          <p:cNvSpPr>
            <a:spLocks noGrp="1"/>
          </p:cNvSpPr>
          <p:nvPr>
            <p:ph idx="1"/>
          </p:nvPr>
        </p:nvSpPr>
        <p:spPr>
          <a:xfrm>
            <a:off x="578224" y="1102658"/>
            <a:ext cx="11389658" cy="5553635"/>
          </a:xfrm>
        </p:spPr>
        <p:txBody>
          <a:bodyPr>
            <a:normAutofit fontScale="77500" lnSpcReduction="20000"/>
          </a:bodyPr>
          <a:lstStyle/>
          <a:p>
            <a:pPr marL="0" indent="0">
              <a:buNone/>
            </a:pPr>
            <a:r>
              <a:rPr lang="en-IN" dirty="0"/>
              <a:t>(</a:t>
            </a:r>
            <a:r>
              <a:rPr lang="en-IN" i="1" dirty="0"/>
              <a:t>1</a:t>
            </a:r>
            <a:r>
              <a:rPr lang="en-IN" dirty="0"/>
              <a:t>) Where a dividend has been declared by a company but </a:t>
            </a:r>
            <a:r>
              <a:rPr lang="en-IN" dirty="0">
                <a:solidFill>
                  <a:srgbClr val="FF0000"/>
                </a:solidFill>
              </a:rPr>
              <a:t>has not been paid or</a:t>
            </a:r>
          </a:p>
          <a:p>
            <a:pPr marL="0" indent="0">
              <a:buNone/>
            </a:pPr>
            <a:r>
              <a:rPr lang="en-IN" dirty="0">
                <a:solidFill>
                  <a:srgbClr val="FF0000"/>
                </a:solidFill>
              </a:rPr>
              <a:t>claimed within thirty days</a:t>
            </a:r>
            <a:r>
              <a:rPr lang="en-IN" dirty="0"/>
              <a:t> from the date of the declaration to any shareholder entitled to the</a:t>
            </a:r>
          </a:p>
          <a:p>
            <a:pPr marL="0" indent="0">
              <a:buNone/>
            </a:pPr>
            <a:r>
              <a:rPr lang="en-IN" dirty="0"/>
              <a:t>payment of the dividend, the company shall, </a:t>
            </a:r>
            <a:r>
              <a:rPr lang="en-IN" dirty="0">
                <a:solidFill>
                  <a:srgbClr val="FF0000"/>
                </a:solidFill>
              </a:rPr>
              <a:t>within seven days </a:t>
            </a:r>
            <a:r>
              <a:rPr lang="en-IN" dirty="0"/>
              <a:t>from the date of expiry of the</a:t>
            </a:r>
          </a:p>
          <a:p>
            <a:pPr marL="0" indent="0">
              <a:buNone/>
            </a:pPr>
            <a:r>
              <a:rPr lang="en-IN" dirty="0"/>
              <a:t>said period of thirty days, transfer the total amount of dividend which remains unpaid or</a:t>
            </a:r>
          </a:p>
          <a:p>
            <a:pPr marL="0" indent="0">
              <a:buNone/>
            </a:pPr>
            <a:r>
              <a:rPr lang="en-IN" dirty="0"/>
              <a:t>unclaimed to a </a:t>
            </a:r>
            <a:r>
              <a:rPr lang="en-IN" dirty="0">
                <a:solidFill>
                  <a:srgbClr val="FF0000"/>
                </a:solidFill>
              </a:rPr>
              <a:t>special account </a:t>
            </a:r>
            <a:r>
              <a:rPr lang="en-IN" dirty="0"/>
              <a:t>to be opened by the company in that behalf in any scheduled</a:t>
            </a:r>
          </a:p>
          <a:p>
            <a:pPr marL="0" indent="0">
              <a:buNone/>
            </a:pPr>
            <a:r>
              <a:rPr lang="en-IN" dirty="0"/>
              <a:t>bank to be called the Unpaid Dividend Account</a:t>
            </a:r>
            <a:r>
              <a:rPr lang="en-IN" dirty="0" smtClean="0"/>
              <a:t>.</a:t>
            </a:r>
          </a:p>
          <a:p>
            <a:pPr marL="0" indent="0">
              <a:buNone/>
            </a:pPr>
            <a:endParaRPr lang="en-IN" dirty="0"/>
          </a:p>
          <a:p>
            <a:pPr marL="0" indent="0">
              <a:buNone/>
            </a:pPr>
            <a:r>
              <a:rPr lang="en-IN" dirty="0"/>
              <a:t>(</a:t>
            </a:r>
            <a:r>
              <a:rPr lang="en-IN" i="1" dirty="0"/>
              <a:t>2</a:t>
            </a:r>
            <a:r>
              <a:rPr lang="en-IN" dirty="0"/>
              <a:t>) The company shall, </a:t>
            </a:r>
            <a:r>
              <a:rPr lang="en-IN" dirty="0">
                <a:solidFill>
                  <a:srgbClr val="FF0000"/>
                </a:solidFill>
              </a:rPr>
              <a:t>within a period of ninety days of making any transfer </a:t>
            </a:r>
            <a:r>
              <a:rPr lang="en-IN" dirty="0"/>
              <a:t>of an</a:t>
            </a:r>
          </a:p>
          <a:p>
            <a:pPr marL="0" indent="0">
              <a:buNone/>
            </a:pPr>
            <a:r>
              <a:rPr lang="en-IN" dirty="0"/>
              <a:t>amount under sub-section (</a:t>
            </a:r>
            <a:r>
              <a:rPr lang="en-IN" i="1" dirty="0"/>
              <a:t>1</a:t>
            </a:r>
            <a:r>
              <a:rPr lang="en-IN" dirty="0"/>
              <a:t>) to the Unpaid Dividend Account, </a:t>
            </a:r>
            <a:r>
              <a:rPr lang="en-IN" dirty="0">
                <a:solidFill>
                  <a:srgbClr val="FF0000"/>
                </a:solidFill>
              </a:rPr>
              <a:t>prepare a statement </a:t>
            </a:r>
            <a:r>
              <a:rPr lang="en-IN" dirty="0"/>
              <a:t>containing</a:t>
            </a:r>
          </a:p>
          <a:p>
            <a:pPr marL="0" indent="0">
              <a:buNone/>
            </a:pPr>
            <a:r>
              <a:rPr lang="en-IN" dirty="0"/>
              <a:t>the </a:t>
            </a:r>
            <a:r>
              <a:rPr lang="en-IN" dirty="0">
                <a:solidFill>
                  <a:srgbClr val="FF0000"/>
                </a:solidFill>
              </a:rPr>
              <a:t>names, their last known addresses and the unpaid dividend </a:t>
            </a:r>
            <a:r>
              <a:rPr lang="en-IN" dirty="0"/>
              <a:t>to be paid to each person and</a:t>
            </a:r>
          </a:p>
          <a:p>
            <a:pPr marL="0" indent="0">
              <a:buNone/>
            </a:pPr>
            <a:r>
              <a:rPr lang="en-IN" dirty="0"/>
              <a:t>place it </a:t>
            </a:r>
            <a:r>
              <a:rPr lang="en-IN" dirty="0">
                <a:solidFill>
                  <a:srgbClr val="FF0000"/>
                </a:solidFill>
              </a:rPr>
              <a:t>on the website of the company</a:t>
            </a:r>
            <a:r>
              <a:rPr lang="en-IN" dirty="0"/>
              <a:t>, if any, and also on any other website approved by the</a:t>
            </a:r>
          </a:p>
          <a:p>
            <a:pPr marL="0" indent="0">
              <a:buNone/>
            </a:pPr>
            <a:r>
              <a:rPr lang="en-IN" dirty="0"/>
              <a:t>Central Government for this </a:t>
            </a:r>
            <a:r>
              <a:rPr lang="en-IN" dirty="0" smtClean="0"/>
              <a:t>purpose.</a:t>
            </a:r>
          </a:p>
          <a:p>
            <a:pPr marL="0" indent="0">
              <a:buNone/>
            </a:pPr>
            <a:endParaRPr lang="en-IN" dirty="0" smtClean="0"/>
          </a:p>
          <a:p>
            <a:pPr marL="0" indent="0">
              <a:buNone/>
            </a:pPr>
            <a:r>
              <a:rPr lang="en-IN" dirty="0" smtClean="0"/>
              <a:t>(3) Any default in transferring-interest @ 12%p.a.</a:t>
            </a:r>
            <a:endParaRPr lang="en-IN" dirty="0"/>
          </a:p>
        </p:txBody>
      </p:sp>
    </p:spTree>
    <p:extLst>
      <p:ext uri="{BB962C8B-B14F-4D97-AF65-F5344CB8AC3E}">
        <p14:creationId xmlns:p14="http://schemas.microsoft.com/office/powerpoint/2010/main" val="633517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66887"/>
          </a:xfrm>
        </p:spPr>
        <p:txBody>
          <a:bodyPr>
            <a:normAutofit fontScale="90000"/>
          </a:bodyPr>
          <a:lstStyle/>
          <a:p>
            <a:endParaRPr lang="en-IN" dirty="0"/>
          </a:p>
        </p:txBody>
      </p:sp>
      <p:sp>
        <p:nvSpPr>
          <p:cNvPr id="3" name="Content Placeholder 2"/>
          <p:cNvSpPr>
            <a:spLocks noGrp="1"/>
          </p:cNvSpPr>
          <p:nvPr>
            <p:ph idx="1"/>
          </p:nvPr>
        </p:nvSpPr>
        <p:spPr>
          <a:xfrm>
            <a:off x="309281" y="887506"/>
            <a:ext cx="11712389" cy="5822576"/>
          </a:xfrm>
        </p:spPr>
        <p:txBody>
          <a:bodyPr>
            <a:normAutofit lnSpcReduction="10000"/>
          </a:bodyPr>
          <a:lstStyle/>
          <a:p>
            <a:pPr marL="0" indent="0">
              <a:lnSpc>
                <a:spcPct val="150000"/>
              </a:lnSpc>
              <a:buNone/>
            </a:pPr>
            <a:r>
              <a:rPr lang="en-IN" sz="2000" dirty="0" smtClean="0"/>
              <a:t>(4) Any member/person may claim the amount from the Company.</a:t>
            </a:r>
          </a:p>
          <a:p>
            <a:pPr marL="0" indent="0">
              <a:lnSpc>
                <a:spcPct val="150000"/>
              </a:lnSpc>
              <a:buNone/>
            </a:pPr>
            <a:r>
              <a:rPr lang="en-IN" sz="2000" dirty="0" smtClean="0"/>
              <a:t>(5) </a:t>
            </a:r>
            <a:r>
              <a:rPr lang="en-IN" sz="2000" dirty="0"/>
              <a:t>Any </a:t>
            </a:r>
            <a:r>
              <a:rPr lang="en-IN" sz="2000" dirty="0" smtClean="0"/>
              <a:t>money, so transferred, which </a:t>
            </a:r>
            <a:r>
              <a:rPr lang="en-IN" sz="2000" dirty="0"/>
              <a:t>remains </a:t>
            </a:r>
            <a:r>
              <a:rPr lang="en-IN" sz="2000" dirty="0">
                <a:solidFill>
                  <a:srgbClr val="FF0000"/>
                </a:solidFill>
              </a:rPr>
              <a:t>unpaid or unclaimed </a:t>
            </a:r>
            <a:r>
              <a:rPr lang="en-IN" sz="2000" dirty="0"/>
              <a:t>for a period of </a:t>
            </a:r>
            <a:r>
              <a:rPr lang="en-IN" sz="2000" dirty="0">
                <a:solidFill>
                  <a:srgbClr val="FF0000"/>
                </a:solidFill>
              </a:rPr>
              <a:t>seven years</a:t>
            </a:r>
            <a:r>
              <a:rPr lang="en-IN" sz="2000" dirty="0"/>
              <a:t> from the </a:t>
            </a:r>
            <a:r>
              <a:rPr lang="en-IN" sz="2000" dirty="0" smtClean="0"/>
              <a:t>date of </a:t>
            </a:r>
            <a:r>
              <a:rPr lang="en-IN" sz="2000" dirty="0"/>
              <a:t>such transfer </a:t>
            </a:r>
            <a:r>
              <a:rPr lang="en-IN" sz="2000" dirty="0">
                <a:solidFill>
                  <a:srgbClr val="FF0000"/>
                </a:solidFill>
              </a:rPr>
              <a:t>shall be transferred by the company along with interest accrued</a:t>
            </a:r>
            <a:r>
              <a:rPr lang="en-IN" sz="2000" dirty="0"/>
              <a:t>, if any</a:t>
            </a:r>
            <a:r>
              <a:rPr lang="en-IN" sz="2000" dirty="0" smtClean="0"/>
              <a:t>, thereon </a:t>
            </a:r>
            <a:r>
              <a:rPr lang="en-IN" sz="2000" dirty="0"/>
              <a:t>to the </a:t>
            </a:r>
            <a:r>
              <a:rPr lang="en-IN" sz="2000" dirty="0" smtClean="0">
                <a:solidFill>
                  <a:srgbClr val="FF0000"/>
                </a:solidFill>
              </a:rPr>
              <a:t>IEPF </a:t>
            </a:r>
            <a:r>
              <a:rPr lang="en-IN" sz="2000" dirty="0" smtClean="0"/>
              <a:t>(established </a:t>
            </a:r>
            <a:r>
              <a:rPr lang="en-IN" sz="2000" dirty="0"/>
              <a:t>under sub-section (</a:t>
            </a:r>
            <a:r>
              <a:rPr lang="en-IN" sz="2000" i="1" dirty="0"/>
              <a:t>1</a:t>
            </a:r>
            <a:r>
              <a:rPr lang="en-IN" sz="2000" dirty="0"/>
              <a:t>) of section </a:t>
            </a:r>
            <a:r>
              <a:rPr lang="en-IN" sz="2000" dirty="0" smtClean="0"/>
              <a:t>125).</a:t>
            </a:r>
          </a:p>
          <a:p>
            <a:pPr marL="0" indent="0">
              <a:lnSpc>
                <a:spcPct val="150000"/>
              </a:lnSpc>
              <a:buNone/>
            </a:pPr>
            <a:r>
              <a:rPr lang="en-IN" sz="2000" dirty="0" smtClean="0"/>
              <a:t>(6) </a:t>
            </a:r>
            <a:r>
              <a:rPr lang="en-IN" sz="2000" dirty="0"/>
              <a:t>All shares in respect of which unpaid or unclaimed dividend has been </a:t>
            </a:r>
            <a:r>
              <a:rPr lang="en-IN" sz="2000" dirty="0" smtClean="0"/>
              <a:t>transferred under </a:t>
            </a:r>
            <a:r>
              <a:rPr lang="en-IN" sz="2000" dirty="0"/>
              <a:t>sub-section (</a:t>
            </a:r>
            <a:r>
              <a:rPr lang="en-IN" sz="2000" i="1" dirty="0"/>
              <a:t>5</a:t>
            </a:r>
            <a:r>
              <a:rPr lang="en-IN" sz="2000" dirty="0"/>
              <a:t>) shall also be transferred by the company in the name of </a:t>
            </a:r>
            <a:r>
              <a:rPr lang="en-IN" sz="2000" dirty="0" smtClean="0"/>
              <a:t>IEPF along </a:t>
            </a:r>
            <a:r>
              <a:rPr lang="en-IN" sz="2000" dirty="0"/>
              <a:t>with a </a:t>
            </a:r>
            <a:r>
              <a:rPr lang="en-IN" sz="2000" dirty="0" smtClean="0"/>
              <a:t>statement.</a:t>
            </a:r>
          </a:p>
          <a:p>
            <a:pPr marL="0" indent="0">
              <a:lnSpc>
                <a:spcPct val="150000"/>
              </a:lnSpc>
              <a:buNone/>
            </a:pPr>
            <a:r>
              <a:rPr lang="en-IN" sz="2000" dirty="0"/>
              <a:t>Provided that any claimant of shares transferred above shall be entitled to claim </a:t>
            </a:r>
            <a:r>
              <a:rPr lang="en-IN" sz="2000" dirty="0" smtClean="0"/>
              <a:t>the transfer </a:t>
            </a:r>
            <a:r>
              <a:rPr lang="en-IN" sz="2000" dirty="0"/>
              <a:t>of shares from </a:t>
            </a:r>
            <a:r>
              <a:rPr lang="en-IN" sz="2000" dirty="0" smtClean="0"/>
              <a:t>IEPF </a:t>
            </a:r>
            <a:r>
              <a:rPr lang="en-IN" sz="2000" dirty="0" smtClean="0">
                <a:solidFill>
                  <a:srgbClr val="FF0000"/>
                </a:solidFill>
              </a:rPr>
              <a:t>in </a:t>
            </a:r>
            <a:r>
              <a:rPr lang="en-IN" sz="2000" dirty="0">
                <a:solidFill>
                  <a:srgbClr val="FF0000"/>
                </a:solidFill>
              </a:rPr>
              <a:t>accordance with </a:t>
            </a:r>
            <a:r>
              <a:rPr lang="en-IN" sz="2000" dirty="0" smtClean="0">
                <a:solidFill>
                  <a:srgbClr val="FF0000"/>
                </a:solidFill>
              </a:rPr>
              <a:t>such procedure </a:t>
            </a:r>
            <a:r>
              <a:rPr lang="en-IN" sz="2000" dirty="0">
                <a:solidFill>
                  <a:srgbClr val="FF0000"/>
                </a:solidFill>
              </a:rPr>
              <a:t>and on submission of such documents as may be prescribed</a:t>
            </a:r>
            <a:r>
              <a:rPr lang="en-IN" sz="2000" dirty="0" smtClean="0"/>
              <a:t>.</a:t>
            </a:r>
          </a:p>
          <a:p>
            <a:pPr marL="0" indent="0">
              <a:lnSpc>
                <a:spcPct val="150000"/>
              </a:lnSpc>
              <a:buNone/>
            </a:pPr>
            <a:r>
              <a:rPr lang="en-IN" sz="2000" dirty="0" smtClean="0"/>
              <a:t>Non-compliance of any of the requirements </a:t>
            </a:r>
            <a:r>
              <a:rPr lang="en-IN" sz="2000" dirty="0"/>
              <a:t>of this </a:t>
            </a:r>
            <a:r>
              <a:rPr lang="en-IN" sz="2000" dirty="0" smtClean="0"/>
              <a:t>section:</a:t>
            </a:r>
          </a:p>
          <a:p>
            <a:pPr marL="0" indent="0">
              <a:lnSpc>
                <a:spcPct val="150000"/>
              </a:lnSpc>
              <a:buNone/>
            </a:pPr>
            <a:r>
              <a:rPr lang="en-IN" sz="2000" dirty="0" smtClean="0"/>
              <a:t>Company -  5 lakh </a:t>
            </a:r>
            <a:r>
              <a:rPr lang="en-IN" sz="2000" dirty="0"/>
              <a:t>to </a:t>
            </a:r>
            <a:r>
              <a:rPr lang="en-IN" sz="2000" dirty="0" smtClean="0"/>
              <a:t>25 lakh rupees</a:t>
            </a:r>
          </a:p>
          <a:p>
            <a:pPr marL="0" indent="0">
              <a:lnSpc>
                <a:spcPct val="150000"/>
              </a:lnSpc>
              <a:buNone/>
            </a:pPr>
            <a:r>
              <a:rPr lang="en-IN" sz="2000" dirty="0" smtClean="0"/>
              <a:t>Every officer in default – 1 lakh to 5 </a:t>
            </a:r>
            <a:r>
              <a:rPr lang="en-IN" sz="2000" dirty="0"/>
              <a:t>lakh rupees.</a:t>
            </a:r>
          </a:p>
        </p:txBody>
      </p:sp>
    </p:spTree>
    <p:extLst>
      <p:ext uri="{BB962C8B-B14F-4D97-AF65-F5344CB8AC3E}">
        <p14:creationId xmlns:p14="http://schemas.microsoft.com/office/powerpoint/2010/main" val="2824357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47569"/>
          </a:xfrm>
        </p:spPr>
        <p:txBody>
          <a:bodyPr>
            <a:normAutofit fontScale="90000"/>
          </a:bodyPr>
          <a:lstStyle/>
          <a:p>
            <a:r>
              <a:rPr lang="en-IN" b="1" u="sng" dirty="0" smtClean="0">
                <a:solidFill>
                  <a:srgbClr val="00B050"/>
                </a:solidFill>
              </a:rPr>
              <a:t>Section 125</a:t>
            </a:r>
            <a:endParaRPr lang="en-IN" b="1" u="sng" dirty="0">
              <a:solidFill>
                <a:srgbClr val="00B050"/>
              </a:solidFill>
            </a:endParaRPr>
          </a:p>
        </p:txBody>
      </p:sp>
      <p:sp>
        <p:nvSpPr>
          <p:cNvPr id="3" name="Content Placeholder 2"/>
          <p:cNvSpPr>
            <a:spLocks noGrp="1"/>
          </p:cNvSpPr>
          <p:nvPr>
            <p:ph idx="1"/>
          </p:nvPr>
        </p:nvSpPr>
        <p:spPr>
          <a:xfrm>
            <a:off x="188259" y="793376"/>
            <a:ext cx="11766175" cy="5849471"/>
          </a:xfrm>
        </p:spPr>
        <p:txBody>
          <a:bodyPr>
            <a:noAutofit/>
          </a:bodyPr>
          <a:lstStyle/>
          <a:p>
            <a:pPr marL="0" indent="0">
              <a:buNone/>
            </a:pPr>
            <a:r>
              <a:rPr lang="en-IN" sz="2000" dirty="0"/>
              <a:t>(</a:t>
            </a:r>
            <a:r>
              <a:rPr lang="en-IN" sz="2000" i="1" dirty="0"/>
              <a:t>1</a:t>
            </a:r>
            <a:r>
              <a:rPr lang="en-IN" sz="2000" dirty="0"/>
              <a:t>) The Central Government shall establish </a:t>
            </a:r>
            <a:r>
              <a:rPr lang="en-IN" sz="2000" dirty="0" smtClean="0"/>
              <a:t>IEPF</a:t>
            </a:r>
            <a:endParaRPr lang="en-IN" sz="2000" dirty="0"/>
          </a:p>
          <a:p>
            <a:pPr marL="0" indent="0">
              <a:buNone/>
            </a:pPr>
            <a:r>
              <a:rPr lang="en-IN" sz="2000" dirty="0"/>
              <a:t>(</a:t>
            </a:r>
            <a:r>
              <a:rPr lang="en-IN" sz="2000" i="1" dirty="0"/>
              <a:t>2</a:t>
            </a:r>
            <a:r>
              <a:rPr lang="en-IN" sz="2000" dirty="0"/>
              <a:t>) There shall be credited to the Fund—</a:t>
            </a:r>
          </a:p>
          <a:p>
            <a:pPr marL="0" indent="0">
              <a:buNone/>
            </a:pPr>
            <a:r>
              <a:rPr lang="en-IN" sz="2000" dirty="0"/>
              <a:t>(</a:t>
            </a:r>
            <a:r>
              <a:rPr lang="en-IN" sz="2000" i="1" dirty="0"/>
              <a:t>a</a:t>
            </a:r>
            <a:r>
              <a:rPr lang="en-IN" sz="2000" dirty="0"/>
              <a:t>) the amount given by the Central Government by way of grants after </a:t>
            </a:r>
            <a:r>
              <a:rPr lang="en-IN" sz="2000" dirty="0" smtClean="0"/>
              <a:t>due appropriation </a:t>
            </a:r>
            <a:r>
              <a:rPr lang="en-IN" sz="2000" dirty="0"/>
              <a:t>made by Parliament by law in this behalf for being utilised for the </a:t>
            </a:r>
            <a:r>
              <a:rPr lang="en-IN" sz="2000" dirty="0" smtClean="0"/>
              <a:t>purposes  of </a:t>
            </a:r>
            <a:r>
              <a:rPr lang="en-IN" sz="2000" dirty="0"/>
              <a:t>the Fund;</a:t>
            </a:r>
          </a:p>
          <a:p>
            <a:pPr marL="0" indent="0">
              <a:buNone/>
            </a:pPr>
            <a:r>
              <a:rPr lang="en-IN" sz="2000" dirty="0"/>
              <a:t>(</a:t>
            </a:r>
            <a:r>
              <a:rPr lang="en-IN" sz="2000" i="1" dirty="0"/>
              <a:t>b</a:t>
            </a:r>
            <a:r>
              <a:rPr lang="en-IN" sz="2000" dirty="0"/>
              <a:t>) donations given to the Fund by the Central Government, State Governments</a:t>
            </a:r>
            <a:r>
              <a:rPr lang="en-IN" sz="2000" dirty="0" smtClean="0"/>
              <a:t>, companies </a:t>
            </a:r>
            <a:r>
              <a:rPr lang="en-IN" sz="2000" dirty="0"/>
              <a:t>or any other institution for the purposes of the Fund;</a:t>
            </a:r>
          </a:p>
          <a:p>
            <a:pPr marL="0" indent="0">
              <a:buNone/>
            </a:pPr>
            <a:r>
              <a:rPr lang="en-IN" sz="2000" dirty="0"/>
              <a:t>(</a:t>
            </a:r>
            <a:r>
              <a:rPr lang="en-IN" sz="2000" i="1" dirty="0"/>
              <a:t>c</a:t>
            </a:r>
            <a:r>
              <a:rPr lang="en-IN" sz="2000" dirty="0"/>
              <a:t>) the amount in the Unpaid Dividend Account of companies transferred to </a:t>
            </a:r>
            <a:r>
              <a:rPr lang="en-IN" sz="2000" dirty="0" smtClean="0"/>
              <a:t>the Fund </a:t>
            </a:r>
            <a:r>
              <a:rPr lang="en-IN" sz="2000" dirty="0"/>
              <a:t>under sub-section (</a:t>
            </a:r>
            <a:r>
              <a:rPr lang="en-IN" sz="2000" i="1" dirty="0"/>
              <a:t>5</a:t>
            </a:r>
            <a:r>
              <a:rPr lang="en-IN" sz="2000" dirty="0"/>
              <a:t>) of section 124;</a:t>
            </a:r>
          </a:p>
          <a:p>
            <a:pPr marL="0" indent="0">
              <a:buNone/>
            </a:pPr>
            <a:r>
              <a:rPr lang="en-IN" sz="2000" dirty="0"/>
              <a:t>(</a:t>
            </a:r>
            <a:r>
              <a:rPr lang="en-IN" sz="2000" i="1" dirty="0"/>
              <a:t>d</a:t>
            </a:r>
            <a:r>
              <a:rPr lang="en-IN" sz="2000" dirty="0"/>
              <a:t>) the amount in the general revenue account of the Central Government </a:t>
            </a:r>
            <a:r>
              <a:rPr lang="en-IN" sz="2000" dirty="0" smtClean="0"/>
              <a:t>which had </a:t>
            </a:r>
            <a:r>
              <a:rPr lang="en-IN" sz="2000" dirty="0"/>
              <a:t>been transferred to that account under sub-section (</a:t>
            </a:r>
            <a:r>
              <a:rPr lang="en-IN" sz="2000" i="1" dirty="0"/>
              <a:t>5</a:t>
            </a:r>
            <a:r>
              <a:rPr lang="en-IN" sz="2000" dirty="0"/>
              <a:t>) of section 205A of </a:t>
            </a:r>
            <a:r>
              <a:rPr lang="en-IN" sz="2000" dirty="0" smtClean="0"/>
              <a:t>the Companies </a:t>
            </a:r>
            <a:r>
              <a:rPr lang="en-IN" sz="2000" dirty="0"/>
              <a:t>Act, 1956, as it stood immediately before the commencement of </a:t>
            </a:r>
            <a:r>
              <a:rPr lang="en-IN" sz="2000" dirty="0" smtClean="0"/>
              <a:t>the Companies </a:t>
            </a:r>
            <a:r>
              <a:rPr lang="en-IN" sz="2000" dirty="0"/>
              <a:t>(Amendment) Act, 1999, and remaining unpaid or unclaimed on </a:t>
            </a:r>
            <a:r>
              <a:rPr lang="en-IN" sz="2000" dirty="0" smtClean="0"/>
              <a:t>the commencement </a:t>
            </a:r>
            <a:r>
              <a:rPr lang="en-IN" sz="2000" dirty="0"/>
              <a:t>of this Act;</a:t>
            </a:r>
          </a:p>
          <a:p>
            <a:pPr marL="0" indent="0">
              <a:buNone/>
            </a:pPr>
            <a:r>
              <a:rPr lang="en-IN" sz="2000" dirty="0"/>
              <a:t>(</a:t>
            </a:r>
            <a:r>
              <a:rPr lang="en-IN" sz="2000" i="1" dirty="0"/>
              <a:t>e</a:t>
            </a:r>
            <a:r>
              <a:rPr lang="en-IN" sz="2000" dirty="0"/>
              <a:t>) the amount lying in the Investor Education and Protection Fund under </a:t>
            </a:r>
            <a:r>
              <a:rPr lang="en-IN" sz="2000" dirty="0" smtClean="0"/>
              <a:t>section 205C </a:t>
            </a:r>
            <a:r>
              <a:rPr lang="en-IN" sz="2000" dirty="0"/>
              <a:t>of the Companies Act, 1956;</a:t>
            </a:r>
          </a:p>
          <a:p>
            <a:pPr marL="0" indent="0">
              <a:buNone/>
            </a:pPr>
            <a:r>
              <a:rPr lang="en-IN" sz="2000" dirty="0"/>
              <a:t>(</a:t>
            </a:r>
            <a:r>
              <a:rPr lang="en-IN" sz="2000" i="1" dirty="0"/>
              <a:t>f</a:t>
            </a:r>
            <a:r>
              <a:rPr lang="en-IN" sz="2000" dirty="0"/>
              <a:t>) the interest or other income received out of investments made from the Fund;</a:t>
            </a:r>
          </a:p>
          <a:p>
            <a:pPr marL="0" indent="0">
              <a:buNone/>
            </a:pPr>
            <a:r>
              <a:rPr lang="en-IN" sz="2000" dirty="0"/>
              <a:t>(</a:t>
            </a:r>
            <a:r>
              <a:rPr lang="en-IN" sz="2000" i="1" dirty="0"/>
              <a:t>g</a:t>
            </a:r>
            <a:r>
              <a:rPr lang="en-IN" sz="2000" dirty="0"/>
              <a:t>) the amount received under sub-section (</a:t>
            </a:r>
            <a:r>
              <a:rPr lang="en-IN" sz="2000" i="1" dirty="0"/>
              <a:t>4</a:t>
            </a:r>
            <a:r>
              <a:rPr lang="en-IN" sz="2000" dirty="0"/>
              <a:t>) of section 38</a:t>
            </a:r>
            <a:r>
              <a:rPr lang="en-IN" sz="2000" dirty="0" smtClean="0"/>
              <a:t>; (amount rcvd through disgorgement or disposal of securities)</a:t>
            </a:r>
            <a:endParaRPr lang="en-IN" sz="2000" dirty="0"/>
          </a:p>
          <a:p>
            <a:pPr marL="0" indent="0">
              <a:buNone/>
            </a:pPr>
            <a:endParaRPr lang="en-IN" sz="2000" dirty="0"/>
          </a:p>
        </p:txBody>
      </p:sp>
    </p:spTree>
    <p:extLst>
      <p:ext uri="{BB962C8B-B14F-4D97-AF65-F5344CB8AC3E}">
        <p14:creationId xmlns:p14="http://schemas.microsoft.com/office/powerpoint/2010/main" val="3231392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97541" y="470647"/>
            <a:ext cx="11255188" cy="5170646"/>
          </a:xfrm>
          <a:prstGeom prst="rect">
            <a:avLst/>
          </a:prstGeom>
        </p:spPr>
        <p:txBody>
          <a:bodyPr wrap="square">
            <a:spAutoFit/>
          </a:bodyPr>
          <a:lstStyle/>
          <a:p>
            <a:pPr>
              <a:lnSpc>
                <a:spcPct val="150000"/>
              </a:lnSpc>
            </a:pPr>
            <a:r>
              <a:rPr lang="en-IN" sz="2000" dirty="0" smtClean="0"/>
              <a:t>(</a:t>
            </a:r>
            <a:r>
              <a:rPr lang="en-IN" sz="2000" i="1" dirty="0" smtClean="0"/>
              <a:t>h</a:t>
            </a:r>
            <a:r>
              <a:rPr lang="en-IN" sz="2000" dirty="0" smtClean="0"/>
              <a:t>) the application money received by companies for allotment of any securities and due for refund;</a:t>
            </a:r>
          </a:p>
          <a:p>
            <a:pPr>
              <a:lnSpc>
                <a:spcPct val="150000"/>
              </a:lnSpc>
            </a:pPr>
            <a:r>
              <a:rPr lang="en-IN" sz="2000" dirty="0" smtClean="0"/>
              <a:t>(</a:t>
            </a:r>
            <a:r>
              <a:rPr lang="en-IN" sz="2000" i="1" dirty="0" smtClean="0"/>
              <a:t>i</a:t>
            </a:r>
            <a:r>
              <a:rPr lang="en-IN" sz="2000" dirty="0" smtClean="0"/>
              <a:t>) matured deposits with companies other than banking companies;</a:t>
            </a:r>
          </a:p>
          <a:p>
            <a:pPr>
              <a:lnSpc>
                <a:spcPct val="150000"/>
              </a:lnSpc>
            </a:pPr>
            <a:r>
              <a:rPr lang="en-IN" sz="2000" dirty="0" smtClean="0"/>
              <a:t>(</a:t>
            </a:r>
            <a:r>
              <a:rPr lang="en-IN" sz="2000" i="1" dirty="0" smtClean="0"/>
              <a:t>j</a:t>
            </a:r>
            <a:r>
              <a:rPr lang="en-IN" sz="2000" dirty="0" smtClean="0"/>
              <a:t>) matured debentures with companies;</a:t>
            </a:r>
          </a:p>
          <a:p>
            <a:pPr>
              <a:lnSpc>
                <a:spcPct val="150000"/>
              </a:lnSpc>
            </a:pPr>
            <a:r>
              <a:rPr lang="en-IN" sz="2000" dirty="0" smtClean="0"/>
              <a:t>(</a:t>
            </a:r>
            <a:r>
              <a:rPr lang="en-IN" sz="2000" i="1" dirty="0" smtClean="0"/>
              <a:t>k</a:t>
            </a:r>
            <a:r>
              <a:rPr lang="en-IN" sz="2000" dirty="0" smtClean="0"/>
              <a:t>) interest accrued on the amounts referred to in clauses (</a:t>
            </a:r>
            <a:r>
              <a:rPr lang="en-IN" sz="2000" i="1" dirty="0" smtClean="0"/>
              <a:t>h</a:t>
            </a:r>
            <a:r>
              <a:rPr lang="en-IN" sz="2000" dirty="0" smtClean="0"/>
              <a:t>) to (</a:t>
            </a:r>
            <a:r>
              <a:rPr lang="en-IN" sz="2000" i="1" dirty="0" smtClean="0"/>
              <a:t>j</a:t>
            </a:r>
            <a:r>
              <a:rPr lang="en-IN" sz="2000" dirty="0" smtClean="0"/>
              <a:t>);</a:t>
            </a:r>
          </a:p>
          <a:p>
            <a:pPr>
              <a:lnSpc>
                <a:spcPct val="150000"/>
              </a:lnSpc>
            </a:pPr>
            <a:r>
              <a:rPr lang="en-IN" sz="2000" dirty="0" smtClean="0"/>
              <a:t>(</a:t>
            </a:r>
            <a:r>
              <a:rPr lang="en-IN" sz="2000" i="1" dirty="0" smtClean="0"/>
              <a:t>l</a:t>
            </a:r>
            <a:r>
              <a:rPr lang="en-IN" sz="2000" dirty="0" smtClean="0"/>
              <a:t>) sale proceeds of fractional shares arising out of issuance of bonus shares, merger and amalgamation for seven or more years;</a:t>
            </a:r>
          </a:p>
          <a:p>
            <a:pPr>
              <a:lnSpc>
                <a:spcPct val="150000"/>
              </a:lnSpc>
            </a:pPr>
            <a:r>
              <a:rPr lang="en-IN" sz="2000" dirty="0" smtClean="0"/>
              <a:t>(</a:t>
            </a:r>
            <a:r>
              <a:rPr lang="en-IN" sz="2000" i="1" dirty="0" smtClean="0"/>
              <a:t>m</a:t>
            </a:r>
            <a:r>
              <a:rPr lang="en-IN" sz="2000" dirty="0" smtClean="0"/>
              <a:t>) redemption amount of preference shares remaining unpaid or unclaimed for seven or more years; and</a:t>
            </a:r>
          </a:p>
          <a:p>
            <a:pPr>
              <a:lnSpc>
                <a:spcPct val="150000"/>
              </a:lnSpc>
            </a:pPr>
            <a:r>
              <a:rPr lang="en-IN" sz="2000" dirty="0" smtClean="0"/>
              <a:t>(</a:t>
            </a:r>
            <a:r>
              <a:rPr lang="en-IN" sz="2000" i="1" dirty="0" smtClean="0"/>
              <a:t>n</a:t>
            </a:r>
            <a:r>
              <a:rPr lang="en-IN" sz="2000" dirty="0" smtClean="0"/>
              <a:t>) such other amount as may be prescribed:</a:t>
            </a:r>
          </a:p>
          <a:p>
            <a:pPr>
              <a:lnSpc>
                <a:spcPct val="150000"/>
              </a:lnSpc>
            </a:pPr>
            <a:r>
              <a:rPr lang="en-IN" sz="2000" dirty="0" smtClean="0"/>
              <a:t>Provided that no such amount referred to in clauses (</a:t>
            </a:r>
            <a:r>
              <a:rPr lang="en-IN" sz="2000" i="1" dirty="0" smtClean="0"/>
              <a:t>h</a:t>
            </a:r>
            <a:r>
              <a:rPr lang="en-IN" sz="2000" dirty="0" smtClean="0"/>
              <a:t>) to (</a:t>
            </a:r>
            <a:r>
              <a:rPr lang="en-IN" sz="2000" i="1" dirty="0" smtClean="0"/>
              <a:t>j</a:t>
            </a:r>
            <a:r>
              <a:rPr lang="en-IN" sz="2000" dirty="0" smtClean="0"/>
              <a:t>) shall form part of the Fund unless such amount has remained unclaimed and unpaid for a period of seven years from the date it became due for payment.</a:t>
            </a:r>
            <a:endParaRPr lang="en-IN" sz="2000" dirty="0"/>
          </a:p>
        </p:txBody>
      </p:sp>
    </p:spTree>
    <p:extLst>
      <p:ext uri="{BB962C8B-B14F-4D97-AF65-F5344CB8AC3E}">
        <p14:creationId xmlns:p14="http://schemas.microsoft.com/office/powerpoint/2010/main" val="2786750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094259" cy="576169"/>
          </a:xfrm>
        </p:spPr>
        <p:txBody>
          <a:bodyPr>
            <a:normAutofit fontScale="90000"/>
          </a:bodyPr>
          <a:lstStyle/>
          <a:p>
            <a:r>
              <a:rPr lang="en-IN" dirty="0" smtClean="0"/>
              <a:t>IEPF Amendment Rules, 2017</a:t>
            </a:r>
            <a:endParaRPr lang="en-IN" dirty="0"/>
          </a:p>
        </p:txBody>
      </p:sp>
      <p:sp>
        <p:nvSpPr>
          <p:cNvPr id="3" name="Content Placeholder 2"/>
          <p:cNvSpPr>
            <a:spLocks noGrp="1"/>
          </p:cNvSpPr>
          <p:nvPr>
            <p:ph idx="1"/>
          </p:nvPr>
        </p:nvSpPr>
        <p:spPr>
          <a:xfrm>
            <a:off x="389965" y="1021976"/>
            <a:ext cx="11551023" cy="5674659"/>
          </a:xfrm>
        </p:spPr>
        <p:txBody>
          <a:bodyPr>
            <a:normAutofit fontScale="77500" lnSpcReduction="20000"/>
          </a:bodyPr>
          <a:lstStyle/>
          <a:p>
            <a:pPr marL="0" indent="0">
              <a:buNone/>
            </a:pPr>
            <a:r>
              <a:rPr lang="en-IN" b="1" dirty="0"/>
              <a:t>4. </a:t>
            </a:r>
            <a:r>
              <a:rPr lang="en-IN" dirty="0"/>
              <a:t>In the principal rules, for rule 6, the following rule shall be substituted, namely:-</a:t>
            </a:r>
          </a:p>
          <a:p>
            <a:pPr marL="0" indent="0">
              <a:buNone/>
            </a:pPr>
            <a:r>
              <a:rPr lang="en-IN" dirty="0"/>
              <a:t> </a:t>
            </a:r>
          </a:p>
          <a:p>
            <a:pPr marL="0" indent="0" hangingPunct="0">
              <a:buNone/>
            </a:pPr>
            <a:r>
              <a:rPr lang="en-IN" u="sng" dirty="0">
                <a:solidFill>
                  <a:srgbClr val="FF0000"/>
                </a:solidFill>
              </a:rPr>
              <a:t>“6. Manner of transfer of shares under sub-section (6) of section 124 to the Fund.- </a:t>
            </a:r>
            <a:endParaRPr lang="en-IN" u="sng" dirty="0" smtClean="0">
              <a:solidFill>
                <a:srgbClr val="FF0000"/>
              </a:solidFill>
            </a:endParaRPr>
          </a:p>
          <a:p>
            <a:pPr marL="0" indent="0" hangingPunct="0">
              <a:buNone/>
            </a:pPr>
            <a:r>
              <a:rPr lang="en-IN" dirty="0" smtClean="0"/>
              <a:t>(</a:t>
            </a:r>
            <a:r>
              <a:rPr lang="en-IN" dirty="0"/>
              <a:t>1) The shares shall be credited to DEMAT Account of the Authority to be opened by the Authority for the said purpose, within a period of thirty days of such shares becoming due to be transferred to the Fund:</a:t>
            </a:r>
          </a:p>
          <a:p>
            <a:pPr marL="0" indent="0">
              <a:buNone/>
            </a:pPr>
            <a:r>
              <a:rPr lang="en-IN" dirty="0"/>
              <a:t> </a:t>
            </a:r>
          </a:p>
          <a:p>
            <a:pPr marL="0" indent="0" hangingPunct="0">
              <a:buNone/>
            </a:pPr>
            <a:r>
              <a:rPr lang="en-IN" dirty="0"/>
              <a:t>Provided that, in case the beneficial owner has encashed any dividend warrant during the last seven years, such shares shall not be required to be transferred to the Fund even though some dividend warrants may not have been encashed:</a:t>
            </a:r>
          </a:p>
          <a:p>
            <a:pPr marL="0" indent="0" hangingPunct="0">
              <a:buNone/>
            </a:pPr>
            <a:endParaRPr lang="en-IN" dirty="0" smtClean="0"/>
          </a:p>
          <a:p>
            <a:pPr marL="0" indent="0" hangingPunct="0">
              <a:buNone/>
            </a:pPr>
            <a:r>
              <a:rPr lang="en-IN" dirty="0" smtClean="0"/>
              <a:t>Provided </a:t>
            </a:r>
            <a:r>
              <a:rPr lang="en-IN" dirty="0"/>
              <a:t>further that in cases where the period of seven years provided under sub-section (5) of section 124 has been completed or being completed during the period from 7th September, 2016 to 31st May, 2017, the due date of transfer of such shares shall be deemed to be 31st May, 2017</a:t>
            </a:r>
            <a:r>
              <a:rPr lang="en-IN" dirty="0" smtClean="0"/>
              <a:t>.</a:t>
            </a:r>
          </a:p>
          <a:p>
            <a:pPr marL="0" indent="0" hangingPunct="0">
              <a:buNone/>
            </a:pPr>
            <a:endParaRPr lang="en-IN" dirty="0"/>
          </a:p>
          <a:p>
            <a:pPr marL="0" lvl="0" indent="0" hangingPunct="0">
              <a:buNone/>
            </a:pPr>
            <a:r>
              <a:rPr lang="en-IN" dirty="0" smtClean="0"/>
              <a:t>(2) For </a:t>
            </a:r>
            <a:r>
              <a:rPr lang="en-IN" dirty="0"/>
              <a:t>the purposes of effecting transfer of such shares, the Board shall authorise the Company Secretary or any other person to sign the necessary documents. </a:t>
            </a:r>
          </a:p>
          <a:p>
            <a:pPr marL="0" indent="0" hangingPunct="0">
              <a:buNone/>
            </a:pPr>
            <a:endParaRPr lang="en-IN" dirty="0"/>
          </a:p>
          <a:p>
            <a:endParaRPr lang="en-IN" dirty="0"/>
          </a:p>
        </p:txBody>
      </p:sp>
    </p:spTree>
    <p:extLst>
      <p:ext uri="{BB962C8B-B14F-4D97-AF65-F5344CB8AC3E}">
        <p14:creationId xmlns:p14="http://schemas.microsoft.com/office/powerpoint/2010/main" val="2314897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228729" cy="159310"/>
          </a:xfrm>
        </p:spPr>
        <p:txBody>
          <a:bodyPr>
            <a:normAutofit fontScale="90000"/>
          </a:bodyPr>
          <a:lstStyle/>
          <a:p>
            <a:endParaRPr lang="en-IN" dirty="0"/>
          </a:p>
        </p:txBody>
      </p:sp>
      <p:sp>
        <p:nvSpPr>
          <p:cNvPr id="3" name="Content Placeholder 2"/>
          <p:cNvSpPr>
            <a:spLocks noGrp="1"/>
          </p:cNvSpPr>
          <p:nvPr>
            <p:ph idx="1"/>
          </p:nvPr>
        </p:nvSpPr>
        <p:spPr>
          <a:xfrm>
            <a:off x="174812" y="699246"/>
            <a:ext cx="11793070" cy="6010835"/>
          </a:xfrm>
        </p:spPr>
        <p:txBody>
          <a:bodyPr>
            <a:normAutofit/>
          </a:bodyPr>
          <a:lstStyle/>
          <a:p>
            <a:pPr marL="0" lvl="0" indent="0" hangingPunct="0">
              <a:buNone/>
            </a:pPr>
            <a:r>
              <a:rPr lang="en-IN" sz="2000" dirty="0" smtClean="0"/>
              <a:t>(3)The </a:t>
            </a:r>
            <a:r>
              <a:rPr lang="en-IN" sz="2000" dirty="0"/>
              <a:t>company shall follow the following procedure while transferring the shares, namely:- </a:t>
            </a:r>
          </a:p>
          <a:p>
            <a:pPr marL="0" indent="0">
              <a:buNone/>
            </a:pPr>
            <a:r>
              <a:rPr lang="en-IN" sz="2000" dirty="0" smtClean="0"/>
              <a:t>(a) The </a:t>
            </a:r>
            <a:r>
              <a:rPr lang="en-IN" sz="2000" dirty="0"/>
              <a:t>company shall inform, at the latest available address, the shareholder concerned regarding transfer of shares three months before the due date of transfer of shares and also simultaneously publish a notice in the leading newspaper in English and regional language having wide circulation informing the concerned that the names of such shareholders and their folio number or DP ID -Client ID are available on their website duly mentioning the website address. </a:t>
            </a:r>
          </a:p>
          <a:p>
            <a:pPr marL="0" indent="0">
              <a:buNone/>
            </a:pPr>
            <a:r>
              <a:rPr lang="en-IN" sz="2000" dirty="0" smtClean="0"/>
              <a:t>(b) In </a:t>
            </a:r>
            <a:r>
              <a:rPr lang="en-IN" sz="2000" dirty="0"/>
              <a:t>case, where there is a specific order of Court or Tribunal or statutory Authority restraining any transfer of such shares and payment of dividend or where such shares are pledged or hypothecated under the provisions of the Depositories Act, 1996 or shares already been transferred under sub-rule (1) above, the company shall not transfer such shares to the Fund: </a:t>
            </a:r>
          </a:p>
          <a:p>
            <a:pPr marL="0" indent="0">
              <a:buNone/>
            </a:pPr>
            <a:r>
              <a:rPr lang="en-IN" sz="2000" dirty="0" smtClean="0"/>
              <a:t>Provided </a:t>
            </a:r>
            <a:r>
              <a:rPr lang="en-IN" sz="2000" dirty="0"/>
              <a:t>that the company shall furnish details of such shares and unpaid dividend to the Authority in Form No. IEPF 3 within thirty days from the end of financial year.</a:t>
            </a:r>
          </a:p>
          <a:p>
            <a:endParaRPr lang="en-IN" sz="1800" dirty="0"/>
          </a:p>
          <a:p>
            <a:pPr marL="0" lvl="0" indent="0" hangingPunct="0">
              <a:buNone/>
            </a:pPr>
            <a:r>
              <a:rPr lang="en-IN" sz="2000" dirty="0" smtClean="0"/>
              <a:t>(c) For </a:t>
            </a:r>
            <a:r>
              <a:rPr lang="en-IN" sz="2000" dirty="0"/>
              <a:t>the purposes of effecting the transfer, where the shares are dealt with in a depository- </a:t>
            </a:r>
          </a:p>
          <a:p>
            <a:pPr marL="0" indent="0">
              <a:buNone/>
            </a:pPr>
            <a:r>
              <a:rPr lang="en-IN" sz="2000" dirty="0" smtClean="0"/>
              <a:t>(i) the </a:t>
            </a:r>
            <a:r>
              <a:rPr lang="en-IN" sz="2000" dirty="0"/>
              <a:t>Company shall inform the depository by way of corporate action, where the shareholders have their accounts for transfer in favour of the Authority. </a:t>
            </a:r>
          </a:p>
          <a:p>
            <a:pPr marL="0" indent="0">
              <a:buNone/>
            </a:pPr>
            <a:r>
              <a:rPr lang="en-IN" sz="2000" dirty="0" smtClean="0"/>
              <a:t>(ii) on </a:t>
            </a:r>
            <a:r>
              <a:rPr lang="en-IN" sz="2000" dirty="0"/>
              <a:t>receipt of such intimation, the depository shall effect the transfer of shares in favour of DEMAT account of the Authority. </a:t>
            </a:r>
          </a:p>
          <a:p>
            <a:pPr marL="0" indent="0">
              <a:buNone/>
            </a:pPr>
            <a:endParaRPr lang="en-IN" sz="2000" dirty="0"/>
          </a:p>
        </p:txBody>
      </p:sp>
    </p:spTree>
    <p:extLst>
      <p:ext uri="{BB962C8B-B14F-4D97-AF65-F5344CB8AC3E}">
        <p14:creationId xmlns:p14="http://schemas.microsoft.com/office/powerpoint/2010/main" val="1718523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946341" cy="239993"/>
          </a:xfrm>
        </p:spPr>
        <p:txBody>
          <a:bodyPr>
            <a:normAutofit fontScale="90000"/>
          </a:bodyPr>
          <a:lstStyle/>
          <a:p>
            <a:endParaRPr lang="en-IN" dirty="0"/>
          </a:p>
        </p:txBody>
      </p:sp>
      <p:sp>
        <p:nvSpPr>
          <p:cNvPr id="3" name="Content Placeholder 2"/>
          <p:cNvSpPr>
            <a:spLocks noGrp="1"/>
          </p:cNvSpPr>
          <p:nvPr>
            <p:ph idx="1"/>
          </p:nvPr>
        </p:nvSpPr>
        <p:spPr>
          <a:xfrm>
            <a:off x="215153" y="766482"/>
            <a:ext cx="11806518" cy="5903259"/>
          </a:xfrm>
        </p:spPr>
        <p:txBody>
          <a:bodyPr>
            <a:noAutofit/>
          </a:bodyPr>
          <a:lstStyle/>
          <a:p>
            <a:pPr marL="0" lvl="0" indent="0" hangingPunct="0">
              <a:buNone/>
            </a:pPr>
            <a:r>
              <a:rPr lang="en-IN" sz="2000" dirty="0" smtClean="0"/>
              <a:t>(d) For </a:t>
            </a:r>
            <a:r>
              <a:rPr lang="en-IN" sz="2000" dirty="0"/>
              <a:t>the purposes of effecting the transfer where the shares are held in physical form- </a:t>
            </a:r>
          </a:p>
          <a:p>
            <a:pPr marL="0" indent="0">
              <a:buNone/>
            </a:pPr>
            <a:r>
              <a:rPr lang="en-IN" sz="2000" dirty="0" smtClean="0"/>
              <a:t>(i) the </a:t>
            </a:r>
            <a:r>
              <a:rPr lang="en-IN" sz="2000" dirty="0"/>
              <a:t>Company Secretary or the person authorised by the Board shall make an application, on behalf of the concerned shareholders, to the company, for issue of duplicate share certificates; </a:t>
            </a:r>
          </a:p>
          <a:p>
            <a:pPr marL="0" indent="0">
              <a:buNone/>
            </a:pPr>
            <a:r>
              <a:rPr lang="en-IN" sz="2000" dirty="0" smtClean="0"/>
              <a:t>(ii) on </a:t>
            </a:r>
            <a:r>
              <a:rPr lang="en-IN" sz="2000" dirty="0"/>
              <a:t>receipt of the application under clause (a), a duplicate certificate for each such shareholder shall be issued and it shall be stated on the face of it and be recorded in the register maintained for the purpose, that the duplicate certificate is </a:t>
            </a:r>
            <a:r>
              <a:rPr lang="en-IN" sz="2000" dirty="0" smtClean="0"/>
              <a:t>“</a:t>
            </a:r>
            <a:r>
              <a:rPr lang="en-IN" sz="2000" dirty="0"/>
              <a:t>Issued in lieu of share certificate No….. for purpose of transfer to IEPF” and the </a:t>
            </a:r>
            <a:r>
              <a:rPr lang="en-IN" sz="2000" dirty="0" smtClean="0"/>
              <a:t>word </a:t>
            </a:r>
            <a:r>
              <a:rPr lang="en-IN" sz="2000" dirty="0"/>
              <a:t>“duplicate” shall be stamped or punched in bold letters on the first page of the share certificate;</a:t>
            </a:r>
          </a:p>
          <a:p>
            <a:pPr marL="0" indent="0">
              <a:buNone/>
            </a:pPr>
            <a:endParaRPr lang="en-IN" sz="1800" dirty="0"/>
          </a:p>
          <a:p>
            <a:pPr marL="0" indent="0" hangingPunct="0">
              <a:buNone/>
            </a:pPr>
            <a:r>
              <a:rPr lang="en-IN" sz="2000" dirty="0"/>
              <a:t>(iii) particulars of every share certificate issued as above shall be entered forthwith in a register of renewed and duplicate share certificates maintained in Form No. SH-2 as specified in the Companies (Share Capital and Debentures) Rules, 2014;</a:t>
            </a:r>
          </a:p>
          <a:p>
            <a:pPr marL="0" indent="0">
              <a:buNone/>
            </a:pPr>
            <a:endParaRPr lang="en-IN" sz="1800" dirty="0"/>
          </a:p>
          <a:p>
            <a:pPr marL="0" indent="0" hangingPunct="0">
              <a:buNone/>
            </a:pPr>
            <a:r>
              <a:rPr lang="en-IN" sz="2000" dirty="0"/>
              <a:t>(iv) after issue of duplicate share certificates, the company shall inform the depository by way of corporate action to convert the duplicate share certificates into DEMAT form and transfer in favour of the Authority.</a:t>
            </a:r>
          </a:p>
          <a:p>
            <a:pPr marL="0" indent="0">
              <a:buNone/>
            </a:pPr>
            <a:r>
              <a:rPr lang="en-IN" sz="2000" dirty="0"/>
              <a:t> </a:t>
            </a:r>
            <a:endParaRPr lang="en-IN" sz="1800" dirty="0"/>
          </a:p>
        </p:txBody>
      </p:sp>
    </p:spTree>
    <p:extLst>
      <p:ext uri="{BB962C8B-B14F-4D97-AF65-F5344CB8AC3E}">
        <p14:creationId xmlns:p14="http://schemas.microsoft.com/office/powerpoint/2010/main" val="2777610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188388" cy="307228"/>
          </a:xfrm>
        </p:spPr>
        <p:txBody>
          <a:bodyPr>
            <a:normAutofit fontScale="90000"/>
          </a:bodyPr>
          <a:lstStyle/>
          <a:p>
            <a:endParaRPr lang="en-IN" dirty="0"/>
          </a:p>
        </p:txBody>
      </p:sp>
      <p:sp>
        <p:nvSpPr>
          <p:cNvPr id="3" name="Content Placeholder 2"/>
          <p:cNvSpPr>
            <a:spLocks noGrp="1"/>
          </p:cNvSpPr>
          <p:nvPr>
            <p:ph idx="1"/>
          </p:nvPr>
        </p:nvSpPr>
        <p:spPr>
          <a:xfrm>
            <a:off x="349623" y="820271"/>
            <a:ext cx="11604811" cy="5768788"/>
          </a:xfrm>
        </p:spPr>
        <p:txBody>
          <a:bodyPr>
            <a:normAutofit/>
          </a:bodyPr>
          <a:lstStyle/>
          <a:p>
            <a:pPr marL="0" lvl="0" indent="0" hangingPunct="0">
              <a:buNone/>
            </a:pPr>
            <a:r>
              <a:rPr lang="en-IN" sz="2400" dirty="0" smtClean="0"/>
              <a:t>(4) The </a:t>
            </a:r>
            <a:r>
              <a:rPr lang="en-IN" sz="2400" dirty="0"/>
              <a:t>company shall make such transfers through corporate action and shall preserve copies for its records. </a:t>
            </a:r>
          </a:p>
          <a:p>
            <a:pPr marL="0" indent="0">
              <a:buNone/>
            </a:pPr>
            <a:r>
              <a:rPr lang="en-IN" sz="2400" dirty="0" smtClean="0"/>
              <a:t>(5) While </a:t>
            </a:r>
            <a:r>
              <a:rPr lang="en-IN" sz="2400" dirty="0"/>
              <a:t>effecting such transfer, the company shall send a statement to the Authority in Form No. IEPF 4 containing details of such transfer. </a:t>
            </a:r>
          </a:p>
          <a:p>
            <a:pPr marL="0" indent="0">
              <a:buNone/>
            </a:pPr>
            <a:r>
              <a:rPr lang="en-IN" sz="2400" dirty="0" smtClean="0"/>
              <a:t>(6) The </a:t>
            </a:r>
            <a:r>
              <a:rPr lang="en-IN" sz="2400" dirty="0"/>
              <a:t>voting rights on shares transferred to the Fund shall remain frozen until the rightful owner claims the shares: </a:t>
            </a:r>
          </a:p>
          <a:p>
            <a:pPr marL="0" indent="0" hangingPunct="0">
              <a:buNone/>
            </a:pPr>
            <a:r>
              <a:rPr lang="en-IN" sz="2400" dirty="0" smtClean="0"/>
              <a:t>Provided </a:t>
            </a:r>
            <a:r>
              <a:rPr lang="en-IN" sz="2400" dirty="0"/>
              <a:t>that for the purpose of the Securities and Exchange Board of India (Substantial Acquisition of Shares and Takeovers) Regulations, 2011, the shares which have been transferred to the Authority shall not be excluded while calculating the total voting rights.</a:t>
            </a:r>
          </a:p>
          <a:p>
            <a:pPr marL="0" indent="0">
              <a:buNone/>
            </a:pPr>
            <a:r>
              <a:rPr lang="en-IN" sz="2400" dirty="0" smtClean="0"/>
              <a:t>(7) The </a:t>
            </a:r>
            <a:r>
              <a:rPr lang="en-IN" sz="2400" dirty="0"/>
              <a:t>company shall maintain the details of shareholding of each individual shareholders whose shares have been credited to the DEMAT account of the Authority. </a:t>
            </a:r>
            <a:endParaRPr lang="en-IN" sz="2400" dirty="0" smtClean="0"/>
          </a:p>
          <a:p>
            <a:pPr marL="0" lvl="0" indent="0" hangingPunct="0">
              <a:buNone/>
            </a:pPr>
            <a:r>
              <a:rPr lang="en-IN" sz="2400" dirty="0" smtClean="0"/>
              <a:t>(8) </a:t>
            </a:r>
            <a:r>
              <a:rPr lang="en-IN" sz="2400" dirty="0"/>
              <a:t>All benefits accruing on such shares e.g., bonus shares, split, consolidation, fraction shares etc., except right issue shall also be credited to such DEMAT account. </a:t>
            </a:r>
          </a:p>
          <a:p>
            <a:pPr marL="0" indent="0">
              <a:buNone/>
            </a:pPr>
            <a:r>
              <a:rPr lang="en-IN" sz="2400" dirty="0"/>
              <a:t> </a:t>
            </a:r>
          </a:p>
          <a:p>
            <a:pPr marL="0" indent="0">
              <a:buNone/>
            </a:pPr>
            <a:endParaRPr lang="en-IN" sz="2400" dirty="0"/>
          </a:p>
          <a:p>
            <a:endParaRPr lang="en-IN" sz="2400" dirty="0"/>
          </a:p>
        </p:txBody>
      </p:sp>
    </p:spTree>
    <p:extLst>
      <p:ext uri="{BB962C8B-B14F-4D97-AF65-F5344CB8AC3E}">
        <p14:creationId xmlns:p14="http://schemas.microsoft.com/office/powerpoint/2010/main" val="569956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2508</Words>
  <Application>Microsoft Office PowerPoint</Application>
  <PresentationFormat>Widescreen</PresentationFormat>
  <Paragraphs>114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 Unicode MS</vt:lpstr>
      <vt:lpstr>Arial</vt:lpstr>
      <vt:lpstr>Calibri</vt:lpstr>
      <vt:lpstr>Calibri Light</vt:lpstr>
      <vt:lpstr>Verdana</vt:lpstr>
      <vt:lpstr>Office Theme</vt:lpstr>
      <vt:lpstr>   Investor Education and Protection Fund (Accounting, Audit, Transfer and Refund) Rules, 2016 -  amended on 28.02.2017 </vt:lpstr>
      <vt:lpstr>Section 124</vt:lpstr>
      <vt:lpstr>PowerPoint Presentation</vt:lpstr>
      <vt:lpstr>Section 125</vt:lpstr>
      <vt:lpstr>PowerPoint Presentation</vt:lpstr>
      <vt:lpstr>IEPF Amendment Rules, 2017</vt:lpstr>
      <vt:lpstr>PowerPoint Presentation</vt:lpstr>
      <vt:lpstr>PowerPoint Presentation</vt:lpstr>
      <vt:lpstr>PowerPoint Presentation</vt:lpstr>
      <vt:lpstr>PowerPoint Presentation</vt:lpstr>
      <vt:lpstr>Rule 7 – Refunds to claimants from Fund</vt:lpstr>
      <vt:lpstr>PowerPoint Presentation</vt:lpstr>
      <vt:lpstr>PowerPoint Presentation</vt:lpstr>
      <vt:lpstr>ISSUES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GPM</dc:creator>
  <cp:lastModifiedBy>Lenovo</cp:lastModifiedBy>
  <cp:revision>18</cp:revision>
  <dcterms:created xsi:type="dcterms:W3CDTF">2017-03-20T06:48:37Z</dcterms:created>
  <dcterms:modified xsi:type="dcterms:W3CDTF">2017-03-20T12:34:19Z</dcterms:modified>
</cp:coreProperties>
</file>