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72" r:id="rId5"/>
    <p:sldId id="258" r:id="rId6"/>
    <p:sldId id="259" r:id="rId7"/>
    <p:sldId id="260" r:id="rId8"/>
    <p:sldId id="273" r:id="rId9"/>
    <p:sldId id="274" r:id="rId10"/>
    <p:sldId id="275" r:id="rId11"/>
    <p:sldId id="276" r:id="rId12"/>
    <p:sldId id="277" r:id="rId13"/>
    <p:sldId id="261" r:id="rId14"/>
    <p:sldId id="262" r:id="rId15"/>
    <p:sldId id="263" r:id="rId16"/>
    <p:sldId id="264" r:id="rId17"/>
    <p:sldId id="265" r:id="rId18"/>
    <p:sldId id="266" r:id="rId19"/>
    <p:sldId id="267" r:id="rId20"/>
    <p:sldId id="268" r:id="rId21"/>
    <p:sldId id="269" r:id="rId22"/>
    <p:sldId id="270" r:id="rId23"/>
    <p:sldId id="271" r:id="rId24"/>
    <p:sldId id="294" r:id="rId25"/>
    <p:sldId id="295" r:id="rId26"/>
    <p:sldId id="296" r:id="rId27"/>
    <p:sldId id="297" r:id="rId28"/>
    <p:sldId id="298" r:id="rId29"/>
    <p:sldId id="299" r:id="rId30"/>
    <p:sldId id="300" r:id="rId31"/>
    <p:sldId id="302" r:id="rId32"/>
    <p:sldId id="278" r:id="rId33"/>
    <p:sldId id="2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1" d="100"/>
          <a:sy n="71" d="100"/>
        </p:scale>
        <p:origin x="6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72CB4D3-1F29-419F-8E23-66770C37EBA3}" type="doc">
      <dgm:prSet loTypeId="urn:microsoft.com/office/officeart/2005/8/layout/venn1" loCatId="relationship" qsTypeId="urn:microsoft.com/office/officeart/2005/8/quickstyle/simple1" qsCatId="simple" csTypeId="urn:microsoft.com/office/officeart/2005/8/colors/accent1_2" csCatId="accent1" phldr="1"/>
      <dgm:spPr/>
    </dgm:pt>
    <dgm:pt modelId="{25ED5E70-0251-47CF-93B2-EEF61B55D5D2}">
      <dgm:prSet phldrT="[Text]" custT="1"/>
      <dgm:spPr/>
      <dgm:t>
        <a:bodyPr/>
        <a:lstStyle/>
        <a:p>
          <a:r>
            <a:rPr lang="en-IN" sz="2200" b="1" dirty="0" smtClean="0"/>
            <a:t>Insolvency</a:t>
          </a:r>
          <a:r>
            <a:rPr lang="en-IN" sz="1800" dirty="0" smtClean="0"/>
            <a:t> is the inability of a person or corporation to pay their bills as and when they become due and payable. </a:t>
          </a:r>
          <a:endParaRPr lang="en-IN" sz="1800" dirty="0"/>
        </a:p>
      </dgm:t>
    </dgm:pt>
    <dgm:pt modelId="{8BCEE4CC-9991-4003-9262-C102802FA019}" cxnId="{CD300197-7440-4A88-9010-7A6290377E1C}" type="parTrans">
      <dgm:prSet/>
      <dgm:spPr/>
      <dgm:t>
        <a:bodyPr/>
        <a:lstStyle/>
        <a:p>
          <a:endParaRPr lang="en-IN"/>
        </a:p>
      </dgm:t>
    </dgm:pt>
    <dgm:pt modelId="{86BA5D30-1F72-4190-9E3E-B55C14EBDC99}" cxnId="{CD300197-7440-4A88-9010-7A6290377E1C}" type="sibTrans">
      <dgm:prSet/>
      <dgm:spPr/>
      <dgm:t>
        <a:bodyPr/>
        <a:lstStyle/>
        <a:p>
          <a:endParaRPr lang="en-IN"/>
        </a:p>
      </dgm:t>
    </dgm:pt>
    <dgm:pt modelId="{F3126EAB-37A2-4D92-88E1-CF856C34D5DE}">
      <dgm:prSet phldrT="[Text]" custT="1"/>
      <dgm:spPr/>
      <dgm:t>
        <a:bodyPr/>
        <a:lstStyle/>
        <a:p>
          <a:r>
            <a:rPr lang="en-IN" sz="2100" b="1" dirty="0" smtClean="0"/>
            <a:t>Liquidation</a:t>
          </a:r>
          <a:r>
            <a:rPr lang="en-IN" sz="2100" dirty="0" smtClean="0"/>
            <a:t> </a:t>
          </a:r>
          <a:r>
            <a:rPr lang="en-IN" sz="2200" dirty="0" smtClean="0"/>
            <a:t>is the process of winding up a corporation or incorporated entity.</a:t>
          </a:r>
          <a:endParaRPr lang="en-IN" sz="2200" dirty="0"/>
        </a:p>
      </dgm:t>
    </dgm:pt>
    <dgm:pt modelId="{9ABE0384-2706-4359-80BD-A78CCC9790AD}" cxnId="{337FC7A7-14D8-438D-BF64-1EAF5A620994}" type="parTrans">
      <dgm:prSet/>
      <dgm:spPr/>
      <dgm:t>
        <a:bodyPr/>
        <a:lstStyle/>
        <a:p>
          <a:endParaRPr lang="en-IN"/>
        </a:p>
      </dgm:t>
    </dgm:pt>
    <dgm:pt modelId="{35024E5A-5CF2-4838-814D-AABCAC3EC001}" cxnId="{337FC7A7-14D8-438D-BF64-1EAF5A620994}" type="sibTrans">
      <dgm:prSet/>
      <dgm:spPr/>
      <dgm:t>
        <a:bodyPr/>
        <a:lstStyle/>
        <a:p>
          <a:endParaRPr lang="en-IN"/>
        </a:p>
      </dgm:t>
    </dgm:pt>
    <dgm:pt modelId="{19528065-38C1-48E0-9D99-7C0174449358}">
      <dgm:prSet phldrT="[Text]" custT="1"/>
      <dgm:spPr/>
      <dgm:t>
        <a:bodyPr/>
        <a:lstStyle/>
        <a:p>
          <a:r>
            <a:rPr lang="en-IN" sz="2000" b="1" dirty="0" smtClean="0"/>
            <a:t>Bankruptcy</a:t>
          </a:r>
          <a:r>
            <a:rPr lang="en-IN" sz="2000" dirty="0" smtClean="0"/>
            <a:t> </a:t>
          </a:r>
          <a:r>
            <a:rPr lang="en-IN" sz="2100" dirty="0" smtClean="0"/>
            <a:t>is when a person is declared incapable of paying their due and payable bills.</a:t>
          </a:r>
          <a:endParaRPr lang="en-IN" sz="2100" dirty="0"/>
        </a:p>
      </dgm:t>
    </dgm:pt>
    <dgm:pt modelId="{60C1CB5F-8EB5-4353-83D5-40E12F727070}" cxnId="{D25ACAAB-87D7-46F7-A675-C78634A4EA6D}" type="parTrans">
      <dgm:prSet/>
      <dgm:spPr/>
      <dgm:t>
        <a:bodyPr/>
        <a:lstStyle/>
        <a:p>
          <a:endParaRPr lang="en-IN"/>
        </a:p>
      </dgm:t>
    </dgm:pt>
    <dgm:pt modelId="{D6B6DBD6-19B0-427D-990E-24D60F16FF51}" cxnId="{D25ACAAB-87D7-46F7-A675-C78634A4EA6D}" type="sibTrans">
      <dgm:prSet/>
      <dgm:spPr/>
      <dgm:t>
        <a:bodyPr/>
        <a:lstStyle/>
        <a:p>
          <a:endParaRPr lang="en-IN"/>
        </a:p>
      </dgm:t>
    </dgm:pt>
    <dgm:pt modelId="{34656249-5121-44CA-A535-67E4E9AB051B}" type="pres">
      <dgm:prSet presAssocID="{B72CB4D3-1F29-419F-8E23-66770C37EBA3}" presName="compositeShape" presStyleCnt="0">
        <dgm:presLayoutVars>
          <dgm:chMax val="7"/>
          <dgm:dir/>
          <dgm:resizeHandles val="exact"/>
        </dgm:presLayoutVars>
      </dgm:prSet>
      <dgm:spPr/>
    </dgm:pt>
    <dgm:pt modelId="{CDB864F8-4E41-4970-B449-6E0CB36E765B}" type="pres">
      <dgm:prSet presAssocID="{25ED5E70-0251-47CF-93B2-EEF61B55D5D2}" presName="circ1" presStyleLbl="vennNode1" presStyleIdx="0" presStyleCnt="3"/>
      <dgm:spPr/>
      <dgm:t>
        <a:bodyPr/>
        <a:lstStyle/>
        <a:p>
          <a:endParaRPr lang="en-IN"/>
        </a:p>
      </dgm:t>
    </dgm:pt>
    <dgm:pt modelId="{866FF2F6-80CD-4767-B666-417A4FD7EB5F}" type="pres">
      <dgm:prSet presAssocID="{25ED5E70-0251-47CF-93B2-EEF61B55D5D2}" presName="circ1Tx" presStyleLbl="revTx" presStyleIdx="0" presStyleCnt="0">
        <dgm:presLayoutVars>
          <dgm:chMax val="0"/>
          <dgm:chPref val="0"/>
          <dgm:bulletEnabled val="1"/>
        </dgm:presLayoutVars>
      </dgm:prSet>
      <dgm:spPr/>
      <dgm:t>
        <a:bodyPr/>
        <a:lstStyle/>
        <a:p>
          <a:endParaRPr lang="en-IN"/>
        </a:p>
      </dgm:t>
    </dgm:pt>
    <dgm:pt modelId="{AAF1080D-2C3E-4975-BB44-B457D5D62664}" type="pres">
      <dgm:prSet presAssocID="{F3126EAB-37A2-4D92-88E1-CF856C34D5DE}" presName="circ2" presStyleLbl="vennNode1" presStyleIdx="1" presStyleCnt="3"/>
      <dgm:spPr/>
      <dgm:t>
        <a:bodyPr/>
        <a:lstStyle/>
        <a:p>
          <a:endParaRPr lang="en-IN"/>
        </a:p>
      </dgm:t>
    </dgm:pt>
    <dgm:pt modelId="{04707D89-F81C-4C00-B882-B8438A3DE3EA}" type="pres">
      <dgm:prSet presAssocID="{F3126EAB-37A2-4D92-88E1-CF856C34D5DE}" presName="circ2Tx" presStyleLbl="revTx" presStyleIdx="0" presStyleCnt="0">
        <dgm:presLayoutVars>
          <dgm:chMax val="0"/>
          <dgm:chPref val="0"/>
          <dgm:bulletEnabled val="1"/>
        </dgm:presLayoutVars>
      </dgm:prSet>
      <dgm:spPr/>
      <dgm:t>
        <a:bodyPr/>
        <a:lstStyle/>
        <a:p>
          <a:endParaRPr lang="en-IN"/>
        </a:p>
      </dgm:t>
    </dgm:pt>
    <dgm:pt modelId="{F5BF2F79-35CF-43B8-8364-1F62009E394D}" type="pres">
      <dgm:prSet presAssocID="{19528065-38C1-48E0-9D99-7C0174449358}" presName="circ3" presStyleLbl="vennNode1" presStyleIdx="2" presStyleCnt="3"/>
      <dgm:spPr/>
      <dgm:t>
        <a:bodyPr/>
        <a:lstStyle/>
        <a:p>
          <a:endParaRPr lang="en-IN"/>
        </a:p>
      </dgm:t>
    </dgm:pt>
    <dgm:pt modelId="{259E1CA2-2AB6-45D6-A484-97C893BE6C47}" type="pres">
      <dgm:prSet presAssocID="{19528065-38C1-48E0-9D99-7C0174449358}" presName="circ3Tx" presStyleLbl="revTx" presStyleIdx="0" presStyleCnt="0">
        <dgm:presLayoutVars>
          <dgm:chMax val="0"/>
          <dgm:chPref val="0"/>
          <dgm:bulletEnabled val="1"/>
        </dgm:presLayoutVars>
      </dgm:prSet>
      <dgm:spPr/>
      <dgm:t>
        <a:bodyPr/>
        <a:lstStyle/>
        <a:p>
          <a:endParaRPr lang="en-IN"/>
        </a:p>
      </dgm:t>
    </dgm:pt>
  </dgm:ptLst>
  <dgm:cxnLst>
    <dgm:cxn modelId="{9C594027-2737-4308-A1A9-6EB0F44159DA}" type="presOf" srcId="{25ED5E70-0251-47CF-93B2-EEF61B55D5D2}" destId="{CDB864F8-4E41-4970-B449-6E0CB36E765B}" srcOrd="0" destOrd="0" presId="urn:microsoft.com/office/officeart/2005/8/layout/venn1"/>
    <dgm:cxn modelId="{EA353D72-C858-4F29-8B38-C0B781B85948}" type="presOf" srcId="{F3126EAB-37A2-4D92-88E1-CF856C34D5DE}" destId="{AAF1080D-2C3E-4975-BB44-B457D5D62664}" srcOrd="0" destOrd="0" presId="urn:microsoft.com/office/officeart/2005/8/layout/venn1"/>
    <dgm:cxn modelId="{638BCE0D-16BA-4EB8-8402-0419EF8452CB}" type="presOf" srcId="{19528065-38C1-48E0-9D99-7C0174449358}" destId="{259E1CA2-2AB6-45D6-A484-97C893BE6C47}" srcOrd="1" destOrd="0" presId="urn:microsoft.com/office/officeart/2005/8/layout/venn1"/>
    <dgm:cxn modelId="{769C6743-2CD0-4864-8707-94DF264A0951}" type="presOf" srcId="{B72CB4D3-1F29-419F-8E23-66770C37EBA3}" destId="{34656249-5121-44CA-A535-67E4E9AB051B}" srcOrd="0" destOrd="0" presId="urn:microsoft.com/office/officeart/2005/8/layout/venn1"/>
    <dgm:cxn modelId="{614363A5-D88A-4CCB-ACE8-F30372D8EC28}" type="presOf" srcId="{19528065-38C1-48E0-9D99-7C0174449358}" destId="{F5BF2F79-35CF-43B8-8364-1F62009E394D}" srcOrd="0" destOrd="0" presId="urn:microsoft.com/office/officeart/2005/8/layout/venn1"/>
    <dgm:cxn modelId="{B1A762E9-539B-42D8-A1BA-108A8614EF5F}" type="presOf" srcId="{F3126EAB-37A2-4D92-88E1-CF856C34D5DE}" destId="{04707D89-F81C-4C00-B882-B8438A3DE3EA}" srcOrd="1" destOrd="0" presId="urn:microsoft.com/office/officeart/2005/8/layout/venn1"/>
    <dgm:cxn modelId="{3A548851-DFFD-42B7-A654-476CB0D3DCD9}" type="presOf" srcId="{25ED5E70-0251-47CF-93B2-EEF61B55D5D2}" destId="{866FF2F6-80CD-4767-B666-417A4FD7EB5F}" srcOrd="1" destOrd="0" presId="urn:microsoft.com/office/officeart/2005/8/layout/venn1"/>
    <dgm:cxn modelId="{CD300197-7440-4A88-9010-7A6290377E1C}" srcId="{B72CB4D3-1F29-419F-8E23-66770C37EBA3}" destId="{25ED5E70-0251-47CF-93B2-EEF61B55D5D2}" srcOrd="0" destOrd="0" parTransId="{8BCEE4CC-9991-4003-9262-C102802FA019}" sibTransId="{86BA5D30-1F72-4190-9E3E-B55C14EBDC99}"/>
    <dgm:cxn modelId="{D25ACAAB-87D7-46F7-A675-C78634A4EA6D}" srcId="{B72CB4D3-1F29-419F-8E23-66770C37EBA3}" destId="{19528065-38C1-48E0-9D99-7C0174449358}" srcOrd="2" destOrd="0" parTransId="{60C1CB5F-8EB5-4353-83D5-40E12F727070}" sibTransId="{D6B6DBD6-19B0-427D-990E-24D60F16FF51}"/>
    <dgm:cxn modelId="{337FC7A7-14D8-438D-BF64-1EAF5A620994}" srcId="{B72CB4D3-1F29-419F-8E23-66770C37EBA3}" destId="{F3126EAB-37A2-4D92-88E1-CF856C34D5DE}" srcOrd="1" destOrd="0" parTransId="{9ABE0384-2706-4359-80BD-A78CCC9790AD}" sibTransId="{35024E5A-5CF2-4838-814D-AABCAC3EC001}"/>
    <dgm:cxn modelId="{CF18F722-AB4A-4356-BC2B-9FA5D2313B49}" type="presParOf" srcId="{34656249-5121-44CA-A535-67E4E9AB051B}" destId="{CDB864F8-4E41-4970-B449-6E0CB36E765B}" srcOrd="0" destOrd="0" presId="urn:microsoft.com/office/officeart/2005/8/layout/venn1"/>
    <dgm:cxn modelId="{682EE491-78E3-44B4-BB02-3DE150FCED8A}" type="presParOf" srcId="{34656249-5121-44CA-A535-67E4E9AB051B}" destId="{866FF2F6-80CD-4767-B666-417A4FD7EB5F}" srcOrd="1" destOrd="0" presId="urn:microsoft.com/office/officeart/2005/8/layout/venn1"/>
    <dgm:cxn modelId="{A2DBE900-9675-4FA1-8636-1FA36F26CC6D}" type="presParOf" srcId="{34656249-5121-44CA-A535-67E4E9AB051B}" destId="{AAF1080D-2C3E-4975-BB44-B457D5D62664}" srcOrd="2" destOrd="0" presId="urn:microsoft.com/office/officeart/2005/8/layout/venn1"/>
    <dgm:cxn modelId="{771CA1C8-7536-4ADC-8C88-C9160336F858}" type="presParOf" srcId="{34656249-5121-44CA-A535-67E4E9AB051B}" destId="{04707D89-F81C-4C00-B882-B8438A3DE3EA}" srcOrd="3" destOrd="0" presId="urn:microsoft.com/office/officeart/2005/8/layout/venn1"/>
    <dgm:cxn modelId="{EEB04A77-A0E4-4264-BA22-C3EE70929976}" type="presParOf" srcId="{34656249-5121-44CA-A535-67E4E9AB051B}" destId="{F5BF2F79-35CF-43B8-8364-1F62009E394D}" srcOrd="4" destOrd="0" presId="urn:microsoft.com/office/officeart/2005/8/layout/venn1"/>
    <dgm:cxn modelId="{5E253B84-6BC0-4BD0-8772-F86D979A1DBE}" type="presParOf" srcId="{34656249-5121-44CA-A535-67E4E9AB051B}" destId="{259E1CA2-2AB6-45D6-A484-97C893BE6C47}" srcOrd="5" destOrd="0" presId="urn:microsoft.com/office/officeart/2005/8/layout/venn1"/>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864F8-4E41-4970-B449-6E0CB36E765B}">
      <dsp:nvSpPr>
        <dsp:cNvPr id="0" name=""/>
        <dsp:cNvSpPr/>
      </dsp:nvSpPr>
      <dsp:spPr>
        <a:xfrm>
          <a:off x="2490330" y="152121"/>
          <a:ext cx="3147338" cy="31473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IN" sz="2200" b="1" kern="1200" dirty="0" smtClean="0"/>
            <a:t>Insolvency</a:t>
          </a:r>
          <a:r>
            <a:rPr lang="en-IN" sz="1800" kern="1200" dirty="0" smtClean="0"/>
            <a:t> is the inability of a person or corporation to pay their bills as and when they become due and payable. </a:t>
          </a:r>
          <a:endParaRPr lang="en-IN" sz="1800" kern="1200" dirty="0"/>
        </a:p>
      </dsp:txBody>
      <dsp:txXfrm>
        <a:off x="2909976" y="702905"/>
        <a:ext cx="2308047" cy="1416302"/>
      </dsp:txXfrm>
    </dsp:sp>
    <dsp:sp modelId="{AAF1080D-2C3E-4975-BB44-B457D5D62664}">
      <dsp:nvSpPr>
        <dsp:cNvPr id="0" name=""/>
        <dsp:cNvSpPr/>
      </dsp:nvSpPr>
      <dsp:spPr>
        <a:xfrm>
          <a:off x="3625995" y="2119207"/>
          <a:ext cx="3147338" cy="31473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IN" sz="2100" b="1" kern="1200" dirty="0" smtClean="0"/>
            <a:t>Liquidation</a:t>
          </a:r>
          <a:r>
            <a:rPr lang="en-IN" sz="2100" kern="1200" dirty="0" smtClean="0"/>
            <a:t> </a:t>
          </a:r>
          <a:r>
            <a:rPr lang="en-IN" sz="2200" kern="1200" dirty="0" smtClean="0"/>
            <a:t>is the process of winding up a corporation or incorporated entity.</a:t>
          </a:r>
          <a:endParaRPr lang="en-IN" sz="2200" kern="1200" dirty="0"/>
        </a:p>
      </dsp:txBody>
      <dsp:txXfrm>
        <a:off x="4588556" y="2932269"/>
        <a:ext cx="1888402" cy="1731035"/>
      </dsp:txXfrm>
    </dsp:sp>
    <dsp:sp modelId="{F5BF2F79-35CF-43B8-8364-1F62009E394D}">
      <dsp:nvSpPr>
        <dsp:cNvPr id="0" name=""/>
        <dsp:cNvSpPr/>
      </dsp:nvSpPr>
      <dsp:spPr>
        <a:xfrm>
          <a:off x="1354666" y="2119207"/>
          <a:ext cx="3147338" cy="31473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IN" sz="2000" b="1" kern="1200" dirty="0" smtClean="0"/>
            <a:t>Bankruptcy</a:t>
          </a:r>
          <a:r>
            <a:rPr lang="en-IN" sz="2000" kern="1200" dirty="0" smtClean="0"/>
            <a:t> </a:t>
          </a:r>
          <a:r>
            <a:rPr lang="en-IN" sz="2100" kern="1200" dirty="0" smtClean="0"/>
            <a:t>is when a person is declared incapable of paying their due and payable bills.</a:t>
          </a:r>
          <a:endParaRPr lang="en-IN" sz="2100" kern="1200" dirty="0"/>
        </a:p>
      </dsp:txBody>
      <dsp:txXfrm>
        <a:off x="1651040" y="2932269"/>
        <a:ext cx="1888402" cy="173103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489EB-667D-4EB4-8A01-8A300386B77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256EB-CF37-4047-AB1C-94205369E43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err="1" smtClean="0"/>
              <a:t>jhguguh</a:t>
            </a:r>
            <a:endParaRPr lang="en-IN" dirty="0"/>
          </a:p>
        </p:txBody>
      </p:sp>
      <p:sp>
        <p:nvSpPr>
          <p:cNvPr id="4" name="Slide Number Placeholder 3"/>
          <p:cNvSpPr>
            <a:spLocks noGrp="1"/>
          </p:cNvSpPr>
          <p:nvPr>
            <p:ph type="sldNum" sz="quarter" idx="10"/>
          </p:nvPr>
        </p:nvSpPr>
        <p:spPr/>
        <p:txBody>
          <a:bodyPr/>
          <a:lstStyle/>
          <a:p>
            <a:fld id="{117D4B59-D7FF-4A9C-B3B9-85439AEEF00A}" type="slidenum">
              <a:rPr lang="en-IN" smtClean="0"/>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17D4B59-D7FF-4A9C-B3B9-85439AEEF00A}" type="slidenum">
              <a:rPr lang="en-IN" smtClean="0"/>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Insolvency</a:t>
            </a:r>
            <a:r>
              <a:rPr lang="en-IN" baseline="0" dirty="0" smtClean="0"/>
              <a:t> Resolution &amp; Liquidation for Corporate Debtors shall only be available if minimum amount of default is </a:t>
            </a:r>
            <a:r>
              <a:rPr lang="en-IN" b="1" baseline="0" dirty="0" smtClean="0"/>
              <a:t>one lakh rupees.</a:t>
            </a:r>
            <a:r>
              <a:rPr lang="en-IN" b="0" baseline="0" dirty="0" smtClean="0"/>
              <a:t> Central Government may specify higher value which shall not be more than </a:t>
            </a:r>
            <a:r>
              <a:rPr lang="en-IN" b="1" baseline="0" dirty="0" smtClean="0"/>
              <a:t>one crore rupees.</a:t>
            </a:r>
            <a:endParaRPr lang="en-IN" dirty="0"/>
          </a:p>
        </p:txBody>
      </p:sp>
      <p:sp>
        <p:nvSpPr>
          <p:cNvPr id="4" name="Slide Number Placeholder 3"/>
          <p:cNvSpPr>
            <a:spLocks noGrp="1"/>
          </p:cNvSpPr>
          <p:nvPr>
            <p:ph type="sldNum" sz="quarter" idx="10"/>
          </p:nvPr>
        </p:nvSpPr>
        <p:spPr/>
        <p:txBody>
          <a:bodyPr/>
          <a:lstStyle/>
          <a:p>
            <a:fld id="{117D4B59-D7FF-4A9C-B3B9-85439AEEF00A}" type="slidenum">
              <a:rPr lang="en-IN" smtClean="0"/>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Moratorium shall be declared post</a:t>
            </a:r>
            <a:r>
              <a:rPr lang="en-IN" baseline="0" dirty="0" smtClean="0"/>
              <a:t> admission of Reference application by BIFR and on insolvency commencement date (effective from the date of order)</a:t>
            </a:r>
            <a:endParaRPr lang="en-IN" dirty="0"/>
          </a:p>
        </p:txBody>
      </p:sp>
      <p:sp>
        <p:nvSpPr>
          <p:cNvPr id="4" name="Slide Number Placeholder 3"/>
          <p:cNvSpPr>
            <a:spLocks noGrp="1"/>
          </p:cNvSpPr>
          <p:nvPr>
            <p:ph type="sldNum" sz="quarter" idx="10"/>
          </p:nvPr>
        </p:nvSpPr>
        <p:spPr/>
        <p:txBody>
          <a:bodyPr/>
          <a:lstStyle/>
          <a:p>
            <a:fld id="{117D4B59-D7FF-4A9C-B3B9-85439AEEF00A}" type="slidenum">
              <a:rPr lang="en-IN" smtClean="0"/>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17D4B59-D7FF-4A9C-B3B9-85439AEEF00A}" type="slidenum">
              <a:rPr lang="en-IN" smtClean="0"/>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91D6BF29-4B86-4DD5-8B32-E7AAF2A955EE}" type="slidenum">
              <a:rPr lang="en-GB" altLang="en-US">
                <a:latin typeface="Calibri" panose="020F0502020204030204" pitchFamily="34" charset="0"/>
                <a:cs typeface="Arial" panose="020B0604020202020204" pitchFamily="34" charset="0"/>
              </a:rPr>
            </a:fld>
            <a:endParaRPr lang="en-GB" altLang="en-US">
              <a:latin typeface="Calibri" panose="020F0502020204030204" pitchFamily="34" charset="0"/>
              <a:cs typeface="Arial" panose="020B0604020202020204"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xfrm>
            <a:off x="704850" y="4422775"/>
            <a:ext cx="5643563"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FA071-E40D-4954-8C14-CD090D91679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A43F9-AD43-4D4A-905D-A41C0FE6628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60FA071-E40D-4954-8C14-CD090D91679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A43F9-AD43-4D4A-905D-A41C0FE6628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60FA071-E40D-4954-8C14-CD090D91679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A43F9-AD43-4D4A-905D-A41C0FE6628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60FA071-E40D-4954-8C14-CD090D91679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A43F9-AD43-4D4A-905D-A41C0FE6628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D60FA071-E40D-4954-8C14-CD090D91679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A43F9-AD43-4D4A-905D-A41C0FE6628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D60FA071-E40D-4954-8C14-CD090D91679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A43F9-AD43-4D4A-905D-A41C0FE6628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D60FA071-E40D-4954-8C14-CD090D916798}"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0A43F9-AD43-4D4A-905D-A41C0FE6628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FA071-E40D-4954-8C14-CD090D91679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0A43F9-AD43-4D4A-905D-A41C0FE6628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FA071-E40D-4954-8C14-CD090D916798}"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0A43F9-AD43-4D4A-905D-A41C0FE6628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D60FA071-E40D-4954-8C14-CD090D91679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A43F9-AD43-4D4A-905D-A41C0FE6628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D60FA071-E40D-4954-8C14-CD090D91679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A43F9-AD43-4D4A-905D-A41C0FE6628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FA071-E40D-4954-8C14-CD090D916798}"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A43F9-AD43-4D4A-905D-A41C0FE6628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hyperlink" Target="mailto:npschawla@vaishlaw.com" TargetMode="External"/><Relationship Id="rId1" Type="http://schemas.openxmlformats.org/officeDocument/2006/relationships/hyperlink" Target="mailto:bangalore@vaishlaw.com"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645" y="1184856"/>
            <a:ext cx="11103735" cy="1506360"/>
          </a:xfrm>
        </p:spPr>
        <p:txBody>
          <a:bodyPr>
            <a:normAutofit fontScale="90000"/>
          </a:bodyPr>
          <a:lstStyle/>
          <a:p>
            <a:r>
              <a:rPr lang="en-IN" sz="5000" b="1" i="1" dirty="0" smtClean="0"/>
              <a:t>Insolvency and Bankruptcy Code-2016 </a:t>
            </a:r>
            <a:br>
              <a:rPr lang="en-US" sz="5400" dirty="0"/>
            </a:br>
            <a:r>
              <a:rPr lang="en-US" sz="5400" dirty="0"/>
              <a:t> </a:t>
            </a:r>
            <a:endParaRPr lang="en-US" sz="5400" dirty="0"/>
          </a:p>
        </p:txBody>
      </p:sp>
      <p:sp>
        <p:nvSpPr>
          <p:cNvPr id="3" name="Subtitle 2"/>
          <p:cNvSpPr>
            <a:spLocks noGrp="1"/>
          </p:cNvSpPr>
          <p:nvPr>
            <p:ph type="subTitle" idx="1"/>
          </p:nvPr>
        </p:nvSpPr>
        <p:spPr>
          <a:xfrm>
            <a:off x="2882055" y="4689146"/>
            <a:ext cx="7019092" cy="1701443"/>
          </a:xfrm>
        </p:spPr>
        <p:txBody>
          <a:bodyPr>
            <a:normAutofit lnSpcReduction="10000"/>
          </a:bodyPr>
          <a:lstStyle/>
          <a:p>
            <a:pPr algn="ctr"/>
            <a:r>
              <a:rPr lang="en-IN" b="1" dirty="0" smtClean="0"/>
              <a:t>Satwinder Singh</a:t>
            </a:r>
            <a:endParaRPr lang="en-IN" b="1" dirty="0" smtClean="0"/>
          </a:p>
          <a:p>
            <a:pPr algn="ctr"/>
            <a:r>
              <a:rPr lang="en-IN" i="1" dirty="0" smtClean="0"/>
              <a:t>(</a:t>
            </a:r>
            <a:r>
              <a:rPr lang="en-IN" i="1" dirty="0" err="1" smtClean="0"/>
              <a:t>B.Com</a:t>
            </a:r>
            <a:r>
              <a:rPr lang="en-IN" i="1" dirty="0" smtClean="0"/>
              <a:t>, FCS, LL.B., CAIIB)</a:t>
            </a:r>
            <a:endParaRPr lang="en-IN" i="1" dirty="0" smtClean="0"/>
          </a:p>
          <a:p>
            <a:pPr algn="ctr"/>
            <a:r>
              <a:rPr lang="en-IN" i="1" dirty="0" smtClean="0"/>
              <a:t>Partner, Vaish Associates Advocates</a:t>
            </a:r>
            <a:endParaRPr lang="en-IN" i="1" dirty="0" smtClean="0"/>
          </a:p>
          <a:p>
            <a:pPr algn="ctr"/>
            <a:r>
              <a:rPr lang="en-IN" i="1" dirty="0" smtClean="0"/>
              <a:t>Central Council Member-ICSI</a:t>
            </a:r>
            <a:endParaRPr lang="en-IN" i="1" dirty="0"/>
          </a:p>
        </p:txBody>
      </p:sp>
      <p:sp>
        <p:nvSpPr>
          <p:cNvPr id="4" name="TextBox 3"/>
          <p:cNvSpPr txBox="1"/>
          <p:nvPr/>
        </p:nvSpPr>
        <p:spPr>
          <a:xfrm>
            <a:off x="2656728" y="2692763"/>
            <a:ext cx="7469746" cy="492443"/>
          </a:xfrm>
          <a:prstGeom prst="rect">
            <a:avLst/>
          </a:prstGeom>
          <a:noFill/>
        </p:spPr>
        <p:txBody>
          <a:bodyPr wrap="square" rtlCol="0">
            <a:spAutoFit/>
          </a:bodyPr>
          <a:lstStyle/>
          <a:p>
            <a:r>
              <a:rPr lang="en-IN" sz="2600" b="1" i="1" dirty="0" smtClean="0"/>
              <a:t>Demystifying the Insolvency and Bankruptcy Code </a:t>
            </a:r>
            <a:endParaRPr lang="en-IN" sz="2600" b="1" i="1" dirty="0"/>
          </a:p>
        </p:txBody>
      </p:sp>
      <p:pic>
        <p:nvPicPr>
          <p:cNvPr id="5" name="Picture 9"/>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55575" y="123660"/>
            <a:ext cx="2501153" cy="81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pic>
        <p:nvPicPr>
          <p:cNvPr id="11" name="Picture 10"/>
          <p:cNvPicPr>
            <a:picLocks noChangeAspect="1"/>
          </p:cNvPicPr>
          <p:nvPr/>
        </p:nvPicPr>
        <p:blipFill>
          <a:blip r:embed="rId2"/>
          <a:stretch>
            <a:fillRect/>
          </a:stretch>
        </p:blipFill>
        <p:spPr>
          <a:xfrm>
            <a:off x="-47223" y="4129556"/>
            <a:ext cx="12239223" cy="328367"/>
          </a:xfrm>
          <a:prstGeom prst="rect">
            <a:avLst/>
          </a:prstGeom>
          <a:solidFill>
            <a:schemeClr val="accent4">
              <a:lumMod val="40000"/>
              <a:lumOff val="60000"/>
            </a:schemeClr>
          </a:soli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p:nvPr/>
        </p:nvSpPr>
        <p:spPr>
          <a:xfrm>
            <a:off x="-12879" y="0"/>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dirty="0" smtClean="0">
                <a:latin typeface="Times New Roman" panose="02020603050405020304" pitchFamily="18" charset="0"/>
                <a:cs typeface="Times New Roman" panose="02020603050405020304" pitchFamily="18" charset="0"/>
              </a:rPr>
              <a:t>Post IBC - Inter-play between SICA, RDDBI, SARFAESI and IBC</a:t>
            </a:r>
            <a:endParaRPr lang="en-IN"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91300" y="1255063"/>
            <a:ext cx="10340870" cy="776888"/>
          </a:xfrm>
          <a:prstGeom prst="roundRect">
            <a:avLst/>
          </a:prstGeom>
          <a:solidFill>
            <a:schemeClr val="accent1">
              <a:lumMod val="60000"/>
              <a:lumOff val="40000"/>
            </a:schemeClr>
          </a:solidFill>
        </p:spPr>
        <p:txBody>
          <a:bodyPr wrap="square" rtlCol="0">
            <a:spAutoFit/>
          </a:bodyPr>
          <a:lstStyle/>
          <a:p>
            <a:pPr algn="just" fontAlgn="auto">
              <a:buClr>
                <a:schemeClr val="accent1">
                  <a:lumMod val="75000"/>
                </a:schemeClr>
              </a:buClr>
              <a:defRPr/>
            </a:pPr>
            <a:r>
              <a:rPr lang="en-US" sz="2000" dirty="0" smtClean="0">
                <a:latin typeface="Times New Roman" panose="02020603050405020304" pitchFamily="18" charset="0"/>
                <a:cs typeface="Times New Roman" panose="02020603050405020304" pitchFamily="18" charset="0"/>
              </a:rPr>
              <a:t>After IBC </a:t>
            </a:r>
            <a:r>
              <a:rPr lang="en-GB" altLang="en-US" sz="2000" dirty="0" smtClean="0">
                <a:latin typeface="Times New Roman" panose="02020603050405020304" pitchFamily="18" charset="0"/>
                <a:cs typeface="Times New Roman" panose="02020603050405020304" pitchFamily="18" charset="0"/>
              </a:rPr>
              <a:t>being </a:t>
            </a:r>
            <a:r>
              <a:rPr lang="en-US" sz="2000" dirty="0" smtClean="0">
                <a:latin typeface="Times New Roman" panose="02020603050405020304" pitchFamily="18" charset="0"/>
                <a:cs typeface="Times New Roman" panose="02020603050405020304" pitchFamily="18" charset="0"/>
              </a:rPr>
              <a:t>notified </a:t>
            </a:r>
            <a:r>
              <a:rPr lang="en-GB" altLang="en-US" sz="2000" dirty="0" smtClean="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 SICA Repeal Act </a:t>
            </a:r>
            <a:r>
              <a:rPr lang="en-GB" altLang="en-US" sz="2000" dirty="0" smtClean="0">
                <a:latin typeface="Times New Roman" panose="02020603050405020304" pitchFamily="18" charset="0"/>
                <a:cs typeface="Times New Roman" panose="02020603050405020304" pitchFamily="18" charset="0"/>
              </a:rPr>
              <a:t>in</a:t>
            </a:r>
            <a:r>
              <a:rPr lang="en-US" sz="2000" dirty="0" smtClean="0">
                <a:latin typeface="Times New Roman" panose="02020603050405020304" pitchFamily="18" charset="0"/>
                <a:cs typeface="Times New Roman" panose="02020603050405020304" pitchFamily="18" charset="0"/>
              </a:rPr>
              <a:t> force</a:t>
            </a:r>
            <a:r>
              <a:rPr lang="en-GB" altLang="en-US"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GB" altLang="en-US" sz="2000" dirty="0" smtClean="0">
                <a:latin typeface="Times New Roman" panose="02020603050405020304" pitchFamily="18" charset="0"/>
                <a:cs typeface="Times New Roman" panose="02020603050405020304" pitchFamily="18" charset="0"/>
              </a:rPr>
              <a:t>BIFR has been dissoluted</a:t>
            </a:r>
            <a:r>
              <a:rPr lang="en-US" sz="2000" dirty="0" smtClean="0">
                <a:latin typeface="Times New Roman" panose="02020603050405020304" pitchFamily="18" charset="0"/>
                <a:cs typeface="Times New Roman" panose="02020603050405020304" pitchFamily="18" charset="0"/>
              </a:rPr>
              <a:t> and the new cases </a:t>
            </a:r>
            <a:r>
              <a:rPr lang="en-GB" altLang="en-US" sz="2000" dirty="0" smtClean="0">
                <a:latin typeface="Times New Roman" panose="02020603050405020304" pitchFamily="18" charset="0"/>
                <a:cs typeface="Times New Roman" panose="02020603050405020304" pitchFamily="18" charset="0"/>
              </a:rPr>
              <a:t>are being</a:t>
            </a:r>
            <a:r>
              <a:rPr lang="en-US" sz="2000" dirty="0" smtClean="0">
                <a:latin typeface="Times New Roman" panose="02020603050405020304" pitchFamily="18" charset="0"/>
                <a:cs typeface="Times New Roman" panose="02020603050405020304" pitchFamily="18" charset="0"/>
              </a:rPr>
              <a:t> handled by NCLT. </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93799" y="2171962"/>
            <a:ext cx="10340870" cy="776888"/>
          </a:xfrm>
          <a:prstGeom prst="roundRect">
            <a:avLst/>
          </a:prstGeom>
          <a:solidFill>
            <a:schemeClr val="accent1">
              <a:lumMod val="60000"/>
              <a:lumOff val="40000"/>
            </a:schemeClr>
          </a:solidFill>
        </p:spPr>
        <p:txBody>
          <a:bodyPr wrap="square" rtlCol="0">
            <a:spAutoFit/>
          </a:bodyPr>
          <a:lstStyle/>
          <a:p>
            <a:pPr algn="just" fontAlgn="auto">
              <a:buClr>
                <a:schemeClr val="accent1">
                  <a:lumMod val="75000"/>
                </a:schemeClr>
              </a:buClr>
              <a:defRPr/>
            </a:pPr>
            <a:r>
              <a:rPr lang="en-US" sz="2000" dirty="0" smtClean="0">
                <a:latin typeface="Times New Roman" panose="02020603050405020304" pitchFamily="18" charset="0"/>
                <a:cs typeface="Times New Roman" panose="02020603050405020304" pitchFamily="18" charset="0"/>
              </a:rPr>
              <a:t>All pending matters before BIFR </a:t>
            </a:r>
            <a:r>
              <a:rPr lang="en-GB" altLang="en-US" sz="2000" dirty="0" smtClean="0">
                <a:latin typeface="Times New Roman" panose="02020603050405020304" pitchFamily="18" charset="0"/>
                <a:cs typeface="Times New Roman" panose="02020603050405020304" pitchFamily="18" charset="0"/>
              </a:rPr>
              <a:t>are </a:t>
            </a:r>
            <a:r>
              <a:rPr lang="en-US" sz="2000" dirty="0" smtClean="0">
                <a:latin typeface="Times New Roman" panose="02020603050405020304" pitchFamily="18" charset="0"/>
                <a:cs typeface="Times New Roman" panose="02020603050405020304" pitchFamily="18" charset="0"/>
              </a:rPr>
              <a:t>abate</a:t>
            </a:r>
            <a:r>
              <a:rPr lang="en-GB" altLang="en-US" sz="2000" dirty="0" smtClean="0">
                <a:latin typeface="Times New Roman" panose="02020603050405020304" pitchFamily="18" charset="0"/>
                <a:cs typeface="Times New Roman" panose="02020603050405020304" pitchFamily="18" charset="0"/>
              </a:rPr>
              <a:t>d</a:t>
            </a:r>
            <a:r>
              <a:rPr lang="en-US" sz="2000" dirty="0" smtClean="0">
                <a:latin typeface="Times New Roman" panose="02020603050405020304" pitchFamily="18" charset="0"/>
                <a:cs typeface="Times New Roman" panose="02020603050405020304" pitchFamily="18" charset="0"/>
              </a:rPr>
              <a:t> as the sickness/ insolvency criterion in IBC is very different from what is in SICA  </a:t>
            </a:r>
            <a:endParaRPr lang="en-US" sz="2000" dirty="0" smtClean="0">
              <a:latin typeface="Times New Roman" panose="02020603050405020304" pitchFamily="18" charset="0"/>
              <a:cs typeface="Times New Roman" panose="02020603050405020304" pitchFamily="18" charset="0"/>
            </a:endParaRPr>
          </a:p>
        </p:txBody>
      </p:sp>
      <p:sp>
        <p:nvSpPr>
          <p:cNvPr id="8" name="TextBox 7"/>
          <p:cNvSpPr txBox="1"/>
          <p:nvPr/>
        </p:nvSpPr>
        <p:spPr>
          <a:xfrm>
            <a:off x="1611289" y="3088852"/>
            <a:ext cx="10340870" cy="442674"/>
          </a:xfrm>
          <a:prstGeom prst="roundRect">
            <a:avLst/>
          </a:prstGeom>
          <a:solidFill>
            <a:schemeClr val="accent1">
              <a:lumMod val="60000"/>
              <a:lumOff val="40000"/>
            </a:schemeClr>
          </a:solidFill>
        </p:spPr>
        <p:txBody>
          <a:bodyPr wrap="square" rtlCol="0">
            <a:spAutoFit/>
          </a:bodyPr>
          <a:lstStyle/>
          <a:p>
            <a:pPr algn="just" fontAlgn="auto">
              <a:buClr>
                <a:schemeClr val="accent1">
                  <a:lumMod val="75000"/>
                </a:schemeClr>
              </a:buClr>
              <a:defRPr/>
            </a:pPr>
            <a:r>
              <a:rPr lang="en-US" sz="2000" dirty="0" smtClean="0">
                <a:latin typeface="Times New Roman" panose="02020603050405020304" pitchFamily="18" charset="0"/>
                <a:cs typeface="Times New Roman" panose="02020603050405020304" pitchFamily="18" charset="0"/>
              </a:rPr>
              <a:t>SARFAESI &amp; RDDBI will hold the same force. </a:t>
            </a:r>
            <a:endParaRPr lang="en-US" sz="2000" dirty="0" smtClean="0">
              <a:latin typeface="Times New Roman" panose="02020603050405020304" pitchFamily="18" charset="0"/>
              <a:cs typeface="Times New Roman" panose="02020603050405020304" pitchFamily="18" charset="0"/>
            </a:endParaRPr>
          </a:p>
        </p:txBody>
      </p:sp>
      <p:sp>
        <p:nvSpPr>
          <p:cNvPr id="10" name="TextBox 9"/>
          <p:cNvSpPr txBox="1"/>
          <p:nvPr/>
        </p:nvSpPr>
        <p:spPr>
          <a:xfrm>
            <a:off x="1598798" y="3690957"/>
            <a:ext cx="10340870" cy="442674"/>
          </a:xfrm>
          <a:prstGeom prst="roundRect">
            <a:avLst/>
          </a:prstGeom>
          <a:solidFill>
            <a:schemeClr val="accent1">
              <a:lumMod val="60000"/>
              <a:lumOff val="40000"/>
            </a:schemeClr>
          </a:solidFill>
        </p:spPr>
        <p:txBody>
          <a:bodyPr wrap="square" rtlCol="0">
            <a:spAutoFit/>
          </a:bodyPr>
          <a:lstStyle/>
          <a:p>
            <a:pPr algn="just" fontAlgn="auto">
              <a:buClr>
                <a:schemeClr val="accent1">
                  <a:lumMod val="75000"/>
                </a:schemeClr>
              </a:buClr>
              <a:defRPr/>
            </a:pPr>
            <a:r>
              <a:rPr lang="en-US" sz="2000" dirty="0" smtClean="0">
                <a:latin typeface="Times New Roman" panose="02020603050405020304" pitchFamily="18" charset="0"/>
                <a:cs typeface="Times New Roman" panose="02020603050405020304" pitchFamily="18" charset="0"/>
              </a:rPr>
              <a:t>But now secured creditors can approach under both SARFAESI and IBC as they found suitable. </a:t>
            </a:r>
            <a:endParaRPr lang="en-US" sz="2000" dirty="0" smtClean="0">
              <a:latin typeface="Times New Roman" panose="02020603050405020304" pitchFamily="18" charset="0"/>
              <a:cs typeface="Times New Roman" panose="02020603050405020304" pitchFamily="18" charset="0"/>
            </a:endParaRPr>
          </a:p>
        </p:txBody>
      </p:sp>
      <p:sp>
        <p:nvSpPr>
          <p:cNvPr id="11" name="TextBox 10"/>
          <p:cNvSpPr txBox="1"/>
          <p:nvPr/>
        </p:nvSpPr>
        <p:spPr>
          <a:xfrm>
            <a:off x="1591300" y="4393565"/>
            <a:ext cx="10340870" cy="783193"/>
          </a:xfrm>
          <a:prstGeom prst="roundRect">
            <a:avLst/>
          </a:prstGeom>
          <a:solidFill>
            <a:schemeClr val="accent1">
              <a:lumMod val="60000"/>
              <a:lumOff val="40000"/>
            </a:schemeClr>
          </a:solidFill>
        </p:spPr>
        <p:txBody>
          <a:bodyPr wrap="square" rtlCol="0">
            <a:spAutoFit/>
          </a:bodyPr>
          <a:lstStyle/>
          <a:p>
            <a:pPr algn="just" fontAlgn="auto">
              <a:buClr>
                <a:schemeClr val="accent1">
                  <a:lumMod val="75000"/>
                </a:schemeClr>
              </a:buClr>
              <a:defRPr/>
            </a:pPr>
            <a:r>
              <a:rPr lang="en-US" sz="2000" dirty="0" smtClean="0">
                <a:latin typeface="Times New Roman" panose="02020603050405020304" pitchFamily="18" charset="0"/>
                <a:cs typeface="Times New Roman" panose="02020603050405020304" pitchFamily="18" charset="0"/>
              </a:rPr>
              <a:t>Now adjudicating authority for the individuals will be DRT while the NCLT will be governing issues for corporate person. </a:t>
            </a:r>
            <a:endParaRPr lang="en-US" sz="2000" dirty="0" smtClean="0">
              <a:latin typeface="Times New Roman" panose="02020603050405020304" pitchFamily="18" charset="0"/>
              <a:cs typeface="Times New Roman" panose="02020603050405020304" pitchFamily="18" charset="0"/>
            </a:endParaRPr>
          </a:p>
        </p:txBody>
      </p:sp>
      <p:sp>
        <p:nvSpPr>
          <p:cNvPr id="12" name="TextBox 11"/>
          <p:cNvSpPr txBox="1"/>
          <p:nvPr/>
        </p:nvSpPr>
        <p:spPr>
          <a:xfrm>
            <a:off x="1611289" y="5394790"/>
            <a:ext cx="10340870" cy="783193"/>
          </a:xfrm>
          <a:prstGeom prst="roundRect">
            <a:avLst/>
          </a:prstGeom>
          <a:solidFill>
            <a:schemeClr val="accent1">
              <a:lumMod val="60000"/>
              <a:lumOff val="40000"/>
            </a:schemeClr>
          </a:solidFill>
        </p:spPr>
        <p:txBody>
          <a:bodyPr wrap="square" rtlCol="0">
            <a:spAutoFit/>
          </a:bodyPr>
          <a:lstStyle/>
          <a:p>
            <a:pPr algn="just" fontAlgn="auto">
              <a:buClr>
                <a:schemeClr val="accent1">
                  <a:lumMod val="75000"/>
                </a:schemeClr>
              </a:buClr>
              <a:defRPr/>
            </a:pPr>
            <a:r>
              <a:rPr lang="en-US" sz="2000" dirty="0" smtClean="0">
                <a:latin typeface="Times New Roman" panose="02020603050405020304" pitchFamily="18" charset="0"/>
                <a:cs typeface="Times New Roman" panose="02020603050405020304" pitchFamily="18" charset="0"/>
              </a:rPr>
              <a:t>By virtue of IBC the voluntary winding up procedure has been shifted from Companies Act to IBC. </a:t>
            </a:r>
            <a:endParaRPr lang="en-US" sz="2000" dirty="0" smtClean="0">
              <a:latin typeface="Times New Roman" panose="02020603050405020304" pitchFamily="18" charset="0"/>
              <a:cs typeface="Times New Roman" panose="02020603050405020304" pitchFamily="18" charset="0"/>
            </a:endParaRPr>
          </a:p>
        </p:txBody>
      </p:sp>
      <p:sp>
        <p:nvSpPr>
          <p:cNvPr id="14"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600" i="1" dirty="0" smtClean="0">
                <a:solidFill>
                  <a:schemeClr val="bg1"/>
                </a:solidFill>
                <a:latin typeface="Times New Roman" panose="02020603050405020304" pitchFamily="18" charset="0"/>
                <a:cs typeface="Times New Roman" panose="02020603050405020304" pitchFamily="18" charset="0"/>
              </a:rPr>
              <a:t>Vaish Associates									             Privileged &amp; Confidential</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15" name="Right Arrow 14"/>
          <p:cNvSpPr/>
          <p:nvPr/>
        </p:nvSpPr>
        <p:spPr>
          <a:xfrm>
            <a:off x="719527" y="1454048"/>
            <a:ext cx="374754" cy="314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722027" y="2385928"/>
            <a:ext cx="374754" cy="314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737017" y="3180398"/>
            <a:ext cx="374754" cy="314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722027" y="3809978"/>
            <a:ext cx="374754" cy="314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722027" y="4499518"/>
            <a:ext cx="374754" cy="314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722027" y="5503848"/>
            <a:ext cx="374754" cy="314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sp>
        <p:nvSpPr>
          <p:cNvPr id="11" name="Title 3"/>
          <p:cNvSpPr txBox="1"/>
          <p:nvPr/>
        </p:nvSpPr>
        <p:spPr>
          <a:xfrm>
            <a:off x="-12879" y="-38637"/>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smtClean="0">
                <a:solidFill>
                  <a:schemeClr val="bg1"/>
                </a:solidFill>
                <a:latin typeface="Cambria" panose="02040503050406030204" pitchFamily="18" charset="0"/>
                <a:cs typeface="Times New Roman" panose="02020603050405020304" pitchFamily="18" charset="0"/>
              </a:rPr>
              <a:t>Impact on other statutes</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10" name="TextBox 9"/>
          <p:cNvSpPr txBox="1"/>
          <p:nvPr/>
        </p:nvSpPr>
        <p:spPr>
          <a:xfrm>
            <a:off x="301580" y="1153089"/>
            <a:ext cx="11575959" cy="5016758"/>
          </a:xfrm>
          <a:prstGeom prst="rect">
            <a:avLst/>
          </a:prstGeom>
          <a:noFill/>
        </p:spPr>
        <p:txBody>
          <a:bodyPr wrap="square" rtlCol="0">
            <a:spAutoFit/>
          </a:bodyPr>
          <a:lstStyle/>
          <a:p>
            <a:pPr>
              <a:lnSpc>
                <a:spcPct val="200000"/>
              </a:lnSpc>
            </a:pPr>
            <a:r>
              <a:rPr lang="en-IN" sz="2000" b="1" i="1" u="sng" dirty="0" smtClean="0"/>
              <a:t>Repealed Acts</a:t>
            </a:r>
            <a:endParaRPr lang="en-IN" sz="2000" b="1" i="1" u="sng" dirty="0" smtClean="0"/>
          </a:p>
          <a:p>
            <a:pPr marL="342900" indent="-342900">
              <a:lnSpc>
                <a:spcPct val="200000"/>
              </a:lnSpc>
              <a:buFont typeface="Wingdings" panose="05000000000000000000" pitchFamily="2" charset="2"/>
              <a:buChar char="q"/>
            </a:pPr>
            <a:r>
              <a:rPr lang="en-IN" sz="2000" dirty="0" smtClean="0"/>
              <a:t>   Presidency Town Insolvency Act, 1909; and</a:t>
            </a:r>
            <a:endParaRPr lang="en-IN" sz="2000" dirty="0" smtClean="0"/>
          </a:p>
          <a:p>
            <a:pPr marL="542925" indent="-542925">
              <a:lnSpc>
                <a:spcPct val="200000"/>
              </a:lnSpc>
              <a:buFont typeface="Wingdings" panose="05000000000000000000" pitchFamily="2" charset="2"/>
              <a:buChar char="q"/>
            </a:pPr>
            <a:r>
              <a:rPr lang="en-IN" sz="2000" dirty="0" smtClean="0"/>
              <a:t>Provisional Insolvency Act, 1920</a:t>
            </a:r>
            <a:endParaRPr lang="en-IN" sz="2000" dirty="0" smtClean="0"/>
          </a:p>
          <a:p>
            <a:pPr>
              <a:lnSpc>
                <a:spcPct val="200000"/>
              </a:lnSpc>
            </a:pPr>
            <a:r>
              <a:rPr lang="en-IN" sz="2000" b="1" i="1" u="sng" dirty="0" smtClean="0"/>
              <a:t>Some of the amended Acts………</a:t>
            </a:r>
            <a:endParaRPr lang="en-IN" sz="2000" b="1" i="1" u="sng" dirty="0" smtClean="0"/>
          </a:p>
          <a:p>
            <a:pPr marL="542925" indent="-542925">
              <a:lnSpc>
                <a:spcPct val="200000"/>
              </a:lnSpc>
              <a:buFont typeface="Wingdings" panose="05000000000000000000" pitchFamily="2" charset="2"/>
              <a:buChar char="q"/>
            </a:pPr>
            <a:r>
              <a:rPr lang="en-IN" sz="2000" dirty="0" smtClean="0"/>
              <a:t>Sick Industrial Companies (Special Provisions) Repeal Act, 2003;</a:t>
            </a:r>
            <a:endParaRPr lang="en-IN" sz="2000" dirty="0" smtClean="0"/>
          </a:p>
          <a:p>
            <a:pPr marL="542925" indent="-542925">
              <a:lnSpc>
                <a:spcPct val="200000"/>
              </a:lnSpc>
              <a:buFont typeface="Wingdings" panose="05000000000000000000" pitchFamily="2" charset="2"/>
              <a:buChar char="q"/>
            </a:pPr>
            <a:r>
              <a:rPr lang="en-IN" sz="2000" dirty="0" smtClean="0"/>
              <a:t>Recovery of Debts Due to banks and financial institutions Act, 1993;</a:t>
            </a:r>
            <a:endParaRPr lang="en-IN" sz="2000" dirty="0" smtClean="0"/>
          </a:p>
          <a:p>
            <a:pPr marL="542925" indent="-542925">
              <a:lnSpc>
                <a:spcPct val="200000"/>
              </a:lnSpc>
              <a:buFont typeface="Wingdings" panose="05000000000000000000" pitchFamily="2" charset="2"/>
              <a:buChar char="q"/>
            </a:pPr>
            <a:r>
              <a:rPr lang="en-IN" sz="2000" dirty="0" smtClean="0"/>
              <a:t>Securitisation and Reconstruction of Financial Assets and Enforcement of Security Interest Act, 2002; and</a:t>
            </a:r>
            <a:endParaRPr lang="en-IN" sz="2000" dirty="0" smtClean="0"/>
          </a:p>
          <a:p>
            <a:pPr marL="542925" indent="-542925">
              <a:lnSpc>
                <a:spcPct val="200000"/>
              </a:lnSpc>
              <a:buFont typeface="Wingdings" panose="05000000000000000000" pitchFamily="2" charset="2"/>
              <a:buChar char="q"/>
            </a:pPr>
            <a:r>
              <a:rPr lang="en-IN" sz="2000" dirty="0" smtClean="0"/>
              <a:t>Companies Act, 2013</a:t>
            </a:r>
            <a:endParaRPr lang="en-IN"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p:nvPr/>
        </p:nvSpPr>
        <p:spPr>
          <a:xfrm>
            <a:off x="-12879" y="-38637"/>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smtClean="0">
                <a:solidFill>
                  <a:schemeClr val="bg1"/>
                </a:solidFill>
                <a:latin typeface="Cambria" panose="02040503050406030204" pitchFamily="18" charset="0"/>
                <a:cs typeface="Times New Roman" panose="02020603050405020304" pitchFamily="18" charset="0"/>
              </a:rPr>
              <a:t>Key Features</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3"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sp>
        <p:nvSpPr>
          <p:cNvPr id="4" name="TextBox 3"/>
          <p:cNvSpPr txBox="1"/>
          <p:nvPr/>
        </p:nvSpPr>
        <p:spPr>
          <a:xfrm>
            <a:off x="431006" y="905014"/>
            <a:ext cx="11329987" cy="5632311"/>
          </a:xfrm>
          <a:prstGeom prst="rect">
            <a:avLst/>
          </a:prstGeom>
          <a:noFill/>
        </p:spPr>
        <p:txBody>
          <a:bodyPr wrap="square" rtlCol="0">
            <a:spAutoFit/>
          </a:bodyPr>
          <a:lstStyle/>
          <a:p>
            <a:pPr marL="285750" indent="-285750" algn="just">
              <a:buFont typeface="Wingdings" panose="05000000000000000000" pitchFamily="2" charset="2"/>
              <a:buChar char="q"/>
            </a:pPr>
            <a:r>
              <a:rPr lang="en-IN" dirty="0" smtClean="0"/>
              <a:t>Applicable to both corporate and non-corporate persons;</a:t>
            </a:r>
            <a:endParaRPr lang="en-IN" dirty="0" smtClean="0"/>
          </a:p>
          <a:p>
            <a:pPr algn="just"/>
            <a:endParaRPr lang="en-IN" dirty="0" smtClean="0"/>
          </a:p>
          <a:p>
            <a:pPr marL="285750" indent="-285750" algn="just">
              <a:buFont typeface="Wingdings" panose="05000000000000000000" pitchFamily="2" charset="2"/>
              <a:buChar char="q"/>
            </a:pPr>
            <a:r>
              <a:rPr lang="en-IN" dirty="0" smtClean="0"/>
              <a:t>Allow creditors, whether secured; unsecured; financial or operational; domestic or international to initiate a </a:t>
            </a:r>
            <a:r>
              <a:rPr lang="en-IN" dirty="0"/>
              <a:t>resolution </a:t>
            </a:r>
            <a:r>
              <a:rPr lang="en-IN" dirty="0" smtClean="0"/>
              <a:t>processes thereby aiming for an early detection of the fraud;</a:t>
            </a:r>
            <a:endParaRPr lang="en-IN" dirty="0" smtClean="0"/>
          </a:p>
          <a:p>
            <a:pPr algn="just"/>
            <a:endParaRPr lang="en-IN" dirty="0"/>
          </a:p>
          <a:p>
            <a:pPr marL="285750" indent="-285750" algn="just">
              <a:buFont typeface="Wingdings" panose="05000000000000000000" pitchFamily="2" charset="2"/>
              <a:buChar char="q"/>
            </a:pPr>
            <a:r>
              <a:rPr lang="en-IN" dirty="0"/>
              <a:t>Establishes </a:t>
            </a:r>
            <a:r>
              <a:rPr lang="en-IN" dirty="0" smtClean="0"/>
              <a:t>time-bound moratorium on </a:t>
            </a:r>
            <a:r>
              <a:rPr lang="en-IN" dirty="0"/>
              <a:t>acceleration and enforcement of debts against the </a:t>
            </a:r>
            <a:r>
              <a:rPr lang="en-IN" dirty="0" smtClean="0"/>
              <a:t>company;</a:t>
            </a:r>
            <a:endParaRPr lang="en-IN" dirty="0" smtClean="0"/>
          </a:p>
          <a:p>
            <a:pPr algn="just"/>
            <a:endParaRPr lang="en-IN" dirty="0" smtClean="0"/>
          </a:p>
          <a:p>
            <a:pPr marL="285750" indent="-285750" algn="just">
              <a:buFont typeface="Wingdings" panose="05000000000000000000" pitchFamily="2" charset="2"/>
              <a:buChar char="q"/>
            </a:pPr>
            <a:r>
              <a:rPr lang="en-IN" dirty="0" smtClean="0"/>
              <a:t>The resolution professionals can replace the existing management during insolvency proceedings;</a:t>
            </a:r>
            <a:endParaRPr lang="en-IN" dirty="0" smtClean="0"/>
          </a:p>
          <a:p>
            <a:pPr algn="just"/>
            <a:endParaRPr lang="en-IN" dirty="0"/>
          </a:p>
          <a:p>
            <a:pPr marL="285750" indent="-285750" algn="just">
              <a:buFont typeface="Wingdings" panose="05000000000000000000" pitchFamily="2" charset="2"/>
              <a:buChar char="q"/>
            </a:pPr>
            <a:r>
              <a:rPr lang="en-IN" dirty="0"/>
              <a:t>Provides for </a:t>
            </a:r>
            <a:r>
              <a:rPr lang="en-IN" dirty="0" smtClean="0"/>
              <a:t>time-bound </a:t>
            </a:r>
            <a:r>
              <a:rPr lang="en-IN" dirty="0"/>
              <a:t>viability assessment mechanisms, liquidation processes and distribution </a:t>
            </a:r>
            <a:r>
              <a:rPr lang="en-IN" dirty="0" smtClean="0"/>
              <a:t>waterfalls;</a:t>
            </a:r>
            <a:endParaRPr lang="en-IN" dirty="0" smtClean="0"/>
          </a:p>
          <a:p>
            <a:pPr algn="just"/>
            <a:endParaRPr lang="en-IN" dirty="0"/>
          </a:p>
          <a:p>
            <a:pPr marL="285750" indent="-285750" algn="just">
              <a:buFont typeface="Wingdings" panose="05000000000000000000" pitchFamily="2" charset="2"/>
              <a:buChar char="q"/>
            </a:pPr>
            <a:r>
              <a:rPr lang="en-IN" dirty="0"/>
              <a:t>Provides for penalties on promoters for asset diversion leading up to </a:t>
            </a:r>
            <a:r>
              <a:rPr lang="en-IN" dirty="0" smtClean="0"/>
              <a:t>liquidation;</a:t>
            </a:r>
            <a:endParaRPr lang="en-IN" dirty="0" smtClean="0"/>
          </a:p>
          <a:p>
            <a:pPr algn="just"/>
            <a:endParaRPr lang="en-IN" dirty="0" smtClean="0"/>
          </a:p>
          <a:p>
            <a:pPr marL="285750" indent="-285750" algn="just">
              <a:buFont typeface="Wingdings" panose="05000000000000000000" pitchFamily="2" charset="2"/>
              <a:buChar char="q"/>
            </a:pPr>
            <a:r>
              <a:rPr lang="en-IN" dirty="0" smtClean="0"/>
              <a:t>The provisions of the Code overrides SARFAESI Act, 2002;</a:t>
            </a:r>
            <a:endParaRPr lang="en-IN" dirty="0" smtClean="0"/>
          </a:p>
          <a:p>
            <a:pPr algn="just"/>
            <a:endParaRPr lang="en-IN" dirty="0" smtClean="0"/>
          </a:p>
          <a:p>
            <a:pPr marL="285750" indent="-285750" algn="just">
              <a:buFont typeface="Wingdings" panose="05000000000000000000" pitchFamily="2" charset="2"/>
              <a:buChar char="q"/>
            </a:pPr>
            <a:r>
              <a:rPr lang="en-IN" dirty="0" smtClean="0"/>
              <a:t>An inability to pay debt will no more be a ground for winding up under the Companies Act;</a:t>
            </a:r>
            <a:endParaRPr lang="en-IN" dirty="0" smtClean="0"/>
          </a:p>
          <a:p>
            <a:pPr algn="just"/>
            <a:endParaRPr lang="en-IN" dirty="0" smtClean="0"/>
          </a:p>
          <a:p>
            <a:pPr marL="285750" indent="-285750" algn="just">
              <a:buFont typeface="Wingdings" panose="05000000000000000000" pitchFamily="2" charset="2"/>
              <a:buChar char="q"/>
            </a:pPr>
            <a:r>
              <a:rPr lang="en-IN" dirty="0" smtClean="0"/>
              <a:t>Voluntary Liquidation shall be subject to provisions of the Code; and</a:t>
            </a:r>
            <a:endParaRPr lang="en-IN" dirty="0" smtClean="0"/>
          </a:p>
          <a:p>
            <a:pPr algn="just"/>
            <a:endParaRPr lang="en-IN" dirty="0" smtClean="0"/>
          </a:p>
          <a:p>
            <a:pPr marL="285750" indent="-285750" algn="just">
              <a:buFont typeface="Wingdings" panose="05000000000000000000" pitchFamily="2" charset="2"/>
              <a:buChar char="q"/>
            </a:pPr>
            <a:r>
              <a:rPr lang="en-IN" dirty="0" smtClean="0"/>
              <a:t>Chapter governing Revival and Rehabilitation of Sick Companies of Companies Act 2013, stands omitted.</a:t>
            </a: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p:nvPr/>
        </p:nvSpPr>
        <p:spPr>
          <a:xfrm>
            <a:off x="-12879" y="-38637"/>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smtClean="0">
                <a:solidFill>
                  <a:schemeClr val="bg1"/>
                </a:solidFill>
                <a:latin typeface="Cambria" panose="02040503050406030204" pitchFamily="18" charset="0"/>
                <a:cs typeface="Times New Roman" panose="02020603050405020304" pitchFamily="18" charset="0"/>
              </a:rPr>
              <a:t>‘Debtor-in-possession’ to ‘Creditor-in-possession’</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3"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sp>
        <p:nvSpPr>
          <p:cNvPr id="5" name="TextBox 4"/>
          <p:cNvSpPr txBox="1"/>
          <p:nvPr/>
        </p:nvSpPr>
        <p:spPr>
          <a:xfrm>
            <a:off x="438853" y="1427939"/>
            <a:ext cx="11301413" cy="4467057"/>
          </a:xfrm>
          <a:prstGeom prst="rect">
            <a:avLst/>
          </a:prstGeom>
          <a:noFill/>
        </p:spPr>
        <p:txBody>
          <a:bodyPr wrap="square" rtlCol="0">
            <a:spAutoFit/>
          </a:bodyPr>
          <a:lstStyle/>
          <a:p>
            <a:pPr marL="542925" indent="-542925" algn="just">
              <a:lnSpc>
                <a:spcPct val="150000"/>
              </a:lnSpc>
              <a:buFont typeface="Wingdings" panose="05000000000000000000" pitchFamily="2" charset="2"/>
              <a:buChar char="q"/>
            </a:pPr>
            <a:r>
              <a:rPr lang="en-IN" sz="2400" dirty="0" smtClean="0"/>
              <a:t>The Courts are being conscious vis-a-vis </a:t>
            </a:r>
            <a:r>
              <a:rPr lang="en-IN" sz="2400" dirty="0"/>
              <a:t>p</a:t>
            </a:r>
            <a:r>
              <a:rPr lang="en-IN" sz="2400" dirty="0" smtClean="0"/>
              <a:t>iercing </a:t>
            </a:r>
            <a:r>
              <a:rPr lang="en-IN" sz="2400" dirty="0"/>
              <a:t>the corporate veil for </a:t>
            </a:r>
            <a:r>
              <a:rPr lang="en-IN" sz="2400" dirty="0" smtClean="0"/>
              <a:t>default; </a:t>
            </a:r>
            <a:endParaRPr lang="en-IN" sz="2400" dirty="0" smtClean="0"/>
          </a:p>
          <a:p>
            <a:pPr marL="542925" indent="-542925" algn="just">
              <a:lnSpc>
                <a:spcPct val="150000"/>
              </a:lnSpc>
              <a:buFont typeface="Wingdings" panose="05000000000000000000" pitchFamily="2" charset="2"/>
              <a:buChar char="q"/>
            </a:pPr>
            <a:r>
              <a:rPr lang="en-IN" sz="2400" dirty="0" smtClean="0"/>
              <a:t>The Code aims at bringing the defaulters </a:t>
            </a:r>
            <a:r>
              <a:rPr lang="en-IN" sz="2400" dirty="0"/>
              <a:t>to book by empowering creditors to initiate the process at an early stage </a:t>
            </a:r>
            <a:r>
              <a:rPr lang="en-IN" sz="2400" dirty="0" smtClean="0"/>
              <a:t>for replacing </a:t>
            </a:r>
            <a:r>
              <a:rPr lang="en-IN" sz="2400" dirty="0"/>
              <a:t>the </a:t>
            </a:r>
            <a:r>
              <a:rPr lang="en-IN" sz="2400" dirty="0" smtClean="0"/>
              <a:t>management;</a:t>
            </a:r>
            <a:endParaRPr lang="en-IN" sz="2400" dirty="0" smtClean="0"/>
          </a:p>
          <a:p>
            <a:pPr marL="542925" indent="-542925" algn="just">
              <a:lnSpc>
                <a:spcPct val="150000"/>
              </a:lnSpc>
              <a:buFont typeface="Wingdings" panose="05000000000000000000" pitchFamily="2" charset="2"/>
              <a:buChar char="q"/>
            </a:pPr>
            <a:r>
              <a:rPr lang="en-IN" sz="2400" dirty="0" smtClean="0"/>
              <a:t>The Code provides </a:t>
            </a:r>
            <a:r>
              <a:rPr lang="en-IN" sz="2400" dirty="0"/>
              <a:t>for takeover of management by insolvency professionals nominated by the creditors. Professionals to have the flexibility to bring in turnaround specialists and consultants to achieve the desired business </a:t>
            </a:r>
            <a:r>
              <a:rPr lang="en-IN" sz="2400" dirty="0" smtClean="0"/>
              <a:t>results;</a:t>
            </a:r>
            <a:endParaRPr lang="en-IN" sz="2400" dirty="0" smtClean="0"/>
          </a:p>
          <a:p>
            <a:pPr marL="542925" indent="-542925" algn="just">
              <a:lnSpc>
                <a:spcPct val="150000"/>
              </a:lnSpc>
              <a:buFont typeface="Wingdings" panose="05000000000000000000" pitchFamily="2" charset="2"/>
              <a:buChar char="q"/>
            </a:pPr>
            <a:r>
              <a:rPr lang="en-IN" sz="2400" dirty="0" smtClean="0"/>
              <a:t>The Code provides </a:t>
            </a:r>
            <a:r>
              <a:rPr lang="en-IN" sz="2400" dirty="0"/>
              <a:t>for liquidation of a company at the earliest opportunity to minimise </a:t>
            </a:r>
            <a:r>
              <a:rPr lang="en-IN" sz="2400" dirty="0" smtClean="0"/>
              <a:t>the losses </a:t>
            </a:r>
            <a:r>
              <a:rPr lang="en-IN" sz="2400" dirty="0"/>
              <a:t>for debtors </a:t>
            </a:r>
            <a:r>
              <a:rPr lang="en-IN" sz="2400" dirty="0" smtClean="0"/>
              <a:t>as well as </a:t>
            </a:r>
            <a:r>
              <a:rPr lang="en-IN" sz="2400" dirty="0"/>
              <a:t>shareholders. </a:t>
            </a:r>
            <a:endParaRPr lang="en-IN"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sp>
        <p:nvSpPr>
          <p:cNvPr id="5" name="Title 3"/>
          <p:cNvSpPr txBox="1"/>
          <p:nvPr/>
        </p:nvSpPr>
        <p:spPr>
          <a:xfrm>
            <a:off x="-12879" y="-38637"/>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smtClean="0">
                <a:solidFill>
                  <a:schemeClr val="bg1"/>
                </a:solidFill>
                <a:latin typeface="Cambria" panose="02040503050406030204" pitchFamily="18" charset="0"/>
                <a:cs typeface="Times New Roman" panose="02020603050405020304" pitchFamily="18" charset="0"/>
              </a:rPr>
              <a:t>Applicability, Scope &amp; Structure</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2" name="TextBox 1"/>
          <p:cNvSpPr txBox="1"/>
          <p:nvPr/>
        </p:nvSpPr>
        <p:spPr>
          <a:xfrm>
            <a:off x="271463" y="1012193"/>
            <a:ext cx="4286250" cy="369332"/>
          </a:xfrm>
          <a:prstGeom prst="rect">
            <a:avLst/>
          </a:prstGeom>
          <a:solidFill>
            <a:schemeClr val="accent4">
              <a:lumMod val="60000"/>
              <a:lumOff val="40000"/>
            </a:schemeClr>
          </a:solidFill>
        </p:spPr>
        <p:txBody>
          <a:bodyPr wrap="square" rtlCol="0">
            <a:spAutoFit/>
          </a:bodyPr>
          <a:lstStyle/>
          <a:p>
            <a:pPr algn="ctr"/>
            <a:r>
              <a:rPr lang="en-IN" dirty="0" smtClean="0"/>
              <a:t>Applicability </a:t>
            </a:r>
            <a:endParaRPr lang="en-IN" dirty="0"/>
          </a:p>
        </p:txBody>
      </p:sp>
      <p:sp>
        <p:nvSpPr>
          <p:cNvPr id="3" name="TextBox 2"/>
          <p:cNvSpPr txBox="1"/>
          <p:nvPr/>
        </p:nvSpPr>
        <p:spPr>
          <a:xfrm>
            <a:off x="5033960" y="1012193"/>
            <a:ext cx="6767515" cy="369332"/>
          </a:xfrm>
          <a:prstGeom prst="rect">
            <a:avLst/>
          </a:prstGeom>
          <a:solidFill>
            <a:schemeClr val="accent4">
              <a:lumMod val="60000"/>
              <a:lumOff val="40000"/>
            </a:schemeClr>
          </a:solidFill>
        </p:spPr>
        <p:txBody>
          <a:bodyPr wrap="square" rtlCol="0">
            <a:spAutoFit/>
          </a:bodyPr>
          <a:lstStyle/>
          <a:p>
            <a:pPr algn="ctr"/>
            <a:r>
              <a:rPr lang="en-IN" dirty="0" smtClean="0"/>
              <a:t>STRUCTURE</a:t>
            </a:r>
            <a:endParaRPr lang="en-IN" dirty="0"/>
          </a:p>
        </p:txBody>
      </p:sp>
      <p:sp>
        <p:nvSpPr>
          <p:cNvPr id="7" name="TextBox 6"/>
          <p:cNvSpPr txBox="1"/>
          <p:nvPr/>
        </p:nvSpPr>
        <p:spPr>
          <a:xfrm>
            <a:off x="5529263" y="1527125"/>
            <a:ext cx="5872162" cy="646331"/>
          </a:xfrm>
          <a:prstGeom prst="rect">
            <a:avLst/>
          </a:prstGeom>
          <a:solidFill>
            <a:schemeClr val="accent1">
              <a:lumMod val="40000"/>
              <a:lumOff val="60000"/>
            </a:schemeClr>
          </a:solidFill>
        </p:spPr>
        <p:txBody>
          <a:bodyPr wrap="square" rtlCol="0">
            <a:spAutoFit/>
          </a:bodyPr>
          <a:lstStyle/>
          <a:p>
            <a:pPr algn="ctr"/>
            <a:r>
              <a:rPr lang="en-IN" dirty="0" smtClean="0"/>
              <a:t>In entirety, the Code has 255 sections which are divided into 5 Parts as given below</a:t>
            </a:r>
            <a:endParaRPr lang="en-IN" dirty="0"/>
          </a:p>
        </p:txBody>
      </p:sp>
      <p:sp>
        <p:nvSpPr>
          <p:cNvPr id="20" name="Rectangle 19"/>
          <p:cNvSpPr/>
          <p:nvPr/>
        </p:nvSpPr>
        <p:spPr>
          <a:xfrm>
            <a:off x="5033960" y="2444081"/>
            <a:ext cx="1954658" cy="15634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p:cNvSpPr/>
          <p:nvPr/>
        </p:nvSpPr>
        <p:spPr>
          <a:xfrm>
            <a:off x="7224291" y="2448090"/>
            <a:ext cx="2285728" cy="15634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p:cNvSpPr/>
          <p:nvPr/>
        </p:nvSpPr>
        <p:spPr>
          <a:xfrm>
            <a:off x="9684477" y="2462051"/>
            <a:ext cx="2116998" cy="15634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p:cNvSpPr/>
          <p:nvPr/>
        </p:nvSpPr>
        <p:spPr>
          <a:xfrm>
            <a:off x="5036698" y="4396972"/>
            <a:ext cx="2101618" cy="172852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p:cNvSpPr/>
          <p:nvPr/>
        </p:nvSpPr>
        <p:spPr>
          <a:xfrm>
            <a:off x="7329489" y="4417789"/>
            <a:ext cx="2180530" cy="174094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p:cNvSpPr/>
          <p:nvPr/>
        </p:nvSpPr>
        <p:spPr>
          <a:xfrm>
            <a:off x="9701192" y="4396972"/>
            <a:ext cx="2100283" cy="172852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5324054" y="2717321"/>
            <a:ext cx="1391071" cy="944147"/>
          </a:xfrm>
          <a:prstGeom prst="rect">
            <a:avLst/>
          </a:prstGeom>
          <a:noFill/>
        </p:spPr>
        <p:txBody>
          <a:bodyPr wrap="square" rtlCol="0">
            <a:spAutoFit/>
          </a:bodyPr>
          <a:lstStyle/>
          <a:p>
            <a:pPr algn="ctr"/>
            <a:r>
              <a:rPr lang="en-IN" b="1" dirty="0"/>
              <a:t>Part I</a:t>
            </a:r>
            <a:endParaRPr lang="en-IN" b="1" dirty="0"/>
          </a:p>
          <a:p>
            <a:pPr algn="ctr"/>
            <a:r>
              <a:rPr lang="en-IN" dirty="0"/>
              <a:t>Preliminary</a:t>
            </a:r>
            <a:endParaRPr lang="en-IN" dirty="0"/>
          </a:p>
          <a:p>
            <a:pPr algn="ctr"/>
            <a:r>
              <a:rPr lang="en-IN" dirty="0"/>
              <a:t>(Definitions)</a:t>
            </a:r>
            <a:endParaRPr lang="en-IN" dirty="0"/>
          </a:p>
        </p:txBody>
      </p:sp>
      <p:sp>
        <p:nvSpPr>
          <p:cNvPr id="27" name="TextBox 26"/>
          <p:cNvSpPr txBox="1"/>
          <p:nvPr/>
        </p:nvSpPr>
        <p:spPr>
          <a:xfrm>
            <a:off x="7224290" y="2444081"/>
            <a:ext cx="2170093" cy="1477328"/>
          </a:xfrm>
          <a:prstGeom prst="rect">
            <a:avLst/>
          </a:prstGeom>
          <a:noFill/>
        </p:spPr>
        <p:txBody>
          <a:bodyPr wrap="square" rtlCol="0">
            <a:spAutoFit/>
          </a:bodyPr>
          <a:lstStyle/>
          <a:p>
            <a:pPr algn="ctr"/>
            <a:r>
              <a:rPr lang="en-IN" b="1" dirty="0"/>
              <a:t>Part II</a:t>
            </a:r>
            <a:endParaRPr lang="en-IN" b="1" dirty="0"/>
          </a:p>
          <a:p>
            <a:pPr algn="ctr"/>
            <a:r>
              <a:rPr lang="en-IN" dirty="0"/>
              <a:t>Insolvency Resolution and Liquidation for Corporate Persons</a:t>
            </a:r>
            <a:endParaRPr lang="en-IN" dirty="0"/>
          </a:p>
        </p:txBody>
      </p:sp>
      <p:sp>
        <p:nvSpPr>
          <p:cNvPr id="28" name="TextBox 27"/>
          <p:cNvSpPr txBox="1"/>
          <p:nvPr/>
        </p:nvSpPr>
        <p:spPr>
          <a:xfrm>
            <a:off x="9630055" y="2437711"/>
            <a:ext cx="2225842" cy="1754326"/>
          </a:xfrm>
          <a:prstGeom prst="rect">
            <a:avLst/>
          </a:prstGeom>
          <a:noFill/>
        </p:spPr>
        <p:txBody>
          <a:bodyPr wrap="square" rtlCol="0">
            <a:spAutoFit/>
          </a:bodyPr>
          <a:lstStyle/>
          <a:p>
            <a:pPr algn="ctr"/>
            <a:r>
              <a:rPr lang="en-IN" b="1" dirty="0"/>
              <a:t>Part III</a:t>
            </a:r>
            <a:endParaRPr lang="en-IN" b="1" dirty="0"/>
          </a:p>
          <a:p>
            <a:pPr algn="ctr"/>
            <a:r>
              <a:rPr lang="en-IN" dirty="0"/>
              <a:t>Insolvency Resolution and Bankruptcy for individuals and Partnership Firms</a:t>
            </a:r>
            <a:endParaRPr lang="en-IN" dirty="0"/>
          </a:p>
          <a:p>
            <a:endParaRPr lang="en-IN" dirty="0"/>
          </a:p>
        </p:txBody>
      </p:sp>
      <p:sp>
        <p:nvSpPr>
          <p:cNvPr id="29" name="TextBox 28"/>
          <p:cNvSpPr txBox="1"/>
          <p:nvPr/>
        </p:nvSpPr>
        <p:spPr>
          <a:xfrm>
            <a:off x="5050315" y="4404406"/>
            <a:ext cx="2088001" cy="1754326"/>
          </a:xfrm>
          <a:prstGeom prst="rect">
            <a:avLst/>
          </a:prstGeom>
          <a:noFill/>
        </p:spPr>
        <p:txBody>
          <a:bodyPr wrap="square" rtlCol="0">
            <a:spAutoFit/>
          </a:bodyPr>
          <a:lstStyle/>
          <a:p>
            <a:pPr algn="ctr"/>
            <a:r>
              <a:rPr lang="en-IN" b="1" dirty="0"/>
              <a:t>Part IV</a:t>
            </a:r>
            <a:endParaRPr lang="en-IN" b="1" dirty="0"/>
          </a:p>
          <a:p>
            <a:pPr algn="ctr"/>
            <a:r>
              <a:rPr lang="en-IN" dirty="0"/>
              <a:t>Regulation of Insolvency Professionals, Agencies and Information Utilities</a:t>
            </a:r>
            <a:endParaRPr lang="en-IN" dirty="0"/>
          </a:p>
        </p:txBody>
      </p:sp>
      <p:sp>
        <p:nvSpPr>
          <p:cNvPr id="30" name="TextBox 29"/>
          <p:cNvSpPr txBox="1"/>
          <p:nvPr/>
        </p:nvSpPr>
        <p:spPr>
          <a:xfrm>
            <a:off x="7329489" y="4415832"/>
            <a:ext cx="2238032" cy="2031325"/>
          </a:xfrm>
          <a:prstGeom prst="rect">
            <a:avLst/>
          </a:prstGeom>
          <a:noFill/>
        </p:spPr>
        <p:txBody>
          <a:bodyPr wrap="square" rtlCol="0">
            <a:spAutoFit/>
          </a:bodyPr>
          <a:lstStyle/>
          <a:p>
            <a:pPr algn="ctr"/>
            <a:r>
              <a:rPr lang="en-IN" b="1" dirty="0"/>
              <a:t>Part V</a:t>
            </a:r>
            <a:endParaRPr lang="en-IN" b="1" dirty="0"/>
          </a:p>
          <a:p>
            <a:pPr algn="ctr"/>
            <a:r>
              <a:rPr lang="en-IN" dirty="0"/>
              <a:t>Miscellaneous (enables amendments in other statues such as Companies Act 2013)</a:t>
            </a:r>
            <a:endParaRPr lang="en-IN" dirty="0"/>
          </a:p>
          <a:p>
            <a:endParaRPr lang="en-IN" dirty="0"/>
          </a:p>
        </p:txBody>
      </p:sp>
      <p:sp>
        <p:nvSpPr>
          <p:cNvPr id="31" name="TextBox 30"/>
          <p:cNvSpPr txBox="1"/>
          <p:nvPr/>
        </p:nvSpPr>
        <p:spPr>
          <a:xfrm>
            <a:off x="9671931" y="4445509"/>
            <a:ext cx="2183966" cy="1754326"/>
          </a:xfrm>
          <a:prstGeom prst="rect">
            <a:avLst/>
          </a:prstGeom>
          <a:noFill/>
        </p:spPr>
        <p:txBody>
          <a:bodyPr wrap="square" rtlCol="0">
            <a:spAutoFit/>
          </a:bodyPr>
          <a:lstStyle/>
          <a:p>
            <a:pPr algn="ctr"/>
            <a:r>
              <a:rPr lang="en-IN" b="1" dirty="0"/>
              <a:t>Schedules</a:t>
            </a:r>
            <a:endParaRPr lang="en-IN" b="1" dirty="0"/>
          </a:p>
          <a:p>
            <a:pPr algn="ctr"/>
            <a:r>
              <a:rPr lang="en-IN" dirty="0"/>
              <a:t>(11 Schedules)</a:t>
            </a:r>
            <a:endParaRPr lang="en-IN" dirty="0"/>
          </a:p>
          <a:p>
            <a:pPr algn="ctr"/>
            <a:r>
              <a:rPr lang="en-IN" dirty="0"/>
              <a:t>Provides for amendments to be carried out in other statues </a:t>
            </a:r>
            <a:endParaRPr lang="en-IN" dirty="0"/>
          </a:p>
        </p:txBody>
      </p:sp>
      <p:sp>
        <p:nvSpPr>
          <p:cNvPr id="32" name="TextBox 31"/>
          <p:cNvSpPr txBox="1"/>
          <p:nvPr/>
        </p:nvSpPr>
        <p:spPr>
          <a:xfrm>
            <a:off x="659605" y="1527125"/>
            <a:ext cx="3509965" cy="2169825"/>
          </a:xfrm>
          <a:prstGeom prst="rect">
            <a:avLst/>
          </a:prstGeom>
          <a:solidFill>
            <a:schemeClr val="accent1">
              <a:lumMod val="40000"/>
              <a:lumOff val="60000"/>
            </a:schemeClr>
          </a:solidFill>
        </p:spPr>
        <p:txBody>
          <a:bodyPr wrap="square" rtlCol="0">
            <a:spAutoFit/>
          </a:bodyPr>
          <a:lstStyle/>
          <a:p>
            <a:pPr marL="285750" indent="-285750">
              <a:lnSpc>
                <a:spcPct val="150000"/>
              </a:lnSpc>
            </a:pPr>
            <a:r>
              <a:rPr lang="en-IN" dirty="0" smtClean="0"/>
              <a:t>      All kinds of:</a:t>
            </a:r>
            <a:endParaRPr lang="en-IN" dirty="0" smtClean="0"/>
          </a:p>
          <a:p>
            <a:pPr marL="285750" indent="-285750">
              <a:lnSpc>
                <a:spcPct val="150000"/>
              </a:lnSpc>
              <a:buFontTx/>
              <a:buChar char="-"/>
            </a:pPr>
            <a:r>
              <a:rPr lang="en-IN" dirty="0" smtClean="0"/>
              <a:t>Corporate Enterprises;</a:t>
            </a:r>
            <a:endParaRPr lang="en-IN" dirty="0" smtClean="0"/>
          </a:p>
          <a:p>
            <a:pPr marL="285750" indent="-285750">
              <a:lnSpc>
                <a:spcPct val="150000"/>
              </a:lnSpc>
              <a:buFontTx/>
              <a:buChar char="-"/>
            </a:pPr>
            <a:r>
              <a:rPr lang="en-IN" dirty="0" smtClean="0"/>
              <a:t>Limited Liability Partnerships;</a:t>
            </a:r>
            <a:endParaRPr lang="en-IN" dirty="0" smtClean="0"/>
          </a:p>
          <a:p>
            <a:pPr marL="285750" indent="-285750">
              <a:lnSpc>
                <a:spcPct val="150000"/>
              </a:lnSpc>
              <a:buFontTx/>
              <a:buChar char="-"/>
            </a:pPr>
            <a:r>
              <a:rPr lang="en-IN" dirty="0" smtClean="0"/>
              <a:t>Partnership Firms; and</a:t>
            </a:r>
            <a:endParaRPr lang="en-IN" dirty="0" smtClean="0"/>
          </a:p>
          <a:p>
            <a:pPr marL="285750" indent="-285750">
              <a:lnSpc>
                <a:spcPct val="150000"/>
              </a:lnSpc>
              <a:buFontTx/>
              <a:buChar char="-"/>
            </a:pPr>
            <a:r>
              <a:rPr lang="en-IN" dirty="0" smtClean="0"/>
              <a:t>Individuals.</a:t>
            </a:r>
            <a:endParaRPr lang="en-IN" dirty="0"/>
          </a:p>
        </p:txBody>
      </p:sp>
      <p:sp>
        <p:nvSpPr>
          <p:cNvPr id="33" name="TextBox 32"/>
          <p:cNvSpPr txBox="1"/>
          <p:nvPr/>
        </p:nvSpPr>
        <p:spPr>
          <a:xfrm>
            <a:off x="271463" y="3832549"/>
            <a:ext cx="4286250" cy="369332"/>
          </a:xfrm>
          <a:prstGeom prst="rect">
            <a:avLst/>
          </a:prstGeom>
          <a:solidFill>
            <a:schemeClr val="accent4">
              <a:lumMod val="60000"/>
              <a:lumOff val="40000"/>
            </a:schemeClr>
          </a:solidFill>
        </p:spPr>
        <p:txBody>
          <a:bodyPr wrap="square" rtlCol="0">
            <a:spAutoFit/>
          </a:bodyPr>
          <a:lstStyle/>
          <a:p>
            <a:pPr algn="ctr"/>
            <a:r>
              <a:rPr lang="en-IN" dirty="0" smtClean="0"/>
              <a:t>Scope</a:t>
            </a:r>
            <a:endParaRPr lang="en-IN" dirty="0"/>
          </a:p>
        </p:txBody>
      </p:sp>
      <p:sp>
        <p:nvSpPr>
          <p:cNvPr id="34" name="TextBox 33"/>
          <p:cNvSpPr txBox="1"/>
          <p:nvPr/>
        </p:nvSpPr>
        <p:spPr>
          <a:xfrm>
            <a:off x="659605" y="4252269"/>
            <a:ext cx="3509965" cy="2239972"/>
          </a:xfrm>
          <a:prstGeom prst="rect">
            <a:avLst/>
          </a:prstGeom>
          <a:solidFill>
            <a:schemeClr val="accent1">
              <a:lumMod val="40000"/>
              <a:lumOff val="60000"/>
            </a:schemeClr>
          </a:solidFill>
        </p:spPr>
        <p:txBody>
          <a:bodyPr wrap="square" rtlCol="0">
            <a:spAutoFit/>
          </a:bodyPr>
          <a:lstStyle/>
          <a:p>
            <a:pPr marL="285750" indent="-285750">
              <a:lnSpc>
                <a:spcPct val="150000"/>
              </a:lnSpc>
              <a:buFontTx/>
              <a:buChar char="-"/>
            </a:pPr>
            <a:r>
              <a:rPr lang="en-IN" dirty="0" smtClean="0"/>
              <a:t>Insolvency;</a:t>
            </a:r>
            <a:endParaRPr lang="en-IN" dirty="0" smtClean="0"/>
          </a:p>
          <a:p>
            <a:pPr marL="285750" indent="-285750">
              <a:lnSpc>
                <a:spcPct val="150000"/>
              </a:lnSpc>
              <a:buFontTx/>
              <a:buChar char="-"/>
            </a:pPr>
            <a:r>
              <a:rPr lang="en-IN" dirty="0" smtClean="0"/>
              <a:t>Liquidation;</a:t>
            </a:r>
            <a:endParaRPr lang="en-IN" dirty="0" smtClean="0"/>
          </a:p>
          <a:p>
            <a:pPr marL="285750" indent="-285750">
              <a:lnSpc>
                <a:spcPct val="150000"/>
              </a:lnSpc>
              <a:buFontTx/>
              <a:buChar char="-"/>
            </a:pPr>
            <a:r>
              <a:rPr lang="en-IN" dirty="0" smtClean="0"/>
              <a:t>Voluntary Liquidation (solvent insolvency); and</a:t>
            </a:r>
            <a:endParaRPr lang="en-IN" dirty="0" smtClean="0"/>
          </a:p>
          <a:p>
            <a:pPr marL="285750" indent="-285750">
              <a:lnSpc>
                <a:spcPct val="150000"/>
              </a:lnSpc>
              <a:buFontTx/>
              <a:buChar char="-"/>
            </a:pPr>
            <a:r>
              <a:rPr lang="en-IN" dirty="0" smtClean="0"/>
              <a:t>Bankruptcy</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p:nvPr/>
        </p:nvSpPr>
        <p:spPr>
          <a:xfrm>
            <a:off x="-12879" y="-25662"/>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a:solidFill>
                  <a:schemeClr val="bg1"/>
                </a:solidFill>
                <a:latin typeface="Cambria" panose="02040503050406030204" pitchFamily="18" charset="0"/>
                <a:cs typeface="Times New Roman" panose="02020603050405020304" pitchFamily="18" charset="0"/>
              </a:rPr>
              <a:t>F</a:t>
            </a:r>
            <a:r>
              <a:rPr lang="en-IN" sz="2800" b="1" dirty="0" smtClean="0">
                <a:solidFill>
                  <a:schemeClr val="bg1"/>
                </a:solidFill>
                <a:latin typeface="Cambria" panose="02040503050406030204" pitchFamily="18" charset="0"/>
                <a:cs typeface="Times New Roman" panose="02020603050405020304" pitchFamily="18" charset="0"/>
              </a:rPr>
              <a:t>ramework of the Code</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3"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sp>
        <p:nvSpPr>
          <p:cNvPr id="34" name="Down Arrow 33"/>
          <p:cNvSpPr/>
          <p:nvPr/>
        </p:nvSpPr>
        <p:spPr>
          <a:xfrm>
            <a:off x="2868348" y="1850524"/>
            <a:ext cx="380298" cy="470263"/>
          </a:xfrm>
          <a:prstGeom prst="down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6" name="Straight Connector 35"/>
          <p:cNvCxnSpPr/>
          <p:nvPr/>
        </p:nvCxnSpPr>
        <p:spPr>
          <a:xfrm>
            <a:off x="5974690" y="1062589"/>
            <a:ext cx="20727" cy="5445716"/>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000125" y="1285875"/>
            <a:ext cx="4276725" cy="523220"/>
          </a:xfrm>
          <a:prstGeom prst="rect">
            <a:avLst/>
          </a:prstGeom>
          <a:solidFill>
            <a:schemeClr val="accent1">
              <a:lumMod val="60000"/>
              <a:lumOff val="40000"/>
            </a:schemeClr>
          </a:solidFill>
        </p:spPr>
        <p:txBody>
          <a:bodyPr wrap="square" rtlCol="0">
            <a:spAutoFit/>
          </a:bodyPr>
          <a:lstStyle/>
          <a:p>
            <a:pPr algn="ctr"/>
            <a:r>
              <a:rPr lang="en-IN" sz="2800" dirty="0" smtClean="0"/>
              <a:t>Regulator</a:t>
            </a:r>
            <a:endParaRPr lang="en-IN" sz="2800" dirty="0"/>
          </a:p>
        </p:txBody>
      </p:sp>
      <p:sp>
        <p:nvSpPr>
          <p:cNvPr id="38" name="TextBox 37"/>
          <p:cNvSpPr txBox="1"/>
          <p:nvPr/>
        </p:nvSpPr>
        <p:spPr>
          <a:xfrm>
            <a:off x="7083514" y="1285875"/>
            <a:ext cx="4046449" cy="523220"/>
          </a:xfrm>
          <a:prstGeom prst="rect">
            <a:avLst/>
          </a:prstGeom>
          <a:solidFill>
            <a:schemeClr val="accent1">
              <a:lumMod val="60000"/>
              <a:lumOff val="40000"/>
            </a:schemeClr>
          </a:solidFill>
        </p:spPr>
        <p:txBody>
          <a:bodyPr wrap="square" rtlCol="0">
            <a:spAutoFit/>
          </a:bodyPr>
          <a:lstStyle/>
          <a:p>
            <a:pPr algn="ctr"/>
            <a:r>
              <a:rPr lang="en-IN" sz="2800" dirty="0" smtClean="0"/>
              <a:t>Adjudicator</a:t>
            </a:r>
            <a:endParaRPr lang="en-IN" sz="2800" dirty="0"/>
          </a:p>
        </p:txBody>
      </p:sp>
      <p:sp>
        <p:nvSpPr>
          <p:cNvPr id="39" name="TextBox 38"/>
          <p:cNvSpPr txBox="1"/>
          <p:nvPr/>
        </p:nvSpPr>
        <p:spPr>
          <a:xfrm>
            <a:off x="257176" y="2310710"/>
            <a:ext cx="5602642" cy="954107"/>
          </a:xfrm>
          <a:prstGeom prst="rect">
            <a:avLst/>
          </a:prstGeom>
          <a:solidFill>
            <a:schemeClr val="accent1">
              <a:lumMod val="60000"/>
              <a:lumOff val="40000"/>
            </a:schemeClr>
          </a:solidFill>
        </p:spPr>
        <p:txBody>
          <a:bodyPr wrap="square" rtlCol="0">
            <a:spAutoFit/>
          </a:bodyPr>
          <a:lstStyle/>
          <a:p>
            <a:pPr algn="ctr"/>
            <a:r>
              <a:rPr lang="en-IN" sz="2800" dirty="0" smtClean="0"/>
              <a:t>Insolvency and Bankruptcy Board of India (IBBI)</a:t>
            </a:r>
            <a:endParaRPr lang="en-IN" sz="2800" dirty="0"/>
          </a:p>
        </p:txBody>
      </p:sp>
      <p:sp>
        <p:nvSpPr>
          <p:cNvPr id="40" name="Left Brace 39"/>
          <p:cNvSpPr/>
          <p:nvPr/>
        </p:nvSpPr>
        <p:spPr>
          <a:xfrm rot="5400000">
            <a:off x="8950175" y="1068976"/>
            <a:ext cx="432104" cy="2376569"/>
          </a:xfrm>
          <a:prstGeom prst="leftBrace">
            <a:avLst/>
          </a:prstGeom>
          <a:noFill/>
          <a:ln w="571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1" name="TextBox 40"/>
          <p:cNvSpPr txBox="1"/>
          <p:nvPr/>
        </p:nvSpPr>
        <p:spPr>
          <a:xfrm>
            <a:off x="6133660" y="2450949"/>
            <a:ext cx="3009195" cy="830997"/>
          </a:xfrm>
          <a:prstGeom prst="rect">
            <a:avLst/>
          </a:prstGeom>
          <a:solidFill>
            <a:schemeClr val="accent1">
              <a:lumMod val="60000"/>
              <a:lumOff val="40000"/>
            </a:schemeClr>
          </a:solidFill>
        </p:spPr>
        <p:txBody>
          <a:bodyPr wrap="square" rtlCol="0">
            <a:spAutoFit/>
          </a:bodyPr>
          <a:lstStyle/>
          <a:p>
            <a:pPr algn="ctr"/>
            <a:r>
              <a:rPr lang="en-IN" sz="2400" dirty="0" smtClean="0"/>
              <a:t>National Company Law Tribunal</a:t>
            </a:r>
            <a:endParaRPr lang="en-IN" sz="2400" dirty="0"/>
          </a:p>
        </p:txBody>
      </p:sp>
      <p:sp>
        <p:nvSpPr>
          <p:cNvPr id="42" name="TextBox 41"/>
          <p:cNvSpPr txBox="1"/>
          <p:nvPr/>
        </p:nvSpPr>
        <p:spPr>
          <a:xfrm>
            <a:off x="9393326" y="2407487"/>
            <a:ext cx="2698662" cy="830997"/>
          </a:xfrm>
          <a:prstGeom prst="rect">
            <a:avLst/>
          </a:prstGeom>
          <a:solidFill>
            <a:schemeClr val="accent1">
              <a:lumMod val="60000"/>
              <a:lumOff val="40000"/>
            </a:schemeClr>
          </a:solidFill>
        </p:spPr>
        <p:txBody>
          <a:bodyPr wrap="square" rtlCol="0">
            <a:spAutoFit/>
          </a:bodyPr>
          <a:lstStyle/>
          <a:p>
            <a:pPr algn="ctr"/>
            <a:r>
              <a:rPr lang="en-IN" sz="2400" dirty="0" smtClean="0"/>
              <a:t>Debt Recovery Tribunal </a:t>
            </a:r>
            <a:endParaRPr lang="en-IN" sz="2400" dirty="0"/>
          </a:p>
        </p:txBody>
      </p:sp>
      <p:sp>
        <p:nvSpPr>
          <p:cNvPr id="44" name="TextBox 43"/>
          <p:cNvSpPr txBox="1"/>
          <p:nvPr/>
        </p:nvSpPr>
        <p:spPr>
          <a:xfrm>
            <a:off x="6361818" y="3843055"/>
            <a:ext cx="2164639" cy="830997"/>
          </a:xfrm>
          <a:prstGeom prst="rect">
            <a:avLst/>
          </a:prstGeom>
          <a:solidFill>
            <a:schemeClr val="accent1">
              <a:lumMod val="60000"/>
              <a:lumOff val="40000"/>
            </a:schemeClr>
          </a:solidFill>
        </p:spPr>
        <p:txBody>
          <a:bodyPr wrap="square" rtlCol="0">
            <a:spAutoFit/>
          </a:bodyPr>
          <a:lstStyle/>
          <a:p>
            <a:pPr algn="ctr"/>
            <a:r>
              <a:rPr lang="en-IN" sz="2400" dirty="0" smtClean="0"/>
              <a:t>Corporate Entities</a:t>
            </a:r>
            <a:endParaRPr lang="en-IN" sz="2400" dirty="0"/>
          </a:p>
        </p:txBody>
      </p:sp>
      <p:sp>
        <p:nvSpPr>
          <p:cNvPr id="45" name="TextBox 44"/>
          <p:cNvSpPr txBox="1"/>
          <p:nvPr/>
        </p:nvSpPr>
        <p:spPr>
          <a:xfrm>
            <a:off x="9158288" y="3843055"/>
            <a:ext cx="2933700" cy="830997"/>
          </a:xfrm>
          <a:prstGeom prst="rect">
            <a:avLst/>
          </a:prstGeom>
          <a:solidFill>
            <a:schemeClr val="accent1">
              <a:lumMod val="60000"/>
              <a:lumOff val="40000"/>
            </a:schemeClr>
          </a:solidFill>
        </p:spPr>
        <p:txBody>
          <a:bodyPr wrap="square" rtlCol="0">
            <a:spAutoFit/>
          </a:bodyPr>
          <a:lstStyle/>
          <a:p>
            <a:pPr algn="ctr"/>
            <a:r>
              <a:rPr lang="en-IN" sz="2400" dirty="0" smtClean="0"/>
              <a:t>Non-Corporate Entities</a:t>
            </a:r>
            <a:endParaRPr lang="en-IN" sz="2400" dirty="0"/>
          </a:p>
        </p:txBody>
      </p:sp>
      <p:sp>
        <p:nvSpPr>
          <p:cNvPr id="48" name="TextBox 47"/>
          <p:cNvSpPr txBox="1"/>
          <p:nvPr/>
        </p:nvSpPr>
        <p:spPr>
          <a:xfrm>
            <a:off x="6133660" y="5251117"/>
            <a:ext cx="3000374" cy="461665"/>
          </a:xfrm>
          <a:prstGeom prst="rect">
            <a:avLst/>
          </a:prstGeom>
          <a:solidFill>
            <a:schemeClr val="accent1">
              <a:lumMod val="60000"/>
              <a:lumOff val="40000"/>
            </a:schemeClr>
          </a:solidFill>
        </p:spPr>
        <p:txBody>
          <a:bodyPr wrap="square" rtlCol="0">
            <a:spAutoFit/>
          </a:bodyPr>
          <a:lstStyle/>
          <a:p>
            <a:pPr algn="ctr"/>
            <a:r>
              <a:rPr lang="en-IN" sz="2400" dirty="0" smtClean="0"/>
              <a:t>Companies/LLPs</a:t>
            </a:r>
            <a:endParaRPr lang="en-IN" sz="2400" dirty="0"/>
          </a:p>
        </p:txBody>
      </p:sp>
      <p:sp>
        <p:nvSpPr>
          <p:cNvPr id="50" name="TextBox 49"/>
          <p:cNvSpPr txBox="1"/>
          <p:nvPr/>
        </p:nvSpPr>
        <p:spPr>
          <a:xfrm>
            <a:off x="9393326" y="5313193"/>
            <a:ext cx="2698662" cy="830997"/>
          </a:xfrm>
          <a:prstGeom prst="rect">
            <a:avLst/>
          </a:prstGeom>
          <a:solidFill>
            <a:schemeClr val="accent1">
              <a:lumMod val="60000"/>
              <a:lumOff val="40000"/>
            </a:schemeClr>
          </a:solidFill>
        </p:spPr>
        <p:txBody>
          <a:bodyPr wrap="square" rtlCol="0">
            <a:spAutoFit/>
          </a:bodyPr>
          <a:lstStyle/>
          <a:p>
            <a:pPr algn="ctr"/>
            <a:r>
              <a:rPr lang="en-IN" sz="2400" dirty="0" smtClean="0"/>
              <a:t>Individuals and Partnership Firms</a:t>
            </a:r>
            <a:endParaRPr lang="en-IN" sz="2400" dirty="0"/>
          </a:p>
        </p:txBody>
      </p:sp>
      <p:sp>
        <p:nvSpPr>
          <p:cNvPr id="52" name="TextBox 51"/>
          <p:cNvSpPr txBox="1"/>
          <p:nvPr/>
        </p:nvSpPr>
        <p:spPr>
          <a:xfrm>
            <a:off x="212635" y="3841783"/>
            <a:ext cx="5602642" cy="2031325"/>
          </a:xfrm>
          <a:prstGeom prst="rect">
            <a:avLst/>
          </a:prstGeom>
          <a:solidFill>
            <a:schemeClr val="accent1">
              <a:lumMod val="60000"/>
              <a:lumOff val="40000"/>
            </a:schemeClr>
          </a:solidFill>
        </p:spPr>
        <p:txBody>
          <a:bodyPr wrap="square" rtlCol="0">
            <a:spAutoFit/>
          </a:bodyPr>
          <a:lstStyle/>
          <a:p>
            <a:pPr marL="443230" indent="-443230">
              <a:lnSpc>
                <a:spcPct val="150000"/>
              </a:lnSpc>
              <a:buFont typeface="Wingdings" panose="05000000000000000000" pitchFamily="2" charset="2"/>
              <a:buChar char="q"/>
            </a:pPr>
            <a:r>
              <a:rPr lang="en-IN" sz="2800" dirty="0" smtClean="0"/>
              <a:t>Insolvency Professional Agencies;</a:t>
            </a:r>
            <a:endParaRPr lang="en-IN" sz="2800" dirty="0" smtClean="0"/>
          </a:p>
          <a:p>
            <a:pPr marL="443230" indent="-443230">
              <a:lnSpc>
                <a:spcPct val="150000"/>
              </a:lnSpc>
              <a:buFont typeface="Wingdings" panose="05000000000000000000" pitchFamily="2" charset="2"/>
              <a:buChar char="q"/>
            </a:pPr>
            <a:r>
              <a:rPr lang="en-IN" sz="2800" dirty="0" smtClean="0"/>
              <a:t>Insolvency Professionals; and</a:t>
            </a:r>
            <a:endParaRPr lang="en-IN" sz="2800" dirty="0" smtClean="0"/>
          </a:p>
          <a:p>
            <a:pPr marL="443230" indent="-443230">
              <a:lnSpc>
                <a:spcPct val="150000"/>
              </a:lnSpc>
              <a:buFont typeface="Wingdings" panose="05000000000000000000" pitchFamily="2" charset="2"/>
              <a:buChar char="q"/>
            </a:pPr>
            <a:r>
              <a:rPr lang="en-IN" sz="2800" dirty="0" smtClean="0"/>
              <a:t>Information Utilities</a:t>
            </a:r>
            <a:endParaRPr lang="en-IN" sz="2800" dirty="0"/>
          </a:p>
        </p:txBody>
      </p:sp>
      <p:sp>
        <p:nvSpPr>
          <p:cNvPr id="55" name="Down Arrow 54"/>
          <p:cNvSpPr/>
          <p:nvPr/>
        </p:nvSpPr>
        <p:spPr>
          <a:xfrm>
            <a:off x="2868348" y="3334211"/>
            <a:ext cx="380298" cy="470263"/>
          </a:xfrm>
          <a:prstGeom prst="down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Down Arrow 55"/>
          <p:cNvSpPr/>
          <p:nvPr/>
        </p:nvSpPr>
        <p:spPr>
          <a:xfrm>
            <a:off x="7253989" y="3315184"/>
            <a:ext cx="380298" cy="470263"/>
          </a:xfrm>
          <a:prstGeom prst="down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Down Arrow 56"/>
          <p:cNvSpPr/>
          <p:nvPr/>
        </p:nvSpPr>
        <p:spPr>
          <a:xfrm>
            <a:off x="10434989" y="3271796"/>
            <a:ext cx="380298" cy="470263"/>
          </a:xfrm>
          <a:prstGeom prst="down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Down Arrow 57"/>
          <p:cNvSpPr/>
          <p:nvPr/>
        </p:nvSpPr>
        <p:spPr>
          <a:xfrm>
            <a:off x="7253988" y="4719941"/>
            <a:ext cx="380298" cy="470263"/>
          </a:xfrm>
          <a:prstGeom prst="down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Down Arrow 58"/>
          <p:cNvSpPr/>
          <p:nvPr/>
        </p:nvSpPr>
        <p:spPr>
          <a:xfrm>
            <a:off x="10434989" y="4770749"/>
            <a:ext cx="380298" cy="470263"/>
          </a:xfrm>
          <a:prstGeom prst="down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p:nvPr/>
        </p:nvSpPr>
        <p:spPr>
          <a:xfrm>
            <a:off x="-12879" y="-38637"/>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smtClean="0">
                <a:solidFill>
                  <a:schemeClr val="bg1"/>
                </a:solidFill>
                <a:latin typeface="Cambria" panose="02040503050406030204" pitchFamily="18" charset="0"/>
                <a:cs typeface="Times New Roman" panose="02020603050405020304" pitchFamily="18" charset="0"/>
              </a:rPr>
              <a:t>Corporate Insolvency Resolution Process: Initiation and Commencement</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3"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sp>
        <p:nvSpPr>
          <p:cNvPr id="4" name="TextBox 3"/>
          <p:cNvSpPr txBox="1"/>
          <p:nvPr/>
        </p:nvSpPr>
        <p:spPr>
          <a:xfrm>
            <a:off x="481716" y="1306977"/>
            <a:ext cx="11215687" cy="4708981"/>
          </a:xfrm>
          <a:prstGeom prst="rect">
            <a:avLst/>
          </a:prstGeom>
          <a:noFill/>
        </p:spPr>
        <p:txBody>
          <a:bodyPr wrap="square" rtlCol="0">
            <a:spAutoFit/>
          </a:bodyPr>
          <a:lstStyle/>
          <a:p>
            <a:pPr marL="542925" indent="-542925">
              <a:lnSpc>
                <a:spcPct val="200000"/>
              </a:lnSpc>
              <a:buFont typeface="Wingdings" panose="05000000000000000000" pitchFamily="2" charset="2"/>
              <a:buChar char="q"/>
            </a:pPr>
            <a:r>
              <a:rPr lang="en-IN" sz="2500" dirty="0" smtClean="0"/>
              <a:t>Who is entitled to initiate Corporate Insolvency Resolution Process?</a:t>
            </a:r>
            <a:endParaRPr lang="en-IN" sz="2500" dirty="0" smtClean="0"/>
          </a:p>
          <a:p>
            <a:pPr marL="542925" indent="-542925">
              <a:lnSpc>
                <a:spcPct val="200000"/>
              </a:lnSpc>
              <a:buFont typeface="Wingdings" panose="05000000000000000000" pitchFamily="2" charset="2"/>
              <a:buChar char="q"/>
            </a:pPr>
            <a:r>
              <a:rPr lang="en-IN" sz="2500" dirty="0" smtClean="0"/>
              <a:t>When can a Corporate Insolvency Resolution Process be initiated?</a:t>
            </a:r>
            <a:endParaRPr lang="en-IN" sz="2500" dirty="0" smtClean="0"/>
          </a:p>
          <a:p>
            <a:pPr marL="542925" indent="-542925">
              <a:lnSpc>
                <a:spcPct val="200000"/>
              </a:lnSpc>
              <a:buFont typeface="Wingdings" panose="05000000000000000000" pitchFamily="2" charset="2"/>
              <a:buChar char="q"/>
            </a:pPr>
            <a:r>
              <a:rPr lang="en-IN" sz="2500" dirty="0" smtClean="0"/>
              <a:t>How the </a:t>
            </a:r>
            <a:r>
              <a:rPr lang="en-IN" sz="2500" dirty="0" smtClean="0">
                <a:cs typeface="Andalus" panose="02020603050405020304" pitchFamily="18" charset="-78"/>
              </a:rPr>
              <a:t>process will be initiated</a:t>
            </a:r>
            <a:r>
              <a:rPr lang="en-IN" sz="2500" dirty="0" smtClean="0"/>
              <a:t>?</a:t>
            </a:r>
            <a:endParaRPr lang="en-IN" sz="2500" dirty="0" smtClean="0"/>
          </a:p>
          <a:p>
            <a:pPr marL="542925" indent="-542925">
              <a:lnSpc>
                <a:spcPct val="200000"/>
              </a:lnSpc>
              <a:buFont typeface="Wingdings" panose="05000000000000000000" pitchFamily="2" charset="2"/>
              <a:buChar char="q"/>
            </a:pPr>
            <a:r>
              <a:rPr lang="en-IN" sz="2500" dirty="0" smtClean="0"/>
              <a:t>What are the after-effects of initiation?</a:t>
            </a:r>
            <a:endParaRPr lang="en-IN" sz="2500" dirty="0" smtClean="0"/>
          </a:p>
          <a:p>
            <a:pPr marL="542925" indent="-542925">
              <a:lnSpc>
                <a:spcPct val="200000"/>
              </a:lnSpc>
              <a:buFont typeface="Wingdings" panose="05000000000000000000" pitchFamily="2" charset="2"/>
              <a:buChar char="q"/>
            </a:pPr>
            <a:r>
              <a:rPr lang="en-IN" sz="2500" dirty="0" smtClean="0"/>
              <a:t>Who is </a:t>
            </a:r>
            <a:r>
              <a:rPr lang="en-IN" sz="2500" b="1" i="1" u="sng" dirty="0" smtClean="0"/>
              <a:t>not</a:t>
            </a:r>
            <a:r>
              <a:rPr lang="en-IN" sz="2500" dirty="0" smtClean="0"/>
              <a:t> entitled to initiate CIRP?</a:t>
            </a:r>
            <a:endParaRPr lang="en-IN" sz="2500" dirty="0" smtClean="0"/>
          </a:p>
          <a:p>
            <a:pPr marL="542925" indent="-542925">
              <a:lnSpc>
                <a:spcPct val="200000"/>
              </a:lnSpc>
              <a:buFont typeface="Wingdings" panose="05000000000000000000" pitchFamily="2" charset="2"/>
              <a:buChar char="q"/>
            </a:pPr>
            <a:r>
              <a:rPr lang="en-IN" sz="2500" dirty="0"/>
              <a:t>W</a:t>
            </a:r>
            <a:r>
              <a:rPr lang="en-IN" sz="2500" dirty="0" smtClean="0"/>
              <a:t>hat is the timeline specified in the Code vis-à-vis completion of CIRP? </a:t>
            </a:r>
            <a:endParaRPr lang="en-IN" sz="25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p:nvPr/>
        </p:nvSpPr>
        <p:spPr>
          <a:xfrm>
            <a:off x="-12879" y="-28123"/>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smtClean="0">
                <a:solidFill>
                  <a:schemeClr val="bg1"/>
                </a:solidFill>
                <a:latin typeface="Cambria" panose="02040503050406030204" pitchFamily="18" charset="0"/>
                <a:cs typeface="Times New Roman" panose="02020603050405020304" pitchFamily="18" charset="0"/>
              </a:rPr>
              <a:t> Broad CIRP-Process</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3"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sp>
        <p:nvSpPr>
          <p:cNvPr id="4" name="TextBox 3"/>
          <p:cNvSpPr txBox="1"/>
          <p:nvPr/>
        </p:nvSpPr>
        <p:spPr>
          <a:xfrm>
            <a:off x="1571624" y="1515460"/>
            <a:ext cx="9372600" cy="369332"/>
          </a:xfrm>
          <a:prstGeom prst="rect">
            <a:avLst/>
          </a:prstGeom>
          <a:solidFill>
            <a:schemeClr val="accent1">
              <a:lumMod val="40000"/>
              <a:lumOff val="60000"/>
            </a:schemeClr>
          </a:solidFill>
        </p:spPr>
        <p:txBody>
          <a:bodyPr wrap="square" rtlCol="0">
            <a:spAutoFit/>
          </a:bodyPr>
          <a:lstStyle/>
          <a:p>
            <a:pPr algn="ctr"/>
            <a:r>
              <a:rPr lang="en-IN" dirty="0" smtClean="0"/>
              <a:t>Collation of claims and constitution of committee of creditors by Interim Resolution Professional</a:t>
            </a:r>
            <a:endParaRPr lang="en-IN" dirty="0"/>
          </a:p>
        </p:txBody>
      </p:sp>
      <p:sp>
        <p:nvSpPr>
          <p:cNvPr id="6" name="TextBox 5"/>
          <p:cNvSpPr txBox="1"/>
          <p:nvPr/>
        </p:nvSpPr>
        <p:spPr>
          <a:xfrm>
            <a:off x="1571624" y="2130781"/>
            <a:ext cx="9372600" cy="646331"/>
          </a:xfrm>
          <a:prstGeom prst="rect">
            <a:avLst/>
          </a:prstGeom>
          <a:solidFill>
            <a:schemeClr val="accent1">
              <a:lumMod val="40000"/>
              <a:lumOff val="60000"/>
            </a:schemeClr>
          </a:solidFill>
        </p:spPr>
        <p:txBody>
          <a:bodyPr wrap="square" rtlCol="0">
            <a:spAutoFit/>
          </a:bodyPr>
          <a:lstStyle/>
          <a:p>
            <a:pPr algn="ctr"/>
            <a:r>
              <a:rPr lang="en-IN" dirty="0" smtClean="0"/>
              <a:t>Appointment of Resolution Professional in the creditors meeting held within 7 days of constitution of committee of creditors</a:t>
            </a:r>
            <a:endParaRPr lang="en-IN" dirty="0"/>
          </a:p>
        </p:txBody>
      </p:sp>
      <p:sp>
        <p:nvSpPr>
          <p:cNvPr id="8" name="TextBox 7"/>
          <p:cNvSpPr txBox="1"/>
          <p:nvPr/>
        </p:nvSpPr>
        <p:spPr>
          <a:xfrm>
            <a:off x="1550483" y="3005106"/>
            <a:ext cx="9372600" cy="369332"/>
          </a:xfrm>
          <a:prstGeom prst="rect">
            <a:avLst/>
          </a:prstGeom>
          <a:solidFill>
            <a:schemeClr val="accent1">
              <a:lumMod val="40000"/>
              <a:lumOff val="60000"/>
            </a:schemeClr>
          </a:solidFill>
        </p:spPr>
        <p:txBody>
          <a:bodyPr wrap="square" rtlCol="0">
            <a:spAutoFit/>
          </a:bodyPr>
          <a:lstStyle/>
          <a:p>
            <a:pPr algn="ctr"/>
            <a:r>
              <a:rPr lang="en-IN" dirty="0" smtClean="0"/>
              <a:t>Resolution Professional to prepare Information Memorandum</a:t>
            </a:r>
            <a:endParaRPr lang="en-IN" dirty="0"/>
          </a:p>
        </p:txBody>
      </p:sp>
      <p:sp>
        <p:nvSpPr>
          <p:cNvPr id="9" name="Down Arrow 8"/>
          <p:cNvSpPr/>
          <p:nvPr/>
        </p:nvSpPr>
        <p:spPr>
          <a:xfrm>
            <a:off x="6115050" y="3366006"/>
            <a:ext cx="243466" cy="213819"/>
          </a:xfrm>
          <a:prstGeom prst="downArrow">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p:cNvSpPr txBox="1"/>
          <p:nvPr/>
        </p:nvSpPr>
        <p:spPr>
          <a:xfrm>
            <a:off x="1207291" y="3603904"/>
            <a:ext cx="10022683" cy="646331"/>
          </a:xfrm>
          <a:prstGeom prst="rect">
            <a:avLst/>
          </a:prstGeom>
          <a:solidFill>
            <a:schemeClr val="accent1">
              <a:lumMod val="40000"/>
              <a:lumOff val="60000"/>
            </a:schemeClr>
          </a:solidFill>
        </p:spPr>
        <p:txBody>
          <a:bodyPr wrap="square" rtlCol="0">
            <a:spAutoFit/>
          </a:bodyPr>
          <a:lstStyle/>
          <a:p>
            <a:pPr algn="ctr"/>
            <a:r>
              <a:rPr lang="en-IN" dirty="0" smtClean="0"/>
              <a:t>Resolution Applicant to prepare (on the basis of Information Memorandum) and submit resolution plan to Resolution Professional for examination &amp; further submission for approval of committee of creditor</a:t>
            </a:r>
            <a:endParaRPr lang="en-IN" dirty="0"/>
          </a:p>
        </p:txBody>
      </p:sp>
      <p:sp>
        <p:nvSpPr>
          <p:cNvPr id="12" name="Left Brace 11"/>
          <p:cNvSpPr/>
          <p:nvPr/>
        </p:nvSpPr>
        <p:spPr>
          <a:xfrm rot="5400000">
            <a:off x="6198000" y="3079313"/>
            <a:ext cx="119846" cy="2800777"/>
          </a:xfrm>
          <a:prstGeom prst="leftBrace">
            <a:avLst/>
          </a:prstGeom>
          <a:noFill/>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3" name="TextBox 12"/>
          <p:cNvSpPr txBox="1"/>
          <p:nvPr/>
        </p:nvSpPr>
        <p:spPr>
          <a:xfrm>
            <a:off x="3515013" y="4538916"/>
            <a:ext cx="1671637" cy="923330"/>
          </a:xfrm>
          <a:prstGeom prst="rect">
            <a:avLst/>
          </a:prstGeom>
          <a:solidFill>
            <a:schemeClr val="accent1">
              <a:lumMod val="40000"/>
              <a:lumOff val="60000"/>
            </a:schemeClr>
          </a:solidFill>
        </p:spPr>
        <p:txBody>
          <a:bodyPr wrap="square" rtlCol="0">
            <a:spAutoFit/>
          </a:bodyPr>
          <a:lstStyle/>
          <a:p>
            <a:pPr algn="just"/>
            <a:r>
              <a:rPr lang="en-IN" dirty="0" smtClean="0"/>
              <a:t>Resolution plan </a:t>
            </a:r>
            <a:r>
              <a:rPr lang="en-IN" b="1" dirty="0" smtClean="0"/>
              <a:t>approved</a:t>
            </a:r>
            <a:r>
              <a:rPr lang="en-IN" dirty="0" smtClean="0"/>
              <a:t> by committee</a:t>
            </a:r>
            <a:endParaRPr lang="en-IN" dirty="0"/>
          </a:p>
        </p:txBody>
      </p:sp>
      <p:sp>
        <p:nvSpPr>
          <p:cNvPr id="14" name="TextBox 13"/>
          <p:cNvSpPr txBox="1"/>
          <p:nvPr/>
        </p:nvSpPr>
        <p:spPr>
          <a:xfrm>
            <a:off x="7500935" y="4543062"/>
            <a:ext cx="1685925" cy="923330"/>
          </a:xfrm>
          <a:prstGeom prst="rect">
            <a:avLst/>
          </a:prstGeom>
          <a:solidFill>
            <a:schemeClr val="accent1">
              <a:lumMod val="40000"/>
              <a:lumOff val="60000"/>
            </a:schemeClr>
          </a:solidFill>
        </p:spPr>
        <p:txBody>
          <a:bodyPr wrap="square" rtlCol="0">
            <a:spAutoFit/>
          </a:bodyPr>
          <a:lstStyle/>
          <a:p>
            <a:pPr algn="just"/>
            <a:r>
              <a:rPr lang="en-IN" dirty="0" smtClean="0"/>
              <a:t>Resolution plan </a:t>
            </a:r>
            <a:r>
              <a:rPr lang="en-IN" b="1" dirty="0" smtClean="0"/>
              <a:t>rejected</a:t>
            </a:r>
            <a:r>
              <a:rPr lang="en-IN" dirty="0" smtClean="0"/>
              <a:t> by committee</a:t>
            </a:r>
            <a:endParaRPr lang="en-IN" dirty="0"/>
          </a:p>
        </p:txBody>
      </p:sp>
      <p:sp>
        <p:nvSpPr>
          <p:cNvPr id="15" name="Left Brace 14"/>
          <p:cNvSpPr/>
          <p:nvPr/>
        </p:nvSpPr>
        <p:spPr>
          <a:xfrm rot="5400000">
            <a:off x="4235116" y="4340023"/>
            <a:ext cx="231433" cy="2771776"/>
          </a:xfrm>
          <a:prstGeom prst="leftBrace">
            <a:avLst/>
          </a:prstGeom>
          <a:noFill/>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n w="19050">
                <a:solidFill>
                  <a:schemeClr val="accent4">
                    <a:lumMod val="60000"/>
                    <a:lumOff val="40000"/>
                  </a:schemeClr>
                </a:solidFill>
              </a:ln>
            </a:endParaRPr>
          </a:p>
        </p:txBody>
      </p:sp>
      <p:sp>
        <p:nvSpPr>
          <p:cNvPr id="16" name="TextBox 15"/>
          <p:cNvSpPr txBox="1"/>
          <p:nvPr/>
        </p:nvSpPr>
        <p:spPr>
          <a:xfrm>
            <a:off x="2057400" y="5857269"/>
            <a:ext cx="1528762" cy="646331"/>
          </a:xfrm>
          <a:prstGeom prst="rect">
            <a:avLst/>
          </a:prstGeom>
          <a:solidFill>
            <a:schemeClr val="accent1">
              <a:lumMod val="40000"/>
              <a:lumOff val="60000"/>
            </a:schemeClr>
          </a:solidFill>
        </p:spPr>
        <p:txBody>
          <a:bodyPr wrap="square" rtlCol="0">
            <a:spAutoFit/>
          </a:bodyPr>
          <a:lstStyle/>
          <a:p>
            <a:r>
              <a:rPr lang="en-IN" dirty="0" smtClean="0"/>
              <a:t>NCLT approves plan</a:t>
            </a:r>
            <a:endParaRPr lang="en-IN" dirty="0"/>
          </a:p>
        </p:txBody>
      </p:sp>
      <p:sp>
        <p:nvSpPr>
          <p:cNvPr id="17" name="TextBox 16"/>
          <p:cNvSpPr txBox="1"/>
          <p:nvPr/>
        </p:nvSpPr>
        <p:spPr>
          <a:xfrm>
            <a:off x="5072640" y="5857268"/>
            <a:ext cx="1285876" cy="646331"/>
          </a:xfrm>
          <a:prstGeom prst="rect">
            <a:avLst/>
          </a:prstGeom>
          <a:solidFill>
            <a:schemeClr val="accent1">
              <a:lumMod val="40000"/>
              <a:lumOff val="60000"/>
            </a:schemeClr>
          </a:solidFill>
        </p:spPr>
        <p:txBody>
          <a:bodyPr wrap="square" rtlCol="0">
            <a:spAutoFit/>
          </a:bodyPr>
          <a:lstStyle/>
          <a:p>
            <a:r>
              <a:rPr lang="en-IN" dirty="0" smtClean="0"/>
              <a:t>NCLT rejects plan</a:t>
            </a:r>
            <a:endParaRPr lang="en-IN" dirty="0"/>
          </a:p>
        </p:txBody>
      </p:sp>
      <p:sp>
        <p:nvSpPr>
          <p:cNvPr id="18" name="Right Arrow 17"/>
          <p:cNvSpPr/>
          <p:nvPr/>
        </p:nvSpPr>
        <p:spPr>
          <a:xfrm>
            <a:off x="6529388" y="5989640"/>
            <a:ext cx="1114637" cy="399673"/>
          </a:xfrm>
          <a:prstGeom prst="rightArrow">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p:cNvSpPr/>
          <p:nvPr/>
        </p:nvSpPr>
        <p:spPr>
          <a:xfrm>
            <a:off x="7844994" y="5416716"/>
            <a:ext cx="2757486" cy="1145847"/>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Bent Arrow 19"/>
          <p:cNvSpPr/>
          <p:nvPr/>
        </p:nvSpPr>
        <p:spPr>
          <a:xfrm rot="5400000">
            <a:off x="9302422" y="4864510"/>
            <a:ext cx="514352" cy="670144"/>
          </a:xfrm>
          <a:prstGeom prst="bent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1" name="TextBox 20"/>
          <p:cNvSpPr txBox="1"/>
          <p:nvPr/>
        </p:nvSpPr>
        <p:spPr>
          <a:xfrm>
            <a:off x="8343898" y="5787940"/>
            <a:ext cx="2000936" cy="646331"/>
          </a:xfrm>
          <a:prstGeom prst="rect">
            <a:avLst/>
          </a:prstGeom>
          <a:noFill/>
        </p:spPr>
        <p:txBody>
          <a:bodyPr wrap="square" rtlCol="0">
            <a:spAutoFit/>
          </a:bodyPr>
          <a:lstStyle/>
          <a:p>
            <a:pPr algn="ctr"/>
            <a:r>
              <a:rPr lang="en-IN" dirty="0" smtClean="0"/>
              <a:t>Liquidation process starts</a:t>
            </a:r>
            <a:endParaRPr lang="en-IN" dirty="0"/>
          </a:p>
        </p:txBody>
      </p:sp>
      <p:sp>
        <p:nvSpPr>
          <p:cNvPr id="11" name="TextBox 10"/>
          <p:cNvSpPr txBox="1"/>
          <p:nvPr/>
        </p:nvSpPr>
        <p:spPr>
          <a:xfrm>
            <a:off x="1550483" y="948097"/>
            <a:ext cx="9393741" cy="369332"/>
          </a:xfrm>
          <a:prstGeom prst="rect">
            <a:avLst/>
          </a:prstGeom>
          <a:solidFill>
            <a:schemeClr val="accent1">
              <a:lumMod val="40000"/>
              <a:lumOff val="60000"/>
            </a:schemeClr>
          </a:solidFill>
        </p:spPr>
        <p:txBody>
          <a:bodyPr wrap="square" rtlCol="0">
            <a:spAutoFit/>
          </a:bodyPr>
          <a:lstStyle/>
          <a:p>
            <a:pPr algn="ctr"/>
            <a:r>
              <a:rPr lang="en-IN" dirty="0" smtClean="0"/>
              <a:t>Admission of application and appointment of Interim Resolution Professional</a:t>
            </a:r>
            <a:endParaRPr lang="en-IN" dirty="0"/>
          </a:p>
        </p:txBody>
      </p:sp>
      <p:sp>
        <p:nvSpPr>
          <p:cNvPr id="22" name="Down Arrow 21"/>
          <p:cNvSpPr/>
          <p:nvPr/>
        </p:nvSpPr>
        <p:spPr>
          <a:xfrm>
            <a:off x="6115050" y="2773292"/>
            <a:ext cx="243466" cy="213819"/>
          </a:xfrm>
          <a:prstGeom prst="downArrow">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Down Arrow 22"/>
          <p:cNvSpPr/>
          <p:nvPr/>
        </p:nvSpPr>
        <p:spPr>
          <a:xfrm>
            <a:off x="6115050" y="1902787"/>
            <a:ext cx="243466" cy="213819"/>
          </a:xfrm>
          <a:prstGeom prst="downArrow">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Down Arrow 23"/>
          <p:cNvSpPr/>
          <p:nvPr/>
        </p:nvSpPr>
        <p:spPr>
          <a:xfrm>
            <a:off x="6115049" y="1319074"/>
            <a:ext cx="243466" cy="213819"/>
          </a:xfrm>
          <a:prstGeom prst="downArrow">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p:nvPr/>
        </p:nvSpPr>
        <p:spPr>
          <a:xfrm>
            <a:off x="0" y="0"/>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smtClean="0">
                <a:solidFill>
                  <a:schemeClr val="bg1"/>
                </a:solidFill>
                <a:latin typeface="Cambria" panose="02040503050406030204" pitchFamily="18" charset="0"/>
                <a:cs typeface="Times New Roman" panose="02020603050405020304" pitchFamily="18" charset="0"/>
              </a:rPr>
              <a:t>Moratorium</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3"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sp>
        <p:nvSpPr>
          <p:cNvPr id="4" name="TextBox 3"/>
          <p:cNvSpPr txBox="1"/>
          <p:nvPr/>
        </p:nvSpPr>
        <p:spPr>
          <a:xfrm>
            <a:off x="357188" y="824248"/>
            <a:ext cx="10715625" cy="5632311"/>
          </a:xfrm>
          <a:prstGeom prst="rect">
            <a:avLst/>
          </a:prstGeom>
          <a:noFill/>
        </p:spPr>
        <p:txBody>
          <a:bodyPr wrap="square" rtlCol="0">
            <a:spAutoFit/>
          </a:bodyPr>
          <a:lstStyle/>
          <a:p>
            <a:pPr marL="357505" indent="-357505" algn="just">
              <a:lnSpc>
                <a:spcPct val="150000"/>
              </a:lnSpc>
              <a:buFont typeface="Wingdings" panose="05000000000000000000" pitchFamily="2" charset="2"/>
              <a:buChar char="q"/>
            </a:pPr>
            <a:r>
              <a:rPr lang="en-IN" sz="2000" dirty="0" smtClean="0"/>
              <a:t> When can NCLT declare Moratorium?</a:t>
            </a:r>
            <a:endParaRPr lang="en-IN" sz="2000" dirty="0" smtClean="0"/>
          </a:p>
          <a:p>
            <a:pPr marL="357505" indent="-357505" algn="just">
              <a:lnSpc>
                <a:spcPct val="150000"/>
              </a:lnSpc>
              <a:buFont typeface="Wingdings" panose="05000000000000000000" pitchFamily="2" charset="2"/>
              <a:buChar char="q"/>
            </a:pPr>
            <a:r>
              <a:rPr lang="en-IN" sz="2000" dirty="0"/>
              <a:t> </a:t>
            </a:r>
            <a:r>
              <a:rPr lang="en-IN" sz="2000" dirty="0" smtClean="0"/>
              <a:t>What does Moratorium includes:</a:t>
            </a:r>
            <a:endParaRPr lang="en-IN" sz="2000" dirty="0" smtClean="0"/>
          </a:p>
          <a:p>
            <a:pPr marL="357505" algn="just">
              <a:lnSpc>
                <a:spcPct val="150000"/>
              </a:lnSpc>
            </a:pPr>
            <a:r>
              <a:rPr lang="en-IN" sz="2000" dirty="0" smtClean="0"/>
              <a:t>-	institution/continuation of suit or proceedings against the corporate debtor;</a:t>
            </a:r>
            <a:endParaRPr lang="en-IN" sz="2000" dirty="0" smtClean="0"/>
          </a:p>
          <a:p>
            <a:pPr marL="357505" algn="just">
              <a:lnSpc>
                <a:spcPct val="150000"/>
              </a:lnSpc>
            </a:pPr>
            <a:r>
              <a:rPr lang="en-IN" sz="2000" dirty="0" smtClean="0"/>
              <a:t>-	transferring or disposing off any asset by the corporate debtor;</a:t>
            </a:r>
            <a:endParaRPr lang="en-IN" sz="2000" dirty="0" smtClean="0"/>
          </a:p>
          <a:p>
            <a:pPr marL="357505" algn="just">
              <a:lnSpc>
                <a:spcPct val="150000"/>
              </a:lnSpc>
            </a:pPr>
            <a:r>
              <a:rPr lang="en-IN" sz="2000" dirty="0" smtClean="0"/>
              <a:t>-	any action to foreclose/recover any security interest created by corporate debtor vis-à-vis 	property including any action under SARFAESI, 2002; and</a:t>
            </a:r>
            <a:endParaRPr lang="en-IN" sz="2000" dirty="0" smtClean="0"/>
          </a:p>
          <a:p>
            <a:pPr marL="357505" algn="just">
              <a:lnSpc>
                <a:spcPct val="150000"/>
              </a:lnSpc>
            </a:pPr>
            <a:r>
              <a:rPr lang="en-IN" sz="2000" dirty="0" smtClean="0"/>
              <a:t>- 	recovery of any property by an owner where property is occupied/ is in possession of 	corporate debtor. </a:t>
            </a:r>
            <a:endParaRPr lang="en-IN" sz="2000" dirty="0" smtClean="0"/>
          </a:p>
          <a:p>
            <a:pPr marL="443230" indent="-443230">
              <a:lnSpc>
                <a:spcPct val="150000"/>
              </a:lnSpc>
              <a:buFont typeface="Wingdings" panose="05000000000000000000" pitchFamily="2" charset="2"/>
              <a:buChar char="q"/>
            </a:pPr>
            <a:r>
              <a:rPr lang="en-IN" sz="2000" dirty="0" smtClean="0"/>
              <a:t> Moratorium shall cease to be in effect:</a:t>
            </a:r>
            <a:endParaRPr lang="en-IN" sz="2000" dirty="0" smtClean="0"/>
          </a:p>
          <a:p>
            <a:pPr marL="357505">
              <a:lnSpc>
                <a:spcPct val="150000"/>
              </a:lnSpc>
              <a:buFontTx/>
              <a:buChar char="-"/>
            </a:pPr>
            <a:r>
              <a:rPr lang="en-IN" sz="2000" dirty="0" smtClean="0"/>
              <a:t>        on completion of CIRP; or</a:t>
            </a:r>
            <a:endParaRPr lang="en-IN" sz="2000" dirty="0" smtClean="0"/>
          </a:p>
          <a:p>
            <a:pPr marL="357505">
              <a:lnSpc>
                <a:spcPct val="150000"/>
              </a:lnSpc>
              <a:buFontTx/>
              <a:buChar char="-"/>
            </a:pPr>
            <a:r>
              <a:rPr lang="en-IN" sz="2000" dirty="0" smtClean="0"/>
              <a:t>        when resolution plan is approved by NCLT during the CIRP period; or</a:t>
            </a:r>
            <a:endParaRPr lang="en-IN" sz="2000" b="1" dirty="0" smtClean="0"/>
          </a:p>
          <a:p>
            <a:pPr marL="85725" indent="271780">
              <a:lnSpc>
                <a:spcPct val="150000"/>
              </a:lnSpc>
            </a:pPr>
            <a:r>
              <a:rPr lang="en-IN" sz="2000" dirty="0" smtClean="0"/>
              <a:t>-        where liquidation order is passed</a:t>
            </a:r>
            <a:endParaRPr lang="en-IN"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p:nvPr/>
        </p:nvSpPr>
        <p:spPr>
          <a:xfrm>
            <a:off x="-12879" y="-28123"/>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smtClean="0">
                <a:solidFill>
                  <a:schemeClr val="bg1"/>
                </a:solidFill>
                <a:latin typeface="Cambria" panose="02040503050406030204" pitchFamily="18" charset="0"/>
                <a:cs typeface="Times New Roman" panose="02020603050405020304" pitchFamily="18" charset="0"/>
              </a:rPr>
              <a:t>Broad Liquidation Process</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3"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sp>
        <p:nvSpPr>
          <p:cNvPr id="4" name="TextBox 3"/>
          <p:cNvSpPr txBox="1"/>
          <p:nvPr/>
        </p:nvSpPr>
        <p:spPr>
          <a:xfrm>
            <a:off x="1840706" y="900113"/>
            <a:ext cx="8060532" cy="369332"/>
          </a:xfrm>
          <a:prstGeom prst="rect">
            <a:avLst/>
          </a:prstGeom>
          <a:solidFill>
            <a:schemeClr val="accent1">
              <a:lumMod val="40000"/>
              <a:lumOff val="60000"/>
            </a:schemeClr>
          </a:solidFill>
        </p:spPr>
        <p:txBody>
          <a:bodyPr wrap="square" rtlCol="0">
            <a:spAutoFit/>
          </a:bodyPr>
          <a:lstStyle/>
          <a:p>
            <a:pPr algn="ctr"/>
            <a:r>
              <a:rPr lang="en-IN" dirty="0" smtClean="0"/>
              <a:t>Appointment of Liquidator</a:t>
            </a:r>
            <a:endParaRPr lang="en-IN" dirty="0"/>
          </a:p>
        </p:txBody>
      </p:sp>
      <p:sp>
        <p:nvSpPr>
          <p:cNvPr id="5" name="Down Arrow 4"/>
          <p:cNvSpPr/>
          <p:nvPr/>
        </p:nvSpPr>
        <p:spPr>
          <a:xfrm>
            <a:off x="5529263" y="1274145"/>
            <a:ext cx="185731" cy="197138"/>
          </a:xfrm>
          <a:prstGeom prst="downArrow">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1840706" y="1471512"/>
            <a:ext cx="8060531" cy="369332"/>
          </a:xfrm>
          <a:prstGeom prst="rect">
            <a:avLst/>
          </a:prstGeom>
          <a:solidFill>
            <a:schemeClr val="accent1">
              <a:lumMod val="40000"/>
              <a:lumOff val="60000"/>
            </a:schemeClr>
          </a:solidFill>
        </p:spPr>
        <p:txBody>
          <a:bodyPr wrap="square" rtlCol="0">
            <a:spAutoFit/>
          </a:bodyPr>
          <a:lstStyle/>
          <a:p>
            <a:pPr algn="ctr"/>
            <a:r>
              <a:rPr lang="en-IN" dirty="0" smtClean="0"/>
              <a:t>Formation of Liquidation Estate</a:t>
            </a:r>
            <a:endParaRPr lang="en-IN" dirty="0"/>
          </a:p>
        </p:txBody>
      </p:sp>
      <p:sp>
        <p:nvSpPr>
          <p:cNvPr id="8" name="TextBox 7"/>
          <p:cNvSpPr txBox="1"/>
          <p:nvPr/>
        </p:nvSpPr>
        <p:spPr>
          <a:xfrm>
            <a:off x="1827609" y="2042911"/>
            <a:ext cx="8073628" cy="369332"/>
          </a:xfrm>
          <a:prstGeom prst="rect">
            <a:avLst/>
          </a:prstGeom>
          <a:solidFill>
            <a:schemeClr val="accent1">
              <a:lumMod val="40000"/>
              <a:lumOff val="60000"/>
            </a:schemeClr>
          </a:solidFill>
        </p:spPr>
        <p:txBody>
          <a:bodyPr wrap="square" rtlCol="0">
            <a:spAutoFit/>
          </a:bodyPr>
          <a:lstStyle/>
          <a:p>
            <a:pPr algn="ctr"/>
            <a:r>
              <a:rPr lang="en-IN" dirty="0" smtClean="0"/>
              <a:t>Consolidation of claims</a:t>
            </a:r>
            <a:endParaRPr lang="en-IN" dirty="0"/>
          </a:p>
        </p:txBody>
      </p:sp>
      <p:sp>
        <p:nvSpPr>
          <p:cNvPr id="10" name="TextBox 9"/>
          <p:cNvSpPr txBox="1"/>
          <p:nvPr/>
        </p:nvSpPr>
        <p:spPr>
          <a:xfrm>
            <a:off x="1840706" y="2614310"/>
            <a:ext cx="8086724" cy="369332"/>
          </a:xfrm>
          <a:prstGeom prst="rect">
            <a:avLst/>
          </a:prstGeom>
          <a:solidFill>
            <a:schemeClr val="accent1">
              <a:lumMod val="40000"/>
              <a:lumOff val="60000"/>
            </a:schemeClr>
          </a:solidFill>
        </p:spPr>
        <p:txBody>
          <a:bodyPr wrap="square" rtlCol="0">
            <a:spAutoFit/>
          </a:bodyPr>
          <a:lstStyle/>
          <a:p>
            <a:pPr algn="ctr"/>
            <a:r>
              <a:rPr lang="en-IN" dirty="0" smtClean="0"/>
              <a:t>Verification of claims</a:t>
            </a:r>
            <a:endParaRPr lang="en-IN" dirty="0"/>
          </a:p>
        </p:txBody>
      </p:sp>
      <p:sp>
        <p:nvSpPr>
          <p:cNvPr id="12" name="TextBox 11"/>
          <p:cNvSpPr txBox="1"/>
          <p:nvPr/>
        </p:nvSpPr>
        <p:spPr>
          <a:xfrm>
            <a:off x="1840706" y="3202144"/>
            <a:ext cx="8086724" cy="369332"/>
          </a:xfrm>
          <a:prstGeom prst="rect">
            <a:avLst/>
          </a:prstGeom>
          <a:solidFill>
            <a:schemeClr val="accent1">
              <a:lumMod val="40000"/>
              <a:lumOff val="60000"/>
            </a:schemeClr>
          </a:solidFill>
        </p:spPr>
        <p:txBody>
          <a:bodyPr wrap="square" rtlCol="0">
            <a:spAutoFit/>
          </a:bodyPr>
          <a:lstStyle/>
          <a:p>
            <a:pPr algn="ctr"/>
            <a:r>
              <a:rPr lang="en-IN" dirty="0" smtClean="0"/>
              <a:t>Admission or Rejection of claims</a:t>
            </a:r>
            <a:endParaRPr lang="en-IN" dirty="0"/>
          </a:p>
        </p:txBody>
      </p:sp>
      <p:sp>
        <p:nvSpPr>
          <p:cNvPr id="13" name="TextBox 12"/>
          <p:cNvSpPr txBox="1"/>
          <p:nvPr/>
        </p:nvSpPr>
        <p:spPr>
          <a:xfrm>
            <a:off x="1840706" y="3780048"/>
            <a:ext cx="8086724" cy="369332"/>
          </a:xfrm>
          <a:prstGeom prst="rect">
            <a:avLst/>
          </a:prstGeom>
          <a:solidFill>
            <a:schemeClr val="accent1">
              <a:lumMod val="40000"/>
              <a:lumOff val="60000"/>
            </a:schemeClr>
          </a:solidFill>
        </p:spPr>
        <p:txBody>
          <a:bodyPr wrap="square" rtlCol="0">
            <a:spAutoFit/>
          </a:bodyPr>
          <a:lstStyle/>
          <a:p>
            <a:pPr algn="ctr"/>
            <a:r>
              <a:rPr lang="en-IN" dirty="0" smtClean="0"/>
              <a:t>Determination of value of claims</a:t>
            </a:r>
            <a:endParaRPr lang="en-IN" dirty="0"/>
          </a:p>
        </p:txBody>
      </p:sp>
      <p:sp>
        <p:nvSpPr>
          <p:cNvPr id="14" name="TextBox 13"/>
          <p:cNvSpPr txBox="1"/>
          <p:nvPr/>
        </p:nvSpPr>
        <p:spPr>
          <a:xfrm>
            <a:off x="1840706" y="4370165"/>
            <a:ext cx="8060531" cy="369332"/>
          </a:xfrm>
          <a:prstGeom prst="rect">
            <a:avLst/>
          </a:prstGeom>
          <a:solidFill>
            <a:schemeClr val="accent1">
              <a:lumMod val="40000"/>
              <a:lumOff val="60000"/>
            </a:schemeClr>
          </a:solidFill>
        </p:spPr>
        <p:txBody>
          <a:bodyPr wrap="square" rtlCol="0">
            <a:spAutoFit/>
          </a:bodyPr>
          <a:lstStyle/>
          <a:p>
            <a:pPr algn="ctr"/>
            <a:r>
              <a:rPr lang="en-IN" dirty="0" smtClean="0"/>
              <a:t>Appeal by the Creditor to the NCLT, within 14 days of rejection of claims</a:t>
            </a:r>
            <a:endParaRPr lang="en-IN" dirty="0"/>
          </a:p>
        </p:txBody>
      </p:sp>
      <p:sp>
        <p:nvSpPr>
          <p:cNvPr id="15" name="TextBox 14"/>
          <p:cNvSpPr txBox="1"/>
          <p:nvPr/>
        </p:nvSpPr>
        <p:spPr>
          <a:xfrm>
            <a:off x="1840706" y="4955832"/>
            <a:ext cx="8086725" cy="646331"/>
          </a:xfrm>
          <a:prstGeom prst="rect">
            <a:avLst/>
          </a:prstGeom>
          <a:solidFill>
            <a:schemeClr val="accent1">
              <a:lumMod val="40000"/>
              <a:lumOff val="60000"/>
            </a:schemeClr>
          </a:solidFill>
        </p:spPr>
        <p:txBody>
          <a:bodyPr wrap="square" rtlCol="0">
            <a:spAutoFit/>
          </a:bodyPr>
          <a:lstStyle/>
          <a:p>
            <a:pPr algn="ctr"/>
            <a:r>
              <a:rPr lang="en-IN" dirty="0" smtClean="0"/>
              <a:t>Liquidator to scrutinise Preferential, under-valued and extortionate credit transactions</a:t>
            </a:r>
            <a:endParaRPr lang="en-IN" dirty="0"/>
          </a:p>
        </p:txBody>
      </p:sp>
      <p:sp>
        <p:nvSpPr>
          <p:cNvPr id="16" name="TextBox 15"/>
          <p:cNvSpPr txBox="1"/>
          <p:nvPr/>
        </p:nvSpPr>
        <p:spPr>
          <a:xfrm>
            <a:off x="1840707" y="5832320"/>
            <a:ext cx="8086723" cy="369332"/>
          </a:xfrm>
          <a:prstGeom prst="rect">
            <a:avLst/>
          </a:prstGeom>
          <a:solidFill>
            <a:schemeClr val="accent1">
              <a:lumMod val="40000"/>
              <a:lumOff val="60000"/>
            </a:schemeClr>
          </a:solidFill>
        </p:spPr>
        <p:txBody>
          <a:bodyPr wrap="square" rtlCol="0">
            <a:spAutoFit/>
          </a:bodyPr>
          <a:lstStyle/>
          <a:p>
            <a:pPr algn="ctr"/>
            <a:r>
              <a:rPr lang="en-IN" dirty="0" smtClean="0"/>
              <a:t>Distribution of assets and dissolution of Corporate Debtor</a:t>
            </a:r>
            <a:endParaRPr lang="en-IN" dirty="0"/>
          </a:p>
        </p:txBody>
      </p:sp>
      <p:sp>
        <p:nvSpPr>
          <p:cNvPr id="24" name="Down Arrow 23"/>
          <p:cNvSpPr/>
          <p:nvPr/>
        </p:nvSpPr>
        <p:spPr>
          <a:xfrm>
            <a:off x="5529263" y="1844807"/>
            <a:ext cx="185731" cy="197138"/>
          </a:xfrm>
          <a:prstGeom prst="downArrow">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Down Arrow 24"/>
          <p:cNvSpPr/>
          <p:nvPr/>
        </p:nvSpPr>
        <p:spPr>
          <a:xfrm>
            <a:off x="5529262" y="2401578"/>
            <a:ext cx="185731" cy="197138"/>
          </a:xfrm>
          <a:prstGeom prst="downArrow">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Down Arrow 25"/>
          <p:cNvSpPr/>
          <p:nvPr/>
        </p:nvSpPr>
        <p:spPr>
          <a:xfrm>
            <a:off x="5529262" y="2982501"/>
            <a:ext cx="185731" cy="197138"/>
          </a:xfrm>
          <a:prstGeom prst="downArrow">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Down Arrow 26"/>
          <p:cNvSpPr/>
          <p:nvPr/>
        </p:nvSpPr>
        <p:spPr>
          <a:xfrm>
            <a:off x="5529262" y="3568957"/>
            <a:ext cx="185731" cy="197138"/>
          </a:xfrm>
          <a:prstGeom prst="downArrow">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Down Arrow 27"/>
          <p:cNvSpPr/>
          <p:nvPr/>
        </p:nvSpPr>
        <p:spPr>
          <a:xfrm>
            <a:off x="5529261" y="4163948"/>
            <a:ext cx="185731" cy="197138"/>
          </a:xfrm>
          <a:prstGeom prst="downArrow">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Down Arrow 28"/>
          <p:cNvSpPr/>
          <p:nvPr/>
        </p:nvSpPr>
        <p:spPr>
          <a:xfrm>
            <a:off x="5529260" y="4758694"/>
            <a:ext cx="185731" cy="197138"/>
          </a:xfrm>
          <a:prstGeom prst="downArrow">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Down Arrow 29"/>
          <p:cNvSpPr/>
          <p:nvPr/>
        </p:nvSpPr>
        <p:spPr>
          <a:xfrm>
            <a:off x="5529260" y="5618233"/>
            <a:ext cx="185731" cy="197138"/>
          </a:xfrm>
          <a:prstGeom prst="downArrow">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664" y="457200"/>
            <a:ext cx="7704137" cy="1981200"/>
          </a:xfrm>
        </p:spPr>
        <p:txBody>
          <a:bodyPr vert="horz" lIns="91440" tIns="45720" rIns="91440" bIns="45720" rtlCol="0" anchor="b">
            <a:normAutofit fontScale="90000"/>
          </a:bodyPr>
          <a:lstStyle/>
          <a:p>
            <a:pPr algn="ctr">
              <a:defRPr/>
            </a:pPr>
            <a:r>
              <a:rPr lang="en-IN" sz="5000" b="1" i="1" dirty="0" smtClean="0">
                <a:latin typeface="Times New Roman" panose="02020603050405020304" pitchFamily="18" charset="0"/>
                <a:cs typeface="Times New Roman" panose="02020603050405020304" pitchFamily="18" charset="0"/>
              </a:rPr>
              <a:t>INSOLVENCY</a:t>
            </a:r>
            <a:r>
              <a:rPr lang="en-IN" sz="5000" b="1" i="1" dirty="0" smtClean="0"/>
              <a:t> </a:t>
            </a:r>
            <a:br>
              <a:rPr lang="en-IN" sz="5000" b="1" i="1" dirty="0" smtClean="0"/>
            </a:br>
            <a:br>
              <a:rPr lang="en-IN" sz="5000" b="1" i="1" dirty="0" smtClean="0"/>
            </a:br>
            <a:r>
              <a:rPr lang="en-IN" sz="5000" b="1" i="1" dirty="0" smtClean="0">
                <a:latin typeface="Times New Roman" panose="02020603050405020304" pitchFamily="18" charset="0"/>
                <a:cs typeface="Times New Roman" panose="02020603050405020304" pitchFamily="18" charset="0"/>
              </a:rPr>
              <a:t>BANKRUPTCY</a:t>
            </a:r>
            <a:endParaRPr lang="en-IN" sz="5000" b="1" i="1" dirty="0">
              <a:latin typeface="Times New Roman" panose="02020603050405020304" pitchFamily="18" charset="0"/>
              <a:cs typeface="Times New Roman" panose="02020603050405020304" pitchFamily="18" charset="0"/>
            </a:endParaRPr>
          </a:p>
        </p:txBody>
      </p:sp>
      <p:sp>
        <p:nvSpPr>
          <p:cNvPr id="9219" name="Content Placeholder 2"/>
          <p:cNvSpPr>
            <a:spLocks noGrp="1"/>
          </p:cNvSpPr>
          <p:nvPr>
            <p:ph idx="1"/>
          </p:nvPr>
        </p:nvSpPr>
        <p:spPr>
          <a:xfrm>
            <a:off x="2506664" y="2667001"/>
            <a:ext cx="7704137" cy="3332163"/>
          </a:xfrm>
        </p:spPr>
        <p:txBody>
          <a:bodyPr/>
          <a:lstStyle/>
          <a:p>
            <a:pPr marL="0" indent="0">
              <a:buNone/>
            </a:pPr>
            <a:r>
              <a:rPr lang="en-IN" smtClean="0"/>
              <a:t>  </a:t>
            </a:r>
            <a:endParaRPr lang="en-IN" smtClean="0"/>
          </a:p>
        </p:txBody>
      </p:sp>
      <p:pic>
        <p:nvPicPr>
          <p:cNvPr id="9220" name="Picture 3" descr="12714867_f520.jp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209800" y="2790825"/>
            <a:ext cx="84582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2"/>
          <a:stretch>
            <a:fillRect/>
          </a:stretch>
        </p:blipFill>
        <p:spPr>
          <a:xfrm>
            <a:off x="-47223" y="1266466"/>
            <a:ext cx="12239223" cy="328367"/>
          </a:xfrm>
          <a:prstGeom prst="rect">
            <a:avLst/>
          </a:prstGeom>
          <a:solidFill>
            <a:schemeClr val="accent4">
              <a:lumMod val="40000"/>
              <a:lumOff val="60000"/>
            </a:schemeClr>
          </a:solidFill>
        </p:spPr>
      </p:pic>
      <p:sp>
        <p:nvSpPr>
          <p:cNvPr id="6"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600" i="1" dirty="0" smtClean="0">
                <a:solidFill>
                  <a:schemeClr val="bg1"/>
                </a:solidFill>
                <a:latin typeface="Times New Roman" panose="02020603050405020304" pitchFamily="18" charset="0"/>
                <a:cs typeface="Times New Roman" panose="02020603050405020304" pitchFamily="18" charset="0"/>
              </a:rPr>
              <a:t>Vaish Associates									             Privileged &amp; Confidential</a:t>
            </a:r>
            <a:endParaRPr lang="en-US" sz="1600" i="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p:nvPr/>
        </p:nvSpPr>
        <p:spPr>
          <a:xfrm>
            <a:off x="-12879" y="-28123"/>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smtClean="0">
                <a:solidFill>
                  <a:schemeClr val="bg1"/>
                </a:solidFill>
                <a:latin typeface="Cambria" panose="02040503050406030204" pitchFamily="18" charset="0"/>
                <a:cs typeface="Times New Roman" panose="02020603050405020304" pitchFamily="18" charset="0"/>
              </a:rPr>
              <a:t>Waterfall Mechanism</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3"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sp>
        <p:nvSpPr>
          <p:cNvPr id="5" name="TextBox 4"/>
          <p:cNvSpPr txBox="1"/>
          <p:nvPr/>
        </p:nvSpPr>
        <p:spPr>
          <a:xfrm>
            <a:off x="3365281" y="825467"/>
            <a:ext cx="8788355" cy="369332"/>
          </a:xfrm>
          <a:prstGeom prst="rect">
            <a:avLst/>
          </a:prstGeom>
          <a:solidFill>
            <a:schemeClr val="accent1">
              <a:lumMod val="40000"/>
              <a:lumOff val="60000"/>
            </a:schemeClr>
          </a:solidFill>
        </p:spPr>
        <p:txBody>
          <a:bodyPr wrap="square" rtlCol="0">
            <a:spAutoFit/>
          </a:bodyPr>
          <a:lstStyle/>
          <a:p>
            <a:pPr algn="ctr"/>
            <a:r>
              <a:rPr lang="en-IN" dirty="0" smtClean="0"/>
              <a:t>Insolvency resolution and liquidation cost</a:t>
            </a:r>
            <a:endParaRPr lang="en-IN" dirty="0"/>
          </a:p>
        </p:txBody>
      </p:sp>
      <p:sp>
        <p:nvSpPr>
          <p:cNvPr id="6" name="TextBox 5"/>
          <p:cNvSpPr txBox="1"/>
          <p:nvPr/>
        </p:nvSpPr>
        <p:spPr>
          <a:xfrm>
            <a:off x="3365281" y="1465602"/>
            <a:ext cx="3901452" cy="646331"/>
          </a:xfrm>
          <a:prstGeom prst="rect">
            <a:avLst/>
          </a:prstGeom>
          <a:solidFill>
            <a:schemeClr val="accent1">
              <a:lumMod val="40000"/>
              <a:lumOff val="60000"/>
            </a:schemeClr>
          </a:solidFill>
        </p:spPr>
        <p:txBody>
          <a:bodyPr wrap="square" rtlCol="0">
            <a:spAutoFit/>
          </a:bodyPr>
          <a:lstStyle/>
          <a:p>
            <a:pPr algn="ctr"/>
            <a:r>
              <a:rPr lang="en-IN" dirty="0" smtClean="0"/>
              <a:t>Secured creditor (in case he has relinquished security)</a:t>
            </a:r>
            <a:endParaRPr lang="en-IN" dirty="0"/>
          </a:p>
        </p:txBody>
      </p:sp>
      <p:sp>
        <p:nvSpPr>
          <p:cNvPr id="7" name="TextBox 6"/>
          <p:cNvSpPr txBox="1"/>
          <p:nvPr/>
        </p:nvSpPr>
        <p:spPr>
          <a:xfrm>
            <a:off x="3365281" y="2327549"/>
            <a:ext cx="8788355" cy="646331"/>
          </a:xfrm>
          <a:prstGeom prst="rect">
            <a:avLst/>
          </a:prstGeom>
          <a:solidFill>
            <a:schemeClr val="accent1">
              <a:lumMod val="40000"/>
              <a:lumOff val="60000"/>
            </a:schemeClr>
          </a:solidFill>
        </p:spPr>
        <p:txBody>
          <a:bodyPr wrap="square" rtlCol="0">
            <a:spAutoFit/>
          </a:bodyPr>
          <a:lstStyle/>
          <a:p>
            <a:pPr algn="ctr"/>
            <a:r>
              <a:rPr lang="en-IN" dirty="0" smtClean="0"/>
              <a:t>Wages and unpaid dues to employees (other than workmen) for a period of 12 months preceding liquidation commencement date</a:t>
            </a:r>
            <a:endParaRPr lang="en-IN" dirty="0"/>
          </a:p>
        </p:txBody>
      </p:sp>
      <p:sp>
        <p:nvSpPr>
          <p:cNvPr id="8" name="TextBox 7"/>
          <p:cNvSpPr txBox="1"/>
          <p:nvPr/>
        </p:nvSpPr>
        <p:spPr>
          <a:xfrm>
            <a:off x="3365280" y="3252422"/>
            <a:ext cx="8788354" cy="369332"/>
          </a:xfrm>
          <a:prstGeom prst="rect">
            <a:avLst/>
          </a:prstGeom>
          <a:solidFill>
            <a:schemeClr val="accent1">
              <a:lumMod val="40000"/>
              <a:lumOff val="60000"/>
            </a:schemeClr>
          </a:solidFill>
        </p:spPr>
        <p:txBody>
          <a:bodyPr wrap="square" rtlCol="0">
            <a:spAutoFit/>
          </a:bodyPr>
          <a:lstStyle/>
          <a:p>
            <a:pPr algn="ctr"/>
            <a:r>
              <a:rPr lang="en-IN" dirty="0" smtClean="0"/>
              <a:t>Unsecured creditors</a:t>
            </a:r>
            <a:endParaRPr lang="en-IN" dirty="0"/>
          </a:p>
        </p:txBody>
      </p:sp>
      <p:sp>
        <p:nvSpPr>
          <p:cNvPr id="9" name="TextBox 8"/>
          <p:cNvSpPr txBox="1"/>
          <p:nvPr/>
        </p:nvSpPr>
        <p:spPr>
          <a:xfrm>
            <a:off x="3365281" y="3903225"/>
            <a:ext cx="3966602" cy="369332"/>
          </a:xfrm>
          <a:prstGeom prst="rect">
            <a:avLst/>
          </a:prstGeom>
          <a:solidFill>
            <a:schemeClr val="accent1">
              <a:lumMod val="40000"/>
              <a:lumOff val="60000"/>
            </a:schemeClr>
          </a:solidFill>
        </p:spPr>
        <p:txBody>
          <a:bodyPr wrap="square" rtlCol="0">
            <a:spAutoFit/>
          </a:bodyPr>
          <a:lstStyle/>
          <a:p>
            <a:pPr algn="ctr"/>
            <a:r>
              <a:rPr lang="en-IN" dirty="0" smtClean="0"/>
              <a:t>Central and State government dues</a:t>
            </a:r>
            <a:endParaRPr lang="en-IN" dirty="0"/>
          </a:p>
        </p:txBody>
      </p:sp>
      <p:sp>
        <p:nvSpPr>
          <p:cNvPr id="10" name="TextBox 9"/>
          <p:cNvSpPr txBox="1"/>
          <p:nvPr/>
        </p:nvSpPr>
        <p:spPr>
          <a:xfrm>
            <a:off x="3365282" y="4647247"/>
            <a:ext cx="8788354" cy="369332"/>
          </a:xfrm>
          <a:prstGeom prst="rect">
            <a:avLst/>
          </a:prstGeom>
          <a:solidFill>
            <a:schemeClr val="accent1">
              <a:lumMod val="40000"/>
              <a:lumOff val="60000"/>
            </a:schemeClr>
          </a:solidFill>
        </p:spPr>
        <p:txBody>
          <a:bodyPr wrap="square" rtlCol="0">
            <a:spAutoFit/>
          </a:bodyPr>
          <a:lstStyle/>
          <a:p>
            <a:pPr algn="ctr"/>
            <a:r>
              <a:rPr lang="en-IN" dirty="0" smtClean="0"/>
              <a:t>Any remaining debts or dues</a:t>
            </a:r>
            <a:endParaRPr lang="en-IN" dirty="0"/>
          </a:p>
        </p:txBody>
      </p:sp>
      <p:sp>
        <p:nvSpPr>
          <p:cNvPr id="11" name="TextBox 10"/>
          <p:cNvSpPr txBox="1"/>
          <p:nvPr/>
        </p:nvSpPr>
        <p:spPr>
          <a:xfrm>
            <a:off x="3365279" y="5343464"/>
            <a:ext cx="8788355" cy="369332"/>
          </a:xfrm>
          <a:prstGeom prst="rect">
            <a:avLst/>
          </a:prstGeom>
          <a:solidFill>
            <a:schemeClr val="accent1">
              <a:lumMod val="40000"/>
              <a:lumOff val="60000"/>
            </a:schemeClr>
          </a:solidFill>
        </p:spPr>
        <p:txBody>
          <a:bodyPr wrap="square" rtlCol="0">
            <a:spAutoFit/>
          </a:bodyPr>
          <a:lstStyle/>
          <a:p>
            <a:pPr algn="ctr"/>
            <a:r>
              <a:rPr lang="en-IN" dirty="0" smtClean="0"/>
              <a:t>Preference shareholders, if any</a:t>
            </a:r>
            <a:endParaRPr lang="en-IN" dirty="0"/>
          </a:p>
        </p:txBody>
      </p:sp>
      <p:sp>
        <p:nvSpPr>
          <p:cNvPr id="12" name="TextBox 11"/>
          <p:cNvSpPr txBox="1"/>
          <p:nvPr/>
        </p:nvSpPr>
        <p:spPr>
          <a:xfrm>
            <a:off x="3365280" y="6039798"/>
            <a:ext cx="8788355" cy="369332"/>
          </a:xfrm>
          <a:prstGeom prst="rect">
            <a:avLst/>
          </a:prstGeom>
          <a:solidFill>
            <a:schemeClr val="accent1">
              <a:lumMod val="40000"/>
              <a:lumOff val="60000"/>
            </a:schemeClr>
          </a:solidFill>
        </p:spPr>
        <p:txBody>
          <a:bodyPr wrap="square" rtlCol="0">
            <a:spAutoFit/>
          </a:bodyPr>
          <a:lstStyle/>
          <a:p>
            <a:pPr algn="ctr"/>
            <a:r>
              <a:rPr lang="en-IN" dirty="0" smtClean="0"/>
              <a:t>Equity shareholders or partners, as the case may be</a:t>
            </a:r>
            <a:endParaRPr lang="en-IN" dirty="0"/>
          </a:p>
        </p:txBody>
      </p:sp>
      <p:sp>
        <p:nvSpPr>
          <p:cNvPr id="13" name="Down Arrow 12"/>
          <p:cNvSpPr/>
          <p:nvPr/>
        </p:nvSpPr>
        <p:spPr>
          <a:xfrm>
            <a:off x="7345485" y="1252662"/>
            <a:ext cx="301254" cy="235409"/>
          </a:xfrm>
          <a:prstGeom prst="down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p:cNvSpPr txBox="1"/>
          <p:nvPr/>
        </p:nvSpPr>
        <p:spPr>
          <a:xfrm>
            <a:off x="7679833" y="1459882"/>
            <a:ext cx="4473804" cy="646331"/>
          </a:xfrm>
          <a:prstGeom prst="rect">
            <a:avLst/>
          </a:prstGeom>
          <a:solidFill>
            <a:schemeClr val="accent1">
              <a:lumMod val="40000"/>
              <a:lumOff val="60000"/>
            </a:schemeClr>
          </a:solidFill>
        </p:spPr>
        <p:txBody>
          <a:bodyPr wrap="square" rtlCol="0">
            <a:spAutoFit/>
          </a:bodyPr>
          <a:lstStyle/>
          <a:p>
            <a:pPr algn="ctr"/>
            <a:r>
              <a:rPr lang="en-IN" dirty="0" smtClean="0"/>
              <a:t>Workmen’s dues ( for period of 24 months preceding liquidation commencement date)</a:t>
            </a:r>
            <a:endParaRPr lang="en-IN" dirty="0"/>
          </a:p>
        </p:txBody>
      </p:sp>
      <p:sp>
        <p:nvSpPr>
          <p:cNvPr id="16" name="TextBox 15"/>
          <p:cNvSpPr txBox="1"/>
          <p:nvPr/>
        </p:nvSpPr>
        <p:spPr>
          <a:xfrm>
            <a:off x="7352941" y="1549341"/>
            <a:ext cx="406516" cy="369332"/>
          </a:xfrm>
          <a:prstGeom prst="rect">
            <a:avLst/>
          </a:prstGeom>
          <a:noFill/>
        </p:spPr>
        <p:txBody>
          <a:bodyPr wrap="square" rtlCol="0">
            <a:spAutoFit/>
          </a:bodyPr>
          <a:lstStyle/>
          <a:p>
            <a:r>
              <a:rPr lang="en-IN" dirty="0" smtClean="0"/>
              <a:t>+</a:t>
            </a:r>
            <a:endParaRPr lang="en-IN" dirty="0"/>
          </a:p>
        </p:txBody>
      </p:sp>
      <p:sp>
        <p:nvSpPr>
          <p:cNvPr id="17" name="Oval 16"/>
          <p:cNvSpPr/>
          <p:nvPr/>
        </p:nvSpPr>
        <p:spPr>
          <a:xfrm>
            <a:off x="-1" y="924321"/>
            <a:ext cx="3365281" cy="4297196"/>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p:cNvSpPr txBox="1"/>
          <p:nvPr/>
        </p:nvSpPr>
        <p:spPr>
          <a:xfrm>
            <a:off x="490022" y="1641758"/>
            <a:ext cx="2385236" cy="2862322"/>
          </a:xfrm>
          <a:prstGeom prst="rect">
            <a:avLst/>
          </a:prstGeom>
          <a:solidFill>
            <a:schemeClr val="accent1">
              <a:lumMod val="40000"/>
              <a:lumOff val="60000"/>
            </a:schemeClr>
          </a:solidFill>
        </p:spPr>
        <p:txBody>
          <a:bodyPr wrap="square" rtlCol="0">
            <a:spAutoFit/>
          </a:bodyPr>
          <a:lstStyle/>
          <a:p>
            <a:pPr algn="just"/>
            <a:r>
              <a:rPr lang="en-IN" dirty="0"/>
              <a:t>In case of liquidation, the asset of the corporate debtor will be sold and the proceeds will be distributed amongst the creditors in the following order of </a:t>
            </a:r>
            <a:r>
              <a:rPr lang="en-IN" dirty="0" smtClean="0"/>
              <a:t>priority:-</a:t>
            </a:r>
            <a:endParaRPr lang="en-IN" dirty="0"/>
          </a:p>
          <a:p>
            <a:endParaRPr lang="en-IN" dirty="0"/>
          </a:p>
        </p:txBody>
      </p:sp>
      <p:sp>
        <p:nvSpPr>
          <p:cNvPr id="19" name="TextBox 18"/>
          <p:cNvSpPr txBox="1"/>
          <p:nvPr/>
        </p:nvSpPr>
        <p:spPr>
          <a:xfrm>
            <a:off x="7370889" y="3875743"/>
            <a:ext cx="271462" cy="369332"/>
          </a:xfrm>
          <a:prstGeom prst="rect">
            <a:avLst/>
          </a:prstGeom>
          <a:noFill/>
        </p:spPr>
        <p:txBody>
          <a:bodyPr wrap="square" rtlCol="0">
            <a:spAutoFit/>
          </a:bodyPr>
          <a:lstStyle/>
          <a:p>
            <a:r>
              <a:rPr lang="en-IN" dirty="0" smtClean="0"/>
              <a:t>+</a:t>
            </a:r>
            <a:endParaRPr lang="en-IN" dirty="0"/>
          </a:p>
        </p:txBody>
      </p:sp>
      <p:sp>
        <p:nvSpPr>
          <p:cNvPr id="20" name="TextBox 19"/>
          <p:cNvSpPr txBox="1"/>
          <p:nvPr/>
        </p:nvSpPr>
        <p:spPr>
          <a:xfrm>
            <a:off x="7699369" y="3771356"/>
            <a:ext cx="4454266" cy="646331"/>
          </a:xfrm>
          <a:prstGeom prst="rect">
            <a:avLst/>
          </a:prstGeom>
          <a:solidFill>
            <a:schemeClr val="accent1">
              <a:lumMod val="40000"/>
              <a:lumOff val="60000"/>
            </a:schemeClr>
          </a:solidFill>
        </p:spPr>
        <p:txBody>
          <a:bodyPr wrap="square" rtlCol="0">
            <a:spAutoFit/>
          </a:bodyPr>
          <a:lstStyle/>
          <a:p>
            <a:r>
              <a:rPr lang="en-IN" dirty="0" smtClean="0"/>
              <a:t>Secured creditor for an unrealised amount for enforcing security interest</a:t>
            </a:r>
            <a:endParaRPr lang="en-IN" dirty="0"/>
          </a:p>
        </p:txBody>
      </p:sp>
      <p:sp>
        <p:nvSpPr>
          <p:cNvPr id="39" name="Down Arrow 38"/>
          <p:cNvSpPr/>
          <p:nvPr/>
        </p:nvSpPr>
        <p:spPr>
          <a:xfrm>
            <a:off x="7341097" y="2090443"/>
            <a:ext cx="301254" cy="235409"/>
          </a:xfrm>
          <a:prstGeom prst="down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Down Arrow 39"/>
          <p:cNvSpPr/>
          <p:nvPr/>
        </p:nvSpPr>
        <p:spPr>
          <a:xfrm>
            <a:off x="7341097" y="2974081"/>
            <a:ext cx="301254" cy="235409"/>
          </a:xfrm>
          <a:prstGeom prst="down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Down Arrow 40"/>
          <p:cNvSpPr/>
          <p:nvPr/>
        </p:nvSpPr>
        <p:spPr>
          <a:xfrm>
            <a:off x="7341097" y="3663738"/>
            <a:ext cx="301254" cy="235409"/>
          </a:xfrm>
          <a:prstGeom prst="down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Down Arrow 41"/>
          <p:cNvSpPr/>
          <p:nvPr/>
        </p:nvSpPr>
        <p:spPr>
          <a:xfrm>
            <a:off x="7341097" y="4376921"/>
            <a:ext cx="301254" cy="235409"/>
          </a:xfrm>
          <a:prstGeom prst="down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Down Arrow 42"/>
          <p:cNvSpPr/>
          <p:nvPr/>
        </p:nvSpPr>
        <p:spPr>
          <a:xfrm>
            <a:off x="7341097" y="5079703"/>
            <a:ext cx="301254" cy="235409"/>
          </a:xfrm>
          <a:prstGeom prst="down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Down Arrow 43"/>
          <p:cNvSpPr/>
          <p:nvPr/>
        </p:nvSpPr>
        <p:spPr>
          <a:xfrm>
            <a:off x="7355993" y="5774743"/>
            <a:ext cx="301254" cy="235409"/>
          </a:xfrm>
          <a:prstGeom prst="down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p:nvPr/>
        </p:nvSpPr>
        <p:spPr>
          <a:xfrm>
            <a:off x="-12879" y="-28123"/>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smtClean="0">
                <a:solidFill>
                  <a:schemeClr val="bg1"/>
                </a:solidFill>
                <a:latin typeface="Cambria" panose="02040503050406030204" pitchFamily="18" charset="0"/>
                <a:cs typeface="Times New Roman" panose="02020603050405020304" pitchFamily="18" charset="0"/>
              </a:rPr>
              <a:t>Cross-border Insolvency</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3"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sp>
        <p:nvSpPr>
          <p:cNvPr id="4" name="TextBox 3"/>
          <p:cNvSpPr txBox="1"/>
          <p:nvPr/>
        </p:nvSpPr>
        <p:spPr>
          <a:xfrm>
            <a:off x="138113" y="653250"/>
            <a:ext cx="11915774" cy="6463308"/>
          </a:xfrm>
          <a:prstGeom prst="rect">
            <a:avLst/>
          </a:prstGeom>
          <a:noFill/>
        </p:spPr>
        <p:txBody>
          <a:bodyPr wrap="square" rtlCol="0">
            <a:spAutoFit/>
          </a:bodyPr>
          <a:lstStyle/>
          <a:p>
            <a:pPr marL="443230" indent="-443230" algn="just">
              <a:lnSpc>
                <a:spcPct val="150000"/>
              </a:lnSpc>
              <a:buFont typeface="Wingdings" panose="05000000000000000000" pitchFamily="2" charset="2"/>
              <a:buChar char="q"/>
            </a:pPr>
            <a:r>
              <a:rPr lang="en-IN" sz="2400" dirty="0" smtClean="0"/>
              <a:t>The Code provides enabling provisions to address cross </a:t>
            </a:r>
            <a:r>
              <a:rPr lang="en-IN" sz="2400" dirty="0"/>
              <a:t>border insolvency </a:t>
            </a:r>
            <a:r>
              <a:rPr lang="en-IN" sz="2400" dirty="0" smtClean="0"/>
              <a:t>issues, given </a:t>
            </a:r>
            <a:r>
              <a:rPr lang="en-IN" sz="2400" dirty="0"/>
              <a:t>the multi-jurisdictional spread of assets of large corporate </a:t>
            </a:r>
            <a:r>
              <a:rPr lang="en-IN" sz="2400" dirty="0" smtClean="0"/>
              <a:t>houses;</a:t>
            </a:r>
            <a:endParaRPr lang="en-IN" sz="2400" dirty="0" smtClean="0"/>
          </a:p>
          <a:p>
            <a:pPr marL="628650" indent="-171450" algn="just">
              <a:lnSpc>
                <a:spcPct val="150000"/>
              </a:lnSpc>
            </a:pPr>
            <a:r>
              <a:rPr lang="en-IN" sz="2400" dirty="0" smtClean="0"/>
              <a:t>- the Central Government may enter into agreements with any other country for enforcing the provisions of the Code and notify applicability of the same from time to time </a:t>
            </a:r>
            <a:r>
              <a:rPr lang="en-IN" sz="2400" b="1" dirty="0" smtClean="0"/>
              <a:t>(</a:t>
            </a:r>
            <a:r>
              <a:rPr lang="en-IN" sz="2400" b="1" i="1" u="sng" dirty="0" smtClean="0"/>
              <a:t>BILATERAL AGREEMENTS</a:t>
            </a:r>
            <a:r>
              <a:rPr lang="en-IN" sz="2400" b="1" dirty="0" smtClean="0"/>
              <a:t> - Section 234)</a:t>
            </a:r>
            <a:r>
              <a:rPr lang="en-IN" sz="2400" dirty="0" smtClean="0"/>
              <a:t>;</a:t>
            </a:r>
            <a:endParaRPr lang="en-IN" sz="2400" dirty="0" smtClean="0"/>
          </a:p>
          <a:p>
            <a:pPr marL="628650" lvl="1" indent="-171450" algn="just">
              <a:lnSpc>
                <a:spcPct val="150000"/>
              </a:lnSpc>
              <a:buFontTx/>
              <a:buChar char="-"/>
            </a:pPr>
            <a:r>
              <a:rPr lang="en-IN" sz="2400" dirty="0" smtClean="0"/>
              <a:t>ability of the Adjudicating Authority to issue ‘letter of requests’ to the courts/authorities of other countries for seeking information or requesting an action in relation to assets of debtor situated outside India </a:t>
            </a:r>
            <a:r>
              <a:rPr lang="en-IN" sz="2400" b="1" dirty="0" smtClean="0"/>
              <a:t>(</a:t>
            </a:r>
            <a:r>
              <a:rPr lang="en-IN" sz="2400" b="1" i="1" u="sng" dirty="0" smtClean="0"/>
              <a:t>RECIPROCAL ARRANGEMENTS</a:t>
            </a:r>
            <a:r>
              <a:rPr lang="en-IN" sz="2400" b="1" dirty="0" smtClean="0"/>
              <a:t> Section 235)</a:t>
            </a:r>
            <a:r>
              <a:rPr lang="en-IN" sz="2400" dirty="0" smtClean="0"/>
              <a:t>.</a:t>
            </a:r>
            <a:endParaRPr lang="en-IN" sz="2400" dirty="0" smtClean="0"/>
          </a:p>
          <a:p>
            <a:pPr marL="0" lvl="1" indent="457200" algn="just">
              <a:lnSpc>
                <a:spcPct val="150000"/>
              </a:lnSpc>
              <a:buFont typeface="Wingdings" panose="05000000000000000000" pitchFamily="2" charset="2"/>
              <a:buChar char="q"/>
            </a:pPr>
            <a:r>
              <a:rPr lang="en-IN" sz="2400" dirty="0" smtClean="0"/>
              <a:t>The term ‘Property’ under section 3 (27) of the Code includes property of every description                                                                situated in India or outside India. </a:t>
            </a:r>
            <a:endParaRPr lang="en-IN" sz="2400" dirty="0" smtClean="0"/>
          </a:p>
          <a:p>
            <a:pPr marL="800100" lvl="1" indent="-342900" algn="just">
              <a:lnSpc>
                <a:spcPct val="150000"/>
              </a:lnSpc>
              <a:buFont typeface="Wingdings" panose="05000000000000000000" pitchFamily="2" charset="2"/>
              <a:buChar char="q"/>
            </a:pPr>
            <a:endParaRPr lang="en-IN" sz="2400" dirty="0" smtClean="0"/>
          </a:p>
          <a:p>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p:nvPr/>
        </p:nvSpPr>
        <p:spPr>
          <a:xfrm>
            <a:off x="-12879" y="-28123"/>
            <a:ext cx="12204879" cy="54327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smtClean="0">
                <a:solidFill>
                  <a:schemeClr val="bg1"/>
                </a:solidFill>
                <a:latin typeface="Cambria" panose="02040503050406030204" pitchFamily="18" charset="0"/>
                <a:cs typeface="Times New Roman" panose="02020603050405020304" pitchFamily="18" charset="0"/>
              </a:rPr>
              <a:t>Professionals- Need of the Code !</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3"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sp>
        <p:nvSpPr>
          <p:cNvPr id="7" name="TextBox 6"/>
          <p:cNvSpPr txBox="1"/>
          <p:nvPr/>
        </p:nvSpPr>
        <p:spPr>
          <a:xfrm>
            <a:off x="42979" y="556209"/>
            <a:ext cx="3400023" cy="2862322"/>
          </a:xfrm>
          <a:prstGeom prst="rect">
            <a:avLst/>
          </a:prstGeom>
          <a:solidFill>
            <a:schemeClr val="accent1">
              <a:lumMod val="40000"/>
              <a:lumOff val="60000"/>
            </a:schemeClr>
          </a:solidFill>
        </p:spPr>
        <p:txBody>
          <a:bodyPr wrap="square" rtlCol="0">
            <a:spAutoFit/>
          </a:bodyPr>
          <a:lstStyle/>
          <a:p>
            <a:pPr algn="just"/>
            <a:r>
              <a:rPr lang="en-US" dirty="0"/>
              <a:t>The Code is introduced with an objective to bring all matters relating to insolvency, liquidation, voluntary liquidation or bankruptcy of companies, LLPs, partnership firms and individuals under a single legislation, </a:t>
            </a:r>
            <a:r>
              <a:rPr lang="en-US" b="1" dirty="0"/>
              <a:t>which is </a:t>
            </a:r>
            <a:r>
              <a:rPr lang="en-US" b="1" dirty="0" smtClean="0"/>
              <a:t>the </a:t>
            </a:r>
            <a:r>
              <a:rPr lang="en-US" b="1" dirty="0"/>
              <a:t>main reason for growth in the opportunities and responsibilities of professionals. </a:t>
            </a:r>
            <a:endParaRPr lang="en-US" b="1" dirty="0"/>
          </a:p>
        </p:txBody>
      </p:sp>
      <p:sp>
        <p:nvSpPr>
          <p:cNvPr id="8" name="TextBox 7"/>
          <p:cNvSpPr txBox="1"/>
          <p:nvPr/>
        </p:nvSpPr>
        <p:spPr>
          <a:xfrm>
            <a:off x="3740384" y="556209"/>
            <a:ext cx="2979073" cy="2837180"/>
          </a:xfrm>
          <a:prstGeom prst="rect">
            <a:avLst/>
          </a:prstGeom>
          <a:solidFill>
            <a:schemeClr val="accent1">
              <a:lumMod val="40000"/>
              <a:lumOff val="60000"/>
            </a:schemeClr>
          </a:solidFill>
        </p:spPr>
        <p:txBody>
          <a:bodyPr wrap="square" rtlCol="0">
            <a:spAutoFit/>
          </a:bodyPr>
          <a:lstStyle/>
          <a:p>
            <a:pPr algn="just"/>
            <a:r>
              <a:rPr lang="en-US" dirty="0"/>
              <a:t>The Code establishes a huge and pivotal role to be played by the Insolvency Professionals. There is a major entrustment of this responsibility to the </a:t>
            </a:r>
            <a:r>
              <a:rPr lang="en-US" dirty="0" smtClean="0"/>
              <a:t>Professionals being CA,CS and Lawyers. </a:t>
            </a:r>
            <a:r>
              <a:rPr lang="en-US" dirty="0"/>
              <a:t>Hence this Code </a:t>
            </a:r>
            <a:r>
              <a:rPr lang="en-US" b="1" dirty="0"/>
              <a:t>opens up new avenues of practice </a:t>
            </a:r>
            <a:r>
              <a:rPr lang="en-GB" altLang="en-US" b="1" dirty="0"/>
              <a:t>for </a:t>
            </a:r>
            <a:r>
              <a:rPr lang="en-US" b="1" dirty="0" smtClean="0"/>
              <a:t>professionals</a:t>
            </a:r>
            <a:r>
              <a:rPr lang="en-US" b="1" dirty="0"/>
              <a:t>. </a:t>
            </a:r>
            <a:endParaRPr lang="en-US" b="1" dirty="0"/>
          </a:p>
        </p:txBody>
      </p:sp>
      <p:sp>
        <p:nvSpPr>
          <p:cNvPr id="9" name="TextBox 8"/>
          <p:cNvSpPr txBox="1"/>
          <p:nvPr/>
        </p:nvSpPr>
        <p:spPr>
          <a:xfrm>
            <a:off x="7016839" y="556209"/>
            <a:ext cx="5132181" cy="2862322"/>
          </a:xfrm>
          <a:prstGeom prst="rect">
            <a:avLst/>
          </a:prstGeom>
          <a:solidFill>
            <a:schemeClr val="accent1">
              <a:lumMod val="40000"/>
              <a:lumOff val="60000"/>
            </a:schemeClr>
          </a:solidFill>
        </p:spPr>
        <p:txBody>
          <a:bodyPr wrap="square" rtlCol="0">
            <a:spAutoFit/>
          </a:bodyPr>
          <a:lstStyle/>
          <a:p>
            <a:pPr algn="just"/>
            <a:r>
              <a:rPr lang="en-US" dirty="0"/>
              <a:t>Earlier, the Companies Act, 1956 governed the process of winding up of the companies, and under </a:t>
            </a:r>
            <a:r>
              <a:rPr lang="en-US" dirty="0" smtClean="0"/>
              <a:t>which </a:t>
            </a:r>
            <a:r>
              <a:rPr lang="en-US" dirty="0"/>
              <a:t>many </a:t>
            </a:r>
            <a:r>
              <a:rPr lang="en-US" dirty="0" smtClean="0"/>
              <a:t>professionals acted </a:t>
            </a:r>
            <a:r>
              <a:rPr lang="en-US" dirty="0"/>
              <a:t>as liquidators in voluntary winding up. But </a:t>
            </a:r>
            <a:r>
              <a:rPr lang="en-US" dirty="0" smtClean="0"/>
              <a:t>IBC </a:t>
            </a:r>
            <a:r>
              <a:rPr lang="en-US" dirty="0"/>
              <a:t>has widened manifold the scope for </a:t>
            </a:r>
            <a:r>
              <a:rPr lang="en-US" dirty="0" smtClean="0"/>
              <a:t>professionals </a:t>
            </a:r>
            <a:r>
              <a:rPr lang="en-US" dirty="0"/>
              <a:t>and they </a:t>
            </a:r>
            <a:r>
              <a:rPr lang="en-US" b="1" dirty="0"/>
              <a:t>can act as Insolvency professionals for all types of winding up, insolvency, bankruptcy – be it for corporate, individuals or firms</a:t>
            </a:r>
            <a:r>
              <a:rPr lang="en-US" dirty="0"/>
              <a:t>. And in addition to this they can also </a:t>
            </a:r>
            <a:r>
              <a:rPr lang="en-US" b="1" dirty="0"/>
              <a:t>appear before the adjudicating authorities </a:t>
            </a:r>
            <a:r>
              <a:rPr lang="en-US" dirty="0"/>
              <a:t>and represent their clients.</a:t>
            </a:r>
            <a:endParaRPr lang="en-US" dirty="0"/>
          </a:p>
        </p:txBody>
      </p:sp>
      <p:sp>
        <p:nvSpPr>
          <p:cNvPr id="10" name="Title 3"/>
          <p:cNvSpPr txBox="1"/>
          <p:nvPr/>
        </p:nvSpPr>
        <p:spPr>
          <a:xfrm>
            <a:off x="-12880" y="3418531"/>
            <a:ext cx="12204879" cy="36785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000" b="1" dirty="0" smtClean="0">
                <a:solidFill>
                  <a:schemeClr val="bg1"/>
                </a:solidFill>
                <a:latin typeface="Cambria" panose="02040503050406030204" pitchFamily="18" charset="0"/>
                <a:cs typeface="Times New Roman" panose="02020603050405020304" pitchFamily="18" charset="0"/>
              </a:rPr>
              <a:t>Opportunities In Corporate Insolvency And Restructuring</a:t>
            </a:r>
            <a:endParaRPr lang="en-IN" sz="2000" b="1" dirty="0">
              <a:solidFill>
                <a:schemeClr val="bg1"/>
              </a:solidFill>
              <a:latin typeface="Cambria" panose="02040503050406030204" pitchFamily="18" charset="0"/>
              <a:cs typeface="Times New Roman" panose="02020603050405020304" pitchFamily="18" charset="0"/>
            </a:endParaRPr>
          </a:p>
        </p:txBody>
      </p:sp>
      <p:sp>
        <p:nvSpPr>
          <p:cNvPr id="6" name="Rounded Rectangle 5"/>
          <p:cNvSpPr/>
          <p:nvPr/>
        </p:nvSpPr>
        <p:spPr>
          <a:xfrm>
            <a:off x="103031" y="3876541"/>
            <a:ext cx="5628067" cy="489397"/>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Spotting and evaluating distressed companies for restructuring</a:t>
            </a:r>
            <a:endParaRPr lang="en-US" dirty="0">
              <a:solidFill>
                <a:schemeClr val="tx1"/>
              </a:solidFill>
            </a:endParaRPr>
          </a:p>
        </p:txBody>
      </p:sp>
      <p:sp>
        <p:nvSpPr>
          <p:cNvPr id="11" name="Rounded Rectangle 10"/>
          <p:cNvSpPr/>
          <p:nvPr/>
        </p:nvSpPr>
        <p:spPr>
          <a:xfrm>
            <a:off x="100884" y="4437405"/>
            <a:ext cx="5035639" cy="366804"/>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Reviewing the various risks involved in restructuring</a:t>
            </a:r>
            <a:endParaRPr lang="en-US" dirty="0">
              <a:solidFill>
                <a:schemeClr val="tx1"/>
              </a:solidFill>
            </a:endParaRPr>
          </a:p>
        </p:txBody>
      </p:sp>
      <p:sp>
        <p:nvSpPr>
          <p:cNvPr id="12" name="Rounded Rectangle 11"/>
          <p:cNvSpPr/>
          <p:nvPr/>
        </p:nvSpPr>
        <p:spPr>
          <a:xfrm>
            <a:off x="100884" y="4875676"/>
            <a:ext cx="3595354" cy="366804"/>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Developing risk mitigation strategies</a:t>
            </a:r>
            <a:endParaRPr lang="en-US" dirty="0">
              <a:solidFill>
                <a:schemeClr val="tx1"/>
              </a:solidFill>
            </a:endParaRPr>
          </a:p>
        </p:txBody>
      </p:sp>
      <p:sp>
        <p:nvSpPr>
          <p:cNvPr id="13" name="Rounded Rectangle 12"/>
          <p:cNvSpPr/>
          <p:nvPr/>
        </p:nvSpPr>
        <p:spPr>
          <a:xfrm>
            <a:off x="120202" y="5334552"/>
            <a:ext cx="5610896" cy="499577"/>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Working out a detailed bankable financial structure of the business</a:t>
            </a:r>
            <a:endParaRPr lang="en-US" dirty="0">
              <a:solidFill>
                <a:schemeClr val="tx1"/>
              </a:solidFill>
            </a:endParaRPr>
          </a:p>
        </p:txBody>
      </p:sp>
      <p:sp>
        <p:nvSpPr>
          <p:cNvPr id="14" name="Rounded Rectangle 13"/>
          <p:cNvSpPr/>
          <p:nvPr/>
        </p:nvSpPr>
        <p:spPr>
          <a:xfrm>
            <a:off x="100884" y="5926201"/>
            <a:ext cx="5610896" cy="499577"/>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Working out a detailed plan for restructuring the business from all angles</a:t>
            </a:r>
            <a:endParaRPr lang="en-US" dirty="0">
              <a:solidFill>
                <a:schemeClr val="tx1"/>
              </a:solidFill>
            </a:endParaRPr>
          </a:p>
        </p:txBody>
      </p:sp>
      <p:sp>
        <p:nvSpPr>
          <p:cNvPr id="15" name="Rounded Rectangle 14"/>
          <p:cNvSpPr/>
          <p:nvPr/>
        </p:nvSpPr>
        <p:spPr>
          <a:xfrm>
            <a:off x="6441582" y="3862108"/>
            <a:ext cx="5610896" cy="499577"/>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Assessment of distressed assets, cash position, due diligence and turnaround feasibility.</a:t>
            </a:r>
            <a:endParaRPr lang="en-US" dirty="0">
              <a:solidFill>
                <a:schemeClr val="tx1"/>
              </a:solidFill>
            </a:endParaRPr>
          </a:p>
        </p:txBody>
      </p:sp>
      <p:sp>
        <p:nvSpPr>
          <p:cNvPr id="16" name="Rounded Rectangle 15"/>
          <p:cNvSpPr/>
          <p:nvPr/>
        </p:nvSpPr>
        <p:spPr>
          <a:xfrm>
            <a:off x="7016839" y="4427195"/>
            <a:ext cx="5035639" cy="366804"/>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Advisory in relation to merger/acquisition/takeover</a:t>
            </a:r>
            <a:endParaRPr lang="en-US" dirty="0">
              <a:solidFill>
                <a:schemeClr val="tx1"/>
              </a:solidFill>
            </a:endParaRPr>
          </a:p>
        </p:txBody>
      </p:sp>
      <p:sp>
        <p:nvSpPr>
          <p:cNvPr id="17" name="Rounded Rectangle 16"/>
          <p:cNvSpPr/>
          <p:nvPr/>
        </p:nvSpPr>
        <p:spPr>
          <a:xfrm>
            <a:off x="8457124" y="4873357"/>
            <a:ext cx="3595354" cy="366804"/>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Drafting insolvency petitions</a:t>
            </a:r>
            <a:endParaRPr lang="en-US" dirty="0">
              <a:solidFill>
                <a:schemeClr val="tx1"/>
              </a:solidFill>
            </a:endParaRPr>
          </a:p>
        </p:txBody>
      </p:sp>
      <p:sp>
        <p:nvSpPr>
          <p:cNvPr id="18" name="Rounded Rectangle 17"/>
          <p:cNvSpPr/>
          <p:nvPr/>
        </p:nvSpPr>
        <p:spPr>
          <a:xfrm>
            <a:off x="6441582" y="5334551"/>
            <a:ext cx="5610896" cy="499577"/>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Representation </a:t>
            </a:r>
            <a:r>
              <a:rPr lang="en-GB" altLang="en-US" dirty="0" smtClean="0">
                <a:solidFill>
                  <a:schemeClr val="tx1"/>
                </a:solidFill>
              </a:rPr>
              <a:t>before Debt Recovery Tribunal</a:t>
            </a:r>
            <a:endParaRPr lang="en-GB" altLang="en-US" dirty="0">
              <a:solidFill>
                <a:schemeClr val="tx1"/>
              </a:solidFill>
            </a:endParaRPr>
          </a:p>
        </p:txBody>
      </p:sp>
      <p:sp>
        <p:nvSpPr>
          <p:cNvPr id="19" name="Rounded Rectangle 18"/>
          <p:cNvSpPr/>
          <p:nvPr/>
        </p:nvSpPr>
        <p:spPr>
          <a:xfrm>
            <a:off x="6441582" y="5926200"/>
            <a:ext cx="5610896" cy="499577"/>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Representation before NCLT, NCLAT</a:t>
            </a:r>
            <a:endParaRPr lang="en-GB" altLang="en-US" dirty="0" smtClean="0">
              <a:solidFill>
                <a:schemeClr val="tx1"/>
              </a:solidFill>
            </a:endParaRPr>
          </a:p>
        </p:txBody>
      </p:sp>
      <p:sp>
        <p:nvSpPr>
          <p:cNvPr id="20" name="Quad Arrow 19"/>
          <p:cNvSpPr/>
          <p:nvPr/>
        </p:nvSpPr>
        <p:spPr>
          <a:xfrm>
            <a:off x="5819103" y="4793999"/>
            <a:ext cx="515156" cy="43595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p:nvPr/>
        </p:nvSpPr>
        <p:spPr>
          <a:xfrm>
            <a:off x="-12879" y="-28123"/>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smtClean="0">
                <a:solidFill>
                  <a:schemeClr val="bg1"/>
                </a:solidFill>
                <a:latin typeface="Cambria" panose="02040503050406030204" pitchFamily="18" charset="0"/>
                <a:cs typeface="Times New Roman" panose="02020603050405020304" pitchFamily="18" charset="0"/>
              </a:rPr>
              <a:t> Interim Resolution Professional (“IRP”)</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3"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sp>
        <p:nvSpPr>
          <p:cNvPr id="7" name="TextBox 6"/>
          <p:cNvSpPr txBox="1"/>
          <p:nvPr/>
        </p:nvSpPr>
        <p:spPr>
          <a:xfrm>
            <a:off x="603303" y="985406"/>
            <a:ext cx="8086724" cy="646331"/>
          </a:xfrm>
          <a:prstGeom prst="rect">
            <a:avLst/>
          </a:prstGeom>
          <a:solidFill>
            <a:schemeClr val="accent1">
              <a:lumMod val="40000"/>
              <a:lumOff val="60000"/>
            </a:schemeClr>
          </a:solidFill>
        </p:spPr>
        <p:txBody>
          <a:bodyPr wrap="square" rtlCol="0">
            <a:spAutoFit/>
          </a:bodyPr>
          <a:lstStyle/>
          <a:p>
            <a:pPr algn="just"/>
            <a:r>
              <a:rPr lang="en-US" dirty="0" smtClean="0"/>
              <a:t>NCLT shall </a:t>
            </a:r>
            <a:r>
              <a:rPr lang="en-US" dirty="0"/>
              <a:t>appoint an </a:t>
            </a:r>
            <a:r>
              <a:rPr lang="en-US" dirty="0" smtClean="0"/>
              <a:t>IRP within </a:t>
            </a:r>
            <a:r>
              <a:rPr lang="en-US" dirty="0"/>
              <a:t>fourteen days from the insolvency commencement date</a:t>
            </a:r>
            <a:r>
              <a:rPr lang="en-US" dirty="0" smtClean="0"/>
              <a:t>.</a:t>
            </a:r>
            <a:r>
              <a:rPr lang="en-US" b="1" dirty="0" smtClean="0"/>
              <a:t> </a:t>
            </a:r>
            <a:endParaRPr lang="en-US" b="1" dirty="0"/>
          </a:p>
        </p:txBody>
      </p:sp>
      <p:sp>
        <p:nvSpPr>
          <p:cNvPr id="8" name="TextBox 7"/>
          <p:cNvSpPr txBox="1"/>
          <p:nvPr/>
        </p:nvSpPr>
        <p:spPr>
          <a:xfrm>
            <a:off x="3535302" y="2312110"/>
            <a:ext cx="8086724" cy="369332"/>
          </a:xfrm>
          <a:prstGeom prst="rect">
            <a:avLst/>
          </a:prstGeom>
          <a:solidFill>
            <a:schemeClr val="accent4">
              <a:lumMod val="60000"/>
              <a:lumOff val="40000"/>
            </a:schemeClr>
          </a:solidFill>
        </p:spPr>
        <p:txBody>
          <a:bodyPr wrap="square" rtlCol="0">
            <a:spAutoFit/>
          </a:bodyPr>
          <a:lstStyle/>
          <a:p>
            <a:pPr algn="just"/>
            <a:r>
              <a:rPr lang="en-US" dirty="0"/>
              <a:t>From the date of appointment of the </a:t>
            </a:r>
            <a:r>
              <a:rPr lang="en-US" dirty="0" smtClean="0"/>
              <a:t>IRP-</a:t>
            </a:r>
            <a:endParaRPr lang="en-US" b="1" dirty="0"/>
          </a:p>
        </p:txBody>
      </p:sp>
      <p:sp>
        <p:nvSpPr>
          <p:cNvPr id="9" name="TextBox 8"/>
          <p:cNvSpPr txBox="1"/>
          <p:nvPr/>
        </p:nvSpPr>
        <p:spPr>
          <a:xfrm>
            <a:off x="3535302" y="2774729"/>
            <a:ext cx="8086724" cy="369332"/>
          </a:xfrm>
          <a:prstGeom prst="rect">
            <a:avLst/>
          </a:prstGeom>
          <a:solidFill>
            <a:schemeClr val="accent1">
              <a:lumMod val="40000"/>
              <a:lumOff val="60000"/>
            </a:schemeClr>
          </a:solidFill>
        </p:spPr>
        <p:txBody>
          <a:bodyPr wrap="square" rtlCol="0">
            <a:spAutoFit/>
          </a:bodyPr>
          <a:lstStyle/>
          <a:p>
            <a:pPr algn="just"/>
            <a:r>
              <a:rPr lang="en-US" dirty="0" smtClean="0"/>
              <a:t>the </a:t>
            </a:r>
            <a:r>
              <a:rPr lang="en-US" dirty="0"/>
              <a:t>management of the affairs of the corporate debtor shall vest in the </a:t>
            </a:r>
            <a:r>
              <a:rPr lang="en-US" dirty="0" smtClean="0"/>
              <a:t>IRP;</a:t>
            </a:r>
            <a:endParaRPr lang="en-US" b="1" dirty="0"/>
          </a:p>
        </p:txBody>
      </p:sp>
      <p:sp>
        <p:nvSpPr>
          <p:cNvPr id="4" name="Curved Right Arrow 3"/>
          <p:cNvSpPr/>
          <p:nvPr/>
        </p:nvSpPr>
        <p:spPr>
          <a:xfrm>
            <a:off x="716796" y="3237348"/>
            <a:ext cx="1282890" cy="1191438"/>
          </a:xfrm>
          <a:prstGeom prst="curved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3535302" y="3237348"/>
            <a:ext cx="8086724" cy="646331"/>
          </a:xfrm>
          <a:prstGeom prst="rect">
            <a:avLst/>
          </a:prstGeom>
          <a:solidFill>
            <a:schemeClr val="accent1">
              <a:lumMod val="40000"/>
              <a:lumOff val="60000"/>
            </a:schemeClr>
          </a:solidFill>
        </p:spPr>
        <p:txBody>
          <a:bodyPr wrap="square" rtlCol="0">
            <a:spAutoFit/>
          </a:bodyPr>
          <a:lstStyle/>
          <a:p>
            <a:pPr algn="just"/>
            <a:r>
              <a:rPr lang="en-US" dirty="0" smtClean="0"/>
              <a:t>the </a:t>
            </a:r>
            <a:r>
              <a:rPr lang="en-US" dirty="0"/>
              <a:t>powers of the board of directors or the partners of the corporate debtor, </a:t>
            </a:r>
            <a:r>
              <a:rPr lang="en-US" dirty="0" smtClean="0"/>
              <a:t>shall </a:t>
            </a:r>
            <a:r>
              <a:rPr lang="en-US" dirty="0"/>
              <a:t>stand suspended and be exercised by the </a:t>
            </a:r>
            <a:r>
              <a:rPr lang="en-US" dirty="0" smtClean="0"/>
              <a:t>IRP;</a:t>
            </a:r>
            <a:endParaRPr lang="en-US" b="1" dirty="0"/>
          </a:p>
        </p:txBody>
      </p:sp>
      <p:sp>
        <p:nvSpPr>
          <p:cNvPr id="11" name="Title 3"/>
          <p:cNvSpPr txBox="1"/>
          <p:nvPr/>
        </p:nvSpPr>
        <p:spPr>
          <a:xfrm>
            <a:off x="0" y="1710593"/>
            <a:ext cx="12204879" cy="50483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smtClean="0">
                <a:solidFill>
                  <a:schemeClr val="bg1"/>
                </a:solidFill>
                <a:latin typeface="Cambria" panose="02040503050406030204" pitchFamily="18" charset="0"/>
                <a:cs typeface="Times New Roman" panose="02020603050405020304" pitchFamily="18" charset="0"/>
              </a:rPr>
              <a:t>Role of IRP</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12" name="TextBox 11"/>
          <p:cNvSpPr txBox="1"/>
          <p:nvPr/>
        </p:nvSpPr>
        <p:spPr>
          <a:xfrm>
            <a:off x="3535302" y="3976966"/>
            <a:ext cx="8086724" cy="646331"/>
          </a:xfrm>
          <a:prstGeom prst="rect">
            <a:avLst/>
          </a:prstGeom>
          <a:solidFill>
            <a:schemeClr val="accent1">
              <a:lumMod val="40000"/>
              <a:lumOff val="60000"/>
            </a:schemeClr>
          </a:solidFill>
        </p:spPr>
        <p:txBody>
          <a:bodyPr wrap="square" rtlCol="0">
            <a:spAutoFit/>
          </a:bodyPr>
          <a:lstStyle/>
          <a:p>
            <a:pPr algn="just"/>
            <a:r>
              <a:rPr lang="en-US" dirty="0" smtClean="0"/>
              <a:t>the </a:t>
            </a:r>
            <a:r>
              <a:rPr lang="en-US" dirty="0"/>
              <a:t>officers and managers of the corporate debtor shall report to the </a:t>
            </a:r>
            <a:r>
              <a:rPr lang="en-US" dirty="0" smtClean="0"/>
              <a:t>IRP </a:t>
            </a:r>
            <a:r>
              <a:rPr lang="en-US" dirty="0"/>
              <a:t>and provide access to </a:t>
            </a:r>
            <a:r>
              <a:rPr lang="en-US" dirty="0" smtClean="0"/>
              <a:t>documents of </a:t>
            </a:r>
            <a:r>
              <a:rPr lang="en-US" dirty="0"/>
              <a:t>the corporate debtor as may be required by </a:t>
            </a:r>
            <a:r>
              <a:rPr lang="en-US" dirty="0" smtClean="0"/>
              <a:t>IRP</a:t>
            </a:r>
            <a:endParaRPr lang="en-US" b="1" dirty="0"/>
          </a:p>
        </p:txBody>
      </p:sp>
      <p:sp>
        <p:nvSpPr>
          <p:cNvPr id="13" name="TextBox 12"/>
          <p:cNvSpPr txBox="1"/>
          <p:nvPr/>
        </p:nvSpPr>
        <p:spPr>
          <a:xfrm>
            <a:off x="3535302" y="4716584"/>
            <a:ext cx="8086724" cy="1200329"/>
          </a:xfrm>
          <a:prstGeom prst="rect">
            <a:avLst/>
          </a:prstGeom>
          <a:solidFill>
            <a:schemeClr val="accent1">
              <a:lumMod val="40000"/>
              <a:lumOff val="60000"/>
            </a:schemeClr>
          </a:solidFill>
        </p:spPr>
        <p:txBody>
          <a:bodyPr wrap="square" rtlCol="0">
            <a:spAutoFit/>
          </a:bodyPr>
          <a:lstStyle/>
          <a:p>
            <a:pPr algn="just"/>
            <a:r>
              <a:rPr lang="en-US" dirty="0" smtClean="0"/>
              <a:t>the </a:t>
            </a:r>
            <a:r>
              <a:rPr lang="en-US" dirty="0"/>
              <a:t>financial institutions maintaining accounts of the corporate debtor shall act on the instructions of </a:t>
            </a:r>
            <a:r>
              <a:rPr lang="en-US" dirty="0" smtClean="0"/>
              <a:t>IRP in </a:t>
            </a:r>
            <a:r>
              <a:rPr lang="en-US" dirty="0"/>
              <a:t>relation to such accounts and furnish all information relating to the corporate debtor available with them to the interim resolution professional.</a:t>
            </a:r>
            <a:endParaRPr lang="en-US" b="1" dirty="0"/>
          </a:p>
        </p:txBody>
      </p:sp>
      <p:sp>
        <p:nvSpPr>
          <p:cNvPr id="14" name="Title 3"/>
          <p:cNvSpPr txBox="1"/>
          <p:nvPr/>
        </p:nvSpPr>
        <p:spPr>
          <a:xfrm>
            <a:off x="-12879" y="5986112"/>
            <a:ext cx="12204879" cy="50483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r>
              <a:rPr lang="en-US" sz="2800" dirty="0"/>
              <a:t>The interim resolution professional shall make every </a:t>
            </a:r>
            <a:r>
              <a:rPr lang="en-US" sz="2800" dirty="0" smtClean="0"/>
              <a:t>endeavor </a:t>
            </a:r>
            <a:r>
              <a:rPr lang="en-US" sz="2800" dirty="0"/>
              <a:t>to protect and preserve the value of the property of the corporate debtor and manage the operations of the corporate debtor as a going concern.</a:t>
            </a:r>
            <a:endParaRPr lang="en-IN" sz="2800" b="1" dirty="0">
              <a:solidFill>
                <a:schemeClr val="bg1"/>
              </a:solidFill>
              <a:latin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p:nvPr/>
        </p:nvSpPr>
        <p:spPr>
          <a:xfrm>
            <a:off x="-12879" y="-28123"/>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smtClean="0">
                <a:solidFill>
                  <a:schemeClr val="bg1"/>
                </a:solidFill>
                <a:latin typeface="Cambria" panose="02040503050406030204" pitchFamily="18" charset="0"/>
                <a:cs typeface="Times New Roman" panose="02020603050405020304" pitchFamily="18" charset="0"/>
              </a:rPr>
              <a:t>Duties of IRP</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3"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sp>
        <p:nvSpPr>
          <p:cNvPr id="8" name="TextBox 7"/>
          <p:cNvSpPr txBox="1"/>
          <p:nvPr/>
        </p:nvSpPr>
        <p:spPr>
          <a:xfrm>
            <a:off x="27289" y="1124759"/>
            <a:ext cx="8674107" cy="369332"/>
          </a:xfrm>
          <a:prstGeom prst="rect">
            <a:avLst/>
          </a:prstGeom>
          <a:solidFill>
            <a:schemeClr val="accent4">
              <a:lumMod val="60000"/>
              <a:lumOff val="40000"/>
            </a:schemeClr>
          </a:solidFill>
        </p:spPr>
        <p:txBody>
          <a:bodyPr wrap="square" rtlCol="0">
            <a:spAutoFit/>
          </a:bodyPr>
          <a:lstStyle/>
          <a:p>
            <a:pPr algn="just"/>
            <a:r>
              <a:rPr lang="en-US" dirty="0"/>
              <a:t>From the date of appointment of the </a:t>
            </a:r>
            <a:r>
              <a:rPr lang="en-US" dirty="0" smtClean="0"/>
              <a:t>IRP-</a:t>
            </a:r>
            <a:endParaRPr lang="en-US" b="1" dirty="0"/>
          </a:p>
        </p:txBody>
      </p:sp>
      <p:sp>
        <p:nvSpPr>
          <p:cNvPr id="9" name="TextBox 8"/>
          <p:cNvSpPr txBox="1"/>
          <p:nvPr/>
        </p:nvSpPr>
        <p:spPr>
          <a:xfrm>
            <a:off x="614672" y="1587378"/>
            <a:ext cx="8086724" cy="646331"/>
          </a:xfrm>
          <a:prstGeom prst="rect">
            <a:avLst/>
          </a:prstGeom>
          <a:solidFill>
            <a:schemeClr val="accent1">
              <a:lumMod val="40000"/>
              <a:lumOff val="60000"/>
            </a:schemeClr>
          </a:solidFill>
        </p:spPr>
        <p:txBody>
          <a:bodyPr wrap="square" rtlCol="0">
            <a:spAutoFit/>
          </a:bodyPr>
          <a:lstStyle/>
          <a:p>
            <a:pPr algn="just"/>
            <a:r>
              <a:rPr lang="en-US" dirty="0"/>
              <a:t>collect all information relating to the assets, finances and operations of the corporate debtor for determining the financial position of the corporate debtor</a:t>
            </a:r>
            <a:endParaRPr lang="en-US" b="1" dirty="0"/>
          </a:p>
        </p:txBody>
      </p:sp>
      <p:sp>
        <p:nvSpPr>
          <p:cNvPr id="10" name="TextBox 9"/>
          <p:cNvSpPr txBox="1"/>
          <p:nvPr/>
        </p:nvSpPr>
        <p:spPr>
          <a:xfrm>
            <a:off x="614672" y="2352760"/>
            <a:ext cx="8086724" cy="646331"/>
          </a:xfrm>
          <a:prstGeom prst="rect">
            <a:avLst/>
          </a:prstGeom>
          <a:solidFill>
            <a:schemeClr val="accent1">
              <a:lumMod val="40000"/>
              <a:lumOff val="60000"/>
            </a:schemeClr>
          </a:solidFill>
        </p:spPr>
        <p:txBody>
          <a:bodyPr wrap="square" rtlCol="0">
            <a:spAutoFit/>
          </a:bodyPr>
          <a:lstStyle/>
          <a:p>
            <a:pPr algn="just"/>
            <a:r>
              <a:rPr lang="en-US" dirty="0"/>
              <a:t>receive and collate all the claims submitted by creditors to him, pursuant to the public announcement made</a:t>
            </a:r>
            <a:r>
              <a:rPr lang="en-US" dirty="0" smtClean="0"/>
              <a:t>;</a:t>
            </a:r>
            <a:endParaRPr lang="en-US" b="1" dirty="0"/>
          </a:p>
        </p:txBody>
      </p:sp>
      <p:sp>
        <p:nvSpPr>
          <p:cNvPr id="12" name="TextBox 11"/>
          <p:cNvSpPr txBox="1"/>
          <p:nvPr/>
        </p:nvSpPr>
        <p:spPr>
          <a:xfrm>
            <a:off x="614672" y="3092378"/>
            <a:ext cx="8086724" cy="369332"/>
          </a:xfrm>
          <a:prstGeom prst="rect">
            <a:avLst/>
          </a:prstGeom>
          <a:solidFill>
            <a:schemeClr val="accent1">
              <a:lumMod val="40000"/>
              <a:lumOff val="60000"/>
            </a:schemeClr>
          </a:solidFill>
        </p:spPr>
        <p:txBody>
          <a:bodyPr wrap="square" rtlCol="0">
            <a:spAutoFit/>
          </a:bodyPr>
          <a:lstStyle/>
          <a:p>
            <a:pPr algn="just"/>
            <a:r>
              <a:rPr lang="en-US" dirty="0"/>
              <a:t>constitute a committee of creditors</a:t>
            </a:r>
            <a:endParaRPr lang="en-US" b="1" dirty="0"/>
          </a:p>
        </p:txBody>
      </p:sp>
      <p:sp>
        <p:nvSpPr>
          <p:cNvPr id="13" name="TextBox 12"/>
          <p:cNvSpPr txBox="1"/>
          <p:nvPr/>
        </p:nvSpPr>
        <p:spPr>
          <a:xfrm>
            <a:off x="614672" y="3567879"/>
            <a:ext cx="8086724" cy="369332"/>
          </a:xfrm>
          <a:prstGeom prst="rect">
            <a:avLst/>
          </a:prstGeom>
          <a:solidFill>
            <a:schemeClr val="accent1">
              <a:lumMod val="40000"/>
              <a:lumOff val="60000"/>
            </a:schemeClr>
          </a:solidFill>
        </p:spPr>
        <p:txBody>
          <a:bodyPr wrap="square" rtlCol="0">
            <a:spAutoFit/>
          </a:bodyPr>
          <a:lstStyle/>
          <a:p>
            <a:pPr algn="just"/>
            <a:r>
              <a:rPr lang="en-US" dirty="0"/>
              <a:t>file information collected with the information utility</a:t>
            </a:r>
            <a:r>
              <a:rPr lang="en-US" dirty="0" smtClean="0"/>
              <a:t>.</a:t>
            </a:r>
            <a:endParaRPr lang="en-US" b="1" dirty="0"/>
          </a:p>
        </p:txBody>
      </p:sp>
      <p:sp>
        <p:nvSpPr>
          <p:cNvPr id="15" name="TextBox 14"/>
          <p:cNvSpPr txBox="1"/>
          <p:nvPr/>
        </p:nvSpPr>
        <p:spPr>
          <a:xfrm>
            <a:off x="614672" y="4016185"/>
            <a:ext cx="8086724" cy="1200329"/>
          </a:xfrm>
          <a:prstGeom prst="rect">
            <a:avLst/>
          </a:prstGeom>
          <a:solidFill>
            <a:schemeClr val="accent1">
              <a:lumMod val="40000"/>
              <a:lumOff val="60000"/>
            </a:schemeClr>
          </a:solidFill>
        </p:spPr>
        <p:txBody>
          <a:bodyPr wrap="square" rtlCol="0">
            <a:spAutoFit/>
          </a:bodyPr>
          <a:lstStyle/>
          <a:p>
            <a:pPr algn="just"/>
            <a:r>
              <a:rPr lang="en-US" dirty="0"/>
              <a:t>take control and custody of any asset over which the corporate debtor has ownership rights as recorded in the balance sheet of the corporate debtor, or with information utility or the depository of securities or any other registry that records the ownership of assets</a:t>
            </a:r>
            <a:endParaRPr lang="en-US" b="1" dirty="0"/>
          </a:p>
        </p:txBody>
      </p:sp>
      <p:sp>
        <p:nvSpPr>
          <p:cNvPr id="17" name="Title 3"/>
          <p:cNvSpPr txBox="1"/>
          <p:nvPr/>
        </p:nvSpPr>
        <p:spPr>
          <a:xfrm>
            <a:off x="-12880" y="5427235"/>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r>
              <a:rPr lang="en-US" sz="2800" dirty="0"/>
              <a:t>The personnel of the corporate debtor, its promoters or any other person associated with the management of the corporate debtor shall extend all assistance and cooperation to </a:t>
            </a:r>
            <a:r>
              <a:rPr lang="en-US" sz="2800" dirty="0" smtClean="0"/>
              <a:t>IRP</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5" name="Right Arrow 4"/>
          <p:cNvSpPr/>
          <p:nvPr/>
        </p:nvSpPr>
        <p:spPr>
          <a:xfrm>
            <a:off x="27289" y="1779933"/>
            <a:ext cx="436728" cy="286603"/>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ight Arrow 17"/>
          <p:cNvSpPr/>
          <p:nvPr/>
        </p:nvSpPr>
        <p:spPr>
          <a:xfrm>
            <a:off x="27289" y="2445534"/>
            <a:ext cx="436728" cy="286603"/>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ight Arrow 18"/>
          <p:cNvSpPr/>
          <p:nvPr/>
        </p:nvSpPr>
        <p:spPr>
          <a:xfrm>
            <a:off x="27289" y="3133742"/>
            <a:ext cx="436728" cy="286603"/>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ight Arrow 19"/>
          <p:cNvSpPr/>
          <p:nvPr/>
        </p:nvSpPr>
        <p:spPr>
          <a:xfrm>
            <a:off x="27289" y="3646059"/>
            <a:ext cx="436728" cy="286603"/>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ight Arrow 20"/>
          <p:cNvSpPr/>
          <p:nvPr/>
        </p:nvSpPr>
        <p:spPr>
          <a:xfrm>
            <a:off x="27289" y="4395620"/>
            <a:ext cx="436728" cy="286603"/>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21"/>
          <p:cNvSpPr/>
          <p:nvPr/>
        </p:nvSpPr>
        <p:spPr>
          <a:xfrm>
            <a:off x="8852051" y="943780"/>
            <a:ext cx="3251551" cy="4297196"/>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TextBox 23"/>
          <p:cNvSpPr txBox="1"/>
          <p:nvPr/>
        </p:nvSpPr>
        <p:spPr>
          <a:xfrm>
            <a:off x="9285208" y="1702284"/>
            <a:ext cx="2385236" cy="2862322"/>
          </a:xfrm>
          <a:prstGeom prst="rect">
            <a:avLst/>
          </a:prstGeom>
          <a:solidFill>
            <a:schemeClr val="accent1">
              <a:lumMod val="40000"/>
              <a:lumOff val="60000"/>
            </a:schemeClr>
          </a:solidFill>
        </p:spPr>
        <p:txBody>
          <a:bodyPr wrap="square" rtlCol="0">
            <a:spAutoFit/>
          </a:bodyPr>
          <a:lstStyle/>
          <a:p>
            <a:pPr algn="just"/>
            <a:r>
              <a:rPr lang="en-US" dirty="0"/>
              <a:t>The interim resolution professional shall after collation of all claims received against the corporate debtor and determination of the financial position of the corporate debtor, constitute a committee of creditors</a:t>
            </a:r>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p:nvPr/>
        </p:nvSpPr>
        <p:spPr>
          <a:xfrm>
            <a:off x="-12879" y="-28123"/>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smtClean="0">
                <a:solidFill>
                  <a:schemeClr val="bg1"/>
                </a:solidFill>
                <a:latin typeface="Cambria" panose="02040503050406030204" pitchFamily="18" charset="0"/>
                <a:cs typeface="Times New Roman" panose="02020603050405020304" pitchFamily="18" charset="0"/>
              </a:rPr>
              <a:t>Resolution Professional (“RP”)</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3"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sp>
        <p:nvSpPr>
          <p:cNvPr id="8" name="TextBox 7"/>
          <p:cNvSpPr txBox="1"/>
          <p:nvPr/>
        </p:nvSpPr>
        <p:spPr>
          <a:xfrm>
            <a:off x="27289" y="932360"/>
            <a:ext cx="12010036" cy="646331"/>
          </a:xfrm>
          <a:prstGeom prst="rect">
            <a:avLst/>
          </a:prstGeom>
          <a:solidFill>
            <a:schemeClr val="accent1">
              <a:lumMod val="40000"/>
              <a:lumOff val="60000"/>
            </a:schemeClr>
          </a:solidFill>
        </p:spPr>
        <p:txBody>
          <a:bodyPr wrap="square" rtlCol="0">
            <a:spAutoFit/>
          </a:bodyPr>
          <a:lstStyle/>
          <a:p>
            <a:pPr algn="just"/>
            <a:r>
              <a:rPr lang="en-US" dirty="0"/>
              <a:t>The committee of creditors, may, in the first meeting, by a majority vote of not less than </a:t>
            </a:r>
            <a:r>
              <a:rPr lang="en-US" dirty="0" smtClean="0"/>
              <a:t>75% of </a:t>
            </a:r>
            <a:r>
              <a:rPr lang="en-US" dirty="0"/>
              <a:t>the voting share of the financial creditors, either resolve to appoint </a:t>
            </a:r>
            <a:r>
              <a:rPr lang="en-US" dirty="0" smtClean="0"/>
              <a:t>IRP </a:t>
            </a:r>
            <a:r>
              <a:rPr lang="en-US" dirty="0"/>
              <a:t>as </a:t>
            </a:r>
            <a:r>
              <a:rPr lang="en-US" dirty="0" smtClean="0"/>
              <a:t>RP </a:t>
            </a:r>
            <a:r>
              <a:rPr lang="en-US" dirty="0"/>
              <a:t>or to replace </a:t>
            </a:r>
            <a:r>
              <a:rPr lang="en-US" dirty="0" smtClean="0"/>
              <a:t>IRP by </a:t>
            </a:r>
            <a:r>
              <a:rPr lang="en-US" dirty="0"/>
              <a:t>another </a:t>
            </a:r>
            <a:r>
              <a:rPr lang="en-US" dirty="0" smtClean="0"/>
              <a:t>RP.</a:t>
            </a:r>
            <a:endParaRPr lang="en-US" b="1" dirty="0"/>
          </a:p>
        </p:txBody>
      </p:sp>
      <p:sp>
        <p:nvSpPr>
          <p:cNvPr id="10" name="TextBox 9"/>
          <p:cNvSpPr txBox="1"/>
          <p:nvPr/>
        </p:nvSpPr>
        <p:spPr>
          <a:xfrm>
            <a:off x="2251881" y="1686517"/>
            <a:ext cx="9785444" cy="642620"/>
          </a:xfrm>
          <a:prstGeom prst="rect">
            <a:avLst/>
          </a:prstGeom>
          <a:solidFill>
            <a:schemeClr val="accent1">
              <a:lumMod val="40000"/>
              <a:lumOff val="60000"/>
            </a:schemeClr>
          </a:solidFill>
        </p:spPr>
        <p:txBody>
          <a:bodyPr wrap="square" rtlCol="0">
            <a:spAutoFit/>
          </a:bodyPr>
          <a:lstStyle/>
          <a:p>
            <a:pPr algn="just"/>
            <a:r>
              <a:rPr lang="en-GB" altLang="en-US" dirty="0"/>
              <a:t>RP</a:t>
            </a:r>
            <a:r>
              <a:rPr lang="en-US" dirty="0"/>
              <a:t> shall conduct the entire </a:t>
            </a:r>
            <a:r>
              <a:rPr lang="en-GB" altLang="en-US" dirty="0"/>
              <a:t>C</a:t>
            </a:r>
            <a:r>
              <a:rPr lang="en-US" dirty="0"/>
              <a:t>orporate </a:t>
            </a:r>
            <a:r>
              <a:rPr lang="en-GB" altLang="en-US" dirty="0"/>
              <a:t>I</a:t>
            </a:r>
            <a:r>
              <a:rPr lang="en-US" dirty="0"/>
              <a:t>nsolvency </a:t>
            </a:r>
            <a:r>
              <a:rPr lang="en-GB" altLang="en-US" dirty="0"/>
              <a:t>R</a:t>
            </a:r>
            <a:r>
              <a:rPr lang="en-US" dirty="0"/>
              <a:t>esolution </a:t>
            </a:r>
            <a:r>
              <a:rPr lang="en-GB" altLang="en-US" dirty="0"/>
              <a:t>P</a:t>
            </a:r>
            <a:r>
              <a:rPr lang="en-US" dirty="0"/>
              <a:t>rocess </a:t>
            </a:r>
            <a:r>
              <a:rPr lang="en-GB" altLang="en-US" dirty="0"/>
              <a:t>(“CIRP”)</a:t>
            </a:r>
            <a:r>
              <a:rPr lang="en-US" dirty="0"/>
              <a:t> and manage the operations of the corporate debtor during </a:t>
            </a:r>
            <a:r>
              <a:rPr lang="en-GB" altLang="en-US" dirty="0"/>
              <a:t>CIRP </a:t>
            </a:r>
            <a:r>
              <a:rPr lang="en-US" dirty="0"/>
              <a:t>period</a:t>
            </a:r>
            <a:r>
              <a:rPr lang="en-US" dirty="0" smtClean="0"/>
              <a:t>;</a:t>
            </a:r>
            <a:endParaRPr lang="en-US" b="1" dirty="0"/>
          </a:p>
        </p:txBody>
      </p:sp>
      <p:sp>
        <p:nvSpPr>
          <p:cNvPr id="12" name="TextBox 11"/>
          <p:cNvSpPr txBox="1"/>
          <p:nvPr/>
        </p:nvSpPr>
        <p:spPr>
          <a:xfrm>
            <a:off x="2251881" y="2474950"/>
            <a:ext cx="9785444" cy="1191260"/>
          </a:xfrm>
          <a:prstGeom prst="rect">
            <a:avLst/>
          </a:prstGeom>
          <a:solidFill>
            <a:schemeClr val="accent1">
              <a:lumMod val="40000"/>
              <a:lumOff val="60000"/>
            </a:schemeClr>
          </a:solidFill>
        </p:spPr>
        <p:txBody>
          <a:bodyPr wrap="square" rtlCol="0">
            <a:spAutoFit/>
          </a:bodyPr>
          <a:lstStyle/>
          <a:p>
            <a:r>
              <a:rPr lang="en-US" dirty="0"/>
              <a:t>The </a:t>
            </a:r>
            <a:r>
              <a:rPr lang="en-GB" altLang="en-US" dirty="0"/>
              <a:t>RP </a:t>
            </a:r>
            <a:r>
              <a:rPr lang="en-US" dirty="0"/>
              <a:t>shall give notice of each meeting of the committee of creditors to— (a) members of Committee of creditors; (b) members of the suspended Board of Directors or the partners of the corporate </a:t>
            </a:r>
            <a:r>
              <a:rPr lang="en-US" dirty="0" smtClean="0"/>
              <a:t>persons (</a:t>
            </a:r>
            <a:r>
              <a:rPr lang="en-US" dirty="0"/>
              <a:t>c) operational creditors or their representatives if the amount of their aggregate dues is not less than ten per cent of the debt.</a:t>
            </a:r>
            <a:endParaRPr lang="en-US" dirty="0"/>
          </a:p>
        </p:txBody>
      </p:sp>
      <p:sp>
        <p:nvSpPr>
          <p:cNvPr id="23" name="Curved Right Arrow 22"/>
          <p:cNvSpPr/>
          <p:nvPr/>
        </p:nvSpPr>
        <p:spPr>
          <a:xfrm>
            <a:off x="382139" y="2027011"/>
            <a:ext cx="900752" cy="872560"/>
          </a:xfrm>
          <a:prstGeom prst="curved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itle 3"/>
          <p:cNvSpPr txBox="1"/>
          <p:nvPr/>
        </p:nvSpPr>
        <p:spPr>
          <a:xfrm>
            <a:off x="-12879" y="3811471"/>
            <a:ext cx="12204879" cy="48268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smtClean="0">
                <a:solidFill>
                  <a:schemeClr val="bg1"/>
                </a:solidFill>
                <a:latin typeface="Cambria" panose="02040503050406030204" pitchFamily="18" charset="0"/>
                <a:cs typeface="Times New Roman" panose="02020603050405020304" pitchFamily="18" charset="0"/>
              </a:rPr>
              <a:t>Duties of RP</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27" name="TextBox 26"/>
          <p:cNvSpPr txBox="1"/>
          <p:nvPr/>
        </p:nvSpPr>
        <p:spPr>
          <a:xfrm>
            <a:off x="716505" y="4425178"/>
            <a:ext cx="2197296" cy="2031325"/>
          </a:xfrm>
          <a:prstGeom prst="rect">
            <a:avLst/>
          </a:prstGeom>
          <a:solidFill>
            <a:schemeClr val="accent1">
              <a:lumMod val="40000"/>
              <a:lumOff val="60000"/>
            </a:schemeClr>
          </a:solidFill>
        </p:spPr>
        <p:txBody>
          <a:bodyPr wrap="square" rtlCol="0">
            <a:spAutoFit/>
          </a:bodyPr>
          <a:lstStyle/>
          <a:p>
            <a:pPr algn="just"/>
            <a:r>
              <a:rPr lang="en-US" dirty="0"/>
              <a:t>preserve and protect the assets of the corporate debtor, including the continued business operations of the corporate debtor</a:t>
            </a:r>
            <a:endParaRPr lang="en-IN" dirty="0"/>
          </a:p>
        </p:txBody>
      </p:sp>
      <p:sp>
        <p:nvSpPr>
          <p:cNvPr id="28" name="TextBox 27"/>
          <p:cNvSpPr txBox="1"/>
          <p:nvPr/>
        </p:nvSpPr>
        <p:spPr>
          <a:xfrm>
            <a:off x="3941917" y="4434549"/>
            <a:ext cx="2467976" cy="2031325"/>
          </a:xfrm>
          <a:prstGeom prst="rect">
            <a:avLst/>
          </a:prstGeom>
          <a:solidFill>
            <a:schemeClr val="accent1">
              <a:lumMod val="40000"/>
              <a:lumOff val="60000"/>
            </a:schemeClr>
          </a:solidFill>
        </p:spPr>
        <p:txBody>
          <a:bodyPr wrap="square" rtlCol="0">
            <a:spAutoFit/>
          </a:bodyPr>
          <a:lstStyle/>
          <a:p>
            <a:pPr algn="just"/>
            <a:r>
              <a:rPr lang="en-US" dirty="0"/>
              <a:t>The </a:t>
            </a:r>
            <a:r>
              <a:rPr lang="en-US" dirty="0" smtClean="0"/>
              <a:t>RP shall </a:t>
            </a:r>
            <a:r>
              <a:rPr lang="en-US" dirty="0"/>
              <a:t>prepare </a:t>
            </a:r>
            <a:r>
              <a:rPr lang="en-US" dirty="0" smtClean="0"/>
              <a:t>an information </a:t>
            </a:r>
            <a:r>
              <a:rPr lang="en-US" dirty="0"/>
              <a:t>memorandum </a:t>
            </a:r>
            <a:r>
              <a:rPr lang="en-US" dirty="0" smtClean="0"/>
              <a:t>containing relevant </a:t>
            </a:r>
            <a:r>
              <a:rPr lang="en-US" dirty="0"/>
              <a:t>information as </a:t>
            </a:r>
            <a:r>
              <a:rPr lang="en-US" dirty="0" smtClean="0"/>
              <a:t>specified </a:t>
            </a:r>
            <a:r>
              <a:rPr lang="en-US" dirty="0"/>
              <a:t>by </a:t>
            </a:r>
            <a:r>
              <a:rPr lang="en-US" dirty="0" smtClean="0"/>
              <a:t>IBBI for </a:t>
            </a:r>
            <a:r>
              <a:rPr lang="en-US" dirty="0"/>
              <a:t>formulating a resolution </a:t>
            </a:r>
            <a:r>
              <a:rPr lang="en-US" dirty="0" smtClean="0"/>
              <a:t>plan. </a:t>
            </a:r>
            <a:endParaRPr lang="en-IN" dirty="0"/>
          </a:p>
        </p:txBody>
      </p:sp>
      <p:sp>
        <p:nvSpPr>
          <p:cNvPr id="29" name="TextBox 28"/>
          <p:cNvSpPr txBox="1"/>
          <p:nvPr/>
        </p:nvSpPr>
        <p:spPr>
          <a:xfrm>
            <a:off x="7438009" y="4425177"/>
            <a:ext cx="2072191" cy="2031325"/>
          </a:xfrm>
          <a:prstGeom prst="rect">
            <a:avLst/>
          </a:prstGeom>
          <a:solidFill>
            <a:schemeClr val="accent1">
              <a:lumMod val="40000"/>
              <a:lumOff val="60000"/>
            </a:schemeClr>
          </a:solidFill>
        </p:spPr>
        <p:txBody>
          <a:bodyPr wrap="square" rtlCol="0">
            <a:spAutoFit/>
          </a:bodyPr>
          <a:lstStyle/>
          <a:p>
            <a:pPr algn="just"/>
            <a:r>
              <a:rPr lang="en-US" dirty="0"/>
              <a:t>The </a:t>
            </a:r>
            <a:r>
              <a:rPr lang="en-US" dirty="0" smtClean="0"/>
              <a:t>RP shall </a:t>
            </a:r>
            <a:r>
              <a:rPr lang="en-US" dirty="0"/>
              <a:t>submit the resolution plan as approved by the committee of creditors to the Adjudicating Authority.</a:t>
            </a:r>
            <a:endParaRPr lang="en-IN" dirty="0"/>
          </a:p>
        </p:txBody>
      </p:sp>
      <p:sp>
        <p:nvSpPr>
          <p:cNvPr id="32" name="TextBox 31"/>
          <p:cNvSpPr txBox="1"/>
          <p:nvPr/>
        </p:nvSpPr>
        <p:spPr>
          <a:xfrm>
            <a:off x="10415511" y="4452396"/>
            <a:ext cx="1621814" cy="1200329"/>
          </a:xfrm>
          <a:prstGeom prst="rect">
            <a:avLst/>
          </a:prstGeom>
          <a:solidFill>
            <a:schemeClr val="accent1">
              <a:lumMod val="40000"/>
              <a:lumOff val="60000"/>
            </a:schemeClr>
          </a:solidFill>
        </p:spPr>
        <p:txBody>
          <a:bodyPr wrap="square" rtlCol="0">
            <a:spAutoFit/>
          </a:bodyPr>
          <a:lstStyle>
            <a:defPPr>
              <a:defRPr lang="en-US"/>
            </a:defPPr>
            <a:lvl1pPr algn="just"/>
          </a:lstStyle>
          <a:p>
            <a:r>
              <a:rPr lang="en-US" dirty="0"/>
              <a:t>Initiation of Liquidation by Resolution Professional</a:t>
            </a:r>
            <a:endParaRPr lang="en-US" dirty="0"/>
          </a:p>
        </p:txBody>
      </p:sp>
      <p:sp>
        <p:nvSpPr>
          <p:cNvPr id="33" name="Curved Left Arrow 32"/>
          <p:cNvSpPr/>
          <p:nvPr/>
        </p:nvSpPr>
        <p:spPr>
          <a:xfrm>
            <a:off x="10934101" y="5733548"/>
            <a:ext cx="734710" cy="803777"/>
          </a:xfrm>
          <a:prstGeom prst="curvedLef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p:nvPr/>
        </p:nvSpPr>
        <p:spPr>
          <a:xfrm>
            <a:off x="-12879" y="-28123"/>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dirty="0"/>
              <a:t>Initiation of Liquidation by </a:t>
            </a:r>
            <a:r>
              <a:rPr lang="en-US" sz="2800" b="1" dirty="0" smtClean="0"/>
              <a:t>RP</a:t>
            </a:r>
            <a:endParaRPr lang="en-US" sz="2800" dirty="0"/>
          </a:p>
        </p:txBody>
      </p:sp>
      <p:sp>
        <p:nvSpPr>
          <p:cNvPr id="3"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sp>
        <p:nvSpPr>
          <p:cNvPr id="8" name="TextBox 7"/>
          <p:cNvSpPr txBox="1"/>
          <p:nvPr/>
        </p:nvSpPr>
        <p:spPr>
          <a:xfrm>
            <a:off x="27289" y="932360"/>
            <a:ext cx="12010036" cy="646331"/>
          </a:xfrm>
          <a:prstGeom prst="rect">
            <a:avLst/>
          </a:prstGeom>
          <a:solidFill>
            <a:schemeClr val="accent1">
              <a:lumMod val="40000"/>
              <a:lumOff val="60000"/>
            </a:schemeClr>
          </a:solidFill>
        </p:spPr>
        <p:txBody>
          <a:bodyPr wrap="square" rtlCol="0">
            <a:spAutoFit/>
          </a:bodyPr>
          <a:lstStyle/>
          <a:p>
            <a:pPr algn="just"/>
            <a:r>
              <a:rPr lang="en-US" dirty="0"/>
              <a:t>Where the </a:t>
            </a:r>
            <a:r>
              <a:rPr lang="en-US" dirty="0" smtClean="0"/>
              <a:t>RP, </a:t>
            </a:r>
            <a:r>
              <a:rPr lang="en-US" dirty="0"/>
              <a:t>at any time during the </a:t>
            </a:r>
            <a:r>
              <a:rPr lang="en-US" dirty="0" smtClean="0"/>
              <a:t>CIRP </a:t>
            </a:r>
            <a:r>
              <a:rPr lang="en-US" dirty="0"/>
              <a:t>but before confirmation of resolution plan, intimates the </a:t>
            </a:r>
            <a:r>
              <a:rPr lang="en-US" dirty="0" smtClean="0"/>
              <a:t>NCLT of </a:t>
            </a:r>
            <a:r>
              <a:rPr lang="en-US" dirty="0"/>
              <a:t>the decision of the committee of creditors to liquidate the corporate debtor, </a:t>
            </a:r>
            <a:r>
              <a:rPr lang="en-US" dirty="0" smtClean="0"/>
              <a:t>NCLT shall </a:t>
            </a:r>
            <a:r>
              <a:rPr lang="en-US" dirty="0"/>
              <a:t>pass a liquidation order </a:t>
            </a:r>
            <a:endParaRPr lang="en-US" b="1" dirty="0"/>
          </a:p>
        </p:txBody>
      </p:sp>
      <p:sp>
        <p:nvSpPr>
          <p:cNvPr id="12" name="TextBox 11"/>
          <p:cNvSpPr txBox="1"/>
          <p:nvPr/>
        </p:nvSpPr>
        <p:spPr>
          <a:xfrm>
            <a:off x="2251881" y="1749800"/>
            <a:ext cx="9785444" cy="369332"/>
          </a:xfrm>
          <a:prstGeom prst="rect">
            <a:avLst/>
          </a:prstGeom>
          <a:solidFill>
            <a:schemeClr val="accent1">
              <a:lumMod val="40000"/>
              <a:lumOff val="60000"/>
            </a:schemeClr>
          </a:solidFill>
        </p:spPr>
        <p:txBody>
          <a:bodyPr wrap="square" rtlCol="0">
            <a:spAutoFit/>
          </a:bodyPr>
          <a:lstStyle/>
          <a:p>
            <a:r>
              <a:rPr lang="en-US" dirty="0" smtClean="0"/>
              <a:t>RP appointed </a:t>
            </a:r>
            <a:r>
              <a:rPr lang="en-US" dirty="0"/>
              <a:t>for </a:t>
            </a:r>
            <a:r>
              <a:rPr lang="en-US" dirty="0" smtClean="0"/>
              <a:t>CIRP shall </a:t>
            </a:r>
            <a:r>
              <a:rPr lang="en-US" dirty="0"/>
              <a:t>act as the liquidator for the purposes of liquidation unless replaced by </a:t>
            </a:r>
            <a:r>
              <a:rPr lang="en-US" dirty="0" smtClean="0"/>
              <a:t>NCLT</a:t>
            </a:r>
            <a:endParaRPr lang="en-US" dirty="0"/>
          </a:p>
        </p:txBody>
      </p:sp>
      <p:sp>
        <p:nvSpPr>
          <p:cNvPr id="26" name="Title 3"/>
          <p:cNvSpPr txBox="1"/>
          <p:nvPr/>
        </p:nvSpPr>
        <p:spPr>
          <a:xfrm>
            <a:off x="0" y="2308477"/>
            <a:ext cx="12204879" cy="393780"/>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400" b="1" dirty="0" smtClean="0">
                <a:solidFill>
                  <a:schemeClr val="bg1"/>
                </a:solidFill>
                <a:latin typeface="Cambria" panose="02040503050406030204" pitchFamily="18" charset="0"/>
                <a:cs typeface="Times New Roman" panose="02020603050405020304" pitchFamily="18" charset="0"/>
              </a:rPr>
              <a:t>Duties of </a:t>
            </a:r>
            <a:r>
              <a:rPr lang="en-GB" altLang="en-IN" sz="2400" b="1" dirty="0" smtClean="0">
                <a:solidFill>
                  <a:schemeClr val="bg1"/>
                </a:solidFill>
                <a:latin typeface="Cambria" panose="02040503050406030204" pitchFamily="18" charset="0"/>
                <a:cs typeface="Times New Roman" panose="02020603050405020304" pitchFamily="18" charset="0"/>
              </a:rPr>
              <a:t>L</a:t>
            </a:r>
            <a:r>
              <a:rPr lang="en-IN" sz="2400" b="1" dirty="0" smtClean="0">
                <a:solidFill>
                  <a:schemeClr val="bg1"/>
                </a:solidFill>
                <a:latin typeface="Cambria" panose="02040503050406030204" pitchFamily="18" charset="0"/>
                <a:cs typeface="Times New Roman" panose="02020603050405020304" pitchFamily="18" charset="0"/>
              </a:rPr>
              <a:t>iquidator</a:t>
            </a:r>
            <a:endParaRPr lang="en-IN" sz="2400" b="1" dirty="0">
              <a:solidFill>
                <a:schemeClr val="bg1"/>
              </a:solidFill>
              <a:latin typeface="Cambria" panose="02040503050406030204" pitchFamily="18" charset="0"/>
              <a:cs typeface="Times New Roman" panose="02020603050405020304" pitchFamily="18" charset="0"/>
            </a:endParaRPr>
          </a:p>
        </p:txBody>
      </p:sp>
      <p:sp>
        <p:nvSpPr>
          <p:cNvPr id="27" name="TextBox 26"/>
          <p:cNvSpPr txBox="1"/>
          <p:nvPr/>
        </p:nvSpPr>
        <p:spPr>
          <a:xfrm>
            <a:off x="614148" y="2848917"/>
            <a:ext cx="2197296" cy="646331"/>
          </a:xfrm>
          <a:prstGeom prst="rect">
            <a:avLst/>
          </a:prstGeom>
          <a:solidFill>
            <a:schemeClr val="accent1">
              <a:lumMod val="40000"/>
              <a:lumOff val="60000"/>
            </a:schemeClr>
          </a:solidFill>
        </p:spPr>
        <p:txBody>
          <a:bodyPr wrap="square" rtlCol="0">
            <a:spAutoFit/>
          </a:bodyPr>
          <a:lstStyle/>
          <a:p>
            <a:pPr algn="just"/>
            <a:r>
              <a:rPr lang="en-US" dirty="0"/>
              <a:t>to </a:t>
            </a:r>
            <a:r>
              <a:rPr lang="en-US" b="1" dirty="0"/>
              <a:t>verify claims </a:t>
            </a:r>
            <a:r>
              <a:rPr lang="en-US" dirty="0"/>
              <a:t>of all the creditors</a:t>
            </a:r>
            <a:endParaRPr lang="en-IN" dirty="0"/>
          </a:p>
        </p:txBody>
      </p:sp>
      <p:sp>
        <p:nvSpPr>
          <p:cNvPr id="28" name="TextBox 27"/>
          <p:cNvSpPr txBox="1"/>
          <p:nvPr/>
        </p:nvSpPr>
        <p:spPr>
          <a:xfrm>
            <a:off x="2861128" y="2848917"/>
            <a:ext cx="2188547" cy="1754326"/>
          </a:xfrm>
          <a:prstGeom prst="rect">
            <a:avLst/>
          </a:prstGeom>
          <a:solidFill>
            <a:schemeClr val="accent1">
              <a:lumMod val="40000"/>
              <a:lumOff val="60000"/>
            </a:schemeClr>
          </a:solidFill>
        </p:spPr>
        <p:txBody>
          <a:bodyPr wrap="square" rtlCol="0">
            <a:spAutoFit/>
          </a:bodyPr>
          <a:lstStyle/>
          <a:p>
            <a:pPr algn="just"/>
            <a:r>
              <a:rPr lang="en-US" dirty="0"/>
              <a:t>to </a:t>
            </a:r>
            <a:r>
              <a:rPr lang="en-US" b="1" dirty="0"/>
              <a:t>take into his custody </a:t>
            </a:r>
            <a:r>
              <a:rPr lang="en-US" dirty="0"/>
              <a:t>or control all the assets, property, effects and actionable claims of the corporate debtor</a:t>
            </a:r>
            <a:endParaRPr lang="en-IN" dirty="0"/>
          </a:p>
        </p:txBody>
      </p:sp>
      <p:sp>
        <p:nvSpPr>
          <p:cNvPr id="29" name="TextBox 28"/>
          <p:cNvSpPr txBox="1"/>
          <p:nvPr/>
        </p:nvSpPr>
        <p:spPr>
          <a:xfrm>
            <a:off x="5099359" y="2860841"/>
            <a:ext cx="1936415" cy="1754326"/>
          </a:xfrm>
          <a:prstGeom prst="rect">
            <a:avLst/>
          </a:prstGeom>
          <a:solidFill>
            <a:schemeClr val="accent1">
              <a:lumMod val="40000"/>
              <a:lumOff val="60000"/>
            </a:schemeClr>
          </a:solidFill>
        </p:spPr>
        <p:txBody>
          <a:bodyPr wrap="square" rtlCol="0">
            <a:spAutoFit/>
          </a:bodyPr>
          <a:lstStyle/>
          <a:p>
            <a:pPr algn="just"/>
            <a:r>
              <a:rPr lang="en-US" dirty="0"/>
              <a:t>to </a:t>
            </a:r>
            <a:r>
              <a:rPr lang="en-US" b="1" dirty="0"/>
              <a:t>evaluate the assets and property of the corporate debtor </a:t>
            </a:r>
            <a:r>
              <a:rPr lang="en-US" dirty="0" smtClean="0"/>
              <a:t>and </a:t>
            </a:r>
            <a:r>
              <a:rPr lang="en-US" dirty="0"/>
              <a:t>prepare a report</a:t>
            </a:r>
            <a:endParaRPr lang="en-IN" dirty="0"/>
          </a:p>
        </p:txBody>
      </p:sp>
      <p:sp>
        <p:nvSpPr>
          <p:cNvPr id="32" name="TextBox 31"/>
          <p:cNvSpPr txBox="1"/>
          <p:nvPr/>
        </p:nvSpPr>
        <p:spPr>
          <a:xfrm>
            <a:off x="7085458" y="2860841"/>
            <a:ext cx="1621814" cy="1754326"/>
          </a:xfrm>
          <a:prstGeom prst="rect">
            <a:avLst/>
          </a:prstGeom>
          <a:solidFill>
            <a:schemeClr val="accent1">
              <a:lumMod val="40000"/>
              <a:lumOff val="60000"/>
            </a:schemeClr>
          </a:solidFill>
        </p:spPr>
        <p:txBody>
          <a:bodyPr wrap="square" rtlCol="0">
            <a:spAutoFit/>
          </a:bodyPr>
          <a:lstStyle>
            <a:defPPr>
              <a:defRPr lang="en-US"/>
            </a:defPPr>
            <a:lvl1pPr algn="just"/>
          </a:lstStyle>
          <a:p>
            <a:r>
              <a:rPr lang="en-US" dirty="0"/>
              <a:t>to </a:t>
            </a:r>
            <a:r>
              <a:rPr lang="en-US" b="1" dirty="0"/>
              <a:t>carry on the business of the corporate debtor</a:t>
            </a:r>
            <a:r>
              <a:rPr lang="en-US" dirty="0"/>
              <a:t> for its beneficial liquidation </a:t>
            </a:r>
            <a:endParaRPr lang="en-US" dirty="0"/>
          </a:p>
        </p:txBody>
      </p:sp>
      <p:sp>
        <p:nvSpPr>
          <p:cNvPr id="14" name="Right Arrow 13"/>
          <p:cNvSpPr/>
          <p:nvPr/>
        </p:nvSpPr>
        <p:spPr>
          <a:xfrm>
            <a:off x="1269235" y="1832529"/>
            <a:ext cx="436728" cy="286603"/>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8756956" y="2860841"/>
            <a:ext cx="2788967" cy="1754326"/>
          </a:xfrm>
          <a:prstGeom prst="rect">
            <a:avLst/>
          </a:prstGeom>
          <a:solidFill>
            <a:schemeClr val="accent1">
              <a:lumMod val="40000"/>
              <a:lumOff val="60000"/>
            </a:schemeClr>
          </a:solidFill>
        </p:spPr>
        <p:txBody>
          <a:bodyPr wrap="square" rtlCol="0">
            <a:spAutoFit/>
          </a:bodyPr>
          <a:lstStyle>
            <a:defPPr>
              <a:defRPr lang="en-US"/>
            </a:defPPr>
            <a:lvl1pPr algn="just"/>
          </a:lstStyle>
          <a:p>
            <a:r>
              <a:rPr lang="en-US" dirty="0"/>
              <a:t>to </a:t>
            </a:r>
            <a:r>
              <a:rPr lang="en-US" b="1" dirty="0"/>
              <a:t>sell the immovable and movable property </a:t>
            </a:r>
            <a:r>
              <a:rPr lang="en-US" dirty="0"/>
              <a:t>and actionable claims of the corporate debtor in liquidation by public auction or private contract</a:t>
            </a:r>
            <a:endParaRPr lang="en-US" dirty="0"/>
          </a:p>
        </p:txBody>
      </p:sp>
      <p:sp>
        <p:nvSpPr>
          <p:cNvPr id="16" name="TextBox 15"/>
          <p:cNvSpPr txBox="1"/>
          <p:nvPr/>
        </p:nvSpPr>
        <p:spPr>
          <a:xfrm>
            <a:off x="618522" y="3538959"/>
            <a:ext cx="2188547" cy="2031325"/>
          </a:xfrm>
          <a:prstGeom prst="rect">
            <a:avLst/>
          </a:prstGeom>
          <a:solidFill>
            <a:schemeClr val="accent1">
              <a:lumMod val="40000"/>
              <a:lumOff val="60000"/>
            </a:schemeClr>
          </a:solidFill>
        </p:spPr>
        <p:txBody>
          <a:bodyPr wrap="square" rtlCol="0">
            <a:spAutoFit/>
          </a:bodyPr>
          <a:lstStyle/>
          <a:p>
            <a:pPr algn="just"/>
            <a:r>
              <a:rPr lang="en-US" dirty="0"/>
              <a:t>to </a:t>
            </a:r>
            <a:r>
              <a:rPr lang="en-US" dirty="0" smtClean="0"/>
              <a:t>draw, accept</a:t>
            </a:r>
            <a:r>
              <a:rPr lang="en-US" dirty="0"/>
              <a:t>, make and endorse any </a:t>
            </a:r>
            <a:r>
              <a:rPr lang="en-US" b="1" dirty="0"/>
              <a:t>negotiable instruments</a:t>
            </a:r>
            <a:r>
              <a:rPr lang="en-US" dirty="0"/>
              <a:t> </a:t>
            </a:r>
            <a:r>
              <a:rPr lang="en-US" dirty="0" smtClean="0"/>
              <a:t>in </a:t>
            </a:r>
            <a:r>
              <a:rPr lang="en-US" dirty="0"/>
              <a:t>the name and on behalf of the corporate debtor</a:t>
            </a:r>
            <a:endParaRPr lang="en-IN" dirty="0"/>
          </a:p>
        </p:txBody>
      </p:sp>
      <p:sp>
        <p:nvSpPr>
          <p:cNvPr id="17" name="TextBox 16"/>
          <p:cNvSpPr txBox="1"/>
          <p:nvPr/>
        </p:nvSpPr>
        <p:spPr>
          <a:xfrm>
            <a:off x="2861128" y="4638287"/>
            <a:ext cx="4224330" cy="1754326"/>
          </a:xfrm>
          <a:prstGeom prst="rect">
            <a:avLst/>
          </a:prstGeom>
          <a:solidFill>
            <a:schemeClr val="accent1">
              <a:lumMod val="40000"/>
              <a:lumOff val="60000"/>
            </a:schemeClr>
          </a:solidFill>
        </p:spPr>
        <p:txBody>
          <a:bodyPr wrap="square" rtlCol="0">
            <a:spAutoFit/>
          </a:bodyPr>
          <a:lstStyle/>
          <a:p>
            <a:pPr algn="just"/>
            <a:r>
              <a:rPr lang="en-US" dirty="0"/>
              <a:t>to take out, in his official name, letter of administration to any deceased contributory and to do in his official name any other act necessary for obtaining payment of any money due and payable from a contributory or his estate </a:t>
            </a:r>
            <a:endParaRPr lang="en-IN" dirty="0"/>
          </a:p>
        </p:txBody>
      </p:sp>
      <p:sp>
        <p:nvSpPr>
          <p:cNvPr id="18" name="TextBox 17"/>
          <p:cNvSpPr txBox="1"/>
          <p:nvPr/>
        </p:nvSpPr>
        <p:spPr>
          <a:xfrm>
            <a:off x="7139517" y="4638287"/>
            <a:ext cx="3028070" cy="1754326"/>
          </a:xfrm>
          <a:prstGeom prst="rect">
            <a:avLst/>
          </a:prstGeom>
          <a:solidFill>
            <a:schemeClr val="accent1">
              <a:lumMod val="40000"/>
              <a:lumOff val="60000"/>
            </a:schemeClr>
          </a:solidFill>
        </p:spPr>
        <p:txBody>
          <a:bodyPr wrap="square" rtlCol="0">
            <a:spAutoFit/>
          </a:bodyPr>
          <a:lstStyle/>
          <a:p>
            <a:pPr algn="just"/>
            <a:r>
              <a:rPr lang="en-US" dirty="0" smtClean="0"/>
              <a:t>to </a:t>
            </a:r>
            <a:r>
              <a:rPr lang="en-US" b="1" dirty="0" smtClean="0"/>
              <a:t>obtain any professional assistance from any person </a:t>
            </a:r>
            <a:r>
              <a:rPr lang="en-US" dirty="0" smtClean="0"/>
              <a:t>or appoint any professional, in discharge of his duties, obligations and responsibilities</a:t>
            </a:r>
            <a:endParaRPr lang="en-IN" dirty="0"/>
          </a:p>
        </p:txBody>
      </p:sp>
      <p:sp>
        <p:nvSpPr>
          <p:cNvPr id="19" name="TextBox 18"/>
          <p:cNvSpPr txBox="1"/>
          <p:nvPr/>
        </p:nvSpPr>
        <p:spPr>
          <a:xfrm>
            <a:off x="10217271" y="4638287"/>
            <a:ext cx="1328651" cy="1477328"/>
          </a:xfrm>
          <a:prstGeom prst="rect">
            <a:avLst/>
          </a:prstGeom>
          <a:solidFill>
            <a:schemeClr val="accent1">
              <a:lumMod val="40000"/>
              <a:lumOff val="60000"/>
            </a:schemeClr>
          </a:solidFill>
        </p:spPr>
        <p:txBody>
          <a:bodyPr wrap="square" rtlCol="0">
            <a:spAutoFit/>
          </a:bodyPr>
          <a:lstStyle/>
          <a:p>
            <a:pPr algn="just"/>
            <a:r>
              <a:rPr lang="en-US" dirty="0"/>
              <a:t>to perform such other functions as may be specified </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p:nvPr/>
        </p:nvSpPr>
        <p:spPr>
          <a:xfrm>
            <a:off x="-12879" y="-28123"/>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dirty="0" smtClean="0"/>
              <a:t>Role of IRP/RP in Insolvency Resolution Process for Corporate Persons</a:t>
            </a:r>
            <a:endParaRPr lang="en-US" sz="2800" dirty="0"/>
          </a:p>
        </p:txBody>
      </p:sp>
      <p:sp>
        <p:nvSpPr>
          <p:cNvPr id="3"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sp>
        <p:nvSpPr>
          <p:cNvPr id="27" name="TextBox 26"/>
          <p:cNvSpPr txBox="1"/>
          <p:nvPr/>
        </p:nvSpPr>
        <p:spPr>
          <a:xfrm>
            <a:off x="41273" y="809572"/>
            <a:ext cx="2283598" cy="923330"/>
          </a:xfrm>
          <a:prstGeom prst="rect">
            <a:avLst/>
          </a:prstGeom>
          <a:solidFill>
            <a:schemeClr val="accent1">
              <a:lumMod val="40000"/>
              <a:lumOff val="60000"/>
            </a:schemeClr>
          </a:solidFill>
        </p:spPr>
        <p:txBody>
          <a:bodyPr wrap="square" rtlCol="0">
            <a:spAutoFit/>
          </a:bodyPr>
          <a:lstStyle/>
          <a:p>
            <a:pPr algn="just"/>
            <a:r>
              <a:rPr lang="en-US" b="1" dirty="0" smtClean="0"/>
              <a:t>Public Announcement </a:t>
            </a:r>
            <a:r>
              <a:rPr lang="en-US" dirty="0" smtClean="0"/>
              <a:t>by IRP within 3 days of his appointment</a:t>
            </a:r>
            <a:endParaRPr lang="en-IN" dirty="0"/>
          </a:p>
        </p:txBody>
      </p:sp>
      <p:sp>
        <p:nvSpPr>
          <p:cNvPr id="20" name="TextBox 19"/>
          <p:cNvSpPr txBox="1"/>
          <p:nvPr/>
        </p:nvSpPr>
        <p:spPr>
          <a:xfrm>
            <a:off x="2701025" y="809572"/>
            <a:ext cx="2955448" cy="923330"/>
          </a:xfrm>
          <a:prstGeom prst="rect">
            <a:avLst/>
          </a:prstGeom>
          <a:solidFill>
            <a:schemeClr val="accent1">
              <a:lumMod val="40000"/>
              <a:lumOff val="60000"/>
            </a:schemeClr>
          </a:solidFill>
        </p:spPr>
        <p:txBody>
          <a:bodyPr wrap="square" rtlCol="0">
            <a:spAutoFit/>
          </a:bodyPr>
          <a:lstStyle/>
          <a:p>
            <a:pPr algn="just"/>
            <a:r>
              <a:rPr lang="en-US" dirty="0" smtClean="0"/>
              <a:t>Submission of </a:t>
            </a:r>
            <a:r>
              <a:rPr lang="en-US" b="1" dirty="0" smtClean="0"/>
              <a:t>Proof of Claims</a:t>
            </a:r>
            <a:r>
              <a:rPr lang="en-US" dirty="0" smtClean="0"/>
              <a:t> by creditors, workmen and employees to IRP</a:t>
            </a:r>
            <a:endParaRPr lang="en-IN" dirty="0"/>
          </a:p>
        </p:txBody>
      </p:sp>
      <p:sp>
        <p:nvSpPr>
          <p:cNvPr id="21" name="TextBox 20"/>
          <p:cNvSpPr txBox="1"/>
          <p:nvPr/>
        </p:nvSpPr>
        <p:spPr>
          <a:xfrm>
            <a:off x="6086779" y="809572"/>
            <a:ext cx="2637769" cy="923330"/>
          </a:xfrm>
          <a:prstGeom prst="rect">
            <a:avLst/>
          </a:prstGeom>
          <a:solidFill>
            <a:schemeClr val="accent1">
              <a:lumMod val="40000"/>
              <a:lumOff val="60000"/>
            </a:schemeClr>
          </a:solidFill>
        </p:spPr>
        <p:txBody>
          <a:bodyPr wrap="square" rtlCol="0">
            <a:spAutoFit/>
          </a:bodyPr>
          <a:lstStyle/>
          <a:p>
            <a:pPr algn="just"/>
            <a:r>
              <a:rPr lang="en-US" b="1" dirty="0" smtClean="0"/>
              <a:t>Verification of Claims </a:t>
            </a:r>
            <a:r>
              <a:rPr lang="en-US" dirty="0" smtClean="0"/>
              <a:t>by IRP within 7 days of receipt</a:t>
            </a:r>
            <a:endParaRPr lang="en-IN" dirty="0"/>
          </a:p>
        </p:txBody>
      </p:sp>
      <p:sp>
        <p:nvSpPr>
          <p:cNvPr id="22" name="TextBox 21"/>
          <p:cNvSpPr txBox="1"/>
          <p:nvPr/>
        </p:nvSpPr>
        <p:spPr>
          <a:xfrm>
            <a:off x="9141290" y="809572"/>
            <a:ext cx="3027925" cy="646331"/>
          </a:xfrm>
          <a:prstGeom prst="rect">
            <a:avLst/>
          </a:prstGeom>
          <a:solidFill>
            <a:schemeClr val="accent1">
              <a:lumMod val="40000"/>
              <a:lumOff val="60000"/>
            </a:schemeClr>
          </a:solidFill>
        </p:spPr>
        <p:txBody>
          <a:bodyPr wrap="square" rtlCol="0">
            <a:spAutoFit/>
          </a:bodyPr>
          <a:lstStyle/>
          <a:p>
            <a:pPr algn="just"/>
            <a:r>
              <a:rPr lang="en-US" dirty="0" smtClean="0"/>
              <a:t>Constitution of </a:t>
            </a:r>
            <a:r>
              <a:rPr lang="en-US" b="1" dirty="0" smtClean="0"/>
              <a:t>Committee of Creditors (“COC”)</a:t>
            </a:r>
            <a:endParaRPr lang="en-IN" dirty="0"/>
          </a:p>
        </p:txBody>
      </p:sp>
      <p:sp>
        <p:nvSpPr>
          <p:cNvPr id="23" name="TextBox 22"/>
          <p:cNvSpPr txBox="1"/>
          <p:nvPr/>
        </p:nvSpPr>
        <p:spPr>
          <a:xfrm>
            <a:off x="9147640" y="1449896"/>
            <a:ext cx="3027925" cy="2031325"/>
          </a:xfrm>
          <a:prstGeom prst="rect">
            <a:avLst/>
          </a:prstGeom>
          <a:solidFill>
            <a:schemeClr val="accent1">
              <a:lumMod val="40000"/>
              <a:lumOff val="60000"/>
            </a:schemeClr>
          </a:solidFill>
        </p:spPr>
        <p:txBody>
          <a:bodyPr wrap="square" rtlCol="0">
            <a:spAutoFit/>
          </a:bodyPr>
          <a:lstStyle/>
          <a:p>
            <a:pPr algn="just"/>
            <a:r>
              <a:rPr lang="en-US" dirty="0" smtClean="0"/>
              <a:t>Where corporate debtor has no financial debt, COC shall consist of-</a:t>
            </a:r>
            <a:endParaRPr lang="en-US" dirty="0" smtClean="0"/>
          </a:p>
          <a:p>
            <a:pPr marL="228600" indent="-228600" algn="just">
              <a:buFont typeface="Arial" panose="020B0604020202020204" pitchFamily="34" charset="0"/>
              <a:buChar char="•"/>
            </a:pPr>
            <a:r>
              <a:rPr lang="en-US" dirty="0" smtClean="0"/>
              <a:t>18 largest operational creditors by value</a:t>
            </a:r>
            <a:endParaRPr lang="en-US" dirty="0" smtClean="0"/>
          </a:p>
          <a:p>
            <a:pPr marL="228600" indent="-228600" algn="just">
              <a:buFont typeface="Arial" panose="020B0604020202020204" pitchFamily="34" charset="0"/>
              <a:buChar char="•"/>
            </a:pPr>
            <a:r>
              <a:rPr lang="en-US" dirty="0" smtClean="0"/>
              <a:t>1 workmen representative</a:t>
            </a:r>
            <a:endParaRPr lang="en-US" dirty="0" smtClean="0"/>
          </a:p>
          <a:p>
            <a:pPr marL="228600" indent="-228600" algn="just">
              <a:buFont typeface="Arial" panose="020B0604020202020204" pitchFamily="34" charset="0"/>
              <a:buChar char="•"/>
            </a:pPr>
            <a:r>
              <a:rPr lang="en-US" dirty="0" smtClean="0"/>
              <a:t>1 employee representative</a:t>
            </a:r>
            <a:endParaRPr lang="en-IN" dirty="0"/>
          </a:p>
        </p:txBody>
      </p:sp>
      <p:sp>
        <p:nvSpPr>
          <p:cNvPr id="24" name="TextBox 23"/>
          <p:cNvSpPr txBox="1"/>
          <p:nvPr/>
        </p:nvSpPr>
        <p:spPr>
          <a:xfrm>
            <a:off x="9151473" y="3927635"/>
            <a:ext cx="3027925" cy="1200329"/>
          </a:xfrm>
          <a:prstGeom prst="rect">
            <a:avLst/>
          </a:prstGeom>
          <a:solidFill>
            <a:schemeClr val="accent1">
              <a:lumMod val="40000"/>
              <a:lumOff val="60000"/>
            </a:schemeClr>
          </a:solidFill>
        </p:spPr>
        <p:txBody>
          <a:bodyPr wrap="square" rtlCol="0">
            <a:spAutoFit/>
          </a:bodyPr>
          <a:lstStyle/>
          <a:p>
            <a:pPr algn="just"/>
            <a:r>
              <a:rPr lang="en-US" b="1" dirty="0" smtClean="0"/>
              <a:t>IRP to file Report </a:t>
            </a:r>
            <a:r>
              <a:rPr lang="en-US" dirty="0" smtClean="0"/>
              <a:t>certifying constitution of COC to NCLT within 30 days of his appointment</a:t>
            </a:r>
            <a:endParaRPr lang="en-IN" dirty="0"/>
          </a:p>
        </p:txBody>
      </p:sp>
      <p:sp>
        <p:nvSpPr>
          <p:cNvPr id="25" name="TextBox 24"/>
          <p:cNvSpPr txBox="1"/>
          <p:nvPr/>
        </p:nvSpPr>
        <p:spPr>
          <a:xfrm>
            <a:off x="9147640" y="5574378"/>
            <a:ext cx="3027925" cy="923330"/>
          </a:xfrm>
          <a:prstGeom prst="rect">
            <a:avLst/>
          </a:prstGeom>
          <a:solidFill>
            <a:schemeClr val="accent1">
              <a:lumMod val="40000"/>
              <a:lumOff val="60000"/>
            </a:schemeClr>
          </a:solidFill>
        </p:spPr>
        <p:txBody>
          <a:bodyPr wrap="square" rtlCol="0">
            <a:spAutoFit/>
          </a:bodyPr>
          <a:lstStyle/>
          <a:p>
            <a:pPr algn="just"/>
            <a:r>
              <a:rPr lang="en-US" b="1" dirty="0" smtClean="0"/>
              <a:t>IRP to convene first meeting </a:t>
            </a:r>
            <a:r>
              <a:rPr lang="en-US" dirty="0" smtClean="0"/>
              <a:t>of COC within 7 days of filing the report</a:t>
            </a:r>
            <a:endParaRPr lang="en-IN" dirty="0"/>
          </a:p>
        </p:txBody>
      </p:sp>
      <p:sp>
        <p:nvSpPr>
          <p:cNvPr id="4" name="Right Arrow 3"/>
          <p:cNvSpPr/>
          <p:nvPr/>
        </p:nvSpPr>
        <p:spPr>
          <a:xfrm>
            <a:off x="2352363" y="1127308"/>
            <a:ext cx="311116" cy="143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5720678" y="1170868"/>
            <a:ext cx="311116" cy="143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8799640" y="1170867"/>
            <a:ext cx="311116" cy="143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10502153" y="3603812"/>
            <a:ext cx="175883"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10502153" y="5223187"/>
            <a:ext cx="175883"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630996" y="5582377"/>
            <a:ext cx="4125653" cy="923330"/>
          </a:xfrm>
          <a:prstGeom prst="rect">
            <a:avLst/>
          </a:prstGeom>
          <a:solidFill>
            <a:schemeClr val="accent1">
              <a:lumMod val="40000"/>
              <a:lumOff val="60000"/>
            </a:schemeClr>
          </a:solidFill>
        </p:spPr>
        <p:txBody>
          <a:bodyPr wrap="square" rtlCol="0">
            <a:spAutoFit/>
          </a:bodyPr>
          <a:lstStyle/>
          <a:p>
            <a:pPr algn="just"/>
            <a:r>
              <a:rPr lang="en-US" b="1" dirty="0" smtClean="0"/>
              <a:t>IRP to appoint 2 registered </a:t>
            </a:r>
            <a:r>
              <a:rPr lang="en-US" b="1" dirty="0" err="1" smtClean="0"/>
              <a:t>valuers</a:t>
            </a:r>
            <a:r>
              <a:rPr lang="en-US" b="1" dirty="0" smtClean="0"/>
              <a:t> </a:t>
            </a:r>
            <a:r>
              <a:rPr lang="en-US" dirty="0" smtClean="0"/>
              <a:t>within 7 days of his appointment to determine the liquidation value of corporate debtor</a:t>
            </a:r>
            <a:endParaRPr lang="en-IN" dirty="0"/>
          </a:p>
        </p:txBody>
      </p:sp>
      <p:sp>
        <p:nvSpPr>
          <p:cNvPr id="6" name="Left Arrow 5"/>
          <p:cNvSpPr/>
          <p:nvPr/>
        </p:nvSpPr>
        <p:spPr>
          <a:xfrm>
            <a:off x="8788752" y="6016242"/>
            <a:ext cx="311116" cy="155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33718" y="5582377"/>
            <a:ext cx="3389853" cy="923330"/>
          </a:xfrm>
          <a:prstGeom prst="rect">
            <a:avLst/>
          </a:prstGeom>
          <a:solidFill>
            <a:schemeClr val="accent1">
              <a:lumMod val="40000"/>
              <a:lumOff val="60000"/>
            </a:schemeClr>
          </a:solidFill>
        </p:spPr>
        <p:txBody>
          <a:bodyPr wrap="square" rtlCol="0">
            <a:spAutoFit/>
          </a:bodyPr>
          <a:lstStyle/>
          <a:p>
            <a:pPr algn="just"/>
            <a:r>
              <a:rPr lang="en-US" dirty="0" smtClean="0"/>
              <a:t>IRP shall provide the </a:t>
            </a:r>
            <a:r>
              <a:rPr lang="en-US" b="1" dirty="0" smtClean="0"/>
              <a:t>Liquidation value so computed </a:t>
            </a:r>
            <a:r>
              <a:rPr lang="en-US" dirty="0" smtClean="0"/>
              <a:t>to COC in electronic form</a:t>
            </a:r>
            <a:endParaRPr lang="en-IN" dirty="0"/>
          </a:p>
        </p:txBody>
      </p:sp>
      <p:sp>
        <p:nvSpPr>
          <p:cNvPr id="37" name="Left Arrow 36"/>
          <p:cNvSpPr/>
          <p:nvPr/>
        </p:nvSpPr>
        <p:spPr>
          <a:xfrm>
            <a:off x="4259299" y="5966516"/>
            <a:ext cx="311116" cy="155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833718" y="4234562"/>
            <a:ext cx="3389853" cy="923330"/>
          </a:xfrm>
          <a:prstGeom prst="rect">
            <a:avLst/>
          </a:prstGeom>
          <a:solidFill>
            <a:schemeClr val="accent1">
              <a:lumMod val="40000"/>
              <a:lumOff val="60000"/>
            </a:schemeClr>
          </a:solidFill>
        </p:spPr>
        <p:txBody>
          <a:bodyPr wrap="square" rtlCol="0">
            <a:spAutoFit/>
          </a:bodyPr>
          <a:lstStyle/>
          <a:p>
            <a:pPr algn="just"/>
            <a:r>
              <a:rPr lang="en-US" dirty="0" smtClean="0"/>
              <a:t>IRP/RP shall submit </a:t>
            </a:r>
            <a:r>
              <a:rPr lang="en-US" b="1" dirty="0" smtClean="0"/>
              <a:t>Information Memorandum</a:t>
            </a:r>
            <a:r>
              <a:rPr lang="en-US" dirty="0" smtClean="0"/>
              <a:t> in electronic form to each member of COC</a:t>
            </a:r>
            <a:endParaRPr lang="en-IN" dirty="0"/>
          </a:p>
        </p:txBody>
      </p:sp>
      <p:sp>
        <p:nvSpPr>
          <p:cNvPr id="7" name="Up Arrow 6"/>
          <p:cNvSpPr/>
          <p:nvPr/>
        </p:nvSpPr>
        <p:spPr>
          <a:xfrm>
            <a:off x="2270719" y="5223187"/>
            <a:ext cx="210543"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833717" y="2885584"/>
            <a:ext cx="3389853" cy="923330"/>
          </a:xfrm>
          <a:prstGeom prst="rect">
            <a:avLst/>
          </a:prstGeom>
          <a:solidFill>
            <a:schemeClr val="accent1">
              <a:lumMod val="40000"/>
              <a:lumOff val="60000"/>
            </a:schemeClr>
          </a:solidFill>
        </p:spPr>
        <p:txBody>
          <a:bodyPr wrap="square" rtlCol="0">
            <a:spAutoFit/>
          </a:bodyPr>
          <a:lstStyle/>
          <a:p>
            <a:pPr algn="just"/>
            <a:r>
              <a:rPr lang="en-US" dirty="0" smtClean="0"/>
              <a:t>RP shall present all </a:t>
            </a:r>
            <a:r>
              <a:rPr lang="en-US" b="1" dirty="0" smtClean="0"/>
              <a:t>Resolution plans</a:t>
            </a:r>
            <a:r>
              <a:rPr lang="en-US" dirty="0" smtClean="0"/>
              <a:t> that meet requirements of Code to COC for its consideration</a:t>
            </a:r>
            <a:endParaRPr lang="en-IN" dirty="0"/>
          </a:p>
        </p:txBody>
      </p:sp>
      <p:sp>
        <p:nvSpPr>
          <p:cNvPr id="41" name="Up Arrow 40"/>
          <p:cNvSpPr/>
          <p:nvPr/>
        </p:nvSpPr>
        <p:spPr>
          <a:xfrm>
            <a:off x="2270719" y="3884258"/>
            <a:ext cx="210543"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a:off x="4271725" y="3281556"/>
            <a:ext cx="311116" cy="184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630996" y="2885584"/>
            <a:ext cx="3389853" cy="923330"/>
          </a:xfrm>
          <a:prstGeom prst="rect">
            <a:avLst/>
          </a:prstGeom>
          <a:solidFill>
            <a:schemeClr val="accent4">
              <a:lumMod val="60000"/>
              <a:lumOff val="40000"/>
            </a:schemeClr>
          </a:solidFill>
          <a:ln>
            <a:solidFill>
              <a:schemeClr val="accent4">
                <a:lumMod val="60000"/>
                <a:lumOff val="40000"/>
              </a:schemeClr>
            </a:solidFill>
          </a:ln>
        </p:spPr>
        <p:txBody>
          <a:bodyPr wrap="square" rtlCol="0">
            <a:spAutoFit/>
          </a:bodyPr>
          <a:lstStyle/>
          <a:p>
            <a:pPr algn="just"/>
            <a:r>
              <a:rPr lang="en-US" dirty="0" smtClean="0"/>
              <a:t>RP on instruction of COC may apply </a:t>
            </a:r>
            <a:r>
              <a:rPr lang="en-US" b="1" dirty="0" smtClean="0"/>
              <a:t>for Extension of CIRP period</a:t>
            </a:r>
            <a:r>
              <a:rPr lang="en-US" dirty="0" smtClean="0"/>
              <a:t> before NCLT.</a:t>
            </a:r>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sp>
        <p:nvSpPr>
          <p:cNvPr id="2" name="Title 3"/>
          <p:cNvSpPr txBox="1"/>
          <p:nvPr/>
        </p:nvSpPr>
        <p:spPr>
          <a:xfrm>
            <a:off x="-12879" y="-28123"/>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smtClean="0">
                <a:solidFill>
                  <a:schemeClr val="bg1"/>
                </a:solidFill>
                <a:latin typeface="Cambria" panose="02040503050406030204" pitchFamily="18" charset="0"/>
                <a:cs typeface="Times New Roman" panose="02020603050405020304" pitchFamily="18" charset="0"/>
              </a:rPr>
              <a:t>Delving into the Code</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8" name="TextBox 7"/>
          <p:cNvSpPr txBox="1"/>
          <p:nvPr/>
        </p:nvSpPr>
        <p:spPr>
          <a:xfrm>
            <a:off x="1" y="796125"/>
            <a:ext cx="5943600" cy="369332"/>
          </a:xfrm>
          <a:prstGeom prst="rect">
            <a:avLst/>
          </a:prstGeom>
          <a:solidFill>
            <a:schemeClr val="accent4">
              <a:lumMod val="60000"/>
              <a:lumOff val="40000"/>
            </a:schemeClr>
          </a:solidFill>
          <a:ln>
            <a:solidFill>
              <a:schemeClr val="accent4">
                <a:lumMod val="60000"/>
                <a:lumOff val="40000"/>
              </a:schemeClr>
            </a:solidFill>
          </a:ln>
        </p:spPr>
        <p:txBody>
          <a:bodyPr wrap="square" rtlCol="0">
            <a:spAutoFit/>
          </a:bodyPr>
          <a:lstStyle/>
          <a:p>
            <a:pPr algn="just"/>
            <a:r>
              <a:rPr lang="en-US" dirty="0" smtClean="0"/>
              <a:t>Insolvency resolution process costs.</a:t>
            </a:r>
            <a:endParaRPr lang="en-US" b="1" dirty="0"/>
          </a:p>
        </p:txBody>
      </p:sp>
      <p:sp>
        <p:nvSpPr>
          <p:cNvPr id="15" name="TextBox 14"/>
          <p:cNvSpPr txBox="1"/>
          <p:nvPr/>
        </p:nvSpPr>
        <p:spPr>
          <a:xfrm>
            <a:off x="1" y="1187395"/>
            <a:ext cx="5943600" cy="369332"/>
          </a:xfrm>
          <a:prstGeom prst="rect">
            <a:avLst/>
          </a:prstGeom>
          <a:solidFill>
            <a:schemeClr val="accent1">
              <a:lumMod val="40000"/>
              <a:lumOff val="60000"/>
            </a:schemeClr>
          </a:solidFill>
        </p:spPr>
        <p:txBody>
          <a:bodyPr wrap="square" rtlCol="0">
            <a:spAutoFit/>
          </a:bodyPr>
          <a:lstStyle/>
          <a:p>
            <a:pPr algn="just"/>
            <a:r>
              <a:rPr lang="en-US" dirty="0" smtClean="0"/>
              <a:t>amounts due to suppliers of essential goods and services</a:t>
            </a:r>
            <a:endParaRPr lang="en-US" b="1" dirty="0"/>
          </a:p>
        </p:txBody>
      </p:sp>
      <p:sp>
        <p:nvSpPr>
          <p:cNvPr id="16" name="TextBox 15"/>
          <p:cNvSpPr txBox="1"/>
          <p:nvPr/>
        </p:nvSpPr>
        <p:spPr>
          <a:xfrm>
            <a:off x="1" y="1588192"/>
            <a:ext cx="5943600" cy="646331"/>
          </a:xfrm>
          <a:prstGeom prst="rect">
            <a:avLst/>
          </a:prstGeom>
          <a:solidFill>
            <a:schemeClr val="accent1">
              <a:lumMod val="40000"/>
              <a:lumOff val="60000"/>
            </a:schemeClr>
          </a:solidFill>
        </p:spPr>
        <p:txBody>
          <a:bodyPr wrap="square" rtlCol="0">
            <a:spAutoFit/>
          </a:bodyPr>
          <a:lstStyle/>
          <a:p>
            <a:pPr algn="just"/>
            <a:r>
              <a:rPr lang="en-US" dirty="0"/>
              <a:t>a</a:t>
            </a:r>
            <a:r>
              <a:rPr lang="en-US" dirty="0" smtClean="0"/>
              <a:t>mounts due to person whose rights are prejudicially affected on account of moratorium </a:t>
            </a:r>
            <a:endParaRPr lang="en-US" b="1" dirty="0"/>
          </a:p>
        </p:txBody>
      </p:sp>
      <p:sp>
        <p:nvSpPr>
          <p:cNvPr id="17" name="TextBox 16"/>
          <p:cNvSpPr txBox="1"/>
          <p:nvPr/>
        </p:nvSpPr>
        <p:spPr>
          <a:xfrm>
            <a:off x="1" y="2253553"/>
            <a:ext cx="5943600" cy="369332"/>
          </a:xfrm>
          <a:prstGeom prst="rect">
            <a:avLst/>
          </a:prstGeom>
          <a:solidFill>
            <a:schemeClr val="accent1">
              <a:lumMod val="40000"/>
              <a:lumOff val="60000"/>
            </a:schemeClr>
          </a:solidFill>
        </p:spPr>
        <p:txBody>
          <a:bodyPr wrap="square" rtlCol="0">
            <a:spAutoFit/>
          </a:bodyPr>
          <a:lstStyle/>
          <a:p>
            <a:pPr algn="just"/>
            <a:r>
              <a:rPr lang="en-US" dirty="0" smtClean="0"/>
              <a:t>expenses incurred on or by IRP to the extent ratified</a:t>
            </a:r>
            <a:endParaRPr lang="en-US" b="1" dirty="0"/>
          </a:p>
        </p:txBody>
      </p:sp>
      <p:sp>
        <p:nvSpPr>
          <p:cNvPr id="18" name="TextBox 17"/>
          <p:cNvSpPr txBox="1"/>
          <p:nvPr/>
        </p:nvSpPr>
        <p:spPr>
          <a:xfrm>
            <a:off x="1" y="2648735"/>
            <a:ext cx="5943600" cy="369332"/>
          </a:xfrm>
          <a:prstGeom prst="rect">
            <a:avLst/>
          </a:prstGeom>
          <a:solidFill>
            <a:schemeClr val="accent1">
              <a:lumMod val="40000"/>
              <a:lumOff val="60000"/>
            </a:schemeClr>
          </a:solidFill>
        </p:spPr>
        <p:txBody>
          <a:bodyPr wrap="square" rtlCol="0">
            <a:spAutoFit/>
          </a:bodyPr>
          <a:lstStyle/>
          <a:p>
            <a:pPr algn="just"/>
            <a:r>
              <a:rPr lang="en-US" dirty="0"/>
              <a:t>expenses incurred on or by </a:t>
            </a:r>
            <a:r>
              <a:rPr lang="en-US" dirty="0" smtClean="0"/>
              <a:t>RP fixed by COC</a:t>
            </a:r>
            <a:endParaRPr lang="en-US" b="1" dirty="0"/>
          </a:p>
        </p:txBody>
      </p:sp>
      <p:sp>
        <p:nvSpPr>
          <p:cNvPr id="19" name="TextBox 18"/>
          <p:cNvSpPr txBox="1"/>
          <p:nvPr/>
        </p:nvSpPr>
        <p:spPr>
          <a:xfrm>
            <a:off x="1" y="3043917"/>
            <a:ext cx="5943600" cy="369332"/>
          </a:xfrm>
          <a:prstGeom prst="rect">
            <a:avLst/>
          </a:prstGeom>
          <a:solidFill>
            <a:schemeClr val="accent1">
              <a:lumMod val="40000"/>
              <a:lumOff val="60000"/>
            </a:schemeClr>
          </a:solidFill>
        </p:spPr>
        <p:txBody>
          <a:bodyPr wrap="square" rtlCol="0">
            <a:spAutoFit/>
          </a:bodyPr>
          <a:lstStyle/>
          <a:p>
            <a:pPr algn="just"/>
            <a:r>
              <a:rPr lang="en-US" dirty="0" smtClean="0"/>
              <a:t>other costs directly relating to CIRP and approved by COC</a:t>
            </a:r>
            <a:endParaRPr lang="en-US" b="1" dirty="0"/>
          </a:p>
        </p:txBody>
      </p:sp>
      <p:sp>
        <p:nvSpPr>
          <p:cNvPr id="40" name="TextBox 39"/>
          <p:cNvSpPr txBox="1"/>
          <p:nvPr/>
        </p:nvSpPr>
        <p:spPr>
          <a:xfrm>
            <a:off x="6207126" y="3359225"/>
            <a:ext cx="5943600" cy="646331"/>
          </a:xfrm>
          <a:prstGeom prst="rect">
            <a:avLst/>
          </a:prstGeom>
          <a:solidFill>
            <a:schemeClr val="accent4">
              <a:lumMod val="60000"/>
              <a:lumOff val="40000"/>
            </a:schemeClr>
          </a:solidFill>
          <a:ln>
            <a:solidFill>
              <a:schemeClr val="accent4">
                <a:lumMod val="60000"/>
                <a:lumOff val="40000"/>
              </a:schemeClr>
            </a:solidFill>
          </a:ln>
        </p:spPr>
        <p:txBody>
          <a:bodyPr wrap="square" rtlCol="0">
            <a:spAutoFit/>
          </a:bodyPr>
          <a:lstStyle>
            <a:defPPr>
              <a:defRPr lang="en-US"/>
            </a:defPPr>
            <a:lvl1pPr algn="just"/>
          </a:lstStyle>
          <a:p>
            <a:r>
              <a:rPr lang="en-US" dirty="0" smtClean="0"/>
              <a:t>Resolution plan shall identify specific sources of funds that will be used to pay-</a:t>
            </a:r>
            <a:endParaRPr lang="en-US" dirty="0"/>
          </a:p>
        </p:txBody>
      </p:sp>
      <p:sp>
        <p:nvSpPr>
          <p:cNvPr id="41" name="TextBox 40"/>
          <p:cNvSpPr txBox="1"/>
          <p:nvPr/>
        </p:nvSpPr>
        <p:spPr>
          <a:xfrm>
            <a:off x="6207126" y="4047406"/>
            <a:ext cx="5943600" cy="369332"/>
          </a:xfrm>
          <a:prstGeom prst="rect">
            <a:avLst/>
          </a:prstGeom>
          <a:solidFill>
            <a:schemeClr val="accent1">
              <a:lumMod val="40000"/>
              <a:lumOff val="60000"/>
            </a:schemeClr>
          </a:solidFill>
        </p:spPr>
        <p:txBody>
          <a:bodyPr wrap="square" rtlCol="0">
            <a:spAutoFit/>
          </a:bodyPr>
          <a:lstStyle/>
          <a:p>
            <a:pPr algn="just"/>
            <a:r>
              <a:rPr lang="en-US" dirty="0" smtClean="0"/>
              <a:t>CIRP costs and provide that CIRP costs to be paid in priority</a:t>
            </a:r>
            <a:endParaRPr lang="en-US" b="1" dirty="0"/>
          </a:p>
        </p:txBody>
      </p:sp>
      <p:sp>
        <p:nvSpPr>
          <p:cNvPr id="42" name="TextBox 41"/>
          <p:cNvSpPr txBox="1"/>
          <p:nvPr/>
        </p:nvSpPr>
        <p:spPr>
          <a:xfrm>
            <a:off x="6207126" y="4451850"/>
            <a:ext cx="5943600" cy="646331"/>
          </a:xfrm>
          <a:prstGeom prst="rect">
            <a:avLst/>
          </a:prstGeom>
          <a:solidFill>
            <a:schemeClr val="accent1">
              <a:lumMod val="40000"/>
              <a:lumOff val="60000"/>
            </a:schemeClr>
          </a:solidFill>
        </p:spPr>
        <p:txBody>
          <a:bodyPr wrap="square" rtlCol="0">
            <a:spAutoFit/>
          </a:bodyPr>
          <a:lstStyle/>
          <a:p>
            <a:pPr algn="just"/>
            <a:r>
              <a:rPr lang="en-US" dirty="0" smtClean="0"/>
              <a:t>Liquidation value due to operational creditors and provide for such payment in priority to any financial creditor</a:t>
            </a:r>
            <a:endParaRPr lang="en-US" b="1" dirty="0"/>
          </a:p>
        </p:txBody>
      </p:sp>
      <p:sp>
        <p:nvSpPr>
          <p:cNvPr id="43" name="TextBox 42"/>
          <p:cNvSpPr txBox="1"/>
          <p:nvPr/>
        </p:nvSpPr>
        <p:spPr>
          <a:xfrm>
            <a:off x="6207126" y="5109219"/>
            <a:ext cx="5943600" cy="1313180"/>
          </a:xfrm>
          <a:prstGeom prst="rect">
            <a:avLst/>
          </a:prstGeom>
          <a:solidFill>
            <a:schemeClr val="accent1">
              <a:lumMod val="40000"/>
              <a:lumOff val="60000"/>
            </a:schemeClr>
          </a:solidFill>
        </p:spPr>
        <p:txBody>
          <a:bodyPr wrap="square" rtlCol="0">
            <a:spAutoFit/>
          </a:bodyPr>
          <a:lstStyle/>
          <a:p>
            <a:pPr algn="just"/>
            <a:r>
              <a:rPr lang="en-US" sz="2000" b="1" dirty="0" smtClean="0"/>
              <a:t>Liquidation value due to dissenting financial creditors and provide that such payment is made before any recoveries are made by the financial creditors who voted in favor of the resolution plan</a:t>
            </a:r>
            <a:endParaRPr lang="en-US" sz="2000" b="1" dirty="0" smtClean="0"/>
          </a:p>
        </p:txBody>
      </p:sp>
      <p:cxnSp>
        <p:nvCxnSpPr>
          <p:cNvPr id="6" name="Straight Connector 5"/>
          <p:cNvCxnSpPr>
            <a:stCxn id="2" idx="2"/>
          </p:cNvCxnSpPr>
          <p:nvPr/>
        </p:nvCxnSpPr>
        <p:spPr>
          <a:xfrm>
            <a:off x="6089561" y="796125"/>
            <a:ext cx="0" cy="56692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Curved Left Arrow 3"/>
          <p:cNvSpPr/>
          <p:nvPr/>
        </p:nvSpPr>
        <p:spPr>
          <a:xfrm>
            <a:off x="8511540" y="1428115"/>
            <a:ext cx="1287780" cy="121666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chemeClr val="tx1"/>
              </a:solidFill>
            </a:endParaRPr>
          </a:p>
        </p:txBody>
      </p:sp>
      <p:sp>
        <p:nvSpPr>
          <p:cNvPr id="5" name="Curved Right Arrow 4"/>
          <p:cNvSpPr/>
          <p:nvPr/>
        </p:nvSpPr>
        <p:spPr>
          <a:xfrm>
            <a:off x="1995170" y="4318635"/>
            <a:ext cx="1148080" cy="131381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sp>
        <p:nvSpPr>
          <p:cNvPr id="2" name="Title 3"/>
          <p:cNvSpPr txBox="1"/>
          <p:nvPr/>
        </p:nvSpPr>
        <p:spPr>
          <a:xfrm>
            <a:off x="-12879" y="-28123"/>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smtClean="0">
                <a:solidFill>
                  <a:schemeClr val="bg1"/>
                </a:solidFill>
                <a:latin typeface="Cambria" panose="02040503050406030204" pitchFamily="18" charset="0"/>
                <a:cs typeface="Times New Roman" panose="02020603050405020304" pitchFamily="18" charset="0"/>
              </a:rPr>
              <a:t>Delving into the Code</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27" name="TextBox 26"/>
          <p:cNvSpPr txBox="1"/>
          <p:nvPr/>
        </p:nvSpPr>
        <p:spPr>
          <a:xfrm>
            <a:off x="1426845" y="1188085"/>
            <a:ext cx="10756265" cy="368300"/>
          </a:xfrm>
          <a:prstGeom prst="rect">
            <a:avLst/>
          </a:prstGeom>
          <a:solidFill>
            <a:schemeClr val="accent1">
              <a:lumMod val="40000"/>
              <a:lumOff val="60000"/>
            </a:schemeClr>
          </a:solidFill>
        </p:spPr>
        <p:txBody>
          <a:bodyPr wrap="square" rtlCol="0">
            <a:spAutoFit/>
          </a:bodyPr>
          <a:lstStyle/>
          <a:p>
            <a:pPr algn="just"/>
            <a:r>
              <a:rPr lang="en-US" dirty="0" smtClean="0"/>
              <a:t>Assets and Liabilities on Insolvency Commencement Date</a:t>
            </a:r>
            <a:endParaRPr lang="en-US" b="1" dirty="0"/>
          </a:p>
        </p:txBody>
      </p:sp>
      <p:sp>
        <p:nvSpPr>
          <p:cNvPr id="28" name="TextBox 27"/>
          <p:cNvSpPr txBox="1"/>
          <p:nvPr/>
        </p:nvSpPr>
        <p:spPr>
          <a:xfrm>
            <a:off x="1426845" y="1588770"/>
            <a:ext cx="10756265" cy="642620"/>
          </a:xfrm>
          <a:prstGeom prst="rect">
            <a:avLst/>
          </a:prstGeom>
          <a:solidFill>
            <a:schemeClr val="accent1">
              <a:lumMod val="40000"/>
              <a:lumOff val="60000"/>
            </a:schemeClr>
          </a:solidFill>
        </p:spPr>
        <p:txBody>
          <a:bodyPr wrap="square" rtlCol="0">
            <a:spAutoFit/>
          </a:bodyPr>
          <a:lstStyle/>
          <a:p>
            <a:pPr algn="just"/>
            <a:r>
              <a:rPr lang="en-US" dirty="0" smtClean="0"/>
              <a:t>Audited </a:t>
            </a:r>
            <a:r>
              <a:rPr lang="en-US" dirty="0"/>
              <a:t>F</a:t>
            </a:r>
            <a:r>
              <a:rPr lang="en-US" dirty="0" smtClean="0"/>
              <a:t>inancial </a:t>
            </a:r>
            <a:r>
              <a:rPr lang="en-US" dirty="0"/>
              <a:t>S</a:t>
            </a:r>
            <a:r>
              <a:rPr lang="en-US" dirty="0" smtClean="0"/>
              <a:t>tatements(“FS”) for last 2 FY’s and provisional FS up to not earlier than 14 days from application</a:t>
            </a:r>
            <a:endParaRPr lang="en-US" b="1" dirty="0"/>
          </a:p>
        </p:txBody>
      </p:sp>
      <p:sp>
        <p:nvSpPr>
          <p:cNvPr id="29" name="TextBox 28"/>
          <p:cNvSpPr txBox="1"/>
          <p:nvPr/>
        </p:nvSpPr>
        <p:spPr>
          <a:xfrm>
            <a:off x="1426845" y="2254250"/>
            <a:ext cx="10756265" cy="368300"/>
          </a:xfrm>
          <a:prstGeom prst="rect">
            <a:avLst/>
          </a:prstGeom>
          <a:solidFill>
            <a:schemeClr val="accent1">
              <a:lumMod val="40000"/>
              <a:lumOff val="60000"/>
            </a:schemeClr>
          </a:solidFill>
        </p:spPr>
        <p:txBody>
          <a:bodyPr wrap="square" rtlCol="0">
            <a:spAutoFit/>
          </a:bodyPr>
          <a:lstStyle/>
          <a:p>
            <a:pPr algn="just"/>
            <a:r>
              <a:rPr lang="en-US" dirty="0" smtClean="0"/>
              <a:t>list of creditors with names, claim and security interest</a:t>
            </a:r>
            <a:endParaRPr lang="en-US" b="1" dirty="0"/>
          </a:p>
        </p:txBody>
      </p:sp>
      <p:sp>
        <p:nvSpPr>
          <p:cNvPr id="30" name="TextBox 29"/>
          <p:cNvSpPr txBox="1"/>
          <p:nvPr/>
        </p:nvSpPr>
        <p:spPr>
          <a:xfrm>
            <a:off x="1426845" y="2649855"/>
            <a:ext cx="10756265" cy="368300"/>
          </a:xfrm>
          <a:prstGeom prst="rect">
            <a:avLst/>
          </a:prstGeom>
          <a:solidFill>
            <a:schemeClr val="accent1">
              <a:lumMod val="40000"/>
              <a:lumOff val="60000"/>
            </a:schemeClr>
          </a:solidFill>
        </p:spPr>
        <p:txBody>
          <a:bodyPr wrap="square" rtlCol="0">
            <a:spAutoFit/>
          </a:bodyPr>
          <a:lstStyle/>
          <a:p>
            <a:pPr algn="just"/>
            <a:r>
              <a:rPr lang="en-US" dirty="0" smtClean="0"/>
              <a:t>Related party debts due to/from corporate debtor</a:t>
            </a:r>
            <a:endParaRPr lang="en-US" b="1" dirty="0"/>
          </a:p>
        </p:txBody>
      </p:sp>
      <p:sp>
        <p:nvSpPr>
          <p:cNvPr id="31" name="TextBox 30"/>
          <p:cNvSpPr txBox="1"/>
          <p:nvPr/>
        </p:nvSpPr>
        <p:spPr>
          <a:xfrm>
            <a:off x="1426845" y="3044825"/>
            <a:ext cx="10756265" cy="368300"/>
          </a:xfrm>
          <a:prstGeom prst="rect">
            <a:avLst/>
          </a:prstGeom>
          <a:solidFill>
            <a:schemeClr val="accent1">
              <a:lumMod val="40000"/>
              <a:lumOff val="60000"/>
            </a:schemeClr>
          </a:solidFill>
        </p:spPr>
        <p:txBody>
          <a:bodyPr wrap="square" rtlCol="0">
            <a:spAutoFit/>
          </a:bodyPr>
          <a:lstStyle/>
          <a:p>
            <a:pPr algn="just"/>
            <a:r>
              <a:rPr lang="en-US" dirty="0"/>
              <a:t>d</a:t>
            </a:r>
            <a:r>
              <a:rPr lang="en-US" dirty="0" smtClean="0"/>
              <a:t>etails of guarantees</a:t>
            </a:r>
            <a:endParaRPr lang="en-US" b="1" dirty="0"/>
          </a:p>
        </p:txBody>
      </p:sp>
      <p:sp>
        <p:nvSpPr>
          <p:cNvPr id="32" name="TextBox 31"/>
          <p:cNvSpPr txBox="1"/>
          <p:nvPr/>
        </p:nvSpPr>
        <p:spPr>
          <a:xfrm>
            <a:off x="1426210" y="796290"/>
            <a:ext cx="10756265" cy="368300"/>
          </a:xfrm>
          <a:prstGeom prst="rect">
            <a:avLst/>
          </a:prstGeom>
          <a:solidFill>
            <a:schemeClr val="accent4">
              <a:lumMod val="60000"/>
              <a:lumOff val="40000"/>
            </a:schemeClr>
          </a:solidFill>
          <a:ln>
            <a:solidFill>
              <a:schemeClr val="accent4">
                <a:lumMod val="60000"/>
                <a:lumOff val="40000"/>
              </a:schemeClr>
            </a:solidFill>
          </a:ln>
        </p:spPr>
        <p:txBody>
          <a:bodyPr wrap="square" rtlCol="0">
            <a:spAutoFit/>
          </a:bodyPr>
          <a:lstStyle/>
          <a:p>
            <a:pPr algn="just"/>
            <a:r>
              <a:rPr lang="en-US" dirty="0" smtClean="0"/>
              <a:t>Details in Information Memorandum</a:t>
            </a:r>
            <a:endParaRPr lang="en-US" b="1" dirty="0"/>
          </a:p>
        </p:txBody>
      </p:sp>
      <p:sp>
        <p:nvSpPr>
          <p:cNvPr id="33" name="TextBox 32"/>
          <p:cNvSpPr txBox="1"/>
          <p:nvPr/>
        </p:nvSpPr>
        <p:spPr>
          <a:xfrm>
            <a:off x="1435735" y="3439795"/>
            <a:ext cx="10756265" cy="368300"/>
          </a:xfrm>
          <a:prstGeom prst="rect">
            <a:avLst/>
          </a:prstGeom>
          <a:solidFill>
            <a:schemeClr val="accent1">
              <a:lumMod val="40000"/>
              <a:lumOff val="60000"/>
            </a:schemeClr>
          </a:solidFill>
        </p:spPr>
        <p:txBody>
          <a:bodyPr wrap="square" rtlCol="0">
            <a:spAutoFit/>
          </a:bodyPr>
          <a:lstStyle/>
          <a:p>
            <a:pPr algn="just"/>
            <a:r>
              <a:rPr lang="en-US" dirty="0"/>
              <a:t>d</a:t>
            </a:r>
            <a:r>
              <a:rPr lang="en-US" dirty="0" smtClean="0"/>
              <a:t>etails of partners/members holding at least 1% stake in corporate debtor</a:t>
            </a:r>
            <a:endParaRPr lang="en-US" b="1" dirty="0"/>
          </a:p>
        </p:txBody>
      </p:sp>
      <p:sp>
        <p:nvSpPr>
          <p:cNvPr id="34" name="TextBox 33"/>
          <p:cNvSpPr txBox="1"/>
          <p:nvPr/>
        </p:nvSpPr>
        <p:spPr>
          <a:xfrm>
            <a:off x="1435735" y="3818890"/>
            <a:ext cx="10756265" cy="368300"/>
          </a:xfrm>
          <a:prstGeom prst="rect">
            <a:avLst/>
          </a:prstGeom>
          <a:solidFill>
            <a:schemeClr val="accent1">
              <a:lumMod val="40000"/>
              <a:lumOff val="60000"/>
            </a:schemeClr>
          </a:solidFill>
        </p:spPr>
        <p:txBody>
          <a:bodyPr wrap="square" rtlCol="0">
            <a:spAutoFit/>
          </a:bodyPr>
          <a:lstStyle/>
          <a:p>
            <a:pPr algn="just"/>
            <a:r>
              <a:rPr lang="en-US" dirty="0"/>
              <a:t>d</a:t>
            </a:r>
            <a:r>
              <a:rPr lang="en-US" dirty="0" smtClean="0"/>
              <a:t>etails of material litigation and ongoing investigation initiated by </a:t>
            </a:r>
            <a:r>
              <a:rPr lang="en-US" dirty="0" err="1" smtClean="0"/>
              <a:t>govt</a:t>
            </a:r>
            <a:r>
              <a:rPr lang="en-US" dirty="0" smtClean="0"/>
              <a:t> and statutory authorities</a:t>
            </a:r>
            <a:endParaRPr lang="en-US" b="1" dirty="0"/>
          </a:p>
        </p:txBody>
      </p:sp>
      <p:sp>
        <p:nvSpPr>
          <p:cNvPr id="35" name="TextBox 34"/>
          <p:cNvSpPr txBox="1"/>
          <p:nvPr/>
        </p:nvSpPr>
        <p:spPr>
          <a:xfrm>
            <a:off x="1435735" y="4201160"/>
            <a:ext cx="10756265" cy="368300"/>
          </a:xfrm>
          <a:prstGeom prst="rect">
            <a:avLst/>
          </a:prstGeom>
          <a:solidFill>
            <a:schemeClr val="accent1">
              <a:lumMod val="40000"/>
              <a:lumOff val="60000"/>
            </a:schemeClr>
          </a:solidFill>
        </p:spPr>
        <p:txBody>
          <a:bodyPr wrap="square" rtlCol="0">
            <a:spAutoFit/>
          </a:bodyPr>
          <a:lstStyle/>
          <a:p>
            <a:pPr algn="just"/>
            <a:r>
              <a:rPr lang="en-US" dirty="0"/>
              <a:t>n</a:t>
            </a:r>
            <a:r>
              <a:rPr lang="en-US" dirty="0" smtClean="0"/>
              <a:t>umber of workers/employees and liability towards them</a:t>
            </a:r>
            <a:endParaRPr lang="en-US" b="1" dirty="0"/>
          </a:p>
        </p:txBody>
      </p:sp>
      <p:sp>
        <p:nvSpPr>
          <p:cNvPr id="36" name="TextBox 35"/>
          <p:cNvSpPr txBox="1"/>
          <p:nvPr/>
        </p:nvSpPr>
        <p:spPr>
          <a:xfrm>
            <a:off x="1435735" y="4591050"/>
            <a:ext cx="10756265" cy="368300"/>
          </a:xfrm>
          <a:prstGeom prst="rect">
            <a:avLst/>
          </a:prstGeom>
          <a:solidFill>
            <a:schemeClr val="accent1">
              <a:lumMod val="40000"/>
              <a:lumOff val="60000"/>
            </a:schemeClr>
          </a:solidFill>
        </p:spPr>
        <p:txBody>
          <a:bodyPr wrap="square" rtlCol="0">
            <a:spAutoFit/>
          </a:bodyPr>
          <a:lstStyle/>
          <a:p>
            <a:pPr algn="just"/>
            <a:r>
              <a:rPr lang="en-US" dirty="0"/>
              <a:t>t</a:t>
            </a:r>
            <a:r>
              <a:rPr lang="en-US" dirty="0" smtClean="0"/>
              <a:t>he liquidation value</a:t>
            </a:r>
            <a:endParaRPr lang="en-US" b="1" dirty="0"/>
          </a:p>
        </p:txBody>
      </p:sp>
      <p:sp>
        <p:nvSpPr>
          <p:cNvPr id="37" name="TextBox 36"/>
          <p:cNvSpPr txBox="1"/>
          <p:nvPr/>
        </p:nvSpPr>
        <p:spPr>
          <a:xfrm>
            <a:off x="1435735" y="4979035"/>
            <a:ext cx="10756265" cy="368300"/>
          </a:xfrm>
          <a:prstGeom prst="rect">
            <a:avLst/>
          </a:prstGeom>
          <a:solidFill>
            <a:schemeClr val="accent1">
              <a:lumMod val="40000"/>
              <a:lumOff val="60000"/>
            </a:schemeClr>
          </a:solidFill>
        </p:spPr>
        <p:txBody>
          <a:bodyPr wrap="square" rtlCol="0">
            <a:spAutoFit/>
          </a:bodyPr>
          <a:lstStyle/>
          <a:p>
            <a:pPr algn="just"/>
            <a:r>
              <a:rPr lang="en-US" dirty="0" smtClean="0"/>
              <a:t>the liquidation value due to operational creditors</a:t>
            </a:r>
            <a:endParaRPr lang="en-US" b="1" dirty="0"/>
          </a:p>
        </p:txBody>
      </p:sp>
      <p:sp>
        <p:nvSpPr>
          <p:cNvPr id="38" name="TextBox 37"/>
          <p:cNvSpPr txBox="1"/>
          <p:nvPr/>
        </p:nvSpPr>
        <p:spPr>
          <a:xfrm>
            <a:off x="1435735" y="5367020"/>
            <a:ext cx="10756265" cy="368300"/>
          </a:xfrm>
          <a:prstGeom prst="rect">
            <a:avLst/>
          </a:prstGeom>
          <a:solidFill>
            <a:schemeClr val="accent1">
              <a:lumMod val="40000"/>
              <a:lumOff val="60000"/>
            </a:schemeClr>
          </a:solidFill>
        </p:spPr>
        <p:txBody>
          <a:bodyPr wrap="square" rtlCol="0">
            <a:spAutoFit/>
          </a:bodyPr>
          <a:lstStyle/>
          <a:p>
            <a:pPr algn="just"/>
            <a:r>
              <a:rPr lang="en-US" dirty="0"/>
              <a:t>o</a:t>
            </a:r>
            <a:r>
              <a:rPr lang="en-US" dirty="0" smtClean="0"/>
              <a:t>ther information which RP deems relevant to the COC</a:t>
            </a:r>
            <a:endParaRPr lang="en-US" b="1" dirty="0"/>
          </a:p>
        </p:txBody>
      </p:sp>
      <p:sp>
        <p:nvSpPr>
          <p:cNvPr id="12" name="Up Arrow 11"/>
          <p:cNvSpPr/>
          <p:nvPr/>
        </p:nvSpPr>
        <p:spPr>
          <a:xfrm>
            <a:off x="731520" y="1188085"/>
            <a:ext cx="267335" cy="49345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ight Arrow 12"/>
          <p:cNvSpPr/>
          <p:nvPr/>
        </p:nvSpPr>
        <p:spPr>
          <a:xfrm>
            <a:off x="959485" y="5934075"/>
            <a:ext cx="11073130" cy="267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p:nvPr/>
        </p:nvSpPr>
        <p:spPr>
          <a:xfrm>
            <a:off x="-12879" y="-38637"/>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smtClean="0">
                <a:solidFill>
                  <a:schemeClr val="bg1"/>
                </a:solidFill>
                <a:latin typeface="Cambria" panose="02040503050406030204" pitchFamily="18" charset="0"/>
                <a:cs typeface="Times New Roman" panose="02020603050405020304" pitchFamily="18" charset="0"/>
              </a:rPr>
              <a:t>Agenda</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5" name="TextBox 4"/>
          <p:cNvSpPr txBox="1"/>
          <p:nvPr/>
        </p:nvSpPr>
        <p:spPr>
          <a:xfrm>
            <a:off x="688885" y="885180"/>
            <a:ext cx="10801350" cy="6400800"/>
          </a:xfrm>
          <a:prstGeom prst="rect">
            <a:avLst/>
          </a:prstGeom>
          <a:noFill/>
        </p:spPr>
        <p:txBody>
          <a:bodyPr wrap="square" rtlCol="0">
            <a:spAutoFit/>
          </a:bodyPr>
          <a:lstStyle/>
          <a:p>
            <a:pPr marL="542925" indent="-542925">
              <a:lnSpc>
                <a:spcPct val="150000"/>
              </a:lnSpc>
              <a:buFont typeface="Wingdings" panose="05000000000000000000" pitchFamily="2" charset="2"/>
              <a:buChar char="Ø"/>
            </a:pPr>
            <a:r>
              <a:rPr lang="en-IN" sz="2800" dirty="0" smtClean="0"/>
              <a:t>Why is it needed?</a:t>
            </a:r>
            <a:endParaRPr lang="en-IN" sz="2800" dirty="0" smtClean="0"/>
          </a:p>
          <a:p>
            <a:pPr marL="542925" indent="-542925">
              <a:lnSpc>
                <a:spcPct val="150000"/>
              </a:lnSpc>
              <a:buFont typeface="Wingdings" panose="05000000000000000000" pitchFamily="2" charset="2"/>
              <a:buChar char="Ø"/>
            </a:pPr>
            <a:r>
              <a:rPr lang="en-IN" sz="2800" dirty="0" smtClean="0"/>
              <a:t>Why is this a Code?</a:t>
            </a:r>
            <a:endParaRPr lang="en-IN" sz="2800" dirty="0" smtClean="0"/>
          </a:p>
          <a:p>
            <a:pPr marL="542925" indent="-542925">
              <a:lnSpc>
                <a:spcPct val="150000"/>
              </a:lnSpc>
              <a:buFont typeface="Wingdings" panose="05000000000000000000" pitchFamily="2" charset="2"/>
              <a:buChar char="Ø"/>
            </a:pPr>
            <a:r>
              <a:rPr lang="en-IN" sz="2800" dirty="0" smtClean="0"/>
              <a:t>Repealed and amended acts</a:t>
            </a:r>
            <a:endParaRPr lang="en-IN" sz="2800" dirty="0" smtClean="0"/>
          </a:p>
          <a:p>
            <a:pPr marL="542925" indent="-542925">
              <a:lnSpc>
                <a:spcPct val="150000"/>
              </a:lnSpc>
              <a:buFont typeface="Wingdings" panose="05000000000000000000" pitchFamily="2" charset="2"/>
              <a:buChar char="Ø"/>
            </a:pPr>
            <a:r>
              <a:rPr lang="en-IN" sz="2800" dirty="0" smtClean="0"/>
              <a:t>Salient features</a:t>
            </a:r>
            <a:endParaRPr lang="en-IN" sz="2800" dirty="0" smtClean="0"/>
          </a:p>
          <a:p>
            <a:pPr marL="542925" indent="-542925">
              <a:lnSpc>
                <a:spcPct val="150000"/>
              </a:lnSpc>
              <a:buFont typeface="Wingdings" panose="05000000000000000000" pitchFamily="2" charset="2"/>
              <a:buChar char="Ø"/>
            </a:pPr>
            <a:r>
              <a:rPr lang="en-IN" sz="2800" dirty="0" smtClean="0"/>
              <a:t>Insolvency Resolution Process</a:t>
            </a:r>
            <a:endParaRPr lang="en-IN" sz="2800" dirty="0" smtClean="0"/>
          </a:p>
          <a:p>
            <a:pPr marL="542925" indent="-542925">
              <a:lnSpc>
                <a:spcPct val="150000"/>
              </a:lnSpc>
              <a:buFont typeface="Wingdings" panose="05000000000000000000" pitchFamily="2" charset="2"/>
              <a:buChar char="Ø"/>
            </a:pPr>
            <a:r>
              <a:rPr lang="en-IN" sz="2800" dirty="0" smtClean="0"/>
              <a:t>Liquidation process</a:t>
            </a:r>
            <a:endParaRPr lang="en-IN" sz="2800" dirty="0" smtClean="0"/>
          </a:p>
          <a:p>
            <a:pPr marL="542925" indent="-542925">
              <a:lnSpc>
                <a:spcPct val="150000"/>
              </a:lnSpc>
              <a:buFont typeface="Wingdings" panose="05000000000000000000" pitchFamily="2" charset="2"/>
              <a:buChar char="Ø"/>
            </a:pPr>
            <a:r>
              <a:rPr lang="en-IN" sz="2800" dirty="0" smtClean="0"/>
              <a:t>Cross-border insolvency</a:t>
            </a:r>
            <a:endParaRPr lang="en-IN" sz="2800" dirty="0" smtClean="0"/>
          </a:p>
          <a:p>
            <a:pPr marL="542925" indent="-542925">
              <a:lnSpc>
                <a:spcPct val="150000"/>
              </a:lnSpc>
              <a:buFont typeface="Wingdings" panose="05000000000000000000" pitchFamily="2" charset="2"/>
              <a:buChar char="Ø"/>
            </a:pPr>
            <a:r>
              <a:rPr lang="en-GB" altLang="en-IN" sz="2800" dirty="0" smtClean="0"/>
              <a:t>Role of Professionals</a:t>
            </a:r>
            <a:endParaRPr lang="en-GB" altLang="en-IN" sz="2800" dirty="0" smtClean="0"/>
          </a:p>
          <a:p>
            <a:pPr marL="542925" indent="-542925">
              <a:lnSpc>
                <a:spcPct val="150000"/>
              </a:lnSpc>
              <a:buFont typeface="Wingdings" panose="05000000000000000000" pitchFamily="2" charset="2"/>
              <a:buChar char="Ø"/>
            </a:pPr>
            <a:endParaRPr lang="en-IN" sz="2800" dirty="0" smtClean="0"/>
          </a:p>
          <a:p>
            <a:pPr>
              <a:lnSpc>
                <a:spcPct val="200000"/>
              </a:lnSpc>
            </a:pPr>
            <a:endParaRPr lang="en-IN" dirty="0"/>
          </a:p>
        </p:txBody>
      </p:sp>
      <p:sp>
        <p:nvSpPr>
          <p:cNvPr id="6"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600" i="1" dirty="0" smtClean="0">
                <a:solidFill>
                  <a:schemeClr val="bg1"/>
                </a:solidFill>
                <a:latin typeface="Times New Roman" panose="02020603050405020304" pitchFamily="18" charset="0"/>
                <a:cs typeface="Times New Roman" panose="02020603050405020304" pitchFamily="18" charset="0"/>
              </a:rPr>
              <a:t>Vaish Associates									             Privileged &amp; Confidential</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6" name="Title 3"/>
          <p:cNvSpPr txBox="1"/>
          <p:nvPr/>
        </p:nvSpPr>
        <p:spPr>
          <a:xfrm>
            <a:off x="-12879" y="-28123"/>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smtClean="0">
                <a:solidFill>
                  <a:schemeClr val="bg1"/>
                </a:solidFill>
                <a:latin typeface="Times New Roman" panose="02020603050405020304" pitchFamily="18" charset="0"/>
                <a:cs typeface="Times New Roman" panose="02020603050405020304" pitchFamily="18" charset="0"/>
              </a:rPr>
              <a:t>Conclusion</a:t>
            </a:r>
            <a:endParaRPr lang="en-IN" sz="28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53141" y="880685"/>
            <a:ext cx="11272838" cy="5029200"/>
          </a:xfrm>
          <a:prstGeom prst="rect">
            <a:avLst/>
          </a:prstGeom>
          <a:noFill/>
        </p:spPr>
        <p:txBody>
          <a:bodyPr wrap="square" rtlCol="0">
            <a:spAutoFit/>
          </a:bodyPr>
          <a:lstStyle/>
          <a:p>
            <a:pPr marL="542925" indent="-542925">
              <a:lnSpc>
                <a:spcPct val="200000"/>
              </a:lnSpc>
              <a:buFont typeface="Wingdings" panose="05000000000000000000" pitchFamily="2" charset="2"/>
              <a:buChar char="q"/>
            </a:pPr>
            <a:r>
              <a:rPr lang="en-IN" sz="2400" dirty="0" smtClean="0">
                <a:latin typeface="Times New Roman" panose="02020603050405020304" pitchFamily="18" charset="0"/>
                <a:cs typeface="Times New Roman" panose="02020603050405020304" pitchFamily="18" charset="0"/>
              </a:rPr>
              <a:t>Defaulter’s will not be able to take ride over the </a:t>
            </a:r>
            <a:r>
              <a:rPr lang="en-IN" sz="2400" dirty="0" err="1" smtClean="0">
                <a:latin typeface="Times New Roman" panose="02020603050405020304" pitchFamily="18" charset="0"/>
                <a:cs typeface="Times New Roman" panose="02020603050405020304" pitchFamily="18" charset="0"/>
              </a:rPr>
              <a:t>multifora</a:t>
            </a:r>
            <a:r>
              <a:rPr lang="en-IN" sz="2400" dirty="0" smtClean="0">
                <a:latin typeface="Times New Roman" panose="02020603050405020304" pitchFamily="18" charset="0"/>
                <a:cs typeface="Times New Roman" panose="02020603050405020304" pitchFamily="18" charset="0"/>
              </a:rPr>
              <a:t> system governing laws;</a:t>
            </a:r>
            <a:endParaRPr lang="en-IN" sz="2400" dirty="0" smtClean="0">
              <a:latin typeface="Times New Roman" panose="02020603050405020304" pitchFamily="18" charset="0"/>
              <a:cs typeface="Times New Roman" panose="02020603050405020304" pitchFamily="18" charset="0"/>
            </a:endParaRPr>
          </a:p>
          <a:p>
            <a:pPr marL="542925" indent="-542925">
              <a:lnSpc>
                <a:spcPct val="200000"/>
              </a:lnSpc>
              <a:buFont typeface="Wingdings" panose="05000000000000000000" pitchFamily="2" charset="2"/>
              <a:buChar char="q"/>
            </a:pPr>
            <a:r>
              <a:rPr lang="en-IN" sz="2400" dirty="0" smtClean="0">
                <a:latin typeface="Times New Roman" panose="02020603050405020304" pitchFamily="18" charset="0"/>
                <a:cs typeface="Times New Roman" panose="02020603050405020304" pitchFamily="18" charset="0"/>
              </a:rPr>
              <a:t>Code has attempted to recognise the balance between excessive court intervention and excessive power in the hands of creditors;</a:t>
            </a:r>
            <a:endParaRPr lang="en-IN" sz="2400" dirty="0" smtClean="0">
              <a:latin typeface="Times New Roman" panose="02020603050405020304" pitchFamily="18" charset="0"/>
              <a:cs typeface="Times New Roman" panose="02020603050405020304" pitchFamily="18" charset="0"/>
            </a:endParaRPr>
          </a:p>
          <a:p>
            <a:pPr marL="542925" indent="-542925">
              <a:lnSpc>
                <a:spcPct val="200000"/>
              </a:lnSpc>
              <a:buFont typeface="Wingdings" panose="05000000000000000000" pitchFamily="2" charset="2"/>
              <a:buChar char="q"/>
            </a:pPr>
            <a:r>
              <a:rPr lang="en-IN" sz="2400" dirty="0" smtClean="0">
                <a:latin typeface="Times New Roman" panose="02020603050405020304" pitchFamily="18" charset="0"/>
                <a:cs typeface="Times New Roman" panose="02020603050405020304" pitchFamily="18" charset="0"/>
              </a:rPr>
              <a:t>The Code focuses on time-bound remedy vis-à-vis recovery mechanism;</a:t>
            </a:r>
            <a:endParaRPr lang="en-IN" sz="2400" dirty="0" smtClean="0">
              <a:latin typeface="Times New Roman" panose="02020603050405020304" pitchFamily="18" charset="0"/>
              <a:cs typeface="Times New Roman" panose="02020603050405020304" pitchFamily="18" charset="0"/>
            </a:endParaRPr>
          </a:p>
          <a:p>
            <a:pPr marL="542925" indent="-542925">
              <a:lnSpc>
                <a:spcPct val="200000"/>
              </a:lnSpc>
              <a:buFont typeface="Wingdings" panose="05000000000000000000" pitchFamily="2" charset="2"/>
              <a:buChar char="q"/>
            </a:pPr>
            <a:r>
              <a:rPr lang="en-IN" sz="2400" dirty="0" smtClean="0">
                <a:latin typeface="Times New Roman" panose="02020603050405020304" pitchFamily="18" charset="0"/>
                <a:cs typeface="Times New Roman" panose="02020603050405020304" pitchFamily="18" charset="0"/>
              </a:rPr>
              <a:t>Recognising cross border insolvency will help developing international debt market in India</a:t>
            </a:r>
            <a:r>
              <a:rPr lang="en-GB" altLang="en-IN" sz="2400" dirty="0" smtClean="0">
                <a:latin typeface="Times New Roman" panose="02020603050405020304" pitchFamily="18" charset="0"/>
                <a:cs typeface="Times New Roman" panose="02020603050405020304" pitchFamily="18" charset="0"/>
              </a:rPr>
              <a:t>.</a:t>
            </a:r>
            <a:endParaRPr lang="en-GB" altLang="en-IN" sz="2400" b="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en-I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en-IN"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828800" y="315914"/>
            <a:ext cx="8229600" cy="574675"/>
          </a:xfrm>
        </p:spPr>
        <p:txBody>
          <a:bodyPr rtlCol="0">
            <a:normAutofit/>
          </a:bodyPr>
          <a:lstStyle/>
          <a:p>
            <a:pPr algn="ctr">
              <a:defRPr/>
            </a:pPr>
            <a:r>
              <a:rPr lang="en-AU" altLang="en-US" sz="2800" b="1" u="sng" dirty="0">
                <a:latin typeface="Times New Roman" panose="02020603050405020304" pitchFamily="18" charset="0"/>
                <a:cs typeface="Times New Roman" panose="02020603050405020304" pitchFamily="18" charset="0"/>
              </a:rPr>
              <a:t>THANK YOU</a:t>
            </a:r>
            <a:endParaRPr lang="en-US" altLang="en-US" sz="2800" b="1" u="sng" dirty="0">
              <a:latin typeface="Times New Roman" panose="02020603050405020304" pitchFamily="18" charset="0"/>
              <a:cs typeface="Times New Roman" panose="02020603050405020304" pitchFamily="18" charset="0"/>
            </a:endParaRPr>
          </a:p>
        </p:txBody>
      </p:sp>
      <p:sp>
        <p:nvSpPr>
          <p:cNvPr id="83971" name="Rectangle 38"/>
          <p:cNvSpPr>
            <a:spLocks noChangeArrowheads="1"/>
          </p:cNvSpPr>
          <p:nvPr/>
        </p:nvSpPr>
        <p:spPr bwMode="auto">
          <a:xfrm>
            <a:off x="1866900" y="4928169"/>
            <a:ext cx="845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orbel" panose="020B0503020204020204" pitchFamily="34" charset="0"/>
              </a:defRPr>
            </a:lvl1pPr>
            <a:lvl2pPr>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marL="0" lvl="1" algn="just">
              <a:spcBef>
                <a:spcPct val="20000"/>
              </a:spcBef>
              <a:buClr>
                <a:srgbClr val="C65D2E"/>
              </a:buClr>
              <a:buSzPct val="75000"/>
            </a:pPr>
            <a:r>
              <a:rPr kumimoji="1" lang="en-US" altLang="en-US" sz="1600" b="1" i="1" dirty="0">
                <a:latin typeface="Book Antiqua" panose="02040602050305030304" pitchFamily="18" charset="0"/>
                <a:cs typeface="Times New Roman" panose="02020603050405020304" pitchFamily="18" charset="0"/>
              </a:rPr>
              <a:t>Disclaimer: </a:t>
            </a:r>
            <a:r>
              <a:rPr lang="en-US" altLang="en-US" sz="1600" i="1" dirty="0">
                <a:latin typeface="Book Antiqua" panose="02040602050305030304" pitchFamily="18" charset="0"/>
              </a:rPr>
              <a:t>Please note that this presentation is based on the limited information </a:t>
            </a:r>
            <a:r>
              <a:rPr lang="en-US" altLang="en-US" sz="1600" i="1" dirty="0" smtClean="0">
                <a:latin typeface="Book Antiqua" panose="02040602050305030304" pitchFamily="18" charset="0"/>
              </a:rPr>
              <a:t>available </a:t>
            </a:r>
            <a:r>
              <a:rPr lang="en-US" altLang="en-US" sz="1600" i="1" dirty="0">
                <a:latin typeface="Book Antiqua" panose="02040602050305030304" pitchFamily="18" charset="0"/>
              </a:rPr>
              <a:t>with </a:t>
            </a:r>
            <a:r>
              <a:rPr lang="en-US" altLang="en-US" sz="1600" i="1" dirty="0" smtClean="0">
                <a:latin typeface="Book Antiqua" panose="02040602050305030304" pitchFamily="18" charset="0"/>
              </a:rPr>
              <a:t>us. </a:t>
            </a:r>
            <a:r>
              <a:rPr kumimoji="1" lang="en-US" altLang="en-US" sz="1600" i="1" dirty="0">
                <a:latin typeface="Book Antiqua" panose="02040602050305030304" pitchFamily="18" charset="0"/>
                <a:cs typeface="Times New Roman" panose="02020603050405020304" pitchFamily="18" charset="0"/>
              </a:rPr>
              <a:t>While every care has been taken to ensure accuracy of this presentation, Vaish Associates Advocates shall not assume any liability / responsibility for any errors that might creep in. The material herein does not constitute / substitute professional advice that may be required before acting on any matter. </a:t>
            </a:r>
            <a:r>
              <a:rPr kumimoji="1" lang="en-IN" altLang="en-US" sz="1600" i="1" dirty="0">
                <a:latin typeface="Book Antiqua" panose="02040602050305030304" pitchFamily="18" charset="0"/>
                <a:cs typeface="Times New Roman" panose="02020603050405020304" pitchFamily="18" charset="0"/>
              </a:rPr>
              <a:t>Without our prior written consent, this presentation shall not be quoted in whole or in part or otherwise referred to in any document or delivered to any other person or entity.</a:t>
            </a:r>
            <a:endParaRPr kumimoji="1" lang="en-US" altLang="en-US" sz="1600" i="1" dirty="0">
              <a:latin typeface="Book Antiqua" panose="02040602050305030304" pitchFamily="18" charset="0"/>
              <a:cs typeface="Times New Roman" panose="02020603050405020304" pitchFamily="18" charset="0"/>
            </a:endParaRPr>
          </a:p>
        </p:txBody>
      </p:sp>
      <p:sp>
        <p:nvSpPr>
          <p:cNvPr id="83972" name="Line 5"/>
          <p:cNvSpPr>
            <a:spLocks noChangeShapeType="1"/>
          </p:cNvSpPr>
          <p:nvPr/>
        </p:nvSpPr>
        <p:spPr bwMode="auto">
          <a:xfrm>
            <a:off x="1981200" y="1143000"/>
            <a:ext cx="8229600" cy="0"/>
          </a:xfrm>
          <a:prstGeom prst="line">
            <a:avLst/>
          </a:prstGeom>
          <a:noFill/>
          <a:ln w="76200" cmpd="tri">
            <a:solidFill>
              <a:srgbClr val="0070C0"/>
            </a:solidFill>
            <a:round/>
          </a:ln>
          <a:extLst>
            <a:ext uri="{909E8E84-426E-40DD-AFC4-6F175D3DCCD1}">
              <a14:hiddenFill xmlns:a14="http://schemas.microsoft.com/office/drawing/2010/main">
                <a:noFill/>
              </a14:hiddenFill>
            </a:ext>
          </a:extLst>
        </p:spPr>
        <p:txBody>
          <a:bodyPr/>
          <a:lstStyle/>
          <a:p>
            <a:endParaRPr lang="en-IN"/>
          </a:p>
        </p:txBody>
      </p:sp>
      <p:graphicFrame>
        <p:nvGraphicFramePr>
          <p:cNvPr id="6" name="Group 12"/>
          <p:cNvGraphicFramePr>
            <a:graphicFrameLocks noGrp="1"/>
          </p:cNvGraphicFramePr>
          <p:nvPr/>
        </p:nvGraphicFramePr>
        <p:xfrm>
          <a:off x="1981199" y="2057400"/>
          <a:ext cx="8424863" cy="2871788"/>
        </p:xfrm>
        <a:graphic>
          <a:graphicData uri="http://schemas.openxmlformats.org/drawingml/2006/table">
            <a:tbl>
              <a:tblPr/>
              <a:tblGrid>
                <a:gridCol w="2882104"/>
                <a:gridCol w="2868980"/>
                <a:gridCol w="2673779"/>
              </a:tblGrid>
              <a:tr h="2871788">
                <a:tc>
                  <a:txBody>
                    <a:bodyPr/>
                    <a:lstStyle>
                      <a:lvl1pPr>
                        <a:spcBef>
                          <a:spcPct val="20000"/>
                        </a:spcBef>
                        <a:spcAft>
                          <a:spcPts val="600"/>
                        </a:spcAft>
                        <a:buClr>
                          <a:srgbClr val="1287C3"/>
                        </a:buClr>
                        <a:buSzPct val="145000"/>
                        <a:buFont typeface="Arial" panose="020B0604020202020204" pitchFamily="34" charset="0"/>
                        <a:defRPr sz="20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defRPr>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defRPr sz="1600">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defRPr sz="14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defRPr sz="1200">
                          <a:solidFill>
                            <a:schemeClr val="tx1"/>
                          </a:solidFill>
                          <a:latin typeface="Corbel" panose="020B0503020204020204" pitchFamily="34" charset="0"/>
                        </a:defRPr>
                      </a:lvl5pPr>
                      <a:lvl6pPr marL="2514600" indent="-228600" fontAlgn="base">
                        <a:spcBef>
                          <a:spcPct val="20000"/>
                        </a:spcBef>
                        <a:spcAft>
                          <a:spcPts val="600"/>
                        </a:spcAft>
                        <a:buClr>
                          <a:srgbClr val="1287C3"/>
                        </a:buClr>
                        <a:buSzPct val="145000"/>
                        <a:buFont typeface="Arial" panose="020B0604020202020204" pitchFamily="34" charset="0"/>
                        <a:defRPr sz="1200">
                          <a:solidFill>
                            <a:schemeClr val="tx1"/>
                          </a:solidFill>
                          <a:latin typeface="Corbel" panose="020B0503020204020204" pitchFamily="34" charset="0"/>
                        </a:defRPr>
                      </a:lvl6pPr>
                      <a:lvl7pPr marL="2971800" indent="-228600" fontAlgn="base">
                        <a:spcBef>
                          <a:spcPct val="20000"/>
                        </a:spcBef>
                        <a:spcAft>
                          <a:spcPts val="600"/>
                        </a:spcAft>
                        <a:buClr>
                          <a:srgbClr val="1287C3"/>
                        </a:buClr>
                        <a:buSzPct val="145000"/>
                        <a:buFont typeface="Arial" panose="020B0604020202020204" pitchFamily="34" charset="0"/>
                        <a:defRPr sz="1200">
                          <a:solidFill>
                            <a:schemeClr val="tx1"/>
                          </a:solidFill>
                          <a:latin typeface="Corbel" panose="020B0503020204020204" pitchFamily="34" charset="0"/>
                        </a:defRPr>
                      </a:lvl7pPr>
                      <a:lvl8pPr marL="3429000" indent="-228600" fontAlgn="base">
                        <a:spcBef>
                          <a:spcPct val="20000"/>
                        </a:spcBef>
                        <a:spcAft>
                          <a:spcPts val="600"/>
                        </a:spcAft>
                        <a:buClr>
                          <a:srgbClr val="1287C3"/>
                        </a:buClr>
                        <a:buSzPct val="145000"/>
                        <a:buFont typeface="Arial" panose="020B0604020202020204" pitchFamily="34" charset="0"/>
                        <a:defRPr sz="1200">
                          <a:solidFill>
                            <a:schemeClr val="tx1"/>
                          </a:solidFill>
                          <a:latin typeface="Corbel" panose="020B0503020204020204" pitchFamily="34" charset="0"/>
                        </a:defRPr>
                      </a:lvl8pPr>
                      <a:lvl9pPr marL="3886200" indent="-228600" fontAlgn="base">
                        <a:spcBef>
                          <a:spcPct val="20000"/>
                        </a:spcBef>
                        <a:spcAft>
                          <a:spcPts val="600"/>
                        </a:spcAft>
                        <a:buClr>
                          <a:srgbClr val="1287C3"/>
                        </a:buClr>
                        <a:buSzPct val="145000"/>
                        <a:buFont typeface="Arial" panose="020B0604020202020204" pitchFamily="34" charset="0"/>
                        <a:defRPr sz="1200">
                          <a:solidFill>
                            <a:schemeClr val="tx1"/>
                          </a:solidFill>
                          <a:latin typeface="Corbel" panose="020B05030202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sz="1600" b="1" i="0" u="sng" strike="noStrike" cap="none" normalizeH="0" baseline="0" dirty="0" smtClean="0">
                          <a:ln>
                            <a:noFill/>
                          </a:ln>
                          <a:solidFill>
                            <a:schemeClr val="accent1"/>
                          </a:solidFill>
                          <a:effectLst/>
                          <a:latin typeface="Book Antiqua" panose="02040602050305030304" pitchFamily="18" charset="0"/>
                          <a:cs typeface="Times New Roman" panose="02020603050405020304" pitchFamily="18" charset="0"/>
                        </a:rPr>
                        <a:t>New Delhi</a:t>
                      </a:r>
                      <a:endParaRPr kumimoji="0" lang="en-US" sz="1600" b="1" i="0" u="sng" strike="noStrike" cap="none" normalizeH="0" baseline="0" dirty="0" smtClean="0">
                        <a:ln>
                          <a:noFill/>
                        </a:ln>
                        <a:solidFill>
                          <a:schemeClr val="accent1"/>
                        </a:solidFill>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rPr>
                        <a:t>1</a:t>
                      </a:r>
                      <a:r>
                        <a:rPr kumimoji="0" lang="en-US" sz="1600" b="0" i="0" u="none" strike="noStrike" cap="none" normalizeH="0" baseline="30000" dirty="0" smtClean="0">
                          <a:ln>
                            <a:noFill/>
                          </a:ln>
                          <a:solidFill>
                            <a:schemeClr val="tx1"/>
                          </a:solidFill>
                          <a:effectLst/>
                          <a:latin typeface="Book Antiqua" panose="02040602050305030304" pitchFamily="18" charset="0"/>
                          <a:cs typeface="Times New Roman" panose="02020603050405020304" pitchFamily="18" charset="0"/>
                        </a:rPr>
                        <a:t>st</a:t>
                      </a:r>
                      <a:r>
                        <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rPr>
                        <a:t> , 9</a:t>
                      </a:r>
                      <a:r>
                        <a:rPr kumimoji="0" lang="en-US" sz="1600" b="0" i="0" u="none" strike="noStrike" cap="none" normalizeH="0" baseline="30000" dirty="0" smtClean="0">
                          <a:ln>
                            <a:noFill/>
                          </a:ln>
                          <a:solidFill>
                            <a:schemeClr val="tx1"/>
                          </a:solidFill>
                          <a:effectLst/>
                          <a:latin typeface="Book Antiqua" panose="02040602050305030304" pitchFamily="18" charset="0"/>
                          <a:cs typeface="Times New Roman" panose="02020603050405020304" pitchFamily="18" charset="0"/>
                        </a:rPr>
                        <a:t>th</a:t>
                      </a:r>
                      <a:r>
                        <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rPr>
                        <a:t> &amp; 11</a:t>
                      </a:r>
                      <a:r>
                        <a:rPr kumimoji="0" lang="en-US" sz="1600" b="0" i="0" u="none" strike="noStrike" cap="none" normalizeH="0" baseline="30000" dirty="0" smtClean="0">
                          <a:ln>
                            <a:noFill/>
                          </a:ln>
                          <a:solidFill>
                            <a:schemeClr val="tx1"/>
                          </a:solidFill>
                          <a:effectLst/>
                          <a:latin typeface="Book Antiqua" panose="02040602050305030304" pitchFamily="18" charset="0"/>
                          <a:cs typeface="Times New Roman" panose="02020603050405020304" pitchFamily="18" charset="0"/>
                        </a:rPr>
                        <a:t>th</a:t>
                      </a:r>
                      <a:r>
                        <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rPr>
                        <a:t> Floor, </a:t>
                      </a:r>
                      <a:endPar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rPr>
                        <a:t>Mohan Dev Building </a:t>
                      </a:r>
                      <a:endPar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rPr>
                        <a:t>13, Tolstoy Marg</a:t>
                      </a:r>
                      <a:endPar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rPr>
                        <a:t>New Delhi-110001</a:t>
                      </a:r>
                      <a:endPar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rPr>
                        <a:t>Tel: 91 11 49292525</a:t>
                      </a:r>
                      <a:endPar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rPr>
                        <a:t>Fax: 91 11 23320484</a:t>
                      </a:r>
                      <a:endPar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rPr>
                        <a:t>E-mail: delhi@vaishlaw.com </a:t>
                      </a:r>
                      <a:endPar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endParaRPr>
                    </a:p>
                  </a:txBody>
                  <a:tcPr marT="45727" marB="45727" horzOverflow="overflow">
                    <a:lnL>
                      <a:noFill/>
                    </a:lnL>
                    <a:lnR>
                      <a:noFill/>
                    </a:lnR>
                    <a:lnT>
                      <a:noFill/>
                    </a:lnT>
                    <a:lnB>
                      <a:noFill/>
                    </a:lnB>
                    <a:lnTlToBr>
                      <a:noFill/>
                    </a:lnTlToBr>
                    <a:lnBlToTr>
                      <a:noFill/>
                    </a:lnBlToTr>
                    <a:noFill/>
                  </a:tcPr>
                </a:tc>
                <a:tc>
                  <a:txBody>
                    <a:bodyPr/>
                    <a:lstStyle>
                      <a:lvl1pPr>
                        <a:spcBef>
                          <a:spcPct val="20000"/>
                        </a:spcBef>
                        <a:spcAft>
                          <a:spcPts val="600"/>
                        </a:spcAft>
                        <a:buClr>
                          <a:srgbClr val="1287C3"/>
                        </a:buClr>
                        <a:buSzPct val="145000"/>
                        <a:buFont typeface="Arial" panose="020B0604020202020204" pitchFamily="34" charset="0"/>
                        <a:defRPr sz="20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defRPr>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defRPr sz="1600">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defRPr sz="14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defRPr sz="1200">
                          <a:solidFill>
                            <a:schemeClr val="tx1"/>
                          </a:solidFill>
                          <a:latin typeface="Corbel" panose="020B0503020204020204" pitchFamily="34" charset="0"/>
                        </a:defRPr>
                      </a:lvl5pPr>
                      <a:lvl6pPr marL="2514600" indent="-228600" fontAlgn="base">
                        <a:spcBef>
                          <a:spcPct val="20000"/>
                        </a:spcBef>
                        <a:spcAft>
                          <a:spcPts val="600"/>
                        </a:spcAft>
                        <a:buClr>
                          <a:srgbClr val="1287C3"/>
                        </a:buClr>
                        <a:buSzPct val="145000"/>
                        <a:buFont typeface="Arial" panose="020B0604020202020204" pitchFamily="34" charset="0"/>
                        <a:defRPr sz="1200">
                          <a:solidFill>
                            <a:schemeClr val="tx1"/>
                          </a:solidFill>
                          <a:latin typeface="Corbel" panose="020B0503020204020204" pitchFamily="34" charset="0"/>
                        </a:defRPr>
                      </a:lvl6pPr>
                      <a:lvl7pPr marL="2971800" indent="-228600" fontAlgn="base">
                        <a:spcBef>
                          <a:spcPct val="20000"/>
                        </a:spcBef>
                        <a:spcAft>
                          <a:spcPts val="600"/>
                        </a:spcAft>
                        <a:buClr>
                          <a:srgbClr val="1287C3"/>
                        </a:buClr>
                        <a:buSzPct val="145000"/>
                        <a:buFont typeface="Arial" panose="020B0604020202020204" pitchFamily="34" charset="0"/>
                        <a:defRPr sz="1200">
                          <a:solidFill>
                            <a:schemeClr val="tx1"/>
                          </a:solidFill>
                          <a:latin typeface="Corbel" panose="020B0503020204020204" pitchFamily="34" charset="0"/>
                        </a:defRPr>
                      </a:lvl7pPr>
                      <a:lvl8pPr marL="3429000" indent="-228600" fontAlgn="base">
                        <a:spcBef>
                          <a:spcPct val="20000"/>
                        </a:spcBef>
                        <a:spcAft>
                          <a:spcPts val="600"/>
                        </a:spcAft>
                        <a:buClr>
                          <a:srgbClr val="1287C3"/>
                        </a:buClr>
                        <a:buSzPct val="145000"/>
                        <a:buFont typeface="Arial" panose="020B0604020202020204" pitchFamily="34" charset="0"/>
                        <a:defRPr sz="1200">
                          <a:solidFill>
                            <a:schemeClr val="tx1"/>
                          </a:solidFill>
                          <a:latin typeface="Corbel" panose="020B0503020204020204" pitchFamily="34" charset="0"/>
                        </a:defRPr>
                      </a:lvl8pPr>
                      <a:lvl9pPr marL="3886200" indent="-228600" fontAlgn="base">
                        <a:spcBef>
                          <a:spcPct val="20000"/>
                        </a:spcBef>
                        <a:spcAft>
                          <a:spcPts val="600"/>
                        </a:spcAft>
                        <a:buClr>
                          <a:srgbClr val="1287C3"/>
                        </a:buClr>
                        <a:buSzPct val="145000"/>
                        <a:buFont typeface="Arial" panose="020B0604020202020204" pitchFamily="34" charset="0"/>
                        <a:defRPr sz="1200">
                          <a:solidFill>
                            <a:schemeClr val="tx1"/>
                          </a:solidFill>
                          <a:latin typeface="Corbel" panose="020B05030202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sz="1600" b="1" i="0" u="sng" strike="noStrike" cap="none" normalizeH="0" baseline="0" dirty="0" smtClean="0">
                          <a:ln>
                            <a:noFill/>
                          </a:ln>
                          <a:solidFill>
                            <a:schemeClr val="accent1"/>
                          </a:solidFill>
                          <a:effectLst/>
                          <a:latin typeface="Book Antiqua" panose="02040602050305030304" pitchFamily="18" charset="0"/>
                          <a:cs typeface="Times New Roman" panose="02020603050405020304" pitchFamily="18" charset="0"/>
                        </a:rPr>
                        <a:t>Mumbai</a:t>
                      </a:r>
                      <a:endParaRPr kumimoji="0" lang="en-US" sz="1600" b="1" i="0" u="sng" strike="noStrike" cap="none" normalizeH="0" baseline="0" dirty="0" smtClean="0">
                        <a:ln>
                          <a:noFill/>
                        </a:ln>
                        <a:solidFill>
                          <a:schemeClr val="accent1"/>
                        </a:solidFill>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rPr>
                        <a:t>106 Peninsula Centre</a:t>
                      </a:r>
                      <a:endPar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rPr>
                        <a:t>(</a:t>
                      </a:r>
                      <a:r>
                        <a:rPr kumimoji="0" lang="en-US" sz="1600" b="0" i="0" u="none" strike="noStrike" cap="none" normalizeH="0" baseline="0" dirty="0" err="1" smtClean="0">
                          <a:ln>
                            <a:noFill/>
                          </a:ln>
                          <a:solidFill>
                            <a:schemeClr val="tx1"/>
                          </a:solidFill>
                          <a:effectLst/>
                          <a:latin typeface="Book Antiqua" panose="02040602050305030304" pitchFamily="18" charset="0"/>
                          <a:cs typeface="Times New Roman" panose="02020603050405020304" pitchFamily="18" charset="0"/>
                        </a:rPr>
                        <a:t>Behid</a:t>
                      </a:r>
                      <a:r>
                        <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rPr>
                        <a:t> </a:t>
                      </a:r>
                      <a:r>
                        <a:rPr kumimoji="0" lang="en-US" sz="1600" b="0" i="0" u="none" strike="noStrike" cap="none" normalizeH="0" baseline="0" dirty="0" err="1" smtClean="0">
                          <a:ln>
                            <a:noFill/>
                          </a:ln>
                          <a:solidFill>
                            <a:schemeClr val="tx1"/>
                          </a:solidFill>
                          <a:effectLst/>
                          <a:latin typeface="Book Antiqua" panose="02040602050305030304" pitchFamily="18" charset="0"/>
                          <a:cs typeface="Times New Roman" panose="02020603050405020304" pitchFamily="18" charset="0"/>
                        </a:rPr>
                        <a:t>Piramal</a:t>
                      </a:r>
                      <a:r>
                        <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rPr>
                        <a:t> Chambers , Income tax Office</a:t>
                      </a:r>
                      <a:endPar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rPr>
                        <a:t>Dr. S.S. Rao Road, </a:t>
                      </a:r>
                      <a:r>
                        <a:rPr kumimoji="0" lang="en-US" sz="1600" b="0" i="0" u="none" strike="noStrike" cap="none" normalizeH="0" baseline="0" dirty="0" err="1" smtClean="0">
                          <a:ln>
                            <a:noFill/>
                          </a:ln>
                          <a:solidFill>
                            <a:schemeClr val="tx1"/>
                          </a:solidFill>
                          <a:effectLst/>
                          <a:latin typeface="Book Antiqua" panose="02040602050305030304" pitchFamily="18" charset="0"/>
                          <a:cs typeface="Times New Roman" panose="02020603050405020304" pitchFamily="18" charset="0"/>
                        </a:rPr>
                        <a:t>Parel</a:t>
                      </a:r>
                      <a:endPar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rPr>
                        <a:t>Mumbai-400012</a:t>
                      </a:r>
                      <a:endPar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rPr>
                        <a:t>Tel: 91 22 42134101</a:t>
                      </a:r>
                      <a:endPar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rPr>
                        <a:t>Fax: 91 22 42134102</a:t>
                      </a:r>
                      <a:endPar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rPr>
                        <a:t>E-mail: mumbai@vaishlaw.com</a:t>
                      </a:r>
                      <a:endPar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endParaRPr>
                    </a:p>
                  </a:txBody>
                  <a:tcPr marT="45727" marB="45727" horzOverflow="overflow">
                    <a:lnL>
                      <a:noFill/>
                    </a:lnL>
                    <a:lnR>
                      <a:noFill/>
                    </a:lnR>
                    <a:lnT>
                      <a:noFill/>
                    </a:lnT>
                    <a:lnB>
                      <a:noFill/>
                    </a:lnB>
                    <a:lnTlToBr>
                      <a:noFill/>
                    </a:lnTlToBr>
                    <a:lnBlToTr>
                      <a:noFill/>
                    </a:lnBlToTr>
                    <a:noFill/>
                  </a:tcPr>
                </a:tc>
                <a:tc>
                  <a:txBody>
                    <a:bodyPr/>
                    <a:lstStyle>
                      <a:lvl1pPr>
                        <a:spcBef>
                          <a:spcPct val="20000"/>
                        </a:spcBef>
                        <a:spcAft>
                          <a:spcPts val="600"/>
                        </a:spcAft>
                        <a:buClr>
                          <a:srgbClr val="1287C3"/>
                        </a:buClr>
                        <a:buSzPct val="145000"/>
                        <a:buFont typeface="Arial" panose="020B0604020202020204" pitchFamily="34" charset="0"/>
                        <a:defRPr sz="20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defRPr>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defRPr sz="1600">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defRPr sz="14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defRPr sz="1200">
                          <a:solidFill>
                            <a:schemeClr val="tx1"/>
                          </a:solidFill>
                          <a:latin typeface="Corbel" panose="020B0503020204020204" pitchFamily="34" charset="0"/>
                        </a:defRPr>
                      </a:lvl5pPr>
                      <a:lvl6pPr marL="2514600" indent="-228600" fontAlgn="base">
                        <a:spcBef>
                          <a:spcPct val="20000"/>
                        </a:spcBef>
                        <a:spcAft>
                          <a:spcPts val="600"/>
                        </a:spcAft>
                        <a:buClr>
                          <a:srgbClr val="1287C3"/>
                        </a:buClr>
                        <a:buSzPct val="145000"/>
                        <a:buFont typeface="Arial" panose="020B0604020202020204" pitchFamily="34" charset="0"/>
                        <a:defRPr sz="1200">
                          <a:solidFill>
                            <a:schemeClr val="tx1"/>
                          </a:solidFill>
                          <a:latin typeface="Corbel" panose="020B0503020204020204" pitchFamily="34" charset="0"/>
                        </a:defRPr>
                      </a:lvl6pPr>
                      <a:lvl7pPr marL="2971800" indent="-228600" fontAlgn="base">
                        <a:spcBef>
                          <a:spcPct val="20000"/>
                        </a:spcBef>
                        <a:spcAft>
                          <a:spcPts val="600"/>
                        </a:spcAft>
                        <a:buClr>
                          <a:srgbClr val="1287C3"/>
                        </a:buClr>
                        <a:buSzPct val="145000"/>
                        <a:buFont typeface="Arial" panose="020B0604020202020204" pitchFamily="34" charset="0"/>
                        <a:defRPr sz="1200">
                          <a:solidFill>
                            <a:schemeClr val="tx1"/>
                          </a:solidFill>
                          <a:latin typeface="Corbel" panose="020B0503020204020204" pitchFamily="34" charset="0"/>
                        </a:defRPr>
                      </a:lvl7pPr>
                      <a:lvl8pPr marL="3429000" indent="-228600" fontAlgn="base">
                        <a:spcBef>
                          <a:spcPct val="20000"/>
                        </a:spcBef>
                        <a:spcAft>
                          <a:spcPts val="600"/>
                        </a:spcAft>
                        <a:buClr>
                          <a:srgbClr val="1287C3"/>
                        </a:buClr>
                        <a:buSzPct val="145000"/>
                        <a:buFont typeface="Arial" panose="020B0604020202020204" pitchFamily="34" charset="0"/>
                        <a:defRPr sz="1200">
                          <a:solidFill>
                            <a:schemeClr val="tx1"/>
                          </a:solidFill>
                          <a:latin typeface="Corbel" panose="020B0503020204020204" pitchFamily="34" charset="0"/>
                        </a:defRPr>
                      </a:lvl8pPr>
                      <a:lvl9pPr marL="3886200" indent="-228600" fontAlgn="base">
                        <a:spcBef>
                          <a:spcPct val="20000"/>
                        </a:spcBef>
                        <a:spcAft>
                          <a:spcPts val="600"/>
                        </a:spcAft>
                        <a:buClr>
                          <a:srgbClr val="1287C3"/>
                        </a:buClr>
                        <a:buSzPct val="145000"/>
                        <a:buFont typeface="Arial" panose="020B0604020202020204" pitchFamily="34" charset="0"/>
                        <a:defRPr sz="1200">
                          <a:solidFill>
                            <a:schemeClr val="tx1"/>
                          </a:solidFill>
                          <a:latin typeface="Corbel" panose="020B05030202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sz="1600" b="1" i="0" u="sng" strike="noStrike" cap="none" normalizeH="0" baseline="0" dirty="0" smtClean="0">
                          <a:ln>
                            <a:noFill/>
                          </a:ln>
                          <a:solidFill>
                            <a:schemeClr val="accent1"/>
                          </a:solidFill>
                          <a:effectLst/>
                          <a:latin typeface="Book Antiqua" panose="02040602050305030304" pitchFamily="18" charset="0"/>
                          <a:cs typeface="Times New Roman" panose="02020603050405020304" pitchFamily="18" charset="0"/>
                        </a:rPr>
                        <a:t>Bangalore</a:t>
                      </a:r>
                      <a:r>
                        <a:rPr kumimoji="0" lang="en-US" sz="1600" b="1" i="0" u="none" strike="noStrike" cap="none" normalizeH="0" baseline="0" dirty="0" smtClean="0">
                          <a:ln>
                            <a:noFill/>
                          </a:ln>
                          <a:solidFill>
                            <a:schemeClr val="accent1"/>
                          </a:solidFill>
                          <a:effectLst/>
                          <a:latin typeface="Book Antiqua" panose="02040602050305030304" pitchFamily="18" charset="0"/>
                          <a:cs typeface="Times New Roman" panose="02020603050405020304" pitchFamily="18" charset="0"/>
                        </a:rPr>
                        <a:t> </a:t>
                      </a:r>
                      <a:endParaRPr kumimoji="0" lang="en-US" sz="1600" b="1" i="0" u="none" strike="noStrike" cap="none" normalizeH="0" baseline="0" dirty="0" smtClean="0">
                        <a:ln>
                          <a:noFill/>
                        </a:ln>
                        <a:solidFill>
                          <a:schemeClr val="accent1"/>
                        </a:solidFill>
                        <a:effectLst/>
                        <a:latin typeface="Book Antiqua" panose="02040602050305030304" pitchFamily="18" charset="0"/>
                        <a:cs typeface="Times New Roman" panose="02020603050405020304" pitchFamily="18" charset="0"/>
                      </a:endParaRPr>
                    </a:p>
                    <a:p>
                      <a:pPr>
                        <a:defRPr/>
                      </a:pPr>
                      <a:r>
                        <a:rPr lang="en-US" sz="1600" dirty="0" smtClean="0">
                          <a:solidFill>
                            <a:srgbClr val="000000"/>
                          </a:solidFill>
                          <a:latin typeface="Times New Roman" panose="02020603050405020304" pitchFamily="18" charset="0"/>
                          <a:cs typeface="Times New Roman" panose="02020603050405020304" pitchFamily="18" charset="0"/>
                        </a:rPr>
                        <a:t>565/B, 7</a:t>
                      </a:r>
                      <a:r>
                        <a:rPr lang="en-US" sz="1600" baseline="30000" dirty="0" smtClean="0">
                          <a:solidFill>
                            <a:srgbClr val="000000"/>
                          </a:solidFill>
                          <a:latin typeface="Times New Roman" panose="02020603050405020304" pitchFamily="18" charset="0"/>
                          <a:cs typeface="Times New Roman" panose="02020603050405020304" pitchFamily="18" charset="0"/>
                        </a:rPr>
                        <a:t>th</a:t>
                      </a:r>
                      <a:r>
                        <a:rPr lang="en-US" sz="1600" dirty="0" smtClean="0">
                          <a:solidFill>
                            <a:srgbClr val="000000"/>
                          </a:solidFill>
                          <a:latin typeface="Times New Roman" panose="02020603050405020304" pitchFamily="18" charset="0"/>
                          <a:cs typeface="Times New Roman" panose="02020603050405020304" pitchFamily="18" charset="0"/>
                        </a:rPr>
                        <a:t> Main,</a:t>
                      </a:r>
                      <a:endParaRPr lang="en-US" sz="1600" dirty="0" smtClean="0">
                        <a:solidFill>
                          <a:srgbClr val="000000"/>
                        </a:solidFill>
                        <a:latin typeface="Times New Roman" panose="02020603050405020304" pitchFamily="18" charset="0"/>
                        <a:cs typeface="Times New Roman" panose="02020603050405020304" pitchFamily="18" charset="0"/>
                      </a:endParaRPr>
                    </a:p>
                    <a:p>
                      <a:pPr>
                        <a:defRPr/>
                      </a:pPr>
                      <a:r>
                        <a:rPr lang="en-US" sz="1600" dirty="0" smtClean="0">
                          <a:solidFill>
                            <a:srgbClr val="000000"/>
                          </a:solidFill>
                          <a:latin typeface="Times New Roman" panose="02020603050405020304" pitchFamily="18" charset="0"/>
                          <a:cs typeface="Times New Roman" panose="02020603050405020304" pitchFamily="18" charset="0"/>
                        </a:rPr>
                        <a:t>HAL 2</a:t>
                      </a:r>
                      <a:r>
                        <a:rPr lang="en-US" sz="1600" baseline="30000" dirty="0" smtClean="0">
                          <a:solidFill>
                            <a:srgbClr val="000000"/>
                          </a:solidFill>
                          <a:latin typeface="Times New Roman" panose="02020603050405020304" pitchFamily="18" charset="0"/>
                          <a:cs typeface="Times New Roman" panose="02020603050405020304" pitchFamily="18" charset="0"/>
                        </a:rPr>
                        <a:t>nd</a:t>
                      </a:r>
                      <a:r>
                        <a:rPr lang="en-US" sz="1600" dirty="0" smtClean="0">
                          <a:solidFill>
                            <a:srgbClr val="000000"/>
                          </a:solidFill>
                          <a:latin typeface="Times New Roman" panose="02020603050405020304" pitchFamily="18" charset="0"/>
                          <a:cs typeface="Times New Roman" panose="02020603050405020304" pitchFamily="18" charset="0"/>
                        </a:rPr>
                        <a:t> Stage,</a:t>
                      </a:r>
                      <a:endParaRPr lang="en-US" sz="1600" dirty="0" smtClean="0">
                        <a:solidFill>
                          <a:srgbClr val="000000"/>
                        </a:solidFill>
                        <a:latin typeface="Times New Roman" panose="02020603050405020304" pitchFamily="18" charset="0"/>
                        <a:cs typeface="Times New Roman" panose="02020603050405020304" pitchFamily="18" charset="0"/>
                      </a:endParaRPr>
                    </a:p>
                    <a:p>
                      <a:pPr>
                        <a:defRPr/>
                      </a:pPr>
                      <a:r>
                        <a:rPr lang="en-US" sz="1600" dirty="0" err="1" smtClean="0">
                          <a:solidFill>
                            <a:srgbClr val="000000"/>
                          </a:solidFill>
                          <a:latin typeface="Times New Roman" panose="02020603050405020304" pitchFamily="18" charset="0"/>
                          <a:cs typeface="Times New Roman" panose="02020603050405020304" pitchFamily="18" charset="0"/>
                        </a:rPr>
                        <a:t>Indiranagar</a:t>
                      </a:r>
                      <a:r>
                        <a:rPr lang="en-US" sz="1600" dirty="0" smtClean="0">
                          <a:solidFill>
                            <a:srgbClr val="000000"/>
                          </a:solidFill>
                          <a:latin typeface="Times New Roman" panose="02020603050405020304" pitchFamily="18" charset="0"/>
                          <a:cs typeface="Times New Roman" panose="02020603050405020304" pitchFamily="18" charset="0"/>
                        </a:rPr>
                        <a:t>, Bengaluru- 560038</a:t>
                      </a:r>
                      <a:endParaRPr lang="en-US" sz="1600" dirty="0" smtClean="0">
                        <a:solidFill>
                          <a:srgbClr val="000000"/>
                        </a:solidFill>
                        <a:latin typeface="Times New Roman" panose="02020603050405020304" pitchFamily="18" charset="0"/>
                        <a:cs typeface="Times New Roman" panose="02020603050405020304" pitchFamily="18" charset="0"/>
                      </a:endParaRPr>
                    </a:p>
                    <a:p>
                      <a:pPr>
                        <a:defRPr/>
                      </a:pPr>
                      <a:r>
                        <a:rPr lang="en-US" sz="1600" dirty="0" smtClean="0">
                          <a:solidFill>
                            <a:srgbClr val="000000"/>
                          </a:solidFill>
                          <a:latin typeface="Times New Roman" panose="02020603050405020304" pitchFamily="18" charset="0"/>
                          <a:cs typeface="Times New Roman" panose="02020603050405020304" pitchFamily="18" charset="0"/>
                        </a:rPr>
                        <a:t>Email: </a:t>
                      </a:r>
                      <a:r>
                        <a:rPr lang="en-US" sz="1600" dirty="0" smtClean="0">
                          <a:solidFill>
                            <a:srgbClr val="0000FF"/>
                          </a:solidFill>
                          <a:latin typeface="Times New Roman" panose="02020603050405020304" pitchFamily="18" charset="0"/>
                          <a:cs typeface="Times New Roman" panose="02020603050405020304" pitchFamily="18" charset="0"/>
                          <a:hlinkClick r:id="rId1"/>
                        </a:rPr>
                        <a:t>bangalore@vaishlaw.com</a:t>
                      </a:r>
                      <a:endParaRPr lang="en-US" sz="1600" dirty="0" smtClean="0">
                        <a:solidFill>
                          <a:srgbClr val="0000FF"/>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1600" b="0" i="0" u="none" strike="noStrike" cap="none" normalizeH="0" baseline="0" dirty="0" smtClean="0">
                        <a:ln>
                          <a:noFill/>
                        </a:ln>
                        <a:solidFill>
                          <a:schemeClr val="tx1"/>
                        </a:solidFill>
                        <a:effectLst/>
                        <a:latin typeface="Book Antiqua" panose="02040602050305030304" pitchFamily="18" charset="0"/>
                        <a:cs typeface="Times New Roman" panose="02020603050405020304" pitchFamily="18" charset="0"/>
                      </a:endParaRPr>
                    </a:p>
                  </a:txBody>
                  <a:tcPr marT="45727" marB="45727" horzOverflow="overflow">
                    <a:lnL>
                      <a:noFill/>
                    </a:lnL>
                    <a:lnR>
                      <a:noFill/>
                    </a:lnR>
                    <a:lnT>
                      <a:noFill/>
                    </a:lnT>
                    <a:lnB>
                      <a:noFill/>
                    </a:lnB>
                    <a:lnTlToBr>
                      <a:noFill/>
                    </a:lnTlToBr>
                    <a:lnBlToTr>
                      <a:noFill/>
                    </a:lnBlToTr>
                    <a:noFill/>
                  </a:tcPr>
                </a:tc>
              </a:tr>
            </a:tbl>
          </a:graphicData>
        </a:graphic>
      </p:graphicFrame>
      <p:sp>
        <p:nvSpPr>
          <p:cNvPr id="83977" name="TextBox 6"/>
          <p:cNvSpPr txBox="1">
            <a:spLocks noChangeArrowheads="1"/>
          </p:cNvSpPr>
          <p:nvPr/>
        </p:nvSpPr>
        <p:spPr bwMode="auto">
          <a:xfrm>
            <a:off x="1981200" y="1371600"/>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35">
              <a:tabLst>
                <a:tab pos="0" algn="l"/>
              </a:tabLst>
              <a:defRPr>
                <a:solidFill>
                  <a:schemeClr val="tx1"/>
                </a:solidFill>
                <a:latin typeface="Corbel" panose="020B0503020204020204" pitchFamily="34" charset="0"/>
              </a:defRPr>
            </a:lvl1pPr>
            <a:lvl2pPr marL="742950" indent="-285750" defTabSz="-635">
              <a:tabLst>
                <a:tab pos="0" algn="l"/>
              </a:tabLst>
              <a:defRPr>
                <a:solidFill>
                  <a:schemeClr val="tx1"/>
                </a:solidFill>
                <a:latin typeface="Corbel" panose="020B0503020204020204" pitchFamily="34" charset="0"/>
              </a:defRPr>
            </a:lvl2pPr>
            <a:lvl3pPr marL="1143000" indent="-228600" defTabSz="-635">
              <a:tabLst>
                <a:tab pos="0" algn="l"/>
              </a:tabLst>
              <a:defRPr>
                <a:solidFill>
                  <a:schemeClr val="tx1"/>
                </a:solidFill>
                <a:latin typeface="Corbel" panose="020B0503020204020204" pitchFamily="34" charset="0"/>
              </a:defRPr>
            </a:lvl3pPr>
            <a:lvl4pPr marL="1600200" indent="-228600" defTabSz="-635">
              <a:tabLst>
                <a:tab pos="0" algn="l"/>
              </a:tabLst>
              <a:defRPr>
                <a:solidFill>
                  <a:schemeClr val="tx1"/>
                </a:solidFill>
                <a:latin typeface="Corbel" panose="020B0503020204020204" pitchFamily="34" charset="0"/>
              </a:defRPr>
            </a:lvl4pPr>
            <a:lvl5pPr marL="2057400" indent="-228600" defTabSz="-635">
              <a:tabLst>
                <a:tab pos="0" algn="l"/>
              </a:tabLst>
              <a:defRPr>
                <a:solidFill>
                  <a:schemeClr val="tx1"/>
                </a:solidFill>
                <a:latin typeface="Corbel" panose="020B0503020204020204" pitchFamily="34" charset="0"/>
              </a:defRPr>
            </a:lvl5pPr>
            <a:lvl6pPr marL="2514600" indent="-228600" defTabSz="-635" fontAlgn="base">
              <a:spcBef>
                <a:spcPct val="0"/>
              </a:spcBef>
              <a:spcAft>
                <a:spcPct val="0"/>
              </a:spcAft>
              <a:tabLst>
                <a:tab pos="0" algn="l"/>
              </a:tabLst>
              <a:defRPr>
                <a:solidFill>
                  <a:schemeClr val="tx1"/>
                </a:solidFill>
                <a:latin typeface="Corbel" panose="020B0503020204020204" pitchFamily="34" charset="0"/>
              </a:defRPr>
            </a:lvl6pPr>
            <a:lvl7pPr marL="2971800" indent="-228600" defTabSz="-635" fontAlgn="base">
              <a:spcBef>
                <a:spcPct val="0"/>
              </a:spcBef>
              <a:spcAft>
                <a:spcPct val="0"/>
              </a:spcAft>
              <a:tabLst>
                <a:tab pos="0" algn="l"/>
              </a:tabLst>
              <a:defRPr>
                <a:solidFill>
                  <a:schemeClr val="tx1"/>
                </a:solidFill>
                <a:latin typeface="Corbel" panose="020B0503020204020204" pitchFamily="34" charset="0"/>
              </a:defRPr>
            </a:lvl7pPr>
            <a:lvl8pPr marL="3429000" indent="-228600" defTabSz="-635" fontAlgn="base">
              <a:spcBef>
                <a:spcPct val="0"/>
              </a:spcBef>
              <a:spcAft>
                <a:spcPct val="0"/>
              </a:spcAft>
              <a:tabLst>
                <a:tab pos="0" algn="l"/>
              </a:tabLst>
              <a:defRPr>
                <a:solidFill>
                  <a:schemeClr val="tx1"/>
                </a:solidFill>
                <a:latin typeface="Corbel" panose="020B0503020204020204" pitchFamily="34" charset="0"/>
              </a:defRPr>
            </a:lvl8pPr>
            <a:lvl9pPr marL="3886200" indent="-228600" defTabSz="-635" fontAlgn="base">
              <a:spcBef>
                <a:spcPct val="0"/>
              </a:spcBef>
              <a:spcAft>
                <a:spcPct val="0"/>
              </a:spcAft>
              <a:tabLst>
                <a:tab pos="0" algn="l"/>
              </a:tabLst>
              <a:defRPr>
                <a:solidFill>
                  <a:schemeClr val="tx1"/>
                </a:solidFill>
                <a:latin typeface="Corbel" panose="020B0503020204020204" pitchFamily="34" charset="0"/>
              </a:defRPr>
            </a:lvl9pPr>
          </a:lstStyle>
          <a:p>
            <a:pPr algn="just" eaLnBrk="1" hangingPunct="1"/>
            <a:r>
              <a:rPr lang="en-US" altLang="en-US" sz="1600" b="1" dirty="0">
                <a:solidFill>
                  <a:srgbClr val="000000"/>
                </a:solidFill>
                <a:latin typeface="Book Antiqua" panose="02040602050305030304" pitchFamily="18" charset="0"/>
              </a:rPr>
              <a:t>For any further clarifications, </a:t>
            </a:r>
            <a:r>
              <a:rPr lang="en-US" altLang="en-US" sz="1600" b="1" dirty="0" smtClean="0">
                <a:solidFill>
                  <a:srgbClr val="000000"/>
                </a:solidFill>
                <a:latin typeface="Book Antiqua" panose="02040602050305030304" pitchFamily="18" charset="0"/>
              </a:rPr>
              <a:t>you may contact – SATWINDER SINGH, PARTNER</a:t>
            </a:r>
            <a:r>
              <a:rPr lang="en-US" altLang="en-US" sz="1600" dirty="0" smtClean="0">
                <a:solidFill>
                  <a:srgbClr val="000000"/>
                </a:solidFill>
                <a:latin typeface="Book Antiqua" panose="02040602050305030304" pitchFamily="18" charset="0"/>
              </a:rPr>
              <a:t>  </a:t>
            </a:r>
            <a:r>
              <a:rPr lang="en-US" altLang="en-US" sz="1600" b="1" dirty="0">
                <a:solidFill>
                  <a:srgbClr val="000000"/>
                </a:solidFill>
                <a:latin typeface="Book Antiqua" panose="02040602050305030304" pitchFamily="18" charset="0"/>
              </a:rPr>
              <a:t>Vaish Associates </a:t>
            </a:r>
            <a:r>
              <a:rPr lang="en-US" altLang="en-US" sz="1600" b="1" dirty="0" smtClean="0">
                <a:solidFill>
                  <a:srgbClr val="000000"/>
                </a:solidFill>
                <a:latin typeface="Book Antiqua" panose="02040602050305030304" pitchFamily="18" charset="0"/>
              </a:rPr>
              <a:t>Advocates(</a:t>
            </a:r>
            <a:r>
              <a:rPr lang="en-US" altLang="en-US" sz="1600" b="1" u="sng" dirty="0">
                <a:solidFill>
                  <a:schemeClr val="accent1">
                    <a:lumMod val="75000"/>
                  </a:schemeClr>
                </a:solidFill>
                <a:latin typeface="Book Antiqua" panose="02040602050305030304" pitchFamily="18" charset="0"/>
              </a:rPr>
              <a:t>satwinder</a:t>
            </a:r>
            <a:r>
              <a:rPr lang="en-US" altLang="en-US" sz="1600" b="1" dirty="0">
                <a:solidFill>
                  <a:srgbClr val="000000"/>
                </a:solidFill>
                <a:latin typeface="Book Antiqua" panose="02040602050305030304" pitchFamily="18" charset="0"/>
                <a:hlinkClick r:id="rId2"/>
              </a:rPr>
              <a:t>@vaishlaw.com</a:t>
            </a:r>
            <a:r>
              <a:rPr lang="en-US" altLang="en-US" sz="1600" b="1" dirty="0">
                <a:solidFill>
                  <a:srgbClr val="000000"/>
                </a:solidFill>
                <a:latin typeface="Book Antiqua" panose="02040602050305030304" pitchFamily="18" charset="0"/>
              </a:rPr>
              <a:t> </a:t>
            </a:r>
            <a:r>
              <a:rPr lang="en-US" altLang="en-US" sz="1600" b="1" dirty="0" smtClean="0">
                <a:solidFill>
                  <a:srgbClr val="000000"/>
                </a:solidFill>
                <a:latin typeface="Book Antiqua" panose="02040602050305030304" pitchFamily="18" charset="0"/>
              </a:rPr>
              <a:t>/ +91-9958535300).</a:t>
            </a:r>
            <a:endParaRPr lang="en-US" altLang="en-US" sz="1600" dirty="0">
              <a:latin typeface="Book Antiqua" panose="02040602050305030304"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p:nvPr/>
        </p:nvSpPr>
        <p:spPr>
          <a:xfrm>
            <a:off x="-12879" y="-38637"/>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smtClean="0">
                <a:solidFill>
                  <a:schemeClr val="bg1"/>
                </a:solidFill>
                <a:latin typeface="Cambria" panose="02040503050406030204" pitchFamily="18" charset="0"/>
                <a:cs typeface="Times New Roman" panose="02020603050405020304" pitchFamily="18" charset="0"/>
              </a:rPr>
              <a:t>Why is it needed?</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3"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sp>
        <p:nvSpPr>
          <p:cNvPr id="4" name="TextBox 3"/>
          <p:cNvSpPr txBox="1"/>
          <p:nvPr/>
        </p:nvSpPr>
        <p:spPr>
          <a:xfrm>
            <a:off x="384219" y="1313644"/>
            <a:ext cx="5705341" cy="4585871"/>
          </a:xfrm>
          <a:prstGeom prst="rect">
            <a:avLst/>
          </a:prstGeom>
          <a:noFill/>
        </p:spPr>
        <p:txBody>
          <a:bodyPr wrap="square" rtlCol="0">
            <a:spAutoFit/>
          </a:bodyPr>
          <a:lstStyle/>
          <a:p>
            <a:pPr marL="285750" indent="-285750" algn="just">
              <a:buFont typeface="Wingdings" panose="05000000000000000000" pitchFamily="2" charset="2"/>
              <a:buChar char="q"/>
            </a:pPr>
            <a:r>
              <a:rPr lang="en-US" sz="1600" dirty="0" smtClean="0"/>
              <a:t>Indian Banks have become immensely vulnerable to ineffective &amp; poor recovery mechanism on corporate loans;</a:t>
            </a:r>
            <a:endParaRPr lang="en-US" sz="1600" dirty="0" smtClean="0"/>
          </a:p>
          <a:p>
            <a:pPr marL="285750" indent="-285750" algn="just"/>
            <a:endParaRPr lang="en-IN" sz="1600" dirty="0" smtClean="0"/>
          </a:p>
          <a:p>
            <a:pPr marL="285750" indent="-285750" algn="just">
              <a:buClr>
                <a:schemeClr val="accent1">
                  <a:lumMod val="75000"/>
                </a:schemeClr>
              </a:buClr>
              <a:buFont typeface="Wingdings" panose="05000000000000000000" pitchFamily="2" charset="2"/>
              <a:buChar char="q"/>
              <a:defRPr/>
            </a:pPr>
            <a:r>
              <a:rPr lang="en-US" sz="1600" dirty="0" smtClean="0"/>
              <a:t>Gross </a:t>
            </a:r>
            <a:r>
              <a:rPr lang="en-US" sz="1600" dirty="0"/>
              <a:t>NPAs of the banking industry </a:t>
            </a:r>
            <a:r>
              <a:rPr lang="en-US" sz="1600" dirty="0" smtClean="0"/>
              <a:t>rise from </a:t>
            </a:r>
            <a:r>
              <a:rPr lang="en-US" sz="1600" b="1" dirty="0"/>
              <a:t>2.4% </a:t>
            </a:r>
            <a:r>
              <a:rPr lang="en-US" sz="1600" dirty="0" smtClean="0"/>
              <a:t>to </a:t>
            </a:r>
            <a:r>
              <a:rPr lang="en-US" sz="1600" b="1" dirty="0" smtClean="0"/>
              <a:t>4.8% </a:t>
            </a:r>
            <a:r>
              <a:rPr lang="en-US" sz="1600" dirty="0" smtClean="0"/>
              <a:t>from 2008 to 2015;</a:t>
            </a:r>
            <a:endParaRPr lang="en-US" sz="1600" dirty="0" smtClean="0"/>
          </a:p>
          <a:p>
            <a:pPr marL="285750" indent="-285750" algn="just">
              <a:buClr>
                <a:schemeClr val="accent1">
                  <a:lumMod val="75000"/>
                </a:schemeClr>
              </a:buClr>
              <a:buFont typeface="Wingdings" panose="05000000000000000000" pitchFamily="2" charset="2"/>
              <a:buChar char="q"/>
              <a:defRPr/>
            </a:pPr>
            <a:endParaRPr lang="en-US" sz="1600" dirty="0" smtClean="0"/>
          </a:p>
          <a:p>
            <a:pPr marL="285750" indent="-285750" algn="just">
              <a:buClr>
                <a:schemeClr val="accent1">
                  <a:lumMod val="75000"/>
                </a:schemeClr>
              </a:buClr>
              <a:buFont typeface="Wingdings" panose="05000000000000000000" pitchFamily="2" charset="2"/>
              <a:buChar char="q"/>
              <a:defRPr/>
            </a:pPr>
            <a:r>
              <a:rPr lang="en-US" sz="1600" dirty="0" smtClean="0"/>
              <a:t>Restructured </a:t>
            </a:r>
            <a:r>
              <a:rPr lang="en-US" sz="1600" dirty="0"/>
              <a:t>advances </a:t>
            </a:r>
            <a:r>
              <a:rPr lang="en-US" sz="1600" dirty="0" smtClean="0"/>
              <a:t>have increased from </a:t>
            </a:r>
            <a:r>
              <a:rPr lang="en-US" sz="1600" b="1" dirty="0"/>
              <a:t>1.2 % </a:t>
            </a:r>
            <a:r>
              <a:rPr lang="en-US" sz="1600" dirty="0"/>
              <a:t>in 2008 to </a:t>
            </a:r>
            <a:r>
              <a:rPr lang="en-US" sz="1600" b="1" dirty="0"/>
              <a:t>6.8 %</a:t>
            </a:r>
            <a:r>
              <a:rPr lang="en-US" sz="1600" dirty="0"/>
              <a:t> in </a:t>
            </a:r>
            <a:r>
              <a:rPr lang="en-US" sz="1600" dirty="0" smtClean="0"/>
              <a:t>2015;</a:t>
            </a:r>
            <a:endParaRPr lang="en-US" sz="1600" dirty="0" smtClean="0"/>
          </a:p>
          <a:p>
            <a:pPr marL="285750" indent="-285750" algn="just">
              <a:buClr>
                <a:schemeClr val="accent1">
                  <a:lumMod val="75000"/>
                </a:schemeClr>
              </a:buClr>
              <a:buFont typeface="Wingdings" panose="05000000000000000000" pitchFamily="2" charset="2"/>
              <a:buChar char="q"/>
              <a:defRPr/>
            </a:pPr>
            <a:endParaRPr lang="en-US" sz="1600" dirty="0" smtClean="0"/>
          </a:p>
          <a:p>
            <a:pPr marL="285750" indent="-285750" algn="just">
              <a:buClr>
                <a:schemeClr val="accent1">
                  <a:lumMod val="75000"/>
                </a:schemeClr>
              </a:buClr>
              <a:buFont typeface="Wingdings" panose="05000000000000000000" pitchFamily="2" charset="2"/>
              <a:buChar char="q"/>
              <a:defRPr/>
            </a:pPr>
            <a:r>
              <a:rPr lang="en-US" sz="1600" dirty="0" smtClean="0"/>
              <a:t>Nearly 60,000 bankruptcy cases pending in courts;</a:t>
            </a:r>
            <a:endParaRPr lang="en-US" sz="1600" dirty="0" smtClean="0"/>
          </a:p>
          <a:p>
            <a:pPr marL="285750" indent="-285750" algn="just">
              <a:buClr>
                <a:schemeClr val="accent1">
                  <a:lumMod val="75000"/>
                </a:schemeClr>
              </a:buClr>
              <a:buFont typeface="Wingdings" panose="05000000000000000000" pitchFamily="2" charset="2"/>
              <a:buChar char="q"/>
              <a:defRPr/>
            </a:pPr>
            <a:endParaRPr lang="en-US" sz="1600" dirty="0" smtClean="0"/>
          </a:p>
          <a:p>
            <a:pPr marL="285750" indent="-285750" algn="just">
              <a:buClr>
                <a:schemeClr val="accent1">
                  <a:lumMod val="75000"/>
                </a:schemeClr>
              </a:buClr>
              <a:buFont typeface="Wingdings" panose="05000000000000000000" pitchFamily="2" charset="2"/>
              <a:buChar char="q"/>
              <a:defRPr/>
            </a:pPr>
            <a:r>
              <a:rPr lang="en-US" sz="1600" dirty="0" smtClean="0"/>
              <a:t>World Bank </a:t>
            </a:r>
            <a:r>
              <a:rPr lang="en-US" sz="1600" dirty="0"/>
              <a:t>Report – “4 years to wind up an ailing company in India, almost twice as long as it does in China, 1.5 years in other member countries of OECD</a:t>
            </a:r>
            <a:r>
              <a:rPr lang="en-US" sz="1600" dirty="0" smtClean="0"/>
              <a:t>”; and</a:t>
            </a:r>
            <a:endParaRPr lang="en-US" sz="1600" dirty="0" smtClean="0"/>
          </a:p>
          <a:p>
            <a:pPr marL="285750" indent="-285750" algn="just">
              <a:buClr>
                <a:schemeClr val="accent1">
                  <a:lumMod val="75000"/>
                </a:schemeClr>
              </a:buClr>
              <a:buFont typeface="Wingdings" panose="05000000000000000000" pitchFamily="2" charset="2"/>
              <a:buChar char="q"/>
              <a:defRPr/>
            </a:pPr>
            <a:endParaRPr lang="en-US" sz="1600" dirty="0" smtClean="0"/>
          </a:p>
          <a:p>
            <a:pPr marL="285750" indent="-285750" algn="just">
              <a:buClr>
                <a:schemeClr val="accent1">
                  <a:lumMod val="75000"/>
                </a:schemeClr>
              </a:buClr>
              <a:buFont typeface="Wingdings" panose="05000000000000000000" pitchFamily="2" charset="2"/>
              <a:buChar char="q"/>
              <a:defRPr/>
            </a:pPr>
            <a:r>
              <a:rPr lang="en-US" sz="1600" dirty="0" smtClean="0"/>
              <a:t>Recovery </a:t>
            </a:r>
            <a:r>
              <a:rPr lang="en-US" sz="1600" dirty="0"/>
              <a:t>of debts – too low vis-à-vis other </a:t>
            </a:r>
            <a:r>
              <a:rPr lang="en-US" sz="1600" dirty="0" smtClean="0"/>
              <a:t>countries.</a:t>
            </a:r>
            <a:endParaRPr lang="en-US" sz="1600" dirty="0"/>
          </a:p>
          <a:p>
            <a:pPr marL="285750" indent="-285750" algn="just">
              <a:buClr>
                <a:schemeClr val="accent1">
                  <a:lumMod val="75000"/>
                </a:schemeClr>
              </a:buClr>
              <a:buFont typeface="Wingdings" panose="05000000000000000000" pitchFamily="2" charset="2"/>
              <a:buChar char="q"/>
              <a:defRPr/>
            </a:pPr>
            <a:endParaRPr lang="en-US" dirty="0"/>
          </a:p>
          <a:p>
            <a:endParaRPr lang="en-IN" dirty="0"/>
          </a:p>
        </p:txBody>
      </p:sp>
      <p:pic>
        <p:nvPicPr>
          <p:cNvPr id="6" name="Picture 2" descr="Image result for rajan on clearing NPA from bank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48529" y="1313644"/>
            <a:ext cx="4739425" cy="4675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p:nvPr/>
        </p:nvSpPr>
        <p:spPr>
          <a:xfrm>
            <a:off x="-12879" y="-38637"/>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2800" b="1" dirty="0" smtClean="0">
                <a:solidFill>
                  <a:schemeClr val="bg1"/>
                </a:solidFill>
                <a:latin typeface="Cambria" panose="02040503050406030204" pitchFamily="18" charset="0"/>
                <a:cs typeface="Times New Roman" panose="02020603050405020304" pitchFamily="18" charset="0"/>
              </a:rPr>
              <a:t>Understanding the Code</a:t>
            </a:r>
            <a:endParaRPr lang="en-IN" sz="2800" b="1" dirty="0">
              <a:solidFill>
                <a:schemeClr val="bg1"/>
              </a:solidFill>
              <a:latin typeface="Cambria" panose="02040503050406030204" pitchFamily="18" charset="0"/>
              <a:cs typeface="Times New Roman" panose="02020603050405020304" pitchFamily="18" charset="0"/>
            </a:endParaRPr>
          </a:p>
        </p:txBody>
      </p:sp>
      <p:sp>
        <p:nvSpPr>
          <p:cNvPr id="4"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200" i="1" dirty="0" smtClean="0">
                <a:solidFill>
                  <a:schemeClr val="bg1"/>
                </a:solidFill>
                <a:latin typeface="Verdana" panose="020B0604030504040204" pitchFamily="34" charset="0"/>
              </a:rPr>
              <a:t>Vaish Associates									             Privileged &amp; Confidential</a:t>
            </a:r>
            <a:endParaRPr lang="en-US" sz="1200" i="1" dirty="0">
              <a:solidFill>
                <a:schemeClr val="bg1"/>
              </a:solidFill>
              <a:latin typeface="Verdana" panose="020B0604030504040204" pitchFamily="34" charset="0"/>
            </a:endParaRPr>
          </a:p>
        </p:txBody>
      </p:sp>
      <p:graphicFrame>
        <p:nvGraphicFramePr>
          <p:cNvPr id="5" name="Diagram 4"/>
          <p:cNvGraphicFramePr/>
          <p:nvPr/>
        </p:nvGraphicFramePr>
        <p:xfrm>
          <a:off x="5189538" y="785611"/>
          <a:ext cx="812800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TextBox 6"/>
          <p:cNvSpPr txBox="1"/>
          <p:nvPr/>
        </p:nvSpPr>
        <p:spPr>
          <a:xfrm>
            <a:off x="300038" y="1100138"/>
            <a:ext cx="4586287" cy="369332"/>
          </a:xfrm>
          <a:prstGeom prst="rect">
            <a:avLst/>
          </a:prstGeom>
          <a:solidFill>
            <a:schemeClr val="accent4">
              <a:lumMod val="60000"/>
              <a:lumOff val="40000"/>
            </a:schemeClr>
          </a:solidFill>
        </p:spPr>
        <p:txBody>
          <a:bodyPr wrap="square" rtlCol="0">
            <a:spAutoFit/>
          </a:bodyPr>
          <a:lstStyle/>
          <a:p>
            <a:pPr algn="ctr"/>
            <a:r>
              <a:rPr lang="en-IN" b="1" dirty="0" smtClean="0"/>
              <a:t>Differentiation</a:t>
            </a:r>
            <a:endParaRPr lang="en-IN" b="1" dirty="0" smtClean="0"/>
          </a:p>
        </p:txBody>
      </p:sp>
      <p:sp>
        <p:nvSpPr>
          <p:cNvPr id="8" name="TextBox 7"/>
          <p:cNvSpPr txBox="1"/>
          <p:nvPr/>
        </p:nvSpPr>
        <p:spPr>
          <a:xfrm>
            <a:off x="614363" y="1671638"/>
            <a:ext cx="3943350" cy="1754326"/>
          </a:xfrm>
          <a:prstGeom prst="rect">
            <a:avLst/>
          </a:prstGeom>
          <a:solidFill>
            <a:schemeClr val="accent1">
              <a:lumMod val="60000"/>
              <a:lumOff val="40000"/>
            </a:schemeClr>
          </a:solidFill>
        </p:spPr>
        <p:txBody>
          <a:bodyPr wrap="square" rtlCol="0">
            <a:spAutoFit/>
          </a:bodyPr>
          <a:lstStyle/>
          <a:p>
            <a:pPr marL="285750" indent="-285750">
              <a:lnSpc>
                <a:spcPct val="200000"/>
              </a:lnSpc>
              <a:buFontTx/>
              <a:buChar char="-"/>
            </a:pPr>
            <a:r>
              <a:rPr lang="en-IN" dirty="0" smtClean="0"/>
              <a:t>Insolvency;</a:t>
            </a:r>
            <a:endParaRPr lang="en-IN" dirty="0" smtClean="0"/>
          </a:p>
          <a:p>
            <a:pPr marL="285750" indent="-285750">
              <a:lnSpc>
                <a:spcPct val="200000"/>
              </a:lnSpc>
              <a:buFontTx/>
              <a:buChar char="-"/>
            </a:pPr>
            <a:r>
              <a:rPr lang="en-IN" dirty="0" smtClean="0"/>
              <a:t>Bankruptcy; and</a:t>
            </a:r>
            <a:endParaRPr lang="en-IN" dirty="0" smtClean="0"/>
          </a:p>
          <a:p>
            <a:pPr marL="285750" indent="-285750">
              <a:lnSpc>
                <a:spcPct val="200000"/>
              </a:lnSpc>
              <a:buFontTx/>
              <a:buChar char="-"/>
            </a:pPr>
            <a:r>
              <a:rPr lang="en-IN" dirty="0" smtClean="0"/>
              <a:t>Liquidation</a:t>
            </a:r>
            <a:endParaRPr lang="en-IN" dirty="0" smtClean="0"/>
          </a:p>
        </p:txBody>
      </p:sp>
      <p:sp>
        <p:nvSpPr>
          <p:cNvPr id="9" name="TextBox 8"/>
          <p:cNvSpPr txBox="1"/>
          <p:nvPr/>
        </p:nvSpPr>
        <p:spPr>
          <a:xfrm>
            <a:off x="300037" y="3774797"/>
            <a:ext cx="4586288" cy="369332"/>
          </a:xfrm>
          <a:prstGeom prst="rect">
            <a:avLst/>
          </a:prstGeom>
          <a:solidFill>
            <a:schemeClr val="accent4">
              <a:lumMod val="60000"/>
              <a:lumOff val="40000"/>
            </a:schemeClr>
          </a:solidFill>
        </p:spPr>
        <p:txBody>
          <a:bodyPr wrap="square" rtlCol="0">
            <a:spAutoFit/>
          </a:bodyPr>
          <a:lstStyle/>
          <a:p>
            <a:pPr algn="ctr"/>
            <a:r>
              <a:rPr lang="en-IN" b="1" dirty="0" smtClean="0"/>
              <a:t>Why is it a Code?</a:t>
            </a:r>
            <a:endParaRPr lang="en-IN" b="1" dirty="0"/>
          </a:p>
        </p:txBody>
      </p:sp>
      <p:sp>
        <p:nvSpPr>
          <p:cNvPr id="10" name="TextBox 9"/>
          <p:cNvSpPr txBox="1"/>
          <p:nvPr/>
        </p:nvSpPr>
        <p:spPr>
          <a:xfrm>
            <a:off x="614363" y="4443413"/>
            <a:ext cx="3943350" cy="1754326"/>
          </a:xfrm>
          <a:prstGeom prst="rect">
            <a:avLst/>
          </a:prstGeom>
          <a:solidFill>
            <a:schemeClr val="accent1">
              <a:lumMod val="60000"/>
              <a:lumOff val="40000"/>
            </a:schemeClr>
          </a:solidFill>
        </p:spPr>
        <p:txBody>
          <a:bodyPr wrap="square" rtlCol="0">
            <a:spAutoFit/>
          </a:bodyPr>
          <a:lstStyle/>
          <a:p>
            <a:pPr algn="just"/>
            <a:r>
              <a:rPr lang="en-IN" b="1" dirty="0" smtClean="0"/>
              <a:t>“Code” </a:t>
            </a:r>
            <a:r>
              <a:rPr lang="en-IN" dirty="0" smtClean="0"/>
              <a:t>is usually known as a collection or compendium of laws. It refers to a systematic and comprehensive compilation of laws, rules or regulations that are consolidated and classified according to a particular subject matter.</a:t>
            </a:r>
            <a:endParaRPr lang="en-IN"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Content Placeholder 16" descr="images.jpg"/>
          <p:cNvPicPr>
            <a:picLocks noGrp="1" noChangeAspect="1"/>
          </p:cNvPicPr>
          <p:nvPr>
            <p:ph idx="1"/>
          </p:nvPr>
        </p:nvPicPr>
        <p:blipFill>
          <a:blip r:embed="rId1">
            <a:extLst>
              <a:ext uri="{28A0092B-C50C-407E-A947-70E740481C1C}">
                <a14:useLocalDpi xmlns:a14="http://schemas.microsoft.com/office/drawing/2010/main" val="0"/>
              </a:ext>
            </a:extLst>
          </a:blip>
          <a:srcRect/>
          <a:stretch>
            <a:fillRect/>
          </a:stretch>
        </p:blipFill>
        <p:spPr>
          <a:xfrm flipH="1">
            <a:off x="2936232" y="4008873"/>
            <a:ext cx="6330853" cy="1672400"/>
          </a:xfrm>
        </p:spPr>
      </p:pic>
      <p:sp>
        <p:nvSpPr>
          <p:cNvPr id="10244" name="AutoShape 2" descr="Image result for king of good times"/>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eaLnBrk="1" hangingPunct="1"/>
            <a:endParaRPr lang="en-IN"/>
          </a:p>
        </p:txBody>
      </p:sp>
      <p:sp>
        <p:nvSpPr>
          <p:cNvPr id="10245" name="AutoShape 4" descr="Image result for king of good times"/>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eaLnBrk="1" hangingPunct="1"/>
            <a:endParaRPr lang="en-IN"/>
          </a:p>
        </p:txBody>
      </p:sp>
      <p:sp>
        <p:nvSpPr>
          <p:cNvPr id="10246" name="AutoShape 6" descr="Image result for king of good times"/>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eaLnBrk="1" hangingPunct="1"/>
            <a:endParaRPr lang="en-IN"/>
          </a:p>
        </p:txBody>
      </p:sp>
      <p:sp>
        <p:nvSpPr>
          <p:cNvPr id="10247" name="AutoShape 8" descr="Image result for king of good times"/>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eaLnBrk="1" hangingPunct="1"/>
            <a:endParaRPr lang="en-IN"/>
          </a:p>
        </p:txBody>
      </p:sp>
      <p:sp>
        <p:nvSpPr>
          <p:cNvPr id="10248" name="AutoShape 10" descr="Image result for king of good times"/>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eaLnBrk="1" hangingPunct="1"/>
            <a:endParaRPr lang="en-IN"/>
          </a:p>
        </p:txBody>
      </p:sp>
      <p:sp>
        <p:nvSpPr>
          <p:cNvPr id="10249" name="AutoShape 12" descr="Image result for king of good times"/>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eaLnBrk="1" hangingPunct="1"/>
            <a:endParaRPr lang="en-IN"/>
          </a:p>
        </p:txBody>
      </p:sp>
      <p:sp>
        <p:nvSpPr>
          <p:cNvPr id="10250" name="AutoShape 14" descr="Image result for king of good times"/>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eaLnBrk="1" hangingPunct="1"/>
            <a:endParaRPr lang="en-IN"/>
          </a:p>
        </p:txBody>
      </p:sp>
      <p:sp>
        <p:nvSpPr>
          <p:cNvPr id="10251" name="AutoShape 16" descr="Image result for king of good times"/>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eaLnBrk="1" hangingPunct="1"/>
            <a:endParaRPr lang="en-IN"/>
          </a:p>
        </p:txBody>
      </p:sp>
      <p:sp>
        <p:nvSpPr>
          <p:cNvPr id="10252" name="AutoShape 18" descr="Image result for king of good times"/>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eaLnBrk="1" hangingPunct="1"/>
            <a:endParaRPr lang="en-IN"/>
          </a:p>
        </p:txBody>
      </p:sp>
      <p:sp>
        <p:nvSpPr>
          <p:cNvPr id="10253" name="AutoShape 20" descr="Image result for king of good times"/>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eaLnBrk="1" hangingPunct="1"/>
            <a:endParaRPr lang="en-IN"/>
          </a:p>
        </p:txBody>
      </p:sp>
      <p:sp>
        <p:nvSpPr>
          <p:cNvPr id="10254" name="AutoShape 22" descr="Image result for king of good times"/>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eaLnBrk="1" hangingPunct="1"/>
            <a:endParaRPr lang="en-IN"/>
          </a:p>
        </p:txBody>
      </p:sp>
      <p:sp>
        <p:nvSpPr>
          <p:cNvPr id="10255" name="AutoShape 24" descr="Image result for king of good times"/>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eaLnBrk="1" hangingPunct="1"/>
            <a:endParaRPr lang="en-IN"/>
          </a:p>
        </p:txBody>
      </p:sp>
      <p:sp>
        <p:nvSpPr>
          <p:cNvPr id="10256" name="AutoShape 26" descr="Image result for king of good times"/>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eaLnBrk="1" hangingPunct="1"/>
            <a:endParaRPr lang="en-IN"/>
          </a:p>
        </p:txBody>
      </p:sp>
      <p:pic>
        <p:nvPicPr>
          <p:cNvPr id="10257" name="Picture 28" descr="Image result for king of good ti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531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2" descr="Image result for VIJAY MALL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190" y="1616946"/>
            <a:ext cx="373697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4" descr="Image result for VIJAY MALLY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2921" y="1624825"/>
            <a:ext cx="4395960" cy="239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679575" y="5712373"/>
            <a:ext cx="8669514" cy="646331"/>
          </a:xfrm>
          <a:prstGeom prst="rect">
            <a:avLst/>
          </a:prstGeom>
          <a:noFill/>
        </p:spPr>
        <p:txBody>
          <a:bodyPr wrap="square">
            <a:spAutoFit/>
          </a:bodyPr>
          <a:lstStyle/>
          <a:p>
            <a:pPr>
              <a:defRPr/>
            </a:pP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KING  </a:t>
            </a:r>
            <a:r>
              <a:rPr lang="en-US" sz="36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a:t>
            </a:r>
            <a:r>
              <a:rPr lang="en-US" sz="36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GOOD TIMES – Really ??? </a:t>
            </a:r>
            <a:endParaRPr lang="en-US" sz="36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1"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76494" y="-1"/>
            <a:ext cx="6415505" cy="161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600" i="1" dirty="0" smtClean="0">
                <a:solidFill>
                  <a:schemeClr val="bg1"/>
                </a:solidFill>
                <a:latin typeface="Times New Roman" panose="02020603050405020304" pitchFamily="18" charset="0"/>
                <a:cs typeface="Times New Roman" panose="02020603050405020304" pitchFamily="18" charset="0"/>
              </a:rPr>
              <a:t>Vaish Associates									             Privileged &amp; Confidential</a:t>
            </a:r>
            <a:endParaRPr lang="en-US" sz="1600" i="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514600" y="690564"/>
            <a:ext cx="7696200" cy="527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600" i="1" dirty="0" smtClean="0">
                <a:solidFill>
                  <a:schemeClr val="bg1"/>
                </a:solidFill>
                <a:latin typeface="Times New Roman" panose="02020603050405020304" pitchFamily="18" charset="0"/>
                <a:cs typeface="Times New Roman" panose="02020603050405020304" pitchFamily="18" charset="0"/>
              </a:rPr>
              <a:t>Vaish Associates									             Privileged &amp; Confidential</a:t>
            </a:r>
            <a:endParaRPr lang="en-US" sz="1600" i="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376" y="990595"/>
            <a:ext cx="11481793" cy="5410205"/>
          </a:xfrm>
        </p:spPr>
        <p:txBody>
          <a:bodyPr rtlCol="0">
            <a:noAutofit/>
          </a:bodyPr>
          <a:lstStyle/>
          <a:p>
            <a:pPr marL="0" indent="0" algn="just">
              <a:buClr>
                <a:schemeClr val="accent1">
                  <a:lumMod val="75000"/>
                </a:schemeClr>
              </a:buClr>
              <a:buNone/>
              <a:defRPr/>
            </a:pPr>
            <a:endParaRPr lang="en-US" sz="2000" b="1" dirty="0">
              <a:latin typeface="Times New Roman" panose="02020603050405020304" pitchFamily="18" charset="0"/>
              <a:cs typeface="Times New Roman" panose="02020603050405020304" pitchFamily="18" charset="0"/>
            </a:endParaRPr>
          </a:p>
          <a:p>
            <a:pPr algn="just" fontAlgn="auto">
              <a:buClr>
                <a:schemeClr val="accent1">
                  <a:lumMod val="75000"/>
                </a:schemeClr>
              </a:buClr>
              <a:buFont typeface="Arial" panose="020B0604020202020204"/>
              <a:buChar char="•"/>
              <a:defRPr/>
            </a:pPr>
            <a:r>
              <a:rPr lang="en-US" sz="2000" dirty="0" smtClean="0">
                <a:solidFill>
                  <a:schemeClr val="accent1">
                    <a:lumMod val="50000"/>
                  </a:schemeClr>
                </a:solidFill>
                <a:latin typeface="Times New Roman" panose="02020603050405020304" pitchFamily="18" charset="0"/>
                <a:cs typeface="Times New Roman" panose="02020603050405020304" pitchFamily="18" charset="0"/>
              </a:rPr>
              <a:t>System </a:t>
            </a:r>
            <a:r>
              <a:rPr lang="en-US" sz="2000" dirty="0">
                <a:solidFill>
                  <a:schemeClr val="accent1">
                    <a:lumMod val="50000"/>
                  </a:schemeClr>
                </a:solidFill>
                <a:latin typeface="Times New Roman" panose="02020603050405020304" pitchFamily="18" charset="0"/>
                <a:cs typeface="Times New Roman" panose="02020603050405020304" pitchFamily="18" charset="0"/>
              </a:rPr>
              <a:t>of Official Liquidator has not been successful </a:t>
            </a:r>
            <a:endParaRPr lang="en-US" sz="2000" dirty="0" smtClean="0">
              <a:solidFill>
                <a:schemeClr val="accent1">
                  <a:lumMod val="50000"/>
                </a:schemeClr>
              </a:solidFill>
              <a:latin typeface="Times New Roman" panose="02020603050405020304" pitchFamily="18" charset="0"/>
              <a:cs typeface="Times New Roman" panose="02020603050405020304" pitchFamily="18" charset="0"/>
            </a:endParaRPr>
          </a:p>
          <a:p>
            <a:pPr algn="just" fontAlgn="auto">
              <a:buClr>
                <a:schemeClr val="accent1">
                  <a:lumMod val="75000"/>
                </a:schemeClr>
              </a:buClr>
              <a:buNone/>
              <a:defRPr/>
            </a:pPr>
            <a:endParaRPr lang="en-US" sz="2000" dirty="0">
              <a:solidFill>
                <a:schemeClr val="accent1">
                  <a:lumMod val="50000"/>
                </a:schemeClr>
              </a:solidFill>
              <a:latin typeface="Times New Roman" panose="02020603050405020304" pitchFamily="18" charset="0"/>
              <a:cs typeface="Times New Roman" panose="02020603050405020304" pitchFamily="18" charset="0"/>
            </a:endParaRPr>
          </a:p>
          <a:p>
            <a:pPr algn="just">
              <a:buClr>
                <a:schemeClr val="accent1">
                  <a:lumMod val="75000"/>
                </a:schemeClr>
              </a:buClr>
              <a:buFont typeface="Arial" panose="020B0604020202020204"/>
              <a:buChar char="•"/>
              <a:defRPr/>
            </a:pPr>
            <a:r>
              <a:rPr lang="en-US" sz="2000" dirty="0" smtClean="0">
                <a:solidFill>
                  <a:schemeClr val="accent1">
                    <a:lumMod val="50000"/>
                  </a:schemeClr>
                </a:solidFill>
                <a:latin typeface="Times New Roman" panose="02020603050405020304" pitchFamily="18" charset="0"/>
                <a:cs typeface="Times New Roman" panose="02020603050405020304" pitchFamily="18" charset="0"/>
              </a:rPr>
              <a:t>Banks </a:t>
            </a:r>
            <a:r>
              <a:rPr lang="en-US" sz="2000" dirty="0">
                <a:solidFill>
                  <a:schemeClr val="accent1">
                    <a:lumMod val="50000"/>
                  </a:schemeClr>
                </a:solidFill>
                <a:latin typeface="Times New Roman" panose="02020603050405020304" pitchFamily="18" charset="0"/>
                <a:cs typeface="Times New Roman" panose="02020603050405020304" pitchFamily="18" charset="0"/>
              </a:rPr>
              <a:t>can turn to separate DRT, partly staffed by Bank officials and overseen by the Ministry of </a:t>
            </a:r>
            <a:r>
              <a:rPr lang="en-US" sz="2000" dirty="0" smtClean="0">
                <a:solidFill>
                  <a:schemeClr val="accent1">
                    <a:lumMod val="50000"/>
                  </a:schemeClr>
                </a:solidFill>
                <a:latin typeface="Times New Roman" panose="02020603050405020304" pitchFamily="18" charset="0"/>
                <a:cs typeface="Times New Roman" panose="02020603050405020304" pitchFamily="18" charset="0"/>
              </a:rPr>
              <a:t>Finance</a:t>
            </a:r>
            <a:endParaRPr lang="en-US" sz="2000" dirty="0" smtClean="0">
              <a:solidFill>
                <a:schemeClr val="accent1">
                  <a:lumMod val="50000"/>
                </a:schemeClr>
              </a:solidFill>
              <a:latin typeface="Times New Roman" panose="02020603050405020304" pitchFamily="18" charset="0"/>
              <a:cs typeface="Times New Roman" panose="02020603050405020304" pitchFamily="18" charset="0"/>
            </a:endParaRPr>
          </a:p>
          <a:p>
            <a:pPr algn="just" fontAlgn="auto">
              <a:buClr>
                <a:schemeClr val="accent1">
                  <a:lumMod val="75000"/>
                </a:schemeClr>
              </a:buClr>
              <a:buNone/>
              <a:defRPr/>
            </a:pPr>
            <a:endParaRPr lang="en-US" sz="2000" dirty="0">
              <a:latin typeface="Times New Roman" panose="02020603050405020304" pitchFamily="18" charset="0"/>
              <a:cs typeface="Times New Roman" panose="02020603050405020304" pitchFamily="18" charset="0"/>
            </a:endParaRPr>
          </a:p>
          <a:p>
            <a:pPr algn="just" fontAlgn="auto">
              <a:buClr>
                <a:schemeClr val="accent1">
                  <a:lumMod val="75000"/>
                </a:schemeClr>
              </a:buClr>
              <a:buFont typeface="Arial" panose="020B0604020202020204"/>
              <a:buChar char="•"/>
              <a:defRPr/>
            </a:pPr>
            <a:r>
              <a:rPr lang="en-US" sz="2000" dirty="0" smtClean="0">
                <a:solidFill>
                  <a:schemeClr val="accent1">
                    <a:lumMod val="50000"/>
                  </a:schemeClr>
                </a:solidFill>
                <a:latin typeface="Times New Roman" panose="02020603050405020304" pitchFamily="18" charset="0"/>
                <a:cs typeface="Times New Roman" panose="02020603050405020304" pitchFamily="18" charset="0"/>
              </a:rPr>
              <a:t>Both </a:t>
            </a:r>
            <a:r>
              <a:rPr lang="en-US" sz="2000" dirty="0">
                <a:solidFill>
                  <a:schemeClr val="accent1">
                    <a:lumMod val="50000"/>
                  </a:schemeClr>
                </a:solidFill>
                <a:latin typeface="Times New Roman" panose="02020603050405020304" pitchFamily="18" charset="0"/>
                <a:cs typeface="Times New Roman" panose="02020603050405020304" pitchFamily="18" charset="0"/>
              </a:rPr>
              <a:t>are overstretched with piles of files lying under pendency</a:t>
            </a:r>
            <a:r>
              <a:rPr lang="en-US" sz="2000" dirty="0" smtClean="0">
                <a:solidFill>
                  <a:schemeClr val="accent1">
                    <a:lumMod val="50000"/>
                  </a:schemeClr>
                </a:solidFill>
                <a:latin typeface="Times New Roman" panose="02020603050405020304" pitchFamily="18" charset="0"/>
                <a:cs typeface="Times New Roman" panose="02020603050405020304" pitchFamily="18" charset="0"/>
              </a:rPr>
              <a:t>.</a:t>
            </a:r>
            <a:endParaRPr lang="en-US" sz="2000" dirty="0" smtClean="0">
              <a:solidFill>
                <a:schemeClr val="accent1">
                  <a:lumMod val="50000"/>
                </a:schemeClr>
              </a:solidFill>
              <a:latin typeface="Times New Roman" panose="02020603050405020304" pitchFamily="18" charset="0"/>
              <a:cs typeface="Times New Roman" panose="02020603050405020304" pitchFamily="18" charset="0"/>
            </a:endParaRPr>
          </a:p>
          <a:p>
            <a:pPr algn="just" fontAlgn="auto">
              <a:buClr>
                <a:schemeClr val="accent1">
                  <a:lumMod val="75000"/>
                </a:schemeClr>
              </a:buClr>
              <a:buNone/>
              <a:defRPr/>
            </a:pPr>
            <a:endParaRPr lang="en-US" sz="2000" dirty="0">
              <a:solidFill>
                <a:schemeClr val="accent1">
                  <a:lumMod val="50000"/>
                </a:schemeClr>
              </a:solidFill>
              <a:latin typeface="Times New Roman" panose="02020603050405020304" pitchFamily="18" charset="0"/>
              <a:cs typeface="Times New Roman" panose="02020603050405020304" pitchFamily="18" charset="0"/>
            </a:endParaRPr>
          </a:p>
          <a:p>
            <a:pPr algn="just" fontAlgn="auto">
              <a:buClr>
                <a:schemeClr val="accent1">
                  <a:lumMod val="75000"/>
                </a:schemeClr>
              </a:buClr>
              <a:buFont typeface="Arial" panose="020B0604020202020204"/>
              <a:buChar char="•"/>
              <a:defRPr/>
            </a:pPr>
            <a:r>
              <a:rPr lang="en-US" sz="2000" dirty="0" smtClean="0">
                <a:solidFill>
                  <a:schemeClr val="accent1">
                    <a:lumMod val="50000"/>
                  </a:schemeClr>
                </a:solidFill>
                <a:latin typeface="Times New Roman" panose="02020603050405020304" pitchFamily="18" charset="0"/>
                <a:cs typeface="Times New Roman" panose="02020603050405020304" pitchFamily="18" charset="0"/>
              </a:rPr>
              <a:t>Multiple </a:t>
            </a:r>
            <a:r>
              <a:rPr lang="en-US" sz="2000" dirty="0">
                <a:solidFill>
                  <a:schemeClr val="accent1">
                    <a:lumMod val="50000"/>
                  </a:schemeClr>
                </a:solidFill>
                <a:latin typeface="Times New Roman" panose="02020603050405020304" pitchFamily="18" charset="0"/>
                <a:cs typeface="Times New Roman" panose="02020603050405020304" pitchFamily="18" charset="0"/>
              </a:rPr>
              <a:t>adjudication </a:t>
            </a:r>
            <a:r>
              <a:rPr lang="en-US" sz="2000" dirty="0" err="1">
                <a:solidFill>
                  <a:schemeClr val="accent1">
                    <a:lumMod val="50000"/>
                  </a:schemeClr>
                </a:solidFill>
                <a:latin typeface="Times New Roman" panose="02020603050405020304" pitchFamily="18" charset="0"/>
                <a:cs typeface="Times New Roman" panose="02020603050405020304" pitchFamily="18" charset="0"/>
              </a:rPr>
              <a:t>fora</a:t>
            </a:r>
            <a:r>
              <a:rPr lang="en-US" sz="2000" dirty="0">
                <a:solidFill>
                  <a:schemeClr val="accent1">
                    <a:lumMod val="50000"/>
                  </a:schemeClr>
                </a:solidFill>
                <a:latin typeface="Times New Roman" panose="02020603050405020304" pitchFamily="18" charset="0"/>
                <a:cs typeface="Times New Roman" panose="02020603050405020304" pitchFamily="18" charset="0"/>
              </a:rPr>
              <a:t> </a:t>
            </a:r>
            <a:r>
              <a:rPr lang="en-US" sz="2000" dirty="0" smtClean="0">
                <a:solidFill>
                  <a:schemeClr val="accent1">
                    <a:lumMod val="50000"/>
                  </a:schemeClr>
                </a:solidFill>
                <a:latin typeface="Times New Roman" panose="02020603050405020304" pitchFamily="18" charset="0"/>
                <a:cs typeface="Times New Roman" panose="02020603050405020304" pitchFamily="18" charset="0"/>
              </a:rPr>
              <a:t>arbitrage</a:t>
            </a:r>
            <a:endParaRPr lang="en-US" sz="2000" dirty="0" smtClean="0">
              <a:solidFill>
                <a:schemeClr val="accent1">
                  <a:lumMod val="50000"/>
                </a:schemeClr>
              </a:solidFill>
              <a:latin typeface="Times New Roman" panose="02020603050405020304" pitchFamily="18" charset="0"/>
              <a:cs typeface="Times New Roman" panose="02020603050405020304" pitchFamily="18" charset="0"/>
            </a:endParaRPr>
          </a:p>
          <a:p>
            <a:pPr algn="just" fontAlgn="auto">
              <a:buClr>
                <a:schemeClr val="accent1">
                  <a:lumMod val="75000"/>
                </a:schemeClr>
              </a:buClr>
              <a:buNone/>
              <a:defRPr/>
            </a:pPr>
            <a:endParaRPr lang="en-US" sz="2000" dirty="0">
              <a:solidFill>
                <a:schemeClr val="accent1">
                  <a:lumMod val="50000"/>
                </a:schemeClr>
              </a:solidFill>
              <a:latin typeface="Times New Roman" panose="02020603050405020304" pitchFamily="18" charset="0"/>
              <a:cs typeface="Times New Roman" panose="02020603050405020304" pitchFamily="18" charset="0"/>
            </a:endParaRPr>
          </a:p>
          <a:p>
            <a:pPr algn="just" fontAlgn="auto">
              <a:buClr>
                <a:schemeClr val="accent1">
                  <a:lumMod val="75000"/>
                </a:schemeClr>
              </a:buClr>
              <a:buFont typeface="Arial" panose="020B0604020202020204"/>
              <a:buChar char="•"/>
              <a:defRPr/>
            </a:pPr>
            <a:r>
              <a:rPr lang="en-US" sz="2000" dirty="0">
                <a:solidFill>
                  <a:schemeClr val="accent1">
                    <a:lumMod val="50000"/>
                  </a:schemeClr>
                </a:solidFill>
                <a:latin typeface="Times New Roman" panose="02020603050405020304" pitchFamily="18" charset="0"/>
                <a:cs typeface="Times New Roman" panose="02020603050405020304" pitchFamily="18" charset="0"/>
              </a:rPr>
              <a:t>Reform process has so far taken the approach of "interim fixes designed to solve the problem at hand.” </a:t>
            </a:r>
            <a:endParaRPr lang="en-US" sz="2000" dirty="0" smtClean="0">
              <a:solidFill>
                <a:schemeClr val="accent1">
                  <a:lumMod val="50000"/>
                </a:schemeClr>
              </a:solidFill>
              <a:latin typeface="Times New Roman" panose="02020603050405020304" pitchFamily="18" charset="0"/>
              <a:cs typeface="Times New Roman" panose="02020603050405020304" pitchFamily="18" charset="0"/>
            </a:endParaRPr>
          </a:p>
          <a:p>
            <a:pPr algn="just" fontAlgn="auto">
              <a:buClr>
                <a:schemeClr val="accent1">
                  <a:lumMod val="75000"/>
                </a:schemeClr>
              </a:buClr>
              <a:buNone/>
              <a:defRPr/>
            </a:pPr>
            <a:endParaRPr lang="en-US" sz="2000" dirty="0" smtClean="0">
              <a:solidFill>
                <a:schemeClr val="accent1">
                  <a:lumMod val="50000"/>
                </a:schemeClr>
              </a:solidFill>
              <a:latin typeface="Times New Roman" panose="02020603050405020304" pitchFamily="18" charset="0"/>
              <a:cs typeface="Times New Roman" panose="02020603050405020304" pitchFamily="18" charset="0"/>
            </a:endParaRPr>
          </a:p>
          <a:p>
            <a:pPr algn="just">
              <a:buClr>
                <a:schemeClr val="accent1">
                  <a:lumMod val="75000"/>
                </a:schemeClr>
              </a:buClr>
              <a:buFont typeface="Arial" panose="020B0604020202020204"/>
              <a:buChar char="•"/>
              <a:defRPr/>
            </a:pPr>
            <a:r>
              <a:rPr lang="en-US" sz="2000" dirty="0">
                <a:solidFill>
                  <a:schemeClr val="accent1">
                    <a:lumMod val="50000"/>
                  </a:schemeClr>
                </a:solidFill>
                <a:latin typeface="Times New Roman" panose="02020603050405020304" pitchFamily="18" charset="0"/>
                <a:cs typeface="Times New Roman" panose="02020603050405020304" pitchFamily="18" charset="0"/>
              </a:rPr>
              <a:t>Benefit of Separate Legal Entity</a:t>
            </a:r>
            <a:endParaRPr lang="en-US" sz="2000" dirty="0">
              <a:solidFill>
                <a:schemeClr val="accent1">
                  <a:lumMod val="50000"/>
                </a:schemeClr>
              </a:solidFill>
              <a:latin typeface="Times New Roman" panose="02020603050405020304" pitchFamily="18" charset="0"/>
              <a:cs typeface="Times New Roman" panose="02020603050405020304" pitchFamily="18" charset="0"/>
            </a:endParaRPr>
          </a:p>
          <a:p>
            <a:pPr algn="just" fontAlgn="auto">
              <a:buClr>
                <a:schemeClr val="accent1">
                  <a:lumMod val="75000"/>
                </a:schemeClr>
              </a:buClr>
              <a:buFont typeface="Arial" panose="020B0604020202020204"/>
              <a:buChar char="•"/>
              <a:defRPr/>
            </a:pPr>
            <a:endParaRPr lang="en-US" sz="1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itle 3"/>
          <p:cNvSpPr txBox="1"/>
          <p:nvPr/>
        </p:nvSpPr>
        <p:spPr>
          <a:xfrm>
            <a:off x="-12879" y="6343"/>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dirty="0" smtClean="0">
                <a:latin typeface="Times New Roman" panose="02020603050405020304" pitchFamily="18" charset="0"/>
                <a:cs typeface="Times New Roman" panose="02020603050405020304" pitchFamily="18" charset="0"/>
              </a:rPr>
              <a:t>Loopholes in existing laws</a:t>
            </a:r>
            <a:endParaRPr lang="en-IN" sz="2800" b="1" dirty="0">
              <a:solidFill>
                <a:schemeClr val="bg1"/>
              </a:solidFill>
              <a:latin typeface="Times New Roman" panose="02020603050405020304" pitchFamily="18" charset="0"/>
              <a:cs typeface="Times New Roman" panose="02020603050405020304" pitchFamily="18" charset="0"/>
            </a:endParaRPr>
          </a:p>
        </p:txBody>
      </p:sp>
      <p:sp>
        <p:nvSpPr>
          <p:cNvPr id="7"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600" i="1" dirty="0" smtClean="0">
                <a:solidFill>
                  <a:schemeClr val="bg1"/>
                </a:solidFill>
                <a:latin typeface="Times New Roman" panose="02020603050405020304" pitchFamily="18" charset="0"/>
                <a:cs typeface="Times New Roman" panose="02020603050405020304" pitchFamily="18" charset="0"/>
              </a:rPr>
              <a:t>Vaish Associates									             Privileged &amp; Confidential</a:t>
            </a:r>
            <a:endParaRPr lang="en-US" sz="1600" i="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p:nvPr/>
        </p:nvSpPr>
        <p:spPr>
          <a:xfrm>
            <a:off x="-12879" y="-10795"/>
            <a:ext cx="12204879" cy="824248"/>
          </a:xfrm>
          <a:prstGeom prst="rect">
            <a:avLst/>
          </a:prstGeom>
          <a:solidFill>
            <a:srgbClr val="002060"/>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dirty="0" smtClean="0">
                <a:latin typeface="Times New Roman" panose="02020603050405020304" pitchFamily="18" charset="0"/>
                <a:cs typeface="Times New Roman" panose="02020603050405020304" pitchFamily="18" charset="0"/>
              </a:rPr>
              <a:t>Inception of Insolvency Laws in India</a:t>
            </a:r>
            <a:endParaRPr lang="en-IN" sz="2800" b="1" dirty="0">
              <a:solidFill>
                <a:schemeClr val="bg1"/>
              </a:solidFill>
              <a:latin typeface="Times New Roman" panose="02020603050405020304" pitchFamily="18" charset="0"/>
              <a:cs typeface="Times New Roman" panose="02020603050405020304" pitchFamily="18" charset="0"/>
            </a:endParaRPr>
          </a:p>
        </p:txBody>
      </p:sp>
      <p:sp>
        <p:nvSpPr>
          <p:cNvPr id="6" name="Rectangle 7"/>
          <p:cNvSpPr>
            <a:spLocks noChangeArrowheads="1"/>
          </p:cNvSpPr>
          <p:nvPr/>
        </p:nvSpPr>
        <p:spPr bwMode="auto">
          <a:xfrm>
            <a:off x="0" y="6537325"/>
            <a:ext cx="12192000" cy="320675"/>
          </a:xfrm>
          <a:prstGeom prst="rect">
            <a:avLst/>
          </a:prstGeom>
          <a:solidFill>
            <a:srgbClr val="002060"/>
          </a:solidFill>
          <a:ln>
            <a:noFill/>
          </a:ln>
          <a:effectLst/>
        </p:spPr>
        <p:txBody>
          <a:bodyPr/>
          <a:lstStyle/>
          <a:p>
            <a:pPr eaLnBrk="0" hangingPunct="0"/>
            <a:r>
              <a:rPr lang="en-US" sz="1600" i="1" dirty="0" smtClean="0">
                <a:solidFill>
                  <a:schemeClr val="bg1"/>
                </a:solidFill>
                <a:latin typeface="Times New Roman" panose="02020603050405020304" pitchFamily="18" charset="0"/>
                <a:cs typeface="Times New Roman" panose="02020603050405020304" pitchFamily="18" charset="0"/>
              </a:rPr>
              <a:t>Vaish Associates									             Privileged &amp; Confidential</a:t>
            </a:r>
            <a:endParaRPr lang="en-US" sz="1600" i="1" dirty="0" smtClean="0">
              <a:solidFill>
                <a:schemeClr val="bg1"/>
              </a:solidFill>
              <a:latin typeface="Times New Roman" panose="02020603050405020304" pitchFamily="18" charset="0"/>
              <a:cs typeface="Times New Roman" panose="02020603050405020304" pitchFamily="18" charset="0"/>
            </a:endParaRPr>
          </a:p>
        </p:txBody>
      </p:sp>
      <p:sp>
        <p:nvSpPr>
          <p:cNvPr id="3" name="Flowchart: Alternate Process 2"/>
          <p:cNvSpPr/>
          <p:nvPr/>
        </p:nvSpPr>
        <p:spPr>
          <a:xfrm>
            <a:off x="144780" y="996950"/>
            <a:ext cx="2347595" cy="12115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GB" altLang="en-US">
                <a:solidFill>
                  <a:schemeClr val="bg1"/>
                </a:solidFill>
              </a:rPr>
              <a:t>Presidency Towns Insolvency Act, 1909</a:t>
            </a:r>
            <a:endParaRPr lang="en-GB" altLang="en-US">
              <a:solidFill>
                <a:schemeClr val="bg1"/>
              </a:solidFill>
            </a:endParaRPr>
          </a:p>
        </p:txBody>
      </p:sp>
      <p:sp>
        <p:nvSpPr>
          <p:cNvPr id="7" name="Flowchart: Alternate Process 6"/>
          <p:cNvSpPr/>
          <p:nvPr/>
        </p:nvSpPr>
        <p:spPr>
          <a:xfrm>
            <a:off x="144780" y="3030220"/>
            <a:ext cx="2347595" cy="12115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GB" altLang="en-US">
                <a:solidFill>
                  <a:schemeClr val="bg1"/>
                </a:solidFill>
              </a:rPr>
              <a:t>Provincial Insolvency Act, 1920</a:t>
            </a:r>
            <a:endParaRPr lang="en-GB" altLang="en-US">
              <a:solidFill>
                <a:schemeClr val="bg1"/>
              </a:solidFill>
            </a:endParaRPr>
          </a:p>
        </p:txBody>
      </p:sp>
      <p:sp>
        <p:nvSpPr>
          <p:cNvPr id="9" name="Flowchart: Alternate Process 8"/>
          <p:cNvSpPr/>
          <p:nvPr/>
        </p:nvSpPr>
        <p:spPr>
          <a:xfrm>
            <a:off x="144780" y="5063490"/>
            <a:ext cx="2347595" cy="12115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GB" altLang="en-US">
                <a:solidFill>
                  <a:schemeClr val="bg1"/>
                </a:solidFill>
              </a:rPr>
              <a:t>SICA, 1985 </a:t>
            </a:r>
            <a:endParaRPr lang="en-GB" altLang="en-US">
              <a:solidFill>
                <a:schemeClr val="bg1"/>
              </a:solidFill>
            </a:endParaRPr>
          </a:p>
        </p:txBody>
      </p:sp>
      <p:sp>
        <p:nvSpPr>
          <p:cNvPr id="10" name="Flowchart: Alternate Process 9"/>
          <p:cNvSpPr/>
          <p:nvPr/>
        </p:nvSpPr>
        <p:spPr>
          <a:xfrm>
            <a:off x="4922520" y="5063490"/>
            <a:ext cx="2347595" cy="12115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GB" altLang="en-US">
                <a:solidFill>
                  <a:schemeClr val="bg1"/>
                </a:solidFill>
              </a:rPr>
              <a:t>RDDBI, 1993 </a:t>
            </a:r>
            <a:endParaRPr lang="en-GB" altLang="en-US">
              <a:solidFill>
                <a:schemeClr val="bg1"/>
              </a:solidFill>
            </a:endParaRPr>
          </a:p>
        </p:txBody>
      </p:sp>
      <p:sp>
        <p:nvSpPr>
          <p:cNvPr id="11" name="Flowchart: Alternate Process 10"/>
          <p:cNvSpPr/>
          <p:nvPr/>
        </p:nvSpPr>
        <p:spPr>
          <a:xfrm>
            <a:off x="9380220" y="5063490"/>
            <a:ext cx="2347595" cy="12115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GB" altLang="en-US">
                <a:solidFill>
                  <a:schemeClr val="bg1"/>
                </a:solidFill>
              </a:rPr>
              <a:t>SARFAESI, 2002 </a:t>
            </a:r>
            <a:endParaRPr lang="en-GB" altLang="en-US">
              <a:solidFill>
                <a:schemeClr val="bg1"/>
              </a:solidFill>
            </a:endParaRPr>
          </a:p>
        </p:txBody>
      </p:sp>
      <p:sp>
        <p:nvSpPr>
          <p:cNvPr id="12" name="Flowchart: Alternate Process 11"/>
          <p:cNvSpPr/>
          <p:nvPr/>
        </p:nvSpPr>
        <p:spPr>
          <a:xfrm>
            <a:off x="9380220" y="2950210"/>
            <a:ext cx="2347595" cy="12115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GB" altLang="en-US">
                <a:solidFill>
                  <a:schemeClr val="bg1"/>
                </a:solidFill>
              </a:rPr>
              <a:t>COMPANIES ACT, 2013</a:t>
            </a:r>
            <a:endParaRPr lang="en-GB" altLang="en-US">
              <a:solidFill>
                <a:schemeClr val="bg1"/>
              </a:solidFill>
            </a:endParaRPr>
          </a:p>
        </p:txBody>
      </p:sp>
      <p:sp>
        <p:nvSpPr>
          <p:cNvPr id="13" name="Flowchart: Alternate Process 12"/>
          <p:cNvSpPr/>
          <p:nvPr/>
        </p:nvSpPr>
        <p:spPr>
          <a:xfrm>
            <a:off x="4766310" y="2950210"/>
            <a:ext cx="2347595" cy="1211580"/>
          </a:xfrm>
          <a:prstGeom prst="flowChartAlternateProcess">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GB" altLang="en-US">
                <a:solidFill>
                  <a:schemeClr val="tx1"/>
                </a:solidFill>
                <a:uFillTx/>
              </a:rPr>
              <a:t>IBC, 2016</a:t>
            </a:r>
            <a:endParaRPr lang="en-GB" altLang="en-US">
              <a:solidFill>
                <a:schemeClr val="tx1"/>
              </a:solidFill>
              <a:uFillTx/>
            </a:endParaRPr>
          </a:p>
        </p:txBody>
      </p:sp>
      <p:cxnSp>
        <p:nvCxnSpPr>
          <p:cNvPr id="15" name="Elbow Connector 14"/>
          <p:cNvCxnSpPr>
            <a:stCxn id="3" idx="2"/>
            <a:endCxn id="7" idx="0"/>
          </p:cNvCxnSpPr>
          <p:nvPr/>
        </p:nvCxnSpPr>
        <p:spPr>
          <a:xfrm rot="5400000">
            <a:off x="908050" y="2619375"/>
            <a:ext cx="821690" cy="31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7" idx="2"/>
            <a:endCxn id="9" idx="0"/>
          </p:cNvCxnSpPr>
          <p:nvPr/>
        </p:nvCxnSpPr>
        <p:spPr>
          <a:xfrm rot="5400000">
            <a:off x="908050" y="4652645"/>
            <a:ext cx="821690" cy="31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9" idx="3"/>
            <a:endCxn id="10" idx="1"/>
          </p:cNvCxnSpPr>
          <p:nvPr/>
        </p:nvCxnSpPr>
        <p:spPr>
          <a:xfrm>
            <a:off x="2492375" y="5669280"/>
            <a:ext cx="2430145" cy="31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0" idx="3"/>
            <a:endCxn id="11" idx="1"/>
          </p:cNvCxnSpPr>
          <p:nvPr/>
        </p:nvCxnSpPr>
        <p:spPr>
          <a:xfrm>
            <a:off x="7270115" y="5669280"/>
            <a:ext cx="2110105" cy="31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1" idx="0"/>
            <a:endCxn id="12" idx="2"/>
          </p:cNvCxnSpPr>
          <p:nvPr/>
        </p:nvCxnSpPr>
        <p:spPr>
          <a:xfrm rot="16200000">
            <a:off x="10103485" y="4612640"/>
            <a:ext cx="901700" cy="31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2" idx="1"/>
            <a:endCxn id="13" idx="3"/>
          </p:cNvCxnSpPr>
          <p:nvPr/>
        </p:nvCxnSpPr>
        <p:spPr>
          <a:xfrm rot="10800000">
            <a:off x="7113270" y="3556000"/>
            <a:ext cx="2266315" cy="31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21562</Words>
  <Application>WPS Presentation</Application>
  <PresentationFormat>Widescreen</PresentationFormat>
  <Paragraphs>599</Paragraphs>
  <Slides>31</Slides>
  <Notes>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31</vt:i4>
      </vt:variant>
    </vt:vector>
  </HeadingPairs>
  <TitlesOfParts>
    <vt:vector size="45" baseType="lpstr">
      <vt:lpstr>Arial</vt:lpstr>
      <vt:lpstr>SimSun</vt:lpstr>
      <vt:lpstr>Wingdings</vt:lpstr>
      <vt:lpstr>Verdana</vt:lpstr>
      <vt:lpstr>Times New Roman</vt:lpstr>
      <vt:lpstr>Cambria</vt:lpstr>
      <vt:lpstr>Corbel</vt:lpstr>
      <vt:lpstr>Arial</vt:lpstr>
      <vt:lpstr>Andalus</vt:lpstr>
      <vt:lpstr>Book Antiqua</vt:lpstr>
      <vt:lpstr>Calibri</vt:lpstr>
      <vt:lpstr>Calibri Light</vt:lpstr>
      <vt:lpstr>Microsoft YaHei</vt:lpstr>
      <vt:lpstr>Office Theme</vt:lpstr>
      <vt:lpstr>Insolvency and Bankruptcy Code-2016   </vt:lpstr>
      <vt:lpstr>INSOLVENCY   BANKRUPTCY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Insolvency and Bankruptcy Code-2016   Professional Opportunities for CAs</dc:title>
  <dc:creator>d</dc:creator>
  <cp:lastModifiedBy>madhev</cp:lastModifiedBy>
  <cp:revision>9</cp:revision>
  <dcterms:created xsi:type="dcterms:W3CDTF">2016-12-15T12:47:00Z</dcterms:created>
  <dcterms:modified xsi:type="dcterms:W3CDTF">2016-12-16T17:28:04Z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1033-10.1.0.5781</vt:lpwstr>
  </property>
</Properties>
</file>