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14.xml" ContentType="application/vnd.openxmlformats-officedocument.presentationml.slide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diagrams/data3.xml" ContentType="application/vnd.openxmlformats-officedocument.drawingml.diagramData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colors3.xml" ContentType="application/vnd.openxmlformats-officedocument.drawingml.diagramColors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r:id="rId1"/>
  </p:sldMasterIdLst>
  <p:notesMasterIdLst>
    <p:notesMasterId r:id="rId48"/>
  </p:notesMasterIdLst>
  <p:handoutMasterIdLst>
    <p:handoutMasterId r:id="rId49"/>
  </p:handoutMasterIdLst>
  <p:sldIdLst>
    <p:sldId id="256" r:id="rId2"/>
    <p:sldId id="326" r:id="rId3"/>
    <p:sldId id="358" r:id="rId4"/>
    <p:sldId id="394" r:id="rId5"/>
    <p:sldId id="393" r:id="rId6"/>
    <p:sldId id="395" r:id="rId7"/>
    <p:sldId id="396" r:id="rId8"/>
    <p:sldId id="397" r:id="rId9"/>
    <p:sldId id="414" r:id="rId10"/>
    <p:sldId id="360" r:id="rId11"/>
    <p:sldId id="398" r:id="rId12"/>
    <p:sldId id="361" r:id="rId13"/>
    <p:sldId id="362" r:id="rId14"/>
    <p:sldId id="363" r:id="rId15"/>
    <p:sldId id="364" r:id="rId16"/>
    <p:sldId id="399" r:id="rId17"/>
    <p:sldId id="391" r:id="rId18"/>
    <p:sldId id="413" r:id="rId19"/>
    <p:sldId id="415" r:id="rId20"/>
    <p:sldId id="416" r:id="rId21"/>
    <p:sldId id="418" r:id="rId22"/>
    <p:sldId id="417" r:id="rId23"/>
    <p:sldId id="328" r:id="rId24"/>
    <p:sldId id="333" r:id="rId25"/>
    <p:sldId id="336" r:id="rId26"/>
    <p:sldId id="337" r:id="rId27"/>
    <p:sldId id="339" r:id="rId28"/>
    <p:sldId id="341" r:id="rId29"/>
    <p:sldId id="285" r:id="rId30"/>
    <p:sldId id="425" r:id="rId31"/>
    <p:sldId id="421" r:id="rId32"/>
    <p:sldId id="424" r:id="rId33"/>
    <p:sldId id="426" r:id="rId34"/>
    <p:sldId id="347" r:id="rId35"/>
    <p:sldId id="348" r:id="rId36"/>
    <p:sldId id="402" r:id="rId37"/>
    <p:sldId id="400" r:id="rId38"/>
    <p:sldId id="419" r:id="rId39"/>
    <p:sldId id="359" r:id="rId40"/>
    <p:sldId id="404" r:id="rId41"/>
    <p:sldId id="406" r:id="rId42"/>
    <p:sldId id="407" r:id="rId43"/>
    <p:sldId id="408" r:id="rId44"/>
    <p:sldId id="409" r:id="rId45"/>
    <p:sldId id="410" r:id="rId46"/>
    <p:sldId id="32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 horzBarState="maximized">
    <p:restoredLeft sz="2000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208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93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FE004-DF6C-4213-B052-CFF45B33552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87703-5402-4FF3-8AEF-DADBDFCA4B47}">
      <dgm:prSet phldrT="[Text]" custT="1"/>
      <dgm:spPr/>
      <dgm:t>
        <a:bodyPr/>
        <a:lstStyle/>
        <a:p>
          <a:r>
            <a:rPr lang="en-US" sz="1800" b="1" dirty="0" smtClean="0">
              <a:latin typeface="Bookman Old Style" pitchFamily="18" charset="0"/>
            </a:rPr>
            <a:t>Registered </a:t>
          </a:r>
          <a:r>
            <a:rPr lang="en-US" sz="1800" b="1" dirty="0" smtClean="0">
              <a:latin typeface="Bookman Old Style" pitchFamily="18" charset="0"/>
            </a:rPr>
            <a:t>person</a:t>
          </a:r>
        </a:p>
        <a:p>
          <a:r>
            <a:rPr lang="en-US" sz="1800" b="1" dirty="0" smtClean="0">
              <a:latin typeface="Bookman Old Style" pitchFamily="18" charset="0"/>
            </a:rPr>
            <a:t> </a:t>
          </a:r>
          <a:r>
            <a:rPr lang="en-US" sz="1800" b="1" dirty="0" smtClean="0">
              <a:latin typeface="Bookman Old Style" pitchFamily="18" charset="0"/>
            </a:rPr>
            <a:t>[S 2(94</a:t>
          </a:r>
          <a:r>
            <a:rPr lang="en-US" sz="1400" b="1" dirty="0" smtClean="0">
              <a:latin typeface="Bookman Old Style" pitchFamily="18" charset="0"/>
            </a:rPr>
            <a:t>)] </a:t>
          </a:r>
          <a:endParaRPr lang="en-US" sz="1400" dirty="0">
            <a:latin typeface="Bookman Old Style" pitchFamily="18" charset="0"/>
          </a:endParaRPr>
        </a:p>
      </dgm:t>
    </dgm:pt>
    <dgm:pt modelId="{19A7A355-4539-4905-B03F-73754ABED683}" type="parTrans" cxnId="{578E76E5-8B3C-4664-A1B1-CC54A99D32B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FF3AE331-8546-459F-ABE6-960C59359828}" type="sibTrans" cxnId="{578E76E5-8B3C-4664-A1B1-CC54A99D32B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EBE5035A-73D5-444F-A69F-DBEB6A6D5557}">
      <dgm:prSet phldrT="[Text]"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A person</a:t>
          </a:r>
          <a:endParaRPr lang="en-US" dirty="0">
            <a:latin typeface="Bookman Old Style" pitchFamily="18" charset="0"/>
          </a:endParaRPr>
        </a:p>
      </dgm:t>
    </dgm:pt>
    <dgm:pt modelId="{0437FE2A-25B6-4E95-AF09-F3E25831E24D}" type="parTrans" cxnId="{C03F2DE6-88C5-426F-942E-092213650D64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0A0604E2-2E37-43D9-8D01-DB553F4BE00E}" type="sibTrans" cxnId="{C03F2DE6-88C5-426F-942E-092213650D64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A0F9BEF8-D366-4946-A30E-DC4861BBEB1E}">
      <dgm:prSet phldrT="[Text]" custT="1"/>
      <dgm:spPr/>
      <dgm:t>
        <a:bodyPr/>
        <a:lstStyle/>
        <a:p>
          <a:r>
            <a:rPr lang="en-US" sz="1800" b="1" dirty="0" smtClean="0">
              <a:latin typeface="Bookman Old Style" pitchFamily="18" charset="0"/>
            </a:rPr>
            <a:t>Supplier </a:t>
          </a:r>
        </a:p>
        <a:p>
          <a:r>
            <a:rPr lang="en-US" sz="1800" b="1" dirty="0" smtClean="0">
              <a:latin typeface="Bookman Old Style" pitchFamily="18" charset="0"/>
            </a:rPr>
            <a:t>[S 2(105)] </a:t>
          </a:r>
          <a:endParaRPr lang="en-US" sz="1800" dirty="0">
            <a:latin typeface="Bookman Old Style" pitchFamily="18" charset="0"/>
          </a:endParaRPr>
        </a:p>
      </dgm:t>
    </dgm:pt>
    <dgm:pt modelId="{2DEB2EF8-8E17-4FA7-AFE1-F09C1059B919}" type="parTrans" cxnId="{89A324F5-F818-440C-AC97-954E40E84E36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13321855-1EEE-4BEC-A5F0-FDA8B520CD8A}" type="sibTrans" cxnId="{89A324F5-F818-440C-AC97-954E40E84E36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91ACB157-20E6-4C01-95F2-1682ECC0B248}">
      <dgm:prSet phldrT="[Text]"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A person </a:t>
          </a:r>
          <a:endParaRPr lang="en-US" dirty="0">
            <a:latin typeface="Bookman Old Style" pitchFamily="18" charset="0"/>
          </a:endParaRPr>
        </a:p>
      </dgm:t>
    </dgm:pt>
    <dgm:pt modelId="{11B52C5A-0F74-4E50-B2D0-82115763AEF0}" type="parTrans" cxnId="{82D47D08-629A-47D7-A323-D4CBB42E774D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0FB1781D-387F-44F0-8F2F-01F5D81FB8B5}" type="sibTrans" cxnId="{82D47D08-629A-47D7-A323-D4CBB42E774D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6E552C72-7B64-4DE6-B692-737119827135}">
      <dgm:prSet phldrT="[Text]" custT="1"/>
      <dgm:spPr/>
      <dgm:t>
        <a:bodyPr/>
        <a:lstStyle/>
        <a:p>
          <a:r>
            <a:rPr lang="en-US" sz="1800" b="1" dirty="0" smtClean="0">
              <a:latin typeface="Bookman Old Style" pitchFamily="18" charset="0"/>
            </a:rPr>
            <a:t>Taxable person     </a:t>
          </a:r>
        </a:p>
        <a:p>
          <a:r>
            <a:rPr lang="en-US" sz="1800" b="1" dirty="0" smtClean="0">
              <a:latin typeface="Bookman Old Style" pitchFamily="18" charset="0"/>
            </a:rPr>
            <a:t> [S 2(107)] </a:t>
          </a:r>
          <a:endParaRPr lang="en-US" sz="1800" dirty="0">
            <a:latin typeface="Bookman Old Style" pitchFamily="18" charset="0"/>
          </a:endParaRPr>
        </a:p>
      </dgm:t>
    </dgm:pt>
    <dgm:pt modelId="{60F3FC08-9835-443F-98BB-383CC53BBC52}" type="parTrans" cxnId="{C567138B-6D13-459E-BD15-1A20EC2EB2D5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1F40F109-7EDF-4BB7-A53C-E5E632C26A0D}" type="sibTrans" cxnId="{C567138B-6D13-459E-BD15-1A20EC2EB2D5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E032BABC-F06E-4F52-9D46-22DEF442B264}">
      <dgm:prSet phldrT="[Text]"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A person</a:t>
          </a:r>
          <a:endParaRPr lang="en-US" dirty="0">
            <a:latin typeface="Bookman Old Style" pitchFamily="18" charset="0"/>
          </a:endParaRPr>
        </a:p>
      </dgm:t>
    </dgm:pt>
    <dgm:pt modelId="{0ED934A6-841D-4D87-9DA2-09653A6480A1}" type="parTrans" cxnId="{EAEE1041-98A3-4099-A27E-BBD1C23F31D4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FD5066FE-3D0B-40C4-BA52-86F0290BEFD4}" type="sibTrans" cxnId="{EAEE1041-98A3-4099-A27E-BBD1C23F31D4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DFCB505C-760C-4292-AA47-87AC6657E136}">
      <dgm:prSet/>
      <dgm:spPr/>
      <dgm:t>
        <a:bodyPr/>
        <a:lstStyle/>
        <a:p>
          <a:r>
            <a:rPr lang="en-US" smtClean="0">
              <a:latin typeface="Bookman Old Style" pitchFamily="18" charset="0"/>
            </a:rPr>
            <a:t>Registered under S 25</a:t>
          </a:r>
          <a:endParaRPr lang="en-US">
            <a:latin typeface="Bookman Old Style" pitchFamily="18" charset="0"/>
          </a:endParaRPr>
        </a:p>
      </dgm:t>
    </dgm:pt>
    <dgm:pt modelId="{585AD1AF-A9A5-4B39-9746-96E6FF70C7CC}" type="parTrans" cxnId="{100A5910-B13E-4258-B79F-05C1C38E002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433C561D-7086-47A9-9345-8F557E8B5D79}" type="sibTrans" cxnId="{100A5910-B13E-4258-B79F-05C1C38E002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DBFA17FF-B95A-40EA-BF65-D75A10D4C2D6}">
      <dgm:prSet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Does not include a person having unique identity number</a:t>
          </a:r>
          <a:endParaRPr lang="en-US" dirty="0">
            <a:latin typeface="Bookman Old Style" pitchFamily="18" charset="0"/>
          </a:endParaRPr>
        </a:p>
      </dgm:t>
    </dgm:pt>
    <dgm:pt modelId="{8C73F2AA-37C6-497A-A13B-280951E30E6F}" type="parTrans" cxnId="{247097CC-9A3C-4AA6-9911-CFCC6BAC3B66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C7B1EB4A-24C9-440E-9D50-F20FF5A9CE1D}" type="sibTrans" cxnId="{247097CC-9A3C-4AA6-9911-CFCC6BAC3B66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D08A90AF-596A-462B-9FAA-DD2B12183927}">
      <dgm:prSet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Supplying good or services or both</a:t>
          </a:r>
          <a:endParaRPr lang="en-US" dirty="0">
            <a:latin typeface="Bookman Old Style" pitchFamily="18" charset="0"/>
          </a:endParaRPr>
        </a:p>
      </dgm:t>
    </dgm:pt>
    <dgm:pt modelId="{2B227EFF-9E64-4AE9-9B34-C517B4181DA0}" type="parTrans" cxnId="{378ED4BB-7FCA-4076-B05D-74A10E370D15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8690612D-A83C-44BA-80DE-887937F28F0C}" type="sibTrans" cxnId="{378ED4BB-7FCA-4076-B05D-74A10E370D15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3AD29DBD-E6FA-48BF-BB96-2E1E9F3DC8E2}">
      <dgm:prSet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Includes an agent of supplier</a:t>
          </a:r>
          <a:endParaRPr lang="en-US" dirty="0">
            <a:latin typeface="Bookman Old Style" pitchFamily="18" charset="0"/>
          </a:endParaRPr>
        </a:p>
      </dgm:t>
    </dgm:pt>
    <dgm:pt modelId="{A328E6BB-515F-45E1-A89A-3416E3443E5D}" type="parTrans" cxnId="{E01EF5A9-2793-49F0-BC81-B099C68CB63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A227C5C6-BE53-4F8B-AB85-45D8EA5CE7C6}" type="sibTrans" cxnId="{E01EF5A9-2793-49F0-BC81-B099C68CB633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06A534EE-6BA2-4DF5-9A9C-3B2E7E783103}">
      <dgm:prSet/>
      <dgm:spPr/>
      <dgm:t>
        <a:bodyPr/>
        <a:lstStyle/>
        <a:p>
          <a:r>
            <a:rPr lang="en-US" smtClean="0">
              <a:latin typeface="Bookman Old Style" pitchFamily="18" charset="0"/>
            </a:rPr>
            <a:t>Who is registered</a:t>
          </a:r>
          <a:endParaRPr lang="en-US">
            <a:latin typeface="Bookman Old Style" pitchFamily="18" charset="0"/>
          </a:endParaRPr>
        </a:p>
      </dgm:t>
    </dgm:pt>
    <dgm:pt modelId="{8596624B-68A6-43A5-BBA4-F5C79DD41651}" type="parTrans" cxnId="{7FAB65CA-AB3D-466F-8002-F6A102299C3A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826EB411-2E01-43CA-8D4C-33D52B035E35}" type="sibTrans" cxnId="{7FAB65CA-AB3D-466F-8002-F6A102299C3A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7ACC6E6D-ACAE-4F95-8443-B08399716843}">
      <dgm:prSet/>
      <dgm:spPr/>
      <dgm:t>
        <a:bodyPr/>
        <a:lstStyle/>
        <a:p>
          <a:r>
            <a:rPr lang="en-US" dirty="0" smtClean="0">
              <a:latin typeface="Bookman Old Style" pitchFamily="18" charset="0"/>
            </a:rPr>
            <a:t>Or liable to be registered under S 22 or S 24</a:t>
          </a:r>
          <a:endParaRPr lang="en-US" dirty="0">
            <a:latin typeface="Bookman Old Style" pitchFamily="18" charset="0"/>
          </a:endParaRPr>
        </a:p>
      </dgm:t>
    </dgm:pt>
    <dgm:pt modelId="{85D27AB0-ABA8-4460-A497-5BDF8EEDF785}" type="parTrans" cxnId="{DFE9A6D6-D174-49FC-9C74-A33275458720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3FB8840E-2DD1-4418-A0DE-3FDE69858CA8}" type="sibTrans" cxnId="{DFE9A6D6-D174-49FC-9C74-A33275458720}">
      <dgm:prSet/>
      <dgm:spPr/>
      <dgm:t>
        <a:bodyPr/>
        <a:lstStyle/>
        <a:p>
          <a:endParaRPr lang="en-US">
            <a:latin typeface="Bookman Old Style" pitchFamily="18" charset="0"/>
          </a:endParaRPr>
        </a:p>
      </dgm:t>
    </dgm:pt>
    <dgm:pt modelId="{8579A822-BA92-45C4-91B6-E96601DF0B52}" type="pres">
      <dgm:prSet presAssocID="{56FFE004-DF6C-4213-B052-CFF45B3355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D9685-6BD7-4EE4-BAF2-C8AA010DE806}" type="pres">
      <dgm:prSet presAssocID="{F6B87703-5402-4FF3-8AEF-DADBDFCA4B47}" presName="composite" presStyleCnt="0"/>
      <dgm:spPr/>
    </dgm:pt>
    <dgm:pt modelId="{2EF1662D-3D19-4FB1-8DA3-CE2DD3A95D7F}" type="pres">
      <dgm:prSet presAssocID="{F6B87703-5402-4FF3-8AEF-DADBDFCA4B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FD16-AA98-4455-943A-77B9E9102CAB}" type="pres">
      <dgm:prSet presAssocID="{F6B87703-5402-4FF3-8AEF-DADBDFCA4B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51351-3B62-45E6-A115-8C7F3478382C}" type="pres">
      <dgm:prSet presAssocID="{FF3AE331-8546-459F-ABE6-960C59359828}" presName="sp" presStyleCnt="0"/>
      <dgm:spPr/>
    </dgm:pt>
    <dgm:pt modelId="{0D08EBE7-3390-478F-9CF6-92025E95C8C3}" type="pres">
      <dgm:prSet presAssocID="{A0F9BEF8-D366-4946-A30E-DC4861BBEB1E}" presName="composite" presStyleCnt="0"/>
      <dgm:spPr/>
    </dgm:pt>
    <dgm:pt modelId="{3FE8F936-50E1-448A-B0DE-95078BEE072A}" type="pres">
      <dgm:prSet presAssocID="{A0F9BEF8-D366-4946-A30E-DC4861BBEB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59821-52D4-4328-B1A0-260E95561FC2}" type="pres">
      <dgm:prSet presAssocID="{A0F9BEF8-D366-4946-A30E-DC4861BBEB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C9FF6-ED2E-41B6-8400-B80B5B9FB53B}" type="pres">
      <dgm:prSet presAssocID="{13321855-1EEE-4BEC-A5F0-FDA8B520CD8A}" presName="sp" presStyleCnt="0"/>
      <dgm:spPr/>
    </dgm:pt>
    <dgm:pt modelId="{86165293-B8AC-452C-B07A-10F178ADA13B}" type="pres">
      <dgm:prSet presAssocID="{6E552C72-7B64-4DE6-B692-737119827135}" presName="composite" presStyleCnt="0"/>
      <dgm:spPr/>
    </dgm:pt>
    <dgm:pt modelId="{1E7DE4C3-7D9D-44DA-A533-0EFEEA6B609B}" type="pres">
      <dgm:prSet presAssocID="{6E552C72-7B64-4DE6-B692-737119827135}" presName="parentText" presStyleLbl="alignNode1" presStyleIdx="2" presStyleCnt="3" custScaleY="106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2215-2591-404C-95E8-6AEE1CD574F1}" type="pres">
      <dgm:prSet presAssocID="{6E552C72-7B64-4DE6-B692-7371198271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AB07F-888B-40F5-9D34-FE5D117BABA2}" type="presOf" srcId="{D08A90AF-596A-462B-9FAA-DD2B12183927}" destId="{6A359821-52D4-4328-B1A0-260E95561FC2}" srcOrd="0" destOrd="1" presId="urn:microsoft.com/office/officeart/2005/8/layout/chevron2"/>
    <dgm:cxn modelId="{247097CC-9A3C-4AA6-9911-CFCC6BAC3B66}" srcId="{F6B87703-5402-4FF3-8AEF-DADBDFCA4B47}" destId="{DBFA17FF-B95A-40EA-BF65-D75A10D4C2D6}" srcOrd="2" destOrd="0" parTransId="{8C73F2AA-37C6-497A-A13B-280951E30E6F}" sibTransId="{C7B1EB4A-24C9-440E-9D50-F20FF5A9CE1D}"/>
    <dgm:cxn modelId="{DFE9A6D6-D174-49FC-9C74-A33275458720}" srcId="{6E552C72-7B64-4DE6-B692-737119827135}" destId="{7ACC6E6D-ACAE-4F95-8443-B08399716843}" srcOrd="2" destOrd="0" parTransId="{85D27AB0-ABA8-4460-A497-5BDF8EEDF785}" sibTransId="{3FB8840E-2DD1-4418-A0DE-3FDE69858CA8}"/>
    <dgm:cxn modelId="{378ED4BB-7FCA-4076-B05D-74A10E370D15}" srcId="{A0F9BEF8-D366-4946-A30E-DC4861BBEB1E}" destId="{D08A90AF-596A-462B-9FAA-DD2B12183927}" srcOrd="1" destOrd="0" parTransId="{2B227EFF-9E64-4AE9-9B34-C517B4181DA0}" sibTransId="{8690612D-A83C-44BA-80DE-887937F28F0C}"/>
    <dgm:cxn modelId="{C567138B-6D13-459E-BD15-1A20EC2EB2D5}" srcId="{56FFE004-DF6C-4213-B052-CFF45B335527}" destId="{6E552C72-7B64-4DE6-B692-737119827135}" srcOrd="2" destOrd="0" parTransId="{60F3FC08-9835-443F-98BB-383CC53BBC52}" sibTransId="{1F40F109-7EDF-4BB7-A53C-E5E632C26A0D}"/>
    <dgm:cxn modelId="{C2C33363-A6D6-4FF5-9881-C3A5F8E16C3B}" type="presOf" srcId="{06A534EE-6BA2-4DF5-9A9C-3B2E7E783103}" destId="{78A22215-2591-404C-95E8-6AEE1CD574F1}" srcOrd="0" destOrd="1" presId="urn:microsoft.com/office/officeart/2005/8/layout/chevron2"/>
    <dgm:cxn modelId="{C03F2DE6-88C5-426F-942E-092213650D64}" srcId="{F6B87703-5402-4FF3-8AEF-DADBDFCA4B47}" destId="{EBE5035A-73D5-444F-A69F-DBEB6A6D5557}" srcOrd="0" destOrd="0" parTransId="{0437FE2A-25B6-4E95-AF09-F3E25831E24D}" sibTransId="{0A0604E2-2E37-43D9-8D01-DB553F4BE00E}"/>
    <dgm:cxn modelId="{7FAB65CA-AB3D-466F-8002-F6A102299C3A}" srcId="{6E552C72-7B64-4DE6-B692-737119827135}" destId="{06A534EE-6BA2-4DF5-9A9C-3B2E7E783103}" srcOrd="1" destOrd="0" parTransId="{8596624B-68A6-43A5-BBA4-F5C79DD41651}" sibTransId="{826EB411-2E01-43CA-8D4C-33D52B035E35}"/>
    <dgm:cxn modelId="{626C66C1-1E5C-4C62-A2A6-6DCB98675307}" type="presOf" srcId="{91ACB157-20E6-4C01-95F2-1682ECC0B248}" destId="{6A359821-52D4-4328-B1A0-260E95561FC2}" srcOrd="0" destOrd="0" presId="urn:microsoft.com/office/officeart/2005/8/layout/chevron2"/>
    <dgm:cxn modelId="{EAEE1041-98A3-4099-A27E-BBD1C23F31D4}" srcId="{6E552C72-7B64-4DE6-B692-737119827135}" destId="{E032BABC-F06E-4F52-9D46-22DEF442B264}" srcOrd="0" destOrd="0" parTransId="{0ED934A6-841D-4D87-9DA2-09653A6480A1}" sibTransId="{FD5066FE-3D0B-40C4-BA52-86F0290BEFD4}"/>
    <dgm:cxn modelId="{EBAC8B5B-3218-4858-87AF-21F21B55C286}" type="presOf" srcId="{F6B87703-5402-4FF3-8AEF-DADBDFCA4B47}" destId="{2EF1662D-3D19-4FB1-8DA3-CE2DD3A95D7F}" srcOrd="0" destOrd="0" presId="urn:microsoft.com/office/officeart/2005/8/layout/chevron2"/>
    <dgm:cxn modelId="{AEA182F9-B946-4DD7-A22E-591F23061B65}" type="presOf" srcId="{EBE5035A-73D5-444F-A69F-DBEB6A6D5557}" destId="{2888FD16-AA98-4455-943A-77B9E9102CAB}" srcOrd="0" destOrd="0" presId="urn:microsoft.com/office/officeart/2005/8/layout/chevron2"/>
    <dgm:cxn modelId="{E19B04BB-1833-458B-A71A-A563090BAF9F}" type="presOf" srcId="{DBFA17FF-B95A-40EA-BF65-D75A10D4C2D6}" destId="{2888FD16-AA98-4455-943A-77B9E9102CAB}" srcOrd="0" destOrd="2" presId="urn:microsoft.com/office/officeart/2005/8/layout/chevron2"/>
    <dgm:cxn modelId="{E01EF5A9-2793-49F0-BC81-B099C68CB633}" srcId="{A0F9BEF8-D366-4946-A30E-DC4861BBEB1E}" destId="{3AD29DBD-E6FA-48BF-BB96-2E1E9F3DC8E2}" srcOrd="2" destOrd="0" parTransId="{A328E6BB-515F-45E1-A89A-3416E3443E5D}" sibTransId="{A227C5C6-BE53-4F8B-AB85-45D8EA5CE7C6}"/>
    <dgm:cxn modelId="{C0BE6B2A-8AA2-4FCD-BBB2-47B44BD30E9A}" type="presOf" srcId="{6E552C72-7B64-4DE6-B692-737119827135}" destId="{1E7DE4C3-7D9D-44DA-A533-0EFEEA6B609B}" srcOrd="0" destOrd="0" presId="urn:microsoft.com/office/officeart/2005/8/layout/chevron2"/>
    <dgm:cxn modelId="{82D47D08-629A-47D7-A323-D4CBB42E774D}" srcId="{A0F9BEF8-D366-4946-A30E-DC4861BBEB1E}" destId="{91ACB157-20E6-4C01-95F2-1682ECC0B248}" srcOrd="0" destOrd="0" parTransId="{11B52C5A-0F74-4E50-B2D0-82115763AEF0}" sibTransId="{0FB1781D-387F-44F0-8F2F-01F5D81FB8B5}"/>
    <dgm:cxn modelId="{590AF7D4-EF4A-4708-A90E-C24566D723D7}" type="presOf" srcId="{DFCB505C-760C-4292-AA47-87AC6657E136}" destId="{2888FD16-AA98-4455-943A-77B9E9102CAB}" srcOrd="0" destOrd="1" presId="urn:microsoft.com/office/officeart/2005/8/layout/chevron2"/>
    <dgm:cxn modelId="{AD4DEB28-9D07-42FC-8FAC-AFB82EC19497}" type="presOf" srcId="{56FFE004-DF6C-4213-B052-CFF45B335527}" destId="{8579A822-BA92-45C4-91B6-E96601DF0B52}" srcOrd="0" destOrd="0" presId="urn:microsoft.com/office/officeart/2005/8/layout/chevron2"/>
    <dgm:cxn modelId="{578E76E5-8B3C-4664-A1B1-CC54A99D32B3}" srcId="{56FFE004-DF6C-4213-B052-CFF45B335527}" destId="{F6B87703-5402-4FF3-8AEF-DADBDFCA4B47}" srcOrd="0" destOrd="0" parTransId="{19A7A355-4539-4905-B03F-73754ABED683}" sibTransId="{FF3AE331-8546-459F-ABE6-960C59359828}"/>
    <dgm:cxn modelId="{3BE4B911-8B48-49FD-80B1-0A81DDCAC737}" type="presOf" srcId="{3AD29DBD-E6FA-48BF-BB96-2E1E9F3DC8E2}" destId="{6A359821-52D4-4328-B1A0-260E95561FC2}" srcOrd="0" destOrd="2" presId="urn:microsoft.com/office/officeart/2005/8/layout/chevron2"/>
    <dgm:cxn modelId="{61BA8DEC-8185-49F0-8D20-FC0470177BDD}" type="presOf" srcId="{A0F9BEF8-D366-4946-A30E-DC4861BBEB1E}" destId="{3FE8F936-50E1-448A-B0DE-95078BEE072A}" srcOrd="0" destOrd="0" presId="urn:microsoft.com/office/officeart/2005/8/layout/chevron2"/>
    <dgm:cxn modelId="{96897B00-1699-4465-8BDE-F209BDCF3208}" type="presOf" srcId="{7ACC6E6D-ACAE-4F95-8443-B08399716843}" destId="{78A22215-2591-404C-95E8-6AEE1CD574F1}" srcOrd="0" destOrd="2" presId="urn:microsoft.com/office/officeart/2005/8/layout/chevron2"/>
    <dgm:cxn modelId="{100A5910-B13E-4258-B79F-05C1C38E0023}" srcId="{F6B87703-5402-4FF3-8AEF-DADBDFCA4B47}" destId="{DFCB505C-760C-4292-AA47-87AC6657E136}" srcOrd="1" destOrd="0" parTransId="{585AD1AF-A9A5-4B39-9746-96E6FF70C7CC}" sibTransId="{433C561D-7086-47A9-9345-8F557E8B5D79}"/>
    <dgm:cxn modelId="{99B19649-7A0A-4654-8FA5-3EAE3B2BBDA9}" type="presOf" srcId="{E032BABC-F06E-4F52-9D46-22DEF442B264}" destId="{78A22215-2591-404C-95E8-6AEE1CD574F1}" srcOrd="0" destOrd="0" presId="urn:microsoft.com/office/officeart/2005/8/layout/chevron2"/>
    <dgm:cxn modelId="{89A324F5-F818-440C-AC97-954E40E84E36}" srcId="{56FFE004-DF6C-4213-B052-CFF45B335527}" destId="{A0F9BEF8-D366-4946-A30E-DC4861BBEB1E}" srcOrd="1" destOrd="0" parTransId="{2DEB2EF8-8E17-4FA7-AFE1-F09C1059B919}" sibTransId="{13321855-1EEE-4BEC-A5F0-FDA8B520CD8A}"/>
    <dgm:cxn modelId="{83FBA3B5-B0B1-4BE2-9FD9-1ABC3C1ABA48}" type="presParOf" srcId="{8579A822-BA92-45C4-91B6-E96601DF0B52}" destId="{F50D9685-6BD7-4EE4-BAF2-C8AA010DE806}" srcOrd="0" destOrd="0" presId="urn:microsoft.com/office/officeart/2005/8/layout/chevron2"/>
    <dgm:cxn modelId="{E3AE6805-9240-47F2-A076-FDE7D92E0679}" type="presParOf" srcId="{F50D9685-6BD7-4EE4-BAF2-C8AA010DE806}" destId="{2EF1662D-3D19-4FB1-8DA3-CE2DD3A95D7F}" srcOrd="0" destOrd="0" presId="urn:microsoft.com/office/officeart/2005/8/layout/chevron2"/>
    <dgm:cxn modelId="{17086279-2955-4269-A39A-5367E965CC09}" type="presParOf" srcId="{F50D9685-6BD7-4EE4-BAF2-C8AA010DE806}" destId="{2888FD16-AA98-4455-943A-77B9E9102CAB}" srcOrd="1" destOrd="0" presId="urn:microsoft.com/office/officeart/2005/8/layout/chevron2"/>
    <dgm:cxn modelId="{95678BB9-BEC3-4BAF-A286-3AC986251CEC}" type="presParOf" srcId="{8579A822-BA92-45C4-91B6-E96601DF0B52}" destId="{ACE51351-3B62-45E6-A115-8C7F3478382C}" srcOrd="1" destOrd="0" presId="urn:microsoft.com/office/officeart/2005/8/layout/chevron2"/>
    <dgm:cxn modelId="{2215F056-F7C0-4B44-AC4A-7957D75A581B}" type="presParOf" srcId="{8579A822-BA92-45C4-91B6-E96601DF0B52}" destId="{0D08EBE7-3390-478F-9CF6-92025E95C8C3}" srcOrd="2" destOrd="0" presId="urn:microsoft.com/office/officeart/2005/8/layout/chevron2"/>
    <dgm:cxn modelId="{26F39DD3-5811-4981-9511-FE1AF0D577ED}" type="presParOf" srcId="{0D08EBE7-3390-478F-9CF6-92025E95C8C3}" destId="{3FE8F936-50E1-448A-B0DE-95078BEE072A}" srcOrd="0" destOrd="0" presId="urn:microsoft.com/office/officeart/2005/8/layout/chevron2"/>
    <dgm:cxn modelId="{587CF37C-D22F-49EB-9A88-0E4969F05B71}" type="presParOf" srcId="{0D08EBE7-3390-478F-9CF6-92025E95C8C3}" destId="{6A359821-52D4-4328-B1A0-260E95561FC2}" srcOrd="1" destOrd="0" presId="urn:microsoft.com/office/officeart/2005/8/layout/chevron2"/>
    <dgm:cxn modelId="{8AC20B46-7837-4C40-B6EE-D1BC2D660F54}" type="presParOf" srcId="{8579A822-BA92-45C4-91B6-E96601DF0B52}" destId="{E0DC9FF6-ED2E-41B6-8400-B80B5B9FB53B}" srcOrd="3" destOrd="0" presId="urn:microsoft.com/office/officeart/2005/8/layout/chevron2"/>
    <dgm:cxn modelId="{24CBF985-7FD6-4CFA-ACC0-09912237F527}" type="presParOf" srcId="{8579A822-BA92-45C4-91B6-E96601DF0B52}" destId="{86165293-B8AC-452C-B07A-10F178ADA13B}" srcOrd="4" destOrd="0" presId="urn:microsoft.com/office/officeart/2005/8/layout/chevron2"/>
    <dgm:cxn modelId="{A8E8BBB5-7A0A-454A-9A06-C18C1C1C12D8}" type="presParOf" srcId="{86165293-B8AC-452C-B07A-10F178ADA13B}" destId="{1E7DE4C3-7D9D-44DA-A533-0EFEEA6B609B}" srcOrd="0" destOrd="0" presId="urn:microsoft.com/office/officeart/2005/8/layout/chevron2"/>
    <dgm:cxn modelId="{DD325F72-F738-4022-9A52-30EA16E0CE7D}" type="presParOf" srcId="{86165293-B8AC-452C-B07A-10F178ADA13B}" destId="{78A22215-2591-404C-95E8-6AEE1CD574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98513-91B5-4A87-BF9B-6C40D89D7D4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0FC5B-9098-4F1F-A383-C600554B0B8E}">
      <dgm:prSet phldrT="[Text]"/>
      <dgm:spPr/>
      <dgm:t>
        <a:bodyPr/>
        <a:lstStyle/>
        <a:p>
          <a:r>
            <a:rPr lang="en-US" dirty="0" smtClean="0"/>
            <a:t>Person exclusively engaged in supply of exempt goods, services or both</a:t>
          </a:r>
          <a:endParaRPr lang="en-US" dirty="0"/>
        </a:p>
      </dgm:t>
    </dgm:pt>
    <dgm:pt modelId="{B006D373-AFC5-42D6-9E69-D71A28DD5DD9}" type="parTrans" cxnId="{5CD137A9-EDD2-49E3-A1FA-E3EC490990AF}">
      <dgm:prSet/>
      <dgm:spPr/>
      <dgm:t>
        <a:bodyPr/>
        <a:lstStyle/>
        <a:p>
          <a:endParaRPr lang="en-US"/>
        </a:p>
      </dgm:t>
    </dgm:pt>
    <dgm:pt modelId="{093F5767-A3FE-495A-8805-0DE78F13FE97}" type="sibTrans" cxnId="{5CD137A9-EDD2-49E3-A1FA-E3EC490990AF}">
      <dgm:prSet/>
      <dgm:spPr/>
      <dgm:t>
        <a:bodyPr/>
        <a:lstStyle/>
        <a:p>
          <a:endParaRPr lang="en-US"/>
        </a:p>
      </dgm:t>
    </dgm:pt>
    <dgm:pt modelId="{F511C54C-EE10-4812-B88A-2E54914AE0AD}">
      <dgm:prSet phldrT="[Text]"/>
      <dgm:spPr/>
      <dgm:t>
        <a:bodyPr/>
        <a:lstStyle/>
        <a:p>
          <a:r>
            <a:rPr lang="en-US" dirty="0" smtClean="0"/>
            <a:t>An agriculturist  (only for produce out of cultivation of land)</a:t>
          </a:r>
          <a:endParaRPr lang="en-US" dirty="0"/>
        </a:p>
      </dgm:t>
    </dgm:pt>
    <dgm:pt modelId="{A88F450B-EBB7-42BD-85A0-84CE22CA6815}" type="parTrans" cxnId="{9B580BAE-E1E5-41A0-B186-64AB51B389CA}">
      <dgm:prSet/>
      <dgm:spPr/>
      <dgm:t>
        <a:bodyPr/>
        <a:lstStyle/>
        <a:p>
          <a:endParaRPr lang="en-US"/>
        </a:p>
      </dgm:t>
    </dgm:pt>
    <dgm:pt modelId="{E2B6987D-951F-4106-826A-C37E36F77CDD}" type="sibTrans" cxnId="{9B580BAE-E1E5-41A0-B186-64AB51B389CA}">
      <dgm:prSet/>
      <dgm:spPr/>
      <dgm:t>
        <a:bodyPr/>
        <a:lstStyle/>
        <a:p>
          <a:endParaRPr lang="en-US"/>
        </a:p>
      </dgm:t>
    </dgm:pt>
    <dgm:pt modelId="{67D79210-50DB-4F6A-BD9B-C8C0125240E8}">
      <dgm:prSet phldrT="[Text]"/>
      <dgm:spPr/>
      <dgm:t>
        <a:bodyPr/>
        <a:lstStyle/>
        <a:p>
          <a:r>
            <a:rPr lang="en-US" dirty="0" smtClean="0"/>
            <a:t>Category of persons to be notified on recommendation of GST Council</a:t>
          </a:r>
          <a:endParaRPr lang="en-US" dirty="0"/>
        </a:p>
      </dgm:t>
    </dgm:pt>
    <dgm:pt modelId="{7F0863DA-E0F9-4952-AAD1-650A68A4CF1B}" type="parTrans" cxnId="{123FF43D-9D9D-450D-A3E2-69AB56A34F40}">
      <dgm:prSet/>
      <dgm:spPr/>
      <dgm:t>
        <a:bodyPr/>
        <a:lstStyle/>
        <a:p>
          <a:endParaRPr lang="en-US"/>
        </a:p>
      </dgm:t>
    </dgm:pt>
    <dgm:pt modelId="{E932667E-6A1D-4337-99AC-87F55EF344AB}" type="sibTrans" cxnId="{123FF43D-9D9D-450D-A3E2-69AB56A34F40}">
      <dgm:prSet/>
      <dgm:spPr/>
      <dgm:t>
        <a:bodyPr/>
        <a:lstStyle/>
        <a:p>
          <a:endParaRPr lang="en-US"/>
        </a:p>
      </dgm:t>
    </dgm:pt>
    <dgm:pt modelId="{B1028CC5-FD60-49CB-959D-E54781B9AA97}" type="pres">
      <dgm:prSet presAssocID="{90B98513-91B5-4A87-BF9B-6C40D89D7D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D9EA5-D705-4767-ACAA-647B26A3BA7E}" type="pres">
      <dgm:prSet presAssocID="{9410FC5B-9098-4F1F-A383-C600554B0B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C48A-90D6-45DB-A759-1383ECFA81A9}" type="pres">
      <dgm:prSet presAssocID="{093F5767-A3FE-495A-8805-0DE78F13FE97}" presName="sibTrans" presStyleCnt="0"/>
      <dgm:spPr/>
    </dgm:pt>
    <dgm:pt modelId="{68287D42-A57D-4F4C-8E57-AABFB634836D}" type="pres">
      <dgm:prSet presAssocID="{F511C54C-EE10-4812-B88A-2E54914AE0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CEEB4-8847-4DF8-A76F-505324C8C981}" type="pres">
      <dgm:prSet presAssocID="{E2B6987D-951F-4106-826A-C37E36F77CDD}" presName="sibTrans" presStyleCnt="0"/>
      <dgm:spPr/>
    </dgm:pt>
    <dgm:pt modelId="{3A6F2A22-6E57-4ACC-89F7-736E56D17A0F}" type="pres">
      <dgm:prSet presAssocID="{67D79210-50DB-4F6A-BD9B-C8C0125240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6B72F-D776-44D2-A0DA-6BF9E4F09C32}" type="presOf" srcId="{9410FC5B-9098-4F1F-A383-C600554B0B8E}" destId="{601D9EA5-D705-4767-ACAA-647B26A3BA7E}" srcOrd="0" destOrd="0" presId="urn:microsoft.com/office/officeart/2005/8/layout/hList6"/>
    <dgm:cxn modelId="{DC045DA5-20EA-4D90-8650-81BF4E372DE8}" type="presOf" srcId="{F511C54C-EE10-4812-B88A-2E54914AE0AD}" destId="{68287D42-A57D-4F4C-8E57-AABFB634836D}" srcOrd="0" destOrd="0" presId="urn:microsoft.com/office/officeart/2005/8/layout/hList6"/>
    <dgm:cxn modelId="{123FF43D-9D9D-450D-A3E2-69AB56A34F40}" srcId="{90B98513-91B5-4A87-BF9B-6C40D89D7D43}" destId="{67D79210-50DB-4F6A-BD9B-C8C0125240E8}" srcOrd="2" destOrd="0" parTransId="{7F0863DA-E0F9-4952-AAD1-650A68A4CF1B}" sibTransId="{E932667E-6A1D-4337-99AC-87F55EF344AB}"/>
    <dgm:cxn modelId="{5CD137A9-EDD2-49E3-A1FA-E3EC490990AF}" srcId="{90B98513-91B5-4A87-BF9B-6C40D89D7D43}" destId="{9410FC5B-9098-4F1F-A383-C600554B0B8E}" srcOrd="0" destOrd="0" parTransId="{B006D373-AFC5-42D6-9E69-D71A28DD5DD9}" sibTransId="{093F5767-A3FE-495A-8805-0DE78F13FE97}"/>
    <dgm:cxn modelId="{FB3AE3D8-07B7-4913-9F8A-42622DDBD1DE}" type="presOf" srcId="{90B98513-91B5-4A87-BF9B-6C40D89D7D43}" destId="{B1028CC5-FD60-49CB-959D-E54781B9AA97}" srcOrd="0" destOrd="0" presId="urn:microsoft.com/office/officeart/2005/8/layout/hList6"/>
    <dgm:cxn modelId="{9B580BAE-E1E5-41A0-B186-64AB51B389CA}" srcId="{90B98513-91B5-4A87-BF9B-6C40D89D7D43}" destId="{F511C54C-EE10-4812-B88A-2E54914AE0AD}" srcOrd="1" destOrd="0" parTransId="{A88F450B-EBB7-42BD-85A0-84CE22CA6815}" sibTransId="{E2B6987D-951F-4106-826A-C37E36F77CDD}"/>
    <dgm:cxn modelId="{D0D1B404-AE02-4A8B-AC3B-6CAB9BE7ADB7}" type="presOf" srcId="{67D79210-50DB-4F6A-BD9B-C8C0125240E8}" destId="{3A6F2A22-6E57-4ACC-89F7-736E56D17A0F}" srcOrd="0" destOrd="0" presId="urn:microsoft.com/office/officeart/2005/8/layout/hList6"/>
    <dgm:cxn modelId="{22832D92-DEE8-4EE9-A921-BCE1E2AE9B26}" type="presParOf" srcId="{B1028CC5-FD60-49CB-959D-E54781B9AA97}" destId="{601D9EA5-D705-4767-ACAA-647B26A3BA7E}" srcOrd="0" destOrd="0" presId="urn:microsoft.com/office/officeart/2005/8/layout/hList6"/>
    <dgm:cxn modelId="{95859264-F1A9-4B19-B06F-81FDD1632627}" type="presParOf" srcId="{B1028CC5-FD60-49CB-959D-E54781B9AA97}" destId="{1D86C48A-90D6-45DB-A759-1383ECFA81A9}" srcOrd="1" destOrd="0" presId="urn:microsoft.com/office/officeart/2005/8/layout/hList6"/>
    <dgm:cxn modelId="{BCA80F72-12E4-44D3-B9F1-635DFEDAE553}" type="presParOf" srcId="{B1028CC5-FD60-49CB-959D-E54781B9AA97}" destId="{68287D42-A57D-4F4C-8E57-AABFB634836D}" srcOrd="2" destOrd="0" presId="urn:microsoft.com/office/officeart/2005/8/layout/hList6"/>
    <dgm:cxn modelId="{83E6A339-6B9A-49CC-9BAB-DC5036E1B39B}" type="presParOf" srcId="{B1028CC5-FD60-49CB-959D-E54781B9AA97}" destId="{5AECEEB4-8847-4DF8-A76F-505324C8C981}" srcOrd="3" destOrd="0" presId="urn:microsoft.com/office/officeart/2005/8/layout/hList6"/>
    <dgm:cxn modelId="{3FAEDE06-7F8C-4E98-8B49-5E571977D4F4}" type="presParOf" srcId="{B1028CC5-FD60-49CB-959D-E54781B9AA97}" destId="{3A6F2A22-6E57-4ACC-89F7-736E56D17A0F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BF273-0188-482A-B620-2FAC6035BCBE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F741F0-606B-46B7-A7EB-88E002A0DCB9}">
      <dgm:prSet phldrT="[Text]" custT="1"/>
      <dgm:spPr/>
      <dgm:t>
        <a:bodyPr/>
        <a:lstStyle/>
        <a:p>
          <a:pPr algn="l"/>
          <a:r>
            <a:rPr lang="en-IN" sz="1800" b="1" dirty="0" smtClean="0">
              <a:latin typeface="Bookman Old Style" pitchFamily="18" charset="0"/>
            </a:rPr>
            <a:t>DEEMED</a:t>
          </a:r>
          <a:r>
            <a:rPr lang="en-IN" sz="1800" b="1" baseline="0" dirty="0" smtClean="0">
              <a:latin typeface="Bookman Old Style" pitchFamily="18" charset="0"/>
            </a:rPr>
            <a:t> REGISTRATION</a:t>
          </a:r>
        </a:p>
        <a:p>
          <a:pPr algn="just"/>
          <a:r>
            <a:rPr lang="en-IN" sz="1800" b="1" baseline="0" dirty="0" smtClean="0">
              <a:latin typeface="Bookman Old Style" pitchFamily="18" charset="0"/>
            </a:rPr>
            <a:t>[S. 26]</a:t>
          </a:r>
          <a:endParaRPr lang="en-IN" sz="1800" b="1" dirty="0">
            <a:latin typeface="Bookman Old Style" pitchFamily="18" charset="0"/>
          </a:endParaRPr>
        </a:p>
      </dgm:t>
    </dgm:pt>
    <dgm:pt modelId="{8A91F8A6-CC1B-442B-BDD1-954EAFFDCD34}" type="parTrans" cxnId="{49591300-6396-41D0-89BF-2EAFFF19ED8D}">
      <dgm:prSet/>
      <dgm:spPr/>
      <dgm:t>
        <a:bodyPr/>
        <a:lstStyle/>
        <a:p>
          <a:endParaRPr lang="en-IN"/>
        </a:p>
      </dgm:t>
    </dgm:pt>
    <dgm:pt modelId="{68E72607-C566-410A-B18C-F142975FCB90}" type="sibTrans" cxnId="{49591300-6396-41D0-89BF-2EAFFF19ED8D}">
      <dgm:prSet/>
      <dgm:spPr/>
      <dgm:t>
        <a:bodyPr/>
        <a:lstStyle/>
        <a:p>
          <a:endParaRPr lang="en-IN"/>
        </a:p>
      </dgm:t>
    </dgm:pt>
    <dgm:pt modelId="{96CA40F5-000F-404B-B81D-0BDE7A175167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Bookman Old Style" pitchFamily="18" charset="0"/>
            </a:rPr>
            <a:t>CASUAL TAXABLE PERSON / NON-RESIDENT TAXABLE PERSON [S 27]</a:t>
          </a:r>
          <a:endParaRPr lang="en-IN" sz="1800" b="1" dirty="0">
            <a:latin typeface="Bookman Old Style" pitchFamily="18" charset="0"/>
          </a:endParaRPr>
        </a:p>
      </dgm:t>
    </dgm:pt>
    <dgm:pt modelId="{94155F25-F045-483D-B934-592F0CF154AB}" type="parTrans" cxnId="{1252A93B-344C-4B8D-B1AC-3F903274F589}">
      <dgm:prSet/>
      <dgm:spPr/>
      <dgm:t>
        <a:bodyPr/>
        <a:lstStyle/>
        <a:p>
          <a:endParaRPr lang="en-IN"/>
        </a:p>
      </dgm:t>
    </dgm:pt>
    <dgm:pt modelId="{AB588443-396E-451A-9527-1C625EA40B25}" type="sibTrans" cxnId="{1252A93B-344C-4B8D-B1AC-3F903274F589}">
      <dgm:prSet/>
      <dgm:spPr/>
      <dgm:t>
        <a:bodyPr/>
        <a:lstStyle/>
        <a:p>
          <a:endParaRPr lang="en-IN"/>
        </a:p>
      </dgm:t>
    </dgm:pt>
    <dgm:pt modelId="{E57EBF07-BA76-46DD-B591-5D4B836FB6B5}">
      <dgm:prSet phldrT="[Text]" custT="1"/>
      <dgm:spPr/>
      <dgm:t>
        <a:bodyPr/>
        <a:lstStyle/>
        <a:p>
          <a:pPr algn="just"/>
          <a:r>
            <a:rPr lang="en-US" sz="1400" dirty="0" smtClean="0">
              <a:latin typeface="Bookman Old Style" pitchFamily="18" charset="0"/>
            </a:rPr>
            <a:t>Registration certificate issued to these persons valid for the period specified in the application or 90 days from the registration whichever is earlier</a:t>
          </a:r>
          <a:endParaRPr lang="en-IN" sz="1400" dirty="0">
            <a:latin typeface="Bookman Old Style" pitchFamily="18" charset="0"/>
          </a:endParaRPr>
        </a:p>
      </dgm:t>
    </dgm:pt>
    <dgm:pt modelId="{BD1AB73A-3A1C-43D3-82D2-5A43C79DCBC4}" type="parTrans" cxnId="{9FFC97E0-0C8B-42A9-9A79-E43DC6917D8A}">
      <dgm:prSet/>
      <dgm:spPr/>
      <dgm:t>
        <a:bodyPr/>
        <a:lstStyle/>
        <a:p>
          <a:endParaRPr lang="en-IN"/>
        </a:p>
      </dgm:t>
    </dgm:pt>
    <dgm:pt modelId="{B7CE8387-CCD8-4569-8530-35FB95D2DA2E}" type="sibTrans" cxnId="{9FFC97E0-0C8B-42A9-9A79-E43DC6917D8A}">
      <dgm:prSet/>
      <dgm:spPr/>
      <dgm:t>
        <a:bodyPr/>
        <a:lstStyle/>
        <a:p>
          <a:endParaRPr lang="en-IN"/>
        </a:p>
      </dgm:t>
    </dgm:pt>
    <dgm:pt modelId="{E9C6180D-38AF-4643-8298-B3A24C9AB311}">
      <dgm:prSet phldrT="[Text]" custT="1"/>
      <dgm:spPr/>
      <dgm:t>
        <a:bodyPr/>
        <a:lstStyle/>
        <a:p>
          <a:pPr algn="just"/>
          <a:r>
            <a:rPr lang="en-US" sz="1400" dirty="0" smtClean="0"/>
            <a:t>Grant of Unique Identification Number (UIN) under SGST / UTGST deemed as grant of UIN under CGST</a:t>
          </a:r>
          <a:endParaRPr lang="en-IN" sz="1400" dirty="0">
            <a:latin typeface="Bookman Old Style" pitchFamily="18" charset="0"/>
          </a:endParaRPr>
        </a:p>
      </dgm:t>
    </dgm:pt>
    <dgm:pt modelId="{1CBBC9C0-7D00-414C-B030-3D2C1F9EA678}" type="parTrans" cxnId="{5800350E-5BB4-4927-90D2-82B27761A68B}">
      <dgm:prSet/>
      <dgm:spPr/>
      <dgm:t>
        <a:bodyPr/>
        <a:lstStyle/>
        <a:p>
          <a:endParaRPr lang="en-US"/>
        </a:p>
      </dgm:t>
    </dgm:pt>
    <dgm:pt modelId="{A7E24665-905C-40E7-9C46-6148F4010BC2}" type="sibTrans" cxnId="{5800350E-5BB4-4927-90D2-82B27761A68B}">
      <dgm:prSet/>
      <dgm:spPr/>
      <dgm:t>
        <a:bodyPr/>
        <a:lstStyle/>
        <a:p>
          <a:endParaRPr lang="en-US"/>
        </a:p>
      </dgm:t>
    </dgm:pt>
    <dgm:pt modelId="{1236C444-A82E-47FA-B9FB-55F47FCD3585}">
      <dgm:prSet custT="1"/>
      <dgm:spPr/>
      <dgm:t>
        <a:bodyPr/>
        <a:lstStyle/>
        <a:p>
          <a:r>
            <a:rPr lang="en-US" sz="1400" dirty="0" smtClean="0"/>
            <a:t>Provided that the UIN has not been specifically rejected under the CGST</a:t>
          </a:r>
        </a:p>
      </dgm:t>
    </dgm:pt>
    <dgm:pt modelId="{33D4FAC2-C789-4314-A74B-7E18CD8C5F70}" type="parTrans" cxnId="{041E4F9E-E8E8-4FC9-BE47-8CC611495F68}">
      <dgm:prSet/>
      <dgm:spPr/>
      <dgm:t>
        <a:bodyPr/>
        <a:lstStyle/>
        <a:p>
          <a:endParaRPr lang="en-US"/>
        </a:p>
      </dgm:t>
    </dgm:pt>
    <dgm:pt modelId="{520E2FEA-7730-4FA3-BB99-AA165929A9F9}" type="sibTrans" cxnId="{041E4F9E-E8E8-4FC9-BE47-8CC611495F68}">
      <dgm:prSet/>
      <dgm:spPr/>
      <dgm:t>
        <a:bodyPr/>
        <a:lstStyle/>
        <a:p>
          <a:endParaRPr lang="en-US"/>
        </a:p>
      </dgm:t>
    </dgm:pt>
    <dgm:pt modelId="{50CD4B10-B0C2-4440-B8A3-90C78D933253}">
      <dgm:prSet custT="1"/>
      <dgm:spPr/>
      <dgm:t>
        <a:bodyPr/>
        <a:lstStyle/>
        <a:p>
          <a:r>
            <a:rPr lang="en-US" sz="1400" dirty="0" smtClean="0"/>
            <a:t>Any rejection of UIN under SGST / UTGST deemed as rejected under CGST</a:t>
          </a:r>
        </a:p>
      </dgm:t>
    </dgm:pt>
    <dgm:pt modelId="{C3B2D5F5-E6E8-4FFF-BD50-BF5E2C0012D6}" type="parTrans" cxnId="{DC189758-7D78-4A9E-862F-1C61831A3CE7}">
      <dgm:prSet/>
      <dgm:spPr/>
      <dgm:t>
        <a:bodyPr/>
        <a:lstStyle/>
        <a:p>
          <a:endParaRPr lang="en-US"/>
        </a:p>
      </dgm:t>
    </dgm:pt>
    <dgm:pt modelId="{A741B109-0041-47BB-B61F-97289F7B1226}" type="sibTrans" cxnId="{DC189758-7D78-4A9E-862F-1C61831A3CE7}">
      <dgm:prSet/>
      <dgm:spPr/>
      <dgm:t>
        <a:bodyPr/>
        <a:lstStyle/>
        <a:p>
          <a:endParaRPr lang="en-US"/>
        </a:p>
      </dgm:t>
    </dgm:pt>
    <dgm:pt modelId="{3653ED26-3408-4DAE-910A-48298CB8C083}">
      <dgm:prSet custT="1"/>
      <dgm:spPr/>
      <dgm:t>
        <a:bodyPr/>
        <a:lstStyle/>
        <a:p>
          <a:r>
            <a:rPr lang="en-US" sz="1400" dirty="0" smtClean="0">
              <a:latin typeface="Bookman Old Style" pitchFamily="18" charset="0"/>
            </a:rPr>
            <a:t>The aforesaid period of 90 days can be extended to another 90 days</a:t>
          </a:r>
          <a:endParaRPr lang="en-US" sz="1400" dirty="0">
            <a:latin typeface="Bookman Old Style" pitchFamily="18" charset="0"/>
          </a:endParaRPr>
        </a:p>
      </dgm:t>
    </dgm:pt>
    <dgm:pt modelId="{26AD7787-43D4-4AD2-BD8D-50A9A7851666}" type="parTrans" cxnId="{4C8E1CD3-3BB5-4B64-8B62-634EDB3C3F92}">
      <dgm:prSet/>
      <dgm:spPr/>
      <dgm:t>
        <a:bodyPr/>
        <a:lstStyle/>
        <a:p>
          <a:endParaRPr lang="en-US"/>
        </a:p>
      </dgm:t>
    </dgm:pt>
    <dgm:pt modelId="{A10BAC40-1B3D-42A2-98E7-827C89E818E8}" type="sibTrans" cxnId="{4C8E1CD3-3BB5-4B64-8B62-634EDB3C3F92}">
      <dgm:prSet/>
      <dgm:spPr/>
      <dgm:t>
        <a:bodyPr/>
        <a:lstStyle/>
        <a:p>
          <a:endParaRPr lang="en-US"/>
        </a:p>
      </dgm:t>
    </dgm:pt>
    <dgm:pt modelId="{1D894CF2-E9F4-488C-B800-59418CC1FEC8}">
      <dgm:prSet custT="1"/>
      <dgm:spPr/>
      <dgm:t>
        <a:bodyPr/>
        <a:lstStyle/>
        <a:p>
          <a:r>
            <a:rPr lang="en-US" sz="1400" dirty="0" smtClean="0">
              <a:latin typeface="Bookman Old Style" pitchFamily="18" charset="0"/>
            </a:rPr>
            <a:t>The above persons can make taxable supplies only after the certificate of registration is issued</a:t>
          </a:r>
          <a:endParaRPr lang="en-US" sz="1400" dirty="0">
            <a:latin typeface="Bookman Old Style" pitchFamily="18" charset="0"/>
          </a:endParaRPr>
        </a:p>
      </dgm:t>
    </dgm:pt>
    <dgm:pt modelId="{98F18886-4E61-4FC9-B3C3-B68B024804B1}" type="parTrans" cxnId="{604FC05D-975D-4BA5-93D9-ADD265BEDC25}">
      <dgm:prSet/>
      <dgm:spPr/>
      <dgm:t>
        <a:bodyPr/>
        <a:lstStyle/>
        <a:p>
          <a:endParaRPr lang="en-US"/>
        </a:p>
      </dgm:t>
    </dgm:pt>
    <dgm:pt modelId="{A5778723-0B70-4FFF-A653-078C53089863}" type="sibTrans" cxnId="{604FC05D-975D-4BA5-93D9-ADD265BEDC25}">
      <dgm:prSet/>
      <dgm:spPr/>
      <dgm:t>
        <a:bodyPr/>
        <a:lstStyle/>
        <a:p>
          <a:endParaRPr lang="en-US"/>
        </a:p>
      </dgm:t>
    </dgm:pt>
    <dgm:pt modelId="{6CFE6671-F871-42C9-9DB6-5445B936E4CA}">
      <dgm:prSet custT="1"/>
      <dgm:spPr/>
      <dgm:t>
        <a:bodyPr/>
        <a:lstStyle/>
        <a:p>
          <a:r>
            <a:rPr lang="en-US" sz="1400" dirty="0" smtClean="0">
              <a:latin typeface="Bookman Old Style" pitchFamily="18" charset="0"/>
            </a:rPr>
            <a:t>These persons at the time of registration / extension need to deposit advance tax equal to the estimated tax liability for the period registration is sought</a:t>
          </a:r>
          <a:endParaRPr lang="en-US" sz="1400" dirty="0">
            <a:latin typeface="Bookman Old Style" pitchFamily="18" charset="0"/>
          </a:endParaRPr>
        </a:p>
      </dgm:t>
    </dgm:pt>
    <dgm:pt modelId="{FE4AA536-8816-4514-8455-29FAE0F72CE3}" type="parTrans" cxnId="{210D88BA-9A16-475A-B2FA-C082FE148687}">
      <dgm:prSet/>
      <dgm:spPr/>
      <dgm:t>
        <a:bodyPr/>
        <a:lstStyle/>
        <a:p>
          <a:endParaRPr lang="en-US"/>
        </a:p>
      </dgm:t>
    </dgm:pt>
    <dgm:pt modelId="{A6A3A742-0FC7-4724-8232-640A00650DD0}" type="sibTrans" cxnId="{210D88BA-9A16-475A-B2FA-C082FE148687}">
      <dgm:prSet/>
      <dgm:spPr/>
      <dgm:t>
        <a:bodyPr/>
        <a:lstStyle/>
        <a:p>
          <a:endParaRPr lang="en-US"/>
        </a:p>
      </dgm:t>
    </dgm:pt>
    <dgm:pt modelId="{EAA7EB56-1235-4FED-AD98-28A53C140DDC}">
      <dgm:prSet custT="1"/>
      <dgm:spPr/>
      <dgm:t>
        <a:bodyPr/>
        <a:lstStyle/>
        <a:p>
          <a:r>
            <a:rPr lang="en-US" sz="1400" dirty="0" smtClean="0">
              <a:latin typeface="Bookman Old Style" pitchFamily="18" charset="0"/>
            </a:rPr>
            <a:t>The advance tax need to be credited to the electronic cash ledger</a:t>
          </a:r>
          <a:endParaRPr lang="en-US" sz="1400" dirty="0">
            <a:latin typeface="Bookman Old Style" pitchFamily="18" charset="0"/>
          </a:endParaRPr>
        </a:p>
      </dgm:t>
    </dgm:pt>
    <dgm:pt modelId="{D9727587-B24D-4108-8555-D46DF70B99B2}" type="parTrans" cxnId="{EA1F8C6B-D2FC-4AD7-909D-5E8C549BB4C5}">
      <dgm:prSet/>
      <dgm:spPr/>
      <dgm:t>
        <a:bodyPr/>
        <a:lstStyle/>
        <a:p>
          <a:endParaRPr lang="en-US"/>
        </a:p>
      </dgm:t>
    </dgm:pt>
    <dgm:pt modelId="{3099F01C-9440-4FAE-98B6-5F92EA1B02B7}" type="sibTrans" cxnId="{EA1F8C6B-D2FC-4AD7-909D-5E8C549BB4C5}">
      <dgm:prSet/>
      <dgm:spPr/>
      <dgm:t>
        <a:bodyPr/>
        <a:lstStyle/>
        <a:p>
          <a:endParaRPr lang="en-US"/>
        </a:p>
      </dgm:t>
    </dgm:pt>
    <dgm:pt modelId="{1F741AA6-1F8F-4161-B476-27A2F5EC9CD6}" type="pres">
      <dgm:prSet presAssocID="{CE2BF273-0188-482A-B620-2FAC6035BC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0C4FDEDB-7198-44FC-BBF3-DFFB4A8355A3}" type="pres">
      <dgm:prSet presAssocID="{11F741F0-606B-46B7-A7EB-88E002A0DCB9}" presName="linNode" presStyleCnt="0"/>
      <dgm:spPr/>
      <dgm:t>
        <a:bodyPr/>
        <a:lstStyle/>
        <a:p>
          <a:endParaRPr lang="en-IN"/>
        </a:p>
      </dgm:t>
    </dgm:pt>
    <dgm:pt modelId="{5CA7C6C7-216E-4BD3-A1C2-8240FC53BDC6}" type="pres">
      <dgm:prSet presAssocID="{11F741F0-606B-46B7-A7EB-88E002A0DCB9}" presName="parentShp" presStyleLbl="node1" presStyleIdx="0" presStyleCnt="2" custScaleX="61013" custScaleY="90593" custLinFactNeighborX="-9482" custLinFactNeighborY="-51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6EC3C2-48E8-4879-A03C-B9C0D2B8EC9B}" type="pres">
      <dgm:prSet presAssocID="{11F741F0-606B-46B7-A7EB-88E002A0DCB9}" presName="childShp" presStyleLbl="bgAccFollowNode1" presStyleIdx="0" presStyleCnt="2" custScaleX="115947" custScaleY="200186" custLinFactNeighborY="-125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6114F4-5334-4D2C-B706-C7B527393357}" type="pres">
      <dgm:prSet presAssocID="{68E72607-C566-410A-B18C-F142975FCB90}" presName="spacing" presStyleCnt="0"/>
      <dgm:spPr/>
      <dgm:t>
        <a:bodyPr/>
        <a:lstStyle/>
        <a:p>
          <a:endParaRPr lang="en-IN"/>
        </a:p>
      </dgm:t>
    </dgm:pt>
    <dgm:pt modelId="{DA33FC84-7C37-4961-8FAC-CABD11D2FFD3}" type="pres">
      <dgm:prSet presAssocID="{96CA40F5-000F-404B-B81D-0BDE7A175167}" presName="linNode" presStyleCnt="0"/>
      <dgm:spPr/>
      <dgm:t>
        <a:bodyPr/>
        <a:lstStyle/>
        <a:p>
          <a:endParaRPr lang="en-IN"/>
        </a:p>
      </dgm:t>
    </dgm:pt>
    <dgm:pt modelId="{DDB8ED5E-FD10-43E6-9265-6065678EC8FC}" type="pres">
      <dgm:prSet presAssocID="{96CA40F5-000F-404B-B81D-0BDE7A175167}" presName="parentShp" presStyleLbl="node1" presStyleIdx="1" presStyleCnt="2" custScaleX="70104" custScaleY="104379" custLinFactNeighborX="-10209" custLinFactNeighborY="-261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62A3CC-F56C-42AB-82D3-2F7821E132D9}" type="pres">
      <dgm:prSet presAssocID="{96CA40F5-000F-404B-B81D-0BDE7A175167}" presName="childShp" presStyleLbl="bgAccFollowNode1" presStyleIdx="1" presStyleCnt="2" custScaleX="114592" custScaleY="321712" custLinFactNeighborX="-2188" custLinFactNeighborY="-94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B26AA34-C601-422A-B91A-09FF76A5EFB5}" type="presOf" srcId="{E9C6180D-38AF-4643-8298-B3A24C9AB311}" destId="{EE6EC3C2-48E8-4879-A03C-B9C0D2B8EC9B}" srcOrd="0" destOrd="0" presId="urn:microsoft.com/office/officeart/2005/8/layout/vList6"/>
    <dgm:cxn modelId="{E5C1019D-3F6A-47FD-843F-B0B436DF87F0}" type="presOf" srcId="{1236C444-A82E-47FA-B9FB-55F47FCD3585}" destId="{EE6EC3C2-48E8-4879-A03C-B9C0D2B8EC9B}" srcOrd="0" destOrd="1" presId="urn:microsoft.com/office/officeart/2005/8/layout/vList6"/>
    <dgm:cxn modelId="{49591300-6396-41D0-89BF-2EAFFF19ED8D}" srcId="{CE2BF273-0188-482A-B620-2FAC6035BCBE}" destId="{11F741F0-606B-46B7-A7EB-88E002A0DCB9}" srcOrd="0" destOrd="0" parTransId="{8A91F8A6-CC1B-442B-BDD1-954EAFFDCD34}" sibTransId="{68E72607-C566-410A-B18C-F142975FCB90}"/>
    <dgm:cxn modelId="{65351FCC-66D2-4A92-925B-382C823DD0B1}" type="presOf" srcId="{96CA40F5-000F-404B-B81D-0BDE7A175167}" destId="{DDB8ED5E-FD10-43E6-9265-6065678EC8FC}" srcOrd="0" destOrd="0" presId="urn:microsoft.com/office/officeart/2005/8/layout/vList6"/>
    <dgm:cxn modelId="{604FC05D-975D-4BA5-93D9-ADD265BEDC25}" srcId="{96CA40F5-000F-404B-B81D-0BDE7A175167}" destId="{1D894CF2-E9F4-488C-B800-59418CC1FEC8}" srcOrd="2" destOrd="0" parTransId="{98F18886-4E61-4FC9-B3C3-B68B024804B1}" sibTransId="{A5778723-0B70-4FFF-A653-078C53089863}"/>
    <dgm:cxn modelId="{210D88BA-9A16-475A-B2FA-C082FE148687}" srcId="{96CA40F5-000F-404B-B81D-0BDE7A175167}" destId="{6CFE6671-F871-42C9-9DB6-5445B936E4CA}" srcOrd="3" destOrd="0" parTransId="{FE4AA536-8816-4514-8455-29FAE0F72CE3}" sibTransId="{A6A3A742-0FC7-4724-8232-640A00650DD0}"/>
    <dgm:cxn modelId="{DC189758-7D78-4A9E-862F-1C61831A3CE7}" srcId="{11F741F0-606B-46B7-A7EB-88E002A0DCB9}" destId="{50CD4B10-B0C2-4440-B8A3-90C78D933253}" srcOrd="2" destOrd="0" parTransId="{C3B2D5F5-E6E8-4FFF-BD50-BF5E2C0012D6}" sibTransId="{A741B109-0041-47BB-B61F-97289F7B1226}"/>
    <dgm:cxn modelId="{15A0E57E-442C-4BD8-B873-F24F27114ED4}" type="presOf" srcId="{11F741F0-606B-46B7-A7EB-88E002A0DCB9}" destId="{5CA7C6C7-216E-4BD3-A1C2-8240FC53BDC6}" srcOrd="0" destOrd="0" presId="urn:microsoft.com/office/officeart/2005/8/layout/vList6"/>
    <dgm:cxn modelId="{BFEC40E9-2DAC-4869-8D81-6289FDD0741B}" type="presOf" srcId="{EAA7EB56-1235-4FED-AD98-28A53C140DDC}" destId="{F362A3CC-F56C-42AB-82D3-2F7821E132D9}" srcOrd="0" destOrd="4" presId="urn:microsoft.com/office/officeart/2005/8/layout/vList6"/>
    <dgm:cxn modelId="{F64C89BF-2A35-4E92-B4ED-DA3C92F3A900}" type="presOf" srcId="{6CFE6671-F871-42C9-9DB6-5445B936E4CA}" destId="{F362A3CC-F56C-42AB-82D3-2F7821E132D9}" srcOrd="0" destOrd="3" presId="urn:microsoft.com/office/officeart/2005/8/layout/vList6"/>
    <dgm:cxn modelId="{9DD090EC-9513-42F1-B4D2-92370EFCF858}" type="presOf" srcId="{E57EBF07-BA76-46DD-B591-5D4B836FB6B5}" destId="{F362A3CC-F56C-42AB-82D3-2F7821E132D9}" srcOrd="0" destOrd="0" presId="urn:microsoft.com/office/officeart/2005/8/layout/vList6"/>
    <dgm:cxn modelId="{D9FE00DD-9768-408C-8A7D-38DD505B61DA}" type="presOf" srcId="{50CD4B10-B0C2-4440-B8A3-90C78D933253}" destId="{EE6EC3C2-48E8-4879-A03C-B9C0D2B8EC9B}" srcOrd="0" destOrd="2" presId="urn:microsoft.com/office/officeart/2005/8/layout/vList6"/>
    <dgm:cxn modelId="{5800350E-5BB4-4927-90D2-82B27761A68B}" srcId="{11F741F0-606B-46B7-A7EB-88E002A0DCB9}" destId="{E9C6180D-38AF-4643-8298-B3A24C9AB311}" srcOrd="0" destOrd="0" parTransId="{1CBBC9C0-7D00-414C-B030-3D2C1F9EA678}" sibTransId="{A7E24665-905C-40E7-9C46-6148F4010BC2}"/>
    <dgm:cxn modelId="{EA1F8C6B-D2FC-4AD7-909D-5E8C549BB4C5}" srcId="{96CA40F5-000F-404B-B81D-0BDE7A175167}" destId="{EAA7EB56-1235-4FED-AD98-28A53C140DDC}" srcOrd="4" destOrd="0" parTransId="{D9727587-B24D-4108-8555-D46DF70B99B2}" sibTransId="{3099F01C-9440-4FAE-98B6-5F92EA1B02B7}"/>
    <dgm:cxn modelId="{1252A93B-344C-4B8D-B1AC-3F903274F589}" srcId="{CE2BF273-0188-482A-B620-2FAC6035BCBE}" destId="{96CA40F5-000F-404B-B81D-0BDE7A175167}" srcOrd="1" destOrd="0" parTransId="{94155F25-F045-483D-B934-592F0CF154AB}" sibTransId="{AB588443-396E-451A-9527-1C625EA40B25}"/>
    <dgm:cxn modelId="{FFCAE6DF-5081-443D-82AF-35972D05EAC4}" type="presOf" srcId="{3653ED26-3408-4DAE-910A-48298CB8C083}" destId="{F362A3CC-F56C-42AB-82D3-2F7821E132D9}" srcOrd="0" destOrd="1" presId="urn:microsoft.com/office/officeart/2005/8/layout/vList6"/>
    <dgm:cxn modelId="{CB83CCAE-687A-4615-AF4A-66A1C2EFFE99}" type="presOf" srcId="{CE2BF273-0188-482A-B620-2FAC6035BCBE}" destId="{1F741AA6-1F8F-4161-B476-27A2F5EC9CD6}" srcOrd="0" destOrd="0" presId="urn:microsoft.com/office/officeart/2005/8/layout/vList6"/>
    <dgm:cxn modelId="{041E4F9E-E8E8-4FC9-BE47-8CC611495F68}" srcId="{11F741F0-606B-46B7-A7EB-88E002A0DCB9}" destId="{1236C444-A82E-47FA-B9FB-55F47FCD3585}" srcOrd="1" destOrd="0" parTransId="{33D4FAC2-C789-4314-A74B-7E18CD8C5F70}" sibTransId="{520E2FEA-7730-4FA3-BB99-AA165929A9F9}"/>
    <dgm:cxn modelId="{74D4DA37-7F6A-4217-8C5C-0345BAF49BFC}" type="presOf" srcId="{1D894CF2-E9F4-488C-B800-59418CC1FEC8}" destId="{F362A3CC-F56C-42AB-82D3-2F7821E132D9}" srcOrd="0" destOrd="2" presId="urn:microsoft.com/office/officeart/2005/8/layout/vList6"/>
    <dgm:cxn modelId="{4C8E1CD3-3BB5-4B64-8B62-634EDB3C3F92}" srcId="{96CA40F5-000F-404B-B81D-0BDE7A175167}" destId="{3653ED26-3408-4DAE-910A-48298CB8C083}" srcOrd="1" destOrd="0" parTransId="{26AD7787-43D4-4AD2-BD8D-50A9A7851666}" sibTransId="{A10BAC40-1B3D-42A2-98E7-827C89E818E8}"/>
    <dgm:cxn modelId="{9FFC97E0-0C8B-42A9-9A79-E43DC6917D8A}" srcId="{96CA40F5-000F-404B-B81D-0BDE7A175167}" destId="{E57EBF07-BA76-46DD-B591-5D4B836FB6B5}" srcOrd="0" destOrd="0" parTransId="{BD1AB73A-3A1C-43D3-82D2-5A43C79DCBC4}" sibTransId="{B7CE8387-CCD8-4569-8530-35FB95D2DA2E}"/>
    <dgm:cxn modelId="{B0C0F63E-FDE0-432F-B56E-FBB8D728B30A}" type="presParOf" srcId="{1F741AA6-1F8F-4161-B476-27A2F5EC9CD6}" destId="{0C4FDEDB-7198-44FC-BBF3-DFFB4A8355A3}" srcOrd="0" destOrd="0" presId="urn:microsoft.com/office/officeart/2005/8/layout/vList6"/>
    <dgm:cxn modelId="{1CC51B88-C1AD-4BE7-A289-A41D681C5F0E}" type="presParOf" srcId="{0C4FDEDB-7198-44FC-BBF3-DFFB4A8355A3}" destId="{5CA7C6C7-216E-4BD3-A1C2-8240FC53BDC6}" srcOrd="0" destOrd="0" presId="urn:microsoft.com/office/officeart/2005/8/layout/vList6"/>
    <dgm:cxn modelId="{25C4498F-2429-4A86-BE43-5E1B77EBC157}" type="presParOf" srcId="{0C4FDEDB-7198-44FC-BBF3-DFFB4A8355A3}" destId="{EE6EC3C2-48E8-4879-A03C-B9C0D2B8EC9B}" srcOrd="1" destOrd="0" presId="urn:microsoft.com/office/officeart/2005/8/layout/vList6"/>
    <dgm:cxn modelId="{21124B2F-6B07-4D2E-8FA6-B8B5E8CD3675}" type="presParOf" srcId="{1F741AA6-1F8F-4161-B476-27A2F5EC9CD6}" destId="{276114F4-5334-4D2C-B706-C7B527393357}" srcOrd="1" destOrd="0" presId="urn:microsoft.com/office/officeart/2005/8/layout/vList6"/>
    <dgm:cxn modelId="{64EDCA5C-7D88-4CD9-8D37-FA0724EC2F93}" type="presParOf" srcId="{1F741AA6-1F8F-4161-B476-27A2F5EC9CD6}" destId="{DA33FC84-7C37-4961-8FAC-CABD11D2FFD3}" srcOrd="2" destOrd="0" presId="urn:microsoft.com/office/officeart/2005/8/layout/vList6"/>
    <dgm:cxn modelId="{9473F0D3-EC46-4056-95A5-33AF76E3320C}" type="presParOf" srcId="{DA33FC84-7C37-4961-8FAC-CABD11D2FFD3}" destId="{DDB8ED5E-FD10-43E6-9265-6065678EC8FC}" srcOrd="0" destOrd="0" presId="urn:microsoft.com/office/officeart/2005/8/layout/vList6"/>
    <dgm:cxn modelId="{71500879-9A26-4BDE-B6BD-4F7E1C66829F}" type="presParOf" srcId="{DA33FC84-7C37-4961-8FAC-CABD11D2FFD3}" destId="{F362A3CC-F56C-42AB-82D3-2F7821E132D9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73ABD1-6EB3-4169-B35A-DD551CFA8C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D79A1-3049-4C4D-9A83-9F6C3B1A34D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Any change in information pertaining to the registered person, submitted at the time of registration, need to be informed to the GST officer in the manner prescribed</a:t>
          </a:r>
          <a:endParaRPr lang="en-US" sz="1800" dirty="0">
            <a:latin typeface="Bookman Old Style" pitchFamily="18" charset="0"/>
          </a:endParaRPr>
        </a:p>
      </dgm:t>
    </dgm:pt>
    <dgm:pt modelId="{BF74148D-E533-4D5B-8792-D71F2C331AB7}" type="parTrans" cxnId="{791561CA-B086-4FB0-9662-2C7117B25EE1}">
      <dgm:prSet/>
      <dgm:spPr/>
      <dgm:t>
        <a:bodyPr/>
        <a:lstStyle/>
        <a:p>
          <a:endParaRPr lang="en-US"/>
        </a:p>
      </dgm:t>
    </dgm:pt>
    <dgm:pt modelId="{958F4C8B-E67A-4D50-9F2D-926776206CD1}" type="sibTrans" cxnId="{791561CA-B086-4FB0-9662-2C7117B25EE1}">
      <dgm:prSet/>
      <dgm:spPr/>
      <dgm:t>
        <a:bodyPr/>
        <a:lstStyle/>
        <a:p>
          <a:endParaRPr lang="en-US"/>
        </a:p>
      </dgm:t>
    </dgm:pt>
    <dgm:pt modelId="{62C1F95C-29A2-42A0-8C59-23938DD2986C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Proper officer may approve / reject amendment by following the due procedure</a:t>
          </a:r>
        </a:p>
      </dgm:t>
    </dgm:pt>
    <dgm:pt modelId="{D3D0E8F7-A286-4762-87F3-307B1C12010B}" type="parTrans" cxnId="{B7CF251A-4F85-459C-BEDE-6CE4F79FEC6A}">
      <dgm:prSet/>
      <dgm:spPr/>
      <dgm:t>
        <a:bodyPr/>
        <a:lstStyle/>
        <a:p>
          <a:endParaRPr lang="en-US"/>
        </a:p>
      </dgm:t>
    </dgm:pt>
    <dgm:pt modelId="{37297550-12DF-4429-8A0F-15A58DF3DCA9}" type="sibTrans" cxnId="{B7CF251A-4F85-459C-BEDE-6CE4F79FEC6A}">
      <dgm:prSet/>
      <dgm:spPr/>
      <dgm:t>
        <a:bodyPr/>
        <a:lstStyle/>
        <a:p>
          <a:endParaRPr lang="en-US"/>
        </a:p>
      </dgm:t>
    </dgm:pt>
    <dgm:pt modelId="{BDC381F2-B4DD-47FC-AE31-638B7FBE58F0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For certain amendments to be prescribed, approval of Proper officer not required</a:t>
          </a:r>
          <a:endParaRPr lang="en-US" sz="1800" dirty="0">
            <a:latin typeface="Bookman Old Style" pitchFamily="18" charset="0"/>
          </a:endParaRPr>
        </a:p>
      </dgm:t>
    </dgm:pt>
    <dgm:pt modelId="{1348FF2E-7DC7-41C2-AB6C-811D1B9E70BE}" type="parTrans" cxnId="{54AA2C9E-0271-44B9-9C8E-27E916A00878}">
      <dgm:prSet/>
      <dgm:spPr/>
      <dgm:t>
        <a:bodyPr/>
        <a:lstStyle/>
        <a:p>
          <a:endParaRPr lang="en-US"/>
        </a:p>
      </dgm:t>
    </dgm:pt>
    <dgm:pt modelId="{37A88FB5-ADEE-4492-9E13-2E51D2EEE449}" type="sibTrans" cxnId="{54AA2C9E-0271-44B9-9C8E-27E916A00878}">
      <dgm:prSet/>
      <dgm:spPr/>
      <dgm:t>
        <a:bodyPr/>
        <a:lstStyle/>
        <a:p>
          <a:endParaRPr lang="en-US"/>
        </a:p>
      </dgm:t>
    </dgm:pt>
    <dgm:pt modelId="{C2EAFD25-C129-40C3-BCBD-F7876A8EA8F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No rejections of amendments can be made without giving an opportunity of hearing</a:t>
          </a:r>
          <a:endParaRPr lang="en-US" sz="1800" dirty="0">
            <a:latin typeface="Bookman Old Style" pitchFamily="18" charset="0"/>
          </a:endParaRPr>
        </a:p>
      </dgm:t>
    </dgm:pt>
    <dgm:pt modelId="{27D399F3-F3C3-4DA1-9975-207FC2ABB530}" type="parTrans" cxnId="{274D4B93-B6D5-4225-AB9A-D8CD7FB4EDC8}">
      <dgm:prSet/>
      <dgm:spPr/>
      <dgm:t>
        <a:bodyPr/>
        <a:lstStyle/>
        <a:p>
          <a:endParaRPr lang="en-US"/>
        </a:p>
      </dgm:t>
    </dgm:pt>
    <dgm:pt modelId="{424F0EB1-1FF5-4981-9631-79DEAA9764C3}" type="sibTrans" cxnId="{274D4B93-B6D5-4225-AB9A-D8CD7FB4EDC8}">
      <dgm:prSet/>
      <dgm:spPr/>
      <dgm:t>
        <a:bodyPr/>
        <a:lstStyle/>
        <a:p>
          <a:endParaRPr lang="en-US"/>
        </a:p>
      </dgm:t>
    </dgm:pt>
    <dgm:pt modelId="{29348390-D44A-4798-AAC8-96930D6E84EA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Any approval / rejection of amendment under SGST / UTGST shall be deemed to be approval / rejection under CGST</a:t>
          </a:r>
          <a:endParaRPr lang="en-US" sz="1800" dirty="0">
            <a:latin typeface="Bookman Old Style" pitchFamily="18" charset="0"/>
          </a:endParaRPr>
        </a:p>
      </dgm:t>
    </dgm:pt>
    <dgm:pt modelId="{B44B6420-8F61-4B76-89F8-B3841C8AFE1C}" type="parTrans" cxnId="{4ED5BF53-B5CC-4678-8675-C82BEF169FBE}">
      <dgm:prSet/>
      <dgm:spPr/>
      <dgm:t>
        <a:bodyPr/>
        <a:lstStyle/>
        <a:p>
          <a:endParaRPr lang="en-US"/>
        </a:p>
      </dgm:t>
    </dgm:pt>
    <dgm:pt modelId="{1C19B52F-401D-4D5F-A950-93B86A092D70}" type="sibTrans" cxnId="{4ED5BF53-B5CC-4678-8675-C82BEF169FBE}">
      <dgm:prSet/>
      <dgm:spPr/>
      <dgm:t>
        <a:bodyPr/>
        <a:lstStyle/>
        <a:p>
          <a:endParaRPr lang="en-US"/>
        </a:p>
      </dgm:t>
    </dgm:pt>
    <dgm:pt modelId="{EA4D3E42-AB98-464A-9552-827AB994E095}" type="pres">
      <dgm:prSet presAssocID="{1D73ABD1-6EB3-4169-B35A-DD551CFA8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5FBA3-035F-4DA2-84EA-BA5AC3019A55}" type="pres">
      <dgm:prSet presAssocID="{BC7D79A1-3049-4C4D-9A83-9F6C3B1A34D7}" presName="parentLin" presStyleCnt="0"/>
      <dgm:spPr/>
    </dgm:pt>
    <dgm:pt modelId="{82DE021F-82A7-4C5E-BC11-525A7D29E88C}" type="pres">
      <dgm:prSet presAssocID="{BC7D79A1-3049-4C4D-9A83-9F6C3B1A34D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945982A-CF36-4972-B36C-CBE8E8F0E80B}" type="pres">
      <dgm:prSet presAssocID="{BC7D79A1-3049-4C4D-9A83-9F6C3B1A34D7}" presName="parentText" presStyleLbl="node1" presStyleIdx="0" presStyleCnt="5" custScaleX="142857" custScaleY="295279" custLinFactNeighborX="-1776" custLinFactNeighborY="-15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7B3-2FE6-40E8-A167-2B4135D07CC8}" type="pres">
      <dgm:prSet presAssocID="{BC7D79A1-3049-4C4D-9A83-9F6C3B1A34D7}" presName="negativeSpace" presStyleCnt="0"/>
      <dgm:spPr/>
    </dgm:pt>
    <dgm:pt modelId="{B03267D1-F2A6-4AFE-B8EC-6399DF6EBF5C}" type="pres">
      <dgm:prSet presAssocID="{BC7D79A1-3049-4C4D-9A83-9F6C3B1A34D7}" presName="childText" presStyleLbl="conFgAcc1" presStyleIdx="0" presStyleCnt="5" custLinFactY="-182365" custLinFactNeighborY="-200000">
        <dgm:presLayoutVars>
          <dgm:bulletEnabled val="1"/>
        </dgm:presLayoutVars>
      </dgm:prSet>
      <dgm:spPr/>
    </dgm:pt>
    <dgm:pt modelId="{C748C370-3422-4CE4-8099-429681C97B1A}" type="pres">
      <dgm:prSet presAssocID="{958F4C8B-E67A-4D50-9F2D-926776206CD1}" presName="spaceBetweenRectangles" presStyleCnt="0"/>
      <dgm:spPr/>
    </dgm:pt>
    <dgm:pt modelId="{728C00E7-EE30-4CDD-B7E5-32CF038F3474}" type="pres">
      <dgm:prSet presAssocID="{62C1F95C-29A2-42A0-8C59-23938DD2986C}" presName="parentLin" presStyleCnt="0"/>
      <dgm:spPr/>
    </dgm:pt>
    <dgm:pt modelId="{1AD61BE2-22B3-4797-A34A-4066740A8534}" type="pres">
      <dgm:prSet presAssocID="{62C1F95C-29A2-42A0-8C59-23938DD2986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21F902A-D2CC-436E-9405-79B44E2447C7}" type="pres">
      <dgm:prSet presAssocID="{62C1F95C-29A2-42A0-8C59-23938DD2986C}" presName="parentText" presStyleLbl="node1" presStyleIdx="1" presStyleCnt="5" custScaleX="150037" custScaleY="191516" custLinFactNeighborX="515" custLinFactNeighborY="-97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07268-609D-4481-99FF-CEFC2559FCB7}" type="pres">
      <dgm:prSet presAssocID="{62C1F95C-29A2-42A0-8C59-23938DD2986C}" presName="negativeSpace" presStyleCnt="0"/>
      <dgm:spPr/>
    </dgm:pt>
    <dgm:pt modelId="{0031ADE1-2224-4468-8079-91D277BFC98F}" type="pres">
      <dgm:prSet presAssocID="{62C1F95C-29A2-42A0-8C59-23938DD2986C}" presName="childText" presStyleLbl="conFgAcc1" presStyleIdx="1" presStyleCnt="5" custLinFactY="-126059" custLinFactNeighborY="-200000">
        <dgm:presLayoutVars>
          <dgm:bulletEnabled val="1"/>
        </dgm:presLayoutVars>
      </dgm:prSet>
      <dgm:spPr/>
    </dgm:pt>
    <dgm:pt modelId="{25635B3F-8227-4FB5-80F8-3F199F6F0694}" type="pres">
      <dgm:prSet presAssocID="{37297550-12DF-4429-8A0F-15A58DF3DCA9}" presName="spaceBetweenRectangles" presStyleCnt="0"/>
      <dgm:spPr/>
    </dgm:pt>
    <dgm:pt modelId="{781A4E15-BE11-4CAB-A8B9-F47F8BF51271}" type="pres">
      <dgm:prSet presAssocID="{BDC381F2-B4DD-47FC-AE31-638B7FBE58F0}" presName="parentLin" presStyleCnt="0"/>
      <dgm:spPr/>
    </dgm:pt>
    <dgm:pt modelId="{D9676899-7BF1-4E7B-AB82-385D5F2670C9}" type="pres">
      <dgm:prSet presAssocID="{BDC381F2-B4DD-47FC-AE31-638B7FBE58F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AD6B6AF-F01E-4179-A3FD-087C208BB6F9}" type="pres">
      <dgm:prSet presAssocID="{BDC381F2-B4DD-47FC-AE31-638B7FBE58F0}" presName="parentText" presStyleLbl="node1" presStyleIdx="2" presStyleCnt="5" custScaleX="142857" custScaleY="191974" custLinFactNeighborX="-2665" custLinFactNeighborY="8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534A-DD38-4C52-A6F1-A93B50F84528}" type="pres">
      <dgm:prSet presAssocID="{BDC381F2-B4DD-47FC-AE31-638B7FBE58F0}" presName="negativeSpace" presStyleCnt="0"/>
      <dgm:spPr/>
    </dgm:pt>
    <dgm:pt modelId="{12BDF4D2-E0DE-41CD-B647-31B103DFC6A0}" type="pres">
      <dgm:prSet presAssocID="{BDC381F2-B4DD-47FC-AE31-638B7FBE58F0}" presName="childText" presStyleLbl="conFgAcc1" presStyleIdx="2" presStyleCnt="5">
        <dgm:presLayoutVars>
          <dgm:bulletEnabled val="1"/>
        </dgm:presLayoutVars>
      </dgm:prSet>
      <dgm:spPr/>
    </dgm:pt>
    <dgm:pt modelId="{F1558D0D-E54E-46E4-B8C6-39538B669D73}" type="pres">
      <dgm:prSet presAssocID="{37A88FB5-ADEE-4492-9E13-2E51D2EEE449}" presName="spaceBetweenRectangles" presStyleCnt="0"/>
      <dgm:spPr/>
    </dgm:pt>
    <dgm:pt modelId="{8BF4E3FF-3B42-4AF5-80A7-0626B54DF9D6}" type="pres">
      <dgm:prSet presAssocID="{C2EAFD25-C129-40C3-BCBD-F7876A8EA8F7}" presName="parentLin" presStyleCnt="0"/>
      <dgm:spPr/>
    </dgm:pt>
    <dgm:pt modelId="{B9DCFAF0-40EF-4BF0-B329-904CD172B140}" type="pres">
      <dgm:prSet presAssocID="{C2EAFD25-C129-40C3-BCBD-F7876A8EA8F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FD5667D-D3E1-4A2C-9BFF-B92B6C379FF6}" type="pres">
      <dgm:prSet presAssocID="{C2EAFD25-C129-40C3-BCBD-F7876A8EA8F7}" presName="parentText" presStyleLbl="node1" presStyleIdx="3" presStyleCnt="5" custScaleX="150300" custScaleY="202937" custLinFactNeighborY="16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27062-648C-48C6-8F2D-761E3CCAA96C}" type="pres">
      <dgm:prSet presAssocID="{C2EAFD25-C129-40C3-BCBD-F7876A8EA8F7}" presName="negativeSpace" presStyleCnt="0"/>
      <dgm:spPr/>
    </dgm:pt>
    <dgm:pt modelId="{7B89D7AE-F211-4D54-B46D-A77209074A4F}" type="pres">
      <dgm:prSet presAssocID="{C2EAFD25-C129-40C3-BCBD-F7876A8EA8F7}" presName="childText" presStyleLbl="conFgAcc1" presStyleIdx="3" presStyleCnt="5">
        <dgm:presLayoutVars>
          <dgm:bulletEnabled val="1"/>
        </dgm:presLayoutVars>
      </dgm:prSet>
      <dgm:spPr/>
    </dgm:pt>
    <dgm:pt modelId="{A73D77A3-DA18-42D5-9681-0A385540213C}" type="pres">
      <dgm:prSet presAssocID="{424F0EB1-1FF5-4981-9631-79DEAA9764C3}" presName="spaceBetweenRectangles" presStyleCnt="0"/>
      <dgm:spPr/>
    </dgm:pt>
    <dgm:pt modelId="{F0D9D6E0-98C7-49D6-A174-DADE5B069E5B}" type="pres">
      <dgm:prSet presAssocID="{29348390-D44A-4798-AAC8-96930D6E84EA}" presName="parentLin" presStyleCnt="0"/>
      <dgm:spPr/>
    </dgm:pt>
    <dgm:pt modelId="{FA65B949-DC09-4C30-AAFD-97E7D09A7ABA}" type="pres">
      <dgm:prSet presAssocID="{29348390-D44A-4798-AAC8-96930D6E84E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C079B21-4770-41CC-9430-4C2868CFA01A}" type="pres">
      <dgm:prSet presAssocID="{29348390-D44A-4798-AAC8-96930D6E84EA}" presName="parentText" presStyleLbl="node1" presStyleIdx="4" presStyleCnt="5" custScaleX="137679" custScaleY="249396" custLinFactNeighborX="25756" custLinFactNeighborY="32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958D5-3686-4569-B230-A02C5241350F}" type="pres">
      <dgm:prSet presAssocID="{29348390-D44A-4798-AAC8-96930D6E84EA}" presName="negativeSpace" presStyleCnt="0"/>
      <dgm:spPr/>
    </dgm:pt>
    <dgm:pt modelId="{8C33792C-B89B-4066-A93F-3DDA598B59E5}" type="pres">
      <dgm:prSet presAssocID="{29348390-D44A-4798-AAC8-96930D6E84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ECC0A2F-9D8B-47E6-94EF-C78D1764F5EF}" type="presOf" srcId="{62C1F95C-29A2-42A0-8C59-23938DD2986C}" destId="{1AD61BE2-22B3-4797-A34A-4066740A8534}" srcOrd="0" destOrd="0" presId="urn:microsoft.com/office/officeart/2005/8/layout/list1"/>
    <dgm:cxn modelId="{CA80AAA5-547C-4B2B-A141-14ABFCB7836E}" type="presOf" srcId="{29348390-D44A-4798-AAC8-96930D6E84EA}" destId="{6C079B21-4770-41CC-9430-4C2868CFA01A}" srcOrd="1" destOrd="0" presId="urn:microsoft.com/office/officeart/2005/8/layout/list1"/>
    <dgm:cxn modelId="{274D4B93-B6D5-4225-AB9A-D8CD7FB4EDC8}" srcId="{1D73ABD1-6EB3-4169-B35A-DD551CFA8CF2}" destId="{C2EAFD25-C129-40C3-BCBD-F7876A8EA8F7}" srcOrd="3" destOrd="0" parTransId="{27D399F3-F3C3-4DA1-9975-207FC2ABB530}" sibTransId="{424F0EB1-1FF5-4981-9631-79DEAA9764C3}"/>
    <dgm:cxn modelId="{90A0E762-1CC7-47E4-B1DF-320BDF22B6C6}" type="presOf" srcId="{1D73ABD1-6EB3-4169-B35A-DD551CFA8CF2}" destId="{EA4D3E42-AB98-464A-9552-827AB994E095}" srcOrd="0" destOrd="0" presId="urn:microsoft.com/office/officeart/2005/8/layout/list1"/>
    <dgm:cxn modelId="{D4DC455A-14F0-4DAA-8BCB-2C0BE0BCAC07}" type="presOf" srcId="{BDC381F2-B4DD-47FC-AE31-638B7FBE58F0}" destId="{CAD6B6AF-F01E-4179-A3FD-087C208BB6F9}" srcOrd="1" destOrd="0" presId="urn:microsoft.com/office/officeart/2005/8/layout/list1"/>
    <dgm:cxn modelId="{55272782-F4D2-45DF-8160-6F20A70C074A}" type="presOf" srcId="{62C1F95C-29A2-42A0-8C59-23938DD2986C}" destId="{F21F902A-D2CC-436E-9405-79B44E2447C7}" srcOrd="1" destOrd="0" presId="urn:microsoft.com/office/officeart/2005/8/layout/list1"/>
    <dgm:cxn modelId="{FE059249-4606-4709-AEE1-286588D92A3E}" type="presOf" srcId="{C2EAFD25-C129-40C3-BCBD-F7876A8EA8F7}" destId="{7FD5667D-D3E1-4A2C-9BFF-B92B6C379FF6}" srcOrd="1" destOrd="0" presId="urn:microsoft.com/office/officeart/2005/8/layout/list1"/>
    <dgm:cxn modelId="{79F84147-5628-44AC-B2B8-86A46380125F}" type="presOf" srcId="{BC7D79A1-3049-4C4D-9A83-9F6C3B1A34D7}" destId="{82DE021F-82A7-4C5E-BC11-525A7D29E88C}" srcOrd="0" destOrd="0" presId="urn:microsoft.com/office/officeart/2005/8/layout/list1"/>
    <dgm:cxn modelId="{4E39D9B7-D4B8-4CAD-B9FF-309D26946A5D}" type="presOf" srcId="{BDC381F2-B4DD-47FC-AE31-638B7FBE58F0}" destId="{D9676899-7BF1-4E7B-AB82-385D5F2670C9}" srcOrd="0" destOrd="0" presId="urn:microsoft.com/office/officeart/2005/8/layout/list1"/>
    <dgm:cxn modelId="{31C0074B-D759-45EB-80A0-FB8EF853CC32}" type="presOf" srcId="{BC7D79A1-3049-4C4D-9A83-9F6C3B1A34D7}" destId="{8945982A-CF36-4972-B36C-CBE8E8F0E80B}" srcOrd="1" destOrd="0" presId="urn:microsoft.com/office/officeart/2005/8/layout/list1"/>
    <dgm:cxn modelId="{791561CA-B086-4FB0-9662-2C7117B25EE1}" srcId="{1D73ABD1-6EB3-4169-B35A-DD551CFA8CF2}" destId="{BC7D79A1-3049-4C4D-9A83-9F6C3B1A34D7}" srcOrd="0" destOrd="0" parTransId="{BF74148D-E533-4D5B-8792-D71F2C331AB7}" sibTransId="{958F4C8B-E67A-4D50-9F2D-926776206CD1}"/>
    <dgm:cxn modelId="{8B40204A-E283-4106-B9D2-B085B686369C}" type="presOf" srcId="{29348390-D44A-4798-AAC8-96930D6E84EA}" destId="{FA65B949-DC09-4C30-AAFD-97E7D09A7ABA}" srcOrd="0" destOrd="0" presId="urn:microsoft.com/office/officeart/2005/8/layout/list1"/>
    <dgm:cxn modelId="{4ED5BF53-B5CC-4678-8675-C82BEF169FBE}" srcId="{1D73ABD1-6EB3-4169-B35A-DD551CFA8CF2}" destId="{29348390-D44A-4798-AAC8-96930D6E84EA}" srcOrd="4" destOrd="0" parTransId="{B44B6420-8F61-4B76-89F8-B3841C8AFE1C}" sibTransId="{1C19B52F-401D-4D5F-A950-93B86A092D70}"/>
    <dgm:cxn modelId="{E857DA7E-42AD-43A9-B9E0-B42CF41C54F7}" type="presOf" srcId="{C2EAFD25-C129-40C3-BCBD-F7876A8EA8F7}" destId="{B9DCFAF0-40EF-4BF0-B329-904CD172B140}" srcOrd="0" destOrd="0" presId="urn:microsoft.com/office/officeart/2005/8/layout/list1"/>
    <dgm:cxn modelId="{B7CF251A-4F85-459C-BEDE-6CE4F79FEC6A}" srcId="{1D73ABD1-6EB3-4169-B35A-DD551CFA8CF2}" destId="{62C1F95C-29A2-42A0-8C59-23938DD2986C}" srcOrd="1" destOrd="0" parTransId="{D3D0E8F7-A286-4762-87F3-307B1C12010B}" sibTransId="{37297550-12DF-4429-8A0F-15A58DF3DCA9}"/>
    <dgm:cxn modelId="{54AA2C9E-0271-44B9-9C8E-27E916A00878}" srcId="{1D73ABD1-6EB3-4169-B35A-DD551CFA8CF2}" destId="{BDC381F2-B4DD-47FC-AE31-638B7FBE58F0}" srcOrd="2" destOrd="0" parTransId="{1348FF2E-7DC7-41C2-AB6C-811D1B9E70BE}" sibTransId="{37A88FB5-ADEE-4492-9E13-2E51D2EEE449}"/>
    <dgm:cxn modelId="{2BF1D3B0-BFCD-40D9-A716-A4DF836430EF}" type="presParOf" srcId="{EA4D3E42-AB98-464A-9552-827AB994E095}" destId="{EA65FBA3-035F-4DA2-84EA-BA5AC3019A55}" srcOrd="0" destOrd="0" presId="urn:microsoft.com/office/officeart/2005/8/layout/list1"/>
    <dgm:cxn modelId="{C32A6A57-A725-4921-8E8E-495FB9262C14}" type="presParOf" srcId="{EA65FBA3-035F-4DA2-84EA-BA5AC3019A55}" destId="{82DE021F-82A7-4C5E-BC11-525A7D29E88C}" srcOrd="0" destOrd="0" presId="urn:microsoft.com/office/officeart/2005/8/layout/list1"/>
    <dgm:cxn modelId="{66FD6BC0-7AFC-440E-9E50-BA6A4A4E5B0A}" type="presParOf" srcId="{EA65FBA3-035F-4DA2-84EA-BA5AC3019A55}" destId="{8945982A-CF36-4972-B36C-CBE8E8F0E80B}" srcOrd="1" destOrd="0" presId="urn:microsoft.com/office/officeart/2005/8/layout/list1"/>
    <dgm:cxn modelId="{52E497DE-AA60-467C-9037-E695E44AECCC}" type="presParOf" srcId="{EA4D3E42-AB98-464A-9552-827AB994E095}" destId="{78CEE7B3-2FE6-40E8-A167-2B4135D07CC8}" srcOrd="1" destOrd="0" presId="urn:microsoft.com/office/officeart/2005/8/layout/list1"/>
    <dgm:cxn modelId="{D12B6B94-CB41-4F8D-9363-D829F5D10A8E}" type="presParOf" srcId="{EA4D3E42-AB98-464A-9552-827AB994E095}" destId="{B03267D1-F2A6-4AFE-B8EC-6399DF6EBF5C}" srcOrd="2" destOrd="0" presId="urn:microsoft.com/office/officeart/2005/8/layout/list1"/>
    <dgm:cxn modelId="{FDA4D038-3F5D-4945-9EF2-A78F7004C5E4}" type="presParOf" srcId="{EA4D3E42-AB98-464A-9552-827AB994E095}" destId="{C748C370-3422-4CE4-8099-429681C97B1A}" srcOrd="3" destOrd="0" presId="urn:microsoft.com/office/officeart/2005/8/layout/list1"/>
    <dgm:cxn modelId="{51B111E9-B539-4A04-8CBD-F141B6F2A668}" type="presParOf" srcId="{EA4D3E42-AB98-464A-9552-827AB994E095}" destId="{728C00E7-EE30-4CDD-B7E5-32CF038F3474}" srcOrd="4" destOrd="0" presId="urn:microsoft.com/office/officeart/2005/8/layout/list1"/>
    <dgm:cxn modelId="{73CA5B4B-669B-4871-AF8D-68915F65FC50}" type="presParOf" srcId="{728C00E7-EE30-4CDD-B7E5-32CF038F3474}" destId="{1AD61BE2-22B3-4797-A34A-4066740A8534}" srcOrd="0" destOrd="0" presId="urn:microsoft.com/office/officeart/2005/8/layout/list1"/>
    <dgm:cxn modelId="{DDD5D47E-84BD-44D4-9D08-C7D3AEADB564}" type="presParOf" srcId="{728C00E7-EE30-4CDD-B7E5-32CF038F3474}" destId="{F21F902A-D2CC-436E-9405-79B44E2447C7}" srcOrd="1" destOrd="0" presId="urn:microsoft.com/office/officeart/2005/8/layout/list1"/>
    <dgm:cxn modelId="{C9D645CA-D46B-4B36-AC92-7F494BA0312E}" type="presParOf" srcId="{EA4D3E42-AB98-464A-9552-827AB994E095}" destId="{9D907268-609D-4481-99FF-CEFC2559FCB7}" srcOrd="5" destOrd="0" presId="urn:microsoft.com/office/officeart/2005/8/layout/list1"/>
    <dgm:cxn modelId="{FE394ADB-A27A-4ACC-9870-0EC5D6985AC6}" type="presParOf" srcId="{EA4D3E42-AB98-464A-9552-827AB994E095}" destId="{0031ADE1-2224-4468-8079-91D277BFC98F}" srcOrd="6" destOrd="0" presId="urn:microsoft.com/office/officeart/2005/8/layout/list1"/>
    <dgm:cxn modelId="{59E4E9E0-ACDF-4796-80EF-EBBEF79AC601}" type="presParOf" srcId="{EA4D3E42-AB98-464A-9552-827AB994E095}" destId="{25635B3F-8227-4FB5-80F8-3F199F6F0694}" srcOrd="7" destOrd="0" presId="urn:microsoft.com/office/officeart/2005/8/layout/list1"/>
    <dgm:cxn modelId="{D5CF2B41-FB78-4AB5-8A0B-E1B1CED5CE0D}" type="presParOf" srcId="{EA4D3E42-AB98-464A-9552-827AB994E095}" destId="{781A4E15-BE11-4CAB-A8B9-F47F8BF51271}" srcOrd="8" destOrd="0" presId="urn:microsoft.com/office/officeart/2005/8/layout/list1"/>
    <dgm:cxn modelId="{8B8EE797-04B3-412D-BFA4-C410E9A8F2A1}" type="presParOf" srcId="{781A4E15-BE11-4CAB-A8B9-F47F8BF51271}" destId="{D9676899-7BF1-4E7B-AB82-385D5F2670C9}" srcOrd="0" destOrd="0" presId="urn:microsoft.com/office/officeart/2005/8/layout/list1"/>
    <dgm:cxn modelId="{9895911C-4B2A-41EA-AED0-17C243426E42}" type="presParOf" srcId="{781A4E15-BE11-4CAB-A8B9-F47F8BF51271}" destId="{CAD6B6AF-F01E-4179-A3FD-087C208BB6F9}" srcOrd="1" destOrd="0" presId="urn:microsoft.com/office/officeart/2005/8/layout/list1"/>
    <dgm:cxn modelId="{5DFE4847-E8FD-4958-8599-574176BABA1D}" type="presParOf" srcId="{EA4D3E42-AB98-464A-9552-827AB994E095}" destId="{2CC4534A-DD38-4C52-A6F1-A93B50F84528}" srcOrd="9" destOrd="0" presId="urn:microsoft.com/office/officeart/2005/8/layout/list1"/>
    <dgm:cxn modelId="{C68D8A2C-AC95-44DC-BE8C-A65D76A6EA4E}" type="presParOf" srcId="{EA4D3E42-AB98-464A-9552-827AB994E095}" destId="{12BDF4D2-E0DE-41CD-B647-31B103DFC6A0}" srcOrd="10" destOrd="0" presId="urn:microsoft.com/office/officeart/2005/8/layout/list1"/>
    <dgm:cxn modelId="{35B90C49-FB8A-444A-AD13-C7A531D09A48}" type="presParOf" srcId="{EA4D3E42-AB98-464A-9552-827AB994E095}" destId="{F1558D0D-E54E-46E4-B8C6-39538B669D73}" srcOrd="11" destOrd="0" presId="urn:microsoft.com/office/officeart/2005/8/layout/list1"/>
    <dgm:cxn modelId="{F4E2F504-39F7-4CC3-9085-A003E5A2CA24}" type="presParOf" srcId="{EA4D3E42-AB98-464A-9552-827AB994E095}" destId="{8BF4E3FF-3B42-4AF5-80A7-0626B54DF9D6}" srcOrd="12" destOrd="0" presId="urn:microsoft.com/office/officeart/2005/8/layout/list1"/>
    <dgm:cxn modelId="{214F6A44-CDDE-400D-AF56-284394661435}" type="presParOf" srcId="{8BF4E3FF-3B42-4AF5-80A7-0626B54DF9D6}" destId="{B9DCFAF0-40EF-4BF0-B329-904CD172B140}" srcOrd="0" destOrd="0" presId="urn:microsoft.com/office/officeart/2005/8/layout/list1"/>
    <dgm:cxn modelId="{741905A1-DE2F-459F-8A12-F10FD2F22098}" type="presParOf" srcId="{8BF4E3FF-3B42-4AF5-80A7-0626B54DF9D6}" destId="{7FD5667D-D3E1-4A2C-9BFF-B92B6C379FF6}" srcOrd="1" destOrd="0" presId="urn:microsoft.com/office/officeart/2005/8/layout/list1"/>
    <dgm:cxn modelId="{7F868C58-A82D-4FDB-A1F1-7FAF06C470FB}" type="presParOf" srcId="{EA4D3E42-AB98-464A-9552-827AB994E095}" destId="{D4527062-648C-48C6-8F2D-761E3CCAA96C}" srcOrd="13" destOrd="0" presId="urn:microsoft.com/office/officeart/2005/8/layout/list1"/>
    <dgm:cxn modelId="{026F9680-55BE-4BE1-A558-B9F19CEDDC12}" type="presParOf" srcId="{EA4D3E42-AB98-464A-9552-827AB994E095}" destId="{7B89D7AE-F211-4D54-B46D-A77209074A4F}" srcOrd="14" destOrd="0" presId="urn:microsoft.com/office/officeart/2005/8/layout/list1"/>
    <dgm:cxn modelId="{933CE5E9-A013-404A-8007-A0A40D94DB9D}" type="presParOf" srcId="{EA4D3E42-AB98-464A-9552-827AB994E095}" destId="{A73D77A3-DA18-42D5-9681-0A385540213C}" srcOrd="15" destOrd="0" presId="urn:microsoft.com/office/officeart/2005/8/layout/list1"/>
    <dgm:cxn modelId="{650D3983-0451-4D06-93E0-05296BF2C6F5}" type="presParOf" srcId="{EA4D3E42-AB98-464A-9552-827AB994E095}" destId="{F0D9D6E0-98C7-49D6-A174-DADE5B069E5B}" srcOrd="16" destOrd="0" presId="urn:microsoft.com/office/officeart/2005/8/layout/list1"/>
    <dgm:cxn modelId="{412310A4-B354-4F8F-B098-9E2CD996CE3B}" type="presParOf" srcId="{F0D9D6E0-98C7-49D6-A174-DADE5B069E5B}" destId="{FA65B949-DC09-4C30-AAFD-97E7D09A7ABA}" srcOrd="0" destOrd="0" presId="urn:microsoft.com/office/officeart/2005/8/layout/list1"/>
    <dgm:cxn modelId="{FFD20D95-AA0B-4219-9E9E-20C549C42C5D}" type="presParOf" srcId="{F0D9D6E0-98C7-49D6-A174-DADE5B069E5B}" destId="{6C079B21-4770-41CC-9430-4C2868CFA01A}" srcOrd="1" destOrd="0" presId="urn:microsoft.com/office/officeart/2005/8/layout/list1"/>
    <dgm:cxn modelId="{2FF3CC65-3572-4106-80FB-413B21D1EA9F}" type="presParOf" srcId="{EA4D3E42-AB98-464A-9552-827AB994E095}" destId="{5CB958D5-3686-4569-B230-A02C5241350F}" srcOrd="17" destOrd="0" presId="urn:microsoft.com/office/officeart/2005/8/layout/list1"/>
    <dgm:cxn modelId="{54A9FF69-86E3-47DE-81D4-5E1EE28F19DC}" type="presParOf" srcId="{EA4D3E42-AB98-464A-9552-827AB994E095}" destId="{8C33792C-B89B-4066-A93F-3DDA598B59E5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73ABD1-6EB3-4169-B35A-DD551CFA8C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D79A1-3049-4C4D-9A83-9F6C3B1A34D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Cancellation of registration not to effect liability to pay tax and other dues or to discharge prescribed obligations for such period  </a:t>
          </a:r>
        </a:p>
      </dgm:t>
    </dgm:pt>
    <dgm:pt modelId="{BF74148D-E533-4D5B-8792-D71F2C331AB7}" type="parTrans" cxnId="{791561CA-B086-4FB0-9662-2C7117B25EE1}">
      <dgm:prSet/>
      <dgm:spPr/>
      <dgm:t>
        <a:bodyPr/>
        <a:lstStyle/>
        <a:p>
          <a:endParaRPr lang="en-US"/>
        </a:p>
      </dgm:t>
    </dgm:pt>
    <dgm:pt modelId="{958F4C8B-E67A-4D50-9F2D-926776206CD1}" type="sibTrans" cxnId="{791561CA-B086-4FB0-9662-2C7117B25EE1}">
      <dgm:prSet/>
      <dgm:spPr/>
      <dgm:t>
        <a:bodyPr/>
        <a:lstStyle/>
        <a:p>
          <a:endParaRPr lang="en-US"/>
        </a:p>
      </dgm:t>
    </dgm:pt>
    <dgm:pt modelId="{62C1F95C-29A2-42A0-8C59-23938DD2986C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Cancellation of registration under SGST / UTGST will be deemed to be a cancellation under CGST</a:t>
          </a:r>
        </a:p>
      </dgm:t>
    </dgm:pt>
    <dgm:pt modelId="{D3D0E8F7-A286-4762-87F3-307B1C12010B}" type="parTrans" cxnId="{B7CF251A-4F85-459C-BEDE-6CE4F79FEC6A}">
      <dgm:prSet/>
      <dgm:spPr/>
      <dgm:t>
        <a:bodyPr/>
        <a:lstStyle/>
        <a:p>
          <a:endParaRPr lang="en-US"/>
        </a:p>
      </dgm:t>
    </dgm:pt>
    <dgm:pt modelId="{37297550-12DF-4429-8A0F-15A58DF3DCA9}" type="sibTrans" cxnId="{B7CF251A-4F85-459C-BEDE-6CE4F79FEC6A}">
      <dgm:prSet/>
      <dgm:spPr/>
      <dgm:t>
        <a:bodyPr/>
        <a:lstStyle/>
        <a:p>
          <a:endParaRPr lang="en-US"/>
        </a:p>
      </dgm:t>
    </dgm:pt>
    <dgm:pt modelId="{BDC381F2-B4DD-47FC-AE31-638B7FBE58F0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After cancellation of registration, payment of an amount is to be made</a:t>
          </a:r>
        </a:p>
        <a:p>
          <a:pPr marL="0" indent="0"/>
          <a:r>
            <a:rPr lang="en-US" sz="1800" dirty="0" smtClean="0">
              <a:latin typeface="Bookman Old Style" pitchFamily="18" charset="0"/>
            </a:rPr>
            <a:t>Either by debit to electronic credit ledger or electronic cash ledger, of ITC on inputs in stock / in semi finished / finished goods / capital goods / 	plant and machinery 	</a:t>
          </a:r>
        </a:p>
        <a:p>
          <a:pPr marL="0" indent="0"/>
          <a:r>
            <a:rPr lang="en-US" sz="1800" dirty="0" smtClean="0">
              <a:latin typeface="Bookman Old Style" pitchFamily="18" charset="0"/>
            </a:rPr>
            <a:t>or the output tax payable on such goods</a:t>
          </a:r>
        </a:p>
        <a:p>
          <a:r>
            <a:rPr lang="en-US" sz="1800" dirty="0" smtClean="0">
              <a:latin typeface="Bookman Old Style" pitchFamily="18" charset="0"/>
            </a:rPr>
            <a:t>whichever is higher</a:t>
          </a:r>
          <a:endParaRPr lang="en-US" sz="1800" dirty="0">
            <a:latin typeface="Bookman Old Style" pitchFamily="18" charset="0"/>
          </a:endParaRPr>
        </a:p>
      </dgm:t>
    </dgm:pt>
    <dgm:pt modelId="{1348FF2E-7DC7-41C2-AB6C-811D1B9E70BE}" type="parTrans" cxnId="{54AA2C9E-0271-44B9-9C8E-27E916A00878}">
      <dgm:prSet/>
      <dgm:spPr/>
      <dgm:t>
        <a:bodyPr/>
        <a:lstStyle/>
        <a:p>
          <a:endParaRPr lang="en-US"/>
        </a:p>
      </dgm:t>
    </dgm:pt>
    <dgm:pt modelId="{37A88FB5-ADEE-4492-9E13-2E51D2EEE449}" type="sibTrans" cxnId="{54AA2C9E-0271-44B9-9C8E-27E916A00878}">
      <dgm:prSet/>
      <dgm:spPr/>
      <dgm:t>
        <a:bodyPr/>
        <a:lstStyle/>
        <a:p>
          <a:endParaRPr lang="en-US"/>
        </a:p>
      </dgm:t>
    </dgm:pt>
    <dgm:pt modelId="{C2EAFD25-C129-40C3-BCBD-F7876A8EA8F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In respect of capital goods or plant and machinery the amount would be reduced by prescribed percentage points (depreciation) or the transaction value whichever is higher</a:t>
          </a:r>
          <a:endParaRPr lang="en-US" sz="1800" dirty="0">
            <a:latin typeface="Bookman Old Style" pitchFamily="18" charset="0"/>
          </a:endParaRPr>
        </a:p>
      </dgm:t>
    </dgm:pt>
    <dgm:pt modelId="{27D399F3-F3C3-4DA1-9975-207FC2ABB530}" type="parTrans" cxnId="{274D4B93-B6D5-4225-AB9A-D8CD7FB4EDC8}">
      <dgm:prSet/>
      <dgm:spPr/>
      <dgm:t>
        <a:bodyPr/>
        <a:lstStyle/>
        <a:p>
          <a:endParaRPr lang="en-US"/>
        </a:p>
      </dgm:t>
    </dgm:pt>
    <dgm:pt modelId="{424F0EB1-1FF5-4981-9631-79DEAA9764C3}" type="sibTrans" cxnId="{274D4B93-B6D5-4225-AB9A-D8CD7FB4EDC8}">
      <dgm:prSet/>
      <dgm:spPr/>
      <dgm:t>
        <a:bodyPr/>
        <a:lstStyle/>
        <a:p>
          <a:endParaRPr lang="en-US"/>
        </a:p>
      </dgm:t>
    </dgm:pt>
    <dgm:pt modelId="{EA4D3E42-AB98-464A-9552-827AB994E095}" type="pres">
      <dgm:prSet presAssocID="{1D73ABD1-6EB3-4169-B35A-DD551CFA8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5FBA3-035F-4DA2-84EA-BA5AC3019A55}" type="pres">
      <dgm:prSet presAssocID="{BC7D79A1-3049-4C4D-9A83-9F6C3B1A34D7}" presName="parentLin" presStyleCnt="0"/>
      <dgm:spPr/>
    </dgm:pt>
    <dgm:pt modelId="{82DE021F-82A7-4C5E-BC11-525A7D29E88C}" type="pres">
      <dgm:prSet presAssocID="{BC7D79A1-3049-4C4D-9A83-9F6C3B1A34D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945982A-CF36-4972-B36C-CBE8E8F0E80B}" type="pres">
      <dgm:prSet presAssocID="{BC7D79A1-3049-4C4D-9A83-9F6C3B1A34D7}" presName="parentText" presStyleLbl="node1" presStyleIdx="0" presStyleCnt="4" custScaleX="142857" custScaleY="110523" custLinFactNeighborX="-1776" custLinFactNeighborY="1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7B3-2FE6-40E8-A167-2B4135D07CC8}" type="pres">
      <dgm:prSet presAssocID="{BC7D79A1-3049-4C4D-9A83-9F6C3B1A34D7}" presName="negativeSpace" presStyleCnt="0"/>
      <dgm:spPr/>
    </dgm:pt>
    <dgm:pt modelId="{B03267D1-F2A6-4AFE-B8EC-6399DF6EBF5C}" type="pres">
      <dgm:prSet presAssocID="{BC7D79A1-3049-4C4D-9A83-9F6C3B1A34D7}" presName="childText" presStyleLbl="conFgAcc1" presStyleIdx="0" presStyleCnt="4" custLinFactY="-4543" custLinFactNeighborY="-100000">
        <dgm:presLayoutVars>
          <dgm:bulletEnabled val="1"/>
        </dgm:presLayoutVars>
      </dgm:prSet>
      <dgm:spPr/>
    </dgm:pt>
    <dgm:pt modelId="{C748C370-3422-4CE4-8099-429681C97B1A}" type="pres">
      <dgm:prSet presAssocID="{958F4C8B-E67A-4D50-9F2D-926776206CD1}" presName="spaceBetweenRectangles" presStyleCnt="0"/>
      <dgm:spPr/>
    </dgm:pt>
    <dgm:pt modelId="{728C00E7-EE30-4CDD-B7E5-32CF038F3474}" type="pres">
      <dgm:prSet presAssocID="{62C1F95C-29A2-42A0-8C59-23938DD2986C}" presName="parentLin" presStyleCnt="0"/>
      <dgm:spPr/>
    </dgm:pt>
    <dgm:pt modelId="{1AD61BE2-22B3-4797-A34A-4066740A8534}" type="pres">
      <dgm:prSet presAssocID="{62C1F95C-29A2-42A0-8C59-23938DD2986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21F902A-D2CC-436E-9405-79B44E2447C7}" type="pres">
      <dgm:prSet presAssocID="{62C1F95C-29A2-42A0-8C59-23938DD2986C}" presName="parentText" presStyleLbl="node1" presStyleIdx="1" presStyleCnt="4" custScaleX="150037" custScaleY="129795" custLinFactNeighborX="-9418" custLinFactNeighborY="3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07268-609D-4481-99FF-CEFC2559FCB7}" type="pres">
      <dgm:prSet presAssocID="{62C1F95C-29A2-42A0-8C59-23938DD2986C}" presName="negativeSpace" presStyleCnt="0"/>
      <dgm:spPr/>
    </dgm:pt>
    <dgm:pt modelId="{0031ADE1-2224-4468-8079-91D277BFC98F}" type="pres">
      <dgm:prSet presAssocID="{62C1F95C-29A2-42A0-8C59-23938DD2986C}" presName="childText" presStyleLbl="conFgAcc1" presStyleIdx="1" presStyleCnt="4" custLinFactY="-42151" custLinFactNeighborY="-100000">
        <dgm:presLayoutVars>
          <dgm:bulletEnabled val="1"/>
        </dgm:presLayoutVars>
      </dgm:prSet>
      <dgm:spPr/>
    </dgm:pt>
    <dgm:pt modelId="{25635B3F-8227-4FB5-80F8-3F199F6F0694}" type="pres">
      <dgm:prSet presAssocID="{37297550-12DF-4429-8A0F-15A58DF3DCA9}" presName="spaceBetweenRectangles" presStyleCnt="0"/>
      <dgm:spPr/>
    </dgm:pt>
    <dgm:pt modelId="{781A4E15-BE11-4CAB-A8B9-F47F8BF51271}" type="pres">
      <dgm:prSet presAssocID="{BDC381F2-B4DD-47FC-AE31-638B7FBE58F0}" presName="parentLin" presStyleCnt="0"/>
      <dgm:spPr/>
    </dgm:pt>
    <dgm:pt modelId="{D9676899-7BF1-4E7B-AB82-385D5F2670C9}" type="pres">
      <dgm:prSet presAssocID="{BDC381F2-B4DD-47FC-AE31-638B7FBE58F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AD6B6AF-F01E-4179-A3FD-087C208BB6F9}" type="pres">
      <dgm:prSet presAssocID="{BDC381F2-B4DD-47FC-AE31-638B7FBE58F0}" presName="parentText" presStyleLbl="node1" presStyleIdx="2" presStyleCnt="4" custScaleX="142857" custScaleY="387224" custLinFactNeighborX="-2665" custLinFactNeighborY="8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534A-DD38-4C52-A6F1-A93B50F84528}" type="pres">
      <dgm:prSet presAssocID="{BDC381F2-B4DD-47FC-AE31-638B7FBE58F0}" presName="negativeSpace" presStyleCnt="0"/>
      <dgm:spPr/>
    </dgm:pt>
    <dgm:pt modelId="{12BDF4D2-E0DE-41CD-B647-31B103DFC6A0}" type="pres">
      <dgm:prSet presAssocID="{BDC381F2-B4DD-47FC-AE31-638B7FBE58F0}" presName="childText" presStyleLbl="conFgAcc1" presStyleIdx="2" presStyleCnt="4">
        <dgm:presLayoutVars>
          <dgm:bulletEnabled val="1"/>
        </dgm:presLayoutVars>
      </dgm:prSet>
      <dgm:spPr/>
    </dgm:pt>
    <dgm:pt modelId="{F1558D0D-E54E-46E4-B8C6-39538B669D73}" type="pres">
      <dgm:prSet presAssocID="{37A88FB5-ADEE-4492-9E13-2E51D2EEE449}" presName="spaceBetweenRectangles" presStyleCnt="0"/>
      <dgm:spPr/>
    </dgm:pt>
    <dgm:pt modelId="{8BF4E3FF-3B42-4AF5-80A7-0626B54DF9D6}" type="pres">
      <dgm:prSet presAssocID="{C2EAFD25-C129-40C3-BCBD-F7876A8EA8F7}" presName="parentLin" presStyleCnt="0"/>
      <dgm:spPr/>
    </dgm:pt>
    <dgm:pt modelId="{B9DCFAF0-40EF-4BF0-B329-904CD172B140}" type="pres">
      <dgm:prSet presAssocID="{C2EAFD25-C129-40C3-BCBD-F7876A8EA8F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FD5667D-D3E1-4A2C-9BFF-B92B6C379FF6}" type="pres">
      <dgm:prSet presAssocID="{C2EAFD25-C129-40C3-BCBD-F7876A8EA8F7}" presName="parentText" presStyleLbl="node1" presStyleIdx="3" presStyleCnt="4" custScaleX="150300" custScaleY="202937" custLinFactNeighborY="16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27062-648C-48C6-8F2D-761E3CCAA96C}" type="pres">
      <dgm:prSet presAssocID="{C2EAFD25-C129-40C3-BCBD-F7876A8EA8F7}" presName="negativeSpace" presStyleCnt="0"/>
      <dgm:spPr/>
    </dgm:pt>
    <dgm:pt modelId="{7B89D7AE-F211-4D54-B46D-A77209074A4F}" type="pres">
      <dgm:prSet presAssocID="{C2EAFD25-C129-40C3-BCBD-F7876A8EA8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AA2C9E-0271-44B9-9C8E-27E916A00878}" srcId="{1D73ABD1-6EB3-4169-B35A-DD551CFA8CF2}" destId="{BDC381F2-B4DD-47FC-AE31-638B7FBE58F0}" srcOrd="2" destOrd="0" parTransId="{1348FF2E-7DC7-41C2-AB6C-811D1B9E70BE}" sibTransId="{37A88FB5-ADEE-4492-9E13-2E51D2EEE449}"/>
    <dgm:cxn modelId="{791561CA-B086-4FB0-9662-2C7117B25EE1}" srcId="{1D73ABD1-6EB3-4169-B35A-DD551CFA8CF2}" destId="{BC7D79A1-3049-4C4D-9A83-9F6C3B1A34D7}" srcOrd="0" destOrd="0" parTransId="{BF74148D-E533-4D5B-8792-D71F2C331AB7}" sibTransId="{958F4C8B-E67A-4D50-9F2D-926776206CD1}"/>
    <dgm:cxn modelId="{A739CFB5-BC60-4D8E-86B1-B28D31A0AB7A}" type="presOf" srcId="{C2EAFD25-C129-40C3-BCBD-F7876A8EA8F7}" destId="{B9DCFAF0-40EF-4BF0-B329-904CD172B140}" srcOrd="0" destOrd="0" presId="urn:microsoft.com/office/officeart/2005/8/layout/list1"/>
    <dgm:cxn modelId="{1BAFCFD7-8D49-43E8-8990-5F6F6FC9E159}" type="presOf" srcId="{BC7D79A1-3049-4C4D-9A83-9F6C3B1A34D7}" destId="{8945982A-CF36-4972-B36C-CBE8E8F0E80B}" srcOrd="1" destOrd="0" presId="urn:microsoft.com/office/officeart/2005/8/layout/list1"/>
    <dgm:cxn modelId="{094D23B0-CFED-4F22-AD63-5B849A1DC6A0}" type="presOf" srcId="{C2EAFD25-C129-40C3-BCBD-F7876A8EA8F7}" destId="{7FD5667D-D3E1-4A2C-9BFF-B92B6C379FF6}" srcOrd="1" destOrd="0" presId="urn:microsoft.com/office/officeart/2005/8/layout/list1"/>
    <dgm:cxn modelId="{674A9816-D61E-4643-A029-820B110BF1DA}" type="presOf" srcId="{1D73ABD1-6EB3-4169-B35A-DD551CFA8CF2}" destId="{EA4D3E42-AB98-464A-9552-827AB994E095}" srcOrd="0" destOrd="0" presId="urn:microsoft.com/office/officeart/2005/8/layout/list1"/>
    <dgm:cxn modelId="{EA3D7A19-E9DC-413E-90AB-029C337CD68A}" type="presOf" srcId="{BC7D79A1-3049-4C4D-9A83-9F6C3B1A34D7}" destId="{82DE021F-82A7-4C5E-BC11-525A7D29E88C}" srcOrd="0" destOrd="0" presId="urn:microsoft.com/office/officeart/2005/8/layout/list1"/>
    <dgm:cxn modelId="{9D96E32E-DFB4-479F-8944-615BF18DC4EB}" type="presOf" srcId="{62C1F95C-29A2-42A0-8C59-23938DD2986C}" destId="{F21F902A-D2CC-436E-9405-79B44E2447C7}" srcOrd="1" destOrd="0" presId="urn:microsoft.com/office/officeart/2005/8/layout/list1"/>
    <dgm:cxn modelId="{1B2DB24E-4981-441C-9497-E1BBB014B5CD}" type="presOf" srcId="{BDC381F2-B4DD-47FC-AE31-638B7FBE58F0}" destId="{CAD6B6AF-F01E-4179-A3FD-087C208BB6F9}" srcOrd="1" destOrd="0" presId="urn:microsoft.com/office/officeart/2005/8/layout/list1"/>
    <dgm:cxn modelId="{CC0E2832-6BA6-4326-8166-8610829D1319}" type="presOf" srcId="{BDC381F2-B4DD-47FC-AE31-638B7FBE58F0}" destId="{D9676899-7BF1-4E7B-AB82-385D5F2670C9}" srcOrd="0" destOrd="0" presId="urn:microsoft.com/office/officeart/2005/8/layout/list1"/>
    <dgm:cxn modelId="{2B8F8E45-5170-4707-8ADD-0B87422620D4}" type="presOf" srcId="{62C1F95C-29A2-42A0-8C59-23938DD2986C}" destId="{1AD61BE2-22B3-4797-A34A-4066740A8534}" srcOrd="0" destOrd="0" presId="urn:microsoft.com/office/officeart/2005/8/layout/list1"/>
    <dgm:cxn modelId="{274D4B93-B6D5-4225-AB9A-D8CD7FB4EDC8}" srcId="{1D73ABD1-6EB3-4169-B35A-DD551CFA8CF2}" destId="{C2EAFD25-C129-40C3-BCBD-F7876A8EA8F7}" srcOrd="3" destOrd="0" parTransId="{27D399F3-F3C3-4DA1-9975-207FC2ABB530}" sibTransId="{424F0EB1-1FF5-4981-9631-79DEAA9764C3}"/>
    <dgm:cxn modelId="{B7CF251A-4F85-459C-BEDE-6CE4F79FEC6A}" srcId="{1D73ABD1-6EB3-4169-B35A-DD551CFA8CF2}" destId="{62C1F95C-29A2-42A0-8C59-23938DD2986C}" srcOrd="1" destOrd="0" parTransId="{D3D0E8F7-A286-4762-87F3-307B1C12010B}" sibTransId="{37297550-12DF-4429-8A0F-15A58DF3DCA9}"/>
    <dgm:cxn modelId="{383A48B1-BE46-4CA5-8E7E-BBADC20A8510}" type="presParOf" srcId="{EA4D3E42-AB98-464A-9552-827AB994E095}" destId="{EA65FBA3-035F-4DA2-84EA-BA5AC3019A55}" srcOrd="0" destOrd="0" presId="urn:microsoft.com/office/officeart/2005/8/layout/list1"/>
    <dgm:cxn modelId="{5E948E9F-C258-4696-A6D1-719EC0FB3043}" type="presParOf" srcId="{EA65FBA3-035F-4DA2-84EA-BA5AC3019A55}" destId="{82DE021F-82A7-4C5E-BC11-525A7D29E88C}" srcOrd="0" destOrd="0" presId="urn:microsoft.com/office/officeart/2005/8/layout/list1"/>
    <dgm:cxn modelId="{4D33DF96-73B8-473E-AD83-19143BEC860D}" type="presParOf" srcId="{EA65FBA3-035F-4DA2-84EA-BA5AC3019A55}" destId="{8945982A-CF36-4972-B36C-CBE8E8F0E80B}" srcOrd="1" destOrd="0" presId="urn:microsoft.com/office/officeart/2005/8/layout/list1"/>
    <dgm:cxn modelId="{2558D2C0-CC04-4843-A81D-E1ED59347EEC}" type="presParOf" srcId="{EA4D3E42-AB98-464A-9552-827AB994E095}" destId="{78CEE7B3-2FE6-40E8-A167-2B4135D07CC8}" srcOrd="1" destOrd="0" presId="urn:microsoft.com/office/officeart/2005/8/layout/list1"/>
    <dgm:cxn modelId="{CA106E7E-7B59-460D-85BC-75D25834A000}" type="presParOf" srcId="{EA4D3E42-AB98-464A-9552-827AB994E095}" destId="{B03267D1-F2A6-4AFE-B8EC-6399DF6EBF5C}" srcOrd="2" destOrd="0" presId="urn:microsoft.com/office/officeart/2005/8/layout/list1"/>
    <dgm:cxn modelId="{B97B3B25-56F2-4209-AD20-7473E387FBCD}" type="presParOf" srcId="{EA4D3E42-AB98-464A-9552-827AB994E095}" destId="{C748C370-3422-4CE4-8099-429681C97B1A}" srcOrd="3" destOrd="0" presId="urn:microsoft.com/office/officeart/2005/8/layout/list1"/>
    <dgm:cxn modelId="{8510C374-4A1F-47F0-909C-BB23D94CC51F}" type="presParOf" srcId="{EA4D3E42-AB98-464A-9552-827AB994E095}" destId="{728C00E7-EE30-4CDD-B7E5-32CF038F3474}" srcOrd="4" destOrd="0" presId="urn:microsoft.com/office/officeart/2005/8/layout/list1"/>
    <dgm:cxn modelId="{D49F9CCC-C219-483E-A346-06273F0CA452}" type="presParOf" srcId="{728C00E7-EE30-4CDD-B7E5-32CF038F3474}" destId="{1AD61BE2-22B3-4797-A34A-4066740A8534}" srcOrd="0" destOrd="0" presId="urn:microsoft.com/office/officeart/2005/8/layout/list1"/>
    <dgm:cxn modelId="{4DA4B253-06D7-4736-949B-900C4B71CFBB}" type="presParOf" srcId="{728C00E7-EE30-4CDD-B7E5-32CF038F3474}" destId="{F21F902A-D2CC-436E-9405-79B44E2447C7}" srcOrd="1" destOrd="0" presId="urn:microsoft.com/office/officeart/2005/8/layout/list1"/>
    <dgm:cxn modelId="{87796734-A2F5-432F-9D9E-373472A9F9CB}" type="presParOf" srcId="{EA4D3E42-AB98-464A-9552-827AB994E095}" destId="{9D907268-609D-4481-99FF-CEFC2559FCB7}" srcOrd="5" destOrd="0" presId="urn:microsoft.com/office/officeart/2005/8/layout/list1"/>
    <dgm:cxn modelId="{C44B21DE-FD96-4738-9647-2A1168F939B2}" type="presParOf" srcId="{EA4D3E42-AB98-464A-9552-827AB994E095}" destId="{0031ADE1-2224-4468-8079-91D277BFC98F}" srcOrd="6" destOrd="0" presId="urn:microsoft.com/office/officeart/2005/8/layout/list1"/>
    <dgm:cxn modelId="{BF6220CE-3D9B-4BD5-AD4C-FD0BE8DECFC5}" type="presParOf" srcId="{EA4D3E42-AB98-464A-9552-827AB994E095}" destId="{25635B3F-8227-4FB5-80F8-3F199F6F0694}" srcOrd="7" destOrd="0" presId="urn:microsoft.com/office/officeart/2005/8/layout/list1"/>
    <dgm:cxn modelId="{7562E958-653B-4F1C-B75B-6FC41B400998}" type="presParOf" srcId="{EA4D3E42-AB98-464A-9552-827AB994E095}" destId="{781A4E15-BE11-4CAB-A8B9-F47F8BF51271}" srcOrd="8" destOrd="0" presId="urn:microsoft.com/office/officeart/2005/8/layout/list1"/>
    <dgm:cxn modelId="{3167ED9D-8277-44DD-90C4-106FC4C6CC7E}" type="presParOf" srcId="{781A4E15-BE11-4CAB-A8B9-F47F8BF51271}" destId="{D9676899-7BF1-4E7B-AB82-385D5F2670C9}" srcOrd="0" destOrd="0" presId="urn:microsoft.com/office/officeart/2005/8/layout/list1"/>
    <dgm:cxn modelId="{24BB16BC-A646-4FE4-89C1-AF17ABF083A0}" type="presParOf" srcId="{781A4E15-BE11-4CAB-A8B9-F47F8BF51271}" destId="{CAD6B6AF-F01E-4179-A3FD-087C208BB6F9}" srcOrd="1" destOrd="0" presId="urn:microsoft.com/office/officeart/2005/8/layout/list1"/>
    <dgm:cxn modelId="{28089EEC-C975-4FCD-AF6B-418300E109B8}" type="presParOf" srcId="{EA4D3E42-AB98-464A-9552-827AB994E095}" destId="{2CC4534A-DD38-4C52-A6F1-A93B50F84528}" srcOrd="9" destOrd="0" presId="urn:microsoft.com/office/officeart/2005/8/layout/list1"/>
    <dgm:cxn modelId="{1753BFEE-4572-40BA-8097-21A8F9CC2FC8}" type="presParOf" srcId="{EA4D3E42-AB98-464A-9552-827AB994E095}" destId="{12BDF4D2-E0DE-41CD-B647-31B103DFC6A0}" srcOrd="10" destOrd="0" presId="urn:microsoft.com/office/officeart/2005/8/layout/list1"/>
    <dgm:cxn modelId="{EACFC12D-A163-4BF3-BA90-09D4D5E638E9}" type="presParOf" srcId="{EA4D3E42-AB98-464A-9552-827AB994E095}" destId="{F1558D0D-E54E-46E4-B8C6-39538B669D73}" srcOrd="11" destOrd="0" presId="urn:microsoft.com/office/officeart/2005/8/layout/list1"/>
    <dgm:cxn modelId="{9B6E477F-E6D3-4ED0-A3B4-80FE75712448}" type="presParOf" srcId="{EA4D3E42-AB98-464A-9552-827AB994E095}" destId="{8BF4E3FF-3B42-4AF5-80A7-0626B54DF9D6}" srcOrd="12" destOrd="0" presId="urn:microsoft.com/office/officeart/2005/8/layout/list1"/>
    <dgm:cxn modelId="{BB4F6715-F271-40E9-9BAF-F07BE4C27AFD}" type="presParOf" srcId="{8BF4E3FF-3B42-4AF5-80A7-0626B54DF9D6}" destId="{B9DCFAF0-40EF-4BF0-B329-904CD172B140}" srcOrd="0" destOrd="0" presId="urn:microsoft.com/office/officeart/2005/8/layout/list1"/>
    <dgm:cxn modelId="{CBB5AAB0-7226-49DD-BCCC-B6B532054835}" type="presParOf" srcId="{8BF4E3FF-3B42-4AF5-80A7-0626B54DF9D6}" destId="{7FD5667D-D3E1-4A2C-9BFF-B92B6C379FF6}" srcOrd="1" destOrd="0" presId="urn:microsoft.com/office/officeart/2005/8/layout/list1"/>
    <dgm:cxn modelId="{A6D98907-04E3-4776-A45D-0737C85E7E3C}" type="presParOf" srcId="{EA4D3E42-AB98-464A-9552-827AB994E095}" destId="{D4527062-648C-48C6-8F2D-761E3CCAA96C}" srcOrd="13" destOrd="0" presId="urn:microsoft.com/office/officeart/2005/8/layout/list1"/>
    <dgm:cxn modelId="{914F29B1-1B37-48B2-8996-C19471FB1080}" type="presParOf" srcId="{EA4D3E42-AB98-464A-9552-827AB994E095}" destId="{7B89D7AE-F211-4D54-B46D-A77209074A4F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73ABD1-6EB3-4169-B35A-DD551CFA8C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D79A1-3049-4C4D-9A83-9F6C3B1A34D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In case registration is cancelled </a:t>
          </a:r>
          <a:r>
            <a:rPr lang="en-US" sz="1800" dirty="0" err="1" smtClean="0">
              <a:latin typeface="Bookman Old Style" pitchFamily="18" charset="0"/>
            </a:rPr>
            <a:t>suo-moto</a:t>
          </a:r>
          <a:r>
            <a:rPr lang="en-US" sz="1800" dirty="0" smtClean="0">
              <a:latin typeface="Bookman Old Style" pitchFamily="18" charset="0"/>
            </a:rPr>
            <a:t>, taxable person can file for revocation within 30 days of cancellation order</a:t>
          </a:r>
        </a:p>
      </dgm:t>
    </dgm:pt>
    <dgm:pt modelId="{BF74148D-E533-4D5B-8792-D71F2C331AB7}" type="parTrans" cxnId="{791561CA-B086-4FB0-9662-2C7117B25EE1}">
      <dgm:prSet/>
      <dgm:spPr/>
      <dgm:t>
        <a:bodyPr/>
        <a:lstStyle/>
        <a:p>
          <a:endParaRPr lang="en-US"/>
        </a:p>
      </dgm:t>
    </dgm:pt>
    <dgm:pt modelId="{958F4C8B-E67A-4D50-9F2D-926776206CD1}" type="sibTrans" cxnId="{791561CA-B086-4FB0-9662-2C7117B25EE1}">
      <dgm:prSet/>
      <dgm:spPr/>
      <dgm:t>
        <a:bodyPr/>
        <a:lstStyle/>
        <a:p>
          <a:endParaRPr lang="en-US"/>
        </a:p>
      </dgm:t>
    </dgm:pt>
    <dgm:pt modelId="{62C1F95C-29A2-42A0-8C59-23938DD2986C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GST officer can in the manner and timeframe prescribed, either revoke the cancellation or reject the application by way of an order</a:t>
          </a:r>
        </a:p>
      </dgm:t>
    </dgm:pt>
    <dgm:pt modelId="{D3D0E8F7-A286-4762-87F3-307B1C12010B}" type="parTrans" cxnId="{B7CF251A-4F85-459C-BEDE-6CE4F79FEC6A}">
      <dgm:prSet/>
      <dgm:spPr/>
      <dgm:t>
        <a:bodyPr/>
        <a:lstStyle/>
        <a:p>
          <a:endParaRPr lang="en-US"/>
        </a:p>
      </dgm:t>
    </dgm:pt>
    <dgm:pt modelId="{37297550-12DF-4429-8A0F-15A58DF3DCA9}" type="sibTrans" cxnId="{B7CF251A-4F85-459C-BEDE-6CE4F79FEC6A}">
      <dgm:prSet/>
      <dgm:spPr/>
      <dgm:t>
        <a:bodyPr/>
        <a:lstStyle/>
        <a:p>
          <a:endParaRPr lang="en-US"/>
        </a:p>
      </dgm:t>
    </dgm:pt>
    <dgm:pt modelId="{BDC381F2-B4DD-47FC-AE31-638B7FBE58F0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In any case, the registered person has to be given an opportunity of being heard </a:t>
          </a:r>
          <a:endParaRPr lang="en-US" sz="1800" dirty="0">
            <a:latin typeface="Bookman Old Style" pitchFamily="18" charset="0"/>
          </a:endParaRPr>
        </a:p>
      </dgm:t>
    </dgm:pt>
    <dgm:pt modelId="{1348FF2E-7DC7-41C2-AB6C-811D1B9E70BE}" type="parTrans" cxnId="{54AA2C9E-0271-44B9-9C8E-27E916A00878}">
      <dgm:prSet/>
      <dgm:spPr/>
      <dgm:t>
        <a:bodyPr/>
        <a:lstStyle/>
        <a:p>
          <a:endParaRPr lang="en-US"/>
        </a:p>
      </dgm:t>
    </dgm:pt>
    <dgm:pt modelId="{37A88FB5-ADEE-4492-9E13-2E51D2EEE449}" type="sibTrans" cxnId="{54AA2C9E-0271-44B9-9C8E-27E916A00878}">
      <dgm:prSet/>
      <dgm:spPr/>
      <dgm:t>
        <a:bodyPr/>
        <a:lstStyle/>
        <a:p>
          <a:endParaRPr lang="en-US"/>
        </a:p>
      </dgm:t>
    </dgm:pt>
    <dgm:pt modelId="{C2EAFD25-C129-40C3-BCBD-F7876A8EA8F7}">
      <dgm:prSet phldrT="[Text]" custT="1"/>
      <dgm:spPr/>
      <dgm:t>
        <a:bodyPr/>
        <a:lstStyle/>
        <a:p>
          <a:r>
            <a:rPr lang="en-US" sz="1800" dirty="0" smtClean="0">
              <a:latin typeface="Bookman Old Style" pitchFamily="18" charset="0"/>
            </a:rPr>
            <a:t>Revocation of cancellation under SGST or UTGST will be deemed as Revocation of cancellation under CGST</a:t>
          </a:r>
          <a:endParaRPr lang="en-US" sz="1800" dirty="0">
            <a:latin typeface="Bookman Old Style" pitchFamily="18" charset="0"/>
          </a:endParaRPr>
        </a:p>
      </dgm:t>
    </dgm:pt>
    <dgm:pt modelId="{27D399F3-F3C3-4DA1-9975-207FC2ABB530}" type="parTrans" cxnId="{274D4B93-B6D5-4225-AB9A-D8CD7FB4EDC8}">
      <dgm:prSet/>
      <dgm:spPr/>
      <dgm:t>
        <a:bodyPr/>
        <a:lstStyle/>
        <a:p>
          <a:endParaRPr lang="en-US"/>
        </a:p>
      </dgm:t>
    </dgm:pt>
    <dgm:pt modelId="{424F0EB1-1FF5-4981-9631-79DEAA9764C3}" type="sibTrans" cxnId="{274D4B93-B6D5-4225-AB9A-D8CD7FB4EDC8}">
      <dgm:prSet/>
      <dgm:spPr/>
      <dgm:t>
        <a:bodyPr/>
        <a:lstStyle/>
        <a:p>
          <a:endParaRPr lang="en-US"/>
        </a:p>
      </dgm:t>
    </dgm:pt>
    <dgm:pt modelId="{EA4D3E42-AB98-464A-9552-827AB994E095}" type="pres">
      <dgm:prSet presAssocID="{1D73ABD1-6EB3-4169-B35A-DD551CFA8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5FBA3-035F-4DA2-84EA-BA5AC3019A55}" type="pres">
      <dgm:prSet presAssocID="{BC7D79A1-3049-4C4D-9A83-9F6C3B1A34D7}" presName="parentLin" presStyleCnt="0"/>
      <dgm:spPr/>
    </dgm:pt>
    <dgm:pt modelId="{82DE021F-82A7-4C5E-BC11-525A7D29E88C}" type="pres">
      <dgm:prSet presAssocID="{BC7D79A1-3049-4C4D-9A83-9F6C3B1A34D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945982A-CF36-4972-B36C-CBE8E8F0E80B}" type="pres">
      <dgm:prSet presAssocID="{BC7D79A1-3049-4C4D-9A83-9F6C3B1A34D7}" presName="parentText" presStyleLbl="node1" presStyleIdx="0" presStyleCnt="4" custScaleX="142857" custScaleY="295279" custLinFactNeighborX="-1776" custLinFactNeighborY="-15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7B3-2FE6-40E8-A167-2B4135D07CC8}" type="pres">
      <dgm:prSet presAssocID="{BC7D79A1-3049-4C4D-9A83-9F6C3B1A34D7}" presName="negativeSpace" presStyleCnt="0"/>
      <dgm:spPr/>
    </dgm:pt>
    <dgm:pt modelId="{B03267D1-F2A6-4AFE-B8EC-6399DF6EBF5C}" type="pres">
      <dgm:prSet presAssocID="{BC7D79A1-3049-4C4D-9A83-9F6C3B1A34D7}" presName="childText" presStyleLbl="conFgAcc1" presStyleIdx="0" presStyleCnt="4" custLinFactY="-182365" custLinFactNeighborY="-200000">
        <dgm:presLayoutVars>
          <dgm:bulletEnabled val="1"/>
        </dgm:presLayoutVars>
      </dgm:prSet>
      <dgm:spPr/>
    </dgm:pt>
    <dgm:pt modelId="{C748C370-3422-4CE4-8099-429681C97B1A}" type="pres">
      <dgm:prSet presAssocID="{958F4C8B-E67A-4D50-9F2D-926776206CD1}" presName="spaceBetweenRectangles" presStyleCnt="0"/>
      <dgm:spPr/>
    </dgm:pt>
    <dgm:pt modelId="{728C00E7-EE30-4CDD-B7E5-32CF038F3474}" type="pres">
      <dgm:prSet presAssocID="{62C1F95C-29A2-42A0-8C59-23938DD2986C}" presName="parentLin" presStyleCnt="0"/>
      <dgm:spPr/>
    </dgm:pt>
    <dgm:pt modelId="{1AD61BE2-22B3-4797-A34A-4066740A8534}" type="pres">
      <dgm:prSet presAssocID="{62C1F95C-29A2-42A0-8C59-23938DD2986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21F902A-D2CC-436E-9405-79B44E2447C7}" type="pres">
      <dgm:prSet presAssocID="{62C1F95C-29A2-42A0-8C59-23938DD2986C}" presName="parentText" presStyleLbl="node1" presStyleIdx="1" presStyleCnt="4" custScaleX="150037" custScaleY="191516" custLinFactNeighborX="-9418" custLinFactNeighborY="-97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07268-609D-4481-99FF-CEFC2559FCB7}" type="pres">
      <dgm:prSet presAssocID="{62C1F95C-29A2-42A0-8C59-23938DD2986C}" presName="negativeSpace" presStyleCnt="0"/>
      <dgm:spPr/>
    </dgm:pt>
    <dgm:pt modelId="{0031ADE1-2224-4468-8079-91D277BFC98F}" type="pres">
      <dgm:prSet presAssocID="{62C1F95C-29A2-42A0-8C59-23938DD2986C}" presName="childText" presStyleLbl="conFgAcc1" presStyleIdx="1" presStyleCnt="4" custLinFactY="-126059" custLinFactNeighborY="-200000">
        <dgm:presLayoutVars>
          <dgm:bulletEnabled val="1"/>
        </dgm:presLayoutVars>
      </dgm:prSet>
      <dgm:spPr/>
    </dgm:pt>
    <dgm:pt modelId="{25635B3F-8227-4FB5-80F8-3F199F6F0694}" type="pres">
      <dgm:prSet presAssocID="{37297550-12DF-4429-8A0F-15A58DF3DCA9}" presName="spaceBetweenRectangles" presStyleCnt="0"/>
      <dgm:spPr/>
    </dgm:pt>
    <dgm:pt modelId="{781A4E15-BE11-4CAB-A8B9-F47F8BF51271}" type="pres">
      <dgm:prSet presAssocID="{BDC381F2-B4DD-47FC-AE31-638B7FBE58F0}" presName="parentLin" presStyleCnt="0"/>
      <dgm:spPr/>
    </dgm:pt>
    <dgm:pt modelId="{D9676899-7BF1-4E7B-AB82-385D5F2670C9}" type="pres">
      <dgm:prSet presAssocID="{BDC381F2-B4DD-47FC-AE31-638B7FBE58F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AD6B6AF-F01E-4179-A3FD-087C208BB6F9}" type="pres">
      <dgm:prSet presAssocID="{BDC381F2-B4DD-47FC-AE31-638B7FBE58F0}" presName="parentText" presStyleLbl="node1" presStyleIdx="2" presStyleCnt="4" custScaleX="142857" custScaleY="191974" custLinFactNeighborX="-2665" custLinFactNeighborY="8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534A-DD38-4C52-A6F1-A93B50F84528}" type="pres">
      <dgm:prSet presAssocID="{BDC381F2-B4DD-47FC-AE31-638B7FBE58F0}" presName="negativeSpace" presStyleCnt="0"/>
      <dgm:spPr/>
    </dgm:pt>
    <dgm:pt modelId="{12BDF4D2-E0DE-41CD-B647-31B103DFC6A0}" type="pres">
      <dgm:prSet presAssocID="{BDC381F2-B4DD-47FC-AE31-638B7FBE58F0}" presName="childText" presStyleLbl="conFgAcc1" presStyleIdx="2" presStyleCnt="4">
        <dgm:presLayoutVars>
          <dgm:bulletEnabled val="1"/>
        </dgm:presLayoutVars>
      </dgm:prSet>
      <dgm:spPr/>
    </dgm:pt>
    <dgm:pt modelId="{F1558D0D-E54E-46E4-B8C6-39538B669D73}" type="pres">
      <dgm:prSet presAssocID="{37A88FB5-ADEE-4492-9E13-2E51D2EEE449}" presName="spaceBetweenRectangles" presStyleCnt="0"/>
      <dgm:spPr/>
    </dgm:pt>
    <dgm:pt modelId="{8BF4E3FF-3B42-4AF5-80A7-0626B54DF9D6}" type="pres">
      <dgm:prSet presAssocID="{C2EAFD25-C129-40C3-BCBD-F7876A8EA8F7}" presName="parentLin" presStyleCnt="0"/>
      <dgm:spPr/>
    </dgm:pt>
    <dgm:pt modelId="{B9DCFAF0-40EF-4BF0-B329-904CD172B140}" type="pres">
      <dgm:prSet presAssocID="{C2EAFD25-C129-40C3-BCBD-F7876A8EA8F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FD5667D-D3E1-4A2C-9BFF-B92B6C379FF6}" type="pres">
      <dgm:prSet presAssocID="{C2EAFD25-C129-40C3-BCBD-F7876A8EA8F7}" presName="parentText" presStyleLbl="node1" presStyleIdx="3" presStyleCnt="4" custScaleX="150300" custScaleY="202937" custLinFactNeighborY="16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27062-648C-48C6-8F2D-761E3CCAA96C}" type="pres">
      <dgm:prSet presAssocID="{C2EAFD25-C129-40C3-BCBD-F7876A8EA8F7}" presName="negativeSpace" presStyleCnt="0"/>
      <dgm:spPr/>
    </dgm:pt>
    <dgm:pt modelId="{7B89D7AE-F211-4D54-B46D-A77209074A4F}" type="pres">
      <dgm:prSet presAssocID="{C2EAFD25-C129-40C3-BCBD-F7876A8EA8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AA2C9E-0271-44B9-9C8E-27E916A00878}" srcId="{1D73ABD1-6EB3-4169-B35A-DD551CFA8CF2}" destId="{BDC381F2-B4DD-47FC-AE31-638B7FBE58F0}" srcOrd="2" destOrd="0" parTransId="{1348FF2E-7DC7-41C2-AB6C-811D1B9E70BE}" sibTransId="{37A88FB5-ADEE-4492-9E13-2E51D2EEE449}"/>
    <dgm:cxn modelId="{39D96D4F-B594-4649-BDED-AA344E8DFA46}" type="presOf" srcId="{C2EAFD25-C129-40C3-BCBD-F7876A8EA8F7}" destId="{B9DCFAF0-40EF-4BF0-B329-904CD172B140}" srcOrd="0" destOrd="0" presId="urn:microsoft.com/office/officeart/2005/8/layout/list1"/>
    <dgm:cxn modelId="{791561CA-B086-4FB0-9662-2C7117B25EE1}" srcId="{1D73ABD1-6EB3-4169-B35A-DD551CFA8CF2}" destId="{BC7D79A1-3049-4C4D-9A83-9F6C3B1A34D7}" srcOrd="0" destOrd="0" parTransId="{BF74148D-E533-4D5B-8792-D71F2C331AB7}" sibTransId="{958F4C8B-E67A-4D50-9F2D-926776206CD1}"/>
    <dgm:cxn modelId="{12E31354-877D-4275-8A9F-86D817B89F09}" type="presOf" srcId="{BC7D79A1-3049-4C4D-9A83-9F6C3B1A34D7}" destId="{82DE021F-82A7-4C5E-BC11-525A7D29E88C}" srcOrd="0" destOrd="0" presId="urn:microsoft.com/office/officeart/2005/8/layout/list1"/>
    <dgm:cxn modelId="{02FE02BF-EFAF-4325-A4F4-A179F6C08C9E}" type="presOf" srcId="{BDC381F2-B4DD-47FC-AE31-638B7FBE58F0}" destId="{D9676899-7BF1-4E7B-AB82-385D5F2670C9}" srcOrd="0" destOrd="0" presId="urn:microsoft.com/office/officeart/2005/8/layout/list1"/>
    <dgm:cxn modelId="{4D7BC968-A41E-4254-A19B-1405F9379D28}" type="presOf" srcId="{62C1F95C-29A2-42A0-8C59-23938DD2986C}" destId="{F21F902A-D2CC-436E-9405-79B44E2447C7}" srcOrd="1" destOrd="0" presId="urn:microsoft.com/office/officeart/2005/8/layout/list1"/>
    <dgm:cxn modelId="{D3706728-DE02-48DB-A024-91298D1F98E9}" type="presOf" srcId="{62C1F95C-29A2-42A0-8C59-23938DD2986C}" destId="{1AD61BE2-22B3-4797-A34A-4066740A8534}" srcOrd="0" destOrd="0" presId="urn:microsoft.com/office/officeart/2005/8/layout/list1"/>
    <dgm:cxn modelId="{5889346D-E816-4077-AFA0-99D2CA3EF382}" type="presOf" srcId="{1D73ABD1-6EB3-4169-B35A-DD551CFA8CF2}" destId="{EA4D3E42-AB98-464A-9552-827AB994E095}" srcOrd="0" destOrd="0" presId="urn:microsoft.com/office/officeart/2005/8/layout/list1"/>
    <dgm:cxn modelId="{274D4B93-B6D5-4225-AB9A-D8CD7FB4EDC8}" srcId="{1D73ABD1-6EB3-4169-B35A-DD551CFA8CF2}" destId="{C2EAFD25-C129-40C3-BCBD-F7876A8EA8F7}" srcOrd="3" destOrd="0" parTransId="{27D399F3-F3C3-4DA1-9975-207FC2ABB530}" sibTransId="{424F0EB1-1FF5-4981-9631-79DEAA9764C3}"/>
    <dgm:cxn modelId="{2DC30B03-2D78-4EC2-87C6-987D49B86B2D}" type="presOf" srcId="{BC7D79A1-3049-4C4D-9A83-9F6C3B1A34D7}" destId="{8945982A-CF36-4972-B36C-CBE8E8F0E80B}" srcOrd="1" destOrd="0" presId="urn:microsoft.com/office/officeart/2005/8/layout/list1"/>
    <dgm:cxn modelId="{B7CF251A-4F85-459C-BEDE-6CE4F79FEC6A}" srcId="{1D73ABD1-6EB3-4169-B35A-DD551CFA8CF2}" destId="{62C1F95C-29A2-42A0-8C59-23938DD2986C}" srcOrd="1" destOrd="0" parTransId="{D3D0E8F7-A286-4762-87F3-307B1C12010B}" sibTransId="{37297550-12DF-4429-8A0F-15A58DF3DCA9}"/>
    <dgm:cxn modelId="{00918643-34E1-4049-9EE0-0D9B515F0361}" type="presOf" srcId="{C2EAFD25-C129-40C3-BCBD-F7876A8EA8F7}" destId="{7FD5667D-D3E1-4A2C-9BFF-B92B6C379FF6}" srcOrd="1" destOrd="0" presId="urn:microsoft.com/office/officeart/2005/8/layout/list1"/>
    <dgm:cxn modelId="{1E6284CF-E815-4E3F-9FC2-B094982B70D2}" type="presOf" srcId="{BDC381F2-B4DD-47FC-AE31-638B7FBE58F0}" destId="{CAD6B6AF-F01E-4179-A3FD-087C208BB6F9}" srcOrd="1" destOrd="0" presId="urn:microsoft.com/office/officeart/2005/8/layout/list1"/>
    <dgm:cxn modelId="{B893935C-070C-49F7-8B78-4072C821EA13}" type="presParOf" srcId="{EA4D3E42-AB98-464A-9552-827AB994E095}" destId="{EA65FBA3-035F-4DA2-84EA-BA5AC3019A55}" srcOrd="0" destOrd="0" presId="urn:microsoft.com/office/officeart/2005/8/layout/list1"/>
    <dgm:cxn modelId="{FA5235FC-6F56-4292-BA16-C907059A8FEA}" type="presParOf" srcId="{EA65FBA3-035F-4DA2-84EA-BA5AC3019A55}" destId="{82DE021F-82A7-4C5E-BC11-525A7D29E88C}" srcOrd="0" destOrd="0" presId="urn:microsoft.com/office/officeart/2005/8/layout/list1"/>
    <dgm:cxn modelId="{5306F63E-719A-4F6A-9704-39ABB18D393C}" type="presParOf" srcId="{EA65FBA3-035F-4DA2-84EA-BA5AC3019A55}" destId="{8945982A-CF36-4972-B36C-CBE8E8F0E80B}" srcOrd="1" destOrd="0" presId="urn:microsoft.com/office/officeart/2005/8/layout/list1"/>
    <dgm:cxn modelId="{22A373FA-5C6B-4FF7-B0C9-1BC1D208A467}" type="presParOf" srcId="{EA4D3E42-AB98-464A-9552-827AB994E095}" destId="{78CEE7B3-2FE6-40E8-A167-2B4135D07CC8}" srcOrd="1" destOrd="0" presId="urn:microsoft.com/office/officeart/2005/8/layout/list1"/>
    <dgm:cxn modelId="{9C86F986-76E2-4B0D-8693-4A29D6A0C07E}" type="presParOf" srcId="{EA4D3E42-AB98-464A-9552-827AB994E095}" destId="{B03267D1-F2A6-4AFE-B8EC-6399DF6EBF5C}" srcOrd="2" destOrd="0" presId="urn:microsoft.com/office/officeart/2005/8/layout/list1"/>
    <dgm:cxn modelId="{E063177A-7C88-4456-B2FE-12BB251619CF}" type="presParOf" srcId="{EA4D3E42-AB98-464A-9552-827AB994E095}" destId="{C748C370-3422-4CE4-8099-429681C97B1A}" srcOrd="3" destOrd="0" presId="urn:microsoft.com/office/officeart/2005/8/layout/list1"/>
    <dgm:cxn modelId="{07FCCB9C-8AEF-418E-9EEA-232712F6618D}" type="presParOf" srcId="{EA4D3E42-AB98-464A-9552-827AB994E095}" destId="{728C00E7-EE30-4CDD-B7E5-32CF038F3474}" srcOrd="4" destOrd="0" presId="urn:microsoft.com/office/officeart/2005/8/layout/list1"/>
    <dgm:cxn modelId="{CF23D510-BAC7-4977-B411-D04064A95833}" type="presParOf" srcId="{728C00E7-EE30-4CDD-B7E5-32CF038F3474}" destId="{1AD61BE2-22B3-4797-A34A-4066740A8534}" srcOrd="0" destOrd="0" presId="urn:microsoft.com/office/officeart/2005/8/layout/list1"/>
    <dgm:cxn modelId="{54F36208-EC3A-4072-9841-408E0FCEF7D9}" type="presParOf" srcId="{728C00E7-EE30-4CDD-B7E5-32CF038F3474}" destId="{F21F902A-D2CC-436E-9405-79B44E2447C7}" srcOrd="1" destOrd="0" presId="urn:microsoft.com/office/officeart/2005/8/layout/list1"/>
    <dgm:cxn modelId="{62049749-BD10-4E65-B81E-59F12676B16B}" type="presParOf" srcId="{EA4D3E42-AB98-464A-9552-827AB994E095}" destId="{9D907268-609D-4481-99FF-CEFC2559FCB7}" srcOrd="5" destOrd="0" presId="urn:microsoft.com/office/officeart/2005/8/layout/list1"/>
    <dgm:cxn modelId="{A32F844B-991E-472E-A6F2-F3CDF1578530}" type="presParOf" srcId="{EA4D3E42-AB98-464A-9552-827AB994E095}" destId="{0031ADE1-2224-4468-8079-91D277BFC98F}" srcOrd="6" destOrd="0" presId="urn:microsoft.com/office/officeart/2005/8/layout/list1"/>
    <dgm:cxn modelId="{1C18925A-7A6F-4E25-BF46-AC4B6606699B}" type="presParOf" srcId="{EA4D3E42-AB98-464A-9552-827AB994E095}" destId="{25635B3F-8227-4FB5-80F8-3F199F6F0694}" srcOrd="7" destOrd="0" presId="urn:microsoft.com/office/officeart/2005/8/layout/list1"/>
    <dgm:cxn modelId="{3C89D932-CD91-4283-911A-ADE398610314}" type="presParOf" srcId="{EA4D3E42-AB98-464A-9552-827AB994E095}" destId="{781A4E15-BE11-4CAB-A8B9-F47F8BF51271}" srcOrd="8" destOrd="0" presId="urn:microsoft.com/office/officeart/2005/8/layout/list1"/>
    <dgm:cxn modelId="{46EF8989-40DA-4741-AEEF-39640075A981}" type="presParOf" srcId="{781A4E15-BE11-4CAB-A8B9-F47F8BF51271}" destId="{D9676899-7BF1-4E7B-AB82-385D5F2670C9}" srcOrd="0" destOrd="0" presId="urn:microsoft.com/office/officeart/2005/8/layout/list1"/>
    <dgm:cxn modelId="{375A28D4-2FA6-4113-ACE2-6BFF16CA13D2}" type="presParOf" srcId="{781A4E15-BE11-4CAB-A8B9-F47F8BF51271}" destId="{CAD6B6AF-F01E-4179-A3FD-087C208BB6F9}" srcOrd="1" destOrd="0" presId="urn:microsoft.com/office/officeart/2005/8/layout/list1"/>
    <dgm:cxn modelId="{14E9632F-4886-4107-862F-A097A0B369EB}" type="presParOf" srcId="{EA4D3E42-AB98-464A-9552-827AB994E095}" destId="{2CC4534A-DD38-4C52-A6F1-A93B50F84528}" srcOrd="9" destOrd="0" presId="urn:microsoft.com/office/officeart/2005/8/layout/list1"/>
    <dgm:cxn modelId="{3AF9D32C-473A-48AB-AE0A-EDB0E2AF13A4}" type="presParOf" srcId="{EA4D3E42-AB98-464A-9552-827AB994E095}" destId="{12BDF4D2-E0DE-41CD-B647-31B103DFC6A0}" srcOrd="10" destOrd="0" presId="urn:microsoft.com/office/officeart/2005/8/layout/list1"/>
    <dgm:cxn modelId="{024EF79B-809A-446C-A9DD-B071B4E14B51}" type="presParOf" srcId="{EA4D3E42-AB98-464A-9552-827AB994E095}" destId="{F1558D0D-E54E-46E4-B8C6-39538B669D73}" srcOrd="11" destOrd="0" presId="urn:microsoft.com/office/officeart/2005/8/layout/list1"/>
    <dgm:cxn modelId="{18763DE5-4569-449E-B3CE-C1498EE97036}" type="presParOf" srcId="{EA4D3E42-AB98-464A-9552-827AB994E095}" destId="{8BF4E3FF-3B42-4AF5-80A7-0626B54DF9D6}" srcOrd="12" destOrd="0" presId="urn:microsoft.com/office/officeart/2005/8/layout/list1"/>
    <dgm:cxn modelId="{A03CF211-0061-41AA-824F-05A9DE4D4C5B}" type="presParOf" srcId="{8BF4E3FF-3B42-4AF5-80A7-0626B54DF9D6}" destId="{B9DCFAF0-40EF-4BF0-B329-904CD172B140}" srcOrd="0" destOrd="0" presId="urn:microsoft.com/office/officeart/2005/8/layout/list1"/>
    <dgm:cxn modelId="{D7903035-1251-447A-9D3B-A308433870F1}" type="presParOf" srcId="{8BF4E3FF-3B42-4AF5-80A7-0626B54DF9D6}" destId="{7FD5667D-D3E1-4A2C-9BFF-B92B6C379FF6}" srcOrd="1" destOrd="0" presId="urn:microsoft.com/office/officeart/2005/8/layout/list1"/>
    <dgm:cxn modelId="{1E7FF5D5-F736-4662-BCC1-E5F20463DC06}" type="presParOf" srcId="{EA4D3E42-AB98-464A-9552-827AB994E095}" destId="{D4527062-648C-48C6-8F2D-761E3CCAA96C}" srcOrd="13" destOrd="0" presId="urn:microsoft.com/office/officeart/2005/8/layout/list1"/>
    <dgm:cxn modelId="{7EABBE17-41C5-4B3F-B2AB-789BF766C95D}" type="presParOf" srcId="{EA4D3E42-AB98-464A-9552-827AB994E095}" destId="{7B89D7AE-F211-4D54-B46D-A77209074A4F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8E54-16C6-45C2-AE67-3599BC51AD8F}" type="datetimeFigureOut">
              <a:rPr lang="en-US" smtClean="0"/>
              <a:pPr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717B-C11D-4CAF-A5CB-9B94B761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493CF-7126-4315-961F-14C698F85DFC}" type="datetimeFigureOut">
              <a:rPr lang="en-US"/>
              <a:pPr/>
              <a:t>4/29/17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FA1BC-530A-443A-B276-9C3D7343F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4289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FA1BC-530A-443A-B276-9C3D7343F8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5CBE-1529-484B-85AE-879C012BB5D4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E6F9-76DF-4452-972A-BCC8B1FD8140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56B0-4A09-468A-AE56-0345D3A304B8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3D79-FE86-408B-B44C-13CF2693D646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1FC-846E-45D7-AADC-123286B19CEA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4A07-E179-4B3D-8247-969B5D743EB3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EB6D-B24D-4383-B4AE-605247000FC4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2186-245F-4606-9DEA-BB10666B4B16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22C3-6218-42E9-ADB9-FC133F585E93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6BE1-4892-42BE-A15A-28F0E7D470C5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1633-753D-4492-B77D-000423353E21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EEDC-20D1-46E0-99EE-0E368C58E8E5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B55-39EF-4059-BD2C-32D8D56CD4BA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4DC8-E12E-4BB2-888C-DEDB789025B4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E975-126A-4AEA-8666-B52FDD9D4CFD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E601-ABD3-4908-BA6F-FBF410DBC5CE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1897-9305-4DCC-8F3A-71870B7772E3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DF870A-D88E-422C-A9CF-4F7C83B215BD}" type="datetime1">
              <a:rPr lang="en-US" smtClean="0"/>
              <a:pPr/>
              <a:t>4/29/17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907" y="246744"/>
            <a:ext cx="8479294" cy="1712684"/>
          </a:xfrm>
        </p:spPr>
        <p:txBody>
          <a:bodyPr/>
          <a:lstStyle/>
          <a:p>
            <a:pPr algn="ctr"/>
            <a:r>
              <a:rPr lang="en-US" sz="6000" dirty="0" smtClean="0"/>
              <a:t>GST REGISTRATION AND MIGRATION </a:t>
            </a:r>
            <a:endParaRPr lang="en-US" sz="6000" dirty="0"/>
          </a:p>
        </p:txBody>
      </p:sp>
      <p:pic>
        <p:nvPicPr>
          <p:cNvPr id="6" name="Picture 5" descr="xGST-01-1.jpg.pagespeed.ic.vTV9IvebyJ.jpg"/>
          <p:cNvPicPr>
            <a:picLocks noChangeAspect="1"/>
          </p:cNvPicPr>
          <p:nvPr/>
        </p:nvPicPr>
        <p:blipFill>
          <a:blip r:embed="rId3"/>
          <a:srcRect t="36287"/>
          <a:stretch>
            <a:fillRect/>
          </a:stretch>
        </p:blipFill>
        <p:spPr>
          <a:xfrm>
            <a:off x="217714" y="2249714"/>
            <a:ext cx="8492836" cy="439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8926286" y="3860800"/>
            <a:ext cx="3079068" cy="2235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dirty="0" smtClean="0"/>
              <a:t>SRINIVAS KOTNI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Advocate &amp;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Company Secretary</a:t>
            </a:r>
            <a:endParaRPr lang="en-US" dirty="0" smtClean="0"/>
          </a:p>
          <a:p>
            <a:pPr algn="ctr">
              <a:spcBef>
                <a:spcPts val="0"/>
              </a:spcBef>
            </a:pPr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Managing Partner</a:t>
            </a:r>
          </a:p>
          <a:p>
            <a:pPr algn="ctr">
              <a:spcBef>
                <a:spcPts val="0"/>
              </a:spcBef>
            </a:pPr>
            <a:r>
              <a:rPr lang="en-US" sz="3200" b="1" dirty="0" err="1" smtClean="0"/>
              <a:t>LEX</a:t>
            </a:r>
            <a:r>
              <a:rPr lang="en-US" sz="3200" b="1" cap="none" dirty="0" err="1" smtClean="0"/>
              <a:t>port</a:t>
            </a:r>
            <a:endParaRPr lang="it-IT" sz="32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973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75772" y="431175"/>
            <a:ext cx="10363200" cy="674914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LIABILITY  TO TAKE REGISTRATION [Section 22 of the CGST Act]</a:t>
            </a:r>
            <a:endParaRPr lang="en-US" sz="2800" dirty="0" smtClean="0">
              <a:latin typeface="Bookman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5087" y="1190171"/>
          <a:ext cx="10885714" cy="55495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7513"/>
                <a:gridCol w="1524000"/>
                <a:gridCol w="6934201"/>
              </a:tblGrid>
              <a:tr h="6574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spc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Remarks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46257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 smtClean="0">
                          <a:latin typeface="Bookman Old Style" pitchFamily="18" charset="0"/>
                        </a:rPr>
                        <a:t>All Suppliers in India (Except J&amp;K and Special Category States)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en-US" sz="1500" kern="1200" dirty="0" smtClean="0">
                        <a:latin typeface="Bookman Old Style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en-US" sz="1500" kern="1200" dirty="0" smtClean="0">
                        <a:latin typeface="Bookman Old Style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en-US" sz="1500" kern="1200" dirty="0" smtClean="0">
                        <a:latin typeface="Bookman Old Style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en-US" sz="1500" kern="1200" dirty="0" smtClean="0">
                        <a:latin typeface="Bookman Old Style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500" kern="1200" dirty="0" smtClean="0">
                          <a:latin typeface="Bookman Old Style" pitchFamily="18" charset="0"/>
                        </a:rPr>
                        <a:t>Suppliers in North Eastern and other specified States (Special Category States)</a:t>
                      </a: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en-US" sz="1500" kern="120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Aggregate Turnover in a Financial year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UPTO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err="1" smtClean="0">
                          <a:latin typeface="Bookman Old Style" pitchFamily="18" charset="0"/>
                        </a:rPr>
                        <a:t>Rs</a:t>
                      </a:r>
                      <a:r>
                        <a:rPr lang="en-US" sz="1500" dirty="0" smtClean="0">
                          <a:latin typeface="Bookman Old Style" pitchFamily="18" charset="0"/>
                        </a:rPr>
                        <a:t>. 20 </a:t>
                      </a:r>
                      <a:r>
                        <a:rPr lang="en-US" sz="1500" dirty="0" err="1" smtClean="0">
                          <a:latin typeface="Bookman Old Style" pitchFamily="18" charset="0"/>
                        </a:rPr>
                        <a:t>lakhs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Aggregate Turnover in a Financial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year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UPTO </a:t>
                      </a:r>
                      <a:r>
                        <a:rPr lang="en-US" sz="1500" dirty="0" err="1" smtClean="0">
                          <a:latin typeface="Bookman Old Style" pitchFamily="18" charset="0"/>
                        </a:rPr>
                        <a:t>Rs</a:t>
                      </a:r>
                      <a:r>
                        <a:rPr lang="en-US" sz="1500" dirty="0" smtClean="0">
                          <a:latin typeface="Bookman Old Style" pitchFamily="18" charset="0"/>
                        </a:rPr>
                        <a:t>. 10 </a:t>
                      </a:r>
                      <a:r>
                        <a:rPr lang="en-US" sz="1500" dirty="0" err="1" smtClean="0">
                          <a:latin typeface="Bookman Old Style" pitchFamily="18" charset="0"/>
                        </a:rPr>
                        <a:t>lakhs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50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None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“</a:t>
                      </a:r>
                      <a:r>
                        <a:rPr lang="en-US" sz="1500" b="1" baseline="0" dirty="0" smtClean="0">
                          <a:latin typeface="Bookman Old Style" pitchFamily="18" charset="0"/>
                        </a:rPr>
                        <a:t>Aggregate Turnover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” S. 2 (6)  – </a:t>
                      </a:r>
                      <a:r>
                        <a:rPr lang="en-US" sz="1500" b="1" u="sng" baseline="0" dirty="0" smtClean="0">
                          <a:latin typeface="Bookman Old Style" pitchFamily="18" charset="0"/>
                        </a:rPr>
                        <a:t>To Include on All India Basis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: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All taxable supplies 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All exempt supplies 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Exports (goods, services or both)</a:t>
                      </a:r>
                      <a:endParaRPr lang="en-US" sz="2400" baseline="0" dirty="0" smtClean="0">
                        <a:latin typeface="Bookman Old Style" pitchFamily="18" charset="0"/>
                      </a:endParaRP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Inter-state Stock Transfers / Supplies of a person having same PAN Number (i.e. deemed distinct persons - though a single entity)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Supplies on behalf of Principal (S.23)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Supplies received by the Principal from a job worker after job work – (S. 23 )</a:t>
                      </a:r>
                    </a:p>
                    <a:p>
                      <a:pPr marL="0" indent="12700" algn="l">
                        <a:lnSpc>
                          <a:spcPct val="150000"/>
                        </a:lnSpc>
                        <a:buNone/>
                      </a:pPr>
                      <a:r>
                        <a:rPr lang="en-US" sz="1500" b="1" u="sng" baseline="0" dirty="0" smtClean="0">
                          <a:latin typeface="Bookman Old Style" pitchFamily="18" charset="0"/>
                        </a:rPr>
                        <a:t>To Exclude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 :</a:t>
                      </a:r>
                    </a:p>
                    <a:p>
                      <a:pPr marL="0" indent="127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Value of inward supplies on Reverse Charge Basis (RCB)</a:t>
                      </a:r>
                    </a:p>
                    <a:p>
                      <a:pPr marL="0" indent="127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All Taxes (GST)</a:t>
                      </a:r>
                    </a:p>
                    <a:p>
                      <a:pPr marL="0" indent="1270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Value of Job Work (for a Job Worker) (S. 23)</a:t>
                      </a:r>
                    </a:p>
                    <a:p>
                      <a:pPr marL="0" indent="12700" algn="l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1500" baseline="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75772" y="431175"/>
            <a:ext cx="10363200" cy="674914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LIABILITY  TO TAKE REGISTRATION [Section 22 of the CGST Act]</a:t>
            </a:r>
            <a:endParaRPr lang="en-US" sz="2800" dirty="0" smtClean="0">
              <a:latin typeface="Bookman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" y="1607030"/>
          <a:ext cx="10773295" cy="41624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36208"/>
                <a:gridCol w="5137087"/>
              </a:tblGrid>
              <a:tr h="4001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4848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 smtClean="0">
                          <a:latin typeface="Bookman Old Style" pitchFamily="18" charset="0"/>
                        </a:rPr>
                        <a:t>Transferee of a going business (by succession or otherwise) – </a:t>
                      </a:r>
                      <a:r>
                        <a:rPr lang="en-US" sz="1500" kern="1200" baseline="0" dirty="0" err="1" smtClean="0">
                          <a:latin typeface="Bookman Old Style" pitchFamily="18" charset="0"/>
                        </a:rPr>
                        <a:t>w.e.f</a:t>
                      </a:r>
                      <a:r>
                        <a:rPr lang="en-US" sz="1500" kern="1200" baseline="0" dirty="0" smtClean="0">
                          <a:latin typeface="Bookman Old Style" pitchFamily="18" charset="0"/>
                        </a:rPr>
                        <a:t>. date of transfer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No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Exemption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2277409">
                <a:tc>
                  <a:txBody>
                    <a:bodyPr/>
                    <a:lstStyle/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en-US" sz="1500" kern="1200" baseline="0" dirty="0" smtClean="0">
                          <a:latin typeface="Bookman Old Style" pitchFamily="18" charset="0"/>
                        </a:rPr>
                        <a:t>Transferee as a result of scheme of arrangement or amalgamation approved by High Court / Tribunal- </a:t>
                      </a:r>
                      <a:r>
                        <a:rPr lang="en-US" sz="1500" kern="1200" baseline="0" dirty="0" err="1" smtClean="0">
                          <a:latin typeface="Bookman Old Style" pitchFamily="18" charset="0"/>
                        </a:rPr>
                        <a:t>w.e.f</a:t>
                      </a:r>
                      <a:r>
                        <a:rPr lang="en-US" sz="1500" kern="1200" baseline="0" dirty="0" smtClean="0">
                          <a:latin typeface="Bookman Old Style" pitchFamily="18" charset="0"/>
                        </a:rPr>
                        <a:t>. date of ROC certificate</a:t>
                      </a:r>
                    </a:p>
                    <a:p>
                      <a:pPr marL="0" indent="-342900" algn="l">
                        <a:lnSpc>
                          <a:spcPct val="100000"/>
                        </a:lnSpc>
                        <a:buNone/>
                      </a:pPr>
                      <a:endParaRPr lang="en-US" sz="1500" kern="1200" baseline="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No Exemption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7657" y="1223052"/>
          <a:ext cx="10769600" cy="50061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5004"/>
                <a:gridCol w="2182261"/>
                <a:gridCol w="5512335"/>
              </a:tblGrid>
              <a:tr h="7874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spc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Remarks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743726"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smtClean="0">
                          <a:latin typeface="Bookman Old Style" pitchFamily="18" charset="0"/>
                        </a:rPr>
                        <a:t>Input Service Distributor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smtClean="0">
                          <a:latin typeface="Bookman Old Style" pitchFamily="18" charset="0"/>
                        </a:rPr>
                        <a:t>No 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Exemption</a:t>
                      </a:r>
                    </a:p>
                    <a:p>
                      <a:pPr algn="just"/>
                      <a:endParaRPr lang="en-US" sz="1500" baseline="0" dirty="0" smtClean="0">
                        <a:latin typeface="Bookman Old Style" pitchFamily="18" charset="0"/>
                      </a:endParaRPr>
                    </a:p>
                    <a:p>
                      <a:pPr algn="just"/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Irrespective of Turnover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0517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Person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making inter-state taxable supply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Irrespective of Turnover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23186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Casual Taxable person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Casual taxable person :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/>
                    </a:p>
                    <a:p>
                      <a:pPr marL="5334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- who occasionally undertakes supply of goods or services</a:t>
                      </a:r>
                    </a:p>
                    <a:p>
                      <a:pPr marL="5334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In the course of furtherance of business</a:t>
                      </a:r>
                    </a:p>
                    <a:p>
                      <a:pPr marL="5334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In a taxable territory</a:t>
                      </a:r>
                    </a:p>
                    <a:p>
                      <a:pPr marL="5334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Where he has no fixed place of business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5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Bookman Old Style" pitchFamily="18" charset="0"/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Needs 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registration irrespective of the turnover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49382" y="451758"/>
            <a:ext cx="9932390" cy="674914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COMPULSORY REGISTRATION IN CERTAIN CASES </a:t>
            </a:r>
            <a:br>
              <a:rPr lang="en-US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[Section 24 of the CGST Act]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8628" y="1277256"/>
          <a:ext cx="10668000" cy="44960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6632"/>
                <a:gridCol w="2245895"/>
                <a:gridCol w="5895473"/>
              </a:tblGrid>
              <a:tr h="5849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spc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Remarks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8652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Person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registered under existing Indirect Tax laws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Irrespective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of Turnover</a:t>
                      </a:r>
                      <a:endParaRPr lang="en-US" sz="150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8513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Person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liable to pay tax under Reverse Charge Mechanism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Exemption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Irrespective of Turnover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9864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Non Resident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taxable person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Non-Resident Taxable Person :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/>
                    </a:p>
                    <a:p>
                      <a:pPr marL="5334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Who occasionally undertakes supply of goods or services</a:t>
                      </a:r>
                    </a:p>
                    <a:p>
                      <a:pPr marL="5334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Whether as principal or agent or in any capacity</a:t>
                      </a:r>
                    </a:p>
                    <a:p>
                      <a:pPr marL="5334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Has no fixed place of business or residence in India 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5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Bookman Old Style" pitchFamily="18" charset="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ookman Old Style" pitchFamily="18" charset="0"/>
                        </a:rPr>
                        <a:t>Needs 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registration irrespective of the turnover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500" baseline="0" dirty="0" smtClean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9504" y="425044"/>
            <a:ext cx="9915263" cy="674914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COMPULSORY REGISTRATION IN CERTAIN CASES </a:t>
            </a:r>
            <a:br>
              <a:rPr lang="en-US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 (CONTD…)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457" y="1339083"/>
          <a:ext cx="11132457" cy="46911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16943"/>
                <a:gridCol w="2298700"/>
                <a:gridCol w="5716814"/>
              </a:tblGrid>
              <a:tr h="46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spc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Remarks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3898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Supplier of goods on behalf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of other taxable person whether as agent or otherwise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 exemption.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Irrespective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of Turnover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3898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Supplier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of Goods/ services through E-commerce  operator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Irrespective of the turnover as the customer of the goods are scattered all over India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4512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Electronic commerce operator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Bookman Old Style" pitchFamily="18" charset="0"/>
                        </a:rPr>
                        <a:t>Irrespective</a:t>
                      </a:r>
                      <a:r>
                        <a:rPr lang="en-US" sz="1500" baseline="0" dirty="0" smtClean="0">
                          <a:latin typeface="Bookman Old Style" pitchFamily="18" charset="0"/>
                        </a:rPr>
                        <a:t> of Turnover</a:t>
                      </a:r>
                      <a:endParaRPr lang="en-US" sz="1500" dirty="0" smtClean="0">
                        <a:latin typeface="Bookman Old Style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3069" y="399644"/>
            <a:ext cx="10363200" cy="674914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COMPULSORY REGISTRATION IN CERTAIN CASES </a:t>
            </a:r>
            <a:br>
              <a:rPr lang="en-US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 (CONTD…)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6400" y="1349829"/>
          <a:ext cx="11292114" cy="49203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54514"/>
                <a:gridCol w="3499967"/>
                <a:gridCol w="5237633"/>
              </a:tblGrid>
              <a:tr h="5835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Particulars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Exemption</a:t>
                      </a:r>
                      <a:r>
                        <a:rPr lang="en-US" sz="1600" spc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Limit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Remarks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0116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Aggregator [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who owns and manages an electronic platform and by means of application and communication device connects a person with the supplier of service under his own brand name or trade name]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No Exemption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Irrespective of the turnover.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13251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Any other category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of person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As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may be prescribed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0" dirty="0" smtClean="0">
                          <a:latin typeface="Bookman Old Style" pitchFamily="18" charset="0"/>
                        </a:rPr>
                        <a:t>Government</a:t>
                      </a:r>
                      <a:r>
                        <a:rPr lang="en-US" sz="1500" spc="0" baseline="0" dirty="0" smtClean="0">
                          <a:latin typeface="Bookman Old Style" pitchFamily="18" charset="0"/>
                        </a:rPr>
                        <a:t> may specify any other person or class of persons who shall be liable to take registration under GST.</a:t>
                      </a:r>
                      <a:endParaRPr lang="en-US" sz="1500" spc="0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75772" y="210458"/>
            <a:ext cx="10363200" cy="674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COMPULSORY REGISTRATION IN CERTAIN CASES </a:t>
            </a:r>
            <a:br>
              <a:rPr lang="en-US" sz="28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Bookman Old Style" pitchFamily="18" charset="0"/>
                <a:cs typeface="Times New Roman" pitchFamily="18" charset="0"/>
              </a:rPr>
              <a:t> (CONTD…)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32" y="263532"/>
            <a:ext cx="9404723" cy="1400530"/>
          </a:xfrm>
        </p:spPr>
        <p:txBody>
          <a:bodyPr/>
          <a:lstStyle/>
          <a:p>
            <a:r>
              <a:rPr lang="en-US" sz="2800" b="1" dirty="0" smtClean="0">
                <a:latin typeface="Bookman Old Style" pitchFamily="18" charset="0"/>
              </a:rPr>
              <a:t>PERSONS NOT LIABLE TO BE REGISTERED [S. 23 of the CGST Act] 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26593" y="1723113"/>
          <a:ext cx="8120994" cy="477228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5889" y="2010104"/>
            <a:ext cx="3860800" cy="2971800"/>
          </a:xfrm>
          <a:prstGeom prst="ellipse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ADVANTAGES OF TAKING REGISTRATION UNDER GST</a:t>
            </a:r>
            <a:endParaRPr lang="en-US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850" y="1185863"/>
            <a:ext cx="9271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0" y="2913063"/>
            <a:ext cx="1162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3048000"/>
            <a:ext cx="1625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68740">
            <a:off x="5458428" y="4980261"/>
            <a:ext cx="1200946" cy="87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2349610" y="567503"/>
            <a:ext cx="64468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/>
              <a:t> </a:t>
            </a: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 Registrant will be legally recognized as supplier of goods or services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31788" y="2246313"/>
            <a:ext cx="305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Registrant  will be able to book Input Tax Credit</a:t>
            </a:r>
            <a:endParaRPr lang="en-IN" dirty="0">
              <a:latin typeface="Bookman Old Style" pitchFamily="18" charset="0"/>
              <a:ea typeface="ＭＳ Ｐゴシック" pitchFamily="34" charset="-128"/>
            </a:endParaRP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781503" y="5594350"/>
            <a:ext cx="7709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Registrant can pass on the credit of the taxes paid on the goods or services supplied to purchasers or recipients by issuing tax invoice.</a:t>
            </a:r>
            <a:endParaRPr lang="en-IN" sz="18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8970963" y="2006600"/>
            <a:ext cx="3011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dirty="0" smtClean="0">
                <a:latin typeface="Bookman Old Style" pitchFamily="18" charset="0"/>
                <a:ea typeface="ＭＳ Ｐゴシック" pitchFamily="34" charset="-128"/>
              </a:rPr>
              <a:t>Registrant will be authorised to</a:t>
            </a:r>
            <a:r>
              <a:rPr lang="en-US" dirty="0" smtClean="0">
                <a:latin typeface="Bookman Old Style" pitchFamily="18" charset="0"/>
                <a:ea typeface="ＭＳ Ｐゴシック" pitchFamily="34" charset="-128"/>
              </a:rPr>
              <a:t>collect tax from his purchasers </a:t>
            </a:r>
            <a:endParaRPr lang="en-IN" sz="18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374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4DE629-FAB9-4B97-9961-3DD26294D666}" type="slidenum">
              <a:rPr lang="en-US"/>
              <a:pPr/>
              <a:t>17</a:t>
            </a:fld>
            <a:endParaRPr lang="en-US"/>
          </a:p>
        </p:txBody>
      </p:sp>
      <p:pic>
        <p:nvPicPr>
          <p:cNvPr id="15375" name="Picture 4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833" y="2575636"/>
            <a:ext cx="8825657" cy="1915647"/>
          </a:xfrm>
        </p:spPr>
        <p:txBody>
          <a:bodyPr/>
          <a:lstStyle/>
          <a:p>
            <a:r>
              <a:rPr lang="en-US" sz="3600" b="1" dirty="0" smtClean="0">
                <a:latin typeface="Bookman Old Style" pitchFamily="18" charset="0"/>
              </a:rPr>
              <a:t>PROCEDURE FOR REGISTRATION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25891" y="4638501"/>
            <a:ext cx="1745672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2" y="412918"/>
            <a:ext cx="3629891" cy="336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246903" y="-61805"/>
            <a:ext cx="10261440" cy="10532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PROCEDURE FOR REGISTRATION [S 25]</a:t>
            </a:r>
            <a:endParaRPr lang="en-US" sz="3200" b="1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02240" y="1069920"/>
            <a:ext cx="113380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endParaRPr lang="en-US" sz="2000" b="1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Registration to be applied for by a person in </a:t>
            </a:r>
            <a:r>
              <a:rPr lang="en-US" sz="2000" b="1" u="sng" dirty="0" smtClean="0">
                <a:latin typeface="Bookman Old Style" pitchFamily="18" charset="0"/>
              </a:rPr>
              <a:t>every </a:t>
            </a:r>
            <a:r>
              <a:rPr lang="en-US" sz="2000" dirty="0" smtClean="0">
                <a:latin typeface="Bookman Old Style" pitchFamily="18" charset="0"/>
              </a:rPr>
              <a:t>State </a:t>
            </a:r>
            <a:r>
              <a:rPr lang="en-US" sz="2000" dirty="0" smtClean="0">
                <a:latin typeface="Bookman Old Style" pitchFamily="18" charset="0"/>
              </a:rPr>
              <a:t>/ UT  where he is liable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Registration to be applied for within 30 days of the person becoming liable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The procedure and conditions are prescribed in the Rules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Casual taxable person / non-resident taxable person to apply for registration </a:t>
            </a:r>
            <a:r>
              <a:rPr lang="en-US" sz="2000" dirty="0" err="1" smtClean="0">
                <a:latin typeface="Bookman Old Style" pitchFamily="18" charset="0"/>
              </a:rPr>
              <a:t>atleast</a:t>
            </a:r>
            <a:r>
              <a:rPr lang="en-US" sz="2000" dirty="0" smtClean="0">
                <a:latin typeface="Bookman Old Style" pitchFamily="18" charset="0"/>
              </a:rPr>
              <a:t>     5 days prior to commencement of business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For on-shore supplies – registration to be obtained in the coast state near the base line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Generally a single registration is granted in each state or UT</a:t>
            </a:r>
          </a:p>
          <a:p>
            <a:pPr marL="355600" lvl="0" indent="-355600" algn="just"/>
            <a:endParaRPr lang="en-US" sz="2000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Person with multiple business verticals in a state or UT may obtain separate registration for each vertical</a:t>
            </a: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88" y="105704"/>
            <a:ext cx="10058400" cy="118918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FLOW OF PRESENTATION</a:t>
            </a:r>
            <a:r>
              <a:rPr lang="en-US" sz="2400" b="1" dirty="0">
                <a:latin typeface="Bookman Old Style"/>
                <a:cs typeface="Bookman Old Style"/>
              </a:rPr>
              <a:t> </a:t>
            </a:r>
            <a:endParaRPr lang="en-US" sz="2400" dirty="0">
              <a:latin typeface="Bookman Old Style"/>
              <a:cs typeface="Bookman Old Style"/>
            </a:endParaRPr>
          </a:p>
        </p:txBody>
      </p:sp>
      <p:pic>
        <p:nvPicPr>
          <p:cNvPr id="7170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4ED3E-16CA-42A5-93A4-B2F60F652D33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9963" y="1020914"/>
          <a:ext cx="9044894" cy="4374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2447"/>
                <a:gridCol w="4522447"/>
              </a:tblGrid>
              <a:tr h="4934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Bookman Old Style"/>
                          <a:cs typeface="Bookman Old Style"/>
                        </a:rPr>
                        <a:t>INDEX</a:t>
                      </a:r>
                    </a:p>
                    <a:p>
                      <a:pPr algn="ctr"/>
                      <a:endParaRPr lang="en-US" sz="1400" b="1" i="1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7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493436">
                <a:tc>
                  <a:txBody>
                    <a:bodyPr/>
                    <a:lstStyle/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(1)  Important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 Sections for </a:t>
                      </a:r>
                      <a:r>
                        <a:rPr lang="en-US" sz="1400" baseline="0" dirty="0" err="1" smtClean="0">
                          <a:latin typeface="Bookman Old Style"/>
                          <a:cs typeface="Bookman Old Style"/>
                        </a:rPr>
                        <a:t>Orocess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 of Registration &amp; Migration under the CGST</a:t>
                      </a:r>
                      <a:endParaRPr lang="en-US" sz="140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(9) Revocation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 of Cancellation of Registration</a:t>
                      </a: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339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[2]  Some Important Definitions</a:t>
                      </a: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(10) 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Penalty for Non-Registration</a:t>
                      </a:r>
                      <a:endParaRPr lang="en-US" sz="1400" b="0" dirty="0" smtClean="0">
                        <a:latin typeface="Bookman Old Style"/>
                        <a:cs typeface="Bookman Old Styl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33977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(3)  Liability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 to take Registration</a:t>
                      </a: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641322">
                <a:tc>
                  <a:txBody>
                    <a:bodyPr/>
                    <a:lstStyle/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(4)  Enrollment of Existing Taxpayers on GST Portal/ Migration</a:t>
                      </a: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Bookman Old Style"/>
                        <a:ea typeface="+mn-ea"/>
                        <a:cs typeface="Bookman Old Style"/>
                      </a:endParaRPr>
                    </a:p>
                    <a:p>
                      <a:pPr algn="l"/>
                      <a:endParaRPr lang="en-US" dirty="0"/>
                    </a:p>
                  </a:txBody>
                  <a:tcPr marL="91430" marR="91430" marT="45717" marB="45717"/>
                </a:tc>
              </a:tr>
              <a:tr h="34830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(5)  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Registration of New Applicants</a:t>
                      </a: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0" marR="91430" marT="45717" marB="45717"/>
                </a:tc>
              </a:tr>
              <a:tr h="356023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Bookman Old Style"/>
                          <a:cs typeface="Bookman Old Style"/>
                        </a:rPr>
                        <a:t>(6)  Process for </a:t>
                      </a:r>
                      <a:r>
                        <a:rPr lang="en-US" sz="1400" baseline="0" dirty="0" smtClean="0">
                          <a:latin typeface="Bookman Old Style"/>
                          <a:cs typeface="Bookman Old Style"/>
                        </a:rPr>
                        <a:t>Fresh Registration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0" marR="91430" marT="45717" marB="45717"/>
                </a:tc>
              </a:tr>
              <a:tr h="290254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(7)  Amendment of Registration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Bookman Old Style"/>
                        <a:ea typeface="+mn-ea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339778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(8)  Cancellation of registration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Bookman Old Style"/>
                        <a:ea typeface="+mn-ea"/>
                        <a:cs typeface="Bookman Old Style"/>
                      </a:endParaRPr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  <a:tr h="348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0" marR="91430" marT="45717" marB="45717"/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>
                        <a:latin typeface="Bookman Old Style"/>
                        <a:cs typeface="Bookman Old Style"/>
                      </a:endParaRPr>
                    </a:p>
                  </a:txBody>
                  <a:tcPr marL="91430" marR="91430" marT="45717" marB="45717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246903" y="-239605"/>
            <a:ext cx="10261440" cy="105328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PROCEDURE FOR REGISTRATION [S 25]</a:t>
            </a:r>
            <a:endParaRPr lang="en-US" sz="3200" b="1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262540" y="808037"/>
            <a:ext cx="1157386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 algn="just">
              <a:lnSpc>
                <a:spcPct val="10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b="1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Voluntary registration possible for persons otherwise not liable for registration</a:t>
            </a:r>
          </a:p>
          <a:p>
            <a:pPr marL="355600" lvl="0" indent="-355600" algn="just"/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Person obtaining or required to be obtaining multiple registrations within the State or across more States to be treated as </a:t>
            </a:r>
            <a:r>
              <a:rPr lang="en-US" b="1" u="sng" dirty="0" smtClean="0">
                <a:latin typeface="Bookman Old Style" pitchFamily="18" charset="0"/>
              </a:rPr>
              <a:t>distinct persons</a:t>
            </a:r>
          </a:p>
          <a:p>
            <a:pPr marL="355600" lvl="0" indent="-355600" algn="just"/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Establishments in different States of the same person with different registrations to be treated as establishments of </a:t>
            </a:r>
            <a:r>
              <a:rPr lang="en-US" b="1" u="sng" dirty="0" smtClean="0">
                <a:latin typeface="Bookman Old Style" pitchFamily="18" charset="0"/>
              </a:rPr>
              <a:t>distinct persons</a:t>
            </a:r>
          </a:p>
          <a:p>
            <a:pPr marL="355600" lvl="0" indent="-355600" algn="just"/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PAN / Tax Deduction and Collection Account Number essential for GST registration  - not applicable to non-resident taxable person </a:t>
            </a:r>
          </a:p>
          <a:p>
            <a:pPr marL="355600" lvl="0" indent="-355600" algn="just"/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GST officer can forcibly register a person who has failed to register</a:t>
            </a:r>
          </a:p>
          <a:p>
            <a:pPr marL="355600" lvl="0" indent="-355600" algn="just"/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UN, specified multilateral institutions, consulates and embassies and other notified persons to be granted a Unique Identity Number (UIN) for refunds etc</a:t>
            </a:r>
          </a:p>
          <a:p>
            <a:pPr marL="355600" lvl="0" indent="-355600" algn="just">
              <a:buFont typeface="Wingdings" pitchFamily="2" charset="2"/>
              <a:buChar char="§"/>
            </a:pPr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Registrations / UINs to be granted or rejected after due verification and within time as prescribed</a:t>
            </a:r>
          </a:p>
          <a:p>
            <a:pPr marL="355600" lvl="0" indent="-355600" algn="just">
              <a:buFont typeface="Wingdings" pitchFamily="2" charset="2"/>
              <a:buChar char="§"/>
            </a:pPr>
            <a:endParaRPr lang="en-US" dirty="0" smtClean="0">
              <a:latin typeface="Bookman Old Style" pitchFamily="18" charset="0"/>
            </a:endParaRPr>
          </a:p>
          <a:p>
            <a:pPr marL="355600" lvl="0" indent="-355600" algn="just">
              <a:buFont typeface="Wingdings" pitchFamily="2" charset="2"/>
              <a:buChar char="§"/>
            </a:pPr>
            <a:r>
              <a:rPr lang="en-US" dirty="0" smtClean="0">
                <a:latin typeface="Bookman Old Style" pitchFamily="18" charset="0"/>
              </a:rPr>
              <a:t>Certificate of Registration granted </a:t>
            </a:r>
          </a:p>
          <a:p>
            <a:pPr lvl="0" algn="just">
              <a:buFont typeface="Wingdings" pitchFamily="2" charset="2"/>
              <a:buChar char="§"/>
            </a:pPr>
            <a:endParaRPr lang="en-US" dirty="0" smtClean="0">
              <a:latin typeface="Bookman Old Style" pitchFamily="18" charset="0"/>
            </a:endParaRPr>
          </a:p>
          <a:p>
            <a:pPr lvl="0" algn="just"/>
            <a:endParaRPr lang="en-US" sz="2000" dirty="0" smtClean="0"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5008" y="1024759"/>
          <a:ext cx="11246068" cy="5486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EBF9F5-6263-4ED8-B50B-E7FDBC9A51EB}" type="slidenum">
              <a:rPr lang="en-US" b="0">
                <a:latin typeface="Bookman Old Style" pitchFamily="18" charset="0"/>
              </a:rPr>
              <a:pPr/>
              <a:t>21</a:t>
            </a:fld>
            <a:endParaRPr lang="en-US" sz="2800" b="0" dirty="0">
              <a:latin typeface="Bookman Old Style" pitchFamily="18" charset="0"/>
            </a:endParaRPr>
          </a:p>
        </p:txBody>
      </p:sp>
      <p:pic>
        <p:nvPicPr>
          <p:cNvPr id="31748" name="Picture 4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9800" y="14288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772668"/>
            <a:ext cx="8825657" cy="1915647"/>
          </a:xfrm>
        </p:spPr>
        <p:txBody>
          <a:bodyPr/>
          <a:lstStyle/>
          <a:p>
            <a:r>
              <a:rPr lang="en-US" sz="3600" b="1" dirty="0" smtClean="0">
                <a:latin typeface="Bookman Old Style" pitchFamily="18" charset="0"/>
              </a:rPr>
              <a:t>PRACTICAL ASPECTS OF REGISTRATION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25891" y="4638501"/>
            <a:ext cx="1745672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2611" y="428106"/>
            <a:ext cx="1137888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ENROLLMENT OF EXISTING TAXPAYERS ON GST SYSTEM PORTAL  / MIGRATION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489326" y="1446415"/>
            <a:ext cx="11338080" cy="21240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Entity currently registered under any of the following Acts: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Central Excise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Service Tax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State Sales Tax/ VAT (except exclusive liquor dealers if registered under VAT)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Entry Tax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Luxury Tax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Entertainment Tax (except levied by local bodies)</a:t>
            </a:r>
          </a:p>
          <a:p>
            <a:pPr marL="548640" lvl="1" indent="-273960">
              <a:lnSpc>
                <a:spcPct val="100000"/>
              </a:lnSpc>
              <a:buClr>
                <a:schemeClr val="tx1"/>
              </a:buClr>
              <a:buSzPct val="70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Customs Act</a:t>
            </a: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/>
          <p:nvPr/>
        </p:nvPicPr>
        <p:blipFill>
          <a:blip r:embed="rId3"/>
          <a:stretch/>
        </p:blipFill>
        <p:spPr>
          <a:xfrm>
            <a:off x="1573875" y="3963192"/>
            <a:ext cx="8302011" cy="22313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02240" y="527858"/>
            <a:ext cx="1137888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INFORMATION  AND DOCUMENTS NEEDED</a:t>
            </a:r>
          </a:p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(As per FAQ’s on GST Migration by CBEC)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402240" y="1527120"/>
            <a:ext cx="113380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6350" indent="-6350">
              <a:lnSpc>
                <a:spcPct val="100000"/>
              </a:lnSpc>
              <a:buClr>
                <a:schemeClr val="tx1"/>
              </a:buClr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Following information/ documents must be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 made available for enrolling 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with GST System Portal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:</a:t>
            </a:r>
          </a:p>
          <a:p>
            <a:pPr marL="6350" indent="-6350">
              <a:lnSpc>
                <a:spcPct val="100000"/>
              </a:lnSpc>
              <a:buClr>
                <a:schemeClr val="tx1"/>
              </a:buClr>
            </a:pPr>
            <a:endParaRPr lang="en-US" b="0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Provisional ID received from State/ Central Authorities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Password received from State/ Central Authorities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Valid Email Address			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Valid Mobile Number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Bank Account Number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Bank 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IFSC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Proof of Constitution of Business</a:t>
            </a:r>
          </a:p>
          <a:p>
            <a:pPr marL="273050" lvl="1" indent="133350">
              <a:buClr>
                <a:schemeClr val="tx1"/>
              </a:buClr>
              <a:buSzPct val="70000"/>
              <a:buFont typeface="Wingdings" charset="2"/>
              <a:buChar char="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Partnership Firm: Partnership Deed (PDF &amp; JPEG; Maximum Size: 1 MB)</a:t>
            </a:r>
          </a:p>
          <a:p>
            <a:pPr marL="273050" lvl="1" indent="133350">
              <a:buClr>
                <a:schemeClr val="tx1"/>
              </a:buClr>
              <a:buSzPct val="70000"/>
              <a:buFont typeface="Wingdings" charset="2"/>
              <a:buChar char="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Others: Registration Certificate of Entity (PDF &amp; JPEG; Maximum Size: 1 MB) </a:t>
            </a: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Photograph of Promoters/ Partners/ Karta of HUF (JPEG; Maximum Size: 100 KB)</a:t>
            </a: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Proof of Appointment of Authorized Signatory (PDF &amp; JPEG; Maximum Size: 1 MB)</a:t>
            </a: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Photograph of Authorized Signatory (JPEG; Maximum Size: 100 KB)</a:t>
            </a: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Opening Page of Bank Passbook/ Statement containing Bank Account Number, Address of Branch, Address of Account Holder and few Transaction Details (PDF &amp; JPEG; Maximum Size: 1 MB)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endParaRPr lang="en-US" b="0" strike="noStrike" spc="-1" dirty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02240" y="228600"/>
            <a:ext cx="1137888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n-US" sz="32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USER ID &amp; PASSWORD</a:t>
            </a:r>
          </a:p>
        </p:txBody>
      </p:sp>
      <p:pic>
        <p:nvPicPr>
          <p:cNvPr id="194" name="Content Placeholder 3"/>
          <p:cNvPicPr/>
          <p:nvPr/>
        </p:nvPicPr>
        <p:blipFill>
          <a:blip r:embed="rId2"/>
          <a:stretch/>
        </p:blipFill>
        <p:spPr>
          <a:xfrm>
            <a:off x="402240" y="1616400"/>
            <a:ext cx="11382720" cy="4631760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02240" y="101600"/>
            <a:ext cx="1137888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USER ID &amp; PASSWORD</a:t>
            </a:r>
            <a:endParaRPr lang="en-US" sz="1600" b="1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02240" y="1247720"/>
            <a:ext cx="113380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For First Login</a:t>
            </a:r>
            <a:r>
              <a:rPr lang="en-US" b="1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:</a:t>
            </a: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</a:pPr>
            <a:endParaRPr lang="en-US" b="1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66700" indent="-266700">
              <a:buFontTx/>
              <a:buChar char="-"/>
            </a:pP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Provide 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Username &amp; Password received from State VAT/ 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Central 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Tax 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Department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 (Service Tax /Excise etc)</a:t>
            </a:r>
            <a:endParaRPr lang="en-US" b="0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endParaRPr lang="en-US" b="0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</a:pPr>
            <a:endParaRPr lang="en-US" b="0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</a:pPr>
            <a:r>
              <a:rPr lang="en-US" b="1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For </a:t>
            </a:r>
            <a:r>
              <a:rPr lang="en-US" b="1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Subsequent Login</a:t>
            </a:r>
            <a:r>
              <a:rPr lang="en-US" b="1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:</a:t>
            </a:r>
          </a:p>
          <a:p>
            <a:pPr marL="274320" indent="-273960">
              <a:lnSpc>
                <a:spcPct val="100000"/>
              </a:lnSpc>
              <a:buClr>
                <a:srgbClr val="D16349"/>
              </a:buClr>
              <a:buSzPct val="85000"/>
            </a:pPr>
            <a:endParaRPr lang="en-US" b="1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66700" indent="-266700">
              <a:buFontTx/>
              <a:buChar char="-"/>
            </a:pP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Enter 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Username &amp; Password created while enrolling with GST System 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Portal</a:t>
            </a:r>
          </a:p>
          <a:p>
            <a:pPr>
              <a:buFontTx/>
              <a:buChar char="-"/>
            </a:pPr>
            <a:endParaRPr lang="en-US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Email Address &amp; Mobile Number of the primary Authorized Signatory to be provided 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All future correspondence/ communication from the GST System Portal will be sent on the registered Mobile Number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Tax Professionals to be given separate User ID and Password from GST System based on their own Email ID &amp; Mobile Number</a:t>
            </a:r>
          </a:p>
          <a:p>
            <a:pPr>
              <a:lnSpc>
                <a:spcPct val="100000"/>
              </a:lnSpc>
            </a:pPr>
            <a:endParaRPr lang="en-US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endParaRPr lang="en-US" b="0" strike="noStrike" spc="-1" dirty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246903" y="192195"/>
            <a:ext cx="10261440" cy="11866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n-US" sz="32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PREFILLED DETAILS IN ENROLMENT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APPLICATION AND REGISTRATION CERTIFICATE</a:t>
            </a:r>
            <a:endParaRPr lang="en-US" sz="3200" b="1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02240" y="1527120"/>
            <a:ext cx="113380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endParaRPr lang="en-US" sz="2000" b="1" strike="noStrike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</a:pPr>
            <a:r>
              <a:rPr lang="en-US" sz="2000" b="1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Prefilled details in Enrolment Application :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</a:pPr>
            <a:endParaRPr lang="en-US" sz="2000" b="1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PAN 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of Business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Legal Name of Business &amp; State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Reason of liability to obtain registration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Email Address &amp; Mobile Number of Primary Authorized Signatory entered during enrolling with GST System </a:t>
            </a:r>
            <a:r>
              <a:rPr lang="en-US" b="0" strike="noStrike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Portal</a:t>
            </a:r>
          </a:p>
          <a:p>
            <a:pPr marL="274320" indent="-273960">
              <a:lnSpc>
                <a:spcPct val="100000"/>
              </a:lnSpc>
              <a:buClr>
                <a:schemeClr val="tx1"/>
              </a:buClr>
              <a:buSzPct val="85000"/>
              <a:buFont typeface="Wingdings" charset="2"/>
              <a:buChar char=""/>
            </a:pPr>
            <a:endParaRPr lang="en-US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</a:pPr>
            <a:r>
              <a:rPr lang="en-US" sz="2000" b="1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Registration Certificate :</a:t>
            </a: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Provisional Registration Certificate: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It will be available on your dashboard on the appointed date if you have filled enrolment application successfully</a:t>
            </a:r>
          </a:p>
          <a:p>
            <a:pPr marL="274320" indent="-273960">
              <a:buClr>
                <a:schemeClr val="tx1"/>
              </a:buClr>
              <a:buSzPct val="85000"/>
            </a:pPr>
            <a:endParaRPr lang="en-US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  <a:buFont typeface="Wingdings" charset="2"/>
              <a:buChar char=""/>
            </a:pP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Final Registration Certificate: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It will be provided after verification of documents (within 6 months) by proper officer(s) of centre/ state of concerned jurisdiction after appointed date</a:t>
            </a: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 smtClean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buClr>
                <a:schemeClr val="tx1"/>
              </a:buClr>
              <a:buSzPct val="85000"/>
            </a:pPr>
            <a:endParaRPr lang="en-US" sz="2000" b="1" spc="-1" dirty="0">
              <a:uFill>
                <a:solidFill>
                  <a:srgbClr val="FFFFFF"/>
                </a:solidFill>
              </a:uFill>
              <a:latin typeface="Bookman Old Style" pitchFamily="18" charset="0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74320" indent="-273960">
              <a:lnSpc>
                <a:spcPct val="100000"/>
              </a:lnSpc>
            </a:pPr>
            <a:endParaRPr lang="en-U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02240" y="228600"/>
            <a:ext cx="11378880" cy="75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REGISTRATION FOR NEW APPLICANTS</a:t>
            </a:r>
          </a:p>
        </p:txBody>
      </p:sp>
      <p:pic>
        <p:nvPicPr>
          <p:cNvPr id="207" name="Content Placeholder 3"/>
          <p:cNvPicPr/>
          <p:nvPr/>
        </p:nvPicPr>
        <p:blipFill>
          <a:blip r:embed="rId2"/>
          <a:stretch/>
        </p:blipFill>
        <p:spPr>
          <a:xfrm>
            <a:off x="522514" y="1378857"/>
            <a:ext cx="10900229" cy="4640703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492836" y="1094509"/>
            <a:ext cx="27847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sz="1600" dirty="0" smtClean="0">
                <a:latin typeface="Bookman Old Style" pitchFamily="18" charset="0"/>
              </a:rPr>
              <a:t>portal</a:t>
            </a:r>
            <a:r>
              <a:rPr lang="en-US" dirty="0" smtClean="0"/>
              <a:t> verifies the details by OTP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02" y="231045"/>
            <a:ext cx="9404723" cy="780337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FRESH REGISTRATION PROCESS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3562" y="1094509"/>
            <a:ext cx="27847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Logon to the GST common portal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7417" y="2521527"/>
            <a:ext cx="278476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Upload the required documents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0545" y="2618508"/>
            <a:ext cx="278476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Got the application reference no. on mobile/ email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599" y="2535382"/>
            <a:ext cx="27847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Fill the Part B of form using the reference no.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09709" y="3906982"/>
            <a:ext cx="27847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Certificate of registration  under Form GST REG-06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5126" y="4003963"/>
            <a:ext cx="278476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Officer approves the GST application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8981" y="3990109"/>
            <a:ext cx="278476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GST officer will verify the application within 3 working days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16581" y="1136072"/>
            <a:ext cx="278476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Fill up the Form GST REG- 01 - Part –A  (PAN , Mobile and E-mail) 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2109" y="5500256"/>
            <a:ext cx="2216728" cy="13577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Officer asks for more documents in GST-REG-03</a:t>
            </a:r>
          </a:p>
        </p:txBody>
      </p:sp>
      <p:sp>
        <p:nvSpPr>
          <p:cNvPr id="13" name="Oval 12"/>
          <p:cNvSpPr/>
          <p:nvPr/>
        </p:nvSpPr>
        <p:spPr>
          <a:xfrm>
            <a:off x="8866910" y="5375564"/>
            <a:ext cx="2628404" cy="12884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Officer may reject the GST application GST REG 05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55127" y="5430981"/>
            <a:ext cx="2743200" cy="14270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ookman Old Style" pitchFamily="18" charset="0"/>
              </a:rPr>
              <a:t>Produce the documents </a:t>
            </a:r>
            <a:r>
              <a:rPr lang="en-US" sz="1600" dirty="0" err="1" smtClean="0">
                <a:latin typeface="Bookman Old Style" pitchFamily="18" charset="0"/>
              </a:rPr>
              <a:t>withn</a:t>
            </a:r>
            <a:r>
              <a:rPr lang="en-US" sz="1600" dirty="0" smtClean="0">
                <a:latin typeface="Bookman Old Style" pitchFamily="18" charset="0"/>
              </a:rPr>
              <a:t> 7 working days in GST- REG-04</a:t>
            </a:r>
            <a:endParaRPr lang="en-US" sz="1600" dirty="0">
              <a:latin typeface="Bookman Old Styl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6145" y="1731818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36872" y="1704109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64581" y="2978727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3854" y="3034146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92290" y="4419600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65418" y="4378036"/>
            <a:ext cx="63730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564581" y="5985163"/>
            <a:ext cx="1080655" cy="13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66655" y="5985165"/>
            <a:ext cx="1177635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877293" y="5174671"/>
            <a:ext cx="401782" cy="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5763490" y="5167746"/>
            <a:ext cx="540328" cy="13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Bent-Up Arrow 63"/>
          <p:cNvSpPr/>
          <p:nvPr/>
        </p:nvSpPr>
        <p:spPr>
          <a:xfrm rot="10800000">
            <a:off x="1717964" y="2175163"/>
            <a:ext cx="7661563" cy="2078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itchFamily="18" charset="0"/>
            </a:endParaRPr>
          </a:p>
        </p:txBody>
      </p:sp>
      <p:sp>
        <p:nvSpPr>
          <p:cNvPr id="66" name="Bent-Up Arrow 65"/>
          <p:cNvSpPr/>
          <p:nvPr/>
        </p:nvSpPr>
        <p:spPr>
          <a:xfrm rot="10800000">
            <a:off x="1884218" y="3616035"/>
            <a:ext cx="7661563" cy="2078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man Old Style" pitchFamily="18" charset="0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8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1" y="191461"/>
            <a:ext cx="9404723" cy="1400530"/>
          </a:xfrm>
        </p:spPr>
        <p:txBody>
          <a:bodyPr/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IMPORTANT  PROVISIONS FOR REGISTRATION &amp; MIGRATION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72503177"/>
              </p:ext>
            </p:extLst>
          </p:nvPr>
        </p:nvGraphicFramePr>
        <p:xfrm>
          <a:off x="609600" y="1421524"/>
          <a:ext cx="10972800" cy="3515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Sections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Application   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for</a:t>
                      </a:r>
                    </a:p>
                    <a:p>
                      <a:pPr algn="l"/>
                      <a:endParaRPr lang="en-IN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Section 22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Fresh registration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Section 25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Procedure of Registration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Section 27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Special provisions</a:t>
                      </a:r>
                      <a:r>
                        <a:rPr lang="en-IN" baseline="0" dirty="0" smtClean="0">
                          <a:latin typeface="Bookman Old Style" pitchFamily="18" charset="0"/>
                        </a:rPr>
                        <a:t> relating to casual taxable persons and non- resident taxable person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Bookman Old Style" pitchFamily="18" charset="0"/>
                        </a:rPr>
                        <a:t>Section 28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Amendment in registration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Bookman Old Style" pitchFamily="18" charset="0"/>
                        </a:rPr>
                        <a:t>Section 29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Cancellation of registration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Bookman Old Style" pitchFamily="18" charset="0"/>
                        </a:rPr>
                        <a:t>Section </a:t>
                      </a:r>
                      <a:r>
                        <a:rPr lang="en-IN" baseline="0" dirty="0" smtClean="0">
                          <a:latin typeface="Bookman Old Style" pitchFamily="18" charset="0"/>
                        </a:rPr>
                        <a:t> 30</a:t>
                      </a:r>
                      <a:endParaRPr lang="en-IN" dirty="0" smtClean="0">
                        <a:latin typeface="Bookman Old Style" pitchFamily="18" charset="0"/>
                      </a:endParaRP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Revocation of cancellation of registration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Section 139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Migration 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318919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772668"/>
            <a:ext cx="8825657" cy="1915647"/>
          </a:xfrm>
        </p:spPr>
        <p:txBody>
          <a:bodyPr/>
          <a:lstStyle/>
          <a:p>
            <a:r>
              <a:rPr lang="en-US" sz="3600" b="1" dirty="0" smtClean="0">
                <a:latin typeface="Bookman Old Style" pitchFamily="18" charset="0"/>
              </a:rPr>
              <a:t>GST FORMS RELATING TO REGISTRATION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25891" y="4638501"/>
            <a:ext cx="1745672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976C5-AC89-499D-A7A4-CEB51270F3C6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8763" y="1020908"/>
          <a:ext cx="10274530" cy="46425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3107"/>
                <a:gridCol w="2693977"/>
                <a:gridCol w="5217446"/>
              </a:tblGrid>
              <a:tr h="2822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Form Number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Rule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Description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of Form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</a:tr>
              <a:tr h="859753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REG-01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1 (1)  of the Registration Rules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>
                          <a:latin typeface="Bookman Old Style" pitchFamily="18" charset="0"/>
                        </a:rPr>
                        <a:t>	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Bookman Old Style" pitchFamily="18" charset="0"/>
                        </a:rPr>
                        <a:t>Application </a:t>
                      </a:r>
                      <a:r>
                        <a:rPr lang="en-US" dirty="0">
                          <a:latin typeface="Bookman Old Style" pitchFamily="18" charset="0"/>
                        </a:rPr>
                        <a:t>for Registration u/s </a:t>
                      </a:r>
                      <a:r>
                        <a:rPr lang="en-US" dirty="0" smtClean="0">
                          <a:latin typeface="Bookman Old Style" pitchFamily="18" charset="0"/>
                        </a:rPr>
                        <a:t>25</a:t>
                      </a:r>
                      <a:r>
                        <a:rPr lang="en-US" baseline="0" dirty="0" smtClean="0">
                          <a:latin typeface="Bookman Old Style" pitchFamily="18" charset="0"/>
                        </a:rPr>
                        <a:t> of the      C</a:t>
                      </a:r>
                      <a:r>
                        <a:rPr lang="en-US" dirty="0" smtClean="0">
                          <a:latin typeface="Bookman Old Style" pitchFamily="18" charset="0"/>
                        </a:rPr>
                        <a:t>GST </a:t>
                      </a:r>
                      <a:r>
                        <a:rPr lang="en-US" dirty="0">
                          <a:latin typeface="Bookman Old Style" pitchFamily="18" charset="0"/>
                        </a:rPr>
                        <a:t>Act, </a:t>
                      </a:r>
                      <a:r>
                        <a:rPr lang="en-US" dirty="0" smtClean="0">
                          <a:latin typeface="Bookman Old Style" pitchFamily="18" charset="0"/>
                        </a:rPr>
                        <a:t>2017</a:t>
                      </a:r>
                      <a:endParaRPr lang="en-US" dirty="0">
                        <a:latin typeface="Bookman Old Style" pitchFamily="18" charset="0"/>
                      </a:endParaRPr>
                    </a:p>
                  </a:txBody>
                  <a:tcPr marL="76200" marR="76200" marT="76200" marB="76200"/>
                </a:tc>
              </a:tr>
              <a:tr h="74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1 (5) 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Acknowledgement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893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(2)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Notice for Seeking Additional Information relating to Registration / Amendments / Cancellation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1719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2 (2) 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for filing clarifications Registration / Amendment / Cancellation / Revocation of Cancellation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pic>
        <p:nvPicPr>
          <p:cNvPr id="52248" name="Picture 6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976C5-AC89-499D-A7A4-CEB51270F3C6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8763" y="1020908"/>
          <a:ext cx="10274530" cy="50908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3107"/>
                <a:gridCol w="2693977"/>
                <a:gridCol w="5217446"/>
              </a:tblGrid>
              <a:tr h="3395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Form Number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Rule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Description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of Form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</a:tr>
              <a:tr h="905535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REG-05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2 (4)  of the Registration Rules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>
                          <a:latin typeface="Bookman Old Style" pitchFamily="18" charset="0"/>
                        </a:rPr>
                        <a:t>	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Bookman Old Style" pitchFamily="18" charset="0"/>
                        </a:rPr>
                        <a:t>Order of Rejection of Application for Registration / Amendment / Cancellation / Revocation of Cancellation</a:t>
                      </a:r>
                      <a:endParaRPr lang="en-US" dirty="0">
                        <a:latin typeface="Bookman Old Style" pitchFamily="18" charset="0"/>
                      </a:endParaRPr>
                    </a:p>
                  </a:txBody>
                  <a:tcPr marL="76200" marR="76200" marT="76200" marB="76200"/>
                </a:tc>
              </a:tr>
              <a:tr h="82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3 (1)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Registration Certificate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82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5 (1)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Application for Registration as TDS or TCS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691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5 (3)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Order of Cancellation of Application for Registration as TDS /TCS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141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man Old Style" pitchFamily="18" charset="0"/>
                          <a:cs typeface="Bookman Old Style"/>
                        </a:rPr>
                        <a:t>Rule  6</a:t>
                      </a:r>
                      <a:r>
                        <a:rPr lang="en-US" sz="1800" baseline="0" dirty="0" smtClean="0">
                          <a:latin typeface="Bookman Old Style" pitchFamily="18" charset="0"/>
                          <a:cs typeface="Bookman Old Style"/>
                        </a:rPr>
                        <a:t> (1) </a:t>
                      </a:r>
                      <a:r>
                        <a:rPr lang="en-US" sz="1800" dirty="0" smtClean="0">
                          <a:latin typeface="Bookman Old Style" pitchFamily="18" charset="0"/>
                          <a:cs typeface="Bookman Old Style"/>
                        </a:rPr>
                        <a:t>of the Registration Rules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Application for Registration for Non Resident Taxable Person.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pic>
        <p:nvPicPr>
          <p:cNvPr id="52248" name="Picture 6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976C5-AC89-499D-A7A4-CEB51270F3C6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8763" y="1020908"/>
          <a:ext cx="10274530" cy="39301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3107"/>
                <a:gridCol w="2693977"/>
                <a:gridCol w="5217446"/>
              </a:tblGrid>
              <a:tr h="3395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Form Number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Rule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Description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Bookman Old Style"/>
                        </a:rPr>
                        <a:t> of Form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L="91445" marR="91445" marT="45715" marB="45715"/>
                </a:tc>
              </a:tr>
              <a:tr h="905535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REG-10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7 (1)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of the Registration Rules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>
                          <a:latin typeface="Bookman Old Style" pitchFamily="18" charset="0"/>
                        </a:rPr>
                        <a:t>	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latin typeface="Bookman Old Style" pitchFamily="18" charset="0"/>
                        </a:rPr>
                        <a:t>Application</a:t>
                      </a:r>
                      <a:r>
                        <a:rPr lang="en-US" baseline="0" dirty="0" smtClean="0">
                          <a:latin typeface="Bookman Old Style" pitchFamily="18" charset="0"/>
                        </a:rPr>
                        <a:t> for the extension in the  period of registration  by casual taxable person and non resident taxable person</a:t>
                      </a:r>
                      <a:endParaRPr lang="en-US" dirty="0">
                        <a:latin typeface="Bookman Old Style" pitchFamily="18" charset="0"/>
                      </a:endParaRPr>
                    </a:p>
                  </a:txBody>
                  <a:tcPr marL="76200" marR="76200" marT="76200" marB="76200"/>
                </a:tc>
              </a:tr>
              <a:tr h="82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 8 (1)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Suo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moto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registration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82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REG-12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9 (1)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Application for Allotment of Unique ID to UN Bodies/ Embassies /any other person u/s 19(6) of the GST Act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84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GST REG-13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Rule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11( 1)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of the Registration Rules</a:t>
                      </a:r>
                    </a:p>
                    <a:p>
                      <a:endParaRPr lang="en-US" sz="1600" dirty="0">
                        <a:latin typeface="Bookman Old Style" pitchFamily="18" charset="0"/>
                        <a:cs typeface="Bookman Old Style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Application for Amendment in Particulars subsequent to Registration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pic>
        <p:nvPicPr>
          <p:cNvPr id="52248" name="Picture 6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03" y="262042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AMENDMENT OF REGISTRATION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[S. 28 of the CGST Act]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660398" y="1686910"/>
          <a:ext cx="10485823" cy="47769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828800"/>
            <a:ext cx="10995891" cy="42973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12700" algn="just">
              <a:buNone/>
            </a:pPr>
            <a:r>
              <a:rPr lang="en-US" dirty="0" smtClean="0">
                <a:latin typeface="Bookman Old Style" pitchFamily="18" charset="0"/>
              </a:rPr>
              <a:t>GST officer on his own or on application (by the registrant / legal heirs) can cancel registration, in case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Business has been discontinued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Proprietor has died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Amalgamated with any other entity / de-merged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There is change in constitution of business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The taxable person is no longer required to be registered </a:t>
            </a:r>
          </a:p>
          <a:p>
            <a:pPr algn="just">
              <a:buNone/>
            </a:pPr>
            <a:endParaRPr lang="en-US" sz="2000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8" y="214746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CANCELLATION OF REGISTRATION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[S. 29 of the CGST Act]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828800"/>
            <a:ext cx="10995891" cy="42973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dirty="0" smtClean="0">
                <a:latin typeface="Bookman Old Style" pitchFamily="18" charset="0"/>
              </a:rPr>
              <a:t>GST officer can cancel registration either prospectively or retrospectively if :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The registered person has contravened any provision(s)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Returns have not been filed for 3 consecutive tax periods in respect of a taxable person under composition scheme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Returns have not been filed for a continuous period of 6 months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Person who has taken voluntary registration has not commenced business for 6 months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Registration obtained by means of fraud, willful misstatement or suppression of facts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Cancellation only after an opportunity of being heard</a:t>
            </a:r>
          </a:p>
          <a:p>
            <a:pPr algn="just">
              <a:buNone/>
            </a:pPr>
            <a:endParaRPr lang="en-US" sz="2000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8" y="214746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CANCELLATION OF REGISTRATION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[S. 29 of the CGST Act] [CONTD…]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4" y="212166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CANCELLATION OF REGISTRATION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[S. 29 of the CGST Act] [CONTD…]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710274" y="1246909"/>
          <a:ext cx="10485823" cy="51670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10" y="262042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REVOCATION OF CANCELLATION OF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REGISTRATION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4514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660398" y="1686910"/>
          <a:ext cx="10485823" cy="47769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26093" y="1360384"/>
            <a:ext cx="10820400" cy="42879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person shall be liable to penalty  of Rs. 10,000/- if:</a:t>
            </a:r>
          </a:p>
          <a:p>
            <a:pPr marL="508000" indent="-2413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 is liable to take registration but fails to obtain registration</a:t>
            </a:r>
          </a:p>
          <a:p>
            <a:pPr marL="508000" indent="-2413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 furnishes any false information with regard to particulars specified as mandatory at the time of applying for registration.</a:t>
            </a:r>
          </a:p>
          <a:p>
            <a:pPr algn="just">
              <a:buFont typeface="Arial" pitchFamily="34" charset="0"/>
              <a:buChar char="•"/>
            </a:pPr>
            <a:endParaRPr lang="en-US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274" y="284018"/>
            <a:ext cx="10396882" cy="11519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PENALTY  FOR  NON- REGISTRATION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833" y="2575636"/>
            <a:ext cx="8825657" cy="1915647"/>
          </a:xfrm>
        </p:spPr>
        <p:txBody>
          <a:bodyPr/>
          <a:lstStyle/>
          <a:p>
            <a:r>
              <a:rPr lang="en-US" sz="3600" b="1" dirty="0" smtClean="0">
                <a:latin typeface="Bookman Old Style" pitchFamily="18" charset="0"/>
              </a:rPr>
              <a:t>SOME IMPORTANT DEFINITIONS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25891" y="4638501"/>
            <a:ext cx="1745672" cy="1496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Bookman Old Style" pitchFamily="18" charset="0"/>
                <a:cs typeface="Times New Roman" panose="02020603050405020304" pitchFamily="18" charset="0"/>
              </a:rPr>
              <a:t>MIGRATION UNDER GST</a:t>
            </a:r>
            <a:endParaRPr lang="en-US" sz="44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5" y="1063679"/>
            <a:ext cx="6574221" cy="279887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725891" y="5170515"/>
            <a:ext cx="1745672" cy="964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423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48" y="469651"/>
            <a:ext cx="9404723" cy="979040"/>
          </a:xfrm>
        </p:spPr>
        <p:txBody>
          <a:bodyPr/>
          <a:lstStyle/>
          <a:p>
            <a:r>
              <a:rPr lang="en-US" sz="3200" dirty="0">
                <a:latin typeface="Bookman Old Style" pitchFamily="18" charset="0"/>
                <a:cs typeface="Times New Roman" panose="02020603050405020304" pitchFamily="18" charset="0"/>
              </a:rPr>
              <a:t>MIGRATION OF EXISTING TAX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PAYERS – PROVISIONAL REGISTRATION</a:t>
            </a:r>
            <a:endParaRPr lang="en-US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1660357"/>
            <a:ext cx="11357810" cy="48968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Every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person: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other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than a person deducting tax at source or an Input Service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Distributor;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registered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under an existing law and having a Permanent Account Number issued under the Income-tax Act,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1961,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4763" indent="-4763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shall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enroll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on the Common Portal by validating his e-mail address and mobile number, either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 directly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or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	through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a Facilitation Centre notified by the Commissioner. 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said person shall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be: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granted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registration on a provisional basis and 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certificate of registration in </a:t>
            </a:r>
            <a:r>
              <a:rPr lang="en-US" sz="1800" b="1" dirty="0">
                <a:latin typeface="Bookman Old Style" pitchFamily="18" charset="0"/>
                <a:cs typeface="Times New Roman" panose="02020603050405020304" pitchFamily="18" charset="0"/>
              </a:rPr>
              <a:t>FORM GST REG-25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, incorporating the GSTIN therein, shall be made available to him on the Common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Portal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380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80" y="452718"/>
            <a:ext cx="9404723" cy="1400530"/>
          </a:xfrm>
        </p:spPr>
        <p:txBody>
          <a:bodyPr/>
          <a:lstStyle/>
          <a:p>
            <a:r>
              <a:rPr lang="en-US" sz="3200" dirty="0">
                <a:latin typeface="Bookman Old Style" pitchFamily="18" charset="0"/>
                <a:cs typeface="Times New Roman" panose="02020603050405020304" pitchFamily="18" charset="0"/>
              </a:rPr>
              <a:t>MIGRATION OF EXISTING TAX PAYERS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 – PROVISIONAL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TO FINAL REGISTRATION</a:t>
            </a:r>
            <a:endParaRPr lang="en-US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6" y="2057399"/>
            <a:ext cx="11514221" cy="4644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Every person who has been granted a provisional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registration shall:</a:t>
            </a: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		-submit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an application electronically in </a:t>
            </a:r>
            <a:r>
              <a:rPr lang="en-US" sz="1800" b="1" dirty="0">
                <a:latin typeface="Bookman Old Style" pitchFamily="18" charset="0"/>
                <a:cs typeface="Times New Roman" panose="02020603050405020304" pitchFamily="18" charset="0"/>
              </a:rPr>
              <a:t>FORM GST </a:t>
            </a:r>
            <a:r>
              <a:rPr lang="en-US" sz="1800" b="1" dirty="0" smtClean="0">
                <a:latin typeface="Bookman Old Style" pitchFamily="18" charset="0"/>
                <a:cs typeface="Times New Roman" panose="02020603050405020304" pitchFamily="18" charset="0"/>
              </a:rPr>
              <a:t>REG–24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		-duly signed;</a:t>
            </a: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		-along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with the information and documents specified in the said application, 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on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the Common Portal either directly or through a Facilitation Centre notified by the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	Commissioner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18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The information asked for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shall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be furnished within a period of three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months.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 certificate of registration in </a:t>
            </a:r>
            <a:r>
              <a:rPr lang="en-US" sz="1800" b="1" dirty="0" smtClean="0">
                <a:latin typeface="Bookman Old Style" pitchFamily="18" charset="0"/>
                <a:cs typeface="Times New Roman" panose="02020603050405020304" pitchFamily="18" charset="0"/>
              </a:rPr>
              <a:t>FORM GST REG-06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shall be made available to the registered person electronically on the Common Portal if the information and the particulars in the application are found to be correct and complete.</a:t>
            </a:r>
            <a:endParaRPr lang="en-US" sz="18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73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4" y="452718"/>
            <a:ext cx="9404723" cy="1400530"/>
          </a:xfrm>
        </p:spPr>
        <p:txBody>
          <a:bodyPr/>
          <a:lstStyle/>
          <a:p>
            <a:r>
              <a:rPr lang="en-US" sz="3200" dirty="0">
                <a:latin typeface="Bookman Old Style" pitchFamily="18" charset="0"/>
                <a:cs typeface="Times New Roman" panose="02020603050405020304" pitchFamily="18" charset="0"/>
              </a:rPr>
              <a:t>MIGRATION OF EXISTING TAX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PAYERS –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CANCELLATION BY PROPER OFFICER</a:t>
            </a:r>
            <a:endParaRPr lang="en-US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69431"/>
            <a:ext cx="11514221" cy="44917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In case the procedures for obtaining the certificate of registration is not followed,</a:t>
            </a: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1168400" indent="-35560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-	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proper officer shall cancel the provisional registration and issue an order in </a:t>
            </a:r>
            <a:r>
              <a:rPr lang="en-US" sz="1800" b="1" dirty="0">
                <a:latin typeface="Bookman Old Style" pitchFamily="18" charset="0"/>
                <a:cs typeface="Times New Roman" panose="02020603050405020304" pitchFamily="18" charset="0"/>
              </a:rPr>
              <a:t>FORM GST </a:t>
            </a:r>
            <a:r>
              <a:rPr lang="en-US" sz="1800" b="1" dirty="0" smtClean="0">
                <a:latin typeface="Bookman Old Style" pitchFamily="18" charset="0"/>
                <a:cs typeface="Times New Roman" panose="02020603050405020304" pitchFamily="18" charset="0"/>
              </a:rPr>
              <a:t>	REG-26</a:t>
            </a:r>
          </a:p>
          <a:p>
            <a:pPr marL="0" indent="0" algn="just">
              <a:buNone/>
            </a:pPr>
            <a:endParaRPr lang="en-US" sz="1800" b="1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	No </a:t>
            </a:r>
            <a:r>
              <a:rPr lang="en-US" sz="1800" i="1" dirty="0">
                <a:latin typeface="Bookman Old Style" pitchFamily="18" charset="0"/>
                <a:cs typeface="Times New Roman" panose="02020603050405020304" pitchFamily="18" charset="0"/>
              </a:rPr>
              <a:t>provisional registration shall be </a:t>
            </a: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cancelled:</a:t>
            </a:r>
          </a:p>
          <a:p>
            <a:pPr marL="0" indent="0" algn="just">
              <a:buNone/>
            </a:pP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	</a:t>
            </a: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-   without </a:t>
            </a:r>
            <a:r>
              <a:rPr lang="en-US" sz="1800" i="1" dirty="0">
                <a:latin typeface="Bookman Old Style" pitchFamily="18" charset="0"/>
                <a:cs typeface="Times New Roman" panose="02020603050405020304" pitchFamily="18" charset="0"/>
              </a:rPr>
              <a:t>serving a notice to show cause in </a:t>
            </a:r>
            <a:r>
              <a:rPr lang="en-US" sz="1800" b="1" i="1" dirty="0">
                <a:latin typeface="Bookman Old Style" pitchFamily="18" charset="0"/>
                <a:cs typeface="Times New Roman" panose="02020603050405020304" pitchFamily="18" charset="0"/>
              </a:rPr>
              <a:t>FORM GST REG-27 </a:t>
            </a:r>
            <a:r>
              <a:rPr lang="en-US" sz="1800" i="1" dirty="0">
                <a:latin typeface="Bookman Old Style" pitchFamily="18" charset="0"/>
                <a:cs typeface="Times New Roman" panose="02020603050405020304" pitchFamily="18" charset="0"/>
              </a:rPr>
              <a:t>and </a:t>
            </a:r>
            <a:endParaRPr lang="en-US" sz="1800" i="1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i="1" dirty="0" smtClean="0">
                <a:latin typeface="Bookman Old Style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i="1" dirty="0" smtClean="0">
                <a:latin typeface="Bookman Old Style" pitchFamily="18" charset="0"/>
                <a:cs typeface="Times New Roman" panose="02020603050405020304" pitchFamily="18" charset="0"/>
              </a:rPr>
              <a:t>-   </a:t>
            </a: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without </a:t>
            </a:r>
            <a:r>
              <a:rPr lang="en-US" sz="1800" i="1" dirty="0">
                <a:latin typeface="Bookman Old Style" pitchFamily="18" charset="0"/>
                <a:cs typeface="Times New Roman" panose="02020603050405020304" pitchFamily="18" charset="0"/>
              </a:rPr>
              <a:t>affording the person concerned a reasonable opportunity of being </a:t>
            </a:r>
            <a:r>
              <a:rPr lang="en-US" sz="1800" i="1" dirty="0" smtClean="0">
                <a:latin typeface="Bookman Old Style" pitchFamily="18" charset="0"/>
                <a:cs typeface="Times New Roman" panose="02020603050405020304" pitchFamily="18" charset="0"/>
              </a:rPr>
              <a:t>heard</a:t>
            </a:r>
          </a:p>
          <a:p>
            <a:pPr marL="0" indent="0" algn="just">
              <a:buNone/>
            </a:pPr>
            <a:endParaRPr lang="en-US" sz="1800" i="1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show cause notice issued in FORM GST REG-27 can be vacated by issuing an order in </a:t>
            </a:r>
            <a:r>
              <a:rPr lang="en-US" sz="1800" b="1" dirty="0">
                <a:latin typeface="Bookman Old Style" pitchFamily="18" charset="0"/>
                <a:cs typeface="Times New Roman" panose="02020603050405020304" pitchFamily="18" charset="0"/>
              </a:rPr>
              <a:t>FORM GST REG-19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, if it is </a:t>
            </a: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found that </a:t>
            </a:r>
            <a:r>
              <a:rPr lang="en-US" sz="1800" dirty="0">
                <a:latin typeface="Bookman Old Style" pitchFamily="18" charset="0"/>
                <a:cs typeface="Times New Roman" panose="02020603050405020304" pitchFamily="18" charset="0"/>
              </a:rPr>
              <a:t>no such cause exists for which the notice was issued.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78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Bookman Old Style" pitchFamily="18" charset="0"/>
                <a:cs typeface="Times New Roman" panose="02020603050405020304" pitchFamily="18" charset="0"/>
              </a:rPr>
              <a:t>MIGRATION OF EXISTING TAX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PAYERS – SELF </a:t>
            </a:r>
            <a:r>
              <a:rPr lang="en-US" sz="3200" dirty="0" smtClean="0">
                <a:latin typeface="Bookman Old Style" pitchFamily="18" charset="0"/>
                <a:cs typeface="Times New Roman" panose="02020603050405020304" pitchFamily="18" charset="0"/>
              </a:rPr>
              <a:t>CANCELLATIONS</a:t>
            </a:r>
            <a:endParaRPr lang="en-US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90" y="2310063"/>
            <a:ext cx="11478126" cy="39383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Every 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person:</a:t>
            </a:r>
            <a:endParaRPr lang="en-US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627063" indent="-271463" algn="just">
              <a:buFontTx/>
              <a:buChar char="-"/>
            </a:pP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registered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under any of the existing laws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, </a:t>
            </a:r>
          </a:p>
          <a:p>
            <a:pPr marL="627063" indent="-271463" algn="just">
              <a:buFontTx/>
              <a:buChar char="-"/>
            </a:pP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who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is not liable to be registered under the Act may, </a:t>
            </a:r>
            <a:endParaRPr lang="en-US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627063" indent="-271463" algn="just">
              <a:buNone/>
            </a:pP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-	within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thirty days from the appointed 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day, </a:t>
            </a:r>
            <a:endParaRPr lang="en-US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627063" indent="-271463" algn="just">
              <a:buNone/>
            </a:pP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-	submit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an application electronically in </a:t>
            </a:r>
            <a:r>
              <a:rPr lang="en-US" b="1" dirty="0">
                <a:latin typeface="Bookman Old Style" pitchFamily="18" charset="0"/>
                <a:cs typeface="Times New Roman" panose="02020603050405020304" pitchFamily="18" charset="0"/>
              </a:rPr>
              <a:t>FORM GST REG-28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at the Common Portal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 for </a:t>
            </a:r>
            <a:r>
              <a:rPr lang="en-US" dirty="0">
                <a:latin typeface="Bookman Old Style" pitchFamily="18" charset="0"/>
                <a:cs typeface="Times New Roman" panose="02020603050405020304" pitchFamily="18" charset="0"/>
              </a:rPr>
              <a:t>cancellation of the registration granted to </a:t>
            </a:r>
            <a:r>
              <a:rPr lang="en-US" dirty="0" smtClean="0">
                <a:latin typeface="Bookman Old Style" pitchFamily="18" charset="0"/>
                <a:cs typeface="Times New Roman" panose="02020603050405020304" pitchFamily="18" charset="0"/>
              </a:rPr>
              <a:t>him.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74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Bookman Old Style" pitchFamily="18" charset="0"/>
                <a:cs typeface="Times New Roman" panose="02020603050405020304" pitchFamily="18" charset="0"/>
              </a:rPr>
              <a:t>GST MIGRATION SEWA KENDRAS</a:t>
            </a:r>
            <a:endParaRPr lang="en-US" sz="36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564106"/>
            <a:ext cx="11008894" cy="46842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Ministry of Finance/Department of Revenue has urged all Chief Commissioners to personally arrange to have special GST MIGRATION SEVA KENDRAS in their Zonal Headquarters/ Divisions/ Commissionerates with the following minimum requirements: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3-4 personal computers linked to internet,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Scanners and printers,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Adequate number of well trained officers.</a:t>
            </a:r>
          </a:p>
          <a:p>
            <a:pPr marL="0" indent="0" algn="just">
              <a:buNone/>
            </a:pPr>
            <a:endParaRPr lang="en-US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8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Bookman Old Style" pitchFamily="18" charset="0"/>
                <a:cs typeface="Times New Roman" panose="02020603050405020304" pitchFamily="18" charset="0"/>
              </a:rPr>
              <a:t>Last date for Migration under GST- April 30, 2017.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346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 descr="1727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770"/>
            <a:ext cx="12192000" cy="2333297"/>
          </a:xfrm>
          <a:prstGeom prst="rect">
            <a:avLst/>
          </a:prstGeom>
        </p:spPr>
      </p:pic>
      <p:pic>
        <p:nvPicPr>
          <p:cNvPr id="5" name="Picture 3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971" y="812800"/>
            <a:ext cx="1127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LEXport</a:t>
            </a:r>
            <a:endParaRPr lang="en-US" sz="4000" dirty="0" smtClean="0"/>
          </a:p>
          <a:p>
            <a:pPr algn="ctr"/>
            <a:r>
              <a:rPr lang="en-US" sz="2400" b="1" dirty="0" smtClean="0"/>
              <a:t>Advocates &amp; Legal Consultants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R-1, Second Floor, Park View Apartments                           </a:t>
            </a:r>
            <a:r>
              <a:rPr lang="en-US" sz="2400" dirty="0" smtClean="0"/>
              <a:t> 516</a:t>
            </a:r>
            <a:r>
              <a:rPr lang="en-US" sz="2400" dirty="0" smtClean="0"/>
              <a:t>, 10th A Cross, </a:t>
            </a:r>
          </a:p>
          <a:p>
            <a:r>
              <a:rPr lang="en-US" sz="2400" dirty="0" err="1" smtClean="0"/>
              <a:t>HauzKhas</a:t>
            </a:r>
            <a:r>
              <a:rPr lang="en-US" sz="2400" dirty="0" smtClean="0"/>
              <a:t> Enclave                                                                     29th Main, Sector 1, HSR Layout, </a:t>
            </a:r>
          </a:p>
          <a:p>
            <a:r>
              <a:rPr lang="en-US" sz="2400" dirty="0" smtClean="0"/>
              <a:t>New Delhi-110016										</a:t>
            </a:r>
            <a:r>
              <a:rPr lang="en-US" sz="2400" dirty="0" smtClean="0"/>
              <a:t> Bangalore </a:t>
            </a:r>
            <a:r>
              <a:rPr lang="en-US" sz="2400" dirty="0" smtClean="0"/>
              <a:t>- 560 034, India </a:t>
            </a:r>
          </a:p>
          <a:p>
            <a:r>
              <a:rPr lang="en-US" sz="2400" dirty="0" smtClean="0"/>
              <a:t>Phone: 91-11-2651 0505/1505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/>
          <p:cNvCxnSpPr/>
          <p:nvPr/>
        </p:nvCxnSpPr>
        <p:spPr>
          <a:xfrm rot="16200000" flipH="1">
            <a:off x="8788909" y="3302504"/>
            <a:ext cx="2733237" cy="159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338706" y="3586480"/>
            <a:ext cx="3066415" cy="190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-667778" y="3757272"/>
            <a:ext cx="3547789" cy="681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416602" y="3970107"/>
            <a:ext cx="3736975" cy="2082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80138" y="331077"/>
            <a:ext cx="6763407" cy="842403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PERSON    Section 2 (84)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 includes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such as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24233" y="1577658"/>
            <a:ext cx="671512" cy="111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19150" y="2010410"/>
            <a:ext cx="10106025" cy="111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3438" y="2031048"/>
            <a:ext cx="0" cy="70802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0" y="2857468"/>
            <a:ext cx="2060375" cy="6976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 Individual 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31227" y="2689594"/>
            <a:ext cx="1826173" cy="821355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Company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90108" y="4067019"/>
            <a:ext cx="1539139" cy="5859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LLP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36267" y="2685378"/>
            <a:ext cx="1512180" cy="790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Firm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54513" y="2056130"/>
            <a:ext cx="0" cy="16827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28315" y="2051685"/>
            <a:ext cx="0" cy="49847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55895" y="2013585"/>
            <a:ext cx="0" cy="65246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9496097" y="2490953"/>
            <a:ext cx="2695903" cy="85133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Government Corporations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10773413" y="2175191"/>
            <a:ext cx="310196" cy="286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398113" y="4051738"/>
            <a:ext cx="3081479" cy="844147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Body Corporate – Foreign</a:t>
            </a:r>
          </a:p>
        </p:txBody>
      </p:sp>
      <p:sp>
        <p:nvSpPr>
          <p:cNvPr id="24" name="Oval 23"/>
          <p:cNvSpPr/>
          <p:nvPr/>
        </p:nvSpPr>
        <p:spPr>
          <a:xfrm>
            <a:off x="2108906" y="4940300"/>
            <a:ext cx="3884150" cy="16433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 association of persons, body of individuals (whether incorporated or not in India or outside)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542" name="Picture 6" descr="D:\Dropbox\Lexport\signature\new logo\LEXport-logo-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3" name="Slide Number Placeholder 30"/>
          <p:cNvSpPr>
            <a:spLocks noGrp="1"/>
          </p:cNvSpPr>
          <p:nvPr>
            <p:ph type="sldNum" sz="quarter" idx="12"/>
          </p:nvPr>
        </p:nvSpPr>
        <p:spPr bwMode="auto">
          <a:xfrm>
            <a:off x="11292840" y="6263641"/>
            <a:ext cx="670560" cy="59435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A4FE8F-9C2E-4092-B6A9-8AF51232D7AA}" type="slidenum">
              <a:rPr lang="en-US">
                <a:solidFill>
                  <a:sysClr val="windowText" lastClr="000000"/>
                </a:solidFill>
              </a:rPr>
              <a:pPr/>
              <a:t>5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5137216" y="3053264"/>
            <a:ext cx="1994045" cy="290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321973" y="2869324"/>
            <a:ext cx="2412124" cy="901249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Government companies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7074250" y="2344596"/>
            <a:ext cx="561451" cy="1504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55947" y="4921556"/>
            <a:ext cx="2191406" cy="633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Local Authority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6319" y="4401295"/>
            <a:ext cx="2191406" cy="633246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HUF</a:t>
            </a:r>
            <a:endParaRPr lang="en-US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36747" y="5830700"/>
            <a:ext cx="3879764" cy="633246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Government (Central or State)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7312204" y="3433884"/>
            <a:ext cx="2733237" cy="159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68014" y="5715086"/>
            <a:ext cx="1923392" cy="633246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Society</a:t>
            </a: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111023" y="3844246"/>
            <a:ext cx="2191406" cy="63324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Trust</a:t>
            </a:r>
            <a:endParaRPr lang="en-US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6200000" flipH="1">
            <a:off x="8599720" y="2924133"/>
            <a:ext cx="1682207" cy="545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9496097" y="4724401"/>
            <a:ext cx="2695903" cy="74623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 algn="ctr">
              <a:defRPr/>
            </a:pP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Every Artificial juristic person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8505127" y="3444396"/>
            <a:ext cx="3053806" cy="52746"/>
          </a:xfrm>
          <a:prstGeom prst="straightConnector1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898301" y="3186326"/>
            <a:ext cx="2174284" cy="295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461" y="646387"/>
            <a:ext cx="26959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pitchFamily="18" charset="0"/>
              </a:rPr>
              <a:t>Place of business</a:t>
            </a:r>
          </a:p>
          <a:p>
            <a:pPr algn="ctr"/>
            <a:r>
              <a:rPr lang="en-US" dirty="0" smtClean="0">
                <a:latin typeface="Bookman Old Style" pitchFamily="18" charset="0"/>
              </a:rPr>
              <a:t>S. 2 (85)  includes- </a:t>
            </a:r>
            <a:endParaRPr lang="en-US" dirty="0">
              <a:latin typeface="Bookman Old Style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3720660" y="1072057"/>
            <a:ext cx="2790500" cy="9932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21668" y="1665867"/>
            <a:ext cx="3725918" cy="68319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Place from where business ordinarily carried 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2534" y="4508909"/>
            <a:ext cx="3699645" cy="488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Place where books of account maintained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53047" y="3657571"/>
            <a:ext cx="3689132" cy="53605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Place of supply / receipt of goods or services or both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5751" y="2643326"/>
            <a:ext cx="3689131" cy="60437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Warehouse,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godown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or any other place of storage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509729" y="2648594"/>
            <a:ext cx="1228916" cy="79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39559" y="2916621"/>
            <a:ext cx="1277007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414343" y="3972900"/>
            <a:ext cx="141889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5215" y="5171092"/>
            <a:ext cx="1156140" cy="105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87389" y="6317673"/>
            <a:ext cx="1526102" cy="43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55320" y="3862517"/>
            <a:ext cx="1355839" cy="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39555" y="4698090"/>
            <a:ext cx="1418900" cy="15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771697" y="6038194"/>
            <a:ext cx="651644" cy="105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102769" y="5418049"/>
            <a:ext cx="1361093" cy="52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653044" y="5228867"/>
            <a:ext cx="3641839" cy="8093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Principal place of business [S 2(89)] specified as such in the certificate of registration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642534" y="4508909"/>
            <a:ext cx="3841535" cy="488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Place where books of account maintained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626772" y="6174805"/>
            <a:ext cx="3725918" cy="3836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Place of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51793" y="1030778"/>
          <a:ext cx="10321253" cy="529119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461" y="646387"/>
            <a:ext cx="26959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man Old Style" pitchFamily="18" charset="0"/>
              </a:rPr>
              <a:t>Recipient</a:t>
            </a:r>
          </a:p>
          <a:p>
            <a:pPr algn="ctr"/>
            <a:r>
              <a:rPr lang="en-US" b="1" dirty="0" smtClean="0">
                <a:latin typeface="Bookman Old Style" pitchFamily="18" charset="0"/>
              </a:rPr>
              <a:t>[S 2(94)] </a:t>
            </a:r>
            <a:endParaRPr lang="en-US" dirty="0" smtClean="0">
              <a:latin typeface="Bookman Old Style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3720660" y="1072057"/>
            <a:ext cx="2790500" cy="9932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21668" y="1665867"/>
            <a:ext cx="3725918" cy="68319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 the context of goods or services or both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53047" y="3563007"/>
            <a:ext cx="3689132" cy="108782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Person to whom delivery / possession / use of goods is given (if no consideration involved)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5751" y="2643326"/>
            <a:ext cx="3689131" cy="60437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Is a person who is liable to pay consideration (if it is involved)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509729" y="2648594"/>
            <a:ext cx="1228916" cy="79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39559" y="2916621"/>
            <a:ext cx="1277007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414343" y="3972900"/>
            <a:ext cx="141889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371829" y="5203102"/>
            <a:ext cx="1512148" cy="187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55320" y="3862517"/>
            <a:ext cx="1355839" cy="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39555" y="5123759"/>
            <a:ext cx="1418900" cy="15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137265" y="5968538"/>
            <a:ext cx="1468487" cy="223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653044" y="5701833"/>
            <a:ext cx="3641839" cy="5570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Includes agent of recipient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89832" y="4792686"/>
            <a:ext cx="3605051" cy="80407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Person to whom service is rendered (if no consideration involved)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833" y="2575636"/>
            <a:ext cx="9867720" cy="1915647"/>
          </a:xfrm>
        </p:spPr>
        <p:txBody>
          <a:bodyPr/>
          <a:lstStyle/>
          <a:p>
            <a:r>
              <a:rPr lang="en-US" sz="3600" b="1" dirty="0" smtClean="0">
                <a:latin typeface="Bookman Old Style" pitchFamily="18" charset="0"/>
              </a:rPr>
              <a:t>LIABILITY TO TAKE REGISTRATION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25891" y="5120639"/>
            <a:ext cx="1745672" cy="101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3572</Words>
  <Application>Microsoft Office PowerPoint</Application>
  <PresentationFormat>Custom</PresentationFormat>
  <Paragraphs>525</Paragraphs>
  <Slides>46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Ion</vt:lpstr>
      <vt:lpstr>GST REGISTRATION AND MIGRATION </vt:lpstr>
      <vt:lpstr>FLOW OF PRESENTATION </vt:lpstr>
      <vt:lpstr>IMPORTANT  PROVISIONS FOR REGISTRATION &amp; MIGRATION</vt:lpstr>
      <vt:lpstr>SOME IMPORTANT DEFINITIONS</vt:lpstr>
      <vt:lpstr>Slide 5</vt:lpstr>
      <vt:lpstr>Slide 6</vt:lpstr>
      <vt:lpstr>Slide 7</vt:lpstr>
      <vt:lpstr>Slide 8</vt:lpstr>
      <vt:lpstr>LIABILITY TO TAKE REGISTRATION</vt:lpstr>
      <vt:lpstr>LIABILITY  TO TAKE REGISTRATION [Section 22 of the CGST Act]</vt:lpstr>
      <vt:lpstr>LIABILITY  TO TAKE REGISTRATION [Section 22 of the CGST Act]</vt:lpstr>
      <vt:lpstr>COMPULSORY REGISTRATION IN CERTAIN CASES  [Section 24 of the CGST Act]</vt:lpstr>
      <vt:lpstr>COMPULSORY REGISTRATION IN CERTAIN CASES   (CONTD…)</vt:lpstr>
      <vt:lpstr>COMPULSORY REGISTRATION IN CERTAIN CASES   (CONTD…)</vt:lpstr>
      <vt:lpstr>Slide 15</vt:lpstr>
      <vt:lpstr>PERSONS NOT LIABLE TO BE REGISTERED [S. 23 of the CGST Act] </vt:lpstr>
      <vt:lpstr>Slide 17</vt:lpstr>
      <vt:lpstr>PROCEDURE FOR REGISTRATION</vt:lpstr>
      <vt:lpstr>Slide 19</vt:lpstr>
      <vt:lpstr>Slide 20</vt:lpstr>
      <vt:lpstr>Slide 21</vt:lpstr>
      <vt:lpstr>PRACTICAL ASPECTS OF REGISTRATION</vt:lpstr>
      <vt:lpstr>Slide 23</vt:lpstr>
      <vt:lpstr>Slide 24</vt:lpstr>
      <vt:lpstr>Slide 25</vt:lpstr>
      <vt:lpstr>Slide 26</vt:lpstr>
      <vt:lpstr>Slide 27</vt:lpstr>
      <vt:lpstr>Slide 28</vt:lpstr>
      <vt:lpstr>FRESH REGISTRATION PROCESS</vt:lpstr>
      <vt:lpstr>GST FORMS RELATING TO REGISTRATION</vt:lpstr>
      <vt:lpstr>Slide 31</vt:lpstr>
      <vt:lpstr>Slide 32</vt:lpstr>
      <vt:lpstr>Slide 33</vt:lpstr>
      <vt:lpstr>AMENDMENT OF REGISTRATION  [S. 28 of the CGST Act]</vt:lpstr>
      <vt:lpstr>CANCELLATION OF REGISTRATION  [S. 29 of the CGST Act]</vt:lpstr>
      <vt:lpstr>CANCELLATION OF REGISTRATION  [S. 29 of the CGST Act] [CONTD…]</vt:lpstr>
      <vt:lpstr>CANCELLATION OF REGISTRATION  [S. 29 of the CGST Act] [CONTD…]</vt:lpstr>
      <vt:lpstr>REVOCATION OF CANCELLATION OF  REGISTRATION</vt:lpstr>
      <vt:lpstr>PENALTY  FOR  NON- REGISTRATION  </vt:lpstr>
      <vt:lpstr>MIGRATION UNDER GST</vt:lpstr>
      <vt:lpstr>MIGRATION OF EXISTING TAX PAYERS – PROVISIONAL REGISTRATION</vt:lpstr>
      <vt:lpstr>MIGRATION OF EXISTING TAX PAYERS – PROVISIONAL TO FINAL REGISTRATION</vt:lpstr>
      <vt:lpstr>MIGRATION OF EXISTING TAX PAYERS – CANCELLATION BY PROPER OFFICER</vt:lpstr>
      <vt:lpstr>MIGRATION OF EXISTING TAX PAYERS – SELF CANCELLATIONS</vt:lpstr>
      <vt:lpstr>GST MIGRATION SEWA KENDRAS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dellb</dc:creator>
  <cp:lastModifiedBy>Srinivas Kotni</cp:lastModifiedBy>
  <cp:revision>328</cp:revision>
  <dcterms:created xsi:type="dcterms:W3CDTF">2017-04-29T07:01:45Z</dcterms:created>
  <dcterms:modified xsi:type="dcterms:W3CDTF">2017-04-29T09:16:20Z</dcterms:modified>
</cp:coreProperties>
</file>