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60" r:id="rId5"/>
    <p:sldId id="261" r:id="rId6"/>
    <p:sldId id="277" r:id="rId7"/>
    <p:sldId id="262" r:id="rId8"/>
    <p:sldId id="263" r:id="rId9"/>
    <p:sldId id="268" r:id="rId10"/>
    <p:sldId id="269" r:id="rId11"/>
    <p:sldId id="270" r:id="rId12"/>
    <p:sldId id="272" r:id="rId13"/>
    <p:sldId id="273" r:id="rId14"/>
    <p:sldId id="264" r:id="rId15"/>
    <p:sldId id="265" r:id="rId16"/>
    <p:sldId id="275" r:id="rId17"/>
    <p:sldId id="266" r:id="rId18"/>
    <p:sldId id="278" r:id="rId19"/>
    <p:sldId id="279" r:id="rId20"/>
    <p:sldId id="280" r:id="rId21"/>
    <p:sldId id="281" r:id="rId22"/>
    <p:sldId id="285" r:id="rId23"/>
    <p:sldId id="283" r:id="rId24"/>
    <p:sldId id="284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21" autoAdjust="0"/>
    <p:restoredTop sz="94660"/>
  </p:normalViewPr>
  <p:slideViewPr>
    <p:cSldViewPr>
      <p:cViewPr varScale="1">
        <p:scale>
          <a:sx n="68" d="100"/>
          <a:sy n="68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417DB-7243-4D8A-9FA6-3E743A8DA2D0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01BDC-0EA2-4BB5-90DD-41883FF91E0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AF841-47AF-4457-90EE-5BFB0FA355C1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5B3F-34C9-464C-8BEB-5ABF27912C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snesar367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csnesar367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Ease of Doing Business- </a:t>
            </a: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Myth or Reality</a:t>
            </a:r>
            <a:endParaRPr lang="en-IN" sz="32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458200" cy="2514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Nesar Ahmad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Nesar &amp; Associates</a:t>
            </a:r>
          </a:p>
          <a:p>
            <a:pPr algn="r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csnesar367@gmail.com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Mob No: 9810044367</a:t>
            </a:r>
            <a:endParaRPr lang="en-IN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's Data\Desktop\ease of doing busin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90688"/>
            <a:ext cx="4953000" cy="3476625"/>
          </a:xfrm>
          <a:prstGeom prst="rect">
            <a:avLst/>
          </a:prstGeom>
          <a:noFill/>
        </p:spPr>
      </p:pic>
      <p:pic>
        <p:nvPicPr>
          <p:cNvPr id="5" name="Picture 2" descr="D:\User's Data\Desktop\star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676400"/>
            <a:ext cx="49530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800" b="1" u="heavy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GOVERNMENT  INITIATIVES  FOR ‘EASE  OF  DOING  BUSINESS ’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13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Notification has been issued on 12-03-2015 by DGFT to limit number of documents required for export and import to three.</a:t>
            </a:r>
          </a:p>
          <a:p>
            <a:pPr marL="514350" indent="-514350" algn="just">
              <a:buFont typeface="+mj-lt"/>
              <a:buAutoNum type="arabicPeriod" startAt="13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Defence products’ list for industrial licensing has been issued.</a:t>
            </a:r>
          </a:p>
          <a:p>
            <a:pPr marL="514350" indent="-514350" algn="just">
              <a:buFont typeface="+mj-lt"/>
              <a:buAutoNum type="arabicPeriod" startAt="13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facilitate investors and to reply to their queries, Frequently Asked Questions (FAQs) by applicants.</a:t>
            </a:r>
          </a:p>
          <a:p>
            <a:pPr marL="514350" indent="-514350" algn="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…contd.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800" b="1" u="heavy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GOVERNMENT  INITIATIVES  FOR ‘EASE  OF  DOING  BUSINESS ’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16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NIC Code- 2008 has been adopted.</a:t>
            </a:r>
          </a:p>
          <a:p>
            <a:pPr marL="514350" indent="-514350"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Security Manual for Licensed Defence Industry’ has been issued.</a:t>
            </a:r>
          </a:p>
          <a:p>
            <a:pPr marL="514350" indent="-514350"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…contd.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800" b="1" u="heavy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GOVERNMENT  INITIATIVES  FOR ‘EASE  OF  DOING  BUSINESS ’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18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SEZ  Units  allowed  removing  goods  for  repair,  replacement,  testing,  calibration,  quality testing and research and development on self-attestation.</a:t>
            </a:r>
          </a:p>
          <a:p>
            <a:pPr marL="514350" indent="-514350" algn="just">
              <a:buFont typeface="+mj-lt"/>
              <a:buAutoNum type="arabicPeriod" startAt="18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Process of applying for Environment and Forests clearances has been made online </a:t>
            </a:r>
          </a:p>
          <a:p>
            <a:pPr marL="514350" indent="-514350" algn="just">
              <a:buFont typeface="+mj-lt"/>
              <a:buAutoNum type="arabicPeriod" startAt="18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Ministry of Labour is working for rationalization of Labour laws. </a:t>
            </a:r>
          </a:p>
          <a:p>
            <a:pPr marL="514350" indent="-514350" algn="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…contd.</a:t>
            </a:r>
          </a:p>
          <a:p>
            <a:pPr marL="514350" indent="-514350" algn="just">
              <a:buFont typeface="+mj-lt"/>
              <a:buAutoNum type="arabicPeriod" startAt="21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800" b="1" u="heavy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GOVERNMENT  INITIATIVES  FOR ‘EASE  OF  DOING  BUSINESS ’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21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Facilitating revival and rehabilitation of MSMEs.</a:t>
            </a:r>
          </a:p>
          <a:p>
            <a:pPr marL="514350" indent="-514350"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22.Unified portal for registration of Units for reporting of inspection, submission of returns and grievance redressal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23. Passing of Insolvency &amp; Bankruptcy Code.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India Moves Up in World Bank's Ease of Doing Business </a:t>
            </a:r>
            <a:endParaRPr lang="en-IN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India now ranks 130 out of 189 countries, moving up 12 places from last year.</a:t>
            </a:r>
          </a:p>
          <a:p>
            <a:pPr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China is ranked 84 and Pakistan is at 138th place.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INDIA’S RANKING</a:t>
            </a:r>
            <a:endParaRPr lang="en-IN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's Data\Desktop\Indian Ran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33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D:\User's Data\Desktop\Make-In-India-launc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25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Pranab</a:t>
            </a:r>
            <a:r>
              <a:rPr lang="en-IN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5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Mukherjee</a:t>
            </a:r>
            <a:r>
              <a:rPr lang="en-IN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br>
              <a:rPr lang="en-IN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5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February 23, 2016</a:t>
            </a:r>
            <a:endParaRPr lang="en-IN" sz="25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India is a heaven of stability in an increasingly turbulent global economy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Fiscal deficit and current account deficit have all come down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government has taken a number of measures to put in place a simplified, progressive and non-adversarial tax regime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 descr="D:\User's Data\Desktop\pranab_jointsessi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32004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9600" cy="1828800"/>
          </a:xfrm>
        </p:spPr>
        <p:txBody>
          <a:bodyPr/>
          <a:lstStyle/>
          <a:p>
            <a:r>
              <a:rPr lang="en-US" sz="6000" dirty="0" smtClean="0">
                <a:latin typeface="Impact" pitchFamily="34" charset="0"/>
              </a:rPr>
              <a:t>EASE OF DOING BUSINESS</a:t>
            </a:r>
            <a:endParaRPr lang="en-IN" sz="6000" dirty="0">
              <a:latin typeface="Impact" pitchFamily="34" charset="0"/>
            </a:endParaRPr>
          </a:p>
        </p:txBody>
      </p:sp>
      <p:pic>
        <p:nvPicPr>
          <p:cNvPr id="1028" name="Picture 4" descr="D:\User's Data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3999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Implementation of the outcome of Committee of Secretaries constituted by PM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GST rollout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Clear Taxation Policy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Easy/Clear Labour Policy (Exit Policy)</a:t>
            </a:r>
          </a:p>
          <a:p>
            <a:pPr marL="514350" indent="-514350" algn="just">
              <a:buNone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     (Rajasthan  &amp; Maharashtra model)</a:t>
            </a:r>
          </a:p>
          <a:p>
            <a:pPr marL="514350" indent="-514350" algn="just">
              <a:buAutoNum type="arabicPeriod" startAt="5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Less Regulatory burden on MSMEs</a:t>
            </a:r>
          </a:p>
          <a:p>
            <a:pPr marL="514350" indent="-514350" algn="r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…contd.</a:t>
            </a:r>
            <a:endParaRPr lang="en-IN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D:\User's Data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152400"/>
            <a:ext cx="8686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 for Ease of Doing Business</a:t>
            </a:r>
            <a:endParaRPr lang="en-IN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To resolve insolvency &amp; bankruptcy issues</a:t>
            </a:r>
          </a:p>
          <a:p>
            <a:pPr algn="just"/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To polish public contracts dispute resolution bill</a:t>
            </a:r>
          </a:p>
          <a:p>
            <a:pPr algn="just"/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Removing administrative bottlenecks</a:t>
            </a:r>
          </a:p>
          <a:p>
            <a:pPr algn="just"/>
            <a:r>
              <a:rPr lang="en-IN" sz="3400" dirty="0" smtClean="0">
                <a:latin typeface="Times New Roman" pitchFamily="18" charset="0"/>
                <a:cs typeface="Times New Roman" pitchFamily="18" charset="0"/>
              </a:rPr>
              <a:t>To create favourable environment for investors</a:t>
            </a:r>
          </a:p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Liberalized procedures for MSMEs</a:t>
            </a:r>
            <a:endParaRPr lang="en-IN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‘Make in India’, ‘Start up India’, ‘Stand up India’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Ease of accessing- Land, Labour, Capital and Technology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More and more Free Trade Agreements (FTAs) on bilateral and multilateral level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Insolvency and bankruptcy Law</a:t>
            </a:r>
          </a:p>
          <a:p>
            <a:pPr marL="514350" indent="-514350"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…contd.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6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D:\User's Data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152400"/>
            <a:ext cx="8686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10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Public Sector Reform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Predictable legal environment for manufacturing and trade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Public interface at Regulatory Bodies- SEBI, IRDA, FSSAI, CBDT, CBEC and other Ministries/Regulators.</a:t>
            </a:r>
          </a:p>
          <a:p>
            <a:pPr marL="514350" indent="-514350" algn="r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…contd.</a:t>
            </a:r>
            <a:endParaRPr lang="en-IN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D:\User's Data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152400"/>
            <a:ext cx="8686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13.Financial Reforms for tackling NPAs. </a:t>
            </a:r>
          </a:p>
          <a:p>
            <a:pPr marL="514350" indent="-514350">
              <a:buNone/>
            </a:pP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14.Unique ID No. for Corporates to do business</a:t>
            </a:r>
          </a:p>
          <a:p>
            <a:pPr marL="514350" indent="-514350">
              <a:buNone/>
            </a:pP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15.Co-ordination between MCA, CBDT, CBEC and other regulators for use of common unique ID for Corporates.</a:t>
            </a:r>
          </a:p>
        </p:txBody>
      </p:sp>
      <p:pic>
        <p:nvPicPr>
          <p:cNvPr id="4" name="Picture 4" descr="D:\User's Data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152400"/>
            <a:ext cx="8686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's Dat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9916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CONCLUSION</a:t>
            </a:r>
            <a:endParaRPr lang="en-IN" sz="6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to work on implementation of “Ease of doing business”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reform will bring the sudden change in Corporate and Consumer world.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Overcome of Economic Crisis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Nesar Ahmad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csnesar367@gmail.com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Nesar &amp; Associates           9810044367</a:t>
            </a:r>
            <a:r>
              <a:rPr lang="en-I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pic>
        <p:nvPicPr>
          <p:cNvPr id="2052" name="Picture 4" descr="D:\User's Data\Desktop\images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8686800" cy="4368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Ranking as per World Bank’s Doing Business Report 2016</a:t>
            </a:r>
            <a:endParaRPr lang="en-IN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User's Data\Desktop\Rank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524000"/>
            <a:ext cx="8534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PM MODI JI’S Views on Ease of Doing Business</a:t>
            </a:r>
            <a:endParaRPr lang="en-IN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80150"/>
          </a:xfrm>
        </p:spPr>
        <p:txBody>
          <a:bodyPr>
            <a:noAutofit/>
          </a:bodyPr>
          <a:lstStyle/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World Bank has placed India on 12th position in the list of countries that had ensured ease of doing business.</a:t>
            </a:r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Today, the world is facing a very deep economic crisis and in this situation, India is a beacon of hope.</a:t>
            </a:r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Whether it is World Bank, IMF or Credit Rating Agencies, all of them consider India one of the fastest growing economies,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2" descr="D:\User's Data\Desktop\Modi Speec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31242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3008313" cy="1390650"/>
          </a:xfrm>
        </p:spPr>
        <p:txBody>
          <a:bodyPr>
            <a:noAutofit/>
          </a:bodyPr>
          <a:lstStyle/>
          <a:p>
            <a:pPr algn="just"/>
            <a:r>
              <a:rPr lang="en-IN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ARUN JI at World Economic Forum, DAVOS (Jan, 2016)</a:t>
            </a:r>
            <a:endParaRPr lang="en-IN" sz="25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One main reform which is still work in progress is Ease of Doing Business in India.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 did not have a great track record on that, but our rankings have improved there also.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Still, it remains a work in progress and we will continue to take steps on that front.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9" name="Picture 3" descr="D:\User's Data\Desktop\ar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3276599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User's Data\Desktop\Initiatives-for-ease-of-doing-business-in-Ind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800" b="1" u="heavy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GOVERNMENT INITIATIVES  FOR ‘EASE  OF  DOING  BUSINESS ’ </a:t>
            </a:r>
            <a:endParaRPr lang="en-IN" sz="3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500" dirty="0" smtClean="0">
                <a:latin typeface="Times New Roman" pitchFamily="18" charset="0"/>
                <a:ea typeface="+mj-ea"/>
                <a:cs typeface="Times New Roman" pitchFamily="18" charset="0"/>
              </a:rPr>
              <a:t>Online process for </a:t>
            </a:r>
            <a:r>
              <a:rPr lang="en-IN" sz="3500" dirty="0" smtClean="0">
                <a:latin typeface="Times New Roman" pitchFamily="18" charset="0"/>
                <a:ea typeface="+mj-ea"/>
                <a:cs typeface="Times New Roman" pitchFamily="18" charset="0"/>
              </a:rPr>
              <a:t>applying Industrial License (IL) and Industrial Entrepreneur Memorandum (IEM)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3500" dirty="0" smtClean="0">
                <a:latin typeface="Times New Roman" pitchFamily="18" charset="0"/>
                <a:ea typeface="+mj-ea"/>
                <a:cs typeface="Times New Roman" pitchFamily="18" charset="0"/>
              </a:rPr>
              <a:t>Ministry of Corporate Affairs has introduced an integrated process of incorporation of a company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3500" dirty="0" smtClean="0">
                <a:latin typeface="Times New Roman" pitchFamily="18" charset="0"/>
                <a:ea typeface="+mj-ea"/>
                <a:cs typeface="Times New Roman" pitchFamily="18" charset="0"/>
              </a:rPr>
              <a:t>To  remove  requirements  of minimum paid-up capital and Common Seal for companies.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3500" dirty="0" smtClean="0">
                <a:latin typeface="Times New Roman" pitchFamily="18" charset="0"/>
                <a:ea typeface="+mj-ea"/>
                <a:cs typeface="Times New Roman" pitchFamily="18" charset="0"/>
              </a:rPr>
              <a:t>20 services are integrated.</a:t>
            </a:r>
          </a:p>
          <a:p>
            <a:pPr marL="514350" indent="-514350" algn="r">
              <a:buNone/>
            </a:pPr>
            <a:r>
              <a:rPr lang="en-US" sz="3500" dirty="0" smtClean="0">
                <a:latin typeface="Times New Roman" pitchFamily="18" charset="0"/>
                <a:ea typeface="+mj-ea"/>
                <a:cs typeface="Times New Roman" pitchFamily="18" charset="0"/>
              </a:rPr>
              <a:t>-contd.</a:t>
            </a:r>
            <a:endParaRPr lang="en-IN" sz="35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800" b="1" u="heavy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GOVERNMENT  INITIATIVES  FOR ‘EASE  OF  DOING  BUSINESS ’ </a:t>
            </a:r>
            <a:endParaRPr lang="en-IN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Initial validity period of Industrial License has been increased to three years from two years.</a:t>
            </a:r>
          </a:p>
          <a:p>
            <a:pPr marL="514350" indent="-514350" algn="just">
              <a:buAutoNum type="arabicPeriod" startAt="6"/>
            </a:pPr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A checklist has been developed for processing all applications filed by foreign investors relating to foreign investments. </a:t>
            </a:r>
          </a:p>
          <a:p>
            <a:pPr marL="514350" indent="-514350" algn="just">
              <a:buAutoNum type="arabicPeriod" startAt="6"/>
            </a:pPr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An Investor Facilitation Cell has been created.</a:t>
            </a:r>
          </a:p>
          <a:p>
            <a:pPr marL="514350" indent="-514350" algn="just">
              <a:buAutoNum type="arabicPeriod" startAt="6"/>
            </a:pPr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Registration process of VAT and Professional Tax has been merged into a single process.</a:t>
            </a:r>
          </a:p>
          <a:p>
            <a:pPr marL="514350" indent="-514350" algn="r">
              <a:buNone/>
            </a:pPr>
            <a:r>
              <a:rPr lang="en-IN" sz="3500" dirty="0" smtClean="0">
                <a:latin typeface="Times New Roman" pitchFamily="18" charset="0"/>
                <a:cs typeface="Times New Roman" pitchFamily="18" charset="0"/>
              </a:rPr>
              <a:t>…contd.  </a:t>
            </a:r>
          </a:p>
          <a:p>
            <a:pPr marL="514350" indent="-51435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800" b="1" u="heavy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GOVERNMENT  INITIATIVES  FOR ‘EASE  OF  DOING  BUSINESS ’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9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Registration for VAT in Delhi has been made online</a:t>
            </a:r>
          </a:p>
          <a:p>
            <a:pPr marL="514350" indent="-514350" algn="just">
              <a:buFont typeface="+mj-lt"/>
              <a:buAutoNum type="arabicPeriod" startAt="9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TIN allotment is done real-time </a:t>
            </a:r>
          </a:p>
          <a:p>
            <a:pPr marL="514350" indent="-514350" algn="just">
              <a:buFont typeface="+mj-lt"/>
              <a:buAutoNum type="arabicPeriod" startAt="9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business can start immediately on receipt of TIN number.</a:t>
            </a:r>
          </a:p>
          <a:p>
            <a:pPr marL="514350" indent="-514350" algn="just">
              <a:buFont typeface="+mj-lt"/>
              <a:buAutoNum type="arabicPeriod" startAt="9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DIPP requested all Secretaries of Government of India and Chief Secretaries of the States/UTs to simplify and rationalize the regulatory environment</a:t>
            </a:r>
          </a:p>
          <a:p>
            <a:pPr marL="514350" indent="-514350" algn="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…contd.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856</Words>
  <Application>Microsoft Office PowerPoint</Application>
  <PresentationFormat>On-screen Show (4:3)</PresentationFormat>
  <Paragraphs>98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Ease of Doing Business- A Myth or Reality</vt:lpstr>
      <vt:lpstr>Plan for Ease of Doing Business</vt:lpstr>
      <vt:lpstr>Ranking as per World Bank’s Doing Business Report 2016</vt:lpstr>
      <vt:lpstr>PM MODI JI’S Views on Ease of Doing Business</vt:lpstr>
      <vt:lpstr>ARUN JI at World Economic Forum, DAVOS (Jan, 2016)</vt:lpstr>
      <vt:lpstr>Slide 6</vt:lpstr>
      <vt:lpstr>GOVERNMENT INITIATIVES  FOR ‘EASE  OF  DOING  BUSINESS ’ </vt:lpstr>
      <vt:lpstr>GOVERNMENT  INITIATIVES  FOR ‘EASE  OF  DOING  BUSINESS ’ </vt:lpstr>
      <vt:lpstr>GOVERNMENT  INITIATIVES  FOR ‘EASE  OF  DOING  BUSINESS ’ </vt:lpstr>
      <vt:lpstr>GOVERNMENT  INITIATIVES  FOR ‘EASE  OF  DOING  BUSINESS ’ </vt:lpstr>
      <vt:lpstr>GOVERNMENT  INITIATIVES  FOR ‘EASE  OF  DOING  BUSINESS ’ </vt:lpstr>
      <vt:lpstr>GOVERNMENT  INITIATIVES  FOR ‘EASE  OF  DOING  BUSINESS ’ </vt:lpstr>
      <vt:lpstr>GOVERNMENT  INITIATIVES  FOR ‘EASE  OF  DOING  BUSINESS ’ </vt:lpstr>
      <vt:lpstr>India Moves Up in World Bank's Ease of Doing Business </vt:lpstr>
      <vt:lpstr>INDIA’S RANKING</vt:lpstr>
      <vt:lpstr>Slide 16</vt:lpstr>
      <vt:lpstr>Pranab Mukherjee on  February 23, 2016</vt:lpstr>
      <vt:lpstr>EASE OF DOING BUSINESS</vt:lpstr>
      <vt:lpstr>Slide 19</vt:lpstr>
      <vt:lpstr>Slide 20</vt:lpstr>
      <vt:lpstr>Slide 21</vt:lpstr>
      <vt:lpstr>Slide 22</vt:lpstr>
      <vt:lpstr>Slide 23</vt:lpstr>
      <vt:lpstr>CONCLUSION</vt:lpstr>
      <vt:lpstr>   Nesar Ahmad  csnesar367@gmail.com Nesar &amp; Associates           9810044367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EASE OF DOING BUSINESS</dc:title>
  <dc:creator>Nesar</dc:creator>
  <cp:lastModifiedBy>Nesar</cp:lastModifiedBy>
  <cp:revision>98</cp:revision>
  <dcterms:created xsi:type="dcterms:W3CDTF">2006-08-16T00:00:00Z</dcterms:created>
  <dcterms:modified xsi:type="dcterms:W3CDTF">2016-05-19T10:15:29Z</dcterms:modified>
</cp:coreProperties>
</file>