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80" r:id="rId9"/>
    <p:sldId id="264" r:id="rId10"/>
    <p:sldId id="265" r:id="rId11"/>
    <p:sldId id="266" r:id="rId12"/>
    <p:sldId id="267" r:id="rId13"/>
    <p:sldId id="281" r:id="rId14"/>
    <p:sldId id="282" r:id="rId15"/>
    <p:sldId id="268" r:id="rId16"/>
    <p:sldId id="269" r:id="rId17"/>
    <p:sldId id="270" r:id="rId18"/>
    <p:sldId id="271" r:id="rId19"/>
    <p:sldId id="272" r:id="rId20"/>
    <p:sldId id="276" r:id="rId21"/>
    <p:sldId id="277" r:id="rId22"/>
    <p:sldId id="285" r:id="rId23"/>
    <p:sldId id="284" r:id="rId24"/>
    <p:sldId id="283" r:id="rId25"/>
    <p:sldId id="286" r:id="rId26"/>
    <p:sldId id="278" r:id="rId27"/>
    <p:sldId id="287" r:id="rId28"/>
  </p:sldIdLst>
  <p:sldSz cx="13004800" cy="9753600"/>
  <p:notesSz cx="6954838" cy="93091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1pPr>
    <a:lvl2pPr marL="0" marR="0" indent="2286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2pPr>
    <a:lvl3pPr marL="0" marR="0" indent="4572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3pPr>
    <a:lvl4pPr marL="0" marR="0" indent="6858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4pPr>
    <a:lvl5pPr marL="0" marR="0" indent="9144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5pPr>
    <a:lvl6pPr marL="0" marR="0" indent="11430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6pPr>
    <a:lvl7pPr marL="0" marR="0" indent="13716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7pPr>
    <a:lvl8pPr marL="0" marR="0" indent="16002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8pPr>
    <a:lvl9pPr marL="0" marR="0" indent="18288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6D6D6D">
              <a:alpha val="41000"/>
            </a:srgbClr>
          </a:solidFill>
        </a:fill>
      </a:tcStyle>
    </a:wholeTbl>
    <a:band2H>
      <a:tcTxStyle/>
      <a:tcStyle>
        <a:tcBdr/>
        <a:fill>
          <a:solidFill>
            <a:srgbClr val="4E4E4E">
              <a:alpha val="4100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F0F0F0"/>
              </a:solidFill>
              <a:prstDash val="solid"/>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656565">
              <a:alpha val="75000"/>
            </a:srgbClr>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0F0F0"/>
              </a:solidFill>
              <a:prstDash val="solid"/>
              <a:miter lim="400000"/>
            </a:ln>
          </a:top>
          <a:bottom>
            <a:ln w="12700" cap="flat">
              <a:solidFill>
                <a:srgbClr val="F0F0F0"/>
              </a:solidFill>
              <a:prstDash val="solid"/>
              <a:miter lim="400000"/>
            </a:ln>
          </a:bottom>
          <a:insideH>
            <a:ln w="12700" cap="flat">
              <a:solidFill>
                <a:srgbClr val="F3F1DF"/>
              </a:solidFill>
              <a:prstDash val="solid"/>
              <a:miter lim="400000"/>
            </a:ln>
          </a:insideH>
          <a:insideV>
            <a:ln w="12700" cap="flat">
              <a:noFill/>
              <a:miter lim="400000"/>
            </a:ln>
          </a:insideV>
        </a:tcBdr>
        <a:fill>
          <a:solidFill>
            <a:srgbClr val="1861A1">
              <a:alpha val="80000"/>
            </a:srgbClr>
          </a:solid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0F0F0"/>
              </a:solidFill>
              <a:prstDash val="solid"/>
              <a:miter lim="400000"/>
            </a:ln>
          </a:top>
          <a:bottom>
            <a:ln w="25400" cap="flat">
              <a:solidFill>
                <a:srgbClr val="F0F0F0"/>
              </a:solidFill>
              <a:prstDash val="solid"/>
              <a:miter lim="400000"/>
            </a:ln>
          </a:bottom>
          <a:insideH>
            <a:ln w="12700" cap="flat">
              <a:solidFill>
                <a:srgbClr val="F3F1DF"/>
              </a:solidFill>
              <a:prstDash val="solid"/>
              <a:miter lim="400000"/>
            </a:ln>
          </a:insideH>
          <a:insideV>
            <a:ln w="12700" cap="flat">
              <a:noFill/>
              <a:miter lim="400000"/>
            </a:ln>
          </a:insideV>
        </a:tcBdr>
        <a:fill>
          <a:solidFill>
            <a:srgbClr val="1861A1">
              <a:alpha val="80000"/>
            </a:srgbClr>
          </a:solidFill>
        </a:fill>
      </a:tcStyle>
    </a:firstRow>
  </a:tblStyle>
  <a:tblStyle styleId="{C7B018BB-80A7-4F77-B60F-C8B233D01FF8}" styleName="">
    <a:tblBg/>
    <a:wholeTbl>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D6D6D">
              <a:alpha val="41000"/>
            </a:srgbClr>
          </a:solidFill>
        </a:fill>
      </a:tcStyle>
    </a:wholeTbl>
    <a:band2H>
      <a:tcTxStyle/>
      <a:tcStyle>
        <a:tcBdr/>
        <a:fill>
          <a:solidFill>
            <a:srgbClr val="909090">
              <a:alpha val="41000"/>
            </a:srgbClr>
          </a:solidFill>
        </a:fill>
      </a:tcStyle>
    </a:band2H>
    <a:firstCol>
      <a:tcTxStyle b="off" i="off">
        <a:font>
          <a:latin typeface="Helvetica Neue Medium"/>
          <a:ea typeface="Helvetica Neue Medium"/>
          <a:cs typeface="Helvetica Neue Medium"/>
        </a:font>
        <a:srgbClr val="FFFFFF"/>
      </a:tcTxStyle>
      <a:tcStyle>
        <a:tcBdr>
          <a:left>
            <a:ln w="6350" cap="flat">
              <a:solidFill>
                <a:srgbClr val="484745"/>
              </a:solidFill>
              <a:prstDash val="solid"/>
              <a:miter lim="400000"/>
            </a:ln>
          </a:left>
          <a:right>
            <a:ln w="6350" cap="flat">
              <a:solidFill>
                <a:srgbClr val="5E5D5B"/>
              </a:solidFill>
              <a:prstDash val="solid"/>
              <a:miter lim="400000"/>
            </a:ln>
          </a:right>
          <a:top>
            <a:ln w="12700" cap="flat">
              <a:noFill/>
              <a:miter lim="400000"/>
            </a:ln>
          </a:top>
          <a:bottom>
            <a:ln w="12700" cap="flat">
              <a:noFill/>
              <a:miter lim="400000"/>
            </a:ln>
          </a:bottom>
          <a:insideH>
            <a:ln w="12700" cap="flat">
              <a:noFill/>
              <a:miter lim="400000"/>
            </a:ln>
          </a:insideH>
          <a:insideV>
            <a:ln w="6350" cap="flat">
              <a:solidFill>
                <a:srgbClr val="5E5D5B"/>
              </a:solidFill>
              <a:prstDash val="solid"/>
              <a:miter lim="400000"/>
            </a:ln>
          </a:insideV>
        </a:tcBdr>
        <a:fill>
          <a:noFill/>
        </a:fill>
      </a:tcStyle>
    </a:firstCol>
    <a:lastRow>
      <a:tcTxStyle b="off" i="off">
        <a:font>
          <a:latin typeface="Helvetica Neue Medium"/>
          <a:ea typeface="Helvetica Neue Medium"/>
          <a:cs typeface="Helvetica Neue Medium"/>
        </a:font>
        <a:srgbClr val="FFFFFF"/>
      </a:tcTxStyle>
      <a:tcStyle>
        <a:tcBdr>
          <a:left>
            <a:ln w="12700" cap="flat">
              <a:solidFill>
                <a:srgbClr val="714717"/>
              </a:solidFill>
              <a:prstDash val="solid"/>
              <a:miter lim="400000"/>
            </a:ln>
          </a:left>
          <a:right>
            <a:ln w="12700" cap="flat">
              <a:solidFill>
                <a:srgbClr val="714717"/>
              </a:solidFill>
              <a:prstDash val="solid"/>
              <a:miter lim="400000"/>
            </a:ln>
          </a:right>
          <a:top>
            <a:ln w="6350" cap="flat">
              <a:solidFill>
                <a:srgbClr val="5E5D5B"/>
              </a:solidFill>
              <a:prstDash val="solid"/>
              <a:miter lim="400000"/>
            </a:ln>
          </a:top>
          <a:bottom>
            <a:ln w="6350" cap="flat">
              <a:solidFill>
                <a:srgbClr val="484745"/>
              </a:solidFill>
              <a:prstDash val="solid"/>
              <a:miter lim="400000"/>
            </a:ln>
          </a:bottom>
          <a:insideH>
            <a:ln w="12700" cap="flat">
              <a:solidFill>
                <a:srgbClr val="714717"/>
              </a:solidFill>
              <a:prstDash val="solid"/>
              <a:miter lim="400000"/>
            </a:ln>
          </a:insideH>
          <a:insideV>
            <a:ln w="12700" cap="flat">
              <a:solidFill>
                <a:srgbClr val="714717"/>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714717"/>
              </a:solidFill>
              <a:prstDash val="solid"/>
              <a:miter lim="400000"/>
            </a:ln>
          </a:left>
          <a:right>
            <a:ln w="12700" cap="flat">
              <a:solidFill>
                <a:srgbClr val="714717"/>
              </a:solidFill>
              <a:prstDash val="solid"/>
              <a:miter lim="400000"/>
            </a:ln>
          </a:right>
          <a:top>
            <a:ln w="6350" cap="flat">
              <a:solidFill>
                <a:srgbClr val="484745"/>
              </a:solidFill>
              <a:prstDash val="solid"/>
              <a:miter lim="400000"/>
            </a:ln>
          </a:top>
          <a:bottom>
            <a:ln w="6350" cap="flat">
              <a:solidFill>
                <a:srgbClr val="5E5D5B"/>
              </a:solidFill>
              <a:prstDash val="solid"/>
              <a:miter lim="400000"/>
            </a:ln>
          </a:bottom>
          <a:insideH>
            <a:ln w="12700" cap="flat">
              <a:solidFill>
                <a:srgbClr val="714717"/>
              </a:solidFill>
              <a:prstDash val="solid"/>
              <a:miter lim="400000"/>
            </a:ln>
          </a:insideH>
          <a:insideV>
            <a:ln w="12700" cap="flat">
              <a:solidFill>
                <a:srgbClr val="714717"/>
              </a:solidFill>
              <a:prstDash val="solid"/>
              <a:miter lim="400000"/>
            </a:ln>
          </a:insideV>
        </a:tcBdr>
        <a:fill>
          <a:noFill/>
        </a:fill>
      </a:tcStyle>
    </a:firstRow>
  </a:tblStyle>
  <a:tblStyle styleId="{EEE7283C-3CF3-47DC-8721-378D4A62B228}" styleName="">
    <a:tblBg/>
    <a:wholeTbl>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3F1DF"/>
              </a:solidFill>
              <a:custDash>
                <a:ds d="200000" sp="200000"/>
              </a:custDash>
              <a:miter lim="400000"/>
            </a:ln>
          </a:top>
          <a:bottom>
            <a:ln w="12700" cap="flat">
              <a:solidFill>
                <a:srgbClr val="F3F1DF"/>
              </a:solidFill>
              <a:custDash>
                <a:ds d="200000" sp="200000"/>
              </a:custDash>
              <a:miter lim="400000"/>
            </a:ln>
          </a:bottom>
          <a:insideH>
            <a:ln w="12700" cap="flat">
              <a:solidFill>
                <a:srgbClr val="F3F1DF"/>
              </a:solidFill>
              <a:custDash>
                <a:ds d="200000" sp="200000"/>
              </a:custDash>
              <a:miter lim="400000"/>
            </a:ln>
          </a:insideH>
          <a:insideV>
            <a:ln w="12700" cap="flat">
              <a:noFill/>
              <a:miter lim="400000"/>
            </a:ln>
          </a:insideV>
        </a:tcBdr>
        <a:fill>
          <a:solidFill>
            <a:srgbClr val="4D4D4D"/>
          </a:solidFill>
        </a:fill>
      </a:tcStyle>
    </a:wholeTbl>
    <a:band2H>
      <a:tcTxStyle/>
      <a:tcStyle>
        <a:tcBdr/>
        <a:fill>
          <a:solidFill>
            <a:srgbClr val="5A5A5A"/>
          </a:solidFill>
        </a:fill>
      </a:tcStyle>
    </a:band2H>
    <a:firstCol>
      <a:tcTxStyle b="off" i="off">
        <a:font>
          <a:latin typeface="Helvetica Neue Medium"/>
          <a:ea typeface="Helvetica Neue Medium"/>
          <a:cs typeface="Helvetica Neue Medium"/>
        </a:font>
        <a:srgbClr val="FFFFFF"/>
      </a:tcTxStyle>
      <a:tcStyle>
        <a:tcBdr>
          <a:left>
            <a:ln w="12700" cap="flat">
              <a:solidFill>
                <a:srgbClr val="F3F1DF"/>
              </a:solidFill>
              <a:prstDash val="solid"/>
              <a:miter lim="400000"/>
            </a:ln>
          </a:left>
          <a:right>
            <a:ln w="12700" cap="flat">
              <a:solidFill>
                <a:srgbClr val="F3F1DF"/>
              </a:solidFill>
              <a:prstDash val="solid"/>
              <a:miter lim="400000"/>
            </a:ln>
          </a:right>
          <a:top>
            <a:ln w="127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solidFill>
                <a:srgbClr val="F3F1DF"/>
              </a:solidFill>
              <a:prstDash val="solid"/>
              <a:miter lim="400000"/>
            </a:ln>
          </a:insideV>
        </a:tcBdr>
        <a:fill>
          <a:solidFill>
            <a:schemeClr val="accent3">
              <a:hueOff val="-1022247"/>
              <a:satOff val="34289"/>
              <a:lumOff val="-18384"/>
            </a:schemeClr>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3F1DF"/>
              </a:solidFill>
              <a:prstDash val="solid"/>
              <a:miter lim="400000"/>
            </a:ln>
          </a:top>
          <a:bottom>
            <a:ln w="12700" cap="flat">
              <a:solidFill>
                <a:srgbClr val="F3F1DF"/>
              </a:solidFill>
              <a:prstDash val="solid"/>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noFill/>
              <a:miter lim="400000"/>
            </a:ln>
          </a:insideV>
        </a:tcBdr>
        <a:fill>
          <a:solidFill>
            <a:srgbClr val="6D6D6D"/>
          </a:solidFill>
        </a:fill>
      </a:tcStyle>
    </a:wholeTbl>
    <a:band2H>
      <a:tcTxStyle/>
      <a:tcStyle>
        <a:tcBdr/>
        <a:fill>
          <a:solidFill>
            <a:srgbClr val="7D7D7D"/>
          </a:solidFill>
        </a:fill>
      </a:tcStyle>
    </a:band2H>
    <a:firstCol>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noFill/>
              <a:miter lim="400000"/>
            </a:ln>
          </a:insideV>
        </a:tcBdr>
        <a:fill>
          <a:solidFill>
            <a:srgbClr val="5C5C5B"/>
          </a:solidFill>
        </a:fill>
      </a:tcStyle>
    </a:firstCol>
    <a:lastRow>
      <a:tcTxStyle b="off" i="off">
        <a:font>
          <a:latin typeface="Helvetica Neue Medium"/>
          <a:ea typeface="Helvetica Neue Medium"/>
          <a:cs typeface="Helvetica Neue Medium"/>
        </a:font>
        <a:srgbClr val="282828"/>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C0C0C0"/>
              </a:solidFill>
              <a:prstDash val="solid"/>
              <a:miter lim="400000"/>
            </a:ln>
          </a:insideH>
          <a:insideV>
            <a:ln w="12700" cap="flat">
              <a:noFill/>
              <a:miter lim="400000"/>
            </a:ln>
          </a:insideV>
        </a:tcBdr>
        <a:fill>
          <a:solidFill>
            <a:srgbClr val="A2A7A9"/>
          </a:solid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C0C0C0"/>
              </a:solidFill>
              <a:prstDash val="solid"/>
              <a:miter lim="400000"/>
            </a:ln>
          </a:insideH>
          <a:insideV>
            <a:ln w="12700" cap="flat">
              <a:noFill/>
              <a:miter lim="400000"/>
            </a:ln>
          </a:insideV>
        </a:tcBdr>
        <a:fill>
          <a:solidFill>
            <a:schemeClr val="accent5">
              <a:hueOff val="96663"/>
              <a:satOff val="-16428"/>
              <a:lumOff val="3004"/>
            </a:schemeClr>
          </a:solidFill>
        </a:fill>
      </a:tcStyle>
    </a:firstRow>
  </a:tblStyle>
  <a:tblStyle styleId="{33BA23B1-9221-436E-865A-0063620EA4FD}" styleName="">
    <a:tblBg/>
    <a:wholeTbl>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6350" cap="flat">
              <a:solidFill>
                <a:srgbClr val="FFFFFF"/>
              </a:solidFill>
              <a:prstDash val="solid"/>
              <a:miter lim="400000"/>
            </a:ln>
          </a:top>
          <a:bottom>
            <a:ln w="635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solidFill>
            <a:srgbClr val="5D5D5D"/>
          </a:solidFill>
        </a:fill>
      </a:tcStyle>
    </a:wholeTbl>
    <a:band2H>
      <a:tcTxStyle/>
      <a:tcStyle>
        <a:tcBdr/>
        <a:fill>
          <a:solidFill>
            <a:srgbClr val="696969"/>
          </a:solidFill>
        </a:fill>
      </a:tcStyle>
    </a:band2H>
    <a:firstCol>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6350" cap="flat">
              <a:solidFill>
                <a:srgbClr val="FFFFFF"/>
              </a:solidFill>
              <a:prstDash val="solid"/>
              <a:miter lim="400000"/>
            </a:ln>
          </a:right>
          <a:top>
            <a:ln w="6350" cap="flat">
              <a:solidFill>
                <a:srgbClr val="FFFFFF"/>
              </a:solidFill>
              <a:prstDash val="solid"/>
              <a:miter lim="400000"/>
            </a:ln>
          </a:top>
          <a:bottom>
            <a:ln w="6350" cap="flat">
              <a:solidFill>
                <a:srgbClr val="FFFFFF"/>
              </a:solidFill>
              <a:prstDash val="solid"/>
              <a:miter lim="400000"/>
            </a:ln>
          </a:bottom>
          <a:insideH>
            <a:ln w="6350" cap="flat">
              <a:solidFill>
                <a:srgbClr val="FFFFFF"/>
              </a:solidFill>
              <a:prstDash val="solid"/>
              <a:miter lim="400000"/>
            </a:ln>
          </a:insideH>
          <a:insideV>
            <a:ln w="6350" cap="flat">
              <a:solidFill>
                <a:srgbClr val="FFFFFF"/>
              </a:solidFill>
              <a:prstDash val="solid"/>
              <a:miter lim="400000"/>
            </a:ln>
          </a:insideV>
        </a:tcBdr>
        <a:fill>
          <a:solidFill>
            <a:srgbClr val="787878"/>
          </a:solid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6350" cap="flat">
              <a:solidFill>
                <a:srgbClr val="FFFFFF"/>
              </a:solidFill>
              <a:prstDash val="solid"/>
              <a:miter lim="400000"/>
            </a:ln>
          </a:insideH>
          <a:insideV>
            <a:ln w="12700" cap="flat">
              <a:noFill/>
              <a:miter lim="400000"/>
            </a:ln>
          </a:insideV>
        </a:tcBdr>
        <a:fill>
          <a:solidFill>
            <a:srgbClr val="787878"/>
          </a:solidFill>
        </a:fill>
      </a:tcStyle>
    </a:firstRow>
  </a:tblStyle>
  <a:tblStyle styleId="{2708684C-4D16-4618-839F-0558EEFCDFE6}" styleName="">
    <a:tblBg/>
    <a:wholeTbl>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solidFill>
            <a:srgbClr val="000000">
              <a:alpha val="10000"/>
            </a:srgbClr>
          </a:solidFill>
        </a:fill>
      </a:tcStyle>
    </a:wholeTbl>
    <a:band2H>
      <a:tcTxStyle/>
      <a:tcStyle>
        <a:tcBdr/>
        <a:fill>
          <a:solidFill>
            <a:srgbClr val="888888">
              <a:alpha val="10000"/>
            </a:srgbClr>
          </a:solidFill>
        </a:fill>
      </a:tcStyle>
    </a:band2H>
    <a:firstCol>
      <a:tcTxStyle b="off" i="off">
        <a:font>
          <a:latin typeface="Helvetica Neue Medium"/>
          <a:ea typeface="Helvetica Neue Medium"/>
          <a:cs typeface="Helvetica Neue Medium"/>
        </a:font>
        <a:srgbClr val="FFFFFF"/>
      </a:tcTxStyle>
      <a:tcStyle>
        <a:tcBdr>
          <a:left>
            <a:ln w="12700" cap="flat">
              <a:noFill/>
              <a:miter lim="400000"/>
            </a:ln>
          </a:left>
          <a:right>
            <a:ln w="25400" cap="flat">
              <a:solidFill>
                <a:srgbClr val="F0F0F0"/>
              </a:solidFill>
              <a:prstDash val="solid"/>
              <a:miter lim="400000"/>
            </a:ln>
          </a:right>
          <a:top>
            <a:ln w="6350" cap="flat">
              <a:solidFill>
                <a:srgbClr val="F0F0F0"/>
              </a:solidFill>
              <a:prstDash val="solid"/>
              <a:miter lim="400000"/>
            </a:ln>
          </a:top>
          <a:bottom>
            <a:ln w="635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noFill/>
        </a:fill>
      </a:tcStyle>
    </a:firstCol>
    <a:la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25400" cap="flat">
              <a:solidFill>
                <a:srgbClr val="F0F0F0"/>
              </a:solidFill>
              <a:prstDash val="solid"/>
              <a:miter lim="400000"/>
            </a:ln>
          </a:top>
          <a:bottom>
            <a:ln w="12700" cap="flat">
              <a:noFill/>
              <a:miter lim="400000"/>
            </a:ln>
          </a:bottom>
          <a:insideH>
            <a:ln w="6350" cap="flat">
              <a:solidFill>
                <a:srgbClr val="F0F0F0"/>
              </a:solidFill>
              <a:prstDash val="solid"/>
              <a:miter lim="400000"/>
            </a:ln>
          </a:insideH>
          <a:insideV>
            <a:ln w="12700" cap="flat">
              <a:noFill/>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noFill/>
              <a:miter lim="400000"/>
            </a:ln>
          </a:left>
          <a:right>
            <a:ln w="12700" cap="flat">
              <a:noFill/>
              <a:miter lim="400000"/>
            </a:ln>
          </a:right>
          <a:top>
            <a:ln w="12700" cap="flat">
              <a:noFill/>
              <a:miter lim="400000"/>
            </a:ln>
          </a:top>
          <a:bottom>
            <a:ln w="25400" cap="flat">
              <a:solidFill>
                <a:srgbClr val="F0F0F0"/>
              </a:solidFill>
              <a:prstDash val="solid"/>
              <a:miter lim="400000"/>
            </a:ln>
          </a:bottom>
          <a:insideH>
            <a:ln w="6350" cap="flat">
              <a:solidFill>
                <a:srgbClr val="F0F0F0"/>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9" d="100"/>
          <a:sy n="49" d="100"/>
        </p:scale>
        <p:origin x="-522" y="-90"/>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177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78B51A93-D4A9-4E74-9652-DABF9293BA05}" type="datetimeFigureOut">
              <a:rPr lang="en-US" smtClean="0"/>
              <a:pPr/>
              <a:t>3/24/2017</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ADA09DD-2D00-4BED-91FB-30F829945E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50938" y="698500"/>
            <a:ext cx="4652962" cy="3490913"/>
          </a:xfrm>
          <a:prstGeom prst="rect">
            <a:avLst/>
          </a:prstGeom>
        </p:spPr>
        <p:txBody>
          <a:bodyPr lIns="92930" tIns="46465" rIns="92930" bIns="46465"/>
          <a:lstStyle/>
          <a:p>
            <a:endParaRPr/>
          </a:p>
        </p:txBody>
      </p:sp>
      <p:sp>
        <p:nvSpPr>
          <p:cNvPr id="119" name="Shape 119"/>
          <p:cNvSpPr>
            <a:spLocks noGrp="1"/>
          </p:cNvSpPr>
          <p:nvPr>
            <p:ph type="body" sz="quarter" idx="1"/>
          </p:nvPr>
        </p:nvSpPr>
        <p:spPr>
          <a:xfrm>
            <a:off x="927312" y="4421823"/>
            <a:ext cx="5100215" cy="4189095"/>
          </a:xfrm>
          <a:prstGeom prst="rect">
            <a:avLst/>
          </a:prstGeom>
        </p:spPr>
        <p:txBody>
          <a:bodyPr lIns="92930" tIns="46465" rIns="92930" bIns="46465"/>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762000" y="2463800"/>
            <a:ext cx="11480800" cy="2540000"/>
          </a:xfrm>
          <a:prstGeom prst="rect">
            <a:avLst/>
          </a:prstGeom>
        </p:spPr>
        <p:txBody>
          <a:bodyPr anchor="b"/>
          <a:lstStyle/>
          <a:p>
            <a:r>
              <a:t>Title Text</a:t>
            </a:r>
          </a:p>
        </p:txBody>
      </p:sp>
      <p:sp>
        <p:nvSpPr>
          <p:cNvPr id="12" name="Shape 12"/>
          <p:cNvSpPr>
            <a:spLocks noGrp="1"/>
          </p:cNvSpPr>
          <p:nvPr>
            <p:ph type="body" sz="quarter" idx="1"/>
          </p:nvPr>
        </p:nvSpPr>
        <p:spPr>
          <a:xfrm>
            <a:off x="762000" y="5156200"/>
            <a:ext cx="11480800" cy="863600"/>
          </a:xfrm>
          <a:prstGeom prst="rect">
            <a:avLst/>
          </a:prstGeom>
        </p:spPr>
        <p:txBody>
          <a:bodyPr anchor="t"/>
          <a:lstStyle>
            <a:lvl1pPr marL="0" indent="0" algn="ctr">
              <a:spcBef>
                <a:spcPts val="0"/>
              </a:spcBef>
              <a:buSzTx/>
              <a:buNone/>
              <a:defRPr sz="2400">
                <a:solidFill>
                  <a:srgbClr val="FFFFFF"/>
                </a:solidFill>
              </a:defRPr>
            </a:lvl1pPr>
            <a:lvl2pPr marL="0" indent="228600" algn="ctr">
              <a:spcBef>
                <a:spcPts val="0"/>
              </a:spcBef>
              <a:buSzTx/>
              <a:buNone/>
              <a:defRPr sz="2400">
                <a:solidFill>
                  <a:srgbClr val="FFFFFF"/>
                </a:solidFill>
              </a:defRPr>
            </a:lvl2pPr>
            <a:lvl3pPr marL="0" indent="457200" algn="ctr">
              <a:spcBef>
                <a:spcPts val="0"/>
              </a:spcBef>
              <a:buSzTx/>
              <a:buNone/>
              <a:defRPr sz="2400">
                <a:solidFill>
                  <a:srgbClr val="FFFFFF"/>
                </a:solidFill>
              </a:defRPr>
            </a:lvl3pPr>
            <a:lvl4pPr marL="0" indent="685800" algn="ctr">
              <a:spcBef>
                <a:spcPts val="0"/>
              </a:spcBef>
              <a:buSzTx/>
              <a:buNone/>
              <a:defRPr sz="2400">
                <a:solidFill>
                  <a:srgbClr val="FFFFFF"/>
                </a:solidFill>
              </a:defRPr>
            </a:lvl4pPr>
            <a:lvl5pPr marL="0" indent="91440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6311798" y="9251950"/>
            <a:ext cx="368504" cy="374600"/>
          </a:xfrm>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4" name="Shape 104"/>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5" name="Shape 105"/>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2" name="Shape 112"/>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104900" y="758938"/>
            <a:ext cx="10795000" cy="5943601"/>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21" name="Shape 21"/>
          <p:cNvSpPr>
            <a:spLocks noGrp="1"/>
          </p:cNvSpPr>
          <p:nvPr>
            <p:ph type="title"/>
          </p:nvPr>
        </p:nvSpPr>
        <p:spPr>
          <a:xfrm>
            <a:off x="762000" y="6883400"/>
            <a:ext cx="11480800" cy="1079500"/>
          </a:xfrm>
          <a:prstGeom prst="rect">
            <a:avLst/>
          </a:prstGeom>
        </p:spPr>
        <p:txBody>
          <a:bodyPr anchor="b"/>
          <a:lstStyle/>
          <a:p>
            <a:r>
              <a:t>Title Text</a:t>
            </a:r>
          </a:p>
        </p:txBody>
      </p:sp>
      <p:sp>
        <p:nvSpPr>
          <p:cNvPr id="22" name="Shape 22"/>
          <p:cNvSpPr>
            <a:spLocks noGrp="1"/>
          </p:cNvSpPr>
          <p:nvPr>
            <p:ph type="body" sz="quarter" idx="1"/>
          </p:nvPr>
        </p:nvSpPr>
        <p:spPr>
          <a:xfrm>
            <a:off x="762000" y="8128000"/>
            <a:ext cx="11480800" cy="914400"/>
          </a:xfrm>
          <a:prstGeom prst="rect">
            <a:avLst/>
          </a:prstGeom>
        </p:spPr>
        <p:txBody>
          <a:bodyPr anchor="t"/>
          <a:lstStyle>
            <a:lvl1pPr marL="0" indent="0" algn="ctr">
              <a:spcBef>
                <a:spcPts val="0"/>
              </a:spcBef>
              <a:buSzTx/>
              <a:buNone/>
              <a:defRPr sz="2400">
                <a:solidFill>
                  <a:srgbClr val="FFFFFF"/>
                </a:solidFill>
              </a:defRPr>
            </a:lvl1pPr>
            <a:lvl2pPr marL="0" indent="228600" algn="ctr">
              <a:spcBef>
                <a:spcPts val="0"/>
              </a:spcBef>
              <a:buSzTx/>
              <a:buNone/>
              <a:defRPr sz="2400">
                <a:solidFill>
                  <a:srgbClr val="FFFFFF"/>
                </a:solidFill>
              </a:defRPr>
            </a:lvl2pPr>
            <a:lvl3pPr marL="0" indent="457200" algn="ctr">
              <a:spcBef>
                <a:spcPts val="0"/>
              </a:spcBef>
              <a:buSzTx/>
              <a:buNone/>
              <a:defRPr sz="2400">
                <a:solidFill>
                  <a:srgbClr val="FFFFFF"/>
                </a:solidFill>
              </a:defRPr>
            </a:lvl3pPr>
            <a:lvl4pPr marL="0" indent="685800" algn="ctr">
              <a:spcBef>
                <a:spcPts val="0"/>
              </a:spcBef>
              <a:buSzTx/>
              <a:buNone/>
              <a:defRPr sz="2400">
                <a:solidFill>
                  <a:srgbClr val="FFFFFF"/>
                </a:solidFill>
              </a:defRPr>
            </a:lvl4pPr>
            <a:lvl5pPr marL="0" indent="91440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74600"/>
          </a:xfrm>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762000" y="3517900"/>
            <a:ext cx="11480800" cy="2717800"/>
          </a:xfrm>
          <a:prstGeom prst="rect">
            <a:avLst/>
          </a:prstGeom>
        </p:spPr>
        <p:txBody>
          <a:bodyPr/>
          <a:lstStyle/>
          <a:p>
            <a:r>
              <a:t>Title Text</a:t>
            </a:r>
          </a:p>
        </p:txBody>
      </p:sp>
      <p:sp>
        <p:nvSpPr>
          <p:cNvPr id="31" name="Shape 31"/>
          <p:cNvSpPr>
            <a:spLocks noGrp="1"/>
          </p:cNvSpPr>
          <p:nvPr>
            <p:ph type="sldNum" sz="quarter" idx="2"/>
          </p:nvPr>
        </p:nvSpPr>
        <p:spPr>
          <a:xfrm>
            <a:off x="6311798" y="9251950"/>
            <a:ext cx="368504" cy="374600"/>
          </a:xfrm>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654800" y="419100"/>
            <a:ext cx="5588000" cy="86487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39" name="Shape 39"/>
          <p:cNvSpPr>
            <a:spLocks noGrp="1"/>
          </p:cNvSpPr>
          <p:nvPr>
            <p:ph type="title"/>
          </p:nvPr>
        </p:nvSpPr>
        <p:spPr>
          <a:xfrm>
            <a:off x="762000" y="419100"/>
            <a:ext cx="5384800" cy="4597400"/>
          </a:xfrm>
          <a:prstGeom prst="rect">
            <a:avLst/>
          </a:prstGeom>
        </p:spPr>
        <p:txBody>
          <a:bodyPr anchor="b"/>
          <a:lstStyle>
            <a:lvl1pPr>
              <a:defRPr sz="5200"/>
            </a:lvl1pPr>
          </a:lstStyle>
          <a:p>
            <a:r>
              <a:t>Title Text</a:t>
            </a:r>
          </a:p>
        </p:txBody>
      </p:sp>
      <p:sp>
        <p:nvSpPr>
          <p:cNvPr id="40" name="Shape 40"/>
          <p:cNvSpPr>
            <a:spLocks noGrp="1"/>
          </p:cNvSpPr>
          <p:nvPr>
            <p:ph type="body" sz="quarter" idx="1"/>
          </p:nvPr>
        </p:nvSpPr>
        <p:spPr>
          <a:xfrm>
            <a:off x="762000" y="5245100"/>
            <a:ext cx="5384800" cy="3810000"/>
          </a:xfrm>
          <a:prstGeom prst="rect">
            <a:avLst/>
          </a:prstGeom>
        </p:spPr>
        <p:txBody>
          <a:bodyPr anchor="t"/>
          <a:lstStyle>
            <a:lvl1pPr marL="0" indent="0" algn="ctr">
              <a:spcBef>
                <a:spcPts val="0"/>
              </a:spcBef>
              <a:buSzTx/>
              <a:buNone/>
              <a:defRPr sz="2400">
                <a:solidFill>
                  <a:srgbClr val="FFFFFF"/>
                </a:solidFill>
              </a:defRPr>
            </a:lvl1pPr>
            <a:lvl2pPr marL="0" indent="228600" algn="ctr">
              <a:spcBef>
                <a:spcPts val="0"/>
              </a:spcBef>
              <a:buSzTx/>
              <a:buNone/>
              <a:defRPr sz="2400">
                <a:solidFill>
                  <a:srgbClr val="FFFFFF"/>
                </a:solidFill>
              </a:defRPr>
            </a:lvl2pPr>
            <a:lvl3pPr marL="0" indent="457200" algn="ctr">
              <a:spcBef>
                <a:spcPts val="0"/>
              </a:spcBef>
              <a:buSzTx/>
              <a:buNone/>
              <a:defRPr sz="2400">
                <a:solidFill>
                  <a:srgbClr val="FFFFFF"/>
                </a:solidFill>
              </a:defRPr>
            </a:lvl3pPr>
            <a:lvl4pPr marL="0" indent="685800" algn="ctr">
              <a:spcBef>
                <a:spcPts val="0"/>
              </a:spcBef>
              <a:buSzTx/>
              <a:buNone/>
              <a:defRPr sz="2400">
                <a:solidFill>
                  <a:srgbClr val="FFFFFF"/>
                </a:solidFill>
              </a:defRPr>
            </a:lvl4pPr>
            <a:lvl5pPr marL="0" indent="91440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xfrm>
            <a:off x="6311798" y="9251950"/>
            <a:ext cx="368504" cy="374600"/>
          </a:xfrm>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
        <p:nvSpPr>
          <p:cNvPr id="59" name="Shape 59"/>
          <p:cNvSpPr/>
          <p:nvPr/>
        </p:nvSpPr>
        <p:spPr>
          <a:xfrm>
            <a:off x="385524" y="9233567"/>
            <a:ext cx="3297632" cy="424065"/>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2100"/>
            </a:lvl1pPr>
          </a:lstStyle>
          <a:p>
            <a:r>
              <a:t>© 2016 BNP &amp; Associates</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6" name="Shape 66"/>
          <p:cNvSpPr>
            <a:spLocks noGrp="1"/>
          </p:cNvSpPr>
          <p:nvPr>
            <p:ph type="pic" sz="half" idx="13"/>
          </p:nvPr>
        </p:nvSpPr>
        <p:spPr>
          <a:xfrm>
            <a:off x="6654800" y="2374900"/>
            <a:ext cx="5588000" cy="68072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67" name="Shape 67"/>
          <p:cNvSpPr>
            <a:spLocks noGrp="1"/>
          </p:cNvSpPr>
          <p:nvPr>
            <p:ph type="title"/>
          </p:nvPr>
        </p:nvSpPr>
        <p:spPr>
          <a:prstGeom prst="rect">
            <a:avLst/>
          </a:prstGeom>
        </p:spPr>
        <p:txBody>
          <a:bodyPr/>
          <a:lstStyle/>
          <a:p>
            <a:r>
              <a:t>Title Text</a:t>
            </a:r>
          </a:p>
        </p:txBody>
      </p:sp>
      <p:sp>
        <p:nvSpPr>
          <p:cNvPr id="68" name="Shape 68"/>
          <p:cNvSpPr>
            <a:spLocks noGrp="1"/>
          </p:cNvSpPr>
          <p:nvPr>
            <p:ph type="body" sz="half" idx="1"/>
          </p:nvPr>
        </p:nvSpPr>
        <p:spPr>
          <a:xfrm>
            <a:off x="762000" y="2374900"/>
            <a:ext cx="5384800" cy="6807200"/>
          </a:xfrm>
          <a:prstGeom prst="rect">
            <a:avLst/>
          </a:prstGeom>
        </p:spPr>
        <p:txBody>
          <a:bodyPr/>
          <a:lstStyle>
            <a:lvl1pPr marL="342900" indent="-342900">
              <a:spcBef>
                <a:spcPts val="3200"/>
              </a:spcBef>
              <a:buClr>
                <a:srgbClr val="EBEBEB"/>
              </a:buClr>
              <a:defRPr sz="2800"/>
            </a:lvl1pPr>
            <a:lvl2pPr marL="685800" indent="-342900">
              <a:spcBef>
                <a:spcPts val="3200"/>
              </a:spcBef>
              <a:buClr>
                <a:srgbClr val="EBEBEB"/>
              </a:buClr>
              <a:defRPr sz="2800"/>
            </a:lvl2pPr>
            <a:lvl3pPr marL="1028700" indent="-342900">
              <a:spcBef>
                <a:spcPts val="3200"/>
              </a:spcBef>
              <a:buClr>
                <a:srgbClr val="EBEBEB"/>
              </a:buClr>
              <a:defRPr sz="2800"/>
            </a:lvl3pPr>
            <a:lvl4pPr marL="1371600" indent="-342900">
              <a:spcBef>
                <a:spcPts val="3200"/>
              </a:spcBef>
              <a:buClr>
                <a:srgbClr val="EBEBEB"/>
              </a:buClr>
              <a:defRPr sz="2800"/>
            </a:lvl4pPr>
            <a:lvl5pPr marL="1714500" indent="-342900">
              <a:spcBef>
                <a:spcPts val="3200"/>
              </a:spcBef>
              <a:buClr>
                <a:srgbClr val="EBEBEB"/>
              </a:buClr>
              <a:defRPr sz="2800"/>
            </a:lvl5pPr>
          </a:lstStyle>
          <a:p>
            <a:r>
              <a:t>Body Level One</a:t>
            </a:r>
          </a:p>
          <a:p>
            <a:pPr lvl="1"/>
            <a:r>
              <a:t>Body Level Two</a:t>
            </a:r>
          </a:p>
          <a:p>
            <a:pPr lvl="2"/>
            <a:r>
              <a:t>Body Level Three</a:t>
            </a:r>
          </a:p>
          <a:p>
            <a:pPr lvl="3"/>
            <a:r>
              <a:t>Body Level Four</a:t>
            </a:r>
          </a:p>
          <a:p>
            <a:pPr lvl="4"/>
            <a:r>
              <a:t>Body Level Five</a:t>
            </a:r>
          </a:p>
        </p:txBody>
      </p:sp>
      <p:sp>
        <p:nvSpPr>
          <p:cNvPr id="69" name="Shape 69"/>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6" name="Shape 76"/>
          <p:cNvSpPr>
            <a:spLocks noGrp="1"/>
          </p:cNvSpPr>
          <p:nvPr>
            <p:ph type="body" idx="1"/>
          </p:nvPr>
        </p:nvSpPr>
        <p:spPr>
          <a:xfrm>
            <a:off x="762000" y="965200"/>
            <a:ext cx="11480800" cy="7823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7" name="Shape 77"/>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
        <p:nvSpPr>
          <p:cNvPr id="78" name="Shape 78"/>
          <p:cNvSpPr/>
          <p:nvPr/>
        </p:nvSpPr>
        <p:spPr>
          <a:xfrm>
            <a:off x="385524" y="9233567"/>
            <a:ext cx="3297632" cy="424065"/>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lgn="l">
              <a:defRPr sz="2100"/>
            </a:lvl1pPr>
          </a:lstStyle>
          <a:p>
            <a:r>
              <a:t>© 2016 BNP &amp; Associates</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5" name="Shape 85"/>
          <p:cNvSpPr>
            <a:spLocks noGrp="1"/>
          </p:cNvSpPr>
          <p:nvPr>
            <p:ph type="pic" sz="quarter" idx="13"/>
          </p:nvPr>
        </p:nvSpPr>
        <p:spPr>
          <a:xfrm>
            <a:off x="6680200" y="5626100"/>
            <a:ext cx="5588000" cy="34417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86" name="Shape 86"/>
          <p:cNvSpPr>
            <a:spLocks noGrp="1"/>
          </p:cNvSpPr>
          <p:nvPr>
            <p:ph type="pic" sz="half" idx="14"/>
          </p:nvPr>
        </p:nvSpPr>
        <p:spPr>
          <a:xfrm>
            <a:off x="6680200" y="419100"/>
            <a:ext cx="5588000" cy="49149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87" name="Shape 87"/>
          <p:cNvSpPr>
            <a:spLocks noGrp="1"/>
          </p:cNvSpPr>
          <p:nvPr>
            <p:ph type="pic" sz="half" idx="15"/>
          </p:nvPr>
        </p:nvSpPr>
        <p:spPr>
          <a:xfrm>
            <a:off x="762000" y="419100"/>
            <a:ext cx="5588000" cy="8648700"/>
          </a:xfrm>
          <a:prstGeom prst="rect">
            <a:avLst/>
          </a:prstGeom>
          <a:ln w="25400"/>
          <a:effectLst>
            <a:outerShdw blurRad="254000" dist="127000" dir="5400000" rotWithShape="0">
              <a:srgbClr val="000000">
                <a:alpha val="70000"/>
              </a:srgbClr>
            </a:outerShdw>
          </a:effectLst>
        </p:spPr>
        <p:txBody>
          <a:bodyPr lIns="91439" tIns="45719" rIns="91439" bIns="45719" anchor="t">
            <a:noAutofit/>
          </a:bodyPr>
          <a:lstStyle/>
          <a:p>
            <a:endParaRPr/>
          </a:p>
        </p:txBody>
      </p:sp>
      <p:sp>
        <p:nvSpPr>
          <p:cNvPr id="88" name="Shape 88"/>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5" name="Shape 95"/>
          <p:cNvSpPr>
            <a:spLocks noGrp="1"/>
          </p:cNvSpPr>
          <p:nvPr>
            <p:ph type="body" sz="quarter" idx="13"/>
          </p:nvPr>
        </p:nvSpPr>
        <p:spPr>
          <a:xfrm>
            <a:off x="1270000" y="6362700"/>
            <a:ext cx="10464800" cy="461059"/>
          </a:xfrm>
          <a:prstGeom prst="rect">
            <a:avLst/>
          </a:prstGeom>
        </p:spPr>
        <p:txBody>
          <a:bodyPr anchor="t">
            <a:spAutoFit/>
          </a:bodyPr>
          <a:lstStyle>
            <a:lvl1pPr marL="0" indent="0" algn="ctr">
              <a:lnSpc>
                <a:spcPct val="110000"/>
              </a:lnSpc>
              <a:spcBef>
                <a:spcPts val="0"/>
              </a:spcBef>
              <a:buSzTx/>
              <a:buNone/>
              <a:defRPr sz="2400" b="1" i="1">
                <a:solidFill>
                  <a:srgbClr val="FFFFFF"/>
                </a:solidFill>
                <a:latin typeface="+mn-lt"/>
                <a:ea typeface="+mn-ea"/>
                <a:cs typeface="+mn-cs"/>
                <a:sym typeface="Helvetica Neue"/>
              </a:defRPr>
            </a:lvl1pPr>
          </a:lstStyle>
          <a:p>
            <a:r>
              <a:t>–Johnny Appleseed</a:t>
            </a:r>
          </a:p>
        </p:txBody>
      </p:sp>
      <p:sp>
        <p:nvSpPr>
          <p:cNvPr id="96" name="Shape 96"/>
          <p:cNvSpPr>
            <a:spLocks noGrp="1"/>
          </p:cNvSpPr>
          <p:nvPr>
            <p:ph type="body" sz="quarter" idx="14"/>
          </p:nvPr>
        </p:nvSpPr>
        <p:spPr>
          <a:xfrm>
            <a:off x="1270000" y="4305300"/>
            <a:ext cx="10464800" cy="647700"/>
          </a:xfrm>
          <a:prstGeom prst="rect">
            <a:avLst/>
          </a:prstGeom>
        </p:spPr>
        <p:txBody>
          <a:bodyPr>
            <a:spAutoFit/>
          </a:bodyPr>
          <a:lstStyle>
            <a:lvl1pPr marL="0" indent="0" algn="ctr">
              <a:lnSpc>
                <a:spcPct val="110000"/>
              </a:lnSpc>
              <a:spcBef>
                <a:spcPts val="0"/>
              </a:spcBef>
              <a:buSzTx/>
              <a:buNone/>
              <a:defRPr sz="3600" b="1">
                <a:solidFill>
                  <a:srgbClr val="FFFFFF"/>
                </a:solidFill>
                <a:effectLst>
                  <a:outerShdw blurRad="50800" dist="25400" dir="5400000" rotWithShape="0">
                    <a:srgbClr val="020202"/>
                  </a:outerShdw>
                </a:effectLst>
                <a:latin typeface="+mn-lt"/>
                <a:ea typeface="+mn-ea"/>
                <a:cs typeface="+mn-cs"/>
                <a:sym typeface="Helvetica Neue"/>
              </a:defRPr>
            </a:lvl1pPr>
          </a:lstStyle>
          <a:p>
            <a:r>
              <a:t>“Type a quote here.” </a:t>
            </a:r>
          </a:p>
        </p:txBody>
      </p:sp>
      <p:sp>
        <p:nvSpPr>
          <p:cNvPr id="97" name="Shape 97"/>
          <p:cNvSpPr>
            <a:spLocks noGrp="1"/>
          </p:cNvSpPr>
          <p:nvPr>
            <p:ph type="sldNum" sz="quarter" idx="2"/>
          </p:nvPr>
        </p:nvSpPr>
        <p:spPr>
          <a:prstGeom prst="rect">
            <a:avLst/>
          </a:prstGeom>
        </p:spPr>
        <p:txBody>
          <a:bodyPr/>
          <a:lstStyle/>
          <a:p>
            <a:pPr>
              <a:defRPr>
                <a:effectLst/>
              </a:defRPr>
            </a:pPr>
            <a:fld id="{86CB4B4D-7CA3-9044-876B-883B54F8677D}" type="slidenum">
              <a:rPr/>
              <a:pPr>
                <a:defRPr>
                  <a:effectLst/>
                </a:def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762000" y="203200"/>
            <a:ext cx="11480800" cy="2146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sldNum" sz="quarter" idx="2"/>
          </p:nvPr>
        </p:nvSpPr>
        <p:spPr>
          <a:xfrm>
            <a:off x="6311798" y="9258300"/>
            <a:ext cx="368504" cy="374600"/>
          </a:xfrm>
          <a:prstGeom prst="rect">
            <a:avLst/>
          </a:prstGeom>
          <a:ln w="12700">
            <a:miter lim="400000"/>
          </a:ln>
        </p:spPr>
        <p:txBody>
          <a:bodyPr wrap="none" lIns="50800" tIns="50800" rIns="50800" bIns="50800">
            <a:spAutoFit/>
          </a:bodyPr>
          <a:lstStyle>
            <a:lvl1pPr>
              <a:defRPr sz="1800">
                <a:latin typeface="+mn-lt"/>
                <a:ea typeface="+mn-ea"/>
                <a:cs typeface="+mn-cs"/>
                <a:sym typeface="Helvetica Neue"/>
              </a:defRPr>
            </a:lvl1pPr>
          </a:lstStyle>
          <a:p>
            <a:pPr>
              <a:defRPr>
                <a:effectLst/>
              </a:defRPr>
            </a:pPr>
            <a:fld id="{86CB4B4D-7CA3-9044-876B-883B54F8677D}" type="slidenum">
              <a:rPr/>
              <a:pPr>
                <a:defRPr>
                  <a:effectLst/>
                </a:defRPr>
              </a:pPr>
              <a:t>‹#›</a:t>
            </a:fld>
            <a:endParaRPr/>
          </a:p>
        </p:txBody>
      </p:sp>
      <p:sp>
        <p:nvSpPr>
          <p:cNvPr id="4" name="Shape 4"/>
          <p:cNvSpPr>
            <a:spLocks noGrp="1"/>
          </p:cNvSpPr>
          <p:nvPr>
            <p:ph type="body" idx="1"/>
          </p:nvPr>
        </p:nvSpPr>
        <p:spPr>
          <a:xfrm>
            <a:off x="762000" y="2413000"/>
            <a:ext cx="11480800" cy="63627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5" name="Date Placeholder 4"/>
          <p:cNvSpPr>
            <a:spLocks noGrp="1"/>
          </p:cNvSpPr>
          <p:nvPr>
            <p:ph type="dt" sz="half" idx="2"/>
          </p:nvPr>
        </p:nvSpPr>
        <p:spPr>
          <a:xfrm>
            <a:off x="650875" y="9040813"/>
            <a:ext cx="3033713"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8AA559DE-19C8-4AA6-8EAC-DBBE0B6EBB3F}" type="datetimeFigureOut">
              <a:rPr lang="en-US" smtClean="0"/>
              <a:pPr/>
              <a:t>3/24/2017</a:t>
            </a:fld>
            <a:endParaRPr lang="en-US"/>
          </a:p>
        </p:txBody>
      </p:sp>
      <p:pic>
        <p:nvPicPr>
          <p:cNvPr id="6" name="Picture 29" descr="BNP_Logo"/>
          <p:cNvPicPr>
            <a:picLocks noChangeAspect="1" noChangeArrowheads="1"/>
          </p:cNvPicPr>
          <p:nvPr userDrawn="1"/>
        </p:nvPicPr>
        <p:blipFill>
          <a:blip r:embed="rId14"/>
          <a:srcRect/>
          <a:stretch>
            <a:fillRect/>
          </a:stretch>
        </p:blipFill>
        <p:spPr bwMode="auto">
          <a:xfrm>
            <a:off x="0" y="0"/>
            <a:ext cx="1524000" cy="822960"/>
          </a:xfrm>
          <a:prstGeom prst="rect">
            <a:avLst/>
          </a:prstGeom>
          <a:noFill/>
          <a:ln w="9525">
            <a:noFill/>
            <a:miter lim="800000"/>
            <a:headEnd/>
            <a:tailEnd/>
          </a:ln>
        </p:spPr>
      </p:pic>
      <p:pic>
        <p:nvPicPr>
          <p:cNvPr id="7" name="Picture 27" descr="small"/>
          <p:cNvPicPr>
            <a:picLocks noChangeAspect="1" noChangeArrowheads="1"/>
          </p:cNvPicPr>
          <p:nvPr userDrawn="1"/>
        </p:nvPicPr>
        <p:blipFill>
          <a:blip r:embed="rId15"/>
          <a:srcRect/>
          <a:stretch>
            <a:fillRect/>
          </a:stretch>
        </p:blipFill>
        <p:spPr bwMode="auto">
          <a:xfrm>
            <a:off x="11633200" y="0"/>
            <a:ext cx="1371600" cy="8382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1pPr>
      <a:lvl2pPr marL="0" marR="0" indent="2286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2pPr>
      <a:lvl3pPr marL="0" marR="0" indent="4572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3pPr>
      <a:lvl4pPr marL="0" marR="0" indent="6858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4pPr>
      <a:lvl5pPr marL="0" marR="0" indent="9144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5pPr>
      <a:lvl6pPr marL="0" marR="0" indent="11430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6pPr>
      <a:lvl7pPr marL="0" marR="0" indent="13716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7pPr>
      <a:lvl8pPr marL="0" marR="0" indent="16002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8pPr>
      <a:lvl9pPr marL="0" marR="0" indent="1828800" algn="ctr" defTabSz="584200" rtl="0" latinLnBrk="0">
        <a:lnSpc>
          <a:spcPct val="100000"/>
        </a:lnSpc>
        <a:spcBef>
          <a:spcPts val="0"/>
        </a:spcBef>
        <a:spcAft>
          <a:spcPts val="0"/>
        </a:spcAft>
        <a:buClrTx/>
        <a:buSzTx/>
        <a:buFontTx/>
        <a:buNone/>
        <a:tabLst/>
        <a:defRPr sz="6400" b="1" i="0" u="none" strike="noStrike" cap="none" spc="0" baseline="0">
          <a:ln>
            <a:noFill/>
          </a:ln>
          <a:solidFill>
            <a:srgbClr val="FFFFFF"/>
          </a:solidFill>
          <a:effectLst>
            <a:outerShdw blurRad="50800" dist="25400" dir="5400000" rotWithShape="0">
              <a:srgbClr val="000000"/>
            </a:outerShdw>
          </a:effectLst>
          <a:uFillTx/>
          <a:latin typeface="+mn-lt"/>
          <a:ea typeface="+mn-ea"/>
          <a:cs typeface="+mn-cs"/>
          <a:sym typeface="Helvetica Neue"/>
        </a:defRPr>
      </a:lvl9pPr>
    </p:titleStyle>
    <p:bodyStyle>
      <a:lvl1pPr marL="4064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1pPr>
      <a:lvl2pPr marL="8128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2pPr>
      <a:lvl3pPr marL="12192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3pPr>
      <a:lvl4pPr marL="16256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4pPr>
      <a:lvl5pPr marL="20320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5pPr>
      <a:lvl6pPr marL="24384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6pPr>
      <a:lvl7pPr marL="28448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7pPr>
      <a:lvl8pPr marL="32512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8pPr>
      <a:lvl9pPr marL="3657600" marR="0" indent="-406400" algn="l" defTabSz="584200" rtl="0" latinLnBrk="0">
        <a:lnSpc>
          <a:spcPct val="100000"/>
        </a:lnSpc>
        <a:spcBef>
          <a:spcPts val="4200"/>
        </a:spcBef>
        <a:spcAft>
          <a:spcPts val="0"/>
        </a:spcAft>
        <a:buClrTx/>
        <a:buSzPct val="75000"/>
        <a:buFontTx/>
        <a:buChar char="•"/>
        <a:tabLst/>
        <a:defRPr sz="3400" b="0" i="0" u="none" strike="noStrike" cap="none" spc="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np-associat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tags" Target="../tags/tag1.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ctrTitle"/>
          </p:nvPr>
        </p:nvSpPr>
        <p:spPr>
          <a:xfrm>
            <a:off x="762000" y="2057400"/>
            <a:ext cx="11480800" cy="1219200"/>
          </a:xfrm>
          <a:prstGeom prst="rect">
            <a:avLst/>
          </a:prstGeom>
        </p:spPr>
        <p:txBody>
          <a:bodyPr anchor="t">
            <a:normAutofit/>
          </a:bodyPr>
          <a:lstStyle/>
          <a:p>
            <a:r>
              <a:rPr sz="7200">
                <a:solidFill>
                  <a:srgbClr val="00B0F0"/>
                </a:solidFill>
                <a:latin typeface="Arial" pitchFamily="34" charset="0"/>
                <a:cs typeface="Arial" pitchFamily="34" charset="0"/>
              </a:rPr>
              <a:t>IEPF</a:t>
            </a:r>
          </a:p>
        </p:txBody>
      </p:sp>
      <p:sp>
        <p:nvSpPr>
          <p:cNvPr id="122" name="Shape 122"/>
          <p:cNvSpPr>
            <a:spLocks noGrp="1"/>
          </p:cNvSpPr>
          <p:nvPr>
            <p:ph type="subTitle" sz="quarter" idx="1"/>
          </p:nvPr>
        </p:nvSpPr>
        <p:spPr>
          <a:xfrm>
            <a:off x="762000" y="3352800"/>
            <a:ext cx="11480800" cy="2667000"/>
          </a:xfrm>
          <a:prstGeom prst="rect">
            <a:avLst/>
          </a:prstGeom>
        </p:spPr>
        <p:txBody>
          <a:bodyPr>
            <a:normAutofit/>
          </a:bodyPr>
          <a:lstStyle/>
          <a:p>
            <a:pPr defTabSz="368045">
              <a:lnSpc>
                <a:spcPct val="80000"/>
              </a:lnSpc>
              <a:defRPr sz="1890">
                <a:effectLst>
                  <a:outerShdw blurRad="32004" dist="16002" dir="5400000" rotWithShape="0">
                    <a:srgbClr val="000000"/>
                  </a:outerShdw>
                </a:effectLst>
              </a:defRPr>
            </a:pPr>
            <a:r>
              <a:rPr sz="4400">
                <a:solidFill>
                  <a:srgbClr val="00B0F0"/>
                </a:solidFill>
              </a:rPr>
              <a:t>BNP &amp; Associates</a:t>
            </a:r>
          </a:p>
          <a:p>
            <a:pPr defTabSz="368045">
              <a:lnSpc>
                <a:spcPct val="80000"/>
              </a:lnSpc>
              <a:defRPr sz="1890">
                <a:effectLst>
                  <a:outerShdw blurRad="32004" dist="16002" dir="5400000" rotWithShape="0">
                    <a:srgbClr val="000000"/>
                  </a:outerShdw>
                </a:effectLst>
              </a:defRPr>
            </a:pPr>
            <a:r>
              <a:rPr sz="4400">
                <a:solidFill>
                  <a:srgbClr val="00B0F0"/>
                </a:solidFill>
              </a:rPr>
              <a:t>Company Secretaries</a:t>
            </a:r>
          </a:p>
          <a:p>
            <a:pPr defTabSz="368045">
              <a:lnSpc>
                <a:spcPct val="80000"/>
              </a:lnSpc>
              <a:defRPr sz="1890">
                <a:effectLst>
                  <a:outerShdw blurRad="32004" dist="16002" dir="5400000" rotWithShape="0">
                    <a:srgbClr val="000000"/>
                  </a:outerShdw>
                </a:effectLst>
              </a:defRPr>
            </a:pPr>
            <a:r>
              <a:rPr sz="4400" u="sng">
                <a:hlinkClick r:id="rId2"/>
              </a:rPr>
              <a:t>www.bnp-associates.com</a:t>
            </a:r>
            <a:r>
              <a:rPr sz="4400"/>
              <a:t> </a:t>
            </a:r>
          </a:p>
        </p:txBody>
      </p:sp>
      <p:sp>
        <p:nvSpPr>
          <p:cNvPr id="123" name="Shape 123"/>
          <p:cNvSpPr>
            <a:spLocks noGrp="1"/>
          </p:cNvSpPr>
          <p:nvPr>
            <p:ph type="sldNum" sz="quarter" idx="2"/>
          </p:nvPr>
        </p:nvSpPr>
        <p:spPr>
          <a:xfrm>
            <a:off x="6375349" y="925195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a:t>
            </a:fld>
            <a:endParaRPr/>
          </a:p>
        </p:txBody>
      </p:sp>
      <p:pic>
        <p:nvPicPr>
          <p:cNvPr id="124" name="BNP email image.jpg"/>
          <p:cNvPicPr>
            <a:picLocks noChangeAspect="1"/>
          </p:cNvPicPr>
          <p:nvPr/>
        </p:nvPicPr>
        <p:blipFill>
          <a:blip r:embed="rId3">
            <a:extLst/>
          </a:blip>
          <a:stretch>
            <a:fillRect/>
          </a:stretch>
        </p:blipFill>
        <p:spPr>
          <a:xfrm>
            <a:off x="3149600" y="6019800"/>
            <a:ext cx="6781800" cy="32766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prstGeom prst="rect">
            <a:avLst/>
          </a:prstGeom>
        </p:spPr>
        <p:txBody>
          <a:bodyPr/>
          <a:lstStyle/>
          <a:p>
            <a:r>
              <a:rPr>
                <a:solidFill>
                  <a:schemeClr val="bg1">
                    <a:lumMod val="50000"/>
                  </a:schemeClr>
                </a:solidFill>
              </a:rPr>
              <a:t>Regular compliance - Rule 5</a:t>
            </a:r>
          </a:p>
        </p:txBody>
      </p:sp>
      <p:sp>
        <p:nvSpPr>
          <p:cNvPr id="158" name="Shape 158"/>
          <p:cNvSpPr>
            <a:spLocks noGrp="1"/>
          </p:cNvSpPr>
          <p:nvPr>
            <p:ph type="body" idx="1"/>
          </p:nvPr>
        </p:nvSpPr>
        <p:spPr>
          <a:prstGeom prst="rect">
            <a:avLst/>
          </a:prstGeom>
        </p:spPr>
        <p:txBody>
          <a:bodyPr>
            <a:normAutofit/>
          </a:bodyPr>
          <a:lstStyle/>
          <a:p>
            <a:r>
              <a:rPr>
                <a:solidFill>
                  <a:srgbClr val="002060"/>
                </a:solidFill>
              </a:rPr>
              <a:t>* Transfer of funds and thereafter file IEPF-1 within 30 days— Rule 5 for matters u/s.125(2)(a) to (n</a:t>
            </a:r>
            <a:r>
              <a:rPr smtClean="0">
                <a:solidFill>
                  <a:srgbClr val="002060"/>
                </a:solidFill>
              </a:rPr>
              <a:t>)</a:t>
            </a:r>
            <a:r>
              <a:rPr lang="en-US" dirty="0" smtClean="0">
                <a:solidFill>
                  <a:srgbClr val="002060"/>
                </a:solidFill>
              </a:rPr>
              <a:t>.. Rule 5 (7) refers to (h) to (m) of the said section…. </a:t>
            </a:r>
            <a:endParaRPr>
              <a:solidFill>
                <a:srgbClr val="002060"/>
              </a:solidFill>
            </a:endParaRPr>
          </a:p>
          <a:p>
            <a:r>
              <a:rPr>
                <a:solidFill>
                  <a:srgbClr val="002060"/>
                </a:solidFill>
              </a:rPr>
              <a:t>* Maintain records of investors whose funds transferred</a:t>
            </a:r>
          </a:p>
          <a:p>
            <a:r>
              <a:rPr>
                <a:solidFill>
                  <a:srgbClr val="002060"/>
                </a:solidFill>
              </a:rPr>
              <a:t>* Identify unclaimed amount u/s.125(2) as on AGM date till completion of 7 years and file IEPF-2 separately for each year, within 90 days of AGM - Rule 5(8</a:t>
            </a:r>
            <a:r>
              <a:rPr smtClean="0">
                <a:solidFill>
                  <a:srgbClr val="002060"/>
                </a:solidFill>
              </a:rPr>
              <a:t>)</a:t>
            </a:r>
            <a:endParaRPr lang="en-US" dirty="0" smtClean="0">
              <a:solidFill>
                <a:srgbClr val="002060"/>
              </a:solidFill>
            </a:endParaRPr>
          </a:p>
        </p:txBody>
      </p:sp>
      <p:sp>
        <p:nvSpPr>
          <p:cNvPr id="159" name="Shape 159"/>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10</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prstGeom prst="rect">
            <a:avLst/>
          </a:prstGeom>
        </p:spPr>
        <p:txBody>
          <a:bodyPr>
            <a:normAutofit/>
          </a:bodyPr>
          <a:lstStyle/>
          <a:p>
            <a:r>
              <a:rPr sz="6000">
                <a:solidFill>
                  <a:schemeClr val="bg1">
                    <a:lumMod val="50000"/>
                  </a:schemeClr>
                </a:solidFill>
              </a:rPr>
              <a:t>Regular Compliance - rule </a:t>
            </a:r>
            <a:r>
              <a:rPr sz="6000" smtClean="0">
                <a:solidFill>
                  <a:schemeClr val="bg1">
                    <a:lumMod val="50000"/>
                  </a:schemeClr>
                </a:solidFill>
              </a:rPr>
              <a:t>6</a:t>
            </a:r>
            <a:r>
              <a:rPr lang="en-US" sz="6000" dirty="0" smtClean="0">
                <a:solidFill>
                  <a:schemeClr val="bg1">
                    <a:lumMod val="50000"/>
                  </a:schemeClr>
                </a:solidFill>
              </a:rPr>
              <a:t> Revised</a:t>
            </a:r>
            <a:endParaRPr sz="6000">
              <a:solidFill>
                <a:schemeClr val="bg1">
                  <a:lumMod val="50000"/>
                </a:schemeClr>
              </a:solidFill>
            </a:endParaRPr>
          </a:p>
        </p:txBody>
      </p:sp>
      <p:sp>
        <p:nvSpPr>
          <p:cNvPr id="162" name="Shape 162"/>
          <p:cNvSpPr>
            <a:spLocks noGrp="1"/>
          </p:cNvSpPr>
          <p:nvPr>
            <p:ph type="body" idx="1"/>
          </p:nvPr>
        </p:nvSpPr>
        <p:spPr>
          <a:prstGeom prst="rect">
            <a:avLst/>
          </a:prstGeom>
        </p:spPr>
        <p:txBody>
          <a:bodyPr>
            <a:normAutofit fontScale="92500"/>
          </a:bodyPr>
          <a:lstStyle/>
          <a:p>
            <a:pPr marL="457090" indent="-457090" defTabSz="434982">
              <a:lnSpc>
                <a:spcPct val="90000"/>
              </a:lnSpc>
              <a:spcBef>
                <a:spcPts val="3100"/>
              </a:spcBef>
              <a:defRPr sz="3230">
                <a:effectLst>
                  <a:outerShdw blurRad="48260" dist="24130" dir="5400000" rotWithShape="0">
                    <a:srgbClr val="000000"/>
                  </a:outerShdw>
                </a:effectLst>
              </a:defRPr>
            </a:pPr>
            <a:r>
              <a:rPr lang="en-US" dirty="0" smtClean="0">
                <a:solidFill>
                  <a:srgbClr val="002060"/>
                </a:solidFill>
              </a:rPr>
              <a:t>Shares credited to Demat account to be opened by the IEPF Authority within 30 days of such shares due for transfer</a:t>
            </a:r>
          </a:p>
          <a:p>
            <a:pPr marL="457090" indent="-457090" defTabSz="434982">
              <a:lnSpc>
                <a:spcPct val="90000"/>
              </a:lnSpc>
              <a:spcBef>
                <a:spcPts val="3100"/>
              </a:spcBef>
              <a:defRPr sz="3230">
                <a:effectLst>
                  <a:outerShdw blurRad="48260" dist="24130" dir="5400000" rotWithShape="0">
                    <a:srgbClr val="000000"/>
                  </a:outerShdw>
                </a:effectLst>
              </a:defRPr>
            </a:pPr>
            <a:r>
              <a:rPr lang="en-US" dirty="0" smtClean="0">
                <a:solidFill>
                  <a:srgbClr val="002060"/>
                </a:solidFill>
              </a:rPr>
              <a:t>Corporate Action instead of physical transfer or using DIS</a:t>
            </a:r>
            <a:endParaRPr>
              <a:solidFill>
                <a:srgbClr val="002060"/>
              </a:solidFill>
            </a:endParaRPr>
          </a:p>
          <a:p>
            <a:pPr marL="1115839" lvl="1" indent="-457090" defTabSz="434982">
              <a:lnSpc>
                <a:spcPct val="90000"/>
              </a:lnSpc>
              <a:spcBef>
                <a:spcPts val="3100"/>
              </a:spcBef>
              <a:defRPr sz="3230">
                <a:effectLst>
                  <a:outerShdw blurRad="48260" dist="24130" dir="5400000" rotWithShape="0">
                    <a:srgbClr val="000000"/>
                  </a:outerShdw>
                </a:effectLst>
              </a:defRPr>
            </a:pPr>
            <a:r>
              <a:rPr>
                <a:solidFill>
                  <a:srgbClr val="002060"/>
                </a:solidFill>
              </a:rPr>
              <a:t>in respect of unpaid and unclaimed dividend for 7 consecutive years which would get over in next 3 months</a:t>
            </a:r>
          </a:p>
          <a:p>
            <a:pPr marL="457090" indent="-457090" defTabSz="434982">
              <a:lnSpc>
                <a:spcPct val="90000"/>
              </a:lnSpc>
              <a:spcBef>
                <a:spcPts val="3100"/>
              </a:spcBef>
              <a:defRPr sz="3230">
                <a:effectLst>
                  <a:outerShdw blurRad="48260" dist="24130" dir="5400000" rotWithShape="0">
                    <a:srgbClr val="000000"/>
                  </a:outerShdw>
                </a:effectLst>
              </a:defRPr>
            </a:pPr>
            <a:r>
              <a:rPr>
                <a:solidFill>
                  <a:srgbClr val="002060"/>
                </a:solidFill>
              </a:rPr>
              <a:t>Less: Court/Tribunal/Statutory Authority restraining transfer of shares and payment of dividend</a:t>
            </a:r>
          </a:p>
          <a:p>
            <a:pPr marL="457090" indent="-457090" defTabSz="434982">
              <a:lnSpc>
                <a:spcPct val="90000"/>
              </a:lnSpc>
              <a:spcBef>
                <a:spcPts val="3100"/>
              </a:spcBef>
              <a:defRPr sz="3230">
                <a:effectLst>
                  <a:outerShdw blurRad="48260" dist="24130" dir="5400000" rotWithShape="0">
                    <a:srgbClr val="000000"/>
                  </a:outerShdw>
                </a:effectLst>
              </a:defRPr>
            </a:pPr>
            <a:r>
              <a:rPr>
                <a:solidFill>
                  <a:srgbClr val="002060"/>
                </a:solidFill>
              </a:rPr>
              <a:t>simultaneously, 3 months before such contemplated transfer, publish on own website + advertisement in leading newspaper in English and regional language having wide circulation</a:t>
            </a:r>
          </a:p>
        </p:txBody>
      </p:sp>
      <p:sp>
        <p:nvSpPr>
          <p:cNvPr id="163" name="Shape 163"/>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11</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body" idx="1"/>
          </p:nvPr>
        </p:nvSpPr>
        <p:spPr>
          <a:prstGeom prst="rect">
            <a:avLst/>
          </a:prstGeom>
        </p:spPr>
        <p:txBody>
          <a:bodyPr/>
          <a:lstStyle/>
          <a:p>
            <a:pPr marL="417237" indent="-417237" defTabSz="413263">
              <a:lnSpc>
                <a:spcPct val="90000"/>
              </a:lnSpc>
              <a:spcBef>
                <a:spcPts val="2900"/>
              </a:spcBef>
              <a:defRPr sz="2992">
                <a:effectLst>
                  <a:outerShdw blurRad="44704" dist="22352" dir="5400000" rotWithShape="0">
                    <a:srgbClr val="000000"/>
                  </a:outerShdw>
                </a:effectLst>
              </a:defRPr>
            </a:pPr>
            <a:r>
              <a:rPr>
                <a:solidFill>
                  <a:srgbClr val="002060"/>
                </a:solidFill>
              </a:rPr>
              <a:t>Board shall authorise CS or other person to sign necessary documents </a:t>
            </a:r>
            <a:r>
              <a:rPr lang="en-US" dirty="0" smtClean="0">
                <a:solidFill>
                  <a:srgbClr val="002060"/>
                </a:solidFill>
              </a:rPr>
              <a:t>….. For </a:t>
            </a:r>
            <a:r>
              <a:rPr lang="en-US" dirty="0" err="1" smtClean="0">
                <a:solidFill>
                  <a:srgbClr val="002060"/>
                </a:solidFill>
              </a:rPr>
              <a:t>eg</a:t>
            </a:r>
            <a:r>
              <a:rPr lang="en-US" dirty="0" smtClean="0">
                <a:solidFill>
                  <a:srgbClr val="002060"/>
                </a:solidFill>
              </a:rPr>
              <a:t> issue of duplicate certificates, instructing the Depository for Corporate action</a:t>
            </a:r>
            <a:endParaRPr sz="3168">
              <a:solidFill>
                <a:srgbClr val="002060"/>
              </a:solidFill>
            </a:endParaRPr>
          </a:p>
          <a:p>
            <a:pPr marL="417237" indent="-417237" defTabSz="413263">
              <a:lnSpc>
                <a:spcPct val="90000"/>
              </a:lnSpc>
              <a:spcBef>
                <a:spcPts val="2900"/>
              </a:spcBef>
              <a:defRPr sz="2992">
                <a:effectLst>
                  <a:outerShdw blurRad="44704" dist="22352" dir="5400000" rotWithShape="0">
                    <a:srgbClr val="000000"/>
                  </a:outerShdw>
                </a:effectLst>
              </a:defRPr>
            </a:pPr>
            <a:r>
              <a:rPr>
                <a:solidFill>
                  <a:srgbClr val="002060"/>
                </a:solidFill>
              </a:rPr>
              <a:t>Furnish to IEPF details of shares transferred in IEPF-4 - ‘while effecting transfer’ means immediately/simultaneously</a:t>
            </a:r>
            <a:endParaRPr sz="3168">
              <a:solidFill>
                <a:srgbClr val="002060"/>
              </a:solidFill>
            </a:endParaRPr>
          </a:p>
          <a:p>
            <a:pPr marL="417237" indent="-417237" defTabSz="413263">
              <a:lnSpc>
                <a:spcPct val="90000"/>
              </a:lnSpc>
              <a:spcBef>
                <a:spcPts val="2900"/>
              </a:spcBef>
              <a:defRPr sz="2992">
                <a:effectLst>
                  <a:outerShdw blurRad="44704" dist="22352" dir="5400000" rotWithShape="0">
                    <a:srgbClr val="000000"/>
                  </a:outerShdw>
                </a:effectLst>
              </a:defRPr>
            </a:pPr>
            <a:r>
              <a:rPr>
                <a:solidFill>
                  <a:srgbClr val="002060"/>
                </a:solidFill>
              </a:rPr>
              <a:t>Company shall preserve details of shareholders whose shares are transferred to IEPF Suspense A/c (in name of Company)</a:t>
            </a:r>
            <a:endParaRPr sz="3168">
              <a:solidFill>
                <a:srgbClr val="002060"/>
              </a:solidFill>
            </a:endParaRPr>
          </a:p>
          <a:p>
            <a:pPr marL="417237" indent="-417237" defTabSz="413263">
              <a:lnSpc>
                <a:spcPct val="90000"/>
              </a:lnSpc>
              <a:spcBef>
                <a:spcPts val="2900"/>
              </a:spcBef>
              <a:defRPr sz="2992">
                <a:effectLst>
                  <a:outerShdw blurRad="44704" dist="22352" dir="5400000" rotWithShape="0">
                    <a:srgbClr val="000000"/>
                  </a:outerShdw>
                </a:effectLst>
              </a:defRPr>
            </a:pPr>
            <a:r>
              <a:rPr>
                <a:solidFill>
                  <a:srgbClr val="002060"/>
                </a:solidFill>
              </a:rPr>
              <a:t>After transfer of shares, if any bonus, split, consolidation, fraction etc. to be transferred to IEPF Suspense A/c - Rule 6(8)</a:t>
            </a:r>
            <a:endParaRPr sz="3168">
              <a:solidFill>
                <a:srgbClr val="002060"/>
              </a:solidFill>
            </a:endParaRPr>
          </a:p>
          <a:p>
            <a:pPr marL="417237" indent="-417237" defTabSz="413263">
              <a:lnSpc>
                <a:spcPct val="90000"/>
              </a:lnSpc>
              <a:spcBef>
                <a:spcPts val="2900"/>
              </a:spcBef>
              <a:defRPr sz="2992">
                <a:effectLst>
                  <a:outerShdw blurRad="44704" dist="22352" dir="5400000" rotWithShape="0">
                    <a:srgbClr val="000000"/>
                  </a:outerShdw>
                </a:effectLst>
              </a:defRPr>
            </a:pPr>
            <a:r>
              <a:rPr lang="en-US" dirty="0" smtClean="0">
                <a:solidFill>
                  <a:srgbClr val="002060"/>
                </a:solidFill>
              </a:rPr>
              <a:t>Any further </a:t>
            </a:r>
            <a:r>
              <a:rPr smtClean="0">
                <a:solidFill>
                  <a:srgbClr val="002060"/>
                </a:solidFill>
              </a:rPr>
              <a:t>dividend</a:t>
            </a:r>
            <a:r>
              <a:rPr>
                <a:solidFill>
                  <a:srgbClr val="002060"/>
                </a:solidFill>
              </a:rPr>
              <a:t>, after transfer of shares, transfer </a:t>
            </a:r>
            <a:r>
              <a:rPr lang="en-US" dirty="0" smtClean="0">
                <a:solidFill>
                  <a:srgbClr val="002060"/>
                </a:solidFill>
              </a:rPr>
              <a:t> such </a:t>
            </a:r>
            <a:r>
              <a:rPr smtClean="0">
                <a:solidFill>
                  <a:srgbClr val="002060"/>
                </a:solidFill>
              </a:rPr>
              <a:t>amount </a:t>
            </a:r>
            <a:r>
              <a:rPr>
                <a:solidFill>
                  <a:srgbClr val="002060"/>
                </a:solidFill>
              </a:rPr>
              <a:t>of dividend on shares so transferred to IEPF - per Rule 6(12)</a:t>
            </a:r>
            <a:endParaRPr sz="3168">
              <a:solidFill>
                <a:srgbClr val="002060"/>
              </a:solidFill>
            </a:endParaRPr>
          </a:p>
          <a:p>
            <a:pPr marL="417237" indent="-417237" defTabSz="413263">
              <a:lnSpc>
                <a:spcPct val="90000"/>
              </a:lnSpc>
              <a:spcBef>
                <a:spcPts val="2900"/>
              </a:spcBef>
              <a:defRPr sz="2992">
                <a:effectLst>
                  <a:outerShdw blurRad="44704" dist="22352" dir="5400000" rotWithShape="0">
                    <a:srgbClr val="000000"/>
                  </a:outerShdw>
                </a:effectLst>
              </a:defRPr>
            </a:pPr>
            <a:r>
              <a:rPr>
                <a:solidFill>
                  <a:srgbClr val="002060"/>
                </a:solidFill>
              </a:rPr>
              <a:t>Voting rights to remain frozen - Rule 6(6)</a:t>
            </a:r>
          </a:p>
        </p:txBody>
      </p:sp>
      <p:sp>
        <p:nvSpPr>
          <p:cNvPr id="166" name="Shape 166"/>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12</a:t>
            </a:fld>
            <a:endParaRPr/>
          </a:p>
        </p:txBody>
      </p:sp>
    </p:spTree>
  </p:cSld>
  <p:clrMapOvr>
    <a:masterClrMapping/>
  </p:clrMapOvr>
  <mc:AlternateContent xmlns:mc="http://schemas.openxmlformats.org/markup-compatibility/2006">
    <mc:Choice xmlns="" xmlns:p14="http://schemas.microsoft.com/office/powerpoint/2010/main" Requires="p14">
      <p:transition spd="med" advClick="1" p14:dur="1000">
        <p14:switch dir="l"/>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lumMod val="50000"/>
                  </a:schemeClr>
                </a:solidFill>
              </a:rPr>
              <a:t>Transfer of Physical shares</a:t>
            </a:r>
            <a:endParaRPr lang="en-US" dirty="0">
              <a:solidFill>
                <a:schemeClr val="bg1">
                  <a:lumMod val="50000"/>
                </a:schemeClr>
              </a:solidFill>
            </a:endParaRPr>
          </a:p>
        </p:txBody>
      </p:sp>
      <p:sp>
        <p:nvSpPr>
          <p:cNvPr id="4" name="Text Placeholder 3"/>
          <p:cNvSpPr>
            <a:spLocks noGrp="1"/>
          </p:cNvSpPr>
          <p:nvPr>
            <p:ph type="body" idx="1"/>
          </p:nvPr>
        </p:nvSpPr>
        <p:spPr/>
        <p:txBody>
          <a:bodyPr anchor="t">
            <a:normAutofit fontScale="92500" lnSpcReduction="10000"/>
          </a:bodyPr>
          <a:lstStyle/>
          <a:p>
            <a:pPr marL="514350" indent="-514350">
              <a:spcBef>
                <a:spcPts val="1800"/>
              </a:spcBef>
              <a:buFont typeface="Wingdings" pitchFamily="2" charset="2"/>
              <a:buChar char="Ø"/>
            </a:pPr>
            <a:r>
              <a:rPr lang="en-US" dirty="0" smtClean="0">
                <a:solidFill>
                  <a:srgbClr val="002060"/>
                </a:solidFill>
              </a:rPr>
              <a:t>Physical shares in possession</a:t>
            </a:r>
          </a:p>
          <a:p>
            <a:pPr marL="920750" lvl="1" indent="-514350">
              <a:spcBef>
                <a:spcPts val="1800"/>
              </a:spcBef>
              <a:buFont typeface="Wingdings" pitchFamily="2" charset="2"/>
              <a:buChar char="Ø"/>
            </a:pPr>
            <a:r>
              <a:rPr lang="en-US" dirty="0" smtClean="0">
                <a:solidFill>
                  <a:srgbClr val="002060"/>
                </a:solidFill>
              </a:rPr>
              <a:t>Cancel share certificates and do a credit Corporate action crediting IEPF Authority and move shares in ROM to Depository account… File IEPF 4 Rule 6(5)</a:t>
            </a:r>
          </a:p>
          <a:p>
            <a:pPr marL="920750" lvl="1" indent="-514350">
              <a:spcBef>
                <a:spcPts val="1800"/>
              </a:spcBef>
              <a:buNone/>
            </a:pPr>
            <a:r>
              <a:rPr lang="en-US" dirty="0" smtClean="0">
                <a:solidFill>
                  <a:srgbClr val="002060"/>
                </a:solidFill>
              </a:rPr>
              <a:t>Physical shares not in possession</a:t>
            </a:r>
          </a:p>
          <a:p>
            <a:pPr marL="920750" lvl="1" indent="-514350">
              <a:spcBef>
                <a:spcPts val="1800"/>
              </a:spcBef>
              <a:buFont typeface="Wingdings" pitchFamily="2" charset="2"/>
              <a:buChar char="Ø"/>
            </a:pPr>
            <a:r>
              <a:rPr lang="en-US" dirty="0" smtClean="0">
                <a:solidFill>
                  <a:srgbClr val="002060"/>
                </a:solidFill>
              </a:rPr>
              <a:t>Where certificates not available .. Follow procedure for issue of Duplicate… Application by person authorized</a:t>
            </a:r>
          </a:p>
          <a:p>
            <a:pPr marL="920750" lvl="1" indent="-514350">
              <a:spcBef>
                <a:spcPts val="1800"/>
              </a:spcBef>
              <a:buFont typeface="Wingdings" pitchFamily="2" charset="2"/>
              <a:buChar char="Ø"/>
            </a:pPr>
            <a:r>
              <a:rPr lang="en-US" dirty="0" smtClean="0">
                <a:solidFill>
                  <a:srgbClr val="002060"/>
                </a:solidFill>
              </a:rPr>
              <a:t>Cancellation remark “ Issued in lieu of share certificate no … for purpose of transfer to IEPF” “duplicate”</a:t>
            </a:r>
          </a:p>
          <a:p>
            <a:pPr marL="920750" lvl="1" indent="-514350">
              <a:spcBef>
                <a:spcPts val="1800"/>
              </a:spcBef>
              <a:buFont typeface="Wingdings" pitchFamily="2" charset="2"/>
              <a:buChar char="Ø"/>
            </a:pPr>
            <a:r>
              <a:rPr lang="en-US" dirty="0" smtClean="0">
                <a:solidFill>
                  <a:srgbClr val="002060"/>
                </a:solidFill>
              </a:rPr>
              <a:t>Credit CA and preserve records…infinity period</a:t>
            </a:r>
          </a:p>
          <a:p>
            <a:pPr marL="920750" lvl="1" indent="-514350">
              <a:spcBef>
                <a:spcPts val="1800"/>
              </a:spcBef>
              <a:buFont typeface="Wingdings" pitchFamily="2" charset="2"/>
              <a:buChar char="Ø"/>
            </a:pPr>
            <a:r>
              <a:rPr lang="en-US" dirty="0" smtClean="0">
                <a:solidFill>
                  <a:srgbClr val="002060"/>
                </a:solidFill>
              </a:rPr>
              <a:t>File IEPF 4</a:t>
            </a:r>
          </a:p>
          <a:p>
            <a:pPr marL="920750" lvl="1" indent="-514350">
              <a:buFont typeface="Wingdings" pitchFamily="2" charset="2"/>
              <a:buChar char="Ø"/>
            </a:pPr>
            <a:endParaRPr lang="en-US" dirty="0" smtClean="0"/>
          </a:p>
          <a:p>
            <a:pPr marL="920750" lvl="1" indent="-514350">
              <a:buFont typeface="Wingdings" pitchFamily="2" charset="2"/>
              <a:buChar char="Ø"/>
            </a:pPr>
            <a:endParaRPr lang="en-US"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lumMod val="50000"/>
                  </a:schemeClr>
                </a:solidFill>
              </a:rPr>
              <a:t>Transfer of Demat shares</a:t>
            </a:r>
            <a:endParaRPr lang="en-US" dirty="0">
              <a:solidFill>
                <a:schemeClr val="bg1">
                  <a:lumMod val="50000"/>
                </a:schemeClr>
              </a:solidFill>
            </a:endParaRPr>
          </a:p>
        </p:txBody>
      </p:sp>
      <p:sp>
        <p:nvSpPr>
          <p:cNvPr id="4" name="Text Placeholder 3"/>
          <p:cNvSpPr>
            <a:spLocks noGrp="1"/>
          </p:cNvSpPr>
          <p:nvPr>
            <p:ph type="body" idx="1"/>
          </p:nvPr>
        </p:nvSpPr>
        <p:spPr/>
        <p:txBody>
          <a:bodyPr anchor="t">
            <a:normAutofit/>
          </a:bodyPr>
          <a:lstStyle/>
          <a:p>
            <a:pPr marL="920750" lvl="1" indent="-514350">
              <a:spcBef>
                <a:spcPts val="1800"/>
              </a:spcBef>
              <a:buFont typeface="Wingdings" pitchFamily="2" charset="2"/>
              <a:buChar char="Ø"/>
            </a:pPr>
            <a:r>
              <a:rPr lang="en-US" dirty="0" smtClean="0">
                <a:solidFill>
                  <a:srgbClr val="002060"/>
                </a:solidFill>
              </a:rPr>
              <a:t>Shares held in Demat Form</a:t>
            </a:r>
          </a:p>
          <a:p>
            <a:pPr marL="920750" lvl="1" indent="-514350">
              <a:spcBef>
                <a:spcPts val="1800"/>
              </a:spcBef>
              <a:buFont typeface="Wingdings" pitchFamily="2" charset="2"/>
              <a:buChar char="Ø"/>
            </a:pPr>
            <a:r>
              <a:rPr lang="en-US" dirty="0" smtClean="0">
                <a:solidFill>
                  <a:srgbClr val="002060"/>
                </a:solidFill>
              </a:rPr>
              <a:t>Held in NSDL or CDSL</a:t>
            </a:r>
          </a:p>
          <a:p>
            <a:pPr marL="920750" lvl="1" indent="-514350">
              <a:spcBef>
                <a:spcPts val="1800"/>
              </a:spcBef>
              <a:buFont typeface="Wingdings" pitchFamily="2" charset="2"/>
              <a:buChar char="Ø"/>
            </a:pPr>
            <a:r>
              <a:rPr lang="en-US" dirty="0" smtClean="0">
                <a:solidFill>
                  <a:srgbClr val="002060"/>
                </a:solidFill>
              </a:rPr>
              <a:t>Carry out a corporate action separately for each depository….</a:t>
            </a:r>
          </a:p>
          <a:p>
            <a:pPr marL="920750" lvl="1" indent="-514350">
              <a:spcBef>
                <a:spcPts val="1800"/>
              </a:spcBef>
              <a:buFont typeface="Wingdings" pitchFamily="2" charset="2"/>
              <a:buChar char="Ø"/>
            </a:pPr>
            <a:r>
              <a:rPr lang="en-US" dirty="0" smtClean="0">
                <a:solidFill>
                  <a:srgbClr val="002060"/>
                </a:solidFill>
              </a:rPr>
              <a:t>Debit the investors account and credit the IEPF Authority account </a:t>
            </a:r>
          </a:p>
          <a:p>
            <a:pPr marL="920750" lvl="1" indent="-514350">
              <a:spcBef>
                <a:spcPts val="1800"/>
              </a:spcBef>
              <a:buFont typeface="Wingdings" pitchFamily="2" charset="2"/>
              <a:buChar char="Ø"/>
            </a:pPr>
            <a:r>
              <a:rPr lang="en-US" dirty="0" smtClean="0">
                <a:solidFill>
                  <a:srgbClr val="002060"/>
                </a:solidFill>
              </a:rPr>
              <a:t>Depository to effect the transfer respectively.</a:t>
            </a:r>
          </a:p>
          <a:p>
            <a:pPr marL="920750" lvl="1" indent="-514350">
              <a:spcBef>
                <a:spcPts val="1800"/>
              </a:spcBef>
              <a:buFont typeface="Wingdings" pitchFamily="2" charset="2"/>
              <a:buChar char="Ø"/>
            </a:pPr>
            <a:r>
              <a:rPr lang="en-US" dirty="0" smtClean="0">
                <a:solidFill>
                  <a:srgbClr val="002060"/>
                </a:solidFill>
              </a:rPr>
              <a:t>PRE SUPPOSES TWO ACCOUNTS BY IEPF AUTHORITY IN THE 2 DEPOSITORIES</a:t>
            </a:r>
          </a:p>
          <a:p>
            <a:pPr marL="920750" lvl="1" indent="-514350">
              <a:buFont typeface="Wingdings" pitchFamily="2" charset="2"/>
              <a:buChar char="Ø"/>
            </a:pPr>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xfrm>
            <a:off x="0" y="203200"/>
            <a:ext cx="13004800" cy="2146300"/>
          </a:xfrm>
          <a:prstGeom prst="rect">
            <a:avLst/>
          </a:prstGeom>
        </p:spPr>
        <p:txBody>
          <a:bodyPr>
            <a:normAutofit/>
          </a:bodyPr>
          <a:lstStyle/>
          <a:p>
            <a:r>
              <a:rPr sz="6000">
                <a:solidFill>
                  <a:schemeClr val="bg1">
                    <a:lumMod val="50000"/>
                  </a:schemeClr>
                </a:solidFill>
                <a:latin typeface="+mj-lt"/>
              </a:rPr>
              <a:t>Regular Compliance - Rule </a:t>
            </a:r>
            <a:r>
              <a:rPr sz="6000" smtClean="0">
                <a:solidFill>
                  <a:schemeClr val="bg1">
                    <a:lumMod val="50000"/>
                  </a:schemeClr>
                </a:solidFill>
                <a:latin typeface="+mj-lt"/>
              </a:rPr>
              <a:t>6</a:t>
            </a:r>
            <a:r>
              <a:rPr lang="en-US" sz="6000" dirty="0" smtClean="0">
                <a:solidFill>
                  <a:schemeClr val="bg1">
                    <a:lumMod val="50000"/>
                  </a:schemeClr>
                </a:solidFill>
                <a:latin typeface="+mj-lt"/>
              </a:rPr>
              <a:t> &amp;</a:t>
            </a:r>
            <a:r>
              <a:rPr sz="6000" smtClean="0">
                <a:solidFill>
                  <a:schemeClr val="bg1">
                    <a:lumMod val="50000"/>
                  </a:schemeClr>
                </a:solidFill>
                <a:latin typeface="+mj-lt"/>
              </a:rPr>
              <a:t> </a:t>
            </a:r>
            <a:r>
              <a:rPr sz="6000">
                <a:solidFill>
                  <a:schemeClr val="bg1">
                    <a:lumMod val="50000"/>
                  </a:schemeClr>
                </a:solidFill>
                <a:latin typeface="+mj-lt"/>
              </a:rPr>
              <a:t>8</a:t>
            </a:r>
          </a:p>
        </p:txBody>
      </p:sp>
      <p:sp>
        <p:nvSpPr>
          <p:cNvPr id="169" name="Shape 169"/>
          <p:cNvSpPr>
            <a:spLocks noGrp="1"/>
          </p:cNvSpPr>
          <p:nvPr>
            <p:ph type="body" idx="1"/>
          </p:nvPr>
        </p:nvSpPr>
        <p:spPr>
          <a:prstGeom prst="rect">
            <a:avLst/>
          </a:prstGeom>
        </p:spPr>
        <p:txBody>
          <a:bodyPr/>
          <a:lstStyle/>
          <a:p>
            <a:pPr marL="476336" indent="-476336" defTabSz="453297">
              <a:lnSpc>
                <a:spcPct val="90000"/>
              </a:lnSpc>
              <a:spcBef>
                <a:spcPts val="3200"/>
              </a:spcBef>
              <a:defRPr sz="3366">
                <a:effectLst>
                  <a:outerShdw blurRad="50292" dist="25146" dir="5400000" rotWithShape="0">
                    <a:srgbClr val="000000"/>
                  </a:outerShdw>
                </a:effectLst>
              </a:defRPr>
            </a:pPr>
            <a:r>
              <a:rPr>
                <a:solidFill>
                  <a:srgbClr val="002060"/>
                </a:solidFill>
              </a:rPr>
              <a:t>Inform to IEPF Authority in IEPF-3 within 30 days of end of FY about court/tribunal/statutory authority restraining such transfer of</a:t>
            </a:r>
            <a:r>
              <a:t> </a:t>
            </a:r>
            <a:r>
              <a:rPr u="sng">
                <a:solidFill>
                  <a:srgbClr val="FF0000"/>
                </a:solidFill>
              </a:rPr>
              <a:t>shares and payment of dividend</a:t>
            </a:r>
          </a:p>
          <a:p>
            <a:pPr marL="476336" indent="-476336" defTabSz="453297">
              <a:lnSpc>
                <a:spcPct val="90000"/>
              </a:lnSpc>
              <a:spcBef>
                <a:spcPts val="3200"/>
              </a:spcBef>
              <a:defRPr sz="3366">
                <a:effectLst>
                  <a:outerShdw blurRad="50292" dist="25146" dir="5400000" rotWithShape="0">
                    <a:srgbClr val="000000"/>
                  </a:outerShdw>
                </a:effectLst>
              </a:defRPr>
            </a:pPr>
            <a:r>
              <a:rPr>
                <a:solidFill>
                  <a:srgbClr val="002060"/>
                </a:solidFill>
              </a:rPr>
              <a:t>File IEPF-6 within 30 days of end of FY for amount due to be transferred in next FY [Rule 8(1)]</a:t>
            </a:r>
          </a:p>
          <a:p>
            <a:pPr marL="476336" indent="-476336" defTabSz="453297">
              <a:lnSpc>
                <a:spcPct val="90000"/>
              </a:lnSpc>
              <a:spcBef>
                <a:spcPts val="3200"/>
              </a:spcBef>
              <a:defRPr sz="3366">
                <a:effectLst>
                  <a:outerShdw blurRad="50292" dist="25146" dir="5400000" rotWithShape="0">
                    <a:srgbClr val="000000"/>
                  </a:outerShdw>
                </a:effectLst>
              </a:defRPr>
            </a:pPr>
            <a:r>
              <a:rPr lang="en-US" dirty="0" smtClean="0">
                <a:solidFill>
                  <a:srgbClr val="002060"/>
                </a:solidFill>
              </a:rPr>
              <a:t>W</a:t>
            </a:r>
            <a:r>
              <a:rPr smtClean="0">
                <a:solidFill>
                  <a:srgbClr val="002060"/>
                </a:solidFill>
              </a:rPr>
              <a:t>ithin </a:t>
            </a:r>
            <a:r>
              <a:rPr>
                <a:solidFill>
                  <a:srgbClr val="002060"/>
                </a:solidFill>
              </a:rPr>
              <a:t>30 days of closure of its accounts for the FY, details of funds due for transfer </a:t>
            </a:r>
            <a:r>
              <a:rPr lang="en-US" dirty="0" smtClean="0">
                <a:solidFill>
                  <a:srgbClr val="002060"/>
                </a:solidFill>
              </a:rPr>
              <a:t>as per IEPF 6 </a:t>
            </a:r>
            <a:r>
              <a:rPr smtClean="0">
                <a:solidFill>
                  <a:srgbClr val="002060"/>
                </a:solidFill>
              </a:rPr>
              <a:t>and actuall</a:t>
            </a:r>
            <a:r>
              <a:rPr lang="en-US" dirty="0" smtClean="0">
                <a:solidFill>
                  <a:srgbClr val="002060"/>
                </a:solidFill>
              </a:rPr>
              <a:t> amount </a:t>
            </a:r>
            <a:r>
              <a:rPr smtClean="0">
                <a:solidFill>
                  <a:srgbClr val="002060"/>
                </a:solidFill>
              </a:rPr>
              <a:t>transferred </a:t>
            </a:r>
            <a:r>
              <a:rPr>
                <a:solidFill>
                  <a:srgbClr val="002060"/>
                </a:solidFill>
              </a:rPr>
              <a:t>with reasons for deviation [Rule 8(2)]</a:t>
            </a:r>
          </a:p>
          <a:p>
            <a:pPr marL="476336" indent="-476336" defTabSz="453297">
              <a:lnSpc>
                <a:spcPct val="90000"/>
              </a:lnSpc>
              <a:spcBef>
                <a:spcPts val="3200"/>
              </a:spcBef>
              <a:defRPr sz="3366">
                <a:effectLst>
                  <a:outerShdw blurRad="50292" dist="25146" dir="5400000" rotWithShape="0">
                    <a:srgbClr val="000000"/>
                  </a:outerShdw>
                </a:effectLst>
              </a:defRPr>
            </a:pPr>
            <a:r>
              <a:rPr>
                <a:solidFill>
                  <a:srgbClr val="002060"/>
                </a:solidFill>
              </a:rPr>
              <a:t>First instance would be in </a:t>
            </a:r>
            <a:r>
              <a:rPr smtClean="0">
                <a:solidFill>
                  <a:srgbClr val="002060"/>
                </a:solidFill>
              </a:rPr>
              <a:t>201</a:t>
            </a:r>
            <a:r>
              <a:rPr lang="en-US" dirty="0" smtClean="0">
                <a:solidFill>
                  <a:srgbClr val="002060"/>
                </a:solidFill>
              </a:rPr>
              <a:t>7</a:t>
            </a:r>
            <a:endParaRPr>
              <a:solidFill>
                <a:srgbClr val="002060"/>
              </a:solidFill>
            </a:endParaRPr>
          </a:p>
        </p:txBody>
      </p:sp>
      <p:sp>
        <p:nvSpPr>
          <p:cNvPr id="170" name="Shape 17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15</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prstGeom prst="rect">
            <a:avLst/>
          </a:prstGeom>
        </p:spPr>
        <p:txBody>
          <a:bodyPr/>
          <a:lstStyle/>
          <a:p>
            <a:r>
              <a:rPr>
                <a:solidFill>
                  <a:schemeClr val="bg1">
                    <a:lumMod val="50000"/>
                  </a:schemeClr>
                </a:solidFill>
              </a:rPr>
              <a:t>Regular compliance</a:t>
            </a:r>
          </a:p>
        </p:txBody>
      </p:sp>
      <p:sp>
        <p:nvSpPr>
          <p:cNvPr id="173" name="Shape 173"/>
          <p:cNvSpPr>
            <a:spLocks noGrp="1"/>
          </p:cNvSpPr>
          <p:nvPr>
            <p:ph type="body" idx="1"/>
          </p:nvPr>
        </p:nvSpPr>
        <p:spPr>
          <a:prstGeom prst="rect">
            <a:avLst/>
          </a:prstGeom>
        </p:spPr>
        <p:txBody>
          <a:bodyPr/>
          <a:lstStyle/>
          <a:p>
            <a:pPr>
              <a:lnSpc>
                <a:spcPct val="90000"/>
              </a:lnSpc>
            </a:pPr>
            <a:r>
              <a:rPr>
                <a:solidFill>
                  <a:srgbClr val="002060"/>
                </a:solidFill>
              </a:rPr>
              <a:t>Ensure while handling claim for shares, transmission process is first completed - Rule 7(8) </a:t>
            </a:r>
          </a:p>
          <a:p>
            <a:pPr>
              <a:lnSpc>
                <a:spcPct val="90000"/>
              </a:lnSpc>
            </a:pPr>
            <a:r>
              <a:rPr>
                <a:solidFill>
                  <a:srgbClr val="002060"/>
                </a:solidFill>
              </a:rPr>
              <a:t>one claimant, one </a:t>
            </a:r>
            <a:r>
              <a:rPr lang="en-US" dirty="0" smtClean="0">
                <a:solidFill>
                  <a:srgbClr val="002060"/>
                </a:solidFill>
              </a:rPr>
              <a:t>consolidated </a:t>
            </a:r>
            <a:r>
              <a:rPr smtClean="0">
                <a:solidFill>
                  <a:srgbClr val="002060"/>
                </a:solidFill>
              </a:rPr>
              <a:t>claim </a:t>
            </a:r>
            <a:r>
              <a:rPr>
                <a:solidFill>
                  <a:srgbClr val="002060"/>
                </a:solidFill>
              </a:rPr>
              <a:t>in a FY - Rule </a:t>
            </a:r>
            <a:r>
              <a:rPr smtClean="0">
                <a:solidFill>
                  <a:srgbClr val="002060"/>
                </a:solidFill>
              </a:rPr>
              <a:t>7(</a:t>
            </a:r>
            <a:r>
              <a:rPr lang="en-US" dirty="0" smtClean="0">
                <a:solidFill>
                  <a:srgbClr val="002060"/>
                </a:solidFill>
              </a:rPr>
              <a:t>10</a:t>
            </a:r>
            <a:r>
              <a:rPr smtClean="0">
                <a:solidFill>
                  <a:srgbClr val="002060"/>
                </a:solidFill>
              </a:rPr>
              <a:t>) </a:t>
            </a:r>
            <a:endParaRPr>
              <a:solidFill>
                <a:srgbClr val="002060"/>
              </a:solidFill>
            </a:endParaRPr>
          </a:p>
          <a:p>
            <a:pPr>
              <a:lnSpc>
                <a:spcPct val="90000"/>
              </a:lnSpc>
            </a:pPr>
            <a:r>
              <a:rPr>
                <a:solidFill>
                  <a:srgbClr val="002060"/>
                </a:solidFill>
              </a:rPr>
              <a:t>Verify documents of claimant asap and send verification report to IEPF Authority within 15 days of receipt of claim - in the format to be specified by IEPF Authority along with documents submitted by Claimant</a:t>
            </a:r>
            <a:r>
              <a:rPr smtClean="0">
                <a:solidFill>
                  <a:srgbClr val="002060"/>
                </a:solidFill>
              </a:rPr>
              <a:t>.</a:t>
            </a:r>
            <a:r>
              <a:rPr lang="en-US" dirty="0" smtClean="0">
                <a:solidFill>
                  <a:srgbClr val="002060"/>
                </a:solidFill>
              </a:rPr>
              <a:t> Rule 7 (9)</a:t>
            </a:r>
            <a:endParaRPr>
              <a:solidFill>
                <a:srgbClr val="002060"/>
              </a:solidFill>
            </a:endParaRPr>
          </a:p>
        </p:txBody>
      </p:sp>
      <p:sp>
        <p:nvSpPr>
          <p:cNvPr id="174" name="Shape 17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16</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normAutofit/>
          </a:bodyPr>
          <a:lstStyle/>
          <a:p>
            <a:r>
              <a:rPr sz="9600">
                <a:solidFill>
                  <a:srgbClr val="002060"/>
                </a:solidFill>
              </a:rPr>
              <a:t>Practical issues</a:t>
            </a:r>
          </a:p>
        </p:txBody>
      </p:sp>
      <p:sp>
        <p:nvSpPr>
          <p:cNvPr id="177" name="Shape 17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17</a:t>
            </a:fld>
            <a:endParaRPr/>
          </a:p>
        </p:txBody>
      </p:sp>
    </p:spTree>
  </p:cSld>
  <p:clrMapOvr>
    <a:masterClrMapping/>
  </p:clrMapOvr>
  <mc:AlternateContent xmlns:mc="http://schemas.openxmlformats.org/markup-compatibility/2006">
    <mc:Choice xmlns="" xmlns:p14="http://schemas.microsoft.com/office/powerpoint/2010/main" Requires="p14">
      <p:transition spd="med" advClick="1" p14:dur="1000">
        <p14:rippl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prstGeom prst="rect">
            <a:avLst/>
          </a:prstGeom>
        </p:spPr>
        <p:txBody>
          <a:bodyPr/>
          <a:lstStyle/>
          <a:p>
            <a:r>
              <a:rPr>
                <a:solidFill>
                  <a:schemeClr val="bg1">
                    <a:lumMod val="50000"/>
                  </a:schemeClr>
                </a:solidFill>
              </a:rPr>
              <a:t>Rule 5 - IEPF-2 related issue</a:t>
            </a:r>
          </a:p>
        </p:txBody>
      </p:sp>
      <p:sp>
        <p:nvSpPr>
          <p:cNvPr id="180" name="Shape 180"/>
          <p:cNvSpPr>
            <a:spLocks noGrp="1"/>
          </p:cNvSpPr>
          <p:nvPr>
            <p:ph type="body" idx="1"/>
          </p:nvPr>
        </p:nvSpPr>
        <p:spPr>
          <a:prstGeom prst="rect">
            <a:avLst/>
          </a:prstGeom>
        </p:spPr>
        <p:txBody>
          <a:bodyPr>
            <a:normAutofit fontScale="92500"/>
          </a:bodyPr>
          <a:lstStyle/>
          <a:p>
            <a:pPr marL="522478" indent="-522478" defTabSz="493978">
              <a:lnSpc>
                <a:spcPct val="90000"/>
              </a:lnSpc>
              <a:spcBef>
                <a:spcPts val="3500"/>
              </a:spcBef>
              <a:defRPr sz="3740">
                <a:effectLst>
                  <a:outerShdw blurRad="43180" dist="21590" dir="5400000" rotWithShape="0">
                    <a:srgbClr val="000000"/>
                  </a:outerShdw>
                </a:effectLst>
              </a:defRPr>
            </a:pPr>
            <a:r>
              <a:rPr>
                <a:solidFill>
                  <a:srgbClr val="002060"/>
                </a:solidFill>
              </a:rPr>
              <a:t>IEPF-2: Unpaid and unclaimed as on AGM date ?</a:t>
            </a:r>
          </a:p>
          <a:p>
            <a:pPr marL="522478" indent="-522478" defTabSz="493978">
              <a:lnSpc>
                <a:spcPct val="90000"/>
              </a:lnSpc>
              <a:spcBef>
                <a:spcPts val="3500"/>
              </a:spcBef>
              <a:defRPr sz="3740">
                <a:effectLst>
                  <a:outerShdw blurRad="43180" dist="21590" dir="5400000" rotWithShape="0">
                    <a:srgbClr val="000000"/>
                  </a:outerShdw>
                </a:effectLst>
              </a:defRPr>
            </a:pPr>
            <a:r>
              <a:rPr>
                <a:solidFill>
                  <a:srgbClr val="002060"/>
                </a:solidFill>
              </a:rPr>
              <a:t>IEPF-2: Separately for each year till completion of 7 years</a:t>
            </a:r>
          </a:p>
          <a:p>
            <a:pPr marL="522478" indent="-522478" defTabSz="493978">
              <a:lnSpc>
                <a:spcPct val="90000"/>
              </a:lnSpc>
              <a:spcBef>
                <a:spcPts val="3500"/>
              </a:spcBef>
              <a:defRPr sz="3740">
                <a:effectLst>
                  <a:outerShdw blurRad="43180" dist="21590" dir="5400000" rotWithShape="0">
                    <a:srgbClr val="000000"/>
                  </a:outerShdw>
                </a:effectLst>
              </a:defRPr>
            </a:pPr>
            <a:r>
              <a:rPr>
                <a:solidFill>
                  <a:srgbClr val="002060"/>
                </a:solidFill>
              </a:rPr>
              <a:t>Lot of data and duplicate data with IEPF authority - may create confusion if not handled properly</a:t>
            </a:r>
          </a:p>
          <a:p>
            <a:pPr marL="522478" indent="-522478" defTabSz="493978">
              <a:lnSpc>
                <a:spcPct val="90000"/>
              </a:lnSpc>
              <a:spcBef>
                <a:spcPts val="3500"/>
              </a:spcBef>
              <a:defRPr sz="3740">
                <a:effectLst>
                  <a:outerShdw blurRad="43180" dist="21590" dir="5400000" rotWithShape="0">
                    <a:srgbClr val="000000"/>
                  </a:outerShdw>
                </a:effectLst>
              </a:defRPr>
            </a:pPr>
            <a:r>
              <a:rPr>
                <a:solidFill>
                  <a:srgbClr val="002060"/>
                </a:solidFill>
              </a:rPr>
              <a:t>IEPF-2 requires details of small shareholders and small depositors. Term ‘small depositor’ not defined</a:t>
            </a:r>
            <a:r>
              <a:rPr smtClean="0">
                <a:solidFill>
                  <a:srgbClr val="002060"/>
                </a:solidFill>
              </a:rPr>
              <a:t>?</a:t>
            </a:r>
            <a:r>
              <a:rPr lang="en-US" dirty="0" smtClean="0">
                <a:solidFill>
                  <a:srgbClr val="002060"/>
                </a:solidFill>
              </a:rPr>
              <a:t> Cos Act definition Nominal Value </a:t>
            </a:r>
            <a:r>
              <a:rPr lang="en-US" dirty="0" smtClean="0">
                <a:solidFill>
                  <a:srgbClr val="002060"/>
                </a:solidFill>
              </a:rPr>
              <a:t>20k</a:t>
            </a:r>
          </a:p>
          <a:p>
            <a:pPr marL="522478" indent="-522478" defTabSz="493978">
              <a:lnSpc>
                <a:spcPct val="90000"/>
              </a:lnSpc>
              <a:spcBef>
                <a:spcPts val="3500"/>
              </a:spcBef>
              <a:defRPr sz="3740">
                <a:effectLst>
                  <a:outerShdw blurRad="43180" dist="21590" dir="5400000" rotWithShape="0">
                    <a:srgbClr val="000000"/>
                  </a:outerShdw>
                </a:effectLst>
              </a:defRPr>
            </a:pPr>
            <a:r>
              <a:rPr lang="en-US" dirty="0" smtClean="0">
                <a:solidFill>
                  <a:srgbClr val="002060"/>
                </a:solidFill>
              </a:rPr>
              <a:t>Handling of shares held in Clearing member Pool a/c</a:t>
            </a:r>
            <a:endParaRPr>
              <a:solidFill>
                <a:srgbClr val="002060"/>
              </a:solidFill>
            </a:endParaRPr>
          </a:p>
        </p:txBody>
      </p:sp>
      <p:sp>
        <p:nvSpPr>
          <p:cNvPr id="181" name="Shape 18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18</a:t>
            </a:fld>
            <a:endParaRPr/>
          </a:p>
        </p:txBody>
      </p:sp>
    </p:spTree>
  </p:cSld>
  <p:clrMapOvr>
    <a:masterClrMapping/>
  </p:clrMapOvr>
  <mc:AlternateContent xmlns:mc="http://schemas.openxmlformats.org/markup-compatibility/2006">
    <mc:Choice xmlns="" xmlns:p14="http://schemas.microsoft.com/office/powerpoint/2010/main" Requires="p14">
      <p:transition spd="slow" advClick="1" p14:dur="1500">
        <p:dissolv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prstGeom prst="rect">
            <a:avLst/>
          </a:prstGeom>
        </p:spPr>
        <p:txBody>
          <a:bodyPr/>
          <a:lstStyle/>
          <a:p>
            <a:r>
              <a:rPr lang="en-US" dirty="0" smtClean="0">
                <a:solidFill>
                  <a:schemeClr val="bg1">
                    <a:lumMod val="50000"/>
                  </a:schemeClr>
                </a:solidFill>
              </a:rPr>
              <a:t>IEPF related</a:t>
            </a:r>
            <a:r>
              <a:rPr smtClean="0">
                <a:solidFill>
                  <a:schemeClr val="bg1">
                    <a:lumMod val="50000"/>
                  </a:schemeClr>
                </a:solidFill>
              </a:rPr>
              <a:t>- </a:t>
            </a:r>
            <a:r>
              <a:rPr>
                <a:solidFill>
                  <a:schemeClr val="bg1">
                    <a:lumMod val="50000"/>
                  </a:schemeClr>
                </a:solidFill>
              </a:rPr>
              <a:t>issues</a:t>
            </a:r>
          </a:p>
        </p:txBody>
      </p:sp>
      <p:sp>
        <p:nvSpPr>
          <p:cNvPr id="184" name="Shape 184"/>
          <p:cNvSpPr>
            <a:spLocks noGrp="1"/>
          </p:cNvSpPr>
          <p:nvPr>
            <p:ph type="body" idx="1"/>
          </p:nvPr>
        </p:nvSpPr>
        <p:spPr>
          <a:xfrm>
            <a:off x="558800" y="2057400"/>
            <a:ext cx="11684000" cy="6718300"/>
          </a:xfrm>
          <a:prstGeom prst="rect">
            <a:avLst/>
          </a:prstGeom>
        </p:spPr>
        <p:txBody>
          <a:bodyPr anchor="t">
            <a:normAutofit fontScale="92500" lnSpcReduction="20000"/>
          </a:bodyPr>
          <a:lstStyle/>
          <a:p>
            <a:pPr marL="473349" indent="-473349" defTabSz="487228">
              <a:spcBef>
                <a:spcPts val="3400"/>
              </a:spcBef>
            </a:pPr>
            <a:r>
              <a:rPr smtClean="0">
                <a:solidFill>
                  <a:srgbClr val="002060"/>
                </a:solidFill>
              </a:rPr>
              <a:t>Number </a:t>
            </a:r>
            <a:r>
              <a:rPr>
                <a:solidFill>
                  <a:srgbClr val="002060"/>
                </a:solidFill>
              </a:rPr>
              <a:t>of Shares to be transferred to the Fund is not clear if the holdings change (due to corporate action or transactions) during the 7 year period being considered for unclaimed and outstanding </a:t>
            </a:r>
            <a:r>
              <a:rPr smtClean="0">
                <a:solidFill>
                  <a:srgbClr val="002060"/>
                </a:solidFill>
              </a:rPr>
              <a:t>dividend</a:t>
            </a:r>
            <a:endParaRPr lang="en-US" dirty="0" smtClean="0">
              <a:solidFill>
                <a:srgbClr val="002060"/>
              </a:solidFill>
            </a:endParaRPr>
          </a:p>
          <a:p>
            <a:pPr marL="541492" indent="-541492" defTabSz="518457">
              <a:spcBef>
                <a:spcPts val="3600"/>
              </a:spcBef>
              <a:defRPr sz="3839">
                <a:effectLst>
                  <a:outerShdw blurRad="48768" dist="24384" dir="5400000" rotWithShape="0">
                    <a:srgbClr val="000000"/>
                  </a:outerShdw>
                </a:effectLst>
              </a:defRPr>
            </a:pPr>
            <a:r>
              <a:rPr lang="en-US" dirty="0" smtClean="0">
                <a:solidFill>
                  <a:srgbClr val="002060"/>
                </a:solidFill>
              </a:rPr>
              <a:t>whether closure of accounts means approval of financial statements? Rule 8(2)</a:t>
            </a:r>
          </a:p>
          <a:p>
            <a:pPr marL="541492" indent="-541492" defTabSz="518457">
              <a:spcBef>
                <a:spcPts val="3600"/>
              </a:spcBef>
              <a:defRPr sz="3839">
                <a:effectLst>
                  <a:outerShdw blurRad="48768" dist="24384" dir="5400000" rotWithShape="0">
                    <a:srgbClr val="000000"/>
                  </a:outerShdw>
                </a:effectLst>
              </a:defRPr>
            </a:pPr>
            <a:r>
              <a:rPr lang="en-US" dirty="0" smtClean="0">
                <a:solidFill>
                  <a:srgbClr val="002060"/>
                </a:solidFill>
              </a:rPr>
              <a:t>Where shares and/or amount claimed and paid to claimant by IEPF Authority, same needs to be communicated to Company - for effecting subsequent corporate action. No provision for this.</a:t>
            </a:r>
          </a:p>
          <a:p>
            <a:pPr marL="541492" indent="-541492" defTabSz="518457">
              <a:spcBef>
                <a:spcPts val="3600"/>
              </a:spcBef>
              <a:defRPr sz="3839">
                <a:effectLst>
                  <a:outerShdw blurRad="48768" dist="24384" dir="5400000" rotWithShape="0">
                    <a:srgbClr val="000000"/>
                  </a:outerShdw>
                </a:effectLst>
              </a:defRPr>
            </a:pPr>
            <a:r>
              <a:rPr lang="en-US" dirty="0" smtClean="0">
                <a:solidFill>
                  <a:srgbClr val="002060"/>
                </a:solidFill>
              </a:rPr>
              <a:t>For how long company to preserve records where shares/funds given back to claimant?</a:t>
            </a:r>
          </a:p>
          <a:p>
            <a:pPr marL="541492" indent="-541492" defTabSz="518457">
              <a:spcBef>
                <a:spcPts val="3600"/>
              </a:spcBef>
              <a:defRPr sz="3839">
                <a:effectLst>
                  <a:outerShdw blurRad="48768" dist="24384" dir="5400000" rotWithShape="0">
                    <a:srgbClr val="000000"/>
                  </a:outerShdw>
                </a:effectLst>
              </a:defRPr>
            </a:pPr>
            <a:endParaRPr lang="en-US" dirty="0" smtClean="0"/>
          </a:p>
          <a:p>
            <a:pPr marL="473349" indent="-473349" defTabSz="487228">
              <a:spcBef>
                <a:spcPts val="3400"/>
              </a:spcBef>
            </a:pPr>
            <a:endParaRPr/>
          </a:p>
        </p:txBody>
      </p:sp>
      <p:sp>
        <p:nvSpPr>
          <p:cNvPr id="185" name="Shape 18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19</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762000" y="203200"/>
            <a:ext cx="11480800" cy="1854200"/>
          </a:xfrm>
          <a:prstGeom prst="rect">
            <a:avLst/>
          </a:prstGeom>
        </p:spPr>
        <p:txBody>
          <a:bodyPr>
            <a:normAutofit fontScale="90000"/>
          </a:bodyPr>
          <a:lstStyle/>
          <a:p>
            <a:r>
              <a:rPr smtClean="0">
                <a:solidFill>
                  <a:schemeClr val="bg1">
                    <a:lumMod val="50000"/>
                  </a:schemeClr>
                </a:solidFill>
              </a:rPr>
              <a:t>Highlights</a:t>
            </a:r>
            <a:r>
              <a:rPr lang="en-US" dirty="0" smtClean="0">
                <a:solidFill>
                  <a:schemeClr val="bg1">
                    <a:lumMod val="50000"/>
                  </a:schemeClr>
                </a:solidFill>
              </a:rPr>
              <a:t> of IEPF rules as amended </a:t>
            </a:r>
            <a:endParaRPr>
              <a:solidFill>
                <a:schemeClr val="bg1">
                  <a:lumMod val="50000"/>
                </a:schemeClr>
              </a:solidFill>
            </a:endParaRPr>
          </a:p>
        </p:txBody>
      </p:sp>
      <p:sp>
        <p:nvSpPr>
          <p:cNvPr id="127" name="Shape 127"/>
          <p:cNvSpPr>
            <a:spLocks noGrp="1"/>
          </p:cNvSpPr>
          <p:nvPr>
            <p:ph type="body" idx="1"/>
          </p:nvPr>
        </p:nvSpPr>
        <p:spPr>
          <a:xfrm>
            <a:off x="558800" y="2133600"/>
            <a:ext cx="11811000" cy="6642100"/>
          </a:xfrm>
          <a:prstGeom prst="rect">
            <a:avLst/>
          </a:prstGeom>
        </p:spPr>
        <p:txBody>
          <a:bodyPr/>
          <a:lstStyle/>
          <a:p>
            <a:pPr marL="486262" indent="-486262" defTabSz="460225">
              <a:lnSpc>
                <a:spcPct val="80000"/>
              </a:lnSpc>
              <a:spcBef>
                <a:spcPts val="3200"/>
              </a:spcBef>
              <a:defRPr sz="2940">
                <a:effectLst>
                  <a:outerShdw blurRad="49784" dist="24892" dir="5400000" rotWithShape="0">
                    <a:srgbClr val="000000"/>
                  </a:outerShdw>
                </a:effectLst>
              </a:defRPr>
            </a:pPr>
            <a:r>
              <a:rPr>
                <a:solidFill>
                  <a:srgbClr val="002060"/>
                </a:solidFill>
              </a:rPr>
              <a:t>IEPF Authority constituted on 05</a:t>
            </a:r>
            <a:r>
              <a:rPr baseline="29074">
                <a:solidFill>
                  <a:srgbClr val="002060"/>
                </a:solidFill>
              </a:rPr>
              <a:t>th</a:t>
            </a:r>
            <a:r>
              <a:rPr>
                <a:solidFill>
                  <a:srgbClr val="002060"/>
                </a:solidFill>
              </a:rPr>
              <a:t> May 2016</a:t>
            </a:r>
          </a:p>
          <a:p>
            <a:pPr marL="486262" indent="-486262" defTabSz="460225">
              <a:lnSpc>
                <a:spcPct val="80000"/>
              </a:lnSpc>
              <a:spcBef>
                <a:spcPts val="3200"/>
              </a:spcBef>
              <a:defRPr sz="2940">
                <a:effectLst>
                  <a:outerShdw blurRad="49784" dist="24892" dir="5400000" rotWithShape="0">
                    <a:srgbClr val="000000"/>
                  </a:outerShdw>
                </a:effectLst>
              </a:defRPr>
            </a:pPr>
            <a:r>
              <a:rPr>
                <a:solidFill>
                  <a:srgbClr val="002060"/>
                </a:solidFill>
              </a:rPr>
              <a:t>IEPF Authority (Accounting, Audit, Transfer and Refund) Rules, </a:t>
            </a:r>
            <a:r>
              <a:rPr smtClean="0">
                <a:solidFill>
                  <a:srgbClr val="002060"/>
                </a:solidFill>
              </a:rPr>
              <a:t>2016</a:t>
            </a:r>
            <a:r>
              <a:rPr lang="en-US" dirty="0" smtClean="0">
                <a:solidFill>
                  <a:srgbClr val="002060"/>
                </a:solidFill>
              </a:rPr>
              <a:t> as amended on 28</a:t>
            </a:r>
            <a:r>
              <a:rPr lang="en-US" baseline="30000" dirty="0" smtClean="0">
                <a:solidFill>
                  <a:srgbClr val="002060"/>
                </a:solidFill>
              </a:rPr>
              <a:t>th</a:t>
            </a:r>
            <a:r>
              <a:rPr lang="en-US" dirty="0" smtClean="0">
                <a:solidFill>
                  <a:srgbClr val="002060"/>
                </a:solidFill>
              </a:rPr>
              <a:t> Feb 2017 ##</a:t>
            </a:r>
            <a:endParaRPr>
              <a:solidFill>
                <a:srgbClr val="002060"/>
              </a:solidFill>
            </a:endParaRPr>
          </a:p>
          <a:p>
            <a:pPr marL="486262" indent="-486262" defTabSz="460225">
              <a:lnSpc>
                <a:spcPct val="80000"/>
              </a:lnSpc>
              <a:spcBef>
                <a:spcPts val="3200"/>
              </a:spcBef>
              <a:defRPr sz="2940">
                <a:effectLst>
                  <a:outerShdw blurRad="49784" dist="24892" dir="5400000" rotWithShape="0">
                    <a:srgbClr val="000000"/>
                  </a:outerShdw>
                </a:effectLst>
              </a:defRPr>
            </a:pPr>
            <a:r>
              <a:rPr>
                <a:solidFill>
                  <a:srgbClr val="002060"/>
                </a:solidFill>
              </a:rPr>
              <a:t>* with effect from </a:t>
            </a:r>
            <a:r>
              <a:rPr lang="en-US" dirty="0" smtClean="0">
                <a:solidFill>
                  <a:srgbClr val="002060"/>
                </a:solidFill>
              </a:rPr>
              <a:t>28</a:t>
            </a:r>
            <a:r>
              <a:rPr lang="en-US" baseline="30000" dirty="0" smtClean="0">
                <a:solidFill>
                  <a:srgbClr val="002060"/>
                </a:solidFill>
              </a:rPr>
              <a:t>th</a:t>
            </a:r>
            <a:r>
              <a:rPr lang="en-US" dirty="0" smtClean="0">
                <a:solidFill>
                  <a:srgbClr val="002060"/>
                </a:solidFill>
              </a:rPr>
              <a:t> Feb 2017 ##</a:t>
            </a:r>
            <a:endParaRPr>
              <a:solidFill>
                <a:srgbClr val="002060"/>
              </a:solidFill>
            </a:endParaRPr>
          </a:p>
          <a:p>
            <a:pPr marL="486262" indent="-486262" defTabSz="460225">
              <a:lnSpc>
                <a:spcPct val="80000"/>
              </a:lnSpc>
              <a:spcBef>
                <a:spcPts val="3200"/>
              </a:spcBef>
              <a:defRPr sz="2940">
                <a:effectLst>
                  <a:outerShdw blurRad="49784" dist="24892" dir="5400000" rotWithShape="0">
                    <a:srgbClr val="000000"/>
                  </a:outerShdw>
                </a:effectLst>
              </a:defRPr>
            </a:pPr>
            <a:r>
              <a:rPr>
                <a:solidFill>
                  <a:srgbClr val="002060"/>
                </a:solidFill>
              </a:rPr>
              <a:t>* Investor can claim refund of funds transferred under Section 205C of Companies Act 1956</a:t>
            </a:r>
          </a:p>
          <a:p>
            <a:pPr marL="486262" indent="-486262" defTabSz="460225">
              <a:lnSpc>
                <a:spcPct val="80000"/>
              </a:lnSpc>
              <a:spcBef>
                <a:spcPts val="3200"/>
              </a:spcBef>
              <a:defRPr sz="2940">
                <a:effectLst>
                  <a:outerShdw blurRad="49784" dist="24892" dir="5400000" rotWithShape="0">
                    <a:srgbClr val="000000"/>
                  </a:outerShdw>
                </a:effectLst>
              </a:defRPr>
            </a:pPr>
            <a:r>
              <a:rPr>
                <a:solidFill>
                  <a:srgbClr val="002060"/>
                </a:solidFill>
              </a:rPr>
              <a:t>* Per MCA circular no.10/2016 dated 07 Sept. 2016:</a:t>
            </a:r>
          </a:p>
          <a:p>
            <a:pPr marL="486262" indent="-486262" defTabSz="460225">
              <a:lnSpc>
                <a:spcPct val="80000"/>
              </a:lnSpc>
              <a:spcBef>
                <a:spcPts val="3200"/>
              </a:spcBef>
              <a:defRPr sz="2940">
                <a:effectLst>
                  <a:outerShdw blurRad="49784" dist="24892" dir="5400000" rotWithShape="0">
                    <a:srgbClr val="000000"/>
                  </a:outerShdw>
                </a:effectLst>
              </a:defRPr>
            </a:pPr>
            <a:r>
              <a:rPr>
                <a:solidFill>
                  <a:srgbClr val="002060"/>
                </a:solidFill>
              </a:rPr>
              <a:t>IEPF-1 instead of Form INV-1 - no additional fees till </a:t>
            </a:r>
            <a:r>
              <a:rPr lang="en-US" dirty="0" smtClean="0">
                <a:solidFill>
                  <a:srgbClr val="002060"/>
                </a:solidFill>
              </a:rPr>
              <a:t>31</a:t>
            </a:r>
            <a:r>
              <a:rPr lang="en-US" baseline="30000" dirty="0" smtClean="0">
                <a:solidFill>
                  <a:srgbClr val="002060"/>
                </a:solidFill>
              </a:rPr>
              <a:t>st</a:t>
            </a:r>
            <a:r>
              <a:rPr lang="en-US" dirty="0" smtClean="0">
                <a:solidFill>
                  <a:srgbClr val="002060"/>
                </a:solidFill>
              </a:rPr>
              <a:t> May 2017 ###</a:t>
            </a:r>
            <a:endParaRPr>
              <a:solidFill>
                <a:srgbClr val="002060"/>
              </a:solidFill>
            </a:endParaRPr>
          </a:p>
          <a:p>
            <a:pPr marL="486262" indent="-486262" defTabSz="460225">
              <a:lnSpc>
                <a:spcPct val="80000"/>
              </a:lnSpc>
              <a:spcBef>
                <a:spcPts val="3200"/>
              </a:spcBef>
              <a:defRPr sz="2940">
                <a:effectLst>
                  <a:outerShdw blurRad="49784" dist="24892" dir="5400000" rotWithShape="0">
                    <a:srgbClr val="000000"/>
                  </a:outerShdw>
                </a:effectLst>
              </a:defRPr>
            </a:pPr>
            <a:r>
              <a:rPr lang="en-US" dirty="0" smtClean="0">
                <a:solidFill>
                  <a:srgbClr val="002060"/>
                </a:solidFill>
              </a:rPr>
              <a:t>F</a:t>
            </a:r>
            <a:r>
              <a:rPr smtClean="0">
                <a:solidFill>
                  <a:srgbClr val="002060"/>
                </a:solidFill>
              </a:rPr>
              <a:t>iling </a:t>
            </a:r>
            <a:r>
              <a:rPr>
                <a:solidFill>
                  <a:srgbClr val="002060"/>
                </a:solidFill>
              </a:rPr>
              <a:t>period </a:t>
            </a:r>
            <a:r>
              <a:rPr lang="en-US" dirty="0" smtClean="0">
                <a:solidFill>
                  <a:srgbClr val="002060"/>
                </a:solidFill>
              </a:rPr>
              <a:t>7</a:t>
            </a:r>
            <a:r>
              <a:rPr lang="en-US" baseline="30000" dirty="0" smtClean="0">
                <a:solidFill>
                  <a:srgbClr val="002060"/>
                </a:solidFill>
              </a:rPr>
              <a:t>th</a:t>
            </a:r>
            <a:r>
              <a:rPr lang="en-US" dirty="0" smtClean="0">
                <a:solidFill>
                  <a:srgbClr val="002060"/>
                </a:solidFill>
              </a:rPr>
              <a:t> September 2016 31</a:t>
            </a:r>
            <a:r>
              <a:rPr lang="en-US" baseline="30000" dirty="0" smtClean="0">
                <a:solidFill>
                  <a:srgbClr val="002060"/>
                </a:solidFill>
              </a:rPr>
              <a:t>st</a:t>
            </a:r>
            <a:r>
              <a:rPr lang="en-US" dirty="0" smtClean="0">
                <a:solidFill>
                  <a:srgbClr val="002060"/>
                </a:solidFill>
              </a:rPr>
              <a:t> may 2017..####</a:t>
            </a:r>
            <a:endParaRPr>
              <a:solidFill>
                <a:srgbClr val="002060"/>
              </a:solidFill>
            </a:endParaRPr>
          </a:p>
        </p:txBody>
      </p:sp>
      <p:sp>
        <p:nvSpPr>
          <p:cNvPr id="128" name="Shape 128"/>
          <p:cNvSpPr>
            <a:spLocks noGrp="1"/>
          </p:cNvSpPr>
          <p:nvPr>
            <p:ph type="sldNum" sz="quarter" idx="2"/>
          </p:nvPr>
        </p:nvSpPr>
        <p:spPr>
          <a:xfrm>
            <a:off x="6375349" y="925830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2</a:t>
            </a:fld>
            <a:endParaRPr/>
          </a:p>
        </p:txBody>
      </p:sp>
    </p:spTree>
  </p:cSld>
  <p:clrMapOvr>
    <a:masterClrMapping/>
  </p:clrMapOvr>
  <mc:AlternateContent xmlns:mc="http://schemas.openxmlformats.org/markup-compatibility/2006">
    <mc:Choice xmlns="" xmlns:p14="http://schemas.microsoft.com/office/powerpoint/2010/main" Requires="p14">
      <p:transition spd="slow" advClick="1" p14:dur="1500">
        <p:dissolv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prstGeom prst="rect">
            <a:avLst/>
          </a:prstGeom>
        </p:spPr>
        <p:txBody>
          <a:bodyPr/>
          <a:lstStyle>
            <a:lvl1pPr defTabSz="554990">
              <a:defRPr sz="6650">
                <a:effectLst>
                  <a:outerShdw blurRad="48260" dist="24130" dir="5400000" rotWithShape="0">
                    <a:srgbClr val="000000"/>
                  </a:outerShdw>
                </a:effectLst>
              </a:defRPr>
            </a:lvl1pPr>
          </a:lstStyle>
          <a:p>
            <a:r>
              <a:rPr>
                <a:solidFill>
                  <a:schemeClr val="bg1">
                    <a:lumMod val="50000"/>
                  </a:schemeClr>
                </a:solidFill>
              </a:rPr>
              <a:t>Rule 7(8)- transmission related issue</a:t>
            </a:r>
          </a:p>
        </p:txBody>
      </p:sp>
      <p:sp>
        <p:nvSpPr>
          <p:cNvPr id="200" name="Shape 200"/>
          <p:cNvSpPr>
            <a:spLocks noGrp="1"/>
          </p:cNvSpPr>
          <p:nvPr>
            <p:ph type="body" idx="1"/>
          </p:nvPr>
        </p:nvSpPr>
        <p:spPr>
          <a:xfrm>
            <a:off x="762000" y="2209800"/>
            <a:ext cx="11760200" cy="6565900"/>
          </a:xfrm>
          <a:prstGeom prst="rect">
            <a:avLst/>
          </a:prstGeom>
        </p:spPr>
        <p:txBody>
          <a:bodyPr anchor="t">
            <a:normAutofit/>
          </a:bodyPr>
          <a:lstStyle/>
          <a:p>
            <a:r>
              <a:rPr sz="4000">
                <a:solidFill>
                  <a:srgbClr val="002060"/>
                </a:solidFill>
              </a:rPr>
              <a:t>For shares in demat form, transmission is handled by DP. How will company handle this</a:t>
            </a:r>
            <a:r>
              <a:rPr sz="4000" smtClean="0">
                <a:solidFill>
                  <a:srgbClr val="002060"/>
                </a:solidFill>
              </a:rPr>
              <a:t>?</a:t>
            </a:r>
            <a:endParaRPr lang="en-US" sz="4000" dirty="0" smtClean="0">
              <a:solidFill>
                <a:srgbClr val="002060"/>
              </a:solidFill>
            </a:endParaRPr>
          </a:p>
          <a:p>
            <a:r>
              <a:rPr lang="en-US" sz="4000" dirty="0" smtClean="0">
                <a:solidFill>
                  <a:srgbClr val="002060"/>
                </a:solidFill>
              </a:rPr>
              <a:t>What could be the number of accounts to be opened and operated by the IEPF Authority….</a:t>
            </a:r>
          </a:p>
          <a:p>
            <a:r>
              <a:rPr lang="en-US" sz="4000" dirty="0" smtClean="0">
                <a:solidFill>
                  <a:srgbClr val="002060"/>
                </a:solidFill>
              </a:rPr>
              <a:t>One each in NSDL and CDSL and probably one separately in either of the 2 Depositories for shares held in physical being credited to the IEPF Authority</a:t>
            </a:r>
            <a:endParaRPr sz="4000">
              <a:solidFill>
                <a:srgbClr val="002060"/>
              </a:solidFill>
            </a:endParaRPr>
          </a:p>
        </p:txBody>
      </p:sp>
      <p:sp>
        <p:nvSpPr>
          <p:cNvPr id="201" name="Shape 20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20</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p:cNvSpPr>
          <p:nvPr>
            <p:ph type="title"/>
          </p:nvPr>
        </p:nvSpPr>
        <p:spPr>
          <a:prstGeom prst="rect">
            <a:avLst/>
          </a:prstGeom>
        </p:spPr>
        <p:txBody>
          <a:bodyPr/>
          <a:lstStyle/>
          <a:p>
            <a:r>
              <a:rPr>
                <a:solidFill>
                  <a:schemeClr val="bg1">
                    <a:lumMod val="50000"/>
                  </a:schemeClr>
                </a:solidFill>
              </a:rPr>
              <a:t>Other issues</a:t>
            </a:r>
          </a:p>
        </p:txBody>
      </p:sp>
      <p:sp>
        <p:nvSpPr>
          <p:cNvPr id="204" name="Shape 204"/>
          <p:cNvSpPr>
            <a:spLocks noGrp="1"/>
          </p:cNvSpPr>
          <p:nvPr>
            <p:ph type="body" idx="1"/>
          </p:nvPr>
        </p:nvSpPr>
        <p:spPr>
          <a:xfrm>
            <a:off x="762000" y="1828800"/>
            <a:ext cx="11480800" cy="6946900"/>
          </a:xfrm>
          <a:prstGeom prst="rect">
            <a:avLst/>
          </a:prstGeom>
        </p:spPr>
        <p:txBody>
          <a:bodyPr/>
          <a:lstStyle/>
          <a:p>
            <a:pPr marL="452279" indent="-452279" defTabSz="430404">
              <a:lnSpc>
                <a:spcPct val="90000"/>
              </a:lnSpc>
              <a:spcBef>
                <a:spcPts val="3000"/>
              </a:spcBef>
              <a:defRPr sz="3196">
                <a:effectLst>
                  <a:outerShdw blurRad="47752" dist="23876" dir="5400000" rotWithShape="0">
                    <a:srgbClr val="000000"/>
                  </a:outerShdw>
                </a:effectLst>
              </a:defRPr>
            </a:pPr>
            <a:r>
              <a:rPr>
                <a:solidFill>
                  <a:srgbClr val="002060"/>
                </a:solidFill>
              </a:rPr>
              <a:t>Shareholders details would be public and prone to misuse (by publishing on website and newspaper advertisement</a:t>
            </a:r>
            <a:r>
              <a:rPr smtClean="0">
                <a:solidFill>
                  <a:srgbClr val="002060"/>
                </a:solidFill>
              </a:rPr>
              <a:t>)</a:t>
            </a:r>
            <a:r>
              <a:rPr lang="en-US" dirty="0" smtClean="0">
                <a:solidFill>
                  <a:srgbClr val="002060"/>
                </a:solidFill>
              </a:rPr>
              <a:t>…. Companies advised to keep some check and balances….</a:t>
            </a:r>
          </a:p>
          <a:p>
            <a:pPr marL="452279" indent="-452279" defTabSz="430404">
              <a:lnSpc>
                <a:spcPct val="90000"/>
              </a:lnSpc>
              <a:spcBef>
                <a:spcPts val="3000"/>
              </a:spcBef>
              <a:defRPr sz="3196">
                <a:effectLst>
                  <a:outerShdw blurRad="47752" dist="23876" dir="5400000" rotWithShape="0">
                    <a:srgbClr val="000000"/>
                  </a:outerShdw>
                </a:effectLst>
              </a:defRPr>
            </a:pPr>
            <a:r>
              <a:rPr lang="en-US" dirty="0" smtClean="0">
                <a:solidFill>
                  <a:srgbClr val="002060"/>
                </a:solidFill>
              </a:rPr>
              <a:t>SOME GOOD SAMARITANS ON THE PROWL..</a:t>
            </a:r>
            <a:endParaRPr>
              <a:solidFill>
                <a:srgbClr val="002060"/>
              </a:solidFill>
            </a:endParaRPr>
          </a:p>
          <a:p>
            <a:pPr marL="452279" indent="-452279" defTabSz="430404">
              <a:lnSpc>
                <a:spcPct val="90000"/>
              </a:lnSpc>
              <a:spcBef>
                <a:spcPts val="3000"/>
              </a:spcBef>
              <a:defRPr sz="3196">
                <a:effectLst>
                  <a:outerShdw blurRad="47752" dist="23876" dir="5400000" rotWithShape="0">
                    <a:srgbClr val="000000"/>
                  </a:outerShdw>
                </a:effectLst>
              </a:defRPr>
            </a:pPr>
            <a:r>
              <a:rPr>
                <a:solidFill>
                  <a:srgbClr val="002060"/>
                </a:solidFill>
              </a:rPr>
              <a:t>After reading advertisement or upon receipt of intimation, if claim is filed 1/few days before transfer of shares in favour of IEPF Authority - no time would be left with Company/RTA.</a:t>
            </a:r>
          </a:p>
          <a:p>
            <a:pPr marL="452279" indent="-452279" defTabSz="430404">
              <a:lnSpc>
                <a:spcPct val="90000"/>
              </a:lnSpc>
              <a:spcBef>
                <a:spcPts val="3000"/>
              </a:spcBef>
              <a:defRPr sz="3196">
                <a:effectLst>
                  <a:outerShdw blurRad="47752" dist="23876" dir="5400000" rotWithShape="0">
                    <a:srgbClr val="000000"/>
                  </a:outerShdw>
                </a:effectLst>
              </a:defRPr>
            </a:pPr>
            <a:r>
              <a:rPr>
                <a:solidFill>
                  <a:srgbClr val="002060"/>
                </a:solidFill>
              </a:rPr>
              <a:t>What happens to Clause 5A of LA - shares could not be allotted due to insufficient information - and kept in Demat Suspense A/c by </a:t>
            </a:r>
            <a:r>
              <a:rPr smtClean="0">
                <a:solidFill>
                  <a:srgbClr val="002060"/>
                </a:solidFill>
              </a:rPr>
              <a:t>Company</a:t>
            </a:r>
            <a:endParaRPr>
              <a:solidFill>
                <a:srgbClr val="002060"/>
              </a:solidFill>
            </a:endParaRPr>
          </a:p>
        </p:txBody>
      </p:sp>
      <p:sp>
        <p:nvSpPr>
          <p:cNvPr id="205" name="Shape 20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21</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58801" y="533399"/>
          <a:ext cx="12115801" cy="8996815"/>
        </p:xfrm>
        <a:graphic>
          <a:graphicData uri="http://schemas.openxmlformats.org/drawingml/2006/table">
            <a:tbl>
              <a:tblPr/>
              <a:tblGrid>
                <a:gridCol w="1523999"/>
                <a:gridCol w="1524000"/>
                <a:gridCol w="1600200"/>
                <a:gridCol w="1143000"/>
                <a:gridCol w="1143000"/>
                <a:gridCol w="5181602"/>
              </a:tblGrid>
              <a:tr h="901133">
                <a:tc>
                  <a:txBody>
                    <a:bodyPr/>
                    <a:lstStyle/>
                    <a:p>
                      <a:pPr algn="ctr" fontAlgn="b"/>
                      <a:r>
                        <a:rPr lang="en-IN" sz="1600" b="1" i="0" u="none" strike="noStrike" dirty="0">
                          <a:solidFill>
                            <a:srgbClr val="000000"/>
                          </a:solidFill>
                          <a:latin typeface="Cambria"/>
                        </a:rPr>
                        <a:t>FORM NAME</a:t>
                      </a:r>
                      <a:endParaRPr lang="en-US" sz="1600" b="1" i="0" u="none" strike="noStrike" dirty="0">
                        <a:solidFill>
                          <a:srgbClr val="000000"/>
                        </a:solidFill>
                        <a:latin typeface="Cambria"/>
                      </a:endParaRPr>
                    </a:p>
                  </a:txBody>
                  <a:tcPr marL="6336" marR="6336" marT="63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Cambria"/>
                        </a:rPr>
                        <a:t>RULES</a:t>
                      </a:r>
                      <a:endParaRPr lang="en-US" sz="1600" b="1" i="0" u="none" strike="noStrike">
                        <a:solidFill>
                          <a:srgbClr val="000000"/>
                        </a:solidFill>
                        <a:latin typeface="Cambria"/>
                      </a:endParaRPr>
                    </a:p>
                  </a:txBody>
                  <a:tcPr marL="6336" marR="6336" marT="63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Cambria"/>
                        </a:rPr>
                        <a:t>PURPOSE</a:t>
                      </a:r>
                      <a:endParaRPr lang="en-US" sz="1600" b="1" i="0" u="none" strike="noStrike">
                        <a:solidFill>
                          <a:srgbClr val="000000"/>
                        </a:solidFill>
                        <a:latin typeface="Cambria"/>
                      </a:endParaRPr>
                    </a:p>
                  </a:txBody>
                  <a:tcPr marL="6336" marR="6336" marT="63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PERSON RESPONSIBLE</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Cambria"/>
                        </a:rPr>
                        <a:t>TYPE OF COMPLIANCES</a:t>
                      </a:r>
                      <a:endParaRPr lang="en-US" sz="1600" b="1" i="0" u="none" strike="noStrike">
                        <a:solidFill>
                          <a:srgbClr val="000000"/>
                        </a:solidFill>
                        <a:latin typeface="Cambria"/>
                      </a:endParaRPr>
                    </a:p>
                  </a:txBody>
                  <a:tcPr marL="6336" marR="6336" marT="63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1600" b="1" i="0" u="none" strike="noStrike">
                          <a:solidFill>
                            <a:srgbClr val="000000"/>
                          </a:solidFill>
                          <a:latin typeface="Cambria"/>
                        </a:rPr>
                        <a:t>COMPLIANCES</a:t>
                      </a:r>
                      <a:endParaRPr lang="en-US" sz="1600" b="1" i="0" u="none" strike="noStrike">
                        <a:solidFill>
                          <a:srgbClr val="000000"/>
                        </a:solidFill>
                        <a:latin typeface="Cambria"/>
                      </a:endParaRPr>
                    </a:p>
                  </a:txBody>
                  <a:tcPr marL="6336" marR="6336" marT="63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943">
                <a:tc>
                  <a:txBody>
                    <a:bodyPr/>
                    <a:lstStyle/>
                    <a:p>
                      <a:pPr algn="just" fontAlgn="t"/>
                      <a:r>
                        <a:rPr lang="en-IN" sz="1600" b="1" i="0" u="none" strike="noStrike">
                          <a:solidFill>
                            <a:srgbClr val="000000"/>
                          </a:solidFill>
                          <a:latin typeface="Cambria"/>
                        </a:rPr>
                        <a:t>Form No. IEPF-1</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a:solidFill>
                            <a:srgbClr val="000000"/>
                          </a:solidFill>
                          <a:latin typeface="Cambria"/>
                        </a:rPr>
                        <a:t>Rule 5 (4) of IEPF</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a:solidFill>
                            <a:srgbClr val="000000"/>
                          </a:solidFill>
                          <a:latin typeface="Cambria"/>
                        </a:rPr>
                        <a:t>Statement of amounts credited to Investor Education and Protection Fund</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Company</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General</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800" b="1" i="0" u="none" strike="noStrike">
                          <a:solidFill>
                            <a:srgbClr val="000000"/>
                          </a:solidFill>
                          <a:latin typeface="Cambria"/>
                        </a:rPr>
                        <a:t>Along with a copy of challan / acknowledgement (in case of NEFT) as required, furnish a statement containing details of such transfer to the Authority within 30 days of the submission of the challan.</a:t>
                      </a:r>
                      <a:endParaRPr lang="en-US" sz="18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9570">
                <a:tc>
                  <a:txBody>
                    <a:bodyPr/>
                    <a:lstStyle/>
                    <a:p>
                      <a:pPr algn="just" fontAlgn="t"/>
                      <a:r>
                        <a:rPr lang="en-IN" sz="1600" b="1" i="0" u="none" strike="noStrike">
                          <a:solidFill>
                            <a:srgbClr val="000000"/>
                          </a:solidFill>
                          <a:latin typeface="Cambria"/>
                        </a:rPr>
                        <a:t>Form No. IEPF-2</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a:solidFill>
                            <a:srgbClr val="000000"/>
                          </a:solidFill>
                          <a:latin typeface="Cambria"/>
                        </a:rPr>
                        <a:t>Rule 5 (8) of IEPF</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a:solidFill>
                            <a:srgbClr val="000000"/>
                          </a:solidFill>
                          <a:latin typeface="Cambria"/>
                        </a:rPr>
                        <a:t>Statement of unclaimed and unpaid amounts</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Company</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Immediate</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n-IN" sz="1800" b="1" i="0" u="none" strike="noStrike" dirty="0">
                          <a:solidFill>
                            <a:srgbClr val="000000"/>
                          </a:solidFill>
                          <a:latin typeface="Cambria"/>
                        </a:rPr>
                        <a:t>Intimate the Authority within a period of 90 days after the holding of Annual General Meeting (AGM) or the date on which AGM should have been held or in case of extension of AGM and every year thereafter till completion of 7 years period.</a:t>
                      </a:r>
                      <a:endParaRPr lang="en-US" sz="1800" b="1" i="0" u="none" strike="noStrike" dirty="0">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7878">
                <a:tc rowSpan="3">
                  <a:txBody>
                    <a:bodyPr/>
                    <a:lstStyle/>
                    <a:p>
                      <a:pPr algn="just" fontAlgn="t"/>
                      <a:r>
                        <a:rPr lang="en-IN" sz="1600" b="1" i="0" u="none" strike="noStrike">
                          <a:solidFill>
                            <a:srgbClr val="000000"/>
                          </a:solidFill>
                          <a:latin typeface="Cambria"/>
                        </a:rPr>
                        <a:t>Form No. IEPF-3</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fontAlgn="t"/>
                      <a:r>
                        <a:rPr lang="en-IN" sz="1600" b="1" i="0" u="none" strike="noStrike">
                          <a:solidFill>
                            <a:srgbClr val="000000"/>
                          </a:solidFill>
                          <a:latin typeface="Cambria"/>
                        </a:rPr>
                        <a:t>Section 124 (6) of the Companies Act, 2013 and Rule 6 (3) of IEPF</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fontAlgn="t"/>
                      <a:r>
                        <a:rPr lang="en-IN" sz="1600" b="1" i="0" u="none" strike="noStrike">
                          <a:solidFill>
                            <a:srgbClr val="000000"/>
                          </a:solidFill>
                          <a:latin typeface="Cambria"/>
                        </a:rPr>
                        <a:t>Statement of shares and unclaimed or unpaid dividend not transferred to the Investor Education and Protection Fund</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a:solidFill>
                            <a:srgbClr val="000000"/>
                          </a:solidFill>
                          <a:latin typeface="Cambria"/>
                        </a:rPr>
                        <a:t>Company</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a:solidFill>
                            <a:srgbClr val="000000"/>
                          </a:solidFill>
                          <a:latin typeface="Cambria"/>
                        </a:rPr>
                        <a:t>General</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r>
                        <a:rPr lang="en-IN" sz="1800" b="1" i="0" u="none" strike="noStrike" dirty="0">
                          <a:solidFill>
                            <a:srgbClr val="000000"/>
                          </a:solidFill>
                          <a:latin typeface="Cambria"/>
                        </a:rPr>
                        <a:t>If there is any specific order of Court or Tribunal or statutory authority restraining any transfer of such shares and payment of dividend then company shall not transfer such shares to the Fund</a:t>
                      </a:r>
                      <a:r>
                        <a:rPr lang="en-IN" sz="1800" b="1" i="0" u="none" strike="noStrike" dirty="0" smtClean="0">
                          <a:solidFill>
                            <a:srgbClr val="000000"/>
                          </a:solidFill>
                          <a:latin typeface="Cambria"/>
                        </a:rPr>
                        <a:t>.</a:t>
                      </a:r>
                      <a:endParaRPr lang="en-US" sz="1800" b="1" i="0" u="none" strike="noStrike" dirty="0">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098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b"/>
                      <a:r>
                        <a:rPr lang="en-IN" sz="1800" b="1" i="0" u="none" strike="noStrike">
                          <a:solidFill>
                            <a:srgbClr val="000000"/>
                          </a:solidFill>
                          <a:latin typeface="Cambria"/>
                        </a:rPr>
                        <a:t> </a:t>
                      </a:r>
                      <a:endParaRPr lang="en-US" sz="1800" b="1" i="0" u="none" strike="noStrike">
                        <a:solidFill>
                          <a:srgbClr val="000000"/>
                        </a:solidFill>
                        <a:latin typeface="Cambria"/>
                      </a:endParaRPr>
                    </a:p>
                  </a:txBody>
                  <a:tcPr marL="6336" marR="6336" marT="63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374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b"/>
                      <a:r>
                        <a:rPr lang="en-IN" sz="1800" b="1" i="0" u="none" strike="noStrike" dirty="0">
                          <a:solidFill>
                            <a:srgbClr val="000000"/>
                          </a:solidFill>
                          <a:latin typeface="Cambria"/>
                        </a:rPr>
                        <a:t>Furnish details of such shares and unpaid dividend within 30 days from the end of financial year along with the copy of the order</a:t>
                      </a:r>
                      <a:endParaRPr lang="en-US" sz="1800" b="1" i="0" u="none" strike="noStrike" dirty="0">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036475">
                <a:tc>
                  <a:txBody>
                    <a:bodyPr/>
                    <a:lstStyle/>
                    <a:p>
                      <a:pPr algn="just" fontAlgn="t"/>
                      <a:r>
                        <a:rPr lang="en-IN" sz="1600" b="1" i="0" u="none" strike="noStrike">
                          <a:solidFill>
                            <a:srgbClr val="000000"/>
                          </a:solidFill>
                          <a:latin typeface="Cambria"/>
                        </a:rPr>
                        <a:t>Form No. IEPF-4</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a:solidFill>
                            <a:srgbClr val="000000"/>
                          </a:solidFill>
                          <a:latin typeface="Cambria"/>
                        </a:rPr>
                        <a:t>Rule 6 (5) of IEPF</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a:solidFill>
                            <a:srgbClr val="000000"/>
                          </a:solidFill>
                          <a:latin typeface="Cambria"/>
                        </a:rPr>
                        <a:t>Statement of shares transferred to the Investor Education and Protection Fund</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Company</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1600" b="1" i="0" u="none" strike="noStrike">
                          <a:solidFill>
                            <a:srgbClr val="000000"/>
                          </a:solidFill>
                          <a:latin typeface="Cambria"/>
                        </a:rPr>
                        <a:t>General</a:t>
                      </a:r>
                      <a:endParaRPr lang="en-US" sz="1600" b="1" i="0" u="none" strike="noStrike">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800" b="1" i="0" u="none" strike="noStrike" dirty="0">
                          <a:solidFill>
                            <a:srgbClr val="000000"/>
                          </a:solidFill>
                          <a:latin typeface="Cambria"/>
                        </a:rPr>
                        <a:t>After the completion of transfer of shares, furnish a statement to the Authority containing details of such transfer.</a:t>
                      </a:r>
                      <a:endParaRPr lang="en-US" sz="1800" b="1" i="0" u="none" strike="noStrike" dirty="0">
                        <a:solidFill>
                          <a:srgbClr val="000000"/>
                        </a:solidFill>
                        <a:latin typeface="Cambria"/>
                      </a:endParaRPr>
                    </a:p>
                  </a:txBody>
                  <a:tcPr marL="6336" marR="6336" marT="63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30201" y="969220"/>
          <a:ext cx="12344400" cy="7719275"/>
        </p:xfrm>
        <a:graphic>
          <a:graphicData uri="http://schemas.openxmlformats.org/drawingml/2006/table">
            <a:tbl>
              <a:tblPr/>
              <a:tblGrid>
                <a:gridCol w="1295399"/>
                <a:gridCol w="1371600"/>
                <a:gridCol w="1752600"/>
                <a:gridCol w="1066800"/>
                <a:gridCol w="1066800"/>
                <a:gridCol w="5791201"/>
              </a:tblGrid>
              <a:tr h="1729696">
                <a:tc rowSpan="3">
                  <a:txBody>
                    <a:bodyPr/>
                    <a:lstStyle/>
                    <a:p>
                      <a:pPr algn="just" fontAlgn="t"/>
                      <a:r>
                        <a:rPr lang="en-IN" sz="1600" b="1" i="0" u="none" strike="noStrike">
                          <a:solidFill>
                            <a:srgbClr val="000000"/>
                          </a:solidFill>
                          <a:latin typeface="Cambria"/>
                        </a:rPr>
                        <a:t>Form No. IEPF-5</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fontAlgn="t"/>
                      <a:r>
                        <a:rPr lang="en-IN" sz="1600" b="1" i="0" u="none" strike="noStrike">
                          <a:solidFill>
                            <a:srgbClr val="000000"/>
                          </a:solidFill>
                          <a:latin typeface="Cambria"/>
                        </a:rPr>
                        <a:t>Section 125 (3) of the Companies Act, 2013 and Rule 7 (1) of IEPF</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fontAlgn="t"/>
                      <a:r>
                        <a:rPr lang="en-IN" sz="1600" b="1" i="0" u="none" strike="noStrike" dirty="0">
                          <a:solidFill>
                            <a:srgbClr val="000000"/>
                          </a:solidFill>
                          <a:latin typeface="Cambria"/>
                        </a:rPr>
                        <a:t>Application to the authority for claiming unpaid amounts and shares out of Investor Education and Protection Fund (IEPF)</a:t>
                      </a:r>
                      <a:endParaRPr lang="en-US" sz="1600" b="1" i="0" u="none" strike="noStrike" dirty="0">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dirty="0">
                          <a:solidFill>
                            <a:srgbClr val="000000"/>
                          </a:solidFill>
                          <a:latin typeface="Cambria"/>
                        </a:rPr>
                        <a:t>Person making application</a:t>
                      </a:r>
                      <a:endParaRPr lang="en-US" sz="1600" b="1" i="0" u="none" strike="noStrike" dirty="0">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a:solidFill>
                            <a:srgbClr val="000000"/>
                          </a:solidFill>
                          <a:latin typeface="Cambria"/>
                        </a:rPr>
                        <a:t>General</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800" b="1" i="0" u="none" strike="noStrike">
                          <a:solidFill>
                            <a:srgbClr val="000000"/>
                          </a:solidFill>
                          <a:latin typeface="Cambria"/>
                        </a:rPr>
                        <a:t>Any person claiming shares, unclaimed dividend, matured deposits, matured debentures, application money due for refund or interest thereon, sale proceed of fractional shares, redemption proceeds of preference shares, etc. or has been transfer to the fund, make an application along with the feewith the Authority.</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076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a:solidFill>
                            <a:srgbClr val="000000"/>
                          </a:solidFill>
                          <a:latin typeface="Cambria"/>
                        </a:rPr>
                        <a:t> </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116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1" u="none" strike="noStrike">
                          <a:solidFill>
                            <a:srgbClr val="000000"/>
                          </a:solidFill>
                          <a:latin typeface="Cambria"/>
                        </a:rPr>
                        <a:t>Any person whose amount referred to in clause (a) to (d) of 205C (2) of the Companies Act, 1956 transferred to IEPF is also entitled to get refund as per proviso of sub section 3 of section 125 of the Companies Act, 2013 by filing Form No. IEPF-5 with the Authority.</a:t>
                      </a:r>
                      <a:endParaRPr lang="en-US" sz="1800" b="1" i="1"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74948">
                <a:tc rowSpan="7">
                  <a:txBody>
                    <a:bodyPr/>
                    <a:lstStyle/>
                    <a:p>
                      <a:pPr algn="just" fontAlgn="t"/>
                      <a:r>
                        <a:rPr lang="en-IN" sz="1600" b="1" i="0" u="none" strike="noStrike">
                          <a:solidFill>
                            <a:srgbClr val="000000"/>
                          </a:solidFill>
                          <a:latin typeface="Cambria"/>
                        </a:rPr>
                        <a:t>From No. IEPF-6</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just" fontAlgn="t"/>
                      <a:r>
                        <a:rPr lang="en-IN" sz="1600" b="1" i="0" u="none" strike="noStrike">
                          <a:solidFill>
                            <a:srgbClr val="000000"/>
                          </a:solidFill>
                          <a:latin typeface="Cambria"/>
                        </a:rPr>
                        <a:t>Rule 8 of IEPF</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just" fontAlgn="t"/>
                      <a:r>
                        <a:rPr lang="en-IN" sz="1600" b="1" i="0" u="none" strike="noStrike">
                          <a:solidFill>
                            <a:srgbClr val="000000"/>
                          </a:solidFill>
                          <a:latin typeface="Cambria"/>
                        </a:rPr>
                        <a:t>Statement of unclaimed or unpaid amounts to be transferred to the Investor Education and Protection Fund</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fontAlgn="t"/>
                      <a:r>
                        <a:rPr lang="en-IN" sz="1600" b="1" i="0" u="none" strike="noStrike">
                          <a:solidFill>
                            <a:srgbClr val="000000"/>
                          </a:solidFill>
                          <a:latin typeface="Cambria"/>
                        </a:rPr>
                        <a:t>Company</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fontAlgn="t"/>
                      <a:r>
                        <a:rPr lang="en-IN" sz="1600" b="1" i="0" u="none" strike="noStrike">
                          <a:solidFill>
                            <a:srgbClr val="000000"/>
                          </a:solidFill>
                          <a:latin typeface="Cambria"/>
                        </a:rPr>
                        <a:t>Immediate</a:t>
                      </a:r>
                      <a:endParaRPr lang="en-US" sz="16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800" b="1" i="0" u="none" strike="noStrike">
                          <a:solidFill>
                            <a:srgbClr val="000000"/>
                          </a:solidFill>
                          <a:latin typeface="Cambria"/>
                        </a:rPr>
                        <a:t>The Company is required to file Form No. IEPF-6 twice in a year:</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076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a:solidFill>
                            <a:srgbClr val="000000"/>
                          </a:solidFill>
                          <a:latin typeface="Cambria"/>
                        </a:rPr>
                        <a:t> </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426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a:solidFill>
                            <a:srgbClr val="000000"/>
                          </a:solidFill>
                          <a:latin typeface="Cambria"/>
                        </a:rPr>
                        <a:t>At the end of the financial year:</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433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a:solidFill>
                            <a:srgbClr val="000000"/>
                          </a:solidFill>
                          <a:latin typeface="Cambria"/>
                        </a:rPr>
                        <a:t>(i)</a:t>
                      </a:r>
                      <a:r>
                        <a:rPr lang="en-IN" sz="1800" b="1" i="0" u="none" strike="noStrike">
                          <a:solidFill>
                            <a:srgbClr val="000000"/>
                          </a:solidFill>
                          <a:latin typeface="Times New Roman"/>
                        </a:rPr>
                        <a:t>      </a:t>
                      </a:r>
                      <a:r>
                        <a:rPr lang="en-IN" sz="1800" b="1" i="0" u="none" strike="noStrike">
                          <a:solidFill>
                            <a:srgbClr val="000000"/>
                          </a:solidFill>
                          <a:latin typeface="Cambria"/>
                        </a:rPr>
                        <a:t>The statement wrt amount due to be transferred to the Fund in the next financial year be intimated within 30 days of the end of financial year.</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076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a:solidFill>
                            <a:srgbClr val="000000"/>
                          </a:solidFill>
                          <a:latin typeface="Cambria"/>
                        </a:rPr>
                        <a:t> </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129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a:solidFill>
                            <a:srgbClr val="000000"/>
                          </a:solidFill>
                          <a:latin typeface="Cambria"/>
                        </a:rPr>
                        <a:t>After closure of the accounts for the financial year:</a:t>
                      </a:r>
                      <a:endParaRPr lang="en-US" sz="1800" b="1" i="0" u="none" strike="noStrike">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426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dirty="0">
                          <a:solidFill>
                            <a:srgbClr val="000000"/>
                          </a:solidFill>
                          <a:latin typeface="Cambria"/>
                        </a:rPr>
                        <a:t>(ii)</a:t>
                      </a:r>
                      <a:r>
                        <a:rPr lang="en-IN" sz="1800" b="1" i="0" u="none" strike="noStrike" dirty="0">
                          <a:solidFill>
                            <a:srgbClr val="000000"/>
                          </a:solidFill>
                          <a:latin typeface="Times New Roman"/>
                        </a:rPr>
                        <a:t>    </a:t>
                      </a:r>
                      <a:r>
                        <a:rPr lang="en-IN" sz="1800" b="1" i="0" u="none" strike="noStrike" dirty="0">
                          <a:solidFill>
                            <a:srgbClr val="000000"/>
                          </a:solidFill>
                          <a:latin typeface="Cambria"/>
                        </a:rPr>
                        <a:t>The statement stating reasons of deviations, if any, of the amounts detailed in point no. (i) above and actual amount transferred to the Fund be intimated within 30 days of the closure of its account for the financial year and also in case of extension of AGM.</a:t>
                      </a:r>
                      <a:endParaRPr lang="en-US" sz="1800" b="1" i="0" u="none" strike="noStrike" dirty="0">
                        <a:solidFill>
                          <a:srgbClr val="000000"/>
                        </a:solidFill>
                        <a:latin typeface="Cambria"/>
                      </a:endParaRPr>
                    </a:p>
                  </a:txBody>
                  <a:tcPr marL="6855" marR="6855" marT="685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4001" y="914400"/>
          <a:ext cx="12090400" cy="8351295"/>
        </p:xfrm>
        <a:graphic>
          <a:graphicData uri="http://schemas.openxmlformats.org/drawingml/2006/table">
            <a:tbl>
              <a:tblPr/>
              <a:tblGrid>
                <a:gridCol w="1219199"/>
                <a:gridCol w="1371600"/>
                <a:gridCol w="2667000"/>
                <a:gridCol w="1143000"/>
                <a:gridCol w="1219200"/>
                <a:gridCol w="4470401"/>
              </a:tblGrid>
              <a:tr h="1469825">
                <a:tc rowSpan="6">
                  <a:txBody>
                    <a:bodyPr/>
                    <a:lstStyle/>
                    <a:p>
                      <a:pPr algn="ctr" fontAlgn="t"/>
                      <a:r>
                        <a:rPr lang="en-IN" sz="1600" b="1" i="0" u="none" strike="noStrike" dirty="0">
                          <a:solidFill>
                            <a:srgbClr val="000000"/>
                          </a:solidFill>
                          <a:latin typeface="Cambria"/>
                        </a:rPr>
                        <a:t>Websites</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l" fontAlgn="t"/>
                      <a:r>
                        <a:rPr lang="en-IN" sz="1600" b="1" i="0" u="none" strike="noStrike" dirty="0">
                          <a:solidFill>
                            <a:srgbClr val="000000"/>
                          </a:solidFill>
                          <a:latin typeface="Cambria"/>
                        </a:rPr>
                        <a:t>Rule 5 (8) of IEPF</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600" b="1" i="0" u="none" strike="noStrike" dirty="0">
                          <a:solidFill>
                            <a:srgbClr val="000000"/>
                          </a:solidFill>
                          <a:latin typeface="Cambria"/>
                        </a:rPr>
                        <a:t>Statement or information through Form No. IEPF-2 containing following information:</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6">
                  <a:txBody>
                    <a:bodyPr/>
                    <a:lstStyle/>
                    <a:p>
                      <a:pPr algn="ctr" fontAlgn="t"/>
                      <a:r>
                        <a:rPr lang="en-IN" sz="1600" b="1" i="0" u="none" strike="noStrike" dirty="0">
                          <a:solidFill>
                            <a:srgbClr val="000000"/>
                          </a:solidFill>
                          <a:latin typeface="Cambria"/>
                        </a:rPr>
                        <a:t>Company</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ctr" fontAlgn="t"/>
                      <a:r>
                        <a:rPr lang="en-IN" sz="1600" b="1" i="0" u="none" strike="noStrike" dirty="0">
                          <a:solidFill>
                            <a:srgbClr val="000000"/>
                          </a:solidFill>
                          <a:latin typeface="Cambria"/>
                        </a:rPr>
                        <a:t>Immediate</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800" b="1" i="0" u="none" strike="noStrike" dirty="0">
                          <a:solidFill>
                            <a:srgbClr val="000000"/>
                          </a:solidFill>
                          <a:latin typeface="Cambria"/>
                        </a:rPr>
                        <a:t>Within a period of 90 days after the holding of Annual General Meeting (AGM) or the date on which AGM should have been held upload a statement or information through Form No. IEPF-2 on:</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175860">
                <a:tc vMerge="1">
                  <a:txBody>
                    <a:bodyPr/>
                    <a:lstStyle/>
                    <a:p>
                      <a:endParaRPr lang="en-US"/>
                    </a:p>
                  </a:txBody>
                  <a:tcPr/>
                </a:tc>
                <a:tc vMerge="1">
                  <a:txBody>
                    <a:bodyPr/>
                    <a:lstStyle/>
                    <a:p>
                      <a:endParaRPr lang="en-US"/>
                    </a:p>
                  </a:txBody>
                  <a:tcPr/>
                </a:tc>
                <a:tc>
                  <a:txBody>
                    <a:bodyPr/>
                    <a:lstStyle/>
                    <a:p>
                      <a:pPr algn="just" fontAlgn="t"/>
                      <a:r>
                        <a:rPr lang="en-IN" sz="1600" b="1" i="0" u="none" strike="noStrike">
                          <a:solidFill>
                            <a:srgbClr val="000000"/>
                          </a:solidFill>
                          <a:latin typeface="Cambria"/>
                        </a:rPr>
                        <a:t>(i)</a:t>
                      </a:r>
                      <a:r>
                        <a:rPr lang="en-IN" sz="1600" b="1" i="0" u="none" strike="noStrike">
                          <a:solidFill>
                            <a:srgbClr val="000000"/>
                          </a:solidFill>
                          <a:latin typeface="Times New Roman"/>
                        </a:rPr>
                        <a:t>       </a:t>
                      </a:r>
                      <a:r>
                        <a:rPr lang="en-IN" sz="1600" b="1" i="0" u="none" strike="noStrike">
                          <a:solidFill>
                            <a:srgbClr val="000000"/>
                          </a:solidFill>
                          <a:latin typeface="Cambria"/>
                        </a:rPr>
                        <a:t>The names and last known address of the person entitled to receive the same</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dirty="0">
                          <a:solidFill>
                            <a:srgbClr val="000000"/>
                          </a:solidFill>
                          <a:latin typeface="Cambria"/>
                        </a:rPr>
                        <a:t>(i)</a:t>
                      </a:r>
                      <a:r>
                        <a:rPr lang="en-IN" sz="1800" b="1" i="0" u="none" strike="noStrike" dirty="0">
                          <a:solidFill>
                            <a:srgbClr val="000000"/>
                          </a:solidFill>
                          <a:latin typeface="Times New Roman"/>
                        </a:rPr>
                        <a:t>                </a:t>
                      </a:r>
                      <a:r>
                        <a:rPr lang="en-IN" sz="1800" b="1" i="0" u="none" strike="noStrike" dirty="0">
                          <a:solidFill>
                            <a:srgbClr val="000000"/>
                          </a:solidFill>
                          <a:latin typeface="Cambria"/>
                        </a:rPr>
                        <a:t>Company’s website</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87930">
                <a:tc vMerge="1">
                  <a:txBody>
                    <a:bodyPr/>
                    <a:lstStyle/>
                    <a:p>
                      <a:endParaRPr lang="en-US"/>
                    </a:p>
                  </a:txBody>
                  <a:tcPr/>
                </a:tc>
                <a:tc vMerge="1">
                  <a:txBody>
                    <a:bodyPr/>
                    <a:lstStyle/>
                    <a:p>
                      <a:endParaRPr lang="en-US"/>
                    </a:p>
                  </a:txBody>
                  <a:tcPr/>
                </a:tc>
                <a:tc>
                  <a:txBody>
                    <a:bodyPr/>
                    <a:lstStyle/>
                    <a:p>
                      <a:pPr algn="just" fontAlgn="t"/>
                      <a:r>
                        <a:rPr lang="en-IN" sz="1600" b="1" i="0" u="none" strike="noStrike">
                          <a:solidFill>
                            <a:srgbClr val="000000"/>
                          </a:solidFill>
                          <a:latin typeface="Cambria"/>
                        </a:rPr>
                        <a:t>(ii)</a:t>
                      </a:r>
                      <a:r>
                        <a:rPr lang="en-IN" sz="1600" b="1" i="0" u="none" strike="noStrike">
                          <a:solidFill>
                            <a:srgbClr val="000000"/>
                          </a:solidFill>
                          <a:latin typeface="Times New Roman"/>
                        </a:rPr>
                        <a:t>     </a:t>
                      </a:r>
                      <a:r>
                        <a:rPr lang="en-IN" sz="1600" b="1" i="0" u="none" strike="noStrike">
                          <a:solidFill>
                            <a:srgbClr val="000000"/>
                          </a:solidFill>
                          <a:latin typeface="Cambria"/>
                        </a:rPr>
                        <a:t>The nature of the amount</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dirty="0">
                          <a:solidFill>
                            <a:srgbClr val="000000"/>
                          </a:solidFill>
                          <a:latin typeface="Cambria"/>
                        </a:rPr>
                        <a:t>(ii)</a:t>
                      </a:r>
                      <a:r>
                        <a:rPr lang="en-IN" sz="1800" b="1" i="0" u="none" strike="noStrike" dirty="0">
                          <a:solidFill>
                            <a:srgbClr val="000000"/>
                          </a:solidFill>
                          <a:latin typeface="Times New Roman"/>
                        </a:rPr>
                        <a:t>              </a:t>
                      </a:r>
                      <a:r>
                        <a:rPr lang="en-IN" sz="1800" b="1" i="0" u="none" strike="noStrike" dirty="0">
                          <a:solidFill>
                            <a:srgbClr val="000000"/>
                          </a:solidFill>
                          <a:latin typeface="Cambria"/>
                        </a:rPr>
                        <a:t>Authority’s website</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734912">
                <a:tc vMerge="1">
                  <a:txBody>
                    <a:bodyPr/>
                    <a:lstStyle/>
                    <a:p>
                      <a:endParaRPr lang="en-US"/>
                    </a:p>
                  </a:txBody>
                  <a:tcPr/>
                </a:tc>
                <a:tc vMerge="1">
                  <a:txBody>
                    <a:bodyPr/>
                    <a:lstStyle/>
                    <a:p>
                      <a:endParaRPr lang="en-US"/>
                    </a:p>
                  </a:txBody>
                  <a:tcPr/>
                </a:tc>
                <a:tc>
                  <a:txBody>
                    <a:bodyPr/>
                    <a:lstStyle/>
                    <a:p>
                      <a:pPr algn="just" fontAlgn="t"/>
                      <a:r>
                        <a:rPr lang="en-IN" sz="1600" b="1" i="0" u="none" strike="noStrike">
                          <a:solidFill>
                            <a:srgbClr val="000000"/>
                          </a:solidFill>
                          <a:latin typeface="Cambria"/>
                        </a:rPr>
                        <a:t>(iii)</a:t>
                      </a:r>
                      <a:r>
                        <a:rPr lang="en-IN" sz="1600" b="1" i="0" u="none" strike="noStrike">
                          <a:solidFill>
                            <a:srgbClr val="000000"/>
                          </a:solidFill>
                          <a:latin typeface="Times New Roman"/>
                        </a:rPr>
                        <a:t>   </a:t>
                      </a:r>
                      <a:r>
                        <a:rPr lang="en-IN" sz="1600" b="1" i="0" u="none" strike="noStrike">
                          <a:solidFill>
                            <a:srgbClr val="000000"/>
                          </a:solidFill>
                          <a:latin typeface="Cambria"/>
                        </a:rPr>
                        <a:t>The amount to which each person is entitled</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dirty="0">
                          <a:solidFill>
                            <a:srgbClr val="000000"/>
                          </a:solidFill>
                          <a:latin typeface="Cambria"/>
                        </a:rPr>
                        <a:t>(iii)</a:t>
                      </a:r>
                      <a:r>
                        <a:rPr lang="en-IN" sz="1800" b="1" i="0" u="none" strike="noStrike" dirty="0">
                          <a:solidFill>
                            <a:srgbClr val="000000"/>
                          </a:solidFill>
                          <a:latin typeface="Times New Roman"/>
                        </a:rPr>
                        <a:t>            </a:t>
                      </a:r>
                      <a:r>
                        <a:rPr lang="en-IN" sz="1800" b="1" i="0" u="none" strike="noStrike" dirty="0">
                          <a:solidFill>
                            <a:srgbClr val="000000"/>
                          </a:solidFill>
                          <a:latin typeface="Cambria"/>
                        </a:rPr>
                        <a:t>Any other website as may be specified by the Government</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881895">
                <a:tc vMerge="1">
                  <a:txBody>
                    <a:bodyPr/>
                    <a:lstStyle/>
                    <a:p>
                      <a:endParaRPr lang="en-US"/>
                    </a:p>
                  </a:txBody>
                  <a:tcPr/>
                </a:tc>
                <a:tc vMerge="1">
                  <a:txBody>
                    <a:bodyPr/>
                    <a:lstStyle/>
                    <a:p>
                      <a:endParaRPr lang="en-US"/>
                    </a:p>
                  </a:txBody>
                  <a:tcPr/>
                </a:tc>
                <a:tc>
                  <a:txBody>
                    <a:bodyPr/>
                    <a:lstStyle/>
                    <a:p>
                      <a:pPr algn="just" fontAlgn="t"/>
                      <a:r>
                        <a:rPr lang="en-IN" sz="1600" b="1" i="0" u="none" strike="noStrike">
                          <a:solidFill>
                            <a:srgbClr val="000000"/>
                          </a:solidFill>
                          <a:latin typeface="Cambria"/>
                        </a:rPr>
                        <a:t>(iv)</a:t>
                      </a:r>
                      <a:r>
                        <a:rPr lang="en-IN" sz="1600" b="1" i="0" u="none" strike="noStrike">
                          <a:solidFill>
                            <a:srgbClr val="000000"/>
                          </a:solidFill>
                          <a:latin typeface="Times New Roman"/>
                        </a:rPr>
                        <a:t>   </a:t>
                      </a:r>
                      <a:r>
                        <a:rPr lang="en-IN" sz="1600" b="1" i="0" u="none" strike="noStrike">
                          <a:solidFill>
                            <a:srgbClr val="000000"/>
                          </a:solidFill>
                          <a:latin typeface="Cambria"/>
                        </a:rPr>
                        <a:t>The due date for transfer into the IEPF Fund</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a:txBody>
                    <a:bodyPr/>
                    <a:lstStyle/>
                    <a:p>
                      <a:pPr algn="l" fontAlgn="t"/>
                      <a:r>
                        <a:rPr lang="en-US" sz="1800" b="1" i="0" u="none" strike="noStrike" dirty="0">
                          <a:solidFill>
                            <a:srgbClr val="000000"/>
                          </a:solidFill>
                          <a:latin typeface="Calibri"/>
                        </a:rPr>
                        <a:t> </a:t>
                      </a: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016978">
                <a:tc vMerge="1">
                  <a:txBody>
                    <a:bodyPr/>
                    <a:lstStyle/>
                    <a:p>
                      <a:endParaRPr lang="en-US"/>
                    </a:p>
                  </a:txBody>
                  <a:tcPr/>
                </a:tc>
                <a:tc vMerge="1">
                  <a:txBody>
                    <a:bodyPr/>
                    <a:lstStyle/>
                    <a:p>
                      <a:endParaRPr lang="en-US"/>
                    </a:p>
                  </a:txBody>
                  <a:tcPr/>
                </a:tc>
                <a:tc>
                  <a:txBody>
                    <a:bodyPr/>
                    <a:lstStyle/>
                    <a:p>
                      <a:pPr algn="just" fontAlgn="t"/>
                      <a:r>
                        <a:rPr lang="en-IN" sz="1600" b="1" i="0" u="none" strike="noStrike">
                          <a:solidFill>
                            <a:srgbClr val="000000"/>
                          </a:solidFill>
                          <a:latin typeface="Cambria"/>
                        </a:rPr>
                        <a:t>(v)</a:t>
                      </a:r>
                      <a:r>
                        <a:rPr lang="en-IN" sz="1600" b="1" i="0" u="none" strike="noStrike">
                          <a:solidFill>
                            <a:srgbClr val="000000"/>
                          </a:solidFill>
                          <a:latin typeface="Times New Roman"/>
                        </a:rPr>
                        <a:t>     </a:t>
                      </a:r>
                      <a:r>
                        <a:rPr lang="en-IN" sz="1600" b="1" i="0" u="none" strike="noStrike">
                          <a:solidFill>
                            <a:srgbClr val="000000"/>
                          </a:solidFill>
                          <a:latin typeface="Cambria"/>
                        </a:rPr>
                        <a:t>Such other information as may be considered relevant for the purposes.</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l" fontAlgn="t"/>
                      <a:r>
                        <a:rPr lang="en-US" sz="1800" b="1" i="0" u="none" strike="noStrike" dirty="0">
                          <a:solidFill>
                            <a:srgbClr val="000000"/>
                          </a:solidFill>
                          <a:latin typeface="Calibri"/>
                        </a:rPr>
                        <a:t> </a:t>
                      </a: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202344">
                <a:tc rowSpan="3">
                  <a:txBody>
                    <a:bodyPr/>
                    <a:lstStyle/>
                    <a:p>
                      <a:pPr algn="ctr" fontAlgn="t"/>
                      <a:r>
                        <a:rPr lang="en-IN" sz="1600" b="1" i="0" u="none" strike="noStrike">
                          <a:solidFill>
                            <a:srgbClr val="000000"/>
                          </a:solidFill>
                          <a:latin typeface="Cambria"/>
                        </a:rPr>
                        <a:t>Newspaper</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a:solidFill>
                            <a:srgbClr val="000000"/>
                          </a:solidFill>
                          <a:latin typeface="Cambria"/>
                        </a:rPr>
                        <a:t>Rule 6 (3) of IEPF</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fontAlgn="t"/>
                      <a:r>
                        <a:rPr lang="en-IN" sz="1600" b="1" i="0" u="none" strike="noStrike" dirty="0">
                          <a:solidFill>
                            <a:srgbClr val="000000"/>
                          </a:solidFill>
                          <a:latin typeface="Cambria"/>
                        </a:rPr>
                        <a:t>Details of shareholders and shares due for transfer</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dirty="0">
                          <a:solidFill>
                            <a:srgbClr val="000000"/>
                          </a:solidFill>
                          <a:latin typeface="Cambria"/>
                        </a:rPr>
                        <a:t>Company</a:t>
                      </a:r>
                      <a:endParaRPr lang="en-US" sz="16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t"/>
                      <a:r>
                        <a:rPr lang="en-IN" sz="1600" b="1" i="0" u="none" strike="noStrike">
                          <a:solidFill>
                            <a:srgbClr val="000000"/>
                          </a:solidFill>
                          <a:latin typeface="Cambria"/>
                        </a:rPr>
                        <a:t>Immediate</a:t>
                      </a:r>
                      <a:endParaRPr lang="en-US" sz="1600" b="1" i="0" u="none" strike="noStrike">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1800" b="1" i="0" u="none" strike="noStrike" dirty="0">
                          <a:solidFill>
                            <a:srgbClr val="000000"/>
                          </a:solidFill>
                          <a:latin typeface="Cambria"/>
                        </a:rPr>
                        <a:t>Inform at the latest available address, the shareholder concern regarding transfer of shares 3 months before the due date of transfer of shares publish a notice in the following:</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7233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dirty="0">
                          <a:solidFill>
                            <a:srgbClr val="000000"/>
                          </a:solidFill>
                          <a:latin typeface="Cambria"/>
                        </a:rPr>
                        <a:t>(i)</a:t>
                      </a:r>
                      <a:r>
                        <a:rPr lang="en-IN" sz="1800" b="1" i="0" u="none" strike="noStrike" dirty="0">
                          <a:solidFill>
                            <a:srgbClr val="000000"/>
                          </a:solidFill>
                          <a:latin typeface="Times New Roman"/>
                        </a:rPr>
                        <a:t>                </a:t>
                      </a:r>
                      <a:r>
                        <a:rPr lang="en-IN" sz="1800" b="1" i="0" u="none" strike="noStrike" dirty="0">
                          <a:solidFill>
                            <a:srgbClr val="000000"/>
                          </a:solidFill>
                          <a:latin typeface="Cambria"/>
                        </a:rPr>
                        <a:t>In the leading newspaper in English and regional language having wide circulation</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7576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just" fontAlgn="t"/>
                      <a:r>
                        <a:rPr lang="en-IN" sz="1800" b="1" i="0" u="none" strike="noStrike" dirty="0">
                          <a:solidFill>
                            <a:srgbClr val="000000"/>
                          </a:solidFill>
                          <a:latin typeface="Cambria"/>
                        </a:rPr>
                        <a:t>(ii)</a:t>
                      </a:r>
                      <a:r>
                        <a:rPr lang="en-IN" sz="1800" b="1" i="0" u="none" strike="noStrike" dirty="0">
                          <a:solidFill>
                            <a:srgbClr val="000000"/>
                          </a:solidFill>
                          <a:latin typeface="Times New Roman"/>
                        </a:rPr>
                        <a:t>              </a:t>
                      </a:r>
                      <a:r>
                        <a:rPr lang="en-IN" sz="1800" b="1" i="0" u="none" strike="noStrike" dirty="0">
                          <a:solidFill>
                            <a:srgbClr val="000000"/>
                          </a:solidFill>
                          <a:latin typeface="Cambria"/>
                        </a:rPr>
                        <a:t>Company’s website   </a:t>
                      </a:r>
                      <a:endParaRPr lang="en-US" sz="1800" b="1" i="0" u="none" strike="noStrike" dirty="0">
                        <a:solidFill>
                          <a:srgbClr val="000000"/>
                        </a:solidFill>
                        <a:latin typeface="Cambria"/>
                      </a:endParaRPr>
                    </a:p>
                  </a:txBody>
                  <a:tcPr marL="5005" marR="5005" marT="500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63600" y="1143000"/>
          <a:ext cx="11658599" cy="5715000"/>
        </p:xfrm>
        <a:graphic>
          <a:graphicData uri="http://schemas.openxmlformats.org/drawingml/2006/table">
            <a:tbl>
              <a:tblPr/>
              <a:tblGrid>
                <a:gridCol w="1091394"/>
                <a:gridCol w="1210766"/>
                <a:gridCol w="1477931"/>
                <a:gridCol w="1401509"/>
                <a:gridCol w="1676400"/>
                <a:gridCol w="4800599"/>
              </a:tblGrid>
              <a:tr h="5715000">
                <a:tc>
                  <a:txBody>
                    <a:bodyPr/>
                    <a:lstStyle/>
                    <a:p>
                      <a:pPr algn="ctr" fontAlgn="t"/>
                      <a:r>
                        <a:rPr lang="en-IN" sz="2400" b="0" i="0" u="none" strike="noStrike" dirty="0">
                          <a:solidFill>
                            <a:srgbClr val="000000"/>
                          </a:solidFill>
                          <a:latin typeface="Cambria"/>
                        </a:rPr>
                        <a:t>Preservation of documents</a:t>
                      </a:r>
                      <a:endParaRPr lang="en-US" sz="2400" b="0" i="0" u="none" strike="noStrike" dirty="0">
                        <a:solidFill>
                          <a:srgbClr val="000000"/>
                        </a:solidFill>
                        <a:latin typeface="Cambria"/>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2400" b="0" i="0" u="none" strike="noStrike">
                          <a:solidFill>
                            <a:srgbClr val="000000"/>
                          </a:solidFill>
                          <a:latin typeface="Cambria"/>
                        </a:rPr>
                        <a:t>Rule 6 (4)</a:t>
                      </a:r>
                      <a:endParaRPr lang="en-US" sz="2400" b="0" i="0" u="none" strike="noStrike">
                        <a:solidFill>
                          <a:srgbClr val="000000"/>
                        </a:solidFill>
                        <a:latin typeface="Cambria"/>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2400" b="0" i="0" u="none" strike="noStrike">
                          <a:solidFill>
                            <a:srgbClr val="000000"/>
                          </a:solidFill>
                          <a:latin typeface="Cambria"/>
                        </a:rPr>
                        <a:t>Preservation of documents</a:t>
                      </a:r>
                      <a:endParaRPr lang="en-US" sz="2400" b="0" i="0" u="none" strike="noStrike">
                        <a:solidFill>
                          <a:srgbClr val="000000"/>
                        </a:solidFill>
                        <a:latin typeface="Cambria"/>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2400" b="0" i="0" u="none" strike="noStrike">
                          <a:solidFill>
                            <a:srgbClr val="000000"/>
                          </a:solidFill>
                          <a:latin typeface="Cambria"/>
                        </a:rPr>
                        <a:t>Company</a:t>
                      </a:r>
                      <a:endParaRPr lang="en-US" sz="2400" b="0" i="0" u="none" strike="noStrike">
                        <a:solidFill>
                          <a:srgbClr val="000000"/>
                        </a:solidFill>
                        <a:latin typeface="Cambria"/>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IN" sz="2400" b="0" i="0" u="none" strike="noStrike">
                          <a:solidFill>
                            <a:srgbClr val="000000"/>
                          </a:solidFill>
                          <a:latin typeface="Cambria"/>
                        </a:rPr>
                        <a:t>General</a:t>
                      </a:r>
                      <a:endParaRPr lang="en-US" sz="2400" b="0" i="0" u="none" strike="noStrike">
                        <a:solidFill>
                          <a:srgbClr val="000000"/>
                        </a:solidFill>
                        <a:latin typeface="Cambria"/>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r>
                        <a:rPr lang="en-IN" sz="2400" b="1" i="0" u="none" strike="noStrike" dirty="0">
                          <a:solidFill>
                            <a:srgbClr val="000000"/>
                          </a:solidFill>
                          <a:latin typeface="Cambria"/>
                        </a:rPr>
                        <a:t>The company </a:t>
                      </a:r>
                      <a:r>
                        <a:rPr lang="en-IN" sz="2400" b="1" i="0" u="none" strike="noStrike" dirty="0" smtClean="0">
                          <a:solidFill>
                            <a:srgbClr val="000000"/>
                          </a:solidFill>
                          <a:latin typeface="Cambria"/>
                        </a:rPr>
                        <a:t>duplicate </a:t>
                      </a:r>
                      <a:r>
                        <a:rPr lang="en-IN" sz="2400" b="1" i="0" u="none" strike="noStrike" dirty="0">
                          <a:solidFill>
                            <a:srgbClr val="000000"/>
                          </a:solidFill>
                          <a:latin typeface="Cambria"/>
                        </a:rPr>
                        <a:t>certificates and copy of </a:t>
                      </a:r>
                      <a:r>
                        <a:rPr lang="en-IN" sz="2400" b="1" i="0" u="none" strike="noStrike" dirty="0" err="1">
                          <a:solidFill>
                            <a:srgbClr val="000000"/>
                          </a:solidFill>
                          <a:latin typeface="Cambria"/>
                        </a:rPr>
                        <a:t>challan</a:t>
                      </a:r>
                      <a:r>
                        <a:rPr lang="en-IN" sz="2400" b="1" i="0" u="none" strike="noStrike" dirty="0">
                          <a:solidFill>
                            <a:srgbClr val="000000"/>
                          </a:solidFill>
                          <a:latin typeface="Cambria"/>
                        </a:rPr>
                        <a:t> / acknowledgement (in case of NEFT) as per Rule 5 for records.</a:t>
                      </a:r>
                      <a:endParaRPr lang="en-US" sz="2400" b="1" i="0" u="none" strike="noStrike" dirty="0">
                        <a:solidFill>
                          <a:srgbClr val="000000"/>
                        </a:solidFill>
                        <a:latin typeface="Cambria"/>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body" idx="13"/>
          </p:nvPr>
        </p:nvSpPr>
        <p:spPr>
          <a:xfrm>
            <a:off x="1270000" y="6362700"/>
            <a:ext cx="10464800" cy="664734"/>
          </a:xfrm>
          <a:prstGeom prst="rect">
            <a:avLst/>
          </a:prstGeom>
        </p:spPr>
        <p:txBody>
          <a:bodyPr/>
          <a:lstStyle/>
          <a:p>
            <a:r>
              <a:rPr sz="3600">
                <a:solidFill>
                  <a:schemeClr val="bg1">
                    <a:lumMod val="50000"/>
                  </a:schemeClr>
                </a:solidFill>
              </a:rPr>
              <a:t>–M S Dhoni</a:t>
            </a:r>
          </a:p>
        </p:txBody>
      </p:sp>
      <p:sp>
        <p:nvSpPr>
          <p:cNvPr id="208" name="Shape 208"/>
          <p:cNvSpPr>
            <a:spLocks noGrp="1"/>
          </p:cNvSpPr>
          <p:nvPr>
            <p:ph type="body" idx="14"/>
          </p:nvPr>
        </p:nvSpPr>
        <p:spPr>
          <a:xfrm>
            <a:off x="1270000" y="4305300"/>
            <a:ext cx="10464800" cy="1226874"/>
          </a:xfrm>
          <a:prstGeom prst="rect">
            <a:avLst/>
          </a:prstGeom>
        </p:spPr>
        <p:txBody>
          <a:bodyPr/>
          <a:lstStyle/>
          <a:p>
            <a:r>
              <a:rPr sz="7200">
                <a:solidFill>
                  <a:schemeClr val="bg1">
                    <a:lumMod val="50000"/>
                  </a:schemeClr>
                </a:solidFill>
              </a:rPr>
              <a:t>“I follow the process” </a:t>
            </a:r>
          </a:p>
        </p:txBody>
      </p:sp>
      <p:sp>
        <p:nvSpPr>
          <p:cNvPr id="209" name="Shape 209"/>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26</a:t>
            </a:fld>
            <a:endParaRPr/>
          </a:p>
        </p:txBody>
      </p:sp>
    </p:spTree>
  </p:cSld>
  <p:clrMapOvr>
    <a:masterClrMapping/>
  </p:clrMapOvr>
  <mc:AlternateContent xmlns:mc="http://schemas.openxmlformats.org/markup-compatibility/2006">
    <mc:Choice xmlns="" xmlns:p14="http://schemas.microsoft.com/office/powerpoint/2010/main" Requires="p14">
      <p:transition spd="med" advClick="1" p14:dur="1000">
        <p14:rippl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4294967295"/>
          </p:nvPr>
        </p:nvSpPr>
        <p:spPr>
          <a:xfrm>
            <a:off x="7685476" y="8592160"/>
            <a:ext cx="972735" cy="519289"/>
          </a:xfrm>
          <a:prstGeom prst="rect">
            <a:avLst/>
          </a:prstGeom>
        </p:spPr>
        <p:txBody>
          <a:bodyPr lIns="109234" tIns="54617" rIns="109234" bIns="54617"/>
          <a:lstStyle/>
          <a:p>
            <a:pPr>
              <a:defRPr/>
            </a:pPr>
            <a:fld id="{684ABAAD-07C1-4360-BA02-5706D9B93A0D}" type="datetime1">
              <a:rPr lang="en-US"/>
              <a:pPr>
                <a:defRPr/>
              </a:pPr>
              <a:t>3/24/2017</a:t>
            </a:fld>
            <a:endParaRPr lang="en-US"/>
          </a:p>
        </p:txBody>
      </p:sp>
      <p:sp>
        <p:nvSpPr>
          <p:cNvPr id="7" name="Slide Number Placeholder 3"/>
          <p:cNvSpPr>
            <a:spLocks noGrp="1"/>
          </p:cNvSpPr>
          <p:nvPr>
            <p:ph type="sldNum" sz="quarter" idx="4294967295"/>
          </p:nvPr>
        </p:nvSpPr>
        <p:spPr>
          <a:xfrm>
            <a:off x="9163374" y="8592160"/>
            <a:ext cx="728895" cy="519289"/>
          </a:xfrm>
          <a:prstGeom prst="rect">
            <a:avLst/>
          </a:prstGeom>
        </p:spPr>
        <p:txBody>
          <a:bodyPr lIns="109234" tIns="54617" rIns="109234" bIns="54617"/>
          <a:lstStyle/>
          <a:p>
            <a:pPr>
              <a:defRPr/>
            </a:pPr>
            <a:fld id="{8655D98D-800D-4A95-8295-CD8DF022703E}" type="slidenum">
              <a:rPr lang="en-US"/>
              <a:pPr>
                <a:defRPr/>
              </a:pPr>
              <a:t>27</a:t>
            </a:fld>
            <a:endParaRPr lang="en-US"/>
          </a:p>
        </p:txBody>
      </p:sp>
      <p:pic>
        <p:nvPicPr>
          <p:cNvPr id="734210" name="Picture 3"/>
          <p:cNvPicPr>
            <a:picLocks noChangeAspect="1"/>
          </p:cNvPicPr>
          <p:nvPr/>
        </p:nvPicPr>
        <p:blipFill>
          <a:blip r:embed="rId3"/>
          <a:srcRect/>
          <a:stretch>
            <a:fillRect/>
          </a:stretch>
        </p:blipFill>
        <p:spPr bwMode="auto">
          <a:xfrm>
            <a:off x="-431800" y="0"/>
            <a:ext cx="13643751" cy="9753600"/>
          </a:xfrm>
          <a:prstGeom prst="rect">
            <a:avLst/>
          </a:prstGeom>
          <a:noFill/>
          <a:ln w="9525">
            <a:noFill/>
            <a:miter lim="800000"/>
            <a:headEnd/>
            <a:tailEnd/>
          </a:ln>
        </p:spPr>
      </p:pic>
      <p:sp>
        <p:nvSpPr>
          <p:cNvPr id="734211" name="Rectangle 3"/>
          <p:cNvSpPr>
            <a:spLocks noChangeArrowheads="1"/>
          </p:cNvSpPr>
          <p:nvPr/>
        </p:nvSpPr>
        <p:spPr bwMode="auto">
          <a:xfrm>
            <a:off x="3359573" y="7586136"/>
            <a:ext cx="4564739" cy="987464"/>
          </a:xfrm>
          <a:prstGeom prst="rect">
            <a:avLst/>
          </a:prstGeom>
          <a:noFill/>
          <a:ln w="9525">
            <a:noFill/>
            <a:miter lim="800000"/>
            <a:headEnd/>
            <a:tailEnd/>
          </a:ln>
        </p:spPr>
        <p:txBody>
          <a:bodyPr wrap="none" lIns="109234" tIns="54617" rIns="109234" bIns="54617">
            <a:spAutoFit/>
          </a:bodyPr>
          <a:lstStyle/>
          <a:p>
            <a:pPr algn="l">
              <a:lnSpc>
                <a:spcPct val="100000"/>
              </a:lnSpc>
              <a:spcBef>
                <a:spcPct val="0"/>
              </a:spcBef>
              <a:buClrTx/>
              <a:buSzTx/>
              <a:buFontTx/>
              <a:buNone/>
            </a:pPr>
            <a:r>
              <a:rPr lang="en-US" sz="5700" b="1" dirty="0">
                <a:solidFill>
                  <a:srgbClr val="002060"/>
                </a:solidFill>
                <a:latin typeface="Arial" pitchFamily="34" charset="0"/>
                <a:cs typeface="Arial" pitchFamily="34" charset="0"/>
              </a:rPr>
              <a:t>THANK YOU</a:t>
            </a:r>
          </a:p>
        </p:txBody>
      </p:sp>
      <p:pic>
        <p:nvPicPr>
          <p:cNvPr id="8" name="Picture 7" descr="BNP.JPG"/>
          <p:cNvPicPr>
            <a:picLocks noChangeAspect="1"/>
          </p:cNvPicPr>
          <p:nvPr/>
        </p:nvPicPr>
        <p:blipFill>
          <a:blip r:embed="rId4"/>
          <a:stretch>
            <a:fillRect/>
          </a:stretch>
        </p:blipFill>
        <p:spPr>
          <a:xfrm>
            <a:off x="520192" y="1690625"/>
            <a:ext cx="5396992" cy="5353641"/>
          </a:xfrm>
          <a:prstGeom prst="rect">
            <a:avLst/>
          </a:prstGeom>
        </p:spPr>
      </p:pic>
      <p:pic>
        <p:nvPicPr>
          <p:cNvPr id="9" name="Picture 8" descr="BNP1.JPG"/>
          <p:cNvPicPr>
            <a:picLocks noChangeAspect="1"/>
          </p:cNvPicPr>
          <p:nvPr/>
        </p:nvPicPr>
        <p:blipFill>
          <a:blip r:embed="rId5"/>
          <a:stretch>
            <a:fillRect/>
          </a:stretch>
        </p:blipFill>
        <p:spPr>
          <a:xfrm>
            <a:off x="5933440" y="1777324"/>
            <a:ext cx="5153153" cy="5136897"/>
          </a:xfrm>
          <a:prstGeom prst="rect">
            <a:avLst/>
          </a:prstGeom>
        </p:spPr>
      </p:pic>
    </p:spTree>
    <p:custDataLst>
      <p:tags r:id="rId1"/>
    </p:custDataLst>
  </p:cSld>
  <p:clrMapOvr>
    <a:masterClrMapping/>
  </p:clrMapOvr>
  <p:transition spd="med" advClick="0" advTm="17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34210"/>
                                        </p:tgtEl>
                                        <p:attrNameLst>
                                          <p:attrName>style.visibility</p:attrName>
                                        </p:attrNameLst>
                                      </p:cBhvr>
                                      <p:to>
                                        <p:strVal val="visible"/>
                                      </p:to>
                                    </p:set>
                                    <p:anim calcmode="lin" valueType="num">
                                      <p:cBhvr>
                                        <p:cTn id="7" dur="500" fill="hold"/>
                                        <p:tgtEl>
                                          <p:spTgt spid="734210"/>
                                        </p:tgtEl>
                                        <p:attrNameLst>
                                          <p:attrName>ppt_w</p:attrName>
                                        </p:attrNameLst>
                                      </p:cBhvr>
                                      <p:tavLst>
                                        <p:tav tm="0">
                                          <p:val>
                                            <p:fltVal val="0"/>
                                          </p:val>
                                        </p:tav>
                                        <p:tav tm="100000">
                                          <p:val>
                                            <p:strVal val="#ppt_w"/>
                                          </p:val>
                                        </p:tav>
                                      </p:tavLst>
                                    </p:anim>
                                    <p:anim calcmode="lin" valueType="num">
                                      <p:cBhvr>
                                        <p:cTn id="8" dur="500" fill="hold"/>
                                        <p:tgtEl>
                                          <p:spTgt spid="734210"/>
                                        </p:tgtEl>
                                        <p:attrNameLst>
                                          <p:attrName>ppt_h</p:attrName>
                                        </p:attrNameLst>
                                      </p:cBhvr>
                                      <p:tavLst>
                                        <p:tav tm="0">
                                          <p:val>
                                            <p:fltVal val="0"/>
                                          </p:val>
                                        </p:tav>
                                        <p:tav tm="100000">
                                          <p:val>
                                            <p:strVal val="#ppt_h"/>
                                          </p:val>
                                        </p:tav>
                                      </p:tavLst>
                                    </p:anim>
                                    <p:animEffect transition="in" filter="fade">
                                      <p:cBhvr>
                                        <p:cTn id="9" dur="500"/>
                                        <p:tgtEl>
                                          <p:spTgt spid="734210"/>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734211">
                                            <p:txEl>
                                              <p:pRg st="0" end="0"/>
                                            </p:txEl>
                                          </p:spTgt>
                                        </p:tgtEl>
                                        <p:attrNameLst>
                                          <p:attrName>style.visibility</p:attrName>
                                        </p:attrNameLst>
                                      </p:cBhvr>
                                      <p:to>
                                        <p:strVal val="visible"/>
                                      </p:to>
                                    </p:set>
                                    <p:animEffect transition="in" filter="fade">
                                      <p:cBhvr>
                                        <p:cTn id="14" dur="3000"/>
                                        <p:tgtEl>
                                          <p:spTgt spid="734211">
                                            <p:txEl>
                                              <p:pRg st="0" end="0"/>
                                            </p:txEl>
                                          </p:spTgt>
                                        </p:tgtEl>
                                      </p:cBhvr>
                                    </p:animEffect>
                                    <p:anim calcmode="lin" valueType="num">
                                      <p:cBhvr>
                                        <p:cTn id="15" dur="3000" fill="hold"/>
                                        <p:tgtEl>
                                          <p:spTgt spid="734211">
                                            <p:txEl>
                                              <p:pRg st="0" end="0"/>
                                            </p:txEl>
                                          </p:spTgt>
                                        </p:tgtEl>
                                        <p:attrNameLst>
                                          <p:attrName>ppt_w</p:attrName>
                                        </p:attrNameLst>
                                      </p:cBhvr>
                                      <p:tavLst>
                                        <p:tav tm="0" fmla="#ppt_w*sin(2.5*pi*$)">
                                          <p:val>
                                            <p:fltVal val="0"/>
                                          </p:val>
                                        </p:tav>
                                        <p:tav tm="100000">
                                          <p:val>
                                            <p:fltVal val="1"/>
                                          </p:val>
                                        </p:tav>
                                      </p:tavLst>
                                    </p:anim>
                                    <p:anim calcmode="lin" valueType="num">
                                      <p:cBhvr>
                                        <p:cTn id="16" dur="3000" fill="hold"/>
                                        <p:tgtEl>
                                          <p:spTgt spid="7342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prstGeom prst="rect">
            <a:avLst/>
          </a:prstGeom>
        </p:spPr>
        <p:txBody>
          <a:bodyPr/>
          <a:lstStyle/>
          <a:p>
            <a:r>
              <a:rPr lang="en-US" dirty="0" smtClean="0">
                <a:solidFill>
                  <a:schemeClr val="bg1">
                    <a:lumMod val="50000"/>
                  </a:schemeClr>
                </a:solidFill>
              </a:rPr>
              <a:t>Highlights of IEPF rules as amended </a:t>
            </a:r>
            <a:endParaRPr>
              <a:solidFill>
                <a:schemeClr val="bg1">
                  <a:lumMod val="50000"/>
                </a:schemeClr>
              </a:solidFill>
            </a:endParaRPr>
          </a:p>
        </p:txBody>
      </p:sp>
      <p:sp>
        <p:nvSpPr>
          <p:cNvPr id="131" name="Shape 131"/>
          <p:cNvSpPr>
            <a:spLocks noGrp="1"/>
          </p:cNvSpPr>
          <p:nvPr>
            <p:ph type="body" idx="1"/>
          </p:nvPr>
        </p:nvSpPr>
        <p:spPr>
          <a:prstGeom prst="rect">
            <a:avLst/>
          </a:prstGeom>
        </p:spPr>
        <p:txBody>
          <a:bodyPr/>
          <a:lstStyle/>
          <a:p>
            <a:pPr marL="449682" indent="-449682" defTabSz="462866">
              <a:lnSpc>
                <a:spcPct val="90000"/>
              </a:lnSpc>
              <a:spcBef>
                <a:spcPts val="3200"/>
              </a:spcBef>
              <a:defRPr sz="3230">
                <a:effectLst>
                  <a:outerShdw blurRad="48260" dist="24130" dir="5400000" rotWithShape="0">
                    <a:srgbClr val="000000"/>
                  </a:outerShdw>
                </a:effectLst>
              </a:defRPr>
            </a:pPr>
            <a:r>
              <a:rPr>
                <a:solidFill>
                  <a:srgbClr val="002060"/>
                </a:solidFill>
              </a:rPr>
              <a:t>* Rule 5: Transfer of Funds - as per section 125(2) of the Companies Act, 2013</a:t>
            </a:r>
            <a:endParaRPr sz="3420">
              <a:solidFill>
                <a:srgbClr val="002060"/>
              </a:solidFill>
            </a:endParaRPr>
          </a:p>
          <a:p>
            <a:pPr marL="449682" indent="-449682" defTabSz="462866">
              <a:lnSpc>
                <a:spcPct val="90000"/>
              </a:lnSpc>
              <a:spcBef>
                <a:spcPts val="3200"/>
              </a:spcBef>
              <a:defRPr sz="3230">
                <a:effectLst>
                  <a:outerShdw blurRad="48260" dist="24130" dir="5400000" rotWithShape="0">
                    <a:srgbClr val="000000"/>
                  </a:outerShdw>
                </a:effectLst>
              </a:defRPr>
            </a:pPr>
            <a:r>
              <a:rPr>
                <a:solidFill>
                  <a:srgbClr val="002060"/>
                </a:solidFill>
              </a:rPr>
              <a:t>- Form IEPF -1 - details of funds transfer, within 30 days of transfer</a:t>
            </a:r>
            <a:endParaRPr sz="3420">
              <a:solidFill>
                <a:srgbClr val="002060"/>
              </a:solidFill>
            </a:endParaRPr>
          </a:p>
          <a:p>
            <a:pPr marL="449682" indent="-449682" defTabSz="462866">
              <a:lnSpc>
                <a:spcPct val="90000"/>
              </a:lnSpc>
              <a:spcBef>
                <a:spcPts val="3200"/>
              </a:spcBef>
              <a:defRPr sz="3230">
                <a:effectLst>
                  <a:outerShdw blurRad="48260" dist="24130" dir="5400000" rotWithShape="0">
                    <a:srgbClr val="000000"/>
                  </a:outerShdw>
                </a:effectLst>
              </a:defRPr>
            </a:pPr>
            <a:r>
              <a:rPr>
                <a:solidFill>
                  <a:srgbClr val="002060"/>
                </a:solidFill>
              </a:rPr>
              <a:t>- Form IEPF -2 - details of unclaimed amount as on AGM date</a:t>
            </a:r>
            <a:endParaRPr sz="3420">
              <a:solidFill>
                <a:srgbClr val="002060"/>
              </a:solidFill>
            </a:endParaRPr>
          </a:p>
          <a:p>
            <a:pPr marL="449682" indent="-449682" defTabSz="462866">
              <a:lnSpc>
                <a:spcPct val="90000"/>
              </a:lnSpc>
              <a:spcBef>
                <a:spcPts val="3200"/>
              </a:spcBef>
              <a:defRPr sz="3230">
                <a:effectLst>
                  <a:outerShdw blurRad="48260" dist="24130" dir="5400000" rotWithShape="0">
                    <a:srgbClr val="000000"/>
                  </a:outerShdw>
                </a:effectLst>
              </a:defRPr>
            </a:pPr>
            <a:r>
              <a:rPr>
                <a:solidFill>
                  <a:srgbClr val="002060"/>
                </a:solidFill>
              </a:rPr>
              <a:t>file within 90 days of AGM, </a:t>
            </a:r>
            <a:r>
              <a:rPr b="1" u="sng">
                <a:solidFill>
                  <a:srgbClr val="002060"/>
                </a:solidFill>
                <a:latin typeface="Marker Felt"/>
                <a:ea typeface="Marker Felt"/>
                <a:cs typeface="Marker Felt"/>
                <a:sym typeface="Marker Felt"/>
              </a:rPr>
              <a:t>separately for each year</a:t>
            </a:r>
            <a:r>
              <a:rPr>
                <a:solidFill>
                  <a:srgbClr val="002060"/>
                </a:solidFill>
              </a:rPr>
              <a:t> until 7 years completed]</a:t>
            </a:r>
            <a:endParaRPr sz="3420">
              <a:solidFill>
                <a:srgbClr val="002060"/>
              </a:solidFill>
            </a:endParaRPr>
          </a:p>
          <a:p>
            <a:pPr marL="449682" indent="-449682" defTabSz="462866">
              <a:lnSpc>
                <a:spcPct val="90000"/>
              </a:lnSpc>
              <a:spcBef>
                <a:spcPts val="3200"/>
              </a:spcBef>
              <a:defRPr sz="3230">
                <a:effectLst>
                  <a:outerShdw blurRad="48260" dist="24130" dir="5400000" rotWithShape="0">
                    <a:srgbClr val="000000"/>
                  </a:outerShdw>
                </a:effectLst>
              </a:defRPr>
            </a:pPr>
            <a:r>
              <a:rPr>
                <a:solidFill>
                  <a:srgbClr val="002060"/>
                </a:solidFill>
              </a:rPr>
              <a:t>Upload on own website</a:t>
            </a:r>
            <a:r>
              <a:rPr smtClean="0">
                <a:solidFill>
                  <a:srgbClr val="002060"/>
                </a:solidFill>
              </a:rPr>
              <a:t>,</a:t>
            </a:r>
            <a:r>
              <a:rPr lang="en-US" dirty="0" smtClean="0">
                <a:solidFill>
                  <a:srgbClr val="002060"/>
                </a:solidFill>
              </a:rPr>
              <a:t> IEPF </a:t>
            </a:r>
            <a:r>
              <a:rPr smtClean="0">
                <a:solidFill>
                  <a:srgbClr val="002060"/>
                </a:solidFill>
              </a:rPr>
              <a:t>website </a:t>
            </a:r>
            <a:r>
              <a:rPr>
                <a:solidFill>
                  <a:srgbClr val="002060"/>
                </a:solidFill>
              </a:rPr>
              <a:t>or other website to be </a:t>
            </a:r>
            <a:r>
              <a:rPr smtClean="0">
                <a:solidFill>
                  <a:srgbClr val="002060"/>
                </a:solidFill>
              </a:rPr>
              <a:t>specified</a:t>
            </a:r>
            <a:r>
              <a:rPr lang="en-US" dirty="0" smtClean="0">
                <a:solidFill>
                  <a:srgbClr val="002060"/>
                </a:solidFill>
              </a:rPr>
              <a:t> by Govt.</a:t>
            </a:r>
            <a:endParaRPr>
              <a:solidFill>
                <a:srgbClr val="002060"/>
              </a:solidFill>
            </a:endParaRPr>
          </a:p>
        </p:txBody>
      </p:sp>
      <p:sp>
        <p:nvSpPr>
          <p:cNvPr id="132" name="Shape 132"/>
          <p:cNvSpPr/>
          <p:nvPr/>
        </p:nvSpPr>
        <p:spPr>
          <a:xfrm>
            <a:off x="6221212" y="4276772"/>
            <a:ext cx="562375" cy="658369"/>
          </a:xfrm>
          <a:prstGeom prst="rect">
            <a:avLst/>
          </a:prstGeom>
          <a:ln w="12700">
            <a:miter lim="400000"/>
          </a:ln>
          <a:extLst>
            <a:ext uri="{C572A759-6A51-4108-AA02-DFA0A04FC94B}">
              <ma14:wrappingTextBoxFlag xmlns="" xmlns:ma14="http://schemas.microsoft.com/office/mac/drawingml/2011/main" val="1"/>
            </a:ext>
          </a:extLst>
        </p:spPr>
        <p:txBody>
          <a:bodyPr wrap="none" lIns="24383" tIns="24383" rIns="24383" bIns="24383" anchor="ctr">
            <a:spAutoFit/>
          </a:bodyPr>
          <a:lstStyle/>
          <a:p>
            <a:pPr>
              <a:defRPr sz="4200">
                <a:solidFill>
                  <a:srgbClr val="858585"/>
                </a:solidFill>
                <a:latin typeface="Calibri"/>
                <a:ea typeface="Calibri"/>
                <a:cs typeface="Calibri"/>
                <a:sym typeface="Calibri"/>
              </a:defRPr>
            </a:pPr>
            <a:r>
              <a:t>©</a:t>
            </a:r>
            <a:r>
              <a:rPr sz="3800">
                <a:latin typeface="Marker Felt"/>
                <a:ea typeface="Marker Felt"/>
                <a:cs typeface="Marker Felt"/>
                <a:sym typeface="Marker Felt"/>
              </a:rPr>
              <a:t> </a:t>
            </a:r>
          </a:p>
        </p:txBody>
      </p:sp>
      <p:sp>
        <p:nvSpPr>
          <p:cNvPr id="133" name="Shape 133"/>
          <p:cNvSpPr>
            <a:spLocks noGrp="1"/>
          </p:cNvSpPr>
          <p:nvPr>
            <p:ph type="sldNum" sz="quarter" idx="2"/>
          </p:nvPr>
        </p:nvSpPr>
        <p:spPr>
          <a:xfrm>
            <a:off x="6375349" y="925830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3</a:t>
            </a:fld>
            <a:endParaRPr/>
          </a:p>
        </p:txBody>
      </p:sp>
    </p:spTree>
  </p:cSld>
  <p:clrMapOvr>
    <a:masterClrMapping/>
  </p:clrMapOvr>
  <mc:AlternateContent xmlns:mc="http://schemas.openxmlformats.org/markup-compatibility/2006">
    <mc:Choice xmlns="" xmlns:p14="http://schemas.microsoft.com/office/powerpoint/2010/main" Requires="p14">
      <p:transition spd="slow" advClick="1" p14:dur="1500">
        <p14:switch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prstGeom prst="rect">
            <a:avLst/>
          </a:prstGeom>
        </p:spPr>
        <p:txBody>
          <a:bodyPr/>
          <a:lstStyle/>
          <a:p>
            <a:r>
              <a:rPr lang="en-US" dirty="0" smtClean="0">
                <a:solidFill>
                  <a:schemeClr val="bg1">
                    <a:lumMod val="50000"/>
                  </a:schemeClr>
                </a:solidFill>
              </a:rPr>
              <a:t>Highlights of IEPF rules as amended </a:t>
            </a:r>
            <a:endParaRPr/>
          </a:p>
        </p:txBody>
      </p:sp>
      <p:sp>
        <p:nvSpPr>
          <p:cNvPr id="136" name="Shape 136"/>
          <p:cNvSpPr>
            <a:spLocks noGrp="1"/>
          </p:cNvSpPr>
          <p:nvPr>
            <p:ph type="body" idx="1"/>
          </p:nvPr>
        </p:nvSpPr>
        <p:spPr>
          <a:prstGeom prst="rect">
            <a:avLst/>
          </a:prstGeom>
        </p:spPr>
        <p:txBody>
          <a:bodyPr/>
          <a:lstStyle/>
          <a:p>
            <a:pPr marL="472624" indent="-472624" defTabSz="504839">
              <a:lnSpc>
                <a:spcPct val="90000"/>
              </a:lnSpc>
              <a:spcBef>
                <a:spcPts val="3500"/>
              </a:spcBef>
            </a:pPr>
            <a:r>
              <a:rPr>
                <a:solidFill>
                  <a:srgbClr val="002060"/>
                </a:solidFill>
              </a:rPr>
              <a:t>* Rule 6: Transfer of shares - as per section 124(6) of Companies Act, </a:t>
            </a:r>
            <a:r>
              <a:rPr smtClean="0">
                <a:solidFill>
                  <a:srgbClr val="002060"/>
                </a:solidFill>
              </a:rPr>
              <a:t>2013</a:t>
            </a:r>
            <a:r>
              <a:rPr lang="en-US" dirty="0" smtClean="0">
                <a:solidFill>
                  <a:srgbClr val="002060"/>
                </a:solidFill>
              </a:rPr>
              <a:t> </a:t>
            </a:r>
            <a:r>
              <a:rPr lang="en-US" b="1" dirty="0" smtClean="0">
                <a:solidFill>
                  <a:srgbClr val="002060"/>
                </a:solidFill>
              </a:rPr>
              <a:t>REVISED</a:t>
            </a:r>
            <a:endParaRPr sz="3800" b="1">
              <a:solidFill>
                <a:srgbClr val="002060"/>
              </a:solidFill>
            </a:endParaRPr>
          </a:p>
          <a:p>
            <a:pPr marL="472624" indent="-472624" defTabSz="504839">
              <a:lnSpc>
                <a:spcPct val="90000"/>
              </a:lnSpc>
              <a:spcBef>
                <a:spcPts val="3500"/>
              </a:spcBef>
            </a:pPr>
            <a:r>
              <a:rPr>
                <a:solidFill>
                  <a:srgbClr val="002060"/>
                </a:solidFill>
              </a:rPr>
              <a:t>- Form IEPF -3 - details of unpaid dividend and shares on which restraint ordered by Court/Tribunal/Statutory authority</a:t>
            </a:r>
            <a:endParaRPr sz="3800">
              <a:solidFill>
                <a:srgbClr val="002060"/>
              </a:solidFill>
            </a:endParaRPr>
          </a:p>
          <a:p>
            <a:pPr marL="472624" indent="-472624" defTabSz="504839">
              <a:lnSpc>
                <a:spcPct val="90000"/>
              </a:lnSpc>
              <a:spcBef>
                <a:spcPts val="3500"/>
              </a:spcBef>
            </a:pPr>
            <a:r>
              <a:rPr>
                <a:solidFill>
                  <a:srgbClr val="002060"/>
                </a:solidFill>
              </a:rPr>
              <a:t>File every year, within 30 days of end of FY</a:t>
            </a:r>
            <a:endParaRPr sz="3800">
              <a:solidFill>
                <a:srgbClr val="002060"/>
              </a:solidFill>
            </a:endParaRPr>
          </a:p>
          <a:p>
            <a:pPr marL="472624" indent="-472624" defTabSz="504839">
              <a:lnSpc>
                <a:spcPct val="90000"/>
              </a:lnSpc>
              <a:spcBef>
                <a:spcPts val="3500"/>
              </a:spcBef>
            </a:pPr>
            <a:r>
              <a:rPr>
                <a:solidFill>
                  <a:srgbClr val="002060"/>
                </a:solidFill>
              </a:rPr>
              <a:t>- Form IEPF -4 details of shares transferred to authority</a:t>
            </a:r>
            <a:endParaRPr sz="3800">
              <a:solidFill>
                <a:srgbClr val="002060"/>
              </a:solidFill>
            </a:endParaRPr>
          </a:p>
          <a:p>
            <a:pPr marL="472624" indent="-472624" defTabSz="504839">
              <a:lnSpc>
                <a:spcPct val="90000"/>
              </a:lnSpc>
              <a:spcBef>
                <a:spcPts val="3500"/>
              </a:spcBef>
            </a:pPr>
            <a:r>
              <a:rPr>
                <a:solidFill>
                  <a:srgbClr val="002060"/>
                </a:solidFill>
              </a:rPr>
              <a:t>File ‘while effecting transfer’. Within ?? days.</a:t>
            </a:r>
          </a:p>
        </p:txBody>
      </p:sp>
      <p:sp>
        <p:nvSpPr>
          <p:cNvPr id="137" name="Shape 137"/>
          <p:cNvSpPr>
            <a:spLocks noGrp="1"/>
          </p:cNvSpPr>
          <p:nvPr>
            <p:ph type="sldNum" sz="quarter" idx="2"/>
          </p:nvPr>
        </p:nvSpPr>
        <p:spPr>
          <a:xfrm>
            <a:off x="6375349" y="925830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4</a:t>
            </a:fld>
            <a:endParaRPr/>
          </a:p>
        </p:txBody>
      </p:sp>
    </p:spTree>
  </p:cSld>
  <p:clrMapOvr>
    <a:masterClrMapping/>
  </p:clrMapOvr>
  <mc:AlternateContent xmlns:mc="http://schemas.openxmlformats.org/markup-compatibility/2006">
    <mc:Choice xmlns="" xmlns:p14="http://schemas.microsoft.com/office/powerpoint/2010/main" Requires="p14">
      <p:transition spd="med" advClick="1" p14:dur="1000">
        <p14:switch dir="l"/>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normAutofit/>
          </a:bodyPr>
          <a:lstStyle/>
          <a:p>
            <a:r>
              <a:rPr sz="9600">
                <a:solidFill>
                  <a:srgbClr val="002060"/>
                </a:solidFill>
              </a:rPr>
              <a:t>Compliance</a:t>
            </a:r>
          </a:p>
        </p:txBody>
      </p:sp>
      <p:sp>
        <p:nvSpPr>
          <p:cNvPr id="140" name="Shape 140"/>
          <p:cNvSpPr>
            <a:spLocks noGrp="1"/>
          </p:cNvSpPr>
          <p:nvPr>
            <p:ph type="sldNum" sz="quarter" idx="2"/>
          </p:nvPr>
        </p:nvSpPr>
        <p:spPr>
          <a:xfrm>
            <a:off x="6375349" y="925195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5</a:t>
            </a:fld>
            <a:endParaRPr/>
          </a:p>
        </p:txBody>
      </p:sp>
    </p:spTree>
  </p:cSld>
  <p:clrMapOvr>
    <a:masterClrMapping/>
  </p:clrMapOvr>
  <mc:AlternateContent xmlns:mc="http://schemas.openxmlformats.org/markup-compatibility/2006">
    <mc:Choice xmlns="" xmlns:p14="http://schemas.microsoft.com/office/powerpoint/2010/main" Requires="p14">
      <p:transition spd="med" advClick="1" p14:dur="1000">
        <p14:rippl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lvl1pPr defTabSz="554990">
              <a:defRPr sz="6650">
                <a:effectLst>
                  <a:outerShdw blurRad="48260" dist="24130" dir="5400000" rotWithShape="0">
                    <a:srgbClr val="000000"/>
                  </a:outerShdw>
                </a:effectLst>
              </a:defRPr>
            </a:lvl1pPr>
          </a:lstStyle>
          <a:p>
            <a:r>
              <a:rPr>
                <a:solidFill>
                  <a:schemeClr val="bg1">
                    <a:lumMod val="50000"/>
                  </a:schemeClr>
                </a:solidFill>
              </a:rPr>
              <a:t>Immediate Compliance - Rule </a:t>
            </a:r>
            <a:r>
              <a:rPr lang="en-US" dirty="0" smtClean="0">
                <a:solidFill>
                  <a:schemeClr val="bg1">
                    <a:lumMod val="50000"/>
                  </a:schemeClr>
                </a:solidFill>
              </a:rPr>
              <a:t>5 (1),(</a:t>
            </a:r>
            <a:r>
              <a:rPr smtClean="0">
                <a:solidFill>
                  <a:schemeClr val="bg1">
                    <a:lumMod val="50000"/>
                  </a:schemeClr>
                </a:solidFill>
              </a:rPr>
              <a:t>4</a:t>
            </a:r>
            <a:r>
              <a:rPr>
                <a:solidFill>
                  <a:schemeClr val="bg1">
                    <a:lumMod val="50000"/>
                  </a:schemeClr>
                </a:solidFill>
              </a:rPr>
              <a:t>),6(c)</a:t>
            </a:r>
          </a:p>
        </p:txBody>
      </p:sp>
      <p:sp>
        <p:nvSpPr>
          <p:cNvPr id="143" name="Shape 143"/>
          <p:cNvSpPr>
            <a:spLocks noGrp="1"/>
          </p:cNvSpPr>
          <p:nvPr>
            <p:ph type="body" idx="1"/>
          </p:nvPr>
        </p:nvSpPr>
        <p:spPr>
          <a:prstGeom prst="rect">
            <a:avLst/>
          </a:prstGeom>
        </p:spPr>
        <p:txBody>
          <a:bodyPr/>
          <a:lstStyle/>
          <a:p>
            <a:pPr>
              <a:lnSpc>
                <a:spcPct val="90000"/>
              </a:lnSpc>
            </a:pPr>
            <a:r>
              <a:rPr>
                <a:solidFill>
                  <a:srgbClr val="002060"/>
                </a:solidFill>
              </a:rPr>
              <a:t>* For Unpaid and unclaimed amount u/s.125(2)(a) to (n) for 7 years (since </a:t>
            </a:r>
            <a:r>
              <a:rPr smtClean="0">
                <a:solidFill>
                  <a:srgbClr val="002060"/>
                </a:solidFill>
              </a:rPr>
              <a:t>200</a:t>
            </a:r>
            <a:r>
              <a:rPr lang="en-US" dirty="0" smtClean="0">
                <a:solidFill>
                  <a:srgbClr val="002060"/>
                </a:solidFill>
              </a:rPr>
              <a:t>9</a:t>
            </a:r>
            <a:r>
              <a:rPr smtClean="0">
                <a:solidFill>
                  <a:srgbClr val="002060"/>
                </a:solidFill>
              </a:rPr>
              <a:t>-</a:t>
            </a:r>
            <a:r>
              <a:rPr lang="en-US" dirty="0" smtClean="0">
                <a:solidFill>
                  <a:srgbClr val="002060"/>
                </a:solidFill>
              </a:rPr>
              <a:t>10</a:t>
            </a:r>
            <a:r>
              <a:rPr smtClean="0">
                <a:solidFill>
                  <a:srgbClr val="002060"/>
                </a:solidFill>
              </a:rPr>
              <a:t>), </a:t>
            </a:r>
            <a:r>
              <a:rPr>
                <a:solidFill>
                  <a:srgbClr val="002060"/>
                </a:solidFill>
              </a:rPr>
              <a:t>pay to IEPF</a:t>
            </a:r>
          </a:p>
          <a:p>
            <a:pPr lvl="1">
              <a:lnSpc>
                <a:spcPct val="90000"/>
              </a:lnSpc>
            </a:pPr>
            <a:r>
              <a:rPr>
                <a:solidFill>
                  <a:srgbClr val="002060"/>
                </a:solidFill>
              </a:rPr>
              <a:t>as per Rule 5 - Even if 7 years are not </a:t>
            </a:r>
            <a:r>
              <a:rPr smtClean="0">
                <a:solidFill>
                  <a:srgbClr val="002060"/>
                </a:solidFill>
              </a:rPr>
              <a:t>consecutive</a:t>
            </a:r>
            <a:r>
              <a:rPr lang="en-US" dirty="0" smtClean="0">
                <a:solidFill>
                  <a:srgbClr val="002060"/>
                </a:solidFill>
              </a:rPr>
              <a:t> Transfer required</a:t>
            </a:r>
            <a:endParaRPr>
              <a:solidFill>
                <a:srgbClr val="002060"/>
              </a:solidFill>
            </a:endParaRPr>
          </a:p>
          <a:p>
            <a:pPr>
              <a:lnSpc>
                <a:spcPct val="90000"/>
              </a:lnSpc>
            </a:pPr>
            <a:r>
              <a:rPr>
                <a:solidFill>
                  <a:srgbClr val="002060"/>
                </a:solidFill>
              </a:rPr>
              <a:t>* After payment, file form IEPF-1 within 30 days</a:t>
            </a:r>
          </a:p>
          <a:p>
            <a:pPr>
              <a:lnSpc>
                <a:spcPct val="90000"/>
              </a:lnSpc>
            </a:pPr>
            <a:r>
              <a:rPr>
                <a:solidFill>
                  <a:srgbClr val="002060"/>
                </a:solidFill>
              </a:rPr>
              <a:t>* Company shall maintain records of persons in respect of whom amount transferred to IEPF</a:t>
            </a:r>
          </a:p>
        </p:txBody>
      </p:sp>
      <p:sp>
        <p:nvSpPr>
          <p:cNvPr id="144" name="Shape 144"/>
          <p:cNvSpPr>
            <a:spLocks noGrp="1"/>
          </p:cNvSpPr>
          <p:nvPr>
            <p:ph type="sldNum" sz="quarter" idx="2"/>
          </p:nvPr>
        </p:nvSpPr>
        <p:spPr>
          <a:xfrm>
            <a:off x="6375349" y="925830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6</a:t>
            </a:fld>
            <a:endParaRPr/>
          </a:p>
        </p:txBody>
      </p:sp>
    </p:spTree>
  </p:cSld>
  <p:clrMapOvr>
    <a:masterClrMapping/>
  </p:clrMapOvr>
  <mc:AlternateContent xmlns:mc="http://schemas.openxmlformats.org/markup-compatibility/2006">
    <mc:Choice xmlns="" xmlns:p14="http://schemas.microsoft.com/office/powerpoint/2010/main" Requires="p14">
      <p:transition spd="slow" advClick="1" p14:dur="1500">
        <p:dissolv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lstStyle/>
          <a:p>
            <a:r>
              <a:rPr>
                <a:solidFill>
                  <a:schemeClr val="bg1">
                    <a:lumMod val="50000"/>
                  </a:schemeClr>
                </a:solidFill>
              </a:rPr>
              <a:t>Immediate Compliance - Rule 5(8)</a:t>
            </a:r>
          </a:p>
        </p:txBody>
      </p:sp>
      <p:sp>
        <p:nvSpPr>
          <p:cNvPr id="147" name="Shape 147"/>
          <p:cNvSpPr>
            <a:spLocks noGrp="1"/>
          </p:cNvSpPr>
          <p:nvPr>
            <p:ph type="body" idx="1"/>
          </p:nvPr>
        </p:nvSpPr>
        <p:spPr>
          <a:prstGeom prst="rect">
            <a:avLst/>
          </a:prstGeom>
        </p:spPr>
        <p:txBody>
          <a:bodyPr/>
          <a:lstStyle/>
          <a:p>
            <a:r>
              <a:rPr>
                <a:solidFill>
                  <a:srgbClr val="002060"/>
                </a:solidFill>
              </a:rPr>
              <a:t>* Rule 5(8)</a:t>
            </a:r>
          </a:p>
          <a:p>
            <a:r>
              <a:rPr>
                <a:solidFill>
                  <a:srgbClr val="002060"/>
                </a:solidFill>
              </a:rPr>
              <a:t>every company shall identify unclaimed amount of the nature u/s.125(2), as on date of AGM!</a:t>
            </a:r>
          </a:p>
          <a:p>
            <a:r>
              <a:rPr>
                <a:solidFill>
                  <a:srgbClr val="002060"/>
                </a:solidFill>
              </a:rPr>
              <a:t>And separately for each year, till completion of 7 years, upload IEPF-2 within 90 days of AGM, on its website as well as of IEPF or other website specified by MCA</a:t>
            </a:r>
          </a:p>
        </p:txBody>
      </p:sp>
      <p:sp>
        <p:nvSpPr>
          <p:cNvPr id="148" name="Shape 148"/>
          <p:cNvSpPr>
            <a:spLocks noGrp="1"/>
          </p:cNvSpPr>
          <p:nvPr>
            <p:ph type="sldNum" sz="quarter" idx="2"/>
          </p:nvPr>
        </p:nvSpPr>
        <p:spPr>
          <a:xfrm>
            <a:off x="6375349" y="9258300"/>
            <a:ext cx="241402" cy="374600"/>
          </a:xfrm>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7</a:t>
            </a:fld>
            <a:endParaRPr/>
          </a:p>
        </p:txBody>
      </p:sp>
    </p:spTree>
  </p:cSld>
  <p:clrMapOvr>
    <a:masterClrMapping/>
  </p:clrMapOvr>
  <mc:AlternateContent xmlns:mc="http://schemas.openxmlformats.org/markup-compatibility/2006">
    <mc:Choice xmlns="" xmlns:p14="http://schemas.microsoft.com/office/powerpoint/2010/main" Requires="p14">
      <p:transition spd="fast" advClick="1" p14:dur="750">
        <p:push dir="l"/>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03200"/>
            <a:ext cx="11480800" cy="1625600"/>
          </a:xfrm>
        </p:spPr>
        <p:txBody>
          <a:bodyPr>
            <a:normAutofit fontScale="90000"/>
          </a:bodyPr>
          <a:lstStyle/>
          <a:p>
            <a:r>
              <a:rPr lang="en-US" dirty="0" smtClean="0">
                <a:solidFill>
                  <a:schemeClr val="bg1">
                    <a:lumMod val="50000"/>
                  </a:schemeClr>
                </a:solidFill>
              </a:rPr>
              <a:t>Immediate Compliance proviso to Rule 6(3)(a) Revised</a:t>
            </a:r>
            <a:endParaRPr lang="en-US" dirty="0">
              <a:solidFill>
                <a:schemeClr val="bg1">
                  <a:lumMod val="50000"/>
                </a:schemeClr>
              </a:solidFill>
            </a:endParaRPr>
          </a:p>
        </p:txBody>
      </p:sp>
      <p:sp>
        <p:nvSpPr>
          <p:cNvPr id="4" name="Text Placeholder 3"/>
          <p:cNvSpPr>
            <a:spLocks noGrp="1"/>
          </p:cNvSpPr>
          <p:nvPr>
            <p:ph type="body" idx="1"/>
          </p:nvPr>
        </p:nvSpPr>
        <p:spPr/>
        <p:txBody>
          <a:bodyPr anchor="t">
            <a:normAutofit/>
          </a:bodyPr>
          <a:lstStyle/>
          <a:p>
            <a:pPr>
              <a:lnSpc>
                <a:spcPct val="110000"/>
              </a:lnSpc>
              <a:spcBef>
                <a:spcPts val="1800"/>
              </a:spcBef>
              <a:buFont typeface="Wingdings" pitchFamily="2" charset="2"/>
              <a:buChar char="Ø"/>
            </a:pPr>
            <a:r>
              <a:rPr lang="en-US" dirty="0" smtClean="0">
                <a:solidFill>
                  <a:srgbClr val="002060"/>
                </a:solidFill>
              </a:rPr>
              <a:t>Transfer of Shares</a:t>
            </a:r>
          </a:p>
          <a:p>
            <a:pPr>
              <a:lnSpc>
                <a:spcPct val="110000"/>
              </a:lnSpc>
              <a:spcBef>
                <a:spcPts val="1800"/>
              </a:spcBef>
              <a:buFont typeface="Wingdings" pitchFamily="2" charset="2"/>
              <a:buChar char="Ø"/>
            </a:pPr>
            <a:r>
              <a:rPr lang="en-US" dirty="0" smtClean="0">
                <a:solidFill>
                  <a:srgbClr val="002060"/>
                </a:solidFill>
              </a:rPr>
              <a:t>In respect of unpaid and unclaimed dividend as on 28</a:t>
            </a:r>
            <a:r>
              <a:rPr lang="en-US" baseline="30000" dirty="0" smtClean="0">
                <a:solidFill>
                  <a:srgbClr val="002060"/>
                </a:solidFill>
              </a:rPr>
              <a:t>th</a:t>
            </a:r>
            <a:r>
              <a:rPr lang="en-US" dirty="0" smtClean="0">
                <a:solidFill>
                  <a:srgbClr val="002060"/>
                </a:solidFill>
              </a:rPr>
              <a:t> Feb 2017 during the last seven years</a:t>
            </a:r>
          </a:p>
          <a:p>
            <a:pPr>
              <a:lnSpc>
                <a:spcPct val="110000"/>
              </a:lnSpc>
              <a:spcBef>
                <a:spcPts val="1800"/>
              </a:spcBef>
              <a:buFont typeface="Wingdings" pitchFamily="2" charset="2"/>
              <a:buChar char="Ø"/>
            </a:pPr>
            <a:r>
              <a:rPr lang="en-US" dirty="0" smtClean="0">
                <a:solidFill>
                  <a:srgbClr val="002060"/>
                </a:solidFill>
              </a:rPr>
              <a:t>Less Court or Tribunal or Statutory Authority restraining transfer of Shares and payment of Dividend</a:t>
            </a:r>
          </a:p>
          <a:p>
            <a:pPr>
              <a:lnSpc>
                <a:spcPct val="110000"/>
              </a:lnSpc>
              <a:spcBef>
                <a:spcPts val="1800"/>
              </a:spcBef>
              <a:buFont typeface="Wingdings" pitchFamily="2" charset="2"/>
              <a:buChar char="Ø"/>
            </a:pPr>
            <a:r>
              <a:rPr lang="en-US" dirty="0" smtClean="0">
                <a:solidFill>
                  <a:srgbClr val="002060"/>
                </a:solidFill>
              </a:rPr>
              <a:t>Dispute cases, transmission cases, tax enquiry cases etc not covered</a:t>
            </a:r>
          </a:p>
          <a:p>
            <a:pPr>
              <a:lnSpc>
                <a:spcPct val="110000"/>
              </a:lnSpc>
              <a:spcBef>
                <a:spcPts val="1800"/>
              </a:spcBef>
              <a:buFont typeface="Wingdings" pitchFamily="2" charset="2"/>
              <a:buChar char="Ø"/>
            </a:pPr>
            <a:r>
              <a:rPr lang="en-US" dirty="0" smtClean="0">
                <a:solidFill>
                  <a:srgbClr val="002060"/>
                </a:solidFill>
              </a:rPr>
              <a:t>Simultaneously publish on website + advertisement in English and regional language having wide circulation </a:t>
            </a:r>
          </a:p>
          <a:p>
            <a:pPr>
              <a:buFont typeface="Wingdings" pitchFamily="2" charset="2"/>
              <a:buChar char="Ø"/>
            </a:pPr>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03200"/>
            <a:ext cx="11480800" cy="1549400"/>
          </a:xfrm>
        </p:spPr>
        <p:txBody>
          <a:bodyPr/>
          <a:lstStyle/>
          <a:p>
            <a:r>
              <a:rPr lang="en-US" dirty="0" smtClean="0">
                <a:solidFill>
                  <a:schemeClr val="bg1">
                    <a:lumMod val="50000"/>
                  </a:schemeClr>
                </a:solidFill>
              </a:rPr>
              <a:t>Immediate Compliance</a:t>
            </a:r>
            <a:endParaRPr lang="en-US" dirty="0"/>
          </a:p>
        </p:txBody>
      </p:sp>
      <p:sp>
        <p:nvSpPr>
          <p:cNvPr id="154" name="Shape 154"/>
          <p:cNvSpPr>
            <a:spLocks noGrp="1"/>
          </p:cNvSpPr>
          <p:nvPr>
            <p:ph type="body" idx="1"/>
          </p:nvPr>
        </p:nvSpPr>
        <p:spPr>
          <a:prstGeom prst="rect">
            <a:avLst/>
          </a:prstGeom>
        </p:spPr>
        <p:txBody>
          <a:bodyPr>
            <a:normAutofit lnSpcReduction="10000"/>
          </a:bodyPr>
          <a:lstStyle/>
          <a:p>
            <a:r>
              <a:rPr>
                <a:solidFill>
                  <a:srgbClr val="002060"/>
                </a:solidFill>
              </a:rPr>
              <a:t>Board shall authorise CS or other person to sign necessary </a:t>
            </a:r>
            <a:r>
              <a:rPr smtClean="0">
                <a:solidFill>
                  <a:srgbClr val="002060"/>
                </a:solidFill>
              </a:rPr>
              <a:t>documents</a:t>
            </a:r>
            <a:r>
              <a:rPr lang="en-US" dirty="0" smtClean="0">
                <a:solidFill>
                  <a:srgbClr val="002060"/>
                </a:solidFill>
              </a:rPr>
              <a:t> Rule 6 (2)</a:t>
            </a:r>
          </a:p>
          <a:p>
            <a:r>
              <a:rPr lang="en-US" dirty="0" smtClean="0">
                <a:solidFill>
                  <a:srgbClr val="002060"/>
                </a:solidFill>
              </a:rPr>
              <a:t>-No relevance to clause 5A of old Listing agreement???</a:t>
            </a:r>
            <a:endParaRPr>
              <a:solidFill>
                <a:srgbClr val="002060"/>
              </a:solidFill>
            </a:endParaRPr>
          </a:p>
          <a:p>
            <a:r>
              <a:rPr>
                <a:solidFill>
                  <a:srgbClr val="002060"/>
                </a:solidFill>
              </a:rPr>
              <a:t>Furnish to IEPF </a:t>
            </a:r>
            <a:r>
              <a:rPr smtClean="0">
                <a:solidFill>
                  <a:srgbClr val="002060"/>
                </a:solidFill>
              </a:rPr>
              <a:t>in </a:t>
            </a:r>
            <a:r>
              <a:rPr lang="en-US" dirty="0" smtClean="0">
                <a:solidFill>
                  <a:srgbClr val="002060"/>
                </a:solidFill>
              </a:rPr>
              <a:t>–</a:t>
            </a:r>
            <a:r>
              <a:rPr smtClean="0">
                <a:solidFill>
                  <a:srgbClr val="002060"/>
                </a:solidFill>
              </a:rPr>
              <a:t> </a:t>
            </a:r>
            <a:r>
              <a:rPr lang="en-US" dirty="0" smtClean="0">
                <a:solidFill>
                  <a:srgbClr val="002060"/>
                </a:solidFill>
              </a:rPr>
              <a:t>DETAILS OF SHARES TRANSFERRED IEPF-4 </a:t>
            </a:r>
            <a:r>
              <a:rPr smtClean="0">
                <a:solidFill>
                  <a:srgbClr val="002060"/>
                </a:solidFill>
              </a:rPr>
              <a:t>‘while </a:t>
            </a:r>
            <a:r>
              <a:rPr>
                <a:solidFill>
                  <a:srgbClr val="002060"/>
                </a:solidFill>
              </a:rPr>
              <a:t>effecting transfer’ means immediately/simultaneously</a:t>
            </a:r>
          </a:p>
          <a:p>
            <a:r>
              <a:rPr>
                <a:solidFill>
                  <a:srgbClr val="002060"/>
                </a:solidFill>
              </a:rPr>
              <a:t>Company shall preserve details of shareholders whose shares are transferred to IEPF Suspense A/c (in name of Company)</a:t>
            </a:r>
          </a:p>
        </p:txBody>
      </p:sp>
      <p:sp>
        <p:nvSpPr>
          <p:cNvPr id="155" name="Shape 15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a:defRPr>
                <a:effectLst/>
              </a:defRPr>
            </a:pPr>
            <a:fld id="{86CB4B4D-7CA3-9044-876B-883B54F8677D}" type="slidenum">
              <a:rPr/>
              <a:pPr>
                <a:defRPr>
                  <a:effectLst/>
                </a:defRPr>
              </a:pPr>
              <a:t>9</a:t>
            </a:fld>
            <a:endParaRPr/>
          </a:p>
        </p:txBody>
      </p:sp>
    </p:spTree>
  </p:cSld>
  <p:clrMapOvr>
    <a:masterClrMapping/>
  </p:clrMapOvr>
  <mc:AlternateContent xmlns:mc="http://schemas.openxmlformats.org/markup-compatibility/2006">
    <mc:Choice xmlns="" xmlns:p14="http://schemas.microsoft.com/office/powerpoint/2010/main" Requires="p14">
      <p:transition spd="med" advClick="1" p14:dur="1000">
        <p14:switch dir="l"/>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2|0.3"/>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New_Template2">
  <a:themeElements>
    <a:clrScheme name="New_Template2">
      <a:dk1>
        <a:srgbClr val="C000EB"/>
      </a:dk1>
      <a:lt1>
        <a:srgbClr val="EBEBEB"/>
      </a:lt1>
      <a:dk2>
        <a:srgbClr val="525252"/>
      </a:dk2>
      <a:lt2>
        <a:srgbClr val="C9C9C9"/>
      </a:lt2>
      <a:accent1>
        <a:srgbClr val="619AE3"/>
      </a:accent1>
      <a:accent2>
        <a:srgbClr val="54BFB9"/>
      </a:accent2>
      <a:accent3>
        <a:srgbClr val="29C439"/>
      </a:accent3>
      <a:accent4>
        <a:srgbClr val="EDAC0F"/>
      </a:accent4>
      <a:accent5>
        <a:srgbClr val="D41D03"/>
      </a:accent5>
      <a:accent6>
        <a:srgbClr val="B264DA"/>
      </a:accent6>
      <a:hlink>
        <a:srgbClr val="0000FF"/>
      </a:hlink>
      <a:folHlink>
        <a:srgbClr val="FF00FF"/>
      </a:folHlink>
    </a:clrScheme>
    <a:fontScheme name="New_Template2">
      <a:majorFont>
        <a:latin typeface="Helvetica Neue"/>
        <a:ea typeface="Helvetica Neue"/>
        <a:cs typeface="Helvetica Neue"/>
      </a:majorFont>
      <a:minorFont>
        <a:latin typeface="Helvetica Neue"/>
        <a:ea typeface="Helvetica Neue"/>
        <a:cs typeface="Helvetica Neue"/>
      </a:minorFont>
    </a:fontScheme>
    <a:fmtScheme name="New_Templat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38100" dist="12700" dir="5400000" rotWithShape="0">
                <a:srgbClr val="000000">
                  <a:alpha val="80000"/>
                </a:srgbClr>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2">
  <a:themeElements>
    <a:clrScheme name="New_Template2">
      <a:dk1>
        <a:srgbClr val="000000"/>
      </a:dk1>
      <a:lt1>
        <a:srgbClr val="FFFFFF"/>
      </a:lt1>
      <a:dk2>
        <a:srgbClr val="525252"/>
      </a:dk2>
      <a:lt2>
        <a:srgbClr val="C9C9C9"/>
      </a:lt2>
      <a:accent1>
        <a:srgbClr val="619AE3"/>
      </a:accent1>
      <a:accent2>
        <a:srgbClr val="54BFB9"/>
      </a:accent2>
      <a:accent3>
        <a:srgbClr val="29C439"/>
      </a:accent3>
      <a:accent4>
        <a:srgbClr val="EDAC0F"/>
      </a:accent4>
      <a:accent5>
        <a:srgbClr val="D41D03"/>
      </a:accent5>
      <a:accent6>
        <a:srgbClr val="B264DA"/>
      </a:accent6>
      <a:hlink>
        <a:srgbClr val="0000FF"/>
      </a:hlink>
      <a:folHlink>
        <a:srgbClr val="FF00FF"/>
      </a:folHlink>
    </a:clrScheme>
    <a:fontScheme name="New_Template2">
      <a:majorFont>
        <a:latin typeface="Helvetica Neue"/>
        <a:ea typeface="Helvetica Neue"/>
        <a:cs typeface="Helvetica Neue"/>
      </a:majorFont>
      <a:minorFont>
        <a:latin typeface="Helvetica Neue"/>
        <a:ea typeface="Helvetica Neue"/>
        <a:cs typeface="Helvetica Neue"/>
      </a:minorFont>
    </a:fontScheme>
    <a:fmtScheme name="New_Templat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38100" dist="12700" dir="5400000" rotWithShape="0">
                <a:srgbClr val="000000">
                  <a:alpha val="80000"/>
                </a:srgbClr>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EBEBEB"/>
            </a:solidFill>
            <a:effectLst>
              <a:outerShdw blurRad="50800" dist="25400" dir="5400000" rotWithShape="0">
                <a:srgbClr val="000000"/>
              </a:outerShdw>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2211</Words>
  <PresentationFormat>Custom</PresentationFormat>
  <Paragraphs>213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New_Template2</vt:lpstr>
      <vt:lpstr>IEPF</vt:lpstr>
      <vt:lpstr>Highlights of IEPF rules as amended </vt:lpstr>
      <vt:lpstr>Highlights of IEPF rules as amended </vt:lpstr>
      <vt:lpstr>Highlights of IEPF rules as amended </vt:lpstr>
      <vt:lpstr>Compliance</vt:lpstr>
      <vt:lpstr>Immediate Compliance - Rule 5 (1),(4),6(c)</vt:lpstr>
      <vt:lpstr>Immediate Compliance - Rule 5(8)</vt:lpstr>
      <vt:lpstr>Immediate Compliance proviso to Rule 6(3)(a) Revised</vt:lpstr>
      <vt:lpstr>Immediate Compliance</vt:lpstr>
      <vt:lpstr>Regular compliance - Rule 5</vt:lpstr>
      <vt:lpstr>Regular Compliance - rule 6 Revised</vt:lpstr>
      <vt:lpstr>Slide 12</vt:lpstr>
      <vt:lpstr>Transfer of Physical shares</vt:lpstr>
      <vt:lpstr>Transfer of Demat shares</vt:lpstr>
      <vt:lpstr>Regular Compliance - Rule 6 &amp; 8</vt:lpstr>
      <vt:lpstr>Regular compliance</vt:lpstr>
      <vt:lpstr>Practical issues</vt:lpstr>
      <vt:lpstr>Rule 5 - IEPF-2 related issue</vt:lpstr>
      <vt:lpstr>IEPF related- issues</vt:lpstr>
      <vt:lpstr>Rule 7(8)- transmission related issue</vt:lpstr>
      <vt:lpstr>Other issues</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IEPF</dc:title>
  <cp:lastModifiedBy>bn</cp:lastModifiedBy>
  <cp:revision>23</cp:revision>
  <dcterms:modified xsi:type="dcterms:W3CDTF">2017-03-24T07:50:00Z</dcterms:modified>
</cp:coreProperties>
</file>