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8" r:id="rId13"/>
    <p:sldId id="269" r:id="rId14"/>
    <p:sldId id="270" r:id="rId15"/>
    <p:sldId id="271" r:id="rId16"/>
    <p:sldId id="274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999288" cy="9282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2667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Bangalore Chapter-The ICSI, </a:t>
            </a:r>
            <a:br>
              <a:rPr lang="en-US" dirty="0" smtClean="0"/>
            </a:br>
            <a:r>
              <a:rPr lang="en-US" dirty="0" smtClean="0"/>
              <a:t>Fully Day Seminar on LLP </a:t>
            </a:r>
            <a:r>
              <a:rPr lang="en-US" dirty="0" smtClean="0"/>
              <a:t>Act, </a:t>
            </a:r>
            <a:r>
              <a:rPr lang="en-US" dirty="0" smtClean="0"/>
              <a:t>2008</a:t>
            </a:r>
            <a:br>
              <a:rPr lang="en-US" dirty="0" smtClean="0"/>
            </a:br>
            <a:r>
              <a:rPr lang="en-US" dirty="0" smtClean="0"/>
              <a:t> on </a:t>
            </a:r>
            <a:r>
              <a:rPr lang="en-US" sz="3200" dirty="0" smtClean="0"/>
              <a:t>23-11-2013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667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Conversion of Companies and Partnership Firms into LLP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By CS Thirupal Gorige,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Practising Company Secretary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Conversion of Companies into LLP </a:t>
            </a:r>
            <a:r>
              <a:rPr lang="en-US" b="1" u="sng" dirty="0" smtClean="0"/>
              <a:t>Procedure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en-US" b="1" u="sng" dirty="0" smtClean="0"/>
              <a:t>Filing Form 3 </a:t>
            </a:r>
          </a:p>
          <a:p>
            <a:r>
              <a:rPr lang="en-US" b="1" dirty="0" smtClean="0"/>
              <a:t>Within 30 days of </a:t>
            </a:r>
            <a:r>
              <a:rPr lang="en-US" b="1" dirty="0" smtClean="0">
                <a:solidFill>
                  <a:schemeClr val="tx1"/>
                </a:solidFill>
              </a:rPr>
              <a:t>date of registration of the LLP</a:t>
            </a:r>
            <a:endParaRPr lang="en-US" b="1" dirty="0" smtClean="0"/>
          </a:p>
          <a:p>
            <a:r>
              <a:rPr lang="en-US" b="1" dirty="0" smtClean="0">
                <a:solidFill>
                  <a:schemeClr val="tx1"/>
                </a:solidFill>
              </a:rPr>
              <a:t>With signed LLP agreement- (</a:t>
            </a:r>
            <a:r>
              <a:rPr lang="en-US" b="1" dirty="0" smtClean="0">
                <a:solidFill>
                  <a:srgbClr val="FF0000"/>
                </a:solidFill>
              </a:rPr>
              <a:t>on Stamp Paper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</a:p>
          <a:p>
            <a:pPr>
              <a:buNone/>
            </a:pPr>
            <a:r>
              <a:rPr lang="en-US" b="1" u="sng" dirty="0" smtClean="0">
                <a:solidFill>
                  <a:schemeClr val="tx1"/>
                </a:solidFill>
              </a:rPr>
              <a:t>Filing of form 14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Within15 days of the date of registration of the </a:t>
            </a:r>
            <a:r>
              <a:rPr lang="en-US" b="1" dirty="0" smtClean="0">
                <a:solidFill>
                  <a:schemeClr val="tx1"/>
                </a:solidFill>
              </a:rPr>
              <a:t>LLP with ROC</a:t>
            </a:r>
            <a:endParaRPr lang="en-US" b="1" u="sng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Attachment- LLP Conversion Certificate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Digitally signed by one of the directors in the company before conversion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Conversion of Firm into LLP 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/>
              <a:t>Pre- Requisites/ Conditions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-DINs for DPs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-PAN /Passport for partners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-DSCs minimum for 2 DPs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-Firm must be have registered with Partnership Act 1932 or such other Act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-At least one financial year must have been completed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-All partners should be partners of LLP </a:t>
            </a:r>
            <a:r>
              <a:rPr lang="en-US" b="1" i="1" dirty="0" smtClean="0">
                <a:solidFill>
                  <a:srgbClr val="FF0000"/>
                </a:solidFill>
              </a:rPr>
              <a:t>no one else.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Conversion of Firm into LLP- 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/>
              <a:t>Pre- Requisites/ Conditions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-Update Income </a:t>
            </a:r>
            <a:r>
              <a:rPr lang="en-US" b="1" i="1" dirty="0" smtClean="0">
                <a:solidFill>
                  <a:srgbClr val="7030A0"/>
                </a:solidFill>
              </a:rPr>
              <a:t>tax filings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-L</a:t>
            </a:r>
            <a:r>
              <a:rPr lang="en-US" b="1" dirty="0" smtClean="0"/>
              <a:t>iabilities and obligations of the firm prior to the conversion- </a:t>
            </a:r>
            <a:r>
              <a:rPr lang="en-US" b="1" i="1" dirty="0" smtClean="0">
                <a:solidFill>
                  <a:srgbClr val="7030A0"/>
                </a:solidFill>
              </a:rPr>
              <a:t>Unlimited liability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-Settlement with disinterested partners and </a:t>
            </a:r>
            <a:r>
              <a:rPr lang="en-US" b="1" i="1" dirty="0" smtClean="0">
                <a:solidFill>
                  <a:srgbClr val="7030A0"/>
                </a:solidFill>
              </a:rPr>
              <a:t>re-constitution </a:t>
            </a:r>
            <a:r>
              <a:rPr lang="en-US" b="1" dirty="0" smtClean="0">
                <a:solidFill>
                  <a:schemeClr val="tx1"/>
                </a:solidFill>
              </a:rPr>
              <a:t>of Partnership deed and its registration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-Obtaining </a:t>
            </a:r>
            <a:r>
              <a:rPr lang="en-US" b="1" dirty="0" smtClean="0">
                <a:solidFill>
                  <a:schemeClr val="tx1"/>
                </a:solidFill>
              </a:rPr>
              <a:t>list </a:t>
            </a:r>
            <a:r>
              <a:rPr lang="en-US" b="1" dirty="0" smtClean="0">
                <a:solidFill>
                  <a:schemeClr val="tx1"/>
                </a:solidFill>
              </a:rPr>
              <a:t>of </a:t>
            </a:r>
            <a:r>
              <a:rPr lang="en-US" b="1" i="1" dirty="0" smtClean="0">
                <a:solidFill>
                  <a:srgbClr val="7030A0"/>
                </a:solidFill>
              </a:rPr>
              <a:t>present partners </a:t>
            </a:r>
            <a:r>
              <a:rPr lang="en-US" b="1" dirty="0" smtClean="0">
                <a:solidFill>
                  <a:schemeClr val="tx1"/>
                </a:solidFill>
              </a:rPr>
              <a:t>from Registrar of Firm /other authority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Conversion of Firm into LLP- 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/>
              <a:t>Procedure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b="1" dirty="0" smtClean="0"/>
              <a:t>Partners Resolution</a:t>
            </a:r>
          </a:p>
          <a:p>
            <a:r>
              <a:rPr lang="en-US" b="1" dirty="0" smtClean="0"/>
              <a:t>Filing of form 1 –Name availability</a:t>
            </a:r>
          </a:p>
          <a:p>
            <a:r>
              <a:rPr lang="en-US" b="1" dirty="0" smtClean="0"/>
              <a:t>If existing </a:t>
            </a:r>
            <a:r>
              <a:rPr lang="en-US" b="1" i="1" dirty="0" smtClean="0">
                <a:solidFill>
                  <a:srgbClr val="7030A0"/>
                </a:solidFill>
              </a:rPr>
              <a:t>name not available </a:t>
            </a:r>
            <a:r>
              <a:rPr lang="en-US" b="1" dirty="0" smtClean="0"/>
              <a:t>-Change of name of partnership/reconstitution deed </a:t>
            </a:r>
            <a:r>
              <a:rPr lang="en-US" b="1" dirty="0" smtClean="0"/>
              <a:t>&amp; its </a:t>
            </a:r>
            <a:r>
              <a:rPr lang="en-US" b="1" dirty="0" smtClean="0"/>
              <a:t>registration</a:t>
            </a:r>
          </a:p>
          <a:p>
            <a:r>
              <a:rPr lang="en-US" b="1" dirty="0" smtClean="0"/>
              <a:t>Filing of form 2- With subscriber sheet and Proof of address</a:t>
            </a:r>
          </a:p>
          <a:p>
            <a:r>
              <a:rPr lang="en-US" b="1" dirty="0" smtClean="0"/>
              <a:t>Filing of form 17 </a:t>
            </a:r>
          </a:p>
          <a:p>
            <a:r>
              <a:rPr lang="en-US" b="1" dirty="0" smtClean="0"/>
              <a:t>Filing of form 3</a:t>
            </a:r>
          </a:p>
          <a:p>
            <a:r>
              <a:rPr lang="en-US" b="1" dirty="0" smtClean="0"/>
              <a:t>Filing of form 14 (Physically)</a:t>
            </a:r>
          </a:p>
          <a:p>
            <a:pPr>
              <a:buNone/>
            </a:pP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Conversion of Firm into LLP- 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/>
              <a:t>Procedure-Filing Form 17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Things to be ensured before or at time of filing of form 17 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-</a:t>
            </a:r>
            <a:r>
              <a:rPr lang="en-US" b="1" dirty="0" smtClean="0"/>
              <a:t>(</a:t>
            </a:r>
            <a:r>
              <a:rPr lang="en-US" b="1" dirty="0" err="1" smtClean="0"/>
              <a:t>i</a:t>
            </a:r>
            <a:r>
              <a:rPr lang="en-US" b="1" dirty="0" smtClean="0"/>
              <a:t>) Individual Consent/statement (as per Part-B of form 17) from partners</a:t>
            </a:r>
          </a:p>
          <a:p>
            <a:pPr algn="just">
              <a:buNone/>
            </a:pPr>
            <a:r>
              <a:rPr lang="en-US" b="1" dirty="0" smtClean="0"/>
              <a:t>(ii) Only partner for firm can be partners </a:t>
            </a:r>
            <a:r>
              <a:rPr lang="en-US" b="1" i="1" dirty="0" smtClean="0">
                <a:solidFill>
                  <a:srgbClr val="FF0000"/>
                </a:solidFill>
              </a:rPr>
              <a:t>no one else</a:t>
            </a:r>
          </a:p>
          <a:p>
            <a:pPr algn="just">
              <a:buNone/>
            </a:pPr>
            <a:r>
              <a:rPr lang="en-US" b="1" dirty="0" smtClean="0"/>
              <a:t>(iii) Security interest in the assets, if any, to be disclosed (</a:t>
            </a:r>
            <a:r>
              <a:rPr lang="en-US" b="1" i="1" dirty="0" smtClean="0">
                <a:solidFill>
                  <a:srgbClr val="7030A0"/>
                </a:solidFill>
              </a:rPr>
              <a:t>may be a pledge</a:t>
            </a:r>
            <a:r>
              <a:rPr lang="en-US" b="1" dirty="0" smtClean="0"/>
              <a:t>)</a:t>
            </a:r>
          </a:p>
          <a:p>
            <a:pPr algn="just">
              <a:buNone/>
            </a:pPr>
            <a:r>
              <a:rPr lang="en-US" b="1" dirty="0" smtClean="0"/>
              <a:t>(iv) Latest IT filing acknowledgement to be enclosed</a:t>
            </a:r>
          </a:p>
          <a:p>
            <a:pPr algn="just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Conversion of Firm into LLP- 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/>
              <a:t>Procedure-Filing Form 17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(v) </a:t>
            </a:r>
            <a:r>
              <a:rPr lang="en-US" b="1" dirty="0" smtClean="0">
                <a:solidFill>
                  <a:srgbClr val="7030A0"/>
                </a:solidFill>
              </a:rPr>
              <a:t>Proceedings </a:t>
            </a:r>
            <a:r>
              <a:rPr lang="en-US" b="1" dirty="0" smtClean="0"/>
              <a:t>by or against the Firm is </a:t>
            </a:r>
            <a:r>
              <a:rPr lang="en-US" b="1" dirty="0" smtClean="0">
                <a:solidFill>
                  <a:srgbClr val="7030A0"/>
                </a:solidFill>
              </a:rPr>
              <a:t>pending</a:t>
            </a:r>
            <a:r>
              <a:rPr lang="en-US" b="1" dirty="0" smtClean="0"/>
              <a:t> in any Court or Tribunal or any other Authority. ( </a:t>
            </a:r>
            <a:r>
              <a:rPr lang="en-US" b="1" dirty="0" smtClean="0">
                <a:solidFill>
                  <a:srgbClr val="FF0000"/>
                </a:solidFill>
              </a:rPr>
              <a:t>under any LAW</a:t>
            </a:r>
            <a:r>
              <a:rPr lang="en-US" b="1" dirty="0" smtClean="0"/>
              <a:t>)</a:t>
            </a:r>
          </a:p>
          <a:p>
            <a:pPr>
              <a:buNone/>
            </a:pPr>
            <a:r>
              <a:rPr lang="en-US" b="1" dirty="0" smtClean="0"/>
              <a:t>(vi) </a:t>
            </a:r>
            <a:r>
              <a:rPr lang="en-US" b="1" dirty="0" smtClean="0">
                <a:solidFill>
                  <a:srgbClr val="FF0000"/>
                </a:solidFill>
              </a:rPr>
              <a:t>Rejection</a:t>
            </a:r>
            <a:r>
              <a:rPr lang="en-US" b="1" dirty="0" smtClean="0"/>
              <a:t> of earlier application for conversion, if any –SRN of old 17 -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b="1" dirty="0" smtClean="0"/>
              <a:t>vii)Details of  conviction, ruling, order, judgment of any Court- </a:t>
            </a:r>
            <a:r>
              <a:rPr lang="en-US" b="1" dirty="0" smtClean="0">
                <a:solidFill>
                  <a:srgbClr val="FF0000"/>
                </a:solidFill>
              </a:rPr>
              <a:t>subsisting if any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(viii) </a:t>
            </a:r>
            <a:r>
              <a:rPr lang="en-US" b="1" dirty="0" smtClean="0">
                <a:solidFill>
                  <a:srgbClr val="FF0000"/>
                </a:solidFill>
              </a:rPr>
              <a:t>consent</a:t>
            </a:r>
            <a:r>
              <a:rPr lang="en-US" b="1" dirty="0" smtClean="0">
                <a:solidFill>
                  <a:schemeClr val="tx1"/>
                </a:solidFill>
              </a:rPr>
              <a:t> of all the </a:t>
            </a:r>
            <a:r>
              <a:rPr lang="en-US" b="1" dirty="0" smtClean="0">
                <a:solidFill>
                  <a:srgbClr val="FF0000"/>
                </a:solidFill>
              </a:rPr>
              <a:t>secured creditors </a:t>
            </a:r>
            <a:r>
              <a:rPr lang="en-US" b="1" dirty="0" smtClean="0">
                <a:solidFill>
                  <a:schemeClr val="tx1"/>
                </a:solidFill>
              </a:rPr>
              <a:t>with list, if any,</a:t>
            </a:r>
          </a:p>
          <a:p>
            <a:pPr algn="just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Conversion of Firm into LLP- 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/>
              <a:t>Procedure-Filing Form 17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(ix) Clearance, approval or permission from any body/ authority, if any, (</a:t>
            </a:r>
            <a:r>
              <a:rPr lang="en-US" b="1" i="1" dirty="0" smtClean="0">
                <a:solidFill>
                  <a:srgbClr val="0000FF"/>
                </a:solidFill>
              </a:rPr>
              <a:t>SEBI_ For stock broker / Investment Advisors Com.</a:t>
            </a:r>
            <a:r>
              <a:rPr lang="en-US" b="1" dirty="0" smtClean="0"/>
              <a:t>)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(x) Statement of Assets and Liabilities of the company duly certified as </a:t>
            </a:r>
            <a:r>
              <a:rPr lang="en-US" b="1" dirty="0" smtClean="0">
                <a:solidFill>
                  <a:srgbClr val="FF0000"/>
                </a:solidFill>
              </a:rPr>
              <a:t>true and correct </a:t>
            </a:r>
            <a:r>
              <a:rPr lang="en-US" b="1" dirty="0" smtClean="0">
                <a:solidFill>
                  <a:schemeClr val="tx1"/>
                </a:solidFill>
              </a:rPr>
              <a:t>by 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Chartered Accountant in practice</a:t>
            </a:r>
          </a:p>
          <a:p>
            <a:pPr algn="just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Conversion of Firm into LLP- 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/>
              <a:t>Procedure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en-US" b="1" u="sng" dirty="0" smtClean="0"/>
              <a:t>Filing Form 3 </a:t>
            </a:r>
          </a:p>
          <a:p>
            <a:r>
              <a:rPr lang="en-US" b="1" dirty="0" smtClean="0"/>
              <a:t>Within 30 days of </a:t>
            </a:r>
            <a:r>
              <a:rPr lang="en-US" b="1" dirty="0" smtClean="0">
                <a:solidFill>
                  <a:schemeClr val="tx1"/>
                </a:solidFill>
              </a:rPr>
              <a:t>date of registration of the LLP</a:t>
            </a:r>
            <a:endParaRPr lang="en-US" b="1" dirty="0" smtClean="0"/>
          </a:p>
          <a:p>
            <a:r>
              <a:rPr lang="en-US" b="1" dirty="0" smtClean="0">
                <a:solidFill>
                  <a:schemeClr val="tx1"/>
                </a:solidFill>
              </a:rPr>
              <a:t>With signed LLP agreement- (</a:t>
            </a:r>
            <a:r>
              <a:rPr lang="en-US" b="1" dirty="0" smtClean="0">
                <a:solidFill>
                  <a:srgbClr val="FF0000"/>
                </a:solidFill>
              </a:rPr>
              <a:t>on Stamp Paper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</a:p>
          <a:p>
            <a:pPr>
              <a:buNone/>
            </a:pPr>
            <a:r>
              <a:rPr lang="en-US" b="1" u="sng" dirty="0" smtClean="0">
                <a:solidFill>
                  <a:schemeClr val="tx1"/>
                </a:solidFill>
              </a:rPr>
              <a:t>Filing of form 14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Within15 days of the date of registration of the LLP (together with Conversion Certificate) with </a:t>
            </a:r>
            <a:r>
              <a:rPr lang="en-US" b="1" i="1" dirty="0" smtClean="0">
                <a:solidFill>
                  <a:srgbClr val="FF0000"/>
                </a:solidFill>
              </a:rPr>
              <a:t>Registrar of Firm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Physically signed by one of the partners of firm before conversion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Conversion of Company/Firm into LLP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b="1" dirty="0" smtClean="0">
                <a:solidFill>
                  <a:schemeClr val="tx1"/>
                </a:solidFill>
              </a:rPr>
              <a:t>Other -Post Conversion Issues</a:t>
            </a:r>
          </a:p>
          <a:p>
            <a:pPr algn="just"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In Case of Company Conversion</a:t>
            </a:r>
          </a:p>
          <a:p>
            <a:pPr algn="just">
              <a:buNone/>
            </a:pPr>
            <a:r>
              <a:rPr lang="en-US" b="1" i="1" u="sng" dirty="0" smtClean="0">
                <a:solidFill>
                  <a:schemeClr val="tx1"/>
                </a:solidFill>
              </a:rPr>
              <a:t>Obtain</a:t>
            </a:r>
          </a:p>
          <a:p>
            <a:pPr algn="just">
              <a:buNone/>
            </a:pPr>
            <a:r>
              <a:rPr lang="en-US" b="1" i="1" dirty="0" smtClean="0">
                <a:solidFill>
                  <a:schemeClr val="tx1"/>
                </a:solidFill>
              </a:rPr>
              <a:t>-Fresh IT PAN/ TAN</a:t>
            </a:r>
          </a:p>
          <a:p>
            <a:pPr algn="just">
              <a:buNone/>
            </a:pPr>
            <a:r>
              <a:rPr lang="en-US" b="1" i="1" dirty="0" smtClean="0">
                <a:solidFill>
                  <a:schemeClr val="tx1"/>
                </a:solidFill>
              </a:rPr>
              <a:t>-New Bank Account</a:t>
            </a:r>
          </a:p>
          <a:p>
            <a:pPr algn="just">
              <a:buNone/>
            </a:pPr>
            <a:r>
              <a:rPr lang="en-US" b="1" i="1" dirty="0" smtClean="0">
                <a:solidFill>
                  <a:schemeClr val="tx1"/>
                </a:solidFill>
              </a:rPr>
              <a:t>-All other applicable Licences like Service Tax, VAT, Excise, Customs, IEC etc.</a:t>
            </a:r>
          </a:p>
          <a:p>
            <a:pPr algn="just">
              <a:buNone/>
            </a:pPr>
            <a:r>
              <a:rPr lang="en-US" b="1" i="1" u="sng" dirty="0" smtClean="0">
                <a:solidFill>
                  <a:schemeClr val="tx1"/>
                </a:solidFill>
              </a:rPr>
              <a:t>Maintain</a:t>
            </a:r>
          </a:p>
          <a:p>
            <a:pPr algn="just">
              <a:buNone/>
            </a:pPr>
            <a:r>
              <a:rPr lang="en-US" b="1" i="1" dirty="0" smtClean="0">
                <a:solidFill>
                  <a:schemeClr val="tx1"/>
                </a:solidFill>
              </a:rPr>
              <a:t>Formerly known as “…………Private Limited” (regd.No.08</a:t>
            </a:r>
            <a:r>
              <a:rPr lang="en-US" b="1" i="1" dirty="0" smtClean="0">
                <a:solidFill>
                  <a:srgbClr val="FF0000"/>
                </a:solidFill>
              </a:rPr>
              <a:t>/……..</a:t>
            </a:r>
            <a:r>
              <a:rPr lang="en-US" b="1" i="1" dirty="0" smtClean="0">
                <a:solidFill>
                  <a:schemeClr val="tx1"/>
                </a:solidFill>
              </a:rPr>
              <a:t>) converted and registered as LLP on 31-03-2013 vide LLPIN:……. </a:t>
            </a:r>
            <a:r>
              <a:rPr lang="en-US" b="1" i="1" dirty="0" smtClean="0">
                <a:solidFill>
                  <a:srgbClr val="FF0000"/>
                </a:solidFill>
              </a:rPr>
              <a:t>with limited liability- for 12 months </a:t>
            </a:r>
          </a:p>
          <a:p>
            <a:pPr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Conversion of Company/Firm into LLP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b="1" dirty="0" smtClean="0">
                <a:solidFill>
                  <a:schemeClr val="tx1"/>
                </a:solidFill>
              </a:rPr>
              <a:t>Other -Post Conversion Issues</a:t>
            </a:r>
          </a:p>
          <a:p>
            <a:pPr algn="just"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In Case of Firm into LLP</a:t>
            </a:r>
          </a:p>
          <a:p>
            <a:pPr algn="just">
              <a:buNone/>
            </a:pPr>
            <a:r>
              <a:rPr lang="en-US" b="1" i="1" u="sng" dirty="0" smtClean="0">
                <a:solidFill>
                  <a:schemeClr val="tx1"/>
                </a:solidFill>
              </a:rPr>
              <a:t>Obtain</a:t>
            </a:r>
          </a:p>
          <a:p>
            <a:pPr algn="just">
              <a:buNone/>
            </a:pPr>
            <a:r>
              <a:rPr lang="en-US" b="1" i="1" dirty="0" smtClean="0">
                <a:solidFill>
                  <a:schemeClr val="tx1"/>
                </a:solidFill>
              </a:rPr>
              <a:t>-</a:t>
            </a:r>
            <a:r>
              <a:rPr lang="en-US" b="1" i="1" dirty="0" smtClean="0">
                <a:solidFill>
                  <a:srgbClr val="FF0000"/>
                </a:solidFill>
              </a:rPr>
              <a:t>Alteration</a:t>
            </a:r>
            <a:r>
              <a:rPr lang="en-US" b="1" i="1" dirty="0" smtClean="0">
                <a:solidFill>
                  <a:schemeClr val="tx1"/>
                </a:solidFill>
              </a:rPr>
              <a:t> of IT PAN/ TAN</a:t>
            </a:r>
          </a:p>
          <a:p>
            <a:pPr algn="just">
              <a:buNone/>
            </a:pPr>
            <a:r>
              <a:rPr lang="en-US" b="1" i="1" dirty="0" smtClean="0">
                <a:solidFill>
                  <a:schemeClr val="tx1"/>
                </a:solidFill>
              </a:rPr>
              <a:t>-</a:t>
            </a:r>
            <a:r>
              <a:rPr lang="en-US" b="1" i="1" dirty="0" smtClean="0">
                <a:solidFill>
                  <a:srgbClr val="FF0000"/>
                </a:solidFill>
              </a:rPr>
              <a:t>Change</a:t>
            </a:r>
            <a:r>
              <a:rPr lang="en-US" b="1" i="1" dirty="0" smtClean="0">
                <a:solidFill>
                  <a:schemeClr val="tx1"/>
                </a:solidFill>
              </a:rPr>
              <a:t> of name in existing Bank Accounts</a:t>
            </a:r>
          </a:p>
          <a:p>
            <a:pPr algn="just">
              <a:buNone/>
            </a:pPr>
            <a:r>
              <a:rPr lang="en-US" b="1" i="1" dirty="0" smtClean="0">
                <a:solidFill>
                  <a:schemeClr val="tx1"/>
                </a:solidFill>
              </a:rPr>
              <a:t>-</a:t>
            </a:r>
            <a:r>
              <a:rPr lang="en-US" b="1" i="1" dirty="0" smtClean="0">
                <a:solidFill>
                  <a:srgbClr val="FF0000"/>
                </a:solidFill>
              </a:rPr>
              <a:t>Intimation</a:t>
            </a:r>
            <a:r>
              <a:rPr lang="en-US" b="1" i="1" dirty="0" smtClean="0">
                <a:solidFill>
                  <a:schemeClr val="tx1"/>
                </a:solidFill>
              </a:rPr>
              <a:t> to all other applicable Licences like Service Tax, VAT, Excise, Customs, IEC etc and </a:t>
            </a:r>
            <a:r>
              <a:rPr lang="en-US" b="1" i="1" dirty="0" smtClean="0">
                <a:solidFill>
                  <a:srgbClr val="FF0000"/>
                </a:solidFill>
              </a:rPr>
              <a:t>obtain</a:t>
            </a:r>
            <a:r>
              <a:rPr lang="en-US" b="1" i="1" dirty="0" smtClean="0">
                <a:solidFill>
                  <a:schemeClr val="tx1"/>
                </a:solidFill>
              </a:rPr>
              <a:t> the change of name </a:t>
            </a:r>
            <a:r>
              <a:rPr lang="en-US" b="1" i="1" dirty="0" smtClean="0">
                <a:solidFill>
                  <a:srgbClr val="FF0000"/>
                </a:solidFill>
              </a:rPr>
              <a:t>effected</a:t>
            </a:r>
            <a:r>
              <a:rPr lang="en-US" b="1" i="1" dirty="0" smtClean="0">
                <a:solidFill>
                  <a:schemeClr val="tx1"/>
                </a:solidFill>
              </a:rPr>
              <a:t> in their records.</a:t>
            </a:r>
          </a:p>
          <a:p>
            <a:pPr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Conversion of Companies/Firm into LLP- Practical Aspects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Pre- Requisites/ Conditions</a:t>
            </a:r>
          </a:p>
          <a:p>
            <a:r>
              <a:rPr lang="en-US" b="1" dirty="0" smtClean="0"/>
              <a:t>Procedure</a:t>
            </a:r>
          </a:p>
          <a:p>
            <a:r>
              <a:rPr lang="en-US" b="1" dirty="0" smtClean="0"/>
              <a:t>Post- Conversion activities  </a:t>
            </a:r>
          </a:p>
          <a:p>
            <a:r>
              <a:rPr lang="en-US" b="1" dirty="0" smtClean="0"/>
              <a:t>Taxation advantages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Conversion of Company/Firm into LLP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b="1" u="sng" dirty="0" smtClean="0"/>
              <a:t>Post Conversion Effect</a:t>
            </a:r>
          </a:p>
          <a:p>
            <a:pPr algn="just">
              <a:buNone/>
            </a:pPr>
            <a:r>
              <a:rPr lang="en-US" b="1" u="sng" dirty="0" smtClean="0">
                <a:solidFill>
                  <a:srgbClr val="7030A0"/>
                </a:solidFill>
              </a:rPr>
              <a:t>In case of Company Conversion</a:t>
            </a:r>
            <a:endParaRPr lang="en-US" dirty="0" smtClean="0">
              <a:solidFill>
                <a:srgbClr val="7030A0"/>
              </a:solidFill>
            </a:endParaRPr>
          </a:p>
          <a:p>
            <a:pPr algn="just">
              <a:buNone/>
            </a:pPr>
            <a:r>
              <a:rPr lang="en-US" b="1" dirty="0" smtClean="0">
                <a:solidFill>
                  <a:schemeClr val="tx1"/>
                </a:solidFill>
              </a:rPr>
              <a:t>Stamp duty issues (</a:t>
            </a:r>
            <a:r>
              <a:rPr lang="en-US" b="1" i="1" dirty="0" smtClean="0">
                <a:solidFill>
                  <a:srgbClr val="FF0000"/>
                </a:solidFill>
              </a:rPr>
              <a:t>If any, immovable property involved</a:t>
            </a:r>
            <a:r>
              <a:rPr lang="en-US" b="1" dirty="0" smtClean="0">
                <a:solidFill>
                  <a:schemeClr val="tx1"/>
                </a:solidFill>
              </a:rPr>
              <a:t>) (Some state </a:t>
            </a:r>
            <a:r>
              <a:rPr lang="en-US" b="1" dirty="0" err="1" smtClean="0">
                <a:solidFill>
                  <a:schemeClr val="tx1"/>
                </a:solidFill>
              </a:rPr>
              <a:t>Govts.not</a:t>
            </a:r>
            <a:r>
              <a:rPr lang="en-US" b="1" dirty="0" smtClean="0">
                <a:solidFill>
                  <a:schemeClr val="tx1"/>
                </a:solidFill>
              </a:rPr>
              <a:t> accepting)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Capital Gain Taxation ( </a:t>
            </a:r>
            <a:r>
              <a:rPr lang="en-US" b="1" i="1" dirty="0" smtClean="0">
                <a:solidFill>
                  <a:srgbClr val="FF0000"/>
                </a:solidFill>
              </a:rPr>
              <a:t>If criteria mentioned at IT Act, 1961 is not satisfied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No DDT/ Deemed dividend/TDS etc but AMT applies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RPTs allowed/ no approval 295, 297, 314; </a:t>
            </a:r>
            <a:r>
              <a:rPr lang="en-US" b="1" dirty="0" err="1" smtClean="0">
                <a:solidFill>
                  <a:schemeClr val="tx1"/>
                </a:solidFill>
              </a:rPr>
              <a:t>Sch</a:t>
            </a:r>
            <a:r>
              <a:rPr lang="en-US" b="1" dirty="0" smtClean="0">
                <a:solidFill>
                  <a:schemeClr val="tx1"/>
                </a:solidFill>
              </a:rPr>
              <a:t> XIII etc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Carry forward loss &amp; Acc. </a:t>
            </a:r>
            <a:r>
              <a:rPr lang="en-US" b="1" dirty="0" err="1" smtClean="0">
                <a:solidFill>
                  <a:schemeClr val="tx1"/>
                </a:solidFill>
              </a:rPr>
              <a:t>Dep</a:t>
            </a:r>
            <a:r>
              <a:rPr lang="en-US" b="1" dirty="0" smtClean="0">
                <a:solidFill>
                  <a:schemeClr val="tx1"/>
                </a:solidFill>
              </a:rPr>
              <a:t> next 8 yrs.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Tax Saving as per illustration.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Unlimited no. of partners 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No audit </a:t>
            </a:r>
            <a:r>
              <a:rPr lang="en-US" b="1" dirty="0" err="1" smtClean="0">
                <a:solidFill>
                  <a:schemeClr val="tx1"/>
                </a:solidFill>
              </a:rPr>
              <a:t>upto</a:t>
            </a:r>
            <a:r>
              <a:rPr lang="en-US" b="1" dirty="0" smtClean="0">
                <a:solidFill>
                  <a:schemeClr val="tx1"/>
                </a:solidFill>
              </a:rPr>
              <a:t> Rs.40 </a:t>
            </a:r>
            <a:r>
              <a:rPr lang="en-US" b="1" dirty="0" err="1" smtClean="0">
                <a:solidFill>
                  <a:schemeClr val="tx1"/>
                </a:solidFill>
              </a:rPr>
              <a:t>lakhs</a:t>
            </a:r>
            <a:r>
              <a:rPr lang="en-US" b="1" dirty="0" smtClean="0">
                <a:solidFill>
                  <a:schemeClr val="tx1"/>
                </a:solidFill>
              </a:rPr>
              <a:t> Turnover/ Rs25 </a:t>
            </a:r>
            <a:r>
              <a:rPr lang="en-US" b="1" dirty="0" err="1" smtClean="0">
                <a:solidFill>
                  <a:schemeClr val="tx1"/>
                </a:solidFill>
              </a:rPr>
              <a:t>lakhs</a:t>
            </a:r>
            <a:r>
              <a:rPr lang="en-US" b="1" dirty="0" smtClean="0">
                <a:solidFill>
                  <a:schemeClr val="tx1"/>
                </a:solidFill>
              </a:rPr>
              <a:t> Contribution</a:t>
            </a:r>
            <a:endParaRPr lang="en-US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Conversion of Company/Firm into LLP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b="1" u="sng" dirty="0" smtClean="0"/>
              <a:t>Post Conversion Effect</a:t>
            </a:r>
          </a:p>
          <a:p>
            <a:pPr algn="just">
              <a:buNone/>
            </a:pPr>
            <a:r>
              <a:rPr lang="en-US" b="1" u="sng" dirty="0" smtClean="0">
                <a:solidFill>
                  <a:srgbClr val="7030A0"/>
                </a:solidFill>
              </a:rPr>
              <a:t>In case of Company Conversion</a:t>
            </a: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</a:rPr>
              <a:t>Criteria as per IT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-Last 3 years average turnover of Company should be less than 60 </a:t>
            </a:r>
            <a:r>
              <a:rPr lang="en-US" b="1" dirty="0" err="1" smtClean="0">
                <a:solidFill>
                  <a:schemeClr val="tx1"/>
                </a:solidFill>
              </a:rPr>
              <a:t>lakhs</a:t>
            </a:r>
            <a:r>
              <a:rPr lang="en-US" b="1" dirty="0" smtClean="0">
                <a:solidFill>
                  <a:schemeClr val="tx1"/>
                </a:solidFill>
              </a:rPr>
              <a:t> (</a:t>
            </a:r>
            <a:r>
              <a:rPr lang="en-US" b="1" i="1" dirty="0" smtClean="0">
                <a:solidFill>
                  <a:srgbClr val="FF0000"/>
                </a:solidFill>
              </a:rPr>
              <a:t>eligibility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-No consideration to partners </a:t>
            </a:r>
            <a:r>
              <a:rPr lang="en-US" b="1" dirty="0" err="1" smtClean="0">
                <a:solidFill>
                  <a:schemeClr val="tx1"/>
                </a:solidFill>
              </a:rPr>
              <a:t>fr</a:t>
            </a:r>
            <a:r>
              <a:rPr lang="en-US" b="1" dirty="0" smtClean="0">
                <a:solidFill>
                  <a:schemeClr val="tx1"/>
                </a:solidFill>
              </a:rPr>
              <a:t> conversion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-All assets of compan</a:t>
            </a:r>
            <a:r>
              <a:rPr lang="en-US" b="1" dirty="0" smtClean="0">
                <a:solidFill>
                  <a:schemeClr val="tx1"/>
                </a:solidFill>
              </a:rPr>
              <a:t>y to be assets of LLP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-All shareholders to be partners of LLP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-Accumulated profits on date of Conversion are not allowed for distribution for next 3 years from date of conversion </a:t>
            </a:r>
            <a:r>
              <a:rPr lang="en-US" b="1" i="1" dirty="0" smtClean="0">
                <a:solidFill>
                  <a:srgbClr val="FF0000"/>
                </a:solidFill>
              </a:rPr>
              <a:t>(Post)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-50% of shareholders of Company should continue to hold for next 5 years </a:t>
            </a:r>
            <a:r>
              <a:rPr lang="en-US" b="1" i="1" dirty="0" smtClean="0">
                <a:solidFill>
                  <a:srgbClr val="FF0000"/>
                </a:solidFill>
              </a:rPr>
              <a:t>(Post)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Conversion of Company/Firm into LLP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b="1" u="sng" dirty="0" smtClean="0"/>
              <a:t>Post Conversion Effect</a:t>
            </a:r>
          </a:p>
          <a:p>
            <a:pPr algn="just">
              <a:buNone/>
            </a:pPr>
            <a:r>
              <a:rPr lang="en-US" b="1" u="sng" dirty="0" smtClean="0">
                <a:solidFill>
                  <a:srgbClr val="7030A0"/>
                </a:solidFill>
              </a:rPr>
              <a:t>In case of Firm Conversion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7030A0"/>
                </a:solidFill>
              </a:rPr>
              <a:t>No Stamp duty issues even if immovable properties are involved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7030A0"/>
                </a:solidFill>
              </a:rPr>
              <a:t>No Capital gains as per IT, reason IT firm includes LLP there same status continues</a:t>
            </a:r>
          </a:p>
          <a:p>
            <a:pPr algn="just">
              <a:buNone/>
            </a:pPr>
            <a:r>
              <a:rPr lang="en-US" b="1" i="1" u="sng" dirty="0" smtClean="0">
                <a:solidFill>
                  <a:schemeClr val="tx1"/>
                </a:solidFill>
              </a:rPr>
              <a:t>Maintain</a:t>
            </a:r>
          </a:p>
          <a:p>
            <a:pPr algn="just">
              <a:buNone/>
            </a:pPr>
            <a:r>
              <a:rPr lang="en-US" b="1" i="1" dirty="0" smtClean="0">
                <a:solidFill>
                  <a:schemeClr val="tx1"/>
                </a:solidFill>
              </a:rPr>
              <a:t>Formerly known as “…………Firm” (</a:t>
            </a:r>
            <a:r>
              <a:rPr lang="en-US" b="1" i="1" dirty="0" err="1" smtClean="0">
                <a:solidFill>
                  <a:schemeClr val="tx1"/>
                </a:solidFill>
              </a:rPr>
              <a:t>regd.No</a:t>
            </a:r>
            <a:r>
              <a:rPr lang="en-US" b="1" i="1" dirty="0" smtClean="0">
                <a:solidFill>
                  <a:schemeClr val="tx1"/>
                </a:solidFill>
              </a:rPr>
              <a:t>.</a:t>
            </a:r>
            <a:r>
              <a:rPr lang="en-US" b="1" i="1" dirty="0" smtClean="0">
                <a:solidFill>
                  <a:srgbClr val="FF0000"/>
                </a:solidFill>
              </a:rPr>
              <a:t>/……..</a:t>
            </a:r>
            <a:r>
              <a:rPr lang="en-US" b="1" i="1" dirty="0" smtClean="0">
                <a:solidFill>
                  <a:schemeClr val="tx1"/>
                </a:solidFill>
              </a:rPr>
              <a:t>) converted and registered as LLP on 31-03-2013 vide LLPIN:……. </a:t>
            </a:r>
            <a:r>
              <a:rPr lang="en-US" b="1" i="1" dirty="0" smtClean="0">
                <a:solidFill>
                  <a:srgbClr val="FF0000"/>
                </a:solidFill>
              </a:rPr>
              <a:t>with limited liability- for 12 </a:t>
            </a:r>
            <a:r>
              <a:rPr lang="en-US" b="1" i="1" dirty="0" smtClean="0">
                <a:solidFill>
                  <a:srgbClr val="FF0000"/>
                </a:solidFill>
              </a:rPr>
              <a:t>months</a:t>
            </a:r>
          </a:p>
          <a:p>
            <a:pPr algn="just">
              <a:buNone/>
            </a:pPr>
            <a:endParaRPr lang="en-US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rgbClr val="0000FF"/>
                </a:solidFill>
              </a:rPr>
              <a:t> Thought -Forever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i="1" dirty="0" smtClean="0"/>
              <a:t>“Teach yourselves, teach everyone his/her real nature, call upon the sleeping soul and see how it awakes. </a:t>
            </a:r>
            <a:r>
              <a:rPr lang="en-US" i="1" dirty="0" smtClean="0">
                <a:solidFill>
                  <a:srgbClr val="FF0000"/>
                </a:solidFill>
              </a:rPr>
              <a:t>Power</a:t>
            </a:r>
            <a:r>
              <a:rPr lang="en-US" i="1" dirty="0" smtClean="0"/>
              <a:t> will come, </a:t>
            </a:r>
            <a:r>
              <a:rPr lang="en-US" i="1" dirty="0" smtClean="0">
                <a:solidFill>
                  <a:srgbClr val="FF0000"/>
                </a:solidFill>
              </a:rPr>
              <a:t>glory</a:t>
            </a:r>
            <a:r>
              <a:rPr lang="en-US" i="1" dirty="0" smtClean="0"/>
              <a:t> will come, </a:t>
            </a:r>
            <a:r>
              <a:rPr lang="en-US" i="1" dirty="0" smtClean="0">
                <a:solidFill>
                  <a:srgbClr val="FF0000"/>
                </a:solidFill>
              </a:rPr>
              <a:t>goodness</a:t>
            </a:r>
            <a:r>
              <a:rPr lang="en-US" i="1" dirty="0" smtClean="0"/>
              <a:t> will come, </a:t>
            </a:r>
            <a:r>
              <a:rPr lang="en-US" i="1" dirty="0" smtClean="0">
                <a:solidFill>
                  <a:srgbClr val="FF0000"/>
                </a:solidFill>
              </a:rPr>
              <a:t>purity</a:t>
            </a:r>
            <a:r>
              <a:rPr lang="en-US" i="1" dirty="0" smtClean="0"/>
              <a:t> will come, and everything that is </a:t>
            </a:r>
            <a:r>
              <a:rPr lang="en-US" i="1" dirty="0" smtClean="0">
                <a:solidFill>
                  <a:srgbClr val="FF0000"/>
                </a:solidFill>
              </a:rPr>
              <a:t>excellent</a:t>
            </a:r>
            <a:r>
              <a:rPr lang="en-US" i="1" dirty="0" smtClean="0"/>
              <a:t> will come, when this sleeping soul is roused to self conscious activity.”      </a:t>
            </a:r>
            <a:r>
              <a:rPr lang="en-US" dirty="0" smtClean="0"/>
              <a:t>—Swami Vivekananda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8800" dirty="0" smtClean="0"/>
              <a:t>Further Discussions</a:t>
            </a:r>
            <a:endParaRPr lang="en-US" sz="8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800" i="1" dirty="0" smtClean="0"/>
              <a:t>Thanks to one and all for providing opportunity to me to share my experience gained accidentally</a:t>
            </a:r>
            <a:endParaRPr lang="en-US" sz="48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Conversion of Companies into LLP- </a:t>
            </a:r>
            <a:r>
              <a:rPr lang="en-US" dirty="0" smtClean="0"/>
              <a:t>Pre- Requisites/ Conditions</a:t>
            </a:r>
            <a:br>
              <a:rPr lang="en-US" dirty="0" smtClean="0"/>
            </a:br>
            <a:endParaRPr lang="en-US" b="1" dirty="0" smtClean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From Company</a:t>
            </a:r>
          </a:p>
          <a:p>
            <a:r>
              <a:rPr lang="en-US" b="1" dirty="0" smtClean="0"/>
              <a:t>No-Pending of E-forms filed by Com.</a:t>
            </a:r>
          </a:p>
          <a:p>
            <a:r>
              <a:rPr lang="en-US" b="1" dirty="0" smtClean="0"/>
              <a:t>No Charges should subsist at MCA site</a:t>
            </a:r>
          </a:p>
          <a:p>
            <a:r>
              <a:rPr lang="en-US" b="1" dirty="0" smtClean="0"/>
              <a:t>Company should be having share capital</a:t>
            </a:r>
          </a:p>
          <a:p>
            <a:r>
              <a:rPr lang="en-US" b="1" dirty="0" smtClean="0"/>
              <a:t>Section 25 Com. are not allowed </a:t>
            </a:r>
          </a:p>
          <a:p>
            <a:r>
              <a:rPr lang="en-US" b="1" dirty="0" smtClean="0"/>
              <a:t>One financial year must over</a:t>
            </a:r>
          </a:p>
          <a:p>
            <a:r>
              <a:rPr lang="en-US" b="1" dirty="0" smtClean="0"/>
              <a:t>Update filing of all forms and returns </a:t>
            </a:r>
          </a:p>
          <a:p>
            <a:r>
              <a:rPr lang="en-US" b="1" dirty="0" smtClean="0"/>
              <a:t>Update </a:t>
            </a:r>
            <a:r>
              <a:rPr lang="en-US" b="1" dirty="0" smtClean="0"/>
              <a:t>-</a:t>
            </a:r>
            <a:r>
              <a:rPr lang="en-US" b="1" dirty="0" smtClean="0"/>
              <a:t> </a:t>
            </a:r>
            <a:r>
              <a:rPr lang="en-US" b="1" dirty="0" smtClean="0"/>
              <a:t>income tax filings</a:t>
            </a:r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Conversion of Companies into LLP- </a:t>
            </a:r>
            <a:r>
              <a:rPr lang="en-US" b="1" dirty="0" smtClean="0"/>
              <a:t>Pre- Requisites/ Conditions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From Director/shareholders</a:t>
            </a:r>
          </a:p>
          <a:p>
            <a:r>
              <a:rPr lang="en-US" b="1" dirty="0" smtClean="0"/>
              <a:t>At DIN -residential status must (For DP)</a:t>
            </a:r>
          </a:p>
          <a:p>
            <a:r>
              <a:rPr lang="en-US" b="1" dirty="0" smtClean="0"/>
              <a:t>DIN –PAN integration (For DP)</a:t>
            </a:r>
          </a:p>
          <a:p>
            <a:r>
              <a:rPr lang="en-US" b="1" dirty="0" smtClean="0"/>
              <a:t>PAN/ passport (partners)</a:t>
            </a:r>
          </a:p>
          <a:p>
            <a:r>
              <a:rPr lang="en-US" b="1" dirty="0" smtClean="0"/>
              <a:t>PAN containing abbreviation are not allowed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Conversion of Companies into LLP- </a:t>
            </a:r>
            <a:r>
              <a:rPr lang="en-US" b="1" u="sng" dirty="0" smtClean="0"/>
              <a:t>Procedure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From Company</a:t>
            </a:r>
          </a:p>
          <a:p>
            <a:r>
              <a:rPr lang="en-US" b="1" dirty="0" smtClean="0"/>
              <a:t>Board Resolution</a:t>
            </a:r>
          </a:p>
          <a:p>
            <a:r>
              <a:rPr lang="en-US" b="1" dirty="0" smtClean="0"/>
              <a:t>Filing of form 1 –Name availability</a:t>
            </a:r>
          </a:p>
          <a:p>
            <a:r>
              <a:rPr lang="en-US" b="1" dirty="0" smtClean="0"/>
              <a:t>Filing of form 2- With subscriber sheet and Proof of address</a:t>
            </a:r>
          </a:p>
          <a:p>
            <a:r>
              <a:rPr lang="en-US" b="1" dirty="0" smtClean="0"/>
              <a:t>Filing of form 18 </a:t>
            </a:r>
          </a:p>
          <a:p>
            <a:r>
              <a:rPr lang="en-US" b="1" dirty="0" smtClean="0"/>
              <a:t>Filing of form 3</a:t>
            </a:r>
          </a:p>
          <a:p>
            <a:r>
              <a:rPr lang="en-US" b="1" dirty="0" smtClean="0"/>
              <a:t>Filing of form 14</a:t>
            </a:r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Conversion of Companies into LLP- </a:t>
            </a:r>
            <a:r>
              <a:rPr lang="en-US" sz="4900" u="sng" dirty="0" smtClean="0"/>
              <a:t>Procedure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Things to be ensured before or at time of filing of form 18 </a:t>
            </a:r>
          </a:p>
          <a:p>
            <a:pPr>
              <a:buNone/>
            </a:pPr>
            <a:r>
              <a:rPr lang="en-US" b="1" dirty="0" smtClean="0"/>
              <a:t>(</a:t>
            </a:r>
            <a:r>
              <a:rPr lang="en-US" b="1" dirty="0" err="1" smtClean="0"/>
              <a:t>i</a:t>
            </a:r>
            <a:r>
              <a:rPr lang="en-US" b="1" dirty="0" smtClean="0"/>
              <a:t>) Individual Consent/statement (as per Part-B of form 18) from shareholders</a:t>
            </a:r>
          </a:p>
          <a:p>
            <a:pPr>
              <a:buNone/>
            </a:pPr>
            <a:r>
              <a:rPr lang="en-US" b="1" dirty="0" smtClean="0"/>
              <a:t>(ii) Disinterested Shareholders, if any, to be provided exit option, (share acquisition/ transfer) otherwise no conversion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Conversion of Companies into LLP- </a:t>
            </a:r>
            <a:r>
              <a:rPr lang="en-US" b="1" u="sng" dirty="0" smtClean="0"/>
              <a:t>Procedure- Filing form 18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b="1" dirty="0" smtClean="0"/>
              <a:t>(iii) Only shareholders can be partners </a:t>
            </a:r>
            <a:r>
              <a:rPr lang="en-US" b="1" i="1" dirty="0" smtClean="0">
                <a:solidFill>
                  <a:srgbClr val="FF0000"/>
                </a:solidFill>
              </a:rPr>
              <a:t>no one else</a:t>
            </a:r>
          </a:p>
          <a:p>
            <a:pPr algn="just">
              <a:buNone/>
            </a:pPr>
            <a:r>
              <a:rPr lang="en-US" b="1" dirty="0" smtClean="0"/>
              <a:t>(iv) Security interest in the assets, if any, to be disclosed (</a:t>
            </a:r>
            <a:r>
              <a:rPr lang="en-US" b="1" i="1" dirty="0" smtClean="0">
                <a:solidFill>
                  <a:srgbClr val="7030A0"/>
                </a:solidFill>
              </a:rPr>
              <a:t>may be a pledge</a:t>
            </a:r>
            <a:r>
              <a:rPr lang="en-US" b="1" dirty="0" smtClean="0"/>
              <a:t>)</a:t>
            </a:r>
          </a:p>
          <a:p>
            <a:pPr algn="just">
              <a:buNone/>
            </a:pPr>
            <a:r>
              <a:rPr lang="en-US" b="1" dirty="0" smtClean="0"/>
              <a:t>(v) Latest IT filing acknowledgement to be enclosed</a:t>
            </a:r>
          </a:p>
          <a:p>
            <a:pPr algn="just">
              <a:buNone/>
            </a:pPr>
            <a:r>
              <a:rPr lang="en-US" b="1" dirty="0" smtClean="0"/>
              <a:t>(vi) Details of prosecution initiated against or show cause notice u/CA </a:t>
            </a:r>
            <a:r>
              <a:rPr lang="en-US" b="1" dirty="0" smtClean="0"/>
              <a:t>on Com. </a:t>
            </a:r>
            <a:r>
              <a:rPr lang="en-US" b="1" dirty="0" smtClean="0"/>
              <a:t>(can </a:t>
            </a:r>
            <a:r>
              <a:rPr lang="en-US" b="1" dirty="0" smtClean="0"/>
              <a:t>be verified at Master Data)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Conversion of Companies into LLP- </a:t>
            </a:r>
            <a:r>
              <a:rPr lang="en-US" b="1" u="sng" dirty="0" smtClean="0"/>
              <a:t>Procedure- Filing form 18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(vii) </a:t>
            </a:r>
            <a:r>
              <a:rPr lang="en-US" b="1" dirty="0" smtClean="0">
                <a:solidFill>
                  <a:srgbClr val="7030A0"/>
                </a:solidFill>
              </a:rPr>
              <a:t>Proceedings </a:t>
            </a:r>
            <a:r>
              <a:rPr lang="en-US" b="1" dirty="0" smtClean="0"/>
              <a:t>by or against the company is </a:t>
            </a:r>
            <a:r>
              <a:rPr lang="en-US" b="1" dirty="0" smtClean="0">
                <a:solidFill>
                  <a:srgbClr val="7030A0"/>
                </a:solidFill>
              </a:rPr>
              <a:t>pending</a:t>
            </a:r>
            <a:r>
              <a:rPr lang="en-US" b="1" dirty="0" smtClean="0"/>
              <a:t> in any Court or Tribunal or any other Authority. ( </a:t>
            </a:r>
            <a:r>
              <a:rPr lang="en-US" b="1" dirty="0" smtClean="0">
                <a:solidFill>
                  <a:srgbClr val="FF0000"/>
                </a:solidFill>
              </a:rPr>
              <a:t>under any LAW</a:t>
            </a:r>
            <a:r>
              <a:rPr lang="en-US" b="1" dirty="0" smtClean="0"/>
              <a:t>)</a:t>
            </a:r>
          </a:p>
          <a:p>
            <a:pPr>
              <a:buNone/>
            </a:pPr>
            <a:r>
              <a:rPr lang="en-US" b="1" dirty="0" smtClean="0"/>
              <a:t>(viii) </a:t>
            </a:r>
            <a:r>
              <a:rPr lang="en-US" b="1" dirty="0" smtClean="0">
                <a:solidFill>
                  <a:srgbClr val="FF0000"/>
                </a:solidFill>
              </a:rPr>
              <a:t>Rejection</a:t>
            </a:r>
            <a:r>
              <a:rPr lang="en-US" b="1" dirty="0" smtClean="0"/>
              <a:t> of earlier application for conversion, if any –SRN of old </a:t>
            </a:r>
            <a:r>
              <a:rPr lang="en-US" b="1" dirty="0" smtClean="0"/>
              <a:t>F18 and reasons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b="1" dirty="0" smtClean="0"/>
              <a:t>ix)Details </a:t>
            </a:r>
            <a:r>
              <a:rPr lang="en-US" b="1" dirty="0" smtClean="0"/>
              <a:t>of  conviction, ruling, order, judgment of any Court- </a:t>
            </a:r>
            <a:r>
              <a:rPr lang="en-US" b="1" dirty="0" smtClean="0">
                <a:solidFill>
                  <a:srgbClr val="FF0000"/>
                </a:solidFill>
              </a:rPr>
              <a:t>subsisting if any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(x) </a:t>
            </a:r>
            <a:r>
              <a:rPr lang="en-US" b="1" dirty="0" smtClean="0">
                <a:solidFill>
                  <a:srgbClr val="FF0000"/>
                </a:solidFill>
              </a:rPr>
              <a:t>consent</a:t>
            </a:r>
            <a:r>
              <a:rPr lang="en-US" b="1" dirty="0" smtClean="0">
                <a:solidFill>
                  <a:schemeClr val="tx1"/>
                </a:solidFill>
              </a:rPr>
              <a:t> of all the </a:t>
            </a:r>
            <a:r>
              <a:rPr lang="en-US" b="1" dirty="0" smtClean="0">
                <a:solidFill>
                  <a:srgbClr val="FF0000"/>
                </a:solidFill>
              </a:rPr>
              <a:t>secured creditors </a:t>
            </a:r>
            <a:r>
              <a:rPr lang="en-US" b="1" dirty="0" smtClean="0">
                <a:solidFill>
                  <a:schemeClr val="tx1"/>
                </a:solidFill>
              </a:rPr>
              <a:t>with list, if any,</a:t>
            </a:r>
          </a:p>
          <a:p>
            <a:pPr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Conversion of Companies into LLP- </a:t>
            </a:r>
            <a:r>
              <a:rPr lang="en-US" b="1" u="sng" dirty="0" smtClean="0"/>
              <a:t>Procedure- Filing form 18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(x) Clearance, approval or permission from any body/ authority, if any, (</a:t>
            </a:r>
            <a:r>
              <a:rPr lang="en-US" b="1" i="1" dirty="0" smtClean="0">
                <a:solidFill>
                  <a:srgbClr val="0000FF"/>
                </a:solidFill>
              </a:rPr>
              <a:t>SEBI_ For stock broker / Investment Advisors Com.</a:t>
            </a:r>
            <a:r>
              <a:rPr lang="en-US" b="1" dirty="0" smtClean="0"/>
              <a:t>)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(xi) Statement of Assets and Liabilities of the company duly certified as </a:t>
            </a:r>
            <a:r>
              <a:rPr lang="en-US" b="1" dirty="0" smtClean="0">
                <a:solidFill>
                  <a:srgbClr val="FF0000"/>
                </a:solidFill>
              </a:rPr>
              <a:t>true and correct </a:t>
            </a:r>
            <a:r>
              <a:rPr lang="en-US" b="1" dirty="0" smtClean="0">
                <a:solidFill>
                  <a:schemeClr val="tx1"/>
                </a:solidFill>
              </a:rPr>
              <a:t>by the </a:t>
            </a:r>
            <a:r>
              <a:rPr lang="en-US" b="1" dirty="0" smtClean="0">
                <a:solidFill>
                  <a:srgbClr val="FF0000"/>
                </a:solidFill>
              </a:rPr>
              <a:t>auditor </a:t>
            </a:r>
            <a:r>
              <a:rPr lang="en-US" b="1" dirty="0" smtClean="0">
                <a:solidFill>
                  <a:srgbClr val="7030A0"/>
                </a:solidFill>
              </a:rPr>
              <a:t>( Similar to FTE) </a:t>
            </a:r>
            <a:r>
              <a:rPr lang="en-US" b="1" dirty="0" smtClean="0">
                <a:solidFill>
                  <a:srgbClr val="FF0000"/>
                </a:solidFill>
              </a:rPr>
              <a:t>&amp; 2 Directors</a:t>
            </a:r>
          </a:p>
          <a:p>
            <a:pPr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1434</Words>
  <Application>Microsoft Office PowerPoint</Application>
  <PresentationFormat>On-screen Show (4:3)</PresentationFormat>
  <Paragraphs>163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Bangalore Chapter-The ICSI,  Fully Day Seminar on LLP Act, 2008  on 23-11-2013</vt:lpstr>
      <vt:lpstr>Conversion of Companies/Firm into LLP- Practical Aspects</vt:lpstr>
      <vt:lpstr>Conversion of Companies into LLP- Pre- Requisites/ Conditions </vt:lpstr>
      <vt:lpstr>Conversion of Companies into LLP- Pre- Requisites/ Conditions </vt:lpstr>
      <vt:lpstr>Conversion of Companies into LLP- Procedure </vt:lpstr>
      <vt:lpstr>Conversion of Companies into LLP- Procedure </vt:lpstr>
      <vt:lpstr>Conversion of Companies into LLP- Procedure- Filing form 18 </vt:lpstr>
      <vt:lpstr>Conversion of Companies into LLP- Procedure- Filing form 18 </vt:lpstr>
      <vt:lpstr>Conversion of Companies into LLP- Procedure- Filing form 18 </vt:lpstr>
      <vt:lpstr>Conversion of Companies into LLP Procedure </vt:lpstr>
      <vt:lpstr>Conversion of Firm into LLP  Pre- Requisites/ Conditions </vt:lpstr>
      <vt:lpstr>Conversion of Firm into LLP-  Pre- Requisites/ Conditions </vt:lpstr>
      <vt:lpstr>Conversion of Firm into LLP-  Procedure </vt:lpstr>
      <vt:lpstr>Conversion of Firm into LLP-  Procedure-Filing Form 17 </vt:lpstr>
      <vt:lpstr>Conversion of Firm into LLP-  Procedure-Filing Form 17 </vt:lpstr>
      <vt:lpstr>Conversion of Firm into LLP-  Procedure-Filing Form 17 </vt:lpstr>
      <vt:lpstr>Conversion of Firm into LLP-  Procedure </vt:lpstr>
      <vt:lpstr>Conversion of Company/Firm into LLP </vt:lpstr>
      <vt:lpstr>Conversion of Company/Firm into LLP </vt:lpstr>
      <vt:lpstr>Conversion of Company/Firm into LLP </vt:lpstr>
      <vt:lpstr>Conversion of Company/Firm into LLP </vt:lpstr>
      <vt:lpstr>Conversion of Company/Firm into LLP </vt:lpstr>
      <vt:lpstr> Thought -Forever </vt:lpstr>
      <vt:lpstr>Slide 24</vt:lpstr>
      <vt:lpstr>Slide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Fully Day Seminar on LLP 2008</dc:title>
  <dc:creator/>
  <cp:lastModifiedBy>Thirupal</cp:lastModifiedBy>
  <cp:revision>130</cp:revision>
  <dcterms:created xsi:type="dcterms:W3CDTF">2006-08-16T00:00:00Z</dcterms:created>
  <dcterms:modified xsi:type="dcterms:W3CDTF">2013-11-23T01:46:19Z</dcterms:modified>
</cp:coreProperties>
</file>