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notesSlides/notesSlide78.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notesSlides/notesSlide68.xml" ContentType="application/vnd.openxmlformats-officedocument.presentationml.notesSlide+xml"/>
  <Override PartName="/ppt/notesSlides/notesSlide79.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82"/>
  </p:notesMasterIdLst>
  <p:sldIdLst>
    <p:sldId id="256" r:id="rId2"/>
    <p:sldId id="257" r:id="rId3"/>
    <p:sldId id="259" r:id="rId4"/>
    <p:sldId id="302" r:id="rId5"/>
    <p:sldId id="316" r:id="rId6"/>
    <p:sldId id="330" r:id="rId7"/>
    <p:sldId id="260" r:id="rId8"/>
    <p:sldId id="331" r:id="rId9"/>
    <p:sldId id="261" r:id="rId10"/>
    <p:sldId id="262" r:id="rId11"/>
    <p:sldId id="263" r:id="rId12"/>
    <p:sldId id="332" r:id="rId13"/>
    <p:sldId id="264" r:id="rId14"/>
    <p:sldId id="303" r:id="rId15"/>
    <p:sldId id="265" r:id="rId16"/>
    <p:sldId id="266" r:id="rId17"/>
    <p:sldId id="333" r:id="rId18"/>
    <p:sldId id="341" r:id="rId19"/>
    <p:sldId id="305" r:id="rId20"/>
    <p:sldId id="307" r:id="rId21"/>
    <p:sldId id="306" r:id="rId22"/>
    <p:sldId id="267" r:id="rId23"/>
    <p:sldId id="308" r:id="rId24"/>
    <p:sldId id="309" r:id="rId25"/>
    <p:sldId id="268" r:id="rId26"/>
    <p:sldId id="310" r:id="rId27"/>
    <p:sldId id="334" r:id="rId28"/>
    <p:sldId id="269" r:id="rId29"/>
    <p:sldId id="335" r:id="rId30"/>
    <p:sldId id="270" r:id="rId31"/>
    <p:sldId id="312" r:id="rId32"/>
    <p:sldId id="272" r:id="rId33"/>
    <p:sldId id="342" r:id="rId34"/>
    <p:sldId id="343" r:id="rId35"/>
    <p:sldId id="273" r:id="rId36"/>
    <p:sldId id="274" r:id="rId37"/>
    <p:sldId id="338" r:id="rId38"/>
    <p:sldId id="313" r:id="rId39"/>
    <p:sldId id="275" r:id="rId40"/>
    <p:sldId id="276" r:id="rId41"/>
    <p:sldId id="344" r:id="rId42"/>
    <p:sldId id="314" r:id="rId43"/>
    <p:sldId id="315" r:id="rId44"/>
    <p:sldId id="278" r:id="rId45"/>
    <p:sldId id="279" r:id="rId46"/>
    <p:sldId id="345" r:id="rId47"/>
    <p:sldId id="317" r:id="rId48"/>
    <p:sldId id="319" r:id="rId49"/>
    <p:sldId id="281" r:id="rId50"/>
    <p:sldId id="320" r:id="rId51"/>
    <p:sldId id="346" r:id="rId52"/>
    <p:sldId id="282" r:id="rId53"/>
    <p:sldId id="321" r:id="rId54"/>
    <p:sldId id="322" r:id="rId55"/>
    <p:sldId id="284" r:id="rId56"/>
    <p:sldId id="285" r:id="rId57"/>
    <p:sldId id="323" r:id="rId58"/>
    <p:sldId id="347" r:id="rId59"/>
    <p:sldId id="286" r:id="rId60"/>
    <p:sldId id="348" r:id="rId61"/>
    <p:sldId id="287" r:id="rId62"/>
    <p:sldId id="288" r:id="rId63"/>
    <p:sldId id="289" r:id="rId64"/>
    <p:sldId id="324" r:id="rId65"/>
    <p:sldId id="325" r:id="rId66"/>
    <p:sldId id="349" r:id="rId67"/>
    <p:sldId id="290" r:id="rId68"/>
    <p:sldId id="326" r:id="rId69"/>
    <p:sldId id="291" r:id="rId70"/>
    <p:sldId id="327" r:id="rId71"/>
    <p:sldId id="292" r:id="rId72"/>
    <p:sldId id="293" r:id="rId73"/>
    <p:sldId id="294" r:id="rId74"/>
    <p:sldId id="296" r:id="rId75"/>
    <p:sldId id="340" r:id="rId76"/>
    <p:sldId id="297" r:id="rId77"/>
    <p:sldId id="328" r:id="rId78"/>
    <p:sldId id="298" r:id="rId79"/>
    <p:sldId id="299" r:id="rId80"/>
    <p:sldId id="300" r:id="rId8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835" autoAdjust="0"/>
    <p:restoredTop sz="77249" autoAdjust="0"/>
  </p:normalViewPr>
  <p:slideViewPr>
    <p:cSldViewPr>
      <p:cViewPr varScale="1">
        <p:scale>
          <a:sx n="56" d="100"/>
          <a:sy n="56" d="100"/>
        </p:scale>
        <p:origin x="-1500" y="-90"/>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1860"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B06798-ADC6-4E99-B9C9-640565E13F53}" type="datetimeFigureOut">
              <a:rPr lang="en-US" smtClean="0"/>
              <a:pPr/>
              <a:t>10/18/2013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1FC757-2CE0-484B-B625-5DAE3D955EE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1FC757-2CE0-484B-B625-5DAE3D955EE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buFont typeface="Wingdings" pitchFamily="2" charset="2"/>
              <a:buNone/>
            </a:pPr>
            <a:r>
              <a:rPr lang="en-US" b="1" dirty="0" smtClean="0">
                <a:latin typeface="Bookman Old Style" pitchFamily="18" charset="0"/>
              </a:rPr>
              <a:t>Quorum</a:t>
            </a:r>
            <a:r>
              <a:rPr lang="en-US" b="1" baseline="0" dirty="0" smtClean="0">
                <a:latin typeface="Bookman Old Style" pitchFamily="18" charset="0"/>
              </a:rPr>
              <a:t> for meetings of Board:</a:t>
            </a:r>
          </a:p>
          <a:p>
            <a:pPr algn="just">
              <a:buFont typeface="Wingdings" pitchFamily="2" charset="2"/>
              <a:buNone/>
            </a:pPr>
            <a:endParaRPr lang="en-US" b="1" baseline="0" dirty="0" smtClean="0">
              <a:latin typeface="Bookman Old Style" pitchFamily="18" charset="0"/>
            </a:endParaRPr>
          </a:p>
          <a:p>
            <a:pPr algn="just">
              <a:buFont typeface="Wingdings" pitchFamily="2" charset="2"/>
              <a:buChar char="v"/>
            </a:pPr>
            <a:r>
              <a:rPr lang="en-US" b="1" baseline="0" dirty="0" smtClean="0">
                <a:latin typeface="Bookman Old Style" pitchFamily="18" charset="0"/>
              </a:rPr>
              <a:t> </a:t>
            </a:r>
            <a:r>
              <a:rPr lang="en-US" b="0" baseline="0" dirty="0" smtClean="0">
                <a:latin typeface="Bookman Old Style" pitchFamily="18" charset="0"/>
              </a:rPr>
              <a:t>One third of total strength or two Directors, whichever </a:t>
            </a:r>
            <a:r>
              <a:rPr lang="en-US" b="1" baseline="0" dirty="0" smtClean="0">
                <a:latin typeface="Bookman Old Style" pitchFamily="18" charset="0"/>
              </a:rPr>
              <a:t>is higher.</a:t>
            </a:r>
          </a:p>
          <a:p>
            <a:pPr algn="just">
              <a:buFont typeface="Wingdings" pitchFamily="2" charset="2"/>
              <a:buChar char="v"/>
            </a:pPr>
            <a:r>
              <a:rPr lang="en-US" b="0" baseline="0" dirty="0" smtClean="0">
                <a:latin typeface="Bookman Old Style" pitchFamily="18" charset="0"/>
              </a:rPr>
              <a:t> Participation of the Directors by video conferencing o by audio visual means shall be counted for the purpose of quorum under this sub section.</a:t>
            </a:r>
          </a:p>
          <a:p>
            <a:pPr algn="just">
              <a:buFont typeface="Wingdings" pitchFamily="2" charset="2"/>
              <a:buNone/>
            </a:pPr>
            <a:endParaRPr lang="en-US" b="0" baseline="0" dirty="0" smtClean="0">
              <a:latin typeface="Bookman Old Style" pitchFamily="18" charset="0"/>
            </a:endParaRPr>
          </a:p>
          <a:p>
            <a:pPr algn="just">
              <a:buFont typeface="Wingdings" pitchFamily="2" charset="2"/>
              <a:buNone/>
            </a:pPr>
            <a:r>
              <a:rPr lang="en-US" b="1" baseline="0" dirty="0" smtClean="0">
                <a:latin typeface="Bookman Old Style" pitchFamily="18" charset="0"/>
              </a:rPr>
              <a:t>Cases where there is/ are vacancy in the board:</a:t>
            </a:r>
          </a:p>
          <a:p>
            <a:pPr algn="just">
              <a:buFont typeface="Wingdings" pitchFamily="2" charset="2"/>
              <a:buNone/>
            </a:pPr>
            <a:endParaRPr lang="en-US" b="1" baseline="0" dirty="0" smtClean="0">
              <a:latin typeface="Bookman Old Style" pitchFamily="18" charset="0"/>
            </a:endParaRPr>
          </a:p>
          <a:p>
            <a:pPr algn="just">
              <a:buFont typeface="Wingdings" pitchFamily="2" charset="2"/>
              <a:buChar char="v"/>
            </a:pPr>
            <a:r>
              <a:rPr lang="en-US" b="0" baseline="0" dirty="0" smtClean="0">
                <a:latin typeface="Bookman Old Style" pitchFamily="18" charset="0"/>
              </a:rPr>
              <a:t> The continuing directors may act notwithstanding any vacancy in the Board.</a:t>
            </a:r>
          </a:p>
          <a:p>
            <a:pPr algn="just">
              <a:buFont typeface="Wingdings" pitchFamily="2" charset="2"/>
              <a:buChar char="v"/>
            </a:pPr>
            <a:r>
              <a:rPr lang="en-US" b="0" baseline="0" dirty="0" smtClean="0">
                <a:latin typeface="Bookman Old Style" pitchFamily="18" charset="0"/>
              </a:rPr>
              <a:t> If the number is reduced below the quorum fixed by the Act for a meeting of the Board, the continuing directors/Director may act for the purpose of increasing the number of Directors to that fixed for the quorum, or of summoning a general meeting of the Company and for no other purpose.</a:t>
            </a:r>
          </a:p>
          <a:p>
            <a:pPr algn="just">
              <a:buFont typeface="Wingdings" pitchFamily="2" charset="2"/>
              <a:buNone/>
            </a:pPr>
            <a:endParaRPr lang="en-US" b="0" baseline="0" dirty="0" smtClean="0">
              <a:latin typeface="Bookman Old Style" pitchFamily="18" charset="0"/>
            </a:endParaRPr>
          </a:p>
          <a:p>
            <a:pPr algn="just">
              <a:buFont typeface="Wingdings" pitchFamily="2" charset="2"/>
              <a:buNone/>
            </a:pPr>
            <a:r>
              <a:rPr lang="en-US" b="1" baseline="0" dirty="0" smtClean="0">
                <a:latin typeface="Bookman Old Style" pitchFamily="18" charset="0"/>
              </a:rPr>
              <a:t>Interested Directors for Quorum:</a:t>
            </a:r>
          </a:p>
          <a:p>
            <a:pPr algn="just">
              <a:buFont typeface="Wingdings" pitchFamily="2" charset="2"/>
              <a:buNone/>
            </a:pPr>
            <a:endParaRPr lang="en-US" b="1" baseline="0" dirty="0" smtClean="0">
              <a:latin typeface="Bookman Old Style" pitchFamily="18" charset="0"/>
            </a:endParaRPr>
          </a:p>
          <a:p>
            <a:pPr algn="just">
              <a:buFont typeface="Wingdings" pitchFamily="2" charset="2"/>
              <a:buChar char="v"/>
            </a:pPr>
            <a:r>
              <a:rPr lang="en-US" b="0" baseline="0" dirty="0" smtClean="0">
                <a:latin typeface="Bookman Old Style" pitchFamily="18" charset="0"/>
              </a:rPr>
              <a:t> If at any time, number of interested Directors exceeds/is equal to two thirds of the total strength of the Board of directors, the number of directors who are not interested Directors and present at the meeting, being not less than two, shall be the quorum during such time.</a:t>
            </a:r>
          </a:p>
          <a:p>
            <a:pPr algn="just">
              <a:buFont typeface="Wingdings" pitchFamily="2" charset="2"/>
              <a:buChar char="v"/>
            </a:pPr>
            <a:r>
              <a:rPr lang="en-US" b="0" baseline="0" dirty="0" smtClean="0">
                <a:latin typeface="Bookman Old Style" pitchFamily="18" charset="0"/>
              </a:rPr>
              <a:t> “interested director” means a director within the meaning of sub section (2) of Section 184.</a:t>
            </a:r>
          </a:p>
          <a:p>
            <a:pPr algn="just">
              <a:buFont typeface="Wingdings" pitchFamily="2" charset="2"/>
              <a:buNone/>
            </a:pPr>
            <a:endParaRPr lang="en-US" b="1" baseline="0" dirty="0" smtClean="0">
              <a:latin typeface="Bookman Old Style" pitchFamily="18" charset="0"/>
            </a:endParaRPr>
          </a:p>
          <a:p>
            <a:pPr algn="just">
              <a:buFont typeface="Wingdings" pitchFamily="2" charset="2"/>
              <a:buNone/>
            </a:pPr>
            <a:endParaRPr lang="en-US" b="1" baseline="0" dirty="0" smtClean="0">
              <a:latin typeface="Bookman Old Style" pitchFamily="18" charset="0"/>
            </a:endParaRPr>
          </a:p>
          <a:p>
            <a:pPr algn="just">
              <a:buFont typeface="Wingdings" pitchFamily="2" charset="2"/>
              <a:buNone/>
            </a:pPr>
            <a:endParaRPr lang="en-US" b="1" baseline="0" dirty="0" smtClean="0">
              <a:latin typeface="Bookman Old Style" pitchFamily="18" charset="0"/>
            </a:endParaRPr>
          </a:p>
          <a:p>
            <a:pPr algn="just">
              <a:buFont typeface="Wingdings" pitchFamily="2" charset="2"/>
              <a:buNone/>
            </a:pPr>
            <a:endParaRPr lang="en-US" b="1"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marL="466725" indent="-401638" algn="just"/>
            <a:r>
              <a:rPr lang="en-US" sz="1200" b="1" dirty="0" smtClean="0">
                <a:latin typeface="Bookman Old Style" pitchFamily="18" charset="0"/>
              </a:rPr>
              <a:t>Interested Directors for the purpose of quorum:</a:t>
            </a:r>
          </a:p>
          <a:p>
            <a:pPr marL="466725" indent="-401638" algn="just"/>
            <a:endParaRPr lang="en-US" sz="1100" b="1" dirty="0" smtClean="0">
              <a:latin typeface="Bookman Old Style" pitchFamily="18" charset="0"/>
            </a:endParaRPr>
          </a:p>
          <a:p>
            <a:pPr algn="just">
              <a:buNone/>
            </a:pPr>
            <a:r>
              <a:rPr lang="en-US" sz="1200" dirty="0" smtClean="0">
                <a:latin typeface="Bookman Old Style" pitchFamily="18" charset="0"/>
              </a:rPr>
              <a:t> If the number of interested Directors is equal to/ more than 2/3</a:t>
            </a:r>
            <a:r>
              <a:rPr lang="en-US" sz="1200" baseline="30000" dirty="0" smtClean="0">
                <a:latin typeface="Bookman Old Style" pitchFamily="18" charset="0"/>
              </a:rPr>
              <a:t>rd</a:t>
            </a:r>
            <a:r>
              <a:rPr lang="en-US" sz="1200" dirty="0" smtClean="0">
                <a:latin typeface="Bookman Old Style" pitchFamily="18" charset="0"/>
              </a:rPr>
              <a:t> of total strength of the Board, the number of Directors, who are not interested and present, being not less than 2, shall be the quorum.</a:t>
            </a:r>
          </a:p>
          <a:p>
            <a:pPr algn="just">
              <a:buFont typeface="Wingdings" pitchFamily="2" charset="2"/>
              <a:buNone/>
            </a:pPr>
            <a:endParaRPr lang="en-US" b="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buFont typeface="Wingdings" pitchFamily="2" charset="2"/>
              <a:buNone/>
            </a:pPr>
            <a:r>
              <a:rPr lang="en-US" b="1" dirty="0" smtClean="0">
                <a:latin typeface="Bookman Old Style" pitchFamily="18" charset="0"/>
              </a:rPr>
              <a:t>Adjourning the Board Meeting for want of Quorum:</a:t>
            </a:r>
          </a:p>
          <a:p>
            <a:pPr algn="just">
              <a:buFont typeface="Wingdings" pitchFamily="2" charset="2"/>
              <a:buNone/>
            </a:pPr>
            <a:endParaRPr lang="en-US" b="1" dirty="0" smtClean="0">
              <a:latin typeface="Bookman Old Style" pitchFamily="18" charset="0"/>
            </a:endParaRPr>
          </a:p>
          <a:p>
            <a:pPr algn="just">
              <a:buFont typeface="Wingdings" pitchFamily="2" charset="2"/>
              <a:buChar char="v"/>
            </a:pPr>
            <a:r>
              <a:rPr lang="en-US" b="1" baseline="0" dirty="0" smtClean="0">
                <a:latin typeface="Bookman Old Style" pitchFamily="18" charset="0"/>
              </a:rPr>
              <a:t> </a:t>
            </a:r>
            <a:r>
              <a:rPr lang="en-US" b="0" baseline="0" dirty="0" smtClean="0">
                <a:latin typeface="Bookman Old Style" pitchFamily="18" charset="0"/>
              </a:rPr>
              <a:t>Where the meeting of the Board could not be held for want of quorum, then, unless the articles of the Company otherwise provide, the meeting shall automatically stand adjourned to the same day at the same time and place in the next week and if </a:t>
            </a:r>
            <a:r>
              <a:rPr lang="en-US" b="0" baseline="0" dirty="0" smtClean="0">
                <a:latin typeface="Bookman Old Style" pitchFamily="18" charset="0"/>
              </a:rPr>
              <a:t>that day </a:t>
            </a:r>
            <a:r>
              <a:rPr lang="en-US" b="0" baseline="0" dirty="0" smtClean="0">
                <a:latin typeface="Bookman Old Style" pitchFamily="18" charset="0"/>
              </a:rPr>
              <a:t>is a national holiday, till the next succeeding day which is not a national holiday, at the same time and place.</a:t>
            </a:r>
            <a:endParaRPr lang="en-US" b="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buFont typeface="Wingdings" pitchFamily="2" charset="2"/>
              <a:buNone/>
            </a:pPr>
            <a:r>
              <a:rPr lang="en-US" b="1" dirty="0" smtClean="0">
                <a:latin typeface="Bookman Old Style" pitchFamily="18" charset="0"/>
              </a:rPr>
              <a:t>Passing of resolutions by Circulations: Conditions</a:t>
            </a:r>
          </a:p>
          <a:p>
            <a:pPr algn="just">
              <a:buFont typeface="Wingdings" pitchFamily="2" charset="2"/>
              <a:buNone/>
            </a:pPr>
            <a:endParaRPr lang="en-US" b="1" dirty="0" smtClean="0">
              <a:latin typeface="Bookman Old Style" pitchFamily="18" charset="0"/>
            </a:endParaRPr>
          </a:p>
          <a:p>
            <a:pPr algn="just">
              <a:buFont typeface="Wingdings" pitchFamily="2" charset="2"/>
              <a:buChar char="v"/>
            </a:pPr>
            <a:r>
              <a:rPr lang="en-US" b="1" baseline="0" dirty="0" smtClean="0">
                <a:latin typeface="Bookman Old Style" pitchFamily="18" charset="0"/>
              </a:rPr>
              <a:t> </a:t>
            </a:r>
            <a:r>
              <a:rPr lang="en-US" b="0" baseline="0" dirty="0" smtClean="0">
                <a:latin typeface="Bookman Old Style" pitchFamily="18" charset="0"/>
              </a:rPr>
              <a:t>The resolutions has to be circulated in draft, together with necessary papers, if any.</a:t>
            </a:r>
          </a:p>
          <a:p>
            <a:pPr algn="just">
              <a:buFont typeface="Wingdings" pitchFamily="2" charset="2"/>
              <a:buChar char="v"/>
            </a:pPr>
            <a:r>
              <a:rPr lang="en-US" b="0" baseline="0" dirty="0" smtClean="0">
                <a:latin typeface="Bookman Old Style" pitchFamily="18" charset="0"/>
              </a:rPr>
              <a:t> Circulated to all the Directors, or members of the committee, as the case may be.</a:t>
            </a:r>
          </a:p>
          <a:p>
            <a:pPr algn="just">
              <a:buFont typeface="Wingdings" pitchFamily="2" charset="2"/>
              <a:buChar char="v"/>
            </a:pPr>
            <a:r>
              <a:rPr lang="en-US" b="0" baseline="0" dirty="0" smtClean="0">
                <a:latin typeface="Bookman Old Style" pitchFamily="18" charset="0"/>
              </a:rPr>
              <a:t> Circulated at the address of the Directors registered with the Company in India.</a:t>
            </a:r>
          </a:p>
          <a:p>
            <a:pPr algn="just">
              <a:buFont typeface="Wingdings" pitchFamily="2" charset="2"/>
              <a:buChar char="v"/>
            </a:pPr>
            <a:r>
              <a:rPr lang="en-US" b="0" baseline="0" dirty="0" smtClean="0">
                <a:latin typeface="Bookman Old Style" pitchFamily="18" charset="0"/>
              </a:rPr>
              <a:t> Circulated by hand delivery or by post or by courier, or through such electronic means</a:t>
            </a:r>
            <a:r>
              <a:rPr lang="en-US" b="1" baseline="0" dirty="0" smtClean="0">
                <a:latin typeface="Bookman Old Style" pitchFamily="18" charset="0"/>
              </a:rPr>
              <a:t> which may include e-mail or Fax prescribed in the draft rules.</a:t>
            </a:r>
          </a:p>
          <a:p>
            <a:pPr algn="just">
              <a:buFont typeface="Wingdings" pitchFamily="2" charset="2"/>
              <a:buChar char="v"/>
            </a:pPr>
            <a:r>
              <a:rPr lang="en-US" b="0" baseline="0" dirty="0" smtClean="0">
                <a:latin typeface="Bookman Old Style" pitchFamily="18" charset="0"/>
              </a:rPr>
              <a:t> The draft resolutions circulated have to be approved by a majority of the Directors or members, who are entitled to vote on the resolution.</a:t>
            </a:r>
          </a:p>
          <a:p>
            <a:pPr algn="just">
              <a:buFont typeface="Wingdings" pitchFamily="2" charset="2"/>
              <a:buNone/>
            </a:pPr>
            <a:endParaRPr lang="en-US" b="1" dirty="0" smtClean="0">
              <a:latin typeface="Bookman Old Style" pitchFamily="18" charset="0"/>
            </a:endParaRPr>
          </a:p>
          <a:p>
            <a:pPr algn="just">
              <a:buFont typeface="Wingdings" pitchFamily="2" charset="2"/>
              <a:buNone/>
            </a:pPr>
            <a:r>
              <a:rPr lang="en-US" b="1" dirty="0" smtClean="0">
                <a:latin typeface="Bookman Old Style" pitchFamily="18" charset="0"/>
              </a:rPr>
              <a:t>Requirement to pass resolutions at a meeting of the Board:</a:t>
            </a:r>
          </a:p>
          <a:p>
            <a:pPr algn="just">
              <a:buFont typeface="Wingdings" pitchFamily="2" charset="2"/>
              <a:buNone/>
            </a:pPr>
            <a:endParaRPr lang="en-US" b="1" dirty="0" smtClean="0">
              <a:latin typeface="Bookman Old Style" pitchFamily="18" charset="0"/>
            </a:endParaRPr>
          </a:p>
          <a:p>
            <a:pPr algn="just">
              <a:buFont typeface="Wingdings" pitchFamily="2" charset="2"/>
              <a:buChar char="v"/>
            </a:pPr>
            <a:r>
              <a:rPr lang="en-US" b="1" dirty="0" smtClean="0">
                <a:latin typeface="Bookman Old Style" pitchFamily="18" charset="0"/>
              </a:rPr>
              <a:t> </a:t>
            </a:r>
            <a:r>
              <a:rPr lang="en-US" b="0" dirty="0" smtClean="0">
                <a:latin typeface="Bookman Old Style" pitchFamily="18" charset="0"/>
              </a:rPr>
              <a:t>The resolutions under circulation must be decided at a meeting, if not less than one-third of the total Directors</a:t>
            </a:r>
            <a:r>
              <a:rPr lang="en-US" b="0" baseline="0" dirty="0" smtClean="0">
                <a:latin typeface="Bookman Old Style" pitchFamily="18" charset="0"/>
              </a:rPr>
              <a:t>  requires the same.</a:t>
            </a:r>
          </a:p>
          <a:p>
            <a:pPr algn="just">
              <a:buFont typeface="Wingdings" pitchFamily="2" charset="2"/>
              <a:buNone/>
            </a:pPr>
            <a:endParaRPr lang="en-US" b="0" baseline="0" dirty="0" smtClean="0">
              <a:latin typeface="Bookman Old Style" pitchFamily="18" charset="0"/>
            </a:endParaRP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b="1" dirty="0" smtClean="0">
                <a:latin typeface="Bookman Old Style" pitchFamily="18" charset="0"/>
              </a:rPr>
              <a:t>Taking note of resolutions passed by circulation:</a:t>
            </a: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endParaRPr lang="en-US" b="1" dirty="0" smtClean="0">
              <a:latin typeface="Bookman Old Style" pitchFamily="18" charset="0"/>
            </a:endParaRPr>
          </a:p>
          <a:p>
            <a:pPr marL="0" marR="0" indent="0" algn="just" defTabSz="914400" rtl="0" eaLnBrk="1" fontAlgn="auto" latinLnBrk="0" hangingPunct="1">
              <a:lnSpc>
                <a:spcPct val="100000"/>
              </a:lnSpc>
              <a:spcBef>
                <a:spcPts val="0"/>
              </a:spcBef>
              <a:spcAft>
                <a:spcPts val="0"/>
              </a:spcAft>
              <a:buClrTx/>
              <a:buSzTx/>
              <a:buFont typeface="Wingdings" pitchFamily="2" charset="2"/>
              <a:buChar char="v"/>
              <a:tabLst/>
              <a:defRPr/>
            </a:pPr>
            <a:r>
              <a:rPr lang="en-US" b="1" dirty="0" smtClean="0">
                <a:latin typeface="Bookman Old Style" pitchFamily="18" charset="0"/>
              </a:rPr>
              <a:t> </a:t>
            </a:r>
            <a:r>
              <a:rPr lang="en-US" b="0" dirty="0" smtClean="0">
                <a:latin typeface="Bookman Old Style" pitchFamily="18" charset="0"/>
              </a:rPr>
              <a:t>A</a:t>
            </a:r>
            <a:r>
              <a:rPr lang="en-US" b="0" baseline="0" dirty="0" smtClean="0">
                <a:latin typeface="Bookman Old Style" pitchFamily="18" charset="0"/>
              </a:rPr>
              <a:t> resolution under Section 175(1) shall be noted at a subsequent meeting of the Board or the committee thereof, as the case may be and made part of the minutes of such meeting.</a:t>
            </a:r>
            <a:endParaRPr lang="en-US" b="1" dirty="0" smtClean="0">
              <a:latin typeface="Bookman Old Style" pitchFamily="18" charset="0"/>
            </a:endParaRPr>
          </a:p>
          <a:p>
            <a:pPr algn="just">
              <a:buFont typeface="Wingdings" pitchFamily="2" charset="2"/>
              <a:buNone/>
            </a:pPr>
            <a:endParaRPr lang="en-US" b="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Bookman Old Style" pitchFamily="18" charset="0"/>
              </a:rPr>
              <a:t>The resolutions under circulation must be decided at a meeting, if not less than one-third of the total Directors  requires the same.</a:t>
            </a:r>
          </a:p>
          <a:p>
            <a:endParaRPr lang="en-US" dirty="0"/>
          </a:p>
        </p:txBody>
      </p:sp>
      <p:sp>
        <p:nvSpPr>
          <p:cNvPr id="4" name="Slide Number Placeholder 3"/>
          <p:cNvSpPr>
            <a:spLocks noGrp="1"/>
          </p:cNvSpPr>
          <p:nvPr>
            <p:ph type="sldNum" sz="quarter" idx="10"/>
          </p:nvPr>
        </p:nvSpPr>
        <p:spPr/>
        <p:txBody>
          <a:bodyPr/>
          <a:lstStyle/>
          <a:p>
            <a:fld id="{DA1FC757-2CE0-484B-B625-5DAE3D955EEA}"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buFont typeface="Wingdings" pitchFamily="2" charset="2"/>
              <a:buNone/>
            </a:pPr>
            <a:r>
              <a:rPr lang="en-US" sz="1200" b="1" dirty="0" smtClean="0">
                <a:latin typeface="Bookman Old Style" pitchFamily="18" charset="0"/>
              </a:rPr>
              <a:t>Defects in appointment of Directors not to invalidate actions taken</a:t>
            </a:r>
          </a:p>
          <a:p>
            <a:pPr algn="just">
              <a:buFont typeface="Wingdings" pitchFamily="2" charset="2"/>
              <a:buNone/>
            </a:pPr>
            <a:endParaRPr lang="en-US" b="1" dirty="0" smtClean="0">
              <a:latin typeface="Bookman Old Style" pitchFamily="18" charset="0"/>
            </a:endParaRPr>
          </a:p>
          <a:p>
            <a:pPr algn="just">
              <a:buFont typeface="Wingdings" pitchFamily="2" charset="2"/>
              <a:buChar char="v"/>
            </a:pPr>
            <a:r>
              <a:rPr lang="en-US" b="1" baseline="0" dirty="0" smtClean="0">
                <a:latin typeface="Bookman Old Style" pitchFamily="18" charset="0"/>
              </a:rPr>
              <a:t> </a:t>
            </a:r>
            <a:r>
              <a:rPr lang="en-US" b="0" baseline="0" dirty="0" smtClean="0">
                <a:latin typeface="Bookman Old Style" pitchFamily="18" charset="0"/>
              </a:rPr>
              <a:t>If it is subsequently noticed that the appointment of director was invalid by reason of any defect or disqualification, the act done by such Director in the capacity of director can not be invalidated.</a:t>
            </a:r>
          </a:p>
          <a:p>
            <a:pPr algn="just">
              <a:buFont typeface="Wingdings" pitchFamily="2" charset="2"/>
              <a:buNone/>
            </a:pPr>
            <a:endParaRPr lang="en-US" b="0" baseline="0" dirty="0" smtClean="0">
              <a:latin typeface="Bookman Old Style" pitchFamily="18" charset="0"/>
            </a:endParaRPr>
          </a:p>
          <a:p>
            <a:pPr algn="just">
              <a:buFont typeface="Wingdings" pitchFamily="2" charset="2"/>
              <a:buChar char="v"/>
            </a:pPr>
            <a:r>
              <a:rPr lang="en-US" b="0" baseline="0" dirty="0" smtClean="0">
                <a:latin typeface="Bookman Old Style" pitchFamily="18" charset="0"/>
              </a:rPr>
              <a:t> If the Company has noticed any act done by any Director after his appointment, to be invalidate or to have terminated, such acts shall not be deemed to be have validity.</a:t>
            </a:r>
            <a:endParaRPr lang="en-US" b="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buFont typeface="Wingdings" pitchFamily="2" charset="2"/>
              <a:buChar char="v"/>
            </a:pPr>
            <a:r>
              <a:rPr lang="en-US" b="1" baseline="0" dirty="0" smtClean="0">
                <a:latin typeface="Bookman Old Style" pitchFamily="18" charset="0"/>
              </a:rPr>
              <a:t> Criteria for  constituting Audit Committee as per draft Rules:</a:t>
            </a:r>
          </a:p>
          <a:p>
            <a:pPr algn="just">
              <a:buFont typeface="Wingdings" pitchFamily="2" charset="2"/>
              <a:buNone/>
            </a:pPr>
            <a:endParaRPr lang="en-US" b="1" baseline="0" dirty="0" smtClean="0">
              <a:latin typeface="Bookman Old Style" pitchFamily="18" charset="0"/>
            </a:endParaRPr>
          </a:p>
          <a:p>
            <a:pPr algn="just">
              <a:buFont typeface="Wingdings" pitchFamily="2" charset="2"/>
              <a:buChar char="ü"/>
            </a:pPr>
            <a:r>
              <a:rPr lang="en-US" b="1" baseline="0" dirty="0" smtClean="0">
                <a:latin typeface="Bookman Old Style" pitchFamily="18" charset="0"/>
              </a:rPr>
              <a:t> </a:t>
            </a:r>
            <a:r>
              <a:rPr lang="en-US" b="0" baseline="0" dirty="0" smtClean="0">
                <a:latin typeface="Bookman Old Style" pitchFamily="18" charset="0"/>
              </a:rPr>
              <a:t>Every listed Company</a:t>
            </a:r>
          </a:p>
          <a:p>
            <a:pPr algn="just">
              <a:buFont typeface="Wingdings" pitchFamily="2" charset="2"/>
              <a:buChar char="ü"/>
            </a:pPr>
            <a:r>
              <a:rPr lang="en-US" b="0" baseline="0" dirty="0" smtClean="0">
                <a:latin typeface="Bookman Old Style" pitchFamily="18" charset="0"/>
              </a:rPr>
              <a:t>Every other public Company:</a:t>
            </a:r>
          </a:p>
          <a:p>
            <a:pPr algn="just">
              <a:buFont typeface="Wingdings" pitchFamily="2" charset="2"/>
              <a:buNone/>
            </a:pPr>
            <a:endParaRPr lang="en-US" b="0" baseline="0" dirty="0" smtClean="0">
              <a:latin typeface="Bookman Old Style" pitchFamily="18" charset="0"/>
            </a:endParaRPr>
          </a:p>
          <a:p>
            <a:pPr algn="just">
              <a:buFont typeface="Wingdings" pitchFamily="2" charset="2"/>
              <a:buChar char="Ø"/>
            </a:pPr>
            <a:r>
              <a:rPr lang="en-US" b="0" baseline="0" dirty="0" smtClean="0">
                <a:latin typeface="Bookman Old Style" pitchFamily="18" charset="0"/>
              </a:rPr>
              <a:t> having paid up capital of </a:t>
            </a:r>
            <a:r>
              <a:rPr lang="en-US" b="1" baseline="0" dirty="0" smtClean="0">
                <a:latin typeface="Bookman Old Style" pitchFamily="18" charset="0"/>
              </a:rPr>
              <a:t>Rupees One Hundred Crore or more; </a:t>
            </a:r>
            <a:r>
              <a:rPr lang="en-US" b="0" baseline="0" dirty="0" smtClean="0">
                <a:latin typeface="Bookman Old Style" pitchFamily="18" charset="0"/>
              </a:rPr>
              <a:t>or</a:t>
            </a:r>
          </a:p>
          <a:p>
            <a:pPr algn="just">
              <a:buFont typeface="Wingdings" pitchFamily="2" charset="2"/>
              <a:buChar char="Ø"/>
            </a:pPr>
            <a:r>
              <a:rPr lang="en-US" b="0" baseline="0" dirty="0" smtClean="0">
                <a:latin typeface="Bookman Old Style" pitchFamily="18" charset="0"/>
              </a:rPr>
              <a:t>Which have in aggregate, outstanding loans or borrowings or debentures or deposits exceeding </a:t>
            </a:r>
            <a:r>
              <a:rPr lang="en-US" b="1" baseline="0" dirty="0" smtClean="0">
                <a:latin typeface="Bookman Old Style" pitchFamily="18" charset="0"/>
              </a:rPr>
              <a:t>Rupees Two Hundred Crore.</a:t>
            </a:r>
          </a:p>
          <a:p>
            <a:pPr algn="just">
              <a:buFont typeface="Wingdings" pitchFamily="2" charset="2"/>
              <a:buNone/>
            </a:pPr>
            <a:endParaRPr lang="en-US" b="1" baseline="0" dirty="0" smtClean="0">
              <a:latin typeface="Bookman Old Style" pitchFamily="18" charset="0"/>
            </a:endParaRPr>
          </a:p>
          <a:p>
            <a:pPr algn="just">
              <a:buFont typeface="Wingdings" pitchFamily="2" charset="2"/>
              <a:buChar char="v"/>
            </a:pPr>
            <a:r>
              <a:rPr lang="en-US" b="1" baseline="0" dirty="0" smtClean="0">
                <a:latin typeface="Bookman Old Style" pitchFamily="18" charset="0"/>
              </a:rPr>
              <a:t> Composition:</a:t>
            </a:r>
          </a:p>
          <a:p>
            <a:pPr algn="just">
              <a:buFont typeface="Wingdings" pitchFamily="2" charset="2"/>
              <a:buNone/>
            </a:pPr>
            <a:endParaRPr lang="en-US" b="1" baseline="0" dirty="0" smtClean="0">
              <a:latin typeface="Bookman Old Style" pitchFamily="18" charset="0"/>
            </a:endParaRPr>
          </a:p>
          <a:p>
            <a:pPr algn="just">
              <a:buFont typeface="Wingdings" pitchFamily="2" charset="2"/>
              <a:buNone/>
            </a:pPr>
            <a:r>
              <a:rPr lang="en-US" b="0" baseline="0" dirty="0" smtClean="0">
                <a:latin typeface="Bookman Old Style" pitchFamily="18" charset="0"/>
              </a:rPr>
              <a:t>The Audit Committee shall consist of Three Directors with independent directors forming a majority.</a:t>
            </a:r>
          </a:p>
          <a:p>
            <a:pPr algn="just">
              <a:buFont typeface="Wingdings" pitchFamily="2" charset="2"/>
              <a:buNone/>
            </a:pPr>
            <a:endParaRPr lang="en-US" b="0" baseline="0" dirty="0" smtClean="0">
              <a:latin typeface="Bookman Old Style" pitchFamily="18" charset="0"/>
            </a:endParaRPr>
          </a:p>
          <a:p>
            <a:pPr algn="just">
              <a:buFont typeface="Wingdings" pitchFamily="2" charset="2"/>
              <a:buChar char="v"/>
            </a:pPr>
            <a:r>
              <a:rPr lang="en-US" b="1" baseline="0" dirty="0" smtClean="0">
                <a:latin typeface="Bookman Old Style" pitchFamily="18" charset="0"/>
              </a:rPr>
              <a:t> Qualifications of members:</a:t>
            </a:r>
          </a:p>
          <a:p>
            <a:pPr algn="just">
              <a:buFont typeface="Wingdings" pitchFamily="2" charset="2"/>
              <a:buNone/>
            </a:pPr>
            <a:endParaRPr lang="en-US" b="1" baseline="0" dirty="0" smtClean="0">
              <a:latin typeface="Bookman Old Style" pitchFamily="18" charset="0"/>
            </a:endParaRPr>
          </a:p>
          <a:p>
            <a:pPr algn="just">
              <a:buFont typeface="Wingdings" pitchFamily="2" charset="2"/>
              <a:buNone/>
            </a:pPr>
            <a:r>
              <a:rPr lang="en-US" b="0" baseline="0" dirty="0" smtClean="0">
                <a:latin typeface="Bookman Old Style" pitchFamily="18" charset="0"/>
              </a:rPr>
              <a:t>The </a:t>
            </a:r>
            <a:r>
              <a:rPr lang="en-US" b="1" baseline="0" dirty="0" smtClean="0">
                <a:latin typeface="Bookman Old Style" pitchFamily="18" charset="0"/>
              </a:rPr>
              <a:t>majority</a:t>
            </a:r>
            <a:r>
              <a:rPr lang="en-US" b="0" baseline="0" dirty="0" smtClean="0">
                <a:latin typeface="Bookman Old Style" pitchFamily="18" charset="0"/>
              </a:rPr>
              <a:t> of members of Audit Committee </a:t>
            </a:r>
            <a:r>
              <a:rPr lang="en-US" b="1" baseline="0" dirty="0" smtClean="0">
                <a:latin typeface="Bookman Old Style" pitchFamily="18" charset="0"/>
              </a:rPr>
              <a:t>including its Chairman </a:t>
            </a:r>
            <a:r>
              <a:rPr lang="en-US" b="0" baseline="0" dirty="0" smtClean="0">
                <a:latin typeface="Bookman Old Style" pitchFamily="18" charset="0"/>
              </a:rPr>
              <a:t>shall be persons with ability to read and understand, the financial statement.</a:t>
            </a:r>
          </a:p>
          <a:p>
            <a:pPr algn="just">
              <a:buFont typeface="Wingdings" pitchFamily="2" charset="2"/>
              <a:buNone/>
            </a:pPr>
            <a:endParaRPr lang="en-US" b="0" baseline="0" dirty="0" smtClean="0">
              <a:latin typeface="Bookman Old Style" pitchFamily="18" charset="0"/>
            </a:endParaRPr>
          </a:p>
          <a:p>
            <a:pPr algn="just">
              <a:buFont typeface="Wingdings" pitchFamily="2" charset="2"/>
              <a:buChar char="v"/>
            </a:pPr>
            <a:r>
              <a:rPr lang="en-US" b="1" baseline="0" dirty="0" smtClean="0">
                <a:latin typeface="Bookman Old Style" pitchFamily="18" charset="0"/>
              </a:rPr>
              <a:t> Transitional Period: </a:t>
            </a:r>
          </a:p>
          <a:p>
            <a:pPr algn="just">
              <a:buFont typeface="Wingdings" pitchFamily="2" charset="2"/>
              <a:buNone/>
            </a:pPr>
            <a:endParaRPr lang="en-US" b="1" baseline="0" dirty="0" smtClean="0">
              <a:latin typeface="Bookman Old Style" pitchFamily="18" charset="0"/>
            </a:endParaRPr>
          </a:p>
          <a:p>
            <a:pPr algn="just">
              <a:buFont typeface="Wingdings" pitchFamily="2" charset="2"/>
              <a:buNone/>
            </a:pPr>
            <a:r>
              <a:rPr lang="en-US" b="0" baseline="0" dirty="0" smtClean="0">
                <a:latin typeface="Bookman Old Style" pitchFamily="18" charset="0"/>
              </a:rPr>
              <a:t>One year from the date of commencement of  Companies Act, 2013 for constituting/reconstituting Audit Committee as per the  new constitution norms.</a:t>
            </a:r>
          </a:p>
          <a:p>
            <a:pPr algn="just">
              <a:buFont typeface="Wingdings" pitchFamily="2" charset="2"/>
              <a:buNone/>
            </a:pPr>
            <a:endParaRPr lang="en-US" b="0" baseline="0" dirty="0" smtClean="0">
              <a:latin typeface="Bookman Old Style" pitchFamily="18" charset="0"/>
            </a:endParaRPr>
          </a:p>
          <a:p>
            <a:pPr algn="just">
              <a:buFont typeface="Wingdings" pitchFamily="2" charset="2"/>
              <a:buChar char="v"/>
            </a:pPr>
            <a:r>
              <a:rPr lang="en-US" b="1" baseline="0" dirty="0" smtClean="0">
                <a:latin typeface="Bookman Old Style" pitchFamily="18" charset="0"/>
              </a:rPr>
              <a:t> Duties/Powers/Responsibilities:</a:t>
            </a:r>
          </a:p>
          <a:p>
            <a:pPr algn="just">
              <a:buFont typeface="Wingdings" pitchFamily="2" charset="2"/>
              <a:buNone/>
            </a:pPr>
            <a:endParaRPr lang="en-US" b="1" baseline="0" dirty="0" smtClean="0">
              <a:latin typeface="Bookman Old Style" pitchFamily="18" charset="0"/>
            </a:endParaRPr>
          </a:p>
          <a:p>
            <a:pPr algn="just">
              <a:buFont typeface="Wingdings" pitchFamily="2" charset="2"/>
              <a:buChar char="ü"/>
            </a:pPr>
            <a:r>
              <a:rPr lang="en-US" b="1" baseline="0" dirty="0" smtClean="0">
                <a:latin typeface="Bookman Old Style" pitchFamily="18" charset="0"/>
              </a:rPr>
              <a:t> </a:t>
            </a:r>
            <a:r>
              <a:rPr lang="en-US" b="0" baseline="0" dirty="0" smtClean="0">
                <a:latin typeface="Bookman Old Style" pitchFamily="18" charset="0"/>
              </a:rPr>
              <a:t>Recommendation for appointment, reappointment and terms of appointment of Auditors of the Company.</a:t>
            </a:r>
          </a:p>
          <a:p>
            <a:pPr algn="just">
              <a:buFont typeface="Wingdings" pitchFamily="2" charset="2"/>
              <a:buChar char="ü"/>
            </a:pPr>
            <a:r>
              <a:rPr lang="en-US" b="0" baseline="0" dirty="0" smtClean="0">
                <a:latin typeface="Bookman Old Style" pitchFamily="18" charset="0"/>
              </a:rPr>
              <a:t> Review and monitor auditor’s independence and performance and effectiveness of Audit Process.</a:t>
            </a:r>
          </a:p>
          <a:p>
            <a:pPr algn="just">
              <a:buFont typeface="Wingdings" pitchFamily="2" charset="2"/>
              <a:buChar char="ü"/>
            </a:pPr>
            <a:r>
              <a:rPr lang="en-US" b="0" baseline="0" dirty="0" smtClean="0">
                <a:latin typeface="Bookman Old Style" pitchFamily="18" charset="0"/>
              </a:rPr>
              <a:t> Examining Financial Statement and Auditors’ report thereon.</a:t>
            </a:r>
          </a:p>
          <a:p>
            <a:pPr algn="just">
              <a:buFont typeface="Wingdings" pitchFamily="2" charset="2"/>
              <a:buChar char="ü"/>
            </a:pPr>
            <a:r>
              <a:rPr lang="en-US" b="1" baseline="0" dirty="0" smtClean="0">
                <a:latin typeface="Bookman Old Style" pitchFamily="18" charset="0"/>
              </a:rPr>
              <a:t> </a:t>
            </a:r>
            <a:r>
              <a:rPr lang="en-US" b="0" baseline="0" dirty="0" smtClean="0">
                <a:latin typeface="Bookman Old Style" pitchFamily="18" charset="0"/>
              </a:rPr>
              <a:t>approval/subsequent modification of transaction of the Company with related parties.</a:t>
            </a:r>
          </a:p>
          <a:p>
            <a:pPr algn="just">
              <a:buFont typeface="Wingdings" pitchFamily="2" charset="2"/>
              <a:buChar char="ü"/>
            </a:pPr>
            <a:r>
              <a:rPr lang="en-US" b="0" baseline="0" dirty="0" smtClean="0">
                <a:latin typeface="Bookman Old Style" pitchFamily="18" charset="0"/>
              </a:rPr>
              <a:t> Scrutiny of inter corporate loans and investments.</a:t>
            </a:r>
          </a:p>
          <a:p>
            <a:pPr algn="just">
              <a:buFont typeface="Wingdings" pitchFamily="2" charset="2"/>
              <a:buChar char="ü"/>
            </a:pPr>
            <a:r>
              <a:rPr lang="en-US" b="0" baseline="0" dirty="0" smtClean="0">
                <a:latin typeface="Bookman Old Style" pitchFamily="18" charset="0"/>
              </a:rPr>
              <a:t> Valuation of undertakings and assets of the Company.</a:t>
            </a:r>
          </a:p>
          <a:p>
            <a:pPr algn="just">
              <a:buFont typeface="Wingdings" pitchFamily="2" charset="2"/>
              <a:buChar char="ü"/>
            </a:pPr>
            <a:r>
              <a:rPr lang="en-US" b="0" baseline="0" dirty="0" smtClean="0">
                <a:latin typeface="Bookman Old Style" pitchFamily="18" charset="0"/>
              </a:rPr>
              <a:t> Valuation of internal financial control and risk management systems.</a:t>
            </a:r>
          </a:p>
          <a:p>
            <a:pPr algn="just">
              <a:buFont typeface="Wingdings" pitchFamily="2" charset="2"/>
              <a:buChar char="ü"/>
            </a:pPr>
            <a:r>
              <a:rPr lang="en-US" b="0" baseline="0" dirty="0" smtClean="0">
                <a:latin typeface="Bookman Old Style" pitchFamily="18" charset="0"/>
              </a:rPr>
              <a:t> Monitoring the end use of funds raised through public and related matters.</a:t>
            </a:r>
          </a:p>
          <a:p>
            <a:pPr algn="just">
              <a:buFont typeface="Wingdings" pitchFamily="2" charset="2"/>
              <a:buNone/>
            </a:pPr>
            <a:endParaRPr lang="en-US" b="0" baseline="0" dirty="0" smtClean="0">
              <a:latin typeface="Bookman Old Style" pitchFamily="18" charset="0"/>
            </a:endParaRPr>
          </a:p>
          <a:p>
            <a:pPr algn="just">
              <a:buFont typeface="Wingdings" pitchFamily="2" charset="2"/>
              <a:buChar char="v"/>
            </a:pPr>
            <a:r>
              <a:rPr lang="en-US" b="1" baseline="0" dirty="0" smtClean="0">
                <a:latin typeface="Bookman Old Style" pitchFamily="18" charset="0"/>
              </a:rPr>
              <a:t> Call for Comments of the Auditors:</a:t>
            </a:r>
          </a:p>
          <a:p>
            <a:pPr algn="just">
              <a:buFont typeface="Wingdings" pitchFamily="2" charset="2"/>
              <a:buNone/>
            </a:pPr>
            <a:endParaRPr lang="en-US" b="1" baseline="0" dirty="0" smtClean="0">
              <a:latin typeface="Bookman Old Style" pitchFamily="18" charset="0"/>
            </a:endParaRPr>
          </a:p>
          <a:p>
            <a:pPr algn="just">
              <a:buFont typeface="Wingdings" pitchFamily="2" charset="2"/>
              <a:buNone/>
            </a:pPr>
            <a:r>
              <a:rPr lang="en-US" b="0" baseline="0" dirty="0" smtClean="0">
                <a:latin typeface="Bookman Old Style" pitchFamily="18" charset="0"/>
              </a:rPr>
              <a:t>The Audit Committee may call for the Comments of the Auditors about internal control systems, the scope of Audit, including observations and review of financial statements before their submission to the Board and any related issues with internal and statutory auditors and management of the Company.</a:t>
            </a:r>
          </a:p>
          <a:p>
            <a:pPr algn="just">
              <a:buFont typeface="Wingdings" pitchFamily="2" charset="2"/>
              <a:buNone/>
            </a:pPr>
            <a:endParaRPr lang="en-US" b="0" baseline="0" dirty="0" smtClean="0">
              <a:latin typeface="Bookman Old Style" pitchFamily="18" charset="0"/>
            </a:endParaRPr>
          </a:p>
          <a:p>
            <a:pPr algn="just">
              <a:buFont typeface="Wingdings" pitchFamily="2" charset="2"/>
              <a:buNone/>
            </a:pPr>
            <a:endParaRPr lang="en-US" b="1"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Bookman Old Style" pitchFamily="18" charset="0"/>
              </a:rPr>
              <a:t> </a:t>
            </a:r>
            <a:r>
              <a:rPr lang="en-US" sz="1200" b="1" dirty="0" smtClean="0">
                <a:latin typeface="Bookman Old Style" pitchFamily="18" charset="0"/>
              </a:rPr>
              <a:t>Composition</a:t>
            </a:r>
          </a:p>
          <a:p>
            <a:pPr marL="854075" indent="-344488" algn="just">
              <a:buFont typeface="Wingdings" pitchFamily="2" charset="2"/>
              <a:buChar char="ü"/>
            </a:pPr>
            <a:r>
              <a:rPr lang="en-US" sz="1200" dirty="0" smtClean="0">
                <a:latin typeface="Bookman Old Style" pitchFamily="18" charset="0"/>
              </a:rPr>
              <a:t>The Audit Committee shall consist of Three Directors with independent directors forming a majority.</a:t>
            </a:r>
          </a:p>
          <a:p>
            <a:pPr marL="742950" indent="-677863">
              <a:buNone/>
            </a:pPr>
            <a:endParaRPr lang="en-US" sz="1050" dirty="0" smtClean="0">
              <a:latin typeface="Bookman Old Style" pitchFamily="18" charset="0"/>
            </a:endParaRPr>
          </a:p>
          <a:p>
            <a:r>
              <a:rPr lang="en-US" sz="1200" b="1" dirty="0" smtClean="0">
                <a:latin typeface="Bookman Old Style" pitchFamily="18" charset="0"/>
              </a:rPr>
              <a:t>Qualifications of members</a:t>
            </a:r>
          </a:p>
          <a:p>
            <a:pPr marL="914400" indent="-404813" algn="just">
              <a:buFont typeface="Wingdings" pitchFamily="2" charset="2"/>
              <a:buChar char="ü"/>
            </a:pPr>
            <a:r>
              <a:rPr lang="en-US" sz="1200" b="1" dirty="0" smtClean="0">
                <a:latin typeface="Bookman Old Style" pitchFamily="18" charset="0"/>
              </a:rPr>
              <a:t>Majority</a:t>
            </a:r>
            <a:r>
              <a:rPr lang="en-US" sz="1200" dirty="0" smtClean="0">
                <a:latin typeface="Bookman Old Style" pitchFamily="18" charset="0"/>
              </a:rPr>
              <a:t> of members of Audit Committee </a:t>
            </a:r>
            <a:r>
              <a:rPr lang="en-US" sz="1200" b="1" dirty="0" smtClean="0">
                <a:latin typeface="Bookman Old Style" pitchFamily="18" charset="0"/>
              </a:rPr>
              <a:t>including its Chairman </a:t>
            </a:r>
            <a:r>
              <a:rPr lang="en-US" sz="1200" dirty="0" smtClean="0">
                <a:latin typeface="Bookman Old Style" pitchFamily="18" charset="0"/>
              </a:rPr>
              <a:t>shall be persons with ability to read and understand, the financial statement.</a:t>
            </a:r>
          </a:p>
          <a:p>
            <a:endParaRPr lang="en-US" dirty="0"/>
          </a:p>
        </p:txBody>
      </p:sp>
      <p:sp>
        <p:nvSpPr>
          <p:cNvPr id="4" name="Slide Number Placeholder 3"/>
          <p:cNvSpPr>
            <a:spLocks noGrp="1"/>
          </p:cNvSpPr>
          <p:nvPr>
            <p:ph type="sldNum" sz="quarter" idx="10"/>
          </p:nvPr>
        </p:nvSpPr>
        <p:spPr/>
        <p:txBody>
          <a:bodyPr/>
          <a:lstStyle/>
          <a:p>
            <a:fld id="{DA1FC757-2CE0-484B-B625-5DAE3D955EEA}"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685800" indent="-620713">
              <a:buNone/>
            </a:pPr>
            <a:r>
              <a:rPr lang="en-US" sz="1200" dirty="0" smtClean="0">
                <a:latin typeface="Bookman Old Style" pitchFamily="18" charset="0"/>
              </a:rPr>
              <a:t> </a:t>
            </a:r>
            <a:r>
              <a:rPr lang="en-US" sz="1200" b="1" i="1" u="sng" dirty="0" smtClean="0">
                <a:latin typeface="Bookman Old Style" pitchFamily="18" charset="0"/>
              </a:rPr>
              <a:t>177 (3): </a:t>
            </a:r>
          </a:p>
          <a:p>
            <a:r>
              <a:rPr lang="en-US" sz="1200" b="1" dirty="0" smtClean="0">
                <a:latin typeface="Bookman Old Style" pitchFamily="18" charset="0"/>
              </a:rPr>
              <a:t>Transitional period</a:t>
            </a:r>
          </a:p>
          <a:p>
            <a:endParaRPr lang="en-US" sz="1200" b="1" dirty="0" smtClean="0">
              <a:latin typeface="Bookman Old Style" pitchFamily="18" charset="0"/>
            </a:endParaRPr>
          </a:p>
          <a:p>
            <a:pPr marL="685800" indent="-620713">
              <a:buNone/>
            </a:pPr>
            <a:r>
              <a:rPr lang="en-US" sz="1200" dirty="0" smtClean="0"/>
              <a:t>     -  </a:t>
            </a:r>
            <a:r>
              <a:rPr lang="en-US" sz="1200" dirty="0" smtClean="0">
                <a:latin typeface="Bookman Old Style" pitchFamily="18" charset="0"/>
              </a:rPr>
              <a:t>One year from the date of commencement of  Companies Act, 2013 for constituting/reconstituting Audit</a:t>
            </a:r>
            <a:r>
              <a:rPr lang="en-US" sz="1200" baseline="0" dirty="0" smtClean="0">
                <a:latin typeface="Bookman Old Style" pitchFamily="18" charset="0"/>
              </a:rPr>
              <a:t> </a:t>
            </a:r>
            <a:r>
              <a:rPr lang="en-US" sz="1200" dirty="0" smtClean="0">
                <a:latin typeface="Bookman Old Style" pitchFamily="18" charset="0"/>
              </a:rPr>
              <a:t>Committee as per the  new provisions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A1FC757-2CE0-484B-B625-5DAE3D955EEA}"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sz="1200" b="1" i="1" u="sng" dirty="0" smtClean="0">
                <a:latin typeface="Bookman Old Style" pitchFamily="18" charset="0"/>
              </a:rPr>
              <a:t>177 (4):</a:t>
            </a:r>
          </a:p>
          <a:p>
            <a:r>
              <a:rPr lang="en-US" sz="1200" b="1" dirty="0" smtClean="0">
                <a:latin typeface="Bookman Old Style" pitchFamily="18" charset="0"/>
              </a:rPr>
              <a:t>Duties/Powers/Responsibilities</a:t>
            </a:r>
          </a:p>
          <a:p>
            <a:pPr>
              <a:buNone/>
            </a:pPr>
            <a:endParaRPr lang="en-US" sz="800" b="1" dirty="0" smtClean="0">
              <a:latin typeface="Bookman Old Style" pitchFamily="18" charset="0"/>
            </a:endParaRPr>
          </a:p>
          <a:p>
            <a:pPr marL="521208" indent="-457200" algn="just">
              <a:buFont typeface="+mj-lt"/>
              <a:buAutoNum type="arabicPeriod"/>
            </a:pPr>
            <a:r>
              <a:rPr lang="en-US" sz="1200" dirty="0" smtClean="0">
                <a:latin typeface="Bookman Old Style" pitchFamily="18" charset="0"/>
              </a:rPr>
              <a:t>Recommendation for appointment, reappointment appointment of Auditor.</a:t>
            </a:r>
          </a:p>
          <a:p>
            <a:pPr marL="521208" indent="-457200" algn="just">
              <a:buFont typeface="+mj-lt"/>
              <a:buAutoNum type="arabicPeriod"/>
            </a:pPr>
            <a:endParaRPr lang="en-US" sz="800" dirty="0" smtClean="0">
              <a:latin typeface="Bookman Old Style" pitchFamily="18" charset="0"/>
            </a:endParaRPr>
          </a:p>
          <a:p>
            <a:pPr marL="521208" indent="-457200" algn="just">
              <a:buFont typeface="+mj-lt"/>
              <a:buAutoNum type="arabicPeriod"/>
            </a:pPr>
            <a:r>
              <a:rPr lang="en-US" sz="1200" dirty="0" smtClean="0">
                <a:latin typeface="Bookman Old Style" pitchFamily="18" charset="0"/>
              </a:rPr>
              <a:t>Review and monitor auditor’s independence and performance of Audit Process.</a:t>
            </a:r>
          </a:p>
          <a:p>
            <a:pPr marL="521208" indent="-457200" algn="just">
              <a:buFont typeface="+mj-lt"/>
              <a:buAutoNum type="arabicPeriod"/>
            </a:pPr>
            <a:endParaRPr lang="en-US" sz="900" dirty="0" smtClean="0">
              <a:latin typeface="Bookman Old Style" pitchFamily="18" charset="0"/>
            </a:endParaRPr>
          </a:p>
          <a:p>
            <a:pPr marL="520700" indent="-457200" algn="just">
              <a:buFont typeface="+mj-lt"/>
              <a:buAutoNum type="arabicPeriod"/>
            </a:pPr>
            <a:r>
              <a:rPr lang="en-US" sz="1200" dirty="0" smtClean="0">
                <a:latin typeface="Bookman Old Style" pitchFamily="18" charset="0"/>
              </a:rPr>
              <a:t>Examining Financial Statement and Auditors’ report.</a:t>
            </a:r>
          </a:p>
          <a:p>
            <a:pPr marL="521208" indent="-457200" algn="just">
              <a:buFont typeface="+mj-lt"/>
              <a:buAutoNum type="arabicPeriod"/>
            </a:pPr>
            <a:endParaRPr lang="en-US" sz="800" dirty="0" smtClean="0">
              <a:latin typeface="Bookman Old Style" pitchFamily="18" charset="0"/>
            </a:endParaRPr>
          </a:p>
          <a:p>
            <a:pPr marL="521208" indent="-457200" algn="just">
              <a:buFont typeface="+mj-lt"/>
              <a:buAutoNum type="arabicPeriod"/>
            </a:pPr>
            <a:r>
              <a:rPr lang="en-US" sz="1200" dirty="0" smtClean="0">
                <a:latin typeface="Bookman Old Style" pitchFamily="18" charset="0"/>
              </a:rPr>
              <a:t>Approval/subsequent modification of related party transaction of the Company with related parties.</a:t>
            </a:r>
          </a:p>
          <a:p>
            <a:pPr marL="521208" indent="-457200" algn="r">
              <a:buNone/>
            </a:pPr>
            <a:r>
              <a:rPr lang="en-US" sz="1200" b="1" dirty="0" smtClean="0">
                <a:latin typeface="Bookman Old Style" pitchFamily="18" charset="0"/>
              </a:rPr>
              <a:t>Continued…..</a:t>
            </a:r>
          </a:p>
          <a:p>
            <a:pPr marL="521208" indent="-457200" algn="just">
              <a:buFont typeface="+mj-lt"/>
              <a:buAutoNum type="arabicPeriod"/>
            </a:pPr>
            <a:endParaRPr lang="en-US" sz="1200" dirty="0" smtClean="0">
              <a:latin typeface="Bookman Old Style" pitchFamily="18" charset="0"/>
            </a:endParaRPr>
          </a:p>
          <a:p>
            <a:pPr>
              <a:buNone/>
            </a:pPr>
            <a:endParaRPr lang="en-US" sz="1200" b="1" dirty="0" smtClean="0">
              <a:latin typeface="Bookman Old Style" pitchFamily="18" charset="0"/>
            </a:endParaRPr>
          </a:p>
          <a:p>
            <a:pPr>
              <a:buNone/>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DA1FC757-2CE0-484B-B625-5DAE3D955EEA}"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r>
              <a:rPr lang="en-US" b="1" baseline="0" dirty="0" smtClean="0">
                <a:latin typeface="Bookman Old Style" pitchFamily="18" charset="0"/>
              </a:rPr>
              <a:t>Meetings of Board</a:t>
            </a:r>
          </a:p>
          <a:p>
            <a:pPr algn="just">
              <a:lnSpc>
                <a:spcPct val="100000"/>
              </a:lnSpc>
            </a:pPr>
            <a:endParaRPr lang="en-US" sz="1100" baseline="0" dirty="0" smtClean="0">
              <a:latin typeface="Bookman Old Style" pitchFamily="18" charset="0"/>
            </a:endParaRPr>
          </a:p>
          <a:p>
            <a:pPr algn="just">
              <a:lnSpc>
                <a:spcPct val="100000"/>
              </a:lnSpc>
              <a:buFont typeface="Wingdings" pitchFamily="2" charset="2"/>
              <a:buChar char="v"/>
            </a:pPr>
            <a:r>
              <a:rPr lang="en-US" sz="1100" baseline="0" dirty="0" smtClean="0">
                <a:latin typeface="Bookman Old Style" pitchFamily="18" charset="0"/>
              </a:rPr>
              <a:t> Every Company shall hold the first Board Meeting within 30 days from the date of incorporation.</a:t>
            </a:r>
          </a:p>
          <a:p>
            <a:pPr algn="just">
              <a:lnSpc>
                <a:spcPct val="100000"/>
              </a:lnSpc>
              <a:buFont typeface="Wingdings" pitchFamily="2" charset="2"/>
              <a:buNone/>
            </a:pPr>
            <a:endParaRPr lang="en-US" sz="1100" baseline="0" dirty="0" smtClean="0">
              <a:latin typeface="Bookman Old Style" pitchFamily="18" charset="0"/>
            </a:endParaRPr>
          </a:p>
          <a:p>
            <a:pPr algn="just">
              <a:lnSpc>
                <a:spcPct val="100000"/>
              </a:lnSpc>
              <a:buFont typeface="Wingdings" pitchFamily="2" charset="2"/>
              <a:buChar char="v"/>
            </a:pPr>
            <a:r>
              <a:rPr lang="en-US" sz="1100" baseline="0" dirty="0" smtClean="0">
                <a:latin typeface="Bookman Old Style" pitchFamily="18" charset="0"/>
              </a:rPr>
              <a:t> At least 4 Board Meetings shall be held every year. </a:t>
            </a:r>
            <a:r>
              <a:rPr lang="en-US" sz="1100" b="1" baseline="0" dirty="0" smtClean="0">
                <a:latin typeface="Bookman Old Style" pitchFamily="18" charset="0"/>
              </a:rPr>
              <a:t>No need to hold Board meeting Every Quarter.</a:t>
            </a:r>
          </a:p>
          <a:p>
            <a:pPr algn="just">
              <a:lnSpc>
                <a:spcPct val="100000"/>
              </a:lnSpc>
              <a:buFont typeface="Wingdings" pitchFamily="2" charset="2"/>
              <a:buNone/>
            </a:pPr>
            <a:endParaRPr lang="en-US" sz="1100" b="1" baseline="0" dirty="0" smtClean="0">
              <a:latin typeface="Bookman Old Style" pitchFamily="18" charset="0"/>
            </a:endParaRPr>
          </a:p>
          <a:p>
            <a:pPr algn="just">
              <a:lnSpc>
                <a:spcPct val="100000"/>
              </a:lnSpc>
              <a:buFont typeface="Wingdings" pitchFamily="2" charset="2"/>
              <a:buChar char="v"/>
            </a:pPr>
            <a:r>
              <a:rPr lang="en-US" sz="1100" baseline="0" dirty="0" smtClean="0">
                <a:latin typeface="Bookman Old Style" pitchFamily="18" charset="0"/>
              </a:rPr>
              <a:t> Not more than 120 days shall intervene between 2 consecutive board meetings.</a:t>
            </a:r>
            <a:r>
              <a:rPr lang="en-US" sz="1100" b="1" baseline="0" dirty="0" smtClean="0">
                <a:latin typeface="Bookman Old Style" pitchFamily="18" charset="0"/>
              </a:rPr>
              <a:t> </a:t>
            </a:r>
          </a:p>
          <a:p>
            <a:pPr algn="just">
              <a:lnSpc>
                <a:spcPct val="100000"/>
              </a:lnSpc>
              <a:buFont typeface="Wingdings" pitchFamily="2" charset="2"/>
              <a:buNone/>
            </a:pPr>
            <a:endParaRPr lang="en-US" sz="1100" baseline="0" dirty="0" smtClean="0">
              <a:latin typeface="Bookman Old Style" pitchFamily="18" charset="0"/>
            </a:endParaRPr>
          </a:p>
          <a:p>
            <a:pPr algn="just">
              <a:lnSpc>
                <a:spcPct val="100000"/>
              </a:lnSpc>
              <a:buFont typeface="Wingdings" pitchFamily="2" charset="2"/>
              <a:buChar char="v"/>
            </a:pPr>
            <a:r>
              <a:rPr lang="en-US" sz="1100" baseline="0" dirty="0" smtClean="0">
                <a:latin typeface="Bookman Old Style" pitchFamily="18" charset="0"/>
              </a:rPr>
              <a:t> Central Government may, by notification, direct that the provisions of this subsection [i.e., Section 173 (1)] shall not apply in relation to any class/description of companies or shall apply subject to such exceptions, modifications, or conditions as may be specified in the notification.</a:t>
            </a:r>
          </a:p>
          <a:p>
            <a:endParaRPr lang="en-US" dirty="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sz="1200" b="1" dirty="0" smtClean="0">
                <a:latin typeface="Bookman Old Style" pitchFamily="18" charset="0"/>
              </a:rPr>
              <a:t>Continued……</a:t>
            </a:r>
          </a:p>
          <a:p>
            <a:pPr>
              <a:buNone/>
            </a:pPr>
            <a:endParaRPr lang="en-US" sz="1200" b="1" dirty="0" smtClean="0">
              <a:latin typeface="Bookman Old Style" pitchFamily="18" charset="0"/>
            </a:endParaRPr>
          </a:p>
          <a:p>
            <a:pPr marL="521208" indent="-457200" algn="just">
              <a:buNone/>
            </a:pPr>
            <a:r>
              <a:rPr lang="en-US" sz="1100" dirty="0" smtClean="0">
                <a:solidFill>
                  <a:schemeClr val="accent1">
                    <a:lumMod val="75000"/>
                  </a:schemeClr>
                </a:solidFill>
                <a:latin typeface="Bookman Old Style" pitchFamily="18" charset="0"/>
              </a:rPr>
              <a:t>5.</a:t>
            </a:r>
            <a:r>
              <a:rPr lang="en-US" sz="1200" dirty="0" smtClean="0">
                <a:latin typeface="Bookman Old Style" pitchFamily="18" charset="0"/>
              </a:rPr>
              <a:t>   Scrutiny of inter corporate loans and investments.</a:t>
            </a:r>
          </a:p>
          <a:p>
            <a:pPr marL="521208" indent="-457200" algn="just">
              <a:buFont typeface="+mj-lt"/>
              <a:buAutoNum type="arabicPeriod"/>
            </a:pPr>
            <a:endParaRPr lang="en-US" sz="1000" dirty="0" smtClean="0">
              <a:latin typeface="Bookman Old Style" pitchFamily="18" charset="0"/>
            </a:endParaRPr>
          </a:p>
          <a:p>
            <a:pPr marL="521208" indent="-457200" algn="just">
              <a:buNone/>
            </a:pPr>
            <a:r>
              <a:rPr lang="en-US" sz="1100" dirty="0" smtClean="0">
                <a:solidFill>
                  <a:schemeClr val="accent1">
                    <a:lumMod val="75000"/>
                  </a:schemeClr>
                </a:solidFill>
                <a:latin typeface="Bookman Old Style" pitchFamily="18" charset="0"/>
              </a:rPr>
              <a:t>6. </a:t>
            </a:r>
            <a:r>
              <a:rPr lang="en-US" sz="1200" dirty="0" smtClean="0">
                <a:latin typeface="Bookman Old Style" pitchFamily="18" charset="0"/>
              </a:rPr>
              <a:t>Valuation of undertakings and assets of the Company.</a:t>
            </a:r>
          </a:p>
          <a:p>
            <a:pPr marL="521208" indent="-457200" algn="just">
              <a:buFont typeface="+mj-lt"/>
              <a:buAutoNum type="arabicPeriod"/>
            </a:pPr>
            <a:endParaRPr lang="en-US" sz="900" dirty="0" smtClean="0">
              <a:latin typeface="Bookman Old Style" pitchFamily="18" charset="0"/>
            </a:endParaRPr>
          </a:p>
          <a:p>
            <a:pPr marL="521208" indent="-457200" algn="just">
              <a:buNone/>
            </a:pPr>
            <a:r>
              <a:rPr lang="en-US" sz="1100" dirty="0" smtClean="0">
                <a:solidFill>
                  <a:schemeClr val="accent1">
                    <a:lumMod val="75000"/>
                  </a:schemeClr>
                </a:solidFill>
                <a:latin typeface="Bookman Old Style" pitchFamily="18" charset="0"/>
              </a:rPr>
              <a:t>7. </a:t>
            </a:r>
            <a:r>
              <a:rPr lang="en-US" sz="1200" dirty="0" smtClean="0">
                <a:latin typeface="Bookman Old Style" pitchFamily="18" charset="0"/>
              </a:rPr>
              <a:t>Valuation of internal financial control and risk management systems.</a:t>
            </a:r>
          </a:p>
          <a:p>
            <a:pPr marL="577850" indent="-457200" algn="just">
              <a:buNone/>
            </a:pPr>
            <a:endParaRPr lang="en-US" sz="800" dirty="0" smtClean="0">
              <a:solidFill>
                <a:schemeClr val="accent1">
                  <a:lumMod val="75000"/>
                </a:schemeClr>
              </a:solidFill>
              <a:latin typeface="Bookman Old Style" pitchFamily="18" charset="0"/>
            </a:endParaRPr>
          </a:p>
          <a:p>
            <a:pPr marL="577850" indent="-520700" algn="just">
              <a:buNone/>
            </a:pPr>
            <a:r>
              <a:rPr lang="en-US" sz="1100" dirty="0" smtClean="0">
                <a:solidFill>
                  <a:schemeClr val="accent1">
                    <a:lumMod val="75000"/>
                  </a:schemeClr>
                </a:solidFill>
                <a:latin typeface="Bookman Old Style" pitchFamily="18" charset="0"/>
              </a:rPr>
              <a:t>8.  </a:t>
            </a:r>
            <a:r>
              <a:rPr lang="en-US" sz="1200" dirty="0" smtClean="0">
                <a:latin typeface="Bookman Old Style" pitchFamily="18" charset="0"/>
              </a:rPr>
              <a:t>Monitoring the end use of funds raised through public and related matters.</a:t>
            </a:r>
          </a:p>
          <a:p>
            <a:pPr>
              <a:buNone/>
            </a:pPr>
            <a:endParaRPr lang="en-US" sz="1200" b="1" dirty="0" smtClean="0">
              <a:latin typeface="Bookman Old Style" pitchFamily="18" charset="0"/>
            </a:endParaRPr>
          </a:p>
          <a:p>
            <a:endParaRPr lang="en-US" dirty="0"/>
          </a:p>
        </p:txBody>
      </p:sp>
      <p:sp>
        <p:nvSpPr>
          <p:cNvPr id="4" name="Slide Number Placeholder 3"/>
          <p:cNvSpPr>
            <a:spLocks noGrp="1"/>
          </p:cNvSpPr>
          <p:nvPr>
            <p:ph type="sldNum" sz="quarter" idx="10"/>
          </p:nvPr>
        </p:nvSpPr>
        <p:spPr/>
        <p:txBody>
          <a:bodyPr/>
          <a:lstStyle/>
          <a:p>
            <a:fld id="{DA1FC757-2CE0-484B-B625-5DAE3D955EEA}"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sz="1200" b="1" i="1" u="sng" dirty="0" smtClean="0">
                <a:latin typeface="Bookman Old Style" pitchFamily="18" charset="0"/>
              </a:rPr>
              <a:t>177 (5):</a:t>
            </a:r>
          </a:p>
          <a:p>
            <a:pPr algn="just"/>
            <a:r>
              <a:rPr lang="en-US" sz="1200" dirty="0" smtClean="0">
                <a:latin typeface="Bookman Old Style" pitchFamily="18" charset="0"/>
              </a:rPr>
              <a:t>Audit Committee may call for comments of the Auditors about scope of Audit, financial statements, internal and statutory auditors and management of the company.</a:t>
            </a:r>
          </a:p>
          <a:p>
            <a:pPr>
              <a:buNone/>
            </a:pPr>
            <a:endParaRPr lang="en-US" sz="1200" dirty="0" smtClean="0">
              <a:latin typeface="Bookman Old Style" pitchFamily="18" charset="0"/>
            </a:endParaRPr>
          </a:p>
          <a:p>
            <a:pPr>
              <a:buNone/>
            </a:pPr>
            <a:r>
              <a:rPr lang="en-US" sz="1200" b="1" i="1" u="sng" dirty="0" smtClean="0">
                <a:latin typeface="Bookman Old Style" pitchFamily="18" charset="0"/>
              </a:rPr>
              <a:t>177 (6):</a:t>
            </a:r>
          </a:p>
          <a:p>
            <a:pPr algn="just">
              <a:buFont typeface="Wingdings" pitchFamily="2" charset="2"/>
              <a:buNone/>
            </a:pPr>
            <a:r>
              <a:rPr lang="en-US" b="1" baseline="0" dirty="0" smtClean="0">
                <a:latin typeface="Bookman Old Style" pitchFamily="18" charset="0"/>
              </a:rPr>
              <a:t>Authority to Investigate:</a:t>
            </a:r>
          </a:p>
          <a:p>
            <a:pPr algn="just">
              <a:buFont typeface="Wingdings" pitchFamily="2" charset="2"/>
              <a:buNone/>
            </a:pPr>
            <a:endParaRPr lang="en-US" b="1" baseline="0" dirty="0" smtClean="0">
              <a:latin typeface="Bookman Old Style" pitchFamily="18" charset="0"/>
            </a:endParaRPr>
          </a:p>
          <a:p>
            <a:pPr algn="just">
              <a:buFont typeface="Wingdings" pitchFamily="2" charset="2"/>
              <a:buChar char="ü"/>
            </a:pPr>
            <a:r>
              <a:rPr lang="en-US" b="0" baseline="0" dirty="0" smtClean="0">
                <a:latin typeface="Bookman Old Style" pitchFamily="18" charset="0"/>
              </a:rPr>
              <a:t> Authority to investigate any matter including the matters specified by the Board. </a:t>
            </a:r>
          </a:p>
          <a:p>
            <a:pPr algn="just">
              <a:buFont typeface="Wingdings" pitchFamily="2" charset="2"/>
              <a:buChar char="ü"/>
            </a:pPr>
            <a:r>
              <a:rPr lang="en-US" b="0" baseline="0" dirty="0" smtClean="0">
                <a:latin typeface="Bookman Old Style" pitchFamily="18" charset="0"/>
              </a:rPr>
              <a:t> Power to obtain professional advise from the external sources.</a:t>
            </a:r>
          </a:p>
          <a:p>
            <a:pPr algn="just">
              <a:buFont typeface="Wingdings" pitchFamily="2" charset="2"/>
              <a:buChar char="ü"/>
            </a:pPr>
            <a:r>
              <a:rPr lang="en-US" b="0" baseline="0" dirty="0" smtClean="0">
                <a:latin typeface="Bookman Old Style" pitchFamily="18" charset="0"/>
              </a:rPr>
              <a:t> Power to have access to information contained in the records of the Company.</a:t>
            </a:r>
          </a:p>
          <a:p>
            <a:endParaRPr lang="en-US" dirty="0"/>
          </a:p>
        </p:txBody>
      </p:sp>
      <p:sp>
        <p:nvSpPr>
          <p:cNvPr id="4" name="Slide Number Placeholder 3"/>
          <p:cNvSpPr>
            <a:spLocks noGrp="1"/>
          </p:cNvSpPr>
          <p:nvPr>
            <p:ph type="sldNum" sz="quarter" idx="10"/>
          </p:nvPr>
        </p:nvSpPr>
        <p:spPr/>
        <p:txBody>
          <a:bodyPr/>
          <a:lstStyle/>
          <a:p>
            <a:fld id="{DA1FC757-2CE0-484B-B625-5DAE3D955EEA}"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nSpc>
                <a:spcPct val="150000"/>
              </a:lnSpc>
              <a:buNone/>
            </a:pPr>
            <a:r>
              <a:rPr lang="en-US" sz="1200" b="1" i="1" u="sng" dirty="0" smtClean="0">
                <a:latin typeface="Bookman Old Style" pitchFamily="18" charset="0"/>
              </a:rPr>
              <a:t>177 (7):</a:t>
            </a:r>
            <a:endParaRPr lang="en-US" sz="1200" dirty="0" smtClean="0">
              <a:latin typeface="Bookman Old Style" pitchFamily="18" charset="0"/>
            </a:endParaRPr>
          </a:p>
          <a:p>
            <a:r>
              <a:rPr lang="en-US" sz="1200" dirty="0" smtClean="0">
                <a:latin typeface="Bookman Old Style" pitchFamily="18" charset="0"/>
              </a:rPr>
              <a:t>Auditors and KMP shall have right to be herd in the meeting of the Audit committee when it considers the audit report but shall not have the right to vote.</a:t>
            </a:r>
          </a:p>
          <a:p>
            <a:pPr>
              <a:buNone/>
            </a:pPr>
            <a:endParaRPr lang="en-US" sz="1200" dirty="0" smtClean="0">
              <a:latin typeface="Bookman Old Style" pitchFamily="18" charset="0"/>
            </a:endParaRPr>
          </a:p>
          <a:p>
            <a:pPr>
              <a:buNone/>
            </a:pPr>
            <a:r>
              <a:rPr lang="en-US" sz="1200" b="1" i="1" u="sng" dirty="0" smtClean="0">
                <a:latin typeface="Bookman Old Style" pitchFamily="18" charset="0"/>
              </a:rPr>
              <a:t>177 (8):</a:t>
            </a:r>
            <a:endParaRPr lang="en-US" sz="1200" dirty="0" smtClean="0">
              <a:latin typeface="Bookman Old Style" pitchFamily="18" charset="0"/>
            </a:endParaRPr>
          </a:p>
          <a:p>
            <a:pPr algn="just"/>
            <a:r>
              <a:rPr lang="en-US" sz="1200" dirty="0" smtClean="0">
                <a:latin typeface="Bookman Old Style" pitchFamily="18" charset="0"/>
              </a:rPr>
              <a:t>Disclosure in  Board’s Report  shall be made the constitution of the Audit Committee, if not constituted, the same shall be disclosed with reason thereof.</a:t>
            </a:r>
          </a:p>
          <a:p>
            <a:pPr algn="just">
              <a:buFont typeface="Wingdings" pitchFamily="2" charset="2"/>
              <a:buNone/>
            </a:pPr>
            <a:endParaRPr lang="en-US" b="0"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buFont typeface="Wingdings" pitchFamily="2" charset="2"/>
              <a:buNone/>
            </a:pPr>
            <a:endParaRPr lang="en-US" b="1" baseline="0" dirty="0" smtClean="0">
              <a:latin typeface="Bookman Old Style" pitchFamily="18" charset="0"/>
            </a:endParaRPr>
          </a:p>
          <a:p>
            <a:pPr algn="just">
              <a:buFont typeface="Wingdings" pitchFamily="2" charset="2"/>
              <a:buChar char="v"/>
            </a:pPr>
            <a:r>
              <a:rPr lang="en-US" b="1" baseline="0" dirty="0" smtClean="0">
                <a:latin typeface="Bookman Old Style" pitchFamily="18" charset="0"/>
              </a:rPr>
              <a:t> Vigil Mechanism- Criteria, Purpose and Disclosure:</a:t>
            </a:r>
          </a:p>
          <a:p>
            <a:pPr algn="just">
              <a:buFont typeface="Wingdings" pitchFamily="2" charset="2"/>
              <a:buNone/>
            </a:pPr>
            <a:r>
              <a:rPr lang="en-US" b="1" baseline="0" dirty="0" smtClean="0">
                <a:latin typeface="Bookman Old Style" pitchFamily="18" charset="0"/>
              </a:rPr>
              <a:t> </a:t>
            </a:r>
          </a:p>
          <a:p>
            <a:pPr algn="just">
              <a:buFont typeface="Wingdings" pitchFamily="2" charset="2"/>
              <a:buChar char="ü"/>
            </a:pPr>
            <a:r>
              <a:rPr lang="en-US" b="1" baseline="0" dirty="0" smtClean="0">
                <a:latin typeface="Bookman Old Style" pitchFamily="18" charset="0"/>
              </a:rPr>
              <a:t> Criteria:</a:t>
            </a:r>
          </a:p>
          <a:p>
            <a:pPr algn="just">
              <a:buFont typeface="Wingdings" pitchFamily="2" charset="2"/>
              <a:buChar char="Ø"/>
            </a:pPr>
            <a:r>
              <a:rPr lang="en-US" b="1" baseline="0" dirty="0" smtClean="0">
                <a:latin typeface="Bookman Old Style" pitchFamily="18" charset="0"/>
              </a:rPr>
              <a:t> </a:t>
            </a:r>
            <a:r>
              <a:rPr lang="en-US" b="0" baseline="0" dirty="0" smtClean="0">
                <a:latin typeface="Bookman Old Style" pitchFamily="18" charset="0"/>
              </a:rPr>
              <a:t>Every listed companies</a:t>
            </a:r>
          </a:p>
          <a:p>
            <a:pPr algn="just">
              <a:buFont typeface="Wingdings" pitchFamily="2" charset="2"/>
              <a:buChar char="Ø"/>
            </a:pPr>
            <a:r>
              <a:rPr lang="en-US" b="0" baseline="0" dirty="0" smtClean="0">
                <a:latin typeface="Bookman Old Style" pitchFamily="18" charset="0"/>
              </a:rPr>
              <a:t> Companies which accept deposits from the public</a:t>
            </a:r>
          </a:p>
          <a:p>
            <a:pPr algn="just">
              <a:buFont typeface="Wingdings" pitchFamily="2" charset="2"/>
              <a:buChar char="Ø"/>
            </a:pPr>
            <a:r>
              <a:rPr lang="en-US" b="0" baseline="0" dirty="0" smtClean="0">
                <a:latin typeface="Bookman Old Style" pitchFamily="18" charset="0"/>
              </a:rPr>
              <a:t> Companies which have borrowed money from banks and public financial institutions in excess of Rupees Fifty Crore </a:t>
            </a:r>
            <a:endParaRPr lang="en-US" b="1" baseline="0" dirty="0" smtClean="0">
              <a:latin typeface="Bookman Old Style" pitchFamily="18" charset="0"/>
            </a:endParaRPr>
          </a:p>
          <a:p>
            <a:pPr algn="just">
              <a:buFont typeface="Wingdings" pitchFamily="2" charset="2"/>
              <a:buChar char="Ø"/>
            </a:pPr>
            <a:endParaRPr lang="en-US" b="1" baseline="0" dirty="0" smtClean="0">
              <a:latin typeface="Bookman Old Style" pitchFamily="18" charset="0"/>
            </a:endParaRPr>
          </a:p>
          <a:p>
            <a:pPr algn="just">
              <a:buFont typeface="Wingdings" pitchFamily="2" charset="2"/>
              <a:buChar char="ü"/>
            </a:pPr>
            <a:r>
              <a:rPr lang="en-US" b="1" baseline="0" dirty="0" smtClean="0">
                <a:latin typeface="Bookman Old Style" pitchFamily="18" charset="0"/>
              </a:rPr>
              <a:t> Purpose: </a:t>
            </a:r>
          </a:p>
          <a:p>
            <a:pPr algn="just">
              <a:buFont typeface="Wingdings" pitchFamily="2" charset="2"/>
              <a:buChar char="Ø"/>
            </a:pPr>
            <a:r>
              <a:rPr lang="en-US" b="1" baseline="0" dirty="0" smtClean="0">
                <a:latin typeface="Bookman Old Style" pitchFamily="18" charset="0"/>
              </a:rPr>
              <a:t> </a:t>
            </a:r>
            <a:r>
              <a:rPr lang="en-US" b="0" baseline="0" dirty="0" smtClean="0">
                <a:latin typeface="Bookman Old Style" pitchFamily="18" charset="0"/>
              </a:rPr>
              <a:t>Providing for adequate safeguards against victimization of persons who use such mechanism and make provision for direct access to the Chairperson of the Audit Committee in appropriate or exceptional cases.</a:t>
            </a:r>
          </a:p>
          <a:p>
            <a:pPr algn="just">
              <a:buFont typeface="Wingdings" pitchFamily="2" charset="2"/>
              <a:buNone/>
            </a:pPr>
            <a:endParaRPr lang="en-US" b="0" baseline="0" dirty="0" smtClean="0">
              <a:latin typeface="Bookman Old Style" pitchFamily="18" charset="0"/>
            </a:endParaRPr>
          </a:p>
          <a:p>
            <a:pPr algn="just">
              <a:buFont typeface="Wingdings" pitchFamily="2" charset="2"/>
              <a:buChar char="ü"/>
            </a:pPr>
            <a:r>
              <a:rPr lang="en-US" b="1" baseline="0" dirty="0" smtClean="0">
                <a:latin typeface="Bookman Old Style" pitchFamily="18" charset="0"/>
              </a:rPr>
              <a:t> Disclosure: </a:t>
            </a:r>
          </a:p>
          <a:p>
            <a:pPr algn="just">
              <a:buFont typeface="Wingdings" pitchFamily="2" charset="2"/>
              <a:buChar char="Ø"/>
            </a:pPr>
            <a:r>
              <a:rPr lang="en-US" b="1" baseline="0" dirty="0" smtClean="0">
                <a:latin typeface="Bookman Old Style" pitchFamily="18" charset="0"/>
              </a:rPr>
              <a:t> </a:t>
            </a:r>
            <a:r>
              <a:rPr lang="en-US" b="0" baseline="0" dirty="0" smtClean="0">
                <a:latin typeface="Bookman Old Style" pitchFamily="18" charset="0"/>
              </a:rPr>
              <a:t>Details of vigil mechanism shall be disclosed by the Company in its website, if any and in the Board’s Report.</a:t>
            </a:r>
          </a:p>
        </p:txBody>
      </p:sp>
      <p:sp>
        <p:nvSpPr>
          <p:cNvPr id="4" name="Slide Number Placeholder 3"/>
          <p:cNvSpPr>
            <a:spLocks noGrp="1"/>
          </p:cNvSpPr>
          <p:nvPr>
            <p:ph type="sldNum" sz="quarter" idx="10"/>
          </p:nvPr>
        </p:nvSpPr>
        <p:spPr/>
        <p:txBody>
          <a:bodyPr/>
          <a:lstStyle/>
          <a:p>
            <a:fld id="{DA1FC757-2CE0-484B-B625-5DAE3D955EEA}"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buFont typeface="Wingdings" pitchFamily="2" charset="2"/>
              <a:buChar char="v"/>
            </a:pPr>
            <a:r>
              <a:rPr lang="en-US" b="1" baseline="0" dirty="0" smtClean="0">
                <a:latin typeface="Bookman Old Style" pitchFamily="18" charset="0"/>
              </a:rPr>
              <a:t> Vigil Mechanism- Criteria, Purpose and Disclosure:</a:t>
            </a:r>
          </a:p>
          <a:p>
            <a:pPr algn="just">
              <a:buFont typeface="Wingdings" pitchFamily="2" charset="2"/>
              <a:buNone/>
            </a:pPr>
            <a:r>
              <a:rPr lang="en-US" b="1" baseline="0" dirty="0" smtClean="0">
                <a:latin typeface="Bookman Old Style" pitchFamily="18" charset="0"/>
              </a:rPr>
              <a:t> </a:t>
            </a:r>
          </a:p>
          <a:p>
            <a:pPr algn="just">
              <a:buFont typeface="Wingdings" pitchFamily="2" charset="2"/>
              <a:buNone/>
            </a:pPr>
            <a:endParaRPr lang="en-US" b="1" baseline="0" dirty="0" smtClean="0">
              <a:latin typeface="Bookman Old Style" pitchFamily="18" charset="0"/>
            </a:endParaRPr>
          </a:p>
          <a:p>
            <a:pPr algn="just">
              <a:buFont typeface="Wingdings" pitchFamily="2" charset="2"/>
              <a:buChar char="ü"/>
            </a:pPr>
            <a:r>
              <a:rPr lang="en-US" b="1" baseline="0" dirty="0" smtClean="0">
                <a:latin typeface="Bookman Old Style" pitchFamily="18" charset="0"/>
              </a:rPr>
              <a:t> Purpose: </a:t>
            </a:r>
          </a:p>
          <a:p>
            <a:pPr algn="just">
              <a:buFont typeface="Wingdings" pitchFamily="2" charset="2"/>
              <a:buChar char="Ø"/>
            </a:pPr>
            <a:r>
              <a:rPr lang="en-US" b="1" baseline="0" dirty="0" smtClean="0">
                <a:latin typeface="Bookman Old Style" pitchFamily="18" charset="0"/>
              </a:rPr>
              <a:t> </a:t>
            </a:r>
            <a:r>
              <a:rPr lang="en-US" b="0" baseline="0" dirty="0" smtClean="0">
                <a:latin typeface="Bookman Old Style" pitchFamily="18" charset="0"/>
              </a:rPr>
              <a:t>Providing for adequate safeguards against victimization of persons who use such mechanism and make provision for direct access to the Chairperson of the Audit Committee in appropriate or exceptional cases.</a:t>
            </a:r>
          </a:p>
          <a:p>
            <a:pPr algn="just">
              <a:buFont typeface="Wingdings" pitchFamily="2" charset="2"/>
              <a:buNone/>
            </a:pPr>
            <a:endParaRPr lang="en-US" b="0" baseline="0" dirty="0" smtClean="0">
              <a:latin typeface="Bookman Old Style" pitchFamily="18" charset="0"/>
            </a:endParaRPr>
          </a:p>
          <a:p>
            <a:pPr algn="just">
              <a:buFont typeface="Wingdings" pitchFamily="2" charset="2"/>
              <a:buChar char="ü"/>
            </a:pPr>
            <a:r>
              <a:rPr lang="en-US" b="1" baseline="0" dirty="0" smtClean="0">
                <a:latin typeface="Bookman Old Style" pitchFamily="18" charset="0"/>
              </a:rPr>
              <a:t> Disclosure: </a:t>
            </a:r>
          </a:p>
          <a:p>
            <a:pPr algn="just">
              <a:buFont typeface="Wingdings" pitchFamily="2" charset="2"/>
              <a:buChar char="Ø"/>
            </a:pPr>
            <a:r>
              <a:rPr lang="en-US" b="1" baseline="0" dirty="0" smtClean="0">
                <a:latin typeface="Bookman Old Style" pitchFamily="18" charset="0"/>
              </a:rPr>
              <a:t> </a:t>
            </a:r>
            <a:r>
              <a:rPr lang="en-US" b="0" baseline="0" dirty="0" smtClean="0">
                <a:latin typeface="Bookman Old Style" pitchFamily="18" charset="0"/>
              </a:rPr>
              <a:t>Details of vigil mechanism shall be disclosed by the Company in its website, if any and in the Board’s Report.</a:t>
            </a:r>
          </a:p>
        </p:txBody>
      </p:sp>
      <p:sp>
        <p:nvSpPr>
          <p:cNvPr id="4" name="Slide Number Placeholder 3"/>
          <p:cNvSpPr>
            <a:spLocks noGrp="1"/>
          </p:cNvSpPr>
          <p:nvPr>
            <p:ph type="sldNum" sz="quarter" idx="10"/>
          </p:nvPr>
        </p:nvSpPr>
        <p:spPr/>
        <p:txBody>
          <a:bodyPr/>
          <a:lstStyle/>
          <a:p>
            <a:fld id="{DA1FC757-2CE0-484B-B625-5DAE3D955EEA}"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buFont typeface="Wingdings" pitchFamily="2" charset="2"/>
              <a:buChar char="v"/>
            </a:pPr>
            <a:r>
              <a:rPr lang="en-US" b="1" baseline="0" dirty="0" smtClean="0">
                <a:latin typeface="Bookman Old Style" pitchFamily="18" charset="0"/>
              </a:rPr>
              <a:t> Criteria for  constituting Nomination and Remuneration Committee: </a:t>
            </a:r>
          </a:p>
          <a:p>
            <a:pPr algn="just">
              <a:buFont typeface="Wingdings" pitchFamily="2" charset="2"/>
              <a:buNone/>
            </a:pPr>
            <a:endParaRPr lang="en-US" b="1" baseline="0" dirty="0" smtClean="0">
              <a:latin typeface="Bookman Old Style" pitchFamily="18" charset="0"/>
            </a:endParaRPr>
          </a:p>
          <a:p>
            <a:pPr algn="just">
              <a:buFont typeface="Wingdings" pitchFamily="2" charset="2"/>
              <a:buNone/>
            </a:pPr>
            <a:r>
              <a:rPr lang="en-US" b="0" baseline="0" dirty="0" smtClean="0">
                <a:latin typeface="Bookman Old Style" pitchFamily="18" charset="0"/>
              </a:rPr>
              <a:t>Every listed Company and such other class or classes of companies as may be prescribed shall constitute the Nomination and remuneration committee.</a:t>
            </a:r>
          </a:p>
          <a:p>
            <a:pPr algn="just">
              <a:buFont typeface="Wingdings" pitchFamily="2" charset="2"/>
              <a:buNone/>
            </a:pPr>
            <a:endParaRPr lang="en-US" b="0" baseline="0" dirty="0" smtClean="0">
              <a:latin typeface="Bookman Old Style" pitchFamily="18" charset="0"/>
            </a:endParaRPr>
          </a:p>
          <a:p>
            <a:pPr algn="just">
              <a:buFont typeface="Wingdings" pitchFamily="2" charset="2"/>
              <a:buChar char="v"/>
            </a:pPr>
            <a:r>
              <a:rPr lang="en-US" b="0" baseline="0" dirty="0" smtClean="0">
                <a:latin typeface="Bookman Old Style" pitchFamily="18" charset="0"/>
              </a:rPr>
              <a:t> </a:t>
            </a:r>
            <a:r>
              <a:rPr lang="en-US" b="1" baseline="0" dirty="0" smtClean="0">
                <a:latin typeface="Bookman Old Style" pitchFamily="18" charset="0"/>
              </a:rPr>
              <a:t>Members: </a:t>
            </a:r>
          </a:p>
          <a:p>
            <a:pPr algn="just">
              <a:buFont typeface="Wingdings" pitchFamily="2" charset="2"/>
              <a:buNone/>
            </a:pPr>
            <a:endParaRPr lang="en-US" b="1" baseline="0" dirty="0" smtClean="0">
              <a:latin typeface="Bookman Old Style" pitchFamily="18" charset="0"/>
            </a:endParaRPr>
          </a:p>
          <a:p>
            <a:pPr algn="just">
              <a:buFont typeface="Wingdings" pitchFamily="2" charset="2"/>
              <a:buChar char="ü"/>
            </a:pPr>
            <a:r>
              <a:rPr lang="en-US" b="1" baseline="0" dirty="0" smtClean="0">
                <a:latin typeface="Bookman Old Style" pitchFamily="18" charset="0"/>
              </a:rPr>
              <a:t> </a:t>
            </a:r>
            <a:r>
              <a:rPr lang="en-US" b="0" baseline="0" dirty="0" smtClean="0">
                <a:latin typeface="Bookman Old Style" pitchFamily="18" charset="0"/>
              </a:rPr>
              <a:t>Consists three or more non-executive directors out of which not less than half shall be independent directors.</a:t>
            </a:r>
          </a:p>
          <a:p>
            <a:pPr algn="just">
              <a:buFont typeface="Wingdings" pitchFamily="2" charset="2"/>
              <a:buChar char="ü"/>
            </a:pPr>
            <a:r>
              <a:rPr lang="en-US" b="0" baseline="0" dirty="0" smtClean="0">
                <a:latin typeface="Bookman Old Style" pitchFamily="18" charset="0"/>
              </a:rPr>
              <a:t>  Chairperson of the Company (Executive or non-executive) may be appointed as the member of the Nomination and remuneration committee but shall not chair such committee.</a:t>
            </a:r>
          </a:p>
          <a:p>
            <a:pPr algn="just">
              <a:buFont typeface="Wingdings" pitchFamily="2" charset="2"/>
              <a:buNone/>
            </a:pPr>
            <a:endParaRPr lang="en-US" b="1" baseline="0" dirty="0" smtClean="0">
              <a:latin typeface="Bookman Old Style" pitchFamily="18" charset="0"/>
            </a:endParaRPr>
          </a:p>
          <a:p>
            <a:pPr marL="0" marR="0" indent="0" algn="just" defTabSz="914400" rtl="0" eaLnBrk="1" fontAlgn="auto" latinLnBrk="0" hangingPunct="1">
              <a:lnSpc>
                <a:spcPct val="100000"/>
              </a:lnSpc>
              <a:spcBef>
                <a:spcPts val="0"/>
              </a:spcBef>
              <a:spcAft>
                <a:spcPts val="0"/>
              </a:spcAft>
              <a:buClrTx/>
              <a:buSzTx/>
              <a:buFont typeface="Wingdings" pitchFamily="2" charset="2"/>
              <a:buChar char="v"/>
              <a:tabLst/>
              <a:defRPr/>
            </a:pPr>
            <a:endParaRPr lang="en-US" b="1"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buFont typeface="Wingdings" pitchFamily="2" charset="2"/>
              <a:buChar char="v"/>
            </a:pPr>
            <a:endParaRPr lang="en-US" b="0" baseline="0" dirty="0" smtClean="0">
              <a:latin typeface="Bookman Old Style" pitchFamily="18" charset="0"/>
            </a:endParaRPr>
          </a:p>
          <a:p>
            <a:pPr marL="0" marR="0" indent="0" algn="just" defTabSz="914400" rtl="0" eaLnBrk="1" fontAlgn="auto" latinLnBrk="0" hangingPunct="1">
              <a:lnSpc>
                <a:spcPct val="100000"/>
              </a:lnSpc>
              <a:spcBef>
                <a:spcPts val="0"/>
              </a:spcBef>
              <a:spcAft>
                <a:spcPts val="0"/>
              </a:spcAft>
              <a:buClrTx/>
              <a:buSzTx/>
              <a:buFont typeface="Wingdings" pitchFamily="2" charset="2"/>
              <a:buChar char="v"/>
              <a:tabLst/>
              <a:defRPr/>
            </a:pPr>
            <a:r>
              <a:rPr lang="en-US" dirty="0" smtClean="0">
                <a:latin typeface="Bookman Old Style" pitchFamily="18" charset="0"/>
              </a:rPr>
              <a:t> </a:t>
            </a:r>
            <a:r>
              <a:rPr lang="en-US" b="1" dirty="0" smtClean="0">
                <a:latin typeface="Bookman Old Style" pitchFamily="18" charset="0"/>
              </a:rPr>
              <a:t>Duties/Powers/Scope of works of Nomination and Remuneration Committee: </a:t>
            </a: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endParaRPr lang="en-US" b="0" dirty="0" smtClean="0">
              <a:latin typeface="Bookman Old Style" pitchFamily="18" charset="0"/>
            </a:endParaRPr>
          </a:p>
          <a:p>
            <a:pPr marL="0" marR="0" indent="0" algn="just" defTabSz="914400" rtl="0" eaLnBrk="1" fontAlgn="auto" latinLnBrk="0" hangingPunct="1">
              <a:lnSpc>
                <a:spcPct val="100000"/>
              </a:lnSpc>
              <a:spcBef>
                <a:spcPts val="0"/>
              </a:spcBef>
              <a:spcAft>
                <a:spcPts val="0"/>
              </a:spcAft>
              <a:buClrTx/>
              <a:buSzTx/>
              <a:buFont typeface="Wingdings" pitchFamily="2" charset="2"/>
              <a:buChar char="ü"/>
              <a:tabLst/>
              <a:defRPr/>
            </a:pPr>
            <a:r>
              <a:rPr lang="en-US" b="0" dirty="0" smtClean="0">
                <a:latin typeface="Bookman Old Style" pitchFamily="18" charset="0"/>
              </a:rPr>
              <a:t> Identify persons who are qualified to become directors,</a:t>
            </a:r>
            <a:r>
              <a:rPr lang="en-US" b="0" baseline="0" dirty="0" smtClean="0">
                <a:latin typeface="Bookman Old Style" pitchFamily="18" charset="0"/>
              </a:rPr>
              <a:t> who may be appointed in senior management, recommend to the Board their appointment or removal</a:t>
            </a:r>
          </a:p>
          <a:p>
            <a:pPr marL="0" marR="0" indent="0" algn="just" defTabSz="914400" rtl="0" eaLnBrk="1" fontAlgn="auto" latinLnBrk="0" hangingPunct="1">
              <a:lnSpc>
                <a:spcPct val="100000"/>
              </a:lnSpc>
              <a:spcBef>
                <a:spcPts val="0"/>
              </a:spcBef>
              <a:spcAft>
                <a:spcPts val="0"/>
              </a:spcAft>
              <a:buClrTx/>
              <a:buSzTx/>
              <a:buFont typeface="Wingdings" pitchFamily="2" charset="2"/>
              <a:buChar char="ü"/>
              <a:tabLst/>
              <a:defRPr/>
            </a:pPr>
            <a:r>
              <a:rPr lang="en-US" b="0" baseline="0" dirty="0" smtClean="0">
                <a:latin typeface="Bookman Old Style" pitchFamily="18" charset="0"/>
              </a:rPr>
              <a:t>Carry out the evaluation of every Director’s performance.</a:t>
            </a:r>
          </a:p>
          <a:p>
            <a:pPr marL="0" marR="0" indent="0" algn="just" defTabSz="914400" rtl="0" eaLnBrk="1" fontAlgn="auto" latinLnBrk="0" hangingPunct="1">
              <a:lnSpc>
                <a:spcPct val="100000"/>
              </a:lnSpc>
              <a:spcBef>
                <a:spcPts val="0"/>
              </a:spcBef>
              <a:spcAft>
                <a:spcPts val="0"/>
              </a:spcAft>
              <a:buClrTx/>
              <a:buSzTx/>
              <a:buFont typeface="Wingdings" pitchFamily="2" charset="2"/>
              <a:buChar char="ü"/>
              <a:tabLst/>
              <a:defRPr/>
            </a:pPr>
            <a:r>
              <a:rPr lang="en-US" b="0" dirty="0" smtClean="0">
                <a:latin typeface="Bookman Old Style" pitchFamily="18" charset="0"/>
              </a:rPr>
              <a:t> Formulating criteria for determining qualifications, positive attributes, and independence of directors.</a:t>
            </a:r>
          </a:p>
          <a:p>
            <a:pPr marL="0" marR="0" indent="0" algn="just" defTabSz="914400" rtl="0" eaLnBrk="1" fontAlgn="auto" latinLnBrk="0" hangingPunct="1">
              <a:lnSpc>
                <a:spcPct val="100000"/>
              </a:lnSpc>
              <a:spcBef>
                <a:spcPts val="0"/>
              </a:spcBef>
              <a:spcAft>
                <a:spcPts val="0"/>
              </a:spcAft>
              <a:buClrTx/>
              <a:buSzTx/>
              <a:buFont typeface="Wingdings" pitchFamily="2" charset="2"/>
              <a:buChar char="ü"/>
              <a:tabLst/>
              <a:defRPr/>
            </a:pPr>
            <a:r>
              <a:rPr lang="en-US" b="0" dirty="0" smtClean="0">
                <a:latin typeface="Bookman Old Style" pitchFamily="18" charset="0"/>
              </a:rPr>
              <a:t>Recommend</a:t>
            </a:r>
            <a:r>
              <a:rPr lang="en-US" b="0" baseline="0" dirty="0" smtClean="0">
                <a:latin typeface="Bookman Old Style" pitchFamily="18" charset="0"/>
              </a:rPr>
              <a:t> to the board a policy relating to the remuneration for the Directors. Key managerial personnel and other employees.</a:t>
            </a:r>
            <a:r>
              <a:rPr lang="en-US" b="0" dirty="0" smtClean="0">
                <a:latin typeface="Bookman Old Style" pitchFamily="18" charset="0"/>
              </a:rPr>
              <a:t> </a:t>
            </a:r>
          </a:p>
          <a:p>
            <a:pPr marL="0" marR="0" indent="0" algn="just" defTabSz="914400" rtl="0" eaLnBrk="1" fontAlgn="auto" latinLnBrk="0" hangingPunct="1">
              <a:lnSpc>
                <a:spcPct val="100000"/>
              </a:lnSpc>
              <a:spcBef>
                <a:spcPts val="0"/>
              </a:spcBef>
              <a:spcAft>
                <a:spcPts val="0"/>
              </a:spcAft>
              <a:buClrTx/>
              <a:buSzTx/>
              <a:buFont typeface="Wingdings" pitchFamily="2" charset="2"/>
              <a:buChar char="ü"/>
              <a:tabLst/>
              <a:defRPr/>
            </a:pPr>
            <a:r>
              <a:rPr lang="en-US" b="0" dirty="0" smtClean="0">
                <a:latin typeface="Bookman Old Style" pitchFamily="18" charset="0"/>
              </a:rPr>
              <a:t> Such remuneration policy shall be disclosed in the Board’s report. </a:t>
            </a:r>
          </a:p>
          <a:p>
            <a:pPr marL="0" marR="0" indent="0" algn="just" defTabSz="914400" rtl="0" eaLnBrk="1" fontAlgn="auto" latinLnBrk="0" hangingPunct="1">
              <a:lnSpc>
                <a:spcPct val="100000"/>
              </a:lnSpc>
              <a:spcBef>
                <a:spcPts val="0"/>
              </a:spcBef>
              <a:spcAft>
                <a:spcPts val="0"/>
              </a:spcAft>
              <a:buClrTx/>
              <a:buSzTx/>
              <a:buFont typeface="Wingdings" pitchFamily="2" charset="2"/>
              <a:buChar char="ü"/>
              <a:tabLst/>
              <a:defRPr/>
            </a:pPr>
            <a:endParaRPr lang="en-US" b="0" dirty="0" smtClean="0">
              <a:latin typeface="Bookman Old Style" pitchFamily="18" charset="0"/>
            </a:endParaRPr>
          </a:p>
          <a:p>
            <a:pPr algn="just">
              <a:buFont typeface="Wingdings" pitchFamily="2" charset="2"/>
              <a:buNone/>
            </a:pPr>
            <a:endParaRPr lang="en-US" b="1"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buFont typeface="Wingdings" pitchFamily="2" charset="2"/>
              <a:buChar char="v"/>
            </a:pPr>
            <a:endParaRPr lang="en-US" b="0" baseline="0" dirty="0" smtClean="0">
              <a:latin typeface="Bookman Old Style" pitchFamily="18" charset="0"/>
            </a:endParaRPr>
          </a:p>
          <a:p>
            <a:pPr marL="0" marR="0" indent="0" algn="just" defTabSz="914400" rtl="0" eaLnBrk="1" fontAlgn="auto" latinLnBrk="0" hangingPunct="1">
              <a:lnSpc>
                <a:spcPct val="100000"/>
              </a:lnSpc>
              <a:spcBef>
                <a:spcPts val="0"/>
              </a:spcBef>
              <a:spcAft>
                <a:spcPts val="0"/>
              </a:spcAft>
              <a:buClrTx/>
              <a:buSzTx/>
              <a:buFont typeface="Wingdings" pitchFamily="2" charset="2"/>
              <a:buChar char="v"/>
              <a:tabLst/>
              <a:defRPr/>
            </a:pPr>
            <a:r>
              <a:rPr lang="en-US" dirty="0" smtClean="0">
                <a:latin typeface="Bookman Old Style" pitchFamily="18" charset="0"/>
              </a:rPr>
              <a:t> </a:t>
            </a:r>
            <a:r>
              <a:rPr lang="en-US" b="1" dirty="0" smtClean="0">
                <a:latin typeface="Bookman Old Style" pitchFamily="18" charset="0"/>
              </a:rPr>
              <a:t>Duties/Powers/Scope of works of Nomination and Remuneration Committee: </a:t>
            </a: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endParaRPr lang="en-US" b="0" dirty="0" smtClean="0">
              <a:latin typeface="Bookman Old Style" pitchFamily="18" charset="0"/>
            </a:endParaRPr>
          </a:p>
          <a:p>
            <a:pPr marL="0" marR="0" indent="0" algn="just" defTabSz="914400" rtl="0" eaLnBrk="1" fontAlgn="auto" latinLnBrk="0" hangingPunct="1">
              <a:lnSpc>
                <a:spcPct val="100000"/>
              </a:lnSpc>
              <a:spcBef>
                <a:spcPts val="0"/>
              </a:spcBef>
              <a:spcAft>
                <a:spcPts val="0"/>
              </a:spcAft>
              <a:buClrTx/>
              <a:buSzTx/>
              <a:buFont typeface="Wingdings" pitchFamily="2" charset="2"/>
              <a:buChar char="ü"/>
              <a:tabLst/>
              <a:defRPr/>
            </a:pPr>
            <a:r>
              <a:rPr lang="en-US" b="0" dirty="0" smtClean="0">
                <a:latin typeface="Bookman Old Style" pitchFamily="18" charset="0"/>
              </a:rPr>
              <a:t> Identify persons who are qualified to become directors,</a:t>
            </a:r>
            <a:r>
              <a:rPr lang="en-US" b="0" baseline="0" dirty="0" smtClean="0">
                <a:latin typeface="Bookman Old Style" pitchFamily="18" charset="0"/>
              </a:rPr>
              <a:t> who may be appointed in senior management, recommend to the Board their appointment or removal</a:t>
            </a:r>
          </a:p>
          <a:p>
            <a:pPr marL="0" marR="0" indent="0" algn="just" defTabSz="914400" rtl="0" eaLnBrk="1" fontAlgn="auto" latinLnBrk="0" hangingPunct="1">
              <a:lnSpc>
                <a:spcPct val="100000"/>
              </a:lnSpc>
              <a:spcBef>
                <a:spcPts val="0"/>
              </a:spcBef>
              <a:spcAft>
                <a:spcPts val="0"/>
              </a:spcAft>
              <a:buClrTx/>
              <a:buSzTx/>
              <a:buFont typeface="Wingdings" pitchFamily="2" charset="2"/>
              <a:buChar char="ü"/>
              <a:tabLst/>
              <a:defRPr/>
            </a:pPr>
            <a:r>
              <a:rPr lang="en-US" b="0" baseline="0" dirty="0" smtClean="0">
                <a:latin typeface="Bookman Old Style" pitchFamily="18" charset="0"/>
              </a:rPr>
              <a:t>Carry out the evaluation of every Director’s performance.</a:t>
            </a:r>
          </a:p>
          <a:p>
            <a:pPr marL="0" marR="0" indent="0" algn="just" defTabSz="914400" rtl="0" eaLnBrk="1" fontAlgn="auto" latinLnBrk="0" hangingPunct="1">
              <a:lnSpc>
                <a:spcPct val="100000"/>
              </a:lnSpc>
              <a:spcBef>
                <a:spcPts val="0"/>
              </a:spcBef>
              <a:spcAft>
                <a:spcPts val="0"/>
              </a:spcAft>
              <a:buClrTx/>
              <a:buSzTx/>
              <a:buFont typeface="Wingdings" pitchFamily="2" charset="2"/>
              <a:buChar char="ü"/>
              <a:tabLst/>
              <a:defRPr/>
            </a:pPr>
            <a:r>
              <a:rPr lang="en-US" b="0" dirty="0" smtClean="0">
                <a:latin typeface="Bookman Old Style" pitchFamily="18" charset="0"/>
              </a:rPr>
              <a:t> Formulating criteria for determining qualifications, positive attributes, and independence of directors.</a:t>
            </a:r>
          </a:p>
          <a:p>
            <a:pPr marL="0" marR="0" indent="0" algn="just" defTabSz="914400" rtl="0" eaLnBrk="1" fontAlgn="auto" latinLnBrk="0" hangingPunct="1">
              <a:lnSpc>
                <a:spcPct val="100000"/>
              </a:lnSpc>
              <a:spcBef>
                <a:spcPts val="0"/>
              </a:spcBef>
              <a:spcAft>
                <a:spcPts val="0"/>
              </a:spcAft>
              <a:buClrTx/>
              <a:buSzTx/>
              <a:buFont typeface="Wingdings" pitchFamily="2" charset="2"/>
              <a:buChar char="ü"/>
              <a:tabLst/>
              <a:defRPr/>
            </a:pPr>
            <a:r>
              <a:rPr lang="en-US" b="0" dirty="0" smtClean="0">
                <a:latin typeface="Bookman Old Style" pitchFamily="18" charset="0"/>
              </a:rPr>
              <a:t>Recommend</a:t>
            </a:r>
            <a:r>
              <a:rPr lang="en-US" b="0" baseline="0" dirty="0" smtClean="0">
                <a:latin typeface="Bookman Old Style" pitchFamily="18" charset="0"/>
              </a:rPr>
              <a:t> to the board a policy relating to the remuneration for the Directors. Key managerial personnel and other employees.</a:t>
            </a:r>
            <a:r>
              <a:rPr lang="en-US" b="0" dirty="0" smtClean="0">
                <a:latin typeface="Bookman Old Style" pitchFamily="18" charset="0"/>
              </a:rPr>
              <a:t> </a:t>
            </a:r>
          </a:p>
          <a:p>
            <a:pPr marL="0" marR="0" indent="0" algn="just" defTabSz="914400" rtl="0" eaLnBrk="1" fontAlgn="auto" latinLnBrk="0" hangingPunct="1">
              <a:lnSpc>
                <a:spcPct val="100000"/>
              </a:lnSpc>
              <a:spcBef>
                <a:spcPts val="0"/>
              </a:spcBef>
              <a:spcAft>
                <a:spcPts val="0"/>
              </a:spcAft>
              <a:buClrTx/>
              <a:buSzTx/>
              <a:buFont typeface="Wingdings" pitchFamily="2" charset="2"/>
              <a:buChar char="ü"/>
              <a:tabLst/>
              <a:defRPr/>
            </a:pPr>
            <a:r>
              <a:rPr lang="en-US" b="0" dirty="0" smtClean="0">
                <a:latin typeface="Bookman Old Style" pitchFamily="18" charset="0"/>
              </a:rPr>
              <a:t> Such remuneration policy shall be disclosed in the Board’s report. </a:t>
            </a:r>
          </a:p>
          <a:p>
            <a:pPr marL="0" marR="0" indent="0" algn="just" defTabSz="914400" rtl="0" eaLnBrk="1" fontAlgn="auto" latinLnBrk="0" hangingPunct="1">
              <a:lnSpc>
                <a:spcPct val="100000"/>
              </a:lnSpc>
              <a:spcBef>
                <a:spcPts val="0"/>
              </a:spcBef>
              <a:spcAft>
                <a:spcPts val="0"/>
              </a:spcAft>
              <a:buClrTx/>
              <a:buSzTx/>
              <a:buFont typeface="Wingdings" pitchFamily="2" charset="2"/>
              <a:buChar char="ü"/>
              <a:tabLst/>
              <a:defRPr/>
            </a:pPr>
            <a:endParaRPr lang="en-US" b="0" dirty="0" smtClean="0">
              <a:latin typeface="Bookman Old Style" pitchFamily="18" charset="0"/>
            </a:endParaRPr>
          </a:p>
          <a:p>
            <a:pPr algn="just">
              <a:buFont typeface="Wingdings" pitchFamily="2" charset="2"/>
              <a:buNone/>
            </a:pPr>
            <a:endParaRPr lang="en-US" b="1"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buFont typeface="Wingdings" pitchFamily="2" charset="2"/>
              <a:buChar char="v"/>
            </a:pPr>
            <a:r>
              <a:rPr lang="en-US" b="1" baseline="0" dirty="0" smtClean="0">
                <a:latin typeface="Bookman Old Style" pitchFamily="18" charset="0"/>
              </a:rPr>
              <a:t> Criteria for  constituting Stakeholder Relationship committee:</a:t>
            </a:r>
          </a:p>
          <a:p>
            <a:pPr algn="just">
              <a:buFont typeface="Wingdings" pitchFamily="2" charset="2"/>
              <a:buNone/>
            </a:pPr>
            <a:endParaRPr lang="en-US" b="1" baseline="0" dirty="0" smtClean="0">
              <a:latin typeface="Bookman Old Style" pitchFamily="18" charset="0"/>
            </a:endParaRPr>
          </a:p>
          <a:p>
            <a:pPr algn="just">
              <a:buFont typeface="Wingdings" pitchFamily="2" charset="2"/>
              <a:buNone/>
            </a:pPr>
            <a:r>
              <a:rPr lang="en-US" b="0" baseline="0" dirty="0" smtClean="0">
                <a:latin typeface="Bookman Old Style" pitchFamily="18" charset="0"/>
              </a:rPr>
              <a:t>The Company which consist of more than One Thousand Shareholders, debenture-holders, deposit-holders and any other security holders at any time during a financial year shall constitute Stakeholder Relationship Committee.</a:t>
            </a:r>
          </a:p>
          <a:p>
            <a:pPr algn="just">
              <a:buFont typeface="Wingdings" pitchFamily="2" charset="2"/>
              <a:buNone/>
            </a:pPr>
            <a:endParaRPr lang="en-US" b="0" baseline="0" dirty="0" smtClean="0">
              <a:latin typeface="Bookman Old Style" pitchFamily="18" charset="0"/>
            </a:endParaRPr>
          </a:p>
          <a:p>
            <a:pPr algn="just">
              <a:buFont typeface="Wingdings" pitchFamily="2" charset="2"/>
              <a:buChar char="v"/>
            </a:pPr>
            <a:r>
              <a:rPr lang="en-US" b="0" baseline="0" dirty="0" smtClean="0">
                <a:latin typeface="Bookman Old Style" pitchFamily="18" charset="0"/>
              </a:rPr>
              <a:t> </a:t>
            </a:r>
            <a:r>
              <a:rPr lang="en-US" b="1" baseline="0" dirty="0" smtClean="0">
                <a:latin typeface="Bookman Old Style" pitchFamily="18" charset="0"/>
              </a:rPr>
              <a:t>Members:</a:t>
            </a:r>
          </a:p>
          <a:p>
            <a:pPr algn="just">
              <a:buFont typeface="Wingdings" pitchFamily="2" charset="2"/>
              <a:buNone/>
            </a:pPr>
            <a:endParaRPr lang="en-US" b="1" baseline="0" dirty="0" smtClean="0">
              <a:latin typeface="Bookman Old Style" pitchFamily="18" charset="0"/>
            </a:endParaRPr>
          </a:p>
          <a:p>
            <a:pPr algn="just">
              <a:buFont typeface="Wingdings" pitchFamily="2" charset="2"/>
              <a:buChar char="ü"/>
            </a:pPr>
            <a:r>
              <a:rPr lang="en-US" b="1" baseline="0" dirty="0" smtClean="0">
                <a:latin typeface="Bookman Old Style" pitchFamily="18" charset="0"/>
              </a:rPr>
              <a:t> </a:t>
            </a:r>
            <a:r>
              <a:rPr lang="en-US" b="0" baseline="0" dirty="0" smtClean="0">
                <a:latin typeface="Bookman Old Style" pitchFamily="18" charset="0"/>
              </a:rPr>
              <a:t>Chairperson shall be non- executive director</a:t>
            </a:r>
          </a:p>
          <a:p>
            <a:pPr algn="just">
              <a:buFont typeface="Wingdings" pitchFamily="2" charset="2"/>
              <a:buChar char="ü"/>
            </a:pPr>
            <a:r>
              <a:rPr lang="en-US" b="0" baseline="0" dirty="0" smtClean="0">
                <a:latin typeface="Bookman Old Style" pitchFamily="18" charset="0"/>
              </a:rPr>
              <a:t> Other members as may be decided buy the Board</a:t>
            </a:r>
          </a:p>
          <a:p>
            <a:pPr algn="just">
              <a:buFont typeface="Wingdings" pitchFamily="2" charset="2"/>
              <a:buChar char="ü"/>
            </a:pPr>
            <a:endParaRPr lang="en-US" b="0" baseline="0" dirty="0" smtClean="0">
              <a:latin typeface="Bookman Old Style" pitchFamily="18" charset="0"/>
            </a:endParaRPr>
          </a:p>
          <a:p>
            <a:pPr algn="just">
              <a:buFont typeface="Wingdings" pitchFamily="2" charset="2"/>
              <a:buNone/>
            </a:pPr>
            <a:endParaRPr lang="en-US" b="1" dirty="0" smtClean="0">
              <a:latin typeface="Bookman Old Style" pitchFamily="18" charset="0"/>
            </a:endParaRPr>
          </a:p>
          <a:p>
            <a:pPr algn="just">
              <a:buFont typeface="Wingdings" pitchFamily="2" charset="2"/>
              <a:buNone/>
            </a:pPr>
            <a:r>
              <a:rPr lang="en-US" b="0" baseline="0" dirty="0" smtClean="0">
                <a:latin typeface="Bookman Old Style" pitchFamily="18" charset="0"/>
              </a:rPr>
              <a:t> </a:t>
            </a:r>
            <a:endParaRPr lang="en-US" b="1"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buFont typeface="Wingdings" pitchFamily="2" charset="2"/>
              <a:buChar char="ü"/>
            </a:pPr>
            <a:endParaRPr lang="en-US" b="0" baseline="0" dirty="0" smtClean="0">
              <a:latin typeface="Bookman Old Style" pitchFamily="18" charset="0"/>
            </a:endParaRPr>
          </a:p>
          <a:p>
            <a:pPr algn="just">
              <a:buFont typeface="Wingdings" pitchFamily="2" charset="2"/>
              <a:buChar char="v"/>
            </a:pPr>
            <a:r>
              <a:rPr lang="en-US" b="0" baseline="0" dirty="0" smtClean="0">
                <a:latin typeface="Bookman Old Style" pitchFamily="18" charset="0"/>
              </a:rPr>
              <a:t> </a:t>
            </a:r>
            <a:r>
              <a:rPr lang="en-US" b="1" dirty="0" smtClean="0">
                <a:latin typeface="Bookman Old Style" pitchFamily="18" charset="0"/>
              </a:rPr>
              <a:t>Duties/Powers/Scope of works of Stakeholder Relationship Committee:</a:t>
            </a:r>
          </a:p>
          <a:p>
            <a:pPr algn="just">
              <a:buFont typeface="Wingdings" pitchFamily="2" charset="2"/>
              <a:buNone/>
            </a:pPr>
            <a:endParaRPr lang="en-US" b="1" dirty="0" smtClean="0">
              <a:latin typeface="Bookman Old Style" pitchFamily="18" charset="0"/>
            </a:endParaRPr>
          </a:p>
          <a:p>
            <a:pPr algn="just">
              <a:buFont typeface="Wingdings" pitchFamily="2" charset="2"/>
              <a:buNone/>
            </a:pPr>
            <a:r>
              <a:rPr lang="en-US" b="0" baseline="0" dirty="0" smtClean="0">
                <a:latin typeface="Bookman Old Style" pitchFamily="18" charset="0"/>
              </a:rPr>
              <a:t> To consider and resolve the grievances of stake holders of the company.</a:t>
            </a:r>
          </a:p>
          <a:p>
            <a:pPr algn="just">
              <a:buFont typeface="Wingdings" pitchFamily="2" charset="2"/>
              <a:buNone/>
            </a:pPr>
            <a:endParaRPr lang="en-US" b="1" baseline="0" dirty="0" smtClean="0">
              <a:latin typeface="Bookman Old Style" pitchFamily="18" charset="0"/>
            </a:endParaRPr>
          </a:p>
          <a:p>
            <a:pPr algn="just">
              <a:buFont typeface="Wingdings" pitchFamily="2" charset="2"/>
              <a:buChar char="v"/>
            </a:pPr>
            <a:r>
              <a:rPr lang="en-US" b="1" baseline="0" dirty="0" smtClean="0">
                <a:latin typeface="Bookman Old Style" pitchFamily="18" charset="0"/>
              </a:rPr>
              <a:t> </a:t>
            </a:r>
            <a:r>
              <a:rPr lang="en-US" b="1" dirty="0" smtClean="0">
                <a:latin typeface="Bookman Old Style" pitchFamily="18" charset="0"/>
              </a:rPr>
              <a:t>Attending General Meeting:</a:t>
            </a:r>
          </a:p>
          <a:p>
            <a:pPr algn="just">
              <a:buFont typeface="Wingdings" pitchFamily="2" charset="2"/>
              <a:buChar char="v"/>
            </a:pPr>
            <a:endParaRPr lang="en-US" b="1" baseline="0" dirty="0" smtClean="0">
              <a:latin typeface="Bookman Old Style" pitchFamily="18" charset="0"/>
            </a:endParaRPr>
          </a:p>
          <a:p>
            <a:pPr algn="just">
              <a:buFont typeface="Wingdings" pitchFamily="2" charset="2"/>
              <a:buNone/>
            </a:pPr>
            <a:r>
              <a:rPr lang="en-US" b="0" baseline="0" dirty="0" smtClean="0">
                <a:latin typeface="Bookman Old Style" pitchFamily="18" charset="0"/>
              </a:rPr>
              <a:t>The Chairperson of the committee constituted under this Section or in his absence, any other members of the committee authorized by him in this behalf shall attend the general meeting of the Company.</a:t>
            </a:r>
          </a:p>
          <a:p>
            <a:pPr algn="just">
              <a:buFont typeface="Wingdings" pitchFamily="2" charset="2"/>
              <a:buNone/>
            </a:pPr>
            <a:endParaRPr lang="en-US" b="0" baseline="0" dirty="0" smtClean="0">
              <a:latin typeface="Bookman Old Style" pitchFamily="18" charset="0"/>
            </a:endParaRPr>
          </a:p>
          <a:p>
            <a:pPr algn="just">
              <a:buFont typeface="Wingdings" pitchFamily="2" charset="2"/>
              <a:buChar char="v"/>
            </a:pPr>
            <a:endParaRPr lang="en-US" b="1"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buFont typeface="Wingdings" pitchFamily="2" charset="2"/>
              <a:buChar char="v"/>
            </a:pPr>
            <a:r>
              <a:rPr lang="en-US" b="1" baseline="0" dirty="0" smtClean="0">
                <a:solidFill>
                  <a:schemeClr val="accent1"/>
                </a:solidFill>
                <a:latin typeface="Bookman Old Style" pitchFamily="18" charset="0"/>
              </a:rPr>
              <a:t> Means of Participation of Directors</a:t>
            </a:r>
          </a:p>
          <a:p>
            <a:pPr algn="just"/>
            <a:endParaRPr lang="en-US" b="1" baseline="0" dirty="0" smtClean="0">
              <a:solidFill>
                <a:schemeClr val="accent1"/>
              </a:solidFill>
              <a:latin typeface="Bookman Old Style" pitchFamily="18" charset="0"/>
            </a:endParaRPr>
          </a:p>
          <a:p>
            <a:pPr algn="just">
              <a:lnSpc>
                <a:spcPct val="100000"/>
              </a:lnSpc>
              <a:buFont typeface="Wingdings" pitchFamily="2" charset="2"/>
              <a:buChar char="ü"/>
            </a:pPr>
            <a:r>
              <a:rPr lang="en-US" sz="1100" baseline="0" dirty="0" smtClean="0">
                <a:solidFill>
                  <a:schemeClr val="accent1"/>
                </a:solidFill>
                <a:latin typeface="Bookman Old Style" pitchFamily="18" charset="0"/>
              </a:rPr>
              <a:t>  Directors may participate in a meeting either in person or through video conferencing or through other audio visual means as may be prescribed.</a:t>
            </a:r>
          </a:p>
          <a:p>
            <a:pPr algn="just">
              <a:lnSpc>
                <a:spcPct val="100000"/>
              </a:lnSpc>
              <a:buFont typeface="Wingdings" pitchFamily="2" charset="2"/>
              <a:buNone/>
            </a:pPr>
            <a:endParaRPr lang="en-US" sz="1100" baseline="0" dirty="0" smtClean="0">
              <a:solidFill>
                <a:schemeClr val="accent1"/>
              </a:solidFill>
              <a:latin typeface="Bookman Old Style" pitchFamily="18" charset="0"/>
            </a:endParaRPr>
          </a:p>
          <a:p>
            <a:pPr algn="just">
              <a:lnSpc>
                <a:spcPct val="100000"/>
              </a:lnSpc>
              <a:buFont typeface="Wingdings" pitchFamily="2" charset="2"/>
              <a:buChar char="ü"/>
            </a:pPr>
            <a:r>
              <a:rPr lang="en-US" sz="1100" baseline="0" dirty="0" smtClean="0">
                <a:solidFill>
                  <a:schemeClr val="accent1"/>
                </a:solidFill>
                <a:latin typeface="Bookman Old Style" pitchFamily="18" charset="0"/>
              </a:rPr>
              <a:t> The audio visual means, as may be prescribed, shall be capable of recording the participation of the Directors and recording and storing the proceedings of such meetings along with date and time.</a:t>
            </a:r>
          </a:p>
          <a:p>
            <a:pPr algn="just">
              <a:lnSpc>
                <a:spcPct val="100000"/>
              </a:lnSpc>
              <a:buFontTx/>
              <a:buNone/>
            </a:pPr>
            <a:endParaRPr lang="en-US" sz="1100" baseline="0" dirty="0" smtClean="0">
              <a:solidFill>
                <a:schemeClr val="accent1"/>
              </a:solidFill>
              <a:latin typeface="Bookman Old Style" pitchFamily="18" charset="0"/>
            </a:endParaRPr>
          </a:p>
          <a:p>
            <a:pPr algn="just">
              <a:lnSpc>
                <a:spcPct val="100000"/>
              </a:lnSpc>
              <a:buFont typeface="Wingdings" pitchFamily="2" charset="2"/>
              <a:buChar char="v"/>
            </a:pPr>
            <a:r>
              <a:rPr lang="en-US" sz="1100" b="1" baseline="0" dirty="0" smtClean="0">
                <a:solidFill>
                  <a:schemeClr val="accent1"/>
                </a:solidFill>
                <a:latin typeface="Bookman Old Style" pitchFamily="18" charset="0"/>
              </a:rPr>
              <a:t> The draft Rules provides conditions to be satisfied for conducting meetings of Board through video conferencing or other audio visual means:</a:t>
            </a:r>
          </a:p>
          <a:p>
            <a:pPr algn="just">
              <a:lnSpc>
                <a:spcPct val="100000"/>
              </a:lnSpc>
              <a:buFontTx/>
              <a:buNone/>
            </a:pPr>
            <a:endParaRPr lang="en-US" sz="1100" b="1" baseline="0" dirty="0" smtClean="0">
              <a:solidFill>
                <a:schemeClr val="accent1"/>
              </a:solidFill>
              <a:latin typeface="Bookman Old Style" pitchFamily="18" charset="0"/>
            </a:endParaRPr>
          </a:p>
          <a:p>
            <a:pPr algn="just">
              <a:lnSpc>
                <a:spcPct val="100000"/>
              </a:lnSpc>
              <a:buFont typeface="Wingdings" pitchFamily="2" charset="2"/>
              <a:buChar char="ü"/>
            </a:pPr>
            <a:r>
              <a:rPr lang="en-US" sz="1100" b="0" baseline="0" dirty="0" smtClean="0">
                <a:solidFill>
                  <a:schemeClr val="accent1"/>
                </a:solidFill>
                <a:latin typeface="Bookman Old Style" pitchFamily="18" charset="0"/>
              </a:rPr>
              <a:t> Every Director of the Company shall attend, at least</a:t>
            </a:r>
            <a:r>
              <a:rPr lang="en-US" sz="1100" b="1" baseline="0" dirty="0" smtClean="0">
                <a:solidFill>
                  <a:schemeClr val="accent1"/>
                </a:solidFill>
                <a:latin typeface="Bookman Old Style" pitchFamily="18" charset="0"/>
              </a:rPr>
              <a:t> One </a:t>
            </a:r>
            <a:r>
              <a:rPr lang="en-US" sz="1100" b="0" baseline="0" dirty="0" smtClean="0">
                <a:solidFill>
                  <a:schemeClr val="accent1"/>
                </a:solidFill>
                <a:latin typeface="Bookman Old Style" pitchFamily="18" charset="0"/>
              </a:rPr>
              <a:t>Board meeting in a </a:t>
            </a:r>
            <a:r>
              <a:rPr lang="en-US" sz="1100" b="1" baseline="0" dirty="0" smtClean="0">
                <a:solidFill>
                  <a:schemeClr val="accent1"/>
                </a:solidFill>
                <a:latin typeface="Bookman Old Style" pitchFamily="18" charset="0"/>
              </a:rPr>
              <a:t>Financial Year</a:t>
            </a:r>
            <a:r>
              <a:rPr lang="en-US" sz="1100" b="0" baseline="0" dirty="0" smtClean="0">
                <a:solidFill>
                  <a:schemeClr val="accent1"/>
                </a:solidFill>
                <a:latin typeface="Bookman Old Style" pitchFamily="18" charset="0"/>
              </a:rPr>
              <a:t>, </a:t>
            </a:r>
            <a:r>
              <a:rPr lang="en-US" sz="1100" b="1" baseline="0" dirty="0" smtClean="0">
                <a:solidFill>
                  <a:schemeClr val="accent1"/>
                </a:solidFill>
                <a:latin typeface="Bookman Old Style" pitchFamily="18" charset="0"/>
              </a:rPr>
              <a:t>in person.</a:t>
            </a:r>
          </a:p>
          <a:p>
            <a:pPr algn="just">
              <a:lnSpc>
                <a:spcPct val="100000"/>
              </a:lnSpc>
              <a:buFontTx/>
              <a:buNone/>
            </a:pPr>
            <a:endParaRPr lang="en-US" sz="1100" b="1" baseline="0" dirty="0" smtClean="0">
              <a:solidFill>
                <a:schemeClr val="accent1"/>
              </a:solidFill>
              <a:latin typeface="Bookman Old Style" pitchFamily="18" charset="0"/>
            </a:endParaRPr>
          </a:p>
          <a:p>
            <a:pPr algn="just">
              <a:lnSpc>
                <a:spcPct val="100000"/>
              </a:lnSpc>
              <a:buFont typeface="Wingdings" pitchFamily="2" charset="2"/>
              <a:buChar char="ü"/>
            </a:pPr>
            <a:r>
              <a:rPr lang="en-US" sz="1100" b="0" baseline="0" dirty="0" smtClean="0">
                <a:solidFill>
                  <a:schemeClr val="accent1"/>
                </a:solidFill>
                <a:latin typeface="Bookman Old Style" pitchFamily="18" charset="0"/>
              </a:rPr>
              <a:t> The Chairperson &amp; Secretary, if any shall take due and reasonable care:</a:t>
            </a:r>
          </a:p>
          <a:p>
            <a:pPr algn="just">
              <a:lnSpc>
                <a:spcPct val="100000"/>
              </a:lnSpc>
              <a:buFontTx/>
              <a:buNone/>
            </a:pPr>
            <a:endParaRPr lang="en-US" sz="1100" b="0" baseline="0" dirty="0" smtClean="0">
              <a:solidFill>
                <a:schemeClr val="accent1"/>
              </a:solidFill>
              <a:latin typeface="Bookman Old Style" pitchFamily="18" charset="0"/>
            </a:endParaRPr>
          </a:p>
          <a:p>
            <a:pPr algn="just">
              <a:lnSpc>
                <a:spcPct val="100000"/>
              </a:lnSpc>
              <a:buFontTx/>
              <a:buNone/>
            </a:pPr>
            <a:r>
              <a:rPr lang="en-US" sz="1100" b="0" baseline="0" dirty="0" smtClean="0">
                <a:solidFill>
                  <a:schemeClr val="accent1"/>
                </a:solidFill>
                <a:latin typeface="Bookman Old Style" pitchFamily="18" charset="0"/>
              </a:rPr>
              <a:t>  1. To safeguard the integrity of the meeting by ensuring sufficient security and identification procedures;</a:t>
            </a:r>
          </a:p>
          <a:p>
            <a:pPr algn="just">
              <a:lnSpc>
                <a:spcPct val="100000"/>
              </a:lnSpc>
              <a:buFontTx/>
              <a:buNone/>
            </a:pPr>
            <a:r>
              <a:rPr lang="en-US" sz="1100" b="0" baseline="0" dirty="0" smtClean="0">
                <a:solidFill>
                  <a:schemeClr val="accent1"/>
                </a:solidFill>
                <a:latin typeface="Bookman Old Style" pitchFamily="18" charset="0"/>
              </a:rPr>
              <a:t>  2.To Ensure availability of proper audio visual equipment/facilities for providing transmission of the      communications for the effective participation of the directors;</a:t>
            </a:r>
          </a:p>
          <a:p>
            <a:pPr algn="just">
              <a:lnSpc>
                <a:spcPct val="100000"/>
              </a:lnSpc>
              <a:buFontTx/>
              <a:buNone/>
            </a:pPr>
            <a:r>
              <a:rPr lang="en-US" sz="1100" b="0" baseline="0" dirty="0" smtClean="0">
                <a:solidFill>
                  <a:schemeClr val="accent1"/>
                </a:solidFill>
                <a:latin typeface="Bookman Old Style" pitchFamily="18" charset="0"/>
              </a:rPr>
              <a:t>  3. To record the proceedings and prepare the minutes of the meeting;</a:t>
            </a:r>
          </a:p>
          <a:p>
            <a:pPr algn="just">
              <a:lnSpc>
                <a:spcPct val="100000"/>
              </a:lnSpc>
              <a:buFontTx/>
              <a:buNone/>
            </a:pPr>
            <a:r>
              <a:rPr lang="en-US" sz="1100" b="0" baseline="0" dirty="0" smtClean="0">
                <a:solidFill>
                  <a:schemeClr val="accent1"/>
                </a:solidFill>
                <a:latin typeface="Bookman Old Style" pitchFamily="18" charset="0"/>
              </a:rPr>
              <a:t>  4. To store for safekeeping and making the tape recording (s) and/ or other electronic recording mechanism as part of the records of the Company.</a:t>
            </a:r>
          </a:p>
          <a:p>
            <a:pPr algn="just">
              <a:lnSpc>
                <a:spcPct val="100000"/>
              </a:lnSpc>
              <a:buFontTx/>
              <a:buNone/>
            </a:pPr>
            <a:r>
              <a:rPr lang="en-US" sz="1100" b="0" baseline="0" dirty="0" smtClean="0">
                <a:solidFill>
                  <a:schemeClr val="accent1"/>
                </a:solidFill>
                <a:latin typeface="Bookman Old Style" pitchFamily="18" charset="0"/>
              </a:rPr>
              <a:t>  5. To ensure that no person other than the concerned director or other authorized participants are attending or have access to the proceedings of the meeting through video conferencing mode or other audio visual means;</a:t>
            </a:r>
          </a:p>
          <a:p>
            <a:pPr algn="just">
              <a:lnSpc>
                <a:spcPct val="100000"/>
              </a:lnSpc>
              <a:buFontTx/>
              <a:buNone/>
            </a:pPr>
            <a:r>
              <a:rPr lang="en-US" sz="1100" b="0" baseline="0" dirty="0" smtClean="0">
                <a:solidFill>
                  <a:schemeClr val="accent1"/>
                </a:solidFill>
                <a:latin typeface="Bookman Old Style" pitchFamily="18" charset="0"/>
              </a:rPr>
              <a:t>  6. To ensure that participants attending meeting through audio visual means are able to hear and/or see the other participants clearly during the course of the meeting.</a:t>
            </a:r>
          </a:p>
          <a:p>
            <a:pPr algn="just">
              <a:lnSpc>
                <a:spcPct val="100000"/>
              </a:lnSpc>
              <a:buFontTx/>
              <a:buNone/>
            </a:pPr>
            <a:endParaRPr lang="en-US" sz="1100" b="0" baseline="0" dirty="0" smtClean="0">
              <a:solidFill>
                <a:schemeClr val="accent1"/>
              </a:solidFill>
              <a:latin typeface="Bookman Old Style" pitchFamily="18" charset="0"/>
            </a:endParaRPr>
          </a:p>
          <a:p>
            <a:pPr algn="just">
              <a:lnSpc>
                <a:spcPct val="100000"/>
              </a:lnSpc>
              <a:buFontTx/>
              <a:buChar char="-"/>
            </a:pPr>
            <a:r>
              <a:rPr lang="en-US" sz="1100" b="0" baseline="0" dirty="0" smtClean="0">
                <a:solidFill>
                  <a:schemeClr val="accent1"/>
                </a:solidFill>
                <a:latin typeface="Bookman Old Style" pitchFamily="18" charset="0"/>
              </a:rPr>
              <a:t>Notices of the meeting shall be sent to all the directors in accordance with the provisions of sub section (3) of section 173 of the Act.</a:t>
            </a:r>
          </a:p>
          <a:p>
            <a:pPr algn="just">
              <a:lnSpc>
                <a:spcPct val="100000"/>
              </a:lnSpc>
              <a:buFontTx/>
              <a:buChar char="-"/>
            </a:pPr>
            <a:r>
              <a:rPr lang="en-US" sz="1100" b="0" baseline="0" dirty="0" smtClean="0">
                <a:solidFill>
                  <a:schemeClr val="accent1"/>
                </a:solidFill>
                <a:latin typeface="Bookman Old Style" pitchFamily="18" charset="0"/>
              </a:rPr>
              <a:t>Notice of the meeting shall inform the directors regarding the option available to them to participate through video conference or any other audio visual means, along with the necessary information for enabling them to participate in that mode.</a:t>
            </a:r>
          </a:p>
          <a:p>
            <a:pPr algn="just">
              <a:lnSpc>
                <a:spcPct val="100000"/>
              </a:lnSpc>
              <a:buFontTx/>
              <a:buChar char="-"/>
            </a:pPr>
            <a:r>
              <a:rPr lang="en-US" sz="1100" b="0" baseline="0" dirty="0" smtClean="0">
                <a:solidFill>
                  <a:schemeClr val="accent1"/>
                </a:solidFill>
                <a:latin typeface="Bookman Old Style" pitchFamily="18" charset="0"/>
              </a:rPr>
              <a:t>A director intending to participate through video conferencing mode or other audio visual means shall communicate his intention in writing to the Chairman and/or the Company secretary and shall also furnish details of how he wishes to avail the connectivity.</a:t>
            </a:r>
          </a:p>
          <a:p>
            <a:pPr algn="just">
              <a:lnSpc>
                <a:spcPct val="100000"/>
              </a:lnSpc>
              <a:buFontTx/>
              <a:buChar char="-"/>
            </a:pPr>
            <a:r>
              <a:rPr lang="en-US" sz="1100" b="0" baseline="0" dirty="0" smtClean="0">
                <a:solidFill>
                  <a:schemeClr val="accent1"/>
                </a:solidFill>
                <a:latin typeface="Bookman Old Style" pitchFamily="18" charset="0"/>
              </a:rPr>
              <a:t>A Director, intending to attend through audio visual means, shall send the confirmation at least 3 days prior to the scheduled date of meeting.</a:t>
            </a:r>
          </a:p>
          <a:p>
            <a:pPr algn="just">
              <a:lnSpc>
                <a:spcPct val="100000"/>
              </a:lnSpc>
              <a:buFontTx/>
              <a:buChar char="-"/>
            </a:pPr>
            <a:r>
              <a:rPr lang="en-US" sz="1100" b="0" baseline="0" dirty="0" smtClean="0">
                <a:solidFill>
                  <a:schemeClr val="accent1"/>
                </a:solidFill>
                <a:latin typeface="Bookman Old Style" pitchFamily="18" charset="0"/>
              </a:rPr>
              <a:t>The Company Secretary shall keep the records of the request and details furnished by the director, which shall be noted and recorded in the minutes of the meeting.</a:t>
            </a:r>
          </a:p>
          <a:p>
            <a:pPr algn="just">
              <a:lnSpc>
                <a:spcPct val="100000"/>
              </a:lnSpc>
              <a:buFontTx/>
              <a:buChar char="-"/>
            </a:pPr>
            <a:r>
              <a:rPr lang="en-US" sz="1100" b="0" baseline="0" dirty="0" smtClean="0">
                <a:solidFill>
                  <a:schemeClr val="accent1"/>
                </a:solidFill>
                <a:latin typeface="Bookman Old Style" pitchFamily="18" charset="0"/>
              </a:rPr>
              <a:t>In the absence of any such information from the Directors shall be assumed that the director will attend the meeting in Person.</a:t>
            </a:r>
          </a:p>
          <a:p>
            <a:pPr algn="just">
              <a:lnSpc>
                <a:spcPct val="100000"/>
              </a:lnSpc>
              <a:buFontTx/>
              <a:buChar char="-"/>
            </a:pPr>
            <a:r>
              <a:rPr lang="en-US" sz="1100" b="0" baseline="0" dirty="0" smtClean="0">
                <a:solidFill>
                  <a:schemeClr val="accent1"/>
                </a:solidFill>
                <a:latin typeface="Bookman Old Style" pitchFamily="18" charset="0"/>
              </a:rPr>
              <a:t>At the start of the meeting, a roll call shall be taken by the Chairperson when every director participating through video conferencing or other audio visual means  shall state, for the record, the following:</a:t>
            </a:r>
          </a:p>
          <a:p>
            <a:pPr algn="just">
              <a:lnSpc>
                <a:spcPct val="100000"/>
              </a:lnSpc>
              <a:buFontTx/>
              <a:buNone/>
            </a:pPr>
            <a:r>
              <a:rPr lang="en-US" sz="1100" b="0" baseline="0" dirty="0" smtClean="0">
                <a:solidFill>
                  <a:schemeClr val="accent1"/>
                </a:solidFill>
                <a:latin typeface="Bookman Old Style" pitchFamily="18" charset="0"/>
              </a:rPr>
              <a:t>   1. his name;</a:t>
            </a:r>
          </a:p>
          <a:p>
            <a:pPr algn="just">
              <a:lnSpc>
                <a:spcPct val="100000"/>
              </a:lnSpc>
              <a:buFontTx/>
              <a:buNone/>
            </a:pPr>
            <a:r>
              <a:rPr lang="en-US" sz="1100" b="0" baseline="0" dirty="0" smtClean="0">
                <a:solidFill>
                  <a:schemeClr val="accent1"/>
                </a:solidFill>
                <a:latin typeface="Bookman Old Style" pitchFamily="18" charset="0"/>
              </a:rPr>
              <a:t>   2. the location from where he is participating;</a:t>
            </a:r>
          </a:p>
          <a:p>
            <a:pPr algn="just">
              <a:lnSpc>
                <a:spcPct val="100000"/>
              </a:lnSpc>
              <a:buFontTx/>
              <a:buNone/>
            </a:pPr>
            <a:r>
              <a:rPr lang="en-US" sz="1100" b="0" baseline="0" dirty="0" smtClean="0">
                <a:solidFill>
                  <a:schemeClr val="accent1"/>
                </a:solidFill>
                <a:latin typeface="Bookman Old Style" pitchFamily="18" charset="0"/>
              </a:rPr>
              <a:t>   3. that he can completely and clearly see, hear and communicate with the other participants;</a:t>
            </a:r>
          </a:p>
          <a:p>
            <a:pPr algn="just">
              <a:lnSpc>
                <a:spcPct val="100000"/>
              </a:lnSpc>
              <a:buFontTx/>
              <a:buNone/>
            </a:pPr>
            <a:r>
              <a:rPr lang="en-US" sz="1100" b="0" baseline="0" dirty="0" smtClean="0">
                <a:solidFill>
                  <a:schemeClr val="accent1"/>
                </a:solidFill>
                <a:latin typeface="Bookman Old Style" pitchFamily="18" charset="0"/>
              </a:rPr>
              <a:t>   4. that has received the agenda and all the relevant material for the meeting;</a:t>
            </a:r>
          </a:p>
          <a:p>
            <a:pPr algn="just">
              <a:lnSpc>
                <a:spcPct val="100000"/>
              </a:lnSpc>
              <a:buFontTx/>
              <a:buNone/>
            </a:pPr>
            <a:r>
              <a:rPr lang="en-US" sz="1100" b="0" baseline="0" dirty="0" smtClean="0">
                <a:solidFill>
                  <a:schemeClr val="accent1"/>
                </a:solidFill>
                <a:latin typeface="Bookman Old Style" pitchFamily="18" charset="0"/>
              </a:rPr>
              <a:t>   5. that no one other than the concerned director having access to the proceedings of the meeting at the location mentioned by the Director.</a:t>
            </a:r>
          </a:p>
          <a:p>
            <a:pPr algn="just">
              <a:lnSpc>
                <a:spcPct val="100000"/>
              </a:lnSpc>
              <a:buFontTx/>
              <a:buNone/>
            </a:pPr>
            <a:endParaRPr lang="en-US" sz="1100" b="0" baseline="0" dirty="0" smtClean="0">
              <a:solidFill>
                <a:schemeClr val="accent1"/>
              </a:solidFill>
              <a:latin typeface="Bookman Old Style" pitchFamily="18" charset="0"/>
            </a:endParaRPr>
          </a:p>
          <a:p>
            <a:pPr algn="just">
              <a:lnSpc>
                <a:spcPct val="100000"/>
              </a:lnSpc>
              <a:buFontTx/>
              <a:buChar char="-"/>
            </a:pPr>
            <a:r>
              <a:rPr lang="en-US" sz="1100" b="0" baseline="0" dirty="0" smtClean="0">
                <a:solidFill>
                  <a:schemeClr val="accent1"/>
                </a:solidFill>
                <a:latin typeface="Bookman Old Style" pitchFamily="18" charset="0"/>
              </a:rPr>
              <a:t>After a roll call the Chairperson, or Secretary shall inform the Board that the names of  persons other than the directors who are present for the meeting at the request or with the permission of the chairman and confirm that the quorum for conducting a valid meeting. </a:t>
            </a:r>
          </a:p>
          <a:p>
            <a:pPr algn="just">
              <a:lnSpc>
                <a:spcPct val="100000"/>
              </a:lnSpc>
              <a:buFontTx/>
              <a:buNone/>
            </a:pPr>
            <a:endParaRPr lang="en-US" sz="1100" b="0" baseline="0" dirty="0" smtClean="0">
              <a:solidFill>
                <a:schemeClr val="accent1"/>
              </a:solidFill>
              <a:latin typeface="Bookman Old Style" pitchFamily="18" charset="0"/>
            </a:endParaRPr>
          </a:p>
          <a:p>
            <a:pPr algn="just">
              <a:lnSpc>
                <a:spcPct val="100000"/>
              </a:lnSpc>
              <a:buFontTx/>
              <a:buNone/>
            </a:pPr>
            <a:r>
              <a:rPr lang="en-US" dirty="0" smtClean="0">
                <a:solidFill>
                  <a:schemeClr val="accent1"/>
                </a:solidFill>
                <a:latin typeface="Bookman Old Style" pitchFamily="18" charset="0"/>
              </a:rPr>
              <a:t>[it</a:t>
            </a:r>
            <a:r>
              <a:rPr lang="en-US" baseline="0" dirty="0" smtClean="0">
                <a:solidFill>
                  <a:schemeClr val="accent1"/>
                </a:solidFill>
                <a:latin typeface="Bookman Old Style" pitchFamily="18" charset="0"/>
              </a:rPr>
              <a:t> is clarified that a Director participating in a meeting through video conferencing or through other audio visual means shall be counted for the quorum, unless he is to be excluded for any item/s of business under any provisions of the Act or rules.]</a:t>
            </a:r>
          </a:p>
          <a:p>
            <a:pPr algn="just">
              <a:lnSpc>
                <a:spcPct val="100000"/>
              </a:lnSpc>
              <a:buFontTx/>
              <a:buNone/>
            </a:pPr>
            <a:endParaRPr lang="en-US" baseline="0" dirty="0" smtClean="0">
              <a:solidFill>
                <a:schemeClr val="accent1"/>
              </a:solidFill>
              <a:latin typeface="Bookman Old Style" pitchFamily="18" charset="0"/>
            </a:endParaRPr>
          </a:p>
          <a:p>
            <a:pPr algn="just">
              <a:lnSpc>
                <a:spcPct val="100000"/>
              </a:lnSpc>
              <a:buFontTx/>
              <a:buChar char="-"/>
            </a:pPr>
            <a:r>
              <a:rPr lang="en-US" baseline="0" dirty="0" smtClean="0">
                <a:solidFill>
                  <a:schemeClr val="accent1"/>
                </a:solidFill>
                <a:latin typeface="Bookman Old Style" pitchFamily="18" charset="0"/>
              </a:rPr>
              <a:t>The roll call shall also be made at the conclusion of the meeting and at the recommencement of the meeting after every break to confirm the presence of a quorum through out the meeting.</a:t>
            </a:r>
          </a:p>
          <a:p>
            <a:pPr algn="just">
              <a:lnSpc>
                <a:spcPct val="100000"/>
              </a:lnSpc>
              <a:buFontTx/>
              <a:buChar char="-"/>
            </a:pPr>
            <a:r>
              <a:rPr lang="en-US" baseline="0" dirty="0" smtClean="0">
                <a:solidFill>
                  <a:schemeClr val="accent1"/>
                </a:solidFill>
                <a:latin typeface="Bookman Old Style" pitchFamily="18" charset="0"/>
              </a:rPr>
              <a:t>Place of the meeting shall be the scheduled venue of the meeting as set forth in the notice convening the meeting and all recordings of the proceedings at the meeting shall be deemed to be made at such place.</a:t>
            </a:r>
          </a:p>
          <a:p>
            <a:pPr algn="just">
              <a:lnSpc>
                <a:spcPct val="100000"/>
              </a:lnSpc>
              <a:buFontTx/>
              <a:buChar char="-"/>
            </a:pPr>
            <a:r>
              <a:rPr lang="en-US" baseline="0" dirty="0" smtClean="0">
                <a:solidFill>
                  <a:schemeClr val="accent1"/>
                </a:solidFill>
                <a:latin typeface="Bookman Old Style" pitchFamily="18" charset="0"/>
              </a:rPr>
              <a:t>The statutory registers which are required to be placed in the Board meeting shall be placed at the scheduled venue of the meeting.</a:t>
            </a:r>
          </a:p>
          <a:p>
            <a:pPr algn="just">
              <a:lnSpc>
                <a:spcPct val="100000"/>
              </a:lnSpc>
              <a:buFontTx/>
              <a:buChar char="-"/>
            </a:pPr>
            <a:r>
              <a:rPr lang="en-US" baseline="0" dirty="0" smtClean="0">
                <a:solidFill>
                  <a:schemeClr val="accent1"/>
                </a:solidFill>
                <a:latin typeface="Bookman Old Style" pitchFamily="18" charset="0"/>
              </a:rPr>
              <a:t>Registers shall be deemed to be signed by the Directors participating video conferencing mode, if they have given their consent to this effect and it is so recorded in the minutes of the meeting.</a:t>
            </a:r>
          </a:p>
          <a:p>
            <a:pPr algn="just">
              <a:lnSpc>
                <a:spcPct val="100000"/>
              </a:lnSpc>
              <a:buFontTx/>
              <a:buChar char="-"/>
            </a:pPr>
            <a:r>
              <a:rPr lang="en-US" baseline="0" dirty="0" smtClean="0">
                <a:solidFill>
                  <a:schemeClr val="accent1"/>
                </a:solidFill>
                <a:latin typeface="Bookman Old Style" pitchFamily="18" charset="0"/>
              </a:rPr>
              <a:t>Every Director shall identify himself for the record before speaking on any item of the business.</a:t>
            </a:r>
          </a:p>
          <a:p>
            <a:pPr algn="just">
              <a:lnSpc>
                <a:spcPct val="100000"/>
              </a:lnSpc>
              <a:buFontTx/>
              <a:buChar char="-"/>
            </a:pPr>
            <a:r>
              <a:rPr lang="en-US" baseline="0" dirty="0" smtClean="0">
                <a:solidFill>
                  <a:schemeClr val="accent1"/>
                </a:solidFill>
                <a:latin typeface="Bookman Old Style" pitchFamily="18" charset="0"/>
              </a:rPr>
              <a:t>If the director fails to identify himself, the Chairperson/Company Secretary shall briefly state the identity of the speaker.</a:t>
            </a:r>
          </a:p>
          <a:p>
            <a:pPr algn="just">
              <a:lnSpc>
                <a:spcPct val="100000"/>
              </a:lnSpc>
              <a:buFontTx/>
              <a:buChar char="-"/>
            </a:pPr>
            <a:r>
              <a:rPr lang="en-US" baseline="0" dirty="0" smtClean="0">
                <a:solidFill>
                  <a:schemeClr val="accent1"/>
                </a:solidFill>
                <a:latin typeface="Bookman Old Style" pitchFamily="18" charset="0"/>
              </a:rPr>
              <a:t>At the end of the meeting the chairman shall announce the summary of the decisions taken in that meeting and the names of the directors who have assented to and dissented from each decisions. </a:t>
            </a:r>
          </a:p>
          <a:p>
            <a:pPr algn="just">
              <a:lnSpc>
                <a:spcPct val="100000"/>
              </a:lnSpc>
              <a:buFontTx/>
              <a:buChar char="-"/>
            </a:pPr>
            <a:r>
              <a:rPr lang="en-US" baseline="0" dirty="0" smtClean="0">
                <a:solidFill>
                  <a:schemeClr val="accent1"/>
                </a:solidFill>
                <a:latin typeface="Bookman Old Style" pitchFamily="18" charset="0"/>
              </a:rPr>
              <a:t>The minutes shall disclose the particulars of the Directors attending the meeting through video conferencing.</a:t>
            </a:r>
          </a:p>
          <a:p>
            <a:pPr algn="just">
              <a:lnSpc>
                <a:spcPct val="100000"/>
              </a:lnSpc>
              <a:buFontTx/>
              <a:buChar char="-"/>
            </a:pPr>
            <a:r>
              <a:rPr lang="en-US" baseline="0" dirty="0" smtClean="0">
                <a:solidFill>
                  <a:schemeClr val="accent1"/>
                </a:solidFill>
                <a:latin typeface="Bookman Old Style" pitchFamily="18" charset="0"/>
              </a:rPr>
              <a:t>The draft minutes of the meeting shall be circulated among all the directors within seven days of the meeting either in writing or in electronic mode as may be decided by the Board.</a:t>
            </a:r>
          </a:p>
          <a:p>
            <a:pPr algn="just">
              <a:lnSpc>
                <a:spcPct val="100000"/>
              </a:lnSpc>
              <a:buFontTx/>
              <a:buChar char="-"/>
            </a:pPr>
            <a:endParaRPr lang="en-US" baseline="0" dirty="0" smtClean="0">
              <a:solidFill>
                <a:schemeClr val="accent1"/>
              </a:solidFill>
              <a:latin typeface="Bookman Old Style" pitchFamily="18" charset="0"/>
            </a:endParaRPr>
          </a:p>
          <a:p>
            <a:pPr algn="just">
              <a:lnSpc>
                <a:spcPct val="100000"/>
              </a:lnSpc>
              <a:buFontTx/>
              <a:buChar char="-"/>
            </a:pPr>
            <a:r>
              <a:rPr lang="en-US" b="1" baseline="0" dirty="0" smtClean="0">
                <a:solidFill>
                  <a:schemeClr val="accent1"/>
                </a:solidFill>
                <a:latin typeface="Bookman Old Style" pitchFamily="18" charset="0"/>
              </a:rPr>
              <a:t>Matters not to be dealt with in a meeting  through video conferencing:</a:t>
            </a:r>
          </a:p>
          <a:p>
            <a:pPr algn="just">
              <a:lnSpc>
                <a:spcPct val="100000"/>
              </a:lnSpc>
              <a:buFontTx/>
              <a:buNone/>
            </a:pPr>
            <a:r>
              <a:rPr lang="en-US" b="1" baseline="0" dirty="0" smtClean="0">
                <a:solidFill>
                  <a:schemeClr val="accent1"/>
                </a:solidFill>
                <a:latin typeface="Bookman Old Style" pitchFamily="18" charset="0"/>
              </a:rPr>
              <a:t> </a:t>
            </a:r>
            <a:r>
              <a:rPr lang="en-US" b="0" baseline="0" dirty="0" smtClean="0">
                <a:solidFill>
                  <a:schemeClr val="accent1"/>
                </a:solidFill>
                <a:latin typeface="Bookman Old Style" pitchFamily="18" charset="0"/>
              </a:rPr>
              <a:t>1. To approve the annual financial statements; and</a:t>
            </a:r>
          </a:p>
          <a:p>
            <a:pPr algn="just">
              <a:lnSpc>
                <a:spcPct val="100000"/>
              </a:lnSpc>
              <a:buFontTx/>
              <a:buNone/>
            </a:pPr>
            <a:r>
              <a:rPr lang="en-US" b="0" baseline="0" dirty="0" smtClean="0">
                <a:solidFill>
                  <a:schemeClr val="accent1"/>
                </a:solidFill>
                <a:latin typeface="Bookman Old Style" pitchFamily="18" charset="0"/>
              </a:rPr>
              <a:t> 2. To approve the Board’s report.</a:t>
            </a:r>
            <a:endParaRPr lang="en-US" b="1" baseline="0" dirty="0" smtClean="0">
              <a:solidFill>
                <a:schemeClr val="accent1"/>
              </a:solidFill>
              <a:latin typeface="Bookman Old Style" pitchFamily="18" charset="0"/>
            </a:endParaRPr>
          </a:p>
          <a:p>
            <a:pPr algn="just">
              <a:lnSpc>
                <a:spcPct val="100000"/>
              </a:lnSpc>
              <a:buFontTx/>
              <a:buChar char="-"/>
            </a:pPr>
            <a:endParaRPr lang="en-US" dirty="0" smtClean="0">
              <a:solidFill>
                <a:schemeClr val="accent1"/>
              </a:solidFill>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buFont typeface="Wingdings" pitchFamily="2" charset="2"/>
              <a:buChar char="v"/>
            </a:pPr>
            <a:r>
              <a:rPr lang="en-US" b="1" baseline="0" dirty="0" smtClean="0">
                <a:latin typeface="Bookman Old Style" pitchFamily="18" charset="0"/>
              </a:rPr>
              <a:t>Scope of Power:</a:t>
            </a:r>
          </a:p>
          <a:p>
            <a:pPr algn="just">
              <a:buFont typeface="Wingdings" pitchFamily="2" charset="2"/>
              <a:buChar char="v"/>
            </a:pPr>
            <a:endParaRPr lang="en-US" b="1" baseline="0" dirty="0" smtClean="0">
              <a:latin typeface="Bookman Old Style" pitchFamily="18" charset="0"/>
            </a:endParaRPr>
          </a:p>
          <a:p>
            <a:pPr algn="just">
              <a:buFont typeface="Wingdings" pitchFamily="2" charset="2"/>
              <a:buNone/>
            </a:pPr>
            <a:r>
              <a:rPr lang="en-US" b="0" baseline="0" dirty="0" smtClean="0">
                <a:latin typeface="Bookman Old Style" pitchFamily="18" charset="0"/>
              </a:rPr>
              <a:t>The Board of Directors shall be entitled to exercise all such powers, and to do all such acts, things, as the company is exercise and do</a:t>
            </a:r>
            <a:r>
              <a:rPr lang="en-US" b="1" baseline="0" dirty="0" smtClean="0">
                <a:latin typeface="Bookman Old Style" pitchFamily="18" charset="0"/>
              </a:rPr>
              <a:t>.</a:t>
            </a:r>
          </a:p>
          <a:p>
            <a:pPr algn="just">
              <a:buFont typeface="Wingdings" pitchFamily="2" charset="2"/>
              <a:buNone/>
            </a:pPr>
            <a:endParaRPr lang="en-US" b="1" baseline="0" dirty="0" smtClean="0">
              <a:latin typeface="Bookman Old Style" pitchFamily="18" charset="0"/>
            </a:endParaRPr>
          </a:p>
          <a:p>
            <a:pPr algn="just">
              <a:buFont typeface="Wingdings" pitchFamily="2" charset="2"/>
              <a:buChar char="v"/>
            </a:pPr>
            <a:r>
              <a:rPr lang="en-US" b="1" baseline="0" dirty="0" smtClean="0">
                <a:latin typeface="Bookman Old Style" pitchFamily="18" charset="0"/>
              </a:rPr>
              <a:t> Restrictions:</a:t>
            </a:r>
          </a:p>
          <a:p>
            <a:pPr algn="just">
              <a:buFont typeface="Wingdings" pitchFamily="2" charset="2"/>
              <a:buChar char="v"/>
            </a:pPr>
            <a:endParaRPr lang="en-US" b="0" baseline="0" dirty="0" smtClean="0">
              <a:latin typeface="Bookman Old Style" pitchFamily="18" charset="0"/>
            </a:endParaRPr>
          </a:p>
          <a:p>
            <a:pPr algn="just">
              <a:buFont typeface="Wingdings" pitchFamily="2" charset="2"/>
              <a:buNone/>
            </a:pPr>
            <a:r>
              <a:rPr lang="en-US" b="0" baseline="0" dirty="0" smtClean="0">
                <a:latin typeface="Bookman Old Style" pitchFamily="18" charset="0"/>
              </a:rPr>
              <a:t>The powers of the Board shall be subject to the provisions of the Act, in the Memorandum, or Articles, or in any regulations not inconsistent therewith; including the regulations made by the company in  General meeting.</a:t>
            </a:r>
          </a:p>
          <a:p>
            <a:pPr algn="just">
              <a:buFont typeface="Wingdings" pitchFamily="2" charset="2"/>
              <a:buNone/>
            </a:pPr>
            <a:endParaRPr lang="en-US" b="0" baseline="0" dirty="0" smtClean="0">
              <a:latin typeface="Bookman Old Style" pitchFamily="18" charset="0"/>
            </a:endParaRPr>
          </a:p>
          <a:p>
            <a:pPr algn="just">
              <a:buFont typeface="Wingdings" pitchFamily="2" charset="2"/>
              <a:buChar char="v"/>
            </a:pPr>
            <a:r>
              <a:rPr lang="en-US" b="0" baseline="0" dirty="0" smtClean="0">
                <a:latin typeface="Bookman Old Style" pitchFamily="18" charset="0"/>
              </a:rPr>
              <a:t> </a:t>
            </a:r>
            <a:r>
              <a:rPr lang="en-US" b="1" baseline="0" dirty="0" smtClean="0">
                <a:latin typeface="Bookman Old Style" pitchFamily="18" charset="0"/>
              </a:rPr>
              <a:t>No regulation made by the Company in General Meeting shall invalidate any prior act of the Board which would have been valid if that regulation gad not been made.</a:t>
            </a:r>
          </a:p>
          <a:p>
            <a:pPr algn="just">
              <a:buFont typeface="Wingdings" pitchFamily="2" charset="2"/>
              <a:buNone/>
            </a:pPr>
            <a:endParaRPr lang="en-US" b="0"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buFont typeface="Wingdings" pitchFamily="2" charset="2"/>
              <a:buNone/>
            </a:pPr>
            <a:endParaRPr lang="en-US" b="0" baseline="0" dirty="0" smtClean="0">
              <a:latin typeface="Bookman Old Style" pitchFamily="18" charset="0"/>
            </a:endParaRPr>
          </a:p>
          <a:p>
            <a:r>
              <a:rPr lang="en-US" sz="1200" dirty="0" smtClean="0">
                <a:latin typeface="Bookman Old Style" pitchFamily="18" charset="0"/>
              </a:rPr>
              <a:t>The Board of Directors shall exercise the following powers at the Board meeting:</a:t>
            </a:r>
          </a:p>
          <a:p>
            <a:pPr>
              <a:buNone/>
            </a:pPr>
            <a:endParaRPr lang="en-US" sz="800" dirty="0" smtClean="0">
              <a:latin typeface="Bookman Old Style" pitchFamily="18" charset="0"/>
            </a:endParaRPr>
          </a:p>
          <a:p>
            <a:pPr marL="633413" indent="-352425">
              <a:buFont typeface="+mj-lt"/>
              <a:buAutoNum type="arabicPeriod"/>
            </a:pPr>
            <a:r>
              <a:rPr lang="en-US" sz="1200" dirty="0" smtClean="0">
                <a:latin typeface="Bookman Old Style" pitchFamily="18" charset="0"/>
              </a:rPr>
              <a:t>To make calls on shares in respect of unpaid shares</a:t>
            </a:r>
          </a:p>
          <a:p>
            <a:pPr marL="633413" indent="-352425">
              <a:buFont typeface="+mj-lt"/>
              <a:buAutoNum type="arabicPeriod"/>
            </a:pPr>
            <a:r>
              <a:rPr lang="en-US" sz="1200" dirty="0" smtClean="0">
                <a:latin typeface="Bookman Old Style" pitchFamily="18" charset="0"/>
              </a:rPr>
              <a:t>To authorize buy back of securities under Section 68</a:t>
            </a:r>
          </a:p>
          <a:p>
            <a:pPr marL="633413" indent="-352425">
              <a:buFont typeface="+mj-lt"/>
              <a:buAutoNum type="arabicPeriod"/>
            </a:pPr>
            <a:r>
              <a:rPr lang="en-US" sz="1200" dirty="0" smtClean="0">
                <a:latin typeface="Bookman Old Style" pitchFamily="18" charset="0"/>
              </a:rPr>
              <a:t>To issue securities in or outside India</a:t>
            </a:r>
          </a:p>
          <a:p>
            <a:pPr marL="633413" indent="-352425">
              <a:buFont typeface="+mj-lt"/>
              <a:buAutoNum type="arabicPeriod"/>
            </a:pPr>
            <a:r>
              <a:rPr lang="en-US" sz="1200" dirty="0" smtClean="0">
                <a:latin typeface="Bookman Old Style" pitchFamily="18" charset="0"/>
              </a:rPr>
              <a:t>To borrow monies</a:t>
            </a:r>
          </a:p>
          <a:p>
            <a:pPr algn="just">
              <a:buFont typeface="Wingdings" pitchFamily="2" charset="2"/>
              <a:buNone/>
            </a:pPr>
            <a:endParaRPr lang="en-US" b="0"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marL="738188" indent="-457200">
              <a:buFont typeface="+mj-lt"/>
              <a:buAutoNum type="arabicPeriod" startAt="6"/>
            </a:pPr>
            <a:r>
              <a:rPr lang="en-US" sz="1200" dirty="0" smtClean="0">
                <a:latin typeface="Bookman Old Style" pitchFamily="18" charset="0"/>
              </a:rPr>
              <a:t>To grant/give loan/guarantee/securities for any loan</a:t>
            </a:r>
          </a:p>
          <a:p>
            <a:pPr marL="738188" indent="-457200">
              <a:buFont typeface="+mj-lt"/>
              <a:buAutoNum type="arabicPeriod" startAt="6"/>
            </a:pPr>
            <a:r>
              <a:rPr lang="en-US" sz="1200" dirty="0" smtClean="0">
                <a:latin typeface="Bookman Old Style" pitchFamily="18" charset="0"/>
              </a:rPr>
              <a:t>To approve financial statement and Board’s report</a:t>
            </a:r>
          </a:p>
          <a:p>
            <a:pPr marL="738188" indent="-457200">
              <a:buFont typeface="+mj-lt"/>
              <a:buAutoNum type="arabicPeriod" startAt="6"/>
            </a:pPr>
            <a:r>
              <a:rPr lang="en-US" sz="1200" dirty="0" smtClean="0">
                <a:latin typeface="Bookman Old Style" pitchFamily="18" charset="0"/>
              </a:rPr>
              <a:t>To diversify business of the Company</a:t>
            </a:r>
            <a:endParaRPr lang="en-US" sz="1200" b="1" dirty="0" smtClean="0">
              <a:latin typeface="Bookman Old Style" pitchFamily="18" charset="0"/>
            </a:endParaRPr>
          </a:p>
          <a:p>
            <a:pPr marL="520700" indent="-227013">
              <a:lnSpc>
                <a:spcPct val="150000"/>
              </a:lnSpc>
              <a:buFont typeface="+mj-lt"/>
              <a:buAutoNum type="arabicPeriod" startAt="6"/>
            </a:pPr>
            <a:r>
              <a:rPr lang="en-US" sz="1200" dirty="0" smtClean="0">
                <a:latin typeface="Bookman Old Style" pitchFamily="18" charset="0"/>
              </a:rPr>
              <a:t>     To approve amalgamation, merger or reconstruction</a:t>
            </a:r>
          </a:p>
          <a:p>
            <a:pPr marL="741363" indent="-517525">
              <a:buFont typeface="+mj-lt"/>
              <a:buAutoNum type="arabicPeriod" startAt="6"/>
            </a:pPr>
            <a:r>
              <a:rPr lang="en-US" sz="1200" dirty="0" smtClean="0">
                <a:latin typeface="Bookman Old Style" pitchFamily="18" charset="0"/>
              </a:rPr>
              <a:t>To Take over a Company/acquire a controlling or  substantial stake in another company</a:t>
            </a:r>
          </a:p>
          <a:p>
            <a:pPr marL="522288" indent="-228600">
              <a:buFont typeface="+mj-lt"/>
              <a:buAutoNum type="arabicPeriod" startAt="6"/>
            </a:pPr>
            <a:r>
              <a:rPr lang="en-US" sz="1200" dirty="0" smtClean="0">
                <a:solidFill>
                  <a:schemeClr val="accent2">
                    <a:lumMod val="60000"/>
                    <a:lumOff val="40000"/>
                  </a:schemeClr>
                </a:solidFill>
                <a:latin typeface="Bookman Old Style" pitchFamily="18" charset="0"/>
              </a:rPr>
              <a:t>     </a:t>
            </a:r>
            <a:r>
              <a:rPr lang="en-US" sz="1200" dirty="0" smtClean="0">
                <a:latin typeface="Bookman Old Style" pitchFamily="18" charset="0"/>
              </a:rPr>
              <a:t>Any other matter which may  prescribed.</a:t>
            </a:r>
          </a:p>
          <a:p>
            <a:pPr algn="just">
              <a:buFont typeface="Wingdings" pitchFamily="2" charset="2"/>
              <a:buChar char="v"/>
            </a:pPr>
            <a:endParaRPr lang="en-US" b="0"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buFont typeface="Wingdings" pitchFamily="2" charset="2"/>
              <a:buNone/>
            </a:pPr>
            <a:endParaRPr lang="en-US" b="0" baseline="0" dirty="0" smtClean="0">
              <a:latin typeface="Bookman Old Style" pitchFamily="18" charset="0"/>
            </a:endParaRPr>
          </a:p>
          <a:p>
            <a:pPr algn="just">
              <a:buFont typeface="Wingdings" pitchFamily="2" charset="2"/>
              <a:buChar char="v"/>
            </a:pPr>
            <a:r>
              <a:rPr lang="en-US" b="1" baseline="0" dirty="0" smtClean="0">
                <a:latin typeface="Bookman Old Style" pitchFamily="18" charset="0"/>
              </a:rPr>
              <a:t>The draft Rules for Chapter XII prescribed the following powers of the Boar shall be exercised only by means of resolutions passed at meetings of the Board;</a:t>
            </a:r>
          </a:p>
          <a:p>
            <a:pPr algn="just">
              <a:buFont typeface="Wingdings" pitchFamily="2" charset="2"/>
              <a:buChar char="ü"/>
            </a:pPr>
            <a:r>
              <a:rPr lang="en-US" b="1" baseline="0" dirty="0" smtClean="0">
                <a:latin typeface="Bookman Old Style" pitchFamily="18" charset="0"/>
              </a:rPr>
              <a:t> </a:t>
            </a:r>
            <a:r>
              <a:rPr lang="en-US" b="0" baseline="0" dirty="0" smtClean="0">
                <a:latin typeface="Bookman Old Style" pitchFamily="18" charset="0"/>
              </a:rPr>
              <a:t>To make political contributions</a:t>
            </a:r>
          </a:p>
          <a:p>
            <a:pPr algn="just">
              <a:buFont typeface="Wingdings" pitchFamily="2" charset="2"/>
              <a:buChar char="ü"/>
            </a:pPr>
            <a:r>
              <a:rPr lang="en-US" b="0" baseline="0" dirty="0" smtClean="0">
                <a:latin typeface="Bookman Old Style" pitchFamily="18" charset="0"/>
              </a:rPr>
              <a:t> To fill an casual vacancy in the Board</a:t>
            </a:r>
          </a:p>
          <a:p>
            <a:pPr algn="just">
              <a:buFont typeface="Wingdings" pitchFamily="2" charset="2"/>
              <a:buChar char="ü"/>
            </a:pPr>
            <a:r>
              <a:rPr lang="en-US" b="0" baseline="0" dirty="0" smtClean="0">
                <a:latin typeface="Bookman Old Style" pitchFamily="18" charset="0"/>
              </a:rPr>
              <a:t> To enter into joint venture or technical or financial collaboration or any collaboration agreement</a:t>
            </a:r>
          </a:p>
          <a:p>
            <a:pPr algn="just">
              <a:buFont typeface="Wingdings" pitchFamily="2" charset="2"/>
              <a:buChar char="ü"/>
            </a:pPr>
            <a:r>
              <a:rPr lang="en-US" b="0" baseline="0" dirty="0" smtClean="0">
                <a:latin typeface="Bookman Old Style" pitchFamily="18" charset="0"/>
              </a:rPr>
              <a:t> To commence a new business</a:t>
            </a:r>
          </a:p>
          <a:p>
            <a:pPr algn="just">
              <a:buFont typeface="Wingdings" pitchFamily="2" charset="2"/>
              <a:buChar char="ü"/>
            </a:pPr>
            <a:r>
              <a:rPr lang="en-US" b="0" baseline="0" dirty="0" smtClean="0">
                <a:latin typeface="Bookman Old Style" pitchFamily="18" charset="0"/>
              </a:rPr>
              <a:t> To shift the location of the location of a plant/factory/registered office</a:t>
            </a:r>
          </a:p>
          <a:p>
            <a:pPr algn="just">
              <a:buFont typeface="Wingdings" pitchFamily="2" charset="2"/>
              <a:buChar char="ü"/>
            </a:pPr>
            <a:r>
              <a:rPr lang="en-US" b="0" baseline="0" dirty="0" smtClean="0">
                <a:latin typeface="Bookman Old Style" pitchFamily="18" charset="0"/>
              </a:rPr>
              <a:t>To appoint/remove Key Managerial Personnel (KMP) and senior management personnel one level below the KMP</a:t>
            </a:r>
          </a:p>
          <a:p>
            <a:pPr algn="just">
              <a:buFont typeface="Wingdings" pitchFamily="2" charset="2"/>
              <a:buChar char="ü"/>
            </a:pPr>
            <a:r>
              <a:rPr lang="en-US" b="0" baseline="0" dirty="0" smtClean="0">
                <a:latin typeface="Bookman Old Style" pitchFamily="18" charset="0"/>
              </a:rPr>
              <a:t>To appoint internal Auditors</a:t>
            </a:r>
          </a:p>
          <a:p>
            <a:pPr algn="just">
              <a:buFont typeface="Wingdings" pitchFamily="2" charset="2"/>
              <a:buChar char="ü"/>
            </a:pPr>
            <a:r>
              <a:rPr lang="en-US" b="0" baseline="0" dirty="0" smtClean="0">
                <a:latin typeface="Bookman Old Style" pitchFamily="18" charset="0"/>
              </a:rPr>
              <a:t>To take note of disclosure of Directors’ interest and shareholdings.</a:t>
            </a:r>
          </a:p>
          <a:p>
            <a:pPr algn="just">
              <a:buFont typeface="Wingdings" pitchFamily="2" charset="2"/>
              <a:buChar char="ü"/>
            </a:pPr>
            <a:r>
              <a:rPr lang="en-US" b="0" baseline="0" dirty="0" smtClean="0">
                <a:latin typeface="Bookman Old Style" pitchFamily="18" charset="0"/>
              </a:rPr>
              <a:t>To sell investment held by the company, constituting  5% or more of the paid up share capital and free reserves of the Company.</a:t>
            </a:r>
          </a:p>
          <a:p>
            <a:pPr algn="just">
              <a:buFont typeface="Wingdings" pitchFamily="2" charset="2"/>
              <a:buChar char="ü"/>
            </a:pPr>
            <a:r>
              <a:rPr lang="en-US" b="0" baseline="0" dirty="0" smtClean="0">
                <a:latin typeface="Bookman Old Style" pitchFamily="18" charset="0"/>
              </a:rPr>
              <a:t> To accept the public deposits and related matters</a:t>
            </a:r>
          </a:p>
          <a:p>
            <a:pPr algn="just">
              <a:buFont typeface="Wingdings" pitchFamily="2" charset="2"/>
              <a:buChar char="ü"/>
            </a:pPr>
            <a:r>
              <a:rPr lang="en-US" b="0" baseline="0" dirty="0" smtClean="0">
                <a:latin typeface="Bookman Old Style" pitchFamily="18" charset="0"/>
              </a:rPr>
              <a:t>To approve quarterly/half yearly/annual financial statements</a:t>
            </a:r>
            <a:endParaRPr lang="en-US" sz="120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buFont typeface="Wingdings" pitchFamily="2" charset="2"/>
              <a:buNone/>
            </a:pPr>
            <a:endParaRPr lang="en-US" b="0" baseline="0" dirty="0" smtClean="0">
              <a:latin typeface="Bookman Old Style" pitchFamily="18" charset="0"/>
            </a:endParaRPr>
          </a:p>
          <a:p>
            <a:pPr algn="just">
              <a:buFont typeface="Wingdings" pitchFamily="2" charset="2"/>
              <a:buChar char="v"/>
            </a:pPr>
            <a:r>
              <a:rPr lang="en-US" b="1" baseline="0" dirty="0" smtClean="0">
                <a:latin typeface="Bookman Old Style" pitchFamily="18" charset="0"/>
              </a:rPr>
              <a:t>The draft Rules for Chapter XII prescribed the following powers of the Boar shall be exercised only by means of resolutions passed at meetings of the Board;</a:t>
            </a:r>
          </a:p>
          <a:p>
            <a:pPr algn="just">
              <a:buFont typeface="Wingdings" pitchFamily="2" charset="2"/>
              <a:buChar char="ü"/>
            </a:pPr>
            <a:r>
              <a:rPr lang="en-US" b="1" baseline="0" dirty="0" smtClean="0">
                <a:latin typeface="Bookman Old Style" pitchFamily="18" charset="0"/>
              </a:rPr>
              <a:t> </a:t>
            </a:r>
            <a:r>
              <a:rPr lang="en-US" b="0" baseline="0" dirty="0" smtClean="0">
                <a:latin typeface="Bookman Old Style" pitchFamily="18" charset="0"/>
              </a:rPr>
              <a:t>To make political contributions</a:t>
            </a:r>
          </a:p>
          <a:p>
            <a:pPr algn="just">
              <a:buFont typeface="Wingdings" pitchFamily="2" charset="2"/>
              <a:buChar char="ü"/>
            </a:pPr>
            <a:r>
              <a:rPr lang="en-US" b="0" baseline="0" dirty="0" smtClean="0">
                <a:latin typeface="Bookman Old Style" pitchFamily="18" charset="0"/>
              </a:rPr>
              <a:t> To fill an casual vacancy in the Board</a:t>
            </a:r>
          </a:p>
          <a:p>
            <a:pPr algn="just">
              <a:buFont typeface="Wingdings" pitchFamily="2" charset="2"/>
              <a:buChar char="ü"/>
            </a:pPr>
            <a:r>
              <a:rPr lang="en-US" b="0" baseline="0" dirty="0" smtClean="0">
                <a:latin typeface="Bookman Old Style" pitchFamily="18" charset="0"/>
              </a:rPr>
              <a:t> To enter into joint venture or technical or financial collaboration or any collaboration agreement</a:t>
            </a:r>
          </a:p>
          <a:p>
            <a:pPr algn="just">
              <a:buFont typeface="Wingdings" pitchFamily="2" charset="2"/>
              <a:buChar char="ü"/>
            </a:pPr>
            <a:r>
              <a:rPr lang="en-US" b="0" baseline="0" dirty="0" smtClean="0">
                <a:latin typeface="Bookman Old Style" pitchFamily="18" charset="0"/>
              </a:rPr>
              <a:t> To commence a new business</a:t>
            </a:r>
          </a:p>
          <a:p>
            <a:pPr algn="just">
              <a:buFont typeface="Wingdings" pitchFamily="2" charset="2"/>
              <a:buChar char="ü"/>
            </a:pPr>
            <a:r>
              <a:rPr lang="en-US" b="0" baseline="0" dirty="0" smtClean="0">
                <a:latin typeface="Bookman Old Style" pitchFamily="18" charset="0"/>
              </a:rPr>
              <a:t> To shift the location of the location of a plant/factory/registered office</a:t>
            </a:r>
          </a:p>
          <a:p>
            <a:pPr algn="just">
              <a:buFont typeface="Wingdings" pitchFamily="2" charset="2"/>
              <a:buChar char="ü"/>
            </a:pPr>
            <a:r>
              <a:rPr lang="en-US" b="0" baseline="0" dirty="0" smtClean="0">
                <a:latin typeface="Bookman Old Style" pitchFamily="18" charset="0"/>
              </a:rPr>
              <a:t>To appoint/remove Key Managerial Personnel (KMP) and senior management personnel one level below the KMP</a:t>
            </a:r>
          </a:p>
          <a:p>
            <a:pPr algn="just">
              <a:buFont typeface="Wingdings" pitchFamily="2" charset="2"/>
              <a:buChar char="ü"/>
            </a:pPr>
            <a:r>
              <a:rPr lang="en-US" b="0" baseline="0" dirty="0" smtClean="0">
                <a:latin typeface="Bookman Old Style" pitchFamily="18" charset="0"/>
              </a:rPr>
              <a:t>To appoint internal Auditors</a:t>
            </a:r>
          </a:p>
          <a:p>
            <a:pPr algn="just">
              <a:buFont typeface="Wingdings" pitchFamily="2" charset="2"/>
              <a:buChar char="ü"/>
            </a:pPr>
            <a:r>
              <a:rPr lang="en-US" b="0" baseline="0" dirty="0" smtClean="0">
                <a:latin typeface="Bookman Old Style" pitchFamily="18" charset="0"/>
              </a:rPr>
              <a:t>To take note of disclosure of Directors’ interest and shareholdings.</a:t>
            </a:r>
          </a:p>
          <a:p>
            <a:pPr algn="just">
              <a:buFont typeface="Wingdings" pitchFamily="2" charset="2"/>
              <a:buChar char="ü"/>
            </a:pPr>
            <a:r>
              <a:rPr lang="en-US" b="0" baseline="0" dirty="0" smtClean="0">
                <a:latin typeface="Bookman Old Style" pitchFamily="18" charset="0"/>
              </a:rPr>
              <a:t>To sell investment held by the company, constituting  5% or more of the paid up share capital and free reserves of the Company.</a:t>
            </a:r>
          </a:p>
          <a:p>
            <a:pPr algn="just">
              <a:buFont typeface="Wingdings" pitchFamily="2" charset="2"/>
              <a:buChar char="ü"/>
            </a:pPr>
            <a:r>
              <a:rPr lang="en-US" b="0" baseline="0" dirty="0" smtClean="0">
                <a:latin typeface="Bookman Old Style" pitchFamily="18" charset="0"/>
              </a:rPr>
              <a:t> To accept the public deposits and related matters</a:t>
            </a:r>
          </a:p>
          <a:p>
            <a:pPr algn="just">
              <a:buFont typeface="Wingdings" pitchFamily="2" charset="2"/>
              <a:buChar char="ü"/>
            </a:pPr>
            <a:r>
              <a:rPr lang="en-US" b="0" baseline="0" dirty="0" smtClean="0">
                <a:latin typeface="Bookman Old Style" pitchFamily="18" charset="0"/>
              </a:rPr>
              <a:t>To approve quarterly/half yearly/annual financial statements</a:t>
            </a:r>
            <a:endParaRPr lang="en-US" sz="120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buFont typeface="Wingdings" pitchFamily="2" charset="2"/>
              <a:buChar char="v"/>
            </a:pPr>
            <a:r>
              <a:rPr lang="en-US" b="0" baseline="0" dirty="0" smtClean="0">
                <a:latin typeface="Bookman Old Style" pitchFamily="18" charset="0"/>
              </a:rPr>
              <a:t> </a:t>
            </a:r>
            <a:r>
              <a:rPr lang="en-US" b="1" baseline="0" dirty="0" smtClean="0">
                <a:latin typeface="Bookman Old Style" pitchFamily="18" charset="0"/>
              </a:rPr>
              <a:t>The Board may, by passing resolutions, delegate to:</a:t>
            </a:r>
          </a:p>
          <a:p>
            <a:pPr algn="just">
              <a:buFont typeface="Wingdings" pitchFamily="2" charset="2"/>
              <a:buChar char="ü"/>
            </a:pPr>
            <a:r>
              <a:rPr lang="en-US" b="0" baseline="0" dirty="0" smtClean="0">
                <a:latin typeface="Bookman Old Style" pitchFamily="18" charset="0"/>
              </a:rPr>
              <a:t> Any committee; or</a:t>
            </a:r>
          </a:p>
          <a:p>
            <a:pPr algn="just">
              <a:buFont typeface="Wingdings" pitchFamily="2" charset="2"/>
              <a:buChar char="ü"/>
            </a:pPr>
            <a:r>
              <a:rPr lang="en-US" b="0" baseline="0" dirty="0" smtClean="0">
                <a:latin typeface="Bookman Old Style" pitchFamily="18" charset="0"/>
              </a:rPr>
              <a:t>The managing director; or</a:t>
            </a:r>
          </a:p>
          <a:p>
            <a:pPr algn="just">
              <a:buFont typeface="Wingdings" pitchFamily="2" charset="2"/>
              <a:buChar char="ü"/>
            </a:pPr>
            <a:r>
              <a:rPr lang="en-US" b="0" baseline="0" dirty="0" smtClean="0">
                <a:latin typeface="Bookman Old Style" pitchFamily="18" charset="0"/>
              </a:rPr>
              <a:t>The manager; or </a:t>
            </a:r>
          </a:p>
          <a:p>
            <a:pPr algn="just">
              <a:buFont typeface="Wingdings" pitchFamily="2" charset="2"/>
              <a:buChar char="ü"/>
            </a:pPr>
            <a:r>
              <a:rPr lang="en-US" b="0" baseline="0" dirty="0" smtClean="0">
                <a:latin typeface="Bookman Old Style" pitchFamily="18" charset="0"/>
              </a:rPr>
              <a:t>Any other principal officer of the Company;</a:t>
            </a:r>
          </a:p>
          <a:p>
            <a:pPr algn="just">
              <a:buFont typeface="Wingdings" pitchFamily="2" charset="2"/>
              <a:buChar char="ü"/>
            </a:pPr>
            <a:endParaRPr lang="en-US" b="0" baseline="0" dirty="0" smtClean="0">
              <a:latin typeface="Bookman Old Style" pitchFamily="18" charset="0"/>
            </a:endParaRPr>
          </a:p>
          <a:p>
            <a:pPr algn="just">
              <a:buFont typeface="Wingdings" pitchFamily="2" charset="2"/>
              <a:buNone/>
            </a:pPr>
            <a:r>
              <a:rPr lang="en-US" b="0" baseline="0" dirty="0" smtClean="0">
                <a:latin typeface="Bookman Old Style" pitchFamily="18" charset="0"/>
              </a:rPr>
              <a:t> </a:t>
            </a:r>
            <a:r>
              <a:rPr lang="en-US" b="1" baseline="0" dirty="0" smtClean="0">
                <a:latin typeface="Bookman Old Style" pitchFamily="18" charset="0"/>
              </a:rPr>
              <a:t>the following powers:</a:t>
            </a:r>
          </a:p>
          <a:p>
            <a:pPr algn="just">
              <a:buFont typeface="Wingdings" pitchFamily="2" charset="2"/>
              <a:buNone/>
            </a:pPr>
            <a:endParaRPr lang="en-US" b="0" baseline="0" dirty="0" smtClean="0">
              <a:latin typeface="Bookman Old Style" pitchFamily="18" charset="0"/>
            </a:endParaRPr>
          </a:p>
          <a:p>
            <a:pPr algn="just">
              <a:buFont typeface="Wingdings" pitchFamily="2" charset="2"/>
              <a:buChar char="ü"/>
            </a:pPr>
            <a:r>
              <a:rPr lang="en-US" b="0" baseline="0" dirty="0" smtClean="0">
                <a:latin typeface="Bookman Old Style" pitchFamily="18" charset="0"/>
              </a:rPr>
              <a:t> To borrow monies</a:t>
            </a:r>
          </a:p>
          <a:p>
            <a:pPr algn="just">
              <a:buFont typeface="Wingdings" pitchFamily="2" charset="2"/>
              <a:buChar char="ü"/>
            </a:pPr>
            <a:r>
              <a:rPr lang="en-US" b="0" baseline="0" dirty="0" smtClean="0">
                <a:latin typeface="Bookman Old Style" pitchFamily="18" charset="0"/>
              </a:rPr>
              <a:t>To </a:t>
            </a:r>
            <a:r>
              <a:rPr lang="en-US" dirty="0" smtClean="0">
                <a:latin typeface="Bookman Old Style" pitchFamily="18" charset="0"/>
              </a:rPr>
              <a:t>Invest Funds of the company</a:t>
            </a:r>
          </a:p>
          <a:p>
            <a:pPr algn="just">
              <a:buFont typeface="Wingdings" pitchFamily="2" charset="2"/>
              <a:buChar char="ü"/>
            </a:pPr>
            <a:r>
              <a:rPr lang="en-US" dirty="0" smtClean="0">
                <a:latin typeface="Bookman Old Style" pitchFamily="18" charset="0"/>
              </a:rPr>
              <a:t>To Grant loan/give guarantee/ Provide securities in respect of loans</a:t>
            </a:r>
          </a:p>
          <a:p>
            <a:pPr algn="just">
              <a:buFont typeface="Wingdings" pitchFamily="2" charset="2"/>
              <a:buNone/>
            </a:pPr>
            <a:endParaRPr lang="en-US" b="0" baseline="0" dirty="0" smtClean="0">
              <a:latin typeface="Bookman Old Style" pitchFamily="18" charset="0"/>
            </a:endParaRPr>
          </a:p>
          <a:p>
            <a:pPr algn="just">
              <a:buFont typeface="Wingdings" pitchFamily="2" charset="2"/>
              <a:buChar char="ü"/>
            </a:pPr>
            <a:endParaRPr lang="en-US" b="0"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sz="1200" b="1" dirty="0" smtClean="0">
                <a:latin typeface="Bookman Old Style" pitchFamily="18" charset="0"/>
              </a:rPr>
              <a:t>The Board of Directors may exercise the following powers only with the consent of the Company by a Special resolution:</a:t>
            </a:r>
          </a:p>
          <a:p>
            <a:pPr>
              <a:buNone/>
            </a:pPr>
            <a:endParaRPr lang="en-US" sz="800" dirty="0" smtClean="0">
              <a:latin typeface="Bookman Old Style" pitchFamily="18" charset="0"/>
            </a:endParaRPr>
          </a:p>
          <a:p>
            <a:pPr marL="809625" indent="-352425">
              <a:buFont typeface="+mj-lt"/>
              <a:buAutoNum type="arabicPeriod"/>
            </a:pPr>
            <a:r>
              <a:rPr lang="en-US" sz="1200" dirty="0" smtClean="0">
                <a:latin typeface="Bookman Old Style" pitchFamily="18" charset="0"/>
              </a:rPr>
              <a:t>To sell, lease or otherwise dispose off the whole or substantially whole of undertakings of the company.</a:t>
            </a:r>
          </a:p>
          <a:p>
            <a:pPr marL="809625" indent="-352425">
              <a:buFont typeface="+mj-lt"/>
              <a:buAutoNum type="arabicPeriod"/>
            </a:pPr>
            <a:r>
              <a:rPr lang="en-US" sz="1200" dirty="0" smtClean="0">
                <a:latin typeface="Bookman Old Style" pitchFamily="18" charset="0"/>
              </a:rPr>
              <a:t>To invest otherwise in trust securities the amount of compensation received it out of merger or amalgamation</a:t>
            </a:r>
          </a:p>
          <a:p>
            <a:pPr marL="809625" indent="-352425">
              <a:buFont typeface="+mj-lt"/>
              <a:buAutoNum type="arabicPeriod"/>
            </a:pPr>
            <a:endParaRPr lang="en-US" sz="1200" dirty="0" smtClean="0">
              <a:latin typeface="Bookman Old Style" pitchFamily="18" charset="0"/>
            </a:endParaRPr>
          </a:p>
          <a:p>
            <a:pPr marL="809625" indent="-352425">
              <a:buFont typeface="+mj-lt"/>
              <a:buNone/>
            </a:pPr>
            <a:r>
              <a:rPr lang="en-US" sz="1200" dirty="0" smtClean="0">
                <a:latin typeface="Bookman Old Style" pitchFamily="18" charset="0"/>
              </a:rPr>
              <a:t>Explanation:</a:t>
            </a:r>
          </a:p>
          <a:p>
            <a:pPr marL="809625" indent="-352425">
              <a:buFont typeface="+mj-lt"/>
              <a:buNone/>
            </a:pPr>
            <a:endParaRPr lang="en-US" sz="1200" dirty="0" smtClean="0">
              <a:latin typeface="Bookman Old Style" pitchFamily="18" charset="0"/>
            </a:endParaRPr>
          </a:p>
          <a:p>
            <a:pPr marL="809625" indent="-352425">
              <a:buFont typeface="+mj-lt"/>
              <a:buAutoNum type="arabicParenBoth"/>
            </a:pPr>
            <a:r>
              <a:rPr lang="en-US" sz="1200" dirty="0" smtClean="0">
                <a:solidFill>
                  <a:schemeClr val="accent5"/>
                </a:solidFill>
                <a:latin typeface="Bookman Old Style" pitchFamily="18" charset="0"/>
              </a:rPr>
              <a:t>“Undertaking” shall mean an undertaking in which the investment of the Company</a:t>
            </a:r>
            <a:r>
              <a:rPr lang="en-US" sz="1200" baseline="0" dirty="0" smtClean="0">
                <a:solidFill>
                  <a:schemeClr val="accent5"/>
                </a:solidFill>
                <a:latin typeface="Bookman Old Style" pitchFamily="18" charset="0"/>
              </a:rPr>
              <a:t> exceeds 25% of its net worth as per the audited balance sheet of the preceding financial year or an undertaking which generates 25% of the total income of the company during the precious financial year.</a:t>
            </a:r>
          </a:p>
          <a:p>
            <a:pPr marL="809625" indent="-352425">
              <a:buFont typeface="+mj-lt"/>
              <a:buAutoNum type="arabicParenBoth"/>
            </a:pPr>
            <a:endParaRPr lang="en-US" sz="1200" baseline="0" dirty="0" smtClean="0">
              <a:solidFill>
                <a:schemeClr val="accent5"/>
              </a:solidFill>
              <a:latin typeface="Bookman Old Style" pitchFamily="18" charset="0"/>
            </a:endParaRPr>
          </a:p>
          <a:p>
            <a:pPr marL="809625" indent="-352425">
              <a:buFont typeface="+mj-lt"/>
              <a:buAutoNum type="arabicParenBoth"/>
            </a:pPr>
            <a:r>
              <a:rPr lang="en-US" sz="1200" baseline="0" dirty="0" smtClean="0">
                <a:solidFill>
                  <a:schemeClr val="accent5"/>
                </a:solidFill>
                <a:latin typeface="Bookman Old Style" pitchFamily="18" charset="0"/>
              </a:rPr>
              <a:t>the expression “substantially the whole of the undertaking” in any financial year shall mean 25% or more of the value of the undertaking as per the audited balance sheet of the preceding financial year.</a:t>
            </a:r>
          </a:p>
          <a:p>
            <a:pPr marL="809625" indent="-352425">
              <a:buFont typeface="+mj-lt"/>
              <a:buNone/>
            </a:pPr>
            <a:endParaRPr lang="en-US" sz="1200"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sz="1200" dirty="0" smtClean="0">
              <a:latin typeface="Bookman Old Style" pitchFamily="18" charset="0"/>
            </a:endParaRPr>
          </a:p>
          <a:p>
            <a:pPr marL="809625" indent="-352425">
              <a:buNone/>
            </a:pPr>
            <a:r>
              <a:rPr lang="en-US" sz="1200" b="1" dirty="0" smtClean="0">
                <a:latin typeface="Bookman Old Style" pitchFamily="18" charset="0"/>
              </a:rPr>
              <a:t>Continued…….</a:t>
            </a:r>
          </a:p>
          <a:p>
            <a:pPr marL="809625" indent="-352425">
              <a:buNone/>
            </a:pPr>
            <a:endParaRPr lang="en-US" sz="1200" b="1" dirty="0" smtClean="0">
              <a:latin typeface="Bookman Old Style" pitchFamily="18" charset="0"/>
            </a:endParaRPr>
          </a:p>
          <a:p>
            <a:pPr>
              <a:buNone/>
            </a:pPr>
            <a:r>
              <a:rPr lang="en-US" sz="800" b="1" dirty="0" smtClean="0">
                <a:latin typeface="Bookman Old Style" pitchFamily="18" charset="0"/>
              </a:rPr>
              <a:t>Explanation:</a:t>
            </a:r>
          </a:p>
          <a:p>
            <a:pPr>
              <a:buNone/>
            </a:pPr>
            <a:endParaRPr lang="en-US" sz="800" b="1" dirty="0" smtClean="0">
              <a:latin typeface="Bookman Old Style" pitchFamily="18" charset="0"/>
            </a:endParaRPr>
          </a:p>
          <a:p>
            <a:pPr marL="809625" indent="-352425">
              <a:buFont typeface="+mj-lt"/>
              <a:buAutoNum type="arabicParenBoth"/>
            </a:pPr>
            <a:r>
              <a:rPr lang="en-US" sz="800" b="1" dirty="0" smtClean="0">
                <a:solidFill>
                  <a:schemeClr val="accent5"/>
                </a:solidFill>
                <a:latin typeface="Bookman Old Style" pitchFamily="18" charset="0"/>
              </a:rPr>
              <a:t>“Undertaking” </a:t>
            </a:r>
            <a:r>
              <a:rPr lang="en-US" sz="800" dirty="0" smtClean="0">
                <a:solidFill>
                  <a:schemeClr val="accent5"/>
                </a:solidFill>
                <a:latin typeface="Bookman Old Style" pitchFamily="18" charset="0"/>
              </a:rPr>
              <a:t>shall mean an undertaking in which the investment of the Company</a:t>
            </a:r>
            <a:r>
              <a:rPr lang="en-US" sz="800" baseline="0" dirty="0" smtClean="0">
                <a:solidFill>
                  <a:schemeClr val="accent5"/>
                </a:solidFill>
                <a:latin typeface="Bookman Old Style" pitchFamily="18" charset="0"/>
              </a:rPr>
              <a:t> exceeds 25% of its net worth as per the audited balance sheet of the preceding financial year or an undertaking which generates 25% of the total income of the company during the precious financial year.</a:t>
            </a:r>
          </a:p>
          <a:p>
            <a:pPr marL="809625" indent="-352425">
              <a:buFont typeface="+mj-lt"/>
              <a:buAutoNum type="arabicParenBoth"/>
            </a:pPr>
            <a:endParaRPr lang="en-US" sz="800" baseline="0" dirty="0" smtClean="0">
              <a:solidFill>
                <a:schemeClr val="accent5"/>
              </a:solidFill>
              <a:latin typeface="Bookman Old Style" pitchFamily="18" charset="0"/>
            </a:endParaRPr>
          </a:p>
          <a:p>
            <a:pPr marL="809625" indent="-352425">
              <a:buFont typeface="+mj-lt"/>
              <a:buAutoNum type="arabicParenBoth"/>
            </a:pPr>
            <a:r>
              <a:rPr lang="en-US" sz="800" baseline="0" dirty="0" smtClean="0">
                <a:solidFill>
                  <a:schemeClr val="accent5"/>
                </a:solidFill>
                <a:latin typeface="Bookman Old Style" pitchFamily="18" charset="0"/>
              </a:rPr>
              <a:t>the expression </a:t>
            </a:r>
            <a:r>
              <a:rPr lang="en-US" sz="800" b="1" baseline="0" dirty="0" smtClean="0">
                <a:solidFill>
                  <a:schemeClr val="accent5"/>
                </a:solidFill>
                <a:latin typeface="Bookman Old Style" pitchFamily="18" charset="0"/>
              </a:rPr>
              <a:t>“substantially the whole of the undertaking” </a:t>
            </a:r>
            <a:r>
              <a:rPr lang="en-US" sz="800" baseline="0" dirty="0" smtClean="0">
                <a:solidFill>
                  <a:schemeClr val="accent5"/>
                </a:solidFill>
                <a:latin typeface="Bookman Old Style" pitchFamily="18" charset="0"/>
              </a:rPr>
              <a:t>in any financial year shall mean 25% or more of the value of the undertaking as per the audited balance sheet of the preceding financial year.</a:t>
            </a:r>
          </a:p>
          <a:p>
            <a:pPr marL="809625" indent="-352425">
              <a:buFont typeface="+mj-lt"/>
              <a:buNone/>
            </a:pPr>
            <a:endParaRPr lang="en-US" sz="800" baseline="0" dirty="0" smtClean="0">
              <a:latin typeface="Bookman Old Style" pitchFamily="18" charset="0"/>
            </a:endParaRPr>
          </a:p>
          <a:p>
            <a:pPr>
              <a:buNone/>
            </a:pPr>
            <a:endParaRPr lang="en-US" sz="800" dirty="0" smtClean="0">
              <a:latin typeface="Bookman Old Style" pitchFamily="18" charset="0"/>
            </a:endParaRPr>
          </a:p>
          <a:p>
            <a:pPr marL="914400" indent="-457200" algn="just">
              <a:buFont typeface="+mj-lt"/>
              <a:buAutoNum type="arabicPeriod" startAt="3"/>
            </a:pPr>
            <a:r>
              <a:rPr lang="en-US" sz="1200" dirty="0" smtClean="0">
                <a:latin typeface="Bookman Old Style" pitchFamily="18" charset="0"/>
              </a:rPr>
              <a:t>To borrow money, where money to be borrowed, together with the money already borrowed will exceed the aggregate of paid up capital and free reserves. </a:t>
            </a:r>
          </a:p>
          <a:p>
            <a:pPr marL="914400" indent="-457200">
              <a:buFont typeface="+mj-lt"/>
              <a:buAutoNum type="arabicPeriod" startAt="3"/>
            </a:pPr>
            <a:endParaRPr lang="en-US" sz="1200" dirty="0" smtClean="0">
              <a:latin typeface="Bookman Old Style" pitchFamily="18" charset="0"/>
            </a:endParaRPr>
          </a:p>
          <a:p>
            <a:pPr marL="809625" indent="-352425" algn="just">
              <a:buFont typeface="+mj-lt"/>
              <a:buAutoNum type="arabicPeriod" startAt="3"/>
            </a:pPr>
            <a:r>
              <a:rPr lang="en-US" sz="1200" dirty="0" smtClean="0">
                <a:latin typeface="Bookman Old Style" pitchFamily="18" charset="0"/>
              </a:rPr>
              <a:t>To remit, or give time for the repayment of any debt due from a director.</a:t>
            </a:r>
          </a:p>
          <a:p>
            <a:pPr>
              <a:buNone/>
            </a:pPr>
            <a:endParaRPr lang="en-US" sz="1200" dirty="0" smtClean="0">
              <a:latin typeface="Bookman Old Style" pitchFamily="18" charset="0"/>
            </a:endParaRPr>
          </a:p>
          <a:p>
            <a:pPr>
              <a:buNone/>
            </a:pPr>
            <a:r>
              <a:rPr lang="en-US" sz="1200" dirty="0" smtClean="0">
                <a:latin typeface="Bookman Old Style" pitchFamily="18" charset="0"/>
              </a:rPr>
              <a:t> </a:t>
            </a:r>
            <a:endParaRPr lang="en-US" b="0"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sz="1400" dirty="0" smtClean="0">
              <a:latin typeface="Bookman Old Style" pitchFamily="18" charset="0"/>
            </a:endParaRPr>
          </a:p>
          <a:p>
            <a:pPr>
              <a:buFont typeface="Wingdings" pitchFamily="2" charset="2"/>
              <a:buChar char="v"/>
            </a:pPr>
            <a:r>
              <a:rPr lang="en-US" sz="1400" dirty="0" smtClean="0">
                <a:latin typeface="Bookman Old Style" pitchFamily="18" charset="0"/>
              </a:rPr>
              <a:t>Conditions, limits, particulars of the powers to be exercised by the Board to be stipulated in special resolution, including the conditions regarding the use, disposal or investment</a:t>
            </a:r>
            <a:r>
              <a:rPr lang="en-US" sz="1400" baseline="0" dirty="0" smtClean="0">
                <a:latin typeface="Bookman Old Style" pitchFamily="18" charset="0"/>
              </a:rPr>
              <a:t> of the sale proceeds which may result from the transactions, provided that, this clause shall not be deemed to authorize the company to effect any reduction in its capital except in accordance with the provisions in this Act.</a:t>
            </a:r>
            <a:endParaRPr lang="en-US" sz="1400" dirty="0" smtClean="0">
              <a:latin typeface="Bookman Old Style" pitchFamily="18" charset="0"/>
            </a:endParaRPr>
          </a:p>
          <a:p>
            <a:pPr>
              <a:buFont typeface="Wingdings" pitchFamily="2" charset="2"/>
              <a:buChar char="v"/>
            </a:pPr>
            <a:endParaRPr lang="en-US" sz="1400" dirty="0" smtClean="0">
              <a:latin typeface="Bookman Old Style" pitchFamily="18" charset="0"/>
            </a:endParaRPr>
          </a:p>
          <a:p>
            <a:pPr>
              <a:buFont typeface="Wingdings" pitchFamily="2" charset="2"/>
              <a:buChar char="v"/>
            </a:pPr>
            <a:r>
              <a:rPr lang="en-US" sz="1400" dirty="0" smtClean="0">
                <a:latin typeface="Bookman Old Style" pitchFamily="18" charset="0"/>
              </a:rPr>
              <a:t>Debt incurred by the Company in excess of the limit prescribed under sub section 1, shall be invalid, unless the lender proves that he has acted in a good faith.</a:t>
            </a:r>
          </a:p>
          <a:p>
            <a:pPr algn="just">
              <a:buFont typeface="Wingdings" pitchFamily="2" charset="2"/>
              <a:buNone/>
            </a:pPr>
            <a:endParaRPr lang="en-US" b="0"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buFont typeface="Wingdings" pitchFamily="2" charset="2"/>
              <a:buChar char="v"/>
            </a:pPr>
            <a:r>
              <a:rPr lang="en-US" b="1" baseline="0" dirty="0" smtClean="0">
                <a:latin typeface="Bookman Old Style" pitchFamily="18" charset="0"/>
              </a:rPr>
              <a:t> Condition </a:t>
            </a:r>
          </a:p>
          <a:p>
            <a:pPr algn="just">
              <a:buFont typeface="Wingdings" pitchFamily="2" charset="2"/>
              <a:buChar char="v"/>
            </a:pPr>
            <a:endParaRPr lang="en-US" b="1" baseline="0" dirty="0" smtClean="0">
              <a:latin typeface="Bookman Old Style" pitchFamily="18" charset="0"/>
            </a:endParaRPr>
          </a:p>
          <a:p>
            <a:pPr algn="just">
              <a:buFont typeface="Wingdings" pitchFamily="2" charset="2"/>
              <a:buNone/>
            </a:pPr>
            <a:r>
              <a:rPr lang="en-US" b="0" baseline="0" dirty="0" smtClean="0">
                <a:latin typeface="Bookman Old Style" pitchFamily="18" charset="0"/>
              </a:rPr>
              <a:t>Prior approval of the Company to be obtained if the aggregate amount of contribution exceeds in any financial year 5% of its average net profit for the 3 immediately preceding financial years.</a:t>
            </a:r>
          </a:p>
        </p:txBody>
      </p:sp>
      <p:sp>
        <p:nvSpPr>
          <p:cNvPr id="4" name="Slide Number Placeholder 3"/>
          <p:cNvSpPr>
            <a:spLocks noGrp="1"/>
          </p:cNvSpPr>
          <p:nvPr>
            <p:ph type="sldNum" sz="quarter" idx="10"/>
          </p:nvPr>
        </p:nvSpPr>
        <p:spPr/>
        <p:txBody>
          <a:bodyPr/>
          <a:lstStyle/>
          <a:p>
            <a:fld id="{DA1FC757-2CE0-484B-B625-5DAE3D955EEA}"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dirty="0" smtClean="0"/>
              <a:t>Requirements and Procedures under draft Rules:</a:t>
            </a:r>
          </a:p>
          <a:p>
            <a:pPr marL="850900" indent="-385763">
              <a:buFont typeface="+mj-lt"/>
              <a:buAutoNum type="arabicPeriod"/>
            </a:pPr>
            <a:r>
              <a:rPr lang="en-US" sz="1200" dirty="0" smtClean="0"/>
              <a:t>At least one Board meeting shall be attended in person, by every Director, in a financial year</a:t>
            </a:r>
          </a:p>
          <a:p>
            <a:pPr marL="850900" indent="-385763">
              <a:buFont typeface="+mj-lt"/>
              <a:buAutoNum type="arabicPeriod"/>
            </a:pPr>
            <a:endParaRPr lang="en-US" sz="800" dirty="0" smtClean="0"/>
          </a:p>
          <a:p>
            <a:pPr marL="801688" indent="-336550">
              <a:buFont typeface="+mj-lt"/>
              <a:buAutoNum type="arabicPeriod"/>
            </a:pPr>
            <a:r>
              <a:rPr lang="en-US" sz="1200" dirty="0" smtClean="0"/>
              <a:t> Notice of meeting shall be sent to all the directors</a:t>
            </a:r>
          </a:p>
          <a:p>
            <a:pPr marL="801688" indent="-336550">
              <a:buFont typeface="+mj-lt"/>
              <a:buAutoNum type="arabicPeriod"/>
            </a:pPr>
            <a:endParaRPr lang="en-US" sz="800" dirty="0" smtClean="0"/>
          </a:p>
          <a:p>
            <a:pPr marL="801688" indent="-336550">
              <a:buFont typeface="+mj-lt"/>
              <a:buAutoNum type="arabicPeriod"/>
            </a:pPr>
            <a:r>
              <a:rPr lang="en-US" sz="1200" dirty="0" smtClean="0"/>
              <a:t>Notice shall contain the option available for Directors to participate through video conference</a:t>
            </a:r>
          </a:p>
          <a:p>
            <a:pPr marL="801688" indent="-336550">
              <a:buFont typeface="+mj-lt"/>
              <a:buAutoNum type="arabicPeriod"/>
            </a:pPr>
            <a:endParaRPr lang="en-US" sz="800" dirty="0" smtClean="0"/>
          </a:p>
          <a:p>
            <a:pPr marL="801688" indent="-336550">
              <a:buFont typeface="+mj-lt"/>
              <a:buAutoNum type="arabicPeriod"/>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DA1FC757-2CE0-484B-B625-5DAE3D955EEA}"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buNone/>
            </a:pPr>
            <a:r>
              <a:rPr lang="en-US" sz="1200" b="1" i="1" u="sng" dirty="0" smtClean="0">
                <a:latin typeface="Bookman Old Style" pitchFamily="18" charset="0"/>
              </a:rPr>
              <a:t>182 (1):</a:t>
            </a:r>
          </a:p>
          <a:p>
            <a:pPr>
              <a:buNone/>
            </a:pPr>
            <a:endParaRPr lang="en-US" sz="1200" b="1" i="1" u="sng" dirty="0" smtClean="0">
              <a:latin typeface="Bookman Old Style" pitchFamily="18" charset="0"/>
            </a:endParaRPr>
          </a:p>
          <a:p>
            <a:pPr>
              <a:buNone/>
            </a:pPr>
            <a:r>
              <a:rPr lang="en-US" sz="1200" b="1" i="0" u="none" dirty="0" smtClean="0">
                <a:latin typeface="Bookman Old Style" pitchFamily="18" charset="0"/>
              </a:rPr>
              <a:t>Criteria:</a:t>
            </a:r>
          </a:p>
          <a:p>
            <a:r>
              <a:rPr lang="en-US" sz="1200" dirty="0" smtClean="0">
                <a:latin typeface="Bookman Old Style" pitchFamily="18" charset="0"/>
              </a:rPr>
              <a:t>A company other than a Government company and a company which has been in existence for less than 3 financial years, may contribute any amount, directly or indirectly, to any political party.</a:t>
            </a:r>
          </a:p>
          <a:p>
            <a:pPr>
              <a:buNone/>
            </a:pPr>
            <a:endParaRPr lang="en-US" sz="300" dirty="0" smtClean="0">
              <a:latin typeface="Bookman Old Style" pitchFamily="18" charset="0"/>
            </a:endParaRPr>
          </a:p>
          <a:p>
            <a:pPr algn="just">
              <a:buFont typeface="Wingdings" pitchFamily="2" charset="2"/>
              <a:buChar char="v"/>
            </a:pPr>
            <a:endParaRPr lang="en-US" b="0"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buNone/>
            </a:pPr>
            <a:r>
              <a:rPr lang="en-US" sz="1200" b="1" i="1" u="sng" dirty="0" smtClean="0">
                <a:latin typeface="Bookman Old Style" pitchFamily="18" charset="0"/>
              </a:rPr>
              <a:t>182 (1):</a:t>
            </a:r>
          </a:p>
          <a:p>
            <a:pPr>
              <a:buNone/>
            </a:pPr>
            <a:endParaRPr lang="en-US" sz="1200" b="1" i="1" u="sng" dirty="0" smtClean="0">
              <a:latin typeface="Bookman Old Style" pitchFamily="18" charset="0"/>
            </a:endParaRPr>
          </a:p>
          <a:p>
            <a:r>
              <a:rPr lang="en-US" sz="1200" b="1" dirty="0" smtClean="0">
                <a:latin typeface="Bookman Old Style" pitchFamily="18" charset="0"/>
              </a:rPr>
              <a:t>Limit: </a:t>
            </a:r>
          </a:p>
          <a:p>
            <a:pPr>
              <a:buNone/>
            </a:pPr>
            <a:r>
              <a:rPr lang="en-US" sz="1200" dirty="0" smtClean="0">
                <a:latin typeface="Bookman Old Style" pitchFamily="18" charset="0"/>
              </a:rPr>
              <a:t>Aggregate amount of contribution shall not exceed, in any financial year 7.5% of average net profit during the 3 preceding financial years.</a:t>
            </a:r>
          </a:p>
          <a:p>
            <a:pPr>
              <a:buNone/>
            </a:pPr>
            <a:endParaRPr lang="en-US" sz="1100" dirty="0" smtClean="0">
              <a:latin typeface="Bookman Old Style" pitchFamily="18" charset="0"/>
            </a:endParaRPr>
          </a:p>
          <a:p>
            <a:r>
              <a:rPr lang="en-US" sz="1200" dirty="0" smtClean="0">
                <a:latin typeface="Bookman Old Style" pitchFamily="18" charset="0"/>
              </a:rPr>
              <a:t>Prior approval of the Board by passing resolution at the meeting of</a:t>
            </a:r>
            <a:r>
              <a:rPr lang="en-US" sz="1200" baseline="0" dirty="0" smtClean="0">
                <a:latin typeface="Bookman Old Style" pitchFamily="18" charset="0"/>
              </a:rPr>
              <a:t> the Board of directors </a:t>
            </a:r>
            <a:r>
              <a:rPr lang="en-US" sz="1200" dirty="0" smtClean="0">
                <a:latin typeface="Bookman Old Style" pitchFamily="18" charset="0"/>
              </a:rPr>
              <a:t>is required for authorizing to make contribution under this section.</a:t>
            </a:r>
          </a:p>
          <a:p>
            <a:pPr algn="just">
              <a:buFont typeface="Wingdings" pitchFamily="2" charset="2"/>
              <a:buChar char="v"/>
            </a:pPr>
            <a:endParaRPr lang="en-US" b="0"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buNone/>
            </a:pPr>
            <a:r>
              <a:rPr lang="en-US" sz="1200" b="1" i="1" u="sng" dirty="0" smtClean="0">
                <a:latin typeface="Bookman Old Style" pitchFamily="18" charset="0"/>
              </a:rPr>
              <a:t>182 (3) &amp; (4):</a:t>
            </a:r>
          </a:p>
          <a:p>
            <a:endParaRPr lang="en-US" sz="1200" dirty="0" smtClean="0">
              <a:latin typeface="Bookman Old Style" pitchFamily="18" charset="0"/>
            </a:endParaRPr>
          </a:p>
          <a:p>
            <a:r>
              <a:rPr lang="en-US" sz="1200" b="1" dirty="0" smtClean="0">
                <a:latin typeface="Bookman Old Style" pitchFamily="18" charset="0"/>
              </a:rPr>
              <a:t>Disclosure:</a:t>
            </a:r>
          </a:p>
          <a:p>
            <a:endParaRPr lang="en-US" sz="1200" b="1" dirty="0" smtClean="0">
              <a:latin typeface="Bookman Old Style" pitchFamily="18" charset="0"/>
            </a:endParaRPr>
          </a:p>
          <a:p>
            <a:r>
              <a:rPr lang="en-US" sz="1200" dirty="0" smtClean="0">
                <a:latin typeface="Bookman Old Style" pitchFamily="18" charset="0"/>
              </a:rPr>
              <a:t>Disclosure of total amount contributed along with the name of the political party shall be made in the profit and loss account.</a:t>
            </a:r>
          </a:p>
          <a:p>
            <a:endParaRPr lang="en-US" sz="1200" dirty="0" smtClean="0">
              <a:latin typeface="Bookman Old Style" pitchFamily="18" charset="0"/>
            </a:endParaRPr>
          </a:p>
          <a:p>
            <a:r>
              <a:rPr lang="en-US" sz="1200" b="1" dirty="0" smtClean="0">
                <a:latin typeface="Bookman Old Style" pitchFamily="18" charset="0"/>
              </a:rPr>
              <a:t>In contravention of  this section:</a:t>
            </a:r>
          </a:p>
          <a:p>
            <a:pPr marL="738188" indent="-280988">
              <a:buFont typeface="Wingdings" pitchFamily="2" charset="2"/>
              <a:buChar char="ü"/>
            </a:pPr>
            <a:r>
              <a:rPr lang="en-US" sz="1200" dirty="0" smtClean="0">
                <a:latin typeface="Bookman Old Style" pitchFamily="18" charset="0"/>
              </a:rPr>
              <a:t>  The company shall be punishable with fine which may extend to 5 times the amount so contributed and</a:t>
            </a:r>
          </a:p>
          <a:p>
            <a:pPr marL="738188" indent="-280988">
              <a:buFont typeface="Wingdings" pitchFamily="2" charset="2"/>
              <a:buChar char="ü"/>
            </a:pPr>
            <a:endParaRPr lang="en-US" sz="1200" dirty="0" smtClean="0">
              <a:latin typeface="Bookman Old Style" pitchFamily="18" charset="0"/>
            </a:endParaRPr>
          </a:p>
          <a:p>
            <a:pPr marL="738188" indent="-280988">
              <a:buFont typeface="Wingdings" pitchFamily="2" charset="2"/>
              <a:buChar char="ü"/>
            </a:pPr>
            <a:r>
              <a:rPr lang="en-US" sz="1200" dirty="0" smtClean="0">
                <a:latin typeface="Bookman Old Style" pitchFamily="18" charset="0"/>
              </a:rPr>
              <a:t>Every officer in default shall be punishable with imprisonment for a term of 6 months and with fine which may extend to 5 times the total contribution made </a:t>
            </a:r>
          </a:p>
        </p:txBody>
      </p:sp>
      <p:sp>
        <p:nvSpPr>
          <p:cNvPr id="4" name="Slide Number Placeholder 3"/>
          <p:cNvSpPr>
            <a:spLocks noGrp="1"/>
          </p:cNvSpPr>
          <p:nvPr>
            <p:ph type="sldNum" sz="quarter" idx="10"/>
          </p:nvPr>
        </p:nvSpPr>
        <p:spPr/>
        <p:txBody>
          <a:bodyPr/>
          <a:lstStyle/>
          <a:p>
            <a:fld id="{DA1FC757-2CE0-484B-B625-5DAE3D955EEA}"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sz="1200" b="1" dirty="0" smtClean="0">
                <a:latin typeface="Bookman Old Style" pitchFamily="18" charset="0"/>
              </a:rPr>
              <a:t>Few clarifications:</a:t>
            </a:r>
          </a:p>
          <a:p>
            <a:pPr>
              <a:buNone/>
            </a:pPr>
            <a:endParaRPr lang="en-US" sz="1200" b="1" dirty="0" smtClean="0">
              <a:latin typeface="Bookman Old Style" pitchFamily="18" charset="0"/>
            </a:endParaRPr>
          </a:p>
          <a:p>
            <a:pPr>
              <a:buNone/>
            </a:pPr>
            <a:r>
              <a:rPr lang="en-US" sz="1200" dirty="0" smtClean="0">
                <a:latin typeface="Bookman Old Style" pitchFamily="18" charset="0"/>
              </a:rPr>
              <a:t>  - Contribution to any person for political purpose is not allowed.</a:t>
            </a:r>
          </a:p>
          <a:p>
            <a:pPr>
              <a:buNone/>
            </a:pPr>
            <a:endParaRPr lang="en-US" sz="1200" dirty="0" smtClean="0">
              <a:latin typeface="Bookman Old Style" pitchFamily="18" charset="0"/>
            </a:endParaRPr>
          </a:p>
          <a:p>
            <a:pPr>
              <a:buNone/>
            </a:pPr>
            <a:r>
              <a:rPr lang="en-US" sz="1200" dirty="0" smtClean="0">
                <a:latin typeface="Bookman Old Style" pitchFamily="18" charset="0"/>
              </a:rPr>
              <a:t>  - For the purpose of this section, “political Party” means a political party registered under Section 29A of the   Representation of the People Act, 1951</a:t>
            </a:r>
          </a:p>
          <a:p>
            <a:pPr>
              <a:buNone/>
            </a:pPr>
            <a:endParaRPr lang="en-US" sz="1200" dirty="0" smtClean="0">
              <a:latin typeface="Bookman Old Style" pitchFamily="18" charset="0"/>
            </a:endParaRPr>
          </a:p>
          <a:p>
            <a:pPr>
              <a:buNone/>
            </a:pPr>
            <a:r>
              <a:rPr lang="en-US" sz="1200" dirty="0" smtClean="0">
                <a:latin typeface="Bookman Old Style" pitchFamily="18" charset="0"/>
              </a:rPr>
              <a:t> </a:t>
            </a:r>
          </a:p>
          <a:p>
            <a:pPr>
              <a:buFontTx/>
              <a:buChar char="-"/>
            </a:pPr>
            <a:endParaRPr lang="en-US" sz="1200" dirty="0" smtClean="0">
              <a:latin typeface="Bookman Old Style" pitchFamily="18" charset="0"/>
            </a:endParaRPr>
          </a:p>
          <a:p>
            <a:pPr algn="just">
              <a:buFont typeface="Wingdings" pitchFamily="2" charset="2"/>
              <a:buChar char="v"/>
            </a:pPr>
            <a:endParaRPr lang="en-US" b="0"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buFont typeface="Wingdings" pitchFamily="2" charset="2"/>
              <a:buChar char="v"/>
            </a:pPr>
            <a:r>
              <a:rPr lang="en-US" b="1" baseline="0" dirty="0" smtClean="0">
                <a:latin typeface="Bookman Old Style" pitchFamily="18" charset="0"/>
              </a:rPr>
              <a:t>Power of the Board: </a:t>
            </a:r>
          </a:p>
          <a:p>
            <a:pPr algn="just">
              <a:buFont typeface="Wingdings" pitchFamily="2" charset="2"/>
              <a:buNone/>
            </a:pPr>
            <a:endParaRPr lang="en-US" b="1" baseline="0" dirty="0" smtClean="0">
              <a:latin typeface="Bookman Old Style" pitchFamily="18" charset="0"/>
            </a:endParaRPr>
          </a:p>
          <a:p>
            <a:pPr marL="0" marR="0" indent="0" algn="just" defTabSz="914400" rtl="0" eaLnBrk="1" fontAlgn="auto" latinLnBrk="0" hangingPunct="1">
              <a:lnSpc>
                <a:spcPct val="100000"/>
              </a:lnSpc>
              <a:spcBef>
                <a:spcPts val="0"/>
              </a:spcBef>
              <a:spcAft>
                <a:spcPts val="0"/>
              </a:spcAft>
              <a:buClrTx/>
              <a:buSzTx/>
              <a:buFontTx/>
              <a:buChar char="-"/>
              <a:tabLst/>
              <a:defRPr/>
            </a:pPr>
            <a:r>
              <a:rPr lang="en-US" sz="1200" dirty="0" smtClean="0">
                <a:latin typeface="Bookman Old Style" pitchFamily="18" charset="0"/>
              </a:rPr>
              <a:t>The Board of directors or any person or any authority exercising the powers of the Board</a:t>
            </a:r>
            <a:r>
              <a:rPr lang="en-US" sz="1200" baseline="0" dirty="0" smtClean="0">
                <a:latin typeface="Bookman Old Style" pitchFamily="18" charset="0"/>
              </a:rPr>
              <a:t> </a:t>
            </a:r>
            <a:r>
              <a:rPr lang="en-US" sz="1200" dirty="0" smtClean="0">
                <a:latin typeface="Bookman Old Style" pitchFamily="18" charset="0"/>
              </a:rPr>
              <a:t>or of the Company in general Meeting, may contribute such amount as it deem fit to the National Defense Fund or any other fund approved by the Central Government for defense.</a:t>
            </a:r>
          </a:p>
          <a:p>
            <a:pPr marL="0" marR="0" indent="0" algn="just" defTabSz="914400" rtl="0" eaLnBrk="1" fontAlgn="auto" latinLnBrk="0" hangingPunct="1">
              <a:lnSpc>
                <a:spcPct val="100000"/>
              </a:lnSpc>
              <a:spcBef>
                <a:spcPts val="0"/>
              </a:spcBef>
              <a:spcAft>
                <a:spcPts val="0"/>
              </a:spcAft>
              <a:buClrTx/>
              <a:buSzTx/>
              <a:buFontTx/>
              <a:buChar char="-"/>
              <a:tabLst/>
              <a:defRPr/>
            </a:pPr>
            <a:endParaRPr lang="en-US" sz="1200" dirty="0" smtClean="0">
              <a:latin typeface="Bookman Old Style" pitchFamily="18" charset="0"/>
            </a:endParaRPr>
          </a:p>
          <a:p>
            <a:pPr marL="0" marR="0" indent="0" algn="just" defTabSz="914400" rtl="0" eaLnBrk="1" fontAlgn="auto" latinLnBrk="0" hangingPunct="1">
              <a:lnSpc>
                <a:spcPct val="100000"/>
              </a:lnSpc>
              <a:spcBef>
                <a:spcPts val="0"/>
              </a:spcBef>
              <a:spcAft>
                <a:spcPts val="0"/>
              </a:spcAft>
              <a:buClrTx/>
              <a:buSzTx/>
              <a:buFontTx/>
              <a:buChar char="-"/>
              <a:tabLst/>
              <a:defRPr/>
            </a:pPr>
            <a:r>
              <a:rPr lang="en-US" sz="1200" dirty="0" smtClean="0">
                <a:latin typeface="Bookman Old Style" pitchFamily="18" charset="0"/>
              </a:rPr>
              <a:t> Such contribution shall not be in contravention with the provisions of Section180, 181</a:t>
            </a:r>
            <a:r>
              <a:rPr lang="en-US" sz="1200" baseline="0" dirty="0" smtClean="0">
                <a:latin typeface="Bookman Old Style" pitchFamily="18" charset="0"/>
              </a:rPr>
              <a:t> and Section 182 or any other provisions of this Act or in the memorandum or Articles of Association of the Company.</a:t>
            </a:r>
            <a:endParaRPr lang="en-US" sz="1200" dirty="0" smtClean="0">
              <a:latin typeface="Bookman Old Style" pitchFamily="18" charset="0"/>
            </a:endParaRPr>
          </a:p>
          <a:p>
            <a:pPr algn="just">
              <a:buFont typeface="Wingdings" pitchFamily="2" charset="2"/>
              <a:buChar char="v"/>
            </a:pPr>
            <a:endParaRPr lang="en-US" b="1" baseline="0" dirty="0" smtClean="0">
              <a:latin typeface="Bookman Old Style" pitchFamily="18" charset="0"/>
            </a:endParaRPr>
          </a:p>
          <a:p>
            <a:pPr>
              <a:buNone/>
            </a:pPr>
            <a:r>
              <a:rPr lang="en-US" sz="1200" b="1" i="0" u="none" dirty="0" smtClean="0">
                <a:latin typeface="Bookman Old Style" pitchFamily="18" charset="0"/>
              </a:rPr>
              <a:t>Disclosure:</a:t>
            </a:r>
          </a:p>
          <a:p>
            <a:pPr>
              <a:buNone/>
            </a:pPr>
            <a:endParaRPr lang="en-US" sz="1200" b="1" i="0" u="none" dirty="0" smtClean="0">
              <a:latin typeface="Bookman Old Style" pitchFamily="18" charset="0"/>
            </a:endParaRPr>
          </a:p>
          <a:p>
            <a:r>
              <a:rPr lang="en-US" sz="1200" dirty="0" smtClean="0">
                <a:latin typeface="Bookman Old Style" pitchFamily="18" charset="0"/>
              </a:rPr>
              <a:t>Disclosure in profit and Loss account shall be made, the total amount contributed to the Fund referred to in this section</a:t>
            </a:r>
            <a:endParaRPr lang="en-US" b="1" baseline="0" dirty="0" smtClean="0">
              <a:latin typeface="Bookman Old Style" pitchFamily="18" charset="0"/>
            </a:endParaRPr>
          </a:p>
          <a:p>
            <a:pPr algn="just">
              <a:buFont typeface="Wingdings" pitchFamily="2" charset="2"/>
              <a:buChar char="v"/>
            </a:pPr>
            <a:endParaRPr lang="en-US" b="1"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buFont typeface="Wingdings" pitchFamily="2" charset="2"/>
              <a:buChar char="v"/>
            </a:pPr>
            <a:r>
              <a:rPr lang="en-US" b="1" baseline="0" dirty="0" smtClean="0">
                <a:latin typeface="Bookman Old Style" pitchFamily="18" charset="0"/>
              </a:rPr>
              <a:t>Disclosure: </a:t>
            </a:r>
          </a:p>
          <a:p>
            <a:pPr algn="just">
              <a:buFont typeface="Wingdings" pitchFamily="2" charset="2"/>
              <a:buChar char="v"/>
            </a:pPr>
            <a:endParaRPr lang="en-US" b="1" baseline="0" dirty="0" smtClean="0">
              <a:latin typeface="Bookman Old Style" pitchFamily="18" charset="0"/>
            </a:endParaRPr>
          </a:p>
          <a:p>
            <a:r>
              <a:rPr lang="en-US" sz="1200" dirty="0" smtClean="0">
                <a:latin typeface="Bookman Old Style" pitchFamily="18" charset="0"/>
              </a:rPr>
              <a:t>Every Director shall:</a:t>
            </a:r>
          </a:p>
          <a:p>
            <a:endParaRPr lang="en-US" sz="1200" dirty="0" smtClean="0">
              <a:latin typeface="Bookman Old Style" pitchFamily="18" charset="0"/>
            </a:endParaRPr>
          </a:p>
          <a:p>
            <a:pPr marL="809625" indent="-352425">
              <a:buFont typeface="Wingdings" pitchFamily="2" charset="2"/>
              <a:buChar char="ü"/>
            </a:pPr>
            <a:r>
              <a:rPr lang="en-US" sz="1200" dirty="0" smtClean="0">
                <a:latin typeface="Bookman Old Style" pitchFamily="18" charset="0"/>
              </a:rPr>
              <a:t>At his first meeting of the Board in a Company; and </a:t>
            </a:r>
          </a:p>
          <a:p>
            <a:pPr marL="862013" indent="-404813" algn="just">
              <a:buFont typeface="Wingdings" pitchFamily="2" charset="2"/>
              <a:buChar char="ü"/>
            </a:pPr>
            <a:r>
              <a:rPr lang="en-US" sz="1200" dirty="0" smtClean="0">
                <a:latin typeface="Bookman Old Style" pitchFamily="18" charset="0"/>
              </a:rPr>
              <a:t>At the first meeting of the Board in  every financial year; or </a:t>
            </a:r>
          </a:p>
          <a:p>
            <a:pPr marL="862013" indent="-404813" algn="just">
              <a:buFont typeface="Wingdings" pitchFamily="2" charset="2"/>
              <a:buChar char="ü"/>
            </a:pPr>
            <a:r>
              <a:rPr lang="en-US" sz="1200" dirty="0" smtClean="0">
                <a:latin typeface="Bookman Old Style" pitchFamily="18" charset="0"/>
              </a:rPr>
              <a:t>wherever there is change in the disclosure already made, at the first meeting after such change;</a:t>
            </a:r>
          </a:p>
          <a:p>
            <a:pPr marL="862013" indent="-404813" algn="just">
              <a:buFont typeface="Wingdings" pitchFamily="2" charset="2"/>
              <a:buNone/>
            </a:pPr>
            <a:endParaRPr lang="en-US" sz="1200" dirty="0" smtClean="0">
              <a:latin typeface="Bookman Old Style" pitchFamily="18" charset="0"/>
            </a:endParaRPr>
          </a:p>
          <a:p>
            <a:pPr marL="457200" indent="0" algn="just">
              <a:buNone/>
            </a:pPr>
            <a:r>
              <a:rPr lang="en-US" sz="1200" dirty="0" smtClean="0">
                <a:latin typeface="Bookman Old Style" pitchFamily="18" charset="0"/>
              </a:rPr>
              <a:t>disclose his concern/interest in any other Company/Body corporate/firms/other associations, by giving notice in writing in </a:t>
            </a:r>
            <a:r>
              <a:rPr lang="en-US" sz="1200" b="1" dirty="0" smtClean="0">
                <a:latin typeface="Bookman Old Style" pitchFamily="18" charset="0"/>
              </a:rPr>
              <a:t>Form No. 12.1. [as prescribed under draft rules]</a:t>
            </a:r>
          </a:p>
          <a:p>
            <a:pPr marL="457200" indent="0" algn="just">
              <a:buNone/>
            </a:pPr>
            <a:endParaRPr lang="en-US" sz="1200" b="1" dirty="0" smtClean="0">
              <a:latin typeface="Bookman Old Style" pitchFamily="18" charset="0"/>
            </a:endParaRPr>
          </a:p>
          <a:p>
            <a:pPr marL="457200" marR="0" indent="0" algn="just" defTabSz="914400" rtl="0" eaLnBrk="1" fontAlgn="auto" latinLnBrk="0" hangingPunct="1">
              <a:lnSpc>
                <a:spcPct val="100000"/>
              </a:lnSpc>
              <a:spcBef>
                <a:spcPts val="0"/>
              </a:spcBef>
              <a:spcAft>
                <a:spcPts val="0"/>
              </a:spcAft>
              <a:buClrTx/>
              <a:buSzTx/>
              <a:buFont typeface="Wingdings" pitchFamily="2" charset="2"/>
              <a:buChar char="v"/>
              <a:tabLst/>
              <a:defRPr/>
            </a:pPr>
            <a:r>
              <a:rPr lang="en-US" sz="1200" dirty="0" smtClean="0">
                <a:latin typeface="Bookman Old Style" pitchFamily="18" charset="0"/>
              </a:rPr>
              <a:t> Notices received by Directors under this Section shall be preserved and kept at the registered for 8 years </a:t>
            </a:r>
            <a:r>
              <a:rPr lang="en-US" sz="1200" b="1" dirty="0" smtClean="0">
                <a:latin typeface="Bookman Old Style" pitchFamily="18" charset="0"/>
              </a:rPr>
              <a:t>as per the draft Rules.</a:t>
            </a:r>
          </a:p>
          <a:p>
            <a:pPr marL="457200" indent="0" algn="just">
              <a:buNone/>
            </a:pPr>
            <a:endParaRPr lang="en-US" sz="1200" b="1" dirty="0" smtClean="0">
              <a:latin typeface="Bookman Old Style" pitchFamily="18" charset="0"/>
            </a:endParaRPr>
          </a:p>
          <a:p>
            <a:pPr algn="just">
              <a:buFont typeface="Wingdings" pitchFamily="2" charset="2"/>
              <a:buNone/>
            </a:pPr>
            <a:endParaRPr lang="en-US" b="1"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buNone/>
            </a:pPr>
            <a:r>
              <a:rPr lang="en-US" sz="1400" b="1" i="1" u="sng" dirty="0" smtClean="0">
                <a:latin typeface="Bookman Old Style" pitchFamily="18" charset="0"/>
              </a:rPr>
              <a:t>184 (2):</a:t>
            </a:r>
          </a:p>
          <a:p>
            <a:pPr>
              <a:buNone/>
            </a:pPr>
            <a:endParaRPr lang="en-US" sz="1400" b="1" i="1" u="sng" dirty="0" smtClean="0">
              <a:latin typeface="Bookman Old Style" pitchFamily="18" charset="0"/>
            </a:endParaRPr>
          </a:p>
          <a:p>
            <a:r>
              <a:rPr lang="en-US" sz="1200" b="1" dirty="0" smtClean="0">
                <a:latin typeface="Bookman Old Style" pitchFamily="18" charset="0"/>
              </a:rPr>
              <a:t>Disclosure of interest/ concern in contract/  arrangement</a:t>
            </a:r>
          </a:p>
          <a:p>
            <a:endParaRPr lang="en-US" sz="1200" b="1" dirty="0" smtClean="0">
              <a:latin typeface="Bookman Old Style" pitchFamily="18" charset="0"/>
            </a:endParaRPr>
          </a:p>
          <a:p>
            <a:pPr>
              <a:buNone/>
            </a:pPr>
            <a:r>
              <a:rPr lang="en-US" sz="1200" dirty="0" smtClean="0">
                <a:latin typeface="Bookman Old Style" pitchFamily="18" charset="0"/>
              </a:rPr>
              <a:t> Every interested/concerned Director shall disclose the nature of interest/concern in any contract/arrangement, entered or to be entered with:</a:t>
            </a:r>
          </a:p>
          <a:p>
            <a:pPr>
              <a:buNone/>
            </a:pPr>
            <a:endParaRPr lang="en-US" sz="1200" dirty="0" smtClean="0">
              <a:latin typeface="Bookman Old Style" pitchFamily="18" charset="0"/>
            </a:endParaRPr>
          </a:p>
          <a:p>
            <a:pPr>
              <a:buFont typeface="Wingdings" pitchFamily="2" charset="2"/>
              <a:buChar char="Ø"/>
            </a:pPr>
            <a:r>
              <a:rPr lang="en-US" sz="1200" dirty="0" smtClean="0">
                <a:latin typeface="Bookman Old Style" pitchFamily="18" charset="0"/>
              </a:rPr>
              <a:t>A body corporate in which such director is a director holds more than 2% shares/ is a promoter/manager/ CEO of that body corporate</a:t>
            </a:r>
          </a:p>
          <a:p>
            <a:pPr>
              <a:buFont typeface="Wingdings" pitchFamily="2" charset="2"/>
              <a:buChar char="Ø"/>
            </a:pPr>
            <a:r>
              <a:rPr lang="en-US" sz="1200" dirty="0" smtClean="0">
                <a:latin typeface="Bookman Old Style" pitchFamily="18" charset="0"/>
              </a:rPr>
              <a:t>A firm in which such director is a partner/owner/member.</a:t>
            </a:r>
          </a:p>
          <a:p>
            <a:pPr algn="just">
              <a:buFont typeface="Wingdings" pitchFamily="2" charset="2"/>
              <a:buNone/>
            </a:pPr>
            <a:endParaRPr lang="en-US" b="1"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buFont typeface="Wingdings" pitchFamily="2" charset="2"/>
              <a:buChar char="v"/>
            </a:pPr>
            <a:endParaRPr lang="en-US" b="0"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buFont typeface="Wingdings" pitchFamily="2" charset="2"/>
              <a:buChar char="v"/>
            </a:pPr>
            <a:r>
              <a:rPr lang="en-US" sz="1200" b="1" dirty="0" smtClean="0">
                <a:latin typeface="Bookman Old Style" pitchFamily="18" charset="0"/>
              </a:rPr>
              <a:t> Voidable Contracts: </a:t>
            </a:r>
          </a:p>
          <a:p>
            <a:pPr>
              <a:buFont typeface="Wingdings" pitchFamily="2" charset="2"/>
              <a:buNone/>
            </a:pPr>
            <a:endParaRPr lang="en-US" sz="1200" b="1" dirty="0" smtClean="0">
              <a:latin typeface="Bookman Old Style" pitchFamily="18" charset="0"/>
            </a:endParaRPr>
          </a:p>
          <a:p>
            <a:pPr marL="52388" indent="12700">
              <a:buNone/>
            </a:pPr>
            <a:r>
              <a:rPr lang="en-US" sz="1200" dirty="0" smtClean="0">
                <a:latin typeface="Bookman Old Style" pitchFamily="18" charset="0"/>
              </a:rPr>
              <a:t>A contracted entered in to by the Company without disclosure under this section or with participation of interested director shall be voidable at the option of the company.</a:t>
            </a:r>
          </a:p>
          <a:p>
            <a:pPr algn="just">
              <a:buFont typeface="Wingdings" pitchFamily="2" charset="2"/>
              <a:buChar char="v"/>
            </a:pPr>
            <a:endParaRPr lang="en-US" b="0" baseline="0" dirty="0" smtClean="0">
              <a:latin typeface="Bookman Old Style" pitchFamily="18" charset="0"/>
            </a:endParaRPr>
          </a:p>
          <a:p>
            <a:pPr marL="52388" indent="12700">
              <a:buFont typeface="Wingdings" pitchFamily="2" charset="2"/>
              <a:buChar char="v"/>
            </a:pPr>
            <a:r>
              <a:rPr lang="en-US" sz="1200" b="1" dirty="0" smtClean="0">
                <a:latin typeface="Bookman Old Style" pitchFamily="18" charset="0"/>
              </a:rPr>
              <a:t> Contravention and Penalty</a:t>
            </a:r>
          </a:p>
          <a:p>
            <a:pPr marL="52388" indent="12700">
              <a:buFont typeface="Wingdings" pitchFamily="2" charset="2"/>
              <a:buNone/>
            </a:pPr>
            <a:endParaRPr lang="en-US" sz="1200" b="1" dirty="0" smtClean="0">
              <a:latin typeface="Bookman Old Style" pitchFamily="18" charset="0"/>
            </a:endParaRPr>
          </a:p>
          <a:p>
            <a:pPr marL="52388" indent="12700" algn="just">
              <a:buNone/>
            </a:pPr>
            <a:r>
              <a:rPr lang="en-US" sz="1200" dirty="0" smtClean="0">
                <a:latin typeface="Bookman Old Style" pitchFamily="18" charset="0"/>
              </a:rPr>
              <a:t>Director in default shall be punishable with imprisonment which may extend to 1 year or a fine which shall not be less than of Rs. 50,000  but which may</a:t>
            </a:r>
            <a:r>
              <a:rPr lang="en-US" sz="1200" baseline="0" dirty="0" smtClean="0">
                <a:latin typeface="Bookman Old Style" pitchFamily="18" charset="0"/>
              </a:rPr>
              <a:t> extend to </a:t>
            </a:r>
            <a:r>
              <a:rPr lang="en-US" sz="1200" dirty="0" smtClean="0">
                <a:latin typeface="Bookman Old Style" pitchFamily="18" charset="0"/>
              </a:rPr>
              <a:t>Rs. 1 Lakh or </a:t>
            </a:r>
            <a:r>
              <a:rPr lang="en-US" sz="1200" b="1" dirty="0" smtClean="0">
                <a:latin typeface="Bookman Old Style" pitchFamily="18" charset="0"/>
              </a:rPr>
              <a:t>with both.</a:t>
            </a:r>
          </a:p>
          <a:p>
            <a:pPr algn="just">
              <a:buFont typeface="Wingdings" pitchFamily="2" charset="2"/>
              <a:buChar char="v"/>
            </a:pPr>
            <a:endParaRPr lang="en-US" b="0"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buFont typeface="Wingdings" pitchFamily="2" charset="2"/>
              <a:buChar char="v"/>
            </a:pPr>
            <a:r>
              <a:rPr lang="en-US" b="0" baseline="0" dirty="0" smtClean="0">
                <a:latin typeface="Bookman Old Style" pitchFamily="18" charset="0"/>
              </a:rPr>
              <a:t> </a:t>
            </a:r>
            <a:r>
              <a:rPr lang="en-US" sz="1200" dirty="0" smtClean="0">
                <a:latin typeface="Bookman Old Style" pitchFamily="18" charset="0"/>
              </a:rPr>
              <a:t>No Company whether</a:t>
            </a:r>
            <a:r>
              <a:rPr lang="en-US" sz="1200" baseline="0" dirty="0" smtClean="0">
                <a:latin typeface="Bookman Old Style" pitchFamily="18" charset="0"/>
              </a:rPr>
              <a:t> public / private can give any loan (including loan represented by book debt) or provide any security’/ guarantee in connection with a loan to Director or any other person in whom he is interested, except as provided below:</a:t>
            </a:r>
          </a:p>
          <a:p>
            <a:pPr algn="just">
              <a:buFont typeface="Wingdings" pitchFamily="2" charset="2"/>
              <a:buChar char="v"/>
            </a:pPr>
            <a:endParaRPr lang="en-US" sz="1200" baseline="0" dirty="0" smtClean="0">
              <a:latin typeface="Bookman Old Style" pitchFamily="18" charset="0"/>
            </a:endParaRPr>
          </a:p>
          <a:p>
            <a:pPr algn="just">
              <a:buFont typeface="Wingdings" pitchFamily="2" charset="2"/>
              <a:buNone/>
            </a:pPr>
            <a:r>
              <a:rPr lang="en-US" sz="1200" baseline="0" dirty="0" smtClean="0">
                <a:latin typeface="Bookman Old Style" pitchFamily="18" charset="0"/>
              </a:rPr>
              <a:t>- Company can give loan to Managing Director/Whole – Time Director without approval of the Shareholder where the loan is given as a part of the condition of service extended by the Company to all its employees or where loan is approved by way of passing Special resolution.</a:t>
            </a:r>
            <a:endParaRPr lang="en-US" sz="1200" dirty="0" smtClean="0">
              <a:latin typeface="Bookman Old Style" pitchFamily="18" charset="0"/>
            </a:endParaRPr>
          </a:p>
          <a:p>
            <a:pPr algn="just">
              <a:buFont typeface="Wingdings" pitchFamily="2" charset="2"/>
              <a:buChar char="v"/>
            </a:pPr>
            <a:endParaRPr lang="en-US" sz="1200" b="0" baseline="0" dirty="0" smtClean="0">
              <a:latin typeface="Bookman Old Style" pitchFamily="18" charset="0"/>
            </a:endParaRP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en-US" b="0" baseline="0" dirty="0" smtClean="0">
                <a:latin typeface="Bookman Old Style" pitchFamily="18" charset="0"/>
              </a:rPr>
              <a:t>- </a:t>
            </a:r>
            <a:r>
              <a:rPr lang="en-US" sz="1200" dirty="0" smtClean="0">
                <a:latin typeface="Bookman Old Style" pitchFamily="18" charset="0"/>
              </a:rPr>
              <a:t>In ordinary course of business, giving loan/ providing guarantee/securities for the due repayment of any loan for which interest is charged at a rate not less than Bank rate declared by RBI.</a:t>
            </a:r>
          </a:p>
          <a:p>
            <a:pPr algn="just">
              <a:buFont typeface="Wingdings" pitchFamily="2" charset="2"/>
              <a:buNone/>
            </a:pPr>
            <a:endParaRPr lang="en-US" b="0"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52425" indent="-352425">
              <a:buAutoNum type="arabicPeriod" startAt="5"/>
            </a:pPr>
            <a:endParaRPr lang="en-US" sz="1200" dirty="0" smtClean="0"/>
          </a:p>
          <a:p>
            <a:pPr marL="352425" indent="-352425">
              <a:buNone/>
            </a:pPr>
            <a:r>
              <a:rPr lang="en-US" sz="1200" dirty="0" smtClean="0"/>
              <a:t>4.     Directors participating through video conference, shall send the confirmation at least 3 days prior to the scheduled date of meeting</a:t>
            </a:r>
          </a:p>
          <a:p>
            <a:pPr marL="352425" indent="-352425">
              <a:buAutoNum type="arabicPeriod" startAt="5"/>
            </a:pPr>
            <a:r>
              <a:rPr lang="en-US" sz="1200" dirty="0" smtClean="0"/>
              <a:t>In case of meeting of Board through video conference, meeting of then Board shall be deemed to be held at the place as mentioned in the notice of such meeting</a:t>
            </a:r>
          </a:p>
          <a:p>
            <a:pPr marL="352425" indent="-352425">
              <a:buNone/>
            </a:pPr>
            <a:endParaRPr lang="en-US" sz="1200" dirty="0" smtClean="0"/>
          </a:p>
          <a:p>
            <a:pPr marL="352425" indent="-352425">
              <a:buAutoNum type="arabicPeriod" startAt="6"/>
            </a:pPr>
            <a:r>
              <a:rPr lang="en-US" sz="1200" dirty="0" smtClean="0"/>
              <a:t>At the end of the meeting the summary of the meeting proceedings shall be announced along with the names of Directors who have assented/dissented the from decisions</a:t>
            </a:r>
          </a:p>
          <a:p>
            <a:pPr marL="352425" indent="-352425">
              <a:buNone/>
            </a:pPr>
            <a:endParaRPr lang="en-US" sz="1200" dirty="0" smtClean="0"/>
          </a:p>
        </p:txBody>
      </p:sp>
      <p:sp>
        <p:nvSpPr>
          <p:cNvPr id="4" name="Slide Number Placeholder 3"/>
          <p:cNvSpPr>
            <a:spLocks noGrp="1"/>
          </p:cNvSpPr>
          <p:nvPr>
            <p:ph type="sldNum" sz="quarter" idx="10"/>
          </p:nvPr>
        </p:nvSpPr>
        <p:spPr/>
        <p:txBody>
          <a:bodyPr/>
          <a:lstStyle/>
          <a:p>
            <a:fld id="{DA1FC757-2CE0-484B-B625-5DAE3D955EEA}"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buFont typeface="Wingdings" pitchFamily="2" charset="2"/>
              <a:buChar char="v"/>
            </a:pPr>
            <a:endParaRPr lang="en-US" b="0"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buFont typeface="Wingdings" pitchFamily="2" charset="2"/>
              <a:buChar char="v"/>
            </a:pPr>
            <a:endParaRPr lang="en-US" b="0"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r>
              <a:rPr lang="en-US" sz="1200" dirty="0" smtClean="0">
                <a:latin typeface="Bookman Old Style" pitchFamily="18" charset="0"/>
              </a:rPr>
              <a:t>Without prejudice to the provisions contained in this Act, a company, unless otherwise prescribed, make investment through not more than 2 layers of investment companies</a:t>
            </a:r>
          </a:p>
          <a:p>
            <a:endParaRPr lang="en-US" sz="800" dirty="0" smtClean="0">
              <a:latin typeface="Bookman Old Style" pitchFamily="18" charset="0"/>
            </a:endParaRPr>
          </a:p>
          <a:p>
            <a:r>
              <a:rPr lang="en-US" sz="1200" b="1" dirty="0" smtClean="0">
                <a:latin typeface="Bookman Old Style" pitchFamily="18" charset="0"/>
              </a:rPr>
              <a:t>Exception: </a:t>
            </a:r>
          </a:p>
          <a:p>
            <a:endParaRPr lang="en-US" sz="1200" b="1" dirty="0" smtClean="0">
              <a:latin typeface="Bookman Old Style" pitchFamily="18" charset="0"/>
            </a:endParaRPr>
          </a:p>
          <a:p>
            <a:pPr algn="just">
              <a:buFont typeface="Wingdings" pitchFamily="2" charset="2"/>
              <a:buChar char="ü"/>
            </a:pPr>
            <a:r>
              <a:rPr lang="en-US" sz="1200" dirty="0" smtClean="0">
                <a:latin typeface="Bookman Old Style" pitchFamily="18" charset="0"/>
              </a:rPr>
              <a:t> A company acquiring any other company incorporated outside India and having investment subsidiary more than 2 layers as per the law of that country</a:t>
            </a:r>
          </a:p>
          <a:p>
            <a:pPr>
              <a:buFont typeface="Wingdings" pitchFamily="2" charset="2"/>
              <a:buChar char="ü"/>
            </a:pPr>
            <a:endParaRPr lang="en-US" sz="800" dirty="0" smtClean="0">
              <a:latin typeface="Bookman Old Style" pitchFamily="18" charset="0"/>
            </a:endParaRPr>
          </a:p>
          <a:p>
            <a:pPr algn="just">
              <a:buFont typeface="Wingdings" pitchFamily="2" charset="2"/>
              <a:buChar char="ü"/>
            </a:pPr>
            <a:r>
              <a:rPr lang="en-US" sz="1200" dirty="0" smtClean="0">
                <a:latin typeface="Bookman Old Style" pitchFamily="18" charset="0"/>
              </a:rPr>
              <a:t> Having any investment subsidiary by a subsidiary company for the purpose of meeting any requirement.</a:t>
            </a:r>
          </a:p>
          <a:p>
            <a:pPr algn="just">
              <a:buFont typeface="Wingdings" pitchFamily="2" charset="2"/>
              <a:buChar char="v"/>
            </a:pPr>
            <a:endParaRPr lang="en-US" b="0"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buFont typeface="Wingdings" pitchFamily="2" charset="2"/>
              <a:buChar char="v"/>
            </a:pPr>
            <a:endParaRPr lang="en-US" b="0"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buFont typeface="Wingdings" pitchFamily="2" charset="2"/>
              <a:buChar char="v"/>
            </a:pPr>
            <a:r>
              <a:rPr lang="en-US" b="1" baseline="0" dirty="0" smtClean="0">
                <a:latin typeface="Bookman Old Style" pitchFamily="18" charset="0"/>
              </a:rPr>
              <a:t> Providing Loan Exceeding the limit:</a:t>
            </a:r>
          </a:p>
          <a:p>
            <a:pPr algn="just">
              <a:buFont typeface="Wingdings" pitchFamily="2" charset="2"/>
              <a:buChar char="v"/>
            </a:pPr>
            <a:endParaRPr lang="en-US" b="1" baseline="0" dirty="0" smtClean="0">
              <a:latin typeface="Bookman Old Style" pitchFamily="18" charset="0"/>
            </a:endParaRPr>
          </a:p>
          <a:p>
            <a:pPr algn="just">
              <a:buFont typeface="Wingdings" pitchFamily="2" charset="2"/>
              <a:buNone/>
            </a:pPr>
            <a:r>
              <a:rPr lang="en-US" b="0" baseline="0" dirty="0" smtClean="0">
                <a:latin typeface="Bookman Old Style" pitchFamily="18" charset="0"/>
              </a:rPr>
              <a:t>Prior approval of the Members via Special Resolution at a general meeting is required for giving any loan/ guarantee/ security exceeding the limit specified in the sub section 2 of Section 186.</a:t>
            </a:r>
          </a:p>
          <a:p>
            <a:pPr algn="just">
              <a:buFont typeface="Wingdings" pitchFamily="2" charset="2"/>
              <a:buChar char="v"/>
            </a:pPr>
            <a:endParaRPr lang="en-US" b="0" baseline="0" dirty="0" smtClean="0">
              <a:latin typeface="Bookman Old Style" pitchFamily="18" charset="0"/>
            </a:endParaRPr>
          </a:p>
          <a:p>
            <a:pPr algn="just">
              <a:buFont typeface="Wingdings" pitchFamily="2" charset="2"/>
              <a:buChar char="v"/>
            </a:pPr>
            <a:r>
              <a:rPr lang="en-US" b="1" baseline="0" dirty="0" smtClean="0">
                <a:latin typeface="Bookman Old Style" pitchFamily="18" charset="0"/>
              </a:rPr>
              <a:t>Disclosure:</a:t>
            </a:r>
          </a:p>
          <a:p>
            <a:pPr algn="just">
              <a:buFont typeface="Wingdings" pitchFamily="2" charset="2"/>
              <a:buNone/>
            </a:pPr>
            <a:endParaRPr lang="en-US" b="0" baseline="0" dirty="0" smtClean="0">
              <a:latin typeface="Bookman Old Style" pitchFamily="18" charset="0"/>
            </a:endParaRPr>
          </a:p>
          <a:p>
            <a:pPr algn="just">
              <a:buFont typeface="Wingdings" pitchFamily="2" charset="2"/>
              <a:buNone/>
            </a:pPr>
            <a:r>
              <a:rPr lang="en-US" b="0" baseline="0" dirty="0" smtClean="0">
                <a:latin typeface="Bookman Old Style" pitchFamily="18" charset="0"/>
              </a:rPr>
              <a:t>The Company shall disclose to the members in the financial statements  </a:t>
            </a:r>
          </a:p>
          <a:p>
            <a:pPr algn="just">
              <a:buFont typeface="Wingdings" pitchFamily="2" charset="2"/>
              <a:buNone/>
            </a:pPr>
            <a:endParaRPr lang="en-US" b="0" baseline="0" dirty="0" smtClean="0">
              <a:latin typeface="Bookman Old Style" pitchFamily="18" charset="0"/>
            </a:endParaRPr>
          </a:p>
          <a:p>
            <a:pPr algn="just">
              <a:buFont typeface="Wingdings" pitchFamily="2" charset="2"/>
              <a:buChar char="ü"/>
            </a:pPr>
            <a:r>
              <a:rPr lang="en-US" b="0" baseline="0" dirty="0" smtClean="0">
                <a:latin typeface="Bookman Old Style" pitchFamily="18" charset="0"/>
              </a:rPr>
              <a:t> the full particulars of the loan given, investment made or guarantee given or security provided </a:t>
            </a:r>
          </a:p>
          <a:p>
            <a:pPr algn="just">
              <a:buFont typeface="Wingdings" pitchFamily="2" charset="2"/>
              <a:buChar char="ü"/>
            </a:pPr>
            <a:r>
              <a:rPr lang="en-US" b="0" baseline="0" dirty="0" smtClean="0">
                <a:latin typeface="Bookman Old Style" pitchFamily="18" charset="0"/>
              </a:rPr>
              <a:t> the purpose for which the loan or guarantee or security is proposed to be utilized by the recipient of the loan or guarantee.</a:t>
            </a:r>
          </a:p>
        </p:txBody>
      </p:sp>
      <p:sp>
        <p:nvSpPr>
          <p:cNvPr id="4" name="Slide Number Placeholder 3"/>
          <p:cNvSpPr>
            <a:spLocks noGrp="1"/>
          </p:cNvSpPr>
          <p:nvPr>
            <p:ph type="sldNum" sz="quarter" idx="10"/>
          </p:nvPr>
        </p:nvSpPr>
        <p:spPr/>
        <p:txBody>
          <a:bodyPr/>
          <a:lstStyle/>
          <a:p>
            <a:fld id="{DA1FC757-2CE0-484B-B625-5DAE3D955EEA}" type="slidenum">
              <a:rPr lang="en-US" smtClean="0"/>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buFont typeface="Wingdings" pitchFamily="2" charset="2"/>
              <a:buChar char="v"/>
            </a:pPr>
            <a:endParaRPr lang="en-US" b="0"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buFont typeface="Wingdings" pitchFamily="2" charset="2"/>
              <a:buChar char="v"/>
            </a:pPr>
            <a:endParaRPr lang="en-US" b="0"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buFont typeface="Wingdings" pitchFamily="2" charset="2"/>
              <a:buChar char="v"/>
            </a:pPr>
            <a:endParaRPr lang="en-US" b="0"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buFont typeface="Wingdings" pitchFamily="2" charset="2"/>
              <a:buChar char="v"/>
            </a:pPr>
            <a:endParaRPr lang="en-US" b="0"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58</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sz="1200" b="1" i="1" u="sng" dirty="0" smtClean="0">
                <a:latin typeface="Bookman Old Style" pitchFamily="18" charset="0"/>
              </a:rPr>
              <a:t>Other Aspects/New Aspects:</a:t>
            </a:r>
          </a:p>
          <a:p>
            <a:pPr>
              <a:buNone/>
            </a:pPr>
            <a:endParaRPr lang="en-US" sz="800" b="1" i="1" u="sng" dirty="0" smtClean="0">
              <a:latin typeface="Bookman Old Style" pitchFamily="18" charset="0"/>
            </a:endParaRPr>
          </a:p>
          <a:p>
            <a:pPr algn="just">
              <a:buFont typeface="Wingdings" pitchFamily="2" charset="2"/>
              <a:buChar char="ü"/>
            </a:pPr>
            <a:r>
              <a:rPr lang="en-US" sz="1200" dirty="0" smtClean="0">
                <a:latin typeface="Bookman Old Style" pitchFamily="18" charset="0"/>
              </a:rPr>
              <a:t>Any intermediary associated with Capital market can not take inter corporate loan exceeding the limit as may be prescribed.</a:t>
            </a:r>
          </a:p>
          <a:p>
            <a:pPr algn="just">
              <a:buFont typeface="Wingdings" pitchFamily="2" charset="2"/>
              <a:buChar char="ü"/>
            </a:pPr>
            <a:endParaRPr lang="en-US" sz="1100" dirty="0" smtClean="0">
              <a:latin typeface="Bookman Old Style" pitchFamily="18" charset="0"/>
            </a:endParaRPr>
          </a:p>
          <a:p>
            <a:pPr algn="just">
              <a:buFont typeface="Wingdings" pitchFamily="2" charset="2"/>
              <a:buChar char="ü"/>
            </a:pPr>
            <a:r>
              <a:rPr lang="en-US" sz="1200" dirty="0" smtClean="0">
                <a:latin typeface="Bookman Old Style" pitchFamily="18" charset="0"/>
              </a:rPr>
              <a:t>A NBFC whose business is acquisition of shares and securities, shall be exempt from the provisions of this Section, in respect of subscription or acquisition of securities.</a:t>
            </a:r>
          </a:p>
          <a:p>
            <a:pPr algn="just">
              <a:buFont typeface="Wingdings" pitchFamily="2" charset="2"/>
              <a:buChar char="ü"/>
            </a:pPr>
            <a:endParaRPr lang="en-US" sz="1200" dirty="0" smtClean="0">
              <a:latin typeface="Bookman Old Style" pitchFamily="18" charset="0"/>
            </a:endParaRPr>
          </a:p>
          <a:p>
            <a:pPr marL="0" marR="0" indent="0" algn="just"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200" dirty="0" smtClean="0">
                <a:latin typeface="Bookman Old Style" pitchFamily="18" charset="0"/>
              </a:rPr>
              <a:t>The power of the Board to give inter corporate loan without obtaining previously authorized by a Special resolution under some circumstances has been dispensed with.</a:t>
            </a:r>
          </a:p>
          <a:p>
            <a:pPr algn="just">
              <a:buFont typeface="Wingdings" pitchFamily="2" charset="2"/>
              <a:buChar char="ü"/>
            </a:pPr>
            <a:endParaRPr lang="en-US" sz="1200" dirty="0" smtClean="0">
              <a:latin typeface="Bookman Old Style" pitchFamily="18" charset="0"/>
            </a:endParaRPr>
          </a:p>
          <a:p>
            <a:pPr algn="just">
              <a:buFont typeface="Wingdings" pitchFamily="2" charset="2"/>
              <a:buChar char="v"/>
            </a:pPr>
            <a:endParaRPr lang="en-US" b="0"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59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52425" indent="-352425">
              <a:buAutoNum type="arabicPeriod" startAt="7"/>
            </a:pPr>
            <a:r>
              <a:rPr lang="en-US" sz="1200" dirty="0" smtClean="0"/>
              <a:t>Draft minutes to be circulated among all the Directors within 7 days of the meeting in writing/electronic mode.</a:t>
            </a:r>
          </a:p>
          <a:p>
            <a:pPr marL="352425" indent="-352425">
              <a:buNone/>
            </a:pPr>
            <a:endParaRPr lang="en-US" sz="1200" dirty="0" smtClean="0"/>
          </a:p>
          <a:p>
            <a:pPr marL="352425" indent="-352425"/>
            <a:r>
              <a:rPr lang="en-US" sz="1200" dirty="0" smtClean="0"/>
              <a:t>8.     Every Director shall give comment on the accuracy of the recordings of minutes in draft circulated, within 7 days, failing of which, his approval shall be presumed</a:t>
            </a:r>
            <a:endParaRPr lang="en-US" dirty="0" smtClean="0"/>
          </a:p>
          <a:p>
            <a:endParaRPr lang="en-US" dirty="0"/>
          </a:p>
        </p:txBody>
      </p:sp>
      <p:sp>
        <p:nvSpPr>
          <p:cNvPr id="4" name="Slide Number Placeholder 3"/>
          <p:cNvSpPr>
            <a:spLocks noGrp="1"/>
          </p:cNvSpPr>
          <p:nvPr>
            <p:ph type="sldNum" sz="quarter" idx="10"/>
          </p:nvPr>
        </p:nvSpPr>
        <p:spPr/>
        <p:txBody>
          <a:bodyPr/>
          <a:lstStyle/>
          <a:p>
            <a:fld id="{DA1FC757-2CE0-484B-B625-5DAE3D955EEA}" type="slidenum">
              <a:rPr lang="en-US" smtClean="0"/>
              <a:pPr/>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sz="1200" b="1" i="1" u="sng" dirty="0" smtClean="0">
                <a:latin typeface="Bookman Old Style" pitchFamily="18" charset="0"/>
              </a:rPr>
              <a:t>Other Aspects/New Aspects:</a:t>
            </a:r>
          </a:p>
          <a:p>
            <a:pPr>
              <a:buNone/>
            </a:pPr>
            <a:endParaRPr lang="en-US" sz="800" b="1" i="1" u="sng" dirty="0" smtClean="0">
              <a:latin typeface="Bookman Old Style" pitchFamily="18" charset="0"/>
            </a:endParaRPr>
          </a:p>
          <a:p>
            <a:pPr>
              <a:buNone/>
            </a:pPr>
            <a:r>
              <a:rPr lang="en-US" sz="800" b="0" i="0" u="none" dirty="0" smtClean="0">
                <a:latin typeface="Bookman Old Style" pitchFamily="18" charset="0"/>
              </a:rPr>
              <a:t>The exemption given to following from under the Companies Act, 1956 has been dispensed with:</a:t>
            </a:r>
          </a:p>
          <a:p>
            <a:pPr>
              <a:buNone/>
            </a:pPr>
            <a:endParaRPr lang="en-US" sz="800" b="0" i="0" u="none" dirty="0" smtClean="0">
              <a:latin typeface="Bookman Old Style" pitchFamily="18" charset="0"/>
            </a:endParaRPr>
          </a:p>
          <a:p>
            <a:pPr>
              <a:buFont typeface="Wingdings" pitchFamily="2" charset="2"/>
              <a:buChar char="ü"/>
            </a:pPr>
            <a:r>
              <a:rPr lang="en-US" sz="800" b="0" i="0" u="none" baseline="0" dirty="0" smtClean="0">
                <a:latin typeface="Bookman Old Style" pitchFamily="18" charset="0"/>
              </a:rPr>
              <a:t> Private Company</a:t>
            </a:r>
          </a:p>
          <a:p>
            <a:pPr>
              <a:buFont typeface="Wingdings" pitchFamily="2" charset="2"/>
              <a:buChar char="ü"/>
            </a:pPr>
            <a:r>
              <a:rPr lang="en-US" sz="800" b="0" i="0" u="none" baseline="0" dirty="0" smtClean="0">
                <a:latin typeface="Bookman Old Style" pitchFamily="18" charset="0"/>
              </a:rPr>
              <a:t>Acquisition by holding company by way of subscription, purchase or otherwise the securities of its wholly owned subsidiary has been dispensed with.</a:t>
            </a:r>
          </a:p>
          <a:p>
            <a:pPr>
              <a:buFont typeface="Wingdings" pitchFamily="2" charset="2"/>
              <a:buChar char="ü"/>
            </a:pPr>
            <a:r>
              <a:rPr lang="en-US" sz="800" b="0" i="0" u="none" baseline="0" dirty="0" smtClean="0">
                <a:latin typeface="Bookman Old Style" pitchFamily="18" charset="0"/>
              </a:rPr>
              <a:t>Loan made by holding company to its wholly owned subsidiary; and </a:t>
            </a:r>
          </a:p>
          <a:p>
            <a:pPr>
              <a:buFont typeface="Wingdings" pitchFamily="2" charset="2"/>
              <a:buChar char="ü"/>
            </a:pPr>
            <a:r>
              <a:rPr lang="en-US" sz="800" b="0" i="0" u="none" baseline="0" dirty="0" smtClean="0">
                <a:latin typeface="Bookman Old Style" pitchFamily="18" charset="0"/>
              </a:rPr>
              <a:t>To any guarantee/ security provided by a holding company in respect of any loan made to its wholly owned subsidiary.</a:t>
            </a:r>
            <a:endParaRPr lang="en-US" sz="800" b="0" i="0" u="none"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60</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buFont typeface="Wingdings" pitchFamily="2" charset="2"/>
              <a:buChar char="v"/>
            </a:pPr>
            <a:endParaRPr lang="en-US" b="0"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61</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buFont typeface="Wingdings" pitchFamily="2" charset="2"/>
              <a:buChar char="v"/>
            </a:pPr>
            <a:endParaRPr lang="en-US" b="0"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62</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buFont typeface="Wingdings" pitchFamily="2" charset="2"/>
              <a:buChar char="v"/>
            </a:pPr>
            <a:r>
              <a:rPr lang="en-US" sz="1200" dirty="0" smtClean="0">
                <a:latin typeface="Bookman Old Style" pitchFamily="18" charset="0"/>
              </a:rPr>
              <a:t>Approval of the Board by passing resolution at the meeting is required to enter in to contract with related party with respect to :</a:t>
            </a:r>
          </a:p>
          <a:p>
            <a:pPr>
              <a:buFont typeface="Wingdings" pitchFamily="2" charset="2"/>
              <a:buChar char="ü"/>
            </a:pPr>
            <a:r>
              <a:rPr lang="en-US" sz="1200" dirty="0" smtClean="0">
                <a:latin typeface="Bookman Old Style" pitchFamily="18" charset="0"/>
              </a:rPr>
              <a:t>Sale/purchase/supply of any goods or materials</a:t>
            </a:r>
          </a:p>
          <a:p>
            <a:pPr>
              <a:buFont typeface="Wingdings" pitchFamily="2" charset="2"/>
              <a:buChar char="ü"/>
            </a:pPr>
            <a:r>
              <a:rPr lang="en-US" sz="1200" dirty="0" smtClean="0">
                <a:latin typeface="Bookman Old Style" pitchFamily="18" charset="0"/>
              </a:rPr>
              <a:t>Selling/otherwise disposing of, buying property of any kind</a:t>
            </a:r>
          </a:p>
          <a:p>
            <a:pPr>
              <a:buFont typeface="Wingdings" pitchFamily="2" charset="2"/>
              <a:buChar char="ü"/>
            </a:pPr>
            <a:r>
              <a:rPr lang="en-US" sz="1200" dirty="0" smtClean="0">
                <a:latin typeface="Bookman Old Style" pitchFamily="18" charset="0"/>
              </a:rPr>
              <a:t>Leasing of property of any kind</a:t>
            </a:r>
          </a:p>
          <a:p>
            <a:pPr>
              <a:buFont typeface="Wingdings" pitchFamily="2" charset="2"/>
              <a:buChar char="ü"/>
            </a:pPr>
            <a:r>
              <a:rPr lang="en-US" sz="1200" dirty="0" smtClean="0">
                <a:latin typeface="Bookman Old Style" pitchFamily="18" charset="0"/>
              </a:rPr>
              <a:t>Availing/rendering of any services</a:t>
            </a:r>
          </a:p>
          <a:p>
            <a:pPr>
              <a:buFont typeface="Wingdings" pitchFamily="2" charset="2"/>
              <a:buChar char="ü"/>
            </a:pPr>
            <a:r>
              <a:rPr lang="en-US" sz="1200" dirty="0" smtClean="0">
                <a:latin typeface="Bookman Old Style" pitchFamily="18" charset="0"/>
              </a:rPr>
              <a:t>Appointment of any agent for purchase/sale of goods/services/property</a:t>
            </a:r>
          </a:p>
          <a:p>
            <a:pPr>
              <a:buFont typeface="Wingdings" pitchFamily="2" charset="2"/>
              <a:buChar char="ü"/>
            </a:pPr>
            <a:r>
              <a:rPr lang="en-US" sz="1200" dirty="0" smtClean="0">
                <a:latin typeface="Bookman Old Style" pitchFamily="18" charset="0"/>
              </a:rPr>
              <a:t>Underwriting the subscription of any securities of the Company</a:t>
            </a:r>
          </a:p>
          <a:p>
            <a:pPr>
              <a:buFont typeface="Wingdings" pitchFamily="2" charset="2"/>
              <a:buChar char="ü"/>
            </a:pPr>
            <a:r>
              <a:rPr lang="en-US" sz="1200" dirty="0" smtClean="0">
                <a:latin typeface="Bookman Old Style" pitchFamily="18" charset="0"/>
              </a:rPr>
              <a:t>Related party’s appointment to any office or place of profit</a:t>
            </a:r>
            <a:endParaRPr lang="en-US" b="0"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63</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buFont typeface="Wingdings" pitchFamily="2" charset="2"/>
              <a:buChar char="v"/>
            </a:pPr>
            <a:r>
              <a:rPr lang="en-US" sz="1200" b="1" dirty="0" smtClean="0">
                <a:latin typeface="Bookman Old Style" pitchFamily="18" charset="0"/>
              </a:rPr>
              <a:t>Conditions</a:t>
            </a:r>
            <a:r>
              <a:rPr lang="en-US" sz="1200" b="1" baseline="0" dirty="0" smtClean="0">
                <a:latin typeface="Bookman Old Style" pitchFamily="18" charset="0"/>
              </a:rPr>
              <a:t> to be satisfied as per draft Rules for entering in to contract by Company with related Party:</a:t>
            </a:r>
            <a:endParaRPr lang="en-US" sz="1200" b="1" dirty="0" smtClean="0">
              <a:latin typeface="Bookman Old Style" pitchFamily="18" charset="0"/>
            </a:endParaRPr>
          </a:p>
          <a:p>
            <a:endParaRPr lang="en-US" sz="1200" dirty="0" smtClean="0">
              <a:latin typeface="Bookman Old Style" pitchFamily="18" charset="0"/>
            </a:endParaRPr>
          </a:p>
          <a:p>
            <a:r>
              <a:rPr lang="en-US" sz="1200" dirty="0" smtClean="0">
                <a:latin typeface="Bookman Old Style" pitchFamily="18" charset="0"/>
              </a:rPr>
              <a:t>Notice calling for meeting of the board shall disclose:</a:t>
            </a:r>
          </a:p>
          <a:p>
            <a:pPr>
              <a:buNone/>
            </a:pPr>
            <a:endParaRPr lang="en-US" sz="1200" dirty="0" smtClean="0">
              <a:latin typeface="Bookman Old Style" pitchFamily="18" charset="0"/>
            </a:endParaRPr>
          </a:p>
          <a:p>
            <a:pPr>
              <a:buFont typeface="Wingdings" pitchFamily="2" charset="2"/>
              <a:buChar char="ü"/>
            </a:pPr>
            <a:r>
              <a:rPr lang="en-US" sz="1200" dirty="0" smtClean="0">
                <a:latin typeface="Bookman Old Style" pitchFamily="18" charset="0"/>
              </a:rPr>
              <a:t>Name of the related party, nature of relationship</a:t>
            </a:r>
          </a:p>
          <a:p>
            <a:pPr>
              <a:buFont typeface="Wingdings" pitchFamily="2" charset="2"/>
              <a:buChar char="ü"/>
            </a:pPr>
            <a:r>
              <a:rPr lang="en-US" sz="1200" dirty="0" smtClean="0">
                <a:latin typeface="Bookman Old Style" pitchFamily="18" charset="0"/>
              </a:rPr>
              <a:t>Nature, duration, particulars of the contract</a:t>
            </a:r>
          </a:p>
          <a:p>
            <a:pPr algn="just">
              <a:buFont typeface="Wingdings" pitchFamily="2" charset="2"/>
              <a:buChar char="ü"/>
            </a:pPr>
            <a:r>
              <a:rPr lang="en-US" sz="1200" dirty="0" smtClean="0">
                <a:latin typeface="Bookman Old Style" pitchFamily="18" charset="0"/>
              </a:rPr>
              <a:t>Material terms of contract including value, if any</a:t>
            </a:r>
          </a:p>
          <a:p>
            <a:pPr>
              <a:buFont typeface="Wingdings" pitchFamily="2" charset="2"/>
              <a:buChar char="ü"/>
            </a:pPr>
            <a:r>
              <a:rPr lang="en-US" sz="1200" dirty="0" smtClean="0">
                <a:latin typeface="Bookman Old Style" pitchFamily="18" charset="0"/>
              </a:rPr>
              <a:t>Any advance paid/received for the contract</a:t>
            </a:r>
          </a:p>
          <a:p>
            <a:pPr algn="just">
              <a:buFont typeface="Wingdings" pitchFamily="2" charset="2"/>
              <a:buChar char="ü"/>
            </a:pPr>
            <a:r>
              <a:rPr lang="en-US" sz="1200" dirty="0" smtClean="0">
                <a:latin typeface="Bookman Old Style" pitchFamily="18" charset="0"/>
              </a:rPr>
              <a:t>Any other information relevant for the Board to take decision</a:t>
            </a:r>
          </a:p>
          <a:p>
            <a:pPr>
              <a:buNone/>
            </a:pPr>
            <a:endParaRPr lang="en-US" sz="1200" dirty="0" smtClean="0">
              <a:latin typeface="Bookman Old Style" pitchFamily="18" charset="0"/>
            </a:endParaRPr>
          </a:p>
          <a:p>
            <a:pPr algn="just"/>
            <a:r>
              <a:rPr lang="en-US" sz="1200" dirty="0" smtClean="0">
                <a:latin typeface="Bookman Old Style" pitchFamily="18" charset="0"/>
              </a:rPr>
              <a:t>- The interested director shall not present at the meeting during discussion of agreement as mentioned in this section.</a:t>
            </a:r>
          </a:p>
          <a:p>
            <a:pPr algn="just">
              <a:buFont typeface="Wingdings" pitchFamily="2" charset="2"/>
              <a:buChar char="v"/>
            </a:pPr>
            <a:endParaRPr lang="en-US" b="0"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64</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buFont typeface="Wingdings" pitchFamily="2" charset="2"/>
              <a:buChar char="v"/>
            </a:pPr>
            <a:r>
              <a:rPr lang="en-US" b="1" baseline="0" dirty="0" smtClean="0">
                <a:latin typeface="Bookman Old Style" pitchFamily="18" charset="0"/>
              </a:rPr>
              <a:t>Conditions and Limits Specified in Draft Rules for which approval of the Members by Special Resolution is required:</a:t>
            </a:r>
          </a:p>
          <a:p>
            <a:pPr algn="just">
              <a:buFont typeface="Wingdings" pitchFamily="2" charset="2"/>
              <a:buChar char="v"/>
            </a:pPr>
            <a:endParaRPr lang="en-US" b="1" baseline="0" dirty="0" smtClean="0">
              <a:latin typeface="Bookman Old Style" pitchFamily="18" charset="0"/>
            </a:endParaRPr>
          </a:p>
          <a:p>
            <a:pPr>
              <a:buFont typeface="Wingdings" pitchFamily="2" charset="2"/>
              <a:buChar char="ü"/>
            </a:pPr>
            <a:r>
              <a:rPr lang="en-US" sz="1200" dirty="0" smtClean="0">
                <a:latin typeface="Bookman Old Style" pitchFamily="18" charset="0"/>
              </a:rPr>
              <a:t>Company having paid up share capital of Rs. One Crore or more shall not enter into contract/arrangement with any related party; or</a:t>
            </a:r>
          </a:p>
          <a:p>
            <a:endParaRPr lang="en-US" sz="1200" dirty="0" smtClean="0">
              <a:latin typeface="Bookman Old Style" pitchFamily="18" charset="0"/>
            </a:endParaRPr>
          </a:p>
          <a:p>
            <a:pPr>
              <a:buFont typeface="Wingdings" pitchFamily="2" charset="2"/>
              <a:buChar char="ü"/>
            </a:pPr>
            <a:r>
              <a:rPr lang="en-US" sz="1200" dirty="0" smtClean="0">
                <a:latin typeface="Bookman Old Style" pitchFamily="18" charset="0"/>
              </a:rPr>
              <a:t>Company shall not enter in to any transactions where the transactions to be entered into </a:t>
            </a:r>
          </a:p>
          <a:p>
            <a:pPr marL="521208" indent="-457200">
              <a:buFont typeface="+mj-lt"/>
              <a:buAutoNum type="alphaLcParenR"/>
            </a:pPr>
            <a:r>
              <a:rPr lang="en-US" sz="1200" dirty="0" smtClean="0">
                <a:latin typeface="Bookman Old Style" pitchFamily="18" charset="0"/>
              </a:rPr>
              <a:t>Taken together with previous transactions during the financial year, exceeds 5% of the annual turnover or  20% of the net worth of the company, whichever is higher ; or</a:t>
            </a:r>
          </a:p>
          <a:p>
            <a:pPr marL="521208" indent="-457200">
              <a:buFont typeface="+mj-lt"/>
              <a:buAutoNum type="alphaLcParenR"/>
            </a:pPr>
            <a:r>
              <a:rPr lang="en-US" sz="1200" dirty="0" smtClean="0">
                <a:latin typeface="Bookman Old Style" pitchFamily="18" charset="0"/>
              </a:rPr>
              <a:t>Relates to appointment to any office or place of profit in the Company, its subsidiary company or associate company at a monthly remuneration exceeding Rupees One </a:t>
            </a:r>
            <a:r>
              <a:rPr lang="en-US" sz="1200" dirty="0" err="1" smtClean="0">
                <a:latin typeface="Bookman Old Style" pitchFamily="18" charset="0"/>
              </a:rPr>
              <a:t>lakh</a:t>
            </a:r>
            <a:r>
              <a:rPr lang="en-US" sz="1200" dirty="0" smtClean="0">
                <a:latin typeface="Bookman Old Style" pitchFamily="18" charset="0"/>
              </a:rPr>
              <a:t>; or</a:t>
            </a:r>
          </a:p>
          <a:p>
            <a:pPr marL="521208" indent="-457200">
              <a:buFont typeface="+mj-lt"/>
              <a:buAutoNum type="alphaLcParenR"/>
            </a:pPr>
            <a:r>
              <a:rPr lang="en-US" sz="1200" dirty="0" smtClean="0">
                <a:latin typeface="Bookman Old Style" pitchFamily="18" charset="0"/>
              </a:rPr>
              <a:t>For a remuneration for underwriting the subscription of any securities thereof of the company exceeding Rupees Ten Lakh</a:t>
            </a:r>
          </a:p>
          <a:p>
            <a:pPr algn="just">
              <a:buFont typeface="Wingdings" pitchFamily="2" charset="2"/>
              <a:buChar char="v"/>
            </a:pPr>
            <a:endParaRPr lang="en-US" b="1"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65</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buFont typeface="Wingdings" pitchFamily="2" charset="2"/>
              <a:buChar char="v"/>
            </a:pPr>
            <a:endParaRPr lang="en-US" b="0"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66</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buFont typeface="Wingdings" pitchFamily="2" charset="2"/>
              <a:buChar char="v"/>
            </a:pPr>
            <a:endParaRPr lang="en-US" b="0"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67</a:t>
            </a:fld>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buNone/>
            </a:pPr>
            <a:r>
              <a:rPr lang="en-US" sz="1200" b="1" i="1" u="sng" dirty="0" smtClean="0">
                <a:latin typeface="Bookman Old Style" pitchFamily="18" charset="0"/>
              </a:rPr>
              <a:t>188 (5):</a:t>
            </a:r>
          </a:p>
          <a:p>
            <a:r>
              <a:rPr lang="en-US" sz="1200" b="1" dirty="0" smtClean="0">
                <a:latin typeface="Bookman Old Style" pitchFamily="18" charset="0"/>
              </a:rPr>
              <a:t>Ratification</a:t>
            </a:r>
            <a:r>
              <a:rPr lang="en-US" sz="1200" b="1" baseline="0" dirty="0" smtClean="0">
                <a:latin typeface="Bookman Old Style" pitchFamily="18" charset="0"/>
              </a:rPr>
              <a:t> of Contract entered with out Prior Approval:</a:t>
            </a:r>
            <a:r>
              <a:rPr lang="en-US" sz="1200" b="1" dirty="0" smtClean="0">
                <a:latin typeface="Bookman Old Style" pitchFamily="18" charset="0"/>
              </a:rPr>
              <a:t> </a:t>
            </a:r>
          </a:p>
          <a:p>
            <a:pPr marL="57150" indent="7938" algn="just">
              <a:buNone/>
            </a:pPr>
            <a:r>
              <a:rPr lang="en-US" sz="1200" dirty="0" smtClean="0">
                <a:latin typeface="Bookman Old Style" pitchFamily="18" charset="0"/>
              </a:rPr>
              <a:t>Contract entered in to by the director/employee with out prior approval by the Board/ approval by the Shareholder and if the same is not ratified by the Board/Share holders within 3 months from the date of entering in to contracts, such contracts shall be voidable at the option of the Board</a:t>
            </a:r>
          </a:p>
          <a:p>
            <a:pPr marL="57150" indent="7938">
              <a:buNone/>
            </a:pPr>
            <a:endParaRPr lang="en-US" sz="800" dirty="0" smtClean="0">
              <a:latin typeface="Bookman Old Style" pitchFamily="18" charset="0"/>
            </a:endParaRPr>
          </a:p>
          <a:p>
            <a:r>
              <a:rPr lang="en-US" sz="1200" b="1" dirty="0" smtClean="0">
                <a:latin typeface="Bookman Old Style" pitchFamily="18" charset="0"/>
              </a:rPr>
              <a:t>Contravention and Penalty</a:t>
            </a:r>
          </a:p>
          <a:p>
            <a:pPr algn="just">
              <a:buFont typeface="Wingdings" pitchFamily="2" charset="2"/>
              <a:buChar char="ü"/>
            </a:pPr>
            <a:r>
              <a:rPr lang="en-US" sz="1200" b="1" dirty="0" smtClean="0">
                <a:latin typeface="Bookman Old Style" pitchFamily="18" charset="0"/>
              </a:rPr>
              <a:t>Contravening director of a listed Company: </a:t>
            </a:r>
            <a:r>
              <a:rPr lang="en-US" sz="1200" dirty="0" smtClean="0">
                <a:latin typeface="Bookman Old Style" pitchFamily="18" charset="0"/>
              </a:rPr>
              <a:t>imprisonment  for a term of 1 year or fine not less than Rs.25,000/- which may extend to Rs. 5,00,000 or with both.</a:t>
            </a:r>
          </a:p>
          <a:p>
            <a:pPr algn="just">
              <a:buFont typeface="Wingdings" pitchFamily="2" charset="2"/>
              <a:buChar char="ü"/>
            </a:pPr>
            <a:endParaRPr lang="en-US" sz="1200" dirty="0" smtClean="0">
              <a:latin typeface="Bookman Old Style" pitchFamily="18" charset="0"/>
            </a:endParaRPr>
          </a:p>
          <a:p>
            <a:pPr>
              <a:buFont typeface="Wingdings" pitchFamily="2" charset="2"/>
              <a:buChar char="ü"/>
            </a:pPr>
            <a:r>
              <a:rPr lang="en-US" sz="1200" b="1" dirty="0" smtClean="0">
                <a:latin typeface="Bookman Old Style" pitchFamily="18" charset="0"/>
              </a:rPr>
              <a:t>Contravening director of other Company: </a:t>
            </a:r>
            <a:r>
              <a:rPr lang="en-US" sz="1200" dirty="0" smtClean="0">
                <a:latin typeface="Bookman Old Style" pitchFamily="18" charset="0"/>
              </a:rPr>
              <a:t>fine not less than Rs.25,000/- which may extend to Rs. 5,00,000.</a:t>
            </a:r>
          </a:p>
          <a:p>
            <a:pPr algn="just">
              <a:buFont typeface="Wingdings" pitchFamily="2" charset="2"/>
              <a:buChar char="v"/>
            </a:pPr>
            <a:endParaRPr lang="en-US" b="0"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68</a:t>
            </a:fld>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buFont typeface="Wingdings" pitchFamily="2" charset="2"/>
              <a:buChar char="v"/>
            </a:pPr>
            <a:r>
              <a:rPr lang="en-US" b="1" baseline="0" dirty="0" smtClean="0">
                <a:latin typeface="Bookman Old Style" pitchFamily="18" charset="0"/>
              </a:rPr>
              <a:t>Provisions under draft Rules:</a:t>
            </a:r>
          </a:p>
          <a:p>
            <a:pPr algn="just">
              <a:buFont typeface="Wingdings" pitchFamily="2" charset="2"/>
              <a:buChar char="v"/>
            </a:pPr>
            <a:endParaRPr lang="en-US" b="1" baseline="0" dirty="0" smtClean="0">
              <a:latin typeface="Bookman Old Style" pitchFamily="18" charset="0"/>
            </a:endParaRPr>
          </a:p>
          <a:p>
            <a:r>
              <a:rPr lang="en-US" sz="1200" dirty="0" smtClean="0">
                <a:latin typeface="Bookman Old Style" pitchFamily="18" charset="0"/>
              </a:rPr>
              <a:t>-Every Company  shall maintain one or two registers in </a:t>
            </a:r>
            <a:r>
              <a:rPr lang="en-US" sz="1200" b="1" dirty="0" smtClean="0">
                <a:latin typeface="Bookman Old Style" pitchFamily="18" charset="0"/>
              </a:rPr>
              <a:t>Form No. 12.4 </a:t>
            </a:r>
            <a:r>
              <a:rPr lang="en-US" sz="1200" dirty="0" smtClean="0">
                <a:latin typeface="Bookman Old Style" pitchFamily="18" charset="0"/>
              </a:rPr>
              <a:t>and shall enter the particulars of:</a:t>
            </a:r>
          </a:p>
          <a:p>
            <a:pPr>
              <a:buFont typeface="Wingdings" pitchFamily="2" charset="2"/>
              <a:buChar char="ü"/>
            </a:pPr>
            <a:endParaRPr lang="en-US" sz="800" dirty="0" smtClean="0">
              <a:latin typeface="Bookman Old Style" pitchFamily="18" charset="0"/>
            </a:endParaRPr>
          </a:p>
          <a:p>
            <a:pPr algn="just">
              <a:buFont typeface="Wingdings" pitchFamily="2" charset="2"/>
              <a:buChar char="ü"/>
            </a:pPr>
            <a:r>
              <a:rPr lang="en-US" sz="1200" dirty="0" smtClean="0">
                <a:latin typeface="Bookman Old Style" pitchFamily="18" charset="0"/>
              </a:rPr>
              <a:t>Companies/body corporate/ firms in which the directors are interested</a:t>
            </a:r>
          </a:p>
          <a:p>
            <a:pPr algn="just">
              <a:buFont typeface="Wingdings" pitchFamily="2" charset="2"/>
              <a:buChar char="ü"/>
            </a:pPr>
            <a:r>
              <a:rPr lang="en-US" sz="1200" dirty="0" smtClean="0">
                <a:latin typeface="Bookman Old Style" pitchFamily="18" charset="0"/>
              </a:rPr>
              <a:t>Contracts/arrangements with a body corporate of firm or other entity in which any director is interested</a:t>
            </a:r>
          </a:p>
          <a:p>
            <a:pPr algn="just">
              <a:buFont typeface="Wingdings" pitchFamily="2" charset="2"/>
              <a:buChar char="ü"/>
            </a:pPr>
            <a:r>
              <a:rPr lang="en-US" sz="1200" dirty="0" smtClean="0">
                <a:latin typeface="Bookman Old Style" pitchFamily="18" charset="0"/>
              </a:rPr>
              <a:t>Contract, Arrangements entered with a related party</a:t>
            </a:r>
          </a:p>
          <a:p>
            <a:pPr algn="just">
              <a:buNone/>
            </a:pPr>
            <a:r>
              <a:rPr lang="en-US" sz="1200" dirty="0" smtClean="0">
                <a:latin typeface="Bookman Old Style" pitchFamily="18" charset="0"/>
              </a:rPr>
              <a:t>  </a:t>
            </a:r>
          </a:p>
          <a:p>
            <a:pPr algn="just"/>
            <a:r>
              <a:rPr lang="en-US" sz="1200" dirty="0" smtClean="0">
                <a:latin typeface="Bookman Old Style" pitchFamily="18" charset="0"/>
              </a:rPr>
              <a:t>-Extract of registers shall be provided to any member within 7 days from the request there on upon the payment of such fee as prescribed in the Articles of the Company but not exceeding Rs. 10 per page</a:t>
            </a:r>
          </a:p>
          <a:p>
            <a:pPr algn="just">
              <a:buFont typeface="Wingdings" pitchFamily="2" charset="2"/>
              <a:buChar char="v"/>
            </a:pPr>
            <a:endParaRPr lang="en-US" b="1" baseline="0" dirty="0" smtClean="0">
              <a:latin typeface="Bookman Old Style" pitchFamily="18" charset="0"/>
            </a:endParaRPr>
          </a:p>
          <a:p>
            <a:pPr algn="just"/>
            <a:r>
              <a:rPr lang="en-US" sz="1200" dirty="0" smtClean="0">
                <a:latin typeface="Bookman Old Style" pitchFamily="18" charset="0"/>
              </a:rPr>
              <a:t>-Registers to be kept open for inspection at the registered office of the Company.</a:t>
            </a:r>
          </a:p>
          <a:p>
            <a:endParaRPr lang="en-US" sz="1200" dirty="0" smtClean="0">
              <a:latin typeface="Bookman Old Style" pitchFamily="18" charset="0"/>
            </a:endParaRPr>
          </a:p>
          <a:p>
            <a:pPr algn="just"/>
            <a:r>
              <a:rPr lang="en-US" sz="1200" dirty="0" smtClean="0">
                <a:latin typeface="Bookman Old Style" pitchFamily="18" charset="0"/>
              </a:rPr>
              <a:t>-The registers shall be produced at the Annual general Meeting  and shall remain accessible during the continuance of the meeting.</a:t>
            </a:r>
          </a:p>
          <a:p>
            <a:pPr algn="just">
              <a:buFont typeface="Wingdings" pitchFamily="2" charset="2"/>
              <a:buChar char="v"/>
            </a:pPr>
            <a:endParaRPr lang="en-US" b="1" baseline="0" dirty="0" smtClean="0">
              <a:latin typeface="Bookman Old Style" pitchFamily="18" charset="0"/>
            </a:endParaRPr>
          </a:p>
          <a:p>
            <a:pPr algn="just">
              <a:buFont typeface="Wingdings" pitchFamily="2" charset="2"/>
              <a:buChar char="v"/>
            </a:pPr>
            <a:endParaRPr lang="en-US" b="0" baseline="0" dirty="0" smtClean="0">
              <a:latin typeface="Bookman Old Style" pitchFamily="18" charset="0"/>
            </a:endParaRPr>
          </a:p>
          <a:p>
            <a:pPr algn="just">
              <a:buFont typeface="Wingdings" pitchFamily="2" charset="2"/>
              <a:buNone/>
            </a:pPr>
            <a:endParaRPr lang="en-US" b="0"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69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b="1" dirty="0" smtClean="0">
                <a:latin typeface="Bookman Old Style" pitchFamily="18" charset="0"/>
              </a:rPr>
              <a:t>Notice period</a:t>
            </a:r>
            <a:r>
              <a:rPr lang="en-US" b="1" baseline="0" dirty="0" smtClean="0">
                <a:latin typeface="Bookman Old Style" pitchFamily="18" charset="0"/>
              </a:rPr>
              <a:t> and Mode of issuing Notice</a:t>
            </a:r>
            <a:r>
              <a:rPr lang="en-US" b="1" dirty="0" smtClean="0">
                <a:latin typeface="Bookman Old Style" pitchFamily="18" charset="0"/>
              </a:rPr>
              <a:t>:</a:t>
            </a:r>
          </a:p>
          <a:p>
            <a:endParaRPr lang="en-US" b="1" dirty="0" smtClean="0">
              <a:latin typeface="Bookman Old Style" pitchFamily="18" charset="0"/>
            </a:endParaRPr>
          </a:p>
          <a:p>
            <a:pPr>
              <a:buFont typeface="Wingdings" pitchFamily="2" charset="2"/>
              <a:buChar char="v"/>
            </a:pPr>
            <a:r>
              <a:rPr lang="en-US" b="1" baseline="0" dirty="0" smtClean="0">
                <a:latin typeface="Bookman Old Style" pitchFamily="18" charset="0"/>
              </a:rPr>
              <a:t> </a:t>
            </a:r>
            <a:r>
              <a:rPr lang="en-US" b="0" baseline="0" dirty="0" smtClean="0">
                <a:latin typeface="Bookman Old Style" pitchFamily="18" charset="0"/>
              </a:rPr>
              <a:t>Not less than seven days notice shall be given in writing to every director at his registered address.</a:t>
            </a:r>
          </a:p>
          <a:p>
            <a:pPr>
              <a:buFont typeface="Wingdings" pitchFamily="2" charset="2"/>
              <a:buChar char="v"/>
            </a:pPr>
            <a:r>
              <a:rPr lang="en-US" b="0" baseline="0" dirty="0" smtClean="0">
                <a:latin typeface="Bookman Old Style" pitchFamily="18" charset="0"/>
              </a:rPr>
              <a:t> Notice shall be sent by hand delivery or by post or by electronic means.</a:t>
            </a:r>
          </a:p>
          <a:p>
            <a:pPr>
              <a:buFont typeface="Wingdings" pitchFamily="2" charset="2"/>
              <a:buNone/>
            </a:pPr>
            <a:endParaRPr lang="en-US" b="1"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7</a:t>
            </a:fld>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buFont typeface="Wingdings" pitchFamily="2" charset="2"/>
              <a:buChar char="v"/>
            </a:pPr>
            <a:endParaRPr lang="en-US" b="0"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70</a:t>
            </a:fld>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buFont typeface="Wingdings" pitchFamily="2" charset="2"/>
              <a:buChar char="v"/>
            </a:pPr>
            <a:endParaRPr lang="en-US" b="0"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71</a:t>
            </a:fld>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buFont typeface="Wingdings" pitchFamily="2" charset="2"/>
              <a:buChar char="v"/>
            </a:pPr>
            <a:endParaRPr lang="en-US" b="0"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72</a:t>
            </a:fld>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buFont typeface="Wingdings" pitchFamily="2" charset="2"/>
              <a:buChar char="v"/>
            </a:pPr>
            <a:endParaRPr lang="en-US" b="0"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73</a:t>
            </a:fld>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buFont typeface="Wingdings" pitchFamily="2" charset="2"/>
              <a:buChar char="v"/>
            </a:pPr>
            <a:endParaRPr lang="en-US" b="0"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74</a:t>
            </a:fld>
            <a:endParaRPr 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buFont typeface="Wingdings" pitchFamily="2" charset="2"/>
              <a:buChar char="v"/>
            </a:pPr>
            <a:endParaRPr lang="en-US" b="0"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75</a:t>
            </a:fld>
            <a:endParaRPr 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buFont typeface="Wingdings" pitchFamily="2" charset="2"/>
              <a:buChar char="v"/>
            </a:pPr>
            <a:endParaRPr lang="en-US" b="0"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76</a:t>
            </a:fld>
            <a:endParaRPr 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buFont typeface="Wingdings" pitchFamily="2" charset="2"/>
              <a:buChar char="v"/>
            </a:pPr>
            <a:endParaRPr lang="en-US" b="0"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77</a:t>
            </a:fld>
            <a:endParaRPr 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buFont typeface="Wingdings" pitchFamily="2" charset="2"/>
              <a:buChar char="v"/>
            </a:pPr>
            <a:endParaRPr lang="en-US" b="0"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78</a:t>
            </a:fld>
            <a:endParaRPr 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buFont typeface="Wingdings" pitchFamily="2" charset="2"/>
              <a:buChar char="v"/>
            </a:pPr>
            <a:endParaRPr lang="en-US" b="0"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79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buFont typeface="Wingdings" pitchFamily="2" charset="2"/>
              <a:buNone/>
            </a:pPr>
            <a:endParaRPr lang="en-US" b="1" dirty="0" smtClean="0">
              <a:latin typeface="Bookman Old Style" pitchFamily="18" charset="0"/>
            </a:endParaRPr>
          </a:p>
          <a:p>
            <a:pPr>
              <a:buFont typeface="Wingdings" pitchFamily="2" charset="2"/>
              <a:buNone/>
            </a:pPr>
            <a:r>
              <a:rPr lang="en-US" b="1" dirty="0" smtClean="0">
                <a:latin typeface="Bookman Old Style" pitchFamily="18" charset="0"/>
              </a:rPr>
              <a:t>Shorter Notice:</a:t>
            </a:r>
          </a:p>
          <a:p>
            <a:pPr>
              <a:buFont typeface="Wingdings" pitchFamily="2" charset="2"/>
              <a:buNone/>
            </a:pPr>
            <a:endParaRPr lang="en-US" b="1" dirty="0" smtClean="0">
              <a:latin typeface="Bookman Old Style" pitchFamily="18" charset="0"/>
            </a:endParaRPr>
          </a:p>
          <a:p>
            <a:pPr>
              <a:buFont typeface="Wingdings" pitchFamily="2" charset="2"/>
              <a:buChar char="v"/>
            </a:pPr>
            <a:r>
              <a:rPr lang="en-US" b="1" baseline="0" dirty="0">
                <a:latin typeface="Bookman Old Style" pitchFamily="18" charset="0"/>
              </a:rPr>
              <a:t> </a:t>
            </a:r>
            <a:r>
              <a:rPr lang="en-US" b="0" baseline="0" dirty="0" smtClean="0">
                <a:latin typeface="Bookman Old Style" pitchFamily="18" charset="0"/>
              </a:rPr>
              <a:t>Meeting of the board may be called at shorter notice to transact urgent business.</a:t>
            </a:r>
          </a:p>
          <a:p>
            <a:pPr>
              <a:buFont typeface="Wingdings" pitchFamily="2" charset="2"/>
              <a:buChar char="v"/>
            </a:pPr>
            <a:endParaRPr lang="en-US" b="0" baseline="0" dirty="0" smtClean="0">
              <a:latin typeface="Bookman Old Style" pitchFamily="18" charset="0"/>
            </a:endParaRPr>
          </a:p>
          <a:p>
            <a:pPr>
              <a:buFont typeface="Wingdings" pitchFamily="2" charset="2"/>
              <a:buNone/>
            </a:pPr>
            <a:r>
              <a:rPr lang="en-US" b="1" baseline="0" dirty="0" smtClean="0">
                <a:latin typeface="Bookman Old Style" pitchFamily="18" charset="0"/>
              </a:rPr>
              <a:t>Conditions for issuing Shorter Notice</a:t>
            </a:r>
          </a:p>
          <a:p>
            <a:pPr>
              <a:buFont typeface="Wingdings" pitchFamily="2" charset="2"/>
              <a:buNone/>
            </a:pPr>
            <a:endParaRPr lang="en-US" b="1" baseline="0" dirty="0" smtClean="0">
              <a:latin typeface="Bookman Old Style" pitchFamily="18" charset="0"/>
            </a:endParaRPr>
          </a:p>
          <a:p>
            <a:pPr>
              <a:buFont typeface="Wingdings" pitchFamily="2" charset="2"/>
              <a:buChar char="v"/>
            </a:pPr>
            <a:r>
              <a:rPr lang="en-US" b="0" baseline="0" dirty="0" smtClean="0">
                <a:latin typeface="Bookman Old Style" pitchFamily="18" charset="0"/>
              </a:rPr>
              <a:t> At least one independent Director, if any, shall be present at the meeting.</a:t>
            </a:r>
          </a:p>
          <a:p>
            <a:pPr>
              <a:buFont typeface="Wingdings" pitchFamily="2" charset="2"/>
              <a:buChar char="v"/>
            </a:pPr>
            <a:r>
              <a:rPr lang="en-US" b="0" baseline="0" dirty="0" smtClean="0">
                <a:latin typeface="Bookman Old Style" pitchFamily="18" charset="0"/>
              </a:rPr>
              <a:t> In case of absence of independent Directors from such meeting of the Board, decision taken at such a meeting shall be circulated to all the Directors and shall be final only on ratification thereof by at least one independent director, if any.</a:t>
            </a:r>
          </a:p>
          <a:p>
            <a:pPr>
              <a:buFont typeface="Wingdings" pitchFamily="2" charset="2"/>
              <a:buNone/>
            </a:pPr>
            <a:endParaRPr lang="en-US" b="0" baseline="0" dirty="0" smtClean="0">
              <a:latin typeface="Bookman Old Style" pitchFamily="18" charset="0"/>
            </a:endParaRPr>
          </a:p>
          <a:p>
            <a:pPr>
              <a:buFont typeface="Wingdings" pitchFamily="2" charset="2"/>
              <a:buNone/>
            </a:pPr>
            <a:r>
              <a:rPr lang="en-US" b="1" baseline="0" dirty="0" smtClean="0">
                <a:latin typeface="Bookman Old Style" pitchFamily="18" charset="0"/>
              </a:rPr>
              <a:t>Default and Penalty:</a:t>
            </a:r>
          </a:p>
          <a:p>
            <a:pPr>
              <a:buFont typeface="Wingdings" pitchFamily="2" charset="2"/>
              <a:buNone/>
            </a:pPr>
            <a:endParaRPr lang="en-US" b="1" baseline="0" dirty="0" smtClean="0">
              <a:latin typeface="Bookman Old Style" pitchFamily="18" charset="0"/>
            </a:endParaRPr>
          </a:p>
          <a:p>
            <a:pPr algn="just">
              <a:buFont typeface="Wingdings" pitchFamily="2" charset="2"/>
              <a:buChar char="v"/>
            </a:pPr>
            <a:r>
              <a:rPr lang="en-US" b="1" baseline="0" dirty="0" smtClean="0">
                <a:latin typeface="Bookman Old Style" pitchFamily="18" charset="0"/>
              </a:rPr>
              <a:t> </a:t>
            </a:r>
            <a:r>
              <a:rPr lang="en-US" sz="1200" kern="1200" baseline="0" dirty="0" smtClean="0">
                <a:solidFill>
                  <a:schemeClr val="tx1"/>
                </a:solidFill>
                <a:latin typeface="+mn-lt"/>
                <a:ea typeface="+mn-ea"/>
                <a:cs typeface="+mn-cs"/>
              </a:rPr>
              <a:t>Every officer of the company whose duty is to give notice under this section and who fails to do so shall be liable to a penalty of twenty-five thousand rupees.</a:t>
            </a:r>
            <a:endParaRPr lang="en-US" b="1" baseline="0" dirty="0" smtClean="0">
              <a:latin typeface="Bookman Old Style" pitchFamily="18" charset="0"/>
            </a:endParaRPr>
          </a:p>
          <a:p>
            <a:pPr algn="just">
              <a:buFont typeface="Wingdings" pitchFamily="2" charset="2"/>
              <a:buNone/>
            </a:pPr>
            <a:endParaRPr lang="en-US" b="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8</a:t>
            </a:fld>
            <a:endParaRPr 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buFont typeface="Wingdings" pitchFamily="2" charset="2"/>
              <a:buChar char="v"/>
            </a:pPr>
            <a:endParaRPr lang="en-US" b="0" baseline="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80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buFont typeface="Wingdings" pitchFamily="2" charset="2"/>
              <a:buNone/>
            </a:pPr>
            <a:r>
              <a:rPr lang="en-US" b="1" dirty="0" smtClean="0">
                <a:latin typeface="Bookman Old Style" pitchFamily="18" charset="0"/>
              </a:rPr>
              <a:t>One person Company, Small</a:t>
            </a:r>
            <a:r>
              <a:rPr lang="en-US" b="1" baseline="0" dirty="0" smtClean="0">
                <a:latin typeface="Bookman Old Style" pitchFamily="18" charset="0"/>
              </a:rPr>
              <a:t> Company, Dormant Company:</a:t>
            </a:r>
          </a:p>
          <a:p>
            <a:pPr algn="just">
              <a:buFont typeface="Wingdings" pitchFamily="2" charset="2"/>
              <a:buNone/>
            </a:pPr>
            <a:endParaRPr lang="en-US" b="0" dirty="0" smtClean="0">
              <a:latin typeface="Bookman Old Style" pitchFamily="18" charset="0"/>
            </a:endParaRPr>
          </a:p>
          <a:p>
            <a:pPr algn="just">
              <a:buFont typeface="Wingdings" pitchFamily="2" charset="2"/>
              <a:buChar char="v"/>
            </a:pPr>
            <a:r>
              <a:rPr lang="en-US" b="0" dirty="0" smtClean="0">
                <a:latin typeface="Bookman Old Style" pitchFamily="18" charset="0"/>
              </a:rPr>
              <a:t> At least</a:t>
            </a:r>
            <a:r>
              <a:rPr lang="en-US" b="0" baseline="0" dirty="0" smtClean="0">
                <a:latin typeface="Bookman Old Style" pitchFamily="18" charset="0"/>
              </a:rPr>
              <a:t> one Board Meeting shall be conducted in each half of a calendar year.</a:t>
            </a:r>
          </a:p>
          <a:p>
            <a:pPr algn="just">
              <a:buFont typeface="Wingdings" pitchFamily="2" charset="2"/>
              <a:buChar char="v"/>
            </a:pPr>
            <a:r>
              <a:rPr lang="en-US" b="0" baseline="0" dirty="0" smtClean="0">
                <a:latin typeface="Bookman Old Style" pitchFamily="18" charset="0"/>
              </a:rPr>
              <a:t> Gap between two meetings is not less than 90 days.</a:t>
            </a:r>
          </a:p>
          <a:p>
            <a:pPr algn="just">
              <a:buFont typeface="Wingdings" pitchFamily="2" charset="2"/>
              <a:buChar char="v"/>
            </a:pPr>
            <a:r>
              <a:rPr lang="en-US" b="0" baseline="0" dirty="0" smtClean="0">
                <a:latin typeface="Bookman Old Style" pitchFamily="18" charset="0"/>
              </a:rPr>
              <a:t> Provisions of Section 173 and 174 (Quorum) shall apply to one Person Company having only one Director on its board of Directors.</a:t>
            </a:r>
            <a:endParaRPr lang="en-US" b="0" dirty="0" smtClean="0">
              <a:latin typeface="Bookman Old Style" pitchFamily="18" charset="0"/>
            </a:endParaRPr>
          </a:p>
        </p:txBody>
      </p:sp>
      <p:sp>
        <p:nvSpPr>
          <p:cNvPr id="4" name="Slide Number Placeholder 3"/>
          <p:cNvSpPr>
            <a:spLocks noGrp="1"/>
          </p:cNvSpPr>
          <p:nvPr>
            <p:ph type="sldNum" sz="quarter" idx="10"/>
          </p:nvPr>
        </p:nvSpPr>
        <p:spPr/>
        <p:txBody>
          <a:bodyPr/>
          <a:lstStyle/>
          <a:p>
            <a:fld id="{DA1FC757-2CE0-484B-B625-5DAE3D955EE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D8BD707-D9CF-40AE-B4C6-C98DA3205C09}" type="datetimeFigureOut">
              <a:rPr lang="en-US" smtClean="0"/>
              <a:pPr/>
              <a:t>10/18/2013</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F15528-21DE-4FAA-801E-634DDDAF4B2B}" type="slidenum">
              <a:rPr lang="en-US" smtClean="0"/>
              <a:pPr/>
              <a:t>‹#›</a:t>
            </a:fld>
            <a:endParaRPr lang="en-US"/>
          </a:p>
        </p:txBody>
      </p:sp>
    </p:spTree>
  </p:cSld>
  <p:clrMapOvr>
    <a:masterClrMapping/>
  </p:clrMapOvr>
  <p:transition spd="slow">
    <p:newsflash/>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newsflash/>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newsflash/>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D8BD707-D9CF-40AE-B4C6-C98DA3205C09}" type="datetimeFigureOut">
              <a:rPr lang="en-US" smtClean="0"/>
              <a:pPr/>
              <a:t>10/18/2013</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newsflash/>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D8BD707-D9CF-40AE-B4C6-C98DA3205C09}" type="datetimeFigureOut">
              <a:rPr lang="en-US" smtClean="0"/>
              <a:pPr/>
              <a:t>10/18/2013</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6F15528-21DE-4FAA-801E-634DDDAF4B2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transition spd="slow">
    <p:newsflash/>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D8BD707-D9CF-40AE-B4C6-C98DA3205C09}" type="datetimeFigureOut">
              <a:rPr lang="en-US" smtClean="0"/>
              <a:pPr/>
              <a:t>10/18/2013</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transition spd="slow">
    <p:newsflash/>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D8BD707-D9CF-40AE-B4C6-C98DA3205C09}" type="datetimeFigureOut">
              <a:rPr lang="en-US" smtClean="0"/>
              <a:pPr/>
              <a:t>10/18/2013</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newsflash/>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newsflash/>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D8BD707-D9CF-40AE-B4C6-C98DA3205C09}" type="datetimeFigureOut">
              <a:rPr lang="en-US" smtClean="0"/>
              <a:pPr/>
              <a:t>10/18/2013</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transition spd="slow">
    <p:newsflash/>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D8BD707-D9CF-40AE-B4C6-C98DA3205C09}" type="datetimeFigureOut">
              <a:rPr lang="en-US" smtClean="0"/>
              <a:pPr/>
              <a:t>10/18/2013</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newsflash/>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D8BD707-D9CF-40AE-B4C6-C98DA3205C09}" type="datetimeFigureOut">
              <a:rPr lang="en-US" smtClean="0"/>
              <a:pPr/>
              <a:t>10/18/2013</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newsflash/>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D8BD707-D9CF-40AE-B4C6-C98DA3205C09}" type="datetimeFigureOut">
              <a:rPr lang="en-US" smtClean="0"/>
              <a:pPr/>
              <a:t>10/18/2013</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p:newsflash/>
  </p:transition>
  <p:timing>
    <p:tnLst>
      <p:par>
        <p:cTn id="1" dur="indefinite" restart="never" nodeType="tmRoot"/>
      </p:par>
    </p:tnLst>
  </p:timing>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066800"/>
            <a:ext cx="7986712" cy="1470025"/>
          </a:xfrm>
        </p:spPr>
        <p:txBody>
          <a:bodyPr>
            <a:normAutofit fontScale="90000"/>
          </a:bodyPr>
          <a:lstStyle/>
          <a:p>
            <a:pPr algn="ctr"/>
            <a:r>
              <a:rPr lang="en-US" b="1" u="sng" dirty="0" smtClean="0"/>
              <a:t>COMPANIES ACT 2013</a:t>
            </a:r>
            <a:r>
              <a:rPr lang="en-US" dirty="0" smtClean="0"/>
              <a:t/>
            </a:r>
            <a:br>
              <a:rPr lang="en-US" dirty="0" smtClean="0"/>
            </a:br>
            <a:r>
              <a:rPr lang="en-US" dirty="0" smtClean="0">
                <a:effectLst>
                  <a:outerShdw blurRad="38100" dist="38100" dir="2700000" algn="tl">
                    <a:srgbClr val="000000">
                      <a:alpha val="43137"/>
                    </a:srgbClr>
                  </a:outerShdw>
                </a:effectLst>
              </a:rPr>
              <a:t>MEETINGS OF BOARD AND ITS POWERS</a:t>
            </a:r>
            <a:endParaRPr lang="en-US"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fontScale="92500" lnSpcReduction="20000"/>
          </a:bodyPr>
          <a:lstStyle/>
          <a:p>
            <a:endParaRPr lang="en-US" dirty="0" smtClean="0"/>
          </a:p>
          <a:p>
            <a:endParaRPr lang="en-US" dirty="0" smtClean="0"/>
          </a:p>
          <a:p>
            <a:r>
              <a:rPr lang="en-US" sz="3900" b="1" dirty="0" smtClean="0">
                <a:solidFill>
                  <a:schemeClr val="tx1"/>
                </a:solidFill>
              </a:rPr>
              <a:t>-Mr. C Dwarakanath</a:t>
            </a:r>
          </a:p>
          <a:p>
            <a:r>
              <a:rPr lang="en-US" sz="3900" b="1" dirty="0" smtClean="0">
                <a:solidFill>
                  <a:schemeClr val="tx1"/>
                </a:solidFill>
              </a:rPr>
              <a:t>Company Secretary in Practice</a:t>
            </a:r>
            <a:endParaRPr lang="en-US" sz="3900" b="1" dirty="0">
              <a:solidFill>
                <a:schemeClr val="tx1"/>
              </a:solidFill>
            </a:endParaRPr>
          </a:p>
        </p:txBody>
      </p:sp>
    </p:spTree>
  </p:cSld>
  <p:clrMapOvr>
    <a:masterClrMapping/>
  </p:clrMapOvr>
  <p:transition spd="slow">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951706"/>
          </a:xfrm>
        </p:spPr>
        <p:txBody>
          <a:bodyPr>
            <a:noAutofit/>
          </a:bodyPr>
          <a:lstStyle/>
          <a:p>
            <a:pPr algn="ctr"/>
            <a:r>
              <a:rPr lang="en-US" sz="2400" b="1" dirty="0" smtClean="0">
                <a:latin typeface="Bookman Old Style" pitchFamily="18" charset="0"/>
              </a:rPr>
              <a:t>Section 174</a:t>
            </a:r>
            <a:r>
              <a:rPr lang="en-US" sz="4400" b="1" dirty="0" smtClean="0">
                <a:latin typeface="Bookman Old Style" pitchFamily="18" charset="0"/>
              </a:rPr>
              <a:t/>
            </a:r>
            <a:br>
              <a:rPr lang="en-US" sz="4400" b="1" dirty="0" smtClean="0">
                <a:latin typeface="Bookman Old Style" pitchFamily="18" charset="0"/>
              </a:rPr>
            </a:br>
            <a:r>
              <a:rPr lang="en-US" sz="2800" b="1" dirty="0" smtClean="0">
                <a:latin typeface="Bookman Old Style" pitchFamily="18" charset="0"/>
              </a:rPr>
              <a:t>Quorum for Meetings of Board</a:t>
            </a:r>
            <a:br>
              <a:rPr lang="en-US" sz="28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287, 288}</a:t>
            </a:r>
            <a:endParaRPr lang="en-US" sz="3600" b="1" dirty="0">
              <a:latin typeface="Bookman Old Style" pitchFamily="18" charset="0"/>
            </a:endParaRPr>
          </a:p>
        </p:txBody>
      </p:sp>
      <p:sp>
        <p:nvSpPr>
          <p:cNvPr id="3" name="Content Placeholder 2"/>
          <p:cNvSpPr>
            <a:spLocks noGrp="1"/>
          </p:cNvSpPr>
          <p:nvPr>
            <p:ph idx="1"/>
          </p:nvPr>
        </p:nvSpPr>
        <p:spPr>
          <a:xfrm>
            <a:off x="381000" y="1371600"/>
            <a:ext cx="8229600" cy="5257800"/>
          </a:xfrm>
        </p:spPr>
        <p:txBody>
          <a:bodyPr>
            <a:noAutofit/>
          </a:bodyPr>
          <a:lstStyle/>
          <a:p>
            <a:pPr>
              <a:lnSpc>
                <a:spcPct val="150000"/>
              </a:lnSpc>
              <a:buNone/>
            </a:pPr>
            <a:r>
              <a:rPr lang="en-US" sz="2400" b="1" i="1" u="sng" dirty="0" smtClean="0">
                <a:latin typeface="Bookman Old Style" pitchFamily="18" charset="0"/>
              </a:rPr>
              <a:t>174 (1):</a:t>
            </a:r>
          </a:p>
          <a:p>
            <a:r>
              <a:rPr lang="en-US" sz="2400" b="1" dirty="0" smtClean="0">
                <a:latin typeface="Bookman Old Style" pitchFamily="18" charset="0"/>
              </a:rPr>
              <a:t>Quorum for meetings of the Board</a:t>
            </a:r>
            <a:r>
              <a:rPr lang="en-US" sz="2400" dirty="0" smtClean="0">
                <a:latin typeface="Bookman Old Style" pitchFamily="18" charset="0"/>
              </a:rPr>
              <a:t> </a:t>
            </a:r>
            <a:r>
              <a:rPr lang="en-US" sz="100" dirty="0" smtClean="0">
                <a:latin typeface="Bookman Old Style" pitchFamily="18" charset="0"/>
              </a:rPr>
              <a:t>   </a:t>
            </a:r>
            <a:endParaRPr lang="en-US" sz="2400" dirty="0" smtClean="0">
              <a:latin typeface="Bookman Old Style" pitchFamily="18" charset="0"/>
            </a:endParaRPr>
          </a:p>
          <a:p>
            <a:pPr>
              <a:lnSpc>
                <a:spcPct val="150000"/>
              </a:lnSpc>
              <a:buNone/>
            </a:pPr>
            <a:endParaRPr lang="en-US" sz="300" b="1" i="1" u="sng" dirty="0" smtClean="0">
              <a:latin typeface="Bookman Old Style" pitchFamily="18" charset="0"/>
            </a:endParaRPr>
          </a:p>
          <a:p>
            <a:pPr>
              <a:lnSpc>
                <a:spcPct val="150000"/>
              </a:lnSpc>
              <a:buNone/>
            </a:pPr>
            <a:endParaRPr lang="en-US" sz="2400" b="1" i="1" u="sng" dirty="0" smtClean="0">
              <a:latin typeface="Bookman Old Style" pitchFamily="18" charset="0"/>
            </a:endParaRPr>
          </a:p>
          <a:p>
            <a:pPr>
              <a:lnSpc>
                <a:spcPct val="150000"/>
              </a:lnSpc>
              <a:buNone/>
            </a:pPr>
            <a:r>
              <a:rPr lang="en-US" sz="2400" b="1" i="1" u="sng" dirty="0" smtClean="0">
                <a:latin typeface="Bookman Old Style" pitchFamily="18" charset="0"/>
              </a:rPr>
              <a:t>174 (2):</a:t>
            </a:r>
          </a:p>
          <a:p>
            <a:pPr>
              <a:lnSpc>
                <a:spcPct val="150000"/>
              </a:lnSpc>
              <a:buNone/>
            </a:pPr>
            <a:endParaRPr lang="en-US" sz="100" b="1" i="1" u="sng" dirty="0" smtClean="0">
              <a:latin typeface="Bookman Old Style" pitchFamily="18" charset="0"/>
            </a:endParaRPr>
          </a:p>
          <a:p>
            <a:pPr marL="400050" indent="-334963" algn="just"/>
            <a:r>
              <a:rPr lang="en-US" sz="2400" dirty="0" smtClean="0">
                <a:latin typeface="Bookman Old Style" pitchFamily="18" charset="0"/>
              </a:rPr>
              <a:t> </a:t>
            </a:r>
            <a:r>
              <a:rPr lang="en-US" sz="2400" b="1" dirty="0" smtClean="0">
                <a:latin typeface="Bookman Old Style" pitchFamily="18" charset="0"/>
              </a:rPr>
              <a:t>If the number is reduced below the quorum.</a:t>
            </a:r>
            <a:endParaRPr lang="en-US" sz="2400" dirty="0" smtClean="0">
              <a:latin typeface="Bookman Old Style" pitchFamily="18" charset="0"/>
            </a:endParaRPr>
          </a:p>
          <a:p>
            <a:pPr>
              <a:buNone/>
            </a:pPr>
            <a:endParaRPr lang="en-US" sz="2400" b="1" i="1" u="sng" dirty="0" smtClean="0">
              <a:latin typeface="Bookman Old Style" pitchFamily="18" charset="0"/>
            </a:endParaRPr>
          </a:p>
          <a:p>
            <a:pPr>
              <a:buNone/>
            </a:pPr>
            <a:endParaRPr lang="en-US" sz="2400" b="1" i="1" u="sng" dirty="0" smtClean="0">
              <a:latin typeface="Bookman Old Style" pitchFamily="18" charset="0"/>
            </a:endParaRPr>
          </a:p>
          <a:p>
            <a:pPr>
              <a:buNone/>
            </a:pPr>
            <a:endParaRPr lang="en-US" sz="2400" b="1" i="1" u="sng" dirty="0" smtClean="0">
              <a:latin typeface="Bookman Old Style" pitchFamily="18" charset="0"/>
            </a:endParaRPr>
          </a:p>
          <a:p>
            <a:pPr>
              <a:buNone/>
            </a:pPr>
            <a:endParaRPr lang="en-US" sz="2400" b="1" i="1" u="sng" dirty="0" smtClean="0">
              <a:latin typeface="Bookman Old Style" pitchFamily="18" charset="0"/>
            </a:endParaRPr>
          </a:p>
          <a:p>
            <a:pPr>
              <a:buNone/>
            </a:pPr>
            <a:endParaRPr lang="en-US" sz="2400" dirty="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027906"/>
          </a:xfrm>
        </p:spPr>
        <p:txBody>
          <a:bodyPr>
            <a:noAutofit/>
          </a:bodyPr>
          <a:lstStyle/>
          <a:p>
            <a:pPr algn="ctr"/>
            <a:r>
              <a:rPr lang="en-US" sz="2400" b="1" dirty="0" smtClean="0">
                <a:latin typeface="Bookman Old Style" pitchFamily="18" charset="0"/>
              </a:rPr>
              <a:t>Section 174</a:t>
            </a:r>
            <a:r>
              <a:rPr lang="en-US" sz="4400" b="1" dirty="0" smtClean="0">
                <a:latin typeface="Bookman Old Style" pitchFamily="18" charset="0"/>
              </a:rPr>
              <a:t/>
            </a:r>
            <a:br>
              <a:rPr lang="en-US" sz="4400" b="1" dirty="0" smtClean="0">
                <a:latin typeface="Bookman Old Style" pitchFamily="18" charset="0"/>
              </a:rPr>
            </a:br>
            <a:r>
              <a:rPr lang="en-US" sz="3200" b="1" dirty="0" smtClean="0">
                <a:latin typeface="Bookman Old Style" pitchFamily="18" charset="0"/>
              </a:rPr>
              <a:t>Quorum for Meetings of Board</a:t>
            </a:r>
            <a:br>
              <a:rPr lang="en-US" sz="32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287, 288}</a:t>
            </a:r>
            <a:endParaRPr lang="en-US" sz="3600" b="1" dirty="0">
              <a:latin typeface="Bookman Old Style" pitchFamily="18" charset="0"/>
            </a:endParaRPr>
          </a:p>
        </p:txBody>
      </p:sp>
      <p:sp>
        <p:nvSpPr>
          <p:cNvPr id="3" name="Content Placeholder 2"/>
          <p:cNvSpPr>
            <a:spLocks noGrp="1"/>
          </p:cNvSpPr>
          <p:nvPr>
            <p:ph idx="1"/>
          </p:nvPr>
        </p:nvSpPr>
        <p:spPr>
          <a:xfrm>
            <a:off x="457200" y="1752600"/>
            <a:ext cx="8229600" cy="4343400"/>
          </a:xfrm>
        </p:spPr>
        <p:txBody>
          <a:bodyPr>
            <a:normAutofit/>
          </a:bodyPr>
          <a:lstStyle/>
          <a:p>
            <a:pPr>
              <a:buNone/>
            </a:pPr>
            <a:r>
              <a:rPr lang="en-US" sz="2600" b="1" i="1" u="sng" dirty="0" smtClean="0">
                <a:latin typeface="Bookman Old Style" pitchFamily="18" charset="0"/>
              </a:rPr>
              <a:t>174 (3):</a:t>
            </a:r>
          </a:p>
          <a:p>
            <a:pPr>
              <a:buNone/>
            </a:pPr>
            <a:endParaRPr lang="en-US" sz="2600" b="1" i="1" u="sng" dirty="0" smtClean="0">
              <a:latin typeface="Bookman Old Style" pitchFamily="18" charset="0"/>
            </a:endParaRPr>
          </a:p>
          <a:p>
            <a:pPr marL="466725" indent="-401638" algn="just"/>
            <a:r>
              <a:rPr lang="en-US" sz="2600" b="1" dirty="0" smtClean="0">
                <a:latin typeface="Bookman Old Style" pitchFamily="18" charset="0"/>
              </a:rPr>
              <a:t>Interested Directors for the purpose of quorum:</a:t>
            </a:r>
            <a:endParaRPr lang="en-US" sz="2400" b="1" dirty="0" smtClean="0">
              <a:latin typeface="Bookman Old Style" pitchFamily="18" charset="0"/>
            </a:endParaRPr>
          </a:p>
          <a:p>
            <a:pPr algn="just">
              <a:buNone/>
            </a:pPr>
            <a:r>
              <a:rPr lang="en-US" sz="2600" dirty="0" smtClean="0">
                <a:latin typeface="Bookman Old Style" pitchFamily="18" charset="0"/>
              </a:rPr>
              <a:t>    If the number of interested Directors is equal to/ more than 2/3</a:t>
            </a:r>
            <a:r>
              <a:rPr lang="en-US" sz="2600" baseline="30000" dirty="0" smtClean="0">
                <a:latin typeface="Bookman Old Style" pitchFamily="18" charset="0"/>
              </a:rPr>
              <a:t>rd</a:t>
            </a:r>
            <a:r>
              <a:rPr lang="en-US" sz="2600" dirty="0" smtClean="0">
                <a:latin typeface="Bookman Old Style" pitchFamily="18" charset="0"/>
              </a:rPr>
              <a:t> of total strength of the Board.</a:t>
            </a:r>
          </a:p>
          <a:p>
            <a:pPr>
              <a:buNone/>
            </a:pPr>
            <a:endParaRPr lang="en-US" sz="2400" b="1" i="1" u="sng" dirty="0" smtClean="0">
              <a:latin typeface="Bookman Old Style" pitchFamily="18" charset="0"/>
            </a:endParaRPr>
          </a:p>
          <a:p>
            <a:pPr>
              <a:buNone/>
            </a:pPr>
            <a:endParaRPr lang="en-US" dirty="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09600"/>
          </a:xfrm>
        </p:spPr>
        <p:txBody>
          <a:bodyPr>
            <a:noAutofit/>
          </a:bodyPr>
          <a:lstStyle/>
          <a:p>
            <a:pPr algn="ctr"/>
            <a:r>
              <a:rPr lang="en-US" sz="2400" b="1" dirty="0" smtClean="0">
                <a:latin typeface="Bookman Old Style" pitchFamily="18" charset="0"/>
              </a:rPr>
              <a:t>Section 174</a:t>
            </a:r>
            <a:r>
              <a:rPr lang="en-US" sz="4400" b="1" dirty="0" smtClean="0">
                <a:latin typeface="Bookman Old Style" pitchFamily="18" charset="0"/>
              </a:rPr>
              <a:t/>
            </a:r>
            <a:br>
              <a:rPr lang="en-US" sz="4400" b="1" dirty="0" smtClean="0">
                <a:latin typeface="Bookman Old Style" pitchFamily="18" charset="0"/>
              </a:rPr>
            </a:br>
            <a:r>
              <a:rPr lang="en-US" sz="3200" b="1" dirty="0" smtClean="0">
                <a:latin typeface="Bookman Old Style" pitchFamily="18" charset="0"/>
              </a:rPr>
              <a:t>Quorum for Meetings of Board</a:t>
            </a:r>
            <a:br>
              <a:rPr lang="en-US" sz="32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287, 288}</a:t>
            </a:r>
            <a:endParaRPr lang="en-US" sz="3600" b="1" dirty="0">
              <a:latin typeface="Bookman Old Style" pitchFamily="18" charset="0"/>
            </a:endParaRPr>
          </a:p>
        </p:txBody>
      </p:sp>
      <p:sp>
        <p:nvSpPr>
          <p:cNvPr id="3" name="Content Placeholder 2"/>
          <p:cNvSpPr>
            <a:spLocks noGrp="1"/>
          </p:cNvSpPr>
          <p:nvPr>
            <p:ph idx="1"/>
          </p:nvPr>
        </p:nvSpPr>
        <p:spPr>
          <a:xfrm>
            <a:off x="457200" y="1524000"/>
            <a:ext cx="8229600" cy="5105400"/>
          </a:xfrm>
        </p:spPr>
        <p:txBody>
          <a:bodyPr>
            <a:noAutofit/>
          </a:bodyPr>
          <a:lstStyle/>
          <a:p>
            <a:pPr>
              <a:buNone/>
            </a:pPr>
            <a:r>
              <a:rPr lang="en-US" sz="2400" b="1" i="1" u="sng" dirty="0" smtClean="0">
                <a:latin typeface="Bookman Old Style" pitchFamily="18" charset="0"/>
              </a:rPr>
              <a:t>174 (4):</a:t>
            </a:r>
          </a:p>
          <a:p>
            <a:r>
              <a:rPr lang="en-US" sz="2400" b="1" dirty="0" smtClean="0">
                <a:latin typeface="Bookman Old Style" pitchFamily="18" charset="0"/>
              </a:rPr>
              <a:t>Adjourning the Board Meeting for want of Quorum:</a:t>
            </a:r>
          </a:p>
          <a:p>
            <a:pPr>
              <a:buNone/>
            </a:pPr>
            <a:endParaRPr lang="en-US" sz="1200" b="1" dirty="0" smtClean="0">
              <a:latin typeface="Bookman Old Style" pitchFamily="18" charset="0"/>
            </a:endParaRPr>
          </a:p>
          <a:p>
            <a:pPr algn="just">
              <a:buNone/>
            </a:pPr>
            <a:r>
              <a:rPr lang="en-US" sz="2400" dirty="0" smtClean="0">
                <a:latin typeface="Bookman Old Style" pitchFamily="18" charset="0"/>
              </a:rPr>
              <a:t>    </a:t>
            </a:r>
          </a:p>
          <a:p>
            <a:endParaRPr lang="en-US" sz="300" dirty="0" smtClean="0">
              <a:latin typeface="Bookman Old Style" pitchFamily="18" charset="0"/>
            </a:endParaRPr>
          </a:p>
          <a:p>
            <a:endParaRPr lang="en-US" sz="1200" dirty="0" smtClean="0">
              <a:latin typeface="Bookman Old Style" pitchFamily="18" charset="0"/>
            </a:endParaRPr>
          </a:p>
          <a:p>
            <a:r>
              <a:rPr lang="en-US" sz="2000" b="1" i="1" u="sng" dirty="0" smtClean="0">
                <a:latin typeface="Bookman Old Style" pitchFamily="18" charset="0"/>
              </a:rPr>
              <a:t>Explanation:</a:t>
            </a:r>
          </a:p>
          <a:p>
            <a:pPr marL="914400" indent="-457200">
              <a:buFont typeface="+mj-lt"/>
              <a:buAutoNum type="arabicPeriod"/>
            </a:pPr>
            <a:r>
              <a:rPr lang="en-US" sz="2000" dirty="0" smtClean="0">
                <a:latin typeface="Bookman Old Style" pitchFamily="18" charset="0"/>
              </a:rPr>
              <a:t>Any fraction of a number shall be rounded off as </a:t>
            </a:r>
            <a:r>
              <a:rPr lang="en-US" sz="2000" b="1" dirty="0" smtClean="0">
                <a:latin typeface="Bookman Old Style" pitchFamily="18" charset="0"/>
              </a:rPr>
              <a:t>One</a:t>
            </a:r>
          </a:p>
          <a:p>
            <a:pPr marL="914400" indent="-457200">
              <a:buFont typeface="+mj-lt"/>
              <a:buAutoNum type="arabicPeriod"/>
            </a:pPr>
            <a:r>
              <a:rPr lang="en-US" sz="2000" dirty="0" smtClean="0">
                <a:latin typeface="Bookman Old Style" pitchFamily="18" charset="0"/>
              </a:rPr>
              <a:t>Total strength does not include directors whose places are vacant</a:t>
            </a:r>
          </a:p>
          <a:p>
            <a:pPr>
              <a:buNone/>
            </a:pPr>
            <a:endParaRPr lang="en-US" sz="2400" b="1" i="1" u="sng" dirty="0" smtClean="0">
              <a:latin typeface="Bookman Old Style" pitchFamily="18" charset="0"/>
            </a:endParaRPr>
          </a:p>
          <a:p>
            <a:pPr>
              <a:buNone/>
            </a:pPr>
            <a:endParaRPr lang="en-US" sz="2400" dirty="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875506"/>
          </a:xfrm>
        </p:spPr>
        <p:txBody>
          <a:bodyPr>
            <a:noAutofit/>
          </a:bodyPr>
          <a:lstStyle/>
          <a:p>
            <a:pPr algn="ctr"/>
            <a:r>
              <a:rPr lang="en-US" sz="2400" b="1" dirty="0" smtClean="0">
                <a:latin typeface="Bookman Old Style" pitchFamily="18" charset="0"/>
              </a:rPr>
              <a:t>Section 175</a:t>
            </a:r>
            <a:r>
              <a:rPr lang="en-US" sz="4400" b="1" dirty="0" smtClean="0">
                <a:latin typeface="Bookman Old Style" pitchFamily="18" charset="0"/>
              </a:rPr>
              <a:t/>
            </a:r>
            <a:br>
              <a:rPr lang="en-US" sz="4400" b="1" dirty="0" smtClean="0">
                <a:latin typeface="Bookman Old Style" pitchFamily="18" charset="0"/>
              </a:rPr>
            </a:br>
            <a:r>
              <a:rPr lang="en-US" sz="2800" b="1" dirty="0" smtClean="0">
                <a:latin typeface="Bookman Old Style" pitchFamily="18" charset="0"/>
              </a:rPr>
              <a:t>Passing of resolution by Circulation</a:t>
            </a:r>
            <a:r>
              <a:rPr lang="en-US" sz="3200" b="1" dirty="0" smtClean="0">
                <a:latin typeface="Bookman Old Style" pitchFamily="18" charset="0"/>
              </a:rPr>
              <a:t/>
            </a:r>
            <a:br>
              <a:rPr lang="en-US" sz="32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289}</a:t>
            </a:r>
            <a:endParaRPr lang="en-US" sz="3600" b="1" dirty="0">
              <a:latin typeface="Bookman Old Style" pitchFamily="18" charset="0"/>
            </a:endParaRPr>
          </a:p>
        </p:txBody>
      </p:sp>
      <p:sp>
        <p:nvSpPr>
          <p:cNvPr id="3" name="Content Placeholder 2"/>
          <p:cNvSpPr>
            <a:spLocks noGrp="1"/>
          </p:cNvSpPr>
          <p:nvPr>
            <p:ph idx="1"/>
          </p:nvPr>
        </p:nvSpPr>
        <p:spPr>
          <a:xfrm>
            <a:off x="304800" y="1295400"/>
            <a:ext cx="8686800" cy="5410200"/>
          </a:xfrm>
        </p:spPr>
        <p:txBody>
          <a:bodyPr>
            <a:normAutofit fontScale="92500"/>
          </a:bodyPr>
          <a:lstStyle/>
          <a:p>
            <a:pPr>
              <a:lnSpc>
                <a:spcPct val="150000"/>
              </a:lnSpc>
              <a:buNone/>
            </a:pPr>
            <a:r>
              <a:rPr lang="en-US" sz="2400" b="1" i="1" u="sng" dirty="0" smtClean="0">
                <a:latin typeface="Bookman Old Style" pitchFamily="18" charset="0"/>
              </a:rPr>
              <a:t>175 (1):</a:t>
            </a:r>
          </a:p>
          <a:p>
            <a:r>
              <a:rPr lang="en-US" sz="2400" b="1" dirty="0" smtClean="0">
                <a:latin typeface="Bookman Old Style" pitchFamily="18" charset="0"/>
              </a:rPr>
              <a:t>Conditions for passing resolutions by circulation</a:t>
            </a:r>
          </a:p>
          <a:p>
            <a:pPr>
              <a:buNone/>
            </a:pPr>
            <a:endParaRPr lang="en-US" sz="1100" b="1" dirty="0" smtClean="0">
              <a:latin typeface="Bookman Old Style" pitchFamily="18" charset="0"/>
            </a:endParaRPr>
          </a:p>
          <a:p>
            <a:pPr marL="742950" indent="-285750" algn="just">
              <a:buFont typeface="+mj-lt"/>
              <a:buAutoNum type="arabicPeriod"/>
            </a:pPr>
            <a:r>
              <a:rPr lang="en-US" sz="2400" dirty="0" smtClean="0">
                <a:latin typeface="Bookman Old Style" pitchFamily="18" charset="0"/>
              </a:rPr>
              <a:t>resolutions has to be circulated in draft, together with necessary papers, if any.</a:t>
            </a:r>
          </a:p>
          <a:p>
            <a:pPr marL="742950" indent="-285750" algn="just">
              <a:buFont typeface="+mj-lt"/>
              <a:buAutoNum type="arabicPeriod"/>
            </a:pPr>
            <a:endParaRPr lang="en-US" sz="1100" dirty="0" smtClean="0">
              <a:latin typeface="Bookman Old Style" pitchFamily="18" charset="0"/>
            </a:endParaRPr>
          </a:p>
          <a:p>
            <a:pPr marL="742950" indent="-285750" algn="just">
              <a:buFont typeface="+mj-lt"/>
              <a:buAutoNum type="arabicPeriod"/>
            </a:pPr>
            <a:r>
              <a:rPr lang="en-US" sz="2400" dirty="0" smtClean="0">
                <a:latin typeface="Bookman Old Style" pitchFamily="18" charset="0"/>
              </a:rPr>
              <a:t>Circulate to all the Directors, or members of the committee, as the case may be.</a:t>
            </a:r>
          </a:p>
          <a:p>
            <a:pPr marL="742950" indent="-285750" algn="just">
              <a:buFont typeface="+mj-lt"/>
              <a:buAutoNum type="arabicPeriod"/>
            </a:pPr>
            <a:endParaRPr lang="en-US" sz="1200" dirty="0" smtClean="0">
              <a:latin typeface="Bookman Old Style" pitchFamily="18" charset="0"/>
            </a:endParaRPr>
          </a:p>
          <a:p>
            <a:pPr marL="742950" indent="-285750" algn="just">
              <a:buFont typeface="+mj-lt"/>
              <a:buAutoNum type="arabicPeriod"/>
            </a:pPr>
            <a:r>
              <a:rPr lang="en-US" sz="2400" dirty="0" smtClean="0">
                <a:latin typeface="Bookman Old Style" pitchFamily="18" charset="0"/>
              </a:rPr>
              <a:t>Circulate at the address of the Directors registered with the Company in India</a:t>
            </a:r>
          </a:p>
          <a:p>
            <a:pPr marL="742950" indent="-285750" algn="just">
              <a:buFont typeface="+mj-lt"/>
              <a:buAutoNum type="arabicPeriod"/>
            </a:pPr>
            <a:endParaRPr lang="en-US" sz="1100" dirty="0" smtClean="0">
              <a:latin typeface="Bookman Old Style" pitchFamily="18" charset="0"/>
            </a:endParaRPr>
          </a:p>
          <a:p>
            <a:pPr marL="742950" indent="-285750" algn="just">
              <a:buFont typeface="+mj-lt"/>
              <a:buAutoNum type="arabicPeriod"/>
            </a:pPr>
            <a:r>
              <a:rPr lang="en-US" sz="2400" dirty="0" smtClean="0">
                <a:latin typeface="Bookman Old Style" pitchFamily="18" charset="0"/>
              </a:rPr>
              <a:t>Circulate by hand delivery or by post or by courier, or through such electronic means</a:t>
            </a:r>
            <a:r>
              <a:rPr lang="en-US" sz="2400" b="1" dirty="0" smtClean="0">
                <a:latin typeface="Bookman Old Style" pitchFamily="18" charset="0"/>
              </a:rPr>
              <a:t> which may include e-mail or Fax prescribed in the draft rules.</a:t>
            </a:r>
            <a:endParaRPr lang="en-US" sz="2400" dirty="0" smtClean="0">
              <a:latin typeface="Bookman Old Style" pitchFamily="18" charset="0"/>
            </a:endParaRPr>
          </a:p>
          <a:p>
            <a:pPr algn="r">
              <a:buNone/>
            </a:pPr>
            <a:r>
              <a:rPr lang="en-US" sz="2200" b="1" dirty="0" smtClean="0">
                <a:latin typeface="Bookman Old Style" pitchFamily="18" charset="0"/>
              </a:rPr>
              <a:t>Continued……</a:t>
            </a:r>
            <a:endParaRPr lang="en-US" sz="2200" b="1" dirty="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723106"/>
          </a:xfrm>
        </p:spPr>
        <p:txBody>
          <a:bodyPr>
            <a:noAutofit/>
          </a:bodyPr>
          <a:lstStyle/>
          <a:p>
            <a:pPr algn="ctr"/>
            <a:r>
              <a:rPr lang="en-US" sz="2400" b="1" dirty="0" smtClean="0">
                <a:latin typeface="Bookman Old Style" pitchFamily="18" charset="0"/>
              </a:rPr>
              <a:t>Section 175</a:t>
            </a:r>
            <a:r>
              <a:rPr lang="en-US" sz="4400" b="1" dirty="0" smtClean="0">
                <a:latin typeface="Bookman Old Style" pitchFamily="18" charset="0"/>
              </a:rPr>
              <a:t/>
            </a:r>
            <a:br>
              <a:rPr lang="en-US" sz="4400" b="1" dirty="0" smtClean="0">
                <a:latin typeface="Bookman Old Style" pitchFamily="18" charset="0"/>
              </a:rPr>
            </a:br>
            <a:r>
              <a:rPr lang="en-US" sz="2800" b="1" dirty="0" smtClean="0">
                <a:latin typeface="Bookman Old Style" pitchFamily="18" charset="0"/>
              </a:rPr>
              <a:t>Passing of resolution by Circulation</a:t>
            </a:r>
            <a:r>
              <a:rPr lang="en-US" sz="3600" b="1" dirty="0" smtClean="0">
                <a:latin typeface="Bookman Old Style" pitchFamily="18" charset="0"/>
              </a:rPr>
              <a:t/>
            </a:r>
            <a:br>
              <a:rPr lang="en-US" sz="3600" b="1" dirty="0" smtClean="0">
                <a:latin typeface="Bookman Old Style" pitchFamily="18" charset="0"/>
              </a:rPr>
            </a:br>
            <a:r>
              <a:rPr lang="en-US" sz="3600" b="1" dirty="0" smtClean="0">
                <a:latin typeface="Bookman Old Style" pitchFamily="18" charset="0"/>
              </a:rPr>
              <a:t>{</a:t>
            </a:r>
            <a:r>
              <a:rPr lang="en-US" sz="2400" b="1" dirty="0" smtClean="0">
                <a:latin typeface="Bookman Old Style" pitchFamily="18" charset="0"/>
              </a:rPr>
              <a:t>Corresponding Section 289}</a:t>
            </a:r>
            <a:endParaRPr lang="en-US" sz="2400" dirty="0"/>
          </a:p>
        </p:txBody>
      </p:sp>
      <p:sp>
        <p:nvSpPr>
          <p:cNvPr id="3" name="Content Placeholder 2"/>
          <p:cNvSpPr>
            <a:spLocks noGrp="1"/>
          </p:cNvSpPr>
          <p:nvPr>
            <p:ph idx="1"/>
          </p:nvPr>
        </p:nvSpPr>
        <p:spPr>
          <a:xfrm>
            <a:off x="0" y="1295400"/>
            <a:ext cx="9144000" cy="5007008"/>
          </a:xfrm>
          <a:noFill/>
          <a:ln>
            <a:noFill/>
          </a:ln>
        </p:spPr>
        <p:txBody>
          <a:bodyPr/>
          <a:lstStyle/>
          <a:p>
            <a:pPr>
              <a:buNone/>
            </a:pPr>
            <a:r>
              <a:rPr lang="en-US" sz="2300" b="1" dirty="0" smtClean="0">
                <a:latin typeface="Bookman Old Style" pitchFamily="18" charset="0"/>
              </a:rPr>
              <a:t>Continued….</a:t>
            </a:r>
          </a:p>
          <a:p>
            <a:pPr marL="857250" indent="-342900">
              <a:buNone/>
            </a:pPr>
            <a:r>
              <a:rPr lang="en-US" sz="2400" dirty="0" smtClean="0">
                <a:solidFill>
                  <a:schemeClr val="accent1">
                    <a:lumMod val="75000"/>
                  </a:schemeClr>
                </a:solidFill>
                <a:latin typeface="Bookman Old Style" pitchFamily="18" charset="0"/>
              </a:rPr>
              <a:t>5. </a:t>
            </a:r>
            <a:r>
              <a:rPr lang="en-US" sz="2400" dirty="0" smtClean="0">
                <a:latin typeface="Bookman Old Style" pitchFamily="18" charset="0"/>
              </a:rPr>
              <a:t>Resolutions circulated have to be approved by a majority of the Directors</a:t>
            </a:r>
          </a:p>
          <a:p>
            <a:pPr marL="857250" indent="-342900">
              <a:buNone/>
            </a:pPr>
            <a:endParaRPr lang="en-US" sz="2000" dirty="0" smtClean="0">
              <a:solidFill>
                <a:schemeClr val="accent1">
                  <a:lumMod val="75000"/>
                </a:schemeClr>
              </a:solidFill>
              <a:latin typeface="Bookman Old Style" pitchFamily="18" charset="0"/>
            </a:endParaRPr>
          </a:p>
          <a:p>
            <a:pPr marL="863600" indent="-287338">
              <a:buFont typeface="+mj-lt"/>
              <a:buAutoNum type="arabicPeriod" startAt="6"/>
              <a:tabLst>
                <a:tab pos="693738" algn="l"/>
              </a:tabLst>
            </a:pPr>
            <a:r>
              <a:rPr lang="en-US" sz="2400" dirty="0" smtClean="0">
                <a:latin typeface="Bookman Old Style" pitchFamily="18" charset="0"/>
              </a:rPr>
              <a:t> Can Director say the matter/motion under circulation be decided at Board Meeting.</a:t>
            </a:r>
          </a:p>
          <a:p>
            <a:endParaRPr lang="en-US" sz="2400" dirty="0" smtClean="0">
              <a:latin typeface="Bookman Old Style" pitchFamily="18" charset="0"/>
            </a:endParaRPr>
          </a:p>
          <a:p>
            <a:pPr>
              <a:buNone/>
            </a:pPr>
            <a:r>
              <a:rPr lang="en-US" sz="2400" b="1" i="1" u="sng" dirty="0" smtClean="0">
                <a:latin typeface="Bookman Old Style" pitchFamily="18" charset="0"/>
              </a:rPr>
              <a:t>175 (2):</a:t>
            </a:r>
          </a:p>
          <a:p>
            <a:pPr algn="just"/>
            <a:r>
              <a:rPr lang="en-US" sz="2400" dirty="0" smtClean="0">
                <a:latin typeface="Bookman Old Style" pitchFamily="18" charset="0"/>
              </a:rPr>
              <a:t>Whether resolutions passed by circulation should be taken note by the Board ?</a:t>
            </a:r>
          </a:p>
          <a:p>
            <a:pPr>
              <a:buNone/>
            </a:pPr>
            <a:endParaRPr lang="en-US" dirty="0" smtClean="0">
              <a:latin typeface="Bookman Old Style" pitchFamily="18" charset="0"/>
            </a:endParaRPr>
          </a:p>
          <a:p>
            <a:endParaRPr lang="en-US" dirty="0"/>
          </a:p>
        </p:txBody>
      </p:sp>
    </p:spTree>
  </p:cSld>
  <p:clrMapOvr>
    <a:masterClrMapping/>
  </p:clrMapOvr>
  <p:transition spd="slow">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32706"/>
          </a:xfrm>
        </p:spPr>
        <p:txBody>
          <a:bodyPr>
            <a:noAutofit/>
          </a:bodyPr>
          <a:lstStyle/>
          <a:p>
            <a:pPr algn="ctr"/>
            <a:r>
              <a:rPr lang="en-US" sz="2400" b="1" dirty="0" smtClean="0">
                <a:latin typeface="Bookman Old Style" pitchFamily="18" charset="0"/>
              </a:rPr>
              <a:t>Section 176</a:t>
            </a:r>
            <a:r>
              <a:rPr lang="en-US" sz="4400" b="1" dirty="0" smtClean="0">
                <a:latin typeface="Bookman Old Style" pitchFamily="18" charset="0"/>
              </a:rPr>
              <a:t/>
            </a:r>
            <a:br>
              <a:rPr lang="en-US" sz="4400" b="1" dirty="0" smtClean="0">
                <a:latin typeface="Bookman Old Style" pitchFamily="18" charset="0"/>
              </a:rPr>
            </a:br>
            <a:r>
              <a:rPr lang="en-US" sz="2800" b="1" dirty="0" smtClean="0">
                <a:latin typeface="Bookman Old Style" pitchFamily="18" charset="0"/>
              </a:rPr>
              <a:t>Defects in appointment of Directors not to invalidate actions taken</a:t>
            </a:r>
            <a:r>
              <a:rPr lang="en-US" sz="3200" b="1" dirty="0" smtClean="0">
                <a:latin typeface="Bookman Old Style" pitchFamily="18" charset="0"/>
              </a:rPr>
              <a:t/>
            </a:r>
            <a:br>
              <a:rPr lang="en-US" sz="32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290}</a:t>
            </a:r>
            <a:endParaRPr lang="en-US" sz="3600" b="1" dirty="0">
              <a:latin typeface="Bookman Old Style" pitchFamily="18" charset="0"/>
            </a:endParaRPr>
          </a:p>
        </p:txBody>
      </p:sp>
      <p:sp>
        <p:nvSpPr>
          <p:cNvPr id="3" name="Content Placeholder 2"/>
          <p:cNvSpPr>
            <a:spLocks noGrp="1"/>
          </p:cNvSpPr>
          <p:nvPr>
            <p:ph idx="1"/>
          </p:nvPr>
        </p:nvSpPr>
        <p:spPr>
          <a:xfrm>
            <a:off x="381000" y="1905000"/>
            <a:ext cx="8534400" cy="4572000"/>
          </a:xfrm>
        </p:spPr>
        <p:txBody>
          <a:bodyPr>
            <a:normAutofit/>
          </a:bodyPr>
          <a:lstStyle/>
          <a:p>
            <a:pPr>
              <a:lnSpc>
                <a:spcPct val="150000"/>
              </a:lnSpc>
              <a:buNone/>
            </a:pPr>
            <a:r>
              <a:rPr lang="en-US" sz="2400" b="1" i="1" u="sng" dirty="0" smtClean="0">
                <a:latin typeface="Bookman Old Style" pitchFamily="18" charset="0"/>
              </a:rPr>
              <a:t>176:</a:t>
            </a:r>
          </a:p>
          <a:p>
            <a:pPr algn="just"/>
            <a:r>
              <a:rPr lang="en-US" sz="2400" dirty="0" smtClean="0">
                <a:latin typeface="Bookman Old Style" pitchFamily="18" charset="0"/>
              </a:rPr>
              <a:t>Any act done by a person as a Director shall not be  invalid till it is discovered that his appointment is invalid/defective.</a:t>
            </a:r>
          </a:p>
          <a:p>
            <a:endParaRPr lang="en-US" sz="2400" dirty="0" smtClean="0">
              <a:latin typeface="Bookman Old Style" pitchFamily="18" charset="0"/>
            </a:endParaRPr>
          </a:p>
          <a:p>
            <a:pPr algn="just">
              <a:buNone/>
            </a:pPr>
            <a:endParaRPr lang="en-US" sz="2400" dirty="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799306"/>
          </a:xfrm>
        </p:spPr>
        <p:txBody>
          <a:bodyPr>
            <a:noAutofit/>
          </a:bodyPr>
          <a:lstStyle/>
          <a:p>
            <a:pPr algn="ctr"/>
            <a:r>
              <a:rPr lang="en-US" sz="2400" b="1" dirty="0" smtClean="0">
                <a:latin typeface="Bookman Old Style" pitchFamily="18" charset="0"/>
              </a:rPr>
              <a:t>Section 177</a:t>
            </a:r>
            <a:r>
              <a:rPr lang="en-US" sz="4400" b="1" dirty="0" smtClean="0">
                <a:latin typeface="Bookman Old Style" pitchFamily="18" charset="0"/>
              </a:rPr>
              <a:t/>
            </a:r>
            <a:br>
              <a:rPr lang="en-US" sz="4400" b="1" dirty="0" smtClean="0">
                <a:latin typeface="Bookman Old Style" pitchFamily="18" charset="0"/>
              </a:rPr>
            </a:br>
            <a:r>
              <a:rPr lang="en-US" sz="3200" b="1" dirty="0" smtClean="0">
                <a:latin typeface="Bookman Old Style" pitchFamily="18" charset="0"/>
              </a:rPr>
              <a:t>Audit Committee</a:t>
            </a:r>
            <a:br>
              <a:rPr lang="en-US" sz="32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292A}</a:t>
            </a:r>
            <a:endParaRPr lang="en-US" sz="3600" b="1" dirty="0">
              <a:latin typeface="Bookman Old Style" pitchFamily="18" charset="0"/>
            </a:endParaRPr>
          </a:p>
        </p:txBody>
      </p:sp>
      <p:sp>
        <p:nvSpPr>
          <p:cNvPr id="3" name="Content Placeholder 2"/>
          <p:cNvSpPr>
            <a:spLocks noGrp="1"/>
          </p:cNvSpPr>
          <p:nvPr>
            <p:ph idx="1"/>
          </p:nvPr>
        </p:nvSpPr>
        <p:spPr>
          <a:xfrm>
            <a:off x="228600" y="1447800"/>
            <a:ext cx="8686800" cy="5007008"/>
          </a:xfrm>
        </p:spPr>
        <p:txBody>
          <a:bodyPr>
            <a:normAutofit/>
          </a:bodyPr>
          <a:lstStyle/>
          <a:p>
            <a:pPr>
              <a:lnSpc>
                <a:spcPct val="150000"/>
              </a:lnSpc>
              <a:buNone/>
            </a:pPr>
            <a:r>
              <a:rPr lang="en-US" sz="2400" b="1" i="1" u="sng" dirty="0" smtClean="0">
                <a:latin typeface="Bookman Old Style" pitchFamily="18" charset="0"/>
              </a:rPr>
              <a:t>177 (1):</a:t>
            </a:r>
          </a:p>
          <a:p>
            <a:r>
              <a:rPr lang="en-US" sz="2400" b="1" dirty="0" smtClean="0">
                <a:latin typeface="Bookman Old Style" pitchFamily="18" charset="0"/>
              </a:rPr>
              <a:t>Criteria for constituting Audit Committee</a:t>
            </a:r>
          </a:p>
          <a:p>
            <a:pPr marL="447675" indent="61913" algn="just">
              <a:buFont typeface="Wingdings" pitchFamily="2" charset="2"/>
              <a:buChar char="ü"/>
            </a:pPr>
            <a:r>
              <a:rPr lang="en-US" sz="2400" b="1" dirty="0" smtClean="0">
                <a:latin typeface="Bookman Old Style" pitchFamily="18" charset="0"/>
              </a:rPr>
              <a:t> </a:t>
            </a:r>
            <a:r>
              <a:rPr lang="en-US" sz="2400" dirty="0" smtClean="0">
                <a:latin typeface="Bookman Old Style" pitchFamily="18" charset="0"/>
              </a:rPr>
              <a:t>Every listed Company</a:t>
            </a:r>
          </a:p>
          <a:p>
            <a:pPr marL="447675" indent="-42863" algn="just">
              <a:buFont typeface="Wingdings" pitchFamily="2" charset="2"/>
              <a:buChar char="ü"/>
            </a:pPr>
            <a:r>
              <a:rPr lang="en-US" sz="2400" dirty="0" smtClean="0">
                <a:latin typeface="Bookman Old Style" pitchFamily="18" charset="0"/>
              </a:rPr>
              <a:t>  Every other Public Company having:</a:t>
            </a:r>
          </a:p>
          <a:p>
            <a:pPr algn="just">
              <a:buFont typeface="Wingdings" pitchFamily="2" charset="2"/>
              <a:buNone/>
            </a:pPr>
            <a:endParaRPr lang="en-US" sz="1400" dirty="0" smtClean="0">
              <a:latin typeface="Bookman Old Style" pitchFamily="18" charset="0"/>
            </a:endParaRPr>
          </a:p>
          <a:p>
            <a:pPr marL="1085850" indent="-342900" algn="just">
              <a:buFont typeface="Wingdings" pitchFamily="2" charset="2"/>
              <a:buChar char="Ø"/>
            </a:pPr>
            <a:r>
              <a:rPr lang="en-US" sz="2400" dirty="0" smtClean="0">
                <a:latin typeface="Bookman Old Style" pitchFamily="18" charset="0"/>
              </a:rPr>
              <a:t>Paid up capital of </a:t>
            </a:r>
            <a:r>
              <a:rPr lang="en-US" sz="2400" b="1" dirty="0" smtClean="0">
                <a:latin typeface="Bookman Old Style" pitchFamily="18" charset="0"/>
              </a:rPr>
              <a:t>Rupees One Hundred Crore or more; </a:t>
            </a:r>
            <a:r>
              <a:rPr lang="en-US" sz="2400" dirty="0" smtClean="0">
                <a:latin typeface="Bookman Old Style" pitchFamily="18" charset="0"/>
              </a:rPr>
              <a:t>or</a:t>
            </a:r>
          </a:p>
          <a:p>
            <a:pPr marL="1085850" indent="-342900" algn="just">
              <a:buNone/>
            </a:pPr>
            <a:endParaRPr lang="en-US" sz="1050" dirty="0" smtClean="0">
              <a:latin typeface="Bookman Old Style" pitchFamily="18" charset="0"/>
            </a:endParaRPr>
          </a:p>
          <a:p>
            <a:pPr marL="1085850" indent="-342900" algn="just">
              <a:buFont typeface="Wingdings" pitchFamily="2" charset="2"/>
              <a:buChar char="Ø"/>
            </a:pPr>
            <a:r>
              <a:rPr lang="en-US" sz="2400" dirty="0" smtClean="0">
                <a:latin typeface="Bookman Old Style" pitchFamily="18" charset="0"/>
              </a:rPr>
              <a:t>Aggregate outstanding loans or borrowings or debentures or deposits exceeding </a:t>
            </a:r>
            <a:r>
              <a:rPr lang="en-US" sz="2400" b="1" dirty="0" smtClean="0">
                <a:latin typeface="Bookman Old Style" pitchFamily="18" charset="0"/>
              </a:rPr>
              <a:t>Rupees Two Hundred Crore.</a:t>
            </a:r>
          </a:p>
          <a:p>
            <a:pPr>
              <a:buNone/>
            </a:pPr>
            <a:endParaRPr lang="en-US" sz="2400" dirty="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951706"/>
          </a:xfrm>
        </p:spPr>
        <p:txBody>
          <a:bodyPr>
            <a:noAutofit/>
          </a:bodyPr>
          <a:lstStyle/>
          <a:p>
            <a:pPr algn="ctr"/>
            <a:r>
              <a:rPr lang="en-US" sz="2400" b="1" dirty="0" smtClean="0">
                <a:latin typeface="Bookman Old Style" pitchFamily="18" charset="0"/>
              </a:rPr>
              <a:t>Section 177</a:t>
            </a:r>
            <a:r>
              <a:rPr lang="en-US" sz="3200" b="1" dirty="0" smtClean="0">
                <a:latin typeface="Bookman Old Style" pitchFamily="18" charset="0"/>
              </a:rPr>
              <a:t/>
            </a:r>
            <a:br>
              <a:rPr lang="en-US" sz="3200" b="1" dirty="0" smtClean="0">
                <a:latin typeface="Bookman Old Style" pitchFamily="18" charset="0"/>
              </a:rPr>
            </a:br>
            <a:r>
              <a:rPr lang="en-US" sz="3200" b="1" dirty="0" smtClean="0">
                <a:latin typeface="Bookman Old Style" pitchFamily="18" charset="0"/>
              </a:rPr>
              <a:t>Audit Committee</a:t>
            </a:r>
            <a:br>
              <a:rPr lang="en-US" sz="3200" b="1" dirty="0" smtClean="0">
                <a:latin typeface="Bookman Old Style" pitchFamily="18" charset="0"/>
              </a:rPr>
            </a:br>
            <a:r>
              <a:rPr lang="en-US" sz="2400" b="1" dirty="0" smtClean="0">
                <a:latin typeface="Bookman Old Style" pitchFamily="18" charset="0"/>
              </a:rPr>
              <a:t>{Corresponding Section 292A}</a:t>
            </a:r>
            <a:endParaRPr lang="en-US" sz="2400" dirty="0"/>
          </a:p>
        </p:txBody>
      </p:sp>
      <p:sp>
        <p:nvSpPr>
          <p:cNvPr id="3" name="Content Placeholder 2"/>
          <p:cNvSpPr>
            <a:spLocks noGrp="1"/>
          </p:cNvSpPr>
          <p:nvPr>
            <p:ph idx="1"/>
          </p:nvPr>
        </p:nvSpPr>
        <p:spPr>
          <a:xfrm>
            <a:off x="533400" y="1676400"/>
            <a:ext cx="7620000" cy="4953000"/>
          </a:xfrm>
        </p:spPr>
        <p:txBody>
          <a:bodyPr>
            <a:normAutofit/>
          </a:bodyPr>
          <a:lstStyle/>
          <a:p>
            <a:pPr>
              <a:buNone/>
            </a:pPr>
            <a:r>
              <a:rPr lang="en-US" sz="2400" b="1" i="1" u="sng" dirty="0" smtClean="0">
                <a:latin typeface="Bookman Old Style" pitchFamily="18" charset="0"/>
              </a:rPr>
              <a:t>177 (2): </a:t>
            </a:r>
          </a:p>
          <a:p>
            <a:pPr>
              <a:buNone/>
            </a:pPr>
            <a:endParaRPr lang="en-US" sz="1800" b="1" i="1" u="sng" dirty="0" smtClean="0">
              <a:latin typeface="Bookman Old Style" pitchFamily="18" charset="0"/>
            </a:endParaRPr>
          </a:p>
          <a:p>
            <a:r>
              <a:rPr lang="en-US" sz="2400" dirty="0" smtClean="0">
                <a:latin typeface="Bookman Old Style" pitchFamily="18" charset="0"/>
              </a:rPr>
              <a:t> </a:t>
            </a:r>
            <a:r>
              <a:rPr lang="en-US" sz="2400" b="1" dirty="0" smtClean="0">
                <a:latin typeface="Bookman Old Style" pitchFamily="18" charset="0"/>
              </a:rPr>
              <a:t>Composition</a:t>
            </a:r>
          </a:p>
          <a:p>
            <a:pPr marL="854075" indent="-344488" algn="just">
              <a:buFont typeface="Wingdings" pitchFamily="2" charset="2"/>
              <a:buChar char="ü"/>
            </a:pPr>
            <a:r>
              <a:rPr lang="en-US" sz="2400" dirty="0" smtClean="0">
                <a:latin typeface="Bookman Old Style" pitchFamily="18" charset="0"/>
              </a:rPr>
              <a:t>Consist of 3 Directors with majority of independent directors.</a:t>
            </a:r>
          </a:p>
          <a:p>
            <a:pPr marL="854075" indent="-344488" algn="just">
              <a:buFont typeface="Wingdings" pitchFamily="2" charset="2"/>
              <a:buChar char="ü"/>
            </a:pPr>
            <a:endParaRPr lang="en-US" sz="1800" dirty="0" smtClean="0">
              <a:latin typeface="Bookman Old Style" pitchFamily="18" charset="0"/>
            </a:endParaRPr>
          </a:p>
          <a:p>
            <a:r>
              <a:rPr lang="en-US" sz="2400" b="1" dirty="0" smtClean="0">
                <a:latin typeface="Bookman Old Style" pitchFamily="18" charset="0"/>
              </a:rPr>
              <a:t>Qualifications of members</a:t>
            </a:r>
          </a:p>
          <a:p>
            <a:pPr marL="914400" indent="-404813" algn="just">
              <a:buFont typeface="Wingdings" pitchFamily="2" charset="2"/>
              <a:buChar char="ü"/>
            </a:pPr>
            <a:r>
              <a:rPr lang="en-US" sz="2400" b="1" dirty="0" smtClean="0">
                <a:latin typeface="Bookman Old Style" pitchFamily="18" charset="0"/>
              </a:rPr>
              <a:t>Majority</a:t>
            </a:r>
            <a:r>
              <a:rPr lang="en-US" sz="2400" dirty="0" smtClean="0">
                <a:latin typeface="Bookman Old Style" pitchFamily="18" charset="0"/>
              </a:rPr>
              <a:t> of members </a:t>
            </a:r>
            <a:r>
              <a:rPr lang="en-US" sz="2400" b="1" dirty="0" smtClean="0">
                <a:latin typeface="Bookman Old Style" pitchFamily="18" charset="0"/>
              </a:rPr>
              <a:t>including its Chairman </a:t>
            </a:r>
            <a:r>
              <a:rPr lang="en-US" sz="2400" dirty="0" smtClean="0">
                <a:latin typeface="Bookman Old Style" pitchFamily="18" charset="0"/>
              </a:rPr>
              <a:t>shall be persons with ability to read and </a:t>
            </a:r>
            <a:r>
              <a:rPr lang="en-US" sz="2400" dirty="0" smtClean="0">
                <a:latin typeface="Bookman Old Style" pitchFamily="18" charset="0"/>
              </a:rPr>
              <a:t>understand </a:t>
            </a:r>
            <a:r>
              <a:rPr lang="en-US" sz="2400" dirty="0" smtClean="0">
                <a:latin typeface="Bookman Old Style" pitchFamily="18" charset="0"/>
              </a:rPr>
              <a:t>the financial statement.</a:t>
            </a:r>
          </a:p>
          <a:p>
            <a:pPr marL="685800" indent="-620713">
              <a:buNone/>
            </a:pPr>
            <a:endParaRPr lang="en-US" sz="2400" dirty="0" smtClean="0">
              <a:latin typeface="Bookman Old Style" pitchFamily="18" charset="0"/>
            </a:endParaRPr>
          </a:p>
          <a:p>
            <a:pPr marL="447675" indent="-382588">
              <a:buNone/>
            </a:pPr>
            <a:endParaRPr lang="en-US" sz="2400" dirty="0"/>
          </a:p>
        </p:txBody>
      </p:sp>
    </p:spTree>
  </p:cSld>
  <p:clrMapOvr>
    <a:masterClrMapping/>
  </p:clrMapOvr>
  <p:transition spd="slow">
    <p:newsfla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951706"/>
          </a:xfrm>
        </p:spPr>
        <p:txBody>
          <a:bodyPr>
            <a:noAutofit/>
          </a:bodyPr>
          <a:lstStyle/>
          <a:p>
            <a:pPr algn="ctr"/>
            <a:r>
              <a:rPr lang="en-US" sz="2400" b="1" dirty="0" smtClean="0">
                <a:latin typeface="Bookman Old Style" pitchFamily="18" charset="0"/>
              </a:rPr>
              <a:t>Section 177</a:t>
            </a:r>
            <a:r>
              <a:rPr lang="en-US" sz="3200" b="1" dirty="0" smtClean="0">
                <a:latin typeface="Bookman Old Style" pitchFamily="18" charset="0"/>
              </a:rPr>
              <a:t/>
            </a:r>
            <a:br>
              <a:rPr lang="en-US" sz="3200" b="1" dirty="0" smtClean="0">
                <a:latin typeface="Bookman Old Style" pitchFamily="18" charset="0"/>
              </a:rPr>
            </a:br>
            <a:r>
              <a:rPr lang="en-US" sz="3200" b="1" dirty="0" smtClean="0">
                <a:latin typeface="Bookman Old Style" pitchFamily="18" charset="0"/>
              </a:rPr>
              <a:t>Audit Committee</a:t>
            </a:r>
            <a:br>
              <a:rPr lang="en-US" sz="3200" b="1" dirty="0" smtClean="0">
                <a:latin typeface="Bookman Old Style" pitchFamily="18" charset="0"/>
              </a:rPr>
            </a:br>
            <a:r>
              <a:rPr lang="en-US" sz="2400" b="1" dirty="0" smtClean="0">
                <a:latin typeface="Bookman Old Style" pitchFamily="18" charset="0"/>
              </a:rPr>
              <a:t>{Corresponding Section 292A}</a:t>
            </a:r>
            <a:endParaRPr lang="en-US" sz="2400" dirty="0"/>
          </a:p>
        </p:txBody>
      </p:sp>
      <p:sp>
        <p:nvSpPr>
          <p:cNvPr id="3" name="Content Placeholder 2"/>
          <p:cNvSpPr>
            <a:spLocks noGrp="1"/>
          </p:cNvSpPr>
          <p:nvPr>
            <p:ph idx="1"/>
          </p:nvPr>
        </p:nvSpPr>
        <p:spPr>
          <a:xfrm>
            <a:off x="533400" y="1676400"/>
            <a:ext cx="7620000" cy="4953000"/>
          </a:xfrm>
        </p:spPr>
        <p:txBody>
          <a:bodyPr>
            <a:normAutofit/>
          </a:bodyPr>
          <a:lstStyle/>
          <a:p>
            <a:pPr marL="685800" indent="-620713">
              <a:buNone/>
            </a:pPr>
            <a:r>
              <a:rPr lang="en-US" sz="2400" b="1" i="1" u="sng" dirty="0" smtClean="0">
                <a:latin typeface="Bookman Old Style" pitchFamily="18" charset="0"/>
              </a:rPr>
              <a:t>177 (3): </a:t>
            </a:r>
          </a:p>
          <a:p>
            <a:pPr marL="685800" indent="-620713">
              <a:buNone/>
            </a:pPr>
            <a:endParaRPr lang="en-US" sz="2400" b="1" i="1" u="sng" dirty="0" smtClean="0">
              <a:latin typeface="Bookman Old Style" pitchFamily="18" charset="0"/>
            </a:endParaRPr>
          </a:p>
          <a:p>
            <a:pPr algn="just"/>
            <a:r>
              <a:rPr lang="en-US" sz="2400" b="1" dirty="0" smtClean="0">
                <a:latin typeface="Bookman Old Style" pitchFamily="18" charset="0"/>
              </a:rPr>
              <a:t>Transitional period for constitution/ reconstitution</a:t>
            </a:r>
          </a:p>
          <a:p>
            <a:endParaRPr lang="en-US" sz="200" b="1" dirty="0" smtClean="0">
              <a:latin typeface="Bookman Old Style" pitchFamily="18" charset="0"/>
            </a:endParaRPr>
          </a:p>
          <a:p>
            <a:pPr marL="685800" indent="-620713" algn="just">
              <a:buNone/>
            </a:pPr>
            <a:r>
              <a:rPr lang="en-US" sz="2800" dirty="0" smtClean="0"/>
              <a:t>     </a:t>
            </a:r>
            <a:r>
              <a:rPr lang="en-US" sz="2400" dirty="0" smtClean="0"/>
              <a:t>- </a:t>
            </a:r>
            <a:r>
              <a:rPr lang="en-US" sz="2400" dirty="0" smtClean="0">
                <a:latin typeface="Bookman Old Style" pitchFamily="18" charset="0"/>
              </a:rPr>
              <a:t>One year from the date of commencement of  Companies Act, 2013</a:t>
            </a:r>
          </a:p>
          <a:p>
            <a:pPr marL="685800" indent="-620713">
              <a:buNone/>
            </a:pPr>
            <a:endParaRPr lang="en-US" sz="2400" dirty="0" smtClean="0">
              <a:latin typeface="Bookman Old Style" pitchFamily="18" charset="0"/>
            </a:endParaRPr>
          </a:p>
          <a:p>
            <a:pPr marL="447675" indent="-382588">
              <a:buNone/>
            </a:pPr>
            <a:endParaRPr lang="en-US" sz="2400" dirty="0"/>
          </a:p>
        </p:txBody>
      </p:sp>
    </p:spTree>
  </p:cSld>
  <p:clrMapOvr>
    <a:masterClrMapping/>
  </p:clrMapOvr>
  <p:transition spd="slow">
    <p:newsfla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646906"/>
          </a:xfrm>
        </p:spPr>
        <p:txBody>
          <a:bodyPr>
            <a:noAutofit/>
          </a:bodyPr>
          <a:lstStyle/>
          <a:p>
            <a:pPr algn="ctr"/>
            <a:r>
              <a:rPr lang="en-US" sz="2400" b="1" dirty="0" smtClean="0">
                <a:latin typeface="Bookman Old Style" pitchFamily="18" charset="0"/>
              </a:rPr>
              <a:t>Section 177</a:t>
            </a:r>
            <a:r>
              <a:rPr lang="en-US" sz="3600" b="1" dirty="0" smtClean="0">
                <a:latin typeface="Bookman Old Style" pitchFamily="18" charset="0"/>
              </a:rPr>
              <a:t/>
            </a:r>
            <a:br>
              <a:rPr lang="en-US" sz="3600" b="1" dirty="0" smtClean="0">
                <a:latin typeface="Bookman Old Style" pitchFamily="18" charset="0"/>
              </a:rPr>
            </a:br>
            <a:r>
              <a:rPr lang="en-US" sz="3200" b="1" dirty="0" smtClean="0">
                <a:latin typeface="Bookman Old Style" pitchFamily="18" charset="0"/>
              </a:rPr>
              <a:t>Audit Committee</a:t>
            </a:r>
            <a:br>
              <a:rPr lang="en-US" sz="3200" b="1" dirty="0" smtClean="0">
                <a:latin typeface="Bookman Old Style" pitchFamily="18" charset="0"/>
              </a:rPr>
            </a:br>
            <a:r>
              <a:rPr lang="en-US" sz="2400" b="1" dirty="0" smtClean="0">
                <a:latin typeface="Bookman Old Style" pitchFamily="18" charset="0"/>
              </a:rPr>
              <a:t>{Corresponding Section 292A}</a:t>
            </a:r>
            <a:endParaRPr lang="en-US" sz="2400" dirty="0"/>
          </a:p>
        </p:txBody>
      </p:sp>
      <p:sp>
        <p:nvSpPr>
          <p:cNvPr id="3" name="Content Placeholder 2"/>
          <p:cNvSpPr>
            <a:spLocks noGrp="1"/>
          </p:cNvSpPr>
          <p:nvPr>
            <p:ph idx="1"/>
          </p:nvPr>
        </p:nvSpPr>
        <p:spPr>
          <a:xfrm>
            <a:off x="228600" y="1371600"/>
            <a:ext cx="8534400" cy="5257800"/>
          </a:xfrm>
        </p:spPr>
        <p:txBody>
          <a:bodyPr>
            <a:noAutofit/>
          </a:bodyPr>
          <a:lstStyle/>
          <a:p>
            <a:pPr>
              <a:buNone/>
            </a:pPr>
            <a:r>
              <a:rPr lang="en-US" sz="2400" b="1" i="1" u="sng" dirty="0" smtClean="0">
                <a:latin typeface="Bookman Old Style" pitchFamily="18" charset="0"/>
              </a:rPr>
              <a:t>177 (4):</a:t>
            </a:r>
          </a:p>
          <a:p>
            <a:r>
              <a:rPr lang="en-US" sz="2400" b="1" dirty="0" smtClean="0">
                <a:latin typeface="Bookman Old Style" pitchFamily="18" charset="0"/>
              </a:rPr>
              <a:t>Duties/Powers/Responsibilities</a:t>
            </a:r>
          </a:p>
          <a:p>
            <a:pPr>
              <a:buNone/>
            </a:pPr>
            <a:endParaRPr lang="en-US" sz="900" b="1" dirty="0" smtClean="0">
              <a:latin typeface="Bookman Old Style" pitchFamily="18" charset="0"/>
            </a:endParaRPr>
          </a:p>
          <a:p>
            <a:pPr marL="521208" indent="-457200" algn="just">
              <a:buFont typeface="+mj-lt"/>
              <a:buAutoNum type="arabicPeriod"/>
            </a:pPr>
            <a:r>
              <a:rPr lang="en-US" sz="2400" dirty="0" smtClean="0">
                <a:latin typeface="Bookman Old Style" pitchFamily="18" charset="0"/>
              </a:rPr>
              <a:t>Recommendation for appointment, reappointment appointment of Auditor.</a:t>
            </a:r>
          </a:p>
          <a:p>
            <a:pPr marL="521208" indent="-457200" algn="just">
              <a:buFont typeface="+mj-lt"/>
              <a:buAutoNum type="arabicPeriod"/>
            </a:pPr>
            <a:endParaRPr lang="en-US" sz="1200" dirty="0" smtClean="0">
              <a:latin typeface="Bookman Old Style" pitchFamily="18" charset="0"/>
            </a:endParaRPr>
          </a:p>
          <a:p>
            <a:pPr marL="521208" indent="-457200" algn="just">
              <a:buFont typeface="+mj-lt"/>
              <a:buAutoNum type="arabicPeriod"/>
            </a:pPr>
            <a:r>
              <a:rPr lang="en-US" sz="2400" dirty="0" smtClean="0">
                <a:latin typeface="Bookman Old Style" pitchFamily="18" charset="0"/>
              </a:rPr>
              <a:t>Review and monitor auditor’s independence and performance of Audit Process.</a:t>
            </a:r>
          </a:p>
          <a:p>
            <a:pPr marL="521208" indent="-457200" algn="just">
              <a:buFont typeface="+mj-lt"/>
              <a:buAutoNum type="arabicPeriod"/>
            </a:pPr>
            <a:endParaRPr lang="en-US" sz="1400" dirty="0" smtClean="0">
              <a:latin typeface="Bookman Old Style" pitchFamily="18" charset="0"/>
            </a:endParaRPr>
          </a:p>
          <a:p>
            <a:pPr marL="520700" indent="-457200" algn="just">
              <a:buFont typeface="+mj-lt"/>
              <a:buAutoNum type="arabicPeriod"/>
            </a:pPr>
            <a:r>
              <a:rPr lang="en-US" sz="2400" dirty="0" smtClean="0">
                <a:latin typeface="Bookman Old Style" pitchFamily="18" charset="0"/>
              </a:rPr>
              <a:t>Examining Financial Statement and Auditors’ report.</a:t>
            </a:r>
          </a:p>
          <a:p>
            <a:pPr marL="521208" indent="-457200" algn="just">
              <a:buFont typeface="+mj-lt"/>
              <a:buAutoNum type="arabicPeriod"/>
            </a:pPr>
            <a:endParaRPr lang="en-US" sz="1200" dirty="0" smtClean="0">
              <a:latin typeface="Bookman Old Style" pitchFamily="18" charset="0"/>
            </a:endParaRPr>
          </a:p>
          <a:p>
            <a:pPr marL="521208" indent="-457200" algn="just">
              <a:buFont typeface="+mj-lt"/>
              <a:buAutoNum type="arabicPeriod"/>
            </a:pPr>
            <a:r>
              <a:rPr lang="en-US" sz="2400" dirty="0" smtClean="0">
                <a:latin typeface="Bookman Old Style" pitchFamily="18" charset="0"/>
              </a:rPr>
              <a:t>Approval of related party transaction.</a:t>
            </a:r>
          </a:p>
          <a:p>
            <a:pPr marL="521208" indent="-457200" algn="r">
              <a:buNone/>
            </a:pPr>
            <a:r>
              <a:rPr lang="en-US" sz="2200" b="1" dirty="0" smtClean="0">
                <a:latin typeface="Bookman Old Style" pitchFamily="18" charset="0"/>
              </a:rPr>
              <a:t>Continued…..</a:t>
            </a:r>
          </a:p>
          <a:p>
            <a:pPr marL="521208" indent="-457200" algn="just">
              <a:buFont typeface="+mj-lt"/>
              <a:buAutoNum type="arabicPeriod"/>
            </a:pPr>
            <a:endParaRPr lang="en-US" sz="2400" dirty="0" smtClean="0">
              <a:latin typeface="Bookman Old Style" pitchFamily="18" charset="0"/>
            </a:endParaRPr>
          </a:p>
          <a:p>
            <a:pPr>
              <a:buNone/>
            </a:pPr>
            <a:endParaRPr lang="en-US" sz="2400" b="1" dirty="0" smtClean="0">
              <a:latin typeface="Bookman Old Style" pitchFamily="18" charset="0"/>
            </a:endParaRPr>
          </a:p>
          <a:p>
            <a:pPr>
              <a:buNone/>
            </a:pPr>
            <a:endParaRPr lang="en-US" sz="2400" dirty="0"/>
          </a:p>
        </p:txBody>
      </p:sp>
    </p:spTree>
  </p:cSld>
  <p:clrMapOvr>
    <a:masterClrMapping/>
  </p:clrMapOvr>
  <p:transition spd="slow">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027906"/>
          </a:xfrm>
        </p:spPr>
        <p:txBody>
          <a:bodyPr>
            <a:noAutofit/>
          </a:bodyPr>
          <a:lstStyle/>
          <a:p>
            <a:pPr algn="ctr"/>
            <a:r>
              <a:rPr lang="en-US" sz="2400" b="1" dirty="0" smtClean="0">
                <a:latin typeface="Bookman Old Style" pitchFamily="18" charset="0"/>
              </a:rPr>
              <a:t>Section 173</a:t>
            </a:r>
            <a:r>
              <a:rPr lang="en-US" sz="4400" b="1" dirty="0" smtClean="0">
                <a:latin typeface="Bookman Old Style" pitchFamily="18" charset="0"/>
              </a:rPr>
              <a:t/>
            </a:r>
            <a:br>
              <a:rPr lang="en-US" sz="4400" b="1" dirty="0" smtClean="0">
                <a:latin typeface="Bookman Old Style" pitchFamily="18" charset="0"/>
              </a:rPr>
            </a:br>
            <a:r>
              <a:rPr lang="en-US" sz="3200" b="1" dirty="0" smtClean="0">
                <a:latin typeface="Bookman Old Style" pitchFamily="18" charset="0"/>
              </a:rPr>
              <a:t>Meetings of Board</a:t>
            </a:r>
            <a:br>
              <a:rPr lang="en-US" sz="32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285, 286}</a:t>
            </a:r>
            <a:endParaRPr lang="en-US" sz="3600" b="1" dirty="0">
              <a:latin typeface="Bookman Old Style" pitchFamily="18" charset="0"/>
            </a:endParaRPr>
          </a:p>
        </p:txBody>
      </p:sp>
      <p:sp>
        <p:nvSpPr>
          <p:cNvPr id="3" name="Content Placeholder 2"/>
          <p:cNvSpPr>
            <a:spLocks noGrp="1"/>
          </p:cNvSpPr>
          <p:nvPr>
            <p:ph idx="1"/>
          </p:nvPr>
        </p:nvSpPr>
        <p:spPr>
          <a:xfrm>
            <a:off x="457200" y="1524000"/>
            <a:ext cx="8229600" cy="4930808"/>
          </a:xfrm>
        </p:spPr>
        <p:txBody>
          <a:bodyPr>
            <a:noAutofit/>
          </a:bodyPr>
          <a:lstStyle/>
          <a:p>
            <a:pPr>
              <a:buNone/>
            </a:pPr>
            <a:r>
              <a:rPr lang="en-US" sz="2400" b="1" i="1" u="sng" dirty="0" smtClean="0">
                <a:latin typeface="Bookman Old Style" pitchFamily="18" charset="0"/>
              </a:rPr>
              <a:t>173 (1):</a:t>
            </a:r>
          </a:p>
          <a:p>
            <a:pPr>
              <a:lnSpc>
                <a:spcPct val="150000"/>
              </a:lnSpc>
            </a:pPr>
            <a:r>
              <a:rPr lang="en-US" sz="2300" b="1" dirty="0" smtClean="0">
                <a:latin typeface="Bookman Old Style" pitchFamily="18" charset="0"/>
              </a:rPr>
              <a:t>First Board Meeting </a:t>
            </a:r>
          </a:p>
          <a:p>
            <a:pPr marL="447675" indent="17463">
              <a:lnSpc>
                <a:spcPct val="150000"/>
              </a:lnSpc>
              <a:buNone/>
            </a:pPr>
            <a:endParaRPr lang="en-US" sz="2300" dirty="0" smtClean="0">
              <a:latin typeface="Bookman Old Style" pitchFamily="18" charset="0"/>
            </a:endParaRPr>
          </a:p>
          <a:p>
            <a:pPr>
              <a:lnSpc>
                <a:spcPct val="150000"/>
              </a:lnSpc>
            </a:pPr>
            <a:r>
              <a:rPr lang="en-US" sz="2300" b="1" dirty="0" smtClean="0">
                <a:latin typeface="Bookman Old Style" pitchFamily="18" charset="0"/>
              </a:rPr>
              <a:t>Minimum Number of Meetings </a:t>
            </a:r>
          </a:p>
          <a:p>
            <a:pPr marL="447675" indent="17463">
              <a:lnSpc>
                <a:spcPct val="150000"/>
              </a:lnSpc>
              <a:buFont typeface="Wingdings" pitchFamily="2" charset="2"/>
              <a:buChar char="ü"/>
            </a:pPr>
            <a:endParaRPr lang="en-US" sz="2300" dirty="0" smtClean="0">
              <a:latin typeface="Bookman Old Style" pitchFamily="18" charset="0"/>
            </a:endParaRPr>
          </a:p>
          <a:p>
            <a:pPr>
              <a:lnSpc>
                <a:spcPct val="150000"/>
              </a:lnSpc>
            </a:pPr>
            <a:r>
              <a:rPr lang="en-US" sz="2300" b="1" dirty="0" smtClean="0">
                <a:latin typeface="Bookman Old Style" pitchFamily="18" charset="0"/>
              </a:rPr>
              <a:t>Interval between two consecutive board meetings</a:t>
            </a:r>
          </a:p>
          <a:p>
            <a:pPr>
              <a:lnSpc>
                <a:spcPct val="150000"/>
              </a:lnSpc>
              <a:buNone/>
            </a:pPr>
            <a:r>
              <a:rPr lang="en-US" sz="2300" dirty="0" smtClean="0">
                <a:latin typeface="Bookman Old Style" pitchFamily="18" charset="0"/>
              </a:rPr>
              <a:t> </a:t>
            </a:r>
          </a:p>
          <a:p>
            <a:pPr>
              <a:lnSpc>
                <a:spcPct val="150000"/>
              </a:lnSpc>
            </a:pPr>
            <a:r>
              <a:rPr lang="en-US" sz="2300" b="1" dirty="0" smtClean="0">
                <a:latin typeface="Bookman Old Style" pitchFamily="18" charset="0"/>
              </a:rPr>
              <a:t>Exemption  by notifications</a:t>
            </a:r>
          </a:p>
          <a:p>
            <a:pPr>
              <a:buNone/>
            </a:pPr>
            <a:endParaRPr lang="en-US" sz="900" b="1" i="1" u="sng" dirty="0" smtClean="0">
              <a:latin typeface="Bookman Old Style" pitchFamily="18" charset="0"/>
            </a:endParaRPr>
          </a:p>
          <a:p>
            <a:pPr>
              <a:buNone/>
            </a:pPr>
            <a:endParaRPr lang="en-US" sz="600" b="1" i="1" u="sng" dirty="0" smtClean="0">
              <a:latin typeface="Bookman Old Style" pitchFamily="18" charset="0"/>
            </a:endParaRPr>
          </a:p>
          <a:p>
            <a:pPr>
              <a:buNone/>
            </a:pPr>
            <a:endParaRPr lang="en-US" sz="600" b="1" i="1" u="sng" dirty="0" smtClean="0">
              <a:latin typeface="Bookman Old Style" pitchFamily="18" charset="0"/>
            </a:endParaRPr>
          </a:p>
          <a:p>
            <a:pPr>
              <a:buNone/>
            </a:pPr>
            <a:endParaRPr lang="en-US" sz="600" b="1" i="1" u="sng" dirty="0" smtClean="0">
              <a:latin typeface="Bookman Old Style" pitchFamily="18" charset="0"/>
            </a:endParaRPr>
          </a:p>
          <a:p>
            <a:pPr>
              <a:buNone/>
            </a:pPr>
            <a:endParaRPr lang="en-US" sz="600" b="1" i="1" u="sng" dirty="0" smtClean="0">
              <a:latin typeface="Bookman Old Style" pitchFamily="18" charset="0"/>
            </a:endParaRPr>
          </a:p>
          <a:p>
            <a:pPr>
              <a:buNone/>
            </a:pPr>
            <a:endParaRPr lang="en-US" sz="600" dirty="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799306"/>
          </a:xfrm>
        </p:spPr>
        <p:txBody>
          <a:bodyPr>
            <a:noAutofit/>
          </a:bodyPr>
          <a:lstStyle/>
          <a:p>
            <a:pPr algn="ctr"/>
            <a:r>
              <a:rPr lang="en-US" sz="2400" b="1" dirty="0" smtClean="0">
                <a:latin typeface="Bookman Old Style" pitchFamily="18" charset="0"/>
              </a:rPr>
              <a:t>Section 177</a:t>
            </a:r>
            <a:r>
              <a:rPr lang="en-US" sz="3600" b="1" dirty="0" smtClean="0">
                <a:latin typeface="Bookman Old Style" pitchFamily="18" charset="0"/>
              </a:rPr>
              <a:t/>
            </a:r>
            <a:br>
              <a:rPr lang="en-US" sz="3600" b="1" dirty="0" smtClean="0">
                <a:latin typeface="Bookman Old Style" pitchFamily="18" charset="0"/>
              </a:rPr>
            </a:br>
            <a:r>
              <a:rPr lang="en-US" sz="3200" b="1" dirty="0" smtClean="0">
                <a:latin typeface="Bookman Old Style" pitchFamily="18" charset="0"/>
              </a:rPr>
              <a:t>Audit Committee</a:t>
            </a:r>
            <a:br>
              <a:rPr lang="en-US" sz="3200" b="1" dirty="0" smtClean="0">
                <a:latin typeface="Bookman Old Style" pitchFamily="18" charset="0"/>
              </a:rPr>
            </a:br>
            <a:r>
              <a:rPr lang="en-US" sz="2400" b="1" dirty="0" smtClean="0">
                <a:latin typeface="Bookman Old Style" pitchFamily="18" charset="0"/>
              </a:rPr>
              <a:t>{Corresponding Section 292A}</a:t>
            </a:r>
            <a:endParaRPr lang="en-US" sz="2400" dirty="0"/>
          </a:p>
        </p:txBody>
      </p:sp>
      <p:sp>
        <p:nvSpPr>
          <p:cNvPr id="3" name="Content Placeholder 2"/>
          <p:cNvSpPr>
            <a:spLocks noGrp="1"/>
          </p:cNvSpPr>
          <p:nvPr>
            <p:ph idx="1"/>
          </p:nvPr>
        </p:nvSpPr>
        <p:spPr>
          <a:xfrm>
            <a:off x="228600" y="1447800"/>
            <a:ext cx="8686800" cy="5029200"/>
          </a:xfrm>
        </p:spPr>
        <p:txBody>
          <a:bodyPr>
            <a:normAutofit/>
          </a:bodyPr>
          <a:lstStyle/>
          <a:p>
            <a:pPr>
              <a:buNone/>
            </a:pPr>
            <a:r>
              <a:rPr lang="en-US" sz="2200" b="1" dirty="0" smtClean="0">
                <a:latin typeface="Bookman Old Style" pitchFamily="18" charset="0"/>
              </a:rPr>
              <a:t>Continued……</a:t>
            </a:r>
          </a:p>
          <a:p>
            <a:pPr>
              <a:buNone/>
            </a:pPr>
            <a:endParaRPr lang="en-US" sz="2200" b="1" dirty="0" smtClean="0">
              <a:latin typeface="Bookman Old Style" pitchFamily="18" charset="0"/>
            </a:endParaRPr>
          </a:p>
          <a:p>
            <a:pPr marL="521208" indent="-457200" algn="just">
              <a:buFont typeface="+mj-lt"/>
              <a:buAutoNum type="arabicPeriod" startAt="5"/>
            </a:pPr>
            <a:r>
              <a:rPr lang="en-US" sz="2400" dirty="0" smtClean="0">
                <a:latin typeface="Bookman Old Style" pitchFamily="18" charset="0"/>
              </a:rPr>
              <a:t>Scrutiny of inter corporate loans and investments.</a:t>
            </a:r>
          </a:p>
          <a:p>
            <a:pPr marL="521208" indent="-457200" algn="just">
              <a:buFont typeface="+mj-lt"/>
              <a:buAutoNum type="arabicPeriod" startAt="5"/>
            </a:pPr>
            <a:endParaRPr lang="en-US" sz="1600" dirty="0" smtClean="0">
              <a:latin typeface="Bookman Old Style" pitchFamily="18" charset="0"/>
            </a:endParaRPr>
          </a:p>
          <a:p>
            <a:pPr marL="521208" indent="-457200" algn="just">
              <a:buFont typeface="+mj-lt"/>
              <a:buAutoNum type="arabicPeriod" startAt="5"/>
            </a:pPr>
            <a:r>
              <a:rPr lang="en-US" sz="2400" dirty="0" smtClean="0">
                <a:latin typeface="Bookman Old Style" pitchFamily="18" charset="0"/>
              </a:rPr>
              <a:t>Valuation of undertakings and assets of the Company.</a:t>
            </a:r>
          </a:p>
          <a:p>
            <a:pPr marL="521208" indent="-457200" algn="just">
              <a:buFont typeface="+mj-lt"/>
              <a:buAutoNum type="arabicPeriod" startAt="5"/>
            </a:pPr>
            <a:endParaRPr lang="en-US" sz="1400" dirty="0" smtClean="0">
              <a:latin typeface="Bookman Old Style" pitchFamily="18" charset="0"/>
            </a:endParaRPr>
          </a:p>
          <a:p>
            <a:pPr marL="521208" indent="-457200" algn="just">
              <a:buFont typeface="+mj-lt"/>
              <a:buAutoNum type="arabicPeriod" startAt="5"/>
            </a:pPr>
            <a:r>
              <a:rPr lang="en-US" sz="2400" dirty="0" smtClean="0">
                <a:latin typeface="Bookman Old Style" pitchFamily="18" charset="0"/>
              </a:rPr>
              <a:t>Valuation of internal financial control and risk management systems.</a:t>
            </a:r>
          </a:p>
          <a:p>
            <a:pPr marL="577850" indent="-457200" algn="just">
              <a:buFont typeface="+mj-lt"/>
              <a:buAutoNum type="arabicPeriod" startAt="5"/>
            </a:pPr>
            <a:endParaRPr lang="en-US" sz="1200" dirty="0" smtClean="0">
              <a:solidFill>
                <a:schemeClr val="accent1">
                  <a:lumMod val="75000"/>
                </a:schemeClr>
              </a:solidFill>
              <a:latin typeface="Bookman Old Style" pitchFamily="18" charset="0"/>
            </a:endParaRPr>
          </a:p>
          <a:p>
            <a:pPr marL="577850" indent="-520700" algn="just">
              <a:buFont typeface="+mj-lt"/>
              <a:buAutoNum type="arabicPeriod" startAt="5"/>
            </a:pPr>
            <a:r>
              <a:rPr lang="en-US" sz="2400" dirty="0" smtClean="0">
                <a:latin typeface="Bookman Old Style" pitchFamily="18" charset="0"/>
              </a:rPr>
              <a:t>Monitoring the end use of funds raised through public and related matters.</a:t>
            </a:r>
          </a:p>
          <a:p>
            <a:pPr>
              <a:buNone/>
            </a:pPr>
            <a:endParaRPr lang="en-US" sz="2400" b="1" dirty="0" smtClean="0">
              <a:latin typeface="Bookman Old Style" pitchFamily="18" charset="0"/>
            </a:endParaRPr>
          </a:p>
          <a:p>
            <a:pPr>
              <a:buNone/>
            </a:pPr>
            <a:endParaRPr lang="en-US" sz="2400" dirty="0"/>
          </a:p>
        </p:txBody>
      </p:sp>
    </p:spTree>
  </p:cSld>
  <p:clrMapOvr>
    <a:masterClrMapping/>
  </p:clrMapOvr>
  <p:transition spd="slow">
    <p:newsfla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723106"/>
          </a:xfrm>
        </p:spPr>
        <p:txBody>
          <a:bodyPr>
            <a:noAutofit/>
          </a:bodyPr>
          <a:lstStyle/>
          <a:p>
            <a:pPr algn="ctr"/>
            <a:r>
              <a:rPr lang="en-US" sz="2400" b="1" dirty="0" smtClean="0">
                <a:latin typeface="Bookman Old Style" pitchFamily="18" charset="0"/>
              </a:rPr>
              <a:t>Section 177</a:t>
            </a:r>
            <a:r>
              <a:rPr lang="en-US" sz="3600" b="1" dirty="0" smtClean="0">
                <a:latin typeface="Bookman Old Style" pitchFamily="18" charset="0"/>
              </a:rPr>
              <a:t/>
            </a:r>
            <a:br>
              <a:rPr lang="en-US" sz="3600" b="1" dirty="0" smtClean="0">
                <a:latin typeface="Bookman Old Style" pitchFamily="18" charset="0"/>
              </a:rPr>
            </a:br>
            <a:r>
              <a:rPr lang="en-US" sz="3600" b="1" dirty="0" smtClean="0">
                <a:latin typeface="Bookman Old Style" pitchFamily="18" charset="0"/>
              </a:rPr>
              <a:t>Audit Committee</a:t>
            </a:r>
            <a:br>
              <a:rPr lang="en-US" sz="3600" b="1" dirty="0" smtClean="0">
                <a:latin typeface="Bookman Old Style" pitchFamily="18" charset="0"/>
              </a:rPr>
            </a:br>
            <a:r>
              <a:rPr lang="en-US" sz="2400" b="1" dirty="0" smtClean="0">
                <a:latin typeface="Bookman Old Style" pitchFamily="18" charset="0"/>
              </a:rPr>
              <a:t>{Corresponding Section 292A}</a:t>
            </a:r>
            <a:endParaRPr lang="en-US" sz="2400" dirty="0"/>
          </a:p>
        </p:txBody>
      </p:sp>
      <p:sp>
        <p:nvSpPr>
          <p:cNvPr id="3" name="Content Placeholder 2"/>
          <p:cNvSpPr>
            <a:spLocks noGrp="1"/>
          </p:cNvSpPr>
          <p:nvPr>
            <p:ph idx="1"/>
          </p:nvPr>
        </p:nvSpPr>
        <p:spPr>
          <a:xfrm>
            <a:off x="228600" y="1371600"/>
            <a:ext cx="8686800" cy="5257800"/>
          </a:xfrm>
        </p:spPr>
        <p:txBody>
          <a:bodyPr>
            <a:normAutofit/>
          </a:bodyPr>
          <a:lstStyle/>
          <a:p>
            <a:pPr>
              <a:buNone/>
            </a:pPr>
            <a:r>
              <a:rPr lang="en-US" sz="2400" b="1" i="1" u="sng" dirty="0" smtClean="0">
                <a:latin typeface="Bookman Old Style" pitchFamily="18" charset="0"/>
              </a:rPr>
              <a:t>177 (5):</a:t>
            </a:r>
          </a:p>
          <a:p>
            <a:pPr algn="just"/>
            <a:r>
              <a:rPr lang="en-US" sz="2400" dirty="0" smtClean="0">
                <a:latin typeface="Bookman Old Style" pitchFamily="18" charset="0"/>
              </a:rPr>
              <a:t>Audit Committee may call for comments of the </a:t>
            </a:r>
            <a:r>
              <a:rPr lang="en-US" sz="2400" dirty="0" smtClean="0">
                <a:latin typeface="Bookman Old Style" pitchFamily="18" charset="0"/>
              </a:rPr>
              <a:t>auditors </a:t>
            </a:r>
            <a:r>
              <a:rPr lang="en-US" sz="2400" dirty="0" smtClean="0">
                <a:latin typeface="Bookman Old Style" pitchFamily="18" charset="0"/>
              </a:rPr>
              <a:t>about scope of </a:t>
            </a:r>
            <a:r>
              <a:rPr lang="en-US" sz="2400" dirty="0" smtClean="0">
                <a:latin typeface="Bookman Old Style" pitchFamily="18" charset="0"/>
              </a:rPr>
              <a:t>audit</a:t>
            </a:r>
            <a:r>
              <a:rPr lang="en-US" sz="2400" dirty="0" smtClean="0">
                <a:latin typeface="Bookman Old Style" pitchFamily="18" charset="0"/>
              </a:rPr>
              <a:t>, financial statements, internal and statutory auditors and management of the company.</a:t>
            </a:r>
          </a:p>
          <a:p>
            <a:pPr>
              <a:buNone/>
            </a:pPr>
            <a:endParaRPr lang="en-US" sz="2400" dirty="0" smtClean="0">
              <a:latin typeface="Bookman Old Style" pitchFamily="18" charset="0"/>
            </a:endParaRPr>
          </a:p>
          <a:p>
            <a:pPr>
              <a:buNone/>
            </a:pPr>
            <a:r>
              <a:rPr lang="en-US" sz="2400" b="1" i="1" u="sng" dirty="0" smtClean="0">
                <a:latin typeface="Bookman Old Style" pitchFamily="18" charset="0"/>
              </a:rPr>
              <a:t>177 (6):</a:t>
            </a:r>
          </a:p>
          <a:p>
            <a:r>
              <a:rPr lang="en-US" sz="2400" dirty="0" smtClean="0">
                <a:latin typeface="Bookman Old Style" pitchFamily="18" charset="0"/>
              </a:rPr>
              <a:t>The Audit Committee shall have the power:</a:t>
            </a:r>
          </a:p>
          <a:p>
            <a:pPr marL="520700" indent="-63500">
              <a:buFont typeface="+mj-lt"/>
              <a:buAutoNum type="arabicPeriod"/>
            </a:pPr>
            <a:r>
              <a:rPr lang="en-US" sz="2400" dirty="0" smtClean="0">
                <a:latin typeface="Bookman Old Style" pitchFamily="18" charset="0"/>
              </a:rPr>
              <a:t> to investigate matters specified in section 177 (4) </a:t>
            </a:r>
          </a:p>
          <a:p>
            <a:pPr marL="520700" indent="-63500">
              <a:buFont typeface="+mj-lt"/>
              <a:buAutoNum type="arabicPeriod"/>
            </a:pPr>
            <a:r>
              <a:rPr lang="en-US" sz="2400" dirty="0" smtClean="0">
                <a:latin typeface="Bookman Old Style" pitchFamily="18" charset="0"/>
              </a:rPr>
              <a:t> to obtain professional advise from external source</a:t>
            </a:r>
          </a:p>
          <a:p>
            <a:pPr marL="520700" indent="-63500" algn="just">
              <a:buFont typeface="+mj-lt"/>
              <a:buAutoNum type="arabicPeriod"/>
            </a:pPr>
            <a:r>
              <a:rPr lang="en-US" sz="2400" dirty="0" smtClean="0">
                <a:latin typeface="Bookman Old Style" pitchFamily="18" charset="0"/>
              </a:rPr>
              <a:t> to have access to records of the Company</a:t>
            </a:r>
            <a:endParaRPr lang="en-US" sz="2400" dirty="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799306"/>
          </a:xfrm>
        </p:spPr>
        <p:txBody>
          <a:bodyPr>
            <a:noAutofit/>
          </a:bodyPr>
          <a:lstStyle/>
          <a:p>
            <a:pPr algn="ctr"/>
            <a:r>
              <a:rPr lang="en-US" sz="2400" b="1" dirty="0" smtClean="0">
                <a:latin typeface="Bookman Old Style" pitchFamily="18" charset="0"/>
              </a:rPr>
              <a:t>Section 177</a:t>
            </a:r>
            <a:r>
              <a:rPr lang="en-US" sz="4400" b="1" dirty="0" smtClean="0">
                <a:latin typeface="Bookman Old Style" pitchFamily="18" charset="0"/>
              </a:rPr>
              <a:t/>
            </a:r>
            <a:br>
              <a:rPr lang="en-US" sz="4400" b="1" dirty="0" smtClean="0">
                <a:latin typeface="Bookman Old Style" pitchFamily="18" charset="0"/>
              </a:rPr>
            </a:br>
            <a:r>
              <a:rPr lang="en-US" sz="3200" b="1" dirty="0" smtClean="0">
                <a:latin typeface="Bookman Old Style" pitchFamily="18" charset="0"/>
              </a:rPr>
              <a:t>Audit Committee</a:t>
            </a:r>
            <a:br>
              <a:rPr lang="en-US" sz="32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292A}</a:t>
            </a:r>
            <a:endParaRPr lang="en-US" sz="3600" b="1" dirty="0">
              <a:latin typeface="Bookman Old Style" pitchFamily="18" charset="0"/>
            </a:endParaRPr>
          </a:p>
        </p:txBody>
      </p:sp>
      <p:sp>
        <p:nvSpPr>
          <p:cNvPr id="3" name="Content Placeholder 2"/>
          <p:cNvSpPr>
            <a:spLocks noGrp="1"/>
          </p:cNvSpPr>
          <p:nvPr>
            <p:ph idx="1"/>
          </p:nvPr>
        </p:nvSpPr>
        <p:spPr>
          <a:xfrm>
            <a:off x="381000" y="1882808"/>
            <a:ext cx="8534400" cy="4572000"/>
          </a:xfrm>
        </p:spPr>
        <p:txBody>
          <a:bodyPr>
            <a:normAutofit/>
          </a:bodyPr>
          <a:lstStyle/>
          <a:p>
            <a:pPr>
              <a:lnSpc>
                <a:spcPct val="150000"/>
              </a:lnSpc>
              <a:buNone/>
            </a:pPr>
            <a:r>
              <a:rPr lang="en-US" sz="2300" b="1" i="1" u="sng" dirty="0" smtClean="0">
                <a:latin typeface="Bookman Old Style" pitchFamily="18" charset="0"/>
              </a:rPr>
              <a:t>177 (7):</a:t>
            </a:r>
            <a:endParaRPr lang="en-US" sz="2300" dirty="0" smtClean="0">
              <a:latin typeface="Bookman Old Style" pitchFamily="18" charset="0"/>
            </a:endParaRPr>
          </a:p>
          <a:p>
            <a:pPr algn="just"/>
            <a:r>
              <a:rPr lang="en-US" sz="2400" dirty="0" smtClean="0">
                <a:latin typeface="Bookman Old Style" pitchFamily="18" charset="0"/>
              </a:rPr>
              <a:t>Auditors and KMP shall have right to be herd in the meeting of the Audit Committee but shall not have the right to vote.</a:t>
            </a:r>
          </a:p>
          <a:p>
            <a:pPr>
              <a:buNone/>
            </a:pPr>
            <a:endParaRPr lang="en-US" sz="1600" dirty="0" smtClean="0">
              <a:latin typeface="Bookman Old Style" pitchFamily="18" charset="0"/>
            </a:endParaRPr>
          </a:p>
          <a:p>
            <a:pPr>
              <a:buNone/>
            </a:pPr>
            <a:r>
              <a:rPr lang="en-US" sz="2300" b="1" i="1" u="sng" dirty="0" smtClean="0">
                <a:latin typeface="Bookman Old Style" pitchFamily="18" charset="0"/>
              </a:rPr>
              <a:t>177 (8):</a:t>
            </a:r>
            <a:endParaRPr lang="en-US" sz="2300" dirty="0" smtClean="0">
              <a:latin typeface="Bookman Old Style" pitchFamily="18" charset="0"/>
            </a:endParaRPr>
          </a:p>
          <a:p>
            <a:pPr algn="just"/>
            <a:r>
              <a:rPr lang="en-US" sz="2300" dirty="0" smtClean="0">
                <a:latin typeface="Bookman Old Style" pitchFamily="18" charset="0"/>
              </a:rPr>
              <a:t>Disclosure in  Board’s Report  shall be made:</a:t>
            </a:r>
          </a:p>
          <a:p>
            <a:pPr algn="just">
              <a:buNone/>
            </a:pPr>
            <a:endParaRPr lang="en-US" sz="1400" dirty="0" smtClean="0">
              <a:latin typeface="Bookman Old Style" pitchFamily="18" charset="0"/>
            </a:endParaRPr>
          </a:p>
          <a:p>
            <a:pPr marL="741363" indent="-344488" algn="just">
              <a:buFont typeface="Wingdings" pitchFamily="2" charset="2"/>
              <a:buChar char="ü"/>
            </a:pPr>
            <a:r>
              <a:rPr lang="en-US" sz="2300" dirty="0" smtClean="0">
                <a:latin typeface="Bookman Old Style" pitchFamily="18" charset="0"/>
              </a:rPr>
              <a:t> The constitution of the Audit Committee, </a:t>
            </a:r>
          </a:p>
          <a:p>
            <a:pPr marL="793750" indent="-396875" algn="just">
              <a:buFont typeface="Wingdings" pitchFamily="2" charset="2"/>
              <a:buChar char="ü"/>
            </a:pPr>
            <a:r>
              <a:rPr lang="en-US" sz="2300" dirty="0" smtClean="0">
                <a:latin typeface="Bookman Old Style" pitchFamily="18" charset="0"/>
              </a:rPr>
              <a:t>If not constituted, the same shall be disclosed with  reason thereof.</a:t>
            </a:r>
          </a:p>
          <a:p>
            <a:endParaRPr lang="en-US" sz="2300" dirty="0" smtClean="0">
              <a:latin typeface="Bookman Old Style" pitchFamily="18" charset="0"/>
            </a:endParaRPr>
          </a:p>
          <a:p>
            <a:pPr>
              <a:buNone/>
            </a:pPr>
            <a:endParaRPr lang="en-US" sz="2300" dirty="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05800" cy="1219200"/>
          </a:xfrm>
        </p:spPr>
        <p:txBody>
          <a:bodyPr>
            <a:noAutofit/>
          </a:bodyPr>
          <a:lstStyle/>
          <a:p>
            <a:pPr algn="ctr"/>
            <a:r>
              <a:rPr lang="en-US" sz="2400" b="1" dirty="0" smtClean="0">
                <a:latin typeface="Bookman Old Style" pitchFamily="18" charset="0"/>
              </a:rPr>
              <a:t>Section 177</a:t>
            </a:r>
            <a:r>
              <a:rPr lang="en-US" sz="4400" b="1" dirty="0" smtClean="0">
                <a:latin typeface="Bookman Old Style" pitchFamily="18" charset="0"/>
              </a:rPr>
              <a:t/>
            </a:r>
            <a:br>
              <a:rPr lang="en-US" sz="4400" b="1" dirty="0" smtClean="0">
                <a:latin typeface="Bookman Old Style" pitchFamily="18" charset="0"/>
              </a:rPr>
            </a:br>
            <a:r>
              <a:rPr lang="en-US" sz="3200" b="1" dirty="0" smtClean="0">
                <a:latin typeface="Bookman Old Style" pitchFamily="18" charset="0"/>
              </a:rPr>
              <a:t>Audit Committee</a:t>
            </a:r>
            <a:br>
              <a:rPr lang="en-US" sz="3200" b="1" dirty="0" smtClean="0">
                <a:latin typeface="Bookman Old Style" pitchFamily="18" charset="0"/>
              </a:rPr>
            </a:br>
            <a:endParaRPr lang="en-US" sz="3600" b="1" dirty="0">
              <a:latin typeface="Bookman Old Style" pitchFamily="18" charset="0"/>
            </a:endParaRPr>
          </a:p>
        </p:txBody>
      </p:sp>
      <p:sp>
        <p:nvSpPr>
          <p:cNvPr id="3" name="Content Placeholder 2"/>
          <p:cNvSpPr>
            <a:spLocks noGrp="1"/>
          </p:cNvSpPr>
          <p:nvPr>
            <p:ph idx="1"/>
          </p:nvPr>
        </p:nvSpPr>
        <p:spPr>
          <a:xfrm>
            <a:off x="304800" y="1524000"/>
            <a:ext cx="8534400" cy="4724400"/>
          </a:xfrm>
        </p:spPr>
        <p:txBody>
          <a:bodyPr>
            <a:normAutofit/>
          </a:bodyPr>
          <a:lstStyle/>
          <a:p>
            <a:pPr>
              <a:buNone/>
            </a:pPr>
            <a:r>
              <a:rPr lang="en-US" sz="2300" b="1" i="1" u="sng" dirty="0" smtClean="0">
                <a:latin typeface="Bookman Old Style" pitchFamily="18" charset="0"/>
              </a:rPr>
              <a:t>177 (9):</a:t>
            </a:r>
          </a:p>
          <a:p>
            <a:pPr>
              <a:buNone/>
            </a:pPr>
            <a:endParaRPr lang="en-US" sz="2300" b="1" i="1" u="sng" dirty="0" smtClean="0">
              <a:latin typeface="Bookman Old Style" pitchFamily="18" charset="0"/>
            </a:endParaRPr>
          </a:p>
          <a:p>
            <a:pPr algn="just"/>
            <a:r>
              <a:rPr lang="en-US" sz="2400" dirty="0" smtClean="0">
                <a:latin typeface="Bookman Old Style" pitchFamily="18" charset="0"/>
              </a:rPr>
              <a:t>Vigil Mechanism shall be established for directors and employees.</a:t>
            </a:r>
          </a:p>
          <a:p>
            <a:pPr algn="just"/>
            <a:endParaRPr lang="en-US" sz="2400" dirty="0" smtClean="0">
              <a:latin typeface="Bookman Old Style" pitchFamily="18" charset="0"/>
            </a:endParaRPr>
          </a:p>
          <a:p>
            <a:r>
              <a:rPr lang="en-US" sz="2400" b="1" dirty="0" smtClean="0">
                <a:latin typeface="Bookman Old Style" pitchFamily="18" charset="0"/>
              </a:rPr>
              <a:t>Criteria:</a:t>
            </a:r>
          </a:p>
          <a:p>
            <a:pPr marL="809625" indent="-300038">
              <a:buFont typeface="+mj-lt"/>
              <a:buAutoNum type="arabicPeriod"/>
            </a:pPr>
            <a:r>
              <a:rPr lang="en-US" sz="2400" dirty="0" smtClean="0">
                <a:latin typeface="Bookman Old Style" pitchFamily="18" charset="0"/>
              </a:rPr>
              <a:t>Every listed Company</a:t>
            </a:r>
          </a:p>
          <a:p>
            <a:pPr marL="809625" indent="-300038">
              <a:buFont typeface="+mj-lt"/>
              <a:buAutoNum type="arabicPeriod"/>
            </a:pPr>
            <a:r>
              <a:rPr lang="en-US" sz="2400" dirty="0" smtClean="0">
                <a:latin typeface="Bookman Old Style" pitchFamily="18" charset="0"/>
              </a:rPr>
              <a:t>Companies which accept deposits from the public</a:t>
            </a:r>
          </a:p>
          <a:p>
            <a:pPr marL="809625" indent="-300038">
              <a:buFont typeface="+mj-lt"/>
              <a:buAutoNum type="arabicPeriod"/>
            </a:pPr>
            <a:r>
              <a:rPr lang="en-US" sz="2400" dirty="0" smtClean="0">
                <a:latin typeface="Bookman Old Style" pitchFamily="18" charset="0"/>
              </a:rPr>
              <a:t>Companies which have borrowed money from banks and public financial institutions in excess of Rupees Fifty Crore </a:t>
            </a:r>
            <a:endParaRPr lang="en-US" sz="2400" b="1" dirty="0" smtClean="0">
              <a:latin typeface="Bookman Old Style" pitchFamily="18" charset="0"/>
            </a:endParaRPr>
          </a:p>
          <a:p>
            <a:pPr marL="809625" indent="-300038">
              <a:buFont typeface="+mj-lt"/>
              <a:buAutoNum type="arabicPeriod"/>
            </a:pPr>
            <a:endParaRPr lang="en-US" sz="2300" dirty="0" smtClean="0">
              <a:latin typeface="Bookman Old Style" pitchFamily="18" charset="0"/>
            </a:endParaRPr>
          </a:p>
          <a:p>
            <a:endParaRPr lang="en-US" sz="2300" dirty="0" smtClean="0">
              <a:latin typeface="Bookman Old Style" pitchFamily="18" charset="0"/>
            </a:endParaRPr>
          </a:p>
          <a:p>
            <a:pPr>
              <a:buNone/>
            </a:pPr>
            <a:endParaRPr lang="en-US" sz="2300" dirty="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799306"/>
          </a:xfrm>
        </p:spPr>
        <p:txBody>
          <a:bodyPr>
            <a:noAutofit/>
          </a:bodyPr>
          <a:lstStyle/>
          <a:p>
            <a:pPr algn="ctr"/>
            <a:r>
              <a:rPr lang="en-US" sz="2400" b="1" dirty="0" smtClean="0">
                <a:latin typeface="Bookman Old Style" pitchFamily="18" charset="0"/>
              </a:rPr>
              <a:t>Section 177</a:t>
            </a:r>
            <a:r>
              <a:rPr lang="en-US" sz="4400" b="1" dirty="0" smtClean="0">
                <a:latin typeface="Bookman Old Style" pitchFamily="18" charset="0"/>
              </a:rPr>
              <a:t/>
            </a:r>
            <a:br>
              <a:rPr lang="en-US" sz="4400" b="1" dirty="0" smtClean="0">
                <a:latin typeface="Bookman Old Style" pitchFamily="18" charset="0"/>
              </a:rPr>
            </a:br>
            <a:r>
              <a:rPr lang="en-US" sz="3200" b="1" dirty="0" smtClean="0">
                <a:latin typeface="Bookman Old Style" pitchFamily="18" charset="0"/>
              </a:rPr>
              <a:t>Audit Committee</a:t>
            </a:r>
            <a:br>
              <a:rPr lang="en-US" sz="32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292A}</a:t>
            </a:r>
            <a:endParaRPr lang="en-US" sz="3600" b="1" dirty="0">
              <a:latin typeface="Bookman Old Style" pitchFamily="18" charset="0"/>
            </a:endParaRPr>
          </a:p>
        </p:txBody>
      </p:sp>
      <p:sp>
        <p:nvSpPr>
          <p:cNvPr id="3" name="Content Placeholder 2"/>
          <p:cNvSpPr>
            <a:spLocks noGrp="1"/>
          </p:cNvSpPr>
          <p:nvPr>
            <p:ph idx="1"/>
          </p:nvPr>
        </p:nvSpPr>
        <p:spPr>
          <a:xfrm>
            <a:off x="304800" y="1882808"/>
            <a:ext cx="8610600" cy="4572000"/>
          </a:xfrm>
        </p:spPr>
        <p:txBody>
          <a:bodyPr>
            <a:normAutofit/>
          </a:bodyPr>
          <a:lstStyle/>
          <a:p>
            <a:pPr>
              <a:buNone/>
            </a:pPr>
            <a:r>
              <a:rPr lang="en-US" sz="2300" b="1" i="1" u="sng" dirty="0" smtClean="0">
                <a:latin typeface="Bookman Old Style" pitchFamily="18" charset="0"/>
              </a:rPr>
              <a:t>177 (10):</a:t>
            </a:r>
            <a:endParaRPr lang="en-US" sz="2300" dirty="0" smtClean="0">
              <a:latin typeface="Bookman Old Style" pitchFamily="18" charset="0"/>
            </a:endParaRPr>
          </a:p>
          <a:p>
            <a:r>
              <a:rPr lang="en-US" sz="2300" b="1" dirty="0" smtClean="0">
                <a:latin typeface="Bookman Old Style" pitchFamily="18" charset="0"/>
              </a:rPr>
              <a:t>Purpose:</a:t>
            </a:r>
          </a:p>
          <a:p>
            <a:pPr marL="862013" indent="-396875" algn="just">
              <a:buFont typeface="Wingdings" pitchFamily="2" charset="2"/>
              <a:buChar char="ü"/>
            </a:pPr>
            <a:r>
              <a:rPr lang="en-US" sz="2300" dirty="0" smtClean="0">
                <a:latin typeface="Bookman Old Style" pitchFamily="18" charset="0"/>
              </a:rPr>
              <a:t>To provide for </a:t>
            </a:r>
            <a:r>
              <a:rPr lang="en-US" sz="2400" dirty="0" smtClean="0">
                <a:latin typeface="Bookman Old Style" pitchFamily="18" charset="0"/>
              </a:rPr>
              <a:t>adequate safeguards against victimization of persons.</a:t>
            </a:r>
          </a:p>
          <a:p>
            <a:pPr marL="862013" indent="-396875">
              <a:buFont typeface="Wingdings" pitchFamily="2" charset="2"/>
              <a:buChar char="ü"/>
            </a:pPr>
            <a:endParaRPr lang="en-US" sz="2400" dirty="0" smtClean="0">
              <a:latin typeface="Bookman Old Style" pitchFamily="18" charset="0"/>
            </a:endParaRPr>
          </a:p>
          <a:p>
            <a:pPr marL="862013" indent="-396875" algn="just">
              <a:buFont typeface="Wingdings" pitchFamily="2" charset="2"/>
              <a:buChar char="ü"/>
            </a:pPr>
            <a:r>
              <a:rPr lang="en-US" sz="2400" dirty="0" smtClean="0">
                <a:latin typeface="Bookman Old Style" pitchFamily="18" charset="0"/>
              </a:rPr>
              <a:t>To make provision for direct access to the Chairperson of the Audit Committee.</a:t>
            </a:r>
          </a:p>
          <a:p>
            <a:endParaRPr lang="en-US" sz="2300" dirty="0" smtClean="0">
              <a:latin typeface="Bookman Old Style" pitchFamily="18" charset="0"/>
            </a:endParaRPr>
          </a:p>
          <a:p>
            <a:pPr algn="just"/>
            <a:r>
              <a:rPr lang="en-US" sz="2300" dirty="0" smtClean="0">
                <a:latin typeface="Bookman Old Style" pitchFamily="18" charset="0"/>
              </a:rPr>
              <a:t>Constituting Vigil Mechanism shall be disclosed in  the website of the Company and in the Board’s Report.</a:t>
            </a:r>
          </a:p>
          <a:p>
            <a:pPr>
              <a:buNone/>
            </a:pPr>
            <a:endParaRPr lang="en-US" sz="2300" dirty="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dirty="0" smtClean="0">
                <a:latin typeface="Bookman Old Style" pitchFamily="18" charset="0"/>
              </a:rPr>
              <a:t>Section 178</a:t>
            </a:r>
            <a:r>
              <a:rPr lang="en-US" sz="4400" b="1" dirty="0" smtClean="0">
                <a:latin typeface="Bookman Old Style" pitchFamily="18" charset="0"/>
              </a:rPr>
              <a:t/>
            </a:r>
            <a:br>
              <a:rPr lang="en-US" sz="4400" b="1" dirty="0" smtClean="0">
                <a:latin typeface="Bookman Old Style" pitchFamily="18" charset="0"/>
              </a:rPr>
            </a:br>
            <a:r>
              <a:rPr lang="en-US" sz="2400" b="1" dirty="0" smtClean="0">
                <a:latin typeface="Bookman Old Style" pitchFamily="18" charset="0"/>
              </a:rPr>
              <a:t>Nomination and remuneration committee and Stakeholders Relationship Committee</a:t>
            </a:r>
            <a:r>
              <a:rPr lang="en-US" sz="3200" b="1" dirty="0" smtClean="0">
                <a:latin typeface="Bookman Old Style" pitchFamily="18" charset="0"/>
              </a:rPr>
              <a:t/>
            </a:r>
            <a:br>
              <a:rPr lang="en-US" sz="3200" b="1" dirty="0" smtClean="0">
                <a:latin typeface="Bookman Old Style" pitchFamily="18" charset="0"/>
              </a:rPr>
            </a:br>
            <a:r>
              <a:rPr lang="en-US" sz="2800" b="1" dirty="0" smtClean="0">
                <a:latin typeface="Bookman Old Style" pitchFamily="18" charset="0"/>
              </a:rPr>
              <a:t>{</a:t>
            </a:r>
            <a:r>
              <a:rPr lang="en-US" sz="2000" b="1" dirty="0" smtClean="0">
                <a:latin typeface="Bookman Old Style" pitchFamily="18" charset="0"/>
              </a:rPr>
              <a:t>New Section}</a:t>
            </a:r>
            <a:endParaRPr lang="en-US" sz="3600" b="1" dirty="0">
              <a:latin typeface="Bookman Old Style" pitchFamily="18" charset="0"/>
            </a:endParaRPr>
          </a:p>
        </p:txBody>
      </p:sp>
      <p:sp>
        <p:nvSpPr>
          <p:cNvPr id="3" name="Content Placeholder 2"/>
          <p:cNvSpPr>
            <a:spLocks noGrp="1"/>
          </p:cNvSpPr>
          <p:nvPr>
            <p:ph idx="1"/>
          </p:nvPr>
        </p:nvSpPr>
        <p:spPr>
          <a:xfrm>
            <a:off x="228600" y="1905000"/>
            <a:ext cx="8610600" cy="4724400"/>
          </a:xfrm>
        </p:spPr>
        <p:txBody>
          <a:bodyPr>
            <a:noAutofit/>
          </a:bodyPr>
          <a:lstStyle/>
          <a:p>
            <a:pPr>
              <a:lnSpc>
                <a:spcPct val="150000"/>
              </a:lnSpc>
              <a:buNone/>
            </a:pPr>
            <a:r>
              <a:rPr lang="en-US" sz="2400" b="1" i="1" u="sng" dirty="0" smtClean="0">
                <a:latin typeface="Bookman Old Style" pitchFamily="18" charset="0"/>
              </a:rPr>
              <a:t>178(1): Nomination and remuneration committee </a:t>
            </a:r>
            <a:endParaRPr lang="en-US" sz="2400" b="1" i="1" u="sng"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Bookman Old Style" pitchFamily="18" charset="0"/>
              <a:ea typeface="+mj-ea"/>
              <a:cs typeface="+mj-cs"/>
            </a:endParaRPr>
          </a:p>
          <a:p>
            <a:pPr algn="just"/>
            <a:r>
              <a:rPr lang="en-US" sz="2400" b="1" dirty="0" smtClean="0">
                <a:latin typeface="Bookman Old Style" pitchFamily="18" charset="0"/>
              </a:rPr>
              <a:t>Criteria: </a:t>
            </a:r>
          </a:p>
          <a:p>
            <a:pPr algn="just">
              <a:buNone/>
            </a:pPr>
            <a:r>
              <a:rPr lang="en-US" sz="2400" b="1" dirty="0" smtClean="0">
                <a:latin typeface="Bookman Old Style" pitchFamily="18" charset="0"/>
              </a:rPr>
              <a:t>    - </a:t>
            </a:r>
            <a:r>
              <a:rPr lang="en-US" sz="2400" dirty="0" smtClean="0">
                <a:latin typeface="Bookman Old Style" pitchFamily="18" charset="0"/>
              </a:rPr>
              <a:t>Every listed Company and such other classes of companies as may be prescribed.</a:t>
            </a:r>
          </a:p>
          <a:p>
            <a:pPr>
              <a:buNone/>
            </a:pPr>
            <a:endParaRPr lang="en-US" sz="1200" dirty="0" smtClean="0">
              <a:latin typeface="Bookman Old Style" pitchFamily="18" charset="0"/>
            </a:endParaRPr>
          </a:p>
          <a:p>
            <a:pPr algn="just"/>
            <a:r>
              <a:rPr lang="en-US" sz="2400" b="1" dirty="0" smtClean="0">
                <a:latin typeface="Bookman Old Style" pitchFamily="18" charset="0"/>
              </a:rPr>
              <a:t>Constitution: </a:t>
            </a:r>
          </a:p>
          <a:p>
            <a:pPr algn="just">
              <a:buNone/>
            </a:pPr>
            <a:r>
              <a:rPr lang="en-US" sz="2400" dirty="0" smtClean="0">
                <a:latin typeface="Bookman Old Style" pitchFamily="18" charset="0"/>
              </a:rPr>
              <a:t>     - 3 or more non-executive directors out of which not less than half shall be independent directors.</a:t>
            </a:r>
          </a:p>
          <a:p>
            <a:pPr algn="just">
              <a:buNone/>
            </a:pPr>
            <a:endParaRPr lang="en-US" sz="1400" dirty="0" smtClean="0">
              <a:latin typeface="Bookman Old Style" pitchFamily="18" charset="0"/>
            </a:endParaRPr>
          </a:p>
          <a:p>
            <a:pPr algn="just"/>
            <a:r>
              <a:rPr lang="en-US" sz="2400" dirty="0" smtClean="0">
                <a:latin typeface="Bookman Old Style" pitchFamily="18" charset="0"/>
              </a:rPr>
              <a:t>Chairperson of the Company may be appointed as the member of the Nomination and remuneration committee but shall not chair such committee.</a:t>
            </a:r>
          </a:p>
          <a:p>
            <a:pPr>
              <a:buNone/>
            </a:pPr>
            <a:endParaRPr lang="en-US" sz="2400" dirty="0" smtClean="0">
              <a:latin typeface="Bookman Old Style" pitchFamily="18" charset="0"/>
            </a:endParaRPr>
          </a:p>
          <a:p>
            <a:pPr>
              <a:buNone/>
            </a:pPr>
            <a:endParaRPr lang="en-US" sz="2400" b="1"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Bookman Old Style" pitchFamily="18" charset="0"/>
              <a:ea typeface="+mj-ea"/>
              <a:cs typeface="+mj-cs"/>
            </a:endParaRPr>
          </a:p>
        </p:txBody>
      </p:sp>
    </p:spTree>
  </p:cSld>
  <p:clrMapOvr>
    <a:masterClrMapping/>
  </p:clrMapOvr>
  <p:transition spd="slow">
    <p:newsflash/>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latin typeface="Bookman Old Style" pitchFamily="18" charset="0"/>
              </a:rPr>
              <a:t>Section 178</a:t>
            </a:r>
            <a:r>
              <a:rPr lang="en-US" sz="4400" b="1" dirty="0" smtClean="0">
                <a:latin typeface="Bookman Old Style" pitchFamily="18" charset="0"/>
              </a:rPr>
              <a:t/>
            </a:r>
            <a:br>
              <a:rPr lang="en-US" sz="4400" b="1" dirty="0" smtClean="0">
                <a:latin typeface="Bookman Old Style" pitchFamily="18" charset="0"/>
              </a:rPr>
            </a:br>
            <a:r>
              <a:rPr lang="en-US" sz="2400" b="1" dirty="0" smtClean="0">
                <a:latin typeface="Bookman Old Style" pitchFamily="18" charset="0"/>
              </a:rPr>
              <a:t>Nomination and remuneration committee and Stakeholders Relationship Committee</a:t>
            </a:r>
            <a:r>
              <a:rPr lang="en-US" sz="3200" b="1" dirty="0" smtClean="0">
                <a:latin typeface="Bookman Old Style" pitchFamily="18" charset="0"/>
              </a:rPr>
              <a:t/>
            </a:r>
            <a:br>
              <a:rPr lang="en-US" sz="32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New Section}</a:t>
            </a:r>
            <a:endParaRPr lang="en-US" sz="3600" b="1" dirty="0">
              <a:latin typeface="Bookman Old Style" pitchFamily="18" charset="0"/>
            </a:endParaRPr>
          </a:p>
        </p:txBody>
      </p:sp>
      <p:sp>
        <p:nvSpPr>
          <p:cNvPr id="3" name="Content Placeholder 2"/>
          <p:cNvSpPr>
            <a:spLocks noGrp="1"/>
          </p:cNvSpPr>
          <p:nvPr>
            <p:ph idx="1"/>
          </p:nvPr>
        </p:nvSpPr>
        <p:spPr>
          <a:xfrm>
            <a:off x="381000" y="1752600"/>
            <a:ext cx="8458200" cy="5105400"/>
          </a:xfrm>
        </p:spPr>
        <p:txBody>
          <a:bodyPr>
            <a:noAutofit/>
          </a:bodyPr>
          <a:lstStyle/>
          <a:p>
            <a:pPr>
              <a:lnSpc>
                <a:spcPct val="150000"/>
              </a:lnSpc>
              <a:buNone/>
            </a:pPr>
            <a:r>
              <a:rPr lang="en-US" sz="2400" b="1" i="1" u="sng" dirty="0" smtClean="0">
                <a:latin typeface="Bookman Old Style" pitchFamily="18" charset="0"/>
              </a:rPr>
              <a:t>178 (2), (3) &amp; (5):</a:t>
            </a:r>
          </a:p>
          <a:p>
            <a:pPr>
              <a:lnSpc>
                <a:spcPct val="150000"/>
              </a:lnSpc>
            </a:pPr>
            <a:r>
              <a:rPr lang="en-US" sz="2400" b="1" dirty="0" smtClean="0">
                <a:latin typeface="Bookman Old Style" pitchFamily="18" charset="0"/>
              </a:rPr>
              <a:t>Duties/ Powers:</a:t>
            </a:r>
          </a:p>
          <a:p>
            <a:pPr marL="457200" indent="-457200" algn="just">
              <a:spcBef>
                <a:spcPts val="0"/>
              </a:spcBef>
              <a:buClrTx/>
              <a:buSzTx/>
              <a:buFont typeface="+mj-lt"/>
              <a:buAutoNum type="arabicPeriod"/>
              <a:defRPr/>
            </a:pPr>
            <a:r>
              <a:rPr lang="en-US" sz="2400" dirty="0" smtClean="0">
                <a:latin typeface="Bookman Old Style" pitchFamily="18" charset="0"/>
              </a:rPr>
              <a:t>Identify persons who are qualified to become directors</a:t>
            </a:r>
          </a:p>
          <a:p>
            <a:pPr marL="457200" indent="-457200" algn="just">
              <a:spcBef>
                <a:spcPts val="0"/>
              </a:spcBef>
              <a:buClrTx/>
              <a:buSzTx/>
              <a:buFont typeface="+mj-lt"/>
              <a:buAutoNum type="arabicPeriod"/>
              <a:defRPr/>
            </a:pPr>
            <a:endParaRPr lang="en-US" sz="1050" dirty="0" smtClean="0">
              <a:latin typeface="Bookman Old Style" pitchFamily="18" charset="0"/>
            </a:endParaRPr>
          </a:p>
          <a:p>
            <a:pPr marL="457200" indent="-457200" algn="just">
              <a:spcBef>
                <a:spcPts val="0"/>
              </a:spcBef>
              <a:buClrTx/>
              <a:buSzTx/>
              <a:buFont typeface="+mj-lt"/>
              <a:buAutoNum type="arabicPeriod"/>
              <a:defRPr/>
            </a:pPr>
            <a:r>
              <a:rPr lang="en-US" sz="2400" dirty="0" smtClean="0">
                <a:latin typeface="Bookman Old Style" pitchFamily="18" charset="0"/>
              </a:rPr>
              <a:t>Recommend to the Board for appointment or removal</a:t>
            </a:r>
          </a:p>
          <a:p>
            <a:pPr marL="457200" indent="-457200">
              <a:spcBef>
                <a:spcPts val="0"/>
              </a:spcBef>
              <a:buClrTx/>
              <a:buSzTx/>
              <a:buFont typeface="+mj-lt"/>
              <a:buAutoNum type="arabicPeriod"/>
              <a:defRPr/>
            </a:pPr>
            <a:endParaRPr lang="en-US" sz="1050" dirty="0" smtClean="0">
              <a:latin typeface="Bookman Old Style" pitchFamily="18" charset="0"/>
            </a:endParaRPr>
          </a:p>
          <a:p>
            <a:pPr marL="457200" indent="-457200" algn="just">
              <a:spcBef>
                <a:spcPts val="0"/>
              </a:spcBef>
              <a:buClrTx/>
              <a:buSzTx/>
              <a:buFont typeface="+mj-lt"/>
              <a:buAutoNum type="arabicPeriod"/>
              <a:defRPr/>
            </a:pPr>
            <a:r>
              <a:rPr lang="en-US" sz="2400" dirty="0" smtClean="0">
                <a:latin typeface="Bookman Old Style" pitchFamily="18" charset="0"/>
              </a:rPr>
              <a:t>Carry out the evaluation of every Director’s performance.</a:t>
            </a:r>
          </a:p>
          <a:p>
            <a:pPr marL="457200" indent="-457200">
              <a:spcBef>
                <a:spcPts val="0"/>
              </a:spcBef>
              <a:buClrTx/>
              <a:buSzTx/>
              <a:buFont typeface="+mj-lt"/>
              <a:buAutoNum type="arabicPeriod"/>
              <a:defRPr/>
            </a:pPr>
            <a:endParaRPr lang="en-US" sz="1050" dirty="0" smtClean="0">
              <a:latin typeface="Bookman Old Style" pitchFamily="18" charset="0"/>
            </a:endParaRPr>
          </a:p>
          <a:p>
            <a:pPr marL="457200" indent="-457200" algn="just">
              <a:spcBef>
                <a:spcPts val="0"/>
              </a:spcBef>
              <a:buClrTx/>
              <a:buSzTx/>
              <a:buFont typeface="+mj-lt"/>
              <a:buAutoNum type="arabicPeriod"/>
              <a:defRPr/>
            </a:pPr>
            <a:r>
              <a:rPr lang="en-US" sz="2400" dirty="0" smtClean="0">
                <a:latin typeface="Bookman Old Style" pitchFamily="18" charset="0"/>
              </a:rPr>
              <a:t>Formulating criteria for determining qualifications, and independence of directors.</a:t>
            </a:r>
          </a:p>
          <a:p>
            <a:pPr algn="r">
              <a:buNone/>
            </a:pPr>
            <a:r>
              <a:rPr lang="en-US" sz="2000" b="1" dirty="0" smtClean="0">
                <a:latin typeface="Bookman Old Style" pitchFamily="18" charset="0"/>
              </a:rPr>
              <a:t>Continued…..</a:t>
            </a:r>
          </a:p>
          <a:p>
            <a:pPr>
              <a:buNone/>
            </a:pPr>
            <a:endParaRPr lang="en-US" sz="2400" b="1"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Bookman Old Style" pitchFamily="18" charset="0"/>
              <a:ea typeface="+mj-ea"/>
              <a:cs typeface="+mj-cs"/>
            </a:endParaRPr>
          </a:p>
        </p:txBody>
      </p:sp>
    </p:spTree>
  </p:cSld>
  <p:clrMapOvr>
    <a:masterClrMapping/>
  </p:clrMapOvr>
  <p:transition spd="slow">
    <p:newsflash/>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dirty="0" smtClean="0">
                <a:latin typeface="Bookman Old Style" pitchFamily="18" charset="0"/>
              </a:rPr>
              <a:t>Section 178</a:t>
            </a:r>
            <a:r>
              <a:rPr lang="en-US" sz="4400" b="1" dirty="0" smtClean="0">
                <a:latin typeface="Bookman Old Style" pitchFamily="18" charset="0"/>
              </a:rPr>
              <a:t/>
            </a:r>
            <a:br>
              <a:rPr lang="en-US" sz="4400" b="1" dirty="0" smtClean="0">
                <a:latin typeface="Bookman Old Style" pitchFamily="18" charset="0"/>
              </a:rPr>
            </a:br>
            <a:r>
              <a:rPr lang="en-US" sz="2400" b="1" dirty="0" smtClean="0">
                <a:latin typeface="Bookman Old Style" pitchFamily="18" charset="0"/>
              </a:rPr>
              <a:t>Nomination and remuneration committee and Stakeholders Relationship Committee</a:t>
            </a:r>
            <a:r>
              <a:rPr lang="en-US" sz="3200" b="1" dirty="0" smtClean="0">
                <a:latin typeface="Bookman Old Style" pitchFamily="18" charset="0"/>
              </a:rPr>
              <a:t/>
            </a:r>
            <a:br>
              <a:rPr lang="en-US" sz="32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New Section}</a:t>
            </a:r>
            <a:endParaRPr lang="en-US" sz="3600" b="1" dirty="0">
              <a:latin typeface="Bookman Old Style" pitchFamily="18" charset="0"/>
            </a:endParaRPr>
          </a:p>
        </p:txBody>
      </p:sp>
      <p:sp>
        <p:nvSpPr>
          <p:cNvPr id="3" name="Content Placeholder 2"/>
          <p:cNvSpPr>
            <a:spLocks noGrp="1"/>
          </p:cNvSpPr>
          <p:nvPr>
            <p:ph idx="1"/>
          </p:nvPr>
        </p:nvSpPr>
        <p:spPr>
          <a:xfrm>
            <a:off x="381000" y="1905000"/>
            <a:ext cx="8534400" cy="4648200"/>
          </a:xfrm>
        </p:spPr>
        <p:txBody>
          <a:bodyPr>
            <a:noAutofit/>
          </a:bodyPr>
          <a:lstStyle/>
          <a:p>
            <a:pPr>
              <a:buNone/>
            </a:pPr>
            <a:r>
              <a:rPr lang="en-US" sz="2400" b="1" dirty="0" smtClean="0">
                <a:latin typeface="Bookman Old Style" pitchFamily="18" charset="0"/>
              </a:rPr>
              <a:t>Continued…..</a:t>
            </a:r>
          </a:p>
          <a:p>
            <a:pPr>
              <a:buNone/>
            </a:pPr>
            <a:endParaRPr lang="en-US" sz="2400" b="1" dirty="0" smtClean="0">
              <a:latin typeface="Bookman Old Style" pitchFamily="18" charset="0"/>
            </a:endParaRPr>
          </a:p>
          <a:p>
            <a:pPr marL="457200" indent="-457200" algn="just">
              <a:spcBef>
                <a:spcPts val="0"/>
              </a:spcBef>
              <a:buClrTx/>
              <a:buSzTx/>
              <a:buFont typeface="+mj-lt"/>
              <a:buAutoNum type="arabicPeriod"/>
              <a:defRPr/>
            </a:pPr>
            <a:r>
              <a:rPr lang="en-US" sz="2400" dirty="0" smtClean="0">
                <a:latin typeface="Bookman Old Style" pitchFamily="18" charset="0"/>
              </a:rPr>
              <a:t>Recommend to the Board a policy relating to the remuneration for the Directors, KMP and other employees. </a:t>
            </a:r>
          </a:p>
          <a:p>
            <a:pPr marL="457200" indent="-457200">
              <a:spcBef>
                <a:spcPts val="0"/>
              </a:spcBef>
              <a:buClrTx/>
              <a:buSzTx/>
              <a:buFont typeface="+mj-lt"/>
              <a:buAutoNum type="arabicPeriod"/>
              <a:defRPr/>
            </a:pPr>
            <a:endParaRPr lang="en-US" sz="2400" dirty="0" smtClean="0">
              <a:latin typeface="Bookman Old Style" pitchFamily="18" charset="0"/>
            </a:endParaRPr>
          </a:p>
          <a:p>
            <a:pPr marL="457200" indent="-457200" algn="just">
              <a:spcBef>
                <a:spcPts val="0"/>
              </a:spcBef>
              <a:buClrTx/>
              <a:buSzTx/>
              <a:buFont typeface="+mj-lt"/>
              <a:buAutoNum type="arabicPeriod"/>
              <a:defRPr/>
            </a:pPr>
            <a:r>
              <a:rPr lang="en-US" sz="2400" dirty="0" smtClean="0">
                <a:latin typeface="Bookman Old Style" pitchFamily="18" charset="0"/>
              </a:rPr>
              <a:t>Such remuneration policy shall be disclosed in the Board’s report. </a:t>
            </a:r>
          </a:p>
          <a:p>
            <a:pPr marL="0" indent="0">
              <a:spcBef>
                <a:spcPts val="0"/>
              </a:spcBef>
              <a:buClrTx/>
              <a:buSzTx/>
              <a:buNone/>
              <a:defRPr/>
            </a:pPr>
            <a:endParaRPr lang="en-US" sz="2400" dirty="0" smtClean="0">
              <a:latin typeface="Bookman Old Style" pitchFamily="18" charset="0"/>
            </a:endParaRPr>
          </a:p>
          <a:p>
            <a:endParaRPr lang="en-US" sz="2400" dirty="0" smtClean="0">
              <a:latin typeface="Bookman Old Style" pitchFamily="18" charset="0"/>
            </a:endParaRPr>
          </a:p>
          <a:p>
            <a:pPr>
              <a:buNone/>
            </a:pPr>
            <a:endParaRPr lang="en-US" sz="2400" b="1"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Bookman Old Style" pitchFamily="18" charset="0"/>
              <a:ea typeface="+mj-ea"/>
              <a:cs typeface="+mj-cs"/>
            </a:endParaRPr>
          </a:p>
        </p:txBody>
      </p:sp>
    </p:spTree>
  </p:cSld>
  <p:clrMapOvr>
    <a:masterClrMapping/>
  </p:clrMapOvr>
  <p:transition spd="slow">
    <p:newsflash/>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485106"/>
          </a:xfrm>
        </p:spPr>
        <p:txBody>
          <a:bodyPr>
            <a:noAutofit/>
          </a:bodyPr>
          <a:lstStyle/>
          <a:p>
            <a:pPr algn="ctr"/>
            <a:r>
              <a:rPr lang="en-US" sz="2400" b="1" dirty="0" smtClean="0">
                <a:latin typeface="Bookman Old Style" pitchFamily="18" charset="0"/>
              </a:rPr>
              <a:t>Section 178</a:t>
            </a:r>
            <a:r>
              <a:rPr lang="en-US" sz="4400" b="1" dirty="0" smtClean="0">
                <a:latin typeface="Bookman Old Style" pitchFamily="18" charset="0"/>
              </a:rPr>
              <a:t/>
            </a:r>
            <a:br>
              <a:rPr lang="en-US" sz="4400" b="1" dirty="0" smtClean="0">
                <a:latin typeface="Bookman Old Style" pitchFamily="18" charset="0"/>
              </a:rPr>
            </a:br>
            <a:r>
              <a:rPr lang="en-US" sz="2400" b="1" dirty="0" smtClean="0">
                <a:latin typeface="Bookman Old Style" pitchFamily="18" charset="0"/>
              </a:rPr>
              <a:t>Nomination and remuneration committee and Stakeholders Relationship Committee</a:t>
            </a:r>
            <a:r>
              <a:rPr lang="en-US" sz="3200" b="1" dirty="0" smtClean="0">
                <a:latin typeface="Bookman Old Style" pitchFamily="18" charset="0"/>
              </a:rPr>
              <a:t/>
            </a:r>
            <a:br>
              <a:rPr lang="en-US" sz="32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New Section}</a:t>
            </a:r>
            <a:endParaRPr lang="en-US" sz="3600" b="1" dirty="0">
              <a:latin typeface="Bookman Old Style" pitchFamily="18" charset="0"/>
            </a:endParaRPr>
          </a:p>
        </p:txBody>
      </p:sp>
      <p:sp>
        <p:nvSpPr>
          <p:cNvPr id="3" name="Content Placeholder 2"/>
          <p:cNvSpPr>
            <a:spLocks noGrp="1"/>
          </p:cNvSpPr>
          <p:nvPr>
            <p:ph idx="1"/>
          </p:nvPr>
        </p:nvSpPr>
        <p:spPr>
          <a:xfrm>
            <a:off x="304800" y="1981200"/>
            <a:ext cx="8458200" cy="4495800"/>
          </a:xfrm>
        </p:spPr>
        <p:txBody>
          <a:bodyPr>
            <a:noAutofit/>
          </a:bodyPr>
          <a:lstStyle/>
          <a:p>
            <a:pPr>
              <a:lnSpc>
                <a:spcPct val="150000"/>
              </a:lnSpc>
              <a:buNone/>
            </a:pPr>
            <a:r>
              <a:rPr lang="en-US" sz="2400" b="1" i="1" u="sng" dirty="0" smtClean="0">
                <a:latin typeface="Bookman Old Style" pitchFamily="18" charset="0"/>
              </a:rPr>
              <a:t>178 (5): Stakeholders Relationship Committee</a:t>
            </a:r>
          </a:p>
          <a:p>
            <a:pPr>
              <a:lnSpc>
                <a:spcPct val="150000"/>
              </a:lnSpc>
              <a:buNone/>
            </a:pPr>
            <a:endParaRPr lang="en-US" sz="1000" b="1" i="1" u="sng"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Bookman Old Style" pitchFamily="18" charset="0"/>
              <a:ea typeface="+mj-ea"/>
              <a:cs typeface="+mj-cs"/>
            </a:endParaRPr>
          </a:p>
          <a:p>
            <a:r>
              <a:rPr lang="en-US" sz="2400" b="1" dirty="0" smtClean="0">
                <a:latin typeface="Bookman Old Style" pitchFamily="18" charset="0"/>
              </a:rPr>
              <a:t>Criteria: </a:t>
            </a:r>
          </a:p>
          <a:p>
            <a:pPr algn="just">
              <a:buNone/>
            </a:pPr>
            <a:r>
              <a:rPr lang="en-US" sz="2400" b="1" dirty="0" smtClean="0">
                <a:latin typeface="Bookman Old Style" pitchFamily="18" charset="0"/>
              </a:rPr>
              <a:t>    </a:t>
            </a:r>
            <a:r>
              <a:rPr lang="en-US" sz="2400" dirty="0" smtClean="0">
                <a:latin typeface="Bookman Old Style" pitchFamily="18" charset="0"/>
              </a:rPr>
              <a:t>Company having more than 1000 share holders, debenture holders, deposit holders and any other security holder at any time during the financial year.</a:t>
            </a:r>
          </a:p>
          <a:p>
            <a:pPr>
              <a:buNone/>
            </a:pPr>
            <a:endParaRPr lang="en-US" sz="2400" dirty="0" smtClean="0">
              <a:latin typeface="Bookman Old Style" pitchFamily="18" charset="0"/>
            </a:endParaRPr>
          </a:p>
          <a:p>
            <a:r>
              <a:rPr lang="en-US" sz="2400" b="1" dirty="0" smtClean="0">
                <a:latin typeface="Bookman Old Style" pitchFamily="18" charset="0"/>
              </a:rPr>
              <a:t>Members : </a:t>
            </a:r>
          </a:p>
          <a:p>
            <a:pPr algn="just">
              <a:buFont typeface="Wingdings" pitchFamily="2" charset="2"/>
              <a:buChar char="ü"/>
            </a:pPr>
            <a:r>
              <a:rPr lang="en-US" sz="2400" dirty="0" smtClean="0">
                <a:latin typeface="Bookman Old Style" pitchFamily="18" charset="0"/>
              </a:rPr>
              <a:t>Chairperson shall be non- executive director</a:t>
            </a:r>
          </a:p>
          <a:p>
            <a:pPr algn="just">
              <a:buFont typeface="Wingdings" pitchFamily="2" charset="2"/>
              <a:buChar char="ü"/>
            </a:pPr>
            <a:r>
              <a:rPr lang="en-US" sz="2400" dirty="0" smtClean="0">
                <a:latin typeface="Bookman Old Style" pitchFamily="18" charset="0"/>
              </a:rPr>
              <a:t>Other members as may be decided buy the Board</a:t>
            </a:r>
          </a:p>
          <a:p>
            <a:pPr>
              <a:buNone/>
            </a:pPr>
            <a:endParaRPr lang="en-US" sz="2400" b="1"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Bookman Old Style" pitchFamily="18" charset="0"/>
              <a:ea typeface="+mj-ea"/>
              <a:cs typeface="+mj-cs"/>
            </a:endParaRPr>
          </a:p>
        </p:txBody>
      </p:sp>
    </p:spTree>
  </p:cSld>
  <p:clrMapOvr>
    <a:masterClrMapping/>
  </p:clrMapOvr>
  <p:transition spd="slow">
    <p:newsflash/>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485106"/>
          </a:xfrm>
        </p:spPr>
        <p:txBody>
          <a:bodyPr>
            <a:noAutofit/>
          </a:bodyPr>
          <a:lstStyle/>
          <a:p>
            <a:pPr algn="ctr"/>
            <a:r>
              <a:rPr lang="en-US" sz="2400" b="1" dirty="0" smtClean="0">
                <a:latin typeface="Bookman Old Style" pitchFamily="18" charset="0"/>
              </a:rPr>
              <a:t>Section 178</a:t>
            </a:r>
            <a:r>
              <a:rPr lang="en-US" sz="4400" b="1" dirty="0" smtClean="0">
                <a:latin typeface="Bookman Old Style" pitchFamily="18" charset="0"/>
              </a:rPr>
              <a:t/>
            </a:r>
            <a:br>
              <a:rPr lang="en-US" sz="4400" b="1" dirty="0" smtClean="0">
                <a:latin typeface="Bookman Old Style" pitchFamily="18" charset="0"/>
              </a:rPr>
            </a:br>
            <a:r>
              <a:rPr lang="en-US" sz="2400" b="1" dirty="0" smtClean="0">
                <a:latin typeface="Bookman Old Style" pitchFamily="18" charset="0"/>
              </a:rPr>
              <a:t>Nomination and remuneration committee and Stakeholders Relationship Committee</a:t>
            </a:r>
            <a:r>
              <a:rPr lang="en-US" sz="3200" b="1" dirty="0" smtClean="0">
                <a:latin typeface="Bookman Old Style" pitchFamily="18" charset="0"/>
              </a:rPr>
              <a:t/>
            </a:r>
            <a:br>
              <a:rPr lang="en-US" sz="32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New Section}</a:t>
            </a:r>
            <a:endParaRPr lang="en-US" sz="3600" b="1" dirty="0">
              <a:latin typeface="Bookman Old Style" pitchFamily="18" charset="0"/>
            </a:endParaRPr>
          </a:p>
        </p:txBody>
      </p:sp>
      <p:sp>
        <p:nvSpPr>
          <p:cNvPr id="3" name="Content Placeholder 2"/>
          <p:cNvSpPr>
            <a:spLocks noGrp="1"/>
          </p:cNvSpPr>
          <p:nvPr>
            <p:ph idx="1"/>
          </p:nvPr>
        </p:nvSpPr>
        <p:spPr>
          <a:xfrm>
            <a:off x="304800" y="1905000"/>
            <a:ext cx="8382000" cy="4724400"/>
          </a:xfrm>
        </p:spPr>
        <p:txBody>
          <a:bodyPr>
            <a:noAutofit/>
          </a:bodyPr>
          <a:lstStyle/>
          <a:p>
            <a:pPr>
              <a:buNone/>
            </a:pPr>
            <a:r>
              <a:rPr lang="en-US" sz="2400" b="1" i="1" u="sng" dirty="0" smtClean="0">
                <a:latin typeface="Bookman Old Style" pitchFamily="18" charset="0"/>
              </a:rPr>
              <a:t>178 (6):</a:t>
            </a:r>
          </a:p>
          <a:p>
            <a:pPr>
              <a:buNone/>
            </a:pPr>
            <a:endParaRPr lang="en-US" sz="1200" dirty="0" smtClean="0">
              <a:latin typeface="Bookman Old Style" pitchFamily="18" charset="0"/>
            </a:endParaRPr>
          </a:p>
          <a:p>
            <a:pPr marL="569913" indent="-504825" algn="just"/>
            <a:r>
              <a:rPr lang="en-US" sz="2400" b="1" dirty="0" smtClean="0">
                <a:latin typeface="Bookman Old Style" pitchFamily="18" charset="0"/>
              </a:rPr>
              <a:t>Purpose: </a:t>
            </a:r>
          </a:p>
          <a:p>
            <a:pPr marL="569913" indent="-504825" algn="just">
              <a:buNone/>
            </a:pPr>
            <a:r>
              <a:rPr lang="en-US" sz="2400" dirty="0" smtClean="0">
                <a:latin typeface="Bookman Old Style" pitchFamily="18" charset="0"/>
              </a:rPr>
              <a:t> -  To consider and resolve the  grievances of stake holders of the company.</a:t>
            </a:r>
          </a:p>
          <a:p>
            <a:pPr marL="569913" indent="-504825" algn="just">
              <a:buNone/>
            </a:pPr>
            <a:endParaRPr lang="en-US" sz="1400" dirty="0" smtClean="0">
              <a:latin typeface="Bookman Old Style" pitchFamily="18" charset="0"/>
            </a:endParaRPr>
          </a:p>
          <a:p>
            <a:pPr>
              <a:lnSpc>
                <a:spcPct val="150000"/>
              </a:lnSpc>
              <a:buNone/>
            </a:pPr>
            <a:r>
              <a:rPr lang="en-US" sz="2400" b="1" i="1" u="sng" dirty="0" smtClean="0">
                <a:latin typeface="Bookman Old Style" pitchFamily="18" charset="0"/>
              </a:rPr>
              <a:t>178 (7):</a:t>
            </a:r>
          </a:p>
          <a:p>
            <a:pPr>
              <a:lnSpc>
                <a:spcPct val="150000"/>
              </a:lnSpc>
            </a:pPr>
            <a:r>
              <a:rPr lang="en-US" sz="2400" b="1" dirty="0" smtClean="0">
                <a:latin typeface="Bookman Old Style" pitchFamily="18" charset="0"/>
              </a:rPr>
              <a:t>Attending General Meeting:</a:t>
            </a:r>
            <a:endParaRPr lang="en-US" sz="2400" b="1"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Bookman Old Style" pitchFamily="18" charset="0"/>
            </a:endParaRPr>
          </a:p>
          <a:p>
            <a:pPr algn="just">
              <a:buNone/>
            </a:pPr>
            <a:r>
              <a:rPr lang="en-US" sz="2400" dirty="0" smtClean="0">
                <a:latin typeface="Bookman Old Style" pitchFamily="18" charset="0"/>
              </a:rPr>
              <a:t>-  The Chairperson of each  committee / any member of the committee authorized by him in this behalf shall attend the general meeting of the Company.</a:t>
            </a:r>
          </a:p>
          <a:p>
            <a:endParaRPr lang="en-US" sz="2400" b="1"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Bookman Old Style" pitchFamily="18" charset="0"/>
              <a:ea typeface="+mj-ea"/>
              <a:cs typeface="+mj-cs"/>
            </a:endParaRPr>
          </a:p>
        </p:txBody>
      </p:sp>
    </p:spTree>
  </p:cSld>
  <p:clrMapOvr>
    <a:masterClrMapping/>
  </p:clrMapOvr>
  <p:transition spd="slow">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875506"/>
          </a:xfrm>
        </p:spPr>
        <p:txBody>
          <a:bodyPr>
            <a:noAutofit/>
          </a:bodyPr>
          <a:lstStyle/>
          <a:p>
            <a:pPr algn="ctr"/>
            <a:r>
              <a:rPr lang="en-US" sz="2400" b="1" dirty="0" smtClean="0">
                <a:latin typeface="Bookman Old Style" pitchFamily="18" charset="0"/>
              </a:rPr>
              <a:t>Section 173</a:t>
            </a:r>
            <a:r>
              <a:rPr lang="en-US" sz="4400" b="1" dirty="0" smtClean="0">
                <a:latin typeface="Bookman Old Style" pitchFamily="18" charset="0"/>
              </a:rPr>
              <a:t/>
            </a:r>
            <a:br>
              <a:rPr lang="en-US" sz="4400" b="1" dirty="0" smtClean="0">
                <a:latin typeface="Bookman Old Style" pitchFamily="18" charset="0"/>
              </a:rPr>
            </a:br>
            <a:r>
              <a:rPr lang="en-US" sz="3200" b="1" dirty="0" smtClean="0">
                <a:latin typeface="Bookman Old Style" pitchFamily="18" charset="0"/>
              </a:rPr>
              <a:t>Meetings of Board</a:t>
            </a:r>
            <a:br>
              <a:rPr lang="en-US" sz="32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285, 286}</a:t>
            </a:r>
            <a:endParaRPr lang="en-US" sz="3600" b="1" dirty="0">
              <a:latin typeface="Bookman Old Style" pitchFamily="18" charset="0"/>
            </a:endParaRPr>
          </a:p>
        </p:txBody>
      </p:sp>
      <p:sp>
        <p:nvSpPr>
          <p:cNvPr id="3" name="Content Placeholder 2"/>
          <p:cNvSpPr>
            <a:spLocks noGrp="1"/>
          </p:cNvSpPr>
          <p:nvPr>
            <p:ph idx="1"/>
          </p:nvPr>
        </p:nvSpPr>
        <p:spPr>
          <a:xfrm>
            <a:off x="457200" y="1295400"/>
            <a:ext cx="8229600" cy="5159408"/>
          </a:xfrm>
        </p:spPr>
        <p:txBody>
          <a:bodyPr>
            <a:normAutofit fontScale="92500" lnSpcReduction="10000"/>
          </a:bodyPr>
          <a:lstStyle/>
          <a:p>
            <a:pPr>
              <a:buNone/>
            </a:pPr>
            <a:r>
              <a:rPr lang="en-US" b="1" i="1" u="sng" dirty="0" smtClean="0">
                <a:latin typeface="Bookman Old Style" pitchFamily="18" charset="0"/>
              </a:rPr>
              <a:t>173 (2):</a:t>
            </a:r>
          </a:p>
          <a:p>
            <a:pPr>
              <a:buNone/>
            </a:pPr>
            <a:endParaRPr lang="en-US" sz="1800" b="1" i="1" u="sng" dirty="0" smtClean="0">
              <a:latin typeface="Bookman Old Style" pitchFamily="18" charset="0"/>
            </a:endParaRPr>
          </a:p>
          <a:p>
            <a:pPr marL="447675" indent="-382588"/>
            <a:r>
              <a:rPr lang="en-US" b="1" dirty="0" smtClean="0">
                <a:latin typeface="Bookman Old Style" pitchFamily="18" charset="0"/>
              </a:rPr>
              <a:t>Means of Participation of Directors in a meeting </a:t>
            </a:r>
          </a:p>
          <a:p>
            <a:pPr marL="447675" indent="-382588"/>
            <a:endParaRPr lang="en-US" b="1" dirty="0" smtClean="0">
              <a:latin typeface="Bookman Old Style" pitchFamily="18" charset="0"/>
            </a:endParaRPr>
          </a:p>
          <a:p>
            <a:pPr>
              <a:buNone/>
            </a:pPr>
            <a:r>
              <a:rPr lang="en-US" dirty="0" smtClean="0">
                <a:latin typeface="Bookman Old Style" pitchFamily="18" charset="0"/>
              </a:rPr>
              <a:t>    </a:t>
            </a:r>
          </a:p>
          <a:p>
            <a:r>
              <a:rPr lang="en-US" b="1" dirty="0" smtClean="0">
                <a:latin typeface="Bookman Old Style" pitchFamily="18" charset="0"/>
              </a:rPr>
              <a:t>Matters shall not be dealt in a meeting through video conference-</a:t>
            </a:r>
          </a:p>
          <a:p>
            <a:pPr>
              <a:buNone/>
            </a:pPr>
            <a:r>
              <a:rPr lang="en-US" dirty="0" smtClean="0">
                <a:latin typeface="Bookman Old Style" pitchFamily="18" charset="0"/>
              </a:rPr>
              <a:t>    </a:t>
            </a:r>
          </a:p>
          <a:p>
            <a:pPr>
              <a:buNone/>
            </a:pPr>
            <a:r>
              <a:rPr lang="en-US" dirty="0" smtClean="0">
                <a:latin typeface="Bookman Old Style" pitchFamily="18" charset="0"/>
              </a:rPr>
              <a:t>     </a:t>
            </a:r>
          </a:p>
          <a:p>
            <a:pPr>
              <a:buNone/>
            </a:pPr>
            <a:r>
              <a:rPr lang="en-US" dirty="0" smtClean="0">
                <a:latin typeface="Bookman Old Style" pitchFamily="18" charset="0"/>
              </a:rPr>
              <a:t> </a:t>
            </a:r>
          </a:p>
          <a:p>
            <a:endParaRPr lang="en-US" dirty="0" smtClean="0">
              <a:latin typeface="Bookman Old Style" pitchFamily="18" charset="0"/>
            </a:endParaRPr>
          </a:p>
          <a:p>
            <a:endParaRPr lang="en-US" dirty="0" smtClean="0">
              <a:latin typeface="Bookman Old Style" pitchFamily="18" charset="0"/>
            </a:endParaRPr>
          </a:p>
          <a:p>
            <a:pPr>
              <a:lnSpc>
                <a:spcPct val="150000"/>
              </a:lnSpc>
              <a:buNone/>
            </a:pPr>
            <a:endParaRPr lang="en-US" dirty="0" smtClean="0">
              <a:latin typeface="Bookman Old Style" pitchFamily="18" charset="0"/>
            </a:endParaRPr>
          </a:p>
          <a:p>
            <a:pPr>
              <a:buNone/>
            </a:pPr>
            <a:endParaRPr lang="en-US" b="1" i="1" u="sng" dirty="0" smtClean="0">
              <a:latin typeface="Bookman Old Style" pitchFamily="18" charset="0"/>
            </a:endParaRPr>
          </a:p>
          <a:p>
            <a:pPr>
              <a:buNone/>
            </a:pPr>
            <a:endParaRPr lang="en-US" b="1" i="1" u="sng" dirty="0" smtClean="0">
              <a:latin typeface="Bookman Old Style" pitchFamily="18" charset="0"/>
            </a:endParaRPr>
          </a:p>
          <a:p>
            <a:pPr>
              <a:buNone/>
            </a:pPr>
            <a:endParaRPr lang="en-US" b="1" i="1" u="sng" dirty="0" smtClean="0">
              <a:latin typeface="Bookman Old Style" pitchFamily="18" charset="0"/>
            </a:endParaRPr>
          </a:p>
          <a:p>
            <a:pPr>
              <a:buNone/>
            </a:pPr>
            <a:endParaRPr lang="en-US" b="1" i="1" u="sng" dirty="0" smtClean="0">
              <a:latin typeface="Bookman Old Style" pitchFamily="18" charset="0"/>
            </a:endParaRPr>
          </a:p>
          <a:p>
            <a:pPr>
              <a:buNone/>
            </a:pPr>
            <a:endParaRPr lang="en-US" b="1" i="1" u="sng" dirty="0" smtClean="0">
              <a:latin typeface="Bookman Old Style" pitchFamily="18" charset="0"/>
            </a:endParaRPr>
          </a:p>
          <a:p>
            <a:pPr>
              <a:buNone/>
            </a:pPr>
            <a:endParaRPr lang="en-US" dirty="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noAutofit/>
          </a:bodyPr>
          <a:lstStyle/>
          <a:p>
            <a:pPr algn="ctr"/>
            <a:r>
              <a:rPr lang="en-US" sz="2400" b="1" dirty="0" smtClean="0">
                <a:latin typeface="Bookman Old Style" pitchFamily="18" charset="0"/>
              </a:rPr>
              <a:t>Section 179</a:t>
            </a:r>
            <a:r>
              <a:rPr lang="en-US" sz="4400" b="1" dirty="0" smtClean="0">
                <a:latin typeface="Bookman Old Style" pitchFamily="18" charset="0"/>
              </a:rPr>
              <a:t/>
            </a:r>
            <a:br>
              <a:rPr lang="en-US" sz="4400" b="1" dirty="0" smtClean="0">
                <a:latin typeface="Bookman Old Style" pitchFamily="18" charset="0"/>
              </a:rPr>
            </a:br>
            <a:r>
              <a:rPr lang="en-US" sz="3200" b="1" dirty="0" smtClean="0">
                <a:latin typeface="Bookman Old Style" pitchFamily="18" charset="0"/>
              </a:rPr>
              <a:t>Powers of Board</a:t>
            </a:r>
            <a:br>
              <a:rPr lang="en-US" sz="32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291, 292}</a:t>
            </a:r>
            <a:endParaRPr lang="en-US" sz="3600" b="1" dirty="0">
              <a:latin typeface="Bookman Old Style" pitchFamily="18" charset="0"/>
            </a:endParaRPr>
          </a:p>
        </p:txBody>
      </p:sp>
      <p:sp>
        <p:nvSpPr>
          <p:cNvPr id="3" name="Content Placeholder 2"/>
          <p:cNvSpPr>
            <a:spLocks noGrp="1"/>
          </p:cNvSpPr>
          <p:nvPr>
            <p:ph idx="1"/>
          </p:nvPr>
        </p:nvSpPr>
        <p:spPr>
          <a:xfrm>
            <a:off x="533400" y="1447800"/>
            <a:ext cx="8305800" cy="5007008"/>
          </a:xfrm>
        </p:spPr>
        <p:txBody>
          <a:bodyPr>
            <a:noAutofit/>
          </a:bodyPr>
          <a:lstStyle/>
          <a:p>
            <a:pPr>
              <a:lnSpc>
                <a:spcPct val="150000"/>
              </a:lnSpc>
              <a:buNone/>
            </a:pPr>
            <a:r>
              <a:rPr lang="en-US" sz="2400" b="1" i="1" u="sng" dirty="0" smtClean="0">
                <a:latin typeface="Bookman Old Style" pitchFamily="18" charset="0"/>
              </a:rPr>
              <a:t>179(1): Scope of the Board</a:t>
            </a:r>
          </a:p>
          <a:p>
            <a:pPr algn="just">
              <a:lnSpc>
                <a:spcPct val="110000"/>
              </a:lnSpc>
              <a:buFontTx/>
              <a:buChar char="-"/>
            </a:pPr>
            <a:r>
              <a:rPr lang="en-US" sz="2300" dirty="0" smtClean="0">
                <a:latin typeface="Bookman Old Style" pitchFamily="18" charset="0"/>
              </a:rPr>
              <a:t>Entitled to exercise all such powers and to do all such acts, things, as the company is exercise and do</a:t>
            </a:r>
            <a:r>
              <a:rPr lang="en-US" sz="2300" b="1" dirty="0" smtClean="0">
                <a:latin typeface="Bookman Old Style" pitchFamily="18" charset="0"/>
              </a:rPr>
              <a:t>.</a:t>
            </a:r>
          </a:p>
          <a:p>
            <a:pPr>
              <a:buFontTx/>
              <a:buChar char="-"/>
            </a:pPr>
            <a:endParaRPr lang="en-US" sz="1400" dirty="0" smtClean="0">
              <a:latin typeface="Bookman Old Style" pitchFamily="18" charset="0"/>
            </a:endParaRPr>
          </a:p>
          <a:p>
            <a:pPr algn="just">
              <a:buNone/>
            </a:pPr>
            <a:r>
              <a:rPr lang="en-US" sz="2200" dirty="0" smtClean="0">
                <a:latin typeface="Bookman Old Style" pitchFamily="18" charset="0"/>
              </a:rPr>
              <a:t>-   </a:t>
            </a:r>
            <a:r>
              <a:rPr lang="en-US" sz="2300" dirty="0" smtClean="0">
                <a:latin typeface="Bookman Old Style" pitchFamily="18" charset="0"/>
              </a:rPr>
              <a:t>No such powers shall be exercised by the Board which are to be exercised by the Company in general meeting</a:t>
            </a:r>
          </a:p>
          <a:p>
            <a:endParaRPr lang="en-US" sz="2200" dirty="0" smtClean="0">
              <a:latin typeface="Bookman Old Style" pitchFamily="18" charset="0"/>
            </a:endParaRPr>
          </a:p>
          <a:p>
            <a:pPr>
              <a:buNone/>
            </a:pPr>
            <a:endParaRPr lang="en-US" sz="2200" dirty="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Autofit/>
          </a:bodyPr>
          <a:lstStyle/>
          <a:p>
            <a:pPr algn="ctr"/>
            <a:r>
              <a:rPr lang="en-US" sz="2400" b="1" dirty="0" smtClean="0">
                <a:latin typeface="Bookman Old Style" pitchFamily="18" charset="0"/>
              </a:rPr>
              <a:t>Section 179</a:t>
            </a:r>
            <a:r>
              <a:rPr lang="en-US" sz="4400" b="1" dirty="0" smtClean="0">
                <a:latin typeface="Bookman Old Style" pitchFamily="18" charset="0"/>
              </a:rPr>
              <a:t/>
            </a:r>
            <a:br>
              <a:rPr lang="en-US" sz="4400" b="1" dirty="0" smtClean="0">
                <a:latin typeface="Bookman Old Style" pitchFamily="18" charset="0"/>
              </a:rPr>
            </a:br>
            <a:r>
              <a:rPr lang="en-US" sz="3200" b="1" dirty="0" smtClean="0">
                <a:latin typeface="Bookman Old Style" pitchFamily="18" charset="0"/>
              </a:rPr>
              <a:t>Powers </a:t>
            </a:r>
            <a:r>
              <a:rPr lang="en-US" sz="2800" b="1" dirty="0" smtClean="0">
                <a:latin typeface="Bookman Old Style" pitchFamily="18" charset="0"/>
              </a:rPr>
              <a:t>of</a:t>
            </a:r>
            <a:r>
              <a:rPr lang="en-US" sz="3200" b="1" dirty="0" smtClean="0">
                <a:latin typeface="Bookman Old Style" pitchFamily="18" charset="0"/>
              </a:rPr>
              <a:t> Board</a:t>
            </a:r>
            <a:br>
              <a:rPr lang="en-US" sz="32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291, 292}</a:t>
            </a:r>
            <a:endParaRPr lang="en-US" sz="3600" b="1" dirty="0">
              <a:latin typeface="Bookman Old Style" pitchFamily="18" charset="0"/>
            </a:endParaRPr>
          </a:p>
        </p:txBody>
      </p:sp>
      <p:sp>
        <p:nvSpPr>
          <p:cNvPr id="3" name="Content Placeholder 2"/>
          <p:cNvSpPr>
            <a:spLocks noGrp="1"/>
          </p:cNvSpPr>
          <p:nvPr>
            <p:ph idx="1"/>
          </p:nvPr>
        </p:nvSpPr>
        <p:spPr>
          <a:xfrm>
            <a:off x="228600" y="1524000"/>
            <a:ext cx="8610600" cy="4930808"/>
          </a:xfrm>
        </p:spPr>
        <p:txBody>
          <a:bodyPr>
            <a:noAutofit/>
          </a:bodyPr>
          <a:lstStyle/>
          <a:p>
            <a:pPr>
              <a:lnSpc>
                <a:spcPct val="150000"/>
              </a:lnSpc>
              <a:buNone/>
            </a:pPr>
            <a:r>
              <a:rPr lang="en-US" sz="2400" b="1" i="1" u="sng" dirty="0" smtClean="0">
                <a:latin typeface="Bookman Old Style" pitchFamily="18" charset="0"/>
              </a:rPr>
              <a:t>179 (3):</a:t>
            </a:r>
          </a:p>
          <a:p>
            <a:r>
              <a:rPr lang="en-US" sz="2400" b="1" dirty="0" smtClean="0">
                <a:latin typeface="Bookman Old Style" pitchFamily="18" charset="0"/>
              </a:rPr>
              <a:t>Powers to be exercised at Board Meeting:</a:t>
            </a:r>
          </a:p>
          <a:p>
            <a:pPr>
              <a:buNone/>
            </a:pPr>
            <a:endParaRPr lang="en-US" sz="1050" dirty="0" smtClean="0">
              <a:latin typeface="Bookman Old Style" pitchFamily="18" charset="0"/>
            </a:endParaRPr>
          </a:p>
          <a:p>
            <a:pPr marL="633413" indent="-352425">
              <a:buFont typeface="+mj-lt"/>
              <a:buAutoNum type="arabicPeriod"/>
            </a:pPr>
            <a:r>
              <a:rPr lang="en-US" sz="2400" dirty="0" smtClean="0">
                <a:latin typeface="Bookman Old Style" pitchFamily="18" charset="0"/>
              </a:rPr>
              <a:t>To make calls on shares in respect of unpaid shares</a:t>
            </a:r>
          </a:p>
          <a:p>
            <a:pPr marL="633413" indent="-352425">
              <a:buFont typeface="+mj-lt"/>
              <a:buAutoNum type="arabicPeriod"/>
            </a:pPr>
            <a:r>
              <a:rPr lang="en-US" sz="2400" dirty="0" smtClean="0">
                <a:latin typeface="Bookman Old Style" pitchFamily="18" charset="0"/>
              </a:rPr>
              <a:t>To authorize buy back of securities under Section 68</a:t>
            </a:r>
          </a:p>
          <a:p>
            <a:pPr marL="633413" indent="-352425">
              <a:buFont typeface="+mj-lt"/>
              <a:buAutoNum type="arabicPeriod"/>
            </a:pPr>
            <a:r>
              <a:rPr lang="en-US" sz="2400" dirty="0" smtClean="0">
                <a:latin typeface="Bookman Old Style" pitchFamily="18" charset="0"/>
              </a:rPr>
              <a:t>To issue securities in or outside India</a:t>
            </a:r>
          </a:p>
          <a:p>
            <a:pPr marL="633413" indent="-352425">
              <a:buFont typeface="+mj-lt"/>
              <a:buAutoNum type="arabicPeriod"/>
            </a:pPr>
            <a:r>
              <a:rPr lang="en-US" sz="2400" dirty="0" smtClean="0">
                <a:latin typeface="Bookman Old Style" pitchFamily="18" charset="0"/>
              </a:rPr>
              <a:t>To borrow monies</a:t>
            </a:r>
          </a:p>
          <a:p>
            <a:pPr marL="633413" indent="-352425">
              <a:buFont typeface="+mj-lt"/>
              <a:buAutoNum type="arabicPeriod"/>
            </a:pPr>
            <a:r>
              <a:rPr lang="en-US" sz="2400" dirty="0" smtClean="0">
                <a:latin typeface="Bookman Old Style" pitchFamily="18" charset="0"/>
              </a:rPr>
              <a:t>To invest the funds of the Company</a:t>
            </a:r>
          </a:p>
          <a:p>
            <a:pPr marL="633413" indent="-352425">
              <a:buNone/>
            </a:pPr>
            <a:endParaRPr lang="en-US" sz="2400" dirty="0" smtClean="0">
              <a:latin typeface="Bookman Old Style" pitchFamily="18" charset="0"/>
            </a:endParaRPr>
          </a:p>
          <a:p>
            <a:pPr marL="633413" indent="-352425" algn="r">
              <a:buNone/>
            </a:pPr>
            <a:r>
              <a:rPr lang="en-US" sz="2400" b="1" dirty="0" smtClean="0">
                <a:latin typeface="Bookman Old Style" pitchFamily="18" charset="0"/>
              </a:rPr>
              <a:t>Continued……</a:t>
            </a:r>
          </a:p>
          <a:p>
            <a:endParaRPr lang="en-US" sz="2400" dirty="0" smtClean="0">
              <a:latin typeface="Bookman Old Style" pitchFamily="18" charset="0"/>
            </a:endParaRPr>
          </a:p>
          <a:p>
            <a:endParaRPr lang="en-US" sz="2400" dirty="0" smtClean="0">
              <a:latin typeface="Bookman Old Style" pitchFamily="18" charset="0"/>
            </a:endParaRPr>
          </a:p>
          <a:p>
            <a:pPr>
              <a:lnSpc>
                <a:spcPct val="110000"/>
              </a:lnSpc>
            </a:pPr>
            <a:endParaRPr lang="en-US" sz="2400" dirty="0" smtClean="0">
              <a:latin typeface="Bookman Old Style" pitchFamily="18" charset="0"/>
            </a:endParaRPr>
          </a:p>
          <a:p>
            <a:endParaRPr lang="en-US" sz="2400" dirty="0" smtClean="0">
              <a:latin typeface="Bookman Old Style" pitchFamily="18" charset="0"/>
            </a:endParaRPr>
          </a:p>
          <a:p>
            <a:pPr>
              <a:buNone/>
            </a:pPr>
            <a:endParaRPr lang="en-US" sz="2400" dirty="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dirty="0" smtClean="0">
                <a:latin typeface="Bookman Old Style" pitchFamily="18" charset="0"/>
              </a:rPr>
              <a:t>Section 179</a:t>
            </a:r>
            <a:r>
              <a:rPr lang="en-US" sz="4400" b="1" dirty="0" smtClean="0">
                <a:latin typeface="Bookman Old Style" pitchFamily="18" charset="0"/>
              </a:rPr>
              <a:t/>
            </a:r>
            <a:br>
              <a:rPr lang="en-US" sz="4400" b="1" dirty="0" smtClean="0">
                <a:latin typeface="Bookman Old Style" pitchFamily="18" charset="0"/>
              </a:rPr>
            </a:br>
            <a:r>
              <a:rPr lang="en-US" sz="3200" b="1" dirty="0" smtClean="0">
                <a:latin typeface="Bookman Old Style" pitchFamily="18" charset="0"/>
              </a:rPr>
              <a:t>Powers of Board</a:t>
            </a:r>
            <a:br>
              <a:rPr lang="en-US" sz="32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291, 292}</a:t>
            </a:r>
            <a:endParaRPr lang="en-US" sz="3600" b="1" dirty="0">
              <a:latin typeface="Bookman Old Style" pitchFamily="18" charset="0"/>
            </a:endParaRPr>
          </a:p>
        </p:txBody>
      </p:sp>
      <p:sp>
        <p:nvSpPr>
          <p:cNvPr id="3" name="Content Placeholder 2"/>
          <p:cNvSpPr>
            <a:spLocks noGrp="1"/>
          </p:cNvSpPr>
          <p:nvPr>
            <p:ph idx="1"/>
          </p:nvPr>
        </p:nvSpPr>
        <p:spPr>
          <a:xfrm>
            <a:off x="381000" y="1882808"/>
            <a:ext cx="8458200" cy="4572000"/>
          </a:xfrm>
        </p:spPr>
        <p:txBody>
          <a:bodyPr>
            <a:normAutofit fontScale="92500"/>
          </a:bodyPr>
          <a:lstStyle/>
          <a:p>
            <a:pPr>
              <a:lnSpc>
                <a:spcPct val="150000"/>
              </a:lnSpc>
              <a:buNone/>
            </a:pPr>
            <a:r>
              <a:rPr lang="en-US" sz="2400" b="1" dirty="0" smtClean="0">
                <a:latin typeface="Bookman Old Style" pitchFamily="18" charset="0"/>
              </a:rPr>
              <a:t>Continued……</a:t>
            </a:r>
          </a:p>
          <a:p>
            <a:pPr marL="738188" indent="-457200" algn="just">
              <a:buFont typeface="+mj-lt"/>
              <a:buAutoNum type="arabicPeriod" startAt="6"/>
            </a:pPr>
            <a:r>
              <a:rPr lang="en-US" sz="2500" dirty="0" smtClean="0">
                <a:latin typeface="Bookman Old Style" pitchFamily="18" charset="0"/>
              </a:rPr>
              <a:t>To grant/give loan/guarantee/securities for any loan</a:t>
            </a:r>
          </a:p>
          <a:p>
            <a:pPr marL="738188" indent="-457200" algn="just">
              <a:buFont typeface="+mj-lt"/>
              <a:buAutoNum type="arabicPeriod" startAt="6"/>
            </a:pPr>
            <a:r>
              <a:rPr lang="en-US" sz="2500" dirty="0" smtClean="0">
                <a:latin typeface="Bookman Old Style" pitchFamily="18" charset="0"/>
              </a:rPr>
              <a:t>To approve financial statement and Board’s report</a:t>
            </a:r>
          </a:p>
          <a:p>
            <a:pPr marL="738188" indent="-457200" algn="just">
              <a:buFont typeface="+mj-lt"/>
              <a:buAutoNum type="arabicPeriod" startAt="6"/>
            </a:pPr>
            <a:r>
              <a:rPr lang="en-US" sz="2500" dirty="0" smtClean="0">
                <a:latin typeface="Bookman Old Style" pitchFamily="18" charset="0"/>
              </a:rPr>
              <a:t>To diversify business of the Company</a:t>
            </a:r>
            <a:endParaRPr lang="en-US" sz="2500" b="1" dirty="0" smtClean="0">
              <a:latin typeface="Bookman Old Style" pitchFamily="18" charset="0"/>
            </a:endParaRPr>
          </a:p>
          <a:p>
            <a:pPr marL="735013" indent="-441325">
              <a:lnSpc>
                <a:spcPct val="150000"/>
              </a:lnSpc>
              <a:buFont typeface="+mj-lt"/>
              <a:buAutoNum type="arabicPeriod" startAt="6"/>
            </a:pPr>
            <a:r>
              <a:rPr lang="en-US" sz="2500" dirty="0" smtClean="0">
                <a:latin typeface="Bookman Old Style" pitchFamily="18" charset="0"/>
              </a:rPr>
              <a:t>To approve amalgamation, merger / reconstruction</a:t>
            </a:r>
          </a:p>
          <a:p>
            <a:pPr marL="741363" indent="-517525" algn="just">
              <a:buFont typeface="+mj-lt"/>
              <a:buAutoNum type="arabicPeriod" startAt="6"/>
            </a:pPr>
            <a:r>
              <a:rPr lang="en-US" sz="2500" dirty="0" smtClean="0">
                <a:latin typeface="Bookman Old Style" pitchFamily="18" charset="0"/>
              </a:rPr>
              <a:t>To Take over a Company/acquire a controlling or  substantial stake in another company</a:t>
            </a:r>
          </a:p>
          <a:p>
            <a:pPr marL="522288" indent="-228600" algn="just">
              <a:buFont typeface="+mj-lt"/>
              <a:buAutoNum type="arabicPeriod" startAt="6"/>
            </a:pPr>
            <a:r>
              <a:rPr lang="en-US" sz="2500" dirty="0" smtClean="0">
                <a:solidFill>
                  <a:schemeClr val="accent2">
                    <a:lumMod val="60000"/>
                    <a:lumOff val="40000"/>
                  </a:schemeClr>
                </a:solidFill>
                <a:latin typeface="Bookman Old Style" pitchFamily="18" charset="0"/>
              </a:rPr>
              <a:t> </a:t>
            </a:r>
            <a:r>
              <a:rPr lang="en-US" sz="2500" dirty="0" smtClean="0">
                <a:latin typeface="Bookman Old Style" pitchFamily="18" charset="0"/>
              </a:rPr>
              <a:t>Any other matter which may  prescribed.</a:t>
            </a:r>
          </a:p>
          <a:p>
            <a:pPr>
              <a:lnSpc>
                <a:spcPct val="150000"/>
              </a:lnSpc>
              <a:buNone/>
            </a:pPr>
            <a:endParaRPr lang="en-US" sz="2400" dirty="0" smtClean="0">
              <a:latin typeface="Bookman Old Style" pitchFamily="18" charset="0"/>
            </a:endParaRPr>
          </a:p>
          <a:p>
            <a:pPr>
              <a:lnSpc>
                <a:spcPct val="150000"/>
              </a:lnSpc>
              <a:buNone/>
            </a:pPr>
            <a:endParaRPr lang="en-US" sz="2400" dirty="0" smtClean="0">
              <a:latin typeface="Bookman Old Style" pitchFamily="18" charset="0"/>
            </a:endParaRPr>
          </a:p>
          <a:p>
            <a:endParaRPr lang="en-US" sz="2400" dirty="0" smtClean="0">
              <a:latin typeface="Bookman Old Style" pitchFamily="18" charset="0"/>
            </a:endParaRPr>
          </a:p>
          <a:p>
            <a:pPr>
              <a:buNone/>
            </a:pPr>
            <a:endParaRPr lang="en-US" sz="2400" dirty="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Autofit/>
          </a:bodyPr>
          <a:lstStyle/>
          <a:p>
            <a:pPr algn="ctr"/>
            <a:r>
              <a:rPr lang="en-US" sz="2400" b="1" dirty="0" smtClean="0">
                <a:latin typeface="Bookman Old Style" pitchFamily="18" charset="0"/>
              </a:rPr>
              <a:t>Section 179</a:t>
            </a:r>
            <a:r>
              <a:rPr lang="en-US" sz="4400" b="1" dirty="0" smtClean="0">
                <a:latin typeface="Bookman Old Style" pitchFamily="18" charset="0"/>
              </a:rPr>
              <a:t/>
            </a:r>
            <a:br>
              <a:rPr lang="en-US" sz="4400" b="1" dirty="0" smtClean="0">
                <a:latin typeface="Bookman Old Style" pitchFamily="18" charset="0"/>
              </a:rPr>
            </a:br>
            <a:r>
              <a:rPr lang="en-US" sz="3200" b="1" dirty="0" smtClean="0">
                <a:latin typeface="Bookman Old Style" pitchFamily="18" charset="0"/>
              </a:rPr>
              <a:t>Powers </a:t>
            </a:r>
            <a:r>
              <a:rPr lang="en-US" sz="2800" b="1" dirty="0" smtClean="0">
                <a:latin typeface="Bookman Old Style" pitchFamily="18" charset="0"/>
              </a:rPr>
              <a:t>of</a:t>
            </a:r>
            <a:r>
              <a:rPr lang="en-US" sz="3200" b="1" dirty="0" smtClean="0">
                <a:latin typeface="Bookman Old Style" pitchFamily="18" charset="0"/>
              </a:rPr>
              <a:t> Board</a:t>
            </a:r>
            <a:br>
              <a:rPr lang="en-US" sz="32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291, 292}</a:t>
            </a:r>
            <a:endParaRPr lang="en-US" sz="3600" b="1" dirty="0">
              <a:latin typeface="Bookman Old Style" pitchFamily="18" charset="0"/>
            </a:endParaRPr>
          </a:p>
        </p:txBody>
      </p:sp>
      <p:sp>
        <p:nvSpPr>
          <p:cNvPr id="3" name="Content Placeholder 2"/>
          <p:cNvSpPr>
            <a:spLocks noGrp="1"/>
          </p:cNvSpPr>
          <p:nvPr>
            <p:ph idx="1"/>
          </p:nvPr>
        </p:nvSpPr>
        <p:spPr>
          <a:xfrm>
            <a:off x="228600" y="1524000"/>
            <a:ext cx="8610600" cy="4930808"/>
          </a:xfrm>
        </p:spPr>
        <p:txBody>
          <a:bodyPr>
            <a:noAutofit/>
          </a:bodyPr>
          <a:lstStyle/>
          <a:p>
            <a:pPr algn="just"/>
            <a:r>
              <a:rPr lang="en-US" sz="2400" b="1" dirty="0" smtClean="0">
                <a:latin typeface="Bookman Old Style" pitchFamily="18" charset="0"/>
              </a:rPr>
              <a:t>Powers to be exercised at Board Meeting [As per draft Rules for Chapter XII]:</a:t>
            </a:r>
          </a:p>
          <a:p>
            <a:pPr marL="521208" indent="-457200">
              <a:buFont typeface="+mj-lt"/>
              <a:buAutoNum type="arabicPeriod"/>
            </a:pPr>
            <a:r>
              <a:rPr lang="en-US" sz="2400" dirty="0" smtClean="0">
                <a:latin typeface="Bookman Old Style" pitchFamily="18" charset="0"/>
              </a:rPr>
              <a:t>To make political contributions </a:t>
            </a:r>
          </a:p>
          <a:p>
            <a:pPr marL="521208" indent="-457200">
              <a:buFont typeface="+mj-lt"/>
              <a:buAutoNum type="arabicPeriod"/>
            </a:pPr>
            <a:r>
              <a:rPr lang="en-US" sz="2400" dirty="0" smtClean="0">
                <a:latin typeface="Bookman Old Style" pitchFamily="18" charset="0"/>
              </a:rPr>
              <a:t>To fill a casual vacancy in the Board </a:t>
            </a:r>
          </a:p>
          <a:p>
            <a:pPr marL="521208" indent="-457200">
              <a:buFont typeface="+mj-lt"/>
              <a:buAutoNum type="arabicPeriod"/>
            </a:pPr>
            <a:r>
              <a:rPr lang="en-US" sz="2400" dirty="0" smtClean="0">
                <a:latin typeface="Bookman Old Style" pitchFamily="18" charset="0"/>
              </a:rPr>
              <a:t>To enter into a joint venture /technical or financial collaboration</a:t>
            </a:r>
          </a:p>
          <a:p>
            <a:pPr marL="521208" indent="-457200">
              <a:buFont typeface="+mj-lt"/>
              <a:buAutoNum type="arabicPeriod"/>
            </a:pPr>
            <a:r>
              <a:rPr lang="en-US" sz="2400" dirty="0" smtClean="0">
                <a:latin typeface="Bookman Old Style" pitchFamily="18" charset="0"/>
              </a:rPr>
              <a:t>To commence a new business </a:t>
            </a:r>
          </a:p>
          <a:p>
            <a:pPr marL="521208" indent="-457200" algn="just">
              <a:buFont typeface="+mj-lt"/>
              <a:buAutoNum type="arabicPeriod"/>
            </a:pPr>
            <a:r>
              <a:rPr lang="en-US" sz="2400" dirty="0" smtClean="0">
                <a:latin typeface="Bookman Old Style" pitchFamily="18" charset="0"/>
              </a:rPr>
              <a:t>To shift the location of a plant or factory or the registered office </a:t>
            </a:r>
          </a:p>
          <a:p>
            <a:pPr marL="521208" indent="-457200" algn="just">
              <a:buFont typeface="+mj-lt"/>
              <a:buAutoNum type="arabicPeriod"/>
            </a:pPr>
            <a:r>
              <a:rPr lang="en-US" sz="2400" dirty="0" smtClean="0">
                <a:latin typeface="Bookman Old Style" pitchFamily="18" charset="0"/>
              </a:rPr>
              <a:t>To appoint or remove (KMP) and senior management personnel one level below the KMP </a:t>
            </a:r>
          </a:p>
          <a:p>
            <a:pPr marL="521208" indent="-457200" algn="r">
              <a:buNone/>
            </a:pPr>
            <a:r>
              <a:rPr lang="en-US" sz="2200" b="1" dirty="0" smtClean="0">
                <a:latin typeface="Bookman Old Style" pitchFamily="18" charset="0"/>
              </a:rPr>
              <a:t>Continued….</a:t>
            </a:r>
          </a:p>
          <a:p>
            <a:pPr marL="521208" indent="-457200">
              <a:buFont typeface="+mj-lt"/>
              <a:buAutoNum type="arabicPeriod"/>
            </a:pPr>
            <a:endParaRPr lang="en-US" sz="2400" dirty="0" smtClean="0"/>
          </a:p>
          <a:p>
            <a:pPr marL="521208" indent="-457200">
              <a:buFont typeface="+mj-lt"/>
              <a:buAutoNum type="arabicPeriod"/>
            </a:pPr>
            <a:endParaRPr lang="en-US" sz="2400" dirty="0" smtClean="0"/>
          </a:p>
          <a:p>
            <a:pPr marL="521208" indent="-457200">
              <a:buFont typeface="+mj-lt"/>
              <a:buAutoNum type="arabicPeriod"/>
            </a:pPr>
            <a:endParaRPr lang="en-US" sz="2400" dirty="0" smtClean="0"/>
          </a:p>
          <a:p>
            <a:pPr marL="521208" indent="-457200">
              <a:buFont typeface="+mj-lt"/>
              <a:buAutoNum type="arabicPeriod"/>
            </a:pPr>
            <a:endParaRPr lang="en-US" sz="2400" dirty="0" smtClean="0"/>
          </a:p>
          <a:p>
            <a:pPr>
              <a:buNone/>
            </a:pPr>
            <a:endParaRPr lang="en-US" sz="2400" dirty="0" smtClean="0">
              <a:latin typeface="Bookman Old Style" pitchFamily="18" charset="0"/>
            </a:endParaRPr>
          </a:p>
          <a:p>
            <a:pPr>
              <a:buNone/>
            </a:pPr>
            <a:endParaRPr lang="en-US" sz="1050" dirty="0" smtClean="0">
              <a:latin typeface="Bookman Old Style" pitchFamily="18" charset="0"/>
            </a:endParaRPr>
          </a:p>
          <a:p>
            <a:pPr marL="633413" indent="-352425">
              <a:buNone/>
            </a:pPr>
            <a:endParaRPr lang="en-US" sz="2400" dirty="0" smtClean="0">
              <a:latin typeface="Bookman Old Style" pitchFamily="18" charset="0"/>
            </a:endParaRPr>
          </a:p>
          <a:p>
            <a:pPr marL="633413" indent="-352425" algn="r">
              <a:buNone/>
            </a:pPr>
            <a:r>
              <a:rPr lang="en-US" sz="2400" b="1" dirty="0" smtClean="0">
                <a:latin typeface="Bookman Old Style" pitchFamily="18" charset="0"/>
              </a:rPr>
              <a:t>Continued……</a:t>
            </a:r>
          </a:p>
          <a:p>
            <a:endParaRPr lang="en-US" sz="2400" dirty="0" smtClean="0">
              <a:latin typeface="Bookman Old Style" pitchFamily="18" charset="0"/>
            </a:endParaRPr>
          </a:p>
          <a:p>
            <a:endParaRPr lang="en-US" sz="2400" dirty="0" smtClean="0">
              <a:latin typeface="Bookman Old Style" pitchFamily="18" charset="0"/>
            </a:endParaRPr>
          </a:p>
          <a:p>
            <a:pPr>
              <a:lnSpc>
                <a:spcPct val="110000"/>
              </a:lnSpc>
            </a:pPr>
            <a:endParaRPr lang="en-US" sz="2400" dirty="0" smtClean="0">
              <a:latin typeface="Bookman Old Style" pitchFamily="18" charset="0"/>
            </a:endParaRPr>
          </a:p>
          <a:p>
            <a:endParaRPr lang="en-US" sz="2400" dirty="0" smtClean="0">
              <a:latin typeface="Bookman Old Style" pitchFamily="18" charset="0"/>
            </a:endParaRPr>
          </a:p>
          <a:p>
            <a:pPr>
              <a:buNone/>
            </a:pPr>
            <a:endParaRPr lang="en-US" sz="2400" dirty="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Autofit/>
          </a:bodyPr>
          <a:lstStyle/>
          <a:p>
            <a:pPr algn="ctr"/>
            <a:r>
              <a:rPr lang="en-US" sz="2400" b="1" dirty="0" smtClean="0">
                <a:latin typeface="Bookman Old Style" pitchFamily="18" charset="0"/>
              </a:rPr>
              <a:t>Section 179</a:t>
            </a:r>
            <a:r>
              <a:rPr lang="en-US" sz="4400" b="1" dirty="0" smtClean="0">
                <a:latin typeface="Bookman Old Style" pitchFamily="18" charset="0"/>
              </a:rPr>
              <a:t/>
            </a:r>
            <a:br>
              <a:rPr lang="en-US" sz="4400" b="1" dirty="0" smtClean="0">
                <a:latin typeface="Bookman Old Style" pitchFamily="18" charset="0"/>
              </a:rPr>
            </a:br>
            <a:r>
              <a:rPr lang="en-US" sz="3200" b="1" dirty="0" smtClean="0">
                <a:latin typeface="Bookman Old Style" pitchFamily="18" charset="0"/>
              </a:rPr>
              <a:t>Powers </a:t>
            </a:r>
            <a:r>
              <a:rPr lang="en-US" sz="2800" b="1" dirty="0" smtClean="0">
                <a:latin typeface="Bookman Old Style" pitchFamily="18" charset="0"/>
              </a:rPr>
              <a:t>of</a:t>
            </a:r>
            <a:r>
              <a:rPr lang="en-US" sz="3200" b="1" dirty="0" smtClean="0">
                <a:latin typeface="Bookman Old Style" pitchFamily="18" charset="0"/>
              </a:rPr>
              <a:t> Board</a:t>
            </a:r>
            <a:br>
              <a:rPr lang="en-US" sz="32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291, 292}</a:t>
            </a:r>
            <a:endParaRPr lang="en-US" sz="3600" b="1" dirty="0">
              <a:latin typeface="Bookman Old Style" pitchFamily="18" charset="0"/>
            </a:endParaRPr>
          </a:p>
        </p:txBody>
      </p:sp>
      <p:sp>
        <p:nvSpPr>
          <p:cNvPr id="3" name="Content Placeholder 2"/>
          <p:cNvSpPr>
            <a:spLocks noGrp="1"/>
          </p:cNvSpPr>
          <p:nvPr>
            <p:ph idx="1"/>
          </p:nvPr>
        </p:nvSpPr>
        <p:spPr>
          <a:xfrm>
            <a:off x="228600" y="1524000"/>
            <a:ext cx="8610600" cy="4930808"/>
          </a:xfrm>
        </p:spPr>
        <p:txBody>
          <a:bodyPr>
            <a:noAutofit/>
          </a:bodyPr>
          <a:lstStyle/>
          <a:p>
            <a:pPr marL="521208" indent="-457200">
              <a:buNone/>
            </a:pPr>
            <a:r>
              <a:rPr lang="en-US" sz="2400" b="1" dirty="0" smtClean="0">
                <a:latin typeface="Bookman Old Style" pitchFamily="18" charset="0"/>
              </a:rPr>
              <a:t>Continued….</a:t>
            </a:r>
          </a:p>
          <a:p>
            <a:pPr marL="521208" indent="-457200">
              <a:buFont typeface="+mj-lt"/>
              <a:buAutoNum type="arabicPeriod" startAt="7"/>
            </a:pPr>
            <a:r>
              <a:rPr lang="en-US" sz="2400" dirty="0" smtClean="0">
                <a:latin typeface="Bookman Old Style" pitchFamily="18" charset="0"/>
              </a:rPr>
              <a:t>To appoint internal auditors </a:t>
            </a:r>
          </a:p>
          <a:p>
            <a:pPr marL="521208" indent="-457200">
              <a:buFont typeface="+mj-lt"/>
              <a:buAutoNum type="arabicPeriod" startAt="8"/>
            </a:pPr>
            <a:r>
              <a:rPr lang="en-US" sz="2400" dirty="0" smtClean="0">
                <a:latin typeface="Bookman Old Style" pitchFamily="18" charset="0"/>
              </a:rPr>
              <a:t>To adopt common seal </a:t>
            </a:r>
          </a:p>
          <a:p>
            <a:pPr marL="521208" indent="-457200" algn="just">
              <a:buFont typeface="+mj-lt"/>
              <a:buAutoNum type="arabicPeriod" startAt="9"/>
            </a:pPr>
            <a:r>
              <a:rPr lang="en-US" sz="2400" dirty="0" smtClean="0">
                <a:latin typeface="Bookman Old Style" pitchFamily="18" charset="0"/>
              </a:rPr>
              <a:t>To take note of the disclosure of director’s interest and shareholding </a:t>
            </a:r>
          </a:p>
          <a:p>
            <a:pPr marL="521208" indent="-457200" algn="just">
              <a:buFont typeface="+mj-lt"/>
              <a:buAutoNum type="arabicPeriod" startAt="10"/>
            </a:pPr>
            <a:r>
              <a:rPr lang="en-US" sz="2400" dirty="0" smtClean="0">
                <a:latin typeface="Bookman Old Style" pitchFamily="18" charset="0"/>
              </a:rPr>
              <a:t>To sell investments </a:t>
            </a:r>
            <a:r>
              <a:rPr lang="en-US" sz="2400" dirty="0" smtClean="0">
                <a:latin typeface="Bookman Old Style" pitchFamily="18" charset="0"/>
              </a:rPr>
              <a:t>held, </a:t>
            </a:r>
            <a:r>
              <a:rPr lang="en-US" sz="2400" dirty="0" smtClean="0">
                <a:latin typeface="Bookman Old Style" pitchFamily="18" charset="0"/>
              </a:rPr>
              <a:t>constituting 5 % or more of the paid – up share capital and free reserves of the investee company </a:t>
            </a:r>
          </a:p>
          <a:p>
            <a:pPr marL="521208" indent="-457200">
              <a:buFont typeface="+mj-lt"/>
              <a:buAutoNum type="arabicPeriod" startAt="11"/>
            </a:pPr>
            <a:r>
              <a:rPr lang="en-US" sz="2400" dirty="0" smtClean="0">
                <a:latin typeface="Bookman Old Style" pitchFamily="18" charset="0"/>
              </a:rPr>
              <a:t>To accept public deposits and related matters </a:t>
            </a:r>
          </a:p>
          <a:p>
            <a:pPr marL="521208" indent="-457200" algn="just">
              <a:buFont typeface="+mj-lt"/>
              <a:buAutoNum type="arabicPeriod" startAt="12"/>
            </a:pPr>
            <a:r>
              <a:rPr lang="en-US" sz="2400" dirty="0" smtClean="0">
                <a:latin typeface="Bookman Old Style" pitchFamily="18" charset="0"/>
              </a:rPr>
              <a:t>To approve quarterly, half yearly and annual financial statements </a:t>
            </a:r>
          </a:p>
          <a:p>
            <a:pPr marL="521208" indent="-457200">
              <a:buFont typeface="+mj-lt"/>
              <a:buAutoNum type="arabicPeriod" startAt="11"/>
            </a:pPr>
            <a:endParaRPr lang="en-US" sz="2400" dirty="0" smtClean="0"/>
          </a:p>
          <a:p>
            <a:pPr marL="521208" indent="-457200">
              <a:buFont typeface="+mj-lt"/>
              <a:buAutoNum type="arabicPeriod" startAt="10"/>
            </a:pPr>
            <a:endParaRPr lang="en-US" sz="2400" dirty="0" smtClean="0"/>
          </a:p>
          <a:p>
            <a:pPr marL="521208" indent="-457200">
              <a:buFont typeface="+mj-lt"/>
              <a:buAutoNum type="arabicPeriod" startAt="9"/>
            </a:pPr>
            <a:endParaRPr lang="en-US" sz="2400" dirty="0" smtClean="0"/>
          </a:p>
          <a:p>
            <a:pPr marL="521208" indent="-457200">
              <a:buFont typeface="+mj-lt"/>
              <a:buAutoNum type="arabicPeriod" startAt="8"/>
            </a:pPr>
            <a:endParaRPr lang="en-US" sz="2400" dirty="0" smtClean="0"/>
          </a:p>
          <a:p>
            <a:pPr marL="521208" indent="-457200">
              <a:buFont typeface="+mj-lt"/>
              <a:buAutoNum type="arabicPeriod" startAt="7"/>
            </a:pPr>
            <a:endParaRPr lang="en-US" sz="2400" dirty="0" smtClean="0"/>
          </a:p>
          <a:p>
            <a:pPr marL="521208" indent="-457200">
              <a:buFont typeface="+mj-lt"/>
              <a:buAutoNum type="arabicPeriod" startAt="7"/>
            </a:pPr>
            <a:endParaRPr lang="en-US" sz="2400" dirty="0" smtClean="0"/>
          </a:p>
          <a:p>
            <a:pPr marL="521208" indent="-457200">
              <a:buFont typeface="+mj-lt"/>
              <a:buAutoNum type="arabicPeriod" startAt="7"/>
            </a:pPr>
            <a:endParaRPr lang="en-US" sz="2400" dirty="0" smtClean="0"/>
          </a:p>
          <a:p>
            <a:pPr marL="521208" indent="-457200">
              <a:buFont typeface="+mj-lt"/>
              <a:buAutoNum type="arabicPeriod" startAt="7"/>
            </a:pPr>
            <a:endParaRPr lang="en-US" sz="2400" dirty="0" smtClean="0"/>
          </a:p>
          <a:p>
            <a:pPr marL="521208" indent="-457200">
              <a:buFont typeface="+mj-lt"/>
              <a:buAutoNum type="arabicPeriod" startAt="7"/>
            </a:pPr>
            <a:endParaRPr lang="en-US" sz="2400" dirty="0" smtClean="0"/>
          </a:p>
          <a:p>
            <a:pPr>
              <a:buNone/>
            </a:pPr>
            <a:endParaRPr lang="en-US" sz="2400" dirty="0" smtClean="0">
              <a:latin typeface="Bookman Old Style" pitchFamily="18" charset="0"/>
            </a:endParaRPr>
          </a:p>
          <a:p>
            <a:pPr>
              <a:buNone/>
            </a:pPr>
            <a:endParaRPr lang="en-US" sz="1050" dirty="0" smtClean="0">
              <a:latin typeface="Bookman Old Style" pitchFamily="18" charset="0"/>
            </a:endParaRPr>
          </a:p>
          <a:p>
            <a:pPr marL="633413" indent="-352425">
              <a:buNone/>
            </a:pPr>
            <a:endParaRPr lang="en-US" sz="2400" dirty="0" smtClean="0">
              <a:latin typeface="Bookman Old Style" pitchFamily="18" charset="0"/>
            </a:endParaRPr>
          </a:p>
          <a:p>
            <a:endParaRPr lang="en-US" sz="2400" dirty="0" smtClean="0">
              <a:latin typeface="Bookman Old Style" pitchFamily="18" charset="0"/>
            </a:endParaRPr>
          </a:p>
          <a:p>
            <a:endParaRPr lang="en-US" sz="2400" dirty="0" smtClean="0">
              <a:latin typeface="Bookman Old Style" pitchFamily="18" charset="0"/>
            </a:endParaRPr>
          </a:p>
          <a:p>
            <a:pPr>
              <a:lnSpc>
                <a:spcPct val="110000"/>
              </a:lnSpc>
            </a:pPr>
            <a:endParaRPr lang="en-US" sz="2400" dirty="0" smtClean="0">
              <a:latin typeface="Bookman Old Style" pitchFamily="18" charset="0"/>
            </a:endParaRPr>
          </a:p>
          <a:p>
            <a:endParaRPr lang="en-US" sz="2400" dirty="0" smtClean="0">
              <a:latin typeface="Bookman Old Style" pitchFamily="18" charset="0"/>
            </a:endParaRPr>
          </a:p>
          <a:p>
            <a:pPr>
              <a:buNone/>
            </a:pPr>
            <a:endParaRPr lang="en-US" sz="2400" dirty="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799306"/>
          </a:xfrm>
        </p:spPr>
        <p:txBody>
          <a:bodyPr>
            <a:noAutofit/>
          </a:bodyPr>
          <a:lstStyle/>
          <a:p>
            <a:pPr algn="ctr"/>
            <a:r>
              <a:rPr lang="en-US" sz="2400" b="1" dirty="0" smtClean="0">
                <a:latin typeface="Bookman Old Style" pitchFamily="18" charset="0"/>
              </a:rPr>
              <a:t>Section 179</a:t>
            </a:r>
            <a:r>
              <a:rPr lang="en-US" sz="4400" b="1" dirty="0" smtClean="0">
                <a:latin typeface="Bookman Old Style" pitchFamily="18" charset="0"/>
              </a:rPr>
              <a:t/>
            </a:r>
            <a:br>
              <a:rPr lang="en-US" sz="4400" b="1" dirty="0" smtClean="0">
                <a:latin typeface="Bookman Old Style" pitchFamily="18" charset="0"/>
              </a:rPr>
            </a:br>
            <a:r>
              <a:rPr lang="en-US" sz="3200" b="1" dirty="0" smtClean="0">
                <a:latin typeface="Bookman Old Style" pitchFamily="18" charset="0"/>
              </a:rPr>
              <a:t>Powers of Board</a:t>
            </a:r>
            <a:br>
              <a:rPr lang="en-US" sz="32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291, 292}</a:t>
            </a:r>
            <a:endParaRPr lang="en-US" sz="3600" b="1" dirty="0">
              <a:latin typeface="Bookman Old Style" pitchFamily="18" charset="0"/>
            </a:endParaRPr>
          </a:p>
        </p:txBody>
      </p:sp>
      <p:sp>
        <p:nvSpPr>
          <p:cNvPr id="3" name="Content Placeholder 2"/>
          <p:cNvSpPr>
            <a:spLocks noGrp="1"/>
          </p:cNvSpPr>
          <p:nvPr>
            <p:ph idx="1"/>
          </p:nvPr>
        </p:nvSpPr>
        <p:spPr>
          <a:xfrm>
            <a:off x="228600" y="1882808"/>
            <a:ext cx="8686800" cy="4517992"/>
          </a:xfrm>
        </p:spPr>
        <p:txBody>
          <a:bodyPr>
            <a:noAutofit/>
          </a:bodyPr>
          <a:lstStyle/>
          <a:p>
            <a:pPr algn="just"/>
            <a:r>
              <a:rPr lang="en-US" sz="2400" b="1" dirty="0" smtClean="0">
                <a:latin typeface="Bookman Old Style" pitchFamily="18" charset="0"/>
              </a:rPr>
              <a:t>Delegation of powers:</a:t>
            </a:r>
          </a:p>
          <a:p>
            <a:pPr algn="just">
              <a:buNone/>
            </a:pPr>
            <a:r>
              <a:rPr lang="en-US" sz="2400" dirty="0" smtClean="0">
                <a:latin typeface="Bookman Old Style" pitchFamily="18" charset="0"/>
              </a:rPr>
              <a:t>    The Board may, by passing resolutions, delegate its power to any committee or the managing director or the manager or any other principal officer of the Company; the following powers:</a:t>
            </a:r>
          </a:p>
          <a:p>
            <a:pPr algn="just">
              <a:buNone/>
            </a:pPr>
            <a:endParaRPr lang="en-US" sz="2400" dirty="0" smtClean="0">
              <a:latin typeface="Bookman Old Style" pitchFamily="18" charset="0"/>
            </a:endParaRPr>
          </a:p>
          <a:p>
            <a:pPr algn="just">
              <a:buFont typeface="Wingdings" pitchFamily="2" charset="2"/>
              <a:buChar char="ü"/>
            </a:pPr>
            <a:r>
              <a:rPr lang="en-US" sz="2400" dirty="0" smtClean="0">
                <a:latin typeface="Bookman Old Style" pitchFamily="18" charset="0"/>
              </a:rPr>
              <a:t>To borrow monies</a:t>
            </a:r>
          </a:p>
          <a:p>
            <a:pPr algn="just">
              <a:buFont typeface="Wingdings" pitchFamily="2" charset="2"/>
              <a:buChar char="ü"/>
            </a:pPr>
            <a:r>
              <a:rPr lang="en-US" sz="2400" dirty="0" smtClean="0">
                <a:latin typeface="Bookman Old Style" pitchFamily="18" charset="0"/>
              </a:rPr>
              <a:t>To Invest Funds of the company</a:t>
            </a:r>
          </a:p>
          <a:p>
            <a:pPr algn="just">
              <a:buFont typeface="Wingdings" pitchFamily="2" charset="2"/>
              <a:buChar char="ü"/>
            </a:pPr>
            <a:r>
              <a:rPr lang="en-US" sz="2400" dirty="0" smtClean="0">
                <a:latin typeface="Bookman Old Style" pitchFamily="18" charset="0"/>
              </a:rPr>
              <a:t>To Grant loan/give guarantee/ Provide securities in respect of loans</a:t>
            </a:r>
          </a:p>
          <a:p>
            <a:pPr algn="just">
              <a:buFont typeface="Wingdings" pitchFamily="2" charset="2"/>
              <a:buNone/>
            </a:pPr>
            <a:endParaRPr lang="en-US" sz="2400" dirty="0" smtClean="0">
              <a:latin typeface="Bookman Old Style" pitchFamily="18" charset="0"/>
            </a:endParaRPr>
          </a:p>
          <a:p>
            <a:pPr algn="just">
              <a:buFont typeface="Wingdings" pitchFamily="2" charset="2"/>
              <a:buChar char="ü"/>
            </a:pPr>
            <a:endParaRPr lang="en-US" sz="2400" dirty="0" smtClean="0">
              <a:latin typeface="Bookman Old Style" pitchFamily="18" charset="0"/>
            </a:endParaRPr>
          </a:p>
          <a:p>
            <a:endParaRPr lang="en-US" sz="2400" dirty="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951706"/>
          </a:xfrm>
        </p:spPr>
        <p:txBody>
          <a:bodyPr>
            <a:noAutofit/>
          </a:bodyPr>
          <a:lstStyle/>
          <a:p>
            <a:pPr algn="ctr"/>
            <a:r>
              <a:rPr lang="en-US" sz="2400" b="1" dirty="0" smtClean="0">
                <a:latin typeface="Bookman Old Style" pitchFamily="18" charset="0"/>
              </a:rPr>
              <a:t>Section 180</a:t>
            </a:r>
            <a:r>
              <a:rPr lang="en-US" sz="4400" b="1" dirty="0" smtClean="0">
                <a:latin typeface="Bookman Old Style" pitchFamily="18" charset="0"/>
              </a:rPr>
              <a:t/>
            </a:r>
            <a:br>
              <a:rPr lang="en-US" sz="4400" b="1" dirty="0" smtClean="0">
                <a:latin typeface="Bookman Old Style" pitchFamily="18" charset="0"/>
              </a:rPr>
            </a:br>
            <a:r>
              <a:rPr lang="en-US" sz="3200" b="1" dirty="0" smtClean="0">
                <a:latin typeface="Bookman Old Style" pitchFamily="18" charset="0"/>
              </a:rPr>
              <a:t>Restrictions on Powers of Board</a:t>
            </a:r>
            <a:br>
              <a:rPr lang="en-US" sz="32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293}</a:t>
            </a:r>
            <a:endParaRPr lang="en-US" sz="3600" b="1" dirty="0">
              <a:latin typeface="Bookman Old Style" pitchFamily="18" charset="0"/>
            </a:endParaRPr>
          </a:p>
        </p:txBody>
      </p:sp>
      <p:sp>
        <p:nvSpPr>
          <p:cNvPr id="3" name="Content Placeholder 2"/>
          <p:cNvSpPr>
            <a:spLocks noGrp="1"/>
          </p:cNvSpPr>
          <p:nvPr>
            <p:ph idx="1"/>
          </p:nvPr>
        </p:nvSpPr>
        <p:spPr>
          <a:xfrm>
            <a:off x="304800" y="1882808"/>
            <a:ext cx="8458200" cy="4746592"/>
          </a:xfrm>
        </p:spPr>
        <p:txBody>
          <a:bodyPr>
            <a:noAutofit/>
          </a:bodyPr>
          <a:lstStyle/>
          <a:p>
            <a:pPr algn="just"/>
            <a:r>
              <a:rPr lang="en-US" sz="2400" b="1" dirty="0" smtClean="0">
                <a:latin typeface="Bookman Old Style" pitchFamily="18" charset="0"/>
              </a:rPr>
              <a:t>Powers to be exercised only with the consent of the Company by Special Resolution:</a:t>
            </a:r>
          </a:p>
          <a:p>
            <a:pPr>
              <a:buNone/>
            </a:pPr>
            <a:endParaRPr lang="en-US" sz="1100" dirty="0" smtClean="0">
              <a:latin typeface="Bookman Old Style" pitchFamily="18" charset="0"/>
            </a:endParaRPr>
          </a:p>
          <a:p>
            <a:pPr marL="809625" indent="-352425" algn="just">
              <a:buFont typeface="+mj-lt"/>
              <a:buAutoNum type="arabicPeriod"/>
            </a:pPr>
            <a:r>
              <a:rPr lang="en-US" sz="2400" dirty="0" smtClean="0">
                <a:latin typeface="Bookman Old Style" pitchFamily="18" charset="0"/>
              </a:rPr>
              <a:t>To sell, lease or otherwise dispose off the whole or substantially whole of undertakings of the company.</a:t>
            </a:r>
          </a:p>
          <a:p>
            <a:pPr marL="809625" indent="-352425">
              <a:buFont typeface="+mj-lt"/>
              <a:buAutoNum type="arabicPeriod"/>
            </a:pPr>
            <a:endParaRPr lang="en-US" sz="2400" dirty="0" smtClean="0">
              <a:latin typeface="Bookman Old Style" pitchFamily="18" charset="0"/>
            </a:endParaRPr>
          </a:p>
          <a:p>
            <a:pPr marL="809625" indent="-352425" algn="just">
              <a:buFont typeface="+mj-lt"/>
              <a:buAutoNum type="arabicPeriod"/>
            </a:pPr>
            <a:r>
              <a:rPr lang="en-US" sz="2400" dirty="0" smtClean="0">
                <a:latin typeface="Bookman Old Style" pitchFamily="18" charset="0"/>
              </a:rPr>
              <a:t>To invest otherwise in trust securities the amount of compensation received it out of merger or amalgamation</a:t>
            </a:r>
          </a:p>
          <a:p>
            <a:pPr marL="809625" indent="-352425" algn="r">
              <a:buNone/>
            </a:pPr>
            <a:endParaRPr lang="en-US" sz="2000" b="1" dirty="0" smtClean="0">
              <a:latin typeface="Bookman Old Style" pitchFamily="18" charset="0"/>
            </a:endParaRPr>
          </a:p>
          <a:p>
            <a:pPr marL="809625" indent="-352425" algn="r">
              <a:buNone/>
            </a:pPr>
            <a:r>
              <a:rPr lang="en-US" sz="2000" b="1" dirty="0" smtClean="0">
                <a:latin typeface="Bookman Old Style" pitchFamily="18" charset="0"/>
              </a:rPr>
              <a:t>Continued…….</a:t>
            </a:r>
          </a:p>
          <a:p>
            <a:pPr>
              <a:buNone/>
            </a:pPr>
            <a:endParaRPr lang="en-US" sz="2400" dirty="0" smtClean="0">
              <a:latin typeface="Bookman Old Style" pitchFamily="18" charset="0"/>
            </a:endParaRPr>
          </a:p>
          <a:p>
            <a:pPr>
              <a:buNone/>
            </a:pPr>
            <a:r>
              <a:rPr lang="en-US" sz="2400" dirty="0" smtClean="0">
                <a:latin typeface="Bookman Old Style" pitchFamily="18" charset="0"/>
              </a:rPr>
              <a:t> </a:t>
            </a:r>
          </a:p>
          <a:p>
            <a:pPr>
              <a:buNone/>
            </a:pPr>
            <a:endParaRPr lang="en-US" sz="2400" dirty="0" smtClean="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951706"/>
          </a:xfrm>
        </p:spPr>
        <p:txBody>
          <a:bodyPr>
            <a:noAutofit/>
          </a:bodyPr>
          <a:lstStyle/>
          <a:p>
            <a:pPr algn="ctr"/>
            <a:r>
              <a:rPr lang="en-US" sz="2400" b="1" dirty="0" smtClean="0">
                <a:latin typeface="Bookman Old Style" pitchFamily="18" charset="0"/>
              </a:rPr>
              <a:t>Section 180</a:t>
            </a:r>
            <a:r>
              <a:rPr lang="en-US" sz="4400" b="1" dirty="0" smtClean="0">
                <a:latin typeface="Bookman Old Style" pitchFamily="18" charset="0"/>
              </a:rPr>
              <a:t/>
            </a:r>
            <a:br>
              <a:rPr lang="en-US" sz="4400" b="1" dirty="0" smtClean="0">
                <a:latin typeface="Bookman Old Style" pitchFamily="18" charset="0"/>
              </a:rPr>
            </a:br>
            <a:r>
              <a:rPr lang="en-US" sz="3200" b="1" dirty="0" smtClean="0">
                <a:latin typeface="Bookman Old Style" pitchFamily="18" charset="0"/>
              </a:rPr>
              <a:t>Restrictions on Powers of Board</a:t>
            </a:r>
            <a:br>
              <a:rPr lang="en-US" sz="32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293}</a:t>
            </a:r>
            <a:endParaRPr lang="en-US" sz="3600" b="1" dirty="0">
              <a:latin typeface="Bookman Old Style" pitchFamily="18" charset="0"/>
            </a:endParaRPr>
          </a:p>
        </p:txBody>
      </p:sp>
      <p:sp>
        <p:nvSpPr>
          <p:cNvPr id="3" name="Content Placeholder 2"/>
          <p:cNvSpPr>
            <a:spLocks noGrp="1"/>
          </p:cNvSpPr>
          <p:nvPr>
            <p:ph idx="1"/>
          </p:nvPr>
        </p:nvSpPr>
        <p:spPr>
          <a:xfrm>
            <a:off x="228600" y="1882808"/>
            <a:ext cx="8534400" cy="4517992"/>
          </a:xfrm>
        </p:spPr>
        <p:txBody>
          <a:bodyPr>
            <a:noAutofit/>
          </a:bodyPr>
          <a:lstStyle/>
          <a:p>
            <a:pPr marL="809625" indent="-352425">
              <a:buNone/>
            </a:pPr>
            <a:r>
              <a:rPr lang="en-US" sz="2400" b="1" dirty="0" smtClean="0">
                <a:latin typeface="Bookman Old Style" pitchFamily="18" charset="0"/>
              </a:rPr>
              <a:t>Continued…….</a:t>
            </a:r>
          </a:p>
          <a:p>
            <a:pPr>
              <a:buNone/>
            </a:pPr>
            <a:endParaRPr lang="en-US" sz="1100" dirty="0" smtClean="0">
              <a:latin typeface="Bookman Old Style" pitchFamily="18" charset="0"/>
            </a:endParaRPr>
          </a:p>
          <a:p>
            <a:pPr marL="914400" indent="-457200" algn="just">
              <a:buFont typeface="+mj-lt"/>
              <a:buAutoNum type="arabicPeriod" startAt="3"/>
            </a:pPr>
            <a:r>
              <a:rPr lang="en-US" sz="2400" dirty="0" smtClean="0">
                <a:latin typeface="Bookman Old Style" pitchFamily="18" charset="0"/>
              </a:rPr>
              <a:t>To borrow money, where money to be borrowed, together with the money already borrowed will exceed the aggregate of paid up capital and free reserves. </a:t>
            </a:r>
          </a:p>
          <a:p>
            <a:pPr marL="914400" indent="-457200">
              <a:buFont typeface="+mj-lt"/>
              <a:buAutoNum type="arabicPeriod" startAt="3"/>
            </a:pPr>
            <a:endParaRPr lang="en-US" sz="2400" dirty="0" smtClean="0">
              <a:latin typeface="Bookman Old Style" pitchFamily="18" charset="0"/>
            </a:endParaRPr>
          </a:p>
          <a:p>
            <a:pPr marL="809625" indent="-352425" algn="just">
              <a:buFont typeface="+mj-lt"/>
              <a:buAutoNum type="arabicPeriod" startAt="3"/>
            </a:pPr>
            <a:r>
              <a:rPr lang="en-US" sz="2400" dirty="0" smtClean="0">
                <a:latin typeface="Bookman Old Style" pitchFamily="18" charset="0"/>
              </a:rPr>
              <a:t>To </a:t>
            </a:r>
            <a:r>
              <a:rPr lang="en-US" sz="2400" dirty="0" smtClean="0">
                <a:latin typeface="Bookman Old Style" pitchFamily="18" charset="0"/>
              </a:rPr>
              <a:t>remit or </a:t>
            </a:r>
            <a:r>
              <a:rPr lang="en-US" sz="2400" dirty="0" smtClean="0">
                <a:latin typeface="Bookman Old Style" pitchFamily="18" charset="0"/>
              </a:rPr>
              <a:t>give time for the repayment of any debt due from a director.</a:t>
            </a:r>
          </a:p>
          <a:p>
            <a:pPr>
              <a:buNone/>
            </a:pPr>
            <a:endParaRPr lang="en-US" sz="2400" dirty="0" smtClean="0">
              <a:latin typeface="Bookman Old Style" pitchFamily="18" charset="0"/>
            </a:endParaRPr>
          </a:p>
          <a:p>
            <a:pPr>
              <a:buNone/>
            </a:pPr>
            <a:r>
              <a:rPr lang="en-US" sz="2400" dirty="0" smtClean="0">
                <a:latin typeface="Bookman Old Style" pitchFamily="18" charset="0"/>
              </a:rPr>
              <a:t> </a:t>
            </a:r>
          </a:p>
        </p:txBody>
      </p:sp>
    </p:spTree>
  </p:cSld>
  <p:clrMapOvr>
    <a:masterClrMapping/>
  </p:clrMapOvr>
  <p:transition spd="slow">
    <p:newsflash/>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799306"/>
          </a:xfrm>
        </p:spPr>
        <p:txBody>
          <a:bodyPr>
            <a:noAutofit/>
          </a:bodyPr>
          <a:lstStyle/>
          <a:p>
            <a:pPr algn="ctr"/>
            <a:r>
              <a:rPr lang="en-US" sz="2400" b="1" dirty="0" smtClean="0">
                <a:latin typeface="Bookman Old Style" pitchFamily="18" charset="0"/>
              </a:rPr>
              <a:t>Section 180</a:t>
            </a:r>
            <a:r>
              <a:rPr lang="en-US" sz="4400" b="1" dirty="0" smtClean="0">
                <a:latin typeface="Bookman Old Style" pitchFamily="18" charset="0"/>
              </a:rPr>
              <a:t/>
            </a:r>
            <a:br>
              <a:rPr lang="en-US" sz="4400" b="1" dirty="0" smtClean="0">
                <a:latin typeface="Bookman Old Style" pitchFamily="18" charset="0"/>
              </a:rPr>
            </a:br>
            <a:r>
              <a:rPr lang="en-US" sz="3200" b="1" dirty="0" smtClean="0">
                <a:latin typeface="Bookman Old Style" pitchFamily="18" charset="0"/>
              </a:rPr>
              <a:t>Restrictions on Powers of Board</a:t>
            </a:r>
            <a:br>
              <a:rPr lang="en-US" sz="32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293}</a:t>
            </a:r>
            <a:endParaRPr lang="en-US" sz="3600" b="1" dirty="0">
              <a:latin typeface="Bookman Old Style" pitchFamily="18" charset="0"/>
            </a:endParaRPr>
          </a:p>
        </p:txBody>
      </p:sp>
      <p:sp>
        <p:nvSpPr>
          <p:cNvPr id="3" name="Content Placeholder 2"/>
          <p:cNvSpPr>
            <a:spLocks noGrp="1"/>
          </p:cNvSpPr>
          <p:nvPr>
            <p:ph idx="1"/>
          </p:nvPr>
        </p:nvSpPr>
        <p:spPr>
          <a:xfrm>
            <a:off x="0" y="1524000"/>
            <a:ext cx="9144000" cy="5105400"/>
          </a:xfrm>
        </p:spPr>
        <p:txBody>
          <a:bodyPr>
            <a:normAutofit/>
          </a:bodyPr>
          <a:lstStyle/>
          <a:p>
            <a:pPr algn="just"/>
            <a:endParaRPr lang="en-US" sz="1100" dirty="0" smtClean="0">
              <a:latin typeface="Bookman Old Style" pitchFamily="18" charset="0"/>
            </a:endParaRPr>
          </a:p>
          <a:p>
            <a:pPr algn="just"/>
            <a:r>
              <a:rPr lang="en-US" sz="2300" dirty="0" smtClean="0">
                <a:latin typeface="Bookman Old Style" pitchFamily="18" charset="0"/>
              </a:rPr>
              <a:t>Conditions, limits, particulars of the powers to be exercised by the Board to be stipulated in special resolution</a:t>
            </a:r>
            <a:r>
              <a:rPr lang="en-US" sz="2400" dirty="0" smtClean="0">
                <a:latin typeface="Bookman Old Style" pitchFamily="18" charset="0"/>
              </a:rPr>
              <a:t>.</a:t>
            </a:r>
          </a:p>
          <a:p>
            <a:pPr algn="just"/>
            <a:endParaRPr lang="en-US" sz="1200" dirty="0" smtClean="0">
              <a:latin typeface="Bookman Old Style" pitchFamily="18" charset="0"/>
            </a:endParaRPr>
          </a:p>
          <a:p>
            <a:pPr algn="just"/>
            <a:r>
              <a:rPr lang="en-US" sz="2300" dirty="0" smtClean="0">
                <a:latin typeface="Bookman Old Style" pitchFamily="18" charset="0"/>
              </a:rPr>
              <a:t>Debt incurred by the Company in excess of the limit prescribed, shall be invalid, unless the lender proves that he has acted in a good faith.</a:t>
            </a:r>
          </a:p>
          <a:p>
            <a:pPr algn="just"/>
            <a:endParaRPr lang="en-US" sz="2300" dirty="0" smtClean="0">
              <a:latin typeface="Bookman Old Style" pitchFamily="18" charset="0"/>
            </a:endParaRPr>
          </a:p>
          <a:p>
            <a:pPr algn="just"/>
            <a:r>
              <a:rPr lang="en-US" sz="2200" dirty="0" smtClean="0">
                <a:latin typeface="Bookman Old Style" pitchFamily="18" charset="0"/>
              </a:rPr>
              <a:t>Section 180 is now applicable to all the companies.</a:t>
            </a:r>
          </a:p>
          <a:p>
            <a:pPr algn="just">
              <a:buNone/>
            </a:pPr>
            <a:endParaRPr lang="en-US" sz="2200" dirty="0">
              <a:solidFill>
                <a:srgbClr val="92D050"/>
              </a:solidFill>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dirty="0" smtClean="0">
                <a:latin typeface="Bookman Old Style" pitchFamily="18" charset="0"/>
              </a:rPr>
              <a:t>Section 181</a:t>
            </a:r>
            <a:r>
              <a:rPr lang="en-US" sz="4400" b="1" dirty="0" smtClean="0">
                <a:latin typeface="Bookman Old Style" pitchFamily="18" charset="0"/>
              </a:rPr>
              <a:t/>
            </a:r>
            <a:br>
              <a:rPr lang="en-US" sz="4400" b="1" dirty="0" smtClean="0">
                <a:latin typeface="Bookman Old Style" pitchFamily="18" charset="0"/>
              </a:rPr>
            </a:br>
            <a:r>
              <a:rPr lang="en-US" sz="3200" b="1" dirty="0" smtClean="0">
                <a:latin typeface="Bookman Old Style" pitchFamily="18" charset="0"/>
              </a:rPr>
              <a:t>Company to contribute to bonafide and Charitable Funds etc</a:t>
            </a:r>
            <a:br>
              <a:rPr lang="en-US" sz="32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293}</a:t>
            </a:r>
            <a:endParaRPr lang="en-US" sz="3600" b="1" dirty="0">
              <a:latin typeface="Bookman Old Style" pitchFamily="18" charset="0"/>
            </a:endParaRPr>
          </a:p>
        </p:txBody>
      </p:sp>
      <p:sp>
        <p:nvSpPr>
          <p:cNvPr id="3" name="Content Placeholder 2"/>
          <p:cNvSpPr>
            <a:spLocks noGrp="1"/>
          </p:cNvSpPr>
          <p:nvPr>
            <p:ph idx="1"/>
          </p:nvPr>
        </p:nvSpPr>
        <p:spPr>
          <a:xfrm>
            <a:off x="228600" y="1882808"/>
            <a:ext cx="8610600" cy="4517992"/>
          </a:xfrm>
        </p:spPr>
        <p:txBody>
          <a:bodyPr>
            <a:normAutofit/>
          </a:bodyPr>
          <a:lstStyle/>
          <a:p>
            <a:pPr>
              <a:buNone/>
            </a:pPr>
            <a:r>
              <a:rPr lang="en-US" sz="2400" b="1" i="1" u="sng" dirty="0" smtClean="0">
                <a:latin typeface="Bookman Old Style" pitchFamily="18" charset="0"/>
              </a:rPr>
              <a:t>181:</a:t>
            </a:r>
          </a:p>
          <a:p>
            <a:pPr algn="just"/>
            <a:r>
              <a:rPr lang="en-US" sz="2400" dirty="0" smtClean="0">
                <a:latin typeface="Bookman Old Style" pitchFamily="18" charset="0"/>
              </a:rPr>
              <a:t>Board may contribute to bona fide charitable and other funds.</a:t>
            </a:r>
          </a:p>
          <a:p>
            <a:endParaRPr lang="en-US" sz="2400" dirty="0" smtClean="0">
              <a:latin typeface="Bookman Old Style" pitchFamily="18" charset="0"/>
            </a:endParaRPr>
          </a:p>
          <a:p>
            <a:pPr algn="just"/>
            <a:r>
              <a:rPr lang="en-US" sz="2400" dirty="0" smtClean="0">
                <a:latin typeface="Bookman Old Style" pitchFamily="18" charset="0"/>
              </a:rPr>
              <a:t>If aggregate amount exceed 5% of its average net profits for the 3 immediately preceding the financial years, prior approval of the Company in general meeting is required for contribution under this section.</a:t>
            </a:r>
          </a:p>
          <a:p>
            <a:pPr>
              <a:buNone/>
            </a:pPr>
            <a:endParaRPr lang="en-US" sz="2400" dirty="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951706"/>
          </a:xfrm>
        </p:spPr>
        <p:txBody>
          <a:bodyPr>
            <a:noAutofit/>
          </a:bodyPr>
          <a:lstStyle/>
          <a:p>
            <a:pPr algn="ctr"/>
            <a:r>
              <a:rPr lang="en-US" sz="2000" b="1" dirty="0" smtClean="0">
                <a:latin typeface="Bookman Old Style" pitchFamily="18" charset="0"/>
              </a:rPr>
              <a:t>Section 173</a:t>
            </a:r>
            <a:r>
              <a:rPr lang="en-US" sz="4000" b="1" dirty="0" smtClean="0">
                <a:latin typeface="Bookman Old Style" pitchFamily="18" charset="0"/>
              </a:rPr>
              <a:t/>
            </a:r>
            <a:br>
              <a:rPr lang="en-US" sz="4000" b="1" dirty="0" smtClean="0">
                <a:latin typeface="Bookman Old Style" pitchFamily="18" charset="0"/>
              </a:rPr>
            </a:br>
            <a:r>
              <a:rPr lang="en-US" sz="3200" b="1" dirty="0" smtClean="0">
                <a:latin typeface="Bookman Old Style" pitchFamily="18" charset="0"/>
              </a:rPr>
              <a:t>Meetings of Board</a:t>
            </a:r>
            <a:br>
              <a:rPr lang="en-US" sz="3200" b="1" dirty="0" smtClean="0">
                <a:latin typeface="Bookman Old Style" pitchFamily="18" charset="0"/>
              </a:rPr>
            </a:br>
            <a:r>
              <a:rPr lang="en-US" sz="3200" b="1" dirty="0" smtClean="0">
                <a:latin typeface="Bookman Old Style" pitchFamily="18" charset="0"/>
              </a:rPr>
              <a:t>{</a:t>
            </a:r>
            <a:r>
              <a:rPr lang="en-US" sz="2000" b="1" dirty="0" smtClean="0">
                <a:latin typeface="Bookman Old Style" pitchFamily="18" charset="0"/>
              </a:rPr>
              <a:t>Corresponding Section 285, 286}</a:t>
            </a:r>
            <a:endParaRPr lang="en-US" sz="2000" dirty="0"/>
          </a:p>
        </p:txBody>
      </p:sp>
      <p:sp>
        <p:nvSpPr>
          <p:cNvPr id="3" name="Content Placeholder 2"/>
          <p:cNvSpPr>
            <a:spLocks noGrp="1"/>
          </p:cNvSpPr>
          <p:nvPr>
            <p:ph idx="1"/>
          </p:nvPr>
        </p:nvSpPr>
        <p:spPr>
          <a:xfrm>
            <a:off x="0" y="1882808"/>
            <a:ext cx="9144000" cy="4975192"/>
          </a:xfrm>
        </p:spPr>
        <p:txBody>
          <a:bodyPr>
            <a:noAutofit/>
          </a:bodyPr>
          <a:lstStyle/>
          <a:p>
            <a:r>
              <a:rPr lang="en-US" sz="2400" b="1" dirty="0" smtClean="0">
                <a:latin typeface="Bookman Old Style" pitchFamily="18" charset="0"/>
              </a:rPr>
              <a:t>Requirements and Procedures under draft Rules:</a:t>
            </a:r>
          </a:p>
          <a:p>
            <a:endParaRPr lang="en-US" sz="2400" b="1" dirty="0" smtClean="0">
              <a:latin typeface="Bookman Old Style" pitchFamily="18" charset="0"/>
            </a:endParaRPr>
          </a:p>
          <a:p>
            <a:pPr marL="850900" indent="-385763" algn="just">
              <a:buFont typeface="+mj-lt"/>
              <a:buAutoNum type="arabicPeriod"/>
            </a:pPr>
            <a:r>
              <a:rPr lang="en-US" sz="2400" dirty="0" smtClean="0">
                <a:latin typeface="Bookman Old Style" pitchFamily="18" charset="0"/>
              </a:rPr>
              <a:t>Whether attending Board Meeting in person is mandatory.</a:t>
            </a:r>
          </a:p>
          <a:p>
            <a:pPr marL="850900" indent="-385763">
              <a:buFont typeface="+mj-lt"/>
              <a:buAutoNum type="arabicPeriod"/>
            </a:pPr>
            <a:endParaRPr lang="en-US" sz="2400" dirty="0" smtClean="0">
              <a:latin typeface="Bookman Old Style" pitchFamily="18" charset="0"/>
            </a:endParaRPr>
          </a:p>
          <a:p>
            <a:pPr marL="801688" indent="-336550">
              <a:buFont typeface="+mj-lt"/>
              <a:buAutoNum type="arabicPeriod"/>
            </a:pPr>
            <a:r>
              <a:rPr lang="en-US" sz="2400" dirty="0" smtClean="0">
                <a:latin typeface="Bookman Old Style" pitchFamily="18" charset="0"/>
              </a:rPr>
              <a:t> Notice of meeting shall be sent to all the directors</a:t>
            </a:r>
          </a:p>
          <a:p>
            <a:pPr marL="801688" indent="-336550">
              <a:buFont typeface="+mj-lt"/>
              <a:buAutoNum type="arabicPeriod"/>
            </a:pPr>
            <a:endParaRPr lang="en-US" sz="2400" dirty="0" smtClean="0">
              <a:latin typeface="Bookman Old Style" pitchFamily="18" charset="0"/>
            </a:endParaRPr>
          </a:p>
          <a:p>
            <a:pPr marL="801688" indent="-336550" algn="just">
              <a:buFont typeface="+mj-lt"/>
              <a:buAutoNum type="arabicPeriod"/>
            </a:pPr>
            <a:r>
              <a:rPr lang="en-US" sz="2400" dirty="0" smtClean="0">
                <a:latin typeface="Bookman Old Style" pitchFamily="18" charset="0"/>
              </a:rPr>
              <a:t>Notice shall contain the option to attend Board Meeting.</a:t>
            </a:r>
          </a:p>
          <a:p>
            <a:pPr marL="801688" indent="-336550">
              <a:buFont typeface="+mj-lt"/>
              <a:buAutoNum type="arabicPeriod"/>
            </a:pPr>
            <a:endParaRPr lang="en-US" sz="2400" dirty="0" smtClean="0">
              <a:latin typeface="Bookman Old Style" pitchFamily="18" charset="0"/>
            </a:endParaRPr>
          </a:p>
          <a:p>
            <a:pPr marL="801688" indent="-336550" algn="r">
              <a:buNone/>
            </a:pPr>
            <a:r>
              <a:rPr lang="en-US" sz="2000" b="1" dirty="0" smtClean="0">
                <a:latin typeface="Bookman Old Style" pitchFamily="18" charset="0"/>
              </a:rPr>
              <a:t>Continued……</a:t>
            </a:r>
          </a:p>
          <a:p>
            <a:pPr marL="801688" indent="-736600">
              <a:buNone/>
            </a:pPr>
            <a:endParaRPr lang="en-US" sz="2400" dirty="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256506"/>
          </a:xfrm>
        </p:spPr>
        <p:txBody>
          <a:bodyPr>
            <a:noAutofit/>
          </a:bodyPr>
          <a:lstStyle/>
          <a:p>
            <a:pPr algn="ctr"/>
            <a:r>
              <a:rPr lang="en-US" sz="2400" b="1" dirty="0" smtClean="0">
                <a:latin typeface="Bookman Old Style" pitchFamily="18" charset="0"/>
              </a:rPr>
              <a:t>Section 182</a:t>
            </a:r>
            <a:r>
              <a:rPr lang="en-US" sz="4400" b="1" dirty="0" smtClean="0">
                <a:latin typeface="Bookman Old Style" pitchFamily="18" charset="0"/>
              </a:rPr>
              <a:t/>
            </a:r>
            <a:br>
              <a:rPr lang="en-US" sz="4400" b="1" dirty="0" smtClean="0">
                <a:latin typeface="Bookman Old Style" pitchFamily="18" charset="0"/>
              </a:rPr>
            </a:br>
            <a:r>
              <a:rPr lang="en-US" sz="2800" b="1" dirty="0" smtClean="0">
                <a:latin typeface="Bookman Old Style" pitchFamily="18" charset="0"/>
              </a:rPr>
              <a:t>Prohibition and Restrictions regarding Political Contribution</a:t>
            </a:r>
            <a:br>
              <a:rPr lang="en-US" sz="28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293A}</a:t>
            </a:r>
            <a:endParaRPr lang="en-US" sz="3600" b="1" dirty="0">
              <a:latin typeface="Bookman Old Style" pitchFamily="18" charset="0"/>
            </a:endParaRPr>
          </a:p>
        </p:txBody>
      </p:sp>
      <p:sp>
        <p:nvSpPr>
          <p:cNvPr id="3" name="Content Placeholder 2"/>
          <p:cNvSpPr>
            <a:spLocks noGrp="1"/>
          </p:cNvSpPr>
          <p:nvPr>
            <p:ph idx="1"/>
          </p:nvPr>
        </p:nvSpPr>
        <p:spPr>
          <a:xfrm>
            <a:off x="228600" y="1752600"/>
            <a:ext cx="8686800" cy="4702208"/>
          </a:xfrm>
        </p:spPr>
        <p:txBody>
          <a:bodyPr>
            <a:normAutofit/>
          </a:bodyPr>
          <a:lstStyle/>
          <a:p>
            <a:pPr>
              <a:buNone/>
            </a:pPr>
            <a:r>
              <a:rPr lang="en-US" sz="2400" b="1" i="1" u="sng" dirty="0" smtClean="0">
                <a:latin typeface="Bookman Old Style" pitchFamily="18" charset="0"/>
              </a:rPr>
              <a:t>182 (1):</a:t>
            </a:r>
          </a:p>
          <a:p>
            <a:pPr>
              <a:buNone/>
            </a:pPr>
            <a:endParaRPr lang="en-US" sz="2400" b="1" i="1" u="sng" dirty="0" smtClean="0">
              <a:latin typeface="Bookman Old Style" pitchFamily="18" charset="0"/>
            </a:endParaRPr>
          </a:p>
          <a:p>
            <a:r>
              <a:rPr lang="en-US" sz="2400" b="1" dirty="0" smtClean="0">
                <a:latin typeface="Bookman Old Style" pitchFamily="18" charset="0"/>
              </a:rPr>
              <a:t>Criteria:</a:t>
            </a:r>
          </a:p>
          <a:p>
            <a:pPr>
              <a:buNone/>
            </a:pPr>
            <a:r>
              <a:rPr lang="en-US" sz="2400" dirty="0" smtClean="0">
                <a:latin typeface="Bookman Old Style" pitchFamily="18" charset="0"/>
              </a:rPr>
              <a:t>A company other than:</a:t>
            </a:r>
          </a:p>
          <a:p>
            <a:pPr>
              <a:buNone/>
            </a:pPr>
            <a:endParaRPr lang="en-US" sz="600" dirty="0" smtClean="0">
              <a:latin typeface="Bookman Old Style" pitchFamily="18" charset="0"/>
            </a:endParaRPr>
          </a:p>
          <a:p>
            <a:pPr>
              <a:buFont typeface="Wingdings" pitchFamily="2" charset="2"/>
              <a:buChar char="ü"/>
            </a:pPr>
            <a:r>
              <a:rPr lang="en-US" sz="2400" dirty="0" smtClean="0">
                <a:latin typeface="Bookman Old Style" pitchFamily="18" charset="0"/>
              </a:rPr>
              <a:t>a Government company and </a:t>
            </a:r>
          </a:p>
          <a:p>
            <a:pPr>
              <a:buFont typeface="Wingdings" pitchFamily="2" charset="2"/>
              <a:buChar char="ü"/>
            </a:pPr>
            <a:r>
              <a:rPr lang="en-US" sz="2400" dirty="0" smtClean="0">
                <a:latin typeface="Bookman Old Style" pitchFamily="18" charset="0"/>
              </a:rPr>
              <a:t>a company which has been in existence for less than 3 financial years </a:t>
            </a:r>
          </a:p>
          <a:p>
            <a:pPr marL="107950" indent="-42863">
              <a:buNone/>
            </a:pPr>
            <a:endParaRPr lang="en-US" sz="2400" dirty="0" smtClean="0">
              <a:latin typeface="Bookman Old Style" pitchFamily="18" charset="0"/>
            </a:endParaRPr>
          </a:p>
          <a:p>
            <a:pPr marL="107950" indent="-42863" algn="just">
              <a:buNone/>
            </a:pPr>
            <a:r>
              <a:rPr lang="en-US" sz="2400" dirty="0" smtClean="0">
                <a:latin typeface="Bookman Old Style" pitchFamily="18" charset="0"/>
              </a:rPr>
              <a:t>may contribute any amount, directly or indirectly, to any </a:t>
            </a:r>
            <a:r>
              <a:rPr lang="en-US" sz="2400" b="1" dirty="0" smtClean="0">
                <a:latin typeface="Bookman Old Style" pitchFamily="18" charset="0"/>
              </a:rPr>
              <a:t>political party.</a:t>
            </a:r>
          </a:p>
          <a:p>
            <a:pPr>
              <a:buNone/>
            </a:pPr>
            <a:endParaRPr lang="en-US" sz="800" dirty="0" smtClean="0">
              <a:latin typeface="Bookman Old Style" pitchFamily="18" charset="0"/>
            </a:endParaRPr>
          </a:p>
          <a:p>
            <a:pPr>
              <a:buNone/>
            </a:pPr>
            <a:endParaRPr lang="en-US" sz="800" dirty="0" smtClean="0">
              <a:latin typeface="Bookman Old Style" pitchFamily="18" charset="0"/>
            </a:endParaRPr>
          </a:p>
          <a:p>
            <a:endParaRPr lang="en-US" sz="2400" b="1" dirty="0" smtClean="0">
              <a:latin typeface="Bookman Old Style" pitchFamily="18" charset="0"/>
            </a:endParaRPr>
          </a:p>
          <a:p>
            <a:endParaRPr lang="en-US" sz="2400" dirty="0" smtClean="0">
              <a:latin typeface="Bookman Old Style" pitchFamily="18" charset="0"/>
            </a:endParaRPr>
          </a:p>
          <a:p>
            <a:endParaRPr lang="en-US" sz="2400" dirty="0" smtClean="0">
              <a:latin typeface="Bookman Old Style" pitchFamily="18" charset="0"/>
            </a:endParaRPr>
          </a:p>
          <a:p>
            <a:endParaRPr lang="en-US" sz="2400" dirty="0" smtClean="0">
              <a:latin typeface="Bookman Old Style" pitchFamily="18" charset="0"/>
            </a:endParaRPr>
          </a:p>
          <a:p>
            <a:pPr>
              <a:buNone/>
            </a:pPr>
            <a:endParaRPr lang="en-US" sz="2400" dirty="0" smtClean="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104106"/>
          </a:xfrm>
        </p:spPr>
        <p:txBody>
          <a:bodyPr>
            <a:noAutofit/>
          </a:bodyPr>
          <a:lstStyle/>
          <a:p>
            <a:pPr algn="ctr"/>
            <a:r>
              <a:rPr lang="en-US" sz="2400" b="1" dirty="0" smtClean="0">
                <a:latin typeface="Bookman Old Style" pitchFamily="18" charset="0"/>
              </a:rPr>
              <a:t>Section 182</a:t>
            </a:r>
            <a:r>
              <a:rPr lang="en-US" sz="4400" b="1" dirty="0" smtClean="0">
                <a:latin typeface="Bookman Old Style" pitchFamily="18" charset="0"/>
              </a:rPr>
              <a:t/>
            </a:r>
            <a:br>
              <a:rPr lang="en-US" sz="4400" b="1" dirty="0" smtClean="0">
                <a:latin typeface="Bookman Old Style" pitchFamily="18" charset="0"/>
              </a:rPr>
            </a:br>
            <a:r>
              <a:rPr lang="en-US" sz="3200" b="1" dirty="0" smtClean="0">
                <a:latin typeface="Bookman Old Style" pitchFamily="18" charset="0"/>
              </a:rPr>
              <a:t>Prohibition and Restrictions regarding Political Contribution</a:t>
            </a:r>
            <a:br>
              <a:rPr lang="en-US" sz="32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293A}</a:t>
            </a:r>
            <a:endParaRPr lang="en-US" sz="3600" b="1" dirty="0">
              <a:latin typeface="Bookman Old Style" pitchFamily="18" charset="0"/>
            </a:endParaRPr>
          </a:p>
        </p:txBody>
      </p:sp>
      <p:sp>
        <p:nvSpPr>
          <p:cNvPr id="3" name="Content Placeholder 2"/>
          <p:cNvSpPr>
            <a:spLocks noGrp="1"/>
          </p:cNvSpPr>
          <p:nvPr>
            <p:ph idx="1"/>
          </p:nvPr>
        </p:nvSpPr>
        <p:spPr>
          <a:xfrm>
            <a:off x="228600" y="1882808"/>
            <a:ext cx="8686800" cy="4572000"/>
          </a:xfrm>
        </p:spPr>
        <p:txBody>
          <a:bodyPr>
            <a:normAutofit/>
          </a:bodyPr>
          <a:lstStyle/>
          <a:p>
            <a:pPr>
              <a:buNone/>
            </a:pPr>
            <a:r>
              <a:rPr lang="en-US" sz="2400" b="1" i="1" u="sng" dirty="0" smtClean="0">
                <a:latin typeface="Bookman Old Style" pitchFamily="18" charset="0"/>
              </a:rPr>
              <a:t>182 (1):</a:t>
            </a:r>
          </a:p>
          <a:p>
            <a:pPr>
              <a:buNone/>
            </a:pPr>
            <a:endParaRPr lang="en-US" sz="800" dirty="0" smtClean="0">
              <a:latin typeface="Bookman Old Style" pitchFamily="18" charset="0"/>
            </a:endParaRPr>
          </a:p>
          <a:p>
            <a:r>
              <a:rPr lang="en-US" sz="2400" b="1" dirty="0" smtClean="0">
                <a:latin typeface="Bookman Old Style" pitchFamily="18" charset="0"/>
              </a:rPr>
              <a:t>Limit: </a:t>
            </a:r>
          </a:p>
          <a:p>
            <a:pPr marL="447675" indent="-382588" algn="just">
              <a:buNone/>
            </a:pPr>
            <a:r>
              <a:rPr lang="en-US" sz="2400" dirty="0" smtClean="0">
                <a:latin typeface="Bookman Old Style" pitchFamily="18" charset="0"/>
              </a:rPr>
              <a:t>  - not exceeding 7.5% of average net profit during the 3 preceding financial years.</a:t>
            </a:r>
          </a:p>
          <a:p>
            <a:pPr>
              <a:buNone/>
            </a:pPr>
            <a:endParaRPr lang="en-US" sz="2000" dirty="0" smtClean="0">
              <a:latin typeface="Bookman Old Style" pitchFamily="18" charset="0"/>
            </a:endParaRPr>
          </a:p>
          <a:p>
            <a:pPr algn="just"/>
            <a:r>
              <a:rPr lang="en-US" sz="2400" dirty="0" smtClean="0">
                <a:latin typeface="Bookman Old Style" pitchFamily="18" charset="0"/>
              </a:rPr>
              <a:t>Prior approval of the Board is required for authorizing to make contribution under this section.</a:t>
            </a:r>
          </a:p>
          <a:p>
            <a:pPr>
              <a:buNone/>
            </a:pPr>
            <a:endParaRPr lang="en-US" sz="2400" dirty="0" smtClean="0">
              <a:latin typeface="Bookman Old Style" pitchFamily="18" charset="0"/>
            </a:endParaRPr>
          </a:p>
          <a:p>
            <a:endParaRPr lang="en-US" sz="2400" b="1" dirty="0" smtClean="0">
              <a:latin typeface="Bookman Old Style" pitchFamily="18" charset="0"/>
            </a:endParaRPr>
          </a:p>
          <a:p>
            <a:endParaRPr lang="en-US" sz="2400" dirty="0" smtClean="0">
              <a:latin typeface="Bookman Old Style" pitchFamily="18" charset="0"/>
            </a:endParaRPr>
          </a:p>
          <a:p>
            <a:endParaRPr lang="en-US" sz="2400" dirty="0" smtClean="0">
              <a:latin typeface="Bookman Old Style" pitchFamily="18" charset="0"/>
            </a:endParaRPr>
          </a:p>
          <a:p>
            <a:endParaRPr lang="en-US" sz="2400" dirty="0" smtClean="0">
              <a:latin typeface="Bookman Old Style" pitchFamily="18" charset="0"/>
            </a:endParaRPr>
          </a:p>
          <a:p>
            <a:pPr>
              <a:buNone/>
            </a:pPr>
            <a:endParaRPr lang="en-US" sz="2400" dirty="0" smtClean="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32706"/>
          </a:xfrm>
        </p:spPr>
        <p:txBody>
          <a:bodyPr>
            <a:noAutofit/>
          </a:bodyPr>
          <a:lstStyle/>
          <a:p>
            <a:pPr algn="ctr"/>
            <a:r>
              <a:rPr lang="en-US" sz="2400" b="1" dirty="0" smtClean="0">
                <a:latin typeface="Bookman Old Style" pitchFamily="18" charset="0"/>
              </a:rPr>
              <a:t>Section 182</a:t>
            </a:r>
            <a:r>
              <a:rPr lang="en-US" sz="4400" b="1" dirty="0" smtClean="0">
                <a:latin typeface="Bookman Old Style" pitchFamily="18" charset="0"/>
              </a:rPr>
              <a:t/>
            </a:r>
            <a:br>
              <a:rPr lang="en-US" sz="4400" b="1" dirty="0" smtClean="0">
                <a:latin typeface="Bookman Old Style" pitchFamily="18" charset="0"/>
              </a:rPr>
            </a:br>
            <a:r>
              <a:rPr lang="en-US" sz="2800" b="1" dirty="0" smtClean="0">
                <a:latin typeface="Bookman Old Style" pitchFamily="18" charset="0"/>
              </a:rPr>
              <a:t>Prohibition and Restrictions regarding Political Contribution</a:t>
            </a:r>
            <a:r>
              <a:rPr lang="en-US" sz="3200" b="1" dirty="0" smtClean="0">
                <a:latin typeface="Bookman Old Style" pitchFamily="18" charset="0"/>
              </a:rPr>
              <a:t/>
            </a:r>
            <a:br>
              <a:rPr lang="en-US" sz="32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293A}</a:t>
            </a:r>
            <a:endParaRPr lang="en-US" sz="3600" b="1" dirty="0">
              <a:latin typeface="Bookman Old Style" pitchFamily="18" charset="0"/>
            </a:endParaRPr>
          </a:p>
        </p:txBody>
      </p:sp>
      <p:sp>
        <p:nvSpPr>
          <p:cNvPr id="3" name="Content Placeholder 2"/>
          <p:cNvSpPr>
            <a:spLocks noGrp="1"/>
          </p:cNvSpPr>
          <p:nvPr>
            <p:ph idx="1"/>
          </p:nvPr>
        </p:nvSpPr>
        <p:spPr>
          <a:xfrm>
            <a:off x="304800" y="1882808"/>
            <a:ext cx="8610600" cy="4746592"/>
          </a:xfrm>
        </p:spPr>
        <p:txBody>
          <a:bodyPr>
            <a:normAutofit/>
          </a:bodyPr>
          <a:lstStyle/>
          <a:p>
            <a:pPr>
              <a:buNone/>
            </a:pPr>
            <a:r>
              <a:rPr lang="en-US" sz="2400" b="1" i="1" u="sng" dirty="0" smtClean="0">
                <a:latin typeface="Bookman Old Style" pitchFamily="18" charset="0"/>
              </a:rPr>
              <a:t>182 (3) &amp; (4):</a:t>
            </a:r>
          </a:p>
          <a:p>
            <a:r>
              <a:rPr lang="en-US" sz="2400" b="1" dirty="0" smtClean="0">
                <a:latin typeface="Bookman Old Style" pitchFamily="18" charset="0"/>
              </a:rPr>
              <a:t>Disclosure in Profit and loss Account:</a:t>
            </a:r>
          </a:p>
          <a:p>
            <a:pPr algn="just">
              <a:buFont typeface="Wingdings" pitchFamily="2" charset="2"/>
              <a:buChar char="ü"/>
            </a:pPr>
            <a:r>
              <a:rPr lang="en-US" sz="2400" dirty="0" smtClean="0">
                <a:latin typeface="Bookman Old Style" pitchFamily="18" charset="0"/>
              </a:rPr>
              <a:t>Total amount contributed </a:t>
            </a:r>
          </a:p>
          <a:p>
            <a:pPr algn="just">
              <a:buFont typeface="Wingdings" pitchFamily="2" charset="2"/>
              <a:buChar char="ü"/>
            </a:pPr>
            <a:r>
              <a:rPr lang="en-US" sz="2400" dirty="0" smtClean="0">
                <a:latin typeface="Bookman Old Style" pitchFamily="18" charset="0"/>
              </a:rPr>
              <a:t>Name of the political party</a:t>
            </a:r>
          </a:p>
          <a:p>
            <a:pPr>
              <a:buNone/>
            </a:pPr>
            <a:endParaRPr lang="en-US" sz="1050" dirty="0" smtClean="0">
              <a:latin typeface="Bookman Old Style" pitchFamily="18" charset="0"/>
            </a:endParaRPr>
          </a:p>
          <a:p>
            <a:pPr>
              <a:buNone/>
            </a:pPr>
            <a:endParaRPr lang="en-US" sz="1050" dirty="0" smtClean="0">
              <a:latin typeface="Bookman Old Style" pitchFamily="18" charset="0"/>
            </a:endParaRPr>
          </a:p>
          <a:p>
            <a:endParaRPr lang="en-US" sz="2400" dirty="0" smtClean="0">
              <a:latin typeface="Bookman Old Style" pitchFamily="18" charset="0"/>
            </a:endParaRPr>
          </a:p>
          <a:p>
            <a:pPr>
              <a:buNone/>
            </a:pPr>
            <a:endParaRPr lang="en-US" sz="2400" dirty="0" smtClean="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256506"/>
          </a:xfrm>
        </p:spPr>
        <p:txBody>
          <a:bodyPr>
            <a:noAutofit/>
          </a:bodyPr>
          <a:lstStyle/>
          <a:p>
            <a:pPr algn="ctr"/>
            <a:r>
              <a:rPr lang="en-US" sz="2400" b="1" dirty="0" smtClean="0">
                <a:latin typeface="Bookman Old Style" pitchFamily="18" charset="0"/>
              </a:rPr>
              <a:t>Section 182</a:t>
            </a:r>
            <a:r>
              <a:rPr lang="en-US" sz="4400" b="1" dirty="0" smtClean="0">
                <a:latin typeface="Bookman Old Style" pitchFamily="18" charset="0"/>
              </a:rPr>
              <a:t/>
            </a:r>
            <a:br>
              <a:rPr lang="en-US" sz="4400" b="1" dirty="0" smtClean="0">
                <a:latin typeface="Bookman Old Style" pitchFamily="18" charset="0"/>
              </a:rPr>
            </a:br>
            <a:r>
              <a:rPr lang="en-US" sz="2800" b="1" dirty="0" smtClean="0">
                <a:latin typeface="Bookman Old Style" pitchFamily="18" charset="0"/>
              </a:rPr>
              <a:t>Prohibition and Restrictions regarding Political Contribution</a:t>
            </a:r>
            <a:r>
              <a:rPr lang="en-US" sz="3200" b="1" dirty="0" smtClean="0">
                <a:latin typeface="Bookman Old Style" pitchFamily="18" charset="0"/>
              </a:rPr>
              <a:t/>
            </a:r>
            <a:br>
              <a:rPr lang="en-US" sz="32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293A}</a:t>
            </a:r>
            <a:endParaRPr lang="en-US" sz="3600" b="1" dirty="0">
              <a:latin typeface="Bookman Old Style" pitchFamily="18" charset="0"/>
            </a:endParaRPr>
          </a:p>
        </p:txBody>
      </p:sp>
      <p:sp>
        <p:nvSpPr>
          <p:cNvPr id="3" name="Content Placeholder 2"/>
          <p:cNvSpPr>
            <a:spLocks noGrp="1"/>
          </p:cNvSpPr>
          <p:nvPr>
            <p:ph idx="1"/>
          </p:nvPr>
        </p:nvSpPr>
        <p:spPr>
          <a:xfrm>
            <a:off x="0" y="1882808"/>
            <a:ext cx="9144000" cy="4572000"/>
          </a:xfrm>
        </p:spPr>
        <p:txBody>
          <a:bodyPr>
            <a:normAutofit/>
          </a:bodyPr>
          <a:lstStyle/>
          <a:p>
            <a:pPr>
              <a:buNone/>
            </a:pPr>
            <a:r>
              <a:rPr lang="en-US" sz="2400" b="1" i="1" u="sng" dirty="0" smtClean="0">
                <a:latin typeface="Bookman Old Style" pitchFamily="18" charset="0"/>
              </a:rPr>
              <a:t>182 :</a:t>
            </a:r>
          </a:p>
          <a:p>
            <a:r>
              <a:rPr lang="en-US" sz="2400" b="1" dirty="0" smtClean="0">
                <a:latin typeface="Bookman Old Style" pitchFamily="18" charset="0"/>
              </a:rPr>
              <a:t>Points of noting:</a:t>
            </a:r>
          </a:p>
          <a:p>
            <a:pPr>
              <a:buNone/>
            </a:pPr>
            <a:endParaRPr lang="en-US" sz="2400" b="1" dirty="0" smtClean="0">
              <a:latin typeface="Bookman Old Style" pitchFamily="18" charset="0"/>
            </a:endParaRPr>
          </a:p>
          <a:p>
            <a:pPr algn="just">
              <a:buNone/>
            </a:pPr>
            <a:r>
              <a:rPr lang="en-US" sz="2400" dirty="0" smtClean="0">
                <a:latin typeface="Bookman Old Style" pitchFamily="18" charset="0"/>
              </a:rPr>
              <a:t>  - Contribution to any person for political purpose is not allowed.</a:t>
            </a:r>
          </a:p>
          <a:p>
            <a:pPr>
              <a:buNone/>
            </a:pPr>
            <a:endParaRPr lang="en-US" sz="2400" dirty="0" smtClean="0">
              <a:latin typeface="Bookman Old Style" pitchFamily="18" charset="0"/>
            </a:endParaRPr>
          </a:p>
          <a:p>
            <a:pPr algn="just">
              <a:buNone/>
            </a:pPr>
            <a:r>
              <a:rPr lang="en-US" sz="2400" dirty="0" smtClean="0">
                <a:latin typeface="Bookman Old Style" pitchFamily="18" charset="0"/>
              </a:rPr>
              <a:t>  - For the purpose of this section, “political Party” means a political party registered under Section 29A of the Representation of the People Act, 1951</a:t>
            </a:r>
          </a:p>
          <a:p>
            <a:pPr>
              <a:buFontTx/>
              <a:buChar char="-"/>
            </a:pPr>
            <a:endParaRPr lang="en-US" sz="2400" dirty="0" smtClean="0">
              <a:latin typeface="Bookman Old Style" pitchFamily="18" charset="0"/>
            </a:endParaRPr>
          </a:p>
          <a:p>
            <a:pPr>
              <a:buNone/>
            </a:pPr>
            <a:endParaRPr lang="en-US" sz="2400" b="1" dirty="0" smtClean="0">
              <a:latin typeface="Bookman Old Style" pitchFamily="18" charset="0"/>
            </a:endParaRPr>
          </a:p>
          <a:p>
            <a:pPr>
              <a:buNone/>
            </a:pPr>
            <a:endParaRPr lang="en-US" sz="2400" dirty="0" smtClean="0">
              <a:latin typeface="Bookman Old Style" pitchFamily="18" charset="0"/>
            </a:endParaRPr>
          </a:p>
          <a:p>
            <a:endParaRPr lang="en-US" sz="2400" dirty="0" smtClean="0">
              <a:latin typeface="Bookman Old Style" pitchFamily="18" charset="0"/>
            </a:endParaRPr>
          </a:p>
          <a:p>
            <a:endParaRPr lang="en-US" sz="2400" dirty="0" smtClean="0">
              <a:latin typeface="Bookman Old Style" pitchFamily="18" charset="0"/>
            </a:endParaRPr>
          </a:p>
          <a:p>
            <a:pPr>
              <a:buNone/>
            </a:pPr>
            <a:endParaRPr lang="en-US" sz="2400" dirty="0" smtClean="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752600"/>
          </a:xfrm>
        </p:spPr>
        <p:txBody>
          <a:bodyPr>
            <a:noAutofit/>
          </a:bodyPr>
          <a:lstStyle/>
          <a:p>
            <a:pPr algn="ctr"/>
            <a:r>
              <a:rPr lang="en-US" sz="2400" b="1" dirty="0" smtClean="0">
                <a:latin typeface="Bookman Old Style" pitchFamily="18" charset="0"/>
              </a:rPr>
              <a:t>Section 183</a:t>
            </a:r>
            <a:r>
              <a:rPr lang="en-US" sz="4400" b="1" dirty="0" smtClean="0">
                <a:latin typeface="Bookman Old Style" pitchFamily="18" charset="0"/>
              </a:rPr>
              <a:t/>
            </a:r>
            <a:br>
              <a:rPr lang="en-US" sz="4400" b="1" dirty="0" smtClean="0">
                <a:latin typeface="Bookman Old Style" pitchFamily="18" charset="0"/>
              </a:rPr>
            </a:br>
            <a:r>
              <a:rPr lang="en-US" sz="2600" b="1" dirty="0" smtClean="0">
                <a:latin typeface="Bookman Old Style" pitchFamily="18" charset="0"/>
              </a:rPr>
              <a:t>Power of Board and other persons to make Contribution to National Defense Fund etc</a:t>
            </a:r>
            <a:r>
              <a:rPr lang="en-US" sz="3200" b="1" dirty="0" smtClean="0">
                <a:latin typeface="Bookman Old Style" pitchFamily="18" charset="0"/>
              </a:rPr>
              <a:t/>
            </a:r>
            <a:br>
              <a:rPr lang="en-US" sz="32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293B}</a:t>
            </a:r>
            <a:endParaRPr lang="en-US" sz="3600" b="1" dirty="0">
              <a:latin typeface="Bookman Old Style" pitchFamily="18" charset="0"/>
            </a:endParaRPr>
          </a:p>
        </p:txBody>
      </p:sp>
      <p:sp>
        <p:nvSpPr>
          <p:cNvPr id="3" name="Content Placeholder 2"/>
          <p:cNvSpPr>
            <a:spLocks noGrp="1"/>
          </p:cNvSpPr>
          <p:nvPr>
            <p:ph idx="1"/>
          </p:nvPr>
        </p:nvSpPr>
        <p:spPr>
          <a:xfrm>
            <a:off x="304800" y="1882808"/>
            <a:ext cx="8534400" cy="4572000"/>
          </a:xfrm>
        </p:spPr>
        <p:txBody>
          <a:bodyPr>
            <a:normAutofit/>
          </a:bodyPr>
          <a:lstStyle/>
          <a:p>
            <a:pPr>
              <a:buNone/>
            </a:pPr>
            <a:r>
              <a:rPr lang="en-US" sz="2400" b="1" i="1" u="sng" dirty="0" smtClean="0">
                <a:latin typeface="Bookman Old Style" pitchFamily="18" charset="0"/>
              </a:rPr>
              <a:t>183 (1): power of the Board</a:t>
            </a:r>
          </a:p>
          <a:p>
            <a:pPr algn="just"/>
            <a:r>
              <a:rPr lang="en-US" sz="2400" dirty="0" smtClean="0">
                <a:latin typeface="Bookman Old Style" pitchFamily="18" charset="0"/>
              </a:rPr>
              <a:t>The Board of directors may contribute such amount as it deem fit to the National Defense Fund or any other fund approved by the Central Government for defense.</a:t>
            </a:r>
          </a:p>
          <a:p>
            <a:pPr>
              <a:buNone/>
            </a:pPr>
            <a:endParaRPr lang="en-US" sz="1600" dirty="0" smtClean="0">
              <a:latin typeface="Bookman Old Style" pitchFamily="18" charset="0"/>
            </a:endParaRPr>
          </a:p>
          <a:p>
            <a:pPr>
              <a:buNone/>
            </a:pPr>
            <a:r>
              <a:rPr lang="en-US" sz="2400" b="1" i="1" u="sng" dirty="0" smtClean="0">
                <a:latin typeface="Bookman Old Style" pitchFamily="18" charset="0"/>
              </a:rPr>
              <a:t>183 (2): Disclosure</a:t>
            </a:r>
          </a:p>
          <a:p>
            <a:pPr algn="just"/>
            <a:r>
              <a:rPr lang="en-US" sz="2400" dirty="0" smtClean="0">
                <a:latin typeface="Bookman Old Style" pitchFamily="18" charset="0"/>
              </a:rPr>
              <a:t>The total amount contributed under this Section shall be disclosed in profit and Loss account.</a:t>
            </a:r>
          </a:p>
        </p:txBody>
      </p:sp>
    </p:spTree>
  </p:cSld>
  <p:clrMapOvr>
    <a:masterClrMapping/>
  </p:clrMapOvr>
  <p:transition spd="slow">
    <p:newsflash/>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457200"/>
          </a:xfrm>
        </p:spPr>
        <p:txBody>
          <a:bodyPr>
            <a:noAutofit/>
          </a:bodyPr>
          <a:lstStyle/>
          <a:p>
            <a:pPr algn="ctr"/>
            <a:r>
              <a:rPr lang="en-US" sz="2400" b="1" dirty="0" smtClean="0">
                <a:latin typeface="Bookman Old Style" pitchFamily="18" charset="0"/>
              </a:rPr>
              <a:t>Section 184</a:t>
            </a:r>
            <a:r>
              <a:rPr lang="en-US" sz="4400" b="1" dirty="0" smtClean="0">
                <a:latin typeface="Bookman Old Style" pitchFamily="18" charset="0"/>
              </a:rPr>
              <a:t/>
            </a:r>
            <a:br>
              <a:rPr lang="en-US" sz="4400" b="1" dirty="0" smtClean="0">
                <a:latin typeface="Bookman Old Style" pitchFamily="18" charset="0"/>
              </a:rPr>
            </a:br>
            <a:r>
              <a:rPr lang="en-US" sz="2800" b="1" dirty="0" smtClean="0">
                <a:latin typeface="Bookman Old Style" pitchFamily="18" charset="0"/>
              </a:rPr>
              <a:t>Disclosure of interest by Directors</a:t>
            </a:r>
            <a:r>
              <a:rPr lang="en-US" sz="2400" b="1" dirty="0" smtClean="0">
                <a:latin typeface="Bookman Old Style" pitchFamily="18" charset="0"/>
              </a:rPr>
              <a:t/>
            </a:r>
            <a:br>
              <a:rPr lang="en-US" sz="24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299, 300}</a:t>
            </a:r>
            <a:endParaRPr lang="en-US" sz="3600" b="1" dirty="0">
              <a:latin typeface="Bookman Old Style" pitchFamily="18" charset="0"/>
            </a:endParaRPr>
          </a:p>
        </p:txBody>
      </p:sp>
      <p:sp>
        <p:nvSpPr>
          <p:cNvPr id="3" name="Content Placeholder 2"/>
          <p:cNvSpPr>
            <a:spLocks noGrp="1"/>
          </p:cNvSpPr>
          <p:nvPr>
            <p:ph idx="1"/>
          </p:nvPr>
        </p:nvSpPr>
        <p:spPr>
          <a:xfrm>
            <a:off x="0" y="1524000"/>
            <a:ext cx="9144000" cy="5334000"/>
          </a:xfrm>
        </p:spPr>
        <p:txBody>
          <a:bodyPr>
            <a:normAutofit fontScale="92500"/>
          </a:bodyPr>
          <a:lstStyle/>
          <a:p>
            <a:pPr>
              <a:buNone/>
            </a:pPr>
            <a:r>
              <a:rPr lang="en-US" sz="2400" b="1" i="1" u="sng" dirty="0" smtClean="0">
                <a:latin typeface="Bookman Old Style" pitchFamily="18" charset="0"/>
              </a:rPr>
              <a:t>184 (1):</a:t>
            </a:r>
          </a:p>
          <a:p>
            <a:r>
              <a:rPr lang="en-US" sz="2300" dirty="0" smtClean="0">
                <a:latin typeface="Bookman Old Style" pitchFamily="18" charset="0"/>
              </a:rPr>
              <a:t>Every Director shall:</a:t>
            </a:r>
          </a:p>
          <a:p>
            <a:endParaRPr lang="en-US" sz="1050" dirty="0" smtClean="0">
              <a:latin typeface="Bookman Old Style" pitchFamily="18" charset="0"/>
            </a:endParaRPr>
          </a:p>
          <a:p>
            <a:pPr marL="466725" indent="-287338">
              <a:buFont typeface="Wingdings" pitchFamily="2" charset="2"/>
              <a:buChar char="ü"/>
            </a:pPr>
            <a:r>
              <a:rPr lang="en-US" sz="2300" dirty="0" smtClean="0">
                <a:latin typeface="Bookman Old Style" pitchFamily="18" charset="0"/>
              </a:rPr>
              <a:t>At his first meeting of the Board in which he participate; and </a:t>
            </a:r>
          </a:p>
          <a:p>
            <a:pPr marL="466725" indent="-287338">
              <a:buFont typeface="Wingdings" pitchFamily="2" charset="2"/>
              <a:buChar char="ü"/>
            </a:pPr>
            <a:endParaRPr lang="en-US" sz="1050" dirty="0" smtClean="0">
              <a:latin typeface="Bookman Old Style" pitchFamily="18" charset="0"/>
            </a:endParaRPr>
          </a:p>
          <a:p>
            <a:pPr marL="466725" indent="-287338" algn="just">
              <a:buFont typeface="Wingdings" pitchFamily="2" charset="2"/>
              <a:buChar char="ü"/>
            </a:pPr>
            <a:r>
              <a:rPr lang="en-US" sz="2300" dirty="0" smtClean="0">
                <a:latin typeface="Bookman Old Style" pitchFamily="18" charset="0"/>
              </a:rPr>
              <a:t>At the first meeting of the Board in  every financial year; or </a:t>
            </a:r>
          </a:p>
          <a:p>
            <a:pPr marL="466725" indent="-287338" algn="just">
              <a:buFont typeface="Wingdings" pitchFamily="2" charset="2"/>
              <a:buChar char="ü"/>
            </a:pPr>
            <a:endParaRPr lang="en-US" sz="1050" dirty="0" smtClean="0">
              <a:latin typeface="Bookman Old Style" pitchFamily="18" charset="0"/>
            </a:endParaRPr>
          </a:p>
          <a:p>
            <a:pPr marL="466725" indent="-287338" algn="just">
              <a:buFont typeface="Wingdings" pitchFamily="2" charset="2"/>
              <a:buChar char="ü"/>
            </a:pPr>
            <a:r>
              <a:rPr lang="en-US" sz="2300" dirty="0" smtClean="0">
                <a:latin typeface="Bookman Old Style" pitchFamily="18" charset="0"/>
              </a:rPr>
              <a:t>wherever there is change in the disclosure already made, at the first meeting after such change;</a:t>
            </a:r>
          </a:p>
          <a:p>
            <a:pPr marL="862013" indent="-404813" algn="just">
              <a:buFont typeface="Wingdings" pitchFamily="2" charset="2"/>
              <a:buChar char="ü"/>
            </a:pPr>
            <a:endParaRPr lang="en-US" sz="800" dirty="0" smtClean="0">
              <a:latin typeface="Bookman Old Style" pitchFamily="18" charset="0"/>
            </a:endParaRPr>
          </a:p>
          <a:p>
            <a:pPr marL="457200" indent="0" algn="just">
              <a:buNone/>
            </a:pPr>
            <a:r>
              <a:rPr lang="en-US" sz="2300" dirty="0" smtClean="0">
                <a:latin typeface="Bookman Old Style" pitchFamily="18" charset="0"/>
              </a:rPr>
              <a:t>disclose his concern/interest in any other Company/Body corporate/firms/other association of individuals, by giving notice in writing in </a:t>
            </a:r>
            <a:r>
              <a:rPr lang="en-US" sz="2300" b="1" dirty="0" smtClean="0">
                <a:latin typeface="Bookman Old Style" pitchFamily="18" charset="0"/>
              </a:rPr>
              <a:t>Form No. 12.1.</a:t>
            </a:r>
          </a:p>
          <a:p>
            <a:pPr marL="457200" indent="0" algn="just">
              <a:buNone/>
            </a:pPr>
            <a:endParaRPr lang="en-US" sz="1400" b="1" dirty="0" smtClean="0">
              <a:latin typeface="Bookman Old Style" pitchFamily="18" charset="0"/>
            </a:endParaRPr>
          </a:p>
          <a:p>
            <a:pPr marL="466725" indent="-412750" algn="just"/>
            <a:r>
              <a:rPr lang="en-US" sz="2300" dirty="0" smtClean="0">
                <a:latin typeface="Bookman Old Style" pitchFamily="18" charset="0"/>
              </a:rPr>
              <a:t>Notices received by Directors under this Section shall be preserved and kept at the registered for 8 years </a:t>
            </a:r>
            <a:r>
              <a:rPr lang="en-US" sz="2300" b="1" dirty="0" smtClean="0">
                <a:latin typeface="Bookman Old Style" pitchFamily="18" charset="0"/>
              </a:rPr>
              <a:t>as per the draft Rules.</a:t>
            </a:r>
          </a:p>
          <a:p>
            <a:pPr marL="53975" indent="0" algn="just"/>
            <a:endParaRPr lang="en-US" sz="2400" dirty="0" smtClean="0">
              <a:latin typeface="Bookman Old Style" pitchFamily="18" charset="0"/>
            </a:endParaRPr>
          </a:p>
          <a:p>
            <a:pPr marL="809625" indent="-352425">
              <a:buFont typeface="Wingdings" pitchFamily="2" charset="2"/>
              <a:buChar char="ü"/>
            </a:pPr>
            <a:endParaRPr lang="en-US" sz="2400" dirty="0" smtClean="0">
              <a:latin typeface="Bookman Old Style" pitchFamily="18" charset="0"/>
            </a:endParaRPr>
          </a:p>
          <a:p>
            <a:endParaRPr lang="en-US" sz="2400" dirty="0" smtClean="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457200"/>
          </a:xfrm>
        </p:spPr>
        <p:txBody>
          <a:bodyPr>
            <a:noAutofit/>
          </a:bodyPr>
          <a:lstStyle/>
          <a:p>
            <a:pPr algn="ctr"/>
            <a:r>
              <a:rPr lang="en-US" sz="2400" b="1" dirty="0" smtClean="0">
                <a:latin typeface="Bookman Old Style" pitchFamily="18" charset="0"/>
              </a:rPr>
              <a:t>Section 184</a:t>
            </a:r>
            <a:r>
              <a:rPr lang="en-US" sz="4400" b="1" dirty="0" smtClean="0">
                <a:latin typeface="Bookman Old Style" pitchFamily="18" charset="0"/>
              </a:rPr>
              <a:t/>
            </a:r>
            <a:br>
              <a:rPr lang="en-US" sz="4400" b="1" dirty="0" smtClean="0">
                <a:latin typeface="Bookman Old Style" pitchFamily="18" charset="0"/>
              </a:rPr>
            </a:br>
            <a:r>
              <a:rPr lang="en-US" sz="2800" b="1" dirty="0" smtClean="0">
                <a:latin typeface="Bookman Old Style" pitchFamily="18" charset="0"/>
              </a:rPr>
              <a:t>Disclosure of interest by Directors</a:t>
            </a:r>
            <a:r>
              <a:rPr lang="en-US" sz="2400" b="1" dirty="0" smtClean="0">
                <a:latin typeface="Bookman Old Style" pitchFamily="18" charset="0"/>
              </a:rPr>
              <a:t/>
            </a:r>
            <a:br>
              <a:rPr lang="en-US" sz="24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299, 300}</a:t>
            </a:r>
            <a:endParaRPr lang="en-US" sz="3600" b="1" dirty="0">
              <a:latin typeface="Bookman Old Style" pitchFamily="18" charset="0"/>
            </a:endParaRPr>
          </a:p>
        </p:txBody>
      </p:sp>
      <p:sp>
        <p:nvSpPr>
          <p:cNvPr id="3" name="Content Placeholder 2"/>
          <p:cNvSpPr>
            <a:spLocks noGrp="1"/>
          </p:cNvSpPr>
          <p:nvPr>
            <p:ph idx="1"/>
          </p:nvPr>
        </p:nvSpPr>
        <p:spPr>
          <a:xfrm>
            <a:off x="0" y="1524000"/>
            <a:ext cx="9144000" cy="5105400"/>
          </a:xfrm>
        </p:spPr>
        <p:txBody>
          <a:bodyPr>
            <a:normAutofit fontScale="92500" lnSpcReduction="10000"/>
          </a:bodyPr>
          <a:lstStyle/>
          <a:p>
            <a:pPr marL="404813" indent="-352425" algn="just">
              <a:buNone/>
            </a:pPr>
            <a:endParaRPr lang="en-US" sz="1200" b="1" dirty="0" smtClean="0">
              <a:latin typeface="Bookman Old Style" pitchFamily="18" charset="0"/>
            </a:endParaRPr>
          </a:p>
          <a:p>
            <a:pPr>
              <a:buNone/>
            </a:pPr>
            <a:r>
              <a:rPr lang="en-US" sz="2600" b="1" i="1" u="sng" dirty="0" smtClean="0">
                <a:latin typeface="Bookman Old Style" pitchFamily="18" charset="0"/>
              </a:rPr>
              <a:t>184 (2):</a:t>
            </a:r>
          </a:p>
          <a:p>
            <a:pPr algn="just"/>
            <a:r>
              <a:rPr lang="en-US" sz="2600" b="1" dirty="0" smtClean="0">
                <a:latin typeface="Bookman Old Style" pitchFamily="18" charset="0"/>
              </a:rPr>
              <a:t>Disclosure of interest/ concern in contract/  arrangement:</a:t>
            </a:r>
          </a:p>
          <a:p>
            <a:endParaRPr lang="en-US" sz="1300" b="1" dirty="0" smtClean="0">
              <a:latin typeface="Bookman Old Style" pitchFamily="18" charset="0"/>
            </a:endParaRPr>
          </a:p>
          <a:p>
            <a:pPr algn="just">
              <a:buNone/>
            </a:pPr>
            <a:r>
              <a:rPr lang="en-US" sz="2400" dirty="0" smtClean="0">
                <a:latin typeface="Bookman Old Style" pitchFamily="18" charset="0"/>
              </a:rPr>
              <a:t>    </a:t>
            </a:r>
            <a:r>
              <a:rPr lang="en-US" sz="2600" dirty="0" smtClean="0">
                <a:latin typeface="Bookman Old Style" pitchFamily="18" charset="0"/>
              </a:rPr>
              <a:t>Every interested Director shall disclose the nature of interest/concern in any contract/arrangement, entered or to be entered with:</a:t>
            </a:r>
          </a:p>
          <a:p>
            <a:pPr algn="just">
              <a:buNone/>
            </a:pPr>
            <a:endParaRPr lang="en-US" sz="1200" dirty="0" smtClean="0">
              <a:latin typeface="Bookman Old Style" pitchFamily="18" charset="0"/>
            </a:endParaRPr>
          </a:p>
          <a:p>
            <a:pPr algn="just">
              <a:buFont typeface="Wingdings" pitchFamily="2" charset="2"/>
              <a:buChar char="Ø"/>
            </a:pPr>
            <a:r>
              <a:rPr lang="en-US" sz="2600" dirty="0" smtClean="0">
                <a:latin typeface="Bookman Old Style" pitchFamily="18" charset="0"/>
              </a:rPr>
              <a:t>A body corporate in which such director/ in association with any other director holds more than 2% shares/ is a promoter/manager/ CEO of that body corporate</a:t>
            </a:r>
          </a:p>
          <a:p>
            <a:pPr>
              <a:buFont typeface="Wingdings" pitchFamily="2" charset="2"/>
              <a:buChar char="Ø"/>
            </a:pPr>
            <a:endParaRPr lang="en-US" sz="1100" dirty="0" smtClean="0">
              <a:latin typeface="Bookman Old Style" pitchFamily="18" charset="0"/>
            </a:endParaRPr>
          </a:p>
          <a:p>
            <a:pPr algn="just">
              <a:buFont typeface="Wingdings" pitchFamily="2" charset="2"/>
              <a:buChar char="Ø"/>
            </a:pPr>
            <a:r>
              <a:rPr lang="en-US" sz="2600" dirty="0" smtClean="0">
                <a:latin typeface="Bookman Old Style" pitchFamily="18" charset="0"/>
              </a:rPr>
              <a:t>A firm or  other entity in which such director is a partner / owner /  member.</a:t>
            </a:r>
          </a:p>
          <a:p>
            <a:pPr marL="404813" indent="-352425" algn="just"/>
            <a:endParaRPr lang="en-US" sz="2400" dirty="0" smtClean="0">
              <a:latin typeface="Bookman Old Style" pitchFamily="18" charset="0"/>
            </a:endParaRPr>
          </a:p>
          <a:p>
            <a:endParaRPr lang="en-US" sz="2400" dirty="0" smtClean="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09600"/>
          </a:xfrm>
        </p:spPr>
        <p:txBody>
          <a:bodyPr>
            <a:noAutofit/>
          </a:bodyPr>
          <a:lstStyle/>
          <a:p>
            <a:pPr algn="ctr"/>
            <a:r>
              <a:rPr lang="en-US" sz="2400" b="1" dirty="0" smtClean="0">
                <a:latin typeface="Bookman Old Style" pitchFamily="18" charset="0"/>
              </a:rPr>
              <a:t>Section 184</a:t>
            </a:r>
            <a:r>
              <a:rPr lang="en-US" sz="4400" b="1" dirty="0" smtClean="0">
                <a:latin typeface="Bookman Old Style" pitchFamily="18" charset="0"/>
              </a:rPr>
              <a:t/>
            </a:r>
            <a:br>
              <a:rPr lang="en-US" sz="4400" b="1" dirty="0" smtClean="0">
                <a:latin typeface="Bookman Old Style" pitchFamily="18" charset="0"/>
              </a:rPr>
            </a:br>
            <a:r>
              <a:rPr lang="en-US" sz="2800" b="1" dirty="0" smtClean="0">
                <a:latin typeface="Bookman Old Style" pitchFamily="18" charset="0"/>
              </a:rPr>
              <a:t>Disclosure of interest by Directors</a:t>
            </a:r>
            <a:r>
              <a:rPr lang="en-US" sz="2400" b="1" dirty="0" smtClean="0">
                <a:latin typeface="Bookman Old Style" pitchFamily="18" charset="0"/>
              </a:rPr>
              <a:t/>
            </a:r>
            <a:br>
              <a:rPr lang="en-US" sz="24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299, 300}</a:t>
            </a:r>
            <a:endParaRPr lang="en-US" sz="3600" b="1" dirty="0">
              <a:latin typeface="Bookman Old Style" pitchFamily="18" charset="0"/>
            </a:endParaRPr>
          </a:p>
        </p:txBody>
      </p:sp>
      <p:sp>
        <p:nvSpPr>
          <p:cNvPr id="3" name="Content Placeholder 2"/>
          <p:cNvSpPr>
            <a:spLocks noGrp="1"/>
          </p:cNvSpPr>
          <p:nvPr>
            <p:ph idx="1"/>
          </p:nvPr>
        </p:nvSpPr>
        <p:spPr>
          <a:xfrm>
            <a:off x="381000" y="1524000"/>
            <a:ext cx="8458200" cy="4953000"/>
          </a:xfrm>
        </p:spPr>
        <p:txBody>
          <a:bodyPr>
            <a:normAutofit/>
          </a:bodyPr>
          <a:lstStyle/>
          <a:p>
            <a:pPr marL="809625" indent="-352425">
              <a:buFont typeface="Wingdings" pitchFamily="2" charset="2"/>
              <a:buChar char="ü"/>
            </a:pPr>
            <a:endParaRPr lang="en-US" sz="2400" dirty="0" smtClean="0">
              <a:latin typeface="Bookman Old Style" pitchFamily="18" charset="0"/>
            </a:endParaRPr>
          </a:p>
          <a:p>
            <a:pPr>
              <a:buNone/>
            </a:pPr>
            <a:r>
              <a:rPr lang="en-US" sz="2400" b="1" i="1" u="sng" dirty="0" smtClean="0">
                <a:latin typeface="Bookman Old Style" pitchFamily="18" charset="0"/>
              </a:rPr>
              <a:t>184 (2):</a:t>
            </a:r>
          </a:p>
          <a:p>
            <a:endParaRPr lang="en-US" sz="2300" dirty="0" smtClean="0">
              <a:latin typeface="Bookman Old Style" pitchFamily="18" charset="0"/>
            </a:endParaRPr>
          </a:p>
          <a:p>
            <a:pPr algn="just"/>
            <a:r>
              <a:rPr lang="en-US" sz="2300" dirty="0" smtClean="0">
                <a:latin typeface="Bookman Old Style" pitchFamily="18" charset="0"/>
              </a:rPr>
              <a:t>The interested director shall not attend the Board meeting in which the contract in which he is interested is to be considered.</a:t>
            </a:r>
          </a:p>
          <a:p>
            <a:endParaRPr lang="en-US" sz="2300" dirty="0" smtClean="0">
              <a:latin typeface="Bookman Old Style" pitchFamily="18" charset="0"/>
            </a:endParaRPr>
          </a:p>
          <a:p>
            <a:pPr algn="just"/>
            <a:r>
              <a:rPr lang="en-US" sz="2300" dirty="0" smtClean="0">
                <a:latin typeface="Bookman Old Style" pitchFamily="18" charset="0"/>
              </a:rPr>
              <a:t>If the directors becomes interested after entering in to </a:t>
            </a:r>
            <a:r>
              <a:rPr lang="en-US" sz="2300" dirty="0" smtClean="0">
                <a:latin typeface="Bookman Old Style" pitchFamily="18" charset="0"/>
              </a:rPr>
              <a:t>contract/arrangement</a:t>
            </a:r>
            <a:r>
              <a:rPr lang="en-US" sz="2300" dirty="0" smtClean="0">
                <a:latin typeface="Bookman Old Style" pitchFamily="18" charset="0"/>
              </a:rPr>
              <a:t>, the same shall be disclosed forthwith.</a:t>
            </a:r>
          </a:p>
          <a:p>
            <a:endParaRPr lang="en-US" sz="2300" b="1" dirty="0" smtClean="0">
              <a:latin typeface="Bookman Old Style" pitchFamily="18" charset="0"/>
            </a:endParaRPr>
          </a:p>
          <a:p>
            <a:endParaRPr lang="en-US" sz="2300" b="1" dirty="0" smtClean="0">
              <a:latin typeface="Bookman Old Style" pitchFamily="18" charset="0"/>
            </a:endParaRPr>
          </a:p>
          <a:p>
            <a:endParaRPr lang="en-US" sz="2400" dirty="0" smtClean="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
          </a:xfrm>
        </p:spPr>
        <p:txBody>
          <a:bodyPr>
            <a:noAutofit/>
          </a:bodyPr>
          <a:lstStyle/>
          <a:p>
            <a:pPr algn="ctr"/>
            <a:r>
              <a:rPr lang="en-US" sz="2400" b="1" dirty="0" smtClean="0">
                <a:latin typeface="Bookman Old Style" pitchFamily="18" charset="0"/>
              </a:rPr>
              <a:t>Section 184</a:t>
            </a:r>
            <a:r>
              <a:rPr lang="en-US" sz="4400" b="1" dirty="0" smtClean="0">
                <a:latin typeface="Bookman Old Style" pitchFamily="18" charset="0"/>
              </a:rPr>
              <a:t/>
            </a:r>
            <a:br>
              <a:rPr lang="en-US" sz="4400" b="1" dirty="0" smtClean="0">
                <a:latin typeface="Bookman Old Style" pitchFamily="18" charset="0"/>
              </a:rPr>
            </a:br>
            <a:r>
              <a:rPr lang="en-US" sz="2800" b="1" dirty="0" smtClean="0">
                <a:latin typeface="Bookman Old Style" pitchFamily="18" charset="0"/>
              </a:rPr>
              <a:t>Disclosure of interest by Directors</a:t>
            </a:r>
            <a:r>
              <a:rPr lang="en-US" sz="2400" b="1" dirty="0" smtClean="0">
                <a:latin typeface="Bookman Old Style" pitchFamily="18" charset="0"/>
              </a:rPr>
              <a:t/>
            </a:r>
            <a:br>
              <a:rPr lang="en-US" sz="24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299, 300}</a:t>
            </a:r>
            <a:endParaRPr lang="en-US" sz="3600" b="1" dirty="0">
              <a:latin typeface="Bookman Old Style" pitchFamily="18" charset="0"/>
            </a:endParaRPr>
          </a:p>
        </p:txBody>
      </p:sp>
      <p:sp>
        <p:nvSpPr>
          <p:cNvPr id="3" name="Content Placeholder 2"/>
          <p:cNvSpPr>
            <a:spLocks noGrp="1"/>
          </p:cNvSpPr>
          <p:nvPr>
            <p:ph idx="1"/>
          </p:nvPr>
        </p:nvSpPr>
        <p:spPr>
          <a:xfrm>
            <a:off x="533400" y="1524000"/>
            <a:ext cx="8382000" cy="4953000"/>
          </a:xfrm>
        </p:spPr>
        <p:txBody>
          <a:bodyPr>
            <a:normAutofit lnSpcReduction="10000"/>
          </a:bodyPr>
          <a:lstStyle/>
          <a:p>
            <a:pPr>
              <a:buNone/>
            </a:pPr>
            <a:r>
              <a:rPr lang="en-US" sz="2400" b="1" i="1" u="sng" dirty="0" smtClean="0">
                <a:latin typeface="Bookman Old Style" pitchFamily="18" charset="0"/>
              </a:rPr>
              <a:t>184 (3):</a:t>
            </a:r>
          </a:p>
          <a:p>
            <a:r>
              <a:rPr lang="en-US" sz="2400" b="1" dirty="0" smtClean="0">
                <a:latin typeface="Bookman Old Style" pitchFamily="18" charset="0"/>
              </a:rPr>
              <a:t>Voidable Contracts: </a:t>
            </a:r>
          </a:p>
          <a:p>
            <a:pPr marL="52388" indent="12700" algn="just">
              <a:buNone/>
            </a:pPr>
            <a:r>
              <a:rPr lang="en-US" sz="2400" dirty="0" smtClean="0">
                <a:latin typeface="Bookman Old Style" pitchFamily="18" charset="0"/>
              </a:rPr>
              <a:t>A contracted entered in to by the Company without disclosure under this section or with participation of interested director shall be voidable</a:t>
            </a:r>
          </a:p>
          <a:p>
            <a:pPr marL="52388" indent="12700">
              <a:buNone/>
            </a:pPr>
            <a:endParaRPr lang="en-US" sz="1100" dirty="0" smtClean="0">
              <a:latin typeface="Bookman Old Style" pitchFamily="18" charset="0"/>
            </a:endParaRPr>
          </a:p>
          <a:p>
            <a:pPr marL="52388" indent="12700">
              <a:buNone/>
            </a:pPr>
            <a:r>
              <a:rPr lang="en-US" sz="2400" b="1" i="1" u="sng" dirty="0" smtClean="0">
                <a:latin typeface="Bookman Old Style" pitchFamily="18" charset="0"/>
              </a:rPr>
              <a:t>184 (4):</a:t>
            </a:r>
          </a:p>
          <a:p>
            <a:pPr marL="52388" indent="12700"/>
            <a:r>
              <a:rPr lang="en-US" sz="2400" b="1" dirty="0" smtClean="0">
                <a:latin typeface="Bookman Old Style" pitchFamily="18" charset="0"/>
              </a:rPr>
              <a:t>  Contravention and Penalty</a:t>
            </a:r>
          </a:p>
          <a:p>
            <a:pPr marL="52388" indent="12700" algn="just">
              <a:buNone/>
            </a:pPr>
            <a:r>
              <a:rPr lang="en-US" sz="2400" dirty="0" smtClean="0">
                <a:latin typeface="Bookman Old Style" pitchFamily="18" charset="0"/>
              </a:rPr>
              <a:t>Director in default shall be punishable with imprisonment for a period of 1 year or a fine of Rs. 50,000 to Rs. 1 Lakh or with both.</a:t>
            </a:r>
          </a:p>
          <a:p>
            <a:pPr marL="52388" indent="12700"/>
            <a:r>
              <a:rPr lang="en-US" sz="2400" u="sng" dirty="0" smtClean="0">
                <a:latin typeface="Bookman Old Style" pitchFamily="18" charset="0"/>
              </a:rPr>
              <a:t>184 (5):</a:t>
            </a:r>
            <a:r>
              <a:rPr lang="en-US" sz="2400" dirty="0" smtClean="0">
                <a:latin typeface="Bookman Old Style" pitchFamily="18" charset="0"/>
              </a:rPr>
              <a:t> Between two companies-Exempt if 2% or less of paid-up capital held by Director(s)</a:t>
            </a:r>
          </a:p>
          <a:p>
            <a:pPr marL="52388" indent="12700">
              <a:buNone/>
            </a:pPr>
            <a:endParaRPr lang="en-US" sz="2400" dirty="0" smtClean="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875506"/>
          </a:xfrm>
        </p:spPr>
        <p:txBody>
          <a:bodyPr>
            <a:noAutofit/>
          </a:bodyPr>
          <a:lstStyle/>
          <a:p>
            <a:pPr algn="ctr"/>
            <a:r>
              <a:rPr lang="en-US" sz="2400" b="1" dirty="0" smtClean="0">
                <a:latin typeface="Bookman Old Style" pitchFamily="18" charset="0"/>
              </a:rPr>
              <a:t>Section 185</a:t>
            </a:r>
            <a:r>
              <a:rPr lang="en-US" sz="4400" b="1" dirty="0" smtClean="0">
                <a:latin typeface="Bookman Old Style" pitchFamily="18" charset="0"/>
              </a:rPr>
              <a:t/>
            </a:r>
            <a:br>
              <a:rPr lang="en-US" sz="4400" b="1" dirty="0" smtClean="0">
                <a:latin typeface="Bookman Old Style" pitchFamily="18" charset="0"/>
              </a:rPr>
            </a:br>
            <a:r>
              <a:rPr lang="en-US" sz="3200" b="1" dirty="0" smtClean="0">
                <a:latin typeface="Bookman Old Style" pitchFamily="18" charset="0"/>
              </a:rPr>
              <a:t>Loan to Directors, etc</a:t>
            </a:r>
            <a:r>
              <a:rPr lang="en-US" sz="2000" b="1" dirty="0" smtClean="0">
                <a:latin typeface="Bookman Old Style" pitchFamily="18" charset="0"/>
              </a:rPr>
              <a:t/>
            </a:r>
            <a:br>
              <a:rPr lang="en-US" sz="20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295, 296}</a:t>
            </a:r>
            <a:endParaRPr lang="en-US" sz="3600" b="1" dirty="0">
              <a:latin typeface="Bookman Old Style" pitchFamily="18" charset="0"/>
            </a:endParaRPr>
          </a:p>
        </p:txBody>
      </p:sp>
      <p:sp>
        <p:nvSpPr>
          <p:cNvPr id="3" name="Content Placeholder 2"/>
          <p:cNvSpPr>
            <a:spLocks noGrp="1"/>
          </p:cNvSpPr>
          <p:nvPr>
            <p:ph idx="1"/>
          </p:nvPr>
        </p:nvSpPr>
        <p:spPr>
          <a:xfrm>
            <a:off x="381000" y="1524000"/>
            <a:ext cx="8382000" cy="5029200"/>
          </a:xfrm>
        </p:spPr>
        <p:txBody>
          <a:bodyPr>
            <a:normAutofit fontScale="92500"/>
          </a:bodyPr>
          <a:lstStyle/>
          <a:p>
            <a:pPr>
              <a:buNone/>
            </a:pPr>
            <a:r>
              <a:rPr lang="en-US" sz="2400" b="1" i="1" u="sng" dirty="0" smtClean="0">
                <a:latin typeface="Bookman Old Style" pitchFamily="18" charset="0"/>
              </a:rPr>
              <a:t>185 (1):</a:t>
            </a:r>
          </a:p>
          <a:p>
            <a:pPr algn="just"/>
            <a:r>
              <a:rPr lang="en-US" sz="2400" dirty="0" smtClean="0">
                <a:latin typeface="Bookman Old Style" pitchFamily="18" charset="0"/>
              </a:rPr>
              <a:t>No Company shall give loan, provide security/ guarantee /  for its director or any other person in whom the director is interested.</a:t>
            </a:r>
          </a:p>
          <a:p>
            <a:endParaRPr lang="en-US" sz="1050" dirty="0" smtClean="0">
              <a:latin typeface="Bookman Old Style" pitchFamily="18" charset="0"/>
            </a:endParaRPr>
          </a:p>
          <a:p>
            <a:r>
              <a:rPr lang="en-US" sz="2400" b="1" dirty="0" smtClean="0">
                <a:latin typeface="Bookman Old Style" pitchFamily="18" charset="0"/>
              </a:rPr>
              <a:t>This provision shall not apply to: </a:t>
            </a:r>
          </a:p>
          <a:p>
            <a:pPr>
              <a:buNone/>
            </a:pPr>
            <a:endParaRPr lang="en-US" sz="1200" b="1" dirty="0" smtClean="0">
              <a:latin typeface="Bookman Old Style" pitchFamily="18" charset="0"/>
            </a:endParaRPr>
          </a:p>
          <a:p>
            <a:pPr algn="just">
              <a:buFont typeface="Wingdings" pitchFamily="2" charset="2"/>
              <a:buChar char="ü"/>
            </a:pPr>
            <a:r>
              <a:rPr lang="en-US" sz="2400" dirty="0" smtClean="0">
                <a:latin typeface="Bookman Old Style" pitchFamily="18" charset="0"/>
              </a:rPr>
              <a:t>Giving any loan to MD/WTD as part of the conditions of service applicable to employees or pursuant to  shareholders  approval by special resolution.</a:t>
            </a:r>
          </a:p>
          <a:p>
            <a:pPr algn="just">
              <a:buFont typeface="Wingdings" pitchFamily="2" charset="2"/>
              <a:buChar char="ü"/>
            </a:pPr>
            <a:endParaRPr lang="en-US" sz="1400" dirty="0" smtClean="0">
              <a:latin typeface="Bookman Old Style" pitchFamily="18" charset="0"/>
            </a:endParaRPr>
          </a:p>
          <a:p>
            <a:pPr algn="just">
              <a:buFont typeface="Wingdings" pitchFamily="2" charset="2"/>
              <a:buChar char="ü"/>
            </a:pPr>
            <a:r>
              <a:rPr lang="en-US" sz="2400" dirty="0" smtClean="0">
                <a:latin typeface="Bookman Old Style" pitchFamily="18" charset="0"/>
              </a:rPr>
              <a:t>In ordinary course of business, giving loan/ providing guarantee/securities for the due repayment of any loan for which interest is charged at a rate not less than Bank rate declared by RBI.</a:t>
            </a:r>
          </a:p>
          <a:p>
            <a:pPr>
              <a:buNone/>
            </a:pPr>
            <a:endParaRPr lang="en-US" sz="2400" dirty="0" smtClean="0">
              <a:latin typeface="Bookman Old Style" pitchFamily="18" charset="0"/>
            </a:endParaRPr>
          </a:p>
          <a:p>
            <a:pPr>
              <a:buNone/>
            </a:pPr>
            <a:endParaRPr lang="en-US" sz="2400" b="1" i="1" u="sng" dirty="0" smtClean="0">
              <a:latin typeface="Bookman Old Style" pitchFamily="18" charset="0"/>
            </a:endParaRPr>
          </a:p>
          <a:p>
            <a:pPr>
              <a:buNone/>
            </a:pPr>
            <a:endParaRPr lang="en-US" sz="2400" dirty="0" smtClean="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951706"/>
          </a:xfrm>
        </p:spPr>
        <p:txBody>
          <a:bodyPr>
            <a:noAutofit/>
          </a:bodyPr>
          <a:lstStyle/>
          <a:p>
            <a:pPr algn="ctr"/>
            <a:r>
              <a:rPr lang="en-US" sz="2000" b="1" dirty="0" smtClean="0">
                <a:latin typeface="Bookman Old Style" pitchFamily="18" charset="0"/>
              </a:rPr>
              <a:t>Section 173</a:t>
            </a:r>
            <a:r>
              <a:rPr lang="en-US" sz="4000" b="1" dirty="0" smtClean="0">
                <a:latin typeface="Bookman Old Style" pitchFamily="18" charset="0"/>
              </a:rPr>
              <a:t/>
            </a:r>
            <a:br>
              <a:rPr lang="en-US" sz="4000" b="1" dirty="0" smtClean="0">
                <a:latin typeface="Bookman Old Style" pitchFamily="18" charset="0"/>
              </a:rPr>
            </a:br>
            <a:r>
              <a:rPr lang="en-US" sz="3200" b="1" dirty="0" smtClean="0">
                <a:latin typeface="Bookman Old Style" pitchFamily="18" charset="0"/>
              </a:rPr>
              <a:t>Meetings of Board</a:t>
            </a:r>
            <a:br>
              <a:rPr lang="en-US" sz="3200" b="1" dirty="0" smtClean="0">
                <a:latin typeface="Bookman Old Style" pitchFamily="18" charset="0"/>
              </a:rPr>
            </a:br>
            <a:r>
              <a:rPr lang="en-US" sz="3200" b="1" dirty="0" smtClean="0">
                <a:latin typeface="Bookman Old Style" pitchFamily="18" charset="0"/>
              </a:rPr>
              <a:t>{</a:t>
            </a:r>
            <a:r>
              <a:rPr lang="en-US" sz="2000" b="1" dirty="0" smtClean="0">
                <a:latin typeface="Bookman Old Style" pitchFamily="18" charset="0"/>
              </a:rPr>
              <a:t>Corresponding Section 285, 286}</a:t>
            </a:r>
            <a:endParaRPr lang="en-US" sz="2000" dirty="0"/>
          </a:p>
        </p:txBody>
      </p:sp>
      <p:sp>
        <p:nvSpPr>
          <p:cNvPr id="3" name="Content Placeholder 2"/>
          <p:cNvSpPr>
            <a:spLocks noGrp="1"/>
          </p:cNvSpPr>
          <p:nvPr>
            <p:ph idx="1"/>
          </p:nvPr>
        </p:nvSpPr>
        <p:spPr>
          <a:xfrm>
            <a:off x="457200" y="1371600"/>
            <a:ext cx="8382000" cy="5257800"/>
          </a:xfrm>
        </p:spPr>
        <p:txBody>
          <a:bodyPr>
            <a:noAutofit/>
          </a:bodyPr>
          <a:lstStyle/>
          <a:p>
            <a:pPr marL="52388" indent="0">
              <a:buNone/>
            </a:pPr>
            <a:r>
              <a:rPr lang="en-US" sz="2000" b="1" dirty="0" smtClean="0">
                <a:latin typeface="Bookman Old Style" pitchFamily="18" charset="0"/>
              </a:rPr>
              <a:t>Continued……</a:t>
            </a:r>
          </a:p>
          <a:p>
            <a:pPr marL="509588" indent="-457200" algn="just">
              <a:buFont typeface="+mj-lt"/>
              <a:buAutoNum type="arabicPeriod" startAt="4"/>
            </a:pPr>
            <a:r>
              <a:rPr lang="en-US" sz="2400" dirty="0" smtClean="0">
                <a:latin typeface="Bookman Old Style" pitchFamily="18" charset="0"/>
              </a:rPr>
              <a:t>Whether Director (s) opting to participating through video conference is/are required to confirm. </a:t>
            </a:r>
          </a:p>
          <a:p>
            <a:pPr marL="509588" indent="-457200" algn="just">
              <a:buFont typeface="+mj-lt"/>
              <a:buAutoNum type="arabicPeriod" startAt="4"/>
            </a:pPr>
            <a:endParaRPr lang="en-US" sz="2400" dirty="0" smtClean="0">
              <a:latin typeface="Bookman Old Style" pitchFamily="18" charset="0"/>
            </a:endParaRPr>
          </a:p>
          <a:p>
            <a:pPr marL="509588" indent="-457200" algn="just">
              <a:buFont typeface="+mj-lt"/>
              <a:buAutoNum type="arabicPeriod" startAt="4"/>
            </a:pPr>
            <a:r>
              <a:rPr lang="en-US" sz="2400" dirty="0" smtClean="0">
                <a:latin typeface="Bookman Old Style" pitchFamily="18" charset="0"/>
              </a:rPr>
              <a:t>Which is the place of Board Meeting.</a:t>
            </a:r>
          </a:p>
          <a:p>
            <a:pPr marL="509588" indent="-457200" algn="just">
              <a:buFont typeface="+mj-lt"/>
              <a:buAutoNum type="arabicPeriod" startAt="4"/>
            </a:pPr>
            <a:endParaRPr lang="en-US" sz="2400" dirty="0" smtClean="0">
              <a:latin typeface="Bookman Old Style" pitchFamily="18" charset="0"/>
            </a:endParaRPr>
          </a:p>
          <a:p>
            <a:pPr marL="509588" indent="-457200" algn="just">
              <a:buFont typeface="+mj-lt"/>
              <a:buAutoNum type="arabicPeriod" startAt="4"/>
            </a:pPr>
            <a:r>
              <a:rPr lang="en-US" sz="2400" dirty="0" smtClean="0">
                <a:latin typeface="Bookman Old Style" pitchFamily="18" charset="0"/>
              </a:rPr>
              <a:t>At the end of the meeting the summary of the meeting proceedings shall be announced along with the names of Directors who have assented/dissented the from decisions</a:t>
            </a:r>
          </a:p>
          <a:p>
            <a:pPr marL="801688" indent="-736600">
              <a:buNone/>
            </a:pPr>
            <a:endParaRPr lang="en-US" sz="2200" dirty="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104106"/>
          </a:xfrm>
        </p:spPr>
        <p:txBody>
          <a:bodyPr>
            <a:noAutofit/>
          </a:bodyPr>
          <a:lstStyle/>
          <a:p>
            <a:pPr algn="ctr"/>
            <a:r>
              <a:rPr lang="en-US" sz="2400" b="1" dirty="0" smtClean="0">
                <a:latin typeface="Bookman Old Style" pitchFamily="18" charset="0"/>
              </a:rPr>
              <a:t>Section 185</a:t>
            </a:r>
            <a:r>
              <a:rPr lang="en-US" sz="4400" b="1" dirty="0" smtClean="0">
                <a:latin typeface="Bookman Old Style" pitchFamily="18" charset="0"/>
              </a:rPr>
              <a:t/>
            </a:r>
            <a:br>
              <a:rPr lang="en-US" sz="4400" b="1" dirty="0" smtClean="0">
                <a:latin typeface="Bookman Old Style" pitchFamily="18" charset="0"/>
              </a:rPr>
            </a:br>
            <a:r>
              <a:rPr lang="en-US" sz="3200" b="1" dirty="0" smtClean="0">
                <a:latin typeface="Bookman Old Style" pitchFamily="18" charset="0"/>
              </a:rPr>
              <a:t>Loan to Directors, etc</a:t>
            </a:r>
            <a:r>
              <a:rPr lang="en-US" sz="2000" b="1" dirty="0" smtClean="0">
                <a:latin typeface="Bookman Old Style" pitchFamily="18" charset="0"/>
              </a:rPr>
              <a:t/>
            </a:r>
            <a:br>
              <a:rPr lang="en-US" sz="20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295, 296}</a:t>
            </a:r>
            <a:endParaRPr lang="en-US" sz="3600" b="1" dirty="0">
              <a:latin typeface="Bookman Old Style" pitchFamily="18" charset="0"/>
            </a:endParaRPr>
          </a:p>
        </p:txBody>
      </p:sp>
      <p:sp>
        <p:nvSpPr>
          <p:cNvPr id="3" name="Content Placeholder 2"/>
          <p:cNvSpPr>
            <a:spLocks noGrp="1"/>
          </p:cNvSpPr>
          <p:nvPr>
            <p:ph idx="1"/>
          </p:nvPr>
        </p:nvSpPr>
        <p:spPr>
          <a:xfrm>
            <a:off x="381000" y="1524000"/>
            <a:ext cx="8458200" cy="5105400"/>
          </a:xfrm>
        </p:spPr>
        <p:txBody>
          <a:bodyPr>
            <a:normAutofit/>
          </a:bodyPr>
          <a:lstStyle/>
          <a:p>
            <a:pPr>
              <a:buNone/>
            </a:pPr>
            <a:endParaRPr lang="en-US" sz="2400" b="1" i="1" u="sng" dirty="0" smtClean="0">
              <a:latin typeface="Bookman Old Style" pitchFamily="18" charset="0"/>
            </a:endParaRPr>
          </a:p>
          <a:p>
            <a:pPr>
              <a:buNone/>
            </a:pPr>
            <a:r>
              <a:rPr lang="en-US" sz="2400" b="1" i="1" u="sng" dirty="0" smtClean="0">
                <a:latin typeface="Bookman Old Style" pitchFamily="18" charset="0"/>
              </a:rPr>
              <a:t>185 (2):</a:t>
            </a:r>
          </a:p>
          <a:p>
            <a:r>
              <a:rPr lang="en-US" sz="2400" b="1" dirty="0" smtClean="0">
                <a:latin typeface="Bookman Old Style" pitchFamily="18" charset="0"/>
              </a:rPr>
              <a:t>Contravention and penalty:</a:t>
            </a:r>
          </a:p>
          <a:p>
            <a:endParaRPr lang="en-US" sz="900" b="1" dirty="0" smtClean="0">
              <a:latin typeface="Bookman Old Style" pitchFamily="18" charset="0"/>
            </a:endParaRPr>
          </a:p>
          <a:p>
            <a:pPr marL="447675" indent="-393700" algn="just">
              <a:buNone/>
            </a:pPr>
            <a:r>
              <a:rPr lang="en-US" sz="2400" b="1" dirty="0" smtClean="0">
                <a:latin typeface="Bookman Old Style" pitchFamily="18" charset="0"/>
              </a:rPr>
              <a:t> - Company: </a:t>
            </a:r>
            <a:r>
              <a:rPr lang="en-US" sz="2400" dirty="0" smtClean="0">
                <a:latin typeface="Bookman Old Style" pitchFamily="18" charset="0"/>
              </a:rPr>
              <a:t>punishable with Rs.5 Lakh to 25 Lakh</a:t>
            </a:r>
          </a:p>
          <a:p>
            <a:pPr algn="just">
              <a:buNone/>
            </a:pPr>
            <a:endParaRPr lang="en-US" sz="2400" dirty="0" smtClean="0">
              <a:latin typeface="Bookman Old Style" pitchFamily="18" charset="0"/>
            </a:endParaRPr>
          </a:p>
          <a:p>
            <a:pPr marL="393700" indent="-339725" algn="just">
              <a:buNone/>
            </a:pPr>
            <a:r>
              <a:rPr lang="en-US" sz="2400" dirty="0" smtClean="0">
                <a:latin typeface="Bookman Old Style" pitchFamily="18" charset="0"/>
              </a:rPr>
              <a:t> </a:t>
            </a:r>
            <a:r>
              <a:rPr lang="en-US" sz="2400" b="1" dirty="0" smtClean="0">
                <a:latin typeface="Bookman Old Style" pitchFamily="18" charset="0"/>
              </a:rPr>
              <a:t>- Director/Person in default: </a:t>
            </a:r>
            <a:r>
              <a:rPr lang="en-US" sz="2400" dirty="0" smtClean="0">
                <a:latin typeface="Bookman Old Style" pitchFamily="18" charset="0"/>
              </a:rPr>
              <a:t>punishable with imprisonment of 6 months or with fine of Rs.5 </a:t>
            </a:r>
            <a:r>
              <a:rPr lang="en-US" sz="2400" dirty="0" err="1" smtClean="0">
                <a:latin typeface="Bookman Old Style" pitchFamily="18" charset="0"/>
              </a:rPr>
              <a:t>lakh</a:t>
            </a:r>
            <a:r>
              <a:rPr lang="en-US" sz="2400" dirty="0" smtClean="0">
                <a:latin typeface="Bookman Old Style" pitchFamily="18" charset="0"/>
              </a:rPr>
              <a:t> to 25 </a:t>
            </a:r>
            <a:r>
              <a:rPr lang="en-US" sz="2400" dirty="0" err="1" smtClean="0">
                <a:latin typeface="Bookman Old Style" pitchFamily="18" charset="0"/>
              </a:rPr>
              <a:t>lakh</a:t>
            </a:r>
            <a:r>
              <a:rPr lang="en-US" sz="2400" dirty="0" smtClean="0">
                <a:latin typeface="Bookman Old Style" pitchFamily="18" charset="0"/>
              </a:rPr>
              <a:t> or with both. </a:t>
            </a:r>
          </a:p>
          <a:p>
            <a:pPr>
              <a:buNone/>
            </a:pPr>
            <a:endParaRPr lang="en-US" sz="2400" b="1" i="1" u="sng" dirty="0" smtClean="0">
              <a:latin typeface="Bookman Old Style" pitchFamily="18" charset="0"/>
            </a:endParaRPr>
          </a:p>
          <a:p>
            <a:pPr>
              <a:buNone/>
            </a:pPr>
            <a:endParaRPr lang="en-US" sz="2400" dirty="0" smtClean="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104106"/>
          </a:xfrm>
        </p:spPr>
        <p:txBody>
          <a:bodyPr>
            <a:noAutofit/>
          </a:bodyPr>
          <a:lstStyle/>
          <a:p>
            <a:pPr algn="ctr"/>
            <a:r>
              <a:rPr lang="en-US" sz="2400" b="1" dirty="0" smtClean="0">
                <a:latin typeface="Bookman Old Style" pitchFamily="18" charset="0"/>
              </a:rPr>
              <a:t>Section 185</a:t>
            </a:r>
            <a:r>
              <a:rPr lang="en-US" sz="4400" b="1" dirty="0" smtClean="0">
                <a:latin typeface="Bookman Old Style" pitchFamily="18" charset="0"/>
              </a:rPr>
              <a:t/>
            </a:r>
            <a:br>
              <a:rPr lang="en-US" sz="4400" b="1" dirty="0" smtClean="0">
                <a:latin typeface="Bookman Old Style" pitchFamily="18" charset="0"/>
              </a:rPr>
            </a:br>
            <a:r>
              <a:rPr lang="en-US" sz="3200" b="1" dirty="0" smtClean="0">
                <a:latin typeface="Bookman Old Style" pitchFamily="18" charset="0"/>
              </a:rPr>
              <a:t>Loan to Directors, etc</a:t>
            </a:r>
            <a:r>
              <a:rPr lang="en-US" sz="2000" b="1" dirty="0" smtClean="0">
                <a:latin typeface="Bookman Old Style" pitchFamily="18" charset="0"/>
              </a:rPr>
              <a:t/>
            </a:r>
            <a:br>
              <a:rPr lang="en-US" sz="20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295, 296}</a:t>
            </a:r>
            <a:endParaRPr lang="en-US" sz="3600" b="1" dirty="0">
              <a:latin typeface="Bookman Old Style" pitchFamily="18" charset="0"/>
            </a:endParaRPr>
          </a:p>
        </p:txBody>
      </p:sp>
      <p:sp>
        <p:nvSpPr>
          <p:cNvPr id="3" name="Content Placeholder 2"/>
          <p:cNvSpPr>
            <a:spLocks noGrp="1"/>
          </p:cNvSpPr>
          <p:nvPr>
            <p:ph idx="1"/>
          </p:nvPr>
        </p:nvSpPr>
        <p:spPr>
          <a:xfrm>
            <a:off x="381000" y="1524000"/>
            <a:ext cx="8458200" cy="5105400"/>
          </a:xfrm>
        </p:spPr>
        <p:txBody>
          <a:bodyPr>
            <a:normAutofit lnSpcReduction="10000"/>
          </a:bodyPr>
          <a:lstStyle/>
          <a:p>
            <a:pPr>
              <a:buNone/>
            </a:pPr>
            <a:endParaRPr lang="en-US" sz="2400" b="1" i="1" u="sng" dirty="0" smtClean="0">
              <a:latin typeface="Bookman Old Style" pitchFamily="18" charset="0"/>
            </a:endParaRPr>
          </a:p>
          <a:p>
            <a:r>
              <a:rPr lang="en-US" sz="2400" b="1" i="1" u="sng" dirty="0" smtClean="0">
                <a:latin typeface="Bookman Old Style" pitchFamily="18" charset="0"/>
              </a:rPr>
              <a:t>Other Aspects/New Aspects:</a:t>
            </a:r>
          </a:p>
          <a:p>
            <a:endParaRPr lang="en-US" sz="1600" dirty="0" smtClean="0">
              <a:latin typeface="Bookman Old Style" pitchFamily="18" charset="0"/>
            </a:endParaRPr>
          </a:p>
          <a:p>
            <a:pPr algn="just">
              <a:buFont typeface="Wingdings" pitchFamily="2" charset="2"/>
              <a:buChar char="ü"/>
            </a:pPr>
            <a:r>
              <a:rPr lang="en-US" sz="2400" dirty="0" smtClean="0">
                <a:latin typeface="Bookman Old Style" pitchFamily="18" charset="0"/>
              </a:rPr>
              <a:t>Provisions of this Section is applicable to both private company as well as public company.</a:t>
            </a:r>
          </a:p>
          <a:p>
            <a:pPr algn="just">
              <a:buNone/>
            </a:pPr>
            <a:endParaRPr lang="en-US" sz="1100" dirty="0" smtClean="0">
              <a:latin typeface="Bookman Old Style" pitchFamily="18" charset="0"/>
            </a:endParaRPr>
          </a:p>
          <a:p>
            <a:pPr algn="just">
              <a:buFont typeface="Wingdings" pitchFamily="2" charset="2"/>
              <a:buChar char="ü"/>
            </a:pPr>
            <a:r>
              <a:rPr lang="en-US" sz="2400" dirty="0" smtClean="0">
                <a:latin typeface="Bookman Old Style" pitchFamily="18" charset="0"/>
              </a:rPr>
              <a:t>The requirement of permission of Central Government for giving loan to Director as required under the Companies Act, 1956 has been dispensed with.</a:t>
            </a:r>
          </a:p>
          <a:p>
            <a:pPr algn="just">
              <a:buNone/>
            </a:pPr>
            <a:endParaRPr lang="en-US" sz="1100" dirty="0" smtClean="0">
              <a:latin typeface="Bookman Old Style" pitchFamily="18" charset="0"/>
            </a:endParaRPr>
          </a:p>
          <a:p>
            <a:pPr algn="just">
              <a:buFont typeface="Wingdings" pitchFamily="2" charset="2"/>
              <a:buChar char="ü"/>
            </a:pPr>
            <a:r>
              <a:rPr lang="en-US" sz="2400" dirty="0" smtClean="0">
                <a:latin typeface="Bookman Old Style" pitchFamily="18" charset="0"/>
              </a:rPr>
              <a:t>The exemption given to loan/guarantee/security granted or provided by any Holding Company to its Subsidiary or the exemption given to Private Company has been dispensed with.</a:t>
            </a:r>
          </a:p>
        </p:txBody>
      </p:sp>
    </p:spTree>
  </p:cSld>
  <p:clrMapOvr>
    <a:masterClrMapping/>
  </p:clrMapOvr>
  <p:transition spd="slow">
    <p:newsflash/>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875506"/>
          </a:xfrm>
        </p:spPr>
        <p:txBody>
          <a:bodyPr>
            <a:noAutofit/>
          </a:bodyPr>
          <a:lstStyle/>
          <a:p>
            <a:pPr algn="ctr"/>
            <a:r>
              <a:rPr lang="en-US" sz="2400" b="1" dirty="0" smtClean="0">
                <a:latin typeface="Bookman Old Style" pitchFamily="18" charset="0"/>
              </a:rPr>
              <a:t>Section 186</a:t>
            </a:r>
            <a:r>
              <a:rPr lang="en-US" sz="4400" b="1" dirty="0" smtClean="0">
                <a:latin typeface="Bookman Old Style" pitchFamily="18" charset="0"/>
              </a:rPr>
              <a:t/>
            </a:r>
            <a:br>
              <a:rPr lang="en-US" sz="4400" b="1" dirty="0" smtClean="0">
                <a:latin typeface="Bookman Old Style" pitchFamily="18" charset="0"/>
              </a:rPr>
            </a:br>
            <a:r>
              <a:rPr lang="en-US" sz="2800" b="1" dirty="0" smtClean="0">
                <a:latin typeface="Bookman Old Style" pitchFamily="18" charset="0"/>
              </a:rPr>
              <a:t>Loan and investment by Company</a:t>
            </a:r>
            <a:r>
              <a:rPr lang="en-US" sz="2000" b="1" dirty="0" smtClean="0">
                <a:latin typeface="Bookman Old Style" pitchFamily="18" charset="0"/>
              </a:rPr>
              <a:t/>
            </a:r>
            <a:br>
              <a:rPr lang="en-US" sz="20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372A}</a:t>
            </a:r>
            <a:endParaRPr lang="en-US" sz="3600" b="1" dirty="0">
              <a:latin typeface="Bookman Old Style" pitchFamily="18" charset="0"/>
            </a:endParaRPr>
          </a:p>
        </p:txBody>
      </p:sp>
      <p:sp>
        <p:nvSpPr>
          <p:cNvPr id="3" name="Content Placeholder 2"/>
          <p:cNvSpPr>
            <a:spLocks noGrp="1"/>
          </p:cNvSpPr>
          <p:nvPr>
            <p:ph idx="1"/>
          </p:nvPr>
        </p:nvSpPr>
        <p:spPr>
          <a:xfrm>
            <a:off x="228600" y="1447800"/>
            <a:ext cx="8534400" cy="5007008"/>
          </a:xfrm>
        </p:spPr>
        <p:txBody>
          <a:bodyPr>
            <a:normAutofit/>
          </a:bodyPr>
          <a:lstStyle/>
          <a:p>
            <a:pPr>
              <a:buNone/>
            </a:pPr>
            <a:r>
              <a:rPr lang="en-US" sz="2400" b="1" i="1" u="sng" dirty="0" smtClean="0">
                <a:latin typeface="Bookman Old Style" pitchFamily="18" charset="0"/>
              </a:rPr>
              <a:t>186 (1):</a:t>
            </a:r>
          </a:p>
          <a:p>
            <a:pPr>
              <a:buNone/>
            </a:pPr>
            <a:endParaRPr lang="en-US" sz="2400" b="1" i="1" u="sng" dirty="0" smtClean="0">
              <a:latin typeface="Bookman Old Style" pitchFamily="18" charset="0"/>
            </a:endParaRPr>
          </a:p>
          <a:p>
            <a:pPr algn="just"/>
            <a:r>
              <a:rPr lang="en-US" sz="2400" dirty="0" smtClean="0">
                <a:latin typeface="Bookman Old Style" pitchFamily="18" charset="0"/>
              </a:rPr>
              <a:t>A company can make investment through not more than 2 layers of investment companies.</a:t>
            </a:r>
          </a:p>
          <a:p>
            <a:pPr algn="just"/>
            <a:endParaRPr lang="en-US" sz="2400" dirty="0" smtClean="0">
              <a:latin typeface="Bookman Old Style" pitchFamily="18" charset="0"/>
            </a:endParaRPr>
          </a:p>
          <a:p>
            <a:pPr algn="just"/>
            <a:r>
              <a:rPr lang="en-US" sz="2400" dirty="0" smtClean="0">
                <a:latin typeface="Bookman Old Style" pitchFamily="18" charset="0"/>
              </a:rPr>
              <a:t>Acquiring a company incorporate outside India and such company has investment subsidiaries beyond two layers as per laws of its home country.</a:t>
            </a:r>
          </a:p>
          <a:p>
            <a:pPr algn="just"/>
            <a:r>
              <a:rPr lang="en-US" sz="2400" dirty="0" smtClean="0">
                <a:latin typeface="Bookman Old Style" pitchFamily="18" charset="0"/>
              </a:rPr>
              <a:t>A subsidiary company having any investment subsidiary for meeting statutory requirements.</a:t>
            </a:r>
          </a:p>
          <a:p>
            <a:pPr algn="just"/>
            <a:endParaRPr lang="en-US" sz="2400" dirty="0" smtClean="0">
              <a:latin typeface="Bookman Old Style" pitchFamily="18" charset="0"/>
            </a:endParaRPr>
          </a:p>
          <a:p>
            <a:endParaRPr lang="en-US" sz="1200" dirty="0" smtClean="0">
              <a:latin typeface="Bookman Old Style" pitchFamily="18" charset="0"/>
            </a:endParaRPr>
          </a:p>
          <a:p>
            <a:pPr>
              <a:buNone/>
            </a:pPr>
            <a:endParaRPr lang="en-US" sz="2400" dirty="0" smtClean="0">
              <a:latin typeface="Bookman Old Style" pitchFamily="18" charset="0"/>
            </a:endParaRPr>
          </a:p>
          <a:p>
            <a:pPr>
              <a:buNone/>
            </a:pPr>
            <a:endParaRPr lang="en-US" sz="2400" b="1" i="1" u="sng" dirty="0" smtClean="0">
              <a:latin typeface="Bookman Old Style" pitchFamily="18" charset="0"/>
            </a:endParaRPr>
          </a:p>
          <a:p>
            <a:pPr>
              <a:buNone/>
            </a:pPr>
            <a:endParaRPr lang="en-US" sz="2400" dirty="0" smtClean="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875506"/>
          </a:xfrm>
        </p:spPr>
        <p:txBody>
          <a:bodyPr>
            <a:noAutofit/>
          </a:bodyPr>
          <a:lstStyle/>
          <a:p>
            <a:pPr algn="ctr"/>
            <a:r>
              <a:rPr lang="en-US" sz="2400" b="1" dirty="0" smtClean="0">
                <a:latin typeface="Bookman Old Style" pitchFamily="18" charset="0"/>
              </a:rPr>
              <a:t>Section 186</a:t>
            </a:r>
            <a:r>
              <a:rPr lang="en-US" sz="4400" b="1" dirty="0" smtClean="0">
                <a:latin typeface="Bookman Old Style" pitchFamily="18" charset="0"/>
              </a:rPr>
              <a:t/>
            </a:r>
            <a:br>
              <a:rPr lang="en-US" sz="4400" b="1" dirty="0" smtClean="0">
                <a:latin typeface="Bookman Old Style" pitchFamily="18" charset="0"/>
              </a:rPr>
            </a:br>
            <a:r>
              <a:rPr lang="en-US" sz="2800" b="1" dirty="0" smtClean="0">
                <a:latin typeface="Bookman Old Style" pitchFamily="18" charset="0"/>
              </a:rPr>
              <a:t>Loan and investment by Company</a:t>
            </a:r>
            <a:br>
              <a:rPr lang="en-US" sz="28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372A}</a:t>
            </a:r>
            <a:endParaRPr lang="en-US" sz="3600" b="1" dirty="0">
              <a:latin typeface="Bookman Old Style" pitchFamily="18" charset="0"/>
            </a:endParaRPr>
          </a:p>
        </p:txBody>
      </p:sp>
      <p:sp>
        <p:nvSpPr>
          <p:cNvPr id="3" name="Content Placeholder 2"/>
          <p:cNvSpPr>
            <a:spLocks noGrp="1"/>
          </p:cNvSpPr>
          <p:nvPr>
            <p:ph idx="1"/>
          </p:nvPr>
        </p:nvSpPr>
        <p:spPr>
          <a:xfrm>
            <a:off x="228600" y="1447800"/>
            <a:ext cx="8610600" cy="5105400"/>
          </a:xfrm>
        </p:spPr>
        <p:txBody>
          <a:bodyPr>
            <a:noAutofit/>
          </a:bodyPr>
          <a:lstStyle/>
          <a:p>
            <a:pPr>
              <a:buNone/>
            </a:pPr>
            <a:r>
              <a:rPr lang="en-US" sz="2400" b="1" i="1" u="sng" dirty="0" smtClean="0">
                <a:latin typeface="Bookman Old Style" pitchFamily="18" charset="0"/>
              </a:rPr>
              <a:t>186 (2):</a:t>
            </a:r>
          </a:p>
          <a:p>
            <a:r>
              <a:rPr lang="en-US" sz="2400" b="1" dirty="0" smtClean="0">
                <a:latin typeface="Bookman Old Style" pitchFamily="18" charset="0"/>
              </a:rPr>
              <a:t>Limit:</a:t>
            </a:r>
          </a:p>
          <a:p>
            <a:pPr>
              <a:buNone/>
            </a:pPr>
            <a:endParaRPr lang="en-US" sz="100" b="1" dirty="0" smtClean="0">
              <a:latin typeface="Bookman Old Style" pitchFamily="18" charset="0"/>
            </a:endParaRPr>
          </a:p>
          <a:p>
            <a:pPr>
              <a:buNone/>
            </a:pPr>
            <a:r>
              <a:rPr lang="en-US" sz="2400" dirty="0" smtClean="0">
                <a:latin typeface="Bookman Old Style" pitchFamily="18" charset="0"/>
              </a:rPr>
              <a:t>A company shall not:</a:t>
            </a:r>
          </a:p>
          <a:p>
            <a:pPr>
              <a:buNone/>
            </a:pPr>
            <a:endParaRPr lang="en-US" sz="1100" dirty="0" smtClean="0">
              <a:latin typeface="Bookman Old Style" pitchFamily="18" charset="0"/>
            </a:endParaRPr>
          </a:p>
          <a:p>
            <a:pPr>
              <a:buFont typeface="Wingdings" pitchFamily="2" charset="2"/>
              <a:buChar char="ü"/>
            </a:pPr>
            <a:r>
              <a:rPr lang="en-US" sz="2400" dirty="0" smtClean="0">
                <a:latin typeface="Bookman Old Style" pitchFamily="18" charset="0"/>
              </a:rPr>
              <a:t>Give loan to any person/body corporate;</a:t>
            </a:r>
          </a:p>
          <a:p>
            <a:pPr algn="just">
              <a:buFont typeface="Wingdings" pitchFamily="2" charset="2"/>
              <a:buChar char="ü"/>
            </a:pPr>
            <a:r>
              <a:rPr lang="en-US" sz="2400" dirty="0" smtClean="0">
                <a:latin typeface="Bookman Old Style" pitchFamily="18" charset="0"/>
              </a:rPr>
              <a:t>Give any guarantee/provide security in connection with any loan  to any body corporate; and</a:t>
            </a:r>
          </a:p>
          <a:p>
            <a:pPr algn="just">
              <a:buFont typeface="Wingdings" pitchFamily="2" charset="2"/>
              <a:buChar char="ü"/>
            </a:pPr>
            <a:r>
              <a:rPr lang="en-US" sz="2400" dirty="0" smtClean="0">
                <a:latin typeface="Bookman Old Style" pitchFamily="18" charset="0"/>
              </a:rPr>
              <a:t>Acquire by way of subscription, purchase or otherwise, the securities of other body corporate;</a:t>
            </a:r>
          </a:p>
          <a:p>
            <a:pPr>
              <a:buFont typeface="Wingdings" pitchFamily="2" charset="2"/>
              <a:buChar char="ü"/>
            </a:pPr>
            <a:endParaRPr lang="en-US" sz="1100" dirty="0" smtClean="0">
              <a:latin typeface="Bookman Old Style" pitchFamily="18" charset="0"/>
            </a:endParaRPr>
          </a:p>
          <a:p>
            <a:pPr marL="52388" indent="12700" algn="just">
              <a:buNone/>
            </a:pPr>
            <a:r>
              <a:rPr lang="en-US" sz="2400" dirty="0" smtClean="0">
                <a:latin typeface="Bookman Old Style" pitchFamily="18" charset="0"/>
              </a:rPr>
              <a:t>exceeding 60% of paid capital, free reserves and security premium account or 100% of free reserves and security premium account </a:t>
            </a:r>
            <a:r>
              <a:rPr lang="en-US" sz="2400" b="1" dirty="0" smtClean="0">
                <a:latin typeface="Bookman Old Style" pitchFamily="18" charset="0"/>
              </a:rPr>
              <a:t>whichever is more</a:t>
            </a:r>
          </a:p>
          <a:p>
            <a:endParaRPr lang="en-US" sz="2400" dirty="0" smtClean="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875506"/>
          </a:xfrm>
        </p:spPr>
        <p:txBody>
          <a:bodyPr>
            <a:noAutofit/>
          </a:bodyPr>
          <a:lstStyle/>
          <a:p>
            <a:pPr algn="ctr"/>
            <a:r>
              <a:rPr lang="en-US" sz="2400" b="1" dirty="0" smtClean="0">
                <a:latin typeface="Bookman Old Style" pitchFamily="18" charset="0"/>
              </a:rPr>
              <a:t>Section 186</a:t>
            </a:r>
            <a:r>
              <a:rPr lang="en-US" sz="4400" b="1" dirty="0" smtClean="0">
                <a:latin typeface="Bookman Old Style" pitchFamily="18" charset="0"/>
              </a:rPr>
              <a:t/>
            </a:r>
            <a:br>
              <a:rPr lang="en-US" sz="4400" b="1" dirty="0" smtClean="0">
                <a:latin typeface="Bookman Old Style" pitchFamily="18" charset="0"/>
              </a:rPr>
            </a:br>
            <a:r>
              <a:rPr lang="en-US" sz="2800" b="1" dirty="0" smtClean="0">
                <a:latin typeface="Bookman Old Style" pitchFamily="18" charset="0"/>
              </a:rPr>
              <a:t>Loan and investment by Company</a:t>
            </a:r>
            <a:r>
              <a:rPr lang="en-US" sz="2400" b="1" dirty="0" smtClean="0">
                <a:latin typeface="Bookman Old Style" pitchFamily="18" charset="0"/>
              </a:rPr>
              <a:t/>
            </a:r>
            <a:br>
              <a:rPr lang="en-US" sz="24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372A}</a:t>
            </a:r>
            <a:endParaRPr lang="en-US" sz="3600" b="1" dirty="0">
              <a:latin typeface="Bookman Old Style" pitchFamily="18" charset="0"/>
            </a:endParaRPr>
          </a:p>
        </p:txBody>
      </p:sp>
      <p:sp>
        <p:nvSpPr>
          <p:cNvPr id="3" name="Content Placeholder 2"/>
          <p:cNvSpPr>
            <a:spLocks noGrp="1"/>
          </p:cNvSpPr>
          <p:nvPr>
            <p:ph idx="1"/>
          </p:nvPr>
        </p:nvSpPr>
        <p:spPr>
          <a:xfrm>
            <a:off x="228600" y="1447800"/>
            <a:ext cx="8686800" cy="5105400"/>
          </a:xfrm>
        </p:spPr>
        <p:txBody>
          <a:bodyPr>
            <a:noAutofit/>
          </a:bodyPr>
          <a:lstStyle/>
          <a:p>
            <a:pPr>
              <a:buNone/>
            </a:pPr>
            <a:r>
              <a:rPr lang="en-US" sz="2400" b="1" i="1" u="sng" dirty="0" smtClean="0">
                <a:latin typeface="Bookman Old Style" pitchFamily="18" charset="0"/>
              </a:rPr>
              <a:t>186 (3): Providing Loan etc., exceeding limit:</a:t>
            </a:r>
          </a:p>
          <a:p>
            <a:pPr marL="107950" indent="-42863" algn="just">
              <a:buNone/>
            </a:pPr>
            <a:r>
              <a:rPr lang="en-US" sz="2400" dirty="0" smtClean="0">
                <a:latin typeface="Bookman Old Style" pitchFamily="18" charset="0"/>
              </a:rPr>
              <a:t>Prior approval (Special resolution) at general meeting is required.</a:t>
            </a:r>
          </a:p>
          <a:p>
            <a:pPr algn="just">
              <a:buNone/>
            </a:pPr>
            <a:endParaRPr lang="en-US" sz="700" dirty="0" smtClean="0">
              <a:latin typeface="Bookman Old Style" pitchFamily="18" charset="0"/>
            </a:endParaRPr>
          </a:p>
          <a:p>
            <a:pPr algn="just">
              <a:buNone/>
            </a:pPr>
            <a:endParaRPr lang="en-US" sz="700" dirty="0" smtClean="0">
              <a:latin typeface="Bookman Old Style" pitchFamily="18" charset="0"/>
            </a:endParaRPr>
          </a:p>
          <a:p>
            <a:pPr>
              <a:buNone/>
            </a:pPr>
            <a:r>
              <a:rPr lang="en-US" sz="2400" b="1" i="1" u="sng" dirty="0" smtClean="0">
                <a:latin typeface="Bookman Old Style" pitchFamily="18" charset="0"/>
              </a:rPr>
              <a:t>186 (4): Disclosure:</a:t>
            </a:r>
          </a:p>
          <a:p>
            <a:pPr marL="107950" indent="-42863" algn="just">
              <a:buNone/>
            </a:pPr>
            <a:r>
              <a:rPr lang="en-US" sz="2400" dirty="0" smtClean="0">
                <a:latin typeface="Bookman Old Style" pitchFamily="18" charset="0"/>
              </a:rPr>
              <a:t>Disclosure in financial statements to be made about the loan/guarantee/security given.</a:t>
            </a:r>
          </a:p>
          <a:p>
            <a:pPr>
              <a:buNone/>
            </a:pPr>
            <a:endParaRPr lang="en-US" sz="1100" dirty="0" smtClean="0">
              <a:latin typeface="Bookman Old Style" pitchFamily="18" charset="0"/>
            </a:endParaRPr>
          </a:p>
          <a:p>
            <a:pPr>
              <a:buNone/>
            </a:pPr>
            <a:r>
              <a:rPr lang="en-US" sz="2400" b="1" i="1" u="sng" dirty="0" smtClean="0">
                <a:latin typeface="Bookman Old Style" pitchFamily="18" charset="0"/>
              </a:rPr>
              <a:t>186 (5): Unanimous Consent and Prior Approval:</a:t>
            </a:r>
          </a:p>
          <a:p>
            <a:pPr marL="53975" indent="11113" algn="just">
              <a:buNone/>
            </a:pPr>
            <a:r>
              <a:rPr lang="en-US" sz="2400" dirty="0" smtClean="0">
                <a:latin typeface="Bookman Old Style" pitchFamily="18" charset="0"/>
              </a:rPr>
              <a:t>Unanimous consent of the Board and Prior approval of the public financial corporation is required for providing loan/guarantee/security under this section.</a:t>
            </a:r>
          </a:p>
          <a:p>
            <a:pPr>
              <a:buNone/>
            </a:pPr>
            <a:endParaRPr lang="en-US" sz="2400" dirty="0" smtClean="0">
              <a:latin typeface="Bookman Old Style" pitchFamily="18" charset="0"/>
            </a:endParaRPr>
          </a:p>
          <a:p>
            <a:endParaRPr lang="en-US" sz="2400" dirty="0" smtClean="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799306"/>
          </a:xfrm>
        </p:spPr>
        <p:txBody>
          <a:bodyPr>
            <a:noAutofit/>
          </a:bodyPr>
          <a:lstStyle/>
          <a:p>
            <a:pPr algn="ctr"/>
            <a:r>
              <a:rPr lang="en-US" sz="2400" b="1" dirty="0" smtClean="0">
                <a:latin typeface="Bookman Old Style" pitchFamily="18" charset="0"/>
              </a:rPr>
              <a:t>Section 186</a:t>
            </a:r>
            <a:r>
              <a:rPr lang="en-US" sz="4400" b="1" dirty="0" smtClean="0">
                <a:latin typeface="Bookman Old Style" pitchFamily="18" charset="0"/>
              </a:rPr>
              <a:t/>
            </a:r>
            <a:br>
              <a:rPr lang="en-US" sz="4400" b="1" dirty="0" smtClean="0">
                <a:latin typeface="Bookman Old Style" pitchFamily="18" charset="0"/>
              </a:rPr>
            </a:br>
            <a:r>
              <a:rPr lang="en-US" sz="3200" b="1" dirty="0" smtClean="0">
                <a:latin typeface="Bookman Old Style" pitchFamily="18" charset="0"/>
              </a:rPr>
              <a:t>Loan and investment by Company</a:t>
            </a:r>
            <a:r>
              <a:rPr lang="en-US" sz="2400" b="1" dirty="0" smtClean="0">
                <a:latin typeface="Bookman Old Style" pitchFamily="18" charset="0"/>
              </a:rPr>
              <a:t/>
            </a:r>
            <a:br>
              <a:rPr lang="en-US" sz="24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372A}</a:t>
            </a:r>
            <a:endParaRPr lang="en-US" sz="3600" b="1" dirty="0">
              <a:latin typeface="Bookman Old Style" pitchFamily="18" charset="0"/>
            </a:endParaRPr>
          </a:p>
        </p:txBody>
      </p:sp>
      <p:sp>
        <p:nvSpPr>
          <p:cNvPr id="3" name="Content Placeholder 2"/>
          <p:cNvSpPr>
            <a:spLocks noGrp="1"/>
          </p:cNvSpPr>
          <p:nvPr>
            <p:ph idx="1"/>
          </p:nvPr>
        </p:nvSpPr>
        <p:spPr>
          <a:xfrm>
            <a:off x="228600" y="1371600"/>
            <a:ext cx="8915400" cy="5257800"/>
          </a:xfrm>
        </p:spPr>
        <p:txBody>
          <a:bodyPr>
            <a:normAutofit fontScale="92500"/>
          </a:bodyPr>
          <a:lstStyle/>
          <a:p>
            <a:pPr>
              <a:buNone/>
            </a:pPr>
            <a:r>
              <a:rPr lang="en-US" sz="2400" b="1" i="1" u="sng" dirty="0" smtClean="0">
                <a:latin typeface="Bookman Old Style" pitchFamily="18" charset="0"/>
              </a:rPr>
              <a:t>186 (6):</a:t>
            </a:r>
          </a:p>
          <a:p>
            <a:pPr algn="just"/>
            <a:r>
              <a:rPr lang="en-US" sz="2400" dirty="0" smtClean="0">
                <a:latin typeface="Bookman Old Style" pitchFamily="18" charset="0"/>
              </a:rPr>
              <a:t>Following Companies shall not take inter-corporate loan or deposits exceeding the limit as may be prescribed:</a:t>
            </a:r>
          </a:p>
          <a:p>
            <a:pPr>
              <a:buNone/>
            </a:pPr>
            <a:endParaRPr lang="en-US" sz="900" dirty="0" smtClean="0">
              <a:latin typeface="Bookman Old Style" pitchFamily="18" charset="0"/>
            </a:endParaRPr>
          </a:p>
          <a:p>
            <a:pPr>
              <a:buFont typeface="Wingdings" pitchFamily="2" charset="2"/>
              <a:buChar char="ü"/>
            </a:pPr>
            <a:r>
              <a:rPr lang="en-US" sz="2400" dirty="0" smtClean="0">
                <a:latin typeface="Bookman Old Style" pitchFamily="18" charset="0"/>
              </a:rPr>
              <a:t>Companies registered under SEBI Act, 1992</a:t>
            </a:r>
          </a:p>
          <a:p>
            <a:pPr algn="just">
              <a:buFont typeface="Wingdings" pitchFamily="2" charset="2"/>
              <a:buChar char="ü"/>
            </a:pPr>
            <a:r>
              <a:rPr lang="en-US" sz="2400" dirty="0" smtClean="0">
                <a:latin typeface="Bookman Old Style" pitchFamily="18" charset="0"/>
              </a:rPr>
              <a:t>Such companies as may be notified by the Government</a:t>
            </a:r>
          </a:p>
          <a:p>
            <a:pPr algn="just">
              <a:buNone/>
            </a:pPr>
            <a:endParaRPr lang="en-US" sz="1400" dirty="0" smtClean="0">
              <a:latin typeface="Bookman Old Style" pitchFamily="18" charset="0"/>
            </a:endParaRPr>
          </a:p>
          <a:p>
            <a:pPr>
              <a:buNone/>
            </a:pPr>
            <a:r>
              <a:rPr lang="en-US" sz="2400" b="1" dirty="0" smtClean="0">
                <a:latin typeface="Bookman Old Style" pitchFamily="18" charset="0"/>
              </a:rPr>
              <a:t>186 (7) &amp; (8):</a:t>
            </a:r>
          </a:p>
          <a:p>
            <a:pPr algn="just"/>
            <a:r>
              <a:rPr lang="en-US" sz="2400" dirty="0" smtClean="0">
                <a:latin typeface="Bookman Old Style" pitchFamily="18" charset="0"/>
              </a:rPr>
              <a:t>Loan can’t be given at a rate of interest lower than prevailing yield of 1 year, 3 year, 5 year or 10 year Government Security closest to the tenor of the loan</a:t>
            </a:r>
          </a:p>
          <a:p>
            <a:endParaRPr lang="en-US" sz="1050" dirty="0" smtClean="0">
              <a:latin typeface="Bookman Old Style" pitchFamily="18" charset="0"/>
            </a:endParaRPr>
          </a:p>
          <a:p>
            <a:pPr algn="just"/>
            <a:r>
              <a:rPr lang="en-US" sz="2400" dirty="0" smtClean="0">
                <a:latin typeface="Bookman Old Style" pitchFamily="18" charset="0"/>
              </a:rPr>
              <a:t>Company defaulting in payment of any deposit or interest thereon, can not give or provide  any loan/Security/Guarantee.</a:t>
            </a:r>
          </a:p>
          <a:p>
            <a:endParaRPr lang="en-US" sz="2400" dirty="0" smtClean="0">
              <a:latin typeface="Bookman Old Style" pitchFamily="18" charset="0"/>
            </a:endParaRPr>
          </a:p>
          <a:p>
            <a:pPr>
              <a:buNone/>
            </a:pPr>
            <a:endParaRPr lang="en-US" sz="2400" dirty="0" smtClean="0">
              <a:latin typeface="Bookman Old Style" pitchFamily="18" charset="0"/>
            </a:endParaRPr>
          </a:p>
          <a:p>
            <a:pPr>
              <a:buNone/>
            </a:pPr>
            <a:endParaRPr lang="en-US" sz="2400" b="1" i="1" u="sng" dirty="0" smtClean="0">
              <a:latin typeface="Bookman Old Style" pitchFamily="18" charset="0"/>
            </a:endParaRPr>
          </a:p>
          <a:p>
            <a:pPr>
              <a:buNone/>
            </a:pPr>
            <a:endParaRPr lang="en-US" sz="2400" dirty="0" smtClean="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875506"/>
          </a:xfrm>
        </p:spPr>
        <p:txBody>
          <a:bodyPr>
            <a:noAutofit/>
          </a:bodyPr>
          <a:lstStyle/>
          <a:p>
            <a:pPr algn="ctr"/>
            <a:r>
              <a:rPr lang="en-US" sz="2400" b="1" dirty="0" smtClean="0">
                <a:latin typeface="Bookman Old Style" pitchFamily="18" charset="0"/>
              </a:rPr>
              <a:t>Section 186</a:t>
            </a:r>
            <a:r>
              <a:rPr lang="en-US" sz="4400" b="1" dirty="0" smtClean="0">
                <a:latin typeface="Bookman Old Style" pitchFamily="18" charset="0"/>
              </a:rPr>
              <a:t/>
            </a:r>
            <a:br>
              <a:rPr lang="en-US" sz="4400" b="1" dirty="0" smtClean="0">
                <a:latin typeface="Bookman Old Style" pitchFamily="18" charset="0"/>
              </a:rPr>
            </a:br>
            <a:r>
              <a:rPr lang="en-US" sz="2800" b="1" dirty="0" smtClean="0">
                <a:latin typeface="Bookman Old Style" pitchFamily="18" charset="0"/>
              </a:rPr>
              <a:t>Loan and investment by Company</a:t>
            </a:r>
            <a:r>
              <a:rPr lang="en-US" sz="2400" b="1" dirty="0" smtClean="0">
                <a:latin typeface="Bookman Old Style" pitchFamily="18" charset="0"/>
              </a:rPr>
              <a:t/>
            </a:r>
            <a:br>
              <a:rPr lang="en-US" sz="24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372A}</a:t>
            </a:r>
            <a:endParaRPr lang="en-US" sz="3600" b="1" dirty="0">
              <a:latin typeface="Bookman Old Style" pitchFamily="18" charset="0"/>
            </a:endParaRPr>
          </a:p>
        </p:txBody>
      </p:sp>
      <p:sp>
        <p:nvSpPr>
          <p:cNvPr id="3" name="Content Placeholder 2"/>
          <p:cNvSpPr>
            <a:spLocks noGrp="1"/>
          </p:cNvSpPr>
          <p:nvPr>
            <p:ph idx="1"/>
          </p:nvPr>
        </p:nvSpPr>
        <p:spPr>
          <a:xfrm>
            <a:off x="304800" y="1524000"/>
            <a:ext cx="8458200" cy="4953000"/>
          </a:xfrm>
        </p:spPr>
        <p:txBody>
          <a:bodyPr>
            <a:noAutofit/>
          </a:bodyPr>
          <a:lstStyle/>
          <a:p>
            <a:pPr>
              <a:buNone/>
            </a:pPr>
            <a:r>
              <a:rPr lang="en-US" sz="2400" b="1" i="1" u="sng" dirty="0" smtClean="0">
                <a:latin typeface="Bookman Old Style" pitchFamily="18" charset="0"/>
              </a:rPr>
              <a:t>186 (9) &amp; (10):</a:t>
            </a:r>
          </a:p>
          <a:p>
            <a:pPr>
              <a:buNone/>
            </a:pPr>
            <a:endParaRPr lang="en-US" sz="2400" b="1" i="1" u="sng" dirty="0" smtClean="0">
              <a:latin typeface="Bookman Old Style" pitchFamily="18" charset="0"/>
            </a:endParaRPr>
          </a:p>
          <a:p>
            <a:pPr algn="just"/>
            <a:r>
              <a:rPr lang="en-US" sz="2300" dirty="0" smtClean="0">
                <a:latin typeface="Bookman Old Style" pitchFamily="18" charset="0"/>
              </a:rPr>
              <a:t>Company giving loan / guarantee or providing security or making an acquisition under this section shall maintain register in </a:t>
            </a:r>
            <a:r>
              <a:rPr lang="en-US" sz="2300" b="1" dirty="0" smtClean="0">
                <a:latin typeface="Bookman Old Style" pitchFamily="18" charset="0"/>
              </a:rPr>
              <a:t>Form No. 12.2.</a:t>
            </a:r>
          </a:p>
          <a:p>
            <a:pPr>
              <a:buNone/>
            </a:pPr>
            <a:endParaRPr lang="en-US" sz="1050" dirty="0" smtClean="0">
              <a:latin typeface="Bookman Old Style" pitchFamily="18" charset="0"/>
            </a:endParaRPr>
          </a:p>
          <a:p>
            <a:pPr algn="just"/>
            <a:r>
              <a:rPr lang="en-US" sz="2300" dirty="0" smtClean="0">
                <a:latin typeface="Bookman Old Style" pitchFamily="18" charset="0"/>
              </a:rPr>
              <a:t>Entries to be made in registers with particulars of loans and guarantees given, securities provided</a:t>
            </a:r>
            <a:r>
              <a:rPr lang="en-US" sz="2400" dirty="0" smtClean="0">
                <a:latin typeface="Bookman Old Style" pitchFamily="18" charset="0"/>
              </a:rPr>
              <a:t>.</a:t>
            </a:r>
          </a:p>
          <a:p>
            <a:endParaRPr lang="en-US" sz="1200" dirty="0" smtClean="0">
              <a:latin typeface="Bookman Old Style" pitchFamily="18" charset="0"/>
            </a:endParaRPr>
          </a:p>
          <a:p>
            <a:pPr algn="just"/>
            <a:r>
              <a:rPr lang="en-US" sz="2300" dirty="0" smtClean="0">
                <a:latin typeface="Bookman Old Style" pitchFamily="18" charset="0"/>
              </a:rPr>
              <a:t>Entries to be made in chronologically within 7 days of making loans/guarantees/securities or acquisition.</a:t>
            </a:r>
          </a:p>
          <a:p>
            <a:endParaRPr lang="en-US" sz="1100" dirty="0" smtClean="0">
              <a:latin typeface="Bookman Old Style" pitchFamily="18" charset="0"/>
            </a:endParaRPr>
          </a:p>
          <a:p>
            <a:pPr algn="r">
              <a:buNone/>
            </a:pPr>
            <a:r>
              <a:rPr lang="en-US" sz="2400" b="1" dirty="0" smtClean="0">
                <a:latin typeface="Bookman Old Style" pitchFamily="18" charset="0"/>
              </a:rPr>
              <a:t>Continued……</a:t>
            </a:r>
          </a:p>
          <a:p>
            <a:pPr>
              <a:buNone/>
            </a:pPr>
            <a:endParaRPr lang="en-US" sz="2400" b="1" i="1" u="sng" dirty="0" smtClean="0">
              <a:latin typeface="Bookman Old Style" pitchFamily="18" charset="0"/>
            </a:endParaRPr>
          </a:p>
          <a:p>
            <a:pPr>
              <a:buNone/>
            </a:pPr>
            <a:endParaRPr lang="en-US" sz="2400" dirty="0" smtClean="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723106"/>
          </a:xfrm>
        </p:spPr>
        <p:txBody>
          <a:bodyPr>
            <a:noAutofit/>
          </a:bodyPr>
          <a:lstStyle/>
          <a:p>
            <a:pPr algn="ctr"/>
            <a:r>
              <a:rPr lang="en-US" sz="2400" b="1" dirty="0" smtClean="0">
                <a:latin typeface="Bookman Old Style" pitchFamily="18" charset="0"/>
              </a:rPr>
              <a:t>Section 186</a:t>
            </a:r>
            <a:r>
              <a:rPr lang="en-US" sz="4400" b="1" dirty="0" smtClean="0">
                <a:latin typeface="Bookman Old Style" pitchFamily="18" charset="0"/>
              </a:rPr>
              <a:t/>
            </a:r>
            <a:br>
              <a:rPr lang="en-US" sz="4400" b="1" dirty="0" smtClean="0">
                <a:latin typeface="Bookman Old Style" pitchFamily="18" charset="0"/>
              </a:rPr>
            </a:br>
            <a:r>
              <a:rPr lang="en-US" sz="2800" b="1" dirty="0" smtClean="0">
                <a:latin typeface="Bookman Old Style" pitchFamily="18" charset="0"/>
              </a:rPr>
              <a:t>Loan and investment by Company</a:t>
            </a:r>
            <a:r>
              <a:rPr lang="en-US" sz="2400" b="1" dirty="0" smtClean="0">
                <a:latin typeface="Bookman Old Style" pitchFamily="18" charset="0"/>
              </a:rPr>
              <a:t/>
            </a:r>
            <a:br>
              <a:rPr lang="en-US" sz="24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372A}</a:t>
            </a:r>
            <a:endParaRPr lang="en-US" sz="3600" b="1" dirty="0">
              <a:latin typeface="Bookman Old Style" pitchFamily="18" charset="0"/>
            </a:endParaRPr>
          </a:p>
        </p:txBody>
      </p:sp>
      <p:sp>
        <p:nvSpPr>
          <p:cNvPr id="3" name="Content Placeholder 2"/>
          <p:cNvSpPr>
            <a:spLocks noGrp="1"/>
          </p:cNvSpPr>
          <p:nvPr>
            <p:ph idx="1"/>
          </p:nvPr>
        </p:nvSpPr>
        <p:spPr>
          <a:xfrm>
            <a:off x="0" y="1295400"/>
            <a:ext cx="9144000" cy="5334000"/>
          </a:xfrm>
        </p:spPr>
        <p:txBody>
          <a:bodyPr>
            <a:normAutofit/>
          </a:bodyPr>
          <a:lstStyle/>
          <a:p>
            <a:pPr>
              <a:buNone/>
            </a:pPr>
            <a:r>
              <a:rPr lang="en-US" sz="2400" b="1" i="1" u="sng" dirty="0" smtClean="0">
                <a:latin typeface="Bookman Old Style" pitchFamily="18" charset="0"/>
              </a:rPr>
              <a:t>Continued….</a:t>
            </a:r>
          </a:p>
          <a:p>
            <a:pPr>
              <a:buNone/>
            </a:pPr>
            <a:endParaRPr lang="en-US" sz="1100" b="1" i="1" u="sng" dirty="0" smtClean="0">
              <a:latin typeface="Bookman Old Style" pitchFamily="18" charset="0"/>
            </a:endParaRPr>
          </a:p>
          <a:p>
            <a:pPr algn="just"/>
            <a:r>
              <a:rPr lang="en-US" sz="2400" dirty="0" smtClean="0">
                <a:latin typeface="Bookman Old Style" pitchFamily="18" charset="0"/>
              </a:rPr>
              <a:t>Register shall be kept in the registered office of the Company and entries in the registers shall be authenticated by the Secretary of the Company or any other authorized person by the Board.</a:t>
            </a:r>
          </a:p>
          <a:p>
            <a:endParaRPr lang="en-US" sz="1100" b="1" i="1" u="sng" dirty="0" smtClean="0">
              <a:latin typeface="Bookman Old Style" pitchFamily="18" charset="0"/>
            </a:endParaRPr>
          </a:p>
          <a:p>
            <a:r>
              <a:rPr lang="en-US" sz="2400" dirty="0" smtClean="0">
                <a:latin typeface="Bookman Old Style" pitchFamily="18" charset="0"/>
              </a:rPr>
              <a:t>The register shall be kept open to inspection; and</a:t>
            </a:r>
          </a:p>
          <a:p>
            <a:endParaRPr lang="en-US" sz="1000" dirty="0" smtClean="0">
              <a:latin typeface="Bookman Old Style" pitchFamily="18" charset="0"/>
            </a:endParaRPr>
          </a:p>
          <a:p>
            <a:pPr algn="just"/>
            <a:r>
              <a:rPr lang="en-US" sz="2400" dirty="0" smtClean="0">
                <a:latin typeface="Bookman Old Style" pitchFamily="18" charset="0"/>
              </a:rPr>
              <a:t>Extract and copies of register to be furnished to any members of the company on furnishing the fee as mentioned in the Articles of the Company which shall not exceed Rs.10 per page</a:t>
            </a:r>
          </a:p>
          <a:p>
            <a:pPr>
              <a:buNone/>
            </a:pPr>
            <a:endParaRPr lang="en-US" sz="2400" dirty="0" smtClean="0">
              <a:latin typeface="Bookman Old Style" pitchFamily="18" charset="0"/>
            </a:endParaRPr>
          </a:p>
          <a:p>
            <a:pPr>
              <a:buNone/>
            </a:pPr>
            <a:endParaRPr lang="en-US" sz="2400" b="1" i="1" u="sng" dirty="0" smtClean="0">
              <a:latin typeface="Bookman Old Style" pitchFamily="18" charset="0"/>
            </a:endParaRPr>
          </a:p>
          <a:p>
            <a:pPr>
              <a:buNone/>
            </a:pPr>
            <a:endParaRPr lang="en-US" sz="2400" dirty="0" smtClean="0">
              <a:latin typeface="Bookman Old Style" pitchFamily="18" charset="0"/>
            </a:endParaRPr>
          </a:p>
          <a:p>
            <a:pPr>
              <a:buNone/>
            </a:pPr>
            <a:endParaRPr lang="en-US" sz="2400" b="1" i="1" u="sng" dirty="0" smtClean="0">
              <a:latin typeface="Bookman Old Style" pitchFamily="18" charset="0"/>
            </a:endParaRPr>
          </a:p>
          <a:p>
            <a:pPr>
              <a:buNone/>
            </a:pPr>
            <a:endParaRPr lang="en-US" sz="2400" dirty="0" smtClean="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723106"/>
          </a:xfrm>
        </p:spPr>
        <p:txBody>
          <a:bodyPr>
            <a:noAutofit/>
          </a:bodyPr>
          <a:lstStyle/>
          <a:p>
            <a:pPr algn="ctr"/>
            <a:r>
              <a:rPr lang="en-US" sz="2400" b="1" dirty="0" smtClean="0">
                <a:latin typeface="Bookman Old Style" pitchFamily="18" charset="0"/>
              </a:rPr>
              <a:t>Section 186</a:t>
            </a:r>
            <a:r>
              <a:rPr lang="en-US" sz="4400" b="1" dirty="0" smtClean="0">
                <a:latin typeface="Bookman Old Style" pitchFamily="18" charset="0"/>
              </a:rPr>
              <a:t/>
            </a:r>
            <a:br>
              <a:rPr lang="en-US" sz="4400" b="1" dirty="0" smtClean="0">
                <a:latin typeface="Bookman Old Style" pitchFamily="18" charset="0"/>
              </a:rPr>
            </a:br>
            <a:r>
              <a:rPr lang="en-US" sz="2800" b="1" dirty="0" smtClean="0">
                <a:latin typeface="Bookman Old Style" pitchFamily="18" charset="0"/>
              </a:rPr>
              <a:t>Loan and investment by Company</a:t>
            </a:r>
            <a:r>
              <a:rPr lang="en-US" sz="2400" b="1" dirty="0" smtClean="0">
                <a:latin typeface="Bookman Old Style" pitchFamily="18" charset="0"/>
              </a:rPr>
              <a:t/>
            </a:r>
            <a:br>
              <a:rPr lang="en-US" sz="24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372A}</a:t>
            </a:r>
            <a:endParaRPr lang="en-US" sz="3600" b="1" dirty="0">
              <a:latin typeface="Bookman Old Style" pitchFamily="18" charset="0"/>
            </a:endParaRPr>
          </a:p>
        </p:txBody>
      </p:sp>
      <p:sp>
        <p:nvSpPr>
          <p:cNvPr id="3" name="Content Placeholder 2"/>
          <p:cNvSpPr>
            <a:spLocks noGrp="1"/>
          </p:cNvSpPr>
          <p:nvPr>
            <p:ph idx="1"/>
          </p:nvPr>
        </p:nvSpPr>
        <p:spPr>
          <a:xfrm>
            <a:off x="228600" y="1295400"/>
            <a:ext cx="8458200" cy="5105400"/>
          </a:xfrm>
        </p:spPr>
        <p:txBody>
          <a:bodyPr>
            <a:normAutofit/>
          </a:bodyPr>
          <a:lstStyle/>
          <a:p>
            <a:pPr>
              <a:buNone/>
            </a:pPr>
            <a:endParaRPr lang="en-US" sz="1100" b="1" i="1" u="sng" dirty="0" smtClean="0">
              <a:latin typeface="Bookman Old Style" pitchFamily="18" charset="0"/>
            </a:endParaRPr>
          </a:p>
          <a:p>
            <a:pPr>
              <a:buNone/>
            </a:pPr>
            <a:r>
              <a:rPr lang="en-US" sz="2400" b="1" i="1" u="sng" dirty="0" smtClean="0">
                <a:latin typeface="Bookman Old Style" pitchFamily="18" charset="0"/>
              </a:rPr>
              <a:t>186 (13):</a:t>
            </a:r>
          </a:p>
          <a:p>
            <a:pPr>
              <a:buNone/>
            </a:pPr>
            <a:endParaRPr lang="en-US" sz="2400" b="1" i="1" u="sng" dirty="0" smtClean="0">
              <a:latin typeface="Bookman Old Style" pitchFamily="18" charset="0"/>
            </a:endParaRPr>
          </a:p>
          <a:p>
            <a:r>
              <a:rPr lang="en-US" sz="2400" b="1" dirty="0" smtClean="0">
                <a:latin typeface="Bookman Old Style" pitchFamily="18" charset="0"/>
              </a:rPr>
              <a:t>Contravention and Penalty</a:t>
            </a:r>
          </a:p>
          <a:p>
            <a:pPr>
              <a:buNone/>
            </a:pPr>
            <a:endParaRPr lang="en-US" sz="1600" b="1" dirty="0" smtClean="0">
              <a:latin typeface="Bookman Old Style" pitchFamily="18" charset="0"/>
            </a:endParaRPr>
          </a:p>
          <a:p>
            <a:pPr marL="447675" indent="-382588" algn="just">
              <a:buFont typeface="Wingdings" pitchFamily="2" charset="2"/>
              <a:buChar char="ü"/>
            </a:pPr>
            <a:r>
              <a:rPr lang="en-US" sz="2400" b="1" dirty="0" smtClean="0">
                <a:latin typeface="Bookman Old Style" pitchFamily="18" charset="0"/>
              </a:rPr>
              <a:t>Company: </a:t>
            </a:r>
            <a:r>
              <a:rPr lang="en-US" sz="2400" dirty="0" smtClean="0">
                <a:latin typeface="Bookman Old Style" pitchFamily="18" charset="0"/>
              </a:rPr>
              <a:t>punishable with fine not less than       Rs. 25, 000/- but may extend to Rs. 5,00,000/-</a:t>
            </a:r>
          </a:p>
          <a:p>
            <a:pPr marL="447675" indent="-382588" algn="just">
              <a:buFont typeface="Wingdings" pitchFamily="2" charset="2"/>
              <a:buChar char="ü"/>
            </a:pPr>
            <a:endParaRPr lang="en-US" sz="1100" dirty="0" smtClean="0">
              <a:latin typeface="Bookman Old Style" pitchFamily="18" charset="0"/>
            </a:endParaRPr>
          </a:p>
          <a:p>
            <a:pPr marL="447675" indent="-382588" algn="just">
              <a:buFont typeface="Wingdings" pitchFamily="2" charset="2"/>
              <a:buChar char="ü"/>
            </a:pPr>
            <a:r>
              <a:rPr lang="en-US" sz="2400" b="1" dirty="0" smtClean="0">
                <a:latin typeface="Bookman Old Style" pitchFamily="18" charset="0"/>
              </a:rPr>
              <a:t>Every officer in default: </a:t>
            </a:r>
            <a:r>
              <a:rPr lang="en-US" sz="2400" dirty="0" smtClean="0">
                <a:latin typeface="Bookman Old Style" pitchFamily="18" charset="0"/>
              </a:rPr>
              <a:t>punishable with imprisonment for 2 years and fine not less than   Rs. 25, 000/- but may extend to Rs. 1,00,000/-</a:t>
            </a:r>
          </a:p>
          <a:p>
            <a:pPr>
              <a:buNone/>
            </a:pPr>
            <a:endParaRPr lang="en-US" sz="2400" dirty="0" smtClean="0">
              <a:latin typeface="Bookman Old Style" pitchFamily="18" charset="0"/>
            </a:endParaRPr>
          </a:p>
          <a:p>
            <a:pPr>
              <a:buNone/>
            </a:pPr>
            <a:endParaRPr lang="en-US" sz="2400" b="1" i="1" u="sng" dirty="0" smtClean="0">
              <a:latin typeface="Bookman Old Style" pitchFamily="18" charset="0"/>
            </a:endParaRPr>
          </a:p>
          <a:p>
            <a:pPr>
              <a:buNone/>
            </a:pPr>
            <a:endParaRPr lang="en-US" sz="2400" dirty="0" smtClean="0">
              <a:latin typeface="Bookman Old Style" pitchFamily="18" charset="0"/>
            </a:endParaRPr>
          </a:p>
          <a:p>
            <a:pPr>
              <a:buNone/>
            </a:pPr>
            <a:endParaRPr lang="en-US" sz="2400" b="1" i="1" u="sng" dirty="0" smtClean="0">
              <a:latin typeface="Bookman Old Style" pitchFamily="18" charset="0"/>
            </a:endParaRPr>
          </a:p>
          <a:p>
            <a:pPr>
              <a:buNone/>
            </a:pPr>
            <a:endParaRPr lang="en-US" sz="2400" dirty="0" smtClean="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951706"/>
          </a:xfrm>
        </p:spPr>
        <p:txBody>
          <a:bodyPr>
            <a:noAutofit/>
          </a:bodyPr>
          <a:lstStyle/>
          <a:p>
            <a:pPr algn="ctr"/>
            <a:r>
              <a:rPr lang="en-US" sz="2400" b="1" dirty="0" smtClean="0">
                <a:latin typeface="Bookman Old Style" pitchFamily="18" charset="0"/>
              </a:rPr>
              <a:t>Section 186</a:t>
            </a:r>
            <a:r>
              <a:rPr lang="en-US" sz="4400" b="1" dirty="0" smtClean="0">
                <a:latin typeface="Bookman Old Style" pitchFamily="18" charset="0"/>
              </a:rPr>
              <a:t/>
            </a:r>
            <a:br>
              <a:rPr lang="en-US" sz="4400" b="1" dirty="0" smtClean="0">
                <a:latin typeface="Bookman Old Style" pitchFamily="18" charset="0"/>
              </a:rPr>
            </a:br>
            <a:r>
              <a:rPr lang="en-US" sz="2800" b="1" dirty="0" smtClean="0">
                <a:latin typeface="Bookman Old Style" pitchFamily="18" charset="0"/>
              </a:rPr>
              <a:t>Loan and investment by Company</a:t>
            </a:r>
            <a:r>
              <a:rPr lang="en-US" sz="2400" b="1" dirty="0" smtClean="0">
                <a:latin typeface="Bookman Old Style" pitchFamily="18" charset="0"/>
              </a:rPr>
              <a:t/>
            </a:r>
            <a:br>
              <a:rPr lang="en-US" sz="24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372A}</a:t>
            </a:r>
            <a:endParaRPr lang="en-US" sz="3600" b="1" dirty="0">
              <a:latin typeface="Bookman Old Style" pitchFamily="18" charset="0"/>
            </a:endParaRPr>
          </a:p>
        </p:txBody>
      </p:sp>
      <p:sp>
        <p:nvSpPr>
          <p:cNvPr id="3" name="Content Placeholder 2"/>
          <p:cNvSpPr>
            <a:spLocks noGrp="1"/>
          </p:cNvSpPr>
          <p:nvPr>
            <p:ph idx="1"/>
          </p:nvPr>
        </p:nvSpPr>
        <p:spPr>
          <a:xfrm>
            <a:off x="0" y="1600200"/>
            <a:ext cx="9144000" cy="5257800"/>
          </a:xfrm>
        </p:spPr>
        <p:txBody>
          <a:bodyPr>
            <a:normAutofit/>
          </a:bodyPr>
          <a:lstStyle/>
          <a:p>
            <a:r>
              <a:rPr lang="en-US" sz="2400" b="1" i="1" u="sng" dirty="0" smtClean="0">
                <a:latin typeface="Bookman Old Style" pitchFamily="18" charset="0"/>
              </a:rPr>
              <a:t>Other Aspects/New Aspects:</a:t>
            </a:r>
          </a:p>
          <a:p>
            <a:pPr>
              <a:buNone/>
            </a:pPr>
            <a:endParaRPr lang="en-US" sz="1050" b="1" i="1" u="sng" dirty="0" smtClean="0">
              <a:latin typeface="Bookman Old Style" pitchFamily="18" charset="0"/>
            </a:endParaRPr>
          </a:p>
          <a:p>
            <a:pPr algn="just">
              <a:buFont typeface="Wingdings" pitchFamily="2" charset="2"/>
              <a:buChar char="ü"/>
            </a:pPr>
            <a:r>
              <a:rPr lang="en-US" sz="2400" dirty="0" smtClean="0">
                <a:latin typeface="Bookman Old Style" pitchFamily="18" charset="0"/>
              </a:rPr>
              <a:t>Any intermediary associated with capital market can not take inter corporate loan, deposits exceeding the limit as may be prescribed.</a:t>
            </a:r>
          </a:p>
          <a:p>
            <a:pPr algn="just">
              <a:buFont typeface="Wingdings" pitchFamily="2" charset="2"/>
              <a:buChar char="ü"/>
            </a:pPr>
            <a:endParaRPr lang="en-US" sz="1100" dirty="0" smtClean="0">
              <a:latin typeface="Bookman Old Style" pitchFamily="18" charset="0"/>
            </a:endParaRPr>
          </a:p>
          <a:p>
            <a:pPr algn="just">
              <a:buFont typeface="Wingdings" pitchFamily="2" charset="2"/>
              <a:buChar char="ü"/>
            </a:pPr>
            <a:r>
              <a:rPr lang="en-US" sz="2400" dirty="0" smtClean="0">
                <a:latin typeface="Bookman Old Style" pitchFamily="18" charset="0"/>
              </a:rPr>
              <a:t>Exemption to NBFC whose business is acquisition of shares and securities. </a:t>
            </a:r>
          </a:p>
          <a:p>
            <a:pPr algn="just">
              <a:buFont typeface="Wingdings" pitchFamily="2" charset="2"/>
              <a:buChar char="ü"/>
            </a:pPr>
            <a:endParaRPr lang="en-US" sz="2400" dirty="0" smtClean="0">
              <a:latin typeface="Bookman Old Style" pitchFamily="18" charset="0"/>
            </a:endParaRPr>
          </a:p>
          <a:p>
            <a:pPr algn="just">
              <a:buFont typeface="Wingdings" pitchFamily="2" charset="2"/>
              <a:buChar char="ü"/>
            </a:pPr>
            <a:r>
              <a:rPr lang="en-US" sz="2400" dirty="0" smtClean="0">
                <a:latin typeface="Bookman Old Style" pitchFamily="18" charset="0"/>
              </a:rPr>
              <a:t>While considering limits for making  investment, providing loan/guarantee/security, the investment, loan, guarantee, security already provide shall not be considered.</a:t>
            </a:r>
          </a:p>
          <a:p>
            <a:pPr algn="just">
              <a:buNone/>
            </a:pPr>
            <a:endParaRPr lang="en-US" sz="1100" dirty="0" smtClean="0">
              <a:latin typeface="Bookman Old Style" pitchFamily="18" charset="0"/>
            </a:endParaRPr>
          </a:p>
          <a:p>
            <a:pPr algn="just">
              <a:buFont typeface="Wingdings" pitchFamily="2" charset="2"/>
              <a:buChar char="ü"/>
            </a:pPr>
            <a:endParaRPr lang="en-US" sz="2400" dirty="0" smtClean="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951706"/>
          </a:xfrm>
        </p:spPr>
        <p:txBody>
          <a:bodyPr>
            <a:noAutofit/>
          </a:bodyPr>
          <a:lstStyle/>
          <a:p>
            <a:pPr algn="ctr"/>
            <a:r>
              <a:rPr lang="en-US" sz="2000" b="1" dirty="0" smtClean="0">
                <a:latin typeface="Bookman Old Style" pitchFamily="18" charset="0"/>
              </a:rPr>
              <a:t>Section 173</a:t>
            </a:r>
            <a:r>
              <a:rPr lang="en-US" sz="4000" b="1" dirty="0" smtClean="0">
                <a:latin typeface="Bookman Old Style" pitchFamily="18" charset="0"/>
              </a:rPr>
              <a:t/>
            </a:r>
            <a:br>
              <a:rPr lang="en-US" sz="4000" b="1" dirty="0" smtClean="0">
                <a:latin typeface="Bookman Old Style" pitchFamily="18" charset="0"/>
              </a:rPr>
            </a:br>
            <a:r>
              <a:rPr lang="en-US" sz="3200" b="1" dirty="0" smtClean="0">
                <a:latin typeface="Bookman Old Style" pitchFamily="18" charset="0"/>
              </a:rPr>
              <a:t>Meetings of Board</a:t>
            </a:r>
            <a:br>
              <a:rPr lang="en-US" sz="3200" b="1" dirty="0" smtClean="0">
                <a:latin typeface="Bookman Old Style" pitchFamily="18" charset="0"/>
              </a:rPr>
            </a:br>
            <a:r>
              <a:rPr lang="en-US" sz="3200" b="1" dirty="0" smtClean="0">
                <a:latin typeface="Bookman Old Style" pitchFamily="18" charset="0"/>
              </a:rPr>
              <a:t>{</a:t>
            </a:r>
            <a:r>
              <a:rPr lang="en-US" sz="2000" b="1" dirty="0" smtClean="0">
                <a:latin typeface="Bookman Old Style" pitchFamily="18" charset="0"/>
              </a:rPr>
              <a:t>Corresponding Section 285, 286}</a:t>
            </a:r>
            <a:endParaRPr lang="en-US" sz="2000" dirty="0"/>
          </a:p>
        </p:txBody>
      </p:sp>
      <p:sp>
        <p:nvSpPr>
          <p:cNvPr id="3" name="Content Placeholder 2"/>
          <p:cNvSpPr>
            <a:spLocks noGrp="1"/>
          </p:cNvSpPr>
          <p:nvPr>
            <p:ph idx="1"/>
          </p:nvPr>
        </p:nvSpPr>
        <p:spPr>
          <a:xfrm>
            <a:off x="228600" y="1882808"/>
            <a:ext cx="8534400" cy="4670392"/>
          </a:xfrm>
        </p:spPr>
        <p:txBody>
          <a:bodyPr>
            <a:noAutofit/>
          </a:bodyPr>
          <a:lstStyle/>
          <a:p>
            <a:pPr marL="801688" indent="-336550">
              <a:buFont typeface="+mj-lt"/>
              <a:buAutoNum type="arabicPeriod"/>
            </a:pPr>
            <a:endParaRPr lang="en-US" sz="1400" dirty="0" smtClean="0">
              <a:latin typeface="Bookman Old Style" pitchFamily="18" charset="0"/>
            </a:endParaRPr>
          </a:p>
          <a:p>
            <a:pPr marL="52388" indent="0">
              <a:buNone/>
            </a:pPr>
            <a:r>
              <a:rPr lang="en-US" sz="2000" b="1" dirty="0" smtClean="0">
                <a:latin typeface="Bookman Old Style" pitchFamily="18" charset="0"/>
              </a:rPr>
              <a:t>Continued……</a:t>
            </a:r>
          </a:p>
          <a:p>
            <a:pPr marL="52388" indent="0">
              <a:buNone/>
            </a:pPr>
            <a:endParaRPr lang="en-US" sz="2000" b="1" dirty="0" smtClean="0">
              <a:latin typeface="Bookman Old Style" pitchFamily="18" charset="0"/>
            </a:endParaRPr>
          </a:p>
          <a:p>
            <a:pPr marL="457200" indent="-457200" algn="just">
              <a:buFont typeface="+mj-lt"/>
              <a:buAutoNum type="arabicPeriod" startAt="7"/>
            </a:pPr>
            <a:r>
              <a:rPr lang="en-US" sz="2400" dirty="0" smtClean="0">
                <a:latin typeface="Bookman Old Style" pitchFamily="18" charset="0"/>
              </a:rPr>
              <a:t>Whether Draft minutes to be circulated among all the </a:t>
            </a:r>
            <a:r>
              <a:rPr lang="en-US" sz="2400" dirty="0" smtClean="0">
                <a:latin typeface="Bookman Old Style" pitchFamily="18" charset="0"/>
              </a:rPr>
              <a:t>Directors?</a:t>
            </a:r>
            <a:endParaRPr lang="en-US" sz="2400" dirty="0" smtClean="0">
              <a:latin typeface="Bookman Old Style" pitchFamily="18" charset="0"/>
            </a:endParaRPr>
          </a:p>
          <a:p>
            <a:pPr marL="457200" indent="-457200" algn="just">
              <a:buFont typeface="+mj-lt"/>
              <a:buAutoNum type="arabicPeriod" startAt="7"/>
            </a:pPr>
            <a:endParaRPr lang="en-US" sz="2400" dirty="0" smtClean="0">
              <a:latin typeface="Bookman Old Style" pitchFamily="18" charset="0"/>
            </a:endParaRPr>
          </a:p>
          <a:p>
            <a:pPr marL="457200" indent="-457200" algn="just">
              <a:buFont typeface="+mj-lt"/>
              <a:buAutoNum type="arabicPeriod" startAt="7"/>
            </a:pPr>
            <a:r>
              <a:rPr lang="en-US" sz="2400" dirty="0" smtClean="0">
                <a:latin typeface="Bookman Old Style" pitchFamily="18" charset="0"/>
              </a:rPr>
              <a:t>Whether </a:t>
            </a:r>
            <a:r>
              <a:rPr lang="en-US" sz="2400" dirty="0" smtClean="0">
                <a:latin typeface="Bookman Old Style" pitchFamily="18" charset="0"/>
              </a:rPr>
              <a:t>all Directors have </a:t>
            </a:r>
            <a:r>
              <a:rPr lang="en-US" sz="2400" dirty="0" smtClean="0">
                <a:latin typeface="Bookman Old Style" pitchFamily="18" charset="0"/>
              </a:rPr>
              <a:t>right to comment on the drat </a:t>
            </a:r>
            <a:r>
              <a:rPr lang="en-US" sz="2400" dirty="0" smtClean="0">
                <a:latin typeface="Bookman Old Style" pitchFamily="18" charset="0"/>
              </a:rPr>
              <a:t>minutes ?</a:t>
            </a:r>
            <a:endParaRPr lang="en-US" sz="2400" dirty="0" smtClean="0">
              <a:latin typeface="Bookman Old Style" pitchFamily="18" charset="0"/>
            </a:endParaRPr>
          </a:p>
          <a:p>
            <a:pPr marL="801688" indent="-736600">
              <a:buNone/>
            </a:pPr>
            <a:endParaRPr lang="en-US" sz="2200" dirty="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951706"/>
          </a:xfrm>
        </p:spPr>
        <p:txBody>
          <a:bodyPr>
            <a:noAutofit/>
          </a:bodyPr>
          <a:lstStyle/>
          <a:p>
            <a:pPr algn="ctr"/>
            <a:r>
              <a:rPr lang="en-US" sz="2400" b="1" dirty="0" smtClean="0">
                <a:latin typeface="Bookman Old Style" pitchFamily="18" charset="0"/>
              </a:rPr>
              <a:t>Section 186</a:t>
            </a:r>
            <a:r>
              <a:rPr lang="en-US" sz="4400" b="1" dirty="0" smtClean="0">
                <a:latin typeface="Bookman Old Style" pitchFamily="18" charset="0"/>
              </a:rPr>
              <a:t/>
            </a:r>
            <a:br>
              <a:rPr lang="en-US" sz="4400" b="1" dirty="0" smtClean="0">
                <a:latin typeface="Bookman Old Style" pitchFamily="18" charset="0"/>
              </a:rPr>
            </a:br>
            <a:r>
              <a:rPr lang="en-US" sz="2800" b="1" dirty="0" smtClean="0">
                <a:latin typeface="Bookman Old Style" pitchFamily="18" charset="0"/>
              </a:rPr>
              <a:t>Loan and investment by Company</a:t>
            </a:r>
            <a:r>
              <a:rPr lang="en-US" sz="2400" b="1" dirty="0" smtClean="0">
                <a:latin typeface="Bookman Old Style" pitchFamily="18" charset="0"/>
              </a:rPr>
              <a:t/>
            </a:r>
            <a:br>
              <a:rPr lang="en-US" sz="24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372A}</a:t>
            </a:r>
            <a:endParaRPr lang="en-US" sz="3600" b="1" dirty="0">
              <a:latin typeface="Bookman Old Style" pitchFamily="18" charset="0"/>
            </a:endParaRPr>
          </a:p>
        </p:txBody>
      </p:sp>
      <p:sp>
        <p:nvSpPr>
          <p:cNvPr id="3" name="Content Placeholder 2"/>
          <p:cNvSpPr>
            <a:spLocks noGrp="1"/>
          </p:cNvSpPr>
          <p:nvPr>
            <p:ph idx="1"/>
          </p:nvPr>
        </p:nvSpPr>
        <p:spPr>
          <a:xfrm>
            <a:off x="0" y="1600200"/>
            <a:ext cx="9144000" cy="5257800"/>
          </a:xfrm>
        </p:spPr>
        <p:txBody>
          <a:bodyPr>
            <a:normAutofit/>
          </a:bodyPr>
          <a:lstStyle/>
          <a:p>
            <a:r>
              <a:rPr lang="en-US" sz="2400" b="1" i="1" u="sng" dirty="0" smtClean="0">
                <a:latin typeface="Bookman Old Style" pitchFamily="18" charset="0"/>
              </a:rPr>
              <a:t>Other Aspects/New Aspects:</a:t>
            </a:r>
          </a:p>
          <a:p>
            <a:pPr>
              <a:buNone/>
            </a:pPr>
            <a:endParaRPr lang="en-US" sz="1050" b="1" i="1" u="sng" dirty="0" smtClean="0">
              <a:latin typeface="Bookman Old Style" pitchFamily="18" charset="0"/>
            </a:endParaRPr>
          </a:p>
          <a:p>
            <a:pPr marL="107950" indent="-42863" algn="just">
              <a:buNone/>
            </a:pPr>
            <a:r>
              <a:rPr lang="en-US" sz="2400" dirty="0" smtClean="0">
                <a:latin typeface="Bookman Old Style" pitchFamily="18" charset="0"/>
              </a:rPr>
              <a:t>The exemption given to following from under the Companies Act, 1956 has been dispensed with:</a:t>
            </a:r>
          </a:p>
          <a:p>
            <a:pPr>
              <a:buFont typeface="Wingdings" pitchFamily="2" charset="2"/>
              <a:buChar char="ü"/>
            </a:pPr>
            <a:r>
              <a:rPr lang="en-US" sz="2400" dirty="0" smtClean="0">
                <a:latin typeface="Bookman Old Style" pitchFamily="18" charset="0"/>
              </a:rPr>
              <a:t>Private Company;</a:t>
            </a:r>
          </a:p>
          <a:p>
            <a:pPr>
              <a:buFont typeface="Wingdings" pitchFamily="2" charset="2"/>
              <a:buChar char="ü"/>
            </a:pPr>
            <a:r>
              <a:rPr lang="en-US" sz="2400" dirty="0" smtClean="0">
                <a:latin typeface="Bookman Old Style" pitchFamily="18" charset="0"/>
              </a:rPr>
              <a:t>Acquisition by holding company the securities of its wholly owned subsidiary;</a:t>
            </a:r>
          </a:p>
          <a:p>
            <a:pPr>
              <a:buFont typeface="Wingdings" pitchFamily="2" charset="2"/>
              <a:buChar char="ü"/>
            </a:pPr>
            <a:r>
              <a:rPr lang="en-US" sz="2400" dirty="0" smtClean="0">
                <a:latin typeface="Bookman Old Style" pitchFamily="18" charset="0"/>
              </a:rPr>
              <a:t>Loan made by holding company to its wholly owned subsidiary; and </a:t>
            </a:r>
          </a:p>
          <a:p>
            <a:pPr>
              <a:buFont typeface="Wingdings" pitchFamily="2" charset="2"/>
              <a:buChar char="ü"/>
            </a:pPr>
            <a:r>
              <a:rPr lang="en-US" sz="2400" dirty="0" smtClean="0">
                <a:latin typeface="Bookman Old Style" pitchFamily="18" charset="0"/>
              </a:rPr>
              <a:t>To any guarantee/ security provided by a holding company in respect of any loan made to its wholly owned subsidiary.</a:t>
            </a:r>
          </a:p>
          <a:p>
            <a:pPr algn="just">
              <a:buFont typeface="Wingdings" pitchFamily="2" charset="2"/>
              <a:buChar char="ü"/>
            </a:pPr>
            <a:endParaRPr lang="en-US" sz="2400" dirty="0" smtClean="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104106"/>
          </a:xfrm>
        </p:spPr>
        <p:txBody>
          <a:bodyPr>
            <a:noAutofit/>
          </a:bodyPr>
          <a:lstStyle/>
          <a:p>
            <a:pPr algn="ctr"/>
            <a:r>
              <a:rPr lang="en-US" sz="2400" b="1" dirty="0" smtClean="0">
                <a:latin typeface="Bookman Old Style" pitchFamily="18" charset="0"/>
              </a:rPr>
              <a:t>Section 187</a:t>
            </a:r>
            <a:r>
              <a:rPr lang="en-US" sz="4400" b="1" dirty="0" smtClean="0">
                <a:latin typeface="Bookman Old Style" pitchFamily="18" charset="0"/>
              </a:rPr>
              <a:t/>
            </a:r>
            <a:br>
              <a:rPr lang="en-US" sz="4400" b="1" dirty="0" smtClean="0">
                <a:latin typeface="Bookman Old Style" pitchFamily="18" charset="0"/>
              </a:rPr>
            </a:br>
            <a:r>
              <a:rPr lang="en-US" sz="2800" b="1" dirty="0" smtClean="0">
                <a:latin typeface="Bookman Old Style" pitchFamily="18" charset="0"/>
              </a:rPr>
              <a:t>Investment of Company to be held in its own name</a:t>
            </a:r>
            <a:r>
              <a:rPr lang="en-US" sz="2400" b="1" dirty="0" smtClean="0">
                <a:latin typeface="Bookman Old Style" pitchFamily="18" charset="0"/>
              </a:rPr>
              <a:t/>
            </a:r>
            <a:br>
              <a:rPr lang="en-US" sz="24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49}</a:t>
            </a:r>
            <a:endParaRPr lang="en-US" sz="3600" b="1" dirty="0">
              <a:latin typeface="Bookman Old Style" pitchFamily="18" charset="0"/>
            </a:endParaRPr>
          </a:p>
        </p:txBody>
      </p:sp>
      <p:sp>
        <p:nvSpPr>
          <p:cNvPr id="3" name="Content Placeholder 2"/>
          <p:cNvSpPr>
            <a:spLocks noGrp="1"/>
          </p:cNvSpPr>
          <p:nvPr>
            <p:ph idx="1"/>
          </p:nvPr>
        </p:nvSpPr>
        <p:spPr>
          <a:xfrm>
            <a:off x="228600" y="1752600"/>
            <a:ext cx="8686800" cy="4876800"/>
          </a:xfrm>
        </p:spPr>
        <p:txBody>
          <a:bodyPr>
            <a:normAutofit/>
          </a:bodyPr>
          <a:lstStyle/>
          <a:p>
            <a:pPr>
              <a:buNone/>
            </a:pPr>
            <a:r>
              <a:rPr lang="en-US" sz="2400" b="1" i="1" u="sng" dirty="0" smtClean="0">
                <a:latin typeface="Bookman Old Style" pitchFamily="18" charset="0"/>
              </a:rPr>
              <a:t>187:</a:t>
            </a:r>
          </a:p>
          <a:p>
            <a:pPr algn="just"/>
            <a:r>
              <a:rPr lang="en-US" sz="2400" dirty="0" smtClean="0">
                <a:latin typeface="Bookman Old Style" pitchFamily="18" charset="0"/>
              </a:rPr>
              <a:t>All investments made or held by a Company in any property, security or other asset shall be held in its own name.</a:t>
            </a:r>
          </a:p>
          <a:p>
            <a:pPr>
              <a:buNone/>
            </a:pPr>
            <a:endParaRPr lang="en-US" sz="100" dirty="0" smtClean="0">
              <a:latin typeface="Bookman Old Style" pitchFamily="18" charset="0"/>
            </a:endParaRPr>
          </a:p>
          <a:p>
            <a:pPr>
              <a:buNone/>
            </a:pPr>
            <a:endParaRPr lang="en-US" sz="1050" dirty="0" smtClean="0">
              <a:latin typeface="Bookman Old Style" pitchFamily="18" charset="0"/>
            </a:endParaRPr>
          </a:p>
          <a:p>
            <a:pPr algn="just"/>
            <a:r>
              <a:rPr lang="en-US" sz="2400" dirty="0" smtClean="0">
                <a:latin typeface="Bookman Old Style" pitchFamily="18" charset="0"/>
              </a:rPr>
              <a:t>The Company may hold any shares in its subsidiary company in the name of any nominee of the Company, if required to meet statutory requirement.</a:t>
            </a:r>
          </a:p>
          <a:p>
            <a:pPr>
              <a:buNone/>
            </a:pPr>
            <a:endParaRPr lang="en-US" sz="1050" dirty="0" smtClean="0">
              <a:latin typeface="Bookman Old Style" pitchFamily="18" charset="0"/>
            </a:endParaRPr>
          </a:p>
          <a:p>
            <a:pPr algn="just"/>
            <a:r>
              <a:rPr lang="en-US" sz="2400" dirty="0" smtClean="0">
                <a:latin typeface="Bookman Old Style" pitchFamily="18" charset="0"/>
              </a:rPr>
              <a:t>Particulars to be mentioned in the Register </a:t>
            </a:r>
            <a:r>
              <a:rPr lang="en-US" sz="2400" b="1" dirty="0" smtClean="0">
                <a:latin typeface="Bookman Old Style" pitchFamily="18" charset="0"/>
              </a:rPr>
              <a:t>in Form No. 12.3,</a:t>
            </a:r>
            <a:r>
              <a:rPr lang="en-US" sz="2400" dirty="0" smtClean="0">
                <a:latin typeface="Bookman Old Style" pitchFamily="18" charset="0"/>
              </a:rPr>
              <a:t> where the securities are held in any other name in terms of this Section </a:t>
            </a:r>
            <a:r>
              <a:rPr lang="en-US" sz="2400" b="1" dirty="0" smtClean="0">
                <a:latin typeface="Bookman Old Style" pitchFamily="18" charset="0"/>
              </a:rPr>
              <a:t>along with the reasons for such holdings. </a:t>
            </a:r>
          </a:p>
        </p:txBody>
      </p:sp>
    </p:spTree>
  </p:cSld>
  <p:clrMapOvr>
    <a:masterClrMapping/>
  </p:clrMapOvr>
  <p:transition spd="slow">
    <p:newsflash/>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104106"/>
          </a:xfrm>
        </p:spPr>
        <p:txBody>
          <a:bodyPr>
            <a:noAutofit/>
          </a:bodyPr>
          <a:lstStyle/>
          <a:p>
            <a:pPr algn="ctr"/>
            <a:r>
              <a:rPr lang="en-US" sz="2400" b="1" dirty="0" smtClean="0">
                <a:latin typeface="Bookman Old Style" pitchFamily="18" charset="0"/>
              </a:rPr>
              <a:t>Section 187</a:t>
            </a:r>
            <a:r>
              <a:rPr lang="en-US" sz="4400" b="1" dirty="0" smtClean="0">
                <a:latin typeface="Bookman Old Style" pitchFamily="18" charset="0"/>
              </a:rPr>
              <a:t/>
            </a:r>
            <a:br>
              <a:rPr lang="en-US" sz="4400" b="1" dirty="0" smtClean="0">
                <a:latin typeface="Bookman Old Style" pitchFamily="18" charset="0"/>
              </a:rPr>
            </a:br>
            <a:r>
              <a:rPr lang="en-US" sz="2800" b="1" dirty="0" smtClean="0">
                <a:latin typeface="Bookman Old Style" pitchFamily="18" charset="0"/>
              </a:rPr>
              <a:t>Investment of Company to be held in its own name</a:t>
            </a:r>
            <a:r>
              <a:rPr lang="en-US" sz="2400" b="1" dirty="0" smtClean="0">
                <a:latin typeface="Bookman Old Style" pitchFamily="18" charset="0"/>
              </a:rPr>
              <a:t/>
            </a:r>
            <a:br>
              <a:rPr lang="en-US" sz="24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49}</a:t>
            </a:r>
            <a:endParaRPr lang="en-US" sz="3600" b="1" dirty="0">
              <a:latin typeface="Bookman Old Style" pitchFamily="18" charset="0"/>
            </a:endParaRPr>
          </a:p>
        </p:txBody>
      </p:sp>
      <p:sp>
        <p:nvSpPr>
          <p:cNvPr id="3" name="Content Placeholder 2"/>
          <p:cNvSpPr>
            <a:spLocks noGrp="1"/>
          </p:cNvSpPr>
          <p:nvPr>
            <p:ph idx="1"/>
          </p:nvPr>
        </p:nvSpPr>
        <p:spPr>
          <a:xfrm>
            <a:off x="304800" y="1882808"/>
            <a:ext cx="8610600" cy="4572000"/>
          </a:xfrm>
        </p:spPr>
        <p:txBody>
          <a:bodyPr>
            <a:normAutofit/>
          </a:bodyPr>
          <a:lstStyle/>
          <a:p>
            <a:pPr>
              <a:buNone/>
            </a:pPr>
            <a:r>
              <a:rPr lang="en-US" sz="2400" b="1" i="1" u="sng" dirty="0" smtClean="0">
                <a:latin typeface="Bookman Old Style" pitchFamily="18" charset="0"/>
              </a:rPr>
              <a:t>187:</a:t>
            </a:r>
          </a:p>
          <a:p>
            <a:r>
              <a:rPr lang="en-US" sz="2400" b="1" dirty="0" smtClean="0">
                <a:latin typeface="Bookman Old Style" pitchFamily="18" charset="0"/>
              </a:rPr>
              <a:t>Contravention and Penalty</a:t>
            </a:r>
          </a:p>
          <a:p>
            <a:pPr>
              <a:buNone/>
            </a:pPr>
            <a:endParaRPr lang="en-US" sz="1050" b="1" dirty="0" smtClean="0">
              <a:latin typeface="Bookman Old Style" pitchFamily="18" charset="0"/>
            </a:endParaRPr>
          </a:p>
          <a:p>
            <a:pPr algn="just">
              <a:buNone/>
            </a:pPr>
            <a:r>
              <a:rPr lang="en-US" sz="2400" dirty="0" smtClean="0">
                <a:latin typeface="Bookman Old Style" pitchFamily="18" charset="0"/>
              </a:rPr>
              <a:t> - </a:t>
            </a:r>
            <a:r>
              <a:rPr lang="en-US" sz="2400" b="1" dirty="0" smtClean="0">
                <a:latin typeface="Bookman Old Style" pitchFamily="18" charset="0"/>
              </a:rPr>
              <a:t>Company: </a:t>
            </a:r>
            <a:r>
              <a:rPr lang="en-US" sz="2400" dirty="0" smtClean="0">
                <a:latin typeface="Bookman Old Style" pitchFamily="18" charset="0"/>
              </a:rPr>
              <a:t>punishable with fine not less than Rs.25,000/- but may extend to Rs.25 Lakh</a:t>
            </a:r>
          </a:p>
          <a:p>
            <a:pPr algn="just">
              <a:buNone/>
            </a:pPr>
            <a:endParaRPr lang="en-US" sz="2400" dirty="0" smtClean="0">
              <a:latin typeface="Bookman Old Style" pitchFamily="18" charset="0"/>
            </a:endParaRPr>
          </a:p>
          <a:p>
            <a:pPr algn="just">
              <a:buNone/>
            </a:pPr>
            <a:r>
              <a:rPr lang="en-US" sz="2400" dirty="0" smtClean="0">
                <a:latin typeface="Bookman Old Style" pitchFamily="18" charset="0"/>
              </a:rPr>
              <a:t> -  </a:t>
            </a:r>
            <a:r>
              <a:rPr lang="en-US" sz="2400" b="1" dirty="0" smtClean="0">
                <a:latin typeface="Bookman Old Style" pitchFamily="18" charset="0"/>
              </a:rPr>
              <a:t>Officer in default: </a:t>
            </a:r>
            <a:r>
              <a:rPr lang="en-US" sz="2400" dirty="0" smtClean="0">
                <a:latin typeface="Bookman Old Style" pitchFamily="18" charset="0"/>
              </a:rPr>
              <a:t>punishable with imprisonment of 6 moths  or with fine not less than Rs.25,000/- but may extend to Rs.1,00,000/- or with both.</a:t>
            </a:r>
          </a:p>
          <a:p>
            <a:pPr>
              <a:buNone/>
            </a:pPr>
            <a:endParaRPr lang="en-US" sz="2400" dirty="0" smtClean="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799306"/>
          </a:xfrm>
        </p:spPr>
        <p:txBody>
          <a:bodyPr>
            <a:noAutofit/>
          </a:bodyPr>
          <a:lstStyle/>
          <a:p>
            <a:pPr algn="ctr"/>
            <a:r>
              <a:rPr lang="en-US" sz="2400" b="1" dirty="0" smtClean="0">
                <a:latin typeface="Bookman Old Style" pitchFamily="18" charset="0"/>
              </a:rPr>
              <a:t>Section 188</a:t>
            </a:r>
            <a:r>
              <a:rPr lang="en-US" sz="4400" b="1" dirty="0" smtClean="0">
                <a:latin typeface="Bookman Old Style" pitchFamily="18" charset="0"/>
              </a:rPr>
              <a:t/>
            </a:r>
            <a:br>
              <a:rPr lang="en-US" sz="4400" b="1" dirty="0" smtClean="0">
                <a:latin typeface="Bookman Old Style" pitchFamily="18" charset="0"/>
              </a:rPr>
            </a:br>
            <a:r>
              <a:rPr lang="en-US" sz="2800" b="1" dirty="0" smtClean="0">
                <a:latin typeface="Bookman Old Style" pitchFamily="18" charset="0"/>
              </a:rPr>
              <a:t>Related Party transactions</a:t>
            </a:r>
            <a:r>
              <a:rPr lang="en-US" sz="2400" b="1" dirty="0" smtClean="0">
                <a:latin typeface="Bookman Old Style" pitchFamily="18" charset="0"/>
              </a:rPr>
              <a:t/>
            </a:r>
            <a:br>
              <a:rPr lang="en-US" sz="24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297, 314}</a:t>
            </a:r>
            <a:endParaRPr lang="en-US" sz="3600" b="1" dirty="0">
              <a:latin typeface="Bookman Old Style" pitchFamily="18" charset="0"/>
            </a:endParaRPr>
          </a:p>
        </p:txBody>
      </p:sp>
      <p:sp>
        <p:nvSpPr>
          <p:cNvPr id="3" name="Content Placeholder 2"/>
          <p:cNvSpPr>
            <a:spLocks noGrp="1"/>
          </p:cNvSpPr>
          <p:nvPr>
            <p:ph idx="1"/>
          </p:nvPr>
        </p:nvSpPr>
        <p:spPr>
          <a:xfrm>
            <a:off x="0" y="1447800"/>
            <a:ext cx="9144000" cy="5181600"/>
          </a:xfrm>
        </p:spPr>
        <p:txBody>
          <a:bodyPr>
            <a:normAutofit lnSpcReduction="10000"/>
          </a:bodyPr>
          <a:lstStyle/>
          <a:p>
            <a:pPr>
              <a:buNone/>
            </a:pPr>
            <a:r>
              <a:rPr lang="en-US" sz="2400" b="1" i="1" u="sng" dirty="0" smtClean="0">
                <a:latin typeface="Bookman Old Style" pitchFamily="18" charset="0"/>
              </a:rPr>
              <a:t>188</a:t>
            </a:r>
            <a:r>
              <a:rPr lang="en-US" sz="2400" b="1" i="1" u="sng" dirty="0" smtClean="0">
                <a:latin typeface="Bookman Old Style" pitchFamily="18" charset="0"/>
                <a:sym typeface="Wingdings" pitchFamily="2" charset="2"/>
              </a:rPr>
              <a:t> (1):</a:t>
            </a:r>
            <a:endParaRPr lang="en-US" sz="2400" b="1" i="1" u="sng" dirty="0" smtClean="0">
              <a:latin typeface="Bookman Old Style" pitchFamily="18" charset="0"/>
            </a:endParaRPr>
          </a:p>
          <a:p>
            <a:r>
              <a:rPr lang="en-US" sz="2300" dirty="0" smtClean="0">
                <a:latin typeface="Bookman Old Style" pitchFamily="18" charset="0"/>
              </a:rPr>
              <a:t>Approval of the Board by passing resolution at the meeting is required to enter </a:t>
            </a:r>
            <a:r>
              <a:rPr lang="en-US" sz="2300" dirty="0" smtClean="0">
                <a:latin typeface="Bookman Old Style" pitchFamily="18" charset="0"/>
              </a:rPr>
              <a:t>into </a:t>
            </a:r>
            <a:r>
              <a:rPr lang="en-US" sz="2300" dirty="0" smtClean="0">
                <a:latin typeface="Bookman Old Style" pitchFamily="18" charset="0"/>
              </a:rPr>
              <a:t>contract with related party with respect to :</a:t>
            </a:r>
          </a:p>
          <a:p>
            <a:pPr>
              <a:buNone/>
            </a:pPr>
            <a:endParaRPr lang="en-US" sz="1050" dirty="0" smtClean="0">
              <a:latin typeface="Bookman Old Style" pitchFamily="18" charset="0"/>
            </a:endParaRPr>
          </a:p>
          <a:p>
            <a:pPr>
              <a:buFont typeface="Wingdings" pitchFamily="2" charset="2"/>
              <a:buChar char="ü"/>
            </a:pPr>
            <a:r>
              <a:rPr lang="en-US" sz="2300" dirty="0" smtClean="0">
                <a:latin typeface="Bookman Old Style" pitchFamily="18" charset="0"/>
              </a:rPr>
              <a:t>Sale/purchase/supply of any goods or materials;</a:t>
            </a:r>
          </a:p>
          <a:p>
            <a:pPr>
              <a:buFont typeface="Wingdings" pitchFamily="2" charset="2"/>
              <a:buChar char="ü"/>
            </a:pPr>
            <a:r>
              <a:rPr lang="en-US" sz="2300" dirty="0" smtClean="0">
                <a:latin typeface="Bookman Old Style" pitchFamily="18" charset="0"/>
              </a:rPr>
              <a:t>Selling/otherwise disposing of, buying property of any kind</a:t>
            </a:r>
          </a:p>
          <a:p>
            <a:pPr>
              <a:buFont typeface="Wingdings" pitchFamily="2" charset="2"/>
              <a:buChar char="ü"/>
            </a:pPr>
            <a:r>
              <a:rPr lang="en-US" sz="2300" dirty="0" smtClean="0">
                <a:latin typeface="Bookman Old Style" pitchFamily="18" charset="0"/>
              </a:rPr>
              <a:t>Leasing of property of any kind;</a:t>
            </a:r>
          </a:p>
          <a:p>
            <a:pPr>
              <a:buFont typeface="Wingdings" pitchFamily="2" charset="2"/>
              <a:buChar char="ü"/>
            </a:pPr>
            <a:r>
              <a:rPr lang="en-US" sz="2300" dirty="0" smtClean="0">
                <a:latin typeface="Bookman Old Style" pitchFamily="18" charset="0"/>
              </a:rPr>
              <a:t>Availing/rendering of any services;</a:t>
            </a:r>
          </a:p>
          <a:p>
            <a:pPr>
              <a:buFont typeface="Wingdings" pitchFamily="2" charset="2"/>
              <a:buChar char="ü"/>
            </a:pPr>
            <a:r>
              <a:rPr lang="en-US" sz="2300" dirty="0" smtClean="0">
                <a:latin typeface="Bookman Old Style" pitchFamily="18" charset="0"/>
              </a:rPr>
              <a:t>Appointment of any agent for purchase/sale of goods/services/property;</a:t>
            </a:r>
          </a:p>
          <a:p>
            <a:pPr>
              <a:buFont typeface="Wingdings" pitchFamily="2" charset="2"/>
              <a:buChar char="ü"/>
            </a:pPr>
            <a:r>
              <a:rPr lang="en-US" sz="2300" dirty="0" smtClean="0">
                <a:latin typeface="Bookman Old Style" pitchFamily="18" charset="0"/>
              </a:rPr>
              <a:t>Underwriting the subscription of any securities of the Company;</a:t>
            </a:r>
          </a:p>
          <a:p>
            <a:pPr>
              <a:buFont typeface="Wingdings" pitchFamily="2" charset="2"/>
              <a:buChar char="ü"/>
            </a:pPr>
            <a:r>
              <a:rPr lang="en-US" sz="2300" dirty="0" smtClean="0">
                <a:latin typeface="Bookman Old Style" pitchFamily="18" charset="0"/>
              </a:rPr>
              <a:t>Related party’s appointment to any office or place of profit.</a:t>
            </a:r>
          </a:p>
          <a:p>
            <a:endParaRPr lang="en-US" sz="2400" dirty="0" smtClean="0">
              <a:latin typeface="Bookman Old Style" pitchFamily="18" charset="0"/>
            </a:endParaRPr>
          </a:p>
          <a:p>
            <a:endParaRPr lang="en-US" sz="2400" dirty="0" smtClean="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799306"/>
          </a:xfrm>
        </p:spPr>
        <p:txBody>
          <a:bodyPr>
            <a:noAutofit/>
          </a:bodyPr>
          <a:lstStyle/>
          <a:p>
            <a:pPr algn="ctr"/>
            <a:r>
              <a:rPr lang="en-US" sz="2400" b="1" dirty="0" smtClean="0">
                <a:latin typeface="Bookman Old Style" pitchFamily="18" charset="0"/>
              </a:rPr>
              <a:t>Section 188</a:t>
            </a:r>
            <a:r>
              <a:rPr lang="en-US" sz="4400" b="1" dirty="0" smtClean="0">
                <a:latin typeface="Bookman Old Style" pitchFamily="18" charset="0"/>
              </a:rPr>
              <a:t/>
            </a:r>
            <a:br>
              <a:rPr lang="en-US" sz="4400" b="1" dirty="0" smtClean="0">
                <a:latin typeface="Bookman Old Style" pitchFamily="18" charset="0"/>
              </a:rPr>
            </a:br>
            <a:r>
              <a:rPr lang="en-US" sz="2800" b="1" dirty="0" smtClean="0">
                <a:latin typeface="Bookman Old Style" pitchFamily="18" charset="0"/>
              </a:rPr>
              <a:t>Related Party transactions</a:t>
            </a:r>
            <a:r>
              <a:rPr lang="en-US" sz="2400" b="1" dirty="0" smtClean="0">
                <a:latin typeface="Bookman Old Style" pitchFamily="18" charset="0"/>
              </a:rPr>
              <a:t/>
            </a:r>
            <a:br>
              <a:rPr lang="en-US" sz="24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297, 314}</a:t>
            </a:r>
            <a:endParaRPr lang="en-US" sz="3600" b="1" dirty="0">
              <a:latin typeface="Bookman Old Style" pitchFamily="18" charset="0"/>
            </a:endParaRPr>
          </a:p>
        </p:txBody>
      </p:sp>
      <p:sp>
        <p:nvSpPr>
          <p:cNvPr id="3" name="Content Placeholder 2"/>
          <p:cNvSpPr>
            <a:spLocks noGrp="1"/>
          </p:cNvSpPr>
          <p:nvPr>
            <p:ph idx="1"/>
          </p:nvPr>
        </p:nvSpPr>
        <p:spPr>
          <a:xfrm>
            <a:off x="228600" y="1447800"/>
            <a:ext cx="8686800" cy="5181600"/>
          </a:xfrm>
        </p:spPr>
        <p:txBody>
          <a:bodyPr>
            <a:normAutofit lnSpcReduction="10000"/>
          </a:bodyPr>
          <a:lstStyle/>
          <a:p>
            <a:pPr>
              <a:buNone/>
            </a:pPr>
            <a:r>
              <a:rPr lang="en-US" sz="2400" b="1" i="1" u="sng" dirty="0" smtClean="0">
                <a:latin typeface="Bookman Old Style" pitchFamily="18" charset="0"/>
              </a:rPr>
              <a:t>188 (1):</a:t>
            </a:r>
          </a:p>
          <a:p>
            <a:pPr>
              <a:buNone/>
            </a:pPr>
            <a:r>
              <a:rPr lang="en-US" sz="2400" b="1" dirty="0" smtClean="0">
                <a:latin typeface="Bookman Old Style" pitchFamily="18" charset="0"/>
              </a:rPr>
              <a:t>Conditions to be satisfied as per draft Rules:</a:t>
            </a:r>
          </a:p>
          <a:p>
            <a:r>
              <a:rPr lang="en-US" sz="2400" dirty="0" smtClean="0">
                <a:latin typeface="Bookman Old Style" pitchFamily="18" charset="0"/>
              </a:rPr>
              <a:t>Notice calling for meeting of the board shall disclose:</a:t>
            </a:r>
          </a:p>
          <a:p>
            <a:pPr>
              <a:buNone/>
            </a:pPr>
            <a:endParaRPr lang="en-US" sz="1400" dirty="0" smtClean="0">
              <a:latin typeface="Bookman Old Style" pitchFamily="18" charset="0"/>
            </a:endParaRPr>
          </a:p>
          <a:p>
            <a:pPr>
              <a:buFont typeface="Wingdings" pitchFamily="2" charset="2"/>
              <a:buChar char="ü"/>
            </a:pPr>
            <a:r>
              <a:rPr lang="en-US" sz="2400" dirty="0" smtClean="0">
                <a:latin typeface="Bookman Old Style" pitchFamily="18" charset="0"/>
              </a:rPr>
              <a:t>Name of the related party, nature of relationship</a:t>
            </a:r>
          </a:p>
          <a:p>
            <a:pPr>
              <a:buFont typeface="Wingdings" pitchFamily="2" charset="2"/>
              <a:buChar char="ü"/>
            </a:pPr>
            <a:r>
              <a:rPr lang="en-US" sz="2400" dirty="0" smtClean="0">
                <a:latin typeface="Bookman Old Style" pitchFamily="18" charset="0"/>
              </a:rPr>
              <a:t>Nature, duration, particulars of the contract</a:t>
            </a:r>
          </a:p>
          <a:p>
            <a:pPr algn="just">
              <a:buFont typeface="Wingdings" pitchFamily="2" charset="2"/>
              <a:buChar char="ü"/>
            </a:pPr>
            <a:r>
              <a:rPr lang="en-US" sz="2400" dirty="0" smtClean="0">
                <a:latin typeface="Bookman Old Style" pitchFamily="18" charset="0"/>
              </a:rPr>
              <a:t>Material terms of contract including value, if any</a:t>
            </a:r>
          </a:p>
          <a:p>
            <a:pPr>
              <a:buFont typeface="Wingdings" pitchFamily="2" charset="2"/>
              <a:buChar char="ü"/>
            </a:pPr>
            <a:r>
              <a:rPr lang="en-US" sz="2400" dirty="0" smtClean="0">
                <a:latin typeface="Bookman Old Style" pitchFamily="18" charset="0"/>
              </a:rPr>
              <a:t>Any advance paid/received for the contract</a:t>
            </a:r>
          </a:p>
          <a:p>
            <a:pPr algn="just">
              <a:buFont typeface="Wingdings" pitchFamily="2" charset="2"/>
              <a:buChar char="ü"/>
            </a:pPr>
            <a:r>
              <a:rPr lang="en-US" sz="2400" dirty="0" smtClean="0">
                <a:latin typeface="Bookman Old Style" pitchFamily="18" charset="0"/>
              </a:rPr>
              <a:t>Any other information relevant for the Board to take decision</a:t>
            </a:r>
          </a:p>
          <a:p>
            <a:pPr>
              <a:buNone/>
            </a:pPr>
            <a:endParaRPr lang="en-US" sz="1200" dirty="0" smtClean="0">
              <a:latin typeface="Bookman Old Style" pitchFamily="18" charset="0"/>
            </a:endParaRPr>
          </a:p>
          <a:p>
            <a:pPr algn="just"/>
            <a:r>
              <a:rPr lang="en-US" sz="2400" dirty="0" smtClean="0">
                <a:latin typeface="Bookman Old Style" pitchFamily="18" charset="0"/>
              </a:rPr>
              <a:t>The interested director shall not present at the meeting during discussion of agreement as mentioned in this section.</a:t>
            </a:r>
          </a:p>
        </p:txBody>
      </p:sp>
    </p:spTree>
  </p:cSld>
  <p:clrMapOvr>
    <a:masterClrMapping/>
  </p:clrMapOvr>
  <p:transition spd="slow">
    <p:newsflash/>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799306"/>
          </a:xfrm>
        </p:spPr>
        <p:txBody>
          <a:bodyPr>
            <a:noAutofit/>
          </a:bodyPr>
          <a:lstStyle/>
          <a:p>
            <a:pPr algn="ctr"/>
            <a:r>
              <a:rPr lang="en-US" sz="2400" b="1" dirty="0" smtClean="0">
                <a:latin typeface="Bookman Old Style" pitchFamily="18" charset="0"/>
              </a:rPr>
              <a:t>Section 188</a:t>
            </a:r>
            <a:r>
              <a:rPr lang="en-US" sz="4400" b="1" dirty="0" smtClean="0">
                <a:latin typeface="Bookman Old Style" pitchFamily="18" charset="0"/>
              </a:rPr>
              <a:t/>
            </a:r>
            <a:br>
              <a:rPr lang="en-US" sz="4400" b="1" dirty="0" smtClean="0">
                <a:latin typeface="Bookman Old Style" pitchFamily="18" charset="0"/>
              </a:rPr>
            </a:br>
            <a:r>
              <a:rPr lang="en-US" sz="2800" b="1" dirty="0" smtClean="0">
                <a:latin typeface="Bookman Old Style" pitchFamily="18" charset="0"/>
              </a:rPr>
              <a:t>Related Party transactions</a:t>
            </a:r>
            <a:r>
              <a:rPr lang="en-US" sz="2400" b="1" dirty="0" smtClean="0">
                <a:latin typeface="Bookman Old Style" pitchFamily="18" charset="0"/>
              </a:rPr>
              <a:t/>
            </a:r>
            <a:br>
              <a:rPr lang="en-US" sz="24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297, 314}</a:t>
            </a:r>
            <a:endParaRPr lang="en-US" sz="3600" b="1" dirty="0">
              <a:latin typeface="Bookman Old Style" pitchFamily="18" charset="0"/>
            </a:endParaRPr>
          </a:p>
        </p:txBody>
      </p:sp>
      <p:sp>
        <p:nvSpPr>
          <p:cNvPr id="3" name="Content Placeholder 2"/>
          <p:cNvSpPr>
            <a:spLocks noGrp="1"/>
          </p:cNvSpPr>
          <p:nvPr>
            <p:ph idx="1"/>
          </p:nvPr>
        </p:nvSpPr>
        <p:spPr>
          <a:xfrm>
            <a:off x="228600" y="1447800"/>
            <a:ext cx="8686800" cy="5181600"/>
          </a:xfrm>
        </p:spPr>
        <p:txBody>
          <a:bodyPr>
            <a:noAutofit/>
          </a:bodyPr>
          <a:lstStyle/>
          <a:p>
            <a:pPr marL="107950" indent="-42863">
              <a:buNone/>
            </a:pPr>
            <a:r>
              <a:rPr lang="en-US" sz="2400" b="1" dirty="0" smtClean="0">
                <a:latin typeface="Bookman Old Style" pitchFamily="18" charset="0"/>
              </a:rPr>
              <a:t>Conditions and limits as prescribed under draft rules for Certain contracts with related Parties:</a:t>
            </a:r>
          </a:p>
          <a:p>
            <a:pPr marL="107950" indent="-42863">
              <a:buNone/>
            </a:pPr>
            <a:endParaRPr lang="en-US" sz="1200" b="1" dirty="0" smtClean="0">
              <a:latin typeface="Bookman Old Style" pitchFamily="18" charset="0"/>
            </a:endParaRPr>
          </a:p>
          <a:p>
            <a:pPr algn="just"/>
            <a:r>
              <a:rPr lang="en-US" sz="2400" dirty="0" smtClean="0">
                <a:latin typeface="Bookman Old Style" pitchFamily="18" charset="0"/>
              </a:rPr>
              <a:t>Company having paid up share capital of Rs. </a:t>
            </a:r>
            <a:r>
              <a:rPr lang="en-US" sz="2400" dirty="0" smtClean="0">
                <a:latin typeface="Bookman Old Style" pitchFamily="18" charset="0"/>
              </a:rPr>
              <a:t>1.00 </a:t>
            </a:r>
            <a:r>
              <a:rPr lang="en-US" sz="2400" dirty="0" smtClean="0">
                <a:latin typeface="Bookman Old Style" pitchFamily="18" charset="0"/>
              </a:rPr>
              <a:t>Crore or more shall not enter into contract/arrangement with any related party; or</a:t>
            </a:r>
          </a:p>
          <a:p>
            <a:endParaRPr lang="en-US" sz="900" dirty="0" smtClean="0">
              <a:latin typeface="Bookman Old Style" pitchFamily="18" charset="0"/>
            </a:endParaRPr>
          </a:p>
          <a:p>
            <a:r>
              <a:rPr lang="en-US" sz="2400" dirty="0" smtClean="0">
                <a:latin typeface="Bookman Old Style" pitchFamily="18" charset="0"/>
              </a:rPr>
              <a:t>Company shall not enter in to any transactions where the transactions to be entered into </a:t>
            </a:r>
          </a:p>
          <a:p>
            <a:pPr>
              <a:buNone/>
            </a:pPr>
            <a:endParaRPr lang="en-US" sz="1050" dirty="0" smtClean="0">
              <a:latin typeface="Bookman Old Style" pitchFamily="18" charset="0"/>
            </a:endParaRPr>
          </a:p>
          <a:p>
            <a:pPr marL="521208" indent="-457200" algn="just">
              <a:buFont typeface="+mj-lt"/>
              <a:buAutoNum type="alphaLcParenR"/>
            </a:pPr>
            <a:r>
              <a:rPr lang="en-US" sz="2400" dirty="0" smtClean="0">
                <a:latin typeface="Bookman Old Style" pitchFamily="18" charset="0"/>
              </a:rPr>
              <a:t>Taken together with previous transactions during the financial year, exceeds 5% of the annual turnover or  20% of the net worth of the company as per last audited financials, whichever is higher ; or</a:t>
            </a:r>
          </a:p>
          <a:p>
            <a:pPr algn="r">
              <a:buNone/>
            </a:pPr>
            <a:r>
              <a:rPr lang="en-US" sz="2400" b="1" dirty="0" smtClean="0">
                <a:latin typeface="Bookman Old Style" pitchFamily="18" charset="0"/>
              </a:rPr>
              <a:t>Continued……</a:t>
            </a:r>
          </a:p>
          <a:p>
            <a:endParaRPr lang="en-US" sz="2400" dirty="0" smtClean="0">
              <a:latin typeface="Bookman Old Style" pitchFamily="18" charset="0"/>
            </a:endParaRPr>
          </a:p>
          <a:p>
            <a:endParaRPr lang="en-US" sz="2400" dirty="0" smtClean="0">
              <a:latin typeface="Bookman Old Style" pitchFamily="18" charset="0"/>
            </a:endParaRPr>
          </a:p>
          <a:p>
            <a:endParaRPr lang="en-US" sz="2400" dirty="0" smtClean="0">
              <a:latin typeface="Bookman Old Style" pitchFamily="18" charset="0"/>
            </a:endParaRPr>
          </a:p>
          <a:p>
            <a:endParaRPr lang="en-US" sz="2400" dirty="0" smtClean="0">
              <a:latin typeface="Bookman Old Style" pitchFamily="18" charset="0"/>
            </a:endParaRPr>
          </a:p>
          <a:p>
            <a:endParaRPr lang="en-US" sz="2400" dirty="0" smtClean="0">
              <a:latin typeface="Bookman Old Style" pitchFamily="18" charset="0"/>
            </a:endParaRPr>
          </a:p>
          <a:p>
            <a:endParaRPr lang="en-US" sz="2400" dirty="0" smtClean="0">
              <a:latin typeface="Bookman Old Style" pitchFamily="18" charset="0"/>
            </a:endParaRPr>
          </a:p>
          <a:p>
            <a:endParaRPr lang="en-US" sz="2400" dirty="0" smtClean="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799306"/>
          </a:xfrm>
        </p:spPr>
        <p:txBody>
          <a:bodyPr>
            <a:noAutofit/>
          </a:bodyPr>
          <a:lstStyle/>
          <a:p>
            <a:pPr algn="ctr"/>
            <a:r>
              <a:rPr lang="en-US" sz="2400" b="1" dirty="0" smtClean="0">
                <a:latin typeface="Bookman Old Style" pitchFamily="18" charset="0"/>
              </a:rPr>
              <a:t>Section 188</a:t>
            </a:r>
            <a:r>
              <a:rPr lang="en-US" sz="4400" b="1" dirty="0" smtClean="0">
                <a:latin typeface="Bookman Old Style" pitchFamily="18" charset="0"/>
              </a:rPr>
              <a:t/>
            </a:r>
            <a:br>
              <a:rPr lang="en-US" sz="4400" b="1" dirty="0" smtClean="0">
                <a:latin typeface="Bookman Old Style" pitchFamily="18" charset="0"/>
              </a:rPr>
            </a:br>
            <a:r>
              <a:rPr lang="en-US" sz="2800" b="1" dirty="0" smtClean="0">
                <a:latin typeface="Bookman Old Style" pitchFamily="18" charset="0"/>
              </a:rPr>
              <a:t>Related Party transactions</a:t>
            </a:r>
            <a:r>
              <a:rPr lang="en-US" sz="2400" b="1" dirty="0" smtClean="0">
                <a:latin typeface="Bookman Old Style" pitchFamily="18" charset="0"/>
              </a:rPr>
              <a:t/>
            </a:r>
            <a:br>
              <a:rPr lang="en-US" sz="24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297, 314}</a:t>
            </a:r>
            <a:endParaRPr lang="en-US" sz="3600" b="1" dirty="0">
              <a:latin typeface="Bookman Old Style" pitchFamily="18" charset="0"/>
            </a:endParaRPr>
          </a:p>
        </p:txBody>
      </p:sp>
      <p:sp>
        <p:nvSpPr>
          <p:cNvPr id="3" name="Content Placeholder 2"/>
          <p:cNvSpPr>
            <a:spLocks noGrp="1"/>
          </p:cNvSpPr>
          <p:nvPr>
            <p:ph idx="1"/>
          </p:nvPr>
        </p:nvSpPr>
        <p:spPr>
          <a:xfrm>
            <a:off x="0" y="1447800"/>
            <a:ext cx="9144000" cy="5181600"/>
          </a:xfrm>
        </p:spPr>
        <p:txBody>
          <a:bodyPr>
            <a:noAutofit/>
          </a:bodyPr>
          <a:lstStyle/>
          <a:p>
            <a:pPr>
              <a:buNone/>
            </a:pPr>
            <a:endParaRPr lang="en-US" sz="1050" b="1" i="1" u="sng" dirty="0" smtClean="0">
              <a:latin typeface="Bookman Old Style" pitchFamily="18" charset="0"/>
            </a:endParaRPr>
          </a:p>
          <a:p>
            <a:pPr marL="521208" indent="-457200" algn="just">
              <a:buNone/>
            </a:pPr>
            <a:r>
              <a:rPr lang="en-US" sz="2400" b="1" dirty="0" smtClean="0">
                <a:latin typeface="Bookman Old Style" pitchFamily="18" charset="0"/>
              </a:rPr>
              <a:t>Continued….</a:t>
            </a:r>
          </a:p>
          <a:p>
            <a:pPr marL="521208" indent="-457200" algn="just">
              <a:buNone/>
            </a:pPr>
            <a:endParaRPr lang="en-US" sz="1050" b="1" dirty="0" smtClean="0">
              <a:latin typeface="Bookman Old Style" pitchFamily="18" charset="0"/>
            </a:endParaRPr>
          </a:p>
          <a:p>
            <a:pPr marL="521208" indent="-457200" algn="just">
              <a:buFont typeface="+mj-lt"/>
              <a:buAutoNum type="alphaLcParenR" startAt="2"/>
            </a:pPr>
            <a:r>
              <a:rPr lang="en-US" sz="2400" dirty="0" smtClean="0">
                <a:latin typeface="Bookman Old Style" pitchFamily="18" charset="0"/>
              </a:rPr>
              <a:t>Relates to appointment to any office or place of profit in the Company, its subsidiary company or associate company at a monthly remuneration exceeding Rupees One Lakh; or</a:t>
            </a:r>
          </a:p>
          <a:p>
            <a:pPr marL="521208" indent="-457200" algn="just">
              <a:buFont typeface="+mj-lt"/>
              <a:buAutoNum type="alphaLcParenR" startAt="2"/>
            </a:pPr>
            <a:endParaRPr lang="en-US" sz="1100" dirty="0" smtClean="0">
              <a:latin typeface="Bookman Old Style" pitchFamily="18" charset="0"/>
            </a:endParaRPr>
          </a:p>
          <a:p>
            <a:pPr marL="521208" indent="-457200" algn="just">
              <a:buFont typeface="+mj-lt"/>
              <a:buAutoNum type="alphaLcParenR" startAt="2"/>
            </a:pPr>
            <a:r>
              <a:rPr lang="en-US" sz="2400" dirty="0" smtClean="0">
                <a:latin typeface="Bookman Old Style" pitchFamily="18" charset="0"/>
              </a:rPr>
              <a:t>For a remuneration for underwriting the subscription of any securities/derivatives thereof of the company exceeding Rupees Ten Lakh.</a:t>
            </a:r>
          </a:p>
          <a:p>
            <a:pPr marL="521208" indent="-457200" algn="just">
              <a:buNone/>
            </a:pPr>
            <a:endParaRPr lang="en-US" sz="1200" dirty="0" smtClean="0">
              <a:latin typeface="Bookman Old Style" pitchFamily="18" charset="0"/>
            </a:endParaRPr>
          </a:p>
          <a:p>
            <a:pPr marL="107950" indent="-42863">
              <a:buNone/>
            </a:pPr>
            <a:r>
              <a:rPr lang="en-US" sz="2400" dirty="0" smtClean="0">
                <a:latin typeface="Bookman Old Style" pitchFamily="18" charset="0"/>
              </a:rPr>
              <a:t>except with the prior approval of the Company by a Special Resolution.</a:t>
            </a:r>
          </a:p>
          <a:p>
            <a:pPr marL="107950" indent="-42863" algn="r">
              <a:buNone/>
            </a:pPr>
            <a:r>
              <a:rPr lang="en-US" sz="2400" dirty="0" smtClean="0">
                <a:latin typeface="Bookman Old Style" pitchFamily="18" charset="0"/>
              </a:rPr>
              <a:t>                                                           </a:t>
            </a:r>
            <a:r>
              <a:rPr lang="en-US" sz="2400" b="1" dirty="0" smtClean="0">
                <a:latin typeface="Bookman Old Style" pitchFamily="18" charset="0"/>
              </a:rPr>
              <a:t>continued…….</a:t>
            </a:r>
          </a:p>
          <a:p>
            <a:pPr>
              <a:buNone/>
            </a:pPr>
            <a:r>
              <a:rPr lang="en-US" sz="2400" dirty="0" smtClean="0">
                <a:latin typeface="Bookman Old Style" pitchFamily="18" charset="0"/>
              </a:rPr>
              <a:t>    </a:t>
            </a:r>
          </a:p>
          <a:p>
            <a:endParaRPr lang="en-US" sz="2400" dirty="0" smtClean="0">
              <a:latin typeface="Bookman Old Style" pitchFamily="18" charset="0"/>
            </a:endParaRPr>
          </a:p>
          <a:p>
            <a:endParaRPr lang="en-US" sz="2400" dirty="0" smtClean="0">
              <a:latin typeface="Bookman Old Style" pitchFamily="18" charset="0"/>
            </a:endParaRPr>
          </a:p>
          <a:p>
            <a:endParaRPr lang="en-US" sz="2400" dirty="0" smtClean="0">
              <a:latin typeface="Bookman Old Style" pitchFamily="18" charset="0"/>
            </a:endParaRPr>
          </a:p>
          <a:p>
            <a:endParaRPr lang="en-US" sz="2400" dirty="0" smtClean="0">
              <a:latin typeface="Bookman Old Style" pitchFamily="18" charset="0"/>
            </a:endParaRPr>
          </a:p>
          <a:p>
            <a:endParaRPr lang="en-US" sz="2400" dirty="0" smtClean="0">
              <a:latin typeface="Bookman Old Style" pitchFamily="18" charset="0"/>
            </a:endParaRPr>
          </a:p>
          <a:p>
            <a:endParaRPr lang="en-US" sz="2400" dirty="0" smtClean="0">
              <a:latin typeface="Bookman Old Style" pitchFamily="18" charset="0"/>
            </a:endParaRPr>
          </a:p>
          <a:p>
            <a:endParaRPr lang="en-US" sz="2400" dirty="0" smtClean="0">
              <a:latin typeface="Bookman Old Style" pitchFamily="18" charset="0"/>
            </a:endParaRPr>
          </a:p>
          <a:p>
            <a:endParaRPr lang="en-US" sz="2400" dirty="0" smtClean="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951706"/>
          </a:xfrm>
        </p:spPr>
        <p:txBody>
          <a:bodyPr>
            <a:noAutofit/>
          </a:bodyPr>
          <a:lstStyle/>
          <a:p>
            <a:pPr algn="ctr"/>
            <a:r>
              <a:rPr lang="en-US" sz="2400" b="1" dirty="0" smtClean="0">
                <a:latin typeface="Bookman Old Style" pitchFamily="18" charset="0"/>
              </a:rPr>
              <a:t>Section 188</a:t>
            </a:r>
            <a:r>
              <a:rPr lang="en-US" sz="4400" b="1" dirty="0" smtClean="0">
                <a:latin typeface="Bookman Old Style" pitchFamily="18" charset="0"/>
              </a:rPr>
              <a:t/>
            </a:r>
            <a:br>
              <a:rPr lang="en-US" sz="4400" b="1" dirty="0" smtClean="0">
                <a:latin typeface="Bookman Old Style" pitchFamily="18" charset="0"/>
              </a:rPr>
            </a:br>
            <a:r>
              <a:rPr lang="en-US" sz="2800" b="1" dirty="0" smtClean="0">
                <a:latin typeface="Bookman Old Style" pitchFamily="18" charset="0"/>
              </a:rPr>
              <a:t>Related Party transactions</a:t>
            </a:r>
            <a:r>
              <a:rPr lang="en-US" sz="2400" b="1" dirty="0" smtClean="0">
                <a:latin typeface="Bookman Old Style" pitchFamily="18" charset="0"/>
              </a:rPr>
              <a:t/>
            </a:r>
            <a:br>
              <a:rPr lang="en-US" sz="24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297, 314}</a:t>
            </a:r>
            <a:endParaRPr lang="en-US" sz="3600" b="1" dirty="0">
              <a:latin typeface="Bookman Old Style" pitchFamily="18" charset="0"/>
            </a:endParaRPr>
          </a:p>
        </p:txBody>
      </p:sp>
      <p:sp>
        <p:nvSpPr>
          <p:cNvPr id="3" name="Content Placeholder 2"/>
          <p:cNvSpPr>
            <a:spLocks noGrp="1"/>
          </p:cNvSpPr>
          <p:nvPr>
            <p:ph idx="1"/>
          </p:nvPr>
        </p:nvSpPr>
        <p:spPr>
          <a:xfrm>
            <a:off x="304800" y="1676400"/>
            <a:ext cx="8610600" cy="4953000"/>
          </a:xfrm>
        </p:spPr>
        <p:txBody>
          <a:bodyPr>
            <a:normAutofit/>
          </a:bodyPr>
          <a:lstStyle/>
          <a:p>
            <a:pPr>
              <a:buNone/>
            </a:pPr>
            <a:r>
              <a:rPr lang="en-US" sz="2000" dirty="0" smtClean="0">
                <a:latin typeface="Bookman Old Style" pitchFamily="18" charset="0"/>
              </a:rPr>
              <a:t>  </a:t>
            </a:r>
            <a:endParaRPr lang="en-US" sz="2000" b="1" dirty="0" smtClean="0">
              <a:latin typeface="Bookman Old Style" pitchFamily="18" charset="0"/>
            </a:endParaRPr>
          </a:p>
          <a:p>
            <a:pPr algn="just"/>
            <a:r>
              <a:rPr lang="en-US" sz="2400" dirty="0" smtClean="0">
                <a:latin typeface="Bookman Old Style" pitchFamily="18" charset="0"/>
              </a:rPr>
              <a:t>Member shall not vote on such special resolution, to approve any contract to be entered by the Company, if he is a related party thereon.</a:t>
            </a:r>
          </a:p>
          <a:p>
            <a:pPr>
              <a:buNone/>
            </a:pPr>
            <a:endParaRPr lang="en-US" sz="900" dirty="0" smtClean="0">
              <a:latin typeface="Bookman Old Style" pitchFamily="18" charset="0"/>
            </a:endParaRPr>
          </a:p>
          <a:p>
            <a:pPr algn="just"/>
            <a:r>
              <a:rPr lang="en-US" sz="2400" dirty="0" smtClean="0">
                <a:latin typeface="Bookman Old Style" pitchFamily="18" charset="0"/>
              </a:rPr>
              <a:t>The provisions of this section shall not apply to any transactions entered in ordinary course of business , other than transactions which are not at arm’s length Price.</a:t>
            </a:r>
          </a:p>
          <a:p>
            <a:pPr algn="just"/>
            <a:endParaRPr lang="en-US" sz="1050" dirty="0" smtClean="0">
              <a:latin typeface="Bookman Old Style" pitchFamily="18" charset="0"/>
            </a:endParaRPr>
          </a:p>
          <a:p>
            <a:pPr algn="just"/>
            <a:r>
              <a:rPr lang="en-US" sz="2400" dirty="0" smtClean="0">
                <a:latin typeface="Bookman Old Style" pitchFamily="18" charset="0"/>
              </a:rPr>
              <a:t>Every contract entered in under this section shall be disclosed at the Board’s report.</a:t>
            </a:r>
          </a:p>
        </p:txBody>
      </p:sp>
    </p:spTree>
  </p:cSld>
  <p:clrMapOvr>
    <a:masterClrMapping/>
  </p:clrMapOvr>
  <p:transition spd="slow">
    <p:newsflash/>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875506"/>
          </a:xfrm>
        </p:spPr>
        <p:txBody>
          <a:bodyPr>
            <a:noAutofit/>
          </a:bodyPr>
          <a:lstStyle/>
          <a:p>
            <a:pPr algn="ctr"/>
            <a:r>
              <a:rPr lang="en-US" sz="2400" b="1" dirty="0" smtClean="0">
                <a:latin typeface="Bookman Old Style" pitchFamily="18" charset="0"/>
              </a:rPr>
              <a:t>Section 188</a:t>
            </a:r>
            <a:r>
              <a:rPr lang="en-US" sz="4400" b="1" dirty="0" smtClean="0">
                <a:latin typeface="Bookman Old Style" pitchFamily="18" charset="0"/>
              </a:rPr>
              <a:t/>
            </a:r>
            <a:br>
              <a:rPr lang="en-US" sz="4400" b="1" dirty="0" smtClean="0">
                <a:latin typeface="Bookman Old Style" pitchFamily="18" charset="0"/>
              </a:rPr>
            </a:br>
            <a:r>
              <a:rPr lang="en-US" sz="2800" b="1" dirty="0" smtClean="0">
                <a:latin typeface="Bookman Old Style" pitchFamily="18" charset="0"/>
              </a:rPr>
              <a:t>Related Party transactions</a:t>
            </a:r>
            <a:r>
              <a:rPr lang="en-US" sz="2400" b="1" dirty="0" smtClean="0">
                <a:latin typeface="Bookman Old Style" pitchFamily="18" charset="0"/>
              </a:rPr>
              <a:t/>
            </a:r>
            <a:br>
              <a:rPr lang="en-US" sz="24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297, 314}</a:t>
            </a:r>
            <a:endParaRPr lang="en-US" sz="3600" b="1" dirty="0">
              <a:latin typeface="Bookman Old Style" pitchFamily="18" charset="0"/>
            </a:endParaRPr>
          </a:p>
        </p:txBody>
      </p:sp>
      <p:sp>
        <p:nvSpPr>
          <p:cNvPr id="3" name="Content Placeholder 2"/>
          <p:cNvSpPr>
            <a:spLocks noGrp="1"/>
          </p:cNvSpPr>
          <p:nvPr>
            <p:ph idx="1"/>
          </p:nvPr>
        </p:nvSpPr>
        <p:spPr>
          <a:xfrm>
            <a:off x="0" y="1524000"/>
            <a:ext cx="9144000" cy="5105400"/>
          </a:xfrm>
        </p:spPr>
        <p:txBody>
          <a:bodyPr>
            <a:normAutofit fontScale="92500"/>
          </a:bodyPr>
          <a:lstStyle/>
          <a:p>
            <a:pPr>
              <a:buNone/>
            </a:pPr>
            <a:r>
              <a:rPr lang="en-US" sz="2400" b="1" i="1" u="sng" dirty="0" smtClean="0">
                <a:latin typeface="Bookman Old Style" pitchFamily="18" charset="0"/>
              </a:rPr>
              <a:t>188 (5):</a:t>
            </a:r>
          </a:p>
          <a:p>
            <a:r>
              <a:rPr lang="en-US" sz="2400" b="1" dirty="0" smtClean="0">
                <a:latin typeface="Bookman Old Style" pitchFamily="18" charset="0"/>
              </a:rPr>
              <a:t>Ratification: </a:t>
            </a:r>
          </a:p>
          <a:p>
            <a:pPr marL="57150" indent="7938" algn="just">
              <a:buNone/>
            </a:pPr>
            <a:r>
              <a:rPr lang="en-US" sz="2400" dirty="0" smtClean="0">
                <a:latin typeface="Bookman Old Style" pitchFamily="18" charset="0"/>
              </a:rPr>
              <a:t>Contract entered in to by the director/employee with out prior approval by the Board/ approval by the Shareholder and if the same is not ratified by the Board/Share holders within 3 months from the date of entering in to contracts, such contracts shall be voidable at the option of the Board</a:t>
            </a:r>
          </a:p>
          <a:p>
            <a:pPr marL="57150" indent="7938">
              <a:buNone/>
            </a:pPr>
            <a:endParaRPr lang="en-US" sz="1200" dirty="0" smtClean="0">
              <a:latin typeface="Bookman Old Style" pitchFamily="18" charset="0"/>
            </a:endParaRPr>
          </a:p>
          <a:p>
            <a:r>
              <a:rPr lang="en-US" sz="2400" b="1" dirty="0" smtClean="0">
                <a:latin typeface="Bookman Old Style" pitchFamily="18" charset="0"/>
              </a:rPr>
              <a:t>Contravention and Penalty</a:t>
            </a:r>
          </a:p>
          <a:p>
            <a:pPr algn="just">
              <a:buFont typeface="Wingdings" pitchFamily="2" charset="2"/>
              <a:buChar char="ü"/>
            </a:pPr>
            <a:r>
              <a:rPr lang="en-US" sz="2400" b="1" dirty="0" smtClean="0">
                <a:latin typeface="Bookman Old Style" pitchFamily="18" charset="0"/>
              </a:rPr>
              <a:t>Contravening director of a listed Company: </a:t>
            </a:r>
            <a:r>
              <a:rPr lang="en-US" sz="2400" dirty="0" smtClean="0">
                <a:latin typeface="Bookman Old Style" pitchFamily="18" charset="0"/>
              </a:rPr>
              <a:t>imprisonment  for a term of 1 year or fine not less than Rs.25,000/- which may extend to Rs. 5,00,000 or with both.</a:t>
            </a:r>
          </a:p>
          <a:p>
            <a:pPr>
              <a:buFont typeface="Wingdings" pitchFamily="2" charset="2"/>
              <a:buChar char="ü"/>
            </a:pPr>
            <a:r>
              <a:rPr lang="en-US" sz="2400" b="1" dirty="0" smtClean="0">
                <a:latin typeface="Bookman Old Style" pitchFamily="18" charset="0"/>
              </a:rPr>
              <a:t>Contravening director of other Company: </a:t>
            </a:r>
            <a:r>
              <a:rPr lang="en-US" sz="2400" dirty="0" smtClean="0">
                <a:latin typeface="Bookman Old Style" pitchFamily="18" charset="0"/>
              </a:rPr>
              <a:t>fine not less than Rs.25,000/- which may extend to Rs. 5,00,000.</a:t>
            </a:r>
          </a:p>
          <a:p>
            <a:pPr>
              <a:buFontTx/>
              <a:buChar char="-"/>
            </a:pPr>
            <a:endParaRPr lang="en-US" sz="2400" dirty="0" smtClean="0">
              <a:latin typeface="Bookman Old Style" pitchFamily="18" charset="0"/>
            </a:endParaRPr>
          </a:p>
          <a:p>
            <a:pPr>
              <a:buNone/>
            </a:pPr>
            <a:endParaRPr lang="en-US" sz="2400" dirty="0" smtClean="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027906"/>
          </a:xfrm>
        </p:spPr>
        <p:txBody>
          <a:bodyPr>
            <a:noAutofit/>
          </a:bodyPr>
          <a:lstStyle/>
          <a:p>
            <a:pPr algn="ctr"/>
            <a:r>
              <a:rPr lang="en-US" sz="2400" b="1" dirty="0" smtClean="0">
                <a:latin typeface="Bookman Old Style" pitchFamily="18" charset="0"/>
              </a:rPr>
              <a:t>Section 189</a:t>
            </a:r>
            <a:r>
              <a:rPr lang="en-US" sz="4400" b="1" dirty="0" smtClean="0">
                <a:latin typeface="Bookman Old Style" pitchFamily="18" charset="0"/>
              </a:rPr>
              <a:t/>
            </a:r>
            <a:br>
              <a:rPr lang="en-US" sz="4400" b="1" dirty="0" smtClean="0">
                <a:latin typeface="Bookman Old Style" pitchFamily="18" charset="0"/>
              </a:rPr>
            </a:br>
            <a:r>
              <a:rPr lang="en-US" sz="2400" b="1" dirty="0" smtClean="0">
                <a:latin typeface="Bookman Old Style" pitchFamily="18" charset="0"/>
              </a:rPr>
              <a:t>Register of Contracts or arrangements in which directors are interested</a:t>
            </a:r>
            <a:br>
              <a:rPr lang="en-US" sz="24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301, 305}</a:t>
            </a:r>
            <a:endParaRPr lang="en-US" sz="3600" b="1" dirty="0">
              <a:latin typeface="Bookman Old Style" pitchFamily="18" charset="0"/>
            </a:endParaRPr>
          </a:p>
        </p:txBody>
      </p:sp>
      <p:sp>
        <p:nvSpPr>
          <p:cNvPr id="3" name="Content Placeholder 2"/>
          <p:cNvSpPr>
            <a:spLocks noGrp="1"/>
          </p:cNvSpPr>
          <p:nvPr>
            <p:ph idx="1"/>
          </p:nvPr>
        </p:nvSpPr>
        <p:spPr>
          <a:xfrm>
            <a:off x="228600" y="1524000"/>
            <a:ext cx="8686800" cy="5105400"/>
          </a:xfrm>
        </p:spPr>
        <p:txBody>
          <a:bodyPr>
            <a:normAutofit fontScale="92500"/>
          </a:bodyPr>
          <a:lstStyle/>
          <a:p>
            <a:pPr>
              <a:buNone/>
            </a:pPr>
            <a:r>
              <a:rPr lang="en-US" sz="2400" b="1" i="1" u="sng" dirty="0" smtClean="0">
                <a:latin typeface="Bookman Old Style" pitchFamily="18" charset="0"/>
              </a:rPr>
              <a:t>189: </a:t>
            </a:r>
          </a:p>
          <a:p>
            <a:r>
              <a:rPr lang="en-US" sz="2400" dirty="0" smtClean="0">
                <a:latin typeface="Bookman Old Style" pitchFamily="18" charset="0"/>
              </a:rPr>
              <a:t>Every Company  shall maintain one or two registers in </a:t>
            </a:r>
            <a:r>
              <a:rPr lang="en-US" sz="2400" b="1" dirty="0" smtClean="0">
                <a:latin typeface="Bookman Old Style" pitchFamily="18" charset="0"/>
              </a:rPr>
              <a:t>Form No. 12.4 </a:t>
            </a:r>
            <a:r>
              <a:rPr lang="en-US" sz="2400" dirty="0" smtClean="0">
                <a:latin typeface="Bookman Old Style" pitchFamily="18" charset="0"/>
              </a:rPr>
              <a:t>and shall enter the particulars of:</a:t>
            </a:r>
          </a:p>
          <a:p>
            <a:pPr>
              <a:buFont typeface="Wingdings" pitchFamily="2" charset="2"/>
              <a:buChar char="ü"/>
            </a:pPr>
            <a:endParaRPr lang="en-US" sz="1200" dirty="0" smtClean="0">
              <a:latin typeface="Bookman Old Style" pitchFamily="18" charset="0"/>
            </a:endParaRPr>
          </a:p>
          <a:p>
            <a:pPr algn="just">
              <a:buFont typeface="Wingdings" pitchFamily="2" charset="2"/>
              <a:buChar char="ü"/>
            </a:pPr>
            <a:r>
              <a:rPr lang="en-US" sz="2400" dirty="0" smtClean="0">
                <a:latin typeface="Bookman Old Style" pitchFamily="18" charset="0"/>
              </a:rPr>
              <a:t>Companies/body corporate/ firms in which the directors are interested.</a:t>
            </a:r>
          </a:p>
          <a:p>
            <a:pPr algn="just">
              <a:buFont typeface="Wingdings" pitchFamily="2" charset="2"/>
              <a:buChar char="ü"/>
            </a:pPr>
            <a:r>
              <a:rPr lang="en-US" sz="2400" dirty="0" smtClean="0">
                <a:latin typeface="Bookman Old Style" pitchFamily="18" charset="0"/>
              </a:rPr>
              <a:t>Contracts/arrangements with a body corporate of firm or other entity in which any director is interested.</a:t>
            </a:r>
          </a:p>
          <a:p>
            <a:pPr algn="just">
              <a:buFont typeface="Wingdings" pitchFamily="2" charset="2"/>
              <a:buChar char="ü"/>
            </a:pPr>
            <a:r>
              <a:rPr lang="en-US" sz="2400" dirty="0" smtClean="0">
                <a:latin typeface="Bookman Old Style" pitchFamily="18" charset="0"/>
              </a:rPr>
              <a:t>Contract, Arrangements entered with a related party.</a:t>
            </a:r>
          </a:p>
          <a:p>
            <a:pPr algn="just">
              <a:buNone/>
            </a:pPr>
            <a:r>
              <a:rPr lang="en-US" sz="2400" dirty="0" smtClean="0">
                <a:latin typeface="Bookman Old Style" pitchFamily="18" charset="0"/>
              </a:rPr>
              <a:t>  </a:t>
            </a:r>
          </a:p>
          <a:p>
            <a:pPr algn="just"/>
            <a:r>
              <a:rPr lang="en-US" sz="2400" dirty="0" smtClean="0">
                <a:latin typeface="Bookman Old Style" pitchFamily="18" charset="0"/>
              </a:rPr>
              <a:t>Extract of registers shall be provided to any member within 7 days from the request there on upon the payment of such fee as prescribed in the Articles of the Company but not exceeding Rs. 10 per page.</a:t>
            </a:r>
          </a:p>
          <a:p>
            <a:pPr>
              <a:buNone/>
            </a:pPr>
            <a:endParaRPr lang="en-US" sz="2400" dirty="0" smtClean="0">
              <a:latin typeface="Bookman Old Style" pitchFamily="18" charset="0"/>
            </a:endParaRPr>
          </a:p>
          <a:p>
            <a:endParaRPr lang="en-US" sz="2400" dirty="0" smtClean="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104106"/>
          </a:xfrm>
        </p:spPr>
        <p:txBody>
          <a:bodyPr>
            <a:noAutofit/>
          </a:bodyPr>
          <a:lstStyle/>
          <a:p>
            <a:pPr algn="ctr"/>
            <a:r>
              <a:rPr lang="en-US" sz="2400" b="1" dirty="0" smtClean="0">
                <a:latin typeface="Bookman Old Style" pitchFamily="18" charset="0"/>
              </a:rPr>
              <a:t>Section 173</a:t>
            </a:r>
            <a:r>
              <a:rPr lang="en-US" sz="4400" b="1" dirty="0" smtClean="0">
                <a:latin typeface="Bookman Old Style" pitchFamily="18" charset="0"/>
              </a:rPr>
              <a:t/>
            </a:r>
            <a:br>
              <a:rPr lang="en-US" sz="4400" b="1" dirty="0" smtClean="0">
                <a:latin typeface="Bookman Old Style" pitchFamily="18" charset="0"/>
              </a:rPr>
            </a:br>
            <a:r>
              <a:rPr lang="en-US" sz="2800" b="1" dirty="0" smtClean="0">
                <a:latin typeface="Bookman Old Style" pitchFamily="18" charset="0"/>
              </a:rPr>
              <a:t>Meetings of Board</a:t>
            </a:r>
            <a:r>
              <a:rPr lang="en-US" sz="3200" b="1" dirty="0" smtClean="0">
                <a:latin typeface="Bookman Old Style" pitchFamily="18" charset="0"/>
              </a:rPr>
              <a:t/>
            </a:r>
            <a:br>
              <a:rPr lang="en-US" sz="32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285, 286}</a:t>
            </a:r>
            <a:endParaRPr lang="en-US" sz="3600" b="1" dirty="0">
              <a:latin typeface="Bookman Old Style" pitchFamily="18" charset="0"/>
            </a:endParaRPr>
          </a:p>
        </p:txBody>
      </p:sp>
      <p:sp>
        <p:nvSpPr>
          <p:cNvPr id="3" name="Content Placeholder 2"/>
          <p:cNvSpPr>
            <a:spLocks noGrp="1"/>
          </p:cNvSpPr>
          <p:nvPr>
            <p:ph idx="1"/>
          </p:nvPr>
        </p:nvSpPr>
        <p:spPr>
          <a:xfrm>
            <a:off x="457200" y="1600200"/>
            <a:ext cx="8229600" cy="4854608"/>
          </a:xfrm>
        </p:spPr>
        <p:txBody>
          <a:bodyPr>
            <a:normAutofit/>
          </a:bodyPr>
          <a:lstStyle/>
          <a:p>
            <a:pPr>
              <a:buNone/>
            </a:pPr>
            <a:r>
              <a:rPr lang="en-US" sz="2400" b="1" i="1" u="sng" dirty="0" smtClean="0">
                <a:latin typeface="Bookman Old Style" pitchFamily="18" charset="0"/>
              </a:rPr>
              <a:t>173 (3):</a:t>
            </a:r>
          </a:p>
          <a:p>
            <a:pPr>
              <a:lnSpc>
                <a:spcPct val="150000"/>
              </a:lnSpc>
            </a:pPr>
            <a:r>
              <a:rPr lang="en-US" sz="2400" b="1" dirty="0" smtClean="0">
                <a:latin typeface="Bookman Old Style" pitchFamily="18" charset="0"/>
              </a:rPr>
              <a:t>Notice period of Board Meeting.</a:t>
            </a:r>
          </a:p>
          <a:p>
            <a:pPr>
              <a:lnSpc>
                <a:spcPct val="150000"/>
              </a:lnSpc>
              <a:buNone/>
            </a:pPr>
            <a:r>
              <a:rPr lang="en-US" sz="2400" dirty="0" smtClean="0">
                <a:latin typeface="Bookman Old Style" pitchFamily="18" charset="0"/>
              </a:rPr>
              <a:t> </a:t>
            </a:r>
          </a:p>
          <a:p>
            <a:pPr>
              <a:lnSpc>
                <a:spcPct val="150000"/>
              </a:lnSpc>
              <a:buNone/>
            </a:pPr>
            <a:endParaRPr lang="en-US" sz="2400" dirty="0" smtClean="0">
              <a:latin typeface="Bookman Old Style" pitchFamily="18" charset="0"/>
            </a:endParaRPr>
          </a:p>
          <a:p>
            <a:pPr>
              <a:lnSpc>
                <a:spcPct val="150000"/>
              </a:lnSpc>
            </a:pPr>
            <a:r>
              <a:rPr lang="en-US" sz="2400" b="1" dirty="0" smtClean="0">
                <a:latin typeface="Bookman Old Style" pitchFamily="18" charset="0"/>
              </a:rPr>
              <a:t>Mode of issuing of notice</a:t>
            </a:r>
          </a:p>
          <a:p>
            <a:pPr>
              <a:lnSpc>
                <a:spcPct val="150000"/>
              </a:lnSpc>
              <a:buNone/>
            </a:pPr>
            <a:r>
              <a:rPr lang="en-US" sz="2400" dirty="0" smtClean="0">
                <a:latin typeface="Bookman Old Style" pitchFamily="18" charset="0"/>
              </a:rPr>
              <a:t>   </a:t>
            </a:r>
          </a:p>
          <a:p>
            <a:pPr>
              <a:lnSpc>
                <a:spcPct val="150000"/>
              </a:lnSpc>
              <a:buNone/>
            </a:pPr>
            <a:endParaRPr lang="en-US" sz="2400" dirty="0" smtClean="0">
              <a:latin typeface="Bookman Old Style" pitchFamily="18" charset="0"/>
            </a:endParaRPr>
          </a:p>
          <a:p>
            <a:pPr>
              <a:lnSpc>
                <a:spcPct val="150000"/>
              </a:lnSpc>
              <a:buNone/>
            </a:pPr>
            <a:endParaRPr lang="en-US" sz="2400" b="1" i="1" u="sng" dirty="0" smtClean="0">
              <a:latin typeface="Bookman Old Style" pitchFamily="18" charset="0"/>
            </a:endParaRPr>
          </a:p>
          <a:p>
            <a:pPr>
              <a:buNone/>
            </a:pPr>
            <a:endParaRPr lang="en-US" sz="2400" b="1" i="1" u="sng" dirty="0" smtClean="0">
              <a:latin typeface="Bookman Old Style" pitchFamily="18" charset="0"/>
            </a:endParaRPr>
          </a:p>
          <a:p>
            <a:pPr>
              <a:buNone/>
            </a:pPr>
            <a:endParaRPr lang="en-US" sz="2400" b="1" i="1" u="sng" dirty="0" smtClean="0">
              <a:latin typeface="Bookman Old Style" pitchFamily="18" charset="0"/>
            </a:endParaRPr>
          </a:p>
          <a:p>
            <a:pPr>
              <a:buNone/>
            </a:pPr>
            <a:endParaRPr lang="en-US" sz="2400" b="1" i="1" u="sng" dirty="0" smtClean="0">
              <a:latin typeface="Bookman Old Style" pitchFamily="18" charset="0"/>
            </a:endParaRPr>
          </a:p>
          <a:p>
            <a:pPr>
              <a:buNone/>
            </a:pPr>
            <a:endParaRPr lang="en-US" sz="2400" b="1" i="1" u="sng" dirty="0" smtClean="0">
              <a:latin typeface="Bookman Old Style" pitchFamily="18" charset="0"/>
            </a:endParaRPr>
          </a:p>
          <a:p>
            <a:pPr>
              <a:buNone/>
            </a:pPr>
            <a:endParaRPr lang="en-US" sz="2400" b="1" i="1" u="sng" dirty="0" smtClean="0">
              <a:latin typeface="Bookman Old Style" pitchFamily="18" charset="0"/>
            </a:endParaRPr>
          </a:p>
          <a:p>
            <a:pPr>
              <a:buNone/>
            </a:pPr>
            <a:endParaRPr lang="en-US" sz="2400" dirty="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027906"/>
          </a:xfrm>
        </p:spPr>
        <p:txBody>
          <a:bodyPr>
            <a:noAutofit/>
          </a:bodyPr>
          <a:lstStyle/>
          <a:p>
            <a:pPr algn="ctr"/>
            <a:r>
              <a:rPr lang="en-US" sz="2400" b="1" dirty="0" smtClean="0">
                <a:latin typeface="Bookman Old Style" pitchFamily="18" charset="0"/>
              </a:rPr>
              <a:t>Section 189</a:t>
            </a:r>
            <a:r>
              <a:rPr lang="en-US" sz="4400" b="1" dirty="0" smtClean="0">
                <a:latin typeface="Bookman Old Style" pitchFamily="18" charset="0"/>
              </a:rPr>
              <a:t/>
            </a:r>
            <a:br>
              <a:rPr lang="en-US" sz="4400" b="1" dirty="0" smtClean="0">
                <a:latin typeface="Bookman Old Style" pitchFamily="18" charset="0"/>
              </a:rPr>
            </a:br>
            <a:r>
              <a:rPr lang="en-US" sz="2400" b="1" dirty="0" smtClean="0">
                <a:latin typeface="Bookman Old Style" pitchFamily="18" charset="0"/>
              </a:rPr>
              <a:t>Register of Contracts or arrangements in which directors are interested</a:t>
            </a:r>
            <a:br>
              <a:rPr lang="en-US" sz="24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301, 305}</a:t>
            </a:r>
            <a:endParaRPr lang="en-US" sz="3600" b="1" dirty="0">
              <a:latin typeface="Bookman Old Style" pitchFamily="18" charset="0"/>
            </a:endParaRPr>
          </a:p>
        </p:txBody>
      </p:sp>
      <p:sp>
        <p:nvSpPr>
          <p:cNvPr id="3" name="Content Placeholder 2"/>
          <p:cNvSpPr>
            <a:spLocks noGrp="1"/>
          </p:cNvSpPr>
          <p:nvPr>
            <p:ph idx="1"/>
          </p:nvPr>
        </p:nvSpPr>
        <p:spPr>
          <a:xfrm>
            <a:off x="228600" y="1524000"/>
            <a:ext cx="8686800" cy="5029200"/>
          </a:xfrm>
        </p:spPr>
        <p:txBody>
          <a:bodyPr>
            <a:normAutofit/>
          </a:bodyPr>
          <a:lstStyle/>
          <a:p>
            <a:pPr>
              <a:buNone/>
            </a:pPr>
            <a:r>
              <a:rPr lang="en-US" sz="2400" b="1" i="1" u="sng" dirty="0" smtClean="0">
                <a:latin typeface="Bookman Old Style" pitchFamily="18" charset="0"/>
              </a:rPr>
              <a:t>189:</a:t>
            </a:r>
          </a:p>
          <a:p>
            <a:pPr algn="just"/>
            <a:r>
              <a:rPr lang="en-US" sz="2400" dirty="0" smtClean="0">
                <a:latin typeface="Bookman Old Style" pitchFamily="18" charset="0"/>
              </a:rPr>
              <a:t>Registers to be kept open for inspection at the registered office of the Company.</a:t>
            </a:r>
          </a:p>
          <a:p>
            <a:endParaRPr lang="en-US" sz="2400" dirty="0" smtClean="0">
              <a:latin typeface="Bookman Old Style" pitchFamily="18" charset="0"/>
            </a:endParaRPr>
          </a:p>
          <a:p>
            <a:pPr algn="just"/>
            <a:r>
              <a:rPr lang="en-US" sz="2400" dirty="0" smtClean="0">
                <a:latin typeface="Bookman Old Style" pitchFamily="18" charset="0"/>
              </a:rPr>
              <a:t>The registers shall be produced at the Annual general Meeting  and shall remain accessible during the continuance of the meeting.</a:t>
            </a:r>
          </a:p>
          <a:p>
            <a:pPr>
              <a:buNone/>
            </a:pPr>
            <a:endParaRPr lang="en-US" sz="2400" dirty="0" smtClean="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104106"/>
          </a:xfrm>
        </p:spPr>
        <p:txBody>
          <a:bodyPr>
            <a:noAutofit/>
          </a:bodyPr>
          <a:lstStyle/>
          <a:p>
            <a:pPr algn="ctr"/>
            <a:r>
              <a:rPr lang="en-US" sz="2400" b="1" dirty="0" smtClean="0">
                <a:latin typeface="Bookman Old Style" pitchFamily="18" charset="0"/>
              </a:rPr>
              <a:t>Section 189</a:t>
            </a:r>
            <a:r>
              <a:rPr lang="en-US" sz="4400" b="1" dirty="0" smtClean="0">
                <a:latin typeface="Bookman Old Style" pitchFamily="18" charset="0"/>
              </a:rPr>
              <a:t/>
            </a:r>
            <a:br>
              <a:rPr lang="en-US" sz="4400" b="1" dirty="0" smtClean="0">
                <a:latin typeface="Bookman Old Style" pitchFamily="18" charset="0"/>
              </a:rPr>
            </a:br>
            <a:r>
              <a:rPr lang="en-US" sz="2800" b="1" dirty="0" smtClean="0">
                <a:latin typeface="Bookman Old Style" pitchFamily="18" charset="0"/>
              </a:rPr>
              <a:t>Register of Contracts or arrangements in which directors are interested</a:t>
            </a:r>
            <a:r>
              <a:rPr lang="en-US" sz="2400" b="1" dirty="0" smtClean="0">
                <a:latin typeface="Bookman Old Style" pitchFamily="18" charset="0"/>
              </a:rPr>
              <a:t/>
            </a:r>
            <a:br>
              <a:rPr lang="en-US" sz="24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301, 305}</a:t>
            </a:r>
            <a:endParaRPr lang="en-US" sz="3600" b="1" dirty="0">
              <a:latin typeface="Bookman Old Style" pitchFamily="18" charset="0"/>
            </a:endParaRPr>
          </a:p>
        </p:txBody>
      </p:sp>
      <p:sp>
        <p:nvSpPr>
          <p:cNvPr id="3" name="Content Placeholder 2"/>
          <p:cNvSpPr>
            <a:spLocks noGrp="1"/>
          </p:cNvSpPr>
          <p:nvPr>
            <p:ph idx="1"/>
          </p:nvPr>
        </p:nvSpPr>
        <p:spPr>
          <a:xfrm>
            <a:off x="228600" y="1600200"/>
            <a:ext cx="8686800" cy="5029200"/>
          </a:xfrm>
        </p:spPr>
        <p:txBody>
          <a:bodyPr>
            <a:normAutofit lnSpcReduction="10000"/>
          </a:bodyPr>
          <a:lstStyle/>
          <a:p>
            <a:pPr>
              <a:buNone/>
            </a:pPr>
            <a:r>
              <a:rPr lang="en-US" sz="2400" b="1" i="1" u="sng" dirty="0" smtClean="0">
                <a:latin typeface="Bookman Old Style" pitchFamily="18" charset="0"/>
              </a:rPr>
              <a:t>189:</a:t>
            </a:r>
          </a:p>
          <a:p>
            <a:pPr algn="just"/>
            <a:r>
              <a:rPr lang="en-US" sz="2400" dirty="0" smtClean="0">
                <a:latin typeface="Bookman Old Style" pitchFamily="18" charset="0"/>
              </a:rPr>
              <a:t>The provisions shall not apply to any contract/ arrangement –</a:t>
            </a:r>
          </a:p>
          <a:p>
            <a:pPr algn="just"/>
            <a:endParaRPr lang="en-US" sz="1050" dirty="0" smtClean="0">
              <a:latin typeface="Bookman Old Style" pitchFamily="18" charset="0"/>
            </a:endParaRPr>
          </a:p>
          <a:p>
            <a:pPr algn="just">
              <a:buFont typeface="Wingdings" pitchFamily="2" charset="2"/>
              <a:buChar char="ü"/>
            </a:pPr>
            <a:r>
              <a:rPr lang="en-US" sz="2400" dirty="0" smtClean="0">
                <a:latin typeface="Bookman Old Style" pitchFamily="18" charset="0"/>
              </a:rPr>
              <a:t>For the sale/purchase/supply of goods, materials or services, if the value of such goods and materials or the cost of such goods in aggregate does not exceed Rs. </a:t>
            </a:r>
            <a:r>
              <a:rPr lang="en-US" sz="2400" dirty="0" smtClean="0">
                <a:latin typeface="Bookman Old Style" pitchFamily="18" charset="0"/>
              </a:rPr>
              <a:t>5.00 </a:t>
            </a:r>
            <a:r>
              <a:rPr lang="en-US" sz="2400" dirty="0" smtClean="0">
                <a:latin typeface="Bookman Old Style" pitchFamily="18" charset="0"/>
              </a:rPr>
              <a:t>Lakh per year.</a:t>
            </a:r>
          </a:p>
          <a:p>
            <a:pPr algn="just">
              <a:buFont typeface="Wingdings" pitchFamily="2" charset="2"/>
              <a:buChar char="ü"/>
            </a:pPr>
            <a:r>
              <a:rPr lang="en-US" sz="2400" dirty="0" smtClean="0">
                <a:latin typeface="Bookman Old Style" pitchFamily="18" charset="0"/>
              </a:rPr>
              <a:t>By a banking company for the collection of bills in the ordinary course of business.</a:t>
            </a:r>
          </a:p>
          <a:p>
            <a:pPr algn="just">
              <a:buFont typeface="Wingdings" pitchFamily="2" charset="2"/>
              <a:buChar char="ü"/>
            </a:pPr>
            <a:endParaRPr lang="en-US" sz="1000" dirty="0" smtClean="0">
              <a:latin typeface="Bookman Old Style" pitchFamily="18" charset="0"/>
            </a:endParaRPr>
          </a:p>
          <a:p>
            <a:pPr algn="just"/>
            <a:r>
              <a:rPr lang="en-US" sz="2400" b="1" dirty="0" smtClean="0">
                <a:latin typeface="Bookman Old Style" pitchFamily="18" charset="0"/>
              </a:rPr>
              <a:t>Contravention and Penalty </a:t>
            </a:r>
          </a:p>
          <a:p>
            <a:pPr marL="447675" indent="-47625" algn="just">
              <a:buNone/>
            </a:pPr>
            <a:r>
              <a:rPr lang="en-US" sz="2400" b="1" dirty="0" smtClean="0">
                <a:latin typeface="Bookman Old Style" pitchFamily="18" charset="0"/>
              </a:rPr>
              <a:t> </a:t>
            </a:r>
            <a:r>
              <a:rPr lang="en-US" sz="2400" dirty="0" smtClean="0">
                <a:latin typeface="Bookman Old Style" pitchFamily="18" charset="0"/>
              </a:rPr>
              <a:t>Every Director contravening the section and the rules there under shall be liable to a penalty of Rs.25,000/-</a:t>
            </a:r>
            <a:endParaRPr lang="en-US" sz="2400" b="1" dirty="0" smtClean="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180306"/>
          </a:xfrm>
        </p:spPr>
        <p:txBody>
          <a:bodyPr>
            <a:noAutofit/>
          </a:bodyPr>
          <a:lstStyle/>
          <a:p>
            <a:pPr algn="ctr"/>
            <a:r>
              <a:rPr lang="en-US" sz="2400" b="1" dirty="0" smtClean="0">
                <a:latin typeface="Bookman Old Style" pitchFamily="18" charset="0"/>
              </a:rPr>
              <a:t>Section 190</a:t>
            </a:r>
            <a:r>
              <a:rPr lang="en-US" sz="4400" b="1" dirty="0" smtClean="0">
                <a:latin typeface="Bookman Old Style" pitchFamily="18" charset="0"/>
              </a:rPr>
              <a:t/>
            </a:r>
            <a:br>
              <a:rPr lang="en-US" sz="4400" b="1" dirty="0" smtClean="0">
                <a:latin typeface="Bookman Old Style" pitchFamily="18" charset="0"/>
              </a:rPr>
            </a:br>
            <a:r>
              <a:rPr lang="en-US" sz="2800" b="1" dirty="0" smtClean="0">
                <a:latin typeface="Bookman Old Style" pitchFamily="18" charset="0"/>
              </a:rPr>
              <a:t>Contract of employment with managing  or whole-time directors</a:t>
            </a:r>
            <a:r>
              <a:rPr lang="en-US" sz="2400" b="1" dirty="0" smtClean="0">
                <a:latin typeface="Bookman Old Style" pitchFamily="18" charset="0"/>
              </a:rPr>
              <a:t/>
            </a:r>
            <a:br>
              <a:rPr lang="en-US" sz="24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302}</a:t>
            </a:r>
            <a:endParaRPr lang="en-US" sz="3600" b="1" dirty="0">
              <a:latin typeface="Bookman Old Style" pitchFamily="18" charset="0"/>
            </a:endParaRPr>
          </a:p>
        </p:txBody>
      </p:sp>
      <p:sp>
        <p:nvSpPr>
          <p:cNvPr id="3" name="Content Placeholder 2"/>
          <p:cNvSpPr>
            <a:spLocks noGrp="1"/>
          </p:cNvSpPr>
          <p:nvPr>
            <p:ph idx="1"/>
          </p:nvPr>
        </p:nvSpPr>
        <p:spPr>
          <a:xfrm>
            <a:off x="304800" y="1752600"/>
            <a:ext cx="8534400" cy="4800600"/>
          </a:xfrm>
        </p:spPr>
        <p:txBody>
          <a:bodyPr>
            <a:normAutofit/>
          </a:bodyPr>
          <a:lstStyle/>
          <a:p>
            <a:pPr>
              <a:buNone/>
            </a:pPr>
            <a:r>
              <a:rPr lang="en-US" sz="2400" b="1" i="1" u="sng" dirty="0" smtClean="0">
                <a:latin typeface="Bookman Old Style" pitchFamily="18" charset="0"/>
              </a:rPr>
              <a:t>190:</a:t>
            </a:r>
          </a:p>
          <a:p>
            <a:r>
              <a:rPr lang="en-US" sz="2400" dirty="0" smtClean="0">
                <a:latin typeface="Bookman Old Style" pitchFamily="18" charset="0"/>
              </a:rPr>
              <a:t>Every Company shall keep at its registered office;</a:t>
            </a:r>
          </a:p>
          <a:p>
            <a:endParaRPr lang="en-US" sz="2400" dirty="0" smtClean="0">
              <a:latin typeface="Bookman Old Style" pitchFamily="18" charset="0"/>
            </a:endParaRPr>
          </a:p>
          <a:p>
            <a:pPr marL="914400" indent="-447675" algn="just"/>
            <a:r>
              <a:rPr lang="en-US" sz="2400" dirty="0" smtClean="0">
                <a:latin typeface="Bookman Old Style" pitchFamily="18" charset="0"/>
              </a:rPr>
              <a:t>A copy of contract with a Managing Director/ Whole time Director (if it is in writing); or</a:t>
            </a:r>
          </a:p>
          <a:p>
            <a:pPr marL="914400" indent="-447675"/>
            <a:endParaRPr lang="en-US" sz="2400" dirty="0" smtClean="0">
              <a:latin typeface="Bookman Old Style" pitchFamily="18" charset="0"/>
            </a:endParaRPr>
          </a:p>
          <a:p>
            <a:pPr marL="914400" indent="-447675" algn="just"/>
            <a:r>
              <a:rPr lang="en-US" sz="2400" dirty="0" smtClean="0">
                <a:latin typeface="Bookman Old Style" pitchFamily="18" charset="0"/>
              </a:rPr>
              <a:t>A written memorandum setting out terms of contract with Managing Director/ Whole time Director (if it is not in writing)</a:t>
            </a:r>
          </a:p>
        </p:txBody>
      </p:sp>
    </p:spTree>
  </p:cSld>
  <p:clrMapOvr>
    <a:masterClrMapping/>
  </p:clrMapOvr>
  <p:transition spd="slow">
    <p:newsflash/>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180306"/>
          </a:xfrm>
        </p:spPr>
        <p:txBody>
          <a:bodyPr>
            <a:noAutofit/>
          </a:bodyPr>
          <a:lstStyle/>
          <a:p>
            <a:pPr algn="ctr"/>
            <a:r>
              <a:rPr lang="en-US" sz="2400" b="1" dirty="0" smtClean="0">
                <a:latin typeface="Bookman Old Style" pitchFamily="18" charset="0"/>
              </a:rPr>
              <a:t>Section 190</a:t>
            </a:r>
            <a:r>
              <a:rPr lang="en-US" sz="4400" b="1" dirty="0" smtClean="0">
                <a:latin typeface="Bookman Old Style" pitchFamily="18" charset="0"/>
              </a:rPr>
              <a:t/>
            </a:r>
            <a:br>
              <a:rPr lang="en-US" sz="4400" b="1" dirty="0" smtClean="0">
                <a:latin typeface="Bookman Old Style" pitchFamily="18" charset="0"/>
              </a:rPr>
            </a:br>
            <a:r>
              <a:rPr lang="en-US" sz="2800" b="1" dirty="0" smtClean="0">
                <a:latin typeface="Bookman Old Style" pitchFamily="18" charset="0"/>
              </a:rPr>
              <a:t>Contract of employment with managing  or whole-time directors</a:t>
            </a:r>
            <a:r>
              <a:rPr lang="en-US" sz="2400" b="1" dirty="0" smtClean="0">
                <a:latin typeface="Bookman Old Style" pitchFamily="18" charset="0"/>
              </a:rPr>
              <a:t/>
            </a:r>
            <a:br>
              <a:rPr lang="en-US" sz="24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302}</a:t>
            </a:r>
            <a:endParaRPr lang="en-US" sz="3600" b="1" dirty="0">
              <a:latin typeface="Bookman Old Style" pitchFamily="18" charset="0"/>
            </a:endParaRPr>
          </a:p>
        </p:txBody>
      </p:sp>
      <p:sp>
        <p:nvSpPr>
          <p:cNvPr id="3" name="Content Placeholder 2"/>
          <p:cNvSpPr>
            <a:spLocks noGrp="1"/>
          </p:cNvSpPr>
          <p:nvPr>
            <p:ph idx="1"/>
          </p:nvPr>
        </p:nvSpPr>
        <p:spPr>
          <a:xfrm>
            <a:off x="228600" y="1600200"/>
            <a:ext cx="8686800" cy="4953000"/>
          </a:xfrm>
        </p:spPr>
        <p:txBody>
          <a:bodyPr>
            <a:normAutofit/>
          </a:bodyPr>
          <a:lstStyle/>
          <a:p>
            <a:pPr>
              <a:buNone/>
            </a:pPr>
            <a:r>
              <a:rPr lang="en-US" sz="2400" b="1" i="1" u="sng" dirty="0" smtClean="0">
                <a:latin typeface="Bookman Old Style" pitchFamily="18" charset="0"/>
              </a:rPr>
              <a:t>190:</a:t>
            </a:r>
          </a:p>
          <a:p>
            <a:pPr algn="just"/>
            <a:r>
              <a:rPr lang="en-US" sz="2400" dirty="0" smtClean="0">
                <a:latin typeface="Bookman Old Style" pitchFamily="18" charset="0"/>
              </a:rPr>
              <a:t>Copy of contract/ memorandum shall be kept open for inspection by any member without payment of fee</a:t>
            </a:r>
          </a:p>
          <a:p>
            <a:endParaRPr lang="en-US" sz="2400" b="1" dirty="0" smtClean="0">
              <a:latin typeface="Bookman Old Style" pitchFamily="18" charset="0"/>
            </a:endParaRPr>
          </a:p>
          <a:p>
            <a:r>
              <a:rPr lang="en-US" sz="2400" b="1" dirty="0" smtClean="0">
                <a:latin typeface="Bookman Old Style" pitchFamily="18" charset="0"/>
              </a:rPr>
              <a:t>Contravention and Penalty</a:t>
            </a:r>
          </a:p>
          <a:p>
            <a:pPr>
              <a:buNone/>
            </a:pPr>
            <a:r>
              <a:rPr lang="en-US" sz="2400" dirty="0" smtClean="0">
                <a:latin typeface="Bookman Old Style" pitchFamily="18" charset="0"/>
              </a:rPr>
              <a:t>  -  </a:t>
            </a:r>
            <a:r>
              <a:rPr lang="en-US" sz="2400" b="1" dirty="0" smtClean="0">
                <a:latin typeface="Bookman Old Style" pitchFamily="18" charset="0"/>
              </a:rPr>
              <a:t>Company:</a:t>
            </a:r>
            <a:r>
              <a:rPr lang="en-US" sz="2400" dirty="0" smtClean="0">
                <a:latin typeface="Bookman Old Style" pitchFamily="18" charset="0"/>
              </a:rPr>
              <a:t> shall be liable to penalty of Rs. 25,000/-</a:t>
            </a:r>
          </a:p>
          <a:p>
            <a:pPr marL="571500" indent="-506413">
              <a:buNone/>
            </a:pPr>
            <a:r>
              <a:rPr lang="en-US" sz="2400" dirty="0" smtClean="0">
                <a:latin typeface="Bookman Old Style" pitchFamily="18" charset="0"/>
              </a:rPr>
              <a:t>  -  </a:t>
            </a:r>
            <a:r>
              <a:rPr lang="en-US" sz="2400" b="1" dirty="0" smtClean="0">
                <a:latin typeface="Bookman Old Style" pitchFamily="18" charset="0"/>
              </a:rPr>
              <a:t>Officer in  default: </a:t>
            </a:r>
            <a:r>
              <a:rPr lang="en-US" sz="2400" dirty="0" smtClean="0">
                <a:latin typeface="Bookman Old Style" pitchFamily="18" charset="0"/>
              </a:rPr>
              <a:t>shall be liable to a penalty of  Rs. 5,000/- for each default.</a:t>
            </a:r>
          </a:p>
          <a:p>
            <a:endParaRPr lang="en-US" sz="1200" dirty="0" smtClean="0">
              <a:latin typeface="Bookman Old Style" pitchFamily="18" charset="0"/>
            </a:endParaRPr>
          </a:p>
          <a:p>
            <a:r>
              <a:rPr lang="en-US" sz="2400" dirty="0" smtClean="0">
                <a:latin typeface="Bookman Old Style" pitchFamily="18" charset="0"/>
              </a:rPr>
              <a:t>Provision shall not apply to private Company</a:t>
            </a:r>
          </a:p>
          <a:p>
            <a:endParaRPr lang="en-US" sz="2400" dirty="0" smtClean="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dirty="0" smtClean="0">
                <a:latin typeface="Bookman Old Style" pitchFamily="18" charset="0"/>
              </a:rPr>
              <a:t>Section 192</a:t>
            </a:r>
            <a:r>
              <a:rPr lang="en-US" sz="4400" b="1" dirty="0" smtClean="0">
                <a:latin typeface="Bookman Old Style" pitchFamily="18" charset="0"/>
              </a:rPr>
              <a:t/>
            </a:r>
            <a:br>
              <a:rPr lang="en-US" sz="4400" b="1" dirty="0" smtClean="0">
                <a:latin typeface="Bookman Old Style" pitchFamily="18" charset="0"/>
              </a:rPr>
            </a:br>
            <a:r>
              <a:rPr lang="en-US" sz="2800" b="1" dirty="0" smtClean="0">
                <a:latin typeface="Bookman Old Style" pitchFamily="18" charset="0"/>
              </a:rPr>
              <a:t>Restriction on non-cash transactions involving directors</a:t>
            </a:r>
            <a:r>
              <a:rPr lang="en-US" sz="2400" b="1" dirty="0" smtClean="0">
                <a:latin typeface="Bookman Old Style" pitchFamily="18" charset="0"/>
              </a:rPr>
              <a:t/>
            </a:r>
            <a:br>
              <a:rPr lang="en-US" sz="24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New provision}</a:t>
            </a:r>
            <a:endParaRPr lang="en-US" sz="3600" b="1" dirty="0">
              <a:latin typeface="Bookman Old Style" pitchFamily="18" charset="0"/>
            </a:endParaRPr>
          </a:p>
        </p:txBody>
      </p:sp>
      <p:sp>
        <p:nvSpPr>
          <p:cNvPr id="3" name="Content Placeholder 2"/>
          <p:cNvSpPr>
            <a:spLocks noGrp="1"/>
          </p:cNvSpPr>
          <p:nvPr>
            <p:ph idx="1"/>
          </p:nvPr>
        </p:nvSpPr>
        <p:spPr/>
        <p:txBody>
          <a:bodyPr>
            <a:normAutofit lnSpcReduction="10000"/>
          </a:bodyPr>
          <a:lstStyle/>
          <a:p>
            <a:pPr>
              <a:buNone/>
            </a:pPr>
            <a:r>
              <a:rPr lang="en-US" sz="2400" b="1" i="1" u="sng" dirty="0" smtClean="0">
                <a:latin typeface="Bookman Old Style" pitchFamily="18" charset="0"/>
              </a:rPr>
              <a:t>192:</a:t>
            </a:r>
            <a:endParaRPr lang="en-US" sz="2400" dirty="0" smtClean="0">
              <a:latin typeface="Bookman Old Style" pitchFamily="18" charset="0"/>
            </a:endParaRPr>
          </a:p>
          <a:p>
            <a:pPr algn="just"/>
            <a:r>
              <a:rPr lang="en-US" sz="2400" dirty="0" smtClean="0">
                <a:latin typeface="Bookman Old Style" pitchFamily="18" charset="0"/>
              </a:rPr>
              <a:t>A Company shall not enter into any arrangement by which a Director of the company or of its Holding Company or any person connected with him can acquire assets for the consideration other than cash from the Company &amp; vice versa without the  prior approval of Company in General Meeting.</a:t>
            </a:r>
          </a:p>
          <a:p>
            <a:pPr algn="just"/>
            <a:endParaRPr lang="en-US" sz="2400" dirty="0" smtClean="0">
              <a:latin typeface="Bookman Old Style" pitchFamily="18" charset="0"/>
            </a:endParaRPr>
          </a:p>
          <a:p>
            <a:pPr algn="just"/>
            <a:r>
              <a:rPr lang="en-US" sz="2400" dirty="0" smtClean="0">
                <a:latin typeface="Bookman Old Style" pitchFamily="18" charset="0"/>
              </a:rPr>
              <a:t>Where the Director/ connected person is a director of its holding company, then resolution from Holding Company will also be required.</a:t>
            </a:r>
          </a:p>
          <a:p>
            <a:pPr algn="just">
              <a:buNone/>
            </a:pPr>
            <a:endParaRPr lang="en-US" sz="2400" dirty="0" smtClean="0">
              <a:latin typeface="Bookman Old Style" pitchFamily="18" charset="0"/>
            </a:endParaRPr>
          </a:p>
          <a:p>
            <a:endParaRPr lang="en-US" sz="2400" dirty="0" smtClean="0">
              <a:latin typeface="Bookman Old Style" pitchFamily="18" charset="0"/>
            </a:endParaRPr>
          </a:p>
          <a:p>
            <a:pPr marL="914400" indent="-392113">
              <a:buNone/>
            </a:pPr>
            <a:endParaRPr lang="en-US" sz="2400" dirty="0" smtClean="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dirty="0" smtClean="0">
                <a:latin typeface="Bookman Old Style" pitchFamily="18" charset="0"/>
              </a:rPr>
              <a:t>Section 192</a:t>
            </a:r>
            <a:r>
              <a:rPr lang="en-US" sz="4400" b="1" dirty="0" smtClean="0">
                <a:latin typeface="Bookman Old Style" pitchFamily="18" charset="0"/>
              </a:rPr>
              <a:t/>
            </a:r>
            <a:br>
              <a:rPr lang="en-US" sz="4400" b="1" dirty="0" smtClean="0">
                <a:latin typeface="Bookman Old Style" pitchFamily="18" charset="0"/>
              </a:rPr>
            </a:br>
            <a:r>
              <a:rPr lang="en-US" sz="2800" b="1" dirty="0" smtClean="0">
                <a:latin typeface="Bookman Old Style" pitchFamily="18" charset="0"/>
              </a:rPr>
              <a:t>Restriction on non-cash transactions involving directors</a:t>
            </a:r>
            <a:r>
              <a:rPr lang="en-US" sz="2400" b="1" dirty="0" smtClean="0">
                <a:latin typeface="Bookman Old Style" pitchFamily="18" charset="0"/>
              </a:rPr>
              <a:t/>
            </a:r>
            <a:br>
              <a:rPr lang="en-US" sz="24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New provision}</a:t>
            </a:r>
            <a:endParaRPr lang="en-US" sz="3600" b="1" dirty="0">
              <a:latin typeface="Bookman Old Style" pitchFamily="18" charset="0"/>
            </a:endParaRPr>
          </a:p>
        </p:txBody>
      </p:sp>
      <p:sp>
        <p:nvSpPr>
          <p:cNvPr id="3" name="Content Placeholder 2"/>
          <p:cNvSpPr>
            <a:spLocks noGrp="1"/>
          </p:cNvSpPr>
          <p:nvPr>
            <p:ph idx="1"/>
          </p:nvPr>
        </p:nvSpPr>
        <p:spPr/>
        <p:txBody>
          <a:bodyPr>
            <a:normAutofit/>
          </a:bodyPr>
          <a:lstStyle/>
          <a:p>
            <a:pPr>
              <a:buNone/>
            </a:pPr>
            <a:r>
              <a:rPr lang="en-US" sz="2400" b="1" i="1" u="sng" dirty="0" smtClean="0">
                <a:latin typeface="Bookman Old Style" pitchFamily="18" charset="0"/>
              </a:rPr>
              <a:t>192:</a:t>
            </a:r>
            <a:endParaRPr lang="en-US" sz="2400" dirty="0" smtClean="0">
              <a:latin typeface="Bookman Old Style" pitchFamily="18" charset="0"/>
            </a:endParaRPr>
          </a:p>
          <a:p>
            <a:pPr algn="just"/>
            <a:r>
              <a:rPr lang="en-US" sz="2400" dirty="0" smtClean="0">
                <a:latin typeface="Bookman Old Style" pitchFamily="18" charset="0"/>
              </a:rPr>
              <a:t>The notice for approval in general meeting under this section, from both the Companies ( holding and subsidiary), shall include particulars of the arrangement along with the value of asset duly calculated by Registered </a:t>
            </a:r>
            <a:r>
              <a:rPr lang="en-US" sz="2400" dirty="0" err="1" smtClean="0">
                <a:latin typeface="Bookman Old Style" pitchFamily="18" charset="0"/>
              </a:rPr>
              <a:t>Valuer</a:t>
            </a:r>
            <a:r>
              <a:rPr lang="en-US" sz="2400" dirty="0" smtClean="0">
                <a:latin typeface="Bookman Old Style" pitchFamily="18" charset="0"/>
              </a:rPr>
              <a:t>.</a:t>
            </a:r>
          </a:p>
          <a:p>
            <a:pPr algn="just"/>
            <a:endParaRPr lang="en-US" sz="2400" dirty="0" smtClean="0">
              <a:latin typeface="Bookman Old Style" pitchFamily="18" charset="0"/>
            </a:endParaRPr>
          </a:p>
          <a:p>
            <a:pPr algn="just">
              <a:buNone/>
            </a:pPr>
            <a:endParaRPr lang="en-US" sz="2400" dirty="0" smtClean="0">
              <a:latin typeface="Bookman Old Style" pitchFamily="18" charset="0"/>
            </a:endParaRPr>
          </a:p>
          <a:p>
            <a:endParaRPr lang="en-US" sz="2400" dirty="0" smtClean="0">
              <a:latin typeface="Bookman Old Style" pitchFamily="18" charset="0"/>
            </a:endParaRPr>
          </a:p>
          <a:p>
            <a:pPr marL="914400" indent="-392113">
              <a:buNone/>
            </a:pPr>
            <a:endParaRPr lang="en-US" sz="2400" dirty="0" smtClean="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875506"/>
          </a:xfrm>
        </p:spPr>
        <p:txBody>
          <a:bodyPr>
            <a:noAutofit/>
          </a:bodyPr>
          <a:lstStyle/>
          <a:p>
            <a:pPr algn="ctr"/>
            <a:r>
              <a:rPr lang="en-US" sz="2400" b="1" dirty="0" smtClean="0">
                <a:latin typeface="Bookman Old Style" pitchFamily="18" charset="0"/>
              </a:rPr>
              <a:t>Section 193</a:t>
            </a:r>
            <a:r>
              <a:rPr lang="en-US" sz="4400" b="1" dirty="0" smtClean="0">
                <a:latin typeface="Bookman Old Style" pitchFamily="18" charset="0"/>
              </a:rPr>
              <a:t/>
            </a:r>
            <a:br>
              <a:rPr lang="en-US" sz="4400" b="1" dirty="0" smtClean="0">
                <a:latin typeface="Bookman Old Style" pitchFamily="18" charset="0"/>
              </a:rPr>
            </a:br>
            <a:r>
              <a:rPr lang="en-US" sz="2800" b="1" dirty="0" smtClean="0">
                <a:latin typeface="Bookman Old Style" pitchFamily="18" charset="0"/>
              </a:rPr>
              <a:t>Contract by one person Company</a:t>
            </a:r>
            <a:r>
              <a:rPr lang="en-US" sz="2400" b="1" dirty="0" smtClean="0">
                <a:latin typeface="Bookman Old Style" pitchFamily="18" charset="0"/>
              </a:rPr>
              <a:t/>
            </a:r>
            <a:br>
              <a:rPr lang="en-US" sz="24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New provision}</a:t>
            </a:r>
            <a:endParaRPr lang="en-US" sz="3600" b="1" dirty="0">
              <a:latin typeface="Bookman Old Style" pitchFamily="18" charset="0"/>
            </a:endParaRPr>
          </a:p>
        </p:txBody>
      </p:sp>
      <p:sp>
        <p:nvSpPr>
          <p:cNvPr id="3" name="Content Placeholder 2"/>
          <p:cNvSpPr>
            <a:spLocks noGrp="1"/>
          </p:cNvSpPr>
          <p:nvPr>
            <p:ph idx="1"/>
          </p:nvPr>
        </p:nvSpPr>
        <p:spPr>
          <a:xfrm>
            <a:off x="228600" y="1524000"/>
            <a:ext cx="8610600" cy="5105400"/>
          </a:xfrm>
        </p:spPr>
        <p:txBody>
          <a:bodyPr>
            <a:normAutofit/>
          </a:bodyPr>
          <a:lstStyle/>
          <a:p>
            <a:pPr>
              <a:buNone/>
            </a:pPr>
            <a:r>
              <a:rPr lang="en-US" sz="2400" b="1" i="1" u="sng" dirty="0" smtClean="0">
                <a:latin typeface="Bookman Old Style" pitchFamily="18" charset="0"/>
              </a:rPr>
              <a:t>193:</a:t>
            </a:r>
          </a:p>
          <a:p>
            <a:pPr algn="just"/>
            <a:r>
              <a:rPr lang="en-US" sz="2400" dirty="0" smtClean="0">
                <a:latin typeface="Bookman Old Style" pitchFamily="18" charset="0"/>
              </a:rPr>
              <a:t>Where One person Company  enters in to contract with the sole member who is also director of the company, unless the contract is in writing, the terms of the contracts;</a:t>
            </a:r>
          </a:p>
          <a:p>
            <a:endParaRPr lang="en-US" sz="1200" dirty="0" smtClean="0">
              <a:latin typeface="Bookman Old Style" pitchFamily="18" charset="0"/>
            </a:endParaRPr>
          </a:p>
          <a:p>
            <a:pPr>
              <a:buFont typeface="Wingdings" pitchFamily="2" charset="2"/>
              <a:buChar char="ü"/>
            </a:pPr>
            <a:r>
              <a:rPr lang="en-US" sz="2400" dirty="0" smtClean="0">
                <a:latin typeface="Bookman Old Style" pitchFamily="18" charset="0"/>
              </a:rPr>
              <a:t>are contained in the Memorandum; or</a:t>
            </a:r>
          </a:p>
          <a:p>
            <a:pPr algn="just">
              <a:buFont typeface="Wingdings" pitchFamily="2" charset="2"/>
              <a:buChar char="ü"/>
            </a:pPr>
            <a:r>
              <a:rPr lang="en-US" sz="2400" dirty="0" smtClean="0">
                <a:latin typeface="Bookman Old Style" pitchFamily="18" charset="0"/>
              </a:rPr>
              <a:t>are recorded in the minutes of the first Board Meeting  held after entering in to contract</a:t>
            </a:r>
          </a:p>
          <a:p>
            <a:pPr>
              <a:buNone/>
            </a:pPr>
            <a:endParaRPr lang="en-US" sz="1200" dirty="0" smtClean="0">
              <a:latin typeface="Bookman Old Style" pitchFamily="18" charset="0"/>
            </a:endParaRPr>
          </a:p>
          <a:p>
            <a:endParaRPr lang="en-US" sz="2400" dirty="0" smtClean="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875506"/>
          </a:xfrm>
        </p:spPr>
        <p:txBody>
          <a:bodyPr>
            <a:noAutofit/>
          </a:bodyPr>
          <a:lstStyle/>
          <a:p>
            <a:pPr algn="ctr"/>
            <a:r>
              <a:rPr lang="en-US" sz="2400" b="1" dirty="0" smtClean="0">
                <a:latin typeface="Bookman Old Style" pitchFamily="18" charset="0"/>
              </a:rPr>
              <a:t>Section 193</a:t>
            </a:r>
            <a:r>
              <a:rPr lang="en-US" sz="4400" b="1" dirty="0" smtClean="0">
                <a:latin typeface="Bookman Old Style" pitchFamily="18" charset="0"/>
              </a:rPr>
              <a:t/>
            </a:r>
            <a:br>
              <a:rPr lang="en-US" sz="4400" b="1" dirty="0" smtClean="0">
                <a:latin typeface="Bookman Old Style" pitchFamily="18" charset="0"/>
              </a:rPr>
            </a:br>
            <a:r>
              <a:rPr lang="en-US" sz="2800" b="1" dirty="0" smtClean="0">
                <a:latin typeface="Bookman Old Style" pitchFamily="18" charset="0"/>
              </a:rPr>
              <a:t>Contract by one person Company</a:t>
            </a:r>
            <a:r>
              <a:rPr lang="en-US" sz="2400" b="1" dirty="0" smtClean="0">
                <a:latin typeface="Bookman Old Style" pitchFamily="18" charset="0"/>
              </a:rPr>
              <a:t/>
            </a:r>
            <a:br>
              <a:rPr lang="en-US" sz="24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New provision}</a:t>
            </a:r>
            <a:endParaRPr lang="en-US" sz="3600" b="1" dirty="0">
              <a:latin typeface="Bookman Old Style" pitchFamily="18" charset="0"/>
            </a:endParaRPr>
          </a:p>
        </p:txBody>
      </p:sp>
      <p:sp>
        <p:nvSpPr>
          <p:cNvPr id="3" name="Content Placeholder 2"/>
          <p:cNvSpPr>
            <a:spLocks noGrp="1"/>
          </p:cNvSpPr>
          <p:nvPr>
            <p:ph idx="1"/>
          </p:nvPr>
        </p:nvSpPr>
        <p:spPr>
          <a:xfrm>
            <a:off x="304800" y="1524000"/>
            <a:ext cx="8534400" cy="4724400"/>
          </a:xfrm>
        </p:spPr>
        <p:txBody>
          <a:bodyPr>
            <a:normAutofit/>
          </a:bodyPr>
          <a:lstStyle/>
          <a:p>
            <a:pPr>
              <a:buNone/>
            </a:pPr>
            <a:r>
              <a:rPr lang="en-US" sz="2400" b="1" i="1" u="sng" dirty="0" smtClean="0">
                <a:latin typeface="Bookman Old Style" pitchFamily="18" charset="0"/>
              </a:rPr>
              <a:t>193:</a:t>
            </a:r>
          </a:p>
          <a:p>
            <a:pPr>
              <a:buNone/>
            </a:pPr>
            <a:endParaRPr lang="en-US" sz="2400" b="1" i="1" u="sng" dirty="0" smtClean="0">
              <a:latin typeface="Bookman Old Style" pitchFamily="18" charset="0"/>
            </a:endParaRPr>
          </a:p>
          <a:p>
            <a:pPr algn="just"/>
            <a:r>
              <a:rPr lang="en-US" sz="2400" dirty="0" smtClean="0">
                <a:latin typeface="Bookman Old Style" pitchFamily="18" charset="0"/>
              </a:rPr>
              <a:t>Every contract entered in to by the Company under this section shall be intimated to the Registrar of Companies within 15 days of its approval by the Board</a:t>
            </a:r>
          </a:p>
          <a:p>
            <a:pPr>
              <a:buNone/>
            </a:pPr>
            <a:endParaRPr lang="en-US" sz="2400" dirty="0" smtClean="0">
              <a:latin typeface="Bookman Old Style" pitchFamily="18" charset="0"/>
            </a:endParaRPr>
          </a:p>
          <a:p>
            <a:pPr marL="914400" indent="-392113">
              <a:buNone/>
            </a:pPr>
            <a:endParaRPr lang="en-US" sz="2400" dirty="0" smtClean="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485106"/>
          </a:xfrm>
        </p:spPr>
        <p:txBody>
          <a:bodyPr>
            <a:noAutofit/>
          </a:bodyPr>
          <a:lstStyle/>
          <a:p>
            <a:pPr algn="ctr"/>
            <a:r>
              <a:rPr lang="en-US" sz="2400" b="1" dirty="0" smtClean="0">
                <a:latin typeface="Bookman Old Style" pitchFamily="18" charset="0"/>
              </a:rPr>
              <a:t>Section 194</a:t>
            </a:r>
            <a:r>
              <a:rPr lang="en-US" sz="4400" b="1" dirty="0" smtClean="0">
                <a:latin typeface="Bookman Old Style" pitchFamily="18" charset="0"/>
              </a:rPr>
              <a:t/>
            </a:r>
            <a:br>
              <a:rPr lang="en-US" sz="4400" b="1" dirty="0" smtClean="0">
                <a:latin typeface="Bookman Old Style" pitchFamily="18" charset="0"/>
              </a:rPr>
            </a:br>
            <a:r>
              <a:rPr lang="en-US" sz="2800" b="1" dirty="0" smtClean="0">
                <a:latin typeface="Bookman Old Style" pitchFamily="18" charset="0"/>
              </a:rPr>
              <a:t>Prohibition on forward dealing securities of company by Director/Key Managerial Personnel</a:t>
            </a:r>
            <a:r>
              <a:rPr lang="en-US" sz="2400" b="1" dirty="0" smtClean="0">
                <a:latin typeface="Bookman Old Style" pitchFamily="18" charset="0"/>
              </a:rPr>
              <a:t/>
            </a:r>
            <a:br>
              <a:rPr lang="en-US" sz="24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New provision}</a:t>
            </a:r>
            <a:endParaRPr lang="en-US" sz="3600" b="1" dirty="0">
              <a:latin typeface="Bookman Old Style" pitchFamily="18" charset="0"/>
            </a:endParaRPr>
          </a:p>
        </p:txBody>
      </p:sp>
      <p:sp>
        <p:nvSpPr>
          <p:cNvPr id="3" name="Content Placeholder 2"/>
          <p:cNvSpPr>
            <a:spLocks noGrp="1"/>
          </p:cNvSpPr>
          <p:nvPr>
            <p:ph idx="1"/>
          </p:nvPr>
        </p:nvSpPr>
        <p:spPr>
          <a:xfrm>
            <a:off x="228600" y="1882808"/>
            <a:ext cx="8686800" cy="4572000"/>
          </a:xfrm>
        </p:spPr>
        <p:txBody>
          <a:bodyPr>
            <a:normAutofit/>
          </a:bodyPr>
          <a:lstStyle/>
          <a:p>
            <a:pPr>
              <a:buNone/>
            </a:pPr>
            <a:r>
              <a:rPr lang="en-US" sz="2400" b="1" i="1" u="sng" dirty="0" smtClean="0">
                <a:latin typeface="Bookman Old Style" pitchFamily="18" charset="0"/>
              </a:rPr>
              <a:t>194:</a:t>
            </a:r>
          </a:p>
          <a:p>
            <a:pPr marL="336550" indent="-336550"/>
            <a:r>
              <a:rPr lang="en-US" sz="2400" dirty="0" smtClean="0">
                <a:latin typeface="Bookman Old Style" pitchFamily="18" charset="0"/>
              </a:rPr>
              <a:t> Prohibition forward dealing in securities of the company  by Director/KMP</a:t>
            </a:r>
          </a:p>
          <a:p>
            <a:pPr marL="0" indent="0" algn="just">
              <a:buNone/>
            </a:pPr>
            <a:r>
              <a:rPr lang="en-US" sz="2400" dirty="0" smtClean="0">
                <a:latin typeface="Bookman Old Style" pitchFamily="18" charset="0"/>
              </a:rPr>
              <a:t>  </a:t>
            </a:r>
          </a:p>
          <a:p>
            <a:pPr marL="0" indent="0">
              <a:buNone/>
            </a:pPr>
            <a:endParaRPr lang="en-US" sz="1600" dirty="0" smtClean="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104106"/>
          </a:xfrm>
        </p:spPr>
        <p:txBody>
          <a:bodyPr>
            <a:noAutofit/>
          </a:bodyPr>
          <a:lstStyle/>
          <a:p>
            <a:pPr algn="ctr"/>
            <a:r>
              <a:rPr lang="en-US" sz="2400" b="1" dirty="0" smtClean="0">
                <a:latin typeface="Bookman Old Style" pitchFamily="18" charset="0"/>
              </a:rPr>
              <a:t>Section 195</a:t>
            </a:r>
            <a:r>
              <a:rPr lang="en-US" sz="4400" b="1" dirty="0" smtClean="0">
                <a:latin typeface="Bookman Old Style" pitchFamily="18" charset="0"/>
              </a:rPr>
              <a:t/>
            </a:r>
            <a:br>
              <a:rPr lang="en-US" sz="4400" b="1" dirty="0" smtClean="0">
                <a:latin typeface="Bookman Old Style" pitchFamily="18" charset="0"/>
              </a:rPr>
            </a:br>
            <a:r>
              <a:rPr lang="en-US" sz="2800" b="1" dirty="0" smtClean="0">
                <a:latin typeface="Bookman Old Style" pitchFamily="18" charset="0"/>
              </a:rPr>
              <a:t>Prohibition of Insider trading of Securities</a:t>
            </a:r>
            <a:r>
              <a:rPr lang="en-US" sz="2400" b="1" dirty="0" smtClean="0">
                <a:latin typeface="Bookman Old Style" pitchFamily="18" charset="0"/>
              </a:rPr>
              <a:t/>
            </a:r>
            <a:br>
              <a:rPr lang="en-US" sz="24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New provision}</a:t>
            </a:r>
            <a:endParaRPr lang="en-US" sz="3600" b="1" dirty="0">
              <a:latin typeface="Bookman Old Style" pitchFamily="18" charset="0"/>
            </a:endParaRPr>
          </a:p>
        </p:txBody>
      </p:sp>
      <p:sp>
        <p:nvSpPr>
          <p:cNvPr id="3" name="Content Placeholder 2"/>
          <p:cNvSpPr>
            <a:spLocks noGrp="1"/>
          </p:cNvSpPr>
          <p:nvPr>
            <p:ph idx="1"/>
          </p:nvPr>
        </p:nvSpPr>
        <p:spPr>
          <a:xfrm>
            <a:off x="228600" y="1676400"/>
            <a:ext cx="8686800" cy="4953000"/>
          </a:xfrm>
        </p:spPr>
        <p:txBody>
          <a:bodyPr>
            <a:normAutofit/>
          </a:bodyPr>
          <a:lstStyle/>
          <a:p>
            <a:pPr algn="just">
              <a:buNone/>
            </a:pPr>
            <a:r>
              <a:rPr lang="en-US" sz="2400" b="1" i="1" u="sng" dirty="0" smtClean="0">
                <a:latin typeface="Bookman Old Style" pitchFamily="18" charset="0"/>
              </a:rPr>
              <a:t>195:</a:t>
            </a:r>
          </a:p>
          <a:p>
            <a:pPr algn="just">
              <a:buNone/>
            </a:pPr>
            <a:endParaRPr lang="en-US" sz="2400" b="1" i="1" u="sng" dirty="0" smtClean="0">
              <a:latin typeface="Bookman Old Style" pitchFamily="18" charset="0"/>
            </a:endParaRPr>
          </a:p>
          <a:p>
            <a:pPr marL="336550" indent="-336550" algn="just"/>
            <a:r>
              <a:rPr lang="en-US" sz="2400" dirty="0" smtClean="0">
                <a:latin typeface="Bookman Old Style" pitchFamily="18" charset="0"/>
              </a:rPr>
              <a:t>No Director/KMP of a company shall involve in  insider trading of securities of the Company.</a:t>
            </a:r>
          </a:p>
          <a:p>
            <a:pPr marL="336550" indent="-336550" algn="just"/>
            <a:endParaRPr lang="en-US" sz="1600" dirty="0" smtClean="0">
              <a:latin typeface="Bookman Old Style" pitchFamily="18" charset="0"/>
            </a:endParaRPr>
          </a:p>
          <a:p>
            <a:pPr marL="336550" indent="-336550" algn="just"/>
            <a:endParaRPr lang="en-US" sz="2400" dirty="0" smtClean="0">
              <a:latin typeface="Bookman Old Style" pitchFamily="18" charset="0"/>
            </a:endParaRPr>
          </a:p>
          <a:p>
            <a:pPr marL="336550" indent="-336550" algn="just">
              <a:buNone/>
            </a:pPr>
            <a:endParaRPr lang="en-US" sz="2400" dirty="0" smtClean="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875506"/>
          </a:xfrm>
        </p:spPr>
        <p:txBody>
          <a:bodyPr>
            <a:noAutofit/>
          </a:bodyPr>
          <a:lstStyle/>
          <a:p>
            <a:pPr algn="ctr"/>
            <a:r>
              <a:rPr lang="en-US" sz="2400" b="1" dirty="0" smtClean="0">
                <a:latin typeface="Bookman Old Style" pitchFamily="18" charset="0"/>
              </a:rPr>
              <a:t>Section 173</a:t>
            </a:r>
            <a:r>
              <a:rPr lang="en-US" sz="4400" b="1" dirty="0" smtClean="0">
                <a:latin typeface="Bookman Old Style" pitchFamily="18" charset="0"/>
              </a:rPr>
              <a:t/>
            </a:r>
            <a:br>
              <a:rPr lang="en-US" sz="4400" b="1" dirty="0" smtClean="0">
                <a:latin typeface="Bookman Old Style" pitchFamily="18" charset="0"/>
              </a:rPr>
            </a:br>
            <a:r>
              <a:rPr lang="en-US" sz="2800" b="1" dirty="0" smtClean="0">
                <a:latin typeface="Bookman Old Style" pitchFamily="18" charset="0"/>
              </a:rPr>
              <a:t>Meetings of Board</a:t>
            </a:r>
            <a:r>
              <a:rPr lang="en-US" sz="3200" b="1" dirty="0" smtClean="0">
                <a:latin typeface="Bookman Old Style" pitchFamily="18" charset="0"/>
              </a:rPr>
              <a:t/>
            </a:r>
            <a:br>
              <a:rPr lang="en-US" sz="32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285, 286}</a:t>
            </a:r>
            <a:endParaRPr lang="en-US" sz="3600" b="1" dirty="0">
              <a:latin typeface="Bookman Old Style" pitchFamily="18" charset="0"/>
            </a:endParaRPr>
          </a:p>
        </p:txBody>
      </p:sp>
      <p:sp>
        <p:nvSpPr>
          <p:cNvPr id="3" name="Content Placeholder 2"/>
          <p:cNvSpPr>
            <a:spLocks noGrp="1"/>
          </p:cNvSpPr>
          <p:nvPr>
            <p:ph idx="1"/>
          </p:nvPr>
        </p:nvSpPr>
        <p:spPr>
          <a:xfrm>
            <a:off x="457200" y="1371600"/>
            <a:ext cx="8229600" cy="5083208"/>
          </a:xfrm>
        </p:spPr>
        <p:txBody>
          <a:bodyPr>
            <a:noAutofit/>
          </a:bodyPr>
          <a:lstStyle/>
          <a:p>
            <a:pPr>
              <a:buNone/>
            </a:pPr>
            <a:r>
              <a:rPr lang="en-US" sz="2400" b="1" i="1" u="sng" dirty="0" smtClean="0">
                <a:latin typeface="Bookman Old Style" pitchFamily="18" charset="0"/>
              </a:rPr>
              <a:t>173 (3):</a:t>
            </a:r>
          </a:p>
          <a:p>
            <a:pPr algn="just"/>
            <a:r>
              <a:rPr lang="en-US" sz="2400" dirty="0" smtClean="0">
                <a:latin typeface="Bookman Old Style" pitchFamily="18" charset="0"/>
              </a:rPr>
              <a:t>Shorter Notice to consider urgent business.</a:t>
            </a:r>
          </a:p>
          <a:p>
            <a:pPr algn="just">
              <a:buNone/>
            </a:pPr>
            <a:endParaRPr lang="en-US" sz="2400" dirty="0" smtClean="0">
              <a:latin typeface="Bookman Old Style" pitchFamily="18" charset="0"/>
            </a:endParaRPr>
          </a:p>
          <a:p>
            <a:pPr>
              <a:lnSpc>
                <a:spcPct val="150000"/>
              </a:lnSpc>
              <a:buNone/>
            </a:pPr>
            <a:r>
              <a:rPr lang="en-US" sz="2400" b="1" i="1" u="sng" dirty="0" smtClean="0">
                <a:latin typeface="Bookman Old Style" pitchFamily="18" charset="0"/>
              </a:rPr>
              <a:t>173(4):</a:t>
            </a:r>
          </a:p>
          <a:p>
            <a:pPr algn="just"/>
            <a:r>
              <a:rPr lang="en-US" sz="2400" dirty="0" smtClean="0">
                <a:latin typeface="Bookman Old Style" pitchFamily="18" charset="0"/>
              </a:rPr>
              <a:t>Default in giving notice, every officer liable to </a:t>
            </a:r>
            <a:r>
              <a:rPr lang="en-US" sz="2400" b="1" dirty="0" smtClean="0">
                <a:latin typeface="Bookman Old Style" pitchFamily="18" charset="0"/>
              </a:rPr>
              <a:t>a </a:t>
            </a:r>
            <a:r>
              <a:rPr lang="en-US" sz="2400" dirty="0" smtClean="0">
                <a:latin typeface="Bookman Old Style" pitchFamily="18" charset="0"/>
              </a:rPr>
              <a:t>penalty of </a:t>
            </a:r>
            <a:r>
              <a:rPr lang="en-US" sz="2400" b="1" dirty="0" smtClean="0">
                <a:latin typeface="Bookman Old Style" pitchFamily="18" charset="0"/>
              </a:rPr>
              <a:t>Rs. 25,000/-</a:t>
            </a:r>
          </a:p>
          <a:p>
            <a:pPr>
              <a:lnSpc>
                <a:spcPct val="150000"/>
              </a:lnSpc>
              <a:buNone/>
            </a:pPr>
            <a:endParaRPr lang="en-US" sz="2400" dirty="0" smtClean="0">
              <a:latin typeface="Bookman Old Style" pitchFamily="18" charset="0"/>
            </a:endParaRPr>
          </a:p>
          <a:p>
            <a:pPr>
              <a:lnSpc>
                <a:spcPct val="150000"/>
              </a:lnSpc>
              <a:buNone/>
            </a:pPr>
            <a:endParaRPr lang="en-US" sz="2400" b="1" i="1" u="sng" dirty="0" smtClean="0">
              <a:latin typeface="Bookman Old Style" pitchFamily="18" charset="0"/>
            </a:endParaRPr>
          </a:p>
          <a:p>
            <a:pPr>
              <a:buNone/>
            </a:pPr>
            <a:endParaRPr lang="en-US" sz="2400" b="1" i="1" u="sng" dirty="0" smtClean="0">
              <a:latin typeface="Bookman Old Style" pitchFamily="18" charset="0"/>
            </a:endParaRPr>
          </a:p>
          <a:p>
            <a:pPr>
              <a:buNone/>
            </a:pPr>
            <a:endParaRPr lang="en-US" sz="2400" b="1" i="1" u="sng" dirty="0" smtClean="0">
              <a:latin typeface="Bookman Old Style" pitchFamily="18" charset="0"/>
            </a:endParaRPr>
          </a:p>
          <a:p>
            <a:pPr>
              <a:buNone/>
            </a:pPr>
            <a:endParaRPr lang="en-US" sz="2400" b="1" i="1" u="sng" dirty="0" smtClean="0">
              <a:latin typeface="Bookman Old Style" pitchFamily="18" charset="0"/>
            </a:endParaRPr>
          </a:p>
          <a:p>
            <a:pPr>
              <a:buNone/>
            </a:pPr>
            <a:endParaRPr lang="en-US" sz="2400" b="1" i="1" u="sng" dirty="0" smtClean="0">
              <a:latin typeface="Bookman Old Style" pitchFamily="18" charset="0"/>
            </a:endParaRPr>
          </a:p>
          <a:p>
            <a:pPr>
              <a:buNone/>
            </a:pPr>
            <a:endParaRPr lang="en-US" sz="2400" b="1" i="1" u="sng" dirty="0" smtClean="0">
              <a:latin typeface="Bookman Old Style" pitchFamily="18" charset="0"/>
            </a:endParaRPr>
          </a:p>
          <a:p>
            <a:pPr>
              <a:buNone/>
            </a:pPr>
            <a:endParaRPr lang="en-US" sz="2400" dirty="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endParaRPr lang="en-US" sz="3600" b="1" dirty="0">
              <a:latin typeface="Bookman Old Style" pitchFamily="18" charset="0"/>
            </a:endParaRPr>
          </a:p>
        </p:txBody>
      </p:sp>
      <p:sp>
        <p:nvSpPr>
          <p:cNvPr id="3" name="Content Placeholder 2"/>
          <p:cNvSpPr>
            <a:spLocks noGrp="1"/>
          </p:cNvSpPr>
          <p:nvPr>
            <p:ph idx="1"/>
          </p:nvPr>
        </p:nvSpPr>
        <p:spPr/>
        <p:txBody>
          <a:bodyPr>
            <a:normAutofit/>
          </a:bodyPr>
          <a:lstStyle/>
          <a:p>
            <a:pPr algn="ctr">
              <a:buNone/>
            </a:pPr>
            <a:r>
              <a:rPr lang="en-US" sz="8000" dirty="0" smtClean="0">
                <a:solidFill>
                  <a:schemeClr val="accent2">
                    <a:lumMod val="60000"/>
                    <a:lumOff val="40000"/>
                  </a:schemeClr>
                </a:solidFill>
                <a:latin typeface="Bookman Old Style" pitchFamily="18" charset="0"/>
              </a:rPr>
              <a:t>Thank you</a:t>
            </a:r>
          </a:p>
        </p:txBody>
      </p:sp>
    </p:spTree>
  </p:cSld>
  <p:clrMapOvr>
    <a:masterClrMapping/>
  </p:clrMapOvr>
  <p:transition spd="slow">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723106"/>
          </a:xfrm>
        </p:spPr>
        <p:txBody>
          <a:bodyPr>
            <a:noAutofit/>
          </a:bodyPr>
          <a:lstStyle/>
          <a:p>
            <a:pPr algn="ctr"/>
            <a:r>
              <a:rPr lang="en-US" sz="2400" b="1" dirty="0" smtClean="0">
                <a:latin typeface="Bookman Old Style" pitchFamily="18" charset="0"/>
              </a:rPr>
              <a:t>Section 173</a:t>
            </a:r>
            <a:r>
              <a:rPr lang="en-US" sz="4400" b="1" dirty="0" smtClean="0">
                <a:latin typeface="Bookman Old Style" pitchFamily="18" charset="0"/>
              </a:rPr>
              <a:t/>
            </a:r>
            <a:br>
              <a:rPr lang="en-US" sz="4400" b="1" dirty="0" smtClean="0">
                <a:latin typeface="Bookman Old Style" pitchFamily="18" charset="0"/>
              </a:rPr>
            </a:br>
            <a:r>
              <a:rPr lang="en-US" sz="3200" b="1" dirty="0" smtClean="0">
                <a:latin typeface="Bookman Old Style" pitchFamily="18" charset="0"/>
              </a:rPr>
              <a:t>Meetings of Board</a:t>
            </a:r>
            <a:br>
              <a:rPr lang="en-US" sz="3200" b="1" dirty="0" smtClean="0">
                <a:latin typeface="Bookman Old Style" pitchFamily="18" charset="0"/>
              </a:rPr>
            </a:br>
            <a:r>
              <a:rPr lang="en-US" sz="3200" b="1" dirty="0" smtClean="0">
                <a:latin typeface="Bookman Old Style" pitchFamily="18" charset="0"/>
              </a:rPr>
              <a:t>{</a:t>
            </a:r>
            <a:r>
              <a:rPr lang="en-US" sz="2400" b="1" dirty="0" smtClean="0">
                <a:latin typeface="Bookman Old Style" pitchFamily="18" charset="0"/>
              </a:rPr>
              <a:t>Corresponding Section 285, 286}</a:t>
            </a:r>
            <a:endParaRPr lang="en-US" sz="3600" b="1" dirty="0">
              <a:latin typeface="Bookman Old Style" pitchFamily="18" charset="0"/>
            </a:endParaRPr>
          </a:p>
        </p:txBody>
      </p:sp>
      <p:sp>
        <p:nvSpPr>
          <p:cNvPr id="3" name="Content Placeholder 2"/>
          <p:cNvSpPr>
            <a:spLocks noGrp="1"/>
          </p:cNvSpPr>
          <p:nvPr>
            <p:ph idx="1"/>
          </p:nvPr>
        </p:nvSpPr>
        <p:spPr>
          <a:xfrm>
            <a:off x="457200" y="1447800"/>
            <a:ext cx="8229600" cy="5007008"/>
          </a:xfrm>
        </p:spPr>
        <p:txBody>
          <a:bodyPr>
            <a:normAutofit/>
          </a:bodyPr>
          <a:lstStyle/>
          <a:p>
            <a:pPr>
              <a:lnSpc>
                <a:spcPct val="150000"/>
              </a:lnSpc>
              <a:buNone/>
            </a:pPr>
            <a:r>
              <a:rPr lang="en-US" sz="2500" b="1" i="1" u="sng" dirty="0" smtClean="0">
                <a:latin typeface="Bookman Old Style" pitchFamily="18" charset="0"/>
              </a:rPr>
              <a:t>173 (5):</a:t>
            </a:r>
          </a:p>
          <a:p>
            <a:pPr algn="just"/>
            <a:r>
              <a:rPr lang="en-US" sz="2500" dirty="0" smtClean="0">
                <a:latin typeface="Bookman Old Style" pitchFamily="18" charset="0"/>
              </a:rPr>
              <a:t>One Person Company, Small Company and Dormant Company.</a:t>
            </a:r>
          </a:p>
          <a:p>
            <a:pPr>
              <a:buNone/>
            </a:pPr>
            <a:endParaRPr lang="en-US" sz="2500" dirty="0" smtClean="0">
              <a:latin typeface="Bookman Old Style" pitchFamily="18" charset="0"/>
            </a:endParaRPr>
          </a:p>
          <a:p>
            <a:pPr algn="just"/>
            <a:r>
              <a:rPr lang="en-US" sz="2500" dirty="0" smtClean="0">
                <a:latin typeface="Bookman Old Style" pitchFamily="18" charset="0"/>
              </a:rPr>
              <a:t> Where there is only one director in OPC.</a:t>
            </a:r>
          </a:p>
          <a:p>
            <a:pPr>
              <a:lnSpc>
                <a:spcPct val="150000"/>
              </a:lnSpc>
              <a:buNone/>
            </a:pPr>
            <a:endParaRPr lang="en-US" dirty="0" smtClean="0">
              <a:latin typeface="Bookman Old Style" pitchFamily="18" charset="0"/>
            </a:endParaRPr>
          </a:p>
          <a:p>
            <a:pPr>
              <a:lnSpc>
                <a:spcPct val="150000"/>
              </a:lnSpc>
              <a:buNone/>
            </a:pPr>
            <a:endParaRPr lang="en-US" b="1" i="1" u="sng" dirty="0" smtClean="0">
              <a:latin typeface="Bookman Old Style" pitchFamily="18" charset="0"/>
            </a:endParaRPr>
          </a:p>
          <a:p>
            <a:pPr>
              <a:buNone/>
            </a:pPr>
            <a:endParaRPr lang="en-US" b="1" i="1" u="sng" dirty="0" smtClean="0">
              <a:latin typeface="Bookman Old Style" pitchFamily="18" charset="0"/>
            </a:endParaRPr>
          </a:p>
          <a:p>
            <a:pPr>
              <a:buNone/>
            </a:pPr>
            <a:endParaRPr lang="en-US" b="1" i="1" u="sng" dirty="0" smtClean="0">
              <a:latin typeface="Bookman Old Style" pitchFamily="18" charset="0"/>
            </a:endParaRPr>
          </a:p>
          <a:p>
            <a:pPr>
              <a:buNone/>
            </a:pPr>
            <a:endParaRPr lang="en-US" b="1" i="1" u="sng" dirty="0" smtClean="0">
              <a:latin typeface="Bookman Old Style" pitchFamily="18" charset="0"/>
            </a:endParaRPr>
          </a:p>
          <a:p>
            <a:pPr>
              <a:buNone/>
            </a:pPr>
            <a:endParaRPr lang="en-US" b="1" i="1" u="sng" dirty="0" smtClean="0">
              <a:latin typeface="Bookman Old Style" pitchFamily="18" charset="0"/>
            </a:endParaRPr>
          </a:p>
          <a:p>
            <a:pPr>
              <a:buNone/>
            </a:pPr>
            <a:endParaRPr lang="en-US" b="1" i="1" u="sng" dirty="0" smtClean="0">
              <a:latin typeface="Bookman Old Style" pitchFamily="18" charset="0"/>
            </a:endParaRPr>
          </a:p>
          <a:p>
            <a:pPr>
              <a:buNone/>
            </a:pPr>
            <a:endParaRPr lang="en-US" dirty="0">
              <a:latin typeface="Bookman Old Style" pitchFamily="18" charset="0"/>
            </a:endParaRPr>
          </a:p>
        </p:txBody>
      </p:sp>
    </p:spTree>
  </p:cSld>
  <p:clrMapOvr>
    <a:masterClrMapping/>
  </p:clrMapOvr>
  <p:transition spd="slow">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4081</TotalTime>
  <Words>10510</Words>
  <Application>Microsoft Office PowerPoint</Application>
  <PresentationFormat>On-screen Show (4:3)</PresentationFormat>
  <Paragraphs>1346</Paragraphs>
  <Slides>80</Slides>
  <Notes>80</Notes>
  <HiddenSlides>0</HiddenSlides>
  <MMClips>0</MMClips>
  <ScaleCrop>false</ScaleCrop>
  <HeadingPairs>
    <vt:vector size="4" baseType="variant">
      <vt:variant>
        <vt:lpstr>Theme</vt:lpstr>
      </vt:variant>
      <vt:variant>
        <vt:i4>1</vt:i4>
      </vt:variant>
      <vt:variant>
        <vt:lpstr>Slide Titles</vt:lpstr>
      </vt:variant>
      <vt:variant>
        <vt:i4>80</vt:i4>
      </vt:variant>
    </vt:vector>
  </HeadingPairs>
  <TitlesOfParts>
    <vt:vector size="81" baseType="lpstr">
      <vt:lpstr>Verve</vt:lpstr>
      <vt:lpstr>COMPANIES ACT 2013 MEETINGS OF BOARD AND ITS POWERS</vt:lpstr>
      <vt:lpstr>Section 173 Meetings of Board {Corresponding Section 285, 286}</vt:lpstr>
      <vt:lpstr>Section 173 Meetings of Board {Corresponding Section 285, 286}</vt:lpstr>
      <vt:lpstr>Section 173 Meetings of Board {Corresponding Section 285, 286}</vt:lpstr>
      <vt:lpstr>Section 173 Meetings of Board {Corresponding Section 285, 286}</vt:lpstr>
      <vt:lpstr>Section 173 Meetings of Board {Corresponding Section 285, 286}</vt:lpstr>
      <vt:lpstr>Section 173 Meetings of Board {Corresponding Section 285, 286}</vt:lpstr>
      <vt:lpstr>Section 173 Meetings of Board {Corresponding Section 285, 286}</vt:lpstr>
      <vt:lpstr>Section 173 Meetings of Board {Corresponding Section 285, 286}</vt:lpstr>
      <vt:lpstr>Section 174 Quorum for Meetings of Board {Corresponding Section 287, 288}</vt:lpstr>
      <vt:lpstr>Section 174 Quorum for Meetings of Board {Corresponding Section 287, 288}</vt:lpstr>
      <vt:lpstr>Section 174 Quorum for Meetings of Board {Corresponding Section 287, 288}</vt:lpstr>
      <vt:lpstr>Section 175 Passing of resolution by Circulation {Corresponding Section 289}</vt:lpstr>
      <vt:lpstr>Section 175 Passing of resolution by Circulation {Corresponding Section 289}</vt:lpstr>
      <vt:lpstr>Section 176 Defects in appointment of Directors not to invalidate actions taken {Corresponding Section 290}</vt:lpstr>
      <vt:lpstr>Section 177 Audit Committee {Corresponding Section 292A}</vt:lpstr>
      <vt:lpstr>Section 177 Audit Committee {Corresponding Section 292A}</vt:lpstr>
      <vt:lpstr>Section 177 Audit Committee {Corresponding Section 292A}</vt:lpstr>
      <vt:lpstr>Section 177 Audit Committee {Corresponding Section 292A}</vt:lpstr>
      <vt:lpstr>Section 177 Audit Committee {Corresponding Section 292A}</vt:lpstr>
      <vt:lpstr>Section 177 Audit Committee {Corresponding Section 292A}</vt:lpstr>
      <vt:lpstr>Section 177 Audit Committee {Corresponding Section 292A}</vt:lpstr>
      <vt:lpstr>Section 177 Audit Committee </vt:lpstr>
      <vt:lpstr>Section 177 Audit Committee {Corresponding Section 292A}</vt:lpstr>
      <vt:lpstr>Section 178 Nomination and remuneration committee and Stakeholders Relationship Committee {New Section}</vt:lpstr>
      <vt:lpstr>Section 178 Nomination and remuneration committee and Stakeholders Relationship Committee {New Section}</vt:lpstr>
      <vt:lpstr>Section 178 Nomination and remuneration committee and Stakeholders Relationship Committee {New Section}</vt:lpstr>
      <vt:lpstr>Section 178 Nomination and remuneration committee and Stakeholders Relationship Committee {New Section}</vt:lpstr>
      <vt:lpstr>Section 178 Nomination and remuneration committee and Stakeholders Relationship Committee {New Section}</vt:lpstr>
      <vt:lpstr>Section 179 Powers of Board {Corresponding Section 291, 292}</vt:lpstr>
      <vt:lpstr>Section 179 Powers of Board {Corresponding Section 291, 292}</vt:lpstr>
      <vt:lpstr>Section 179 Powers of Board {Corresponding Section 291, 292}</vt:lpstr>
      <vt:lpstr>Section 179 Powers of Board {Corresponding Section 291, 292}</vt:lpstr>
      <vt:lpstr>Section 179 Powers of Board {Corresponding Section 291, 292}</vt:lpstr>
      <vt:lpstr>Section 179 Powers of Board {Corresponding Section 291, 292}</vt:lpstr>
      <vt:lpstr>Section 180 Restrictions on Powers of Board {Corresponding Section 293}</vt:lpstr>
      <vt:lpstr>Section 180 Restrictions on Powers of Board {Corresponding Section 293}</vt:lpstr>
      <vt:lpstr>Section 180 Restrictions on Powers of Board {Corresponding Section 293}</vt:lpstr>
      <vt:lpstr>Section 181 Company to contribute to bonafide and Charitable Funds etc {Corresponding Section 293}</vt:lpstr>
      <vt:lpstr>Section 182 Prohibition and Restrictions regarding Political Contribution {Corresponding Section 293A}</vt:lpstr>
      <vt:lpstr>Section 182 Prohibition and Restrictions regarding Political Contribution {Corresponding Section 293A}</vt:lpstr>
      <vt:lpstr>Section 182 Prohibition and Restrictions regarding Political Contribution {Corresponding Section 293A}</vt:lpstr>
      <vt:lpstr>Section 182 Prohibition and Restrictions regarding Political Contribution {Corresponding Section 293A}</vt:lpstr>
      <vt:lpstr>Section 183 Power of Board and other persons to make Contribution to National Defense Fund etc {Corresponding Section 293B}</vt:lpstr>
      <vt:lpstr>Section 184 Disclosure of interest by Directors {Corresponding Section 299, 300}</vt:lpstr>
      <vt:lpstr>Section 184 Disclosure of interest by Directors {Corresponding Section 299, 300}</vt:lpstr>
      <vt:lpstr>Section 184 Disclosure of interest by Directors {Corresponding Section 299, 300}</vt:lpstr>
      <vt:lpstr>Section 184 Disclosure of interest by Directors {Corresponding Section 299, 300}</vt:lpstr>
      <vt:lpstr>Section 185 Loan to Directors, etc {Corresponding Section 295, 296}</vt:lpstr>
      <vt:lpstr>Section 185 Loan to Directors, etc {Corresponding Section 295, 296}</vt:lpstr>
      <vt:lpstr>Section 185 Loan to Directors, etc {Corresponding Section 295, 296}</vt:lpstr>
      <vt:lpstr>Section 186 Loan and investment by Company {Corresponding Section 372A}</vt:lpstr>
      <vt:lpstr>Section 186 Loan and investment by Company {Corresponding Section 372A}</vt:lpstr>
      <vt:lpstr>Section 186 Loan and investment by Company {Corresponding Section 372A}</vt:lpstr>
      <vt:lpstr>Section 186 Loan and investment by Company {Corresponding Section 372A}</vt:lpstr>
      <vt:lpstr>Section 186 Loan and investment by Company {Corresponding Section 372A}</vt:lpstr>
      <vt:lpstr>Section 186 Loan and investment by Company {Corresponding Section 372A}</vt:lpstr>
      <vt:lpstr>Section 186 Loan and investment by Company {Corresponding Section 372A}</vt:lpstr>
      <vt:lpstr>Section 186 Loan and investment by Company {Corresponding Section 372A}</vt:lpstr>
      <vt:lpstr>Section 186 Loan and investment by Company {Corresponding Section 372A}</vt:lpstr>
      <vt:lpstr>Section 187 Investment of Company to be held in its own name {Corresponding Section 49}</vt:lpstr>
      <vt:lpstr>Section 187 Investment of Company to be held in its own name {Corresponding Section 49}</vt:lpstr>
      <vt:lpstr>Section 188 Related Party transactions {Corresponding Section 297, 314}</vt:lpstr>
      <vt:lpstr>Section 188 Related Party transactions {Corresponding Section 297, 314}</vt:lpstr>
      <vt:lpstr>Section 188 Related Party transactions {Corresponding Section 297, 314}</vt:lpstr>
      <vt:lpstr>Section 188 Related Party transactions {Corresponding Section 297, 314}</vt:lpstr>
      <vt:lpstr>Section 188 Related Party transactions {Corresponding Section 297, 314}</vt:lpstr>
      <vt:lpstr>Section 188 Related Party transactions {Corresponding Section 297, 314}</vt:lpstr>
      <vt:lpstr>Section 189 Register of Contracts or arrangements in which directors are interested {Corresponding Section 301, 305}</vt:lpstr>
      <vt:lpstr>Section 189 Register of Contracts or arrangements in which directors are interested {Corresponding Section 301, 305}</vt:lpstr>
      <vt:lpstr>Section 189 Register of Contracts or arrangements in which directors are interested {Corresponding Section 301, 305}</vt:lpstr>
      <vt:lpstr>Section 190 Contract of employment with managing  or whole-time directors {Corresponding Section 302}</vt:lpstr>
      <vt:lpstr>Section 190 Contract of employment with managing  or whole-time directors {Corresponding Section 302}</vt:lpstr>
      <vt:lpstr>Section 192 Restriction on non-cash transactions involving directors {New provision}</vt:lpstr>
      <vt:lpstr>Section 192 Restriction on non-cash transactions involving directors {New provision}</vt:lpstr>
      <vt:lpstr>Section 193 Contract by one person Company {New provision}</vt:lpstr>
      <vt:lpstr>Section 193 Contract by one person Company {New provision}</vt:lpstr>
      <vt:lpstr>Section 194 Prohibition on forward dealing securities of company by Director/Key Managerial Personnel {New provision}</vt:lpstr>
      <vt:lpstr>Section 195 Prohibition of Insider trading of Securities {New provision}</vt:lpstr>
      <vt:lpstr>Slide 80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Lenovo</cp:lastModifiedBy>
  <cp:revision>497</cp:revision>
  <dcterms:created xsi:type="dcterms:W3CDTF">2006-08-16T00:00:00Z</dcterms:created>
  <dcterms:modified xsi:type="dcterms:W3CDTF">2013-10-18T12:53:26Z</dcterms:modified>
</cp:coreProperties>
</file>