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theme/theme11.xml" ContentType="application/vnd.openxmlformats-officedocument.theme+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5"/>
    <p:sldMasterId id="2147483686" r:id="rId6"/>
    <p:sldMasterId id="2147483718" r:id="rId7"/>
    <p:sldMasterId id="2147483740" r:id="rId8"/>
    <p:sldMasterId id="2147483745" r:id="rId9"/>
    <p:sldMasterId id="2147483748" r:id="rId10"/>
    <p:sldMasterId id="2147483753" r:id="rId11"/>
    <p:sldMasterId id="2147483758" r:id="rId12"/>
    <p:sldMasterId id="2147483763" r:id="rId13"/>
    <p:sldMasterId id="2147483765" r:id="rId14"/>
    <p:sldMasterId id="2147483771" r:id="rId15"/>
    <p:sldMasterId id="2147483773" r:id="rId16"/>
    <p:sldMasterId id="2147483785" r:id="rId17"/>
    <p:sldMasterId id="2147483792" r:id="rId18"/>
    <p:sldMasterId id="2147483799" r:id="rId19"/>
  </p:sldMasterIdLst>
  <p:notesMasterIdLst>
    <p:notesMasterId r:id="rId57"/>
  </p:notesMasterIdLst>
  <p:sldIdLst>
    <p:sldId id="400" r:id="rId20"/>
    <p:sldId id="257" r:id="rId21"/>
    <p:sldId id="401" r:id="rId22"/>
    <p:sldId id="580" r:id="rId23"/>
    <p:sldId id="581" r:id="rId24"/>
    <p:sldId id="413" r:id="rId25"/>
    <p:sldId id="414" r:id="rId26"/>
    <p:sldId id="419" r:id="rId27"/>
    <p:sldId id="576" r:id="rId28"/>
    <p:sldId id="819" r:id="rId29"/>
    <p:sldId id="403" r:id="rId30"/>
    <p:sldId id="825" r:id="rId31"/>
    <p:sldId id="436" r:id="rId32"/>
    <p:sldId id="574" r:id="rId33"/>
    <p:sldId id="828" r:id="rId34"/>
    <p:sldId id="829" r:id="rId35"/>
    <p:sldId id="830" r:id="rId36"/>
    <p:sldId id="405" r:id="rId37"/>
    <p:sldId id="433" r:id="rId38"/>
    <p:sldId id="435" r:id="rId39"/>
    <p:sldId id="410" r:id="rId40"/>
    <p:sldId id="411" r:id="rId41"/>
    <p:sldId id="427" r:id="rId42"/>
    <p:sldId id="426" r:id="rId43"/>
    <p:sldId id="826" r:id="rId44"/>
    <p:sldId id="827" r:id="rId45"/>
    <p:sldId id="820" r:id="rId46"/>
    <p:sldId id="821" r:id="rId47"/>
    <p:sldId id="822" r:id="rId48"/>
    <p:sldId id="823" r:id="rId49"/>
    <p:sldId id="575" r:id="rId50"/>
    <p:sldId id="818" r:id="rId51"/>
    <p:sldId id="399" r:id="rId52"/>
    <p:sldId id="439" r:id="rId53"/>
    <p:sldId id="348" r:id="rId54"/>
    <p:sldId id="321" r:id="rId55"/>
    <p:sldId id="450" r:id="rId56"/>
  </p:sldIdLst>
  <p:sldSz cx="9144000" cy="6858000" type="screen4x3"/>
  <p:notesSz cx="6797675" cy="9926638"/>
  <p:defaultText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9">
          <p15:clr>
            <a:srgbClr val="A4A3A4"/>
          </p15:clr>
        </p15:guide>
        <p15:guide id="2" orient="horz" pos="1053">
          <p15:clr>
            <a:srgbClr val="A4A3A4"/>
          </p15:clr>
        </p15:guide>
        <p15:guide id="3" orient="horz" pos="3681">
          <p15:clr>
            <a:srgbClr val="A4A3A4"/>
          </p15:clr>
        </p15:guide>
        <p15:guide id="4" pos="2792">
          <p15:clr>
            <a:srgbClr val="A4A3A4"/>
          </p15:clr>
        </p15:guide>
        <p15:guide id="5" pos="2955">
          <p15:clr>
            <a:srgbClr val="A4A3A4"/>
          </p15:clr>
        </p15:guide>
        <p15:guide id="6" pos="209">
          <p15:clr>
            <a:srgbClr val="A4A3A4"/>
          </p15:clr>
        </p15:guide>
        <p15:guide id="7" pos="5536">
          <p15:clr>
            <a:srgbClr val="A4A3A4"/>
          </p15:clr>
        </p15:guide>
        <p15:guide id="8" pos="1863">
          <p15:clr>
            <a:srgbClr val="A4A3A4"/>
          </p15:clr>
        </p15:guide>
        <p15:guide id="9" pos="3697">
          <p15:clr>
            <a:srgbClr val="A4A3A4"/>
          </p15:clr>
        </p15:guide>
        <p15:guide id="10" pos="2038">
          <p15:clr>
            <a:srgbClr val="A4A3A4"/>
          </p15:clr>
        </p15:guide>
        <p15:guide id="11" pos="387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Charvy"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2E"/>
    <a:srgbClr val="404040"/>
    <a:srgbClr val="ED1A3B"/>
    <a:srgbClr val="DF8639"/>
    <a:srgbClr val="02A5E2"/>
    <a:srgbClr val="218F8B"/>
    <a:srgbClr val="E6E6E6"/>
    <a:srgbClr val="657C91"/>
    <a:srgbClr val="D9D9D9"/>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107" autoAdjust="0"/>
  </p:normalViewPr>
  <p:slideViewPr>
    <p:cSldViewPr snapToGrid="0" snapToObjects="1" showGuides="1">
      <p:cViewPr varScale="1">
        <p:scale>
          <a:sx n="65" d="100"/>
          <a:sy n="65" d="100"/>
        </p:scale>
        <p:origin x="1650" y="60"/>
      </p:cViewPr>
      <p:guideLst>
        <p:guide orient="horz" pos="479"/>
        <p:guide orient="horz" pos="1053"/>
        <p:guide orient="horz" pos="3681"/>
        <p:guide pos="2792"/>
        <p:guide pos="2955"/>
        <p:guide pos="209"/>
        <p:guide pos="5536"/>
        <p:guide pos="1863"/>
        <p:guide pos="3697"/>
        <p:guide pos="2038"/>
        <p:guide pos="3879"/>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napToObjects="1" showGuides="1">
      <p:cViewPr varScale="1">
        <p:scale>
          <a:sx n="73" d="100"/>
          <a:sy n="73" d="100"/>
        </p:scale>
        <p:origin x="-2179"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4.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C67E3-2B27-4A07-AEB1-4DC2889B8BE4}"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IN"/>
        </a:p>
      </dgm:t>
    </dgm:pt>
    <dgm:pt modelId="{CF009241-4784-4C3A-9660-5135728906A8}">
      <dgm:prSet phldrT="[Text]" custT="1"/>
      <dgm:spPr>
        <a:noFill/>
        <a:ln>
          <a:solidFill>
            <a:schemeClr val="accent1"/>
          </a:solidFill>
        </a:ln>
      </dgm:spPr>
      <dgm:t>
        <a:bodyPr/>
        <a:lstStyle/>
        <a:p>
          <a:r>
            <a:rPr lang="en-IN" sz="1400" dirty="0">
              <a:solidFill>
                <a:srgbClr val="404040"/>
              </a:solidFill>
            </a:rPr>
            <a:t>Approach to GST Annual Return</a:t>
          </a:r>
        </a:p>
      </dgm:t>
    </dgm:pt>
    <dgm:pt modelId="{02F8040E-11FF-4ECE-88C9-3BB41C35DC11}" type="parTrans" cxnId="{DAB0F101-6F5A-4190-B068-3411C493EE23}">
      <dgm:prSet/>
      <dgm:spPr/>
      <dgm:t>
        <a:bodyPr/>
        <a:lstStyle/>
        <a:p>
          <a:endParaRPr lang="en-IN"/>
        </a:p>
      </dgm:t>
    </dgm:pt>
    <dgm:pt modelId="{E4919749-93A1-41C5-8800-9E5E0A8BA5A3}" type="sibTrans" cxnId="{DAB0F101-6F5A-4190-B068-3411C493EE23}">
      <dgm:prSet/>
      <dgm:spPr>
        <a:ln>
          <a:solidFill>
            <a:srgbClr val="404040"/>
          </a:solidFill>
        </a:ln>
      </dgm:spPr>
      <dgm:t>
        <a:bodyPr/>
        <a:lstStyle/>
        <a:p>
          <a:endParaRPr lang="en-IN"/>
        </a:p>
      </dgm:t>
    </dgm:pt>
    <dgm:pt modelId="{B7366D90-5BD7-4AC7-8779-965B6BACE507}">
      <dgm:prSet phldrT="[Text]" custT="1"/>
      <dgm:spPr>
        <a:noFill/>
        <a:ln>
          <a:solidFill>
            <a:schemeClr val="accent1"/>
          </a:solidFill>
        </a:ln>
      </dgm:spPr>
      <dgm:t>
        <a:bodyPr/>
        <a:lstStyle/>
        <a:p>
          <a:r>
            <a:rPr lang="en-IN" sz="1400" dirty="0">
              <a:solidFill>
                <a:srgbClr val="404040"/>
              </a:solidFill>
            </a:rPr>
            <a:t>Key action points for FY 2017-18</a:t>
          </a:r>
        </a:p>
      </dgm:t>
    </dgm:pt>
    <dgm:pt modelId="{9AAF6B13-8F89-4907-80F1-793F559594C7}" type="parTrans" cxnId="{FACA4565-CC05-43B7-8727-8B833F336159}">
      <dgm:prSet/>
      <dgm:spPr/>
      <dgm:t>
        <a:bodyPr/>
        <a:lstStyle/>
        <a:p>
          <a:endParaRPr lang="en-IN"/>
        </a:p>
      </dgm:t>
    </dgm:pt>
    <dgm:pt modelId="{12CE33CE-BDB9-4EDE-8CEF-4F439BE84426}" type="sibTrans" cxnId="{FACA4565-CC05-43B7-8727-8B833F336159}">
      <dgm:prSet/>
      <dgm:spPr/>
      <dgm:t>
        <a:bodyPr/>
        <a:lstStyle/>
        <a:p>
          <a:endParaRPr lang="en-IN"/>
        </a:p>
      </dgm:t>
    </dgm:pt>
    <dgm:pt modelId="{0D16D782-D5BE-4B99-BCC4-D4AA339E591F}">
      <dgm:prSet phldrT="[Text]" custT="1"/>
      <dgm:spPr>
        <a:noFill/>
        <a:ln>
          <a:solidFill>
            <a:schemeClr val="accent1"/>
          </a:solidFill>
        </a:ln>
      </dgm:spPr>
      <dgm:t>
        <a:bodyPr/>
        <a:lstStyle/>
        <a:p>
          <a:r>
            <a:rPr lang="en-IN" sz="1400" dirty="0">
              <a:solidFill>
                <a:srgbClr val="404040"/>
              </a:solidFill>
            </a:rPr>
            <a:t>GSTR 2A reconciliation, Tax summary, DRC-03 - Payment for additional liability</a:t>
          </a:r>
        </a:p>
      </dgm:t>
    </dgm:pt>
    <dgm:pt modelId="{969F1F74-11C0-46A1-85B7-371773ED717F}" type="parTrans" cxnId="{8D72EDDE-844D-4B82-ADC9-2315ACF6992E}">
      <dgm:prSet/>
      <dgm:spPr/>
      <dgm:t>
        <a:bodyPr/>
        <a:lstStyle/>
        <a:p>
          <a:endParaRPr lang="en-IN"/>
        </a:p>
      </dgm:t>
    </dgm:pt>
    <dgm:pt modelId="{161856EB-409A-4B01-8619-A7B6C367AF8C}" type="sibTrans" cxnId="{8D72EDDE-844D-4B82-ADC9-2315ACF6992E}">
      <dgm:prSet/>
      <dgm:spPr/>
      <dgm:t>
        <a:bodyPr/>
        <a:lstStyle/>
        <a:p>
          <a:endParaRPr lang="en-IN"/>
        </a:p>
      </dgm:t>
    </dgm:pt>
    <dgm:pt modelId="{EA6E5BA9-B844-4A66-BEA2-F5EC69576F5D}">
      <dgm:prSet phldrT="[Text]" custT="1"/>
      <dgm:spPr>
        <a:noFill/>
        <a:ln>
          <a:solidFill>
            <a:schemeClr val="accent1"/>
          </a:solidFill>
        </a:ln>
      </dgm:spPr>
      <dgm:t>
        <a:bodyPr/>
        <a:lstStyle/>
        <a:p>
          <a:r>
            <a:rPr lang="en-IN" sz="1400" dirty="0">
              <a:solidFill>
                <a:srgbClr val="404040"/>
              </a:solidFill>
            </a:rPr>
            <a:t>GST Annual return &amp; Issues</a:t>
          </a:r>
        </a:p>
      </dgm:t>
    </dgm:pt>
    <dgm:pt modelId="{49A603E2-2137-4FF0-92FB-BCB8A3C02CC5}" type="parTrans" cxnId="{7C70AACF-B754-4FA1-8BFA-E4E60162B06A}">
      <dgm:prSet/>
      <dgm:spPr/>
      <dgm:t>
        <a:bodyPr/>
        <a:lstStyle/>
        <a:p>
          <a:endParaRPr lang="en-IN"/>
        </a:p>
      </dgm:t>
    </dgm:pt>
    <dgm:pt modelId="{4651853D-653D-44EA-8C05-24DE74CFE07D}" type="sibTrans" cxnId="{7C70AACF-B754-4FA1-8BFA-E4E60162B06A}">
      <dgm:prSet/>
      <dgm:spPr/>
      <dgm:t>
        <a:bodyPr/>
        <a:lstStyle/>
        <a:p>
          <a:endParaRPr lang="en-IN"/>
        </a:p>
      </dgm:t>
    </dgm:pt>
    <dgm:pt modelId="{F109DCC4-6F6E-4A12-BC1B-E0A8DD9C439B}" type="pres">
      <dgm:prSet presAssocID="{E5CC67E3-2B27-4A07-AEB1-4DC2889B8BE4}" presName="Name0" presStyleCnt="0">
        <dgm:presLayoutVars>
          <dgm:chMax val="7"/>
          <dgm:chPref val="7"/>
          <dgm:dir/>
        </dgm:presLayoutVars>
      </dgm:prSet>
      <dgm:spPr/>
    </dgm:pt>
    <dgm:pt modelId="{689AD942-9307-4207-8208-655829E58EE6}" type="pres">
      <dgm:prSet presAssocID="{E5CC67E3-2B27-4A07-AEB1-4DC2889B8BE4}" presName="Name1" presStyleCnt="0"/>
      <dgm:spPr/>
    </dgm:pt>
    <dgm:pt modelId="{E69BD23F-393C-495A-8B5D-95C2947C655D}" type="pres">
      <dgm:prSet presAssocID="{E5CC67E3-2B27-4A07-AEB1-4DC2889B8BE4}" presName="cycle" presStyleCnt="0"/>
      <dgm:spPr/>
    </dgm:pt>
    <dgm:pt modelId="{DCFC352B-DDE3-4E76-B79B-18EB031247B4}" type="pres">
      <dgm:prSet presAssocID="{E5CC67E3-2B27-4A07-AEB1-4DC2889B8BE4}" presName="srcNode" presStyleLbl="node1" presStyleIdx="0" presStyleCnt="4"/>
      <dgm:spPr/>
    </dgm:pt>
    <dgm:pt modelId="{5049DBF8-591A-4DDC-AA22-191305F267F5}" type="pres">
      <dgm:prSet presAssocID="{E5CC67E3-2B27-4A07-AEB1-4DC2889B8BE4}" presName="conn" presStyleLbl="parChTrans1D2" presStyleIdx="0" presStyleCnt="1"/>
      <dgm:spPr/>
    </dgm:pt>
    <dgm:pt modelId="{5C224CDF-3C4F-46FD-80F4-5F3C4B6124F8}" type="pres">
      <dgm:prSet presAssocID="{E5CC67E3-2B27-4A07-AEB1-4DC2889B8BE4}" presName="extraNode" presStyleLbl="node1" presStyleIdx="0" presStyleCnt="4"/>
      <dgm:spPr/>
    </dgm:pt>
    <dgm:pt modelId="{5D1D4745-78F8-470B-9972-EFF85F40C623}" type="pres">
      <dgm:prSet presAssocID="{E5CC67E3-2B27-4A07-AEB1-4DC2889B8BE4}" presName="dstNode" presStyleLbl="node1" presStyleIdx="0" presStyleCnt="4"/>
      <dgm:spPr/>
    </dgm:pt>
    <dgm:pt modelId="{61C450C5-3848-4D6E-98D4-0AE459FB0380}" type="pres">
      <dgm:prSet presAssocID="{CF009241-4784-4C3A-9660-5135728906A8}" presName="text_1" presStyleLbl="node1" presStyleIdx="0" presStyleCnt="4">
        <dgm:presLayoutVars>
          <dgm:bulletEnabled val="1"/>
        </dgm:presLayoutVars>
      </dgm:prSet>
      <dgm:spPr/>
    </dgm:pt>
    <dgm:pt modelId="{CC716027-6F52-49BA-AE40-8B730DB97E68}" type="pres">
      <dgm:prSet presAssocID="{CF009241-4784-4C3A-9660-5135728906A8}" presName="accent_1" presStyleCnt="0"/>
      <dgm:spPr/>
    </dgm:pt>
    <dgm:pt modelId="{3F1257FF-B921-4CF8-92BE-074791682883}" type="pres">
      <dgm:prSet presAssocID="{CF009241-4784-4C3A-9660-5135728906A8}" presName="accentRepeatNode" presStyleLbl="solidFgAcc1" presStyleIdx="0" presStyleCnt="4"/>
      <dgm:spPr>
        <a:solidFill>
          <a:schemeClr val="accent1"/>
        </a:solidFill>
        <a:ln>
          <a:solidFill>
            <a:srgbClr val="02A5E2"/>
          </a:solidFill>
        </a:ln>
      </dgm:spPr>
    </dgm:pt>
    <dgm:pt modelId="{8AFC701C-63D0-49CF-8693-5D258ABCC2B2}" type="pres">
      <dgm:prSet presAssocID="{EA6E5BA9-B844-4A66-BEA2-F5EC69576F5D}" presName="text_2" presStyleLbl="node1" presStyleIdx="1" presStyleCnt="4">
        <dgm:presLayoutVars>
          <dgm:bulletEnabled val="1"/>
        </dgm:presLayoutVars>
      </dgm:prSet>
      <dgm:spPr/>
    </dgm:pt>
    <dgm:pt modelId="{DD8CDBA5-E9D5-449D-BF83-FC3AF813CCA7}" type="pres">
      <dgm:prSet presAssocID="{EA6E5BA9-B844-4A66-BEA2-F5EC69576F5D}" presName="accent_2" presStyleCnt="0"/>
      <dgm:spPr/>
    </dgm:pt>
    <dgm:pt modelId="{E37D849D-972F-43A0-83DB-6CBD88FF70E3}" type="pres">
      <dgm:prSet presAssocID="{EA6E5BA9-B844-4A66-BEA2-F5EC69576F5D}" presName="accentRepeatNode" presStyleLbl="solidFgAcc1" presStyleIdx="1" presStyleCnt="4"/>
      <dgm:spPr>
        <a:solidFill>
          <a:schemeClr val="accent1"/>
        </a:solidFill>
        <a:ln>
          <a:solidFill>
            <a:srgbClr val="02A5E2"/>
          </a:solidFill>
        </a:ln>
      </dgm:spPr>
    </dgm:pt>
    <dgm:pt modelId="{B11EB1BB-6F88-4BAF-A262-2052A7866382}" type="pres">
      <dgm:prSet presAssocID="{B7366D90-5BD7-4AC7-8779-965B6BACE507}" presName="text_3" presStyleLbl="node1" presStyleIdx="2" presStyleCnt="4">
        <dgm:presLayoutVars>
          <dgm:bulletEnabled val="1"/>
        </dgm:presLayoutVars>
      </dgm:prSet>
      <dgm:spPr/>
    </dgm:pt>
    <dgm:pt modelId="{C5451486-8B07-449C-9243-8E62A0EC764D}" type="pres">
      <dgm:prSet presAssocID="{B7366D90-5BD7-4AC7-8779-965B6BACE507}" presName="accent_3" presStyleCnt="0"/>
      <dgm:spPr/>
    </dgm:pt>
    <dgm:pt modelId="{FDC371B2-59AA-4627-8B52-460D6ED06F9F}" type="pres">
      <dgm:prSet presAssocID="{B7366D90-5BD7-4AC7-8779-965B6BACE507}" presName="accentRepeatNode" presStyleLbl="solidFgAcc1" presStyleIdx="2" presStyleCnt="4"/>
      <dgm:spPr>
        <a:solidFill>
          <a:schemeClr val="accent1"/>
        </a:solidFill>
        <a:ln>
          <a:solidFill>
            <a:srgbClr val="02A5E2"/>
          </a:solidFill>
        </a:ln>
      </dgm:spPr>
    </dgm:pt>
    <dgm:pt modelId="{03846CE0-68F9-46CB-9818-7143A71BC72E}" type="pres">
      <dgm:prSet presAssocID="{0D16D782-D5BE-4B99-BCC4-D4AA339E591F}" presName="text_4" presStyleLbl="node1" presStyleIdx="3" presStyleCnt="4">
        <dgm:presLayoutVars>
          <dgm:bulletEnabled val="1"/>
        </dgm:presLayoutVars>
      </dgm:prSet>
      <dgm:spPr/>
    </dgm:pt>
    <dgm:pt modelId="{8100CAA8-2104-42B2-91CE-2AD7BE4977EF}" type="pres">
      <dgm:prSet presAssocID="{0D16D782-D5BE-4B99-BCC4-D4AA339E591F}" presName="accent_4" presStyleCnt="0"/>
      <dgm:spPr/>
    </dgm:pt>
    <dgm:pt modelId="{D4475B2B-9385-465F-BF8E-EDCD6BD14B65}" type="pres">
      <dgm:prSet presAssocID="{0D16D782-D5BE-4B99-BCC4-D4AA339E591F}" presName="accentRepeatNode" presStyleLbl="solidFgAcc1" presStyleIdx="3" presStyleCnt="4"/>
      <dgm:spPr>
        <a:solidFill>
          <a:schemeClr val="accent1"/>
        </a:solidFill>
        <a:ln>
          <a:solidFill>
            <a:srgbClr val="02A5E2"/>
          </a:solidFill>
        </a:ln>
      </dgm:spPr>
    </dgm:pt>
  </dgm:ptLst>
  <dgm:cxnLst>
    <dgm:cxn modelId="{DAB0F101-6F5A-4190-B068-3411C493EE23}" srcId="{E5CC67E3-2B27-4A07-AEB1-4DC2889B8BE4}" destId="{CF009241-4784-4C3A-9660-5135728906A8}" srcOrd="0" destOrd="0" parTransId="{02F8040E-11FF-4ECE-88C9-3BB41C35DC11}" sibTransId="{E4919749-93A1-41C5-8800-9E5E0A8BA5A3}"/>
    <dgm:cxn modelId="{A90A112C-7DC8-43A3-83F8-DE66927175D7}" type="presOf" srcId="{E4919749-93A1-41C5-8800-9E5E0A8BA5A3}" destId="{5049DBF8-591A-4DDC-AA22-191305F267F5}" srcOrd="0" destOrd="0" presId="urn:microsoft.com/office/officeart/2008/layout/VerticalCurvedList"/>
    <dgm:cxn modelId="{C5B5C933-BB5E-47DB-B640-4A5FB7E2C512}" type="presOf" srcId="{E5CC67E3-2B27-4A07-AEB1-4DC2889B8BE4}" destId="{F109DCC4-6F6E-4A12-BC1B-E0A8DD9C439B}" srcOrd="0" destOrd="0" presId="urn:microsoft.com/office/officeart/2008/layout/VerticalCurvedList"/>
    <dgm:cxn modelId="{FACA4565-CC05-43B7-8727-8B833F336159}" srcId="{E5CC67E3-2B27-4A07-AEB1-4DC2889B8BE4}" destId="{B7366D90-5BD7-4AC7-8779-965B6BACE507}" srcOrd="2" destOrd="0" parTransId="{9AAF6B13-8F89-4907-80F1-793F559594C7}" sibTransId="{12CE33CE-BDB9-4EDE-8CEF-4F439BE84426}"/>
    <dgm:cxn modelId="{D3DA9C4A-B0C2-4D29-8D6E-5320EB4EDB42}" type="presOf" srcId="{B7366D90-5BD7-4AC7-8779-965B6BACE507}" destId="{B11EB1BB-6F88-4BAF-A262-2052A7866382}" srcOrd="0" destOrd="0" presId="urn:microsoft.com/office/officeart/2008/layout/VerticalCurvedList"/>
    <dgm:cxn modelId="{093FE677-FA66-4EDC-9991-BA558A2D5C9C}" type="presOf" srcId="{0D16D782-D5BE-4B99-BCC4-D4AA339E591F}" destId="{03846CE0-68F9-46CB-9818-7143A71BC72E}" srcOrd="0" destOrd="0" presId="urn:microsoft.com/office/officeart/2008/layout/VerticalCurvedList"/>
    <dgm:cxn modelId="{D624208C-13F3-437D-9158-0F57E97AC1A8}" type="presOf" srcId="{EA6E5BA9-B844-4A66-BEA2-F5EC69576F5D}" destId="{8AFC701C-63D0-49CF-8693-5D258ABCC2B2}" srcOrd="0" destOrd="0" presId="urn:microsoft.com/office/officeart/2008/layout/VerticalCurvedList"/>
    <dgm:cxn modelId="{FACA33CC-324D-4124-989A-7F79793AE1FB}" type="presOf" srcId="{CF009241-4784-4C3A-9660-5135728906A8}" destId="{61C450C5-3848-4D6E-98D4-0AE459FB0380}" srcOrd="0" destOrd="0" presId="urn:microsoft.com/office/officeart/2008/layout/VerticalCurvedList"/>
    <dgm:cxn modelId="{7C70AACF-B754-4FA1-8BFA-E4E60162B06A}" srcId="{E5CC67E3-2B27-4A07-AEB1-4DC2889B8BE4}" destId="{EA6E5BA9-B844-4A66-BEA2-F5EC69576F5D}" srcOrd="1" destOrd="0" parTransId="{49A603E2-2137-4FF0-92FB-BCB8A3C02CC5}" sibTransId="{4651853D-653D-44EA-8C05-24DE74CFE07D}"/>
    <dgm:cxn modelId="{8D72EDDE-844D-4B82-ADC9-2315ACF6992E}" srcId="{E5CC67E3-2B27-4A07-AEB1-4DC2889B8BE4}" destId="{0D16D782-D5BE-4B99-BCC4-D4AA339E591F}" srcOrd="3" destOrd="0" parTransId="{969F1F74-11C0-46A1-85B7-371773ED717F}" sibTransId="{161856EB-409A-4B01-8619-A7B6C367AF8C}"/>
    <dgm:cxn modelId="{4C1AD499-8F21-40C3-A5F7-D484375A5468}" type="presParOf" srcId="{F109DCC4-6F6E-4A12-BC1B-E0A8DD9C439B}" destId="{689AD942-9307-4207-8208-655829E58EE6}" srcOrd="0" destOrd="0" presId="urn:microsoft.com/office/officeart/2008/layout/VerticalCurvedList"/>
    <dgm:cxn modelId="{CA853D41-3813-48FA-9A80-C4C52A5EB83C}" type="presParOf" srcId="{689AD942-9307-4207-8208-655829E58EE6}" destId="{E69BD23F-393C-495A-8B5D-95C2947C655D}" srcOrd="0" destOrd="0" presId="urn:microsoft.com/office/officeart/2008/layout/VerticalCurvedList"/>
    <dgm:cxn modelId="{64664B49-5C50-4093-92B0-0DEB8D6A7779}" type="presParOf" srcId="{E69BD23F-393C-495A-8B5D-95C2947C655D}" destId="{DCFC352B-DDE3-4E76-B79B-18EB031247B4}" srcOrd="0" destOrd="0" presId="urn:microsoft.com/office/officeart/2008/layout/VerticalCurvedList"/>
    <dgm:cxn modelId="{5E17D993-A4A4-47B4-B517-661506ABA40E}" type="presParOf" srcId="{E69BD23F-393C-495A-8B5D-95C2947C655D}" destId="{5049DBF8-591A-4DDC-AA22-191305F267F5}" srcOrd="1" destOrd="0" presId="urn:microsoft.com/office/officeart/2008/layout/VerticalCurvedList"/>
    <dgm:cxn modelId="{02BB5982-92C6-415A-BBD1-B0B67721BEF5}" type="presParOf" srcId="{E69BD23F-393C-495A-8B5D-95C2947C655D}" destId="{5C224CDF-3C4F-46FD-80F4-5F3C4B6124F8}" srcOrd="2" destOrd="0" presId="urn:microsoft.com/office/officeart/2008/layout/VerticalCurvedList"/>
    <dgm:cxn modelId="{AE72C313-5DD7-4043-8B8E-403DD49EB391}" type="presParOf" srcId="{E69BD23F-393C-495A-8B5D-95C2947C655D}" destId="{5D1D4745-78F8-470B-9972-EFF85F40C623}" srcOrd="3" destOrd="0" presId="urn:microsoft.com/office/officeart/2008/layout/VerticalCurvedList"/>
    <dgm:cxn modelId="{F7900B1D-0F0E-43D7-9FDE-1085057958A1}" type="presParOf" srcId="{689AD942-9307-4207-8208-655829E58EE6}" destId="{61C450C5-3848-4D6E-98D4-0AE459FB0380}" srcOrd="1" destOrd="0" presId="urn:microsoft.com/office/officeart/2008/layout/VerticalCurvedList"/>
    <dgm:cxn modelId="{3B5651A8-3D7C-4D73-8F70-70406F52D438}" type="presParOf" srcId="{689AD942-9307-4207-8208-655829E58EE6}" destId="{CC716027-6F52-49BA-AE40-8B730DB97E68}" srcOrd="2" destOrd="0" presId="urn:microsoft.com/office/officeart/2008/layout/VerticalCurvedList"/>
    <dgm:cxn modelId="{2BB43CE9-C29C-490F-8EED-EB90E1F559D4}" type="presParOf" srcId="{CC716027-6F52-49BA-AE40-8B730DB97E68}" destId="{3F1257FF-B921-4CF8-92BE-074791682883}" srcOrd="0" destOrd="0" presId="urn:microsoft.com/office/officeart/2008/layout/VerticalCurvedList"/>
    <dgm:cxn modelId="{94053F76-D7FF-4927-996F-A8BBE543BF03}" type="presParOf" srcId="{689AD942-9307-4207-8208-655829E58EE6}" destId="{8AFC701C-63D0-49CF-8693-5D258ABCC2B2}" srcOrd="3" destOrd="0" presId="urn:microsoft.com/office/officeart/2008/layout/VerticalCurvedList"/>
    <dgm:cxn modelId="{A6DCEB9E-61E3-41B4-BF52-5D441FF57864}" type="presParOf" srcId="{689AD942-9307-4207-8208-655829E58EE6}" destId="{DD8CDBA5-E9D5-449D-BF83-FC3AF813CCA7}" srcOrd="4" destOrd="0" presId="urn:microsoft.com/office/officeart/2008/layout/VerticalCurvedList"/>
    <dgm:cxn modelId="{89C610E8-8F05-4685-9292-FA1B092B0BF8}" type="presParOf" srcId="{DD8CDBA5-E9D5-449D-BF83-FC3AF813CCA7}" destId="{E37D849D-972F-43A0-83DB-6CBD88FF70E3}" srcOrd="0" destOrd="0" presId="urn:microsoft.com/office/officeart/2008/layout/VerticalCurvedList"/>
    <dgm:cxn modelId="{5BF053D7-3ADB-4609-8B86-2F49A8728202}" type="presParOf" srcId="{689AD942-9307-4207-8208-655829E58EE6}" destId="{B11EB1BB-6F88-4BAF-A262-2052A7866382}" srcOrd="5" destOrd="0" presId="urn:microsoft.com/office/officeart/2008/layout/VerticalCurvedList"/>
    <dgm:cxn modelId="{7EC3B0EA-2B6C-42A4-A9B2-13C1EEFCD4D0}" type="presParOf" srcId="{689AD942-9307-4207-8208-655829E58EE6}" destId="{C5451486-8B07-449C-9243-8E62A0EC764D}" srcOrd="6" destOrd="0" presId="urn:microsoft.com/office/officeart/2008/layout/VerticalCurvedList"/>
    <dgm:cxn modelId="{374D8376-C2CE-458A-B41A-4309FE74D106}" type="presParOf" srcId="{C5451486-8B07-449C-9243-8E62A0EC764D}" destId="{FDC371B2-59AA-4627-8B52-460D6ED06F9F}" srcOrd="0" destOrd="0" presId="urn:microsoft.com/office/officeart/2008/layout/VerticalCurvedList"/>
    <dgm:cxn modelId="{1F59BC0C-BD11-4209-B6E8-87FA8CA9262D}" type="presParOf" srcId="{689AD942-9307-4207-8208-655829E58EE6}" destId="{03846CE0-68F9-46CB-9818-7143A71BC72E}" srcOrd="7" destOrd="0" presId="urn:microsoft.com/office/officeart/2008/layout/VerticalCurvedList"/>
    <dgm:cxn modelId="{3EABF9C1-D077-43C0-945D-47F9BA9ECEFA}" type="presParOf" srcId="{689AD942-9307-4207-8208-655829E58EE6}" destId="{8100CAA8-2104-42B2-91CE-2AD7BE4977EF}" srcOrd="8" destOrd="0" presId="urn:microsoft.com/office/officeart/2008/layout/VerticalCurvedList"/>
    <dgm:cxn modelId="{AEF249D3-6C2D-49B4-B897-DB6A064734E7}" type="presParOf" srcId="{8100CAA8-2104-42B2-91CE-2AD7BE4977EF}" destId="{D4475B2B-9385-465F-BF8E-EDCD6BD14B6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65A40-1F4F-45E1-B427-708260E80A55}" type="doc">
      <dgm:prSet loTypeId="urn:microsoft.com/office/officeart/2005/8/layout/hierarchy4" loCatId="relationship" qsTypeId="urn:microsoft.com/office/officeart/2005/8/quickstyle/simple1" qsCatId="simple" csTypeId="urn:microsoft.com/office/officeart/2005/8/colors/accent2_2" csCatId="accent2" phldr="1"/>
      <dgm:spPr/>
      <dgm:t>
        <a:bodyPr/>
        <a:lstStyle/>
        <a:p>
          <a:endParaRPr lang="en-US"/>
        </a:p>
      </dgm:t>
    </dgm:pt>
    <dgm:pt modelId="{C49828A3-38C2-4373-8697-B2668A63DC79}">
      <dgm:prSet phldrT="[Text]" custT="1"/>
      <dgm:spPr>
        <a:solidFill>
          <a:srgbClr val="98002E"/>
        </a:solidFill>
      </dgm:spPr>
      <dgm:t>
        <a:bodyPr/>
        <a:lstStyle/>
        <a:p>
          <a:pPr marL="0" lvl="0" algn="ctr" defTabSz="533400" rtl="0" eaLnBrk="1" latinLnBrk="0" hangingPunct="1">
            <a:lnSpc>
              <a:spcPct val="90000"/>
            </a:lnSpc>
            <a:spcBef>
              <a:spcPct val="0"/>
            </a:spcBef>
            <a:spcAft>
              <a:spcPct val="35000"/>
            </a:spcAft>
          </a:pPr>
          <a:r>
            <a:rPr lang="en-US" sz="1000" kern="0" dirty="0">
              <a:latin typeface="Trebuchet MS" panose="020B0603020202020204" pitchFamily="34" charset="0"/>
              <a:ea typeface="+mn-ea"/>
              <a:cs typeface="+mn-cs"/>
            </a:rPr>
            <a:t>CORPORATE</a:t>
          </a:r>
          <a:r>
            <a:rPr lang="en-US" sz="1400" kern="1200" dirty="0">
              <a:latin typeface="Trebuchet MS" panose="020B0603020202020204" pitchFamily="34" charset="0"/>
            </a:rPr>
            <a:t> </a:t>
          </a:r>
          <a:r>
            <a:rPr lang="en-US" sz="1000" kern="0" dirty="0">
              <a:latin typeface="Trebuchet MS" panose="020B0603020202020204" pitchFamily="34" charset="0"/>
              <a:ea typeface="+mn-ea"/>
              <a:cs typeface="+mn-cs"/>
            </a:rPr>
            <a:t>BOOKS OF ACCOUNTS</a:t>
          </a:r>
        </a:p>
      </dgm:t>
    </dgm:pt>
    <dgm:pt modelId="{05456FCE-DE6A-4E26-9EAB-9C54D840EC85}" type="parTrans" cxnId="{BF274978-0EB5-42A5-A342-E8DF71F4BC93}">
      <dgm:prSet/>
      <dgm:spPr/>
      <dgm:t>
        <a:bodyPr/>
        <a:lstStyle/>
        <a:p>
          <a:endParaRPr lang="en-US"/>
        </a:p>
      </dgm:t>
    </dgm:pt>
    <dgm:pt modelId="{EA8F448F-D856-41F3-A465-20E0B0E00E27}" type="sibTrans" cxnId="{BF274978-0EB5-42A5-A342-E8DF71F4BC93}">
      <dgm:prSet/>
      <dgm:spPr/>
      <dgm:t>
        <a:bodyPr/>
        <a:lstStyle/>
        <a:p>
          <a:endParaRPr lang="en-US"/>
        </a:p>
      </dgm:t>
    </dgm:pt>
    <dgm:pt modelId="{EC802EF0-FD4D-4C9B-A9A6-2DE5E5F3B5FA}">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dirty="0">
              <a:solidFill>
                <a:schemeClr val="tx1"/>
              </a:solidFill>
              <a:latin typeface="Trebuchet MS" panose="020B0603020202020204" pitchFamily="34" charset="0"/>
              <a:ea typeface="+mn-ea"/>
              <a:cs typeface="+mn-cs"/>
            </a:rPr>
            <a:t>FINANCIAL STATEMENTS</a:t>
          </a:r>
        </a:p>
      </dgm:t>
    </dgm:pt>
    <dgm:pt modelId="{A5126528-F527-4C4F-91C3-48B02F82783C}" type="parTrans" cxnId="{5AD72900-9E09-4533-9491-BEA9FE51F17E}">
      <dgm:prSet/>
      <dgm:spPr/>
      <dgm:t>
        <a:bodyPr/>
        <a:lstStyle/>
        <a:p>
          <a:endParaRPr lang="en-US"/>
        </a:p>
      </dgm:t>
    </dgm:pt>
    <dgm:pt modelId="{EEE0F0D5-4957-4694-A850-90A710BF477B}" type="sibTrans" cxnId="{5AD72900-9E09-4533-9491-BEA9FE51F17E}">
      <dgm:prSet/>
      <dgm:spPr/>
      <dgm:t>
        <a:bodyPr/>
        <a:lstStyle/>
        <a:p>
          <a:endParaRPr lang="en-US"/>
        </a:p>
      </dgm:t>
    </dgm:pt>
    <dgm:pt modelId="{FCB51B8B-C69F-4B9E-A60F-336DAD427F13}">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dirty="0">
              <a:solidFill>
                <a:schemeClr val="tx1"/>
              </a:solidFill>
              <a:latin typeface="Trebuchet MS" panose="020B0603020202020204" pitchFamily="34" charset="0"/>
              <a:ea typeface="+mn-ea"/>
              <a:cs typeface="+mn-cs"/>
            </a:rPr>
            <a:t>Consolidated Profit &amp; Loss Account</a:t>
          </a:r>
        </a:p>
      </dgm:t>
    </dgm:pt>
    <dgm:pt modelId="{986E0115-AE3A-4736-BA1E-28964D12E3DE}" type="parTrans" cxnId="{DF35FDE5-1767-4D9B-A2AE-C1B99A6C678C}">
      <dgm:prSet/>
      <dgm:spPr/>
      <dgm:t>
        <a:bodyPr/>
        <a:lstStyle/>
        <a:p>
          <a:endParaRPr lang="en-US"/>
        </a:p>
      </dgm:t>
    </dgm:pt>
    <dgm:pt modelId="{446674C2-B0D9-4195-8B89-6517D86EA8F7}" type="sibTrans" cxnId="{DF35FDE5-1767-4D9B-A2AE-C1B99A6C678C}">
      <dgm:prSet/>
      <dgm:spPr/>
      <dgm:t>
        <a:bodyPr/>
        <a:lstStyle/>
        <a:p>
          <a:endParaRPr lang="en-US"/>
        </a:p>
      </dgm:t>
    </dgm:pt>
    <dgm:pt modelId="{6045A516-35A0-428B-BBB7-B22F5ECA0C72}">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dirty="0">
              <a:solidFill>
                <a:schemeClr val="tx1"/>
              </a:solidFill>
              <a:latin typeface="Trebuchet MS" panose="020B0603020202020204" pitchFamily="34" charset="0"/>
              <a:ea typeface="+mn-ea"/>
              <a:cs typeface="+mn-cs"/>
            </a:rPr>
            <a:t>Consolidated Balance Sheet</a:t>
          </a:r>
        </a:p>
      </dgm:t>
    </dgm:pt>
    <dgm:pt modelId="{ED368761-F7D1-4AB0-8F53-D8CBDA2CD807}" type="parTrans" cxnId="{B6E11FC9-D539-475F-8DA4-8B1BE169DEC6}">
      <dgm:prSet/>
      <dgm:spPr/>
      <dgm:t>
        <a:bodyPr/>
        <a:lstStyle/>
        <a:p>
          <a:endParaRPr lang="en-US"/>
        </a:p>
      </dgm:t>
    </dgm:pt>
    <dgm:pt modelId="{A514B396-D216-4F20-9A46-1DB6D12CD0DC}" type="sibTrans" cxnId="{B6E11FC9-D539-475F-8DA4-8B1BE169DEC6}">
      <dgm:prSet/>
      <dgm:spPr/>
      <dgm:t>
        <a:bodyPr/>
        <a:lstStyle/>
        <a:p>
          <a:endParaRPr lang="en-US"/>
        </a:p>
      </dgm:t>
    </dgm:pt>
    <dgm:pt modelId="{5ECD7A15-C352-4852-96C2-04B0C324CAF4}">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dirty="0">
              <a:solidFill>
                <a:schemeClr val="tx1"/>
              </a:solidFill>
              <a:latin typeface="Trebuchet MS" panose="020B0603020202020204" pitchFamily="34" charset="0"/>
              <a:ea typeface="+mn-ea"/>
              <a:cs typeface="+mn-cs"/>
            </a:rPr>
            <a:t>ACCOUNTING LEDGERS</a:t>
          </a:r>
        </a:p>
      </dgm:t>
    </dgm:pt>
    <dgm:pt modelId="{5D92FB56-21DC-4AFF-9F45-E97C56D467EB}" type="parTrans" cxnId="{1EFFB604-4999-422D-A920-11A1DDC43E94}">
      <dgm:prSet/>
      <dgm:spPr/>
      <dgm:t>
        <a:bodyPr/>
        <a:lstStyle/>
        <a:p>
          <a:endParaRPr lang="en-US"/>
        </a:p>
      </dgm:t>
    </dgm:pt>
    <dgm:pt modelId="{B37E8A60-8BD4-4385-A13E-1F9F4E247877}" type="sibTrans" cxnId="{1EFFB604-4999-422D-A920-11A1DDC43E94}">
      <dgm:prSet/>
      <dgm:spPr/>
      <dgm:t>
        <a:bodyPr/>
        <a:lstStyle/>
        <a:p>
          <a:endParaRPr lang="en-US"/>
        </a:p>
      </dgm:t>
    </dgm:pt>
    <dgm:pt modelId="{23D967BE-5F62-4316-A3F2-F602A987DD95}">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dirty="0">
              <a:solidFill>
                <a:schemeClr val="tx1"/>
              </a:solidFill>
              <a:latin typeface="Trebuchet MS" panose="020B0603020202020204" pitchFamily="34" charset="0"/>
              <a:ea typeface="+mn-ea"/>
              <a:cs typeface="+mn-cs"/>
            </a:rPr>
            <a:t>Consolidated Income Ledgers</a:t>
          </a:r>
        </a:p>
      </dgm:t>
    </dgm:pt>
    <dgm:pt modelId="{C50EA4DD-DC0A-439A-9C51-A9C3B13A38CF}" type="parTrans" cxnId="{170F0D88-3CC4-4EC0-AA75-24271BD73188}">
      <dgm:prSet/>
      <dgm:spPr/>
      <dgm:t>
        <a:bodyPr/>
        <a:lstStyle/>
        <a:p>
          <a:endParaRPr lang="en-US"/>
        </a:p>
      </dgm:t>
    </dgm:pt>
    <dgm:pt modelId="{663A145B-31CB-4D69-B4B7-386FE5278D15}" type="sibTrans" cxnId="{170F0D88-3CC4-4EC0-AA75-24271BD73188}">
      <dgm:prSet/>
      <dgm:spPr/>
      <dgm:t>
        <a:bodyPr/>
        <a:lstStyle/>
        <a:p>
          <a:endParaRPr lang="en-US"/>
        </a:p>
      </dgm:t>
    </dgm:pt>
    <dgm:pt modelId="{FC403915-4577-461B-B73B-A21A30C9D7EB}">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a:solidFill>
                <a:schemeClr val="tx1"/>
              </a:solidFill>
              <a:latin typeface="Trebuchet MS" panose="020B0603020202020204" pitchFamily="34" charset="0"/>
              <a:ea typeface="+mn-ea"/>
              <a:cs typeface="+mn-cs"/>
            </a:rPr>
            <a:t>Consolidated Expense Ledgers</a:t>
          </a:r>
          <a:endParaRPr lang="en-US" sz="1000" kern="0" dirty="0">
            <a:solidFill>
              <a:schemeClr val="tx1"/>
            </a:solidFill>
            <a:latin typeface="Trebuchet MS" panose="020B0603020202020204" pitchFamily="34" charset="0"/>
            <a:ea typeface="+mn-ea"/>
            <a:cs typeface="+mn-cs"/>
          </a:endParaRPr>
        </a:p>
      </dgm:t>
    </dgm:pt>
    <dgm:pt modelId="{0149DD70-C81B-4C45-ACE4-EBB497FF4290}" type="parTrans" cxnId="{C527BC73-ACDA-48B7-BCFB-32AEE547FE71}">
      <dgm:prSet/>
      <dgm:spPr/>
      <dgm:t>
        <a:bodyPr/>
        <a:lstStyle/>
        <a:p>
          <a:endParaRPr lang="en-US"/>
        </a:p>
      </dgm:t>
    </dgm:pt>
    <dgm:pt modelId="{B5E9BA6A-8CAD-4CBE-92B1-292733B0E299}" type="sibTrans" cxnId="{C527BC73-ACDA-48B7-BCFB-32AEE547FE71}">
      <dgm:prSet/>
      <dgm:spPr/>
      <dgm:t>
        <a:bodyPr/>
        <a:lstStyle/>
        <a:p>
          <a:endParaRPr lang="en-US"/>
        </a:p>
      </dgm:t>
    </dgm:pt>
    <dgm:pt modelId="{A9C18190-DD9D-40E7-A331-AA5C026E0474}">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dirty="0">
              <a:solidFill>
                <a:schemeClr val="tx1"/>
              </a:solidFill>
              <a:latin typeface="Trebuchet MS" panose="020B0603020202020204" pitchFamily="34" charset="0"/>
              <a:ea typeface="+mn-ea"/>
              <a:cs typeface="+mn-cs"/>
            </a:rPr>
            <a:t>State wise P&amp;L Account</a:t>
          </a:r>
        </a:p>
      </dgm:t>
    </dgm:pt>
    <dgm:pt modelId="{AA6C3BFC-5D98-48F2-B81C-C50CB3DE22A6}" type="parTrans" cxnId="{6067E2ED-81CB-4198-A49A-F71E5E6F8510}">
      <dgm:prSet/>
      <dgm:spPr/>
      <dgm:t>
        <a:bodyPr/>
        <a:lstStyle/>
        <a:p>
          <a:endParaRPr lang="en-US"/>
        </a:p>
      </dgm:t>
    </dgm:pt>
    <dgm:pt modelId="{767F7643-4BF5-43E2-93A3-14FAFA79AB03}" type="sibTrans" cxnId="{6067E2ED-81CB-4198-A49A-F71E5E6F8510}">
      <dgm:prSet/>
      <dgm:spPr/>
      <dgm:t>
        <a:bodyPr/>
        <a:lstStyle/>
        <a:p>
          <a:endParaRPr lang="en-US"/>
        </a:p>
      </dgm:t>
    </dgm:pt>
    <dgm:pt modelId="{FED8FA9D-4C3F-44D3-ACCA-4811CCF26628}">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a:solidFill>
                <a:schemeClr val="tx1"/>
              </a:solidFill>
              <a:latin typeface="Trebuchet MS" panose="020B0603020202020204" pitchFamily="34" charset="0"/>
              <a:ea typeface="+mn-ea"/>
              <a:cs typeface="+mn-cs"/>
            </a:rPr>
            <a:t>State wise balances</a:t>
          </a:r>
          <a:endParaRPr lang="en-US" sz="1000" kern="0" dirty="0">
            <a:solidFill>
              <a:schemeClr val="tx1"/>
            </a:solidFill>
            <a:latin typeface="Trebuchet MS" panose="020B0603020202020204" pitchFamily="34" charset="0"/>
            <a:ea typeface="+mn-ea"/>
            <a:cs typeface="+mn-cs"/>
          </a:endParaRPr>
        </a:p>
      </dgm:t>
    </dgm:pt>
    <dgm:pt modelId="{7109D7A6-510E-43D7-A5C1-530988C0535D}" type="parTrans" cxnId="{7132E167-01A6-488A-A570-96047989CD54}">
      <dgm:prSet/>
      <dgm:spPr/>
      <dgm:t>
        <a:bodyPr/>
        <a:lstStyle/>
        <a:p>
          <a:endParaRPr lang="en-US"/>
        </a:p>
      </dgm:t>
    </dgm:pt>
    <dgm:pt modelId="{4156F7DC-55A1-4C46-B22C-4F378C28CC2D}" type="sibTrans" cxnId="{7132E167-01A6-488A-A570-96047989CD54}">
      <dgm:prSet/>
      <dgm:spPr/>
      <dgm:t>
        <a:bodyPr/>
        <a:lstStyle/>
        <a:p>
          <a:endParaRPr lang="en-US"/>
        </a:p>
      </dgm:t>
    </dgm:pt>
    <dgm:pt modelId="{FDD47EF3-3A98-44FD-8EBE-A1F0FE8C4F0E}">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a:solidFill>
                <a:schemeClr val="tx1"/>
              </a:solidFill>
              <a:latin typeface="Trebuchet MS" panose="020B0603020202020204" pitchFamily="34" charset="0"/>
              <a:ea typeface="+mn-ea"/>
              <a:cs typeface="+mn-cs"/>
            </a:rPr>
            <a:t>State wise Income Ledgers</a:t>
          </a:r>
          <a:endParaRPr lang="en-US" sz="1000" kern="0" dirty="0">
            <a:solidFill>
              <a:schemeClr val="tx1"/>
            </a:solidFill>
            <a:latin typeface="Trebuchet MS" panose="020B0603020202020204" pitchFamily="34" charset="0"/>
            <a:ea typeface="+mn-ea"/>
            <a:cs typeface="+mn-cs"/>
          </a:endParaRPr>
        </a:p>
      </dgm:t>
    </dgm:pt>
    <dgm:pt modelId="{5AD1C573-A4F7-42B1-BBEE-CF23387ABE9E}" type="parTrans" cxnId="{399860A9-E494-4072-BCA2-062A24143CF3}">
      <dgm:prSet/>
      <dgm:spPr/>
      <dgm:t>
        <a:bodyPr/>
        <a:lstStyle/>
        <a:p>
          <a:endParaRPr lang="en-US"/>
        </a:p>
      </dgm:t>
    </dgm:pt>
    <dgm:pt modelId="{24CDC276-B271-4B01-8FD6-2EC7AA211030}" type="sibTrans" cxnId="{399860A9-E494-4072-BCA2-062A24143CF3}">
      <dgm:prSet/>
      <dgm:spPr/>
      <dgm:t>
        <a:bodyPr/>
        <a:lstStyle/>
        <a:p>
          <a:endParaRPr lang="en-US"/>
        </a:p>
      </dgm:t>
    </dgm:pt>
    <dgm:pt modelId="{E0AF1A6E-DF1D-43FC-BA45-4FB849883552}">
      <dgm:prSet phldrT="[Text]" custT="1"/>
      <dgm:spPr>
        <a:noFill/>
        <a:ln>
          <a:solidFill>
            <a:schemeClr val="tx1"/>
          </a:solidFill>
        </a:ln>
      </dgm:spPr>
      <dgm:t>
        <a:bodyPr/>
        <a:lstStyle/>
        <a:p>
          <a:pPr marL="0" lvl="0" algn="ctr" defTabSz="533400" rtl="0" eaLnBrk="1" latinLnBrk="0" hangingPunct="1">
            <a:lnSpc>
              <a:spcPct val="90000"/>
            </a:lnSpc>
            <a:spcBef>
              <a:spcPct val="0"/>
            </a:spcBef>
            <a:spcAft>
              <a:spcPct val="35000"/>
            </a:spcAft>
          </a:pPr>
          <a:r>
            <a:rPr lang="en-US" sz="1000" kern="0">
              <a:solidFill>
                <a:schemeClr val="tx1"/>
              </a:solidFill>
              <a:latin typeface="Trebuchet MS" panose="020B0603020202020204" pitchFamily="34" charset="0"/>
              <a:ea typeface="+mn-ea"/>
              <a:cs typeface="+mn-cs"/>
            </a:rPr>
            <a:t>State wise Expense Ledgers</a:t>
          </a:r>
          <a:endParaRPr lang="en-US" sz="1000" kern="0" dirty="0">
            <a:solidFill>
              <a:schemeClr val="tx1"/>
            </a:solidFill>
            <a:latin typeface="Trebuchet MS" panose="020B0603020202020204" pitchFamily="34" charset="0"/>
            <a:ea typeface="+mn-ea"/>
            <a:cs typeface="+mn-cs"/>
          </a:endParaRPr>
        </a:p>
      </dgm:t>
    </dgm:pt>
    <dgm:pt modelId="{E5F7F34A-6D6D-409B-84FE-265F7803D98D}" type="parTrans" cxnId="{5949ED38-E936-4BE7-9008-7674B2D9F2CD}">
      <dgm:prSet/>
      <dgm:spPr/>
      <dgm:t>
        <a:bodyPr/>
        <a:lstStyle/>
        <a:p>
          <a:endParaRPr lang="en-US"/>
        </a:p>
      </dgm:t>
    </dgm:pt>
    <dgm:pt modelId="{0C35C664-51A3-46AE-95AF-825769D369A1}" type="sibTrans" cxnId="{5949ED38-E936-4BE7-9008-7674B2D9F2CD}">
      <dgm:prSet/>
      <dgm:spPr/>
      <dgm:t>
        <a:bodyPr/>
        <a:lstStyle/>
        <a:p>
          <a:endParaRPr lang="en-US"/>
        </a:p>
      </dgm:t>
    </dgm:pt>
    <dgm:pt modelId="{F59BFBD4-0F1C-4E5E-815D-7A0F3343F12E}" type="pres">
      <dgm:prSet presAssocID="{84E65A40-1F4F-45E1-B427-708260E80A55}" presName="Name0" presStyleCnt="0">
        <dgm:presLayoutVars>
          <dgm:chPref val="1"/>
          <dgm:dir/>
          <dgm:animOne val="branch"/>
          <dgm:animLvl val="lvl"/>
          <dgm:resizeHandles/>
        </dgm:presLayoutVars>
      </dgm:prSet>
      <dgm:spPr/>
    </dgm:pt>
    <dgm:pt modelId="{94504BF3-F411-4A5D-B2EE-063EDDD6AD21}" type="pres">
      <dgm:prSet presAssocID="{C49828A3-38C2-4373-8697-B2668A63DC79}" presName="vertOne" presStyleCnt="0"/>
      <dgm:spPr/>
    </dgm:pt>
    <dgm:pt modelId="{09D57118-C917-411D-89B3-3A7B11F9A32F}" type="pres">
      <dgm:prSet presAssocID="{C49828A3-38C2-4373-8697-B2668A63DC79}" presName="txOne" presStyleLbl="node0" presStyleIdx="0" presStyleCnt="1" custLinFactNeighborY="-32223">
        <dgm:presLayoutVars>
          <dgm:chPref val="3"/>
        </dgm:presLayoutVars>
      </dgm:prSet>
      <dgm:spPr/>
    </dgm:pt>
    <dgm:pt modelId="{5FE2392E-F668-4B59-99B6-8E219E2EF72C}" type="pres">
      <dgm:prSet presAssocID="{C49828A3-38C2-4373-8697-B2668A63DC79}" presName="parTransOne" presStyleCnt="0"/>
      <dgm:spPr/>
    </dgm:pt>
    <dgm:pt modelId="{E6A305CA-F0BC-48B5-9DE7-987A34BDA864}" type="pres">
      <dgm:prSet presAssocID="{C49828A3-38C2-4373-8697-B2668A63DC79}" presName="horzOne" presStyleCnt="0"/>
      <dgm:spPr/>
    </dgm:pt>
    <dgm:pt modelId="{04DFA3DA-B7C4-48D1-A7A1-640C89E9B3BF}" type="pres">
      <dgm:prSet presAssocID="{EC802EF0-FD4D-4C9B-A9A6-2DE5E5F3B5FA}" presName="vertTwo" presStyleCnt="0"/>
      <dgm:spPr/>
    </dgm:pt>
    <dgm:pt modelId="{6780DCBB-226E-448A-850D-E9E65F11D22F}" type="pres">
      <dgm:prSet presAssocID="{EC802EF0-FD4D-4C9B-A9A6-2DE5E5F3B5FA}" presName="txTwo" presStyleLbl="node2" presStyleIdx="0" presStyleCnt="2" custLinFactNeighborX="-953" custLinFactNeighborY="-18024">
        <dgm:presLayoutVars>
          <dgm:chPref val="3"/>
        </dgm:presLayoutVars>
      </dgm:prSet>
      <dgm:spPr/>
    </dgm:pt>
    <dgm:pt modelId="{09801CE0-EC63-4400-ADEE-A06B9EF75FFC}" type="pres">
      <dgm:prSet presAssocID="{EC802EF0-FD4D-4C9B-A9A6-2DE5E5F3B5FA}" presName="parTransTwo" presStyleCnt="0"/>
      <dgm:spPr/>
    </dgm:pt>
    <dgm:pt modelId="{6DF01E48-324F-4091-AB74-E297D0182993}" type="pres">
      <dgm:prSet presAssocID="{EC802EF0-FD4D-4C9B-A9A6-2DE5E5F3B5FA}" presName="horzTwo" presStyleCnt="0"/>
      <dgm:spPr/>
    </dgm:pt>
    <dgm:pt modelId="{D8BAA0B0-B77D-4254-9560-7FB66C99D9A3}" type="pres">
      <dgm:prSet presAssocID="{FCB51B8B-C69F-4B9E-A60F-336DAD427F13}" presName="vertThree" presStyleCnt="0"/>
      <dgm:spPr/>
    </dgm:pt>
    <dgm:pt modelId="{CCAB486B-1FAA-44CB-A389-6937C4417745}" type="pres">
      <dgm:prSet presAssocID="{FCB51B8B-C69F-4B9E-A60F-336DAD427F13}" presName="txThree" presStyleLbl="node3" presStyleIdx="0" presStyleCnt="4">
        <dgm:presLayoutVars>
          <dgm:chPref val="3"/>
        </dgm:presLayoutVars>
      </dgm:prSet>
      <dgm:spPr/>
    </dgm:pt>
    <dgm:pt modelId="{06149498-37F7-4FCF-8AB2-45A554946BCF}" type="pres">
      <dgm:prSet presAssocID="{FCB51B8B-C69F-4B9E-A60F-336DAD427F13}" presName="parTransThree" presStyleCnt="0"/>
      <dgm:spPr/>
    </dgm:pt>
    <dgm:pt modelId="{7E46F170-9566-4F41-9316-34B5EDA8A7DD}" type="pres">
      <dgm:prSet presAssocID="{FCB51B8B-C69F-4B9E-A60F-336DAD427F13}" presName="horzThree" presStyleCnt="0"/>
      <dgm:spPr/>
    </dgm:pt>
    <dgm:pt modelId="{32891A3C-753E-441A-81C5-7816A52ECD56}" type="pres">
      <dgm:prSet presAssocID="{A9C18190-DD9D-40E7-A331-AA5C026E0474}" presName="vertFour" presStyleCnt="0">
        <dgm:presLayoutVars>
          <dgm:chPref val="3"/>
        </dgm:presLayoutVars>
      </dgm:prSet>
      <dgm:spPr/>
    </dgm:pt>
    <dgm:pt modelId="{D6EF113D-6621-4CA2-B583-1CF9DD7FFFC2}" type="pres">
      <dgm:prSet presAssocID="{A9C18190-DD9D-40E7-A331-AA5C026E0474}" presName="txFour" presStyleLbl="node4" presStyleIdx="0" presStyleCnt="4">
        <dgm:presLayoutVars>
          <dgm:chPref val="3"/>
        </dgm:presLayoutVars>
      </dgm:prSet>
      <dgm:spPr/>
    </dgm:pt>
    <dgm:pt modelId="{074CA86B-6721-4C39-8153-B56C92DB3DE5}" type="pres">
      <dgm:prSet presAssocID="{A9C18190-DD9D-40E7-A331-AA5C026E0474}" presName="horzFour" presStyleCnt="0"/>
      <dgm:spPr/>
    </dgm:pt>
    <dgm:pt modelId="{DD644CC4-61C4-47B1-B2C6-37C69A34A743}" type="pres">
      <dgm:prSet presAssocID="{446674C2-B0D9-4195-8B89-6517D86EA8F7}" presName="sibSpaceThree" presStyleCnt="0"/>
      <dgm:spPr/>
    </dgm:pt>
    <dgm:pt modelId="{28D57997-541A-41E8-843D-00AD890C0CD6}" type="pres">
      <dgm:prSet presAssocID="{6045A516-35A0-428B-BBB7-B22F5ECA0C72}" presName="vertThree" presStyleCnt="0"/>
      <dgm:spPr/>
    </dgm:pt>
    <dgm:pt modelId="{1C9A6009-C712-427B-AD35-EBB1C48039D8}" type="pres">
      <dgm:prSet presAssocID="{6045A516-35A0-428B-BBB7-B22F5ECA0C72}" presName="txThree" presStyleLbl="node3" presStyleIdx="1" presStyleCnt="4">
        <dgm:presLayoutVars>
          <dgm:chPref val="3"/>
        </dgm:presLayoutVars>
      </dgm:prSet>
      <dgm:spPr/>
    </dgm:pt>
    <dgm:pt modelId="{562C60B9-C647-45D2-954E-DEB5BC7CFCC2}" type="pres">
      <dgm:prSet presAssocID="{6045A516-35A0-428B-BBB7-B22F5ECA0C72}" presName="parTransThree" presStyleCnt="0"/>
      <dgm:spPr/>
    </dgm:pt>
    <dgm:pt modelId="{F0E876FF-BCE1-4CA1-90CE-4B151D361FBE}" type="pres">
      <dgm:prSet presAssocID="{6045A516-35A0-428B-BBB7-B22F5ECA0C72}" presName="horzThree" presStyleCnt="0"/>
      <dgm:spPr/>
    </dgm:pt>
    <dgm:pt modelId="{7326E56D-C03D-4831-874D-B8BBB8A9FFB4}" type="pres">
      <dgm:prSet presAssocID="{FED8FA9D-4C3F-44D3-ACCA-4811CCF26628}" presName="vertFour" presStyleCnt="0">
        <dgm:presLayoutVars>
          <dgm:chPref val="3"/>
        </dgm:presLayoutVars>
      </dgm:prSet>
      <dgm:spPr/>
    </dgm:pt>
    <dgm:pt modelId="{2458B40C-50C4-460C-A254-E592A5DB4937}" type="pres">
      <dgm:prSet presAssocID="{FED8FA9D-4C3F-44D3-ACCA-4811CCF26628}" presName="txFour" presStyleLbl="node4" presStyleIdx="1" presStyleCnt="4">
        <dgm:presLayoutVars>
          <dgm:chPref val="3"/>
        </dgm:presLayoutVars>
      </dgm:prSet>
      <dgm:spPr/>
    </dgm:pt>
    <dgm:pt modelId="{0A40DAE5-19B4-4F27-AA9D-E7F5902C7C93}" type="pres">
      <dgm:prSet presAssocID="{FED8FA9D-4C3F-44D3-ACCA-4811CCF26628}" presName="horzFour" presStyleCnt="0"/>
      <dgm:spPr/>
    </dgm:pt>
    <dgm:pt modelId="{37DE0BE1-18DE-4BA9-BBC6-2DB53D7AD0F7}" type="pres">
      <dgm:prSet presAssocID="{EEE0F0D5-4957-4694-A850-90A710BF477B}" presName="sibSpaceTwo" presStyleCnt="0"/>
      <dgm:spPr/>
    </dgm:pt>
    <dgm:pt modelId="{41CE86C2-FCA9-4944-AA10-67C71C37DE37}" type="pres">
      <dgm:prSet presAssocID="{5ECD7A15-C352-4852-96C2-04B0C324CAF4}" presName="vertTwo" presStyleCnt="0"/>
      <dgm:spPr/>
    </dgm:pt>
    <dgm:pt modelId="{00A77066-5689-48C2-8E51-03E5437984EF}" type="pres">
      <dgm:prSet presAssocID="{5ECD7A15-C352-4852-96C2-04B0C324CAF4}" presName="txTwo" presStyleLbl="node2" presStyleIdx="1" presStyleCnt="2">
        <dgm:presLayoutVars>
          <dgm:chPref val="3"/>
        </dgm:presLayoutVars>
      </dgm:prSet>
      <dgm:spPr/>
    </dgm:pt>
    <dgm:pt modelId="{A15906AC-8881-425C-9CFF-123447AA7AA6}" type="pres">
      <dgm:prSet presAssocID="{5ECD7A15-C352-4852-96C2-04B0C324CAF4}" presName="parTransTwo" presStyleCnt="0"/>
      <dgm:spPr/>
    </dgm:pt>
    <dgm:pt modelId="{5C9CF05C-40C6-4A1D-964E-C515BCFA796A}" type="pres">
      <dgm:prSet presAssocID="{5ECD7A15-C352-4852-96C2-04B0C324CAF4}" presName="horzTwo" presStyleCnt="0"/>
      <dgm:spPr/>
    </dgm:pt>
    <dgm:pt modelId="{3ECEA1E9-3618-49CA-8B0E-AE5276D6CE86}" type="pres">
      <dgm:prSet presAssocID="{23D967BE-5F62-4316-A3F2-F602A987DD95}" presName="vertThree" presStyleCnt="0"/>
      <dgm:spPr/>
    </dgm:pt>
    <dgm:pt modelId="{98A12539-980A-4B8E-81A8-9801E9B0215F}" type="pres">
      <dgm:prSet presAssocID="{23D967BE-5F62-4316-A3F2-F602A987DD95}" presName="txThree" presStyleLbl="node3" presStyleIdx="2" presStyleCnt="4">
        <dgm:presLayoutVars>
          <dgm:chPref val="3"/>
        </dgm:presLayoutVars>
      </dgm:prSet>
      <dgm:spPr/>
    </dgm:pt>
    <dgm:pt modelId="{823A6FB9-E7C6-4AB2-A980-D73FFF510A58}" type="pres">
      <dgm:prSet presAssocID="{23D967BE-5F62-4316-A3F2-F602A987DD95}" presName="parTransThree" presStyleCnt="0"/>
      <dgm:spPr/>
    </dgm:pt>
    <dgm:pt modelId="{AB1D7181-FA73-4872-8D0D-66AAD4518834}" type="pres">
      <dgm:prSet presAssocID="{23D967BE-5F62-4316-A3F2-F602A987DD95}" presName="horzThree" presStyleCnt="0"/>
      <dgm:spPr/>
    </dgm:pt>
    <dgm:pt modelId="{CB78C86D-18DB-4393-954E-E4DFBF9B7DF1}" type="pres">
      <dgm:prSet presAssocID="{FDD47EF3-3A98-44FD-8EBE-A1F0FE8C4F0E}" presName="vertFour" presStyleCnt="0">
        <dgm:presLayoutVars>
          <dgm:chPref val="3"/>
        </dgm:presLayoutVars>
      </dgm:prSet>
      <dgm:spPr/>
    </dgm:pt>
    <dgm:pt modelId="{F165CADA-F8DC-45A6-8DA2-D0C817EDD231}" type="pres">
      <dgm:prSet presAssocID="{FDD47EF3-3A98-44FD-8EBE-A1F0FE8C4F0E}" presName="txFour" presStyleLbl="node4" presStyleIdx="2" presStyleCnt="4">
        <dgm:presLayoutVars>
          <dgm:chPref val="3"/>
        </dgm:presLayoutVars>
      </dgm:prSet>
      <dgm:spPr/>
    </dgm:pt>
    <dgm:pt modelId="{E57F6CA8-FBB3-4AB5-8DC8-826DD0A60B71}" type="pres">
      <dgm:prSet presAssocID="{FDD47EF3-3A98-44FD-8EBE-A1F0FE8C4F0E}" presName="horzFour" presStyleCnt="0"/>
      <dgm:spPr/>
    </dgm:pt>
    <dgm:pt modelId="{588AD712-E9A3-4E92-AA2B-66F0A9379D0B}" type="pres">
      <dgm:prSet presAssocID="{663A145B-31CB-4D69-B4B7-386FE5278D15}" presName="sibSpaceThree" presStyleCnt="0"/>
      <dgm:spPr/>
    </dgm:pt>
    <dgm:pt modelId="{8656D4F0-B6A0-46CF-B5A2-4F9A5E62302E}" type="pres">
      <dgm:prSet presAssocID="{FC403915-4577-461B-B73B-A21A30C9D7EB}" presName="vertThree" presStyleCnt="0"/>
      <dgm:spPr/>
    </dgm:pt>
    <dgm:pt modelId="{27653772-E67B-489D-8EC0-27BF4E9E3699}" type="pres">
      <dgm:prSet presAssocID="{FC403915-4577-461B-B73B-A21A30C9D7EB}" presName="txThree" presStyleLbl="node3" presStyleIdx="3" presStyleCnt="4">
        <dgm:presLayoutVars>
          <dgm:chPref val="3"/>
        </dgm:presLayoutVars>
      </dgm:prSet>
      <dgm:spPr/>
    </dgm:pt>
    <dgm:pt modelId="{1CA9AF2C-5FD1-4499-9C97-3DA54EE1F4CC}" type="pres">
      <dgm:prSet presAssocID="{FC403915-4577-461B-B73B-A21A30C9D7EB}" presName="parTransThree" presStyleCnt="0"/>
      <dgm:spPr/>
    </dgm:pt>
    <dgm:pt modelId="{4BADD442-F13E-46AF-A8DB-A5023A55FB51}" type="pres">
      <dgm:prSet presAssocID="{FC403915-4577-461B-B73B-A21A30C9D7EB}" presName="horzThree" presStyleCnt="0"/>
      <dgm:spPr/>
    </dgm:pt>
    <dgm:pt modelId="{FCDF6B7A-5B5B-4570-A696-B10CF7E88E64}" type="pres">
      <dgm:prSet presAssocID="{E0AF1A6E-DF1D-43FC-BA45-4FB849883552}" presName="vertFour" presStyleCnt="0">
        <dgm:presLayoutVars>
          <dgm:chPref val="3"/>
        </dgm:presLayoutVars>
      </dgm:prSet>
      <dgm:spPr/>
    </dgm:pt>
    <dgm:pt modelId="{01658547-529B-4271-A49E-DF3805FAF209}" type="pres">
      <dgm:prSet presAssocID="{E0AF1A6E-DF1D-43FC-BA45-4FB849883552}" presName="txFour" presStyleLbl="node4" presStyleIdx="3" presStyleCnt="4">
        <dgm:presLayoutVars>
          <dgm:chPref val="3"/>
        </dgm:presLayoutVars>
      </dgm:prSet>
      <dgm:spPr/>
    </dgm:pt>
    <dgm:pt modelId="{59040971-425C-4503-B195-659A152D0DDC}" type="pres">
      <dgm:prSet presAssocID="{E0AF1A6E-DF1D-43FC-BA45-4FB849883552}" presName="horzFour" presStyleCnt="0"/>
      <dgm:spPr/>
    </dgm:pt>
  </dgm:ptLst>
  <dgm:cxnLst>
    <dgm:cxn modelId="{5AD72900-9E09-4533-9491-BEA9FE51F17E}" srcId="{C49828A3-38C2-4373-8697-B2668A63DC79}" destId="{EC802EF0-FD4D-4C9B-A9A6-2DE5E5F3B5FA}" srcOrd="0" destOrd="0" parTransId="{A5126528-F527-4C4F-91C3-48B02F82783C}" sibTransId="{EEE0F0D5-4957-4694-A850-90A710BF477B}"/>
    <dgm:cxn modelId="{1EFFB604-4999-422D-A920-11A1DDC43E94}" srcId="{C49828A3-38C2-4373-8697-B2668A63DC79}" destId="{5ECD7A15-C352-4852-96C2-04B0C324CAF4}" srcOrd="1" destOrd="0" parTransId="{5D92FB56-21DC-4AFF-9F45-E97C56D467EB}" sibTransId="{B37E8A60-8BD4-4385-A13E-1F9F4E247877}"/>
    <dgm:cxn modelId="{86CB5E15-3DE3-48C7-9B85-7E3062E6977A}" type="presOf" srcId="{FED8FA9D-4C3F-44D3-ACCA-4811CCF26628}" destId="{2458B40C-50C4-460C-A254-E592A5DB4937}" srcOrd="0" destOrd="0" presId="urn:microsoft.com/office/officeart/2005/8/layout/hierarchy4"/>
    <dgm:cxn modelId="{63BF0D35-CA2B-412D-A811-05344CEB3931}" type="presOf" srcId="{FDD47EF3-3A98-44FD-8EBE-A1F0FE8C4F0E}" destId="{F165CADA-F8DC-45A6-8DA2-D0C817EDD231}" srcOrd="0" destOrd="0" presId="urn:microsoft.com/office/officeart/2005/8/layout/hierarchy4"/>
    <dgm:cxn modelId="{5949ED38-E936-4BE7-9008-7674B2D9F2CD}" srcId="{FC403915-4577-461B-B73B-A21A30C9D7EB}" destId="{E0AF1A6E-DF1D-43FC-BA45-4FB849883552}" srcOrd="0" destOrd="0" parTransId="{E5F7F34A-6D6D-409B-84FE-265F7803D98D}" sibTransId="{0C35C664-51A3-46AE-95AF-825769D369A1}"/>
    <dgm:cxn modelId="{861E373A-FCCE-4482-9038-2C194EB0661F}" type="presOf" srcId="{5ECD7A15-C352-4852-96C2-04B0C324CAF4}" destId="{00A77066-5689-48C2-8E51-03E5437984EF}" srcOrd="0" destOrd="0" presId="urn:microsoft.com/office/officeart/2005/8/layout/hierarchy4"/>
    <dgm:cxn modelId="{7132E167-01A6-488A-A570-96047989CD54}" srcId="{6045A516-35A0-428B-BBB7-B22F5ECA0C72}" destId="{FED8FA9D-4C3F-44D3-ACCA-4811CCF26628}" srcOrd="0" destOrd="0" parTransId="{7109D7A6-510E-43D7-A5C1-530988C0535D}" sibTransId="{4156F7DC-55A1-4C46-B22C-4F378C28CC2D}"/>
    <dgm:cxn modelId="{0F8F2670-9060-45E0-ADF5-B37CB8982ACC}" type="presOf" srcId="{84E65A40-1F4F-45E1-B427-708260E80A55}" destId="{F59BFBD4-0F1C-4E5E-815D-7A0F3343F12E}" srcOrd="0" destOrd="0" presId="urn:microsoft.com/office/officeart/2005/8/layout/hierarchy4"/>
    <dgm:cxn modelId="{B0E04F73-DFFB-4E76-9FA3-580D3D4DC826}" type="presOf" srcId="{FCB51B8B-C69F-4B9E-A60F-336DAD427F13}" destId="{CCAB486B-1FAA-44CB-A389-6937C4417745}" srcOrd="0" destOrd="0" presId="urn:microsoft.com/office/officeart/2005/8/layout/hierarchy4"/>
    <dgm:cxn modelId="{C527BC73-ACDA-48B7-BCFB-32AEE547FE71}" srcId="{5ECD7A15-C352-4852-96C2-04B0C324CAF4}" destId="{FC403915-4577-461B-B73B-A21A30C9D7EB}" srcOrd="1" destOrd="0" parTransId="{0149DD70-C81B-4C45-ACE4-EBB497FF4290}" sibTransId="{B5E9BA6A-8CAD-4CBE-92B1-292733B0E299}"/>
    <dgm:cxn modelId="{BF274978-0EB5-42A5-A342-E8DF71F4BC93}" srcId="{84E65A40-1F4F-45E1-B427-708260E80A55}" destId="{C49828A3-38C2-4373-8697-B2668A63DC79}" srcOrd="0" destOrd="0" parTransId="{05456FCE-DE6A-4E26-9EAB-9C54D840EC85}" sibTransId="{EA8F448F-D856-41F3-A465-20E0B0E00E27}"/>
    <dgm:cxn modelId="{C51FB278-B892-4A38-AE3B-0DE9DCE363AF}" type="presOf" srcId="{EC802EF0-FD4D-4C9B-A9A6-2DE5E5F3B5FA}" destId="{6780DCBB-226E-448A-850D-E9E65F11D22F}" srcOrd="0" destOrd="0" presId="urn:microsoft.com/office/officeart/2005/8/layout/hierarchy4"/>
    <dgm:cxn modelId="{4AF3EA7A-E30C-43E9-9FC9-22CF42EF2C20}" type="presOf" srcId="{E0AF1A6E-DF1D-43FC-BA45-4FB849883552}" destId="{01658547-529B-4271-A49E-DF3805FAF209}" srcOrd="0" destOrd="0" presId="urn:microsoft.com/office/officeart/2005/8/layout/hierarchy4"/>
    <dgm:cxn modelId="{170F0D88-3CC4-4EC0-AA75-24271BD73188}" srcId="{5ECD7A15-C352-4852-96C2-04B0C324CAF4}" destId="{23D967BE-5F62-4316-A3F2-F602A987DD95}" srcOrd="0" destOrd="0" parTransId="{C50EA4DD-DC0A-439A-9C51-A9C3B13A38CF}" sibTransId="{663A145B-31CB-4D69-B4B7-386FE5278D15}"/>
    <dgm:cxn modelId="{9E8EBB8B-9B32-47B8-B03A-839A301E41AA}" type="presOf" srcId="{23D967BE-5F62-4316-A3F2-F602A987DD95}" destId="{98A12539-980A-4B8E-81A8-9801E9B0215F}" srcOrd="0" destOrd="0" presId="urn:microsoft.com/office/officeart/2005/8/layout/hierarchy4"/>
    <dgm:cxn modelId="{DA467FA7-2F57-4150-9ECD-AC0B4D0CF49D}" type="presOf" srcId="{A9C18190-DD9D-40E7-A331-AA5C026E0474}" destId="{D6EF113D-6621-4CA2-B583-1CF9DD7FFFC2}" srcOrd="0" destOrd="0" presId="urn:microsoft.com/office/officeart/2005/8/layout/hierarchy4"/>
    <dgm:cxn modelId="{399860A9-E494-4072-BCA2-062A24143CF3}" srcId="{23D967BE-5F62-4316-A3F2-F602A987DD95}" destId="{FDD47EF3-3A98-44FD-8EBE-A1F0FE8C4F0E}" srcOrd="0" destOrd="0" parTransId="{5AD1C573-A4F7-42B1-BBEE-CF23387ABE9E}" sibTransId="{24CDC276-B271-4B01-8FD6-2EC7AA211030}"/>
    <dgm:cxn modelId="{370420BA-A341-4409-BE69-55F8755509A5}" type="presOf" srcId="{C49828A3-38C2-4373-8697-B2668A63DC79}" destId="{09D57118-C917-411D-89B3-3A7B11F9A32F}" srcOrd="0" destOrd="0" presId="urn:microsoft.com/office/officeart/2005/8/layout/hierarchy4"/>
    <dgm:cxn modelId="{B6E11FC9-D539-475F-8DA4-8B1BE169DEC6}" srcId="{EC802EF0-FD4D-4C9B-A9A6-2DE5E5F3B5FA}" destId="{6045A516-35A0-428B-BBB7-B22F5ECA0C72}" srcOrd="1" destOrd="0" parTransId="{ED368761-F7D1-4AB0-8F53-D8CBDA2CD807}" sibTransId="{A514B396-D216-4F20-9A46-1DB6D12CD0DC}"/>
    <dgm:cxn modelId="{CE0840C9-B9DA-4546-963A-C9311D1CB1C6}" type="presOf" srcId="{FC403915-4577-461B-B73B-A21A30C9D7EB}" destId="{27653772-E67B-489D-8EC0-27BF4E9E3699}" srcOrd="0" destOrd="0" presId="urn:microsoft.com/office/officeart/2005/8/layout/hierarchy4"/>
    <dgm:cxn modelId="{9EC87DCD-C422-4F00-BFCF-90EF7B0AF65C}" type="presOf" srcId="{6045A516-35A0-428B-BBB7-B22F5ECA0C72}" destId="{1C9A6009-C712-427B-AD35-EBB1C48039D8}" srcOrd="0" destOrd="0" presId="urn:microsoft.com/office/officeart/2005/8/layout/hierarchy4"/>
    <dgm:cxn modelId="{DF35FDE5-1767-4D9B-A2AE-C1B99A6C678C}" srcId="{EC802EF0-FD4D-4C9B-A9A6-2DE5E5F3B5FA}" destId="{FCB51B8B-C69F-4B9E-A60F-336DAD427F13}" srcOrd="0" destOrd="0" parTransId="{986E0115-AE3A-4736-BA1E-28964D12E3DE}" sibTransId="{446674C2-B0D9-4195-8B89-6517D86EA8F7}"/>
    <dgm:cxn modelId="{6067E2ED-81CB-4198-A49A-F71E5E6F8510}" srcId="{FCB51B8B-C69F-4B9E-A60F-336DAD427F13}" destId="{A9C18190-DD9D-40E7-A331-AA5C026E0474}" srcOrd="0" destOrd="0" parTransId="{AA6C3BFC-5D98-48F2-B81C-C50CB3DE22A6}" sibTransId="{767F7643-4BF5-43E2-93A3-14FAFA79AB03}"/>
    <dgm:cxn modelId="{020A271B-B29D-48A4-87CA-17B91815EF31}" type="presParOf" srcId="{F59BFBD4-0F1C-4E5E-815D-7A0F3343F12E}" destId="{94504BF3-F411-4A5D-B2EE-063EDDD6AD21}" srcOrd="0" destOrd="0" presId="urn:microsoft.com/office/officeart/2005/8/layout/hierarchy4"/>
    <dgm:cxn modelId="{55B4ECBB-325C-40E6-BA3F-A5DE4A672125}" type="presParOf" srcId="{94504BF3-F411-4A5D-B2EE-063EDDD6AD21}" destId="{09D57118-C917-411D-89B3-3A7B11F9A32F}" srcOrd="0" destOrd="0" presId="urn:microsoft.com/office/officeart/2005/8/layout/hierarchy4"/>
    <dgm:cxn modelId="{E7994478-27E7-4D02-9209-19B5B86E0BA9}" type="presParOf" srcId="{94504BF3-F411-4A5D-B2EE-063EDDD6AD21}" destId="{5FE2392E-F668-4B59-99B6-8E219E2EF72C}" srcOrd="1" destOrd="0" presId="urn:microsoft.com/office/officeart/2005/8/layout/hierarchy4"/>
    <dgm:cxn modelId="{61DB073B-69EB-476A-BAC1-190BA548EF2A}" type="presParOf" srcId="{94504BF3-F411-4A5D-B2EE-063EDDD6AD21}" destId="{E6A305CA-F0BC-48B5-9DE7-987A34BDA864}" srcOrd="2" destOrd="0" presId="urn:microsoft.com/office/officeart/2005/8/layout/hierarchy4"/>
    <dgm:cxn modelId="{5B217836-42E1-4491-B52A-AA254B4A1F04}" type="presParOf" srcId="{E6A305CA-F0BC-48B5-9DE7-987A34BDA864}" destId="{04DFA3DA-B7C4-48D1-A7A1-640C89E9B3BF}" srcOrd="0" destOrd="0" presId="urn:microsoft.com/office/officeart/2005/8/layout/hierarchy4"/>
    <dgm:cxn modelId="{BACC11B6-6E05-4B8D-8179-EED3BA129195}" type="presParOf" srcId="{04DFA3DA-B7C4-48D1-A7A1-640C89E9B3BF}" destId="{6780DCBB-226E-448A-850D-E9E65F11D22F}" srcOrd="0" destOrd="0" presId="urn:microsoft.com/office/officeart/2005/8/layout/hierarchy4"/>
    <dgm:cxn modelId="{E6837916-401A-46DC-8E50-6AB81089A31E}" type="presParOf" srcId="{04DFA3DA-B7C4-48D1-A7A1-640C89E9B3BF}" destId="{09801CE0-EC63-4400-ADEE-A06B9EF75FFC}" srcOrd="1" destOrd="0" presId="urn:microsoft.com/office/officeart/2005/8/layout/hierarchy4"/>
    <dgm:cxn modelId="{990BA0F4-43CC-4F19-8EDA-65F3D2036915}" type="presParOf" srcId="{04DFA3DA-B7C4-48D1-A7A1-640C89E9B3BF}" destId="{6DF01E48-324F-4091-AB74-E297D0182993}" srcOrd="2" destOrd="0" presId="urn:microsoft.com/office/officeart/2005/8/layout/hierarchy4"/>
    <dgm:cxn modelId="{E31AC883-F521-403C-9384-5B6BF980ACD3}" type="presParOf" srcId="{6DF01E48-324F-4091-AB74-E297D0182993}" destId="{D8BAA0B0-B77D-4254-9560-7FB66C99D9A3}" srcOrd="0" destOrd="0" presId="urn:microsoft.com/office/officeart/2005/8/layout/hierarchy4"/>
    <dgm:cxn modelId="{E2A8922F-4DA5-43B4-A64E-016B46F089F6}" type="presParOf" srcId="{D8BAA0B0-B77D-4254-9560-7FB66C99D9A3}" destId="{CCAB486B-1FAA-44CB-A389-6937C4417745}" srcOrd="0" destOrd="0" presId="urn:microsoft.com/office/officeart/2005/8/layout/hierarchy4"/>
    <dgm:cxn modelId="{BA2A3530-DB93-4B40-A2F0-DD9266252838}" type="presParOf" srcId="{D8BAA0B0-B77D-4254-9560-7FB66C99D9A3}" destId="{06149498-37F7-4FCF-8AB2-45A554946BCF}" srcOrd="1" destOrd="0" presId="urn:microsoft.com/office/officeart/2005/8/layout/hierarchy4"/>
    <dgm:cxn modelId="{9D75E9C6-3279-4517-AB60-BD4C43061A09}" type="presParOf" srcId="{D8BAA0B0-B77D-4254-9560-7FB66C99D9A3}" destId="{7E46F170-9566-4F41-9316-34B5EDA8A7DD}" srcOrd="2" destOrd="0" presId="urn:microsoft.com/office/officeart/2005/8/layout/hierarchy4"/>
    <dgm:cxn modelId="{212CD308-B35F-490F-BCC5-613E0E02457B}" type="presParOf" srcId="{7E46F170-9566-4F41-9316-34B5EDA8A7DD}" destId="{32891A3C-753E-441A-81C5-7816A52ECD56}" srcOrd="0" destOrd="0" presId="urn:microsoft.com/office/officeart/2005/8/layout/hierarchy4"/>
    <dgm:cxn modelId="{2322E11E-7881-4A4F-BEC3-6A7FA46A9932}" type="presParOf" srcId="{32891A3C-753E-441A-81C5-7816A52ECD56}" destId="{D6EF113D-6621-4CA2-B583-1CF9DD7FFFC2}" srcOrd="0" destOrd="0" presId="urn:microsoft.com/office/officeart/2005/8/layout/hierarchy4"/>
    <dgm:cxn modelId="{017A8EE5-3ACC-4776-8B30-40181EB95634}" type="presParOf" srcId="{32891A3C-753E-441A-81C5-7816A52ECD56}" destId="{074CA86B-6721-4C39-8153-B56C92DB3DE5}" srcOrd="1" destOrd="0" presId="urn:microsoft.com/office/officeart/2005/8/layout/hierarchy4"/>
    <dgm:cxn modelId="{51DA51CF-7DEF-4FDC-8F9E-F431EE23C2FB}" type="presParOf" srcId="{6DF01E48-324F-4091-AB74-E297D0182993}" destId="{DD644CC4-61C4-47B1-B2C6-37C69A34A743}" srcOrd="1" destOrd="0" presId="urn:microsoft.com/office/officeart/2005/8/layout/hierarchy4"/>
    <dgm:cxn modelId="{D3C8112E-8B22-46FC-BB2C-E3AB1ED5C72A}" type="presParOf" srcId="{6DF01E48-324F-4091-AB74-E297D0182993}" destId="{28D57997-541A-41E8-843D-00AD890C0CD6}" srcOrd="2" destOrd="0" presId="urn:microsoft.com/office/officeart/2005/8/layout/hierarchy4"/>
    <dgm:cxn modelId="{A749E39A-4CD1-46B5-A70C-EE2F087B0871}" type="presParOf" srcId="{28D57997-541A-41E8-843D-00AD890C0CD6}" destId="{1C9A6009-C712-427B-AD35-EBB1C48039D8}" srcOrd="0" destOrd="0" presId="urn:microsoft.com/office/officeart/2005/8/layout/hierarchy4"/>
    <dgm:cxn modelId="{B271CD4B-3CB8-4A8A-ACFC-57962049F9D0}" type="presParOf" srcId="{28D57997-541A-41E8-843D-00AD890C0CD6}" destId="{562C60B9-C647-45D2-954E-DEB5BC7CFCC2}" srcOrd="1" destOrd="0" presId="urn:microsoft.com/office/officeart/2005/8/layout/hierarchy4"/>
    <dgm:cxn modelId="{B0F70361-0385-41D0-9CB9-82A35D3B3C6C}" type="presParOf" srcId="{28D57997-541A-41E8-843D-00AD890C0CD6}" destId="{F0E876FF-BCE1-4CA1-90CE-4B151D361FBE}" srcOrd="2" destOrd="0" presId="urn:microsoft.com/office/officeart/2005/8/layout/hierarchy4"/>
    <dgm:cxn modelId="{4554525C-7194-4A2D-A6D4-59692A100879}" type="presParOf" srcId="{F0E876FF-BCE1-4CA1-90CE-4B151D361FBE}" destId="{7326E56D-C03D-4831-874D-B8BBB8A9FFB4}" srcOrd="0" destOrd="0" presId="urn:microsoft.com/office/officeart/2005/8/layout/hierarchy4"/>
    <dgm:cxn modelId="{6391B330-C0CB-406F-AC09-5D5A5A73654E}" type="presParOf" srcId="{7326E56D-C03D-4831-874D-B8BBB8A9FFB4}" destId="{2458B40C-50C4-460C-A254-E592A5DB4937}" srcOrd="0" destOrd="0" presId="urn:microsoft.com/office/officeart/2005/8/layout/hierarchy4"/>
    <dgm:cxn modelId="{575B83B7-F963-4BA0-9492-9EEC22FDC878}" type="presParOf" srcId="{7326E56D-C03D-4831-874D-B8BBB8A9FFB4}" destId="{0A40DAE5-19B4-4F27-AA9D-E7F5902C7C93}" srcOrd="1" destOrd="0" presId="urn:microsoft.com/office/officeart/2005/8/layout/hierarchy4"/>
    <dgm:cxn modelId="{EDD5D4ED-35A2-498E-AD76-841363CAC060}" type="presParOf" srcId="{E6A305CA-F0BC-48B5-9DE7-987A34BDA864}" destId="{37DE0BE1-18DE-4BA9-BBC6-2DB53D7AD0F7}" srcOrd="1" destOrd="0" presId="urn:microsoft.com/office/officeart/2005/8/layout/hierarchy4"/>
    <dgm:cxn modelId="{EA6F4B38-4A8D-4439-8B33-07F135A5D46D}" type="presParOf" srcId="{E6A305CA-F0BC-48B5-9DE7-987A34BDA864}" destId="{41CE86C2-FCA9-4944-AA10-67C71C37DE37}" srcOrd="2" destOrd="0" presId="urn:microsoft.com/office/officeart/2005/8/layout/hierarchy4"/>
    <dgm:cxn modelId="{5F9CD1DE-B148-4AAC-BA25-5CC9A37CEDC7}" type="presParOf" srcId="{41CE86C2-FCA9-4944-AA10-67C71C37DE37}" destId="{00A77066-5689-48C2-8E51-03E5437984EF}" srcOrd="0" destOrd="0" presId="urn:microsoft.com/office/officeart/2005/8/layout/hierarchy4"/>
    <dgm:cxn modelId="{FFAAEDDA-10BE-4D8E-A4D6-A9DB32E5279E}" type="presParOf" srcId="{41CE86C2-FCA9-4944-AA10-67C71C37DE37}" destId="{A15906AC-8881-425C-9CFF-123447AA7AA6}" srcOrd="1" destOrd="0" presId="urn:microsoft.com/office/officeart/2005/8/layout/hierarchy4"/>
    <dgm:cxn modelId="{7290DBEA-38C8-4691-8523-58D7FA56086A}" type="presParOf" srcId="{41CE86C2-FCA9-4944-AA10-67C71C37DE37}" destId="{5C9CF05C-40C6-4A1D-964E-C515BCFA796A}" srcOrd="2" destOrd="0" presId="urn:microsoft.com/office/officeart/2005/8/layout/hierarchy4"/>
    <dgm:cxn modelId="{84584688-CCB0-4E99-BC22-8D42AB719467}" type="presParOf" srcId="{5C9CF05C-40C6-4A1D-964E-C515BCFA796A}" destId="{3ECEA1E9-3618-49CA-8B0E-AE5276D6CE86}" srcOrd="0" destOrd="0" presId="urn:microsoft.com/office/officeart/2005/8/layout/hierarchy4"/>
    <dgm:cxn modelId="{704E251D-379D-40A4-8E0A-54D627C45721}" type="presParOf" srcId="{3ECEA1E9-3618-49CA-8B0E-AE5276D6CE86}" destId="{98A12539-980A-4B8E-81A8-9801E9B0215F}" srcOrd="0" destOrd="0" presId="urn:microsoft.com/office/officeart/2005/8/layout/hierarchy4"/>
    <dgm:cxn modelId="{23B8713C-0B66-4A8A-A276-2EE86403054A}" type="presParOf" srcId="{3ECEA1E9-3618-49CA-8B0E-AE5276D6CE86}" destId="{823A6FB9-E7C6-4AB2-A980-D73FFF510A58}" srcOrd="1" destOrd="0" presId="urn:microsoft.com/office/officeart/2005/8/layout/hierarchy4"/>
    <dgm:cxn modelId="{739F7BBC-311D-4E29-99FB-2F67657D86ED}" type="presParOf" srcId="{3ECEA1E9-3618-49CA-8B0E-AE5276D6CE86}" destId="{AB1D7181-FA73-4872-8D0D-66AAD4518834}" srcOrd="2" destOrd="0" presId="urn:microsoft.com/office/officeart/2005/8/layout/hierarchy4"/>
    <dgm:cxn modelId="{CA11906C-CC32-419E-B5ED-F2CB315B69C9}" type="presParOf" srcId="{AB1D7181-FA73-4872-8D0D-66AAD4518834}" destId="{CB78C86D-18DB-4393-954E-E4DFBF9B7DF1}" srcOrd="0" destOrd="0" presId="urn:microsoft.com/office/officeart/2005/8/layout/hierarchy4"/>
    <dgm:cxn modelId="{E708935E-A51F-4BDE-A687-20EBFAEAFEC5}" type="presParOf" srcId="{CB78C86D-18DB-4393-954E-E4DFBF9B7DF1}" destId="{F165CADA-F8DC-45A6-8DA2-D0C817EDD231}" srcOrd="0" destOrd="0" presId="urn:microsoft.com/office/officeart/2005/8/layout/hierarchy4"/>
    <dgm:cxn modelId="{B779E296-2824-432B-9731-7F84EB385058}" type="presParOf" srcId="{CB78C86D-18DB-4393-954E-E4DFBF9B7DF1}" destId="{E57F6CA8-FBB3-4AB5-8DC8-826DD0A60B71}" srcOrd="1" destOrd="0" presId="urn:microsoft.com/office/officeart/2005/8/layout/hierarchy4"/>
    <dgm:cxn modelId="{67FEDF19-2444-4BC1-B325-75FB0B4BE7CA}" type="presParOf" srcId="{5C9CF05C-40C6-4A1D-964E-C515BCFA796A}" destId="{588AD712-E9A3-4E92-AA2B-66F0A9379D0B}" srcOrd="1" destOrd="0" presId="urn:microsoft.com/office/officeart/2005/8/layout/hierarchy4"/>
    <dgm:cxn modelId="{0057DBC8-44DB-47B9-BF1A-25A1CE510A2C}" type="presParOf" srcId="{5C9CF05C-40C6-4A1D-964E-C515BCFA796A}" destId="{8656D4F0-B6A0-46CF-B5A2-4F9A5E62302E}" srcOrd="2" destOrd="0" presId="urn:microsoft.com/office/officeart/2005/8/layout/hierarchy4"/>
    <dgm:cxn modelId="{5324766B-5241-4402-9815-744F9349935A}" type="presParOf" srcId="{8656D4F0-B6A0-46CF-B5A2-4F9A5E62302E}" destId="{27653772-E67B-489D-8EC0-27BF4E9E3699}" srcOrd="0" destOrd="0" presId="urn:microsoft.com/office/officeart/2005/8/layout/hierarchy4"/>
    <dgm:cxn modelId="{93F4015F-889D-4618-B7D7-627125CCB816}" type="presParOf" srcId="{8656D4F0-B6A0-46CF-B5A2-4F9A5E62302E}" destId="{1CA9AF2C-5FD1-4499-9C97-3DA54EE1F4CC}" srcOrd="1" destOrd="0" presId="urn:microsoft.com/office/officeart/2005/8/layout/hierarchy4"/>
    <dgm:cxn modelId="{6EEEED02-7794-4AE0-96F4-63A1B17D83E4}" type="presParOf" srcId="{8656D4F0-B6A0-46CF-B5A2-4F9A5E62302E}" destId="{4BADD442-F13E-46AF-A8DB-A5023A55FB51}" srcOrd="2" destOrd="0" presId="urn:microsoft.com/office/officeart/2005/8/layout/hierarchy4"/>
    <dgm:cxn modelId="{4A5930FE-D906-4998-891C-6A324F220E62}" type="presParOf" srcId="{4BADD442-F13E-46AF-A8DB-A5023A55FB51}" destId="{FCDF6B7A-5B5B-4570-A696-B10CF7E88E64}" srcOrd="0" destOrd="0" presId="urn:microsoft.com/office/officeart/2005/8/layout/hierarchy4"/>
    <dgm:cxn modelId="{3E19ECAB-5641-4259-B7BB-79BBD71B69D8}" type="presParOf" srcId="{FCDF6B7A-5B5B-4570-A696-B10CF7E88E64}" destId="{01658547-529B-4271-A49E-DF3805FAF209}" srcOrd="0" destOrd="0" presId="urn:microsoft.com/office/officeart/2005/8/layout/hierarchy4"/>
    <dgm:cxn modelId="{29D5803D-85E7-4772-9F8B-C9DC7CBB4243}" type="presParOf" srcId="{FCDF6B7A-5B5B-4570-A696-B10CF7E88E64}" destId="{59040971-425C-4503-B195-659A152D0DDC}"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8141A3B-F6C2-48D4-A71D-AE24A3968619}" type="doc">
      <dgm:prSet loTypeId="urn:microsoft.com/office/officeart/2005/8/layout/hList2" loCatId="list" qsTypeId="urn:microsoft.com/office/officeart/2005/8/quickstyle/simple1" qsCatId="simple" csTypeId="urn:microsoft.com/office/officeart/2005/8/colors/accent3_2" csCatId="accent3" phldr="1"/>
      <dgm:spPr/>
      <dgm:t>
        <a:bodyPr/>
        <a:lstStyle/>
        <a:p>
          <a:endParaRPr lang="en-IN"/>
        </a:p>
      </dgm:t>
    </dgm:pt>
    <dgm:pt modelId="{82877F49-430D-4312-9DAA-E3106DB34968}">
      <dgm:prSet phldrT="[Text]"/>
      <dgm:spPr/>
      <dgm:t>
        <a:bodyPr/>
        <a:lstStyle/>
        <a:p>
          <a:pPr>
            <a:buClr>
              <a:srgbClr val="ED1A3B"/>
            </a:buClr>
            <a:buSzPct val="80000"/>
            <a:buFont typeface="Arial" panose="020B0604020202020204" pitchFamily="34" charset="0"/>
            <a:buChar char="•"/>
          </a:pPr>
          <a:r>
            <a:rPr lang="en-US" b="1" dirty="0">
              <a:latin typeface="Trebuchet MS" panose="020B0603020202020204" pitchFamily="34" charset="0"/>
            </a:rPr>
            <a:t>GSTR-1, GSTR-3B and books of accounts (Outward supplies register)</a:t>
          </a:r>
          <a:endParaRPr lang="en-IN" dirty="0"/>
        </a:p>
      </dgm:t>
    </dgm:pt>
    <dgm:pt modelId="{27833E46-0535-4E59-87FA-899C40CAC203}" type="parTrans" cxnId="{6B81E744-71D7-46EC-B34A-940305A90995}">
      <dgm:prSet/>
      <dgm:spPr/>
      <dgm:t>
        <a:bodyPr/>
        <a:lstStyle/>
        <a:p>
          <a:endParaRPr lang="en-IN"/>
        </a:p>
      </dgm:t>
    </dgm:pt>
    <dgm:pt modelId="{CBC35406-977B-4A5E-877D-A23F433444CD}" type="sibTrans" cxnId="{6B81E744-71D7-46EC-B34A-940305A90995}">
      <dgm:prSet/>
      <dgm:spPr/>
      <dgm:t>
        <a:bodyPr/>
        <a:lstStyle/>
        <a:p>
          <a:endParaRPr lang="en-IN"/>
        </a:p>
      </dgm:t>
    </dgm:pt>
    <dgm:pt modelId="{432BD9AB-D746-48C0-A15A-DF8F18AFFA3E}">
      <dgm:prSet phldrT="[Text]"/>
      <dgm:spPr/>
      <dgm:t>
        <a:bodyPr/>
        <a:lstStyle/>
        <a:p>
          <a:r>
            <a:rPr lang="en-IN" dirty="0"/>
            <a:t>Inward </a:t>
          </a:r>
        </a:p>
      </dgm:t>
    </dgm:pt>
    <dgm:pt modelId="{88841EBA-8B9D-4B55-AE2B-6A022846F0FE}" type="parTrans" cxnId="{5C81B391-0A4C-4758-89F5-7E2096B96BE5}">
      <dgm:prSet/>
      <dgm:spPr/>
      <dgm:t>
        <a:bodyPr/>
        <a:lstStyle/>
        <a:p>
          <a:endParaRPr lang="en-IN"/>
        </a:p>
      </dgm:t>
    </dgm:pt>
    <dgm:pt modelId="{0338723F-31C6-456E-9CEC-FFE0D539DB97}" type="sibTrans" cxnId="{5C81B391-0A4C-4758-89F5-7E2096B96BE5}">
      <dgm:prSet/>
      <dgm:spPr/>
      <dgm:t>
        <a:bodyPr/>
        <a:lstStyle/>
        <a:p>
          <a:endParaRPr lang="en-IN"/>
        </a:p>
      </dgm:t>
    </dgm:pt>
    <dgm:pt modelId="{1C899F3C-338B-4622-958C-D5C9C5B01A42}">
      <dgm:prSet phldrT="[Text]"/>
      <dgm:spPr/>
      <dgm:t>
        <a:bodyPr/>
        <a:lstStyle/>
        <a:p>
          <a:pPr>
            <a:buClr>
              <a:srgbClr val="ED1A3B"/>
            </a:buClr>
            <a:buSzPct val="80000"/>
            <a:buFont typeface="Arial" panose="020B0604020202020204" pitchFamily="34" charset="0"/>
            <a:buChar char="•"/>
          </a:pPr>
          <a:r>
            <a:rPr lang="en-IN" dirty="0"/>
            <a:t>Outward Supplies</a:t>
          </a:r>
        </a:p>
      </dgm:t>
    </dgm:pt>
    <dgm:pt modelId="{68D22C7D-EA94-4AAE-B661-9E5C6177CD60}" type="parTrans" cxnId="{6CF08434-1061-41E9-A3A1-DEBBE97A83A2}">
      <dgm:prSet/>
      <dgm:spPr/>
      <dgm:t>
        <a:bodyPr/>
        <a:lstStyle/>
        <a:p>
          <a:endParaRPr lang="en-IN"/>
        </a:p>
      </dgm:t>
    </dgm:pt>
    <dgm:pt modelId="{DD9FC653-F4B1-4734-97F6-2316BFAB7879}" type="sibTrans" cxnId="{6CF08434-1061-41E9-A3A1-DEBBE97A83A2}">
      <dgm:prSet/>
      <dgm:spPr/>
      <dgm:t>
        <a:bodyPr/>
        <a:lstStyle/>
        <a:p>
          <a:endParaRPr lang="en-IN"/>
        </a:p>
      </dgm:t>
    </dgm:pt>
    <dgm:pt modelId="{739F67D2-9670-497D-9ACC-841565058B12}">
      <dgm:prSet phldrT="[Text]"/>
      <dgm:spPr/>
      <dgm:t>
        <a:bodyPr/>
        <a:lstStyle/>
        <a:p>
          <a:pPr>
            <a:buClr>
              <a:srgbClr val="ED1A3B"/>
            </a:buClr>
            <a:buSzPct val="80000"/>
            <a:buFont typeface="Wingdings" panose="05000000000000000000" pitchFamily="2" charset="2"/>
            <a:buChar char="§"/>
          </a:pPr>
          <a:r>
            <a:rPr lang="en-US" b="1" dirty="0">
              <a:latin typeface="Trebuchet MS" panose="020B0603020202020204" pitchFamily="34" charset="0"/>
            </a:rPr>
            <a:t>GSTIN wise ITC availed in GSTR-3B and books of accounts</a:t>
          </a:r>
          <a:endParaRPr lang="en-IN" dirty="0"/>
        </a:p>
      </dgm:t>
    </dgm:pt>
    <dgm:pt modelId="{4761DFE4-EB4F-484F-86C8-C17D628986EA}" type="parTrans" cxnId="{76419993-D6BA-434E-891B-8B340649CF43}">
      <dgm:prSet/>
      <dgm:spPr/>
      <dgm:t>
        <a:bodyPr/>
        <a:lstStyle/>
        <a:p>
          <a:endParaRPr lang="en-IN"/>
        </a:p>
      </dgm:t>
    </dgm:pt>
    <dgm:pt modelId="{29EBC050-F7C3-4650-A4D2-826971D35D00}" type="sibTrans" cxnId="{76419993-D6BA-434E-891B-8B340649CF43}">
      <dgm:prSet/>
      <dgm:spPr/>
      <dgm:t>
        <a:bodyPr/>
        <a:lstStyle/>
        <a:p>
          <a:endParaRPr lang="en-IN"/>
        </a:p>
      </dgm:t>
    </dgm:pt>
    <dgm:pt modelId="{5667D10C-F2D0-4C64-A38F-A6B01F06C141}">
      <dgm:prSet/>
      <dgm:spPr/>
      <dgm:t>
        <a:bodyPr/>
        <a:lstStyle/>
        <a:p>
          <a:r>
            <a:rPr lang="en-US" b="1" dirty="0">
              <a:latin typeface="Trebuchet MS" panose="020B0603020202020204" pitchFamily="34" charset="0"/>
            </a:rPr>
            <a:t>ITC as per GSTR-3B and ITC as per GSTR 2A</a:t>
          </a:r>
          <a:endParaRPr lang="en-IN" b="1" dirty="0"/>
        </a:p>
      </dgm:t>
    </dgm:pt>
    <dgm:pt modelId="{3E75EA50-76C8-4BAC-B8AB-BE4D2CB7D3C4}" type="parTrans" cxnId="{71F84EF7-0313-454D-8541-52245802D601}">
      <dgm:prSet/>
      <dgm:spPr/>
      <dgm:t>
        <a:bodyPr/>
        <a:lstStyle/>
        <a:p>
          <a:endParaRPr lang="en-IN"/>
        </a:p>
      </dgm:t>
    </dgm:pt>
    <dgm:pt modelId="{0A6B38E4-A353-47B9-91A3-9FE6EEB8F7A0}" type="sibTrans" cxnId="{71F84EF7-0313-454D-8541-52245802D601}">
      <dgm:prSet/>
      <dgm:spPr/>
      <dgm:t>
        <a:bodyPr/>
        <a:lstStyle/>
        <a:p>
          <a:endParaRPr lang="en-IN"/>
        </a:p>
      </dgm:t>
    </dgm:pt>
    <dgm:pt modelId="{701A35A7-F55B-4D25-9AF7-78CA6338C0CA}">
      <dgm:prSet/>
      <dgm:spPr/>
      <dgm:t>
        <a:bodyPr/>
        <a:lstStyle/>
        <a:p>
          <a:pPr>
            <a:buClr>
              <a:srgbClr val="ED1A3B"/>
            </a:buClr>
            <a:buSzPct val="80000"/>
            <a:buFont typeface="Arial" panose="020B0604020202020204" pitchFamily="34" charset="0"/>
            <a:buChar char="•"/>
          </a:pPr>
          <a:endParaRPr lang="en-IN" b="1" dirty="0">
            <a:latin typeface="Trebuchet MS" panose="020B0603020202020204" pitchFamily="34" charset="0"/>
          </a:endParaRPr>
        </a:p>
      </dgm:t>
    </dgm:pt>
    <dgm:pt modelId="{90F49E6C-3426-4E35-8FF4-B50F59524538}" type="parTrans" cxnId="{B788E101-A926-4D27-9FD8-403C3AA5F05B}">
      <dgm:prSet/>
      <dgm:spPr/>
      <dgm:t>
        <a:bodyPr/>
        <a:lstStyle/>
        <a:p>
          <a:endParaRPr lang="en-IN"/>
        </a:p>
      </dgm:t>
    </dgm:pt>
    <dgm:pt modelId="{7AF85ABD-79D6-43FC-AD7A-92BD454A38EC}" type="sibTrans" cxnId="{B788E101-A926-4D27-9FD8-403C3AA5F05B}">
      <dgm:prSet/>
      <dgm:spPr/>
      <dgm:t>
        <a:bodyPr/>
        <a:lstStyle/>
        <a:p>
          <a:endParaRPr lang="en-IN"/>
        </a:p>
      </dgm:t>
    </dgm:pt>
    <dgm:pt modelId="{462BA703-234C-4780-9C53-81F3BF1150B9}">
      <dgm:prSet/>
      <dgm:spPr/>
      <dgm:t>
        <a:bodyPr/>
        <a:lstStyle/>
        <a:p>
          <a:pPr>
            <a:buClr>
              <a:srgbClr val="ED1A3B"/>
            </a:buClr>
            <a:buSzPct val="80000"/>
            <a:buFont typeface="Arial" panose="020B0604020202020204" pitchFamily="34" charset="0"/>
            <a:buChar char="•"/>
          </a:pPr>
          <a:r>
            <a:rPr lang="en-US" b="1" dirty="0">
              <a:latin typeface="Trebuchet MS" panose="020B0603020202020204" pitchFamily="34" charset="0"/>
            </a:rPr>
            <a:t>GSTIN wise reconciliation of tax liability related General Ledger balances with tax liability reported in GST returns</a:t>
          </a:r>
          <a:endParaRPr lang="en-IN" b="1" dirty="0">
            <a:latin typeface="Trebuchet MS" panose="020B0603020202020204" pitchFamily="34" charset="0"/>
          </a:endParaRPr>
        </a:p>
      </dgm:t>
    </dgm:pt>
    <dgm:pt modelId="{2AB42194-5A4C-4CCE-B66D-D1731E098AF9}" type="parTrans" cxnId="{AA868C98-908E-4A27-A4A4-3FE22F9796B4}">
      <dgm:prSet/>
      <dgm:spPr/>
      <dgm:t>
        <a:bodyPr/>
        <a:lstStyle/>
        <a:p>
          <a:endParaRPr lang="en-IN"/>
        </a:p>
      </dgm:t>
    </dgm:pt>
    <dgm:pt modelId="{3E0BF212-6EDD-4507-9CAE-3BA0930E607E}" type="sibTrans" cxnId="{AA868C98-908E-4A27-A4A4-3FE22F9796B4}">
      <dgm:prSet/>
      <dgm:spPr/>
      <dgm:t>
        <a:bodyPr/>
        <a:lstStyle/>
        <a:p>
          <a:endParaRPr lang="en-IN"/>
        </a:p>
      </dgm:t>
    </dgm:pt>
    <dgm:pt modelId="{C4EC8931-DE90-4290-8347-6449B7F7061E}">
      <dgm:prSet/>
      <dgm:spPr/>
      <dgm:t>
        <a:bodyPr/>
        <a:lstStyle/>
        <a:p>
          <a:r>
            <a:rPr lang="en-IN" b="1" dirty="0">
              <a:latin typeface="Trebuchet MS" panose="020B0603020202020204" pitchFamily="34" charset="0"/>
            </a:rPr>
            <a:t>Adjustments to the turnover (unbilled revenue, unadjusted advances, debit/credit notes)</a:t>
          </a:r>
        </a:p>
      </dgm:t>
    </dgm:pt>
    <dgm:pt modelId="{5D3AF195-9C9C-460E-9C9A-38EF34343FF1}" type="parTrans" cxnId="{7272DF18-D979-49C2-AEC8-C047C2CBC7B8}">
      <dgm:prSet/>
      <dgm:spPr/>
      <dgm:t>
        <a:bodyPr/>
        <a:lstStyle/>
        <a:p>
          <a:endParaRPr lang="en-IN"/>
        </a:p>
      </dgm:t>
    </dgm:pt>
    <dgm:pt modelId="{F0586E8C-EA99-4DF6-9CA8-86DC34D183F2}" type="sibTrans" cxnId="{7272DF18-D979-49C2-AEC8-C047C2CBC7B8}">
      <dgm:prSet/>
      <dgm:spPr/>
      <dgm:t>
        <a:bodyPr/>
        <a:lstStyle/>
        <a:p>
          <a:endParaRPr lang="en-IN"/>
        </a:p>
      </dgm:t>
    </dgm:pt>
    <dgm:pt modelId="{7780D34E-1B62-4BC9-9CA6-6672C9D14F99}">
      <dgm:prSet/>
      <dgm:spPr/>
      <dgm:t>
        <a:bodyPr/>
        <a:lstStyle/>
        <a:p>
          <a:pPr>
            <a:buClr>
              <a:srgbClr val="ED1A3B"/>
            </a:buClr>
            <a:buSzPct val="80000"/>
            <a:buFont typeface="Arial" panose="020B0604020202020204" pitchFamily="34" charset="0"/>
            <a:buChar char="•"/>
          </a:pPr>
          <a:endParaRPr lang="en-IN" b="1" dirty="0">
            <a:latin typeface="Trebuchet MS" panose="020B0603020202020204" pitchFamily="34" charset="0"/>
          </a:endParaRPr>
        </a:p>
      </dgm:t>
    </dgm:pt>
    <dgm:pt modelId="{D3A47E35-2831-4310-B51D-C7DA7A0CC71C}" type="parTrans" cxnId="{E6DDF1F6-49F4-48F0-B29B-BF5A463D5139}">
      <dgm:prSet/>
      <dgm:spPr/>
      <dgm:t>
        <a:bodyPr/>
        <a:lstStyle/>
        <a:p>
          <a:endParaRPr lang="en-IN"/>
        </a:p>
      </dgm:t>
    </dgm:pt>
    <dgm:pt modelId="{5180AB29-A607-433C-BE97-7216488324B2}" type="sibTrans" cxnId="{E6DDF1F6-49F4-48F0-B29B-BF5A463D5139}">
      <dgm:prSet/>
      <dgm:spPr/>
      <dgm:t>
        <a:bodyPr/>
        <a:lstStyle/>
        <a:p>
          <a:endParaRPr lang="en-IN"/>
        </a:p>
      </dgm:t>
    </dgm:pt>
    <dgm:pt modelId="{3C76BC4A-AE95-4338-94D0-CA2574CA0AB5}">
      <dgm:prSet phldrT="[Text]"/>
      <dgm:spPr/>
      <dgm:t>
        <a:bodyPr/>
        <a:lstStyle/>
        <a:p>
          <a:pPr>
            <a:buClr>
              <a:srgbClr val="ED1A3B"/>
            </a:buClr>
            <a:buSzPct val="80000"/>
            <a:buFont typeface="Wingdings" panose="05000000000000000000" pitchFamily="2" charset="2"/>
            <a:buChar char="§"/>
          </a:pPr>
          <a:endParaRPr lang="en-IN" dirty="0"/>
        </a:p>
      </dgm:t>
    </dgm:pt>
    <dgm:pt modelId="{8E0ABA45-7029-4183-B78F-C9C4755F64F4}" type="parTrans" cxnId="{6C73FCC9-7036-41FE-9453-43828A3B2231}">
      <dgm:prSet/>
      <dgm:spPr/>
      <dgm:t>
        <a:bodyPr/>
        <a:lstStyle/>
        <a:p>
          <a:endParaRPr lang="en-IN"/>
        </a:p>
      </dgm:t>
    </dgm:pt>
    <dgm:pt modelId="{46477461-711E-42A1-AF34-3DCE8520B09A}" type="sibTrans" cxnId="{6C73FCC9-7036-41FE-9453-43828A3B2231}">
      <dgm:prSet/>
      <dgm:spPr/>
      <dgm:t>
        <a:bodyPr/>
        <a:lstStyle/>
        <a:p>
          <a:endParaRPr lang="en-IN"/>
        </a:p>
      </dgm:t>
    </dgm:pt>
    <dgm:pt modelId="{695A9F63-BE47-4EF5-8EB0-A91D77E6EB6B}">
      <dgm:prSet/>
      <dgm:spPr/>
      <dgm:t>
        <a:bodyPr/>
        <a:lstStyle/>
        <a:p>
          <a:r>
            <a:rPr lang="en-IN" b="1" dirty="0"/>
            <a:t>ITC appearing as per GSTR 2A vs 2A amount appearing in GSTR 9.</a:t>
          </a:r>
        </a:p>
      </dgm:t>
    </dgm:pt>
    <dgm:pt modelId="{80097599-284D-4E5F-A341-C3A3080776CE}" type="parTrans" cxnId="{84744622-7559-4473-84CC-DB505F804F36}">
      <dgm:prSet/>
      <dgm:spPr/>
      <dgm:t>
        <a:bodyPr/>
        <a:lstStyle/>
        <a:p>
          <a:endParaRPr lang="en-IN"/>
        </a:p>
      </dgm:t>
    </dgm:pt>
    <dgm:pt modelId="{988C4223-0EB3-46D3-8EB2-2D2CA4995D50}" type="sibTrans" cxnId="{84744622-7559-4473-84CC-DB505F804F36}">
      <dgm:prSet/>
      <dgm:spPr/>
      <dgm:t>
        <a:bodyPr/>
        <a:lstStyle/>
        <a:p>
          <a:endParaRPr lang="en-IN"/>
        </a:p>
      </dgm:t>
    </dgm:pt>
    <dgm:pt modelId="{CD0E785B-6790-4067-B774-19D223653520}">
      <dgm:prSet/>
      <dgm:spPr/>
      <dgm:t>
        <a:bodyPr/>
        <a:lstStyle/>
        <a:p>
          <a:endParaRPr lang="en-IN" b="1" dirty="0"/>
        </a:p>
      </dgm:t>
    </dgm:pt>
    <dgm:pt modelId="{7E5836BE-3037-46F8-A1E6-B16614A10430}" type="parTrans" cxnId="{93C73965-31DE-44C3-B7A2-2172FFBC29BE}">
      <dgm:prSet/>
      <dgm:spPr/>
      <dgm:t>
        <a:bodyPr/>
        <a:lstStyle/>
        <a:p>
          <a:endParaRPr lang="en-IN"/>
        </a:p>
      </dgm:t>
    </dgm:pt>
    <dgm:pt modelId="{FBEFAE38-0A7A-48D8-BF73-A7342204D1E9}" type="sibTrans" cxnId="{93C73965-31DE-44C3-B7A2-2172FFBC29BE}">
      <dgm:prSet/>
      <dgm:spPr/>
      <dgm:t>
        <a:bodyPr/>
        <a:lstStyle/>
        <a:p>
          <a:endParaRPr lang="en-IN"/>
        </a:p>
      </dgm:t>
    </dgm:pt>
    <dgm:pt modelId="{1A18BEF5-213F-4A55-9707-D28370BEEF77}" type="pres">
      <dgm:prSet presAssocID="{18141A3B-F6C2-48D4-A71D-AE24A3968619}" presName="linearFlow" presStyleCnt="0">
        <dgm:presLayoutVars>
          <dgm:dir/>
          <dgm:animLvl val="lvl"/>
          <dgm:resizeHandles/>
        </dgm:presLayoutVars>
      </dgm:prSet>
      <dgm:spPr/>
    </dgm:pt>
    <dgm:pt modelId="{69A48F79-C389-41D6-B2E3-BCA8671F3741}" type="pres">
      <dgm:prSet presAssocID="{1C899F3C-338B-4622-958C-D5C9C5B01A42}" presName="compositeNode" presStyleCnt="0">
        <dgm:presLayoutVars>
          <dgm:bulletEnabled val="1"/>
        </dgm:presLayoutVars>
      </dgm:prSet>
      <dgm:spPr/>
    </dgm:pt>
    <dgm:pt modelId="{C8CE3193-E9BA-4205-B9E2-DF1DD556D205}" type="pres">
      <dgm:prSet presAssocID="{1C899F3C-338B-4622-958C-D5C9C5B01A42}"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a:ext>
      </dgm:extLst>
    </dgm:pt>
    <dgm:pt modelId="{1D316447-8A39-4E2F-9B15-C884B92ABA64}" type="pres">
      <dgm:prSet presAssocID="{1C899F3C-338B-4622-958C-D5C9C5B01A42}" presName="childNode" presStyleLbl="node1" presStyleIdx="0" presStyleCnt="2">
        <dgm:presLayoutVars>
          <dgm:bulletEnabled val="1"/>
        </dgm:presLayoutVars>
      </dgm:prSet>
      <dgm:spPr/>
    </dgm:pt>
    <dgm:pt modelId="{39F2FB7F-4BD2-4F48-9A26-D437D662BB89}" type="pres">
      <dgm:prSet presAssocID="{1C899F3C-338B-4622-958C-D5C9C5B01A42}" presName="parentNode" presStyleLbl="revTx" presStyleIdx="0" presStyleCnt="2">
        <dgm:presLayoutVars>
          <dgm:chMax val="0"/>
          <dgm:bulletEnabled val="1"/>
        </dgm:presLayoutVars>
      </dgm:prSet>
      <dgm:spPr/>
    </dgm:pt>
    <dgm:pt modelId="{242584C4-0F58-4168-9213-490707F7CAB3}" type="pres">
      <dgm:prSet presAssocID="{DD9FC653-F4B1-4734-97F6-2316BFAB7879}" presName="sibTrans" presStyleCnt="0"/>
      <dgm:spPr/>
    </dgm:pt>
    <dgm:pt modelId="{D3AEDEF2-6A98-47C9-A588-FC0952CB10A8}" type="pres">
      <dgm:prSet presAssocID="{432BD9AB-D746-48C0-A15A-DF8F18AFFA3E}" presName="compositeNode" presStyleCnt="0">
        <dgm:presLayoutVars>
          <dgm:bulletEnabled val="1"/>
        </dgm:presLayoutVars>
      </dgm:prSet>
      <dgm:spPr/>
    </dgm:pt>
    <dgm:pt modelId="{342A7850-E197-49BC-859E-4BE21AC415FF}" type="pres">
      <dgm:prSet presAssocID="{432BD9AB-D746-48C0-A15A-DF8F18AFFA3E}"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ales of justice"/>
        </a:ext>
      </dgm:extLst>
    </dgm:pt>
    <dgm:pt modelId="{404F2842-A346-4FC9-9230-3ADBED319AA9}" type="pres">
      <dgm:prSet presAssocID="{432BD9AB-D746-48C0-A15A-DF8F18AFFA3E}" presName="childNode" presStyleLbl="node1" presStyleIdx="1" presStyleCnt="2">
        <dgm:presLayoutVars>
          <dgm:bulletEnabled val="1"/>
        </dgm:presLayoutVars>
      </dgm:prSet>
      <dgm:spPr/>
    </dgm:pt>
    <dgm:pt modelId="{0879E7BC-E783-4215-B6FC-9C98D6B6BA34}" type="pres">
      <dgm:prSet presAssocID="{432BD9AB-D746-48C0-A15A-DF8F18AFFA3E}" presName="parentNode" presStyleLbl="revTx" presStyleIdx="1" presStyleCnt="2">
        <dgm:presLayoutVars>
          <dgm:chMax val="0"/>
          <dgm:bulletEnabled val="1"/>
        </dgm:presLayoutVars>
      </dgm:prSet>
      <dgm:spPr/>
    </dgm:pt>
  </dgm:ptLst>
  <dgm:cxnLst>
    <dgm:cxn modelId="{B788E101-A926-4D27-9FD8-403C3AA5F05B}" srcId="{1C899F3C-338B-4622-958C-D5C9C5B01A42}" destId="{701A35A7-F55B-4D25-9AF7-78CA6338C0CA}" srcOrd="1" destOrd="0" parTransId="{90F49E6C-3426-4E35-8FF4-B50F59524538}" sibTransId="{7AF85ABD-79D6-43FC-AD7A-92BD454A38EC}"/>
    <dgm:cxn modelId="{7272DF18-D979-49C2-AEC8-C047C2CBC7B8}" srcId="{1C899F3C-338B-4622-958C-D5C9C5B01A42}" destId="{C4EC8931-DE90-4290-8347-6449B7F7061E}" srcOrd="2" destOrd="0" parTransId="{5D3AF195-9C9C-460E-9C9A-38EF34343FF1}" sibTransId="{F0586E8C-EA99-4DF6-9CA8-86DC34D183F2}"/>
    <dgm:cxn modelId="{84744622-7559-4473-84CC-DB505F804F36}" srcId="{432BD9AB-D746-48C0-A15A-DF8F18AFFA3E}" destId="{695A9F63-BE47-4EF5-8EB0-A91D77E6EB6B}" srcOrd="4" destOrd="0" parTransId="{80097599-284D-4E5F-A341-C3A3080776CE}" sibTransId="{988C4223-0EB3-46D3-8EB2-2D2CA4995D50}"/>
    <dgm:cxn modelId="{868EE127-D3BA-4E33-8060-85DFF07574D5}" type="presOf" srcId="{CD0E785B-6790-4067-B774-19D223653520}" destId="{404F2842-A346-4FC9-9230-3ADBED319AA9}" srcOrd="0" destOrd="3" presId="urn:microsoft.com/office/officeart/2005/8/layout/hList2"/>
    <dgm:cxn modelId="{D7A4BF32-9FE5-42E1-8A99-EA9ED5737C48}" type="presOf" srcId="{701A35A7-F55B-4D25-9AF7-78CA6338C0CA}" destId="{1D316447-8A39-4E2F-9B15-C884B92ABA64}" srcOrd="0" destOrd="1" presId="urn:microsoft.com/office/officeart/2005/8/layout/hList2"/>
    <dgm:cxn modelId="{6CF08434-1061-41E9-A3A1-DEBBE97A83A2}" srcId="{18141A3B-F6C2-48D4-A71D-AE24A3968619}" destId="{1C899F3C-338B-4622-958C-D5C9C5B01A42}" srcOrd="0" destOrd="0" parTransId="{68D22C7D-EA94-4AAE-B661-9E5C6177CD60}" sibTransId="{DD9FC653-F4B1-4734-97F6-2316BFAB7879}"/>
    <dgm:cxn modelId="{81BF6160-44C3-4144-83DF-340CFC1A9803}" type="presOf" srcId="{3C76BC4A-AE95-4338-94D0-CA2574CA0AB5}" destId="{404F2842-A346-4FC9-9230-3ADBED319AA9}" srcOrd="0" destOrd="1" presId="urn:microsoft.com/office/officeart/2005/8/layout/hList2"/>
    <dgm:cxn modelId="{1F4F4663-4527-4047-9C66-7895736F0B15}" type="presOf" srcId="{695A9F63-BE47-4EF5-8EB0-A91D77E6EB6B}" destId="{404F2842-A346-4FC9-9230-3ADBED319AA9}" srcOrd="0" destOrd="4" presId="urn:microsoft.com/office/officeart/2005/8/layout/hList2"/>
    <dgm:cxn modelId="{6B81E744-71D7-46EC-B34A-940305A90995}" srcId="{1C899F3C-338B-4622-958C-D5C9C5B01A42}" destId="{82877F49-430D-4312-9DAA-E3106DB34968}" srcOrd="0" destOrd="0" parTransId="{27833E46-0535-4E59-87FA-899C40CAC203}" sibTransId="{CBC35406-977B-4A5E-877D-A23F433444CD}"/>
    <dgm:cxn modelId="{93C73965-31DE-44C3-B7A2-2172FFBC29BE}" srcId="{432BD9AB-D746-48C0-A15A-DF8F18AFFA3E}" destId="{CD0E785B-6790-4067-B774-19D223653520}" srcOrd="3" destOrd="0" parTransId="{7E5836BE-3037-46F8-A1E6-B16614A10430}" sibTransId="{FBEFAE38-0A7A-48D8-BF73-A7342204D1E9}"/>
    <dgm:cxn modelId="{EA0E9646-31A1-478E-98F1-5D83AE117964}" type="presOf" srcId="{5667D10C-F2D0-4C64-A38F-A6B01F06C141}" destId="{404F2842-A346-4FC9-9230-3ADBED319AA9}" srcOrd="0" destOrd="2" presId="urn:microsoft.com/office/officeart/2005/8/layout/hList2"/>
    <dgm:cxn modelId="{2DC24A6A-EEC7-4735-82BF-229315537AD9}" type="presOf" srcId="{432BD9AB-D746-48C0-A15A-DF8F18AFFA3E}" destId="{0879E7BC-E783-4215-B6FC-9C98D6B6BA34}" srcOrd="0" destOrd="0" presId="urn:microsoft.com/office/officeart/2005/8/layout/hList2"/>
    <dgm:cxn modelId="{AB95FD4D-6174-4558-9F04-C34D46084F1F}" type="presOf" srcId="{1C899F3C-338B-4622-958C-D5C9C5B01A42}" destId="{39F2FB7F-4BD2-4F48-9A26-D437D662BB89}" srcOrd="0" destOrd="0" presId="urn:microsoft.com/office/officeart/2005/8/layout/hList2"/>
    <dgm:cxn modelId="{CCCD8150-8245-4105-ACB8-7E93B0091D0B}" type="presOf" srcId="{739F67D2-9670-497D-9ACC-841565058B12}" destId="{404F2842-A346-4FC9-9230-3ADBED319AA9}" srcOrd="0" destOrd="0" presId="urn:microsoft.com/office/officeart/2005/8/layout/hList2"/>
    <dgm:cxn modelId="{1D70FD79-1ACC-499E-97C8-22058143EB2A}" type="presOf" srcId="{C4EC8931-DE90-4290-8347-6449B7F7061E}" destId="{1D316447-8A39-4E2F-9B15-C884B92ABA64}" srcOrd="0" destOrd="2" presId="urn:microsoft.com/office/officeart/2005/8/layout/hList2"/>
    <dgm:cxn modelId="{67530884-10FB-4997-A012-5E84C5436029}" type="presOf" srcId="{18141A3B-F6C2-48D4-A71D-AE24A3968619}" destId="{1A18BEF5-213F-4A55-9707-D28370BEEF77}" srcOrd="0" destOrd="0" presId="urn:microsoft.com/office/officeart/2005/8/layout/hList2"/>
    <dgm:cxn modelId="{7F928186-CCDE-4C21-A73A-F7772C2BDE4F}" type="presOf" srcId="{82877F49-430D-4312-9DAA-E3106DB34968}" destId="{1D316447-8A39-4E2F-9B15-C884B92ABA64}" srcOrd="0" destOrd="0" presId="urn:microsoft.com/office/officeart/2005/8/layout/hList2"/>
    <dgm:cxn modelId="{5C81B391-0A4C-4758-89F5-7E2096B96BE5}" srcId="{18141A3B-F6C2-48D4-A71D-AE24A3968619}" destId="{432BD9AB-D746-48C0-A15A-DF8F18AFFA3E}" srcOrd="1" destOrd="0" parTransId="{88841EBA-8B9D-4B55-AE2B-6A022846F0FE}" sibTransId="{0338723F-31C6-456E-9CEC-FFE0D539DB97}"/>
    <dgm:cxn modelId="{76419993-D6BA-434E-891B-8B340649CF43}" srcId="{432BD9AB-D746-48C0-A15A-DF8F18AFFA3E}" destId="{739F67D2-9670-497D-9ACC-841565058B12}" srcOrd="0" destOrd="0" parTransId="{4761DFE4-EB4F-484F-86C8-C17D628986EA}" sibTransId="{29EBC050-F7C3-4650-A4D2-826971D35D00}"/>
    <dgm:cxn modelId="{AA868C98-908E-4A27-A4A4-3FE22F9796B4}" srcId="{1C899F3C-338B-4622-958C-D5C9C5B01A42}" destId="{462BA703-234C-4780-9C53-81F3BF1150B9}" srcOrd="4" destOrd="0" parTransId="{2AB42194-5A4C-4CCE-B66D-D1731E098AF9}" sibTransId="{3E0BF212-6EDD-4507-9CAE-3BA0930E607E}"/>
    <dgm:cxn modelId="{33EEDDC2-B45D-4CB6-AEDE-1F589E49DB5F}" type="presOf" srcId="{7780D34E-1B62-4BC9-9CA6-6672C9D14F99}" destId="{1D316447-8A39-4E2F-9B15-C884B92ABA64}" srcOrd="0" destOrd="3" presId="urn:microsoft.com/office/officeart/2005/8/layout/hList2"/>
    <dgm:cxn modelId="{6C73FCC9-7036-41FE-9453-43828A3B2231}" srcId="{432BD9AB-D746-48C0-A15A-DF8F18AFFA3E}" destId="{3C76BC4A-AE95-4338-94D0-CA2574CA0AB5}" srcOrd="1" destOrd="0" parTransId="{8E0ABA45-7029-4183-B78F-C9C4755F64F4}" sibTransId="{46477461-711E-42A1-AF34-3DCE8520B09A}"/>
    <dgm:cxn modelId="{246DE3CD-76E3-4893-9F02-7DAAF2641C2A}" type="presOf" srcId="{462BA703-234C-4780-9C53-81F3BF1150B9}" destId="{1D316447-8A39-4E2F-9B15-C884B92ABA64}" srcOrd="0" destOrd="4" presId="urn:microsoft.com/office/officeart/2005/8/layout/hList2"/>
    <dgm:cxn modelId="{E6DDF1F6-49F4-48F0-B29B-BF5A463D5139}" srcId="{1C899F3C-338B-4622-958C-D5C9C5B01A42}" destId="{7780D34E-1B62-4BC9-9CA6-6672C9D14F99}" srcOrd="3" destOrd="0" parTransId="{D3A47E35-2831-4310-B51D-C7DA7A0CC71C}" sibTransId="{5180AB29-A607-433C-BE97-7216488324B2}"/>
    <dgm:cxn modelId="{71F84EF7-0313-454D-8541-52245802D601}" srcId="{432BD9AB-D746-48C0-A15A-DF8F18AFFA3E}" destId="{5667D10C-F2D0-4C64-A38F-A6B01F06C141}" srcOrd="2" destOrd="0" parTransId="{3E75EA50-76C8-4BAC-B8AB-BE4D2CB7D3C4}" sibTransId="{0A6B38E4-A353-47B9-91A3-9FE6EEB8F7A0}"/>
    <dgm:cxn modelId="{675FFE42-ED5D-4C38-B912-DF80374B90B2}" type="presParOf" srcId="{1A18BEF5-213F-4A55-9707-D28370BEEF77}" destId="{69A48F79-C389-41D6-B2E3-BCA8671F3741}" srcOrd="0" destOrd="0" presId="urn:microsoft.com/office/officeart/2005/8/layout/hList2"/>
    <dgm:cxn modelId="{2848BE04-984F-4D67-B073-1B5214E4BA4B}" type="presParOf" srcId="{69A48F79-C389-41D6-B2E3-BCA8671F3741}" destId="{C8CE3193-E9BA-4205-B9E2-DF1DD556D205}" srcOrd="0" destOrd="0" presId="urn:microsoft.com/office/officeart/2005/8/layout/hList2"/>
    <dgm:cxn modelId="{1B4B681D-93CE-4552-84D4-B75AB8C2BF5E}" type="presParOf" srcId="{69A48F79-C389-41D6-B2E3-BCA8671F3741}" destId="{1D316447-8A39-4E2F-9B15-C884B92ABA64}" srcOrd="1" destOrd="0" presId="urn:microsoft.com/office/officeart/2005/8/layout/hList2"/>
    <dgm:cxn modelId="{E97C57F7-0CA1-4296-98AB-B67C2535E721}" type="presParOf" srcId="{69A48F79-C389-41D6-B2E3-BCA8671F3741}" destId="{39F2FB7F-4BD2-4F48-9A26-D437D662BB89}" srcOrd="2" destOrd="0" presId="urn:microsoft.com/office/officeart/2005/8/layout/hList2"/>
    <dgm:cxn modelId="{085F2AFE-758C-4CC5-BAFC-A1D61442E5B4}" type="presParOf" srcId="{1A18BEF5-213F-4A55-9707-D28370BEEF77}" destId="{242584C4-0F58-4168-9213-490707F7CAB3}" srcOrd="1" destOrd="0" presId="urn:microsoft.com/office/officeart/2005/8/layout/hList2"/>
    <dgm:cxn modelId="{CA6B630C-B2CD-4E8A-8C88-306C0F047924}" type="presParOf" srcId="{1A18BEF5-213F-4A55-9707-D28370BEEF77}" destId="{D3AEDEF2-6A98-47C9-A588-FC0952CB10A8}" srcOrd="2" destOrd="0" presId="urn:microsoft.com/office/officeart/2005/8/layout/hList2"/>
    <dgm:cxn modelId="{22316031-05CD-4762-8EBD-83306E56C583}" type="presParOf" srcId="{D3AEDEF2-6A98-47C9-A588-FC0952CB10A8}" destId="{342A7850-E197-49BC-859E-4BE21AC415FF}" srcOrd="0" destOrd="0" presId="urn:microsoft.com/office/officeart/2005/8/layout/hList2"/>
    <dgm:cxn modelId="{F02744E9-C7C2-404C-A0DC-A8FFC8E38E91}" type="presParOf" srcId="{D3AEDEF2-6A98-47C9-A588-FC0952CB10A8}" destId="{404F2842-A346-4FC9-9230-3ADBED319AA9}" srcOrd="1" destOrd="0" presId="urn:microsoft.com/office/officeart/2005/8/layout/hList2"/>
    <dgm:cxn modelId="{313CB2DF-58F9-4387-9224-C06AFF18AC36}" type="presParOf" srcId="{D3AEDEF2-6A98-47C9-A588-FC0952CB10A8}" destId="{0879E7BC-E783-4215-B6FC-9C98D6B6BA3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9DBF8-591A-4DDC-AA22-191305F267F5}">
      <dsp:nvSpPr>
        <dsp:cNvPr id="0" name=""/>
        <dsp:cNvSpPr/>
      </dsp:nvSpPr>
      <dsp:spPr>
        <a:xfrm>
          <a:off x="-5230658" y="-801145"/>
          <a:ext cx="6228721" cy="6228721"/>
        </a:xfrm>
        <a:prstGeom prst="blockArc">
          <a:avLst>
            <a:gd name="adj1" fmla="val 18900000"/>
            <a:gd name="adj2" fmla="val 2700000"/>
            <a:gd name="adj3" fmla="val 347"/>
          </a:avLst>
        </a:prstGeom>
        <a:noFill/>
        <a:ln w="25400" cap="flat" cmpd="sng" algn="ctr">
          <a:solidFill>
            <a:srgbClr val="404040"/>
          </a:solidFill>
          <a:prstDash val="solid"/>
        </a:ln>
        <a:effectLst/>
      </dsp:spPr>
      <dsp:style>
        <a:lnRef idx="2">
          <a:scrgbClr r="0" g="0" b="0"/>
        </a:lnRef>
        <a:fillRef idx="0">
          <a:scrgbClr r="0" g="0" b="0"/>
        </a:fillRef>
        <a:effectRef idx="0">
          <a:scrgbClr r="0" g="0" b="0"/>
        </a:effectRef>
        <a:fontRef idx="minor"/>
      </dsp:style>
    </dsp:sp>
    <dsp:sp modelId="{61C450C5-3848-4D6E-98D4-0AE459FB0380}">
      <dsp:nvSpPr>
        <dsp:cNvPr id="0" name=""/>
        <dsp:cNvSpPr/>
      </dsp:nvSpPr>
      <dsp:spPr>
        <a:xfrm>
          <a:off x="522561" y="355679"/>
          <a:ext cx="7874535" cy="711729"/>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936"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solidFill>
                <a:srgbClr val="404040"/>
              </a:solidFill>
            </a:rPr>
            <a:t>Approach to GST Annual Return</a:t>
          </a:r>
        </a:p>
      </dsp:txBody>
      <dsp:txXfrm>
        <a:off x="522561" y="355679"/>
        <a:ext cx="7874535" cy="711729"/>
      </dsp:txXfrm>
    </dsp:sp>
    <dsp:sp modelId="{3F1257FF-B921-4CF8-92BE-074791682883}">
      <dsp:nvSpPr>
        <dsp:cNvPr id="0" name=""/>
        <dsp:cNvSpPr/>
      </dsp:nvSpPr>
      <dsp:spPr>
        <a:xfrm>
          <a:off x="77730" y="266713"/>
          <a:ext cx="889662" cy="889662"/>
        </a:xfrm>
        <a:prstGeom prst="ellipse">
          <a:avLst/>
        </a:prstGeom>
        <a:solidFill>
          <a:schemeClr val="accent1"/>
        </a:solidFill>
        <a:ln w="25400" cap="flat" cmpd="sng" algn="ctr">
          <a:solidFill>
            <a:srgbClr val="02A5E2"/>
          </a:solidFill>
          <a:prstDash val="solid"/>
        </a:ln>
        <a:effectLst/>
      </dsp:spPr>
      <dsp:style>
        <a:lnRef idx="2">
          <a:scrgbClr r="0" g="0" b="0"/>
        </a:lnRef>
        <a:fillRef idx="1">
          <a:scrgbClr r="0" g="0" b="0"/>
        </a:fillRef>
        <a:effectRef idx="0">
          <a:scrgbClr r="0" g="0" b="0"/>
        </a:effectRef>
        <a:fontRef idx="minor"/>
      </dsp:style>
    </dsp:sp>
    <dsp:sp modelId="{8AFC701C-63D0-49CF-8693-5D258ABCC2B2}">
      <dsp:nvSpPr>
        <dsp:cNvPr id="0" name=""/>
        <dsp:cNvSpPr/>
      </dsp:nvSpPr>
      <dsp:spPr>
        <a:xfrm>
          <a:off x="930612" y="1423459"/>
          <a:ext cx="7466484" cy="711729"/>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936"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solidFill>
                <a:srgbClr val="404040"/>
              </a:solidFill>
            </a:rPr>
            <a:t>GST Annual return &amp; Issues</a:t>
          </a:r>
        </a:p>
      </dsp:txBody>
      <dsp:txXfrm>
        <a:off x="930612" y="1423459"/>
        <a:ext cx="7466484" cy="711729"/>
      </dsp:txXfrm>
    </dsp:sp>
    <dsp:sp modelId="{E37D849D-972F-43A0-83DB-6CBD88FF70E3}">
      <dsp:nvSpPr>
        <dsp:cNvPr id="0" name=""/>
        <dsp:cNvSpPr/>
      </dsp:nvSpPr>
      <dsp:spPr>
        <a:xfrm>
          <a:off x="485781" y="1334493"/>
          <a:ext cx="889662" cy="889662"/>
        </a:xfrm>
        <a:prstGeom prst="ellipse">
          <a:avLst/>
        </a:prstGeom>
        <a:solidFill>
          <a:schemeClr val="accent1"/>
        </a:solidFill>
        <a:ln w="25400" cap="flat" cmpd="sng" algn="ctr">
          <a:solidFill>
            <a:srgbClr val="02A5E2"/>
          </a:solidFill>
          <a:prstDash val="solid"/>
        </a:ln>
        <a:effectLst/>
      </dsp:spPr>
      <dsp:style>
        <a:lnRef idx="2">
          <a:scrgbClr r="0" g="0" b="0"/>
        </a:lnRef>
        <a:fillRef idx="1">
          <a:scrgbClr r="0" g="0" b="0"/>
        </a:fillRef>
        <a:effectRef idx="0">
          <a:scrgbClr r="0" g="0" b="0"/>
        </a:effectRef>
        <a:fontRef idx="minor"/>
      </dsp:style>
    </dsp:sp>
    <dsp:sp modelId="{B11EB1BB-6F88-4BAF-A262-2052A7866382}">
      <dsp:nvSpPr>
        <dsp:cNvPr id="0" name=""/>
        <dsp:cNvSpPr/>
      </dsp:nvSpPr>
      <dsp:spPr>
        <a:xfrm>
          <a:off x="930612" y="2491240"/>
          <a:ext cx="7466484" cy="711729"/>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936"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solidFill>
                <a:srgbClr val="404040"/>
              </a:solidFill>
            </a:rPr>
            <a:t>Key action points for FY 2017-18</a:t>
          </a:r>
        </a:p>
      </dsp:txBody>
      <dsp:txXfrm>
        <a:off x="930612" y="2491240"/>
        <a:ext cx="7466484" cy="711729"/>
      </dsp:txXfrm>
    </dsp:sp>
    <dsp:sp modelId="{FDC371B2-59AA-4627-8B52-460D6ED06F9F}">
      <dsp:nvSpPr>
        <dsp:cNvPr id="0" name=""/>
        <dsp:cNvSpPr/>
      </dsp:nvSpPr>
      <dsp:spPr>
        <a:xfrm>
          <a:off x="485781" y="2402273"/>
          <a:ext cx="889662" cy="889662"/>
        </a:xfrm>
        <a:prstGeom prst="ellipse">
          <a:avLst/>
        </a:prstGeom>
        <a:solidFill>
          <a:schemeClr val="accent1"/>
        </a:solidFill>
        <a:ln w="25400" cap="flat" cmpd="sng" algn="ctr">
          <a:solidFill>
            <a:srgbClr val="02A5E2"/>
          </a:solidFill>
          <a:prstDash val="solid"/>
        </a:ln>
        <a:effectLst/>
      </dsp:spPr>
      <dsp:style>
        <a:lnRef idx="2">
          <a:scrgbClr r="0" g="0" b="0"/>
        </a:lnRef>
        <a:fillRef idx="1">
          <a:scrgbClr r="0" g="0" b="0"/>
        </a:fillRef>
        <a:effectRef idx="0">
          <a:scrgbClr r="0" g="0" b="0"/>
        </a:effectRef>
        <a:fontRef idx="minor"/>
      </dsp:style>
    </dsp:sp>
    <dsp:sp modelId="{03846CE0-68F9-46CB-9818-7143A71BC72E}">
      <dsp:nvSpPr>
        <dsp:cNvPr id="0" name=""/>
        <dsp:cNvSpPr/>
      </dsp:nvSpPr>
      <dsp:spPr>
        <a:xfrm>
          <a:off x="522561" y="3559020"/>
          <a:ext cx="7874535" cy="711729"/>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936" tIns="35560" rIns="35560" bIns="35560" numCol="1" spcCol="1270" anchor="ctr" anchorCtr="0">
          <a:noAutofit/>
        </a:bodyPr>
        <a:lstStyle/>
        <a:p>
          <a:pPr marL="0" lvl="0" indent="0" algn="l" defTabSz="622300">
            <a:lnSpc>
              <a:spcPct val="90000"/>
            </a:lnSpc>
            <a:spcBef>
              <a:spcPct val="0"/>
            </a:spcBef>
            <a:spcAft>
              <a:spcPct val="35000"/>
            </a:spcAft>
            <a:buNone/>
          </a:pPr>
          <a:r>
            <a:rPr lang="en-IN" sz="1400" kern="1200" dirty="0">
              <a:solidFill>
                <a:srgbClr val="404040"/>
              </a:solidFill>
            </a:rPr>
            <a:t>GSTR 2A reconciliation, Tax summary, DRC-03 - Payment for additional liability</a:t>
          </a:r>
        </a:p>
      </dsp:txBody>
      <dsp:txXfrm>
        <a:off x="522561" y="3559020"/>
        <a:ext cx="7874535" cy="711729"/>
      </dsp:txXfrm>
    </dsp:sp>
    <dsp:sp modelId="{D4475B2B-9385-465F-BF8E-EDCD6BD14B65}">
      <dsp:nvSpPr>
        <dsp:cNvPr id="0" name=""/>
        <dsp:cNvSpPr/>
      </dsp:nvSpPr>
      <dsp:spPr>
        <a:xfrm>
          <a:off x="77730" y="3470053"/>
          <a:ext cx="889662" cy="889662"/>
        </a:xfrm>
        <a:prstGeom prst="ellipse">
          <a:avLst/>
        </a:prstGeom>
        <a:solidFill>
          <a:schemeClr val="accent1"/>
        </a:solidFill>
        <a:ln w="25400" cap="flat" cmpd="sng" algn="ctr">
          <a:solidFill>
            <a:srgbClr val="02A5E2"/>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7118-C917-411D-89B3-3A7B11F9A32F}">
      <dsp:nvSpPr>
        <dsp:cNvPr id="0" name=""/>
        <dsp:cNvSpPr/>
      </dsp:nvSpPr>
      <dsp:spPr>
        <a:xfrm>
          <a:off x="3124" y="0"/>
          <a:ext cx="8458299" cy="311035"/>
        </a:xfrm>
        <a:prstGeom prst="roundRect">
          <a:avLst>
            <a:gd name="adj" fmla="val 10000"/>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dirty="0">
              <a:latin typeface="Trebuchet MS" panose="020B0603020202020204" pitchFamily="34" charset="0"/>
              <a:ea typeface="+mn-ea"/>
              <a:cs typeface="+mn-cs"/>
            </a:rPr>
            <a:t>CORPORATE</a:t>
          </a:r>
          <a:r>
            <a:rPr lang="en-US" sz="1400" kern="1200" dirty="0">
              <a:latin typeface="Trebuchet MS" panose="020B0603020202020204" pitchFamily="34" charset="0"/>
            </a:rPr>
            <a:t> </a:t>
          </a:r>
          <a:r>
            <a:rPr lang="en-US" sz="1000" kern="0" dirty="0">
              <a:latin typeface="Trebuchet MS" panose="020B0603020202020204" pitchFamily="34" charset="0"/>
              <a:ea typeface="+mn-ea"/>
              <a:cs typeface="+mn-cs"/>
            </a:rPr>
            <a:t>BOOKS OF ACCOUNTS</a:t>
          </a:r>
        </a:p>
      </dsp:txBody>
      <dsp:txXfrm>
        <a:off x="12234" y="9110"/>
        <a:ext cx="8440079" cy="292815"/>
      </dsp:txXfrm>
    </dsp:sp>
    <dsp:sp modelId="{6780DCBB-226E-448A-850D-E9E65F11D22F}">
      <dsp:nvSpPr>
        <dsp:cNvPr id="0" name=""/>
        <dsp:cNvSpPr/>
      </dsp:nvSpPr>
      <dsp:spPr>
        <a:xfrm>
          <a:off x="0" y="390093"/>
          <a:ext cx="4143917"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dirty="0">
              <a:solidFill>
                <a:schemeClr val="tx1"/>
              </a:solidFill>
              <a:latin typeface="Trebuchet MS" panose="020B0603020202020204" pitchFamily="34" charset="0"/>
              <a:ea typeface="+mn-ea"/>
              <a:cs typeface="+mn-cs"/>
            </a:rPr>
            <a:t>FINANCIAL STATEMENTS</a:t>
          </a:r>
        </a:p>
      </dsp:txBody>
      <dsp:txXfrm>
        <a:off x="9110" y="399203"/>
        <a:ext cx="4125697" cy="292815"/>
      </dsp:txXfrm>
    </dsp:sp>
    <dsp:sp modelId="{CCAB486B-1FAA-44CB-A389-6937C4417745}">
      <dsp:nvSpPr>
        <dsp:cNvPr id="0" name=""/>
        <dsp:cNvSpPr/>
      </dsp:nvSpPr>
      <dsp:spPr>
        <a:xfrm>
          <a:off x="3124" y="814631"/>
          <a:ext cx="2029342"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dirty="0">
              <a:solidFill>
                <a:schemeClr val="tx1"/>
              </a:solidFill>
              <a:latin typeface="Trebuchet MS" panose="020B0603020202020204" pitchFamily="34" charset="0"/>
              <a:ea typeface="+mn-ea"/>
              <a:cs typeface="+mn-cs"/>
            </a:rPr>
            <a:t>Consolidated Profit &amp; Loss Account</a:t>
          </a:r>
        </a:p>
      </dsp:txBody>
      <dsp:txXfrm>
        <a:off x="12234" y="823741"/>
        <a:ext cx="2011122" cy="292815"/>
      </dsp:txXfrm>
    </dsp:sp>
    <dsp:sp modelId="{D6EF113D-6621-4CA2-B583-1CF9DD7FFFC2}">
      <dsp:nvSpPr>
        <dsp:cNvPr id="0" name=""/>
        <dsp:cNvSpPr/>
      </dsp:nvSpPr>
      <dsp:spPr>
        <a:xfrm>
          <a:off x="3124" y="1221835"/>
          <a:ext cx="2029342"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dirty="0">
              <a:solidFill>
                <a:schemeClr val="tx1"/>
              </a:solidFill>
              <a:latin typeface="Trebuchet MS" panose="020B0603020202020204" pitchFamily="34" charset="0"/>
              <a:ea typeface="+mn-ea"/>
              <a:cs typeface="+mn-cs"/>
            </a:rPr>
            <a:t>State wise P&amp;L Account</a:t>
          </a:r>
        </a:p>
      </dsp:txBody>
      <dsp:txXfrm>
        <a:off x="12234" y="1230945"/>
        <a:ext cx="2011122" cy="292815"/>
      </dsp:txXfrm>
    </dsp:sp>
    <dsp:sp modelId="{1C9A6009-C712-427B-AD35-EBB1C48039D8}">
      <dsp:nvSpPr>
        <dsp:cNvPr id="0" name=""/>
        <dsp:cNvSpPr/>
      </dsp:nvSpPr>
      <dsp:spPr>
        <a:xfrm>
          <a:off x="2117699" y="814631"/>
          <a:ext cx="2029342"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dirty="0">
              <a:solidFill>
                <a:schemeClr val="tx1"/>
              </a:solidFill>
              <a:latin typeface="Trebuchet MS" panose="020B0603020202020204" pitchFamily="34" charset="0"/>
              <a:ea typeface="+mn-ea"/>
              <a:cs typeface="+mn-cs"/>
            </a:rPr>
            <a:t>Consolidated Balance Sheet</a:t>
          </a:r>
        </a:p>
      </dsp:txBody>
      <dsp:txXfrm>
        <a:off x="2126809" y="823741"/>
        <a:ext cx="2011122" cy="292815"/>
      </dsp:txXfrm>
    </dsp:sp>
    <dsp:sp modelId="{2458B40C-50C4-460C-A254-E592A5DB4937}">
      <dsp:nvSpPr>
        <dsp:cNvPr id="0" name=""/>
        <dsp:cNvSpPr/>
      </dsp:nvSpPr>
      <dsp:spPr>
        <a:xfrm>
          <a:off x="2117699" y="1221835"/>
          <a:ext cx="2029342"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a:solidFill>
                <a:schemeClr val="tx1"/>
              </a:solidFill>
              <a:latin typeface="Trebuchet MS" panose="020B0603020202020204" pitchFamily="34" charset="0"/>
              <a:ea typeface="+mn-ea"/>
              <a:cs typeface="+mn-cs"/>
            </a:rPr>
            <a:t>State wise balances</a:t>
          </a:r>
          <a:endParaRPr lang="en-US" sz="1000" kern="0" dirty="0">
            <a:solidFill>
              <a:schemeClr val="tx1"/>
            </a:solidFill>
            <a:latin typeface="Trebuchet MS" panose="020B0603020202020204" pitchFamily="34" charset="0"/>
            <a:ea typeface="+mn-ea"/>
            <a:cs typeface="+mn-cs"/>
          </a:endParaRPr>
        </a:p>
      </dsp:txBody>
      <dsp:txXfrm>
        <a:off x="2126809" y="1230945"/>
        <a:ext cx="2011122" cy="292815"/>
      </dsp:txXfrm>
    </dsp:sp>
    <dsp:sp modelId="{00A77066-5689-48C2-8E51-03E5437984EF}">
      <dsp:nvSpPr>
        <dsp:cNvPr id="0" name=""/>
        <dsp:cNvSpPr/>
      </dsp:nvSpPr>
      <dsp:spPr>
        <a:xfrm>
          <a:off x="4317506" y="407427"/>
          <a:ext cx="4143917"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dirty="0">
              <a:solidFill>
                <a:schemeClr val="tx1"/>
              </a:solidFill>
              <a:latin typeface="Trebuchet MS" panose="020B0603020202020204" pitchFamily="34" charset="0"/>
              <a:ea typeface="+mn-ea"/>
              <a:cs typeface="+mn-cs"/>
            </a:rPr>
            <a:t>ACCOUNTING LEDGERS</a:t>
          </a:r>
        </a:p>
      </dsp:txBody>
      <dsp:txXfrm>
        <a:off x="4326616" y="416537"/>
        <a:ext cx="4125697" cy="292815"/>
      </dsp:txXfrm>
    </dsp:sp>
    <dsp:sp modelId="{98A12539-980A-4B8E-81A8-9801E9B0215F}">
      <dsp:nvSpPr>
        <dsp:cNvPr id="0" name=""/>
        <dsp:cNvSpPr/>
      </dsp:nvSpPr>
      <dsp:spPr>
        <a:xfrm>
          <a:off x="4317506" y="814631"/>
          <a:ext cx="2029342"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dirty="0">
              <a:solidFill>
                <a:schemeClr val="tx1"/>
              </a:solidFill>
              <a:latin typeface="Trebuchet MS" panose="020B0603020202020204" pitchFamily="34" charset="0"/>
              <a:ea typeface="+mn-ea"/>
              <a:cs typeface="+mn-cs"/>
            </a:rPr>
            <a:t>Consolidated Income Ledgers</a:t>
          </a:r>
        </a:p>
      </dsp:txBody>
      <dsp:txXfrm>
        <a:off x="4326616" y="823741"/>
        <a:ext cx="2011122" cy="292815"/>
      </dsp:txXfrm>
    </dsp:sp>
    <dsp:sp modelId="{F165CADA-F8DC-45A6-8DA2-D0C817EDD231}">
      <dsp:nvSpPr>
        <dsp:cNvPr id="0" name=""/>
        <dsp:cNvSpPr/>
      </dsp:nvSpPr>
      <dsp:spPr>
        <a:xfrm>
          <a:off x="4317506" y="1221835"/>
          <a:ext cx="2029342"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a:solidFill>
                <a:schemeClr val="tx1"/>
              </a:solidFill>
              <a:latin typeface="Trebuchet MS" panose="020B0603020202020204" pitchFamily="34" charset="0"/>
              <a:ea typeface="+mn-ea"/>
              <a:cs typeface="+mn-cs"/>
            </a:rPr>
            <a:t>State wise Income Ledgers</a:t>
          </a:r>
          <a:endParaRPr lang="en-US" sz="1000" kern="0" dirty="0">
            <a:solidFill>
              <a:schemeClr val="tx1"/>
            </a:solidFill>
            <a:latin typeface="Trebuchet MS" panose="020B0603020202020204" pitchFamily="34" charset="0"/>
            <a:ea typeface="+mn-ea"/>
            <a:cs typeface="+mn-cs"/>
          </a:endParaRPr>
        </a:p>
      </dsp:txBody>
      <dsp:txXfrm>
        <a:off x="4326616" y="1230945"/>
        <a:ext cx="2011122" cy="292815"/>
      </dsp:txXfrm>
    </dsp:sp>
    <dsp:sp modelId="{27653772-E67B-489D-8EC0-27BF4E9E3699}">
      <dsp:nvSpPr>
        <dsp:cNvPr id="0" name=""/>
        <dsp:cNvSpPr/>
      </dsp:nvSpPr>
      <dsp:spPr>
        <a:xfrm>
          <a:off x="6432081" y="814631"/>
          <a:ext cx="2029342"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a:solidFill>
                <a:schemeClr val="tx1"/>
              </a:solidFill>
              <a:latin typeface="Trebuchet MS" panose="020B0603020202020204" pitchFamily="34" charset="0"/>
              <a:ea typeface="+mn-ea"/>
              <a:cs typeface="+mn-cs"/>
            </a:rPr>
            <a:t>Consolidated Expense Ledgers</a:t>
          </a:r>
          <a:endParaRPr lang="en-US" sz="1000" kern="0" dirty="0">
            <a:solidFill>
              <a:schemeClr val="tx1"/>
            </a:solidFill>
            <a:latin typeface="Trebuchet MS" panose="020B0603020202020204" pitchFamily="34" charset="0"/>
            <a:ea typeface="+mn-ea"/>
            <a:cs typeface="+mn-cs"/>
          </a:endParaRPr>
        </a:p>
      </dsp:txBody>
      <dsp:txXfrm>
        <a:off x="6441191" y="823741"/>
        <a:ext cx="2011122" cy="292815"/>
      </dsp:txXfrm>
    </dsp:sp>
    <dsp:sp modelId="{01658547-529B-4271-A49E-DF3805FAF209}">
      <dsp:nvSpPr>
        <dsp:cNvPr id="0" name=""/>
        <dsp:cNvSpPr/>
      </dsp:nvSpPr>
      <dsp:spPr>
        <a:xfrm>
          <a:off x="6432081" y="1221835"/>
          <a:ext cx="2029342" cy="31103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rtl="0" eaLnBrk="1" latinLnBrk="0" hangingPunct="1">
            <a:lnSpc>
              <a:spcPct val="90000"/>
            </a:lnSpc>
            <a:spcBef>
              <a:spcPct val="0"/>
            </a:spcBef>
            <a:spcAft>
              <a:spcPct val="35000"/>
            </a:spcAft>
            <a:buNone/>
          </a:pPr>
          <a:r>
            <a:rPr lang="en-US" sz="1000" kern="0">
              <a:solidFill>
                <a:schemeClr val="tx1"/>
              </a:solidFill>
              <a:latin typeface="Trebuchet MS" panose="020B0603020202020204" pitchFamily="34" charset="0"/>
              <a:ea typeface="+mn-ea"/>
              <a:cs typeface="+mn-cs"/>
            </a:rPr>
            <a:t>State wise Expense Ledgers</a:t>
          </a:r>
          <a:endParaRPr lang="en-US" sz="1000" kern="0" dirty="0">
            <a:solidFill>
              <a:schemeClr val="tx1"/>
            </a:solidFill>
            <a:latin typeface="Trebuchet MS" panose="020B0603020202020204" pitchFamily="34" charset="0"/>
            <a:ea typeface="+mn-ea"/>
            <a:cs typeface="+mn-cs"/>
          </a:endParaRPr>
        </a:p>
      </dsp:txBody>
      <dsp:txXfrm>
        <a:off x="6441191" y="1230945"/>
        <a:ext cx="2011122" cy="292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2FB7F-4BD2-4F48-9A26-D437D662BB89}">
      <dsp:nvSpPr>
        <dsp:cNvPr id="0" name=""/>
        <dsp:cNvSpPr/>
      </dsp:nvSpPr>
      <dsp:spPr>
        <a:xfrm rot="16200000">
          <a:off x="-1149220" y="2005013"/>
          <a:ext cx="2982007" cy="58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5221" bIns="0" numCol="1" spcCol="1270" anchor="t" anchorCtr="0">
          <a:noAutofit/>
        </a:bodyPr>
        <a:lstStyle/>
        <a:p>
          <a:pPr marL="0" lvl="0" indent="0" algn="r" defTabSz="1066800">
            <a:lnSpc>
              <a:spcPct val="90000"/>
            </a:lnSpc>
            <a:spcBef>
              <a:spcPct val="0"/>
            </a:spcBef>
            <a:spcAft>
              <a:spcPct val="35000"/>
            </a:spcAft>
            <a:buClr>
              <a:srgbClr val="ED1A3B"/>
            </a:buClr>
            <a:buSzPct val="80000"/>
            <a:buFont typeface="Arial" panose="020B0604020202020204" pitchFamily="34" charset="0"/>
            <a:buNone/>
          </a:pPr>
          <a:r>
            <a:rPr lang="en-IN" sz="2400" kern="1200" dirty="0"/>
            <a:t>Outward Supplies</a:t>
          </a:r>
        </a:p>
      </dsp:txBody>
      <dsp:txXfrm>
        <a:off x="-1149220" y="2005013"/>
        <a:ext cx="2982007" cy="584187"/>
      </dsp:txXfrm>
    </dsp:sp>
    <dsp:sp modelId="{1D316447-8A39-4E2F-9B15-C884B92ABA64}">
      <dsp:nvSpPr>
        <dsp:cNvPr id="0" name=""/>
        <dsp:cNvSpPr/>
      </dsp:nvSpPr>
      <dsp:spPr>
        <a:xfrm>
          <a:off x="633877" y="806103"/>
          <a:ext cx="2909872" cy="29820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515221" rIns="120904" bIns="120904" numCol="1" spcCol="1270" anchor="t" anchorCtr="0">
          <a:noAutofit/>
        </a:bodyPr>
        <a:lstStyle/>
        <a:p>
          <a:pPr marL="114300" lvl="1" indent="-114300" algn="l" defTabSz="577850">
            <a:lnSpc>
              <a:spcPct val="90000"/>
            </a:lnSpc>
            <a:spcBef>
              <a:spcPct val="0"/>
            </a:spcBef>
            <a:spcAft>
              <a:spcPct val="15000"/>
            </a:spcAft>
            <a:buClr>
              <a:srgbClr val="ED1A3B"/>
            </a:buClr>
            <a:buSzPct val="80000"/>
            <a:buFont typeface="Arial" panose="020B0604020202020204" pitchFamily="34" charset="0"/>
            <a:buChar char="•"/>
          </a:pPr>
          <a:r>
            <a:rPr lang="en-US" sz="1300" b="1" kern="1200" dirty="0">
              <a:latin typeface="Trebuchet MS" panose="020B0603020202020204" pitchFamily="34" charset="0"/>
            </a:rPr>
            <a:t>GSTR-1, GSTR-3B and books of accounts (Outward supplies register)</a:t>
          </a:r>
          <a:endParaRPr lang="en-IN" sz="1300" kern="1200" dirty="0"/>
        </a:p>
        <a:p>
          <a:pPr marL="114300" lvl="1" indent="-114300" algn="l" defTabSz="577850">
            <a:lnSpc>
              <a:spcPct val="90000"/>
            </a:lnSpc>
            <a:spcBef>
              <a:spcPct val="0"/>
            </a:spcBef>
            <a:spcAft>
              <a:spcPct val="15000"/>
            </a:spcAft>
            <a:buClr>
              <a:srgbClr val="ED1A3B"/>
            </a:buClr>
            <a:buSzPct val="80000"/>
            <a:buFont typeface="Arial" panose="020B0604020202020204" pitchFamily="34" charset="0"/>
            <a:buChar char="•"/>
          </a:pPr>
          <a:endParaRPr lang="en-IN" sz="1300" b="1" kern="1200" dirty="0">
            <a:latin typeface="Trebuchet MS" panose="020B0603020202020204" pitchFamily="34" charset="0"/>
          </a:endParaRPr>
        </a:p>
        <a:p>
          <a:pPr marL="114300" lvl="1" indent="-114300" algn="l" defTabSz="577850">
            <a:lnSpc>
              <a:spcPct val="90000"/>
            </a:lnSpc>
            <a:spcBef>
              <a:spcPct val="0"/>
            </a:spcBef>
            <a:spcAft>
              <a:spcPct val="15000"/>
            </a:spcAft>
            <a:buChar char="•"/>
          </a:pPr>
          <a:r>
            <a:rPr lang="en-IN" sz="1300" b="1" kern="1200" dirty="0">
              <a:latin typeface="Trebuchet MS" panose="020B0603020202020204" pitchFamily="34" charset="0"/>
            </a:rPr>
            <a:t>Adjustments to the turnover (unbilled revenue, unadjusted advances, debit/credit notes)</a:t>
          </a:r>
        </a:p>
        <a:p>
          <a:pPr marL="114300" lvl="1" indent="-114300" algn="l" defTabSz="577850">
            <a:lnSpc>
              <a:spcPct val="90000"/>
            </a:lnSpc>
            <a:spcBef>
              <a:spcPct val="0"/>
            </a:spcBef>
            <a:spcAft>
              <a:spcPct val="15000"/>
            </a:spcAft>
            <a:buClr>
              <a:srgbClr val="ED1A3B"/>
            </a:buClr>
            <a:buSzPct val="80000"/>
            <a:buFont typeface="Arial" panose="020B0604020202020204" pitchFamily="34" charset="0"/>
            <a:buChar char="•"/>
          </a:pPr>
          <a:endParaRPr lang="en-IN" sz="1300" b="1" kern="1200" dirty="0">
            <a:latin typeface="Trebuchet MS" panose="020B0603020202020204" pitchFamily="34" charset="0"/>
          </a:endParaRPr>
        </a:p>
        <a:p>
          <a:pPr marL="114300" lvl="1" indent="-114300" algn="l" defTabSz="577850">
            <a:lnSpc>
              <a:spcPct val="90000"/>
            </a:lnSpc>
            <a:spcBef>
              <a:spcPct val="0"/>
            </a:spcBef>
            <a:spcAft>
              <a:spcPct val="15000"/>
            </a:spcAft>
            <a:buClr>
              <a:srgbClr val="ED1A3B"/>
            </a:buClr>
            <a:buSzPct val="80000"/>
            <a:buFont typeface="Arial" panose="020B0604020202020204" pitchFamily="34" charset="0"/>
            <a:buChar char="•"/>
          </a:pPr>
          <a:r>
            <a:rPr lang="en-US" sz="1300" b="1" kern="1200" dirty="0">
              <a:latin typeface="Trebuchet MS" panose="020B0603020202020204" pitchFamily="34" charset="0"/>
            </a:rPr>
            <a:t>GSTIN wise reconciliation of tax liability related General Ledger balances with tax liability reported in GST returns</a:t>
          </a:r>
          <a:endParaRPr lang="en-IN" sz="1300" b="1" kern="1200" dirty="0">
            <a:latin typeface="Trebuchet MS" panose="020B0603020202020204" pitchFamily="34" charset="0"/>
          </a:endParaRPr>
        </a:p>
      </dsp:txBody>
      <dsp:txXfrm>
        <a:off x="633877" y="806103"/>
        <a:ext cx="2909872" cy="2982007"/>
      </dsp:txXfrm>
    </dsp:sp>
    <dsp:sp modelId="{C8CE3193-E9BA-4205-B9E2-DF1DD556D205}">
      <dsp:nvSpPr>
        <dsp:cNvPr id="0" name=""/>
        <dsp:cNvSpPr/>
      </dsp:nvSpPr>
      <dsp:spPr>
        <a:xfrm>
          <a:off x="49690" y="34975"/>
          <a:ext cx="1168374" cy="11683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9E7BC-E783-4215-B6FC-9C98D6B6BA34}">
      <dsp:nvSpPr>
        <dsp:cNvPr id="0" name=""/>
        <dsp:cNvSpPr/>
      </dsp:nvSpPr>
      <dsp:spPr>
        <a:xfrm rot="16200000">
          <a:off x="3105938" y="2005013"/>
          <a:ext cx="2982007" cy="58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5221" bIns="0" numCol="1" spcCol="1270" anchor="t" anchorCtr="0">
          <a:noAutofit/>
        </a:bodyPr>
        <a:lstStyle/>
        <a:p>
          <a:pPr marL="0" lvl="0" indent="0" algn="r" defTabSz="1066800">
            <a:lnSpc>
              <a:spcPct val="90000"/>
            </a:lnSpc>
            <a:spcBef>
              <a:spcPct val="0"/>
            </a:spcBef>
            <a:spcAft>
              <a:spcPct val="35000"/>
            </a:spcAft>
            <a:buNone/>
          </a:pPr>
          <a:r>
            <a:rPr lang="en-IN" sz="2400" kern="1200" dirty="0"/>
            <a:t>Inward </a:t>
          </a:r>
        </a:p>
      </dsp:txBody>
      <dsp:txXfrm>
        <a:off x="3105938" y="2005013"/>
        <a:ext cx="2982007" cy="584187"/>
      </dsp:txXfrm>
    </dsp:sp>
    <dsp:sp modelId="{404F2842-A346-4FC9-9230-3ADBED319AA9}">
      <dsp:nvSpPr>
        <dsp:cNvPr id="0" name=""/>
        <dsp:cNvSpPr/>
      </dsp:nvSpPr>
      <dsp:spPr>
        <a:xfrm>
          <a:off x="4889036" y="806103"/>
          <a:ext cx="2909872" cy="29820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515221" rIns="120904" bIns="120904" numCol="1" spcCol="1270" anchor="t" anchorCtr="0">
          <a:noAutofit/>
        </a:bodyPr>
        <a:lstStyle/>
        <a:p>
          <a:pPr marL="114300" lvl="1" indent="-114300" algn="l" defTabSz="577850">
            <a:lnSpc>
              <a:spcPct val="90000"/>
            </a:lnSpc>
            <a:spcBef>
              <a:spcPct val="0"/>
            </a:spcBef>
            <a:spcAft>
              <a:spcPct val="15000"/>
            </a:spcAft>
            <a:buClr>
              <a:srgbClr val="ED1A3B"/>
            </a:buClr>
            <a:buSzPct val="80000"/>
            <a:buFont typeface="Wingdings" panose="05000000000000000000" pitchFamily="2" charset="2"/>
            <a:buChar char="§"/>
          </a:pPr>
          <a:r>
            <a:rPr lang="en-US" sz="1300" b="1" kern="1200" dirty="0">
              <a:latin typeface="Trebuchet MS" panose="020B0603020202020204" pitchFamily="34" charset="0"/>
            </a:rPr>
            <a:t>GSTIN wise ITC availed in GSTR-3B and books of accounts</a:t>
          </a:r>
          <a:endParaRPr lang="en-IN" sz="1300" kern="1200" dirty="0"/>
        </a:p>
        <a:p>
          <a:pPr marL="114300" lvl="1" indent="-114300" algn="l" defTabSz="577850">
            <a:lnSpc>
              <a:spcPct val="90000"/>
            </a:lnSpc>
            <a:spcBef>
              <a:spcPct val="0"/>
            </a:spcBef>
            <a:spcAft>
              <a:spcPct val="15000"/>
            </a:spcAft>
            <a:buClr>
              <a:srgbClr val="ED1A3B"/>
            </a:buClr>
            <a:buSzPct val="80000"/>
            <a:buFont typeface="Wingdings" panose="05000000000000000000" pitchFamily="2" charset="2"/>
            <a:buChar char="§"/>
          </a:pPr>
          <a:endParaRPr lang="en-IN" sz="1300" kern="1200" dirty="0"/>
        </a:p>
        <a:p>
          <a:pPr marL="114300" lvl="1" indent="-114300" algn="l" defTabSz="577850">
            <a:lnSpc>
              <a:spcPct val="90000"/>
            </a:lnSpc>
            <a:spcBef>
              <a:spcPct val="0"/>
            </a:spcBef>
            <a:spcAft>
              <a:spcPct val="15000"/>
            </a:spcAft>
            <a:buChar char="•"/>
          </a:pPr>
          <a:r>
            <a:rPr lang="en-US" sz="1300" b="1" kern="1200" dirty="0">
              <a:latin typeface="Trebuchet MS" panose="020B0603020202020204" pitchFamily="34" charset="0"/>
            </a:rPr>
            <a:t>ITC as per GSTR-3B and ITC as per GSTR 2A</a:t>
          </a:r>
          <a:endParaRPr lang="en-IN" sz="1300" b="1" kern="1200" dirty="0"/>
        </a:p>
        <a:p>
          <a:pPr marL="114300" lvl="1" indent="-114300" algn="l" defTabSz="577850">
            <a:lnSpc>
              <a:spcPct val="90000"/>
            </a:lnSpc>
            <a:spcBef>
              <a:spcPct val="0"/>
            </a:spcBef>
            <a:spcAft>
              <a:spcPct val="15000"/>
            </a:spcAft>
            <a:buChar char="•"/>
          </a:pPr>
          <a:endParaRPr lang="en-IN" sz="1300" b="1" kern="1200" dirty="0"/>
        </a:p>
        <a:p>
          <a:pPr marL="114300" lvl="1" indent="-114300" algn="l" defTabSz="577850">
            <a:lnSpc>
              <a:spcPct val="90000"/>
            </a:lnSpc>
            <a:spcBef>
              <a:spcPct val="0"/>
            </a:spcBef>
            <a:spcAft>
              <a:spcPct val="15000"/>
            </a:spcAft>
            <a:buChar char="•"/>
          </a:pPr>
          <a:r>
            <a:rPr lang="en-IN" sz="1300" b="1" kern="1200" dirty="0"/>
            <a:t>ITC appearing as per GSTR 2A vs 2A amount appearing in GSTR 9.</a:t>
          </a:r>
        </a:p>
      </dsp:txBody>
      <dsp:txXfrm>
        <a:off x="4889036" y="806103"/>
        <a:ext cx="2909872" cy="2982007"/>
      </dsp:txXfrm>
    </dsp:sp>
    <dsp:sp modelId="{342A7850-E197-49BC-859E-4BE21AC415FF}">
      <dsp:nvSpPr>
        <dsp:cNvPr id="0" name=""/>
        <dsp:cNvSpPr/>
      </dsp:nvSpPr>
      <dsp:spPr>
        <a:xfrm>
          <a:off x="4304849" y="34975"/>
          <a:ext cx="1168374" cy="11683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1E47D5C-E96D-4671-AABC-580006D477A8}" type="datetimeFigureOut">
              <a:rPr lang="en-US" smtClean="0"/>
              <a:pPr/>
              <a:t>7/1/2019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F325E1-631E-4FFD-AF35-27D076BB57F2}" type="slidenum">
              <a:rPr lang="en-GB" smtClean="0"/>
              <a:pPr/>
              <a:t>‹#›</a:t>
            </a:fld>
            <a:endParaRPr lang="en-GB" dirty="0"/>
          </a:p>
        </p:txBody>
      </p:sp>
    </p:spTree>
    <p:extLst>
      <p:ext uri="{BB962C8B-B14F-4D97-AF65-F5344CB8AC3E}">
        <p14:creationId xmlns:p14="http://schemas.microsoft.com/office/powerpoint/2010/main" val="1669669958"/>
      </p:ext>
    </p:extLst>
  </p:cSld>
  <p:clrMap bg1="lt1" tx1="dk1" bg2="lt2" tx2="dk2" accent1="accent1" accent2="accent2" accent3="accent3" accent4="accent4" accent5="accent5" accent6="accent6" hlink="hlink" folHlink="folHlink"/>
  <p:notesStyle>
    <a:lvl1pPr marL="0" algn="l" defTabSz="914112" rtl="0" eaLnBrk="1" latinLnBrk="0" hangingPunct="1">
      <a:defRPr sz="1200" b="1" kern="1200">
        <a:solidFill>
          <a:schemeClr val="tx1"/>
        </a:solidFill>
        <a:latin typeface="Trebuchet MS" pitchFamily="34" charset="0"/>
        <a:ea typeface="+mn-ea"/>
        <a:cs typeface="+mn-cs"/>
      </a:defRPr>
    </a:lvl1pPr>
    <a:lvl2pPr marL="228569" indent="-228569" algn="l" defTabSz="914112" rtl="0" eaLnBrk="1" latinLnBrk="0" hangingPunct="1">
      <a:buFont typeface="Arial" pitchFamily="34" charset="0"/>
      <a:buChar char="•"/>
      <a:defRPr sz="1200" kern="1200">
        <a:solidFill>
          <a:schemeClr val="tx1"/>
        </a:solidFill>
        <a:latin typeface="Trebuchet MS" pitchFamily="34" charset="0"/>
        <a:ea typeface="+mn-ea"/>
        <a:cs typeface="+mn-cs"/>
      </a:defRPr>
    </a:lvl2pPr>
    <a:lvl3pPr marL="539675" indent="-269837" algn="l" defTabSz="914112" rtl="0" eaLnBrk="1" latinLnBrk="0" hangingPunct="1">
      <a:buFont typeface="Symbol" pitchFamily="18" charset="2"/>
      <a:buChar char="-"/>
      <a:defRPr sz="1200" kern="1200">
        <a:solidFill>
          <a:schemeClr val="tx1"/>
        </a:solidFill>
        <a:latin typeface="Trebuchet MS" pitchFamily="34" charset="0"/>
        <a:ea typeface="+mn-ea"/>
        <a:cs typeface="+mn-cs"/>
      </a:defRPr>
    </a:lvl3pPr>
    <a:lvl4pPr marL="539675" indent="-176189" algn="l" defTabSz="914112" rtl="0" eaLnBrk="1" latinLnBrk="0" hangingPunct="1">
      <a:defRPr sz="1200" kern="1200">
        <a:solidFill>
          <a:schemeClr val="tx1"/>
        </a:solidFill>
        <a:latin typeface="Trebuchet MS" pitchFamily="34" charset="0"/>
        <a:ea typeface="+mn-ea"/>
        <a:cs typeface="+mn-cs"/>
      </a:defRPr>
    </a:lvl4pPr>
    <a:lvl5pPr marL="717451" indent="-177775" algn="l" defTabSz="914112" rtl="0" eaLnBrk="1" latinLnBrk="0" hangingPunct="1">
      <a:defRPr sz="1200" kern="1200">
        <a:solidFill>
          <a:schemeClr val="tx1"/>
        </a:solidFill>
        <a:latin typeface="Trebuchet MS" pitchFamily="34" charset="0"/>
        <a:ea typeface="+mn-ea"/>
        <a:cs typeface="+mn-cs"/>
      </a:defRPr>
    </a:lvl5pPr>
    <a:lvl6pPr marL="2285279" algn="l" defTabSz="914112" rtl="0" eaLnBrk="1" latinLnBrk="0" hangingPunct="1">
      <a:defRPr sz="1200" kern="1200">
        <a:solidFill>
          <a:schemeClr val="tx1"/>
        </a:solidFill>
        <a:latin typeface="+mn-lt"/>
        <a:ea typeface="+mn-ea"/>
        <a:cs typeface="+mn-cs"/>
      </a:defRPr>
    </a:lvl6pPr>
    <a:lvl7pPr marL="2742335" algn="l" defTabSz="914112" rtl="0" eaLnBrk="1" latinLnBrk="0" hangingPunct="1">
      <a:defRPr sz="1200" kern="1200">
        <a:solidFill>
          <a:schemeClr val="tx1"/>
        </a:solidFill>
        <a:latin typeface="+mn-lt"/>
        <a:ea typeface="+mn-ea"/>
        <a:cs typeface="+mn-cs"/>
      </a:defRPr>
    </a:lvl7pPr>
    <a:lvl8pPr marL="3199391" algn="l" defTabSz="914112" rtl="0" eaLnBrk="1" latinLnBrk="0" hangingPunct="1">
      <a:defRPr sz="1200" kern="1200">
        <a:solidFill>
          <a:schemeClr val="tx1"/>
        </a:solidFill>
        <a:latin typeface="+mn-lt"/>
        <a:ea typeface="+mn-ea"/>
        <a:cs typeface="+mn-cs"/>
      </a:defRPr>
    </a:lvl8pPr>
    <a:lvl9pPr marL="3656447" algn="l" defTabSz="9141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325E1-631E-4FFD-AF35-27D076BB57F2}" type="slidenum">
              <a:rPr lang="en-GB" smtClean="0"/>
              <a:pPr/>
              <a:t>1</a:t>
            </a:fld>
            <a:endParaRPr lang="en-GB" dirty="0"/>
          </a:p>
        </p:txBody>
      </p:sp>
    </p:spTree>
    <p:extLst>
      <p:ext uri="{BB962C8B-B14F-4D97-AF65-F5344CB8AC3E}">
        <p14:creationId xmlns:p14="http://schemas.microsoft.com/office/powerpoint/2010/main" val="251933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E2FAA-5819-47A5-8878-DE4A71C99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2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8464549"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Tree>
    <p:extLst>
      <p:ext uri="{BB962C8B-B14F-4D97-AF65-F5344CB8AC3E}">
        <p14:creationId xmlns:p14="http://schemas.microsoft.com/office/powerpoint/2010/main" val="362321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VER_Image 02">
    <p:spTree>
      <p:nvGrpSpPr>
        <p:cNvPr id="1" name=""/>
        <p:cNvGrpSpPr/>
        <p:nvPr/>
      </p:nvGrpSpPr>
      <p:grpSpPr>
        <a:xfrm>
          <a:off x="0" y="0"/>
          <a:ext cx="0" cy="0"/>
          <a:chOff x="0" y="0"/>
          <a:chExt cx="0" cy="0"/>
        </a:xfrm>
      </p:grpSpPr>
      <p:pic>
        <p:nvPicPr>
          <p:cNvPr id="8" name="Picture 7" descr="A picture containing table, paper, indoor, sitting&#10;&#10;Description generated with very high confidence">
            <a:extLst>
              <a:ext uri="{FF2B5EF4-FFF2-40B4-BE49-F238E27FC236}">
                <a16:creationId xmlns:a16="http://schemas.microsoft.com/office/drawing/2014/main" id="{D480E1E0-6D24-48CF-AA62-20C5D97547D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66" t="18314"/>
          <a:stretch/>
        </p:blipFill>
        <p:spPr>
          <a:xfrm>
            <a:off x="-13252" y="0"/>
            <a:ext cx="9157252" cy="6858001"/>
          </a:xfrm>
          <a:prstGeom prst="rect">
            <a:avLst/>
          </a:prstGeom>
        </p:spPr>
      </p:pic>
      <p:sp>
        <p:nvSpPr>
          <p:cNvPr id="26" name="Rectangle 25"/>
          <p:cNvSpPr/>
          <p:nvPr userDrawn="1"/>
        </p:nvSpPr>
        <p:spPr>
          <a:xfrm>
            <a:off x="-13252" y="4042540"/>
            <a:ext cx="8797252" cy="1147025"/>
          </a:xfrm>
          <a:prstGeom prst="rect">
            <a:avLst/>
          </a:prstGeom>
          <a:solidFill>
            <a:srgbClr val="E7E7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hasCustomPrompt="1"/>
          </p:nvPr>
        </p:nvSpPr>
        <p:spPr bwMode="gray">
          <a:xfrm>
            <a:off x="323849" y="4702713"/>
            <a:ext cx="8460149" cy="276999"/>
          </a:xfrm>
          <a:prstGeom prst="rect">
            <a:avLst/>
          </a:prstGeom>
        </p:spPr>
        <p:txBody>
          <a:bodyPr wrap="square" lIns="0" tIns="0" rIns="0" bIns="0" anchor="t">
            <a:spAutoFit/>
          </a:bodyPr>
          <a:lstStyle>
            <a:lvl1pPr marL="0" indent="0" algn="l">
              <a:buNone/>
              <a:defRPr sz="1800" b="0">
                <a:solidFill>
                  <a:schemeClr val="tx2"/>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4308759"/>
            <a:ext cx="8460149" cy="320088"/>
          </a:xfrm>
          <a:prstGeom prst="rect">
            <a:avLst/>
          </a:prstGeom>
        </p:spPr>
        <p:txBody>
          <a:bodyPr wrap="square" lIns="0" tIns="0" rIns="0" bIns="0" anchor="t">
            <a:spAutoFit/>
          </a:bodyPr>
          <a:lstStyle>
            <a:lvl1pPr algn="l">
              <a:defRPr sz="2600" baseline="0">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504179"/>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tx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8" name="Picture 2" descr="G:\Office97\_GRAPHICS\hb@BDO\Library\Logos\BDO\BDO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9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_Image 01">
    <p:spTree>
      <p:nvGrpSpPr>
        <p:cNvPr id="1" name=""/>
        <p:cNvGrpSpPr/>
        <p:nvPr/>
      </p:nvGrpSpPr>
      <p:grpSpPr>
        <a:xfrm>
          <a:off x="0" y="0"/>
          <a:ext cx="0" cy="0"/>
          <a:chOff x="0" y="0"/>
          <a:chExt cx="0" cy="0"/>
        </a:xfrm>
      </p:grpSpPr>
      <p:sp>
        <p:nvSpPr>
          <p:cNvPr id="19" name="Rectangle 18"/>
          <p:cNvSpPr/>
          <p:nvPr userDrawn="1"/>
        </p:nvSpPr>
        <p:spPr bwMode="gray">
          <a:xfrm>
            <a:off x="2" y="0"/>
            <a:ext cx="9143998"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l="-4866" r="-31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0136" tIns="40068" rIns="80136" bIns="40068" rtlCol="0" anchor="ctr"/>
          <a:lstStyle/>
          <a:p>
            <a:pPr algn="ctr"/>
            <a:endParaRPr lang="en-GB" dirty="0"/>
          </a:p>
        </p:txBody>
      </p:sp>
      <p:pic>
        <p:nvPicPr>
          <p:cNvPr id="17"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baseline="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4"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4"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4"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4"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4"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4"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4"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4"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4"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80507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_Charcoal">
    <p:bg>
      <p:bgPr>
        <a:solidFill>
          <a:schemeClr val="tx1"/>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4145320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_Ocean">
    <p:bg>
      <p:bgPr>
        <a:solidFill>
          <a:schemeClr val="accent1"/>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93954"/>
          </a:xfrm>
          <a:prstGeom prst="rect">
            <a:avLst/>
          </a:prstGeom>
        </p:spPr>
        <p:txBody>
          <a:bodyPr wrap="square" lIns="0" tIns="0" rIns="0" bIns="0" anchor="t">
            <a:spAutoFit/>
          </a:bodyPr>
          <a:lstStyle>
            <a:lvl1pPr algn="l">
              <a:defRPr sz="32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99948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_Emerald">
    <p:bg>
      <p:bgPr>
        <a:solidFill>
          <a:schemeClr val="bg2"/>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18513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_Gold">
    <p:bg>
      <p:bgPr>
        <a:solidFill>
          <a:schemeClr val="accent2"/>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307777"/>
          </a:xfrm>
          <a:prstGeom prst="rect">
            <a:avLst/>
          </a:prstGeom>
        </p:spPr>
        <p:txBody>
          <a:bodyPr wrap="square" lIns="0" tIns="0" rIns="0" bIns="0" anchor="t">
            <a:spAutoFit/>
          </a:bodyPr>
          <a:lstStyle>
            <a:lvl1pPr marL="0" indent="0" algn="l">
              <a:buNone/>
              <a:defRPr sz="20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1195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_Burgundy">
    <p:bg>
      <p:bgPr>
        <a:solidFill>
          <a:schemeClr val="accent3"/>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91780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_Slate">
    <p:bg>
      <p:bgPr>
        <a:solidFill>
          <a:schemeClr val="accent4"/>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307777"/>
          </a:xfrm>
          <a:prstGeom prst="rect">
            <a:avLst/>
          </a:prstGeom>
        </p:spPr>
        <p:txBody>
          <a:bodyPr wrap="square" lIns="0" tIns="0" rIns="0" bIns="0" anchor="t">
            <a:spAutoFit/>
          </a:bodyPr>
          <a:lstStyle>
            <a:lvl1pPr marL="0" indent="0" algn="l">
              <a:buNone/>
              <a:defRPr sz="20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511621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_Plain">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307777"/>
          </a:xfrm>
          <a:prstGeom prst="rect">
            <a:avLst/>
          </a:prstGeom>
        </p:spPr>
        <p:txBody>
          <a:bodyPr wrap="square" lIns="0" tIns="0" rIns="0" bIns="0" anchor="t">
            <a:spAutoFit/>
          </a:bodyPr>
          <a:lstStyle>
            <a:lvl1pPr marL="0" indent="0" algn="l">
              <a:buNone/>
              <a:defRPr sz="2000" b="0">
                <a:solidFill>
                  <a:schemeClr val="tx2"/>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tx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pic>
        <p:nvPicPr>
          <p:cNvPr id="1026" name="Picture 2" descr="G:\Office97\_GRAPHICS\hb@BDO\Library\Logos\BDO\BDO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351814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_Charcoal">
    <p:bg>
      <p:bgPr>
        <a:solidFill>
          <a:schemeClr val="tx1"/>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73687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323851" y="1664464"/>
            <a:ext cx="4104000"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4" name="Text Placeholder 3"/>
          <p:cNvSpPr>
            <a:spLocks noGrp="1"/>
          </p:cNvSpPr>
          <p:nvPr>
            <p:ph type="body" sz="quarter" idx="15"/>
          </p:nvPr>
        </p:nvSpPr>
        <p:spPr>
          <a:xfrm>
            <a:off x="4684400" y="1671638"/>
            <a:ext cx="4104000" cy="4165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5063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Ocean">
    <p:bg>
      <p:bgPr>
        <a:solidFill>
          <a:schemeClr val="accent1"/>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370869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_Emerald">
    <p:bg>
      <p:bgPr>
        <a:solidFill>
          <a:schemeClr val="bg2"/>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882311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_Gold ">
    <p:bg>
      <p:bgPr>
        <a:solidFill>
          <a:schemeClr val="accent2"/>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97861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_Burgundy">
    <p:bg>
      <p:bgPr>
        <a:solidFill>
          <a:schemeClr val="accent3"/>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069146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_Slate">
    <p:bg>
      <p:bgPr>
        <a:solidFill>
          <a:schemeClr val="accent4"/>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053673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_Plain">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tx2"/>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tx2"/>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pic>
        <p:nvPicPr>
          <p:cNvPr id="1026" name="Picture 2" descr="G:\Office97\_GRAPHICS\hb@BDO\Library\Logos\BDO\BDO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04824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25%">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5545137"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10" name="Picture Placeholder 10"/>
          <p:cNvSpPr>
            <a:spLocks noGrp="1"/>
          </p:cNvSpPr>
          <p:nvPr>
            <p:ph type="pic" sz="quarter" idx="16" hasCustomPrompt="1"/>
          </p:nvPr>
        </p:nvSpPr>
        <p:spPr>
          <a:xfrm>
            <a:off x="6157913" y="1671638"/>
            <a:ext cx="2628000" cy="4171950"/>
          </a:xfrm>
          <a:prstGeom prst="rect">
            <a:avLst/>
          </a:prstGeom>
          <a:solidFill>
            <a:schemeClr val="bg1">
              <a:lumMod val="95000"/>
            </a:schemeClr>
          </a:solidFill>
        </p:spPr>
        <p:txBody>
          <a:bodyPr bIns="540000" anchor="ctr" anchorCtr="0"/>
          <a:lstStyle>
            <a:lvl1pPr algn="ctr">
              <a:defRPr sz="1400"/>
            </a:lvl1pPr>
          </a:lstStyle>
          <a:p>
            <a:r>
              <a:rPr lang="en-GB" dirty="0"/>
              <a:t>CLICK TO ADD IMAGE</a:t>
            </a:r>
          </a:p>
        </p:txBody>
      </p:sp>
    </p:spTree>
    <p:extLst>
      <p:ext uri="{BB962C8B-B14F-4D97-AF65-F5344CB8AC3E}">
        <p14:creationId xmlns:p14="http://schemas.microsoft.com/office/powerpoint/2010/main" val="982506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mage 50%">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4104000"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10" name="Picture Placeholder 10"/>
          <p:cNvSpPr>
            <a:spLocks noGrp="1"/>
          </p:cNvSpPr>
          <p:nvPr>
            <p:ph type="pic" sz="quarter" idx="16" hasCustomPrompt="1"/>
          </p:nvPr>
        </p:nvSpPr>
        <p:spPr>
          <a:xfrm>
            <a:off x="4691063" y="1671638"/>
            <a:ext cx="4104000" cy="4171950"/>
          </a:xfrm>
          <a:prstGeom prst="rect">
            <a:avLst/>
          </a:prstGeom>
          <a:solidFill>
            <a:schemeClr val="bg1">
              <a:lumMod val="95000"/>
            </a:schemeClr>
          </a:solidFill>
        </p:spPr>
        <p:txBody>
          <a:bodyPr bIns="540000" anchor="ctr" anchorCtr="0"/>
          <a:lstStyle>
            <a:lvl1pPr algn="ctr">
              <a:defRPr sz="1400"/>
            </a:lvl1pPr>
          </a:lstStyle>
          <a:p>
            <a:r>
              <a:rPr lang="en-GB" dirty="0"/>
              <a:t>CLICK TO ADD IMAGE</a:t>
            </a:r>
          </a:p>
        </p:txBody>
      </p:sp>
    </p:spTree>
    <p:extLst>
      <p:ext uri="{BB962C8B-B14F-4D97-AF65-F5344CB8AC3E}">
        <p14:creationId xmlns:p14="http://schemas.microsoft.com/office/powerpoint/2010/main" val="3993293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 75%">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hasCustomPrompt="1"/>
          </p:nvPr>
        </p:nvSpPr>
        <p:spPr bwMode="gray">
          <a:xfrm>
            <a:off x="323851" y="1664464"/>
            <a:ext cx="2633662" cy="4172400"/>
          </a:xfrm>
          <a:prstGeom prst="rect">
            <a:avLst/>
          </a:prstGeom>
        </p:spPr>
        <p:txBody>
          <a:bodyPr lIns="0" tIns="0" rIns="0" bIns="0"/>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10" name="Picture Placeholder 10"/>
          <p:cNvSpPr>
            <a:spLocks noGrp="1"/>
          </p:cNvSpPr>
          <p:nvPr>
            <p:ph type="pic" sz="quarter" idx="16" hasCustomPrompt="1"/>
          </p:nvPr>
        </p:nvSpPr>
        <p:spPr>
          <a:xfrm>
            <a:off x="3235325" y="1671638"/>
            <a:ext cx="5559738" cy="4171950"/>
          </a:xfrm>
          <a:prstGeom prst="rect">
            <a:avLst/>
          </a:prstGeom>
          <a:solidFill>
            <a:schemeClr val="bg1">
              <a:lumMod val="95000"/>
            </a:schemeClr>
          </a:solidFill>
        </p:spPr>
        <p:txBody>
          <a:bodyPr bIns="540000" anchor="ctr" anchorCtr="0"/>
          <a:lstStyle>
            <a:lvl1pPr algn="ctr">
              <a:defRPr sz="1400"/>
            </a:lvl1pPr>
          </a:lstStyle>
          <a:p>
            <a:r>
              <a:rPr lang="en-GB" dirty="0"/>
              <a:t>CLICK TO ADD IMAGE</a:t>
            </a:r>
          </a:p>
        </p:txBody>
      </p:sp>
    </p:spTree>
    <p:extLst>
      <p:ext uri="{BB962C8B-B14F-4D97-AF65-F5344CB8AC3E}">
        <p14:creationId xmlns:p14="http://schemas.microsoft.com/office/powerpoint/2010/main" val="1677900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and Iimag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10" name="Picture Placeholder 10"/>
          <p:cNvSpPr>
            <a:spLocks noGrp="1"/>
          </p:cNvSpPr>
          <p:nvPr>
            <p:ph type="pic" sz="quarter" idx="16" hasCustomPrompt="1"/>
          </p:nvPr>
        </p:nvSpPr>
        <p:spPr>
          <a:xfrm>
            <a:off x="331788" y="1671638"/>
            <a:ext cx="8463275" cy="4171950"/>
          </a:xfrm>
          <a:prstGeom prst="rect">
            <a:avLst/>
          </a:prstGeom>
          <a:solidFill>
            <a:schemeClr val="bg1">
              <a:lumMod val="95000"/>
            </a:schemeClr>
          </a:solidFill>
        </p:spPr>
        <p:txBody>
          <a:bodyPr bIns="540000" anchor="ctr" anchorCtr="0"/>
          <a:lstStyle>
            <a:lvl1pPr algn="ctr">
              <a:defRPr sz="1400"/>
            </a:lvl1pPr>
          </a:lstStyle>
          <a:p>
            <a:r>
              <a:rPr lang="en-GB" dirty="0"/>
              <a:t>CLICK TO ADD IMAGE</a:t>
            </a:r>
          </a:p>
        </p:txBody>
      </p:sp>
    </p:spTree>
    <p:extLst>
      <p:ext uri="{BB962C8B-B14F-4D97-AF65-F5344CB8AC3E}">
        <p14:creationId xmlns:p14="http://schemas.microsoft.com/office/powerpoint/2010/main" val="259133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hasCustomPrompt="1"/>
          </p:nvPr>
        </p:nvSpPr>
        <p:spPr bwMode="gray">
          <a:xfrm>
            <a:off x="323851" y="1664464"/>
            <a:ext cx="2633662" cy="4172400"/>
          </a:xfrm>
          <a:prstGeom prst="rect">
            <a:avLst/>
          </a:prstGeom>
        </p:spPr>
        <p:txBody>
          <a:bodyPr lIns="0" tIns="0" rIns="0" bIns="0"/>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4" name="Text Placeholder 3"/>
          <p:cNvSpPr>
            <a:spLocks noGrp="1"/>
          </p:cNvSpPr>
          <p:nvPr>
            <p:ph type="body" sz="quarter" idx="15" hasCustomPrompt="1"/>
          </p:nvPr>
        </p:nvSpPr>
        <p:spPr>
          <a:xfrm>
            <a:off x="3235325" y="1671638"/>
            <a:ext cx="2633663" cy="4165600"/>
          </a:xfrm>
        </p:spPr>
        <p:txBody>
          <a:bodyPr/>
          <a:lstStyle>
            <a:lvl1pPr>
              <a:defRPr sz="1600"/>
            </a:lvl1pPr>
            <a:lvl2pPr>
              <a:defRPr sz="1600"/>
            </a:lvl2pPr>
            <a:lvl3pPr>
              <a:defRPr sz="1600"/>
            </a:lvl3pPr>
            <a:lvl4pPr>
              <a:defRPr sz="1600"/>
            </a:lvl4pPr>
            <a:lvl5pPr>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6"/>
          </p:nvPr>
        </p:nvSpPr>
        <p:spPr>
          <a:xfrm>
            <a:off x="6157913" y="1671638"/>
            <a:ext cx="2630487" cy="417195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21229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Text and visual elemen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5545137"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6" name="Rectangle 5"/>
          <p:cNvSpPr/>
          <p:nvPr userDrawn="1"/>
        </p:nvSpPr>
        <p:spPr>
          <a:xfrm>
            <a:off x="6157912" y="1664464"/>
            <a:ext cx="2630487" cy="417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10"/>
          <p:cNvSpPr>
            <a:spLocks noGrp="1"/>
          </p:cNvSpPr>
          <p:nvPr>
            <p:ph type="pic" sz="quarter" idx="16" hasCustomPrompt="1"/>
          </p:nvPr>
        </p:nvSpPr>
        <p:spPr>
          <a:xfrm>
            <a:off x="6286503" y="1810870"/>
            <a:ext cx="2373305" cy="1188000"/>
          </a:xfrm>
          <a:prstGeom prst="rect">
            <a:avLst/>
          </a:prstGeom>
        </p:spPr>
        <p:txBody>
          <a:bodyPr bIns="468000" anchor="ctr" anchorCtr="0"/>
          <a:lstStyle>
            <a:lvl1pPr algn="ctr">
              <a:defRPr sz="1200" b="0"/>
            </a:lvl1pPr>
          </a:lstStyle>
          <a:p>
            <a:r>
              <a:rPr lang="en-GB" dirty="0"/>
              <a:t>ADD IMAGE</a:t>
            </a:r>
          </a:p>
        </p:txBody>
      </p:sp>
      <p:sp>
        <p:nvSpPr>
          <p:cNvPr id="11" name="Picture Placeholder 10"/>
          <p:cNvSpPr>
            <a:spLocks noGrp="1"/>
          </p:cNvSpPr>
          <p:nvPr>
            <p:ph type="pic" sz="quarter" idx="17" hasCustomPrompt="1"/>
          </p:nvPr>
        </p:nvSpPr>
        <p:spPr>
          <a:xfrm>
            <a:off x="6286503" y="3152403"/>
            <a:ext cx="2373305" cy="1188000"/>
          </a:xfrm>
          <a:prstGeom prst="rect">
            <a:avLst/>
          </a:prstGeom>
        </p:spPr>
        <p:txBody>
          <a:bodyPr bIns="468000" anchor="ctr" anchorCtr="0"/>
          <a:lstStyle>
            <a:lvl1pPr algn="ctr">
              <a:defRPr sz="1200" b="0"/>
            </a:lvl1pPr>
          </a:lstStyle>
          <a:p>
            <a:r>
              <a:rPr lang="en-GB" dirty="0"/>
              <a:t>ADD IMAGE</a:t>
            </a:r>
          </a:p>
        </p:txBody>
      </p:sp>
      <p:sp>
        <p:nvSpPr>
          <p:cNvPr id="12" name="Picture Placeholder 10"/>
          <p:cNvSpPr>
            <a:spLocks noGrp="1"/>
          </p:cNvSpPr>
          <p:nvPr>
            <p:ph type="pic" sz="quarter" idx="18" hasCustomPrompt="1"/>
          </p:nvPr>
        </p:nvSpPr>
        <p:spPr>
          <a:xfrm>
            <a:off x="6286503" y="4493936"/>
            <a:ext cx="2373305" cy="1188000"/>
          </a:xfrm>
          <a:prstGeom prst="rect">
            <a:avLst/>
          </a:prstGeom>
        </p:spPr>
        <p:txBody>
          <a:bodyPr bIns="468000" anchor="ctr" anchorCtr="0"/>
          <a:lstStyle>
            <a:lvl1pPr algn="ctr">
              <a:defRPr sz="1200" b="0"/>
            </a:lvl1pPr>
          </a:lstStyle>
          <a:p>
            <a:r>
              <a:rPr lang="en-GB" dirty="0"/>
              <a:t>ADD IMAGE</a:t>
            </a:r>
          </a:p>
        </p:txBody>
      </p:sp>
    </p:spTree>
    <p:extLst>
      <p:ext uri="{BB962C8B-B14F-4D97-AF65-F5344CB8AC3E}">
        <p14:creationId xmlns:p14="http://schemas.microsoft.com/office/powerpoint/2010/main" val="2023984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Text and visual elemen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hasCustomPrompt="1"/>
          </p:nvPr>
        </p:nvSpPr>
        <p:spPr bwMode="gray">
          <a:xfrm>
            <a:off x="323852" y="1664464"/>
            <a:ext cx="2628000" cy="4172400"/>
          </a:xfrm>
          <a:prstGeom prst="rect">
            <a:avLst/>
          </a:prstGeom>
        </p:spPr>
        <p:txBody>
          <a:bodyPr lIns="0" tIns="0" rIns="0" bIns="0"/>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6" name="Rectangle 5"/>
          <p:cNvSpPr/>
          <p:nvPr userDrawn="1"/>
        </p:nvSpPr>
        <p:spPr>
          <a:xfrm>
            <a:off x="6157912" y="1664464"/>
            <a:ext cx="2630487" cy="417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10"/>
          <p:cNvSpPr>
            <a:spLocks noGrp="1"/>
          </p:cNvSpPr>
          <p:nvPr>
            <p:ph type="pic" sz="quarter" idx="16" hasCustomPrompt="1"/>
          </p:nvPr>
        </p:nvSpPr>
        <p:spPr>
          <a:xfrm>
            <a:off x="6286503" y="1810870"/>
            <a:ext cx="2373305" cy="1188000"/>
          </a:xfrm>
          <a:prstGeom prst="rect">
            <a:avLst/>
          </a:prstGeom>
        </p:spPr>
        <p:txBody>
          <a:bodyPr bIns="468000" anchor="ctr" anchorCtr="0"/>
          <a:lstStyle>
            <a:lvl1pPr algn="ctr">
              <a:defRPr sz="1200" b="0"/>
            </a:lvl1pPr>
          </a:lstStyle>
          <a:p>
            <a:r>
              <a:rPr lang="en-GB" dirty="0"/>
              <a:t>ADD IMAGE</a:t>
            </a:r>
          </a:p>
        </p:txBody>
      </p:sp>
      <p:sp>
        <p:nvSpPr>
          <p:cNvPr id="11" name="Picture Placeholder 10"/>
          <p:cNvSpPr>
            <a:spLocks noGrp="1"/>
          </p:cNvSpPr>
          <p:nvPr>
            <p:ph type="pic" sz="quarter" idx="17" hasCustomPrompt="1"/>
          </p:nvPr>
        </p:nvSpPr>
        <p:spPr>
          <a:xfrm>
            <a:off x="6286503" y="3152403"/>
            <a:ext cx="2373305" cy="1188000"/>
          </a:xfrm>
          <a:prstGeom prst="rect">
            <a:avLst/>
          </a:prstGeom>
        </p:spPr>
        <p:txBody>
          <a:bodyPr bIns="468000" anchor="ctr" anchorCtr="0"/>
          <a:lstStyle>
            <a:lvl1pPr algn="ctr">
              <a:defRPr sz="1200" b="0"/>
            </a:lvl1pPr>
          </a:lstStyle>
          <a:p>
            <a:r>
              <a:rPr lang="en-GB" dirty="0"/>
              <a:t>ADD IMAGE</a:t>
            </a:r>
          </a:p>
        </p:txBody>
      </p:sp>
      <p:sp>
        <p:nvSpPr>
          <p:cNvPr id="12" name="Picture Placeholder 10"/>
          <p:cNvSpPr>
            <a:spLocks noGrp="1"/>
          </p:cNvSpPr>
          <p:nvPr>
            <p:ph type="pic" sz="quarter" idx="18" hasCustomPrompt="1"/>
          </p:nvPr>
        </p:nvSpPr>
        <p:spPr>
          <a:xfrm>
            <a:off x="6286503" y="4493936"/>
            <a:ext cx="2373305" cy="1188000"/>
          </a:xfrm>
          <a:prstGeom prst="rect">
            <a:avLst/>
          </a:prstGeom>
        </p:spPr>
        <p:txBody>
          <a:bodyPr bIns="468000" anchor="ctr" anchorCtr="0"/>
          <a:lstStyle>
            <a:lvl1pPr algn="ctr">
              <a:defRPr sz="1200" b="0"/>
            </a:lvl1pPr>
          </a:lstStyle>
          <a:p>
            <a:r>
              <a:rPr lang="en-GB" dirty="0"/>
              <a:t>ADD IMAGE</a:t>
            </a:r>
          </a:p>
        </p:txBody>
      </p:sp>
      <p:sp>
        <p:nvSpPr>
          <p:cNvPr id="4" name="Text Placeholder 3"/>
          <p:cNvSpPr>
            <a:spLocks noGrp="1"/>
          </p:cNvSpPr>
          <p:nvPr>
            <p:ph type="body" sz="quarter" idx="19" hasCustomPrompt="1"/>
          </p:nvPr>
        </p:nvSpPr>
        <p:spPr>
          <a:xfrm>
            <a:off x="3235325" y="1671638"/>
            <a:ext cx="2628000" cy="4165600"/>
          </a:xfrm>
          <a:prstGeom prst="rect">
            <a:avLst/>
          </a:prstGeom>
        </p:spPr>
        <p:txBody>
          <a:bodyPr lIns="0" tIns="0" rIns="0" bIns="0"/>
          <a:lstStyle>
            <a:lvl1pPr>
              <a:defRPr sz="1600"/>
            </a:lvl1pPr>
            <a:lvl2pPr>
              <a:defRPr sz="1600"/>
            </a:lvl2pPr>
            <a:lvl3pPr>
              <a:defRPr sz="1600"/>
            </a:lvl3pPr>
            <a:lvl4pPr>
              <a:defRPr sz="1600"/>
            </a:lvl4pPr>
            <a:lvl5pPr>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6159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chart 25%">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5545137"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6" name="Chart Placeholder 4"/>
          <p:cNvSpPr>
            <a:spLocks noGrp="1"/>
          </p:cNvSpPr>
          <p:nvPr>
            <p:ph type="chart" sz="quarter" idx="16" hasCustomPrompt="1"/>
          </p:nvPr>
        </p:nvSpPr>
        <p:spPr>
          <a:xfrm>
            <a:off x="6157913" y="2004123"/>
            <a:ext cx="2628000" cy="3832741"/>
          </a:xfrm>
          <a:prstGeom prst="rect">
            <a:avLst/>
          </a:prstGeom>
        </p:spPr>
        <p:txBody>
          <a:bodyPr tIns="0" bIns="576000" anchor="ctr" anchorCtr="0"/>
          <a:lstStyle>
            <a:lvl1pPr algn="ctr">
              <a:defRPr sz="1400" b="0"/>
            </a:lvl1pPr>
          </a:lstStyle>
          <a:p>
            <a:r>
              <a:rPr lang="en-GB" dirty="0"/>
              <a:t>CLICK TO ADD CHART</a:t>
            </a:r>
          </a:p>
        </p:txBody>
      </p:sp>
      <p:sp>
        <p:nvSpPr>
          <p:cNvPr id="8" name="Text Placeholder 6"/>
          <p:cNvSpPr>
            <a:spLocks noGrp="1"/>
          </p:cNvSpPr>
          <p:nvPr>
            <p:ph type="body" sz="quarter" idx="17" hasCustomPrompt="1"/>
          </p:nvPr>
        </p:nvSpPr>
        <p:spPr>
          <a:xfrm>
            <a:off x="6157913" y="1671638"/>
            <a:ext cx="2628000" cy="246221"/>
          </a:xfrm>
          <a:prstGeom prst="rect">
            <a:avLst/>
          </a:prstGeom>
        </p:spPr>
        <p:txBody>
          <a:bodyPr lIns="0" tIns="0" rIns="0" bIns="0">
            <a:spAutoFit/>
          </a:bodyPr>
          <a:lstStyle>
            <a:lvl1pPr>
              <a:defRPr sz="1600" b="0"/>
            </a:lvl1pPr>
          </a:lstStyle>
          <a:p>
            <a:pPr lvl="0"/>
            <a:r>
              <a:rPr lang="en-US" dirty="0"/>
              <a:t>Click to edit chart title</a:t>
            </a:r>
          </a:p>
        </p:txBody>
      </p:sp>
    </p:spTree>
    <p:extLst>
      <p:ext uri="{BB962C8B-B14F-4D97-AF65-F5344CB8AC3E}">
        <p14:creationId xmlns:p14="http://schemas.microsoft.com/office/powerpoint/2010/main" val="1847583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chart 50%">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4104000"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6" name="Chart Placeholder 4"/>
          <p:cNvSpPr>
            <a:spLocks noGrp="1"/>
          </p:cNvSpPr>
          <p:nvPr>
            <p:ph type="chart" sz="quarter" idx="16" hasCustomPrompt="1"/>
          </p:nvPr>
        </p:nvSpPr>
        <p:spPr>
          <a:xfrm>
            <a:off x="4691063" y="2004123"/>
            <a:ext cx="4094850" cy="3832741"/>
          </a:xfrm>
          <a:prstGeom prst="rect">
            <a:avLst/>
          </a:prstGeom>
        </p:spPr>
        <p:txBody>
          <a:bodyPr tIns="0" bIns="576000" anchor="ctr" anchorCtr="0"/>
          <a:lstStyle>
            <a:lvl1pPr algn="ctr">
              <a:defRPr sz="1400" b="0"/>
            </a:lvl1pPr>
          </a:lstStyle>
          <a:p>
            <a:r>
              <a:rPr lang="en-GB" dirty="0"/>
              <a:t>CLICK TO ADD CHART</a:t>
            </a:r>
          </a:p>
        </p:txBody>
      </p:sp>
      <p:sp>
        <p:nvSpPr>
          <p:cNvPr id="8" name="Text Placeholder 6"/>
          <p:cNvSpPr>
            <a:spLocks noGrp="1"/>
          </p:cNvSpPr>
          <p:nvPr>
            <p:ph type="body" sz="quarter" idx="17" hasCustomPrompt="1"/>
          </p:nvPr>
        </p:nvSpPr>
        <p:spPr>
          <a:xfrm>
            <a:off x="4691063" y="1671638"/>
            <a:ext cx="4094850" cy="246221"/>
          </a:xfrm>
          <a:prstGeom prst="rect">
            <a:avLst/>
          </a:prstGeom>
        </p:spPr>
        <p:txBody>
          <a:bodyPr wrap="square" lIns="0" tIns="0" rIns="0" bIns="0">
            <a:spAutoFit/>
          </a:bodyPr>
          <a:lstStyle>
            <a:lvl1pPr>
              <a:defRPr sz="1600" b="0"/>
            </a:lvl1pPr>
          </a:lstStyle>
          <a:p>
            <a:pPr lvl="0"/>
            <a:r>
              <a:rPr lang="en-US" dirty="0"/>
              <a:t>Click to edit chart title</a:t>
            </a:r>
          </a:p>
        </p:txBody>
      </p:sp>
    </p:spTree>
    <p:extLst>
      <p:ext uri="{BB962C8B-B14F-4D97-AF65-F5344CB8AC3E}">
        <p14:creationId xmlns:p14="http://schemas.microsoft.com/office/powerpoint/2010/main" val="281001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chart 75%">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hasCustomPrompt="1"/>
          </p:nvPr>
        </p:nvSpPr>
        <p:spPr bwMode="gray">
          <a:xfrm>
            <a:off x="323851" y="1664464"/>
            <a:ext cx="2633662" cy="4172400"/>
          </a:xfrm>
          <a:prstGeom prst="rect">
            <a:avLst/>
          </a:prstGeom>
        </p:spPr>
        <p:txBody>
          <a:bodyPr lIns="0" tIns="0" rIns="0" bIns="0"/>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6" name="Chart Placeholder 4"/>
          <p:cNvSpPr>
            <a:spLocks noGrp="1"/>
          </p:cNvSpPr>
          <p:nvPr>
            <p:ph type="chart" sz="quarter" idx="16" hasCustomPrompt="1"/>
          </p:nvPr>
        </p:nvSpPr>
        <p:spPr>
          <a:xfrm>
            <a:off x="3235325" y="2004123"/>
            <a:ext cx="5550588" cy="3832741"/>
          </a:xfrm>
          <a:prstGeom prst="rect">
            <a:avLst/>
          </a:prstGeom>
        </p:spPr>
        <p:txBody>
          <a:bodyPr tIns="0" bIns="576000" anchor="ctr" anchorCtr="0"/>
          <a:lstStyle>
            <a:lvl1pPr algn="ctr">
              <a:defRPr sz="1400" b="0"/>
            </a:lvl1pPr>
          </a:lstStyle>
          <a:p>
            <a:r>
              <a:rPr lang="en-GB" dirty="0"/>
              <a:t>CLICK TO ADD CHART</a:t>
            </a:r>
          </a:p>
        </p:txBody>
      </p:sp>
      <p:sp>
        <p:nvSpPr>
          <p:cNvPr id="8" name="Text Placeholder 6"/>
          <p:cNvSpPr>
            <a:spLocks noGrp="1"/>
          </p:cNvSpPr>
          <p:nvPr>
            <p:ph type="body" sz="quarter" idx="17" hasCustomPrompt="1"/>
          </p:nvPr>
        </p:nvSpPr>
        <p:spPr>
          <a:xfrm>
            <a:off x="3235325" y="1671638"/>
            <a:ext cx="5550588" cy="246221"/>
          </a:xfrm>
          <a:prstGeom prst="rect">
            <a:avLst/>
          </a:prstGeom>
        </p:spPr>
        <p:txBody>
          <a:bodyPr wrap="square" lIns="0" tIns="0" rIns="0" bIns="0">
            <a:spAutoFit/>
          </a:bodyPr>
          <a:lstStyle>
            <a:lvl1pPr>
              <a:defRPr sz="1600" b="0"/>
            </a:lvl1pPr>
          </a:lstStyle>
          <a:p>
            <a:pPr lvl="0"/>
            <a:r>
              <a:rPr lang="en-US" dirty="0"/>
              <a:t>Click to edit chart title</a:t>
            </a:r>
          </a:p>
        </p:txBody>
      </p:sp>
    </p:spTree>
    <p:extLst>
      <p:ext uri="{BB962C8B-B14F-4D97-AF65-F5344CB8AC3E}">
        <p14:creationId xmlns:p14="http://schemas.microsoft.com/office/powerpoint/2010/main" val="200786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ing and Chart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5" name="Chart Placeholder 4"/>
          <p:cNvSpPr>
            <a:spLocks noGrp="1"/>
          </p:cNvSpPr>
          <p:nvPr>
            <p:ph type="chart" sz="quarter" idx="16" hasCustomPrompt="1"/>
          </p:nvPr>
        </p:nvSpPr>
        <p:spPr>
          <a:xfrm>
            <a:off x="331788" y="2004123"/>
            <a:ext cx="8454125" cy="3832741"/>
          </a:xfrm>
          <a:prstGeom prst="rect">
            <a:avLst/>
          </a:prstGeom>
        </p:spPr>
        <p:txBody>
          <a:bodyPr tIns="0" bIns="576000" anchor="ctr" anchorCtr="0"/>
          <a:lstStyle>
            <a:lvl1pPr algn="ctr">
              <a:defRPr sz="1400" b="0"/>
            </a:lvl1pPr>
          </a:lstStyle>
          <a:p>
            <a:r>
              <a:rPr lang="en-GB" dirty="0"/>
              <a:t>CLICK TO ADD CHART</a:t>
            </a:r>
          </a:p>
        </p:txBody>
      </p:sp>
      <p:sp>
        <p:nvSpPr>
          <p:cNvPr id="6" name="Text Placeholder 6"/>
          <p:cNvSpPr>
            <a:spLocks noGrp="1"/>
          </p:cNvSpPr>
          <p:nvPr>
            <p:ph type="body" sz="quarter" idx="17" hasCustomPrompt="1"/>
          </p:nvPr>
        </p:nvSpPr>
        <p:spPr>
          <a:xfrm>
            <a:off x="331788" y="1671638"/>
            <a:ext cx="8454125" cy="276999"/>
          </a:xfrm>
          <a:prstGeom prst="rect">
            <a:avLst/>
          </a:prstGeom>
        </p:spPr>
        <p:txBody>
          <a:bodyPr wrap="square" lIns="0" tIns="0" rIns="0" bIns="0">
            <a:spAutoFit/>
          </a:bodyPr>
          <a:lstStyle>
            <a:lvl1pPr>
              <a:defRPr sz="1800" b="0"/>
            </a:lvl1pPr>
          </a:lstStyle>
          <a:p>
            <a:pPr lvl="0"/>
            <a:r>
              <a:rPr lang="en-US" dirty="0"/>
              <a:t>Click to edit chart title</a:t>
            </a:r>
          </a:p>
        </p:txBody>
      </p:sp>
    </p:spTree>
    <p:extLst>
      <p:ext uri="{BB962C8B-B14F-4D97-AF65-F5344CB8AC3E}">
        <p14:creationId xmlns:p14="http://schemas.microsoft.com/office/powerpoint/2010/main" val="955082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SmartArt 25%">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5545137"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4" name="SmartArt Placeholder 3"/>
          <p:cNvSpPr>
            <a:spLocks noGrp="1"/>
          </p:cNvSpPr>
          <p:nvPr>
            <p:ph type="dgm" sz="quarter" idx="15"/>
          </p:nvPr>
        </p:nvSpPr>
        <p:spPr>
          <a:xfrm>
            <a:off x="6157913" y="1671638"/>
            <a:ext cx="2630487" cy="4165600"/>
          </a:xfrm>
          <a:prstGeom prst="rect">
            <a:avLst/>
          </a:prstGeom>
        </p:spPr>
        <p:txBody>
          <a:bodyPr lIns="0" tIns="0" rIns="0" bIns="576000" anchor="ctr" anchorCtr="0"/>
          <a:lstStyle>
            <a:lvl1pPr algn="ctr">
              <a:defRPr sz="1400" b="0"/>
            </a:lvl1pPr>
          </a:lstStyle>
          <a:p>
            <a:endParaRPr lang="en-GB" dirty="0"/>
          </a:p>
        </p:txBody>
      </p:sp>
    </p:spTree>
    <p:extLst>
      <p:ext uri="{BB962C8B-B14F-4D97-AF65-F5344CB8AC3E}">
        <p14:creationId xmlns:p14="http://schemas.microsoft.com/office/powerpoint/2010/main" val="1510878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SmartArt 50%">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4104000"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10" name="SmartArt Placeholder 3"/>
          <p:cNvSpPr>
            <a:spLocks noGrp="1"/>
          </p:cNvSpPr>
          <p:nvPr>
            <p:ph type="dgm" sz="quarter" idx="15"/>
          </p:nvPr>
        </p:nvSpPr>
        <p:spPr>
          <a:xfrm>
            <a:off x="4691063" y="1671638"/>
            <a:ext cx="4097337" cy="4165600"/>
          </a:xfrm>
          <a:prstGeom prst="rect">
            <a:avLst/>
          </a:prstGeom>
        </p:spPr>
        <p:txBody>
          <a:bodyPr lIns="0" tIns="0" rIns="0" bIns="576000" anchor="ctr" anchorCtr="0"/>
          <a:lstStyle>
            <a:lvl1pPr algn="ctr">
              <a:defRPr sz="1400" b="0"/>
            </a:lvl1pPr>
          </a:lstStyle>
          <a:p>
            <a:endParaRPr lang="en-GB" dirty="0"/>
          </a:p>
        </p:txBody>
      </p:sp>
    </p:spTree>
    <p:extLst>
      <p:ext uri="{BB962C8B-B14F-4D97-AF65-F5344CB8AC3E}">
        <p14:creationId xmlns:p14="http://schemas.microsoft.com/office/powerpoint/2010/main" val="4050636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SmartArt 75%">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hasCustomPrompt="1"/>
          </p:nvPr>
        </p:nvSpPr>
        <p:spPr bwMode="gray">
          <a:xfrm>
            <a:off x="323851" y="1664464"/>
            <a:ext cx="2633662" cy="4172400"/>
          </a:xfrm>
          <a:prstGeom prst="rect">
            <a:avLst/>
          </a:prstGeom>
        </p:spPr>
        <p:txBody>
          <a:bodyPr lIns="0" tIns="0" rIns="0" bIns="0"/>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10" name="SmartArt Placeholder 3"/>
          <p:cNvSpPr>
            <a:spLocks noGrp="1"/>
          </p:cNvSpPr>
          <p:nvPr>
            <p:ph type="dgm" sz="quarter" idx="15"/>
          </p:nvPr>
        </p:nvSpPr>
        <p:spPr>
          <a:xfrm>
            <a:off x="3235325" y="1671638"/>
            <a:ext cx="5553075" cy="4165600"/>
          </a:xfrm>
          <a:prstGeom prst="rect">
            <a:avLst/>
          </a:prstGeom>
        </p:spPr>
        <p:txBody>
          <a:bodyPr lIns="0" tIns="0" rIns="0" bIns="576000" anchor="ctr" anchorCtr="0"/>
          <a:lstStyle>
            <a:lvl1pPr algn="ctr">
              <a:defRPr sz="1400" b="0"/>
            </a:lvl1pPr>
          </a:lstStyle>
          <a:p>
            <a:endParaRPr lang="en-GB" dirty="0"/>
          </a:p>
        </p:txBody>
      </p:sp>
    </p:spTree>
    <p:extLst>
      <p:ext uri="{BB962C8B-B14F-4D97-AF65-F5344CB8AC3E}">
        <p14:creationId xmlns:p14="http://schemas.microsoft.com/office/powerpoint/2010/main" val="1840356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and SmartArt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7" name="SmartArt Placeholder 3"/>
          <p:cNvSpPr>
            <a:spLocks noGrp="1"/>
          </p:cNvSpPr>
          <p:nvPr>
            <p:ph type="dgm" sz="quarter" idx="15"/>
          </p:nvPr>
        </p:nvSpPr>
        <p:spPr>
          <a:xfrm>
            <a:off x="331789" y="1671638"/>
            <a:ext cx="8456612" cy="4165600"/>
          </a:xfrm>
          <a:prstGeom prst="rect">
            <a:avLst/>
          </a:prstGeom>
        </p:spPr>
        <p:txBody>
          <a:bodyPr lIns="0" tIns="0" rIns="0" bIns="576000" anchor="ctr" anchorCtr="0"/>
          <a:lstStyle>
            <a:lvl1pPr algn="ctr">
              <a:defRPr sz="1400" b="0"/>
            </a:lvl1pPr>
          </a:lstStyle>
          <a:p>
            <a:endParaRPr lang="en-GB" dirty="0"/>
          </a:p>
        </p:txBody>
      </p:sp>
    </p:spTree>
    <p:extLst>
      <p:ext uri="{BB962C8B-B14F-4D97-AF65-F5344CB8AC3E}">
        <p14:creationId xmlns:p14="http://schemas.microsoft.com/office/powerpoint/2010/main" val="362225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Tree>
    <p:extLst>
      <p:ext uri="{BB962C8B-B14F-4D97-AF65-F5344CB8AC3E}">
        <p14:creationId xmlns:p14="http://schemas.microsoft.com/office/powerpoint/2010/main" val="2394030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table 25%">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5545137"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6" name="Table Placeholder 5"/>
          <p:cNvSpPr>
            <a:spLocks noGrp="1"/>
          </p:cNvSpPr>
          <p:nvPr>
            <p:ph type="tbl" sz="quarter" idx="16" hasCustomPrompt="1"/>
          </p:nvPr>
        </p:nvSpPr>
        <p:spPr>
          <a:xfrm>
            <a:off x="6157913" y="1671638"/>
            <a:ext cx="2628000" cy="4171950"/>
          </a:xfrm>
          <a:prstGeom prst="rect">
            <a:avLst/>
          </a:prstGeom>
        </p:spPr>
        <p:txBody>
          <a:bodyPr lIns="0" tIns="0" rIns="0" bIns="504000" anchor="ctr" anchorCtr="0"/>
          <a:lstStyle>
            <a:lvl1pPr algn="ctr">
              <a:defRPr sz="1400" b="0"/>
            </a:lvl1pPr>
          </a:lstStyle>
          <a:p>
            <a:r>
              <a:rPr lang="en-GB" dirty="0"/>
              <a:t>CLICK TO ADD TABLE</a:t>
            </a:r>
          </a:p>
        </p:txBody>
      </p:sp>
    </p:spTree>
    <p:extLst>
      <p:ext uri="{BB962C8B-B14F-4D97-AF65-F5344CB8AC3E}">
        <p14:creationId xmlns:p14="http://schemas.microsoft.com/office/powerpoint/2010/main" val="1288794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table 50%">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4104000" cy="4172400"/>
          </a:xfrm>
          <a:prstGeom prst="rect">
            <a:avLst/>
          </a:prstGeom>
        </p:spPr>
        <p:txBody>
          <a:bodyPr lIns="0" tIns="0" rIns="0" bIns="0"/>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lnSpc>
                <a:spcPct val="100000"/>
              </a:lnSpc>
              <a:spcBef>
                <a:spcPts val="0"/>
              </a:spcBef>
              <a:spcAft>
                <a:spcPts val="600"/>
              </a:spcAft>
              <a:defRPr sz="18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6" name="Table Placeholder 5"/>
          <p:cNvSpPr>
            <a:spLocks noGrp="1"/>
          </p:cNvSpPr>
          <p:nvPr>
            <p:ph type="tbl" sz="quarter" idx="16" hasCustomPrompt="1"/>
          </p:nvPr>
        </p:nvSpPr>
        <p:spPr>
          <a:xfrm>
            <a:off x="4691063" y="1671638"/>
            <a:ext cx="4094850" cy="4171950"/>
          </a:xfrm>
          <a:prstGeom prst="rect">
            <a:avLst/>
          </a:prstGeom>
        </p:spPr>
        <p:txBody>
          <a:bodyPr lIns="0" tIns="0" rIns="0" bIns="504000" anchor="ctr" anchorCtr="0"/>
          <a:lstStyle>
            <a:lvl1pPr algn="ctr">
              <a:defRPr sz="1400" b="0"/>
            </a:lvl1pPr>
          </a:lstStyle>
          <a:p>
            <a:r>
              <a:rPr lang="en-GB" dirty="0"/>
              <a:t>CLICK TO ADD TABLE</a:t>
            </a:r>
          </a:p>
        </p:txBody>
      </p:sp>
    </p:spTree>
    <p:extLst>
      <p:ext uri="{BB962C8B-B14F-4D97-AF65-F5344CB8AC3E}">
        <p14:creationId xmlns:p14="http://schemas.microsoft.com/office/powerpoint/2010/main" val="3606086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table 75%">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hasCustomPrompt="1"/>
          </p:nvPr>
        </p:nvSpPr>
        <p:spPr bwMode="gray">
          <a:xfrm>
            <a:off x="323851" y="1664464"/>
            <a:ext cx="2633662" cy="4172400"/>
          </a:xfrm>
          <a:prstGeom prst="rect">
            <a:avLst/>
          </a:prstGeom>
        </p:spPr>
        <p:txBody>
          <a:bodyPr lIns="0" tIns="0" rIns="0" bIns="0"/>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6" name="Table Placeholder 5"/>
          <p:cNvSpPr>
            <a:spLocks noGrp="1"/>
          </p:cNvSpPr>
          <p:nvPr>
            <p:ph type="tbl" sz="quarter" idx="16" hasCustomPrompt="1"/>
          </p:nvPr>
        </p:nvSpPr>
        <p:spPr>
          <a:xfrm>
            <a:off x="3235325" y="1671638"/>
            <a:ext cx="5550588" cy="4171950"/>
          </a:xfrm>
          <a:prstGeom prst="rect">
            <a:avLst/>
          </a:prstGeom>
        </p:spPr>
        <p:txBody>
          <a:bodyPr lIns="0" tIns="0" rIns="0" bIns="504000" anchor="ctr" anchorCtr="0"/>
          <a:lstStyle>
            <a:lvl1pPr algn="ctr">
              <a:defRPr sz="1400" b="0"/>
            </a:lvl1pPr>
          </a:lstStyle>
          <a:p>
            <a:r>
              <a:rPr lang="en-GB" dirty="0"/>
              <a:t>CLICK TO ADD TABLE</a:t>
            </a:r>
          </a:p>
        </p:txBody>
      </p:sp>
    </p:spTree>
    <p:extLst>
      <p:ext uri="{BB962C8B-B14F-4D97-AF65-F5344CB8AC3E}">
        <p14:creationId xmlns:p14="http://schemas.microsoft.com/office/powerpoint/2010/main" val="1741165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ing and Tab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5" name="Table Placeholder 5"/>
          <p:cNvSpPr>
            <a:spLocks noGrp="1"/>
          </p:cNvSpPr>
          <p:nvPr>
            <p:ph type="tbl" sz="quarter" idx="16" hasCustomPrompt="1"/>
          </p:nvPr>
        </p:nvSpPr>
        <p:spPr>
          <a:xfrm>
            <a:off x="331788" y="1671638"/>
            <a:ext cx="8454125" cy="4171950"/>
          </a:xfrm>
          <a:prstGeom prst="rect">
            <a:avLst/>
          </a:prstGeom>
        </p:spPr>
        <p:txBody>
          <a:bodyPr lIns="0" tIns="0" rIns="0" bIns="504000" anchor="ctr" anchorCtr="0"/>
          <a:lstStyle>
            <a:lvl1pPr algn="ctr">
              <a:defRPr sz="1400" b="0"/>
            </a:lvl1pPr>
          </a:lstStyle>
          <a:p>
            <a:r>
              <a:rPr lang="en-GB" dirty="0"/>
              <a:t>CLICK TO ADD TABLE</a:t>
            </a:r>
          </a:p>
        </p:txBody>
      </p:sp>
    </p:spTree>
    <p:extLst>
      <p:ext uri="{BB962C8B-B14F-4D97-AF65-F5344CB8AC3E}">
        <p14:creationId xmlns:p14="http://schemas.microsoft.com/office/powerpoint/2010/main" val="3828365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cations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3157268"/>
            <a:ext cx="4108449" cy="2679596"/>
          </a:xfrm>
          <a:prstGeom prst="rect">
            <a:avLst/>
          </a:prstGeom>
        </p:spPr>
        <p:txBody>
          <a:bodyPr lIns="0" tIns="0" rIns="0" bIns="0"/>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8" name="Picture Placeholder 5"/>
          <p:cNvSpPr>
            <a:spLocks noGrp="1"/>
          </p:cNvSpPr>
          <p:nvPr>
            <p:ph type="pic" sz="quarter" idx="11" hasCustomPrompt="1"/>
          </p:nvPr>
        </p:nvSpPr>
        <p:spPr>
          <a:xfrm>
            <a:off x="331788" y="1671637"/>
            <a:ext cx="4100512" cy="1305243"/>
          </a:xfrm>
          <a:prstGeom prst="rect">
            <a:avLst/>
          </a:prstGeom>
        </p:spPr>
        <p:txBody>
          <a:bodyPr lIns="0" tIns="72000" rIns="0" bIns="0"/>
          <a:lstStyle>
            <a:lvl1pPr algn="ctr">
              <a:defRPr sz="1400" b="0"/>
            </a:lvl1pPr>
          </a:lstStyle>
          <a:p>
            <a:r>
              <a:rPr lang="en-GB" dirty="0"/>
              <a:t>CLICK TO ADD IMAGE</a:t>
            </a:r>
          </a:p>
        </p:txBody>
      </p:sp>
      <p:sp>
        <p:nvSpPr>
          <p:cNvPr id="10" name="Text Placeholder 7"/>
          <p:cNvSpPr>
            <a:spLocks noGrp="1"/>
          </p:cNvSpPr>
          <p:nvPr>
            <p:ph type="body" sz="quarter" idx="12" hasCustomPrompt="1"/>
          </p:nvPr>
        </p:nvSpPr>
        <p:spPr>
          <a:xfrm>
            <a:off x="4684713" y="1671638"/>
            <a:ext cx="4103687" cy="4165226"/>
          </a:xfrm>
          <a:prstGeom prst="rect">
            <a:avLst/>
          </a:prstGeom>
          <a:ln>
            <a:solidFill>
              <a:schemeClr val="tx1">
                <a:lumMod val="40000"/>
                <a:lumOff val="60000"/>
              </a:schemeClr>
            </a:solidFill>
          </a:ln>
        </p:spPr>
        <p:txBody>
          <a:bodyPr lIns="108000" tIns="72000" rIns="108000" bIns="72000">
            <a:noAutofit/>
          </a:bodyPr>
          <a:lstStyle>
            <a:lvl1pPr>
              <a:defRPr b="0"/>
            </a:lvl1pPr>
          </a:lstStyle>
          <a:p>
            <a:pPr lvl="0"/>
            <a:r>
              <a:rPr lang="en-US" dirty="0"/>
              <a:t>Click to edit heading</a:t>
            </a:r>
          </a:p>
        </p:txBody>
      </p:sp>
      <p:sp>
        <p:nvSpPr>
          <p:cNvPr id="11" name="Picture Placeholder 9"/>
          <p:cNvSpPr>
            <a:spLocks noGrp="1"/>
          </p:cNvSpPr>
          <p:nvPr>
            <p:ph type="pic" sz="quarter" idx="15" hasCustomPrompt="1"/>
          </p:nvPr>
        </p:nvSpPr>
        <p:spPr>
          <a:xfrm>
            <a:off x="4804514" y="2191443"/>
            <a:ext cx="1188000" cy="1080000"/>
          </a:xfrm>
          <a:prstGeom prst="rect">
            <a:avLst/>
          </a:prstGeom>
        </p:spPr>
        <p:txBody>
          <a:bodyPr lIns="36000" rIns="36000"/>
          <a:lstStyle>
            <a:lvl1pPr algn="ctr">
              <a:defRPr sz="900" b="0"/>
            </a:lvl1pPr>
          </a:lstStyle>
          <a:p>
            <a:r>
              <a:rPr lang="en-GB" dirty="0"/>
              <a:t>IMAGE</a:t>
            </a:r>
          </a:p>
        </p:txBody>
      </p:sp>
      <p:sp>
        <p:nvSpPr>
          <p:cNvPr id="12" name="Picture Placeholder 9"/>
          <p:cNvSpPr>
            <a:spLocks noGrp="1"/>
          </p:cNvSpPr>
          <p:nvPr>
            <p:ph type="pic" sz="quarter" idx="16" hasCustomPrompt="1"/>
          </p:nvPr>
        </p:nvSpPr>
        <p:spPr>
          <a:xfrm>
            <a:off x="6139571" y="2191443"/>
            <a:ext cx="1188000" cy="1080000"/>
          </a:xfrm>
          <a:prstGeom prst="rect">
            <a:avLst/>
          </a:prstGeom>
        </p:spPr>
        <p:txBody>
          <a:bodyPr lIns="36000" rIns="36000"/>
          <a:lstStyle>
            <a:lvl1pPr algn="ctr">
              <a:defRPr sz="900" b="0"/>
            </a:lvl1pPr>
          </a:lstStyle>
          <a:p>
            <a:r>
              <a:rPr lang="en-GB" dirty="0"/>
              <a:t>IMAGE</a:t>
            </a:r>
          </a:p>
        </p:txBody>
      </p:sp>
      <p:sp>
        <p:nvSpPr>
          <p:cNvPr id="13" name="Picture Placeholder 9"/>
          <p:cNvSpPr>
            <a:spLocks noGrp="1"/>
          </p:cNvSpPr>
          <p:nvPr>
            <p:ph type="pic" sz="quarter" idx="17" hasCustomPrompt="1"/>
          </p:nvPr>
        </p:nvSpPr>
        <p:spPr>
          <a:xfrm>
            <a:off x="7474629" y="2191443"/>
            <a:ext cx="1188000" cy="1080000"/>
          </a:xfrm>
          <a:prstGeom prst="rect">
            <a:avLst/>
          </a:prstGeom>
        </p:spPr>
        <p:txBody>
          <a:bodyPr lIns="36000" rIns="36000"/>
          <a:lstStyle>
            <a:lvl1pPr algn="ctr">
              <a:defRPr sz="900" b="0"/>
            </a:lvl1pPr>
          </a:lstStyle>
          <a:p>
            <a:r>
              <a:rPr lang="en-GB" dirty="0"/>
              <a:t>IMAGE</a:t>
            </a:r>
          </a:p>
        </p:txBody>
      </p:sp>
      <p:sp>
        <p:nvSpPr>
          <p:cNvPr id="14" name="Picture Placeholder 9"/>
          <p:cNvSpPr>
            <a:spLocks noGrp="1"/>
          </p:cNvSpPr>
          <p:nvPr>
            <p:ph type="pic" sz="quarter" idx="18" hasCustomPrompt="1"/>
          </p:nvPr>
        </p:nvSpPr>
        <p:spPr>
          <a:xfrm>
            <a:off x="4804514" y="3403887"/>
            <a:ext cx="1188000" cy="1080000"/>
          </a:xfrm>
          <a:prstGeom prst="rect">
            <a:avLst/>
          </a:prstGeom>
        </p:spPr>
        <p:txBody>
          <a:bodyPr lIns="36000" rIns="36000"/>
          <a:lstStyle>
            <a:lvl1pPr algn="ctr">
              <a:defRPr sz="900" b="0"/>
            </a:lvl1pPr>
          </a:lstStyle>
          <a:p>
            <a:r>
              <a:rPr lang="en-GB" dirty="0"/>
              <a:t>IMAGE</a:t>
            </a:r>
          </a:p>
        </p:txBody>
      </p:sp>
      <p:sp>
        <p:nvSpPr>
          <p:cNvPr id="15" name="Picture Placeholder 9"/>
          <p:cNvSpPr>
            <a:spLocks noGrp="1"/>
          </p:cNvSpPr>
          <p:nvPr>
            <p:ph type="pic" sz="quarter" idx="19" hasCustomPrompt="1"/>
          </p:nvPr>
        </p:nvSpPr>
        <p:spPr>
          <a:xfrm>
            <a:off x="6139571" y="3403887"/>
            <a:ext cx="1188000" cy="1080000"/>
          </a:xfrm>
          <a:prstGeom prst="rect">
            <a:avLst/>
          </a:prstGeom>
        </p:spPr>
        <p:txBody>
          <a:bodyPr lIns="36000" rIns="36000"/>
          <a:lstStyle>
            <a:lvl1pPr algn="ctr">
              <a:defRPr sz="900" b="0"/>
            </a:lvl1pPr>
          </a:lstStyle>
          <a:p>
            <a:r>
              <a:rPr lang="en-GB" dirty="0"/>
              <a:t>IMAGE</a:t>
            </a:r>
          </a:p>
        </p:txBody>
      </p:sp>
      <p:sp>
        <p:nvSpPr>
          <p:cNvPr id="16" name="Picture Placeholder 9"/>
          <p:cNvSpPr>
            <a:spLocks noGrp="1"/>
          </p:cNvSpPr>
          <p:nvPr>
            <p:ph type="pic" sz="quarter" idx="20" hasCustomPrompt="1"/>
          </p:nvPr>
        </p:nvSpPr>
        <p:spPr>
          <a:xfrm>
            <a:off x="7474629" y="3403887"/>
            <a:ext cx="1188000" cy="1080000"/>
          </a:xfrm>
          <a:prstGeom prst="rect">
            <a:avLst/>
          </a:prstGeom>
        </p:spPr>
        <p:txBody>
          <a:bodyPr lIns="36000" rIns="36000"/>
          <a:lstStyle>
            <a:lvl1pPr algn="ctr">
              <a:defRPr sz="900" b="0"/>
            </a:lvl1pPr>
          </a:lstStyle>
          <a:p>
            <a:r>
              <a:rPr lang="en-GB" dirty="0"/>
              <a:t>IMAGE</a:t>
            </a:r>
          </a:p>
        </p:txBody>
      </p:sp>
      <p:sp>
        <p:nvSpPr>
          <p:cNvPr id="17" name="Picture Placeholder 9"/>
          <p:cNvSpPr>
            <a:spLocks noGrp="1"/>
          </p:cNvSpPr>
          <p:nvPr>
            <p:ph type="pic" sz="quarter" idx="21" hasCustomPrompt="1"/>
          </p:nvPr>
        </p:nvSpPr>
        <p:spPr>
          <a:xfrm>
            <a:off x="4804514" y="4616331"/>
            <a:ext cx="1188000" cy="1080000"/>
          </a:xfrm>
          <a:prstGeom prst="rect">
            <a:avLst/>
          </a:prstGeom>
        </p:spPr>
        <p:txBody>
          <a:bodyPr lIns="36000" rIns="36000"/>
          <a:lstStyle>
            <a:lvl1pPr algn="ctr">
              <a:defRPr sz="900" b="0"/>
            </a:lvl1pPr>
          </a:lstStyle>
          <a:p>
            <a:r>
              <a:rPr lang="en-GB" dirty="0"/>
              <a:t>IMAGE</a:t>
            </a:r>
          </a:p>
        </p:txBody>
      </p:sp>
      <p:sp>
        <p:nvSpPr>
          <p:cNvPr id="18" name="Picture Placeholder 9"/>
          <p:cNvSpPr>
            <a:spLocks noGrp="1"/>
          </p:cNvSpPr>
          <p:nvPr>
            <p:ph type="pic" sz="quarter" idx="22" hasCustomPrompt="1"/>
          </p:nvPr>
        </p:nvSpPr>
        <p:spPr>
          <a:xfrm>
            <a:off x="6139571" y="4616331"/>
            <a:ext cx="1188000" cy="1080000"/>
          </a:xfrm>
          <a:prstGeom prst="rect">
            <a:avLst/>
          </a:prstGeom>
        </p:spPr>
        <p:txBody>
          <a:bodyPr lIns="36000" rIns="36000"/>
          <a:lstStyle>
            <a:lvl1pPr algn="ctr">
              <a:defRPr sz="900" b="0"/>
            </a:lvl1pPr>
          </a:lstStyle>
          <a:p>
            <a:r>
              <a:rPr lang="en-GB" dirty="0"/>
              <a:t>IMAGE</a:t>
            </a:r>
          </a:p>
        </p:txBody>
      </p:sp>
      <p:sp>
        <p:nvSpPr>
          <p:cNvPr id="19" name="Picture Placeholder 9"/>
          <p:cNvSpPr>
            <a:spLocks noGrp="1"/>
          </p:cNvSpPr>
          <p:nvPr>
            <p:ph type="pic" sz="quarter" idx="23" hasCustomPrompt="1"/>
          </p:nvPr>
        </p:nvSpPr>
        <p:spPr>
          <a:xfrm>
            <a:off x="7474629" y="4616331"/>
            <a:ext cx="1188000" cy="1080000"/>
          </a:xfrm>
          <a:prstGeom prst="rect">
            <a:avLst/>
          </a:prstGeom>
        </p:spPr>
        <p:txBody>
          <a:bodyPr lIns="36000" rIns="36000"/>
          <a:lstStyle>
            <a:lvl1pPr algn="ctr">
              <a:defRPr sz="900" b="0"/>
            </a:lvl1pPr>
          </a:lstStyle>
          <a:p>
            <a:r>
              <a:rPr lang="en-GB" dirty="0"/>
              <a:t>IMAGE</a:t>
            </a:r>
          </a:p>
        </p:txBody>
      </p:sp>
    </p:spTree>
    <p:extLst>
      <p:ext uri="{BB962C8B-B14F-4D97-AF65-F5344CB8AC3E}">
        <p14:creationId xmlns:p14="http://schemas.microsoft.com/office/powerpoint/2010/main" val="1295021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rofile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21" name="Text Placeholder 3"/>
          <p:cNvSpPr>
            <a:spLocks noGrp="1"/>
          </p:cNvSpPr>
          <p:nvPr>
            <p:ph type="body" sz="quarter" idx="10" hasCustomPrompt="1"/>
          </p:nvPr>
        </p:nvSpPr>
        <p:spPr>
          <a:xfrm>
            <a:off x="323851" y="2672714"/>
            <a:ext cx="1944000" cy="3170873"/>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8"/>
          <p:cNvSpPr>
            <a:spLocks noGrp="1"/>
          </p:cNvSpPr>
          <p:nvPr>
            <p:ph type="pic" sz="quarter" idx="11" hasCustomPrompt="1"/>
          </p:nvPr>
        </p:nvSpPr>
        <p:spPr>
          <a:xfrm>
            <a:off x="323851" y="1671638"/>
            <a:ext cx="1009332" cy="828000"/>
          </a:xfrm>
          <a:prstGeom prst="rect">
            <a:avLst/>
          </a:prstGeom>
        </p:spPr>
        <p:txBody>
          <a:bodyPr lIns="0" tIns="72000" rIns="0" bIns="0"/>
          <a:lstStyle>
            <a:lvl1pPr algn="ctr">
              <a:defRPr sz="1400" b="0"/>
            </a:lvl1pPr>
          </a:lstStyle>
          <a:p>
            <a:r>
              <a:rPr lang="en-GB" dirty="0"/>
              <a:t>CV IMAGE</a:t>
            </a:r>
          </a:p>
        </p:txBody>
      </p:sp>
      <p:cxnSp>
        <p:nvCxnSpPr>
          <p:cNvPr id="23" name="Straight Connector 22"/>
          <p:cNvCxnSpPr/>
          <p:nvPr userDrawn="1"/>
        </p:nvCxnSpPr>
        <p:spPr>
          <a:xfrm>
            <a:off x="323851" y="2566035"/>
            <a:ext cx="19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 Placeholder 3"/>
          <p:cNvSpPr>
            <a:spLocks noGrp="1"/>
          </p:cNvSpPr>
          <p:nvPr>
            <p:ph type="body" sz="quarter" idx="15" hasCustomPrompt="1"/>
          </p:nvPr>
        </p:nvSpPr>
        <p:spPr>
          <a:xfrm>
            <a:off x="2497367" y="2672714"/>
            <a:ext cx="1944000" cy="3170873"/>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Picture Placeholder 8"/>
          <p:cNvSpPr>
            <a:spLocks noGrp="1"/>
          </p:cNvSpPr>
          <p:nvPr>
            <p:ph type="pic" sz="quarter" idx="16" hasCustomPrompt="1"/>
          </p:nvPr>
        </p:nvSpPr>
        <p:spPr>
          <a:xfrm>
            <a:off x="2497367" y="1671638"/>
            <a:ext cx="1009332" cy="828000"/>
          </a:xfrm>
          <a:prstGeom prst="rect">
            <a:avLst/>
          </a:prstGeom>
        </p:spPr>
        <p:txBody>
          <a:bodyPr lIns="0" tIns="72000" rIns="0" bIns="0"/>
          <a:lstStyle>
            <a:lvl1pPr algn="ctr">
              <a:defRPr sz="1400" b="0"/>
            </a:lvl1pPr>
          </a:lstStyle>
          <a:p>
            <a:r>
              <a:rPr lang="en-GB" dirty="0"/>
              <a:t>CV IMAGE</a:t>
            </a:r>
          </a:p>
        </p:txBody>
      </p:sp>
      <p:cxnSp>
        <p:nvCxnSpPr>
          <p:cNvPr id="47" name="Straight Connector 46"/>
          <p:cNvCxnSpPr/>
          <p:nvPr userDrawn="1"/>
        </p:nvCxnSpPr>
        <p:spPr>
          <a:xfrm>
            <a:off x="2497367" y="2566035"/>
            <a:ext cx="19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 Placeholder 3"/>
          <p:cNvSpPr>
            <a:spLocks noGrp="1"/>
          </p:cNvSpPr>
          <p:nvPr>
            <p:ph type="body" sz="quarter" idx="17" hasCustomPrompt="1"/>
          </p:nvPr>
        </p:nvSpPr>
        <p:spPr>
          <a:xfrm>
            <a:off x="4670883" y="2672714"/>
            <a:ext cx="1944000" cy="3170873"/>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Picture Placeholder 8"/>
          <p:cNvSpPr>
            <a:spLocks noGrp="1"/>
          </p:cNvSpPr>
          <p:nvPr>
            <p:ph type="pic" sz="quarter" idx="18" hasCustomPrompt="1"/>
          </p:nvPr>
        </p:nvSpPr>
        <p:spPr>
          <a:xfrm>
            <a:off x="4670883" y="1671638"/>
            <a:ext cx="1009332" cy="828000"/>
          </a:xfrm>
          <a:prstGeom prst="rect">
            <a:avLst/>
          </a:prstGeom>
        </p:spPr>
        <p:txBody>
          <a:bodyPr lIns="0" tIns="72000" rIns="0" bIns="0"/>
          <a:lstStyle>
            <a:lvl1pPr algn="ctr">
              <a:defRPr sz="1400" b="0"/>
            </a:lvl1pPr>
          </a:lstStyle>
          <a:p>
            <a:r>
              <a:rPr lang="en-GB" dirty="0"/>
              <a:t>CV IMAGE</a:t>
            </a:r>
          </a:p>
        </p:txBody>
      </p:sp>
      <p:cxnSp>
        <p:nvCxnSpPr>
          <p:cNvPr id="50" name="Straight Connector 49"/>
          <p:cNvCxnSpPr/>
          <p:nvPr userDrawn="1"/>
        </p:nvCxnSpPr>
        <p:spPr>
          <a:xfrm>
            <a:off x="4670883" y="2566035"/>
            <a:ext cx="19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ext Placeholder 3"/>
          <p:cNvSpPr>
            <a:spLocks noGrp="1"/>
          </p:cNvSpPr>
          <p:nvPr>
            <p:ph type="body" sz="quarter" idx="19" hasCustomPrompt="1"/>
          </p:nvPr>
        </p:nvSpPr>
        <p:spPr>
          <a:xfrm>
            <a:off x="6844400" y="2672714"/>
            <a:ext cx="1944000" cy="3170873"/>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5" name="Picture Placeholder 8"/>
          <p:cNvSpPr>
            <a:spLocks noGrp="1"/>
          </p:cNvSpPr>
          <p:nvPr>
            <p:ph type="pic" sz="quarter" idx="20" hasCustomPrompt="1"/>
          </p:nvPr>
        </p:nvSpPr>
        <p:spPr>
          <a:xfrm>
            <a:off x="6844400" y="1671638"/>
            <a:ext cx="1009332" cy="828000"/>
          </a:xfrm>
          <a:prstGeom prst="rect">
            <a:avLst/>
          </a:prstGeom>
        </p:spPr>
        <p:txBody>
          <a:bodyPr lIns="0" tIns="72000" rIns="0" bIns="0"/>
          <a:lstStyle>
            <a:lvl1pPr algn="ctr">
              <a:defRPr sz="1400" b="0"/>
            </a:lvl1pPr>
          </a:lstStyle>
          <a:p>
            <a:r>
              <a:rPr lang="en-GB" dirty="0"/>
              <a:t>CV IMAGE</a:t>
            </a:r>
          </a:p>
        </p:txBody>
      </p:sp>
      <p:cxnSp>
        <p:nvCxnSpPr>
          <p:cNvPr id="56" name="Straight Connector 55"/>
          <p:cNvCxnSpPr/>
          <p:nvPr userDrawn="1"/>
        </p:nvCxnSpPr>
        <p:spPr>
          <a:xfrm>
            <a:off x="6844400" y="2566035"/>
            <a:ext cx="19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060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Profile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21" name="Text Placeholder 3"/>
          <p:cNvSpPr>
            <a:spLocks noGrp="1"/>
          </p:cNvSpPr>
          <p:nvPr>
            <p:ph type="body" sz="quarter" idx="10" hasCustomPrompt="1"/>
          </p:nvPr>
        </p:nvSpPr>
        <p:spPr>
          <a:xfrm>
            <a:off x="323851" y="2672714"/>
            <a:ext cx="2628000" cy="3170873"/>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8"/>
          <p:cNvSpPr>
            <a:spLocks noGrp="1"/>
          </p:cNvSpPr>
          <p:nvPr>
            <p:ph type="pic" sz="quarter" idx="11" hasCustomPrompt="1"/>
          </p:nvPr>
        </p:nvSpPr>
        <p:spPr>
          <a:xfrm>
            <a:off x="323851" y="1671638"/>
            <a:ext cx="1009332" cy="828000"/>
          </a:xfrm>
          <a:prstGeom prst="rect">
            <a:avLst/>
          </a:prstGeom>
        </p:spPr>
        <p:txBody>
          <a:bodyPr lIns="0" tIns="72000" rIns="0" bIns="0"/>
          <a:lstStyle>
            <a:lvl1pPr algn="ctr">
              <a:defRPr sz="1400" b="0"/>
            </a:lvl1pPr>
          </a:lstStyle>
          <a:p>
            <a:r>
              <a:rPr lang="en-GB" dirty="0"/>
              <a:t>CV IMAGE</a:t>
            </a:r>
          </a:p>
        </p:txBody>
      </p:sp>
      <p:cxnSp>
        <p:nvCxnSpPr>
          <p:cNvPr id="23" name="Straight Connector 22"/>
          <p:cNvCxnSpPr/>
          <p:nvPr userDrawn="1"/>
        </p:nvCxnSpPr>
        <p:spPr>
          <a:xfrm>
            <a:off x="323851" y="2566035"/>
            <a:ext cx="262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 Placeholder 3"/>
          <p:cNvSpPr>
            <a:spLocks noGrp="1"/>
          </p:cNvSpPr>
          <p:nvPr>
            <p:ph type="body" sz="quarter" idx="15" hasCustomPrompt="1"/>
          </p:nvPr>
        </p:nvSpPr>
        <p:spPr>
          <a:xfrm>
            <a:off x="3235325" y="2672714"/>
            <a:ext cx="2628000" cy="3170873"/>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Picture Placeholder 8"/>
          <p:cNvSpPr>
            <a:spLocks noGrp="1"/>
          </p:cNvSpPr>
          <p:nvPr>
            <p:ph type="pic" sz="quarter" idx="16" hasCustomPrompt="1"/>
          </p:nvPr>
        </p:nvSpPr>
        <p:spPr>
          <a:xfrm>
            <a:off x="3235325" y="1671638"/>
            <a:ext cx="1009332" cy="828000"/>
          </a:xfrm>
          <a:prstGeom prst="rect">
            <a:avLst/>
          </a:prstGeom>
        </p:spPr>
        <p:txBody>
          <a:bodyPr lIns="0" tIns="72000" rIns="0" bIns="0"/>
          <a:lstStyle>
            <a:lvl1pPr algn="ctr">
              <a:defRPr sz="1400" b="0"/>
            </a:lvl1pPr>
          </a:lstStyle>
          <a:p>
            <a:r>
              <a:rPr lang="en-GB" dirty="0"/>
              <a:t>CV IMAGE</a:t>
            </a:r>
          </a:p>
        </p:txBody>
      </p:sp>
      <p:cxnSp>
        <p:nvCxnSpPr>
          <p:cNvPr id="47" name="Straight Connector 46"/>
          <p:cNvCxnSpPr/>
          <p:nvPr userDrawn="1"/>
        </p:nvCxnSpPr>
        <p:spPr>
          <a:xfrm>
            <a:off x="3235325" y="2566035"/>
            <a:ext cx="262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 Placeholder 3"/>
          <p:cNvSpPr>
            <a:spLocks noGrp="1"/>
          </p:cNvSpPr>
          <p:nvPr>
            <p:ph type="body" sz="quarter" idx="17" hasCustomPrompt="1"/>
          </p:nvPr>
        </p:nvSpPr>
        <p:spPr>
          <a:xfrm>
            <a:off x="6157913" y="2672714"/>
            <a:ext cx="2628000" cy="3170873"/>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Picture Placeholder 8"/>
          <p:cNvSpPr>
            <a:spLocks noGrp="1"/>
          </p:cNvSpPr>
          <p:nvPr>
            <p:ph type="pic" sz="quarter" idx="18" hasCustomPrompt="1"/>
          </p:nvPr>
        </p:nvSpPr>
        <p:spPr>
          <a:xfrm>
            <a:off x="6157913" y="1671638"/>
            <a:ext cx="1009332" cy="828000"/>
          </a:xfrm>
          <a:prstGeom prst="rect">
            <a:avLst/>
          </a:prstGeom>
        </p:spPr>
        <p:txBody>
          <a:bodyPr lIns="0" tIns="72000" rIns="0" bIns="0"/>
          <a:lstStyle>
            <a:lvl1pPr algn="ctr">
              <a:defRPr sz="1400" b="0"/>
            </a:lvl1pPr>
          </a:lstStyle>
          <a:p>
            <a:r>
              <a:rPr lang="en-GB" dirty="0"/>
              <a:t>CV IMAGE</a:t>
            </a:r>
          </a:p>
        </p:txBody>
      </p:sp>
      <p:cxnSp>
        <p:nvCxnSpPr>
          <p:cNvPr id="50" name="Straight Connector 49"/>
          <p:cNvCxnSpPr/>
          <p:nvPr userDrawn="1"/>
        </p:nvCxnSpPr>
        <p:spPr>
          <a:xfrm>
            <a:off x="6157913" y="2566035"/>
            <a:ext cx="262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133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Profiles_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21" name="Text Placeholder 3"/>
          <p:cNvSpPr>
            <a:spLocks noGrp="1"/>
          </p:cNvSpPr>
          <p:nvPr>
            <p:ph type="body" sz="quarter" idx="10" hasCustomPrompt="1"/>
          </p:nvPr>
        </p:nvSpPr>
        <p:spPr>
          <a:xfrm>
            <a:off x="1463716" y="1671638"/>
            <a:ext cx="1476000" cy="4171950"/>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8"/>
          <p:cNvSpPr>
            <a:spLocks noGrp="1"/>
          </p:cNvSpPr>
          <p:nvPr>
            <p:ph type="pic" sz="quarter" idx="11" hasCustomPrompt="1"/>
          </p:nvPr>
        </p:nvSpPr>
        <p:spPr>
          <a:xfrm>
            <a:off x="323851" y="1671637"/>
            <a:ext cx="1009332" cy="4171949"/>
          </a:xfrm>
          <a:prstGeom prst="rect">
            <a:avLst/>
          </a:prstGeom>
        </p:spPr>
        <p:txBody>
          <a:bodyPr lIns="0" tIns="72000" rIns="0" bIns="0"/>
          <a:lstStyle>
            <a:lvl1pPr algn="ctr">
              <a:defRPr sz="1400" b="0"/>
            </a:lvl1pPr>
          </a:lstStyle>
          <a:p>
            <a:r>
              <a:rPr lang="en-GB" dirty="0"/>
              <a:t>CV IMAGE</a:t>
            </a:r>
          </a:p>
        </p:txBody>
      </p:sp>
      <p:sp>
        <p:nvSpPr>
          <p:cNvPr id="45" name="Text Placeholder 3"/>
          <p:cNvSpPr>
            <a:spLocks noGrp="1"/>
          </p:cNvSpPr>
          <p:nvPr>
            <p:ph type="body" sz="quarter" idx="15" hasCustomPrompt="1"/>
          </p:nvPr>
        </p:nvSpPr>
        <p:spPr>
          <a:xfrm>
            <a:off x="4380721" y="1671638"/>
            <a:ext cx="1476000" cy="41719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Picture Placeholder 8"/>
          <p:cNvSpPr>
            <a:spLocks noGrp="1"/>
          </p:cNvSpPr>
          <p:nvPr>
            <p:ph type="pic" sz="quarter" idx="16" hasCustomPrompt="1"/>
          </p:nvPr>
        </p:nvSpPr>
        <p:spPr>
          <a:xfrm>
            <a:off x="3235325" y="1671638"/>
            <a:ext cx="1009332" cy="4171948"/>
          </a:xfrm>
          <a:prstGeom prst="rect">
            <a:avLst/>
          </a:prstGeom>
        </p:spPr>
        <p:txBody>
          <a:bodyPr lIns="0" tIns="72000" rIns="0" bIns="0"/>
          <a:lstStyle>
            <a:lvl1pPr algn="ctr">
              <a:defRPr sz="1400" b="0"/>
            </a:lvl1pPr>
          </a:lstStyle>
          <a:p>
            <a:r>
              <a:rPr lang="en-GB" dirty="0"/>
              <a:t>CV IMAGE</a:t>
            </a:r>
          </a:p>
        </p:txBody>
      </p:sp>
      <p:sp>
        <p:nvSpPr>
          <p:cNvPr id="48" name="Text Placeholder 3"/>
          <p:cNvSpPr>
            <a:spLocks noGrp="1"/>
          </p:cNvSpPr>
          <p:nvPr>
            <p:ph type="body" sz="quarter" idx="17" hasCustomPrompt="1"/>
          </p:nvPr>
        </p:nvSpPr>
        <p:spPr>
          <a:xfrm>
            <a:off x="7303309" y="1671638"/>
            <a:ext cx="1476000" cy="41719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Picture Placeholder 8"/>
          <p:cNvSpPr>
            <a:spLocks noGrp="1"/>
          </p:cNvSpPr>
          <p:nvPr>
            <p:ph type="pic" sz="quarter" idx="18" hasCustomPrompt="1"/>
          </p:nvPr>
        </p:nvSpPr>
        <p:spPr>
          <a:xfrm>
            <a:off x="6157913" y="1671638"/>
            <a:ext cx="1009332" cy="4171948"/>
          </a:xfrm>
          <a:prstGeom prst="rect">
            <a:avLst/>
          </a:prstGeom>
        </p:spPr>
        <p:txBody>
          <a:bodyPr lIns="0" tIns="72000" rIns="0" bIns="0"/>
          <a:lstStyle>
            <a:lvl1pPr algn="ctr">
              <a:defRPr sz="1400" b="0"/>
            </a:lvl1pPr>
          </a:lstStyle>
          <a:p>
            <a:r>
              <a:rPr lang="en-GB" dirty="0"/>
              <a:t>CV IMAGE</a:t>
            </a:r>
          </a:p>
        </p:txBody>
      </p:sp>
    </p:spTree>
    <p:extLst>
      <p:ext uri="{BB962C8B-B14F-4D97-AF65-F5344CB8AC3E}">
        <p14:creationId xmlns:p14="http://schemas.microsoft.com/office/powerpoint/2010/main" val="2131877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Profile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21" name="Text Placeholder 3"/>
          <p:cNvSpPr>
            <a:spLocks noGrp="1"/>
          </p:cNvSpPr>
          <p:nvPr>
            <p:ph type="body" sz="quarter" idx="10" hasCustomPrompt="1"/>
          </p:nvPr>
        </p:nvSpPr>
        <p:spPr>
          <a:xfrm>
            <a:off x="323850" y="2672714"/>
            <a:ext cx="4108449" cy="3170873"/>
          </a:xfrm>
          <a:prstGeom prst="rect">
            <a:avLst/>
          </a:prstGeom>
        </p:spPr>
        <p:txBody>
          <a:bodyPr lIns="0" tIns="0" rIns="0" bIns="0"/>
          <a:lstStyle>
            <a:lvl1pPr>
              <a:defRPr sz="1800"/>
            </a:lvl1pPr>
            <a:lvl2pPr>
              <a:defRPr sz="1800"/>
            </a:lvl2pPr>
            <a:lvl3pPr>
              <a:defRPr sz="1800"/>
            </a:lvl3pPr>
            <a:lvl4pPr marL="538089" indent="-274600">
              <a:buFont typeface="Arial" panose="020B0604020202020204" pitchFamily="34" charset="0"/>
              <a:buChar cha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8"/>
          <p:cNvSpPr>
            <a:spLocks noGrp="1"/>
          </p:cNvSpPr>
          <p:nvPr>
            <p:ph type="pic" sz="quarter" idx="11" hasCustomPrompt="1"/>
          </p:nvPr>
        </p:nvSpPr>
        <p:spPr>
          <a:xfrm>
            <a:off x="323851" y="1671638"/>
            <a:ext cx="1009332" cy="828000"/>
          </a:xfrm>
          <a:prstGeom prst="rect">
            <a:avLst/>
          </a:prstGeom>
        </p:spPr>
        <p:txBody>
          <a:bodyPr lIns="0" tIns="72000" rIns="0" bIns="0"/>
          <a:lstStyle>
            <a:lvl1pPr algn="ctr">
              <a:defRPr sz="1400" b="0"/>
            </a:lvl1pPr>
          </a:lstStyle>
          <a:p>
            <a:r>
              <a:rPr lang="en-GB" dirty="0"/>
              <a:t>CV IMAGE</a:t>
            </a:r>
          </a:p>
        </p:txBody>
      </p:sp>
      <p:cxnSp>
        <p:nvCxnSpPr>
          <p:cNvPr id="23" name="Straight Connector 22"/>
          <p:cNvCxnSpPr/>
          <p:nvPr userDrawn="1"/>
        </p:nvCxnSpPr>
        <p:spPr>
          <a:xfrm>
            <a:off x="323851" y="2566035"/>
            <a:ext cx="4108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1"/>
          <p:cNvSpPr>
            <a:spLocks noGrp="1"/>
          </p:cNvSpPr>
          <p:nvPr>
            <p:ph type="body" sz="quarter" idx="22" hasCustomPrompt="1"/>
          </p:nvPr>
        </p:nvSpPr>
        <p:spPr>
          <a:xfrm>
            <a:off x="1561381" y="1671638"/>
            <a:ext cx="2870919" cy="461665"/>
          </a:xfrm>
          <a:prstGeom prst="rect">
            <a:avLst/>
          </a:prstGeom>
        </p:spPr>
        <p:txBody>
          <a:bodyPr wrap="square" lIns="0" tIns="0" rIns="0" bIns="0">
            <a:spAutoFit/>
          </a:bodyPr>
          <a:lstStyle>
            <a:lvl1pPr>
              <a:spcAft>
                <a:spcPts val="0"/>
              </a:spcAft>
              <a:defRPr sz="1600"/>
            </a:lvl1pPr>
            <a:lvl2pPr>
              <a:spcAft>
                <a:spcPts val="0"/>
              </a:spcAft>
              <a:defRPr sz="1400">
                <a:solidFill>
                  <a:schemeClr val="tx2"/>
                </a:solidFill>
              </a:defRPr>
            </a:lvl2pPr>
          </a:lstStyle>
          <a:p>
            <a:pPr lvl="0"/>
            <a:r>
              <a:rPr lang="en-US" dirty="0"/>
              <a:t>NAME SURNAME</a:t>
            </a:r>
          </a:p>
          <a:p>
            <a:pPr lvl="1"/>
            <a:r>
              <a:rPr lang="en-US" dirty="0"/>
              <a:t>Second level</a:t>
            </a:r>
          </a:p>
        </p:txBody>
      </p:sp>
      <p:sp>
        <p:nvSpPr>
          <p:cNvPr id="14" name="Text Placeholder 13"/>
          <p:cNvSpPr>
            <a:spLocks noGrp="1"/>
          </p:cNvSpPr>
          <p:nvPr>
            <p:ph type="body" sz="quarter" idx="23"/>
          </p:nvPr>
        </p:nvSpPr>
        <p:spPr>
          <a:xfrm>
            <a:off x="1561381" y="2256638"/>
            <a:ext cx="2870919" cy="215444"/>
          </a:xfrm>
          <a:prstGeom prst="rect">
            <a:avLst/>
          </a:prstGeom>
        </p:spPr>
        <p:txBody>
          <a:bodyPr wrap="square" lIns="0" tIns="0" rIns="0" bIns="0" anchor="b" anchorCtr="0">
            <a:spAutoFit/>
          </a:bodyPr>
          <a:lstStyle>
            <a:lvl1pPr>
              <a:defRPr sz="1400" b="0">
                <a:solidFill>
                  <a:schemeClr val="tx1"/>
                </a:solidFill>
              </a:defRPr>
            </a:lvl1pPr>
          </a:lstStyle>
          <a:p>
            <a:pPr lvl="0"/>
            <a:r>
              <a:rPr lang="en-US" dirty="0"/>
              <a:t>Click to edit Master text styles</a:t>
            </a:r>
          </a:p>
        </p:txBody>
      </p:sp>
      <p:sp>
        <p:nvSpPr>
          <p:cNvPr id="16" name="Text Placeholder 3"/>
          <p:cNvSpPr>
            <a:spLocks noGrp="1"/>
          </p:cNvSpPr>
          <p:nvPr>
            <p:ph type="body" sz="quarter" idx="24" hasCustomPrompt="1"/>
          </p:nvPr>
        </p:nvSpPr>
        <p:spPr>
          <a:xfrm>
            <a:off x="4682436" y="2672714"/>
            <a:ext cx="4108449" cy="3170873"/>
          </a:xfrm>
          <a:prstGeom prst="rect">
            <a:avLst/>
          </a:prstGeom>
        </p:spPr>
        <p:txBody>
          <a:bodyPr lIns="0" tIns="0" rIns="0" bIns="0"/>
          <a:lstStyle>
            <a:lvl1pPr>
              <a:defRPr sz="1800"/>
            </a:lvl1pPr>
            <a:lvl2pPr>
              <a:defRPr sz="1800"/>
            </a:lvl2pPr>
            <a:lvl3pPr>
              <a:defRPr sz="1800"/>
            </a:lvl3pPr>
            <a:lvl4pPr marL="538089" indent="-274600">
              <a:buFont typeface="Arial" panose="020B0604020202020204" pitchFamily="34" charset="0"/>
              <a:buChar cha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8"/>
          <p:cNvSpPr>
            <a:spLocks noGrp="1"/>
          </p:cNvSpPr>
          <p:nvPr>
            <p:ph type="pic" sz="quarter" idx="25" hasCustomPrompt="1"/>
          </p:nvPr>
        </p:nvSpPr>
        <p:spPr>
          <a:xfrm>
            <a:off x="4682437" y="1671638"/>
            <a:ext cx="1009332" cy="828000"/>
          </a:xfrm>
          <a:prstGeom prst="rect">
            <a:avLst/>
          </a:prstGeom>
        </p:spPr>
        <p:txBody>
          <a:bodyPr lIns="0" tIns="72000" rIns="0" bIns="0"/>
          <a:lstStyle>
            <a:lvl1pPr algn="ctr">
              <a:defRPr sz="1400" b="0"/>
            </a:lvl1pPr>
          </a:lstStyle>
          <a:p>
            <a:r>
              <a:rPr lang="en-GB" dirty="0"/>
              <a:t>CV IMAGE</a:t>
            </a:r>
          </a:p>
        </p:txBody>
      </p:sp>
      <p:cxnSp>
        <p:nvCxnSpPr>
          <p:cNvPr id="18" name="Straight Connector 17"/>
          <p:cNvCxnSpPr/>
          <p:nvPr userDrawn="1"/>
        </p:nvCxnSpPr>
        <p:spPr>
          <a:xfrm>
            <a:off x="4682437" y="2566035"/>
            <a:ext cx="4108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26" hasCustomPrompt="1"/>
          </p:nvPr>
        </p:nvSpPr>
        <p:spPr>
          <a:xfrm>
            <a:off x="5919967" y="1671638"/>
            <a:ext cx="2870919" cy="461665"/>
          </a:xfrm>
          <a:prstGeom prst="rect">
            <a:avLst/>
          </a:prstGeom>
        </p:spPr>
        <p:txBody>
          <a:bodyPr wrap="square" lIns="0" tIns="0" rIns="0" bIns="0">
            <a:spAutoFit/>
          </a:bodyPr>
          <a:lstStyle>
            <a:lvl1pPr>
              <a:spcAft>
                <a:spcPts val="0"/>
              </a:spcAft>
              <a:defRPr sz="1600"/>
            </a:lvl1pPr>
            <a:lvl2pPr>
              <a:spcAft>
                <a:spcPts val="0"/>
              </a:spcAft>
              <a:defRPr sz="1400">
                <a:solidFill>
                  <a:schemeClr val="tx2"/>
                </a:solidFill>
              </a:defRPr>
            </a:lvl2pPr>
          </a:lstStyle>
          <a:p>
            <a:pPr lvl="0"/>
            <a:r>
              <a:rPr lang="en-US" dirty="0"/>
              <a:t>NAME SURNAME</a:t>
            </a:r>
          </a:p>
          <a:p>
            <a:pPr lvl="1"/>
            <a:r>
              <a:rPr lang="en-US" dirty="0"/>
              <a:t>Second level</a:t>
            </a:r>
          </a:p>
        </p:txBody>
      </p:sp>
      <p:sp>
        <p:nvSpPr>
          <p:cNvPr id="20" name="Text Placeholder 13"/>
          <p:cNvSpPr>
            <a:spLocks noGrp="1"/>
          </p:cNvSpPr>
          <p:nvPr>
            <p:ph type="body" sz="quarter" idx="27"/>
          </p:nvPr>
        </p:nvSpPr>
        <p:spPr>
          <a:xfrm>
            <a:off x="5919967" y="2256638"/>
            <a:ext cx="2870919" cy="215444"/>
          </a:xfrm>
          <a:prstGeom prst="rect">
            <a:avLst/>
          </a:prstGeom>
        </p:spPr>
        <p:txBody>
          <a:bodyPr wrap="square" lIns="0" tIns="0" rIns="0" bIns="0" anchor="b" anchorCtr="0">
            <a:spAutoFit/>
          </a:bodyPr>
          <a:lstStyle>
            <a:lvl1pPr>
              <a:defRPr sz="14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932452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Profiles_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21" name="Text Placeholder 3"/>
          <p:cNvSpPr>
            <a:spLocks noGrp="1"/>
          </p:cNvSpPr>
          <p:nvPr>
            <p:ph type="body" sz="quarter" idx="10" hasCustomPrompt="1"/>
          </p:nvPr>
        </p:nvSpPr>
        <p:spPr>
          <a:xfrm>
            <a:off x="1912300" y="1671638"/>
            <a:ext cx="2520000" cy="4171949"/>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8"/>
          <p:cNvSpPr>
            <a:spLocks noGrp="1"/>
          </p:cNvSpPr>
          <p:nvPr>
            <p:ph type="pic" sz="quarter" idx="11" hasCustomPrompt="1"/>
          </p:nvPr>
        </p:nvSpPr>
        <p:spPr>
          <a:xfrm>
            <a:off x="323850" y="1671637"/>
            <a:ext cx="1427311" cy="4171949"/>
          </a:xfrm>
          <a:prstGeom prst="rect">
            <a:avLst/>
          </a:prstGeom>
        </p:spPr>
        <p:txBody>
          <a:bodyPr lIns="0" tIns="72000" rIns="0" bIns="0"/>
          <a:lstStyle>
            <a:lvl1pPr algn="ctr">
              <a:defRPr sz="1400" b="0"/>
            </a:lvl1pPr>
          </a:lstStyle>
          <a:p>
            <a:r>
              <a:rPr lang="en-GB" dirty="0"/>
              <a:t>CV IMAGE</a:t>
            </a:r>
          </a:p>
        </p:txBody>
      </p:sp>
      <p:sp>
        <p:nvSpPr>
          <p:cNvPr id="15" name="Text Placeholder 3"/>
          <p:cNvSpPr>
            <a:spLocks noGrp="1"/>
          </p:cNvSpPr>
          <p:nvPr>
            <p:ph type="body" sz="quarter" idx="15" hasCustomPrompt="1"/>
          </p:nvPr>
        </p:nvSpPr>
        <p:spPr>
          <a:xfrm>
            <a:off x="6268400" y="1671638"/>
            <a:ext cx="2520000" cy="4171949"/>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Picture Placeholder 8"/>
          <p:cNvSpPr>
            <a:spLocks noGrp="1"/>
          </p:cNvSpPr>
          <p:nvPr>
            <p:ph type="pic" sz="quarter" idx="16" hasCustomPrompt="1"/>
          </p:nvPr>
        </p:nvSpPr>
        <p:spPr>
          <a:xfrm>
            <a:off x="4679950" y="1671637"/>
            <a:ext cx="1427311" cy="4171949"/>
          </a:xfrm>
          <a:prstGeom prst="rect">
            <a:avLst/>
          </a:prstGeom>
        </p:spPr>
        <p:txBody>
          <a:bodyPr lIns="0" tIns="72000" rIns="0" bIns="0"/>
          <a:lstStyle>
            <a:lvl1pPr algn="ctr">
              <a:defRPr sz="1400" b="0"/>
            </a:lvl1pPr>
          </a:lstStyle>
          <a:p>
            <a:r>
              <a:rPr lang="en-GB" dirty="0"/>
              <a:t>CV IMAGE</a:t>
            </a:r>
          </a:p>
        </p:txBody>
      </p:sp>
    </p:spTree>
    <p:extLst>
      <p:ext uri="{BB962C8B-B14F-4D97-AF65-F5344CB8AC3E}">
        <p14:creationId xmlns:p14="http://schemas.microsoft.com/office/powerpoint/2010/main" val="47509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217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nu animatione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16" name="Rechthoek 1"/>
          <p:cNvSpPr/>
          <p:nvPr userDrawn="1"/>
        </p:nvSpPr>
        <p:spPr>
          <a:xfrm>
            <a:off x="323851" y="1671638"/>
            <a:ext cx="8369299" cy="4171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7" name="Tijdelijke aanduiding voor verticale tekst 2"/>
          <p:cNvSpPr>
            <a:spLocks noGrp="1"/>
          </p:cNvSpPr>
          <p:nvPr>
            <p:ph type="body" orient="vert" idx="20" hasCustomPrompt="1"/>
          </p:nvPr>
        </p:nvSpPr>
        <p:spPr>
          <a:xfrm>
            <a:off x="5903384" y="1671638"/>
            <a:ext cx="2789767" cy="2085975"/>
          </a:xfrm>
          <a:prstGeom prst="rect">
            <a:avLst/>
          </a:prstGeom>
          <a:solidFill>
            <a:schemeClr val="accent1"/>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a:t>CLICK TO EDIT TEXT</a:t>
            </a:r>
          </a:p>
        </p:txBody>
      </p:sp>
      <p:sp>
        <p:nvSpPr>
          <p:cNvPr id="18" name="Tijdelijke aanduiding voor verticale tekst 2"/>
          <p:cNvSpPr>
            <a:spLocks noGrp="1"/>
          </p:cNvSpPr>
          <p:nvPr>
            <p:ph type="body" orient="vert" idx="19" hasCustomPrompt="1"/>
          </p:nvPr>
        </p:nvSpPr>
        <p:spPr>
          <a:xfrm>
            <a:off x="3113616" y="1671638"/>
            <a:ext cx="2789768" cy="2085975"/>
          </a:xfrm>
          <a:prstGeom prst="rect">
            <a:avLst/>
          </a:prstGeom>
          <a:solidFill>
            <a:schemeClr val="tx1"/>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a:t>CLICK TO EDIT TEXT</a:t>
            </a:r>
          </a:p>
        </p:txBody>
      </p:sp>
      <p:sp>
        <p:nvSpPr>
          <p:cNvPr id="19" name="Tijdelijke aanduiding voor verticale tekst 2"/>
          <p:cNvSpPr>
            <a:spLocks noGrp="1"/>
          </p:cNvSpPr>
          <p:nvPr>
            <p:ph type="body" orient="vert" idx="1" hasCustomPrompt="1"/>
          </p:nvPr>
        </p:nvSpPr>
        <p:spPr>
          <a:xfrm>
            <a:off x="323850" y="1671638"/>
            <a:ext cx="2789766" cy="2085975"/>
          </a:xfrm>
          <a:prstGeom prst="rect">
            <a:avLst/>
          </a:prstGeom>
          <a:solidFill>
            <a:schemeClr val="accent3"/>
          </a:solidFill>
        </p:spPr>
        <p:txBody>
          <a:bodyPr vert="horz" lIns="0" tIns="0" rIns="0" bIns="144000" anchor="b" anchorCtr="0"/>
          <a:lstStyle>
            <a:lvl1pPr algn="ctr">
              <a:lnSpc>
                <a:spcPct val="80000"/>
              </a:lnSpc>
              <a:spcBef>
                <a:spcPts val="600"/>
              </a:spcBef>
              <a:spcAft>
                <a:spcPts val="600"/>
              </a:spcAft>
              <a:defRPr sz="1800" b="0" baseline="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CLICK TO EDIT TEXT</a:t>
            </a:r>
          </a:p>
        </p:txBody>
      </p:sp>
      <p:sp>
        <p:nvSpPr>
          <p:cNvPr id="20" name="Tijdelijke aanduiding voor verticale tekst 2"/>
          <p:cNvSpPr>
            <a:spLocks noGrp="1"/>
          </p:cNvSpPr>
          <p:nvPr>
            <p:ph type="body" orient="vert" idx="35" hasCustomPrompt="1"/>
          </p:nvPr>
        </p:nvSpPr>
        <p:spPr>
          <a:xfrm>
            <a:off x="5903383" y="3757612"/>
            <a:ext cx="2789767" cy="2085975"/>
          </a:xfrm>
          <a:prstGeom prst="rect">
            <a:avLst/>
          </a:prstGeom>
          <a:solidFill>
            <a:schemeClr val="accent4"/>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a:t>CLICK TO EDIT TEXT</a:t>
            </a:r>
          </a:p>
        </p:txBody>
      </p:sp>
      <p:sp>
        <p:nvSpPr>
          <p:cNvPr id="24" name="Tijdelijke aanduiding voor verticale tekst 2"/>
          <p:cNvSpPr>
            <a:spLocks noGrp="1"/>
          </p:cNvSpPr>
          <p:nvPr>
            <p:ph type="body" orient="vert" idx="34" hasCustomPrompt="1"/>
          </p:nvPr>
        </p:nvSpPr>
        <p:spPr>
          <a:xfrm>
            <a:off x="3113614" y="3757612"/>
            <a:ext cx="2789768" cy="2085975"/>
          </a:xfrm>
          <a:prstGeom prst="rect">
            <a:avLst/>
          </a:prstGeom>
          <a:solidFill>
            <a:schemeClr val="accent2"/>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a:t>CLICK TO EDIT TEXT</a:t>
            </a:r>
          </a:p>
        </p:txBody>
      </p:sp>
      <p:sp>
        <p:nvSpPr>
          <p:cNvPr id="25" name="Tijdelijke aanduiding voor verticale tekst 2"/>
          <p:cNvSpPr>
            <a:spLocks noGrp="1"/>
          </p:cNvSpPr>
          <p:nvPr>
            <p:ph type="body" orient="vert" idx="33" hasCustomPrompt="1"/>
          </p:nvPr>
        </p:nvSpPr>
        <p:spPr>
          <a:xfrm>
            <a:off x="323850" y="3757612"/>
            <a:ext cx="2789766" cy="2085975"/>
          </a:xfrm>
          <a:prstGeom prst="rect">
            <a:avLst/>
          </a:prstGeom>
          <a:solidFill>
            <a:schemeClr val="bg2"/>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a:t>CLICK TO EDIT TEXT</a:t>
            </a:r>
          </a:p>
        </p:txBody>
      </p:sp>
    </p:spTree>
    <p:extLst>
      <p:ext uri="{BB962C8B-B14F-4D97-AF65-F5344CB8AC3E}">
        <p14:creationId xmlns:p14="http://schemas.microsoft.com/office/powerpoint/2010/main" val="28431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ppt_x"/>
                                          </p:val>
                                        </p:tav>
                                        <p:tav tm="100000">
                                          <p:val>
                                            <p:strVal val="#ppt_x"/>
                                          </p:val>
                                        </p:tav>
                                      </p:tavLst>
                                    </p:anim>
                                    <p:anim calcmode="lin" valueType="num">
                                      <p:cBhvr additive="base">
                                        <p:cTn id="8" dur="1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ppt_x"/>
                                          </p:val>
                                        </p:tav>
                                        <p:tav tm="100000">
                                          <p:val>
                                            <p:strVal val="#ppt_x"/>
                                          </p:val>
                                        </p:tav>
                                      </p:tavLst>
                                    </p:anim>
                                    <p:anim calcmode="lin" valueType="num">
                                      <p:cBhvr additive="base">
                                        <p:cTn id="28" dur="10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tmplLst>
          <p:tmpl>
            <p:tnLst>
              <p:par>
                <p:cTn presetID="2" presetClass="entr" presetSubtype="4" decel="10000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ppt_x"/>
                          </p:val>
                        </p:tav>
                        <p:tav tm="100000">
                          <p:val>
                            <p:strVal val="#ppt_x"/>
                          </p:val>
                        </p:tav>
                      </p:tavLst>
                    </p:anim>
                    <p:anim calcmode="lin" valueType="num">
                      <p:cBhvr additive="base">
                        <p:cTn dur="10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4" decel="100000"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tmplLst>
          <p:tmpl>
            <p:tnLst>
              <p:par>
                <p:cTn presetID="2" presetClass="entr" presetSubtype="4" decel="10000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4" decel="10000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4" grpId="0" animBg="1">
        <p:tmplLst>
          <p:tmpl>
            <p:tnLst>
              <p:par>
                <p:cTn presetID="2" presetClass="entr" presetSubtype="4"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1+#ppt_h/2"/>
                          </p:val>
                        </p:tav>
                        <p:tav tm="100000">
                          <p:val>
                            <p:strVal val="#ppt_y"/>
                          </p:val>
                        </p:tav>
                      </p:tavLst>
                    </p:anim>
                  </p:childTnLst>
                </p:cTn>
              </p:par>
            </p:tnLst>
          </p:tmpl>
        </p:tmplLst>
      </p:bldP>
      <p:bldP spid="25" grpId="0" animBg="1">
        <p:tmplLst>
          <p:tmpl>
            <p:tnLst>
              <p:par>
                <p:cTn presetID="2" presetClass="entr" presetSubtype="4" de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layout">
    <p:bg bwMode="gray">
      <p:bgPr>
        <a:solidFill>
          <a:schemeClr val="tx1"/>
        </a:solid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271" b="26300"/>
          <a:stretch/>
        </p:blipFill>
        <p:spPr bwMode="auto">
          <a:xfrm>
            <a:off x="0" y="651813"/>
            <a:ext cx="9144000" cy="281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edia Placeholder 5"/>
          <p:cNvSpPr>
            <a:spLocks noGrp="1"/>
          </p:cNvSpPr>
          <p:nvPr>
            <p:ph type="media" sz="quarter" idx="10" hasCustomPrompt="1"/>
          </p:nvPr>
        </p:nvSpPr>
        <p:spPr>
          <a:xfrm>
            <a:off x="324255" y="1216324"/>
            <a:ext cx="8495490" cy="4175185"/>
          </a:xfrm>
          <a:prstGeom prst="rect">
            <a:avLst/>
          </a:prstGeom>
          <a:noFill/>
        </p:spPr>
        <p:txBody>
          <a:bodyPr bIns="684000" anchor="ctr" anchorCtr="0"/>
          <a:lstStyle>
            <a:lvl1pPr algn="ctr">
              <a:defRPr sz="1400" baseline="0"/>
            </a:lvl1pPr>
          </a:lstStyle>
          <a:p>
            <a:r>
              <a:rPr lang="en-GB" dirty="0"/>
              <a:t>CLICK TO ADD MEDIA</a:t>
            </a:r>
          </a:p>
        </p:txBody>
      </p:sp>
      <p:pic>
        <p:nvPicPr>
          <p:cNvPr id="13"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t="35319" r="270"/>
          <a:stretch/>
        </p:blipFill>
        <p:spPr bwMode="auto">
          <a:xfrm>
            <a:off x="0" y="3467819"/>
            <a:ext cx="9144000" cy="247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bg1"/>
                </a:solidFill>
              </a:rPr>
              <a:t>‹#›</a:t>
            </a:fld>
            <a:endParaRPr lang="en-GB" sz="1000" dirty="0">
              <a:solidFill>
                <a:schemeClr val="bg1"/>
              </a:solidFill>
            </a:endParaRPr>
          </a:p>
        </p:txBody>
      </p:sp>
    </p:spTree>
    <p:extLst>
      <p:ext uri="{BB962C8B-B14F-4D97-AF65-F5344CB8AC3E}">
        <p14:creationId xmlns:p14="http://schemas.microsoft.com/office/powerpoint/2010/main" val="1614633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A5A4181-D4B4-4774-96DB-EB982B485593}" type="datetime1">
              <a:rPr lang="en-US" smtClean="0"/>
              <a:t>7/1/2019</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3302333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EC1A3A"/>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499F4C-EE0C-496D-BE49-5239C8DDB75D}" type="datetime1">
              <a:rPr lang="en-US" smtClean="0"/>
              <a:t>7/1/2019</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4157310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EC1A3A"/>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A496660-A85B-416E-908C-42985EFBBA0C}" type="datetime1">
              <a:rPr lang="en-US" smtClean="0"/>
              <a:t>7/1/2019</a:t>
            </a:fld>
            <a:endParaRPr lang="en-US" dirty="0"/>
          </a:p>
        </p:txBody>
      </p:sp>
      <p:sp>
        <p:nvSpPr>
          <p:cNvPr id="7" name="Holder 7"/>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4274533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EC1A3A"/>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4D9EFEC-5398-4813-97D8-BC09123E64CA}" type="datetime1">
              <a:rPr lang="en-US" smtClean="0"/>
              <a:t>7/1/2019</a:t>
            </a:fld>
            <a:endParaRPr lang="en-US" dirty="0"/>
          </a:p>
        </p:txBody>
      </p:sp>
      <p:sp>
        <p:nvSpPr>
          <p:cNvPr id="5" name="Holder 5"/>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1976437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97002D"/>
          </a:solidFill>
        </p:spPr>
        <p:txBody>
          <a:bodyPr wrap="square" lIns="0" tIns="0" rIns="0" bIns="0" rtlCol="0"/>
          <a:lstStyle/>
          <a:p>
            <a:endParaRPr dirty="0"/>
          </a:p>
        </p:txBody>
      </p:sp>
      <p:sp>
        <p:nvSpPr>
          <p:cNvPr id="18" name="bk object 18"/>
          <p:cNvSpPr/>
          <p:nvPr/>
        </p:nvSpPr>
        <p:spPr>
          <a:xfrm>
            <a:off x="565396" y="5655079"/>
            <a:ext cx="156845" cy="578485"/>
          </a:xfrm>
          <a:custGeom>
            <a:avLst/>
            <a:gdLst/>
            <a:ahLst/>
            <a:cxnLst/>
            <a:rect l="l" t="t" r="r" b="b"/>
            <a:pathLst>
              <a:path w="156845" h="578485">
                <a:moveTo>
                  <a:pt x="0" y="578077"/>
                </a:moveTo>
                <a:lnTo>
                  <a:pt x="156583" y="578077"/>
                </a:lnTo>
                <a:lnTo>
                  <a:pt x="156583" y="0"/>
                </a:lnTo>
                <a:lnTo>
                  <a:pt x="0" y="113578"/>
                </a:lnTo>
                <a:lnTo>
                  <a:pt x="0" y="578077"/>
                </a:lnTo>
                <a:close/>
              </a:path>
            </a:pathLst>
          </a:custGeom>
          <a:solidFill>
            <a:srgbClr val="EB1C3B"/>
          </a:solidFill>
        </p:spPr>
        <p:txBody>
          <a:bodyPr wrap="square" lIns="0" tIns="0" rIns="0" bIns="0" rtlCol="0"/>
          <a:lstStyle/>
          <a:p>
            <a:endParaRPr dirty="0"/>
          </a:p>
        </p:txBody>
      </p:sp>
      <p:sp>
        <p:nvSpPr>
          <p:cNvPr id="19" name="bk object 19"/>
          <p:cNvSpPr/>
          <p:nvPr/>
        </p:nvSpPr>
        <p:spPr>
          <a:xfrm>
            <a:off x="565396" y="5967499"/>
            <a:ext cx="156845" cy="578485"/>
          </a:xfrm>
          <a:custGeom>
            <a:avLst/>
            <a:gdLst/>
            <a:ahLst/>
            <a:cxnLst/>
            <a:rect l="l" t="t" r="r" b="b"/>
            <a:pathLst>
              <a:path w="156845" h="578484">
                <a:moveTo>
                  <a:pt x="0" y="578077"/>
                </a:moveTo>
                <a:lnTo>
                  <a:pt x="156583" y="578077"/>
                </a:lnTo>
                <a:lnTo>
                  <a:pt x="156583" y="0"/>
                </a:lnTo>
                <a:lnTo>
                  <a:pt x="0" y="113578"/>
                </a:lnTo>
                <a:lnTo>
                  <a:pt x="0" y="578077"/>
                </a:lnTo>
                <a:close/>
              </a:path>
            </a:pathLst>
          </a:custGeom>
          <a:solidFill>
            <a:srgbClr val="EB1C3B"/>
          </a:solidFill>
        </p:spPr>
        <p:txBody>
          <a:bodyPr wrap="square" lIns="0" tIns="0" rIns="0" bIns="0" rtlCol="0"/>
          <a:lstStyle/>
          <a:p>
            <a:endParaRPr dirty="0"/>
          </a:p>
        </p:txBody>
      </p:sp>
      <p:sp>
        <p:nvSpPr>
          <p:cNvPr id="20" name="bk object 20"/>
          <p:cNvSpPr/>
          <p:nvPr/>
        </p:nvSpPr>
        <p:spPr>
          <a:xfrm>
            <a:off x="565396" y="6279919"/>
            <a:ext cx="156845" cy="578485"/>
          </a:xfrm>
          <a:custGeom>
            <a:avLst/>
            <a:gdLst/>
            <a:ahLst/>
            <a:cxnLst/>
            <a:rect l="l" t="t" r="r" b="b"/>
            <a:pathLst>
              <a:path w="156845" h="578484">
                <a:moveTo>
                  <a:pt x="0" y="578077"/>
                </a:moveTo>
                <a:lnTo>
                  <a:pt x="156583" y="578077"/>
                </a:lnTo>
                <a:lnTo>
                  <a:pt x="156583" y="0"/>
                </a:lnTo>
                <a:lnTo>
                  <a:pt x="0" y="113578"/>
                </a:lnTo>
                <a:lnTo>
                  <a:pt x="0" y="578077"/>
                </a:lnTo>
                <a:close/>
              </a:path>
            </a:pathLst>
          </a:custGeom>
          <a:solidFill>
            <a:srgbClr val="EB1C3B"/>
          </a:solidFill>
        </p:spPr>
        <p:txBody>
          <a:bodyPr wrap="square" lIns="0" tIns="0" rIns="0" bIns="0" rtlCol="0"/>
          <a:lstStyle/>
          <a:p>
            <a:endParaRPr dirty="0"/>
          </a:p>
        </p:txBody>
      </p:sp>
      <p:sp>
        <p:nvSpPr>
          <p:cNvPr id="21" name="bk object 21"/>
          <p:cNvSpPr/>
          <p:nvPr/>
        </p:nvSpPr>
        <p:spPr>
          <a:xfrm>
            <a:off x="565800" y="3"/>
            <a:ext cx="156845" cy="578485"/>
          </a:xfrm>
          <a:custGeom>
            <a:avLst/>
            <a:gdLst/>
            <a:ahLst/>
            <a:cxnLst/>
            <a:rect l="l" t="t" r="r" b="b"/>
            <a:pathLst>
              <a:path w="156845" h="578485">
                <a:moveTo>
                  <a:pt x="156583" y="0"/>
                </a:moveTo>
                <a:lnTo>
                  <a:pt x="0" y="0"/>
                </a:lnTo>
                <a:lnTo>
                  <a:pt x="0" y="578077"/>
                </a:lnTo>
                <a:lnTo>
                  <a:pt x="156583" y="464499"/>
                </a:lnTo>
                <a:lnTo>
                  <a:pt x="156583" y="0"/>
                </a:lnTo>
                <a:close/>
              </a:path>
            </a:pathLst>
          </a:custGeom>
          <a:solidFill>
            <a:srgbClr val="EB1C3B"/>
          </a:solidFill>
        </p:spPr>
        <p:txBody>
          <a:bodyPr wrap="square" lIns="0" tIns="0" rIns="0" bIns="0" rtlCol="0"/>
          <a:lstStyle/>
          <a:p>
            <a:endParaRPr dirty="0"/>
          </a:p>
        </p:txBody>
      </p:sp>
      <p:sp>
        <p:nvSpPr>
          <p:cNvPr id="22" name="bk object 22"/>
          <p:cNvSpPr/>
          <p:nvPr/>
        </p:nvSpPr>
        <p:spPr>
          <a:xfrm>
            <a:off x="565800" y="312423"/>
            <a:ext cx="156845" cy="578485"/>
          </a:xfrm>
          <a:custGeom>
            <a:avLst/>
            <a:gdLst/>
            <a:ahLst/>
            <a:cxnLst/>
            <a:rect l="l" t="t" r="r" b="b"/>
            <a:pathLst>
              <a:path w="156845" h="578485">
                <a:moveTo>
                  <a:pt x="156583" y="0"/>
                </a:moveTo>
                <a:lnTo>
                  <a:pt x="0" y="0"/>
                </a:lnTo>
                <a:lnTo>
                  <a:pt x="0" y="578077"/>
                </a:lnTo>
                <a:lnTo>
                  <a:pt x="156583" y="464498"/>
                </a:lnTo>
                <a:lnTo>
                  <a:pt x="156583" y="0"/>
                </a:lnTo>
                <a:close/>
              </a:path>
            </a:pathLst>
          </a:custGeom>
          <a:solidFill>
            <a:srgbClr val="EB1C3B"/>
          </a:solidFill>
        </p:spPr>
        <p:txBody>
          <a:bodyPr wrap="square" lIns="0" tIns="0" rIns="0" bIns="0" rtlCol="0"/>
          <a:lstStyle/>
          <a:p>
            <a:endParaRPr dirty="0"/>
          </a:p>
        </p:txBody>
      </p:sp>
      <p:sp>
        <p:nvSpPr>
          <p:cNvPr id="23" name="bk object 23"/>
          <p:cNvSpPr/>
          <p:nvPr/>
        </p:nvSpPr>
        <p:spPr>
          <a:xfrm>
            <a:off x="565800" y="155451"/>
            <a:ext cx="156845" cy="578485"/>
          </a:xfrm>
          <a:custGeom>
            <a:avLst/>
            <a:gdLst/>
            <a:ahLst/>
            <a:cxnLst/>
            <a:rect l="l" t="t" r="r" b="b"/>
            <a:pathLst>
              <a:path w="156845" h="578485">
                <a:moveTo>
                  <a:pt x="156583" y="0"/>
                </a:moveTo>
                <a:lnTo>
                  <a:pt x="0" y="0"/>
                </a:lnTo>
                <a:lnTo>
                  <a:pt x="0" y="578077"/>
                </a:lnTo>
                <a:lnTo>
                  <a:pt x="156583" y="464498"/>
                </a:lnTo>
                <a:lnTo>
                  <a:pt x="156583" y="0"/>
                </a:lnTo>
                <a:close/>
              </a:path>
            </a:pathLst>
          </a:custGeom>
          <a:solidFill>
            <a:srgbClr val="EB1C3B"/>
          </a:solidFill>
        </p:spPr>
        <p:txBody>
          <a:bodyPr wrap="square" lIns="0" tIns="0" rIns="0" bIns="0" rtlCol="0"/>
          <a:lstStyle/>
          <a:p>
            <a:endParaRPr dirty="0"/>
          </a:p>
        </p:txBody>
      </p:sp>
      <p:sp>
        <p:nvSpPr>
          <p:cNvPr id="24" name="bk object 24"/>
          <p:cNvSpPr/>
          <p:nvPr/>
        </p:nvSpPr>
        <p:spPr>
          <a:xfrm>
            <a:off x="565800" y="534927"/>
            <a:ext cx="156845" cy="578485"/>
          </a:xfrm>
          <a:custGeom>
            <a:avLst/>
            <a:gdLst/>
            <a:ahLst/>
            <a:cxnLst/>
            <a:rect l="l" t="t" r="r" b="b"/>
            <a:pathLst>
              <a:path w="156845" h="578485">
                <a:moveTo>
                  <a:pt x="156583" y="0"/>
                </a:moveTo>
                <a:lnTo>
                  <a:pt x="0" y="0"/>
                </a:lnTo>
                <a:lnTo>
                  <a:pt x="0" y="578077"/>
                </a:lnTo>
                <a:lnTo>
                  <a:pt x="156583" y="464499"/>
                </a:lnTo>
                <a:lnTo>
                  <a:pt x="156583" y="0"/>
                </a:lnTo>
                <a:close/>
              </a:path>
            </a:pathLst>
          </a:custGeom>
          <a:solidFill>
            <a:srgbClr val="EB1C3B"/>
          </a:solidFill>
        </p:spPr>
        <p:txBody>
          <a:bodyPr wrap="square" lIns="0" tIns="0" rIns="0" bIns="0" rtlCol="0"/>
          <a:lstStyle/>
          <a:p>
            <a:endParaRPr dirty="0"/>
          </a:p>
        </p:txBody>
      </p:sp>
      <p:sp>
        <p:nvSpPr>
          <p:cNvPr id="25" name="bk object 25"/>
          <p:cNvSpPr/>
          <p:nvPr/>
        </p:nvSpPr>
        <p:spPr>
          <a:xfrm>
            <a:off x="565800" y="847347"/>
            <a:ext cx="156845" cy="578485"/>
          </a:xfrm>
          <a:custGeom>
            <a:avLst/>
            <a:gdLst/>
            <a:ahLst/>
            <a:cxnLst/>
            <a:rect l="l" t="t" r="r" b="b"/>
            <a:pathLst>
              <a:path w="156845" h="578485">
                <a:moveTo>
                  <a:pt x="156583" y="0"/>
                </a:moveTo>
                <a:lnTo>
                  <a:pt x="0" y="0"/>
                </a:lnTo>
                <a:lnTo>
                  <a:pt x="0" y="578077"/>
                </a:lnTo>
                <a:lnTo>
                  <a:pt x="156583" y="464498"/>
                </a:lnTo>
                <a:lnTo>
                  <a:pt x="156583" y="0"/>
                </a:lnTo>
                <a:close/>
              </a:path>
            </a:pathLst>
          </a:custGeom>
          <a:solidFill>
            <a:srgbClr val="EB1C3B"/>
          </a:solidFill>
        </p:spPr>
        <p:txBody>
          <a:bodyPr wrap="square" lIns="0" tIns="0" rIns="0" bIns="0" rtlCol="0"/>
          <a:lstStyle/>
          <a:p>
            <a:endParaRPr dirty="0"/>
          </a:p>
        </p:txBody>
      </p:sp>
      <p:sp>
        <p:nvSpPr>
          <p:cNvPr id="26" name="bk object 26"/>
          <p:cNvSpPr/>
          <p:nvPr/>
        </p:nvSpPr>
        <p:spPr>
          <a:xfrm>
            <a:off x="565800" y="690375"/>
            <a:ext cx="156845" cy="578485"/>
          </a:xfrm>
          <a:custGeom>
            <a:avLst/>
            <a:gdLst/>
            <a:ahLst/>
            <a:cxnLst/>
            <a:rect l="l" t="t" r="r" b="b"/>
            <a:pathLst>
              <a:path w="156845" h="578485">
                <a:moveTo>
                  <a:pt x="156583" y="0"/>
                </a:moveTo>
                <a:lnTo>
                  <a:pt x="0" y="0"/>
                </a:lnTo>
                <a:lnTo>
                  <a:pt x="0" y="578077"/>
                </a:lnTo>
                <a:lnTo>
                  <a:pt x="156583" y="464498"/>
                </a:lnTo>
                <a:lnTo>
                  <a:pt x="156583" y="0"/>
                </a:lnTo>
                <a:close/>
              </a:path>
            </a:pathLst>
          </a:custGeom>
          <a:solidFill>
            <a:srgbClr val="EB1C3B"/>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052105D-64F5-427F-B256-E1BC13D2C59C}" type="datetime1">
              <a:rPr lang="en-US" smtClean="0"/>
              <a:t>7/1/2019</a:t>
            </a:fld>
            <a:endParaRPr lang="en-US" dirty="0"/>
          </a:p>
        </p:txBody>
      </p:sp>
      <p:sp>
        <p:nvSpPr>
          <p:cNvPr id="4" name="Holder 4"/>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3447949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4" y="752475"/>
            <a:ext cx="8464549" cy="240066"/>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4" y="1664464"/>
            <a:ext cx="8464549" cy="4172400"/>
          </a:xfrm>
          <a:prstGeom prst="rect">
            <a:avLst/>
          </a:prstGeom>
        </p:spPr>
        <p:txBody>
          <a:bodyPr lIns="0" tIns="0" rIns="0" bIns="0"/>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vl6pPr>
              <a:spcBef>
                <a:spcPts val="0"/>
              </a:spcBef>
              <a:spcAft>
                <a:spcPts val="450"/>
              </a:spcAft>
              <a:defRPr/>
            </a:lvl6pPr>
            <a:lvl7pPr>
              <a:spcBef>
                <a:spcPts val="0"/>
              </a:spcBef>
              <a:spcAft>
                <a:spcPts val="450"/>
              </a:spcAft>
              <a:defRPr/>
            </a:lvl7pPr>
            <a:lvl8pPr>
              <a:spcBef>
                <a:spcPts val="0"/>
              </a:spcBef>
              <a:spcAft>
                <a:spcPts val="450"/>
              </a:spcAft>
              <a:defRPr/>
            </a:lvl8pPr>
            <a:lvl9pPr>
              <a:spcBef>
                <a:spcPts val="0"/>
              </a:spcBef>
              <a:spcAft>
                <a:spcPts val="45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4" y="1104350"/>
            <a:ext cx="8464549" cy="166199"/>
          </a:xfrm>
          <a:prstGeom prst="rect">
            <a:avLst/>
          </a:prstGeom>
        </p:spPr>
        <p:txBody>
          <a:bodyPr lIns="0" tIns="0" rIns="0" bIns="0">
            <a:spAutoFit/>
          </a:bodyPr>
          <a:lstStyle>
            <a:lvl1pPr algn="l">
              <a:lnSpc>
                <a:spcPct val="80000"/>
              </a:lnSpc>
              <a:spcBef>
                <a:spcPts val="0"/>
              </a:spcBef>
              <a:spcAft>
                <a:spcPts val="0"/>
              </a:spcAft>
              <a:defRPr sz="1350" b="0">
                <a:solidFill>
                  <a:schemeClr val="tx1"/>
                </a:solidFill>
              </a:defRPr>
            </a:lvl1pPr>
          </a:lstStyle>
          <a:p>
            <a:pPr lvl="0"/>
            <a:r>
              <a:rPr lang="en-US" dirty="0"/>
              <a:t>[SUBTITLE]</a:t>
            </a:r>
          </a:p>
        </p:txBody>
      </p:sp>
    </p:spTree>
    <p:extLst>
      <p:ext uri="{BB962C8B-B14F-4D97-AF65-F5344CB8AC3E}">
        <p14:creationId xmlns:p14="http://schemas.microsoft.com/office/powerpoint/2010/main" val="3989570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A5A4181-D4B4-4774-96DB-EB982B485593}" type="datetime1">
              <a:rPr lang="en-US" smtClean="0"/>
              <a:t>7/1/2019</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1827666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EC1A3A"/>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499F4C-EE0C-496D-BE49-5239C8DDB75D}" type="datetime1">
              <a:rPr lang="en-US" smtClean="0"/>
              <a:t>7/1/2019</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
        <p:nvSpPr>
          <p:cNvPr id="7" name="Holder 4">
            <a:extLst>
              <a:ext uri="{FF2B5EF4-FFF2-40B4-BE49-F238E27FC236}">
                <a16:creationId xmlns:a16="http://schemas.microsoft.com/office/drawing/2014/main" id="{20332286-C2BE-45CA-85CA-3B37D1CE4FCE}"/>
              </a:ext>
            </a:extLst>
          </p:cNvPr>
          <p:cNvSpPr txBox="1">
            <a:spLocks/>
          </p:cNvSpPr>
          <p:nvPr userDrawn="1"/>
        </p:nvSpPr>
        <p:spPr>
          <a:xfrm>
            <a:off x="3144011" y="6416093"/>
            <a:ext cx="2926080" cy="153888"/>
          </a:xfrm>
          <a:prstGeom prst="rect">
            <a:avLst/>
          </a:prstGeom>
        </p:spPr>
        <p:txBody>
          <a:bodyPr wrap="square" lIns="0" tIns="0" rIns="0" bIns="0">
            <a:spAutoFit/>
          </a:bodyPr>
          <a:lstStyle>
            <a:defPPr>
              <a:defRPr lang="en-US"/>
            </a:defPPr>
            <a:lvl1pPr marL="0" algn="ctr" defTabSz="914400" rtl="0" eaLnBrk="1" latinLnBrk="0" hangingPunct="1">
              <a:defRPr sz="1000" kern="1200">
                <a:solidFill>
                  <a:schemeClr val="tx1">
                    <a:tint val="75000"/>
                  </a:schemeClr>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b="1" i="1" dirty="0"/>
              <a:t>Private &amp; Confidential – not for circulation</a:t>
            </a:r>
          </a:p>
        </p:txBody>
      </p:sp>
    </p:spTree>
    <p:extLst>
      <p:ext uri="{BB962C8B-B14F-4D97-AF65-F5344CB8AC3E}">
        <p14:creationId xmlns:p14="http://schemas.microsoft.com/office/powerpoint/2010/main" val="131926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VIDER_Charcoal">
    <p:bg>
      <p:bgPr>
        <a:solidFill>
          <a:schemeClr val="tx1"/>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430004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EC1A3A"/>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A496660-A85B-416E-908C-42985EFBBA0C}" type="datetime1">
              <a:rPr lang="en-US" smtClean="0"/>
              <a:t>7/1/2019</a:t>
            </a:fld>
            <a:endParaRPr lang="en-US" dirty="0"/>
          </a:p>
        </p:txBody>
      </p:sp>
      <p:sp>
        <p:nvSpPr>
          <p:cNvPr id="7" name="Holder 7"/>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33733643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EC1A3A"/>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4D9EFEC-5398-4813-97D8-BC09123E64CA}" type="datetime1">
              <a:rPr lang="en-US" smtClean="0"/>
              <a:t>7/1/2019</a:t>
            </a:fld>
            <a:endParaRPr lang="en-US" dirty="0"/>
          </a:p>
        </p:txBody>
      </p:sp>
      <p:sp>
        <p:nvSpPr>
          <p:cNvPr id="5" name="Holder 5"/>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3298566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97002D"/>
          </a:solidFill>
        </p:spPr>
        <p:txBody>
          <a:bodyPr wrap="square" lIns="0" tIns="0" rIns="0" bIns="0" rtlCol="0"/>
          <a:lstStyle/>
          <a:p>
            <a:endParaRPr dirty="0"/>
          </a:p>
        </p:txBody>
      </p:sp>
      <p:sp>
        <p:nvSpPr>
          <p:cNvPr id="18" name="bk object 18"/>
          <p:cNvSpPr/>
          <p:nvPr/>
        </p:nvSpPr>
        <p:spPr>
          <a:xfrm>
            <a:off x="565396" y="5655079"/>
            <a:ext cx="156845" cy="578485"/>
          </a:xfrm>
          <a:custGeom>
            <a:avLst/>
            <a:gdLst/>
            <a:ahLst/>
            <a:cxnLst/>
            <a:rect l="l" t="t" r="r" b="b"/>
            <a:pathLst>
              <a:path w="156845" h="578485">
                <a:moveTo>
                  <a:pt x="0" y="578077"/>
                </a:moveTo>
                <a:lnTo>
                  <a:pt x="156583" y="578077"/>
                </a:lnTo>
                <a:lnTo>
                  <a:pt x="156583" y="0"/>
                </a:lnTo>
                <a:lnTo>
                  <a:pt x="0" y="113578"/>
                </a:lnTo>
                <a:lnTo>
                  <a:pt x="0" y="578077"/>
                </a:lnTo>
                <a:close/>
              </a:path>
            </a:pathLst>
          </a:custGeom>
          <a:solidFill>
            <a:srgbClr val="EB1C3B"/>
          </a:solidFill>
        </p:spPr>
        <p:txBody>
          <a:bodyPr wrap="square" lIns="0" tIns="0" rIns="0" bIns="0" rtlCol="0"/>
          <a:lstStyle/>
          <a:p>
            <a:endParaRPr dirty="0"/>
          </a:p>
        </p:txBody>
      </p:sp>
      <p:sp>
        <p:nvSpPr>
          <p:cNvPr id="19" name="bk object 19"/>
          <p:cNvSpPr/>
          <p:nvPr/>
        </p:nvSpPr>
        <p:spPr>
          <a:xfrm>
            <a:off x="565396" y="5967499"/>
            <a:ext cx="156845" cy="578485"/>
          </a:xfrm>
          <a:custGeom>
            <a:avLst/>
            <a:gdLst/>
            <a:ahLst/>
            <a:cxnLst/>
            <a:rect l="l" t="t" r="r" b="b"/>
            <a:pathLst>
              <a:path w="156845" h="578484">
                <a:moveTo>
                  <a:pt x="0" y="578077"/>
                </a:moveTo>
                <a:lnTo>
                  <a:pt x="156583" y="578077"/>
                </a:lnTo>
                <a:lnTo>
                  <a:pt x="156583" y="0"/>
                </a:lnTo>
                <a:lnTo>
                  <a:pt x="0" y="113578"/>
                </a:lnTo>
                <a:lnTo>
                  <a:pt x="0" y="578077"/>
                </a:lnTo>
                <a:close/>
              </a:path>
            </a:pathLst>
          </a:custGeom>
          <a:solidFill>
            <a:srgbClr val="EB1C3B"/>
          </a:solidFill>
        </p:spPr>
        <p:txBody>
          <a:bodyPr wrap="square" lIns="0" tIns="0" rIns="0" bIns="0" rtlCol="0"/>
          <a:lstStyle/>
          <a:p>
            <a:endParaRPr dirty="0"/>
          </a:p>
        </p:txBody>
      </p:sp>
      <p:sp>
        <p:nvSpPr>
          <p:cNvPr id="20" name="bk object 20"/>
          <p:cNvSpPr/>
          <p:nvPr/>
        </p:nvSpPr>
        <p:spPr>
          <a:xfrm>
            <a:off x="565396" y="6279919"/>
            <a:ext cx="156845" cy="578485"/>
          </a:xfrm>
          <a:custGeom>
            <a:avLst/>
            <a:gdLst/>
            <a:ahLst/>
            <a:cxnLst/>
            <a:rect l="l" t="t" r="r" b="b"/>
            <a:pathLst>
              <a:path w="156845" h="578484">
                <a:moveTo>
                  <a:pt x="0" y="578077"/>
                </a:moveTo>
                <a:lnTo>
                  <a:pt x="156583" y="578077"/>
                </a:lnTo>
                <a:lnTo>
                  <a:pt x="156583" y="0"/>
                </a:lnTo>
                <a:lnTo>
                  <a:pt x="0" y="113578"/>
                </a:lnTo>
                <a:lnTo>
                  <a:pt x="0" y="578077"/>
                </a:lnTo>
                <a:close/>
              </a:path>
            </a:pathLst>
          </a:custGeom>
          <a:solidFill>
            <a:srgbClr val="EB1C3B"/>
          </a:solidFill>
        </p:spPr>
        <p:txBody>
          <a:bodyPr wrap="square" lIns="0" tIns="0" rIns="0" bIns="0" rtlCol="0"/>
          <a:lstStyle/>
          <a:p>
            <a:endParaRPr dirty="0"/>
          </a:p>
        </p:txBody>
      </p:sp>
      <p:sp>
        <p:nvSpPr>
          <p:cNvPr id="21" name="bk object 21"/>
          <p:cNvSpPr/>
          <p:nvPr/>
        </p:nvSpPr>
        <p:spPr>
          <a:xfrm>
            <a:off x="565800" y="3"/>
            <a:ext cx="156845" cy="578485"/>
          </a:xfrm>
          <a:custGeom>
            <a:avLst/>
            <a:gdLst/>
            <a:ahLst/>
            <a:cxnLst/>
            <a:rect l="l" t="t" r="r" b="b"/>
            <a:pathLst>
              <a:path w="156845" h="578485">
                <a:moveTo>
                  <a:pt x="156583" y="0"/>
                </a:moveTo>
                <a:lnTo>
                  <a:pt x="0" y="0"/>
                </a:lnTo>
                <a:lnTo>
                  <a:pt x="0" y="578077"/>
                </a:lnTo>
                <a:lnTo>
                  <a:pt x="156583" y="464499"/>
                </a:lnTo>
                <a:lnTo>
                  <a:pt x="156583" y="0"/>
                </a:lnTo>
                <a:close/>
              </a:path>
            </a:pathLst>
          </a:custGeom>
          <a:solidFill>
            <a:srgbClr val="EB1C3B"/>
          </a:solidFill>
        </p:spPr>
        <p:txBody>
          <a:bodyPr wrap="square" lIns="0" tIns="0" rIns="0" bIns="0" rtlCol="0"/>
          <a:lstStyle/>
          <a:p>
            <a:endParaRPr dirty="0"/>
          </a:p>
        </p:txBody>
      </p:sp>
      <p:sp>
        <p:nvSpPr>
          <p:cNvPr id="22" name="bk object 22"/>
          <p:cNvSpPr/>
          <p:nvPr/>
        </p:nvSpPr>
        <p:spPr>
          <a:xfrm>
            <a:off x="565800" y="312423"/>
            <a:ext cx="156845" cy="578485"/>
          </a:xfrm>
          <a:custGeom>
            <a:avLst/>
            <a:gdLst/>
            <a:ahLst/>
            <a:cxnLst/>
            <a:rect l="l" t="t" r="r" b="b"/>
            <a:pathLst>
              <a:path w="156845" h="578485">
                <a:moveTo>
                  <a:pt x="156583" y="0"/>
                </a:moveTo>
                <a:lnTo>
                  <a:pt x="0" y="0"/>
                </a:lnTo>
                <a:lnTo>
                  <a:pt x="0" y="578077"/>
                </a:lnTo>
                <a:lnTo>
                  <a:pt x="156583" y="464498"/>
                </a:lnTo>
                <a:lnTo>
                  <a:pt x="156583" y="0"/>
                </a:lnTo>
                <a:close/>
              </a:path>
            </a:pathLst>
          </a:custGeom>
          <a:solidFill>
            <a:srgbClr val="EB1C3B"/>
          </a:solidFill>
        </p:spPr>
        <p:txBody>
          <a:bodyPr wrap="square" lIns="0" tIns="0" rIns="0" bIns="0" rtlCol="0"/>
          <a:lstStyle/>
          <a:p>
            <a:endParaRPr dirty="0"/>
          </a:p>
        </p:txBody>
      </p:sp>
      <p:sp>
        <p:nvSpPr>
          <p:cNvPr id="23" name="bk object 23"/>
          <p:cNvSpPr/>
          <p:nvPr/>
        </p:nvSpPr>
        <p:spPr>
          <a:xfrm>
            <a:off x="565800" y="155451"/>
            <a:ext cx="156845" cy="578485"/>
          </a:xfrm>
          <a:custGeom>
            <a:avLst/>
            <a:gdLst/>
            <a:ahLst/>
            <a:cxnLst/>
            <a:rect l="l" t="t" r="r" b="b"/>
            <a:pathLst>
              <a:path w="156845" h="578485">
                <a:moveTo>
                  <a:pt x="156583" y="0"/>
                </a:moveTo>
                <a:lnTo>
                  <a:pt x="0" y="0"/>
                </a:lnTo>
                <a:lnTo>
                  <a:pt x="0" y="578077"/>
                </a:lnTo>
                <a:lnTo>
                  <a:pt x="156583" y="464498"/>
                </a:lnTo>
                <a:lnTo>
                  <a:pt x="156583" y="0"/>
                </a:lnTo>
                <a:close/>
              </a:path>
            </a:pathLst>
          </a:custGeom>
          <a:solidFill>
            <a:srgbClr val="EB1C3B"/>
          </a:solidFill>
        </p:spPr>
        <p:txBody>
          <a:bodyPr wrap="square" lIns="0" tIns="0" rIns="0" bIns="0" rtlCol="0"/>
          <a:lstStyle/>
          <a:p>
            <a:endParaRPr dirty="0"/>
          </a:p>
        </p:txBody>
      </p:sp>
      <p:sp>
        <p:nvSpPr>
          <p:cNvPr id="24" name="bk object 24"/>
          <p:cNvSpPr/>
          <p:nvPr/>
        </p:nvSpPr>
        <p:spPr>
          <a:xfrm>
            <a:off x="565800" y="534927"/>
            <a:ext cx="156845" cy="578485"/>
          </a:xfrm>
          <a:custGeom>
            <a:avLst/>
            <a:gdLst/>
            <a:ahLst/>
            <a:cxnLst/>
            <a:rect l="l" t="t" r="r" b="b"/>
            <a:pathLst>
              <a:path w="156845" h="578485">
                <a:moveTo>
                  <a:pt x="156583" y="0"/>
                </a:moveTo>
                <a:lnTo>
                  <a:pt x="0" y="0"/>
                </a:lnTo>
                <a:lnTo>
                  <a:pt x="0" y="578077"/>
                </a:lnTo>
                <a:lnTo>
                  <a:pt x="156583" y="464499"/>
                </a:lnTo>
                <a:lnTo>
                  <a:pt x="156583" y="0"/>
                </a:lnTo>
                <a:close/>
              </a:path>
            </a:pathLst>
          </a:custGeom>
          <a:solidFill>
            <a:srgbClr val="EB1C3B"/>
          </a:solidFill>
        </p:spPr>
        <p:txBody>
          <a:bodyPr wrap="square" lIns="0" tIns="0" rIns="0" bIns="0" rtlCol="0"/>
          <a:lstStyle/>
          <a:p>
            <a:endParaRPr dirty="0"/>
          </a:p>
        </p:txBody>
      </p:sp>
      <p:sp>
        <p:nvSpPr>
          <p:cNvPr id="25" name="bk object 25"/>
          <p:cNvSpPr/>
          <p:nvPr/>
        </p:nvSpPr>
        <p:spPr>
          <a:xfrm>
            <a:off x="565800" y="847347"/>
            <a:ext cx="156845" cy="578485"/>
          </a:xfrm>
          <a:custGeom>
            <a:avLst/>
            <a:gdLst/>
            <a:ahLst/>
            <a:cxnLst/>
            <a:rect l="l" t="t" r="r" b="b"/>
            <a:pathLst>
              <a:path w="156845" h="578485">
                <a:moveTo>
                  <a:pt x="156583" y="0"/>
                </a:moveTo>
                <a:lnTo>
                  <a:pt x="0" y="0"/>
                </a:lnTo>
                <a:lnTo>
                  <a:pt x="0" y="578077"/>
                </a:lnTo>
                <a:lnTo>
                  <a:pt x="156583" y="464498"/>
                </a:lnTo>
                <a:lnTo>
                  <a:pt x="156583" y="0"/>
                </a:lnTo>
                <a:close/>
              </a:path>
            </a:pathLst>
          </a:custGeom>
          <a:solidFill>
            <a:srgbClr val="EB1C3B"/>
          </a:solidFill>
        </p:spPr>
        <p:txBody>
          <a:bodyPr wrap="square" lIns="0" tIns="0" rIns="0" bIns="0" rtlCol="0"/>
          <a:lstStyle/>
          <a:p>
            <a:endParaRPr dirty="0"/>
          </a:p>
        </p:txBody>
      </p:sp>
      <p:sp>
        <p:nvSpPr>
          <p:cNvPr id="26" name="bk object 26"/>
          <p:cNvSpPr/>
          <p:nvPr/>
        </p:nvSpPr>
        <p:spPr>
          <a:xfrm>
            <a:off x="565800" y="690375"/>
            <a:ext cx="156845" cy="578485"/>
          </a:xfrm>
          <a:custGeom>
            <a:avLst/>
            <a:gdLst/>
            <a:ahLst/>
            <a:cxnLst/>
            <a:rect l="l" t="t" r="r" b="b"/>
            <a:pathLst>
              <a:path w="156845" h="578485">
                <a:moveTo>
                  <a:pt x="156583" y="0"/>
                </a:moveTo>
                <a:lnTo>
                  <a:pt x="0" y="0"/>
                </a:lnTo>
                <a:lnTo>
                  <a:pt x="0" y="578077"/>
                </a:lnTo>
                <a:lnTo>
                  <a:pt x="156583" y="464498"/>
                </a:lnTo>
                <a:lnTo>
                  <a:pt x="156583" y="0"/>
                </a:lnTo>
                <a:close/>
              </a:path>
            </a:pathLst>
          </a:custGeom>
          <a:solidFill>
            <a:srgbClr val="EB1C3B"/>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052105D-64F5-427F-B256-E1BC13D2C59C}" type="datetime1">
              <a:rPr lang="en-US" smtClean="0"/>
              <a:t>7/1/2019</a:t>
            </a:fld>
            <a:endParaRPr lang="en-US" dirty="0"/>
          </a:p>
        </p:txBody>
      </p:sp>
      <p:sp>
        <p:nvSpPr>
          <p:cNvPr id="4" name="Holder 4"/>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2675177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bwMode="gray">
          <a:xfrm>
            <a:off x="323851" y="1664464"/>
            <a:ext cx="8464549"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5" name="Title 4"/>
          <p:cNvSpPr>
            <a:spLocks noGrp="1"/>
          </p:cNvSpPr>
          <p:nvPr>
            <p:ph type="title"/>
          </p:nvPr>
        </p:nvSpPr>
        <p:spPr>
          <a:xfrm>
            <a:off x="586271" y="633940"/>
            <a:ext cx="7886700" cy="13255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8229015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8464549"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Tree>
    <p:extLst>
      <p:ext uri="{BB962C8B-B14F-4D97-AF65-F5344CB8AC3E}">
        <p14:creationId xmlns:p14="http://schemas.microsoft.com/office/powerpoint/2010/main" val="469216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1 Column layout">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401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323851" y="1664464"/>
            <a:ext cx="4104000"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4" name="Text Placeholder 3"/>
          <p:cNvSpPr>
            <a:spLocks noGrp="1"/>
          </p:cNvSpPr>
          <p:nvPr>
            <p:ph type="body" sz="quarter" idx="15"/>
          </p:nvPr>
        </p:nvSpPr>
        <p:spPr>
          <a:xfrm>
            <a:off x="4684400" y="1671638"/>
            <a:ext cx="4104000" cy="4165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7358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hasCustomPrompt="1"/>
          </p:nvPr>
        </p:nvSpPr>
        <p:spPr bwMode="gray">
          <a:xfrm>
            <a:off x="323851" y="1664464"/>
            <a:ext cx="2633662" cy="4172400"/>
          </a:xfrm>
          <a:prstGeom prst="rect">
            <a:avLst/>
          </a:prstGeom>
        </p:spPr>
        <p:txBody>
          <a:bodyPr lIns="0" tIns="0" rIns="0" bIns="0"/>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4" name="Text Placeholder 3"/>
          <p:cNvSpPr>
            <a:spLocks noGrp="1"/>
          </p:cNvSpPr>
          <p:nvPr>
            <p:ph type="body" sz="quarter" idx="15" hasCustomPrompt="1"/>
          </p:nvPr>
        </p:nvSpPr>
        <p:spPr>
          <a:xfrm>
            <a:off x="3235325" y="1671638"/>
            <a:ext cx="2633663" cy="4165600"/>
          </a:xfrm>
        </p:spPr>
        <p:txBody>
          <a:bodyPr/>
          <a:lstStyle>
            <a:lvl1pPr>
              <a:defRPr sz="1600"/>
            </a:lvl1pPr>
            <a:lvl2pPr>
              <a:defRPr sz="1600"/>
            </a:lvl2pPr>
            <a:lvl3pPr>
              <a:defRPr sz="1600"/>
            </a:lvl3pPr>
            <a:lvl4pPr>
              <a:defRPr sz="1600"/>
            </a:lvl4pPr>
            <a:lvl5pPr>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6"/>
          </p:nvPr>
        </p:nvSpPr>
        <p:spPr>
          <a:xfrm>
            <a:off x="6157913" y="1671638"/>
            <a:ext cx="2630487" cy="417195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51096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Tree>
    <p:extLst>
      <p:ext uri="{BB962C8B-B14F-4D97-AF65-F5344CB8AC3E}">
        <p14:creationId xmlns:p14="http://schemas.microsoft.com/office/powerpoint/2010/main" val="2379632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4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VER_Image 01">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17416E1-4A2E-4D55-84A9-D6363381C9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333" r="13333"/>
          <a:stretch/>
        </p:blipFill>
        <p:spPr>
          <a:xfrm>
            <a:off x="-1" y="0"/>
            <a:ext cx="9144001" cy="6858000"/>
          </a:xfrm>
          <a:prstGeom prst="rect">
            <a:avLst/>
          </a:prstGeom>
        </p:spPr>
      </p:pic>
      <p:pic>
        <p:nvPicPr>
          <p:cNvPr id="17"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baseline="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4"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4"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4"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4"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4"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4"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4"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4"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4"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3643537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DIVIDER_Charcoal">
    <p:bg>
      <p:bgPr>
        <a:solidFill>
          <a:schemeClr val="tx1"/>
        </a:solidFill>
        <a:effectLst/>
      </p:bgPr>
    </p:bg>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97241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EC1A3A"/>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499F4C-EE0C-496D-BE49-5239C8DDB75D}" type="datetime1">
              <a:rPr lang="en-US" smtClean="0"/>
              <a:t>7/1/2019</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216194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_Image 02">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3AD6743-2B6B-4EE3-8D0B-2C1B4CC224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433"/>
          <a:stretch/>
        </p:blipFill>
        <p:spPr>
          <a:xfrm>
            <a:off x="0" y="0"/>
            <a:ext cx="9144000" cy="6857999"/>
          </a:xfrm>
          <a:prstGeom prst="rect">
            <a:avLst/>
          </a:prstGeom>
        </p:spPr>
      </p:pic>
      <p:sp>
        <p:nvSpPr>
          <p:cNvPr id="26" name="Rectangle 25"/>
          <p:cNvSpPr/>
          <p:nvPr userDrawn="1"/>
        </p:nvSpPr>
        <p:spPr>
          <a:xfrm>
            <a:off x="-13252" y="4042540"/>
            <a:ext cx="8797252" cy="114702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hasCustomPrompt="1"/>
          </p:nvPr>
        </p:nvSpPr>
        <p:spPr bwMode="gray">
          <a:xfrm>
            <a:off x="323849" y="4702713"/>
            <a:ext cx="8460149" cy="276999"/>
          </a:xfrm>
          <a:prstGeom prst="rect">
            <a:avLst/>
          </a:prstGeom>
        </p:spPr>
        <p:txBody>
          <a:bodyPr wrap="square" lIns="0" tIns="0" rIns="0" bIns="0" anchor="t">
            <a:spAutoFit/>
          </a:bodyPr>
          <a:lstStyle>
            <a:lvl1pPr marL="0" indent="0" algn="l">
              <a:buNone/>
              <a:defRPr sz="1800" b="0">
                <a:solidFill>
                  <a:schemeClr val="tx2"/>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4308759"/>
            <a:ext cx="8460149" cy="320088"/>
          </a:xfrm>
          <a:prstGeom prst="rect">
            <a:avLst/>
          </a:prstGeom>
        </p:spPr>
        <p:txBody>
          <a:bodyPr wrap="square" lIns="0" tIns="0" rIns="0" bIns="0" anchor="t">
            <a:spAutoFit/>
          </a:bodyPr>
          <a:lstStyle>
            <a:lvl1pPr algn="l">
              <a:defRPr sz="2600" baseline="0">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504179"/>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tx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8" name="Picture 2" descr="G:\Office97\_GRAPHICS\hb@BDO\Library\Logos\BDO\BDO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9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theme" Target="../theme/theme1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theme" Target="../theme/theme1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dirty="0"/>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12"/>
          <p:cNvSpPr>
            <a:spLocks noChangeAspect="1"/>
          </p:cNvSpPr>
          <p:nvPr/>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7" name="TextBox 6"/>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3" name="Text Placeholder 2"/>
          <p:cNvSpPr>
            <a:spLocks noGrp="1"/>
          </p:cNvSpPr>
          <p:nvPr userDrawn="1">
            <p:ph type="body" idx="1"/>
          </p:nvPr>
        </p:nvSpPr>
        <p:spPr>
          <a:xfrm>
            <a:off x="331788" y="1664464"/>
            <a:ext cx="8452212" cy="4171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Freeform 13"/>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144581631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3" r:id="rId7"/>
    <p:sldLayoutId id="2147483784" r:id="rId8"/>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337276853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1419704807"/>
      </p:ext>
    </p:extLst>
  </p:cSld>
  <p:clrMap bg1="lt1" tx1="dk1" bg2="lt2" tx2="dk2" accent1="accent1" accent2="accent2" accent3="accent3" accent4="accent4" accent5="accent5" accent6="accent6" hlink="hlink" folHlink="folHlink"/>
  <p:sldLayoutIdLst>
    <p:sldLayoutId id="2147483772" r:id="rId1"/>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a:t>Click to edit Master title style</a:t>
            </a:r>
            <a:endParaRPr lang="en-GB" dirty="0"/>
          </a:p>
        </p:txBody>
      </p:sp>
      <p:pic>
        <p:nvPicPr>
          <p:cNvPr id="9"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1350232834"/>
      </p:ext>
    </p:extLst>
  </p:cSld>
  <p:clrMap bg1="lt1" tx1="dk1" bg2="lt2" tx2="dk2" accent1="accent1" accent2="accent2" accent3="accent3" accent4="accent4" accent5="accent5" accent6="accent6" hlink="hlink" folHlink="folHlink"/>
  <p:sldLayoutIdLst>
    <p:sldLayoutId id="2147483774" r:id="rId1"/>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565404" y="6242303"/>
            <a:ext cx="161925" cy="615950"/>
          </a:xfrm>
          <a:custGeom>
            <a:avLst/>
            <a:gdLst/>
            <a:ahLst/>
            <a:cxnLst/>
            <a:rect l="l" t="t" r="r" b="b"/>
            <a:pathLst>
              <a:path w="161925" h="615950">
                <a:moveTo>
                  <a:pt x="161544" y="0"/>
                </a:moveTo>
                <a:lnTo>
                  <a:pt x="0" y="114769"/>
                </a:lnTo>
                <a:lnTo>
                  <a:pt x="0" y="615696"/>
                </a:lnTo>
                <a:lnTo>
                  <a:pt x="161544" y="615696"/>
                </a:lnTo>
                <a:lnTo>
                  <a:pt x="161544" y="0"/>
                </a:lnTo>
                <a:close/>
              </a:path>
            </a:pathLst>
          </a:custGeom>
          <a:solidFill>
            <a:srgbClr val="EC1A3A"/>
          </a:solidFill>
        </p:spPr>
        <p:txBody>
          <a:bodyPr wrap="square" lIns="0" tIns="0" rIns="0" bIns="0" rtlCol="0"/>
          <a:lstStyle/>
          <a:p>
            <a:endParaRPr dirty="0"/>
          </a:p>
        </p:txBody>
      </p:sp>
      <p:sp>
        <p:nvSpPr>
          <p:cNvPr id="18" name="bk object 18"/>
          <p:cNvSpPr/>
          <p:nvPr/>
        </p:nvSpPr>
        <p:spPr>
          <a:xfrm>
            <a:off x="565404"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2" name="Holder 2"/>
          <p:cNvSpPr>
            <a:spLocks noGrp="1"/>
          </p:cNvSpPr>
          <p:nvPr>
            <p:ph type="title"/>
          </p:nvPr>
        </p:nvSpPr>
        <p:spPr>
          <a:xfrm>
            <a:off x="311302" y="650239"/>
            <a:ext cx="8521395" cy="680719"/>
          </a:xfrm>
          <a:prstGeom prst="rect">
            <a:avLst/>
          </a:prstGeom>
        </p:spPr>
        <p:txBody>
          <a:bodyPr wrap="square" lIns="0" tIns="0" rIns="0" bIns="0">
            <a:spAutoFit/>
          </a:bodyPr>
          <a:lstStyle>
            <a:lvl1pPr>
              <a:defRPr sz="2600" b="1" i="0">
                <a:solidFill>
                  <a:srgbClr val="EC1A3A"/>
                </a:solidFill>
                <a:latin typeface="Trebuchet MS"/>
                <a:cs typeface="Trebuchet MS"/>
              </a:defRPr>
            </a:lvl1pPr>
          </a:lstStyle>
          <a:p>
            <a:endParaRPr/>
          </a:p>
        </p:txBody>
      </p:sp>
      <p:sp>
        <p:nvSpPr>
          <p:cNvPr id="3" name="Holder 3"/>
          <p:cNvSpPr>
            <a:spLocks noGrp="1"/>
          </p:cNvSpPr>
          <p:nvPr>
            <p:ph type="body" idx="1"/>
          </p:nvPr>
        </p:nvSpPr>
        <p:spPr>
          <a:xfrm>
            <a:off x="324611" y="1768398"/>
            <a:ext cx="4282440" cy="37973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DB521A42-1F38-4721-9536-FC59367ECB35}" type="datetime1">
              <a:rPr lang="en-US" smtClean="0"/>
              <a:t>7/1/2019</a:t>
            </a:fld>
            <a:endParaRPr lang="en-US" dirty="0"/>
          </a:p>
        </p:txBody>
      </p:sp>
      <p:sp>
        <p:nvSpPr>
          <p:cNvPr id="6" name="Holder 6"/>
          <p:cNvSpPr>
            <a:spLocks noGrp="1"/>
          </p:cNvSpPr>
          <p:nvPr>
            <p:ph type="sldNum" sz="quarter" idx="7"/>
          </p:nvPr>
        </p:nvSpPr>
        <p:spPr>
          <a:xfrm>
            <a:off x="857605" y="6483621"/>
            <a:ext cx="117475" cy="172720"/>
          </a:xfrm>
          <a:prstGeom prst="rect">
            <a:avLst/>
          </a:prstGeom>
        </p:spPr>
        <p:txBody>
          <a:bodyPr wrap="square" lIns="0" tIns="0" rIns="0" bIns="0">
            <a:spAutoFit/>
          </a:bodyPr>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pic>
        <p:nvPicPr>
          <p:cNvPr id="9" name="Picture 2" descr="G:\Office97\_GRAPHICS\hb@BDO\Library\Logos\BDO\BDO logo.png">
            <a:extLst>
              <a:ext uri="{FF2B5EF4-FFF2-40B4-BE49-F238E27FC236}">
                <a16:creationId xmlns:a16="http://schemas.microsoft.com/office/drawing/2014/main" id="{B9F02EA1-30CD-4D98-988F-2420EAA048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4862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565404" y="6242303"/>
            <a:ext cx="161925" cy="615950"/>
          </a:xfrm>
          <a:custGeom>
            <a:avLst/>
            <a:gdLst/>
            <a:ahLst/>
            <a:cxnLst/>
            <a:rect l="l" t="t" r="r" b="b"/>
            <a:pathLst>
              <a:path w="161925" h="615950">
                <a:moveTo>
                  <a:pt x="161544" y="0"/>
                </a:moveTo>
                <a:lnTo>
                  <a:pt x="0" y="114769"/>
                </a:lnTo>
                <a:lnTo>
                  <a:pt x="0" y="615696"/>
                </a:lnTo>
                <a:lnTo>
                  <a:pt x="161544" y="615696"/>
                </a:lnTo>
                <a:lnTo>
                  <a:pt x="161544" y="0"/>
                </a:lnTo>
                <a:close/>
              </a:path>
            </a:pathLst>
          </a:custGeom>
          <a:solidFill>
            <a:srgbClr val="EC1A3A"/>
          </a:solidFill>
        </p:spPr>
        <p:txBody>
          <a:bodyPr wrap="square" lIns="0" tIns="0" rIns="0" bIns="0" rtlCol="0"/>
          <a:lstStyle/>
          <a:p>
            <a:endParaRPr dirty="0"/>
          </a:p>
        </p:txBody>
      </p:sp>
      <p:sp>
        <p:nvSpPr>
          <p:cNvPr id="18" name="bk object 18"/>
          <p:cNvSpPr/>
          <p:nvPr/>
        </p:nvSpPr>
        <p:spPr>
          <a:xfrm>
            <a:off x="565404"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2" name="Holder 2"/>
          <p:cNvSpPr>
            <a:spLocks noGrp="1"/>
          </p:cNvSpPr>
          <p:nvPr>
            <p:ph type="title"/>
          </p:nvPr>
        </p:nvSpPr>
        <p:spPr>
          <a:xfrm>
            <a:off x="311302" y="650239"/>
            <a:ext cx="8521395" cy="680719"/>
          </a:xfrm>
          <a:prstGeom prst="rect">
            <a:avLst/>
          </a:prstGeom>
        </p:spPr>
        <p:txBody>
          <a:bodyPr wrap="square" lIns="0" tIns="0" rIns="0" bIns="0">
            <a:spAutoFit/>
          </a:bodyPr>
          <a:lstStyle>
            <a:lvl1pPr>
              <a:defRPr sz="2600" b="1" i="0">
                <a:solidFill>
                  <a:srgbClr val="EC1A3A"/>
                </a:solidFill>
                <a:latin typeface="Trebuchet MS"/>
                <a:cs typeface="Trebuchet MS"/>
              </a:defRPr>
            </a:lvl1pPr>
          </a:lstStyle>
          <a:p>
            <a:endParaRPr/>
          </a:p>
        </p:txBody>
      </p:sp>
      <p:sp>
        <p:nvSpPr>
          <p:cNvPr id="3" name="Holder 3"/>
          <p:cNvSpPr>
            <a:spLocks noGrp="1"/>
          </p:cNvSpPr>
          <p:nvPr>
            <p:ph type="body" idx="1"/>
          </p:nvPr>
        </p:nvSpPr>
        <p:spPr>
          <a:xfrm>
            <a:off x="324611" y="1768398"/>
            <a:ext cx="4282440" cy="37973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DB521A42-1F38-4721-9536-FC59367ECB35}" type="datetime1">
              <a:rPr lang="en-US" smtClean="0"/>
              <a:t>7/1/2019</a:t>
            </a:fld>
            <a:endParaRPr lang="en-US" dirty="0"/>
          </a:p>
        </p:txBody>
      </p:sp>
      <p:sp>
        <p:nvSpPr>
          <p:cNvPr id="6" name="Holder 6"/>
          <p:cNvSpPr>
            <a:spLocks noGrp="1"/>
          </p:cNvSpPr>
          <p:nvPr>
            <p:ph type="sldNum" sz="quarter" idx="7"/>
          </p:nvPr>
        </p:nvSpPr>
        <p:spPr>
          <a:xfrm>
            <a:off x="857605" y="6483621"/>
            <a:ext cx="117475" cy="172720"/>
          </a:xfrm>
          <a:prstGeom prst="rect">
            <a:avLst/>
          </a:prstGeom>
        </p:spPr>
        <p:txBody>
          <a:bodyPr wrap="square" lIns="0" tIns="0" rIns="0" bIns="0">
            <a:spAutoFit/>
          </a:bodyPr>
          <a:lstStyle>
            <a:lvl1pPr>
              <a:defRPr sz="1000" b="0" i="0">
                <a:solidFill>
                  <a:srgbClr val="404040"/>
                </a:solidFill>
                <a:latin typeface="Trebuchet MS"/>
                <a:cs typeface="Trebuchet MS"/>
              </a:defRPr>
            </a:lvl1pPr>
          </a:lstStyle>
          <a:p>
            <a:pPr marL="25400">
              <a:lnSpc>
                <a:spcPct val="100000"/>
              </a:lnSpc>
              <a:spcBef>
                <a:spcPts val="35"/>
              </a:spcBef>
            </a:pPr>
            <a:fld id="{81D60167-4931-47E6-BA6A-407CBD079E47}" type="slidenum">
              <a:rPr spc="-5" dirty="0"/>
              <a:t>‹#›</a:t>
            </a:fld>
            <a:endParaRPr spc="-5" dirty="0"/>
          </a:p>
        </p:txBody>
      </p:sp>
      <p:pic>
        <p:nvPicPr>
          <p:cNvPr id="9" name="Picture 2" descr="G:\Office97\_GRAPHICS\hb@BDO\Library\Logos\BDO\BDO logo.png">
            <a:extLst>
              <a:ext uri="{FF2B5EF4-FFF2-40B4-BE49-F238E27FC236}">
                <a16:creationId xmlns:a16="http://schemas.microsoft.com/office/drawing/2014/main" id="{B9F02EA1-30CD-4D98-988F-2420EAA048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744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dirty="0"/>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12"/>
          <p:cNvSpPr>
            <a:spLocks noChangeAspect="1"/>
          </p:cNvSpPr>
          <p:nvPr/>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7" name="TextBox 6"/>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3" name="Text Placeholder 2"/>
          <p:cNvSpPr>
            <a:spLocks noGrp="1"/>
          </p:cNvSpPr>
          <p:nvPr userDrawn="1">
            <p:ph type="body" idx="1"/>
          </p:nvPr>
        </p:nvSpPr>
        <p:spPr>
          <a:xfrm>
            <a:off x="331788" y="1664464"/>
            <a:ext cx="8452212" cy="4171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Freeform 13"/>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295605976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hf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8" name="Picture 2" descr="G:\Office97\_GRAPHICS\hb@BDO\Library\Logos\BDO\BDO 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6" name="TextBox 5"/>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7" name="Freeform 6"/>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447472062"/>
      </p:ext>
    </p:extLst>
  </p:cSld>
  <p:clrMap bg1="lt1" tx1="dk1" bg2="lt2" tx2="dk2" accent1="accent1" accent2="accent2" accent3="accent3" accent4="accent4" accent5="accent5" accent6="accent6" hlink="hlink" folHlink="folHlink"/>
  <p:sldLayoutIdLst>
    <p:sldLayoutId id="2147483711" r:id="rId1"/>
    <p:sldLayoutId id="2147483782" r:id="rId2"/>
    <p:sldLayoutId id="2147483687" r:id="rId3"/>
    <p:sldLayoutId id="2147483712" r:id="rId4"/>
    <p:sldLayoutId id="2147483713" r:id="rId5"/>
    <p:sldLayoutId id="2147483714" r:id="rId6"/>
    <p:sldLayoutId id="2147483715" r:id="rId7"/>
    <p:sldLayoutId id="2147483716" r:id="rId8"/>
    <p:sldLayoutId id="2147483717" r:id="rId9"/>
    <p:sldLayoutId id="2147483710" r:id="rId10"/>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8" name="Picture 2" descr="G:\Office97\_GRAPHICS\hb@BDO\Library\Logos\BDO\BDO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6" name="TextBox 5"/>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7" name="Freeform 6"/>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34270249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dirty="0"/>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9031226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3381141966"/>
      </p:ext>
    </p:extLst>
  </p:cSld>
  <p:clrMap bg1="lt1" tx1="dk1" bg2="lt2" tx2="dk2" accent1="accent1" accent2="accent2" accent3="accent3" accent4="accent4" accent5="accent5" accent6="accent6" hlink="hlink" folHlink="folHlink"/>
  <p:sldLayoutIdLst>
    <p:sldLayoutId id="2147483746" r:id="rId1"/>
    <p:sldLayoutId id="2147483747" r:id="rId2"/>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10705948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20421560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217827972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752475"/>
            <a:ext cx="8464550" cy="320088"/>
          </a:xfrm>
          <a:prstGeom prst="rect">
            <a:avLst/>
          </a:prstGeom>
        </p:spPr>
        <p:txBody>
          <a:bodyPr vert="horz" wrap="square" lIns="0" tIns="0" rIns="0" bIns="0" rtlCol="0" anchor="t" anchorCtr="0">
            <a:spAutoFit/>
          </a:bodyPr>
          <a:lstStyle/>
          <a:p>
            <a:r>
              <a:rPr lang="en-US"/>
              <a:t>Click to edit Master title style</a:t>
            </a:r>
            <a:endParaRPr lang="en-GB" dirty="0"/>
          </a:p>
        </p:txBody>
      </p:sp>
      <p:pic>
        <p:nvPicPr>
          <p:cNvPr id="8" name="Picture 2" descr="G:\Office97\_GRAPHICS\hb@BDO\Library\Logos\BDO\BD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00" y="6242937"/>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dirty="0"/>
          </a:p>
        </p:txBody>
      </p:sp>
      <p:sp>
        <p:nvSpPr>
          <p:cNvPr id="10" name="TextBox 9"/>
          <p:cNvSpPr txBox="1"/>
          <p:nvPr userDrawn="1"/>
        </p:nvSpPr>
        <p:spPr>
          <a:xfrm>
            <a:off x="882738" y="6488954"/>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a:t>
            </a:fld>
            <a:endParaRPr lang="en-GB" sz="1000" dirty="0">
              <a:solidFill>
                <a:schemeClr val="tx1"/>
              </a:solidFill>
            </a:endParaRPr>
          </a:p>
        </p:txBody>
      </p:sp>
      <p:sp>
        <p:nvSpPr>
          <p:cNvPr id="11" name="Freeform 10"/>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dirty="0"/>
          </a:p>
        </p:txBody>
      </p:sp>
    </p:spTree>
    <p:extLst>
      <p:ext uri="{BB962C8B-B14F-4D97-AF65-F5344CB8AC3E}">
        <p14:creationId xmlns:p14="http://schemas.microsoft.com/office/powerpoint/2010/main" val="2862685174"/>
      </p:ext>
    </p:extLst>
  </p:cSld>
  <p:clrMap bg1="lt1" tx1="dk1" bg2="lt2" tx2="dk2" accent1="accent1" accent2="accent2" accent3="accent3" accent4="accent4" accent5="accent5" accent6="accent6" hlink="hlink" folHlink="folHlink"/>
  <p:sldLayoutIdLst>
    <p:sldLayoutId id="2147483764" r:id="rId1"/>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6700" indent="-266700"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2.svg"/><Relationship Id="rId4" Type="http://schemas.openxmlformats.org/officeDocument/2006/relationships/diagramQuickStyle" Target="../diagrams/quickStyle1.xml"/><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www.linkedin.com/company/bdo-in-india" TargetMode="External"/><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hyperlink" Target="http://www.facebook.com/bdoindia/" TargetMode="External"/><Relationship Id="rId1" Type="http://schemas.openxmlformats.org/officeDocument/2006/relationships/slideLayout" Target="../slideLayouts/slideLayout6.xml"/><Relationship Id="rId6" Type="http://schemas.openxmlformats.org/officeDocument/2006/relationships/hyperlink" Target="http://www.youtube.com/user/BDOIndia" TargetMode="External"/><Relationship Id="rId5" Type="http://schemas.openxmlformats.org/officeDocument/2006/relationships/image" Target="../media/image33.png"/><Relationship Id="rId4" Type="http://schemas.openxmlformats.org/officeDocument/2006/relationships/hyperlink" Target="http://www.twitter.com/bdoind" TargetMode="External"/><Relationship Id="rId9"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0B963D-2050-4D81-9089-A058B1D27478}"/>
              </a:ext>
            </a:extLst>
          </p:cNvPr>
          <p:cNvSpPr>
            <a:spLocks noGrp="1"/>
          </p:cNvSpPr>
          <p:nvPr>
            <p:ph type="ctrTitle"/>
          </p:nvPr>
        </p:nvSpPr>
        <p:spPr>
          <a:xfrm>
            <a:off x="323850" y="4308759"/>
            <a:ext cx="8460149" cy="640175"/>
          </a:xfrm>
        </p:spPr>
        <p:txBody>
          <a:bodyPr/>
          <a:lstStyle/>
          <a:p>
            <a:r>
              <a:rPr lang="nl-NL" dirty="0"/>
              <a:t>PRACTICAL INSIGHTS– GST ANNUAL RETURN FOR FY 17-18</a:t>
            </a:r>
            <a:endParaRPr lang="en-IN" dirty="0"/>
          </a:p>
        </p:txBody>
      </p:sp>
      <p:sp>
        <p:nvSpPr>
          <p:cNvPr id="5" name="Text Placeholder 4">
            <a:extLst>
              <a:ext uri="{FF2B5EF4-FFF2-40B4-BE49-F238E27FC236}">
                <a16:creationId xmlns:a16="http://schemas.microsoft.com/office/drawing/2014/main" id="{AF0199EF-241F-4474-A2CF-0BF8B4236D88}"/>
              </a:ext>
            </a:extLst>
          </p:cNvPr>
          <p:cNvSpPr>
            <a:spLocks noGrp="1"/>
          </p:cNvSpPr>
          <p:nvPr>
            <p:ph type="body" sz="quarter" idx="11"/>
          </p:nvPr>
        </p:nvSpPr>
        <p:spPr>
          <a:xfrm>
            <a:off x="323849" y="5410599"/>
            <a:ext cx="3958398" cy="430887"/>
          </a:xfrm>
        </p:spPr>
        <p:txBody>
          <a:bodyPr/>
          <a:lstStyle/>
          <a:p>
            <a:pPr>
              <a:spcAft>
                <a:spcPts val="0"/>
              </a:spcAft>
            </a:pPr>
            <a:r>
              <a:rPr lang="en-IN" dirty="0">
                <a:solidFill>
                  <a:srgbClr val="404040"/>
                </a:solidFill>
              </a:rPr>
              <a:t>ICSI INSTITUTE, HYDERABAD | JULY 01, 2019</a:t>
            </a:r>
            <a:br>
              <a:rPr lang="en-IN" dirty="0">
                <a:solidFill>
                  <a:srgbClr val="404040"/>
                </a:solidFill>
              </a:rPr>
            </a:br>
            <a:endParaRPr lang="en-IN" b="0" dirty="0"/>
          </a:p>
        </p:txBody>
      </p:sp>
    </p:spTree>
    <p:extLst>
      <p:ext uri="{BB962C8B-B14F-4D97-AF65-F5344CB8AC3E}">
        <p14:creationId xmlns:p14="http://schemas.microsoft.com/office/powerpoint/2010/main" val="251022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0140-75C0-4E84-8E47-AD959A5C5229}"/>
              </a:ext>
            </a:extLst>
          </p:cNvPr>
          <p:cNvSpPr>
            <a:spLocks noGrp="1"/>
          </p:cNvSpPr>
          <p:nvPr>
            <p:ph type="ctrTitle"/>
          </p:nvPr>
        </p:nvSpPr>
        <p:spPr/>
        <p:txBody>
          <a:bodyPr/>
          <a:lstStyle/>
          <a:p>
            <a:r>
              <a:rPr lang="en-IN" dirty="0"/>
              <a:t>GST ANNUAL RETURN</a:t>
            </a:r>
          </a:p>
        </p:txBody>
      </p:sp>
    </p:spTree>
    <p:extLst>
      <p:ext uri="{BB962C8B-B14F-4D97-AF65-F5344CB8AC3E}">
        <p14:creationId xmlns:p14="http://schemas.microsoft.com/office/powerpoint/2010/main" val="66679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2DFC-7402-4F20-8F70-9A05275DC3B6}"/>
              </a:ext>
            </a:extLst>
          </p:cNvPr>
          <p:cNvSpPr>
            <a:spLocks noGrp="1"/>
          </p:cNvSpPr>
          <p:nvPr>
            <p:ph type="title"/>
          </p:nvPr>
        </p:nvSpPr>
        <p:spPr>
          <a:xfrm>
            <a:off x="323851" y="752475"/>
            <a:ext cx="8464549" cy="320088"/>
          </a:xfrm>
        </p:spPr>
        <p:txBody>
          <a:bodyPr/>
          <a:lstStyle/>
          <a:p>
            <a:r>
              <a:rPr lang="en-IN" dirty="0"/>
              <a:t>gst Annual return</a:t>
            </a:r>
          </a:p>
        </p:txBody>
      </p:sp>
      <p:sp>
        <p:nvSpPr>
          <p:cNvPr id="3" name="Text Placeholder 2">
            <a:extLst>
              <a:ext uri="{FF2B5EF4-FFF2-40B4-BE49-F238E27FC236}">
                <a16:creationId xmlns:a16="http://schemas.microsoft.com/office/drawing/2014/main" id="{BCF13D14-CC51-422F-95E8-62E150D6CC14}"/>
              </a:ext>
            </a:extLst>
          </p:cNvPr>
          <p:cNvSpPr>
            <a:spLocks noGrp="1"/>
          </p:cNvSpPr>
          <p:nvPr>
            <p:ph type="body" sz="quarter" idx="13"/>
          </p:nvPr>
        </p:nvSpPr>
        <p:spPr/>
        <p:txBody>
          <a:bodyPr/>
          <a:lstStyle/>
          <a:p>
            <a:endParaRPr lang="en-IN" dirty="0"/>
          </a:p>
        </p:txBody>
      </p:sp>
      <p:sp>
        <p:nvSpPr>
          <p:cNvPr id="5" name="Rectangle 4">
            <a:extLst>
              <a:ext uri="{FF2B5EF4-FFF2-40B4-BE49-F238E27FC236}">
                <a16:creationId xmlns:a16="http://schemas.microsoft.com/office/drawing/2014/main" id="{DAF76F32-7959-433D-B9F5-568A65759031}"/>
              </a:ext>
            </a:extLst>
          </p:cNvPr>
          <p:cNvSpPr/>
          <p:nvPr/>
        </p:nvSpPr>
        <p:spPr>
          <a:xfrm>
            <a:off x="323851" y="1675892"/>
            <a:ext cx="8496297" cy="523220"/>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IN" sz="1400" dirty="0">
                <a:solidFill>
                  <a:schemeClr val="bg1"/>
                </a:solidFill>
                <a:latin typeface="Trebuchet MS" panose="020B0603020202020204" pitchFamily="34" charset="0"/>
              </a:rPr>
              <a:t>The Government has notified Form GSTR- 9 for GST annual return to be filed by August 31, 2019 (extended due date for FY 2017-18). The various sections of the annual return is listed below: </a:t>
            </a:r>
          </a:p>
        </p:txBody>
      </p:sp>
      <p:sp>
        <p:nvSpPr>
          <p:cNvPr id="84" name="Oval 83">
            <a:extLst>
              <a:ext uri="{FF2B5EF4-FFF2-40B4-BE49-F238E27FC236}">
                <a16:creationId xmlns:a16="http://schemas.microsoft.com/office/drawing/2014/main" id="{7A670E8A-F8E6-4A58-830B-766CD33D4742}"/>
              </a:ext>
            </a:extLst>
          </p:cNvPr>
          <p:cNvSpPr/>
          <p:nvPr/>
        </p:nvSpPr>
        <p:spPr>
          <a:xfrm>
            <a:off x="3149662" y="2561424"/>
            <a:ext cx="2844677" cy="2844677"/>
          </a:xfrm>
          <a:prstGeom prst="ellipse">
            <a:avLst/>
          </a:prstGeom>
          <a:solidFill>
            <a:schemeClr val="bg1">
              <a:lumMod val="75000"/>
            </a:scheme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a typeface="+mn-ea"/>
              <a:cs typeface="+mn-cs"/>
            </a:endParaRPr>
          </a:p>
        </p:txBody>
      </p:sp>
      <p:sp>
        <p:nvSpPr>
          <p:cNvPr id="85" name="Freeform: Shape 84">
            <a:extLst>
              <a:ext uri="{FF2B5EF4-FFF2-40B4-BE49-F238E27FC236}">
                <a16:creationId xmlns:a16="http://schemas.microsoft.com/office/drawing/2014/main" id="{19BA5ADD-2A17-479E-8CD5-A57EF941C034}"/>
              </a:ext>
            </a:extLst>
          </p:cNvPr>
          <p:cNvSpPr/>
          <p:nvPr/>
        </p:nvSpPr>
        <p:spPr>
          <a:xfrm>
            <a:off x="2876551" y="3168711"/>
            <a:ext cx="1100546" cy="1642978"/>
          </a:xfrm>
          <a:custGeom>
            <a:avLst/>
            <a:gdLst>
              <a:gd name="connsiteX0" fmla="*/ 0 w 1467395"/>
              <a:gd name="connsiteY0" fmla="*/ 0 h 2190637"/>
              <a:gd name="connsiteX1" fmla="*/ 1467395 w 1467395"/>
              <a:gd name="connsiteY1" fmla="*/ 847155 h 2190637"/>
              <a:gd name="connsiteX2" fmla="*/ 1442541 w 1467395"/>
              <a:gd name="connsiteY2" fmla="*/ 927221 h 2190637"/>
              <a:gd name="connsiteX3" fmla="*/ 1425576 w 1467395"/>
              <a:gd name="connsiteY3" fmla="*/ 1095508 h 2190637"/>
              <a:gd name="connsiteX4" fmla="*/ 1442541 w 1467395"/>
              <a:gd name="connsiteY4" fmla="*/ 1263795 h 2190637"/>
              <a:gd name="connsiteX5" fmla="*/ 1467251 w 1467395"/>
              <a:gd name="connsiteY5" fmla="*/ 1343399 h 2190637"/>
              <a:gd name="connsiteX6" fmla="*/ 0 w 1467395"/>
              <a:gd name="connsiteY6" fmla="*/ 2190637 h 21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395" h="2190637">
                <a:moveTo>
                  <a:pt x="0" y="0"/>
                </a:moveTo>
                <a:lnTo>
                  <a:pt x="1467395" y="847155"/>
                </a:lnTo>
                <a:lnTo>
                  <a:pt x="1442541" y="927221"/>
                </a:lnTo>
                <a:cubicBezTo>
                  <a:pt x="1431418" y="981580"/>
                  <a:pt x="1425576" y="1037862"/>
                  <a:pt x="1425576" y="1095508"/>
                </a:cubicBezTo>
                <a:cubicBezTo>
                  <a:pt x="1425576" y="1153155"/>
                  <a:pt x="1431418" y="1209437"/>
                  <a:pt x="1442541" y="1263795"/>
                </a:cubicBezTo>
                <a:lnTo>
                  <a:pt x="1467251" y="1343399"/>
                </a:lnTo>
                <a:lnTo>
                  <a:pt x="0" y="2190637"/>
                </a:lnTo>
                <a:close/>
              </a:path>
            </a:pathLst>
          </a:cu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B3DD6124-531D-4D7C-88E1-CCB07E5A182E}"/>
              </a:ext>
            </a:extLst>
          </p:cNvPr>
          <p:cNvSpPr/>
          <p:nvPr/>
        </p:nvSpPr>
        <p:spPr>
          <a:xfrm>
            <a:off x="2876551" y="2294892"/>
            <a:ext cx="1558529" cy="1272442"/>
          </a:xfrm>
          <a:custGeom>
            <a:avLst/>
            <a:gdLst>
              <a:gd name="connsiteX0" fmla="*/ 0 w 2078039"/>
              <a:gd name="connsiteY0" fmla="*/ 0 h 1696589"/>
              <a:gd name="connsiteX1" fmla="*/ 2078039 w 2078039"/>
              <a:gd name="connsiteY1" fmla="*/ 0 h 1696589"/>
              <a:gd name="connsiteX2" fmla="*/ 2078039 w 2078039"/>
              <a:gd name="connsiteY2" fmla="*/ 1446209 h 1696589"/>
              <a:gd name="connsiteX3" fmla="*/ 2012289 w 2078039"/>
              <a:gd name="connsiteY3" fmla="*/ 1463115 h 1696589"/>
              <a:gd name="connsiteX4" fmla="*/ 1670148 w 2078039"/>
              <a:gd name="connsiteY4" fmla="*/ 1670147 h 1696589"/>
              <a:gd name="connsiteX5" fmla="*/ 1648332 w 2078039"/>
              <a:gd name="connsiteY5" fmla="*/ 1696589 h 1696589"/>
              <a:gd name="connsiteX6" fmla="*/ 0 w 2078039"/>
              <a:gd name="connsiteY6" fmla="*/ 744899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9">
                <a:moveTo>
                  <a:pt x="0" y="0"/>
                </a:moveTo>
                <a:lnTo>
                  <a:pt x="2078039" y="0"/>
                </a:lnTo>
                <a:lnTo>
                  <a:pt x="2078039" y="1446209"/>
                </a:lnTo>
                <a:lnTo>
                  <a:pt x="2012289" y="1463115"/>
                </a:lnTo>
                <a:cubicBezTo>
                  <a:pt x="1881554" y="1503778"/>
                  <a:pt x="1764592" y="1575704"/>
                  <a:pt x="1670148" y="1670147"/>
                </a:cubicBezTo>
                <a:lnTo>
                  <a:pt x="1648332" y="1696589"/>
                </a:lnTo>
                <a:lnTo>
                  <a:pt x="0" y="744899"/>
                </a:lnTo>
                <a:close/>
              </a:path>
            </a:pathLst>
          </a:cu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7997CDE6-19F4-45ED-92E8-720EE8467A1D}"/>
              </a:ext>
            </a:extLst>
          </p:cNvPr>
          <p:cNvSpPr/>
          <p:nvPr/>
        </p:nvSpPr>
        <p:spPr>
          <a:xfrm>
            <a:off x="4708923" y="2294892"/>
            <a:ext cx="1558527" cy="1272443"/>
          </a:xfrm>
          <a:custGeom>
            <a:avLst/>
            <a:gdLst>
              <a:gd name="connsiteX0" fmla="*/ 0 w 2078036"/>
              <a:gd name="connsiteY0" fmla="*/ 0 h 1696590"/>
              <a:gd name="connsiteX1" fmla="*/ 2078036 w 2078036"/>
              <a:gd name="connsiteY1" fmla="*/ 0 h 1696590"/>
              <a:gd name="connsiteX2" fmla="*/ 2078036 w 2078036"/>
              <a:gd name="connsiteY2" fmla="*/ 744901 h 1696590"/>
              <a:gd name="connsiteX3" fmla="*/ 429706 w 2078036"/>
              <a:gd name="connsiteY3" fmla="*/ 1696590 h 1696590"/>
              <a:gd name="connsiteX4" fmla="*/ 407888 w 2078036"/>
              <a:gd name="connsiteY4" fmla="*/ 1670147 h 1696590"/>
              <a:gd name="connsiteX5" fmla="*/ 65747 w 2078036"/>
              <a:gd name="connsiteY5" fmla="*/ 1463115 h 1696590"/>
              <a:gd name="connsiteX6" fmla="*/ 0 w 2078036"/>
              <a:gd name="connsiteY6" fmla="*/ 1446210 h 169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90">
                <a:moveTo>
                  <a:pt x="0" y="0"/>
                </a:moveTo>
                <a:lnTo>
                  <a:pt x="2078036" y="0"/>
                </a:lnTo>
                <a:lnTo>
                  <a:pt x="2078036" y="744901"/>
                </a:lnTo>
                <a:lnTo>
                  <a:pt x="429706" y="1696590"/>
                </a:lnTo>
                <a:lnTo>
                  <a:pt x="407888" y="1670147"/>
                </a:lnTo>
                <a:cubicBezTo>
                  <a:pt x="313445" y="1575704"/>
                  <a:pt x="196483" y="1503778"/>
                  <a:pt x="65747" y="1463115"/>
                </a:cubicBezTo>
                <a:lnTo>
                  <a:pt x="0" y="1446210"/>
                </a:lnTo>
                <a:close/>
              </a:path>
            </a:pathLst>
          </a:cu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FBAD73A-0342-46CE-A8D1-646D7A3B258E}"/>
              </a:ext>
            </a:extLst>
          </p:cNvPr>
          <p:cNvSpPr/>
          <p:nvPr/>
        </p:nvSpPr>
        <p:spPr>
          <a:xfrm>
            <a:off x="5167087" y="3169399"/>
            <a:ext cx="1100363" cy="1641600"/>
          </a:xfrm>
          <a:custGeom>
            <a:avLst/>
            <a:gdLst>
              <a:gd name="connsiteX0" fmla="*/ 1467151 w 1467151"/>
              <a:gd name="connsiteY0" fmla="*/ 0 h 2188800"/>
              <a:gd name="connsiteX1" fmla="*/ 1467151 w 1467151"/>
              <a:gd name="connsiteY1" fmla="*/ 2188800 h 2188800"/>
              <a:gd name="connsiteX2" fmla="*/ 144 w 1467151"/>
              <a:gd name="connsiteY2" fmla="*/ 1341703 h 2188800"/>
              <a:gd name="connsiteX3" fmla="*/ 24613 w 1467151"/>
              <a:gd name="connsiteY3" fmla="*/ 1262877 h 2188800"/>
              <a:gd name="connsiteX4" fmla="*/ 41577 w 1467151"/>
              <a:gd name="connsiteY4" fmla="*/ 1094590 h 2188800"/>
              <a:gd name="connsiteX5" fmla="*/ 24613 w 1467151"/>
              <a:gd name="connsiteY5" fmla="*/ 926303 h 2188800"/>
              <a:gd name="connsiteX6" fmla="*/ 0 w 1467151"/>
              <a:gd name="connsiteY6" fmla="*/ 847014 h 21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151" h="2188800">
                <a:moveTo>
                  <a:pt x="1467151" y="0"/>
                </a:moveTo>
                <a:lnTo>
                  <a:pt x="1467151" y="2188800"/>
                </a:lnTo>
                <a:lnTo>
                  <a:pt x="144" y="1341703"/>
                </a:lnTo>
                <a:lnTo>
                  <a:pt x="24613" y="1262877"/>
                </a:lnTo>
                <a:cubicBezTo>
                  <a:pt x="35736" y="1208519"/>
                  <a:pt x="41577" y="1152237"/>
                  <a:pt x="41577" y="1094590"/>
                </a:cubicBezTo>
                <a:cubicBezTo>
                  <a:pt x="41577" y="1036944"/>
                  <a:pt x="35736" y="980662"/>
                  <a:pt x="24613" y="926303"/>
                </a:cubicBezTo>
                <a:lnTo>
                  <a:pt x="0" y="847014"/>
                </a:lnTo>
                <a:close/>
              </a:path>
            </a:pathLst>
          </a:cu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808AD55E-FE00-4FA7-B144-0C676B00B97E}"/>
              </a:ext>
            </a:extLst>
          </p:cNvPr>
          <p:cNvSpPr/>
          <p:nvPr/>
        </p:nvSpPr>
        <p:spPr>
          <a:xfrm>
            <a:off x="2876551" y="4413350"/>
            <a:ext cx="1558529" cy="1272441"/>
          </a:xfrm>
          <a:custGeom>
            <a:avLst/>
            <a:gdLst>
              <a:gd name="connsiteX0" fmla="*/ 1648333 w 2078039"/>
              <a:gd name="connsiteY0" fmla="*/ 0 h 1696588"/>
              <a:gd name="connsiteX1" fmla="*/ 1670148 w 2078039"/>
              <a:gd name="connsiteY1" fmla="*/ 26440 h 1696588"/>
              <a:gd name="connsiteX2" fmla="*/ 2012289 w 2078039"/>
              <a:gd name="connsiteY2" fmla="*/ 233472 h 1696588"/>
              <a:gd name="connsiteX3" fmla="*/ 2078039 w 2078039"/>
              <a:gd name="connsiteY3" fmla="*/ 250378 h 1696588"/>
              <a:gd name="connsiteX4" fmla="*/ 2078039 w 2078039"/>
              <a:gd name="connsiteY4" fmla="*/ 1696588 h 1696588"/>
              <a:gd name="connsiteX5" fmla="*/ 0 w 2078039"/>
              <a:gd name="connsiteY5" fmla="*/ 1696588 h 1696588"/>
              <a:gd name="connsiteX6" fmla="*/ 0 w 2078039"/>
              <a:gd name="connsiteY6" fmla="*/ 951691 h 16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8">
                <a:moveTo>
                  <a:pt x="1648333" y="0"/>
                </a:moveTo>
                <a:lnTo>
                  <a:pt x="1670148" y="26440"/>
                </a:lnTo>
                <a:cubicBezTo>
                  <a:pt x="1764592" y="120884"/>
                  <a:pt x="1881554" y="192809"/>
                  <a:pt x="2012289" y="233472"/>
                </a:cubicBezTo>
                <a:lnTo>
                  <a:pt x="2078039" y="250378"/>
                </a:lnTo>
                <a:lnTo>
                  <a:pt x="2078039" y="1696588"/>
                </a:lnTo>
                <a:lnTo>
                  <a:pt x="0" y="1696588"/>
                </a:lnTo>
                <a:lnTo>
                  <a:pt x="0" y="951691"/>
                </a:lnTo>
                <a:close/>
              </a:path>
            </a:pathLst>
          </a:cu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EEA8819-CFD6-48DA-8AA0-54B65F42A1F6}"/>
              </a:ext>
            </a:extLst>
          </p:cNvPr>
          <p:cNvSpPr/>
          <p:nvPr/>
        </p:nvSpPr>
        <p:spPr>
          <a:xfrm>
            <a:off x="4708923" y="4413350"/>
            <a:ext cx="1558527" cy="1272442"/>
          </a:xfrm>
          <a:custGeom>
            <a:avLst/>
            <a:gdLst>
              <a:gd name="connsiteX0" fmla="*/ 429705 w 2078036"/>
              <a:gd name="connsiteY0" fmla="*/ 0 h 1696589"/>
              <a:gd name="connsiteX1" fmla="*/ 2078036 w 2078036"/>
              <a:gd name="connsiteY1" fmla="*/ 951690 h 1696589"/>
              <a:gd name="connsiteX2" fmla="*/ 2078036 w 2078036"/>
              <a:gd name="connsiteY2" fmla="*/ 1696589 h 1696589"/>
              <a:gd name="connsiteX3" fmla="*/ 0 w 2078036"/>
              <a:gd name="connsiteY3" fmla="*/ 1696589 h 1696589"/>
              <a:gd name="connsiteX4" fmla="*/ 0 w 2078036"/>
              <a:gd name="connsiteY4" fmla="*/ 250378 h 1696589"/>
              <a:gd name="connsiteX5" fmla="*/ 65747 w 2078036"/>
              <a:gd name="connsiteY5" fmla="*/ 233473 h 1696589"/>
              <a:gd name="connsiteX6" fmla="*/ 407888 w 2078036"/>
              <a:gd name="connsiteY6" fmla="*/ 26441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89">
                <a:moveTo>
                  <a:pt x="429705" y="0"/>
                </a:moveTo>
                <a:lnTo>
                  <a:pt x="2078036" y="951690"/>
                </a:lnTo>
                <a:lnTo>
                  <a:pt x="2078036" y="1696589"/>
                </a:lnTo>
                <a:lnTo>
                  <a:pt x="0" y="1696589"/>
                </a:lnTo>
                <a:lnTo>
                  <a:pt x="0" y="250378"/>
                </a:lnTo>
                <a:lnTo>
                  <a:pt x="65747" y="233473"/>
                </a:lnTo>
                <a:cubicBezTo>
                  <a:pt x="196483" y="192810"/>
                  <a:pt x="313445" y="120885"/>
                  <a:pt x="407888" y="26441"/>
                </a:cubicBezTo>
                <a:close/>
              </a:path>
            </a:pathLst>
          </a:cu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4876770-2929-4ECC-A83F-89FBB46E4A7F}"/>
              </a:ext>
            </a:extLst>
          </p:cNvPr>
          <p:cNvSpPr/>
          <p:nvPr/>
        </p:nvSpPr>
        <p:spPr>
          <a:xfrm>
            <a:off x="3779021" y="2995860"/>
            <a:ext cx="656058" cy="571475"/>
          </a:xfrm>
          <a:custGeom>
            <a:avLst/>
            <a:gdLst>
              <a:gd name="connsiteX0" fmla="*/ 874744 w 874744"/>
              <a:gd name="connsiteY0" fmla="*/ 0 h 761967"/>
              <a:gd name="connsiteX1" fmla="*/ 874744 w 874744"/>
              <a:gd name="connsiteY1" fmla="*/ 511587 h 761967"/>
              <a:gd name="connsiteX2" fmla="*/ 808994 w 874744"/>
              <a:gd name="connsiteY2" fmla="*/ 528493 h 761967"/>
              <a:gd name="connsiteX3" fmla="*/ 466853 w 874744"/>
              <a:gd name="connsiteY3" fmla="*/ 735525 h 761967"/>
              <a:gd name="connsiteX4" fmla="*/ 445037 w 874744"/>
              <a:gd name="connsiteY4" fmla="*/ 761967 h 761967"/>
              <a:gd name="connsiteX5" fmla="*/ 0 w 874744"/>
              <a:gd name="connsiteY5" fmla="*/ 505018 h 761967"/>
              <a:gd name="connsiteX6" fmla="*/ 23412 w 874744"/>
              <a:gd name="connsiteY6" fmla="*/ 473709 h 761967"/>
              <a:gd name="connsiteX7" fmla="*/ 787278 w 874744"/>
              <a:gd name="connsiteY7" fmla="*/ 13349 h 761967"/>
              <a:gd name="connsiteX8" fmla="*/ 874744 w 874744"/>
              <a:gd name="connsiteY8" fmla="*/ 0 h 76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744" h="761967">
                <a:moveTo>
                  <a:pt x="874744" y="0"/>
                </a:moveTo>
                <a:lnTo>
                  <a:pt x="874744" y="511587"/>
                </a:lnTo>
                <a:lnTo>
                  <a:pt x="808994" y="528493"/>
                </a:lnTo>
                <a:cubicBezTo>
                  <a:pt x="678259" y="569156"/>
                  <a:pt x="561297" y="641082"/>
                  <a:pt x="466853" y="735525"/>
                </a:cubicBezTo>
                <a:lnTo>
                  <a:pt x="445037" y="761967"/>
                </a:lnTo>
                <a:lnTo>
                  <a:pt x="0" y="505018"/>
                </a:lnTo>
                <a:lnTo>
                  <a:pt x="23412" y="473709"/>
                </a:lnTo>
                <a:cubicBezTo>
                  <a:pt x="214549" y="242104"/>
                  <a:pt x="482005" y="75817"/>
                  <a:pt x="787278" y="13349"/>
                </a:cubicBezTo>
                <a:lnTo>
                  <a:pt x="874744" y="0"/>
                </a:lnTo>
                <a:close/>
              </a:path>
            </a:pathLst>
          </a:custGeom>
          <a:solidFill>
            <a:srgbClr val="404040"/>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76615905-472C-4F53-893E-F17CD46F818E}"/>
              </a:ext>
            </a:extLst>
          </p:cNvPr>
          <p:cNvSpPr/>
          <p:nvPr/>
        </p:nvSpPr>
        <p:spPr>
          <a:xfrm>
            <a:off x="4708924" y="2995858"/>
            <a:ext cx="656057" cy="571476"/>
          </a:xfrm>
          <a:custGeom>
            <a:avLst/>
            <a:gdLst>
              <a:gd name="connsiteX0" fmla="*/ 0 w 874743"/>
              <a:gd name="connsiteY0" fmla="*/ 0 h 761968"/>
              <a:gd name="connsiteX1" fmla="*/ 87463 w 874743"/>
              <a:gd name="connsiteY1" fmla="*/ 13349 h 761968"/>
              <a:gd name="connsiteX2" fmla="*/ 851329 w 874743"/>
              <a:gd name="connsiteY2" fmla="*/ 473709 h 761968"/>
              <a:gd name="connsiteX3" fmla="*/ 874743 w 874743"/>
              <a:gd name="connsiteY3" fmla="*/ 505019 h 761968"/>
              <a:gd name="connsiteX4" fmla="*/ 429706 w 874743"/>
              <a:gd name="connsiteY4" fmla="*/ 761968 h 761968"/>
              <a:gd name="connsiteX5" fmla="*/ 407888 w 874743"/>
              <a:gd name="connsiteY5" fmla="*/ 735525 h 761968"/>
              <a:gd name="connsiteX6" fmla="*/ 65747 w 874743"/>
              <a:gd name="connsiteY6" fmla="*/ 528493 h 761968"/>
              <a:gd name="connsiteX7" fmla="*/ 0 w 874743"/>
              <a:gd name="connsiteY7" fmla="*/ 511588 h 761968"/>
              <a:gd name="connsiteX8" fmla="*/ 0 w 874743"/>
              <a:gd name="connsiteY8" fmla="*/ 0 h 76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743" h="761968">
                <a:moveTo>
                  <a:pt x="0" y="0"/>
                </a:moveTo>
                <a:lnTo>
                  <a:pt x="87463" y="13349"/>
                </a:lnTo>
                <a:cubicBezTo>
                  <a:pt x="392736" y="75817"/>
                  <a:pt x="660192" y="242104"/>
                  <a:pt x="851329" y="473709"/>
                </a:cubicBezTo>
                <a:lnTo>
                  <a:pt x="874743" y="505019"/>
                </a:lnTo>
                <a:lnTo>
                  <a:pt x="429706" y="761968"/>
                </a:lnTo>
                <a:lnTo>
                  <a:pt x="407888" y="735525"/>
                </a:lnTo>
                <a:cubicBezTo>
                  <a:pt x="313445" y="641082"/>
                  <a:pt x="196483" y="569156"/>
                  <a:pt x="65747" y="528493"/>
                </a:cubicBezTo>
                <a:lnTo>
                  <a:pt x="0" y="511588"/>
                </a:lnTo>
                <a:lnTo>
                  <a:pt x="0" y="0"/>
                </a:ln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6066296-BFF2-41DE-9DEA-5C042820FE0B}"/>
              </a:ext>
            </a:extLst>
          </p:cNvPr>
          <p:cNvSpPr/>
          <p:nvPr/>
        </p:nvSpPr>
        <p:spPr>
          <a:xfrm>
            <a:off x="3567113" y="3610571"/>
            <a:ext cx="409984" cy="759234"/>
          </a:xfrm>
          <a:custGeom>
            <a:avLst/>
            <a:gdLst>
              <a:gd name="connsiteX0" fmla="*/ 99740 w 546645"/>
              <a:gd name="connsiteY0" fmla="*/ 0 h 1012312"/>
              <a:gd name="connsiteX1" fmla="*/ 546645 w 546645"/>
              <a:gd name="connsiteY1" fmla="*/ 258007 h 1012312"/>
              <a:gd name="connsiteX2" fmla="*/ 521791 w 546645"/>
              <a:gd name="connsiteY2" fmla="*/ 338073 h 1012312"/>
              <a:gd name="connsiteX3" fmla="*/ 504826 w 546645"/>
              <a:gd name="connsiteY3" fmla="*/ 506360 h 1012312"/>
              <a:gd name="connsiteX4" fmla="*/ 521791 w 546645"/>
              <a:gd name="connsiteY4" fmla="*/ 674647 h 1012312"/>
              <a:gd name="connsiteX5" fmla="*/ 546501 w 546645"/>
              <a:gd name="connsiteY5" fmla="*/ 754251 h 1012312"/>
              <a:gd name="connsiteX6" fmla="*/ 99590 w 546645"/>
              <a:gd name="connsiteY6" fmla="*/ 1012312 h 1012312"/>
              <a:gd name="connsiteX7" fmla="*/ 60237 w 546645"/>
              <a:gd name="connsiteY7" fmla="*/ 904792 h 1012312"/>
              <a:gd name="connsiteX8" fmla="*/ 0 w 546645"/>
              <a:gd name="connsiteY8" fmla="*/ 506361 h 1012312"/>
              <a:gd name="connsiteX9" fmla="*/ 60237 w 546645"/>
              <a:gd name="connsiteY9" fmla="*/ 107930 h 1012312"/>
              <a:gd name="connsiteX10" fmla="*/ 99740 w 546645"/>
              <a:gd name="connsiteY10" fmla="*/ 0 h 101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645" h="1012312">
                <a:moveTo>
                  <a:pt x="99740" y="0"/>
                </a:moveTo>
                <a:lnTo>
                  <a:pt x="546645" y="258007"/>
                </a:lnTo>
                <a:lnTo>
                  <a:pt x="521791" y="338073"/>
                </a:lnTo>
                <a:cubicBezTo>
                  <a:pt x="510668" y="392432"/>
                  <a:pt x="504826" y="448714"/>
                  <a:pt x="504826" y="506360"/>
                </a:cubicBezTo>
                <a:cubicBezTo>
                  <a:pt x="504826" y="564007"/>
                  <a:pt x="510668" y="620289"/>
                  <a:pt x="521791" y="674647"/>
                </a:cubicBezTo>
                <a:lnTo>
                  <a:pt x="546501" y="754251"/>
                </a:lnTo>
                <a:lnTo>
                  <a:pt x="99590" y="1012312"/>
                </a:lnTo>
                <a:lnTo>
                  <a:pt x="60237" y="904792"/>
                </a:lnTo>
                <a:cubicBezTo>
                  <a:pt x="21089" y="778928"/>
                  <a:pt x="0" y="645107"/>
                  <a:pt x="0" y="506361"/>
                </a:cubicBezTo>
                <a:cubicBezTo>
                  <a:pt x="0" y="367615"/>
                  <a:pt x="21089" y="233795"/>
                  <a:pt x="60237" y="107930"/>
                </a:cubicBezTo>
                <a:lnTo>
                  <a:pt x="99740" y="0"/>
                </a:lnTo>
                <a:close/>
              </a:path>
            </a:pathLst>
          </a:custGeom>
          <a:solidFill>
            <a:schemeClr val="accent4"/>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63289441-FB9E-49A8-8E89-861321DCC8CB}"/>
              </a:ext>
            </a:extLst>
          </p:cNvPr>
          <p:cNvSpPr/>
          <p:nvPr/>
        </p:nvSpPr>
        <p:spPr>
          <a:xfrm>
            <a:off x="5167087" y="3611141"/>
            <a:ext cx="409801" cy="758096"/>
          </a:xfrm>
          <a:custGeom>
            <a:avLst/>
            <a:gdLst>
              <a:gd name="connsiteX0" fmla="*/ 446939 w 546401"/>
              <a:gd name="connsiteY0" fmla="*/ 0 h 1010795"/>
              <a:gd name="connsiteX1" fmla="*/ 486164 w 546401"/>
              <a:gd name="connsiteY1" fmla="*/ 107172 h 1010795"/>
              <a:gd name="connsiteX2" fmla="*/ 546401 w 546401"/>
              <a:gd name="connsiteY2" fmla="*/ 505603 h 1010795"/>
              <a:gd name="connsiteX3" fmla="*/ 486164 w 546401"/>
              <a:gd name="connsiteY3" fmla="*/ 904034 h 1010795"/>
              <a:gd name="connsiteX4" fmla="*/ 447089 w 546401"/>
              <a:gd name="connsiteY4" fmla="*/ 1010795 h 1010795"/>
              <a:gd name="connsiteX5" fmla="*/ 144 w 546401"/>
              <a:gd name="connsiteY5" fmla="*/ 752715 h 1010795"/>
              <a:gd name="connsiteX6" fmla="*/ 24613 w 546401"/>
              <a:gd name="connsiteY6" fmla="*/ 673889 h 1010795"/>
              <a:gd name="connsiteX7" fmla="*/ 41577 w 546401"/>
              <a:gd name="connsiteY7" fmla="*/ 505602 h 1010795"/>
              <a:gd name="connsiteX8" fmla="*/ 24613 w 546401"/>
              <a:gd name="connsiteY8" fmla="*/ 337315 h 1010795"/>
              <a:gd name="connsiteX9" fmla="*/ 0 w 546401"/>
              <a:gd name="connsiteY9" fmla="*/ 258026 h 1010795"/>
              <a:gd name="connsiteX10" fmla="*/ 446939 w 546401"/>
              <a:gd name="connsiteY10" fmla="*/ 0 h 10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01" h="1010795">
                <a:moveTo>
                  <a:pt x="446939" y="0"/>
                </a:moveTo>
                <a:lnTo>
                  <a:pt x="486164" y="107172"/>
                </a:lnTo>
                <a:cubicBezTo>
                  <a:pt x="525312" y="233037"/>
                  <a:pt x="546401" y="366857"/>
                  <a:pt x="546401" y="505603"/>
                </a:cubicBezTo>
                <a:cubicBezTo>
                  <a:pt x="546401" y="644349"/>
                  <a:pt x="525312" y="778170"/>
                  <a:pt x="486164" y="904034"/>
                </a:cubicBezTo>
                <a:lnTo>
                  <a:pt x="447089" y="1010795"/>
                </a:lnTo>
                <a:lnTo>
                  <a:pt x="144" y="752715"/>
                </a:lnTo>
                <a:lnTo>
                  <a:pt x="24613" y="673889"/>
                </a:lnTo>
                <a:cubicBezTo>
                  <a:pt x="35736" y="619531"/>
                  <a:pt x="41577" y="563249"/>
                  <a:pt x="41577" y="505602"/>
                </a:cubicBezTo>
                <a:cubicBezTo>
                  <a:pt x="41577" y="447956"/>
                  <a:pt x="35736" y="391674"/>
                  <a:pt x="24613" y="337315"/>
                </a:cubicBezTo>
                <a:lnTo>
                  <a:pt x="0" y="258026"/>
                </a:lnTo>
                <a:lnTo>
                  <a:pt x="446939" y="0"/>
                </a:lnTo>
                <a:close/>
              </a:path>
            </a:pathLst>
          </a:custGeom>
          <a:solidFill>
            <a:schemeClr val="accent3"/>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5DF3FFFA-5AC5-4AA1-96FD-0F084C6094FF}"/>
              </a:ext>
            </a:extLst>
          </p:cNvPr>
          <p:cNvSpPr/>
          <p:nvPr/>
        </p:nvSpPr>
        <p:spPr>
          <a:xfrm>
            <a:off x="4708924" y="4413349"/>
            <a:ext cx="656057" cy="571476"/>
          </a:xfrm>
          <a:custGeom>
            <a:avLst/>
            <a:gdLst>
              <a:gd name="connsiteX0" fmla="*/ 429705 w 874743"/>
              <a:gd name="connsiteY0" fmla="*/ 0 h 761968"/>
              <a:gd name="connsiteX1" fmla="*/ 874743 w 874743"/>
              <a:gd name="connsiteY1" fmla="*/ 256949 h 761968"/>
              <a:gd name="connsiteX2" fmla="*/ 851329 w 874743"/>
              <a:gd name="connsiteY2" fmla="*/ 288259 h 761968"/>
              <a:gd name="connsiteX3" fmla="*/ 87463 w 874743"/>
              <a:gd name="connsiteY3" fmla="*/ 748619 h 761968"/>
              <a:gd name="connsiteX4" fmla="*/ 0 w 874743"/>
              <a:gd name="connsiteY4" fmla="*/ 761968 h 761968"/>
              <a:gd name="connsiteX5" fmla="*/ 0 w 874743"/>
              <a:gd name="connsiteY5" fmla="*/ 250378 h 761968"/>
              <a:gd name="connsiteX6" fmla="*/ 65747 w 874743"/>
              <a:gd name="connsiteY6" fmla="*/ 233473 h 761968"/>
              <a:gd name="connsiteX7" fmla="*/ 407888 w 874743"/>
              <a:gd name="connsiteY7" fmla="*/ 26441 h 761968"/>
              <a:gd name="connsiteX8" fmla="*/ 429705 w 874743"/>
              <a:gd name="connsiteY8" fmla="*/ 0 h 76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743" h="761968">
                <a:moveTo>
                  <a:pt x="429705" y="0"/>
                </a:moveTo>
                <a:lnTo>
                  <a:pt x="874743" y="256949"/>
                </a:lnTo>
                <a:lnTo>
                  <a:pt x="851329" y="288259"/>
                </a:lnTo>
                <a:cubicBezTo>
                  <a:pt x="660192" y="519864"/>
                  <a:pt x="392736" y="686151"/>
                  <a:pt x="87463" y="748619"/>
                </a:cubicBezTo>
                <a:lnTo>
                  <a:pt x="0" y="761968"/>
                </a:lnTo>
                <a:lnTo>
                  <a:pt x="0" y="250378"/>
                </a:lnTo>
                <a:lnTo>
                  <a:pt x="65747" y="233473"/>
                </a:lnTo>
                <a:cubicBezTo>
                  <a:pt x="196483" y="192810"/>
                  <a:pt x="313445" y="120885"/>
                  <a:pt x="407888" y="26441"/>
                </a:cubicBezTo>
                <a:lnTo>
                  <a:pt x="429705" y="0"/>
                </a:lnTo>
                <a:close/>
              </a:path>
            </a:pathLst>
          </a:custGeom>
          <a:solidFill>
            <a:schemeClr val="accent2"/>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276464E8-4D00-4DE1-B606-DD3C51958EB3}"/>
              </a:ext>
            </a:extLst>
          </p:cNvPr>
          <p:cNvSpPr/>
          <p:nvPr/>
        </p:nvSpPr>
        <p:spPr>
          <a:xfrm>
            <a:off x="3779021" y="4413351"/>
            <a:ext cx="656058" cy="571475"/>
          </a:xfrm>
          <a:custGeom>
            <a:avLst/>
            <a:gdLst>
              <a:gd name="connsiteX0" fmla="*/ 445038 w 874744"/>
              <a:gd name="connsiteY0" fmla="*/ 0 h 761967"/>
              <a:gd name="connsiteX1" fmla="*/ 466853 w 874744"/>
              <a:gd name="connsiteY1" fmla="*/ 26440 h 761967"/>
              <a:gd name="connsiteX2" fmla="*/ 808994 w 874744"/>
              <a:gd name="connsiteY2" fmla="*/ 233472 h 761967"/>
              <a:gd name="connsiteX3" fmla="*/ 874744 w 874744"/>
              <a:gd name="connsiteY3" fmla="*/ 250378 h 761967"/>
              <a:gd name="connsiteX4" fmla="*/ 874744 w 874744"/>
              <a:gd name="connsiteY4" fmla="*/ 761967 h 761967"/>
              <a:gd name="connsiteX5" fmla="*/ 787278 w 874744"/>
              <a:gd name="connsiteY5" fmla="*/ 748618 h 761967"/>
              <a:gd name="connsiteX6" fmla="*/ 23412 w 874744"/>
              <a:gd name="connsiteY6" fmla="*/ 288258 h 761967"/>
              <a:gd name="connsiteX7" fmla="*/ 0 w 874744"/>
              <a:gd name="connsiteY7" fmla="*/ 256950 h 761967"/>
              <a:gd name="connsiteX8" fmla="*/ 445038 w 874744"/>
              <a:gd name="connsiteY8" fmla="*/ 0 h 76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744" h="761967">
                <a:moveTo>
                  <a:pt x="445038" y="0"/>
                </a:moveTo>
                <a:lnTo>
                  <a:pt x="466853" y="26440"/>
                </a:lnTo>
                <a:cubicBezTo>
                  <a:pt x="561297" y="120884"/>
                  <a:pt x="678259" y="192809"/>
                  <a:pt x="808994" y="233472"/>
                </a:cubicBezTo>
                <a:lnTo>
                  <a:pt x="874744" y="250378"/>
                </a:lnTo>
                <a:lnTo>
                  <a:pt x="874744" y="761967"/>
                </a:lnTo>
                <a:lnTo>
                  <a:pt x="787278" y="748618"/>
                </a:lnTo>
                <a:cubicBezTo>
                  <a:pt x="482005" y="686150"/>
                  <a:pt x="214549" y="519863"/>
                  <a:pt x="23412" y="288258"/>
                </a:cubicBezTo>
                <a:lnTo>
                  <a:pt x="0" y="256950"/>
                </a:lnTo>
                <a:lnTo>
                  <a:pt x="445038" y="0"/>
                </a:lnTo>
                <a:close/>
              </a:path>
            </a:pathLst>
          </a:custGeom>
          <a:solidFill>
            <a:schemeClr val="bg2"/>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3FEC6688-26D8-45E0-91E3-35FFE0CFAE2B}"/>
              </a:ext>
            </a:extLst>
          </p:cNvPr>
          <p:cNvSpPr txBox="1"/>
          <p:nvPr/>
        </p:nvSpPr>
        <p:spPr>
          <a:xfrm>
            <a:off x="5045615" y="2473295"/>
            <a:ext cx="652744" cy="646331"/>
          </a:xfrm>
          <a:prstGeom prst="rect">
            <a:avLst/>
          </a:prstGeom>
          <a:noFill/>
        </p:spPr>
        <p:txBody>
          <a:bodyPr wrap="none" rtlCol="0" anchor="ctr">
            <a:spAutoFit/>
          </a:bodyPr>
          <a:lstStyle/>
          <a:p>
            <a:pPr algn="ctr" defTabSz="914400"/>
            <a:r>
              <a:rPr lang="en-US" sz="3600" b="1" dirty="0">
                <a:solidFill>
                  <a:schemeClr val="accent1"/>
                </a:solidFill>
                <a:latin typeface="Calibri" panose="020F0502020204030204"/>
              </a:rPr>
              <a:t>01</a:t>
            </a:r>
          </a:p>
        </p:txBody>
      </p:sp>
      <p:sp>
        <p:nvSpPr>
          <p:cNvPr id="98" name="TextBox 97">
            <a:extLst>
              <a:ext uri="{FF2B5EF4-FFF2-40B4-BE49-F238E27FC236}">
                <a16:creationId xmlns:a16="http://schemas.microsoft.com/office/drawing/2014/main" id="{8A130511-ADA7-457F-BC39-1FDC8970A487}"/>
              </a:ext>
            </a:extLst>
          </p:cNvPr>
          <p:cNvSpPr txBox="1"/>
          <p:nvPr/>
        </p:nvSpPr>
        <p:spPr>
          <a:xfrm>
            <a:off x="5045615" y="4929701"/>
            <a:ext cx="652744" cy="646331"/>
          </a:xfrm>
          <a:prstGeom prst="rect">
            <a:avLst/>
          </a:prstGeom>
          <a:noFill/>
        </p:spPr>
        <p:txBody>
          <a:bodyPr wrap="none" rtlCol="0" anchor="ctr">
            <a:spAutoFit/>
          </a:bodyPr>
          <a:lstStyle/>
          <a:p>
            <a:pPr algn="ctr" defTabSz="914400"/>
            <a:r>
              <a:rPr lang="en-US" sz="3600" b="1" dirty="0">
                <a:solidFill>
                  <a:schemeClr val="accent2"/>
                </a:solidFill>
                <a:latin typeface="Calibri" panose="020F0502020204030204"/>
              </a:rPr>
              <a:t>03</a:t>
            </a:r>
          </a:p>
        </p:txBody>
      </p:sp>
      <p:sp>
        <p:nvSpPr>
          <p:cNvPr id="99" name="TextBox 98">
            <a:extLst>
              <a:ext uri="{FF2B5EF4-FFF2-40B4-BE49-F238E27FC236}">
                <a16:creationId xmlns:a16="http://schemas.microsoft.com/office/drawing/2014/main" id="{7CD6A0E8-60EB-4F61-8A92-1F63761750BB}"/>
              </a:ext>
            </a:extLst>
          </p:cNvPr>
          <p:cNvSpPr txBox="1"/>
          <p:nvPr/>
        </p:nvSpPr>
        <p:spPr>
          <a:xfrm>
            <a:off x="3445733" y="4929701"/>
            <a:ext cx="652744" cy="646331"/>
          </a:xfrm>
          <a:prstGeom prst="rect">
            <a:avLst/>
          </a:prstGeom>
          <a:noFill/>
        </p:spPr>
        <p:txBody>
          <a:bodyPr wrap="none" rtlCol="0" anchor="ctr">
            <a:spAutoFit/>
          </a:bodyPr>
          <a:lstStyle/>
          <a:p>
            <a:pPr algn="ctr" defTabSz="914400"/>
            <a:r>
              <a:rPr lang="en-US" sz="3600" b="1" dirty="0">
                <a:solidFill>
                  <a:schemeClr val="bg2"/>
                </a:solidFill>
                <a:latin typeface="Calibri" panose="020F0502020204030204"/>
              </a:rPr>
              <a:t>04</a:t>
            </a:r>
          </a:p>
        </p:txBody>
      </p:sp>
      <p:sp>
        <p:nvSpPr>
          <p:cNvPr id="100" name="TextBox 99">
            <a:extLst>
              <a:ext uri="{FF2B5EF4-FFF2-40B4-BE49-F238E27FC236}">
                <a16:creationId xmlns:a16="http://schemas.microsoft.com/office/drawing/2014/main" id="{345CD856-32B2-4382-81EE-435327DA26C4}"/>
              </a:ext>
            </a:extLst>
          </p:cNvPr>
          <p:cNvSpPr txBox="1"/>
          <p:nvPr/>
        </p:nvSpPr>
        <p:spPr>
          <a:xfrm>
            <a:off x="3347036" y="2473295"/>
            <a:ext cx="652744" cy="646331"/>
          </a:xfrm>
          <a:prstGeom prst="rect">
            <a:avLst/>
          </a:prstGeom>
          <a:noFill/>
        </p:spPr>
        <p:txBody>
          <a:bodyPr wrap="none" rtlCol="0" anchor="ctr">
            <a:spAutoFit/>
          </a:bodyPr>
          <a:lstStyle/>
          <a:p>
            <a:pPr algn="ctr" defTabSz="914400"/>
            <a:r>
              <a:rPr lang="en-US" sz="3600" b="1" dirty="0">
                <a:solidFill>
                  <a:srgbClr val="404040"/>
                </a:solidFill>
                <a:latin typeface="Calibri" panose="020F0502020204030204"/>
              </a:rPr>
              <a:t>06</a:t>
            </a:r>
          </a:p>
        </p:txBody>
      </p:sp>
      <p:sp>
        <p:nvSpPr>
          <p:cNvPr id="101" name="TextBox 100">
            <a:extLst>
              <a:ext uri="{FF2B5EF4-FFF2-40B4-BE49-F238E27FC236}">
                <a16:creationId xmlns:a16="http://schemas.microsoft.com/office/drawing/2014/main" id="{E667F78C-8564-4636-A964-4C0FFCE7F039}"/>
              </a:ext>
            </a:extLst>
          </p:cNvPr>
          <p:cNvSpPr txBox="1"/>
          <p:nvPr/>
        </p:nvSpPr>
        <p:spPr>
          <a:xfrm>
            <a:off x="2890619" y="3667023"/>
            <a:ext cx="652744" cy="646331"/>
          </a:xfrm>
          <a:prstGeom prst="rect">
            <a:avLst/>
          </a:prstGeom>
          <a:noFill/>
        </p:spPr>
        <p:txBody>
          <a:bodyPr wrap="none" rtlCol="0" anchor="ctr">
            <a:spAutoFit/>
          </a:bodyPr>
          <a:lstStyle/>
          <a:p>
            <a:pPr algn="ctr" defTabSz="914400"/>
            <a:r>
              <a:rPr lang="en-US" sz="3600" b="1" dirty="0">
                <a:solidFill>
                  <a:schemeClr val="accent4"/>
                </a:solidFill>
                <a:latin typeface="Calibri" panose="020F0502020204030204"/>
              </a:rPr>
              <a:t>05</a:t>
            </a:r>
          </a:p>
        </p:txBody>
      </p:sp>
      <p:sp>
        <p:nvSpPr>
          <p:cNvPr id="102" name="TextBox 101">
            <a:extLst>
              <a:ext uri="{FF2B5EF4-FFF2-40B4-BE49-F238E27FC236}">
                <a16:creationId xmlns:a16="http://schemas.microsoft.com/office/drawing/2014/main" id="{BAD097BA-7C5E-45C7-953A-E021837AB95C}"/>
              </a:ext>
            </a:extLst>
          </p:cNvPr>
          <p:cNvSpPr txBox="1"/>
          <p:nvPr/>
        </p:nvSpPr>
        <p:spPr>
          <a:xfrm>
            <a:off x="5595797" y="3667023"/>
            <a:ext cx="652744" cy="646331"/>
          </a:xfrm>
          <a:prstGeom prst="rect">
            <a:avLst/>
          </a:prstGeom>
          <a:noFill/>
        </p:spPr>
        <p:txBody>
          <a:bodyPr wrap="none" rtlCol="0" anchor="ctr">
            <a:spAutoFit/>
          </a:bodyPr>
          <a:lstStyle/>
          <a:p>
            <a:pPr algn="ctr" defTabSz="914400"/>
            <a:r>
              <a:rPr lang="en-US" sz="3600" b="1" dirty="0">
                <a:solidFill>
                  <a:schemeClr val="accent3"/>
                </a:solidFill>
                <a:latin typeface="Calibri" panose="020F0502020204030204"/>
              </a:rPr>
              <a:t>02</a:t>
            </a:r>
          </a:p>
        </p:txBody>
      </p:sp>
      <p:sp>
        <p:nvSpPr>
          <p:cNvPr id="121" name="Oval 120">
            <a:extLst>
              <a:ext uri="{FF2B5EF4-FFF2-40B4-BE49-F238E27FC236}">
                <a16:creationId xmlns:a16="http://schemas.microsoft.com/office/drawing/2014/main" id="{848861ED-333A-4EFF-992C-0841B4BC4C29}"/>
              </a:ext>
            </a:extLst>
          </p:cNvPr>
          <p:cNvSpPr/>
          <p:nvPr/>
        </p:nvSpPr>
        <p:spPr>
          <a:xfrm>
            <a:off x="4197006" y="3615348"/>
            <a:ext cx="749989" cy="749989"/>
          </a:xfrm>
          <a:prstGeom prst="ellipse">
            <a:avLst/>
          </a:prstGeom>
          <a:solidFill>
            <a:srgbClr val="D3D3D3"/>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26" name="Graphic 125" descr="List">
            <a:extLst>
              <a:ext uri="{FF2B5EF4-FFF2-40B4-BE49-F238E27FC236}">
                <a16:creationId xmlns:a16="http://schemas.microsoft.com/office/drawing/2014/main" id="{7B06230D-713F-455B-8C06-352C12154F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2009" y="3728376"/>
            <a:ext cx="571475" cy="571475"/>
          </a:xfrm>
          <a:prstGeom prst="rect">
            <a:avLst/>
          </a:prstGeom>
        </p:spPr>
      </p:pic>
      <p:sp>
        <p:nvSpPr>
          <p:cNvPr id="127" name="Rectangle 126">
            <a:extLst>
              <a:ext uri="{FF2B5EF4-FFF2-40B4-BE49-F238E27FC236}">
                <a16:creationId xmlns:a16="http://schemas.microsoft.com/office/drawing/2014/main" id="{556CF812-63BD-475C-A81A-39B41BBFA0C4}"/>
              </a:ext>
            </a:extLst>
          </p:cNvPr>
          <p:cNvSpPr/>
          <p:nvPr/>
        </p:nvSpPr>
        <p:spPr>
          <a:xfrm>
            <a:off x="323851" y="2285395"/>
            <a:ext cx="2428933" cy="936808"/>
          </a:xfrm>
          <a:prstGeom prst="rect">
            <a:avLst/>
          </a:prstGeom>
          <a:solidFill>
            <a:schemeClr val="bg1"/>
          </a:solidFill>
          <a:ln w="190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defTabSz="914400"/>
            <a:r>
              <a:rPr lang="en-US" sz="1400" dirty="0">
                <a:solidFill>
                  <a:prstClr val="black">
                    <a:lumMod val="65000"/>
                    <a:lumOff val="35000"/>
                  </a:prstClr>
                </a:solidFill>
              </a:rPr>
              <a:t>Other Information – particulars of tax demands, refunds and HSN summary</a:t>
            </a:r>
          </a:p>
        </p:txBody>
      </p:sp>
      <p:sp>
        <p:nvSpPr>
          <p:cNvPr id="129" name="Rectangle 128">
            <a:extLst>
              <a:ext uri="{FF2B5EF4-FFF2-40B4-BE49-F238E27FC236}">
                <a16:creationId xmlns:a16="http://schemas.microsoft.com/office/drawing/2014/main" id="{3C964A19-EB14-4D40-83E6-2ED6F0424E7A}"/>
              </a:ext>
            </a:extLst>
          </p:cNvPr>
          <p:cNvSpPr/>
          <p:nvPr/>
        </p:nvSpPr>
        <p:spPr>
          <a:xfrm>
            <a:off x="323851" y="3635797"/>
            <a:ext cx="2428933" cy="708781"/>
          </a:xfrm>
          <a:prstGeom prst="rect">
            <a:avLst/>
          </a:prstGeom>
          <a:solidFill>
            <a:schemeClr val="bg1"/>
          </a:solidFill>
          <a:ln w="19050">
            <a:solidFill>
              <a:srgbClr val="657C9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defTabSz="914400"/>
            <a:r>
              <a:rPr lang="en-US" sz="1400" dirty="0">
                <a:solidFill>
                  <a:prstClr val="black">
                    <a:lumMod val="65000"/>
                    <a:lumOff val="35000"/>
                  </a:prstClr>
                </a:solidFill>
              </a:rPr>
              <a:t>Particulars of previous FY declared in returns of April to September of current FY</a:t>
            </a:r>
          </a:p>
        </p:txBody>
      </p:sp>
      <p:sp>
        <p:nvSpPr>
          <p:cNvPr id="130" name="Rectangle 129">
            <a:extLst>
              <a:ext uri="{FF2B5EF4-FFF2-40B4-BE49-F238E27FC236}">
                <a16:creationId xmlns:a16="http://schemas.microsoft.com/office/drawing/2014/main" id="{85748410-A78A-414C-A053-43480BE935FE}"/>
              </a:ext>
            </a:extLst>
          </p:cNvPr>
          <p:cNvSpPr/>
          <p:nvPr/>
        </p:nvSpPr>
        <p:spPr>
          <a:xfrm>
            <a:off x="320626" y="4977499"/>
            <a:ext cx="2428933" cy="708781"/>
          </a:xfrm>
          <a:prstGeom prst="rect">
            <a:avLst/>
          </a:prstGeom>
          <a:solidFill>
            <a:schemeClr val="bg1"/>
          </a:solidFill>
          <a:ln w="19050">
            <a:solidFill>
              <a:srgbClr val="218F8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defTabSz="914400"/>
            <a:r>
              <a:rPr lang="en-US" sz="1400" dirty="0">
                <a:solidFill>
                  <a:prstClr val="black">
                    <a:lumMod val="65000"/>
                    <a:lumOff val="35000"/>
                  </a:prstClr>
                </a:solidFill>
              </a:rPr>
              <a:t>Liability paid in cash and through ITC, as declared  during FY</a:t>
            </a:r>
          </a:p>
        </p:txBody>
      </p:sp>
      <p:sp>
        <p:nvSpPr>
          <p:cNvPr id="131" name="Rectangle 130">
            <a:extLst>
              <a:ext uri="{FF2B5EF4-FFF2-40B4-BE49-F238E27FC236}">
                <a16:creationId xmlns:a16="http://schemas.microsoft.com/office/drawing/2014/main" id="{FB8D1919-08BD-4B37-93AB-857DD145B12E}"/>
              </a:ext>
            </a:extLst>
          </p:cNvPr>
          <p:cNvSpPr/>
          <p:nvPr/>
        </p:nvSpPr>
        <p:spPr>
          <a:xfrm>
            <a:off x="6407672" y="2287077"/>
            <a:ext cx="2380728" cy="935126"/>
          </a:xfrm>
          <a:prstGeom prst="rect">
            <a:avLst/>
          </a:prstGeom>
          <a:solidFill>
            <a:schemeClr val="bg1"/>
          </a:solidFill>
          <a:ln w="19050">
            <a:solidFill>
              <a:srgbClr val="02A5E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defTabSz="914400"/>
            <a:r>
              <a:rPr lang="en-US" sz="1400" dirty="0">
                <a:solidFill>
                  <a:prstClr val="black">
                    <a:lumMod val="65000"/>
                    <a:lumOff val="35000"/>
                  </a:prstClr>
                </a:solidFill>
              </a:rPr>
              <a:t>Basic Details of the Company and FY</a:t>
            </a:r>
          </a:p>
        </p:txBody>
      </p:sp>
      <p:sp>
        <p:nvSpPr>
          <p:cNvPr id="132" name="Rectangle 131">
            <a:extLst>
              <a:ext uri="{FF2B5EF4-FFF2-40B4-BE49-F238E27FC236}">
                <a16:creationId xmlns:a16="http://schemas.microsoft.com/office/drawing/2014/main" id="{64997B82-BDB1-48FA-851D-74359A2A92D7}"/>
              </a:ext>
            </a:extLst>
          </p:cNvPr>
          <p:cNvSpPr/>
          <p:nvPr/>
        </p:nvSpPr>
        <p:spPr>
          <a:xfrm>
            <a:off x="6407672" y="4972178"/>
            <a:ext cx="2412476" cy="708781"/>
          </a:xfrm>
          <a:prstGeom prst="rect">
            <a:avLst/>
          </a:prstGeom>
          <a:solidFill>
            <a:schemeClr val="bg1"/>
          </a:solidFill>
          <a:ln w="19050">
            <a:solidFill>
              <a:srgbClr val="DF863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defTabSz="914400"/>
            <a:r>
              <a:rPr lang="en-US" sz="1400" dirty="0">
                <a:solidFill>
                  <a:prstClr val="black">
                    <a:lumMod val="65000"/>
                    <a:lumOff val="35000"/>
                  </a:prstClr>
                </a:solidFill>
              </a:rPr>
              <a:t>Details of ITC as declared during FY or next FY for 17-18</a:t>
            </a:r>
          </a:p>
        </p:txBody>
      </p:sp>
      <p:sp>
        <p:nvSpPr>
          <p:cNvPr id="133" name="Rectangle 132">
            <a:extLst>
              <a:ext uri="{FF2B5EF4-FFF2-40B4-BE49-F238E27FC236}">
                <a16:creationId xmlns:a16="http://schemas.microsoft.com/office/drawing/2014/main" id="{A71FCD8C-1D44-44C4-9219-7705D06F02A5}"/>
              </a:ext>
            </a:extLst>
          </p:cNvPr>
          <p:cNvSpPr/>
          <p:nvPr/>
        </p:nvSpPr>
        <p:spPr>
          <a:xfrm>
            <a:off x="6407672" y="3635797"/>
            <a:ext cx="2380728" cy="708781"/>
          </a:xfrm>
          <a:prstGeom prst="rect">
            <a:avLst/>
          </a:prstGeom>
          <a:solidFill>
            <a:schemeClr val="bg1"/>
          </a:solidFill>
          <a:ln w="1905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defTabSz="914400"/>
            <a:r>
              <a:rPr lang="en-US" sz="1400" dirty="0">
                <a:solidFill>
                  <a:prstClr val="black">
                    <a:lumMod val="65000"/>
                    <a:lumOff val="35000"/>
                  </a:prstClr>
                </a:solidFill>
              </a:rPr>
              <a:t>Details of Outward &amp; inward supplies </a:t>
            </a:r>
            <a:r>
              <a:rPr lang="en-US" sz="1400" u="sng" dirty="0">
                <a:solidFill>
                  <a:prstClr val="black">
                    <a:lumMod val="65000"/>
                    <a:lumOff val="35000"/>
                  </a:prstClr>
                </a:solidFill>
              </a:rPr>
              <a:t>made</a:t>
            </a:r>
            <a:r>
              <a:rPr lang="en-US" sz="1400" dirty="0">
                <a:solidFill>
                  <a:prstClr val="black">
                    <a:lumMod val="65000"/>
                    <a:lumOff val="35000"/>
                  </a:prstClr>
                </a:solidFill>
              </a:rPr>
              <a:t> during FY</a:t>
            </a:r>
          </a:p>
        </p:txBody>
      </p:sp>
    </p:spTree>
    <p:extLst>
      <p:ext uri="{BB962C8B-B14F-4D97-AF65-F5344CB8AC3E}">
        <p14:creationId xmlns:p14="http://schemas.microsoft.com/office/powerpoint/2010/main" val="156967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9CF3-79F1-4F08-A80B-3593591F2615}"/>
              </a:ext>
            </a:extLst>
          </p:cNvPr>
          <p:cNvSpPr>
            <a:spLocks noGrp="1"/>
          </p:cNvSpPr>
          <p:nvPr>
            <p:ph type="title"/>
          </p:nvPr>
        </p:nvSpPr>
        <p:spPr>
          <a:xfrm>
            <a:off x="323851" y="752475"/>
            <a:ext cx="8464549" cy="320088"/>
          </a:xfrm>
        </p:spPr>
        <p:txBody>
          <a:bodyPr/>
          <a:lstStyle/>
          <a:p>
            <a:r>
              <a:rPr lang="en-US" dirty="0"/>
              <a:t>CHECKS AND BALANCES- Annual return FILING</a:t>
            </a:r>
            <a:endParaRPr lang="en-IN" dirty="0"/>
          </a:p>
        </p:txBody>
      </p:sp>
      <p:sp>
        <p:nvSpPr>
          <p:cNvPr id="55" name="TextBox 54">
            <a:extLst>
              <a:ext uri="{FF2B5EF4-FFF2-40B4-BE49-F238E27FC236}">
                <a16:creationId xmlns:a16="http://schemas.microsoft.com/office/drawing/2014/main" id="{2E50BE38-9B30-4C6D-95C2-E7B364D0FFED}"/>
              </a:ext>
            </a:extLst>
          </p:cNvPr>
          <p:cNvSpPr txBox="1"/>
          <p:nvPr/>
        </p:nvSpPr>
        <p:spPr>
          <a:xfrm>
            <a:off x="419170" y="1149920"/>
            <a:ext cx="2398495" cy="307777"/>
          </a:xfrm>
          <a:prstGeom prst="rect">
            <a:avLst/>
          </a:prstGeom>
          <a:solidFill>
            <a:srgbClr val="98002E"/>
          </a:solidFill>
          <a:ln>
            <a:solidFill>
              <a:srgbClr val="FF0000"/>
            </a:solidFill>
          </a:ln>
        </p:spPr>
        <p:txBody>
          <a:bodyPr wrap="square" rtlCol="0">
            <a:spAutoFit/>
          </a:bodyPr>
          <a:lstStyle/>
          <a:p>
            <a:r>
              <a:rPr lang="en-US" sz="1400" b="1" dirty="0">
                <a:solidFill>
                  <a:schemeClr val="bg1"/>
                </a:solidFill>
              </a:rPr>
              <a:t>Outward supplies</a:t>
            </a:r>
          </a:p>
        </p:txBody>
      </p:sp>
      <p:sp>
        <p:nvSpPr>
          <p:cNvPr id="56" name="TextBox 55">
            <a:extLst>
              <a:ext uri="{FF2B5EF4-FFF2-40B4-BE49-F238E27FC236}">
                <a16:creationId xmlns:a16="http://schemas.microsoft.com/office/drawing/2014/main" id="{C165B981-6EBC-4F15-A8F3-DE7172FA98E3}"/>
              </a:ext>
            </a:extLst>
          </p:cNvPr>
          <p:cNvSpPr txBox="1"/>
          <p:nvPr/>
        </p:nvSpPr>
        <p:spPr>
          <a:xfrm>
            <a:off x="390452" y="1478902"/>
            <a:ext cx="2491943" cy="6006260"/>
          </a:xfrm>
          <a:prstGeom prst="rect">
            <a:avLst/>
          </a:prstGeom>
          <a:noFill/>
        </p:spPr>
        <p:txBody>
          <a:bodyPr wrap="square" rtlCol="0">
            <a:spAutoFit/>
          </a:bodyPr>
          <a:lstStyle/>
          <a:p>
            <a:pPr marL="171450" lvl="0" indent="-171450" defTabSz="355600">
              <a:lnSpc>
                <a:spcPct val="90000"/>
              </a:lnSpc>
              <a:spcBef>
                <a:spcPct val="0"/>
              </a:spcBef>
              <a:spcAft>
                <a:spcPct val="35000"/>
              </a:spcAft>
              <a:buFont typeface="Wingdings" panose="05000000000000000000" pitchFamily="2" charset="2"/>
              <a:buChar char="v"/>
            </a:pPr>
            <a:r>
              <a:rPr lang="en-US" sz="1100" dirty="0"/>
              <a:t>Reconciliation for data as per system computed GSTR 9 and corrected GSTR 9</a:t>
            </a:r>
          </a:p>
          <a:p>
            <a:pPr marL="171450" lvl="0" indent="-171450" defTabSz="355600">
              <a:lnSpc>
                <a:spcPct val="90000"/>
              </a:lnSpc>
              <a:spcBef>
                <a:spcPct val="0"/>
              </a:spcBef>
              <a:spcAft>
                <a:spcPct val="35000"/>
              </a:spcAft>
              <a:buFont typeface="Wingdings" panose="05000000000000000000" pitchFamily="2" charset="2"/>
              <a:buChar char="v"/>
            </a:pPr>
            <a:r>
              <a:rPr lang="en-US" sz="1100" dirty="0"/>
              <a:t>If the changes is more than 20% of the system computed GSTR-9, the data fields would be in red</a:t>
            </a:r>
          </a:p>
          <a:p>
            <a:pPr marL="171450" lvl="0" indent="-171450" defTabSz="355600">
              <a:lnSpc>
                <a:spcPct val="90000"/>
              </a:lnSpc>
              <a:spcBef>
                <a:spcPct val="0"/>
              </a:spcBef>
              <a:spcAft>
                <a:spcPct val="35000"/>
              </a:spcAft>
              <a:buFont typeface="Wingdings" panose="05000000000000000000" pitchFamily="2" charset="2"/>
              <a:buChar char="v"/>
            </a:pPr>
            <a:r>
              <a:rPr lang="en-US" sz="1100" dirty="0"/>
              <a:t>Supplies after adjustments</a:t>
            </a:r>
          </a:p>
          <a:p>
            <a:pPr marL="171450" indent="-171450" defTabSz="355600">
              <a:lnSpc>
                <a:spcPct val="90000"/>
              </a:lnSpc>
              <a:spcBef>
                <a:spcPct val="0"/>
              </a:spcBef>
              <a:spcAft>
                <a:spcPct val="35000"/>
              </a:spcAft>
              <a:buFont typeface="Wingdings" panose="05000000000000000000" pitchFamily="2" charset="2"/>
              <a:buChar char="v"/>
            </a:pPr>
            <a:r>
              <a:rPr lang="en-US" sz="1100" dirty="0"/>
              <a:t>Additions in correct tax types</a:t>
            </a:r>
          </a:p>
          <a:p>
            <a:pPr marL="171450" indent="-171450" defTabSz="355600">
              <a:lnSpc>
                <a:spcPct val="90000"/>
              </a:lnSpc>
              <a:spcBef>
                <a:spcPct val="0"/>
              </a:spcBef>
              <a:spcAft>
                <a:spcPct val="35000"/>
              </a:spcAft>
              <a:buFont typeface="Wingdings" panose="05000000000000000000" pitchFamily="2" charset="2"/>
              <a:buChar char="v"/>
            </a:pPr>
            <a:r>
              <a:rPr lang="en-US" sz="1100" dirty="0"/>
              <a:t>CGST=SGST</a:t>
            </a:r>
          </a:p>
          <a:p>
            <a:pPr marL="171450" indent="-171450" defTabSz="355600">
              <a:lnSpc>
                <a:spcPct val="90000"/>
              </a:lnSpc>
              <a:spcBef>
                <a:spcPct val="0"/>
              </a:spcBef>
              <a:spcAft>
                <a:spcPct val="35000"/>
              </a:spcAft>
              <a:buFont typeface="Wingdings" panose="05000000000000000000" pitchFamily="2" charset="2"/>
              <a:buChar char="v"/>
            </a:pPr>
            <a:r>
              <a:rPr lang="en-US" sz="1100" dirty="0"/>
              <a:t>Disclosure of omitted exempt/nil/non-GST/no supplies</a:t>
            </a:r>
          </a:p>
          <a:p>
            <a:pPr marL="171450" indent="-171450" defTabSz="355600">
              <a:lnSpc>
                <a:spcPct val="90000"/>
              </a:lnSpc>
              <a:spcBef>
                <a:spcPct val="0"/>
              </a:spcBef>
              <a:spcAft>
                <a:spcPct val="35000"/>
              </a:spcAft>
              <a:buFont typeface="Wingdings" panose="05000000000000000000" pitchFamily="2" charset="2"/>
              <a:buChar char="v"/>
            </a:pPr>
            <a:r>
              <a:rPr lang="en-US" sz="1100" dirty="0"/>
              <a:t>Total in Part V to match with reconciled supplies</a:t>
            </a:r>
          </a:p>
          <a:p>
            <a:pPr marL="171450" indent="-171450" defTabSz="355600">
              <a:lnSpc>
                <a:spcPct val="90000"/>
              </a:lnSpc>
              <a:spcBef>
                <a:spcPct val="0"/>
              </a:spcBef>
              <a:spcAft>
                <a:spcPct val="35000"/>
              </a:spcAft>
              <a:buFont typeface="Wingdings" panose="05000000000000000000" pitchFamily="2" charset="2"/>
              <a:buChar char="v"/>
            </a:pPr>
            <a:r>
              <a:rPr lang="en-US" sz="1100" dirty="0"/>
              <a:t>Final check of totals with consolidated GSTR1, 3B, 9 and reconciliation</a:t>
            </a:r>
          </a:p>
          <a:p>
            <a:pPr marL="171450" indent="-171450" defTabSz="355600">
              <a:lnSpc>
                <a:spcPct val="90000"/>
              </a:lnSpc>
              <a:spcBef>
                <a:spcPct val="0"/>
              </a:spcBef>
              <a:spcAft>
                <a:spcPct val="35000"/>
              </a:spcAft>
              <a:buFont typeface="Wingdings" panose="05000000000000000000" pitchFamily="2" charset="2"/>
              <a:buChar char="v"/>
            </a:pPr>
            <a:r>
              <a:rPr lang="en-US" sz="1100" dirty="0"/>
              <a:t>Multiple tax rates in HSN to be reported separately and total to match with reported supplies</a:t>
            </a:r>
          </a:p>
          <a:p>
            <a:pPr marL="171450" indent="-171450" defTabSz="355600">
              <a:lnSpc>
                <a:spcPct val="90000"/>
              </a:lnSpc>
              <a:spcBef>
                <a:spcPct val="0"/>
              </a:spcBef>
              <a:spcAft>
                <a:spcPct val="35000"/>
              </a:spcAft>
              <a:buFont typeface="Wingdings" panose="05000000000000000000" pitchFamily="2" charset="2"/>
              <a:buChar char="v"/>
            </a:pPr>
            <a:r>
              <a:rPr lang="en-US" sz="1100" dirty="0"/>
              <a:t>Taxable value, Tax rate and Tax to match in HSN</a:t>
            </a:r>
          </a:p>
          <a:p>
            <a:pPr marL="171450" indent="-171450" defTabSz="355600">
              <a:lnSpc>
                <a:spcPct val="90000"/>
              </a:lnSpc>
              <a:spcBef>
                <a:spcPct val="0"/>
              </a:spcBef>
              <a:spcAft>
                <a:spcPct val="35000"/>
              </a:spcAft>
              <a:buFont typeface="Wingdings" panose="05000000000000000000" pitchFamily="2" charset="2"/>
              <a:buChar char="v"/>
            </a:pPr>
            <a:r>
              <a:rPr lang="en-US" sz="1100" dirty="0"/>
              <a:t>Final check at GSTIN portal after uploading</a:t>
            </a:r>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lvl="0" defTabSz="355600">
              <a:lnSpc>
                <a:spcPct val="90000"/>
              </a:lnSpc>
              <a:spcBef>
                <a:spcPct val="0"/>
              </a:spcBef>
              <a:spcAft>
                <a:spcPct val="35000"/>
              </a:spcAft>
            </a:pPr>
            <a:endParaRPr lang="en-US" sz="1100" dirty="0"/>
          </a:p>
          <a:p>
            <a:endParaRPr lang="en-US" dirty="0"/>
          </a:p>
        </p:txBody>
      </p:sp>
      <p:sp>
        <p:nvSpPr>
          <p:cNvPr id="57" name="TextBox 56">
            <a:extLst>
              <a:ext uri="{FF2B5EF4-FFF2-40B4-BE49-F238E27FC236}">
                <a16:creationId xmlns:a16="http://schemas.microsoft.com/office/drawing/2014/main" id="{8392EF6A-5C3E-48A5-A25B-3B40AB448C62}"/>
              </a:ext>
            </a:extLst>
          </p:cNvPr>
          <p:cNvSpPr txBox="1"/>
          <p:nvPr/>
        </p:nvSpPr>
        <p:spPr>
          <a:xfrm>
            <a:off x="3406413" y="1171125"/>
            <a:ext cx="2398495" cy="307777"/>
          </a:xfrm>
          <a:prstGeom prst="rect">
            <a:avLst/>
          </a:prstGeom>
          <a:solidFill>
            <a:srgbClr val="98002E"/>
          </a:solidFill>
          <a:ln>
            <a:solidFill>
              <a:srgbClr val="FF0000"/>
            </a:solidFill>
          </a:ln>
        </p:spPr>
        <p:txBody>
          <a:bodyPr wrap="square" rtlCol="0">
            <a:spAutoFit/>
          </a:bodyPr>
          <a:lstStyle/>
          <a:p>
            <a:r>
              <a:rPr lang="en-US" sz="1400" b="1" dirty="0">
                <a:solidFill>
                  <a:schemeClr val="bg1"/>
                </a:solidFill>
              </a:rPr>
              <a:t>Inward supplies</a:t>
            </a:r>
          </a:p>
        </p:txBody>
      </p:sp>
      <p:sp>
        <p:nvSpPr>
          <p:cNvPr id="58" name="TextBox 57">
            <a:extLst>
              <a:ext uri="{FF2B5EF4-FFF2-40B4-BE49-F238E27FC236}">
                <a16:creationId xmlns:a16="http://schemas.microsoft.com/office/drawing/2014/main" id="{12948CC6-0033-4A69-838B-01BC2B439F35}"/>
              </a:ext>
            </a:extLst>
          </p:cNvPr>
          <p:cNvSpPr txBox="1"/>
          <p:nvPr/>
        </p:nvSpPr>
        <p:spPr>
          <a:xfrm>
            <a:off x="3339595" y="1500107"/>
            <a:ext cx="2491943" cy="7275838"/>
          </a:xfrm>
          <a:prstGeom prst="rect">
            <a:avLst/>
          </a:prstGeom>
          <a:noFill/>
        </p:spPr>
        <p:txBody>
          <a:bodyPr wrap="square" rtlCol="0">
            <a:spAutoFit/>
          </a:bodyPr>
          <a:lstStyle/>
          <a:p>
            <a:pPr marL="171450" lvl="0" indent="-171450" defTabSz="355600">
              <a:lnSpc>
                <a:spcPct val="90000"/>
              </a:lnSpc>
              <a:spcBef>
                <a:spcPct val="0"/>
              </a:spcBef>
              <a:spcAft>
                <a:spcPct val="35000"/>
              </a:spcAft>
              <a:buFont typeface="Wingdings" panose="05000000000000000000" pitchFamily="2" charset="2"/>
              <a:buChar char="v"/>
            </a:pPr>
            <a:r>
              <a:rPr lang="en-US" sz="1100" dirty="0"/>
              <a:t>Break up of ITC to match with GSTR 3B </a:t>
            </a:r>
          </a:p>
          <a:p>
            <a:pPr marL="171450" indent="-171450" defTabSz="355600">
              <a:lnSpc>
                <a:spcPct val="90000"/>
              </a:lnSpc>
              <a:spcBef>
                <a:spcPct val="0"/>
              </a:spcBef>
              <a:spcAft>
                <a:spcPct val="35000"/>
              </a:spcAft>
              <a:buFont typeface="Wingdings" panose="05000000000000000000" pitchFamily="2" charset="2"/>
              <a:buChar char="v"/>
            </a:pPr>
            <a:r>
              <a:rPr lang="en-US" sz="1100" dirty="0"/>
              <a:t>No additional availment of ITC in GSTR 9</a:t>
            </a:r>
          </a:p>
          <a:p>
            <a:pPr marL="171450" indent="-171450" defTabSz="355600">
              <a:lnSpc>
                <a:spcPct val="90000"/>
              </a:lnSpc>
              <a:spcBef>
                <a:spcPct val="0"/>
              </a:spcBef>
              <a:spcAft>
                <a:spcPct val="35000"/>
              </a:spcAft>
              <a:buFont typeface="Wingdings" panose="05000000000000000000" pitchFamily="2" charset="2"/>
              <a:buChar char="v"/>
            </a:pPr>
            <a:r>
              <a:rPr lang="en-US" sz="1100" dirty="0"/>
              <a:t>ITC availed in FY 2018-19 to be reported in GSTR 2A and Part V- transactions </a:t>
            </a:r>
          </a:p>
          <a:p>
            <a:pPr marL="171450" indent="-171450" defTabSz="355600">
              <a:lnSpc>
                <a:spcPct val="90000"/>
              </a:lnSpc>
              <a:spcBef>
                <a:spcPct val="0"/>
              </a:spcBef>
              <a:spcAft>
                <a:spcPct val="35000"/>
              </a:spcAft>
              <a:buFont typeface="Wingdings" panose="05000000000000000000" pitchFamily="2" charset="2"/>
              <a:buChar char="v"/>
            </a:pPr>
            <a:r>
              <a:rPr lang="en-US" sz="1100" dirty="0"/>
              <a:t>Reversals in FY 2018-19 in Part V</a:t>
            </a:r>
          </a:p>
          <a:p>
            <a:pPr marL="171450" indent="-171450" defTabSz="355600">
              <a:lnSpc>
                <a:spcPct val="90000"/>
              </a:lnSpc>
              <a:spcBef>
                <a:spcPct val="0"/>
              </a:spcBef>
              <a:spcAft>
                <a:spcPct val="35000"/>
              </a:spcAft>
              <a:buFont typeface="Wingdings" panose="05000000000000000000" pitchFamily="2" charset="2"/>
              <a:buChar char="v"/>
            </a:pPr>
            <a:r>
              <a:rPr lang="en-US" sz="1100" dirty="0"/>
              <a:t>Import of goods to be reported in GSTR 2A reconciliation and ITC availed in GSTR 3B break up segment</a:t>
            </a:r>
          </a:p>
          <a:p>
            <a:pPr marL="171450" indent="-171450" defTabSz="355600">
              <a:lnSpc>
                <a:spcPct val="90000"/>
              </a:lnSpc>
              <a:spcBef>
                <a:spcPct val="0"/>
              </a:spcBef>
              <a:spcAft>
                <a:spcPct val="35000"/>
              </a:spcAft>
              <a:buFont typeface="Wingdings" panose="05000000000000000000" pitchFamily="2" charset="2"/>
              <a:buChar char="v"/>
            </a:pPr>
            <a:r>
              <a:rPr lang="en-US" sz="1100" dirty="0"/>
              <a:t>ISD credits </a:t>
            </a:r>
          </a:p>
          <a:p>
            <a:pPr marL="171450" indent="-171450" defTabSz="355600">
              <a:lnSpc>
                <a:spcPct val="90000"/>
              </a:lnSpc>
              <a:spcBef>
                <a:spcPct val="0"/>
              </a:spcBef>
              <a:spcAft>
                <a:spcPct val="35000"/>
              </a:spcAft>
              <a:buFont typeface="Wingdings" panose="05000000000000000000" pitchFamily="2" charset="2"/>
              <a:buChar char="v"/>
            </a:pPr>
            <a:r>
              <a:rPr lang="en-US" sz="1100" dirty="0"/>
              <a:t>Tran-I and II credits</a:t>
            </a:r>
          </a:p>
          <a:p>
            <a:pPr marL="171450" indent="-171450" defTabSz="355600">
              <a:lnSpc>
                <a:spcPct val="90000"/>
              </a:lnSpc>
              <a:spcBef>
                <a:spcPct val="0"/>
              </a:spcBef>
              <a:spcAft>
                <a:spcPct val="35000"/>
              </a:spcAft>
              <a:buFont typeface="Wingdings" panose="05000000000000000000" pitchFamily="2" charset="2"/>
              <a:buChar char="v"/>
            </a:pPr>
            <a:r>
              <a:rPr lang="en-US" sz="1100" dirty="0"/>
              <a:t>Final check of totals with consolidated  GSTR 3B, 9 and reconciliation</a:t>
            </a:r>
          </a:p>
          <a:p>
            <a:pPr marL="171450" indent="-171450" defTabSz="355600">
              <a:lnSpc>
                <a:spcPct val="90000"/>
              </a:lnSpc>
              <a:spcBef>
                <a:spcPct val="0"/>
              </a:spcBef>
              <a:spcAft>
                <a:spcPct val="35000"/>
              </a:spcAft>
              <a:buFont typeface="Wingdings" panose="05000000000000000000" pitchFamily="2" charset="2"/>
              <a:buChar char="v"/>
            </a:pPr>
            <a:r>
              <a:rPr lang="en-US" sz="1100" dirty="0"/>
              <a:t>Multiple tax rates in HSN to be reported separately</a:t>
            </a:r>
          </a:p>
          <a:p>
            <a:pPr marL="171450" indent="-171450" defTabSz="355600">
              <a:lnSpc>
                <a:spcPct val="90000"/>
              </a:lnSpc>
              <a:spcBef>
                <a:spcPct val="0"/>
              </a:spcBef>
              <a:spcAft>
                <a:spcPct val="35000"/>
              </a:spcAft>
              <a:buFont typeface="Wingdings" panose="05000000000000000000" pitchFamily="2" charset="2"/>
              <a:buChar char="v"/>
            </a:pPr>
            <a:r>
              <a:rPr lang="en-US" sz="1100" dirty="0"/>
              <a:t>Taxable value, Tax rate and Tax to match in HSN*</a:t>
            </a:r>
          </a:p>
          <a:p>
            <a:pPr marL="171450" indent="-171450" defTabSz="355600">
              <a:lnSpc>
                <a:spcPct val="90000"/>
              </a:lnSpc>
              <a:spcBef>
                <a:spcPct val="0"/>
              </a:spcBef>
              <a:spcAft>
                <a:spcPct val="35000"/>
              </a:spcAft>
              <a:buFont typeface="Wingdings" panose="05000000000000000000" pitchFamily="2" charset="2"/>
              <a:buChar char="v"/>
            </a:pPr>
            <a:r>
              <a:rPr lang="en-US" sz="1100" dirty="0"/>
              <a:t>Final check at GSTIN portal after uploading</a:t>
            </a:r>
          </a:p>
          <a:p>
            <a:pPr marL="171450" indent="-171450" defTabSz="355600">
              <a:lnSpc>
                <a:spcPct val="90000"/>
              </a:lnSpc>
              <a:spcBef>
                <a:spcPct val="0"/>
              </a:spcBef>
              <a:spcAft>
                <a:spcPct val="35000"/>
              </a:spcAft>
              <a:buFont typeface="Wingdings" panose="05000000000000000000" pitchFamily="2" charset="2"/>
              <a:buChar char="v"/>
            </a:pPr>
            <a:endParaRPr lang="en-US" sz="1100" dirty="0"/>
          </a:p>
          <a:p>
            <a:pPr marL="171450" indent="-171450" defTabSz="355600">
              <a:lnSpc>
                <a:spcPct val="90000"/>
              </a:lnSpc>
              <a:spcBef>
                <a:spcPct val="0"/>
              </a:spcBef>
              <a:spcAft>
                <a:spcPct val="35000"/>
              </a:spcAft>
              <a:buFont typeface="Wingdings" panose="05000000000000000000" pitchFamily="2" charset="2"/>
              <a:buChar char="v"/>
            </a:pPr>
            <a:endParaRPr lang="en-US" sz="1100" dirty="0"/>
          </a:p>
          <a:p>
            <a:pPr marL="171450" indent="-171450" defTabSz="355600">
              <a:lnSpc>
                <a:spcPct val="90000"/>
              </a:lnSpc>
              <a:spcBef>
                <a:spcPct val="0"/>
              </a:spcBef>
              <a:spcAft>
                <a:spcPct val="35000"/>
              </a:spcAft>
              <a:buFont typeface="Wingdings" panose="05000000000000000000" pitchFamily="2" charset="2"/>
              <a:buChar char="v"/>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lvl="0"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lvl="0" defTabSz="355600">
              <a:lnSpc>
                <a:spcPct val="90000"/>
              </a:lnSpc>
              <a:spcBef>
                <a:spcPct val="0"/>
              </a:spcBef>
              <a:spcAft>
                <a:spcPct val="35000"/>
              </a:spcAft>
            </a:pPr>
            <a:endParaRPr lang="en-US" sz="1100" dirty="0"/>
          </a:p>
          <a:p>
            <a:endParaRPr lang="en-US" dirty="0"/>
          </a:p>
        </p:txBody>
      </p:sp>
      <p:sp>
        <p:nvSpPr>
          <p:cNvPr id="59" name="TextBox 58">
            <a:extLst>
              <a:ext uri="{FF2B5EF4-FFF2-40B4-BE49-F238E27FC236}">
                <a16:creationId xmlns:a16="http://schemas.microsoft.com/office/drawing/2014/main" id="{EFC75084-BD66-4167-855F-95DEDCB5EBA7}"/>
              </a:ext>
            </a:extLst>
          </p:cNvPr>
          <p:cNvSpPr txBox="1"/>
          <p:nvPr/>
        </p:nvSpPr>
        <p:spPr>
          <a:xfrm>
            <a:off x="6024126" y="1165345"/>
            <a:ext cx="2398495" cy="307777"/>
          </a:xfrm>
          <a:prstGeom prst="rect">
            <a:avLst/>
          </a:prstGeom>
          <a:solidFill>
            <a:srgbClr val="98002E"/>
          </a:solidFill>
          <a:ln>
            <a:solidFill>
              <a:srgbClr val="FF0000"/>
            </a:solidFill>
          </a:ln>
        </p:spPr>
        <p:txBody>
          <a:bodyPr wrap="square" rtlCol="0">
            <a:spAutoFit/>
          </a:bodyPr>
          <a:lstStyle/>
          <a:p>
            <a:r>
              <a:rPr lang="en-US" sz="1400" b="1" dirty="0">
                <a:solidFill>
                  <a:schemeClr val="bg1"/>
                </a:solidFill>
              </a:rPr>
              <a:t>Tax payable/ Tax paid</a:t>
            </a:r>
          </a:p>
        </p:txBody>
      </p:sp>
      <p:sp>
        <p:nvSpPr>
          <p:cNvPr id="60" name="TextBox 59">
            <a:extLst>
              <a:ext uri="{FF2B5EF4-FFF2-40B4-BE49-F238E27FC236}">
                <a16:creationId xmlns:a16="http://schemas.microsoft.com/office/drawing/2014/main" id="{2B01D8B9-EDDD-454E-99E7-FE50B766DC2A}"/>
              </a:ext>
            </a:extLst>
          </p:cNvPr>
          <p:cNvSpPr txBox="1"/>
          <p:nvPr/>
        </p:nvSpPr>
        <p:spPr>
          <a:xfrm>
            <a:off x="5957308" y="1494327"/>
            <a:ext cx="2491943" cy="5185266"/>
          </a:xfrm>
          <a:prstGeom prst="rect">
            <a:avLst/>
          </a:prstGeom>
          <a:noFill/>
        </p:spPr>
        <p:txBody>
          <a:bodyPr wrap="square" rtlCol="0">
            <a:spAutoFit/>
          </a:bodyPr>
          <a:lstStyle/>
          <a:p>
            <a:pPr marL="171450" lvl="0" indent="-171450" defTabSz="355600">
              <a:lnSpc>
                <a:spcPct val="90000"/>
              </a:lnSpc>
              <a:spcBef>
                <a:spcPct val="0"/>
              </a:spcBef>
              <a:spcAft>
                <a:spcPct val="35000"/>
              </a:spcAft>
              <a:buFont typeface="Wingdings" panose="05000000000000000000" pitchFamily="2" charset="2"/>
              <a:buChar char="v"/>
            </a:pPr>
            <a:r>
              <a:rPr lang="en-US" sz="1100" dirty="0"/>
              <a:t>Tax payable as per GSTR 3B plus additional liability</a:t>
            </a:r>
          </a:p>
          <a:p>
            <a:pPr marL="171450" lvl="0" indent="-171450" defTabSz="355600">
              <a:lnSpc>
                <a:spcPct val="90000"/>
              </a:lnSpc>
              <a:spcBef>
                <a:spcPct val="0"/>
              </a:spcBef>
              <a:spcAft>
                <a:spcPct val="35000"/>
              </a:spcAft>
              <a:buFont typeface="Wingdings" panose="05000000000000000000" pitchFamily="2" charset="2"/>
              <a:buChar char="v"/>
            </a:pPr>
            <a:r>
              <a:rPr lang="en-US" sz="1100" dirty="0"/>
              <a:t>Difference between payable and paid through ITC and cash to be settled through DRC-03</a:t>
            </a:r>
          </a:p>
          <a:p>
            <a:pPr marL="171450" lvl="0" indent="-171450" defTabSz="355600">
              <a:lnSpc>
                <a:spcPct val="90000"/>
              </a:lnSpc>
              <a:spcBef>
                <a:spcPct val="0"/>
              </a:spcBef>
              <a:spcAft>
                <a:spcPct val="35000"/>
              </a:spcAft>
              <a:buFont typeface="Wingdings" panose="05000000000000000000" pitchFamily="2" charset="2"/>
              <a:buChar char="v"/>
            </a:pPr>
            <a:r>
              <a:rPr lang="en-US" sz="1100" dirty="0"/>
              <a:t>Tax summary control sheet for future references</a:t>
            </a:r>
          </a:p>
          <a:p>
            <a:pPr marL="171450" indent="-171450" defTabSz="355600">
              <a:lnSpc>
                <a:spcPct val="90000"/>
              </a:lnSpc>
              <a:spcBef>
                <a:spcPct val="0"/>
              </a:spcBef>
              <a:spcAft>
                <a:spcPct val="35000"/>
              </a:spcAft>
              <a:buFont typeface="Wingdings" panose="05000000000000000000" pitchFamily="2" charset="2"/>
              <a:buChar char="v"/>
            </a:pPr>
            <a:r>
              <a:rPr lang="en-US" sz="1100" dirty="0"/>
              <a:t>Differential taxes (including interest) on supplies for which GST is paid during GSTR 3B of FY 2018-19</a:t>
            </a:r>
          </a:p>
          <a:p>
            <a:pPr marL="171450" indent="-171450" defTabSz="355600">
              <a:lnSpc>
                <a:spcPct val="90000"/>
              </a:lnSpc>
              <a:spcBef>
                <a:spcPct val="0"/>
              </a:spcBef>
              <a:spcAft>
                <a:spcPct val="35000"/>
              </a:spcAft>
              <a:buFont typeface="Wingdings" panose="05000000000000000000" pitchFamily="2" charset="2"/>
              <a:buChar char="v"/>
            </a:pPr>
            <a:r>
              <a:rPr lang="en-US" sz="1100" dirty="0"/>
              <a:t>Final check at GSTIN portal after uploading</a:t>
            </a:r>
          </a:p>
          <a:p>
            <a:pPr marL="171450" indent="-171450" defTabSz="355600">
              <a:lnSpc>
                <a:spcPct val="90000"/>
              </a:lnSpc>
              <a:spcBef>
                <a:spcPct val="0"/>
              </a:spcBef>
              <a:spcAft>
                <a:spcPct val="35000"/>
              </a:spcAft>
              <a:buFont typeface="Wingdings" panose="05000000000000000000" pitchFamily="2" charset="2"/>
              <a:buChar char="v"/>
            </a:pPr>
            <a:endParaRPr lang="en-US" sz="1100" dirty="0"/>
          </a:p>
          <a:p>
            <a:pPr marL="171450" indent="-171450" defTabSz="355600">
              <a:lnSpc>
                <a:spcPct val="90000"/>
              </a:lnSpc>
              <a:spcBef>
                <a:spcPct val="0"/>
              </a:spcBef>
              <a:spcAft>
                <a:spcPct val="35000"/>
              </a:spcAft>
              <a:buFont typeface="Wingdings" panose="05000000000000000000" pitchFamily="2" charset="2"/>
              <a:buChar char="v"/>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lvl="0"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defTabSz="355600">
              <a:lnSpc>
                <a:spcPct val="90000"/>
              </a:lnSpc>
              <a:spcBef>
                <a:spcPct val="0"/>
              </a:spcBef>
              <a:spcAft>
                <a:spcPct val="35000"/>
              </a:spcAft>
            </a:pPr>
            <a:endParaRPr lang="en-US" sz="1100" dirty="0"/>
          </a:p>
          <a:p>
            <a:pPr lvl="0" defTabSz="355600">
              <a:lnSpc>
                <a:spcPct val="90000"/>
              </a:lnSpc>
              <a:spcBef>
                <a:spcPct val="0"/>
              </a:spcBef>
              <a:spcAft>
                <a:spcPct val="35000"/>
              </a:spcAft>
            </a:pPr>
            <a:endParaRPr lang="en-US" sz="1100" dirty="0"/>
          </a:p>
          <a:p>
            <a:endParaRPr lang="en-US" dirty="0"/>
          </a:p>
        </p:txBody>
      </p:sp>
      <p:sp>
        <p:nvSpPr>
          <p:cNvPr id="3" name="TextBox 2">
            <a:extLst>
              <a:ext uri="{FF2B5EF4-FFF2-40B4-BE49-F238E27FC236}">
                <a16:creationId xmlns:a16="http://schemas.microsoft.com/office/drawing/2014/main" id="{0C7ED252-5326-438D-84A2-970817DE30DE}"/>
              </a:ext>
            </a:extLst>
          </p:cNvPr>
          <p:cNvSpPr txBox="1"/>
          <p:nvPr/>
        </p:nvSpPr>
        <p:spPr>
          <a:xfrm>
            <a:off x="558800" y="5664200"/>
            <a:ext cx="8194748" cy="461665"/>
          </a:xfrm>
          <a:prstGeom prst="rect">
            <a:avLst/>
          </a:prstGeom>
          <a:noFill/>
        </p:spPr>
        <p:txBody>
          <a:bodyPr wrap="square" lIns="0" tIns="0" rIns="0" bIns="0" rtlCol="0">
            <a:spAutoFit/>
          </a:bodyPr>
          <a:lstStyle/>
          <a:p>
            <a:r>
              <a:rPr lang="en-US" sz="1000" kern="0" dirty="0">
                <a:solidFill>
                  <a:srgbClr val="404040"/>
                </a:solidFill>
                <a:latin typeface="Trebuchet MS" panose="020B0603020202020204" pitchFamily="34" charset="0"/>
              </a:rPr>
              <a:t>*Mandatory to report HSN code at two digits level for taxpayers having annual turnover in the preceding year above ₹ 1.50 Cr but up-to ₹ 5.00 Cr and at four digits‘ level for taxpayers having annual turnover above ₹ 5.00 Cr. This summary details are required to be declared only for those inward supplies which in value independently account </a:t>
            </a:r>
            <a:r>
              <a:rPr lang="en-US" sz="1000" kern="0" dirty="0">
                <a:solidFill>
                  <a:srgbClr val="98002E"/>
                </a:solidFill>
                <a:latin typeface="Trebuchet MS" panose="020B0603020202020204" pitchFamily="34" charset="0"/>
              </a:rPr>
              <a:t>for 10 % or more of the total value of inward supplies</a:t>
            </a:r>
            <a:endParaRPr lang="en-US" sz="1000" dirty="0">
              <a:solidFill>
                <a:srgbClr val="98002E"/>
              </a:solidFill>
            </a:endParaRPr>
          </a:p>
        </p:txBody>
      </p:sp>
    </p:spTree>
    <p:extLst>
      <p:ext uri="{BB962C8B-B14F-4D97-AF65-F5344CB8AC3E}">
        <p14:creationId xmlns:p14="http://schemas.microsoft.com/office/powerpoint/2010/main" val="216459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205E-8352-4864-AE2F-33E1ED132914}"/>
              </a:ext>
            </a:extLst>
          </p:cNvPr>
          <p:cNvSpPr>
            <a:spLocks noGrp="1"/>
          </p:cNvSpPr>
          <p:nvPr>
            <p:ph type="ctrTitle"/>
          </p:nvPr>
        </p:nvSpPr>
        <p:spPr>
          <a:xfrm>
            <a:off x="323850" y="1663700"/>
            <a:ext cx="8460149" cy="640175"/>
          </a:xfrm>
        </p:spPr>
        <p:txBody>
          <a:bodyPr/>
          <a:lstStyle/>
          <a:p>
            <a:r>
              <a:rPr lang="en-US" dirty="0"/>
              <a:t>GSTR-9 press release - Clarification by government </a:t>
            </a:r>
            <a:endParaRPr lang="en-IN" dirty="0"/>
          </a:p>
        </p:txBody>
      </p:sp>
    </p:spTree>
    <p:extLst>
      <p:ext uri="{BB962C8B-B14F-4D97-AF65-F5344CB8AC3E}">
        <p14:creationId xmlns:p14="http://schemas.microsoft.com/office/powerpoint/2010/main" val="209364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DDADCB-CEB8-4B1B-8A0E-9445F8E03626}"/>
              </a:ext>
            </a:extLst>
          </p:cNvPr>
          <p:cNvSpPr txBox="1">
            <a:spLocks/>
          </p:cNvSpPr>
          <p:nvPr/>
        </p:nvSpPr>
        <p:spPr>
          <a:xfrm>
            <a:off x="323851" y="752475"/>
            <a:ext cx="8464549" cy="320088"/>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IN" dirty="0"/>
              <a:t>GSTR 9 Clarifications</a:t>
            </a:r>
          </a:p>
        </p:txBody>
      </p:sp>
      <p:graphicFrame>
        <p:nvGraphicFramePr>
          <p:cNvPr id="4" name="Table 3">
            <a:extLst>
              <a:ext uri="{FF2B5EF4-FFF2-40B4-BE49-F238E27FC236}">
                <a16:creationId xmlns:a16="http://schemas.microsoft.com/office/drawing/2014/main" id="{7CA77610-BF0E-4BEB-93DD-CA8A04C95CEA}"/>
              </a:ext>
            </a:extLst>
          </p:cNvPr>
          <p:cNvGraphicFramePr>
            <a:graphicFrameLocks noGrp="1"/>
          </p:cNvGraphicFramePr>
          <p:nvPr/>
        </p:nvGraphicFramePr>
        <p:xfrm>
          <a:off x="457200" y="1194619"/>
          <a:ext cx="8141109" cy="4778478"/>
        </p:xfrm>
        <a:graphic>
          <a:graphicData uri="http://schemas.openxmlformats.org/drawingml/2006/table">
            <a:tbl>
              <a:tblPr firstRow="1" firstCol="1" bandRow="1">
                <a:tableStyleId>{F5AB1C69-6EDB-4FF4-983F-18BD219EF322}</a:tableStyleId>
              </a:tblPr>
              <a:tblGrid>
                <a:gridCol w="522785">
                  <a:extLst>
                    <a:ext uri="{9D8B030D-6E8A-4147-A177-3AD203B41FA5}">
                      <a16:colId xmlns:a16="http://schemas.microsoft.com/office/drawing/2014/main" val="106337259"/>
                    </a:ext>
                  </a:extLst>
                </a:gridCol>
                <a:gridCol w="3660548">
                  <a:extLst>
                    <a:ext uri="{9D8B030D-6E8A-4147-A177-3AD203B41FA5}">
                      <a16:colId xmlns:a16="http://schemas.microsoft.com/office/drawing/2014/main" val="3741873872"/>
                    </a:ext>
                  </a:extLst>
                </a:gridCol>
                <a:gridCol w="3957776">
                  <a:extLst>
                    <a:ext uri="{9D8B030D-6E8A-4147-A177-3AD203B41FA5}">
                      <a16:colId xmlns:a16="http://schemas.microsoft.com/office/drawing/2014/main" val="1111310263"/>
                    </a:ext>
                  </a:extLst>
                </a:gridCol>
              </a:tblGrid>
              <a:tr h="218580">
                <a:tc>
                  <a:txBody>
                    <a:bodyPr/>
                    <a:lstStyle/>
                    <a:p>
                      <a:pPr algn="ctr">
                        <a:spcAft>
                          <a:spcPts val="845"/>
                        </a:spcAft>
                      </a:pPr>
                      <a:r>
                        <a:rPr lang="en-IN" sz="1100" dirty="0">
                          <a:effectLst/>
                        </a:rPr>
                        <a:t>Sl.NO.</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ctr">
                        <a:spcAft>
                          <a:spcPts val="845"/>
                        </a:spcAft>
                      </a:pPr>
                      <a:r>
                        <a:rPr lang="en-IN" sz="1100">
                          <a:effectLst/>
                        </a:rPr>
                        <a:t>Press Release Clarification</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ctr">
                        <a:spcAft>
                          <a:spcPts val="0"/>
                        </a:spcAft>
                      </a:pPr>
                      <a:r>
                        <a:rPr lang="en-IN" sz="1100">
                          <a:effectLst/>
                        </a:rPr>
                        <a:t>BDO Comments</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4242937423"/>
                  </a:ext>
                </a:extLst>
              </a:tr>
              <a:tr h="1083993">
                <a:tc>
                  <a:txBody>
                    <a:bodyPr/>
                    <a:lstStyle/>
                    <a:p>
                      <a:pPr algn="ctr">
                        <a:spcAft>
                          <a:spcPts val="845"/>
                        </a:spcAft>
                      </a:pPr>
                      <a:r>
                        <a:rPr lang="en-IN" sz="1100">
                          <a:effectLst/>
                        </a:rPr>
                        <a:t>1</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845"/>
                        </a:spcAft>
                      </a:pPr>
                      <a:r>
                        <a:rPr lang="en-IN" sz="1100" dirty="0">
                          <a:effectLst/>
                        </a:rPr>
                        <a:t>Information contained in FORM GSTR-2A as on May 1, 2019 shall be auto-populated in Table 8A of FORM GSTR-9 </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0"/>
                        </a:spcAft>
                      </a:pPr>
                      <a:r>
                        <a:rPr lang="en-IN" sz="1100">
                          <a:effectLst/>
                        </a:rPr>
                        <a:t>Registered persons were given an option to make any adjustments pertaining to FY 17-18 by March, 2019 returns and consequently the cut-off date for GSTR 2A figures in GSTR 9  is reckoned as May 1, 2019. </a:t>
                      </a:r>
                    </a:p>
                    <a:p>
                      <a:pPr algn="just">
                        <a:spcAft>
                          <a:spcPts val="0"/>
                        </a:spcAft>
                      </a:pPr>
                      <a:r>
                        <a:rPr lang="en-IN" sz="1100">
                          <a:effectLst/>
                        </a:rPr>
                        <a:t>However, practically we find that in few cases figures are being updated till date.</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2189937760"/>
                  </a:ext>
                </a:extLst>
              </a:tr>
              <a:tr h="874322">
                <a:tc>
                  <a:txBody>
                    <a:bodyPr/>
                    <a:lstStyle/>
                    <a:p>
                      <a:pPr algn="ctr">
                        <a:spcAft>
                          <a:spcPts val="845"/>
                        </a:spcAft>
                      </a:pPr>
                      <a:r>
                        <a:rPr lang="en-IN" sz="1100">
                          <a:effectLst/>
                        </a:rPr>
                        <a:t>2</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845"/>
                        </a:spcAft>
                      </a:pPr>
                      <a:r>
                        <a:rPr lang="en-IN" sz="1100">
                          <a:effectLst/>
                        </a:rPr>
                        <a:t>Input tax credit on inward supplies shall be declared from April 2018 to March 2019 in Table 8C of FORM GSTR-9. </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0"/>
                        </a:spcAft>
                      </a:pPr>
                      <a:r>
                        <a:rPr lang="en-IN" sz="1100">
                          <a:effectLst/>
                        </a:rPr>
                        <a:t>As per GSTR 9 notified format the period for availment of ITC has been provided as April to September 2018 for FY 17-18. </a:t>
                      </a:r>
                    </a:p>
                    <a:p>
                      <a:pPr algn="just">
                        <a:spcAft>
                          <a:spcPts val="0"/>
                        </a:spcAft>
                      </a:pPr>
                      <a:r>
                        <a:rPr lang="en-IN" sz="1100">
                          <a:effectLst/>
                        </a:rPr>
                        <a:t>However, as the due date was extended upto March 2019, it has been correspondingly clarified that ITC availed  upto March 2019 may be disclosed.</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1159787327"/>
                  </a:ext>
                </a:extLst>
              </a:tr>
              <a:tr h="867195">
                <a:tc>
                  <a:txBody>
                    <a:bodyPr/>
                    <a:lstStyle/>
                    <a:p>
                      <a:pPr algn="ctr">
                        <a:spcAft>
                          <a:spcPts val="845"/>
                        </a:spcAft>
                      </a:pPr>
                      <a:r>
                        <a:rPr lang="en-IN" sz="1100">
                          <a:effectLst/>
                        </a:rPr>
                        <a:t>3</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845"/>
                        </a:spcAft>
                      </a:pPr>
                      <a:r>
                        <a:rPr lang="en-IN" sz="1100">
                          <a:effectLst/>
                        </a:rPr>
                        <a:t>Particulars of the transactions for FY 2017-18 declared in returns between April 2018 to March 2019 shall be declared in Pt. V of FORM GSTR-9. Such particulars may contain details of amendments furnished in Table 10 and Table 11 of FORM GSTR-1. </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0"/>
                        </a:spcAft>
                      </a:pPr>
                      <a:r>
                        <a:rPr lang="en-IN" sz="1100">
                          <a:effectLst/>
                        </a:rPr>
                        <a:t>Similar to above clarification, this pertains to Outward supplies.</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3079348477"/>
                  </a:ext>
                </a:extLst>
              </a:tr>
              <a:tr h="1734388">
                <a:tc>
                  <a:txBody>
                    <a:bodyPr/>
                    <a:lstStyle/>
                    <a:p>
                      <a:pPr algn="ctr">
                        <a:spcAft>
                          <a:spcPts val="845"/>
                        </a:spcAft>
                      </a:pPr>
                      <a:r>
                        <a:rPr lang="en-IN" sz="1100">
                          <a:effectLst/>
                        </a:rPr>
                        <a:t>4</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845"/>
                        </a:spcAft>
                      </a:pPr>
                      <a:r>
                        <a:rPr lang="en-IN" sz="1100">
                          <a:effectLst/>
                        </a:rPr>
                        <a:t>It may be noted that irrespective of when the supply was declared in FORM GSTR-1, the principle of declaring a supply in Pt. II or Pt. V is essentially driven by when was tax paid through FORM GSTR-3B in respect of such supplies. If the tax on such supply was paid through FORM GSTR-3B between July 2017 to March 2018 then such supply shall be declared in Pt. II and if the tax was paid through FORM GSTR-3B between April 2018 to March 2019 then such supply shall be declared in Pt. V of FORM GSTR-9. </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0"/>
                        </a:spcAft>
                      </a:pPr>
                      <a:r>
                        <a:rPr lang="en-IN" sz="1100" dirty="0">
                          <a:effectLst/>
                        </a:rPr>
                        <a:t>Below is the manner of disclosure in GSTR 9:</a:t>
                      </a:r>
                    </a:p>
                    <a:p>
                      <a:pPr algn="just">
                        <a:spcAft>
                          <a:spcPts val="0"/>
                        </a:spcAft>
                      </a:pPr>
                      <a:r>
                        <a:rPr lang="en-IN" sz="1100" dirty="0">
                          <a:effectLst/>
                        </a:rPr>
                        <a:t> </a:t>
                      </a:r>
                    </a:p>
                    <a:p>
                      <a:pPr algn="just">
                        <a:spcAft>
                          <a:spcPts val="0"/>
                        </a:spcAft>
                      </a:pPr>
                      <a:r>
                        <a:rPr lang="en-IN" sz="1100" dirty="0">
                          <a:effectLst/>
                        </a:rPr>
                        <a:t>Part II: Turnover of FY 17-18 disclosed in GSTR 3B of FY 17-18</a:t>
                      </a:r>
                    </a:p>
                    <a:p>
                      <a:pPr algn="just">
                        <a:spcAft>
                          <a:spcPts val="0"/>
                        </a:spcAft>
                      </a:pPr>
                      <a:r>
                        <a:rPr lang="en-IN" sz="1100" dirty="0">
                          <a:effectLst/>
                        </a:rPr>
                        <a:t>Part V: Turnover of FY 17-18 disclosed in GSTR 3B of FY 18-19</a:t>
                      </a:r>
                    </a:p>
                    <a:p>
                      <a:pPr algn="just">
                        <a:spcAft>
                          <a:spcPts val="0"/>
                        </a:spcAft>
                      </a:pPr>
                      <a:r>
                        <a:rPr lang="en-IN" sz="1100" dirty="0">
                          <a:effectLst/>
                        </a:rPr>
                        <a:t> </a:t>
                      </a:r>
                    </a:p>
                    <a:p>
                      <a:pPr algn="just">
                        <a:spcAft>
                          <a:spcPts val="0"/>
                        </a:spcAft>
                      </a:pPr>
                      <a:r>
                        <a:rPr lang="en-IN" sz="1100" dirty="0">
                          <a:effectLst/>
                        </a:rPr>
                        <a:t>Note: Date of disclosure in GSTR 1 is not a basis for the above.</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851141024"/>
                  </a:ext>
                </a:extLst>
              </a:tr>
            </a:tbl>
          </a:graphicData>
        </a:graphic>
      </p:graphicFrame>
    </p:spTree>
    <p:extLst>
      <p:ext uri="{BB962C8B-B14F-4D97-AF65-F5344CB8AC3E}">
        <p14:creationId xmlns:p14="http://schemas.microsoft.com/office/powerpoint/2010/main" val="92722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DDADCB-CEB8-4B1B-8A0E-9445F8E03626}"/>
              </a:ext>
            </a:extLst>
          </p:cNvPr>
          <p:cNvSpPr txBox="1">
            <a:spLocks/>
          </p:cNvSpPr>
          <p:nvPr/>
        </p:nvSpPr>
        <p:spPr>
          <a:xfrm>
            <a:off x="323851" y="752475"/>
            <a:ext cx="8464549" cy="320088"/>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IN" dirty="0"/>
              <a:t>GSTR 9 Clarifications</a:t>
            </a:r>
          </a:p>
        </p:txBody>
      </p:sp>
      <p:graphicFrame>
        <p:nvGraphicFramePr>
          <p:cNvPr id="4" name="Table 3">
            <a:extLst>
              <a:ext uri="{FF2B5EF4-FFF2-40B4-BE49-F238E27FC236}">
                <a16:creationId xmlns:a16="http://schemas.microsoft.com/office/drawing/2014/main" id="{7CA77610-BF0E-4BEB-93DD-CA8A04C95CEA}"/>
              </a:ext>
            </a:extLst>
          </p:cNvPr>
          <p:cNvGraphicFramePr>
            <a:graphicFrameLocks noGrp="1"/>
          </p:cNvGraphicFramePr>
          <p:nvPr/>
        </p:nvGraphicFramePr>
        <p:xfrm>
          <a:off x="457200" y="1194619"/>
          <a:ext cx="8141109" cy="4910906"/>
        </p:xfrm>
        <a:graphic>
          <a:graphicData uri="http://schemas.openxmlformats.org/drawingml/2006/table">
            <a:tbl>
              <a:tblPr firstRow="1" firstCol="1" bandRow="1">
                <a:tableStyleId>{F5AB1C69-6EDB-4FF4-983F-18BD219EF322}</a:tableStyleId>
              </a:tblPr>
              <a:tblGrid>
                <a:gridCol w="522785">
                  <a:extLst>
                    <a:ext uri="{9D8B030D-6E8A-4147-A177-3AD203B41FA5}">
                      <a16:colId xmlns:a16="http://schemas.microsoft.com/office/drawing/2014/main" val="106337259"/>
                    </a:ext>
                  </a:extLst>
                </a:gridCol>
                <a:gridCol w="3660548">
                  <a:extLst>
                    <a:ext uri="{9D8B030D-6E8A-4147-A177-3AD203B41FA5}">
                      <a16:colId xmlns:a16="http://schemas.microsoft.com/office/drawing/2014/main" val="3741873872"/>
                    </a:ext>
                  </a:extLst>
                </a:gridCol>
                <a:gridCol w="3957776">
                  <a:extLst>
                    <a:ext uri="{9D8B030D-6E8A-4147-A177-3AD203B41FA5}">
                      <a16:colId xmlns:a16="http://schemas.microsoft.com/office/drawing/2014/main" val="1111310263"/>
                    </a:ext>
                  </a:extLst>
                </a:gridCol>
              </a:tblGrid>
              <a:tr h="245545">
                <a:tc>
                  <a:txBody>
                    <a:bodyPr/>
                    <a:lstStyle/>
                    <a:p>
                      <a:pPr algn="ctr">
                        <a:spcAft>
                          <a:spcPts val="845"/>
                        </a:spcAft>
                      </a:pPr>
                      <a:r>
                        <a:rPr lang="en-IN" sz="1100" dirty="0">
                          <a:effectLst/>
                        </a:rPr>
                        <a:t>Sl.NO.</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ctr">
                        <a:spcAft>
                          <a:spcPts val="845"/>
                        </a:spcAft>
                      </a:pPr>
                      <a:r>
                        <a:rPr lang="en-IN" sz="1100">
                          <a:effectLst/>
                        </a:rPr>
                        <a:t>Press Release Clarification</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ctr">
                        <a:spcAft>
                          <a:spcPts val="0"/>
                        </a:spcAft>
                      </a:pPr>
                      <a:r>
                        <a:rPr lang="en-IN" sz="1100">
                          <a:effectLst/>
                        </a:rPr>
                        <a:t>BDO Comments</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4242937423"/>
                  </a:ext>
                </a:extLst>
              </a:tr>
              <a:tr h="1718817">
                <a:tc>
                  <a:txBody>
                    <a:bodyPr/>
                    <a:lstStyle/>
                    <a:p>
                      <a:pPr algn="ctr">
                        <a:spcAft>
                          <a:spcPts val="845"/>
                        </a:spcAft>
                      </a:pPr>
                      <a:r>
                        <a:rPr lang="en-IN" sz="1100" dirty="0">
                          <a:effectLst/>
                        </a:rPr>
                        <a:t>5</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845"/>
                        </a:spcAft>
                      </a:pPr>
                      <a:r>
                        <a:rPr lang="en-IN" sz="1100" dirty="0">
                          <a:effectLst/>
                        </a:rPr>
                        <a:t>Any additional outward supply which was not declared by the registered person in FORM GSTR-1 and FORM GSTR-3B shall be declared in </a:t>
                      </a:r>
                      <a:r>
                        <a:rPr lang="en-IN" sz="1100" dirty="0" err="1">
                          <a:effectLst/>
                        </a:rPr>
                        <a:t>Pt.II</a:t>
                      </a:r>
                      <a:r>
                        <a:rPr lang="en-IN" sz="1100" dirty="0">
                          <a:effectLst/>
                        </a:rPr>
                        <a:t> of the FORM GSTR-9. Such additional liability shall be computed in </a:t>
                      </a:r>
                      <a:r>
                        <a:rPr lang="en-IN" sz="1100" dirty="0" err="1">
                          <a:effectLst/>
                        </a:rPr>
                        <a:t>Pt.IV</a:t>
                      </a:r>
                      <a:r>
                        <a:rPr lang="en-IN" sz="1100" dirty="0">
                          <a:effectLst/>
                        </a:rPr>
                        <a:t> and the gap between the “tax payable” and “Paid through cash” column of FORM GSTR-9 shall be paid through FORM DRC-03. </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0"/>
                        </a:spcAft>
                      </a:pPr>
                      <a:r>
                        <a:rPr lang="en-IN" sz="1100" dirty="0">
                          <a:effectLst/>
                        </a:rPr>
                        <a:t>It has been clarified that all the outward supplies made during FY 2017-18 which was neither declared in GSTR-1 nor GSTR-3B is to be disclosed in Pt. II of      GSTR-9.</a:t>
                      </a:r>
                    </a:p>
                    <a:p>
                      <a:pPr algn="just">
                        <a:spcAft>
                          <a:spcPts val="0"/>
                        </a:spcAft>
                      </a:pPr>
                      <a:r>
                        <a:rPr lang="en-IN" sz="1100" dirty="0">
                          <a:effectLst/>
                        </a:rPr>
                        <a:t>The additional liability is to be discharged through Form DRC-03.</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993089779"/>
                  </a:ext>
                </a:extLst>
              </a:tr>
              <a:tr h="2946544">
                <a:tc>
                  <a:txBody>
                    <a:bodyPr/>
                    <a:lstStyle/>
                    <a:p>
                      <a:pPr algn="ctr">
                        <a:spcAft>
                          <a:spcPts val="845"/>
                        </a:spcAft>
                      </a:pPr>
                      <a:r>
                        <a:rPr lang="en-IN" sz="1100" dirty="0">
                          <a:effectLst/>
                        </a:rPr>
                        <a:t>6</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845"/>
                        </a:spcAft>
                      </a:pPr>
                      <a:r>
                        <a:rPr lang="en-IN" sz="1100" dirty="0">
                          <a:effectLst/>
                        </a:rPr>
                        <a:t>Many taxpayers have reported a mismatch between auto-populated data and the actual entry in their books of accounts or returns. One common challenge reported by taxpayer is in Table 4 of FORM GSTR-9 where details may have been missed in FORM GSTR-1 but tax was already paid in FORM GSTR-3B and therefore taxpayers see a mismatch between auto-populated data and data in FORM GSTR-3B. It may be noted that auto-population is a functionality provided to taxpayers for facilitation purposes, taxpayers shall report the data as per their books of account or returns filed during the financial year. </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0"/>
                        </a:spcAft>
                      </a:pPr>
                      <a:r>
                        <a:rPr lang="en-IN" sz="1100" dirty="0">
                          <a:effectLst/>
                        </a:rPr>
                        <a:t>It has been clarified that the auto populated data need not be taken as the basis for the GSTR-9 and that it is only a facilitation measure. </a:t>
                      </a:r>
                    </a:p>
                    <a:p>
                      <a:pPr algn="just">
                        <a:spcAft>
                          <a:spcPts val="0"/>
                        </a:spcAft>
                      </a:pPr>
                      <a:r>
                        <a:rPr lang="en-IN" sz="1100" dirty="0">
                          <a:effectLst/>
                        </a:rPr>
                        <a:t> </a:t>
                      </a:r>
                    </a:p>
                    <a:p>
                      <a:pPr algn="just">
                        <a:spcAft>
                          <a:spcPts val="0"/>
                        </a:spcAft>
                      </a:pPr>
                      <a:r>
                        <a:rPr lang="en-IN" sz="1100" dirty="0">
                          <a:effectLst/>
                        </a:rPr>
                        <a:t>GSTR-9 is to be filed taking the books of accounts and returns as the basis. </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1974219218"/>
                  </a:ext>
                </a:extLst>
              </a:tr>
            </a:tbl>
          </a:graphicData>
        </a:graphic>
      </p:graphicFrame>
    </p:spTree>
    <p:extLst>
      <p:ext uri="{BB962C8B-B14F-4D97-AF65-F5344CB8AC3E}">
        <p14:creationId xmlns:p14="http://schemas.microsoft.com/office/powerpoint/2010/main" val="8721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DDADCB-CEB8-4B1B-8A0E-9445F8E03626}"/>
              </a:ext>
            </a:extLst>
          </p:cNvPr>
          <p:cNvSpPr txBox="1">
            <a:spLocks/>
          </p:cNvSpPr>
          <p:nvPr/>
        </p:nvSpPr>
        <p:spPr>
          <a:xfrm>
            <a:off x="323851" y="752475"/>
            <a:ext cx="8464549" cy="320088"/>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IN" dirty="0"/>
              <a:t>GSTR 9 Clarifications</a:t>
            </a:r>
          </a:p>
        </p:txBody>
      </p:sp>
      <p:graphicFrame>
        <p:nvGraphicFramePr>
          <p:cNvPr id="4" name="Table 3">
            <a:extLst>
              <a:ext uri="{FF2B5EF4-FFF2-40B4-BE49-F238E27FC236}">
                <a16:creationId xmlns:a16="http://schemas.microsoft.com/office/drawing/2014/main" id="{7CA77610-BF0E-4BEB-93DD-CA8A04C95CEA}"/>
              </a:ext>
            </a:extLst>
          </p:cNvPr>
          <p:cNvGraphicFramePr>
            <a:graphicFrameLocks noGrp="1"/>
          </p:cNvGraphicFramePr>
          <p:nvPr/>
        </p:nvGraphicFramePr>
        <p:xfrm>
          <a:off x="457200" y="1194619"/>
          <a:ext cx="8141109" cy="4616246"/>
        </p:xfrm>
        <a:graphic>
          <a:graphicData uri="http://schemas.openxmlformats.org/drawingml/2006/table">
            <a:tbl>
              <a:tblPr firstRow="1" firstCol="1" bandRow="1">
                <a:tableStyleId>{F5AB1C69-6EDB-4FF4-983F-18BD219EF322}</a:tableStyleId>
              </a:tblPr>
              <a:tblGrid>
                <a:gridCol w="522785">
                  <a:extLst>
                    <a:ext uri="{9D8B030D-6E8A-4147-A177-3AD203B41FA5}">
                      <a16:colId xmlns:a16="http://schemas.microsoft.com/office/drawing/2014/main" val="106337259"/>
                    </a:ext>
                  </a:extLst>
                </a:gridCol>
                <a:gridCol w="3660548">
                  <a:extLst>
                    <a:ext uri="{9D8B030D-6E8A-4147-A177-3AD203B41FA5}">
                      <a16:colId xmlns:a16="http://schemas.microsoft.com/office/drawing/2014/main" val="3741873872"/>
                    </a:ext>
                  </a:extLst>
                </a:gridCol>
                <a:gridCol w="3957776">
                  <a:extLst>
                    <a:ext uri="{9D8B030D-6E8A-4147-A177-3AD203B41FA5}">
                      <a16:colId xmlns:a16="http://schemas.microsoft.com/office/drawing/2014/main" val="1111310263"/>
                    </a:ext>
                  </a:extLst>
                </a:gridCol>
              </a:tblGrid>
              <a:tr h="329732">
                <a:tc>
                  <a:txBody>
                    <a:bodyPr/>
                    <a:lstStyle/>
                    <a:p>
                      <a:pPr algn="ctr">
                        <a:spcAft>
                          <a:spcPts val="845"/>
                        </a:spcAft>
                      </a:pPr>
                      <a:r>
                        <a:rPr lang="en-IN" sz="1100" dirty="0">
                          <a:effectLst/>
                        </a:rPr>
                        <a:t>Sl.NO.</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ctr">
                        <a:spcAft>
                          <a:spcPts val="845"/>
                        </a:spcAft>
                      </a:pPr>
                      <a:r>
                        <a:rPr lang="en-IN" sz="1100">
                          <a:effectLst/>
                        </a:rPr>
                        <a:t>Press Release Clarification</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ctr">
                        <a:spcAft>
                          <a:spcPts val="0"/>
                        </a:spcAft>
                      </a:pPr>
                      <a:r>
                        <a:rPr lang="en-IN" sz="1100">
                          <a:effectLst/>
                        </a:rPr>
                        <a:t>BDO Comments</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4242937423"/>
                  </a:ext>
                </a:extLst>
              </a:tr>
              <a:tr h="2967587">
                <a:tc>
                  <a:txBody>
                    <a:bodyPr/>
                    <a:lstStyle/>
                    <a:p>
                      <a:pPr algn="ctr">
                        <a:spcAft>
                          <a:spcPts val="845"/>
                        </a:spcAft>
                      </a:pPr>
                      <a:r>
                        <a:rPr lang="en-IN" sz="1100" dirty="0">
                          <a:effectLst/>
                        </a:rPr>
                        <a:t>7</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845"/>
                        </a:spcAft>
                      </a:pPr>
                      <a:r>
                        <a:rPr lang="en-IN" sz="1100" dirty="0">
                          <a:effectLst/>
                        </a:rPr>
                        <a:t>Many taxpayers have represented that Table 8 has no row to fill in credit of IGST paid at the time of import of goods but availed in the return of April 2018 to March 2019. Due to this, there are apprehensions that credit which was availed between April 2018 to March 2019 but not reported in the annual return may lapse. For this particular entry, taxpayers are advised to fill in their entire credit availed on import of goods from July 2017 to March 2019 in Table 6(E) of FORM GSTR-9 itself. </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0"/>
                        </a:spcAft>
                      </a:pPr>
                      <a:r>
                        <a:rPr lang="en-IN" sz="1100" dirty="0">
                          <a:effectLst/>
                        </a:rPr>
                        <a:t>In the current notified GSTR 9 format, there is no separate table available to disclose IGST paid on imports pertaining to FY 17-18 for which ITC is availed in FY 18-19. </a:t>
                      </a:r>
                    </a:p>
                    <a:p>
                      <a:pPr algn="just">
                        <a:spcAft>
                          <a:spcPts val="0"/>
                        </a:spcAft>
                      </a:pPr>
                      <a:r>
                        <a:rPr lang="en-IN" sz="1100" dirty="0">
                          <a:effectLst/>
                        </a:rPr>
                        <a:t> </a:t>
                      </a:r>
                    </a:p>
                    <a:p>
                      <a:pPr algn="just">
                        <a:spcAft>
                          <a:spcPts val="0"/>
                        </a:spcAft>
                      </a:pPr>
                      <a:r>
                        <a:rPr lang="en-IN" sz="1100" dirty="0">
                          <a:effectLst/>
                        </a:rPr>
                        <a:t>It has been clarified that such imports may be disclosed in Table 6(E) of GSTR 9.</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2449034378"/>
                  </a:ext>
                </a:extLst>
              </a:tr>
              <a:tr h="1318927">
                <a:tc>
                  <a:txBody>
                    <a:bodyPr/>
                    <a:lstStyle/>
                    <a:p>
                      <a:pPr algn="ctr">
                        <a:spcAft>
                          <a:spcPts val="845"/>
                        </a:spcAft>
                      </a:pPr>
                      <a:r>
                        <a:rPr lang="en-IN" sz="1100">
                          <a:effectLst/>
                        </a:rPr>
                        <a:t>8</a:t>
                      </a:r>
                      <a:endParaRPr lang="en-IN" sz="110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845"/>
                        </a:spcAft>
                      </a:pPr>
                      <a:r>
                        <a:rPr lang="en-IN" sz="1100" dirty="0">
                          <a:effectLst/>
                        </a:rPr>
                        <a:t>Payments made through FORM DRC-03 for any supplies relating to period between July 2017 to March 2018 will not be accounted for in FORM GSTR-9 but shall be reported during reconciliation in FORM GSTR-9C. </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tc>
                  <a:txBody>
                    <a:bodyPr/>
                    <a:lstStyle/>
                    <a:p>
                      <a:pPr algn="just">
                        <a:spcAft>
                          <a:spcPts val="0"/>
                        </a:spcAft>
                      </a:pPr>
                      <a:r>
                        <a:rPr lang="en-IN" sz="1100" dirty="0">
                          <a:effectLst/>
                        </a:rPr>
                        <a:t>It has been clarified that the additional liability which is paid through DRC-03 is to be reported only as a reconciliation item in GSTR-9C and not in GSTR-9.  </a:t>
                      </a:r>
                      <a:endParaRPr lang="en-IN" sz="1100" dirty="0">
                        <a:solidFill>
                          <a:srgbClr val="000000"/>
                        </a:solidFill>
                        <a:effectLst/>
                        <a:latin typeface="Times New Roman" panose="02020603050405020304" pitchFamily="18" charset="0"/>
                        <a:ea typeface="Calibri" panose="020F0502020204030204" pitchFamily="34" charset="0"/>
                      </a:endParaRPr>
                    </a:p>
                  </a:txBody>
                  <a:tcPr marL="40813" marR="40813" marT="0" marB="0" anchor="ctr"/>
                </a:tc>
                <a:extLst>
                  <a:ext uri="{0D108BD9-81ED-4DB2-BD59-A6C34878D82A}">
                    <a16:rowId xmlns:a16="http://schemas.microsoft.com/office/drawing/2014/main" val="2711853573"/>
                  </a:ext>
                </a:extLst>
              </a:tr>
            </a:tbl>
          </a:graphicData>
        </a:graphic>
      </p:graphicFrame>
    </p:spTree>
    <p:extLst>
      <p:ext uri="{BB962C8B-B14F-4D97-AF65-F5344CB8AC3E}">
        <p14:creationId xmlns:p14="http://schemas.microsoft.com/office/powerpoint/2010/main" val="356191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0140-75C0-4E84-8E47-AD959A5C5229}"/>
              </a:ext>
            </a:extLst>
          </p:cNvPr>
          <p:cNvSpPr>
            <a:spLocks noGrp="1"/>
          </p:cNvSpPr>
          <p:nvPr>
            <p:ph type="ctrTitle"/>
          </p:nvPr>
        </p:nvSpPr>
        <p:spPr/>
        <p:txBody>
          <a:bodyPr/>
          <a:lstStyle/>
          <a:p>
            <a:r>
              <a:rPr lang="en-IN" dirty="0"/>
              <a:t>GST ANNUAL RETURN – Issues</a:t>
            </a:r>
          </a:p>
        </p:txBody>
      </p:sp>
    </p:spTree>
    <p:extLst>
      <p:ext uri="{BB962C8B-B14F-4D97-AF65-F5344CB8AC3E}">
        <p14:creationId xmlns:p14="http://schemas.microsoft.com/office/powerpoint/2010/main" val="393550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9C37AFA4-25BA-400F-88DB-3D13EDE1EC97}"/>
              </a:ext>
            </a:extLst>
          </p:cNvPr>
          <p:cNvCxnSpPr>
            <a:cxnSpLocks/>
            <a:stCxn id="83" idx="2"/>
          </p:cNvCxnSpPr>
          <p:nvPr/>
        </p:nvCxnSpPr>
        <p:spPr>
          <a:xfrm>
            <a:off x="2992058" y="2377500"/>
            <a:ext cx="29331" cy="944250"/>
          </a:xfrm>
          <a:prstGeom prst="line">
            <a:avLst/>
          </a:prstGeom>
          <a:ln w="6350">
            <a:solidFill>
              <a:srgbClr val="DF8639"/>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3DC6D7-EDFE-45B2-9797-9BDF9E7C19E7}"/>
              </a:ext>
            </a:extLst>
          </p:cNvPr>
          <p:cNvCxnSpPr/>
          <p:nvPr/>
        </p:nvCxnSpPr>
        <p:spPr>
          <a:xfrm flipH="1">
            <a:off x="1491928" y="3929043"/>
            <a:ext cx="1" cy="9574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8DBF561-FF43-46CA-9D34-8CF3F3513632}"/>
              </a:ext>
            </a:extLst>
          </p:cNvPr>
          <p:cNvCxnSpPr/>
          <p:nvPr/>
        </p:nvCxnSpPr>
        <p:spPr>
          <a:xfrm flipH="1">
            <a:off x="4511941" y="3913671"/>
            <a:ext cx="1" cy="957452"/>
          </a:xfrm>
          <a:prstGeom prst="line">
            <a:avLst/>
          </a:prstGeom>
          <a:ln w="6350">
            <a:solidFill>
              <a:srgbClr val="02A5E2"/>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AC240586-3416-433D-9C25-B4037FB9C0B3}"/>
              </a:ext>
            </a:extLst>
          </p:cNvPr>
          <p:cNvSpPr/>
          <p:nvPr/>
        </p:nvSpPr>
        <p:spPr>
          <a:xfrm>
            <a:off x="3021387" y="4871123"/>
            <a:ext cx="2981116" cy="1160734"/>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r>
              <a:rPr lang="en-US" sz="1400" dirty="0">
                <a:solidFill>
                  <a:schemeClr val="accent3"/>
                </a:solidFill>
                <a:latin typeface="Trebuchet MS" panose="020B0603020202020204" pitchFamily="34" charset="0"/>
              </a:rPr>
              <a:t>Unadjusted advances  </a:t>
            </a:r>
            <a:r>
              <a:rPr lang="en-US" sz="1400" dirty="0">
                <a:solidFill>
                  <a:srgbClr val="404040"/>
                </a:solidFill>
                <a:latin typeface="Trebuchet MS" panose="020B0603020202020204" pitchFamily="34" charset="0"/>
              </a:rPr>
              <a:t>as per books vis a vis declared in returns</a:t>
            </a:r>
          </a:p>
        </p:txBody>
      </p:sp>
      <p:sp>
        <p:nvSpPr>
          <p:cNvPr id="2" name="Title 1">
            <a:extLst>
              <a:ext uri="{FF2B5EF4-FFF2-40B4-BE49-F238E27FC236}">
                <a16:creationId xmlns:a16="http://schemas.microsoft.com/office/drawing/2014/main" id="{C02C31F8-2645-466B-A444-6C1C3602B981}"/>
              </a:ext>
            </a:extLst>
          </p:cNvPr>
          <p:cNvSpPr>
            <a:spLocks noGrp="1"/>
          </p:cNvSpPr>
          <p:nvPr>
            <p:ph type="title"/>
          </p:nvPr>
        </p:nvSpPr>
        <p:spPr>
          <a:xfrm>
            <a:off x="323851" y="752475"/>
            <a:ext cx="8464549" cy="320088"/>
          </a:xfrm>
        </p:spPr>
        <p:txBody>
          <a:bodyPr/>
          <a:lstStyle/>
          <a:p>
            <a:r>
              <a:rPr lang="en-US" dirty="0"/>
              <a:t>Issues in GST annual return</a:t>
            </a:r>
            <a:endParaRPr lang="en-IN" dirty="0"/>
          </a:p>
        </p:txBody>
      </p:sp>
      <p:grpSp>
        <p:nvGrpSpPr>
          <p:cNvPr id="79" name="Group 78">
            <a:extLst>
              <a:ext uri="{FF2B5EF4-FFF2-40B4-BE49-F238E27FC236}">
                <a16:creationId xmlns:a16="http://schemas.microsoft.com/office/drawing/2014/main" id="{E2B448D9-5A4C-4905-8D27-513E06A74EC8}"/>
              </a:ext>
            </a:extLst>
          </p:cNvPr>
          <p:cNvGrpSpPr/>
          <p:nvPr/>
        </p:nvGrpSpPr>
        <p:grpSpPr>
          <a:xfrm>
            <a:off x="2150126" y="3321750"/>
            <a:ext cx="1724400" cy="1497600"/>
            <a:chOff x="2150127" y="3321750"/>
            <a:chExt cx="1945891" cy="1689644"/>
          </a:xfrm>
        </p:grpSpPr>
        <p:sp>
          <p:nvSpPr>
            <p:cNvPr id="60" name="Freeform 4434">
              <a:extLst>
                <a:ext uri="{FF2B5EF4-FFF2-40B4-BE49-F238E27FC236}">
                  <a16:creationId xmlns:a16="http://schemas.microsoft.com/office/drawing/2014/main" id="{B75A0F38-016A-4730-9D6E-B0E819CECE2E}"/>
                </a:ext>
              </a:extLst>
            </p:cNvPr>
            <p:cNvSpPr>
              <a:spLocks/>
            </p:cNvSpPr>
            <p:nvPr/>
          </p:nvSpPr>
          <p:spPr bwMode="auto">
            <a:xfrm>
              <a:off x="2150127" y="3321750"/>
              <a:ext cx="1945891" cy="1689644"/>
            </a:xfrm>
            <a:custGeom>
              <a:avLst/>
              <a:gdLst>
                <a:gd name="T0" fmla="*/ 0 w 243"/>
                <a:gd name="T1" fmla="*/ 106 h 211"/>
                <a:gd name="T2" fmla="*/ 60 w 243"/>
                <a:gd name="T3" fmla="*/ 211 h 211"/>
                <a:gd name="T4" fmla="*/ 182 w 243"/>
                <a:gd name="T5" fmla="*/ 211 h 211"/>
                <a:gd name="T6" fmla="*/ 243 w 243"/>
                <a:gd name="T7" fmla="*/ 106 h 211"/>
                <a:gd name="T8" fmla="*/ 182 w 243"/>
                <a:gd name="T9" fmla="*/ 0 h 211"/>
                <a:gd name="T10" fmla="*/ 60 w 243"/>
                <a:gd name="T11" fmla="*/ 0 h 211"/>
                <a:gd name="T12" fmla="*/ 0 w 243"/>
                <a:gd name="T13" fmla="*/ 106 h 211"/>
                <a:gd name="T14" fmla="*/ 0 w 243"/>
                <a:gd name="T15" fmla="*/ 106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06"/>
                  </a:moveTo>
                  <a:lnTo>
                    <a:pt x="60" y="211"/>
                  </a:lnTo>
                  <a:lnTo>
                    <a:pt x="182" y="211"/>
                  </a:lnTo>
                  <a:lnTo>
                    <a:pt x="243" y="106"/>
                  </a:lnTo>
                  <a:lnTo>
                    <a:pt x="182" y="0"/>
                  </a:lnTo>
                  <a:lnTo>
                    <a:pt x="60" y="0"/>
                  </a:lnTo>
                  <a:lnTo>
                    <a:pt x="0" y="106"/>
                  </a:lnTo>
                  <a:lnTo>
                    <a:pt x="0" y="1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61" name="Freeform 4435">
              <a:extLst>
                <a:ext uri="{FF2B5EF4-FFF2-40B4-BE49-F238E27FC236}">
                  <a16:creationId xmlns:a16="http://schemas.microsoft.com/office/drawing/2014/main" id="{F495B5E9-7E61-4594-8325-824547DABEF1}"/>
                </a:ext>
              </a:extLst>
            </p:cNvPr>
            <p:cNvSpPr>
              <a:spLocks/>
            </p:cNvSpPr>
            <p:nvPr/>
          </p:nvSpPr>
          <p:spPr bwMode="auto">
            <a:xfrm>
              <a:off x="2846806" y="3890299"/>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2</a:t>
              </a:r>
            </a:p>
          </p:txBody>
        </p:sp>
        <p:sp>
          <p:nvSpPr>
            <p:cNvPr id="68" name="Freeform 4788">
              <a:extLst>
                <a:ext uri="{FF2B5EF4-FFF2-40B4-BE49-F238E27FC236}">
                  <a16:creationId xmlns:a16="http://schemas.microsoft.com/office/drawing/2014/main" id="{652D7E0D-7E1C-467D-A818-E8D0A50FACDB}"/>
                </a:ext>
              </a:extLst>
            </p:cNvPr>
            <p:cNvSpPr>
              <a:spLocks noEditPoints="1"/>
            </p:cNvSpPr>
            <p:nvPr/>
          </p:nvSpPr>
          <p:spPr bwMode="auto">
            <a:xfrm>
              <a:off x="2262235" y="3425849"/>
              <a:ext cx="1721674" cy="1489447"/>
            </a:xfrm>
            <a:custGeom>
              <a:avLst/>
              <a:gdLst>
                <a:gd name="T0" fmla="*/ 0 w 4296"/>
                <a:gd name="T1" fmla="*/ 1860 h 3720"/>
                <a:gd name="T2" fmla="*/ 1075 w 4296"/>
                <a:gd name="T3" fmla="*/ 0 h 3720"/>
                <a:gd name="T4" fmla="*/ 3222 w 4296"/>
                <a:gd name="T5" fmla="*/ 0 h 3720"/>
                <a:gd name="T6" fmla="*/ 4296 w 4296"/>
                <a:gd name="T7" fmla="*/ 1860 h 3720"/>
                <a:gd name="T8" fmla="*/ 3222 w 4296"/>
                <a:gd name="T9" fmla="*/ 3720 h 3720"/>
                <a:gd name="T10" fmla="*/ 1075 w 4296"/>
                <a:gd name="T11" fmla="*/ 3720 h 3720"/>
                <a:gd name="T12" fmla="*/ 0 w 4296"/>
                <a:gd name="T13" fmla="*/ 1860 h 3720"/>
                <a:gd name="T14" fmla="*/ 0 w 4296"/>
                <a:gd name="T15" fmla="*/ 1860 h 3720"/>
                <a:gd name="T16" fmla="*/ 38 w 4296"/>
                <a:gd name="T17" fmla="*/ 1860 h 3720"/>
                <a:gd name="T18" fmla="*/ 1094 w 4296"/>
                <a:gd name="T19" fmla="*/ 3687 h 3720"/>
                <a:gd name="T20" fmla="*/ 3204 w 4296"/>
                <a:gd name="T21" fmla="*/ 3687 h 3720"/>
                <a:gd name="T22" fmla="*/ 4258 w 4296"/>
                <a:gd name="T23" fmla="*/ 1860 h 3720"/>
                <a:gd name="T24" fmla="*/ 3204 w 4296"/>
                <a:gd name="T25" fmla="*/ 33 h 3720"/>
                <a:gd name="T26" fmla="*/ 1094 w 4296"/>
                <a:gd name="T27" fmla="*/ 33 h 3720"/>
                <a:gd name="T28" fmla="*/ 38 w 4296"/>
                <a:gd name="T29" fmla="*/ 1860 h 3720"/>
                <a:gd name="T30" fmla="*/ 38 w 4296"/>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6" h="3720">
                  <a:moveTo>
                    <a:pt x="0" y="1860"/>
                  </a:moveTo>
                  <a:lnTo>
                    <a:pt x="1075" y="0"/>
                  </a:lnTo>
                  <a:lnTo>
                    <a:pt x="3222" y="0"/>
                  </a:lnTo>
                  <a:lnTo>
                    <a:pt x="4296" y="1860"/>
                  </a:lnTo>
                  <a:lnTo>
                    <a:pt x="3222" y="3720"/>
                  </a:lnTo>
                  <a:lnTo>
                    <a:pt x="1075" y="3720"/>
                  </a:lnTo>
                  <a:lnTo>
                    <a:pt x="0" y="1860"/>
                  </a:lnTo>
                  <a:lnTo>
                    <a:pt x="0" y="1860"/>
                  </a:lnTo>
                  <a:close/>
                  <a:moveTo>
                    <a:pt x="38" y="1860"/>
                  </a:moveTo>
                  <a:lnTo>
                    <a:pt x="1094" y="3687"/>
                  </a:lnTo>
                  <a:lnTo>
                    <a:pt x="3204" y="3687"/>
                  </a:lnTo>
                  <a:lnTo>
                    <a:pt x="4258" y="1860"/>
                  </a:lnTo>
                  <a:lnTo>
                    <a:pt x="3204" y="33"/>
                  </a:lnTo>
                  <a:lnTo>
                    <a:pt x="1094" y="33"/>
                  </a:lnTo>
                  <a:lnTo>
                    <a:pt x="38" y="1860"/>
                  </a:lnTo>
                  <a:lnTo>
                    <a:pt x="38"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grpSp>
        <p:nvGrpSpPr>
          <p:cNvPr id="78" name="Group 77">
            <a:extLst>
              <a:ext uri="{FF2B5EF4-FFF2-40B4-BE49-F238E27FC236}">
                <a16:creationId xmlns:a16="http://schemas.microsoft.com/office/drawing/2014/main" id="{98B361DD-9434-4100-ACFE-F98963311CC4}"/>
              </a:ext>
            </a:extLst>
          </p:cNvPr>
          <p:cNvGrpSpPr/>
          <p:nvPr/>
        </p:nvGrpSpPr>
        <p:grpSpPr>
          <a:xfrm>
            <a:off x="670215" y="2518175"/>
            <a:ext cx="1722812" cy="1495941"/>
            <a:chOff x="628650" y="2448900"/>
            <a:chExt cx="1945891" cy="1689644"/>
          </a:xfrm>
        </p:grpSpPr>
        <p:sp>
          <p:nvSpPr>
            <p:cNvPr id="58" name="Freeform 4423">
              <a:extLst>
                <a:ext uri="{FF2B5EF4-FFF2-40B4-BE49-F238E27FC236}">
                  <a16:creationId xmlns:a16="http://schemas.microsoft.com/office/drawing/2014/main" id="{FFF88C65-2FD2-4A4F-A7F1-04535B7ED88D}"/>
                </a:ext>
              </a:extLst>
            </p:cNvPr>
            <p:cNvSpPr>
              <a:spLocks/>
            </p:cNvSpPr>
            <p:nvPr/>
          </p:nvSpPr>
          <p:spPr bwMode="auto">
            <a:xfrm>
              <a:off x="628650" y="2448900"/>
              <a:ext cx="1945891" cy="1689644"/>
            </a:xfrm>
            <a:custGeom>
              <a:avLst/>
              <a:gdLst>
                <a:gd name="T0" fmla="*/ 0 w 243"/>
                <a:gd name="T1" fmla="*/ 105 h 211"/>
                <a:gd name="T2" fmla="*/ 61 w 243"/>
                <a:gd name="T3" fmla="*/ 211 h 211"/>
                <a:gd name="T4" fmla="*/ 183 w 243"/>
                <a:gd name="T5" fmla="*/ 211 h 211"/>
                <a:gd name="T6" fmla="*/ 243 w 243"/>
                <a:gd name="T7" fmla="*/ 105 h 211"/>
                <a:gd name="T8" fmla="*/ 183 w 243"/>
                <a:gd name="T9" fmla="*/ 0 h 211"/>
                <a:gd name="T10" fmla="*/ 61 w 243"/>
                <a:gd name="T11" fmla="*/ 0 h 211"/>
                <a:gd name="T12" fmla="*/ 0 w 243"/>
                <a:gd name="T13" fmla="*/ 105 h 211"/>
                <a:gd name="T14" fmla="*/ 0 w 243"/>
                <a:gd name="T15" fmla="*/ 105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05"/>
                  </a:moveTo>
                  <a:lnTo>
                    <a:pt x="61" y="211"/>
                  </a:lnTo>
                  <a:lnTo>
                    <a:pt x="183" y="211"/>
                  </a:lnTo>
                  <a:lnTo>
                    <a:pt x="243" y="105"/>
                  </a:lnTo>
                  <a:lnTo>
                    <a:pt x="183" y="0"/>
                  </a:lnTo>
                  <a:lnTo>
                    <a:pt x="61" y="0"/>
                  </a:lnTo>
                  <a:lnTo>
                    <a:pt x="0" y="105"/>
                  </a:lnTo>
                  <a:lnTo>
                    <a:pt x="0" y="10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59" name="Freeform 4424">
              <a:extLst>
                <a:ext uri="{FF2B5EF4-FFF2-40B4-BE49-F238E27FC236}">
                  <a16:creationId xmlns:a16="http://schemas.microsoft.com/office/drawing/2014/main" id="{96FB3BEE-38D6-4528-8F7A-668AD8EF1E12}"/>
                </a:ext>
              </a:extLst>
            </p:cNvPr>
            <p:cNvSpPr>
              <a:spLocks/>
            </p:cNvSpPr>
            <p:nvPr/>
          </p:nvSpPr>
          <p:spPr bwMode="auto">
            <a:xfrm>
              <a:off x="1325328" y="3017455"/>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1</a:t>
              </a:r>
            </a:p>
          </p:txBody>
        </p:sp>
        <p:sp>
          <p:nvSpPr>
            <p:cNvPr id="69" name="Freeform 4789">
              <a:extLst>
                <a:ext uri="{FF2B5EF4-FFF2-40B4-BE49-F238E27FC236}">
                  <a16:creationId xmlns:a16="http://schemas.microsoft.com/office/drawing/2014/main" id="{44EA627C-2131-432E-B5F5-6C49B0301460}"/>
                </a:ext>
              </a:extLst>
            </p:cNvPr>
            <p:cNvSpPr>
              <a:spLocks noEditPoints="1"/>
            </p:cNvSpPr>
            <p:nvPr/>
          </p:nvSpPr>
          <p:spPr bwMode="auto">
            <a:xfrm>
              <a:off x="740759" y="2544994"/>
              <a:ext cx="1721674" cy="1489447"/>
            </a:xfrm>
            <a:custGeom>
              <a:avLst/>
              <a:gdLst>
                <a:gd name="T0" fmla="*/ 0 w 4294"/>
                <a:gd name="T1" fmla="*/ 1860 h 3720"/>
                <a:gd name="T2" fmla="*/ 1073 w 4294"/>
                <a:gd name="T3" fmla="*/ 0 h 3720"/>
                <a:gd name="T4" fmla="*/ 3221 w 4294"/>
                <a:gd name="T5" fmla="*/ 0 h 3720"/>
                <a:gd name="T6" fmla="*/ 4294 w 4294"/>
                <a:gd name="T7" fmla="*/ 1860 h 3720"/>
                <a:gd name="T8" fmla="*/ 3221 w 4294"/>
                <a:gd name="T9" fmla="*/ 3720 h 3720"/>
                <a:gd name="T10" fmla="*/ 1073 w 4294"/>
                <a:gd name="T11" fmla="*/ 3720 h 3720"/>
                <a:gd name="T12" fmla="*/ 0 w 4294"/>
                <a:gd name="T13" fmla="*/ 1860 h 3720"/>
                <a:gd name="T14" fmla="*/ 0 w 4294"/>
                <a:gd name="T15" fmla="*/ 1860 h 3720"/>
                <a:gd name="T16" fmla="*/ 37 w 4294"/>
                <a:gd name="T17" fmla="*/ 1860 h 3720"/>
                <a:gd name="T18" fmla="*/ 1092 w 4294"/>
                <a:gd name="T19" fmla="*/ 3687 h 3720"/>
                <a:gd name="T20" fmla="*/ 3202 w 4294"/>
                <a:gd name="T21" fmla="*/ 3687 h 3720"/>
                <a:gd name="T22" fmla="*/ 4258 w 4294"/>
                <a:gd name="T23" fmla="*/ 1860 h 3720"/>
                <a:gd name="T24" fmla="*/ 3202 w 4294"/>
                <a:gd name="T25" fmla="*/ 33 h 3720"/>
                <a:gd name="T26" fmla="*/ 1092 w 4294"/>
                <a:gd name="T27" fmla="*/ 33 h 3720"/>
                <a:gd name="T28" fmla="*/ 37 w 4294"/>
                <a:gd name="T29" fmla="*/ 1860 h 3720"/>
                <a:gd name="T30" fmla="*/ 37 w 4294"/>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4" h="3720">
                  <a:moveTo>
                    <a:pt x="0" y="1860"/>
                  </a:moveTo>
                  <a:lnTo>
                    <a:pt x="1073" y="0"/>
                  </a:lnTo>
                  <a:lnTo>
                    <a:pt x="3221" y="0"/>
                  </a:lnTo>
                  <a:lnTo>
                    <a:pt x="4294" y="1860"/>
                  </a:lnTo>
                  <a:lnTo>
                    <a:pt x="3221" y="3720"/>
                  </a:lnTo>
                  <a:lnTo>
                    <a:pt x="1073" y="3720"/>
                  </a:lnTo>
                  <a:lnTo>
                    <a:pt x="0" y="1860"/>
                  </a:lnTo>
                  <a:lnTo>
                    <a:pt x="0" y="1860"/>
                  </a:lnTo>
                  <a:close/>
                  <a:moveTo>
                    <a:pt x="37" y="1860"/>
                  </a:moveTo>
                  <a:lnTo>
                    <a:pt x="1092" y="3687"/>
                  </a:lnTo>
                  <a:lnTo>
                    <a:pt x="3202" y="3687"/>
                  </a:lnTo>
                  <a:lnTo>
                    <a:pt x="4258" y="1860"/>
                  </a:lnTo>
                  <a:lnTo>
                    <a:pt x="3202" y="33"/>
                  </a:lnTo>
                  <a:lnTo>
                    <a:pt x="1092" y="33"/>
                  </a:lnTo>
                  <a:lnTo>
                    <a:pt x="37" y="1860"/>
                  </a:lnTo>
                  <a:lnTo>
                    <a:pt x="37"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grpSp>
        <p:nvGrpSpPr>
          <p:cNvPr id="81" name="Group 80">
            <a:extLst>
              <a:ext uri="{FF2B5EF4-FFF2-40B4-BE49-F238E27FC236}">
                <a16:creationId xmlns:a16="http://schemas.microsoft.com/office/drawing/2014/main" id="{6BAC096F-457A-43AF-9448-50A689E0869B}"/>
              </a:ext>
            </a:extLst>
          </p:cNvPr>
          <p:cNvGrpSpPr/>
          <p:nvPr/>
        </p:nvGrpSpPr>
        <p:grpSpPr>
          <a:xfrm>
            <a:off x="5177064" y="3321750"/>
            <a:ext cx="1724400" cy="1497600"/>
            <a:chOff x="5177065" y="3321750"/>
            <a:chExt cx="1953897" cy="1689644"/>
          </a:xfrm>
        </p:grpSpPr>
        <p:sp>
          <p:nvSpPr>
            <p:cNvPr id="64" name="Freeform 4478">
              <a:extLst>
                <a:ext uri="{FF2B5EF4-FFF2-40B4-BE49-F238E27FC236}">
                  <a16:creationId xmlns:a16="http://schemas.microsoft.com/office/drawing/2014/main" id="{A7A4376A-001C-4332-91B5-4B0A0162094D}"/>
                </a:ext>
              </a:extLst>
            </p:cNvPr>
            <p:cNvSpPr>
              <a:spLocks/>
            </p:cNvSpPr>
            <p:nvPr/>
          </p:nvSpPr>
          <p:spPr bwMode="auto">
            <a:xfrm>
              <a:off x="5177065" y="3321750"/>
              <a:ext cx="1953897" cy="1689644"/>
            </a:xfrm>
            <a:custGeom>
              <a:avLst/>
              <a:gdLst>
                <a:gd name="T0" fmla="*/ 0 w 244"/>
                <a:gd name="T1" fmla="*/ 106 h 211"/>
                <a:gd name="T2" fmla="*/ 61 w 244"/>
                <a:gd name="T3" fmla="*/ 211 h 211"/>
                <a:gd name="T4" fmla="*/ 183 w 244"/>
                <a:gd name="T5" fmla="*/ 211 h 211"/>
                <a:gd name="T6" fmla="*/ 244 w 244"/>
                <a:gd name="T7" fmla="*/ 106 h 211"/>
                <a:gd name="T8" fmla="*/ 183 w 244"/>
                <a:gd name="T9" fmla="*/ 0 h 211"/>
                <a:gd name="T10" fmla="*/ 61 w 244"/>
                <a:gd name="T11" fmla="*/ 0 h 211"/>
                <a:gd name="T12" fmla="*/ 0 w 244"/>
                <a:gd name="T13" fmla="*/ 106 h 211"/>
                <a:gd name="T14" fmla="*/ 0 w 244"/>
                <a:gd name="T15" fmla="*/ 106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211">
                  <a:moveTo>
                    <a:pt x="0" y="106"/>
                  </a:moveTo>
                  <a:lnTo>
                    <a:pt x="61" y="211"/>
                  </a:lnTo>
                  <a:lnTo>
                    <a:pt x="183" y="211"/>
                  </a:lnTo>
                  <a:lnTo>
                    <a:pt x="244" y="106"/>
                  </a:lnTo>
                  <a:lnTo>
                    <a:pt x="183" y="0"/>
                  </a:lnTo>
                  <a:lnTo>
                    <a:pt x="61" y="0"/>
                  </a:lnTo>
                  <a:lnTo>
                    <a:pt x="0" y="106"/>
                  </a:lnTo>
                  <a:lnTo>
                    <a:pt x="0" y="1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65" name="Freeform 4479">
              <a:extLst>
                <a:ext uri="{FF2B5EF4-FFF2-40B4-BE49-F238E27FC236}">
                  <a16:creationId xmlns:a16="http://schemas.microsoft.com/office/drawing/2014/main" id="{1890714D-DC1E-4604-8812-1E3E2057A976}"/>
                </a:ext>
              </a:extLst>
            </p:cNvPr>
            <p:cNvSpPr>
              <a:spLocks/>
            </p:cNvSpPr>
            <p:nvPr/>
          </p:nvSpPr>
          <p:spPr bwMode="auto">
            <a:xfrm>
              <a:off x="5873743" y="3890299"/>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4</a:t>
              </a:r>
            </a:p>
          </p:txBody>
        </p:sp>
        <p:sp>
          <p:nvSpPr>
            <p:cNvPr id="70" name="Freeform 4790">
              <a:extLst>
                <a:ext uri="{FF2B5EF4-FFF2-40B4-BE49-F238E27FC236}">
                  <a16:creationId xmlns:a16="http://schemas.microsoft.com/office/drawing/2014/main" id="{E63E5D43-C7D6-4CD2-B11E-0101E12874E6}"/>
                </a:ext>
              </a:extLst>
            </p:cNvPr>
            <p:cNvSpPr>
              <a:spLocks noEditPoints="1"/>
            </p:cNvSpPr>
            <p:nvPr/>
          </p:nvSpPr>
          <p:spPr bwMode="auto">
            <a:xfrm>
              <a:off x="5289174" y="3425849"/>
              <a:ext cx="1721674" cy="1489447"/>
            </a:xfrm>
            <a:custGeom>
              <a:avLst/>
              <a:gdLst>
                <a:gd name="T0" fmla="*/ 0 w 4295"/>
                <a:gd name="T1" fmla="*/ 1860 h 3720"/>
                <a:gd name="T2" fmla="*/ 1075 w 4295"/>
                <a:gd name="T3" fmla="*/ 0 h 3720"/>
                <a:gd name="T4" fmla="*/ 3222 w 4295"/>
                <a:gd name="T5" fmla="*/ 0 h 3720"/>
                <a:gd name="T6" fmla="*/ 4295 w 4295"/>
                <a:gd name="T7" fmla="*/ 1860 h 3720"/>
                <a:gd name="T8" fmla="*/ 3222 w 4295"/>
                <a:gd name="T9" fmla="*/ 3720 h 3720"/>
                <a:gd name="T10" fmla="*/ 1075 w 4295"/>
                <a:gd name="T11" fmla="*/ 3720 h 3720"/>
                <a:gd name="T12" fmla="*/ 0 w 4295"/>
                <a:gd name="T13" fmla="*/ 1860 h 3720"/>
                <a:gd name="T14" fmla="*/ 0 w 4295"/>
                <a:gd name="T15" fmla="*/ 1860 h 3720"/>
                <a:gd name="T16" fmla="*/ 38 w 4295"/>
                <a:gd name="T17" fmla="*/ 1860 h 3720"/>
                <a:gd name="T18" fmla="*/ 1094 w 4295"/>
                <a:gd name="T19" fmla="*/ 3687 h 3720"/>
                <a:gd name="T20" fmla="*/ 3203 w 4295"/>
                <a:gd name="T21" fmla="*/ 3687 h 3720"/>
                <a:gd name="T22" fmla="*/ 4259 w 4295"/>
                <a:gd name="T23" fmla="*/ 1860 h 3720"/>
                <a:gd name="T24" fmla="*/ 3203 w 4295"/>
                <a:gd name="T25" fmla="*/ 33 h 3720"/>
                <a:gd name="T26" fmla="*/ 1094 w 4295"/>
                <a:gd name="T27" fmla="*/ 33 h 3720"/>
                <a:gd name="T28" fmla="*/ 38 w 4295"/>
                <a:gd name="T29" fmla="*/ 1860 h 3720"/>
                <a:gd name="T30" fmla="*/ 38 w 4295"/>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5" h="3720">
                  <a:moveTo>
                    <a:pt x="0" y="1860"/>
                  </a:moveTo>
                  <a:lnTo>
                    <a:pt x="1075" y="0"/>
                  </a:lnTo>
                  <a:lnTo>
                    <a:pt x="3222" y="0"/>
                  </a:lnTo>
                  <a:lnTo>
                    <a:pt x="4295" y="1860"/>
                  </a:lnTo>
                  <a:lnTo>
                    <a:pt x="3222" y="3720"/>
                  </a:lnTo>
                  <a:lnTo>
                    <a:pt x="1075" y="3720"/>
                  </a:lnTo>
                  <a:lnTo>
                    <a:pt x="0" y="1860"/>
                  </a:lnTo>
                  <a:lnTo>
                    <a:pt x="0" y="1860"/>
                  </a:lnTo>
                  <a:close/>
                  <a:moveTo>
                    <a:pt x="38" y="1860"/>
                  </a:moveTo>
                  <a:lnTo>
                    <a:pt x="1094" y="3687"/>
                  </a:lnTo>
                  <a:lnTo>
                    <a:pt x="3203" y="3687"/>
                  </a:lnTo>
                  <a:lnTo>
                    <a:pt x="4259" y="1860"/>
                  </a:lnTo>
                  <a:lnTo>
                    <a:pt x="3203" y="33"/>
                  </a:lnTo>
                  <a:lnTo>
                    <a:pt x="1094" y="33"/>
                  </a:lnTo>
                  <a:lnTo>
                    <a:pt x="38" y="1860"/>
                  </a:lnTo>
                  <a:lnTo>
                    <a:pt x="38"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grpSp>
        <p:nvGrpSpPr>
          <p:cNvPr id="80" name="Group 79">
            <a:extLst>
              <a:ext uri="{FF2B5EF4-FFF2-40B4-BE49-F238E27FC236}">
                <a16:creationId xmlns:a16="http://schemas.microsoft.com/office/drawing/2014/main" id="{0C999177-AE1E-4D99-BBA1-F216E23901B0}"/>
              </a:ext>
            </a:extLst>
          </p:cNvPr>
          <p:cNvGrpSpPr/>
          <p:nvPr/>
        </p:nvGrpSpPr>
        <p:grpSpPr>
          <a:xfrm>
            <a:off x="3649745" y="2462755"/>
            <a:ext cx="1724400" cy="1497600"/>
            <a:chOff x="3663600" y="2448900"/>
            <a:chExt cx="1945891" cy="1689644"/>
          </a:xfrm>
        </p:grpSpPr>
        <p:sp>
          <p:nvSpPr>
            <p:cNvPr id="62" name="Freeform 4460">
              <a:extLst>
                <a:ext uri="{FF2B5EF4-FFF2-40B4-BE49-F238E27FC236}">
                  <a16:creationId xmlns:a16="http://schemas.microsoft.com/office/drawing/2014/main" id="{C11F0C72-2534-4D68-913B-EB02F0D8965C}"/>
                </a:ext>
              </a:extLst>
            </p:cNvPr>
            <p:cNvSpPr>
              <a:spLocks/>
            </p:cNvSpPr>
            <p:nvPr/>
          </p:nvSpPr>
          <p:spPr bwMode="auto">
            <a:xfrm>
              <a:off x="3663600" y="2448900"/>
              <a:ext cx="1945891" cy="1689644"/>
            </a:xfrm>
            <a:custGeom>
              <a:avLst/>
              <a:gdLst>
                <a:gd name="T0" fmla="*/ 0 w 243"/>
                <a:gd name="T1" fmla="*/ 105 h 211"/>
                <a:gd name="T2" fmla="*/ 61 w 243"/>
                <a:gd name="T3" fmla="*/ 211 h 211"/>
                <a:gd name="T4" fmla="*/ 182 w 243"/>
                <a:gd name="T5" fmla="*/ 211 h 211"/>
                <a:gd name="T6" fmla="*/ 243 w 243"/>
                <a:gd name="T7" fmla="*/ 105 h 211"/>
                <a:gd name="T8" fmla="*/ 182 w 243"/>
                <a:gd name="T9" fmla="*/ 0 h 211"/>
                <a:gd name="T10" fmla="*/ 61 w 243"/>
                <a:gd name="T11" fmla="*/ 0 h 211"/>
                <a:gd name="T12" fmla="*/ 0 w 243"/>
                <a:gd name="T13" fmla="*/ 105 h 211"/>
                <a:gd name="T14" fmla="*/ 0 w 243"/>
                <a:gd name="T15" fmla="*/ 105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05"/>
                  </a:moveTo>
                  <a:lnTo>
                    <a:pt x="61" y="211"/>
                  </a:lnTo>
                  <a:lnTo>
                    <a:pt x="182" y="211"/>
                  </a:lnTo>
                  <a:lnTo>
                    <a:pt x="243" y="105"/>
                  </a:lnTo>
                  <a:lnTo>
                    <a:pt x="182" y="0"/>
                  </a:lnTo>
                  <a:lnTo>
                    <a:pt x="61" y="0"/>
                  </a:lnTo>
                  <a:lnTo>
                    <a:pt x="0" y="105"/>
                  </a:lnTo>
                  <a:lnTo>
                    <a:pt x="0" y="1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63" name="Freeform 4461">
              <a:extLst>
                <a:ext uri="{FF2B5EF4-FFF2-40B4-BE49-F238E27FC236}">
                  <a16:creationId xmlns:a16="http://schemas.microsoft.com/office/drawing/2014/main" id="{AE2C060E-B846-4F75-ACB4-56D9852AF77A}"/>
                </a:ext>
              </a:extLst>
            </p:cNvPr>
            <p:cNvSpPr>
              <a:spLocks/>
            </p:cNvSpPr>
            <p:nvPr/>
          </p:nvSpPr>
          <p:spPr bwMode="auto">
            <a:xfrm>
              <a:off x="4360272" y="3017455"/>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3</a:t>
              </a:r>
            </a:p>
          </p:txBody>
        </p:sp>
        <p:sp>
          <p:nvSpPr>
            <p:cNvPr id="71" name="Freeform 4791">
              <a:extLst>
                <a:ext uri="{FF2B5EF4-FFF2-40B4-BE49-F238E27FC236}">
                  <a16:creationId xmlns:a16="http://schemas.microsoft.com/office/drawing/2014/main" id="{85214F4E-6068-4AD0-A994-31FC9F13D3A9}"/>
                </a:ext>
              </a:extLst>
            </p:cNvPr>
            <p:cNvSpPr>
              <a:spLocks noEditPoints="1"/>
            </p:cNvSpPr>
            <p:nvPr/>
          </p:nvSpPr>
          <p:spPr bwMode="auto">
            <a:xfrm>
              <a:off x="3775707" y="2544994"/>
              <a:ext cx="1721674" cy="1489447"/>
            </a:xfrm>
            <a:custGeom>
              <a:avLst/>
              <a:gdLst>
                <a:gd name="T0" fmla="*/ 0 w 4294"/>
                <a:gd name="T1" fmla="*/ 1860 h 3720"/>
                <a:gd name="T2" fmla="*/ 1073 w 4294"/>
                <a:gd name="T3" fmla="*/ 0 h 3720"/>
                <a:gd name="T4" fmla="*/ 3221 w 4294"/>
                <a:gd name="T5" fmla="*/ 0 h 3720"/>
                <a:gd name="T6" fmla="*/ 4294 w 4294"/>
                <a:gd name="T7" fmla="*/ 1860 h 3720"/>
                <a:gd name="T8" fmla="*/ 3221 w 4294"/>
                <a:gd name="T9" fmla="*/ 3720 h 3720"/>
                <a:gd name="T10" fmla="*/ 1073 w 4294"/>
                <a:gd name="T11" fmla="*/ 3720 h 3720"/>
                <a:gd name="T12" fmla="*/ 0 w 4294"/>
                <a:gd name="T13" fmla="*/ 1860 h 3720"/>
                <a:gd name="T14" fmla="*/ 0 w 4294"/>
                <a:gd name="T15" fmla="*/ 1860 h 3720"/>
                <a:gd name="T16" fmla="*/ 37 w 4294"/>
                <a:gd name="T17" fmla="*/ 1860 h 3720"/>
                <a:gd name="T18" fmla="*/ 1092 w 4294"/>
                <a:gd name="T19" fmla="*/ 3687 h 3720"/>
                <a:gd name="T20" fmla="*/ 3202 w 4294"/>
                <a:gd name="T21" fmla="*/ 3687 h 3720"/>
                <a:gd name="T22" fmla="*/ 4257 w 4294"/>
                <a:gd name="T23" fmla="*/ 1860 h 3720"/>
                <a:gd name="T24" fmla="*/ 3202 w 4294"/>
                <a:gd name="T25" fmla="*/ 33 h 3720"/>
                <a:gd name="T26" fmla="*/ 1092 w 4294"/>
                <a:gd name="T27" fmla="*/ 33 h 3720"/>
                <a:gd name="T28" fmla="*/ 37 w 4294"/>
                <a:gd name="T29" fmla="*/ 1860 h 3720"/>
                <a:gd name="T30" fmla="*/ 37 w 4294"/>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4" h="3720">
                  <a:moveTo>
                    <a:pt x="0" y="1860"/>
                  </a:moveTo>
                  <a:lnTo>
                    <a:pt x="1073" y="0"/>
                  </a:lnTo>
                  <a:lnTo>
                    <a:pt x="3221" y="0"/>
                  </a:lnTo>
                  <a:lnTo>
                    <a:pt x="4294" y="1860"/>
                  </a:lnTo>
                  <a:lnTo>
                    <a:pt x="3221" y="3720"/>
                  </a:lnTo>
                  <a:lnTo>
                    <a:pt x="1073" y="3720"/>
                  </a:lnTo>
                  <a:lnTo>
                    <a:pt x="0" y="1860"/>
                  </a:lnTo>
                  <a:lnTo>
                    <a:pt x="0" y="1860"/>
                  </a:lnTo>
                  <a:close/>
                  <a:moveTo>
                    <a:pt x="37" y="1860"/>
                  </a:moveTo>
                  <a:lnTo>
                    <a:pt x="1092" y="3687"/>
                  </a:lnTo>
                  <a:lnTo>
                    <a:pt x="3202" y="3687"/>
                  </a:lnTo>
                  <a:lnTo>
                    <a:pt x="4257" y="1860"/>
                  </a:lnTo>
                  <a:lnTo>
                    <a:pt x="3202" y="33"/>
                  </a:lnTo>
                  <a:lnTo>
                    <a:pt x="1092" y="33"/>
                  </a:lnTo>
                  <a:lnTo>
                    <a:pt x="37" y="1860"/>
                  </a:lnTo>
                  <a:lnTo>
                    <a:pt x="37"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grpSp>
        <p:nvGrpSpPr>
          <p:cNvPr id="82" name="Group 81">
            <a:extLst>
              <a:ext uri="{FF2B5EF4-FFF2-40B4-BE49-F238E27FC236}">
                <a16:creationId xmlns:a16="http://schemas.microsoft.com/office/drawing/2014/main" id="{E071587D-0269-4409-81AA-A2AEE64CA9D6}"/>
              </a:ext>
            </a:extLst>
          </p:cNvPr>
          <p:cNvGrpSpPr/>
          <p:nvPr/>
        </p:nvGrpSpPr>
        <p:grpSpPr>
          <a:xfrm>
            <a:off x="6690538" y="2448900"/>
            <a:ext cx="1724400" cy="1497600"/>
            <a:chOff x="6690538" y="2448900"/>
            <a:chExt cx="1945891" cy="1689644"/>
          </a:xfrm>
        </p:grpSpPr>
        <p:sp>
          <p:nvSpPr>
            <p:cNvPr id="66" name="Freeform 4496">
              <a:extLst>
                <a:ext uri="{FF2B5EF4-FFF2-40B4-BE49-F238E27FC236}">
                  <a16:creationId xmlns:a16="http://schemas.microsoft.com/office/drawing/2014/main" id="{EF532A0C-D3F6-4F38-BFBB-431F952048AD}"/>
                </a:ext>
              </a:extLst>
            </p:cNvPr>
            <p:cNvSpPr>
              <a:spLocks/>
            </p:cNvSpPr>
            <p:nvPr/>
          </p:nvSpPr>
          <p:spPr bwMode="auto">
            <a:xfrm>
              <a:off x="6690538" y="2448900"/>
              <a:ext cx="1945891" cy="1689644"/>
            </a:xfrm>
            <a:custGeom>
              <a:avLst/>
              <a:gdLst>
                <a:gd name="T0" fmla="*/ 0 w 243"/>
                <a:gd name="T1" fmla="*/ 105 h 211"/>
                <a:gd name="T2" fmla="*/ 60 w 243"/>
                <a:gd name="T3" fmla="*/ 211 h 211"/>
                <a:gd name="T4" fmla="*/ 182 w 243"/>
                <a:gd name="T5" fmla="*/ 211 h 211"/>
                <a:gd name="T6" fmla="*/ 243 w 243"/>
                <a:gd name="T7" fmla="*/ 105 h 211"/>
                <a:gd name="T8" fmla="*/ 182 w 243"/>
                <a:gd name="T9" fmla="*/ 0 h 211"/>
                <a:gd name="T10" fmla="*/ 60 w 243"/>
                <a:gd name="T11" fmla="*/ 0 h 211"/>
                <a:gd name="T12" fmla="*/ 0 w 243"/>
                <a:gd name="T13" fmla="*/ 105 h 211"/>
                <a:gd name="T14" fmla="*/ 0 w 243"/>
                <a:gd name="T15" fmla="*/ 105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05"/>
                  </a:moveTo>
                  <a:lnTo>
                    <a:pt x="60" y="211"/>
                  </a:lnTo>
                  <a:lnTo>
                    <a:pt x="182" y="211"/>
                  </a:lnTo>
                  <a:lnTo>
                    <a:pt x="243" y="105"/>
                  </a:lnTo>
                  <a:lnTo>
                    <a:pt x="182" y="0"/>
                  </a:lnTo>
                  <a:lnTo>
                    <a:pt x="60" y="0"/>
                  </a:lnTo>
                  <a:lnTo>
                    <a:pt x="0" y="105"/>
                  </a:lnTo>
                  <a:lnTo>
                    <a:pt x="0" y="1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67" name="Freeform 4497">
              <a:extLst>
                <a:ext uri="{FF2B5EF4-FFF2-40B4-BE49-F238E27FC236}">
                  <a16:creationId xmlns:a16="http://schemas.microsoft.com/office/drawing/2014/main" id="{AE845D31-9BF6-44B3-B883-A4BA9F1F61C4}"/>
                </a:ext>
              </a:extLst>
            </p:cNvPr>
            <p:cNvSpPr>
              <a:spLocks/>
            </p:cNvSpPr>
            <p:nvPr/>
          </p:nvSpPr>
          <p:spPr bwMode="auto">
            <a:xfrm>
              <a:off x="7387210" y="3017455"/>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5</a:t>
              </a:r>
            </a:p>
          </p:txBody>
        </p:sp>
        <p:sp>
          <p:nvSpPr>
            <p:cNvPr id="72" name="Freeform 4792">
              <a:extLst>
                <a:ext uri="{FF2B5EF4-FFF2-40B4-BE49-F238E27FC236}">
                  <a16:creationId xmlns:a16="http://schemas.microsoft.com/office/drawing/2014/main" id="{912BA709-A0F7-4102-8F45-7DB2263C130C}"/>
                </a:ext>
              </a:extLst>
            </p:cNvPr>
            <p:cNvSpPr>
              <a:spLocks noEditPoints="1"/>
            </p:cNvSpPr>
            <p:nvPr/>
          </p:nvSpPr>
          <p:spPr bwMode="auto">
            <a:xfrm>
              <a:off x="6802646" y="2544994"/>
              <a:ext cx="1721674" cy="1489447"/>
            </a:xfrm>
            <a:custGeom>
              <a:avLst/>
              <a:gdLst>
                <a:gd name="T0" fmla="*/ 0 w 4295"/>
                <a:gd name="T1" fmla="*/ 1860 h 3720"/>
                <a:gd name="T2" fmla="*/ 1074 w 4295"/>
                <a:gd name="T3" fmla="*/ 0 h 3720"/>
                <a:gd name="T4" fmla="*/ 3222 w 4295"/>
                <a:gd name="T5" fmla="*/ 0 h 3720"/>
                <a:gd name="T6" fmla="*/ 4295 w 4295"/>
                <a:gd name="T7" fmla="*/ 1860 h 3720"/>
                <a:gd name="T8" fmla="*/ 3222 w 4295"/>
                <a:gd name="T9" fmla="*/ 3720 h 3720"/>
                <a:gd name="T10" fmla="*/ 1074 w 4295"/>
                <a:gd name="T11" fmla="*/ 3720 h 3720"/>
                <a:gd name="T12" fmla="*/ 0 w 4295"/>
                <a:gd name="T13" fmla="*/ 1860 h 3720"/>
                <a:gd name="T14" fmla="*/ 0 w 4295"/>
                <a:gd name="T15" fmla="*/ 1860 h 3720"/>
                <a:gd name="T16" fmla="*/ 38 w 4295"/>
                <a:gd name="T17" fmla="*/ 1860 h 3720"/>
                <a:gd name="T18" fmla="*/ 1092 w 4295"/>
                <a:gd name="T19" fmla="*/ 3687 h 3720"/>
                <a:gd name="T20" fmla="*/ 3203 w 4295"/>
                <a:gd name="T21" fmla="*/ 3687 h 3720"/>
                <a:gd name="T22" fmla="*/ 4257 w 4295"/>
                <a:gd name="T23" fmla="*/ 1860 h 3720"/>
                <a:gd name="T24" fmla="*/ 3203 w 4295"/>
                <a:gd name="T25" fmla="*/ 33 h 3720"/>
                <a:gd name="T26" fmla="*/ 1092 w 4295"/>
                <a:gd name="T27" fmla="*/ 33 h 3720"/>
                <a:gd name="T28" fmla="*/ 38 w 4295"/>
                <a:gd name="T29" fmla="*/ 1860 h 3720"/>
                <a:gd name="T30" fmla="*/ 38 w 4295"/>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5" h="3720">
                  <a:moveTo>
                    <a:pt x="0" y="1860"/>
                  </a:moveTo>
                  <a:lnTo>
                    <a:pt x="1074" y="0"/>
                  </a:lnTo>
                  <a:lnTo>
                    <a:pt x="3222" y="0"/>
                  </a:lnTo>
                  <a:lnTo>
                    <a:pt x="4295" y="1860"/>
                  </a:lnTo>
                  <a:lnTo>
                    <a:pt x="3222" y="3720"/>
                  </a:lnTo>
                  <a:lnTo>
                    <a:pt x="1074" y="3720"/>
                  </a:lnTo>
                  <a:lnTo>
                    <a:pt x="0" y="1860"/>
                  </a:lnTo>
                  <a:lnTo>
                    <a:pt x="0" y="1860"/>
                  </a:lnTo>
                  <a:close/>
                  <a:moveTo>
                    <a:pt x="38" y="1860"/>
                  </a:moveTo>
                  <a:lnTo>
                    <a:pt x="1092" y="3687"/>
                  </a:lnTo>
                  <a:lnTo>
                    <a:pt x="3203" y="3687"/>
                  </a:lnTo>
                  <a:lnTo>
                    <a:pt x="4257" y="1860"/>
                  </a:lnTo>
                  <a:lnTo>
                    <a:pt x="3203" y="33"/>
                  </a:lnTo>
                  <a:lnTo>
                    <a:pt x="1092" y="33"/>
                  </a:lnTo>
                  <a:lnTo>
                    <a:pt x="38" y="1860"/>
                  </a:lnTo>
                  <a:lnTo>
                    <a:pt x="38"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sp>
        <p:nvSpPr>
          <p:cNvPr id="83" name="Rectangle 82">
            <a:extLst>
              <a:ext uri="{FF2B5EF4-FFF2-40B4-BE49-F238E27FC236}">
                <a16:creationId xmlns:a16="http://schemas.microsoft.com/office/drawing/2014/main" id="{73661A3F-2455-4CC6-815D-9C80C18488E8}"/>
              </a:ext>
            </a:extLst>
          </p:cNvPr>
          <p:cNvSpPr/>
          <p:nvPr/>
        </p:nvSpPr>
        <p:spPr>
          <a:xfrm>
            <a:off x="1531621" y="1460688"/>
            <a:ext cx="2920874" cy="916812"/>
          </a:xfrm>
          <a:prstGeom prst="rect">
            <a:avLst/>
          </a:prstGeom>
          <a:solidFill>
            <a:schemeClr val="bg1"/>
          </a:solidFill>
          <a:ln w="28575">
            <a:solidFill>
              <a:srgbClr val="DF863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r>
              <a:rPr lang="en-US" sz="1400" dirty="0">
                <a:solidFill>
                  <a:srgbClr val="404040"/>
                </a:solidFill>
                <a:latin typeface="Trebuchet MS" panose="020B0603020202020204" pitchFamily="34" charset="0"/>
              </a:rPr>
              <a:t>Consolidated </a:t>
            </a:r>
            <a:r>
              <a:rPr lang="en-US" sz="1400" dirty="0">
                <a:solidFill>
                  <a:schemeClr val="accent3"/>
                </a:solidFill>
                <a:latin typeface="Trebuchet MS" panose="020B0603020202020204" pitchFamily="34" charset="0"/>
              </a:rPr>
              <a:t>GSTR 2A </a:t>
            </a:r>
            <a:r>
              <a:rPr lang="en-US" sz="1400" dirty="0">
                <a:solidFill>
                  <a:srgbClr val="404040"/>
                </a:solidFill>
                <a:latin typeface="Trebuchet MS" panose="020B0603020202020204" pitchFamily="34" charset="0"/>
              </a:rPr>
              <a:t>vs 2A data as per GSTR 9?</a:t>
            </a:r>
          </a:p>
        </p:txBody>
      </p:sp>
      <p:sp>
        <p:nvSpPr>
          <p:cNvPr id="84" name="Rectangle 83">
            <a:extLst>
              <a:ext uri="{FF2B5EF4-FFF2-40B4-BE49-F238E27FC236}">
                <a16:creationId xmlns:a16="http://schemas.microsoft.com/office/drawing/2014/main" id="{AF00B095-75B0-4615-8D7C-36A3D25135CF}"/>
              </a:ext>
            </a:extLst>
          </p:cNvPr>
          <p:cNvSpPr/>
          <p:nvPr/>
        </p:nvSpPr>
        <p:spPr>
          <a:xfrm>
            <a:off x="499657" y="4871123"/>
            <a:ext cx="2291757" cy="1160734"/>
          </a:xfrm>
          <a:prstGeom prst="rect">
            <a:avLst/>
          </a:prstGeom>
          <a:solidFill>
            <a:schemeClr val="bg1"/>
          </a:solidFill>
          <a:ln w="285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r>
              <a:rPr lang="en-US" sz="1400" dirty="0">
                <a:solidFill>
                  <a:srgbClr val="404040"/>
                </a:solidFill>
                <a:latin typeface="Trebuchet MS" panose="020B0603020202020204" pitchFamily="34" charset="0"/>
              </a:rPr>
              <a:t>Segregation- FY 2017-18 and FY 2018-19?</a:t>
            </a:r>
          </a:p>
        </p:txBody>
      </p:sp>
      <p:sp>
        <p:nvSpPr>
          <p:cNvPr id="86" name="Rectangle 85">
            <a:extLst>
              <a:ext uri="{FF2B5EF4-FFF2-40B4-BE49-F238E27FC236}">
                <a16:creationId xmlns:a16="http://schemas.microsoft.com/office/drawing/2014/main" id="{1D155A26-5F41-431C-8F7F-C66B360890A0}"/>
              </a:ext>
            </a:extLst>
          </p:cNvPr>
          <p:cNvSpPr/>
          <p:nvPr/>
        </p:nvSpPr>
        <p:spPr>
          <a:xfrm>
            <a:off x="4839939" y="1466502"/>
            <a:ext cx="2325125" cy="923994"/>
          </a:xfrm>
          <a:prstGeom prst="rect">
            <a:avLst/>
          </a:prstGeom>
          <a:solidFill>
            <a:schemeClr val="bg1"/>
          </a:solidFill>
          <a:ln w="28575">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r>
              <a:rPr lang="en-US" sz="1400" dirty="0">
                <a:solidFill>
                  <a:srgbClr val="404040"/>
                </a:solidFill>
                <a:latin typeface="Trebuchet MS" panose="020B0603020202020204" pitchFamily="34" charset="0"/>
              </a:rPr>
              <a:t>HSN of inward supplies on which ITC is </a:t>
            </a:r>
            <a:r>
              <a:rPr lang="en-US" sz="1400" dirty="0">
                <a:solidFill>
                  <a:schemeClr val="accent3"/>
                </a:solidFill>
                <a:latin typeface="Trebuchet MS" panose="020B0603020202020204" pitchFamily="34" charset="0"/>
              </a:rPr>
              <a:t>eligible, availed or not availed, ineligible</a:t>
            </a:r>
            <a:r>
              <a:rPr lang="en-US" sz="1400" dirty="0">
                <a:solidFill>
                  <a:srgbClr val="404040"/>
                </a:solidFill>
                <a:latin typeface="Trebuchet MS" panose="020B0603020202020204" pitchFamily="34" charset="0"/>
              </a:rPr>
              <a:t>?</a:t>
            </a:r>
          </a:p>
        </p:txBody>
      </p:sp>
      <p:sp>
        <p:nvSpPr>
          <p:cNvPr id="87" name="Rectangle 86">
            <a:extLst>
              <a:ext uri="{FF2B5EF4-FFF2-40B4-BE49-F238E27FC236}">
                <a16:creationId xmlns:a16="http://schemas.microsoft.com/office/drawing/2014/main" id="{4F819AFC-DD64-4BE7-AD00-4BD4F26FB2DF}"/>
              </a:ext>
            </a:extLst>
          </p:cNvPr>
          <p:cNvSpPr/>
          <p:nvPr/>
        </p:nvSpPr>
        <p:spPr>
          <a:xfrm>
            <a:off x="6232469" y="4871123"/>
            <a:ext cx="2555931" cy="1160734"/>
          </a:xfrm>
          <a:prstGeom prst="rect">
            <a:avLst/>
          </a:prstGeom>
          <a:solidFill>
            <a:schemeClr val="bg1"/>
          </a:solidFill>
          <a:ln w="28575">
            <a:solidFill>
              <a:srgbClr val="218F8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lgn="just"/>
            <a:r>
              <a:rPr lang="en-US" sz="1400" dirty="0">
                <a:solidFill>
                  <a:srgbClr val="404040"/>
                </a:solidFill>
                <a:latin typeface="Trebuchet MS" panose="020B0603020202020204" pitchFamily="34" charset="0"/>
              </a:rPr>
              <a:t>Multiple GSTINs- wrong ITC </a:t>
            </a:r>
            <a:r>
              <a:rPr lang="en-US" sz="1400" dirty="0" err="1">
                <a:solidFill>
                  <a:srgbClr val="404040"/>
                </a:solidFill>
                <a:latin typeface="Trebuchet MS" panose="020B0603020202020204" pitchFamily="34" charset="0"/>
              </a:rPr>
              <a:t>availment</a:t>
            </a:r>
            <a:r>
              <a:rPr lang="en-US" sz="1400" dirty="0">
                <a:solidFill>
                  <a:srgbClr val="404040"/>
                </a:solidFill>
                <a:latin typeface="Trebuchet MS" panose="020B0603020202020204" pitchFamily="34" charset="0"/>
              </a:rPr>
              <a:t> and reversal? </a:t>
            </a:r>
          </a:p>
        </p:txBody>
      </p:sp>
      <p:cxnSp>
        <p:nvCxnSpPr>
          <p:cNvPr id="92" name="Straight Connector 91">
            <a:extLst>
              <a:ext uri="{FF2B5EF4-FFF2-40B4-BE49-F238E27FC236}">
                <a16:creationId xmlns:a16="http://schemas.microsoft.com/office/drawing/2014/main" id="{13BCEE28-E714-4456-98A9-0B4B7DF0EEE9}"/>
              </a:ext>
            </a:extLst>
          </p:cNvPr>
          <p:cNvCxnSpPr/>
          <p:nvPr/>
        </p:nvCxnSpPr>
        <p:spPr>
          <a:xfrm flipH="1">
            <a:off x="6002502" y="2364298"/>
            <a:ext cx="1" cy="957452"/>
          </a:xfrm>
          <a:prstGeom prst="line">
            <a:avLst/>
          </a:prstGeom>
          <a:ln w="6350">
            <a:solidFill>
              <a:srgbClr val="98002E"/>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DA379BB-1F81-4CFB-9EB4-685992BEB0E8}"/>
              </a:ext>
            </a:extLst>
          </p:cNvPr>
          <p:cNvCxnSpPr/>
          <p:nvPr/>
        </p:nvCxnSpPr>
        <p:spPr>
          <a:xfrm flipH="1">
            <a:off x="7552734" y="3916967"/>
            <a:ext cx="1" cy="957452"/>
          </a:xfrm>
          <a:prstGeom prst="line">
            <a:avLst/>
          </a:prstGeom>
          <a:ln w="6350">
            <a:solidFill>
              <a:srgbClr val="218F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9C37AFA4-25BA-400F-88DB-3D13EDE1EC97}"/>
              </a:ext>
            </a:extLst>
          </p:cNvPr>
          <p:cNvCxnSpPr>
            <a:cxnSpLocks/>
            <a:stCxn id="83" idx="2"/>
          </p:cNvCxnSpPr>
          <p:nvPr/>
        </p:nvCxnSpPr>
        <p:spPr>
          <a:xfrm>
            <a:off x="2992058" y="2377500"/>
            <a:ext cx="29331" cy="944250"/>
          </a:xfrm>
          <a:prstGeom prst="line">
            <a:avLst/>
          </a:prstGeom>
          <a:ln w="6350">
            <a:solidFill>
              <a:srgbClr val="DF8639"/>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3DC6D7-EDFE-45B2-9797-9BDF9E7C19E7}"/>
              </a:ext>
            </a:extLst>
          </p:cNvPr>
          <p:cNvCxnSpPr/>
          <p:nvPr/>
        </p:nvCxnSpPr>
        <p:spPr>
          <a:xfrm flipH="1">
            <a:off x="1491928" y="3929043"/>
            <a:ext cx="1" cy="9574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8DBF561-FF43-46CA-9D34-8CF3F3513632}"/>
              </a:ext>
            </a:extLst>
          </p:cNvPr>
          <p:cNvCxnSpPr/>
          <p:nvPr/>
        </p:nvCxnSpPr>
        <p:spPr>
          <a:xfrm flipH="1">
            <a:off x="4511941" y="3913671"/>
            <a:ext cx="1" cy="957452"/>
          </a:xfrm>
          <a:prstGeom prst="line">
            <a:avLst/>
          </a:prstGeom>
          <a:ln w="6350">
            <a:solidFill>
              <a:srgbClr val="02A5E2"/>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AC240586-3416-433D-9C25-B4037FB9C0B3}"/>
              </a:ext>
            </a:extLst>
          </p:cNvPr>
          <p:cNvSpPr/>
          <p:nvPr/>
        </p:nvSpPr>
        <p:spPr>
          <a:xfrm>
            <a:off x="3021387" y="4871123"/>
            <a:ext cx="2981116" cy="1160734"/>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285750" lvl="0" indent="-285750">
              <a:buFont typeface="Arial" panose="020B0604020202020204" pitchFamily="34" charset="0"/>
              <a:buChar char="•"/>
            </a:pPr>
            <a:endParaRPr lang="en-US" sz="1400" dirty="0">
              <a:solidFill>
                <a:srgbClr val="404040"/>
              </a:solidFill>
              <a:latin typeface="Trebuchet MS" panose="020B0603020202020204" pitchFamily="34" charset="0"/>
            </a:endParaRPr>
          </a:p>
          <a:p>
            <a:pPr marL="285750" lvl="0" indent="-285750">
              <a:buFont typeface="Arial" panose="020B0604020202020204" pitchFamily="34" charset="0"/>
              <a:buChar char="•"/>
            </a:pPr>
            <a:r>
              <a:rPr lang="en-US" sz="1400" dirty="0">
                <a:solidFill>
                  <a:schemeClr val="accent3"/>
                </a:solidFill>
                <a:latin typeface="Trebuchet MS" panose="020B0603020202020204" pitchFamily="34" charset="0"/>
              </a:rPr>
              <a:t>Debit/credit </a:t>
            </a:r>
            <a:r>
              <a:rPr lang="en-US" sz="1400" dirty="0">
                <a:solidFill>
                  <a:srgbClr val="404040"/>
                </a:solidFill>
                <a:latin typeface="Trebuchet MS" panose="020B0603020202020204" pitchFamily="34" charset="0"/>
              </a:rPr>
              <a:t>notes adjustments</a:t>
            </a:r>
          </a:p>
          <a:p>
            <a:pPr marL="285750" indent="-285750">
              <a:buFont typeface="Arial" panose="020B0604020202020204" pitchFamily="34" charset="0"/>
              <a:buChar char="•"/>
            </a:pPr>
            <a:r>
              <a:rPr lang="en-US" sz="1400" dirty="0">
                <a:solidFill>
                  <a:schemeClr val="accent3"/>
                </a:solidFill>
                <a:latin typeface="Trebuchet MS" panose="020B0603020202020204" pitchFamily="34" charset="0"/>
              </a:rPr>
              <a:t>Exempt/Nil rated/non-GST supplies</a:t>
            </a:r>
            <a:r>
              <a:rPr lang="en-US" sz="1400" dirty="0">
                <a:solidFill>
                  <a:srgbClr val="404040"/>
                </a:solidFill>
                <a:latin typeface="Trebuchet MS" panose="020B0603020202020204" pitchFamily="34" charset="0"/>
              </a:rPr>
              <a:t> -not declared in monthly return, is it required to disclose in annual return?</a:t>
            </a:r>
          </a:p>
          <a:p>
            <a:pPr lvl="0"/>
            <a:endParaRPr lang="en-US" sz="1400" dirty="0">
              <a:solidFill>
                <a:srgbClr val="404040"/>
              </a:solidFill>
              <a:latin typeface="Trebuchet MS" panose="020B0603020202020204" pitchFamily="34" charset="0"/>
            </a:endParaRPr>
          </a:p>
        </p:txBody>
      </p:sp>
      <p:sp>
        <p:nvSpPr>
          <p:cNvPr id="2" name="Title 1">
            <a:extLst>
              <a:ext uri="{FF2B5EF4-FFF2-40B4-BE49-F238E27FC236}">
                <a16:creationId xmlns:a16="http://schemas.microsoft.com/office/drawing/2014/main" id="{C02C31F8-2645-466B-A444-6C1C3602B981}"/>
              </a:ext>
            </a:extLst>
          </p:cNvPr>
          <p:cNvSpPr>
            <a:spLocks noGrp="1"/>
          </p:cNvSpPr>
          <p:nvPr>
            <p:ph type="title"/>
          </p:nvPr>
        </p:nvSpPr>
        <p:spPr>
          <a:xfrm>
            <a:off x="323851" y="752475"/>
            <a:ext cx="8464549" cy="320088"/>
          </a:xfrm>
        </p:spPr>
        <p:txBody>
          <a:bodyPr/>
          <a:lstStyle/>
          <a:p>
            <a:r>
              <a:rPr lang="en-US" dirty="0"/>
              <a:t>Issues in GST annual return</a:t>
            </a:r>
            <a:endParaRPr lang="en-IN" dirty="0"/>
          </a:p>
        </p:txBody>
      </p:sp>
      <p:grpSp>
        <p:nvGrpSpPr>
          <p:cNvPr id="79" name="Group 78">
            <a:extLst>
              <a:ext uri="{FF2B5EF4-FFF2-40B4-BE49-F238E27FC236}">
                <a16:creationId xmlns:a16="http://schemas.microsoft.com/office/drawing/2014/main" id="{E2B448D9-5A4C-4905-8D27-513E06A74EC8}"/>
              </a:ext>
            </a:extLst>
          </p:cNvPr>
          <p:cNvGrpSpPr/>
          <p:nvPr/>
        </p:nvGrpSpPr>
        <p:grpSpPr>
          <a:xfrm>
            <a:off x="2150126" y="3321750"/>
            <a:ext cx="1724400" cy="1497600"/>
            <a:chOff x="2150127" y="3321750"/>
            <a:chExt cx="1945891" cy="1689644"/>
          </a:xfrm>
        </p:grpSpPr>
        <p:sp>
          <p:nvSpPr>
            <p:cNvPr id="60" name="Freeform 4434">
              <a:extLst>
                <a:ext uri="{FF2B5EF4-FFF2-40B4-BE49-F238E27FC236}">
                  <a16:creationId xmlns:a16="http://schemas.microsoft.com/office/drawing/2014/main" id="{B75A0F38-016A-4730-9D6E-B0E819CECE2E}"/>
                </a:ext>
              </a:extLst>
            </p:cNvPr>
            <p:cNvSpPr>
              <a:spLocks/>
            </p:cNvSpPr>
            <p:nvPr/>
          </p:nvSpPr>
          <p:spPr bwMode="auto">
            <a:xfrm>
              <a:off x="2150127" y="3321750"/>
              <a:ext cx="1945891" cy="1689644"/>
            </a:xfrm>
            <a:custGeom>
              <a:avLst/>
              <a:gdLst>
                <a:gd name="T0" fmla="*/ 0 w 243"/>
                <a:gd name="T1" fmla="*/ 106 h 211"/>
                <a:gd name="T2" fmla="*/ 60 w 243"/>
                <a:gd name="T3" fmla="*/ 211 h 211"/>
                <a:gd name="T4" fmla="*/ 182 w 243"/>
                <a:gd name="T5" fmla="*/ 211 h 211"/>
                <a:gd name="T6" fmla="*/ 243 w 243"/>
                <a:gd name="T7" fmla="*/ 106 h 211"/>
                <a:gd name="T8" fmla="*/ 182 w 243"/>
                <a:gd name="T9" fmla="*/ 0 h 211"/>
                <a:gd name="T10" fmla="*/ 60 w 243"/>
                <a:gd name="T11" fmla="*/ 0 h 211"/>
                <a:gd name="T12" fmla="*/ 0 w 243"/>
                <a:gd name="T13" fmla="*/ 106 h 211"/>
                <a:gd name="T14" fmla="*/ 0 w 243"/>
                <a:gd name="T15" fmla="*/ 106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06"/>
                  </a:moveTo>
                  <a:lnTo>
                    <a:pt x="60" y="211"/>
                  </a:lnTo>
                  <a:lnTo>
                    <a:pt x="182" y="211"/>
                  </a:lnTo>
                  <a:lnTo>
                    <a:pt x="243" y="106"/>
                  </a:lnTo>
                  <a:lnTo>
                    <a:pt x="182" y="0"/>
                  </a:lnTo>
                  <a:lnTo>
                    <a:pt x="60" y="0"/>
                  </a:lnTo>
                  <a:lnTo>
                    <a:pt x="0" y="106"/>
                  </a:lnTo>
                  <a:lnTo>
                    <a:pt x="0" y="1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61" name="Freeform 4435">
              <a:extLst>
                <a:ext uri="{FF2B5EF4-FFF2-40B4-BE49-F238E27FC236}">
                  <a16:creationId xmlns:a16="http://schemas.microsoft.com/office/drawing/2014/main" id="{F495B5E9-7E61-4594-8325-824547DABEF1}"/>
                </a:ext>
              </a:extLst>
            </p:cNvPr>
            <p:cNvSpPr>
              <a:spLocks/>
            </p:cNvSpPr>
            <p:nvPr/>
          </p:nvSpPr>
          <p:spPr bwMode="auto">
            <a:xfrm>
              <a:off x="2846806" y="3890299"/>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7</a:t>
              </a:r>
            </a:p>
          </p:txBody>
        </p:sp>
        <p:sp>
          <p:nvSpPr>
            <p:cNvPr id="68" name="Freeform 4788">
              <a:extLst>
                <a:ext uri="{FF2B5EF4-FFF2-40B4-BE49-F238E27FC236}">
                  <a16:creationId xmlns:a16="http://schemas.microsoft.com/office/drawing/2014/main" id="{652D7E0D-7E1C-467D-A818-E8D0A50FACDB}"/>
                </a:ext>
              </a:extLst>
            </p:cNvPr>
            <p:cNvSpPr>
              <a:spLocks noEditPoints="1"/>
            </p:cNvSpPr>
            <p:nvPr/>
          </p:nvSpPr>
          <p:spPr bwMode="auto">
            <a:xfrm>
              <a:off x="2262235" y="3425849"/>
              <a:ext cx="1721674" cy="1489447"/>
            </a:xfrm>
            <a:custGeom>
              <a:avLst/>
              <a:gdLst>
                <a:gd name="T0" fmla="*/ 0 w 4296"/>
                <a:gd name="T1" fmla="*/ 1860 h 3720"/>
                <a:gd name="T2" fmla="*/ 1075 w 4296"/>
                <a:gd name="T3" fmla="*/ 0 h 3720"/>
                <a:gd name="T4" fmla="*/ 3222 w 4296"/>
                <a:gd name="T5" fmla="*/ 0 h 3720"/>
                <a:gd name="T6" fmla="*/ 4296 w 4296"/>
                <a:gd name="T7" fmla="*/ 1860 h 3720"/>
                <a:gd name="T8" fmla="*/ 3222 w 4296"/>
                <a:gd name="T9" fmla="*/ 3720 h 3720"/>
                <a:gd name="T10" fmla="*/ 1075 w 4296"/>
                <a:gd name="T11" fmla="*/ 3720 h 3720"/>
                <a:gd name="T12" fmla="*/ 0 w 4296"/>
                <a:gd name="T13" fmla="*/ 1860 h 3720"/>
                <a:gd name="T14" fmla="*/ 0 w 4296"/>
                <a:gd name="T15" fmla="*/ 1860 h 3720"/>
                <a:gd name="T16" fmla="*/ 38 w 4296"/>
                <a:gd name="T17" fmla="*/ 1860 h 3720"/>
                <a:gd name="T18" fmla="*/ 1094 w 4296"/>
                <a:gd name="T19" fmla="*/ 3687 h 3720"/>
                <a:gd name="T20" fmla="*/ 3204 w 4296"/>
                <a:gd name="T21" fmla="*/ 3687 h 3720"/>
                <a:gd name="T22" fmla="*/ 4258 w 4296"/>
                <a:gd name="T23" fmla="*/ 1860 h 3720"/>
                <a:gd name="T24" fmla="*/ 3204 w 4296"/>
                <a:gd name="T25" fmla="*/ 33 h 3720"/>
                <a:gd name="T26" fmla="*/ 1094 w 4296"/>
                <a:gd name="T27" fmla="*/ 33 h 3720"/>
                <a:gd name="T28" fmla="*/ 38 w 4296"/>
                <a:gd name="T29" fmla="*/ 1860 h 3720"/>
                <a:gd name="T30" fmla="*/ 38 w 4296"/>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6" h="3720">
                  <a:moveTo>
                    <a:pt x="0" y="1860"/>
                  </a:moveTo>
                  <a:lnTo>
                    <a:pt x="1075" y="0"/>
                  </a:lnTo>
                  <a:lnTo>
                    <a:pt x="3222" y="0"/>
                  </a:lnTo>
                  <a:lnTo>
                    <a:pt x="4296" y="1860"/>
                  </a:lnTo>
                  <a:lnTo>
                    <a:pt x="3222" y="3720"/>
                  </a:lnTo>
                  <a:lnTo>
                    <a:pt x="1075" y="3720"/>
                  </a:lnTo>
                  <a:lnTo>
                    <a:pt x="0" y="1860"/>
                  </a:lnTo>
                  <a:lnTo>
                    <a:pt x="0" y="1860"/>
                  </a:lnTo>
                  <a:close/>
                  <a:moveTo>
                    <a:pt x="38" y="1860"/>
                  </a:moveTo>
                  <a:lnTo>
                    <a:pt x="1094" y="3687"/>
                  </a:lnTo>
                  <a:lnTo>
                    <a:pt x="3204" y="3687"/>
                  </a:lnTo>
                  <a:lnTo>
                    <a:pt x="4258" y="1860"/>
                  </a:lnTo>
                  <a:lnTo>
                    <a:pt x="3204" y="33"/>
                  </a:lnTo>
                  <a:lnTo>
                    <a:pt x="1094" y="33"/>
                  </a:lnTo>
                  <a:lnTo>
                    <a:pt x="38" y="1860"/>
                  </a:lnTo>
                  <a:lnTo>
                    <a:pt x="38"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grpSp>
        <p:nvGrpSpPr>
          <p:cNvPr id="78" name="Group 77">
            <a:extLst>
              <a:ext uri="{FF2B5EF4-FFF2-40B4-BE49-F238E27FC236}">
                <a16:creationId xmlns:a16="http://schemas.microsoft.com/office/drawing/2014/main" id="{98B361DD-9434-4100-ACFE-F98963311CC4}"/>
              </a:ext>
            </a:extLst>
          </p:cNvPr>
          <p:cNvGrpSpPr/>
          <p:nvPr/>
        </p:nvGrpSpPr>
        <p:grpSpPr>
          <a:xfrm>
            <a:off x="670215" y="2518175"/>
            <a:ext cx="1722812" cy="1495941"/>
            <a:chOff x="628650" y="2448900"/>
            <a:chExt cx="1945891" cy="1689644"/>
          </a:xfrm>
        </p:grpSpPr>
        <p:sp>
          <p:nvSpPr>
            <p:cNvPr id="58" name="Freeform 4423">
              <a:extLst>
                <a:ext uri="{FF2B5EF4-FFF2-40B4-BE49-F238E27FC236}">
                  <a16:creationId xmlns:a16="http://schemas.microsoft.com/office/drawing/2014/main" id="{FFF88C65-2FD2-4A4F-A7F1-04535B7ED88D}"/>
                </a:ext>
              </a:extLst>
            </p:cNvPr>
            <p:cNvSpPr>
              <a:spLocks/>
            </p:cNvSpPr>
            <p:nvPr/>
          </p:nvSpPr>
          <p:spPr bwMode="auto">
            <a:xfrm>
              <a:off x="628650" y="2448900"/>
              <a:ext cx="1945891" cy="1689644"/>
            </a:xfrm>
            <a:custGeom>
              <a:avLst/>
              <a:gdLst>
                <a:gd name="T0" fmla="*/ 0 w 243"/>
                <a:gd name="T1" fmla="*/ 105 h 211"/>
                <a:gd name="T2" fmla="*/ 61 w 243"/>
                <a:gd name="T3" fmla="*/ 211 h 211"/>
                <a:gd name="T4" fmla="*/ 183 w 243"/>
                <a:gd name="T5" fmla="*/ 211 h 211"/>
                <a:gd name="T6" fmla="*/ 243 w 243"/>
                <a:gd name="T7" fmla="*/ 105 h 211"/>
                <a:gd name="T8" fmla="*/ 183 w 243"/>
                <a:gd name="T9" fmla="*/ 0 h 211"/>
                <a:gd name="T10" fmla="*/ 61 w 243"/>
                <a:gd name="T11" fmla="*/ 0 h 211"/>
                <a:gd name="T12" fmla="*/ 0 w 243"/>
                <a:gd name="T13" fmla="*/ 105 h 211"/>
                <a:gd name="T14" fmla="*/ 0 w 243"/>
                <a:gd name="T15" fmla="*/ 105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05"/>
                  </a:moveTo>
                  <a:lnTo>
                    <a:pt x="61" y="211"/>
                  </a:lnTo>
                  <a:lnTo>
                    <a:pt x="183" y="211"/>
                  </a:lnTo>
                  <a:lnTo>
                    <a:pt x="243" y="105"/>
                  </a:lnTo>
                  <a:lnTo>
                    <a:pt x="183" y="0"/>
                  </a:lnTo>
                  <a:lnTo>
                    <a:pt x="61" y="0"/>
                  </a:lnTo>
                  <a:lnTo>
                    <a:pt x="0" y="105"/>
                  </a:lnTo>
                  <a:lnTo>
                    <a:pt x="0" y="10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59" name="Freeform 4424">
              <a:extLst>
                <a:ext uri="{FF2B5EF4-FFF2-40B4-BE49-F238E27FC236}">
                  <a16:creationId xmlns:a16="http://schemas.microsoft.com/office/drawing/2014/main" id="{96FB3BEE-38D6-4528-8F7A-668AD8EF1E12}"/>
                </a:ext>
              </a:extLst>
            </p:cNvPr>
            <p:cNvSpPr>
              <a:spLocks/>
            </p:cNvSpPr>
            <p:nvPr/>
          </p:nvSpPr>
          <p:spPr bwMode="auto">
            <a:xfrm>
              <a:off x="1325328" y="3017455"/>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6</a:t>
              </a:r>
            </a:p>
          </p:txBody>
        </p:sp>
        <p:sp>
          <p:nvSpPr>
            <p:cNvPr id="69" name="Freeform 4789">
              <a:extLst>
                <a:ext uri="{FF2B5EF4-FFF2-40B4-BE49-F238E27FC236}">
                  <a16:creationId xmlns:a16="http://schemas.microsoft.com/office/drawing/2014/main" id="{44EA627C-2131-432E-B5F5-6C49B0301460}"/>
                </a:ext>
              </a:extLst>
            </p:cNvPr>
            <p:cNvSpPr>
              <a:spLocks noEditPoints="1"/>
            </p:cNvSpPr>
            <p:nvPr/>
          </p:nvSpPr>
          <p:spPr bwMode="auto">
            <a:xfrm>
              <a:off x="740759" y="2544994"/>
              <a:ext cx="1721674" cy="1489447"/>
            </a:xfrm>
            <a:custGeom>
              <a:avLst/>
              <a:gdLst>
                <a:gd name="T0" fmla="*/ 0 w 4294"/>
                <a:gd name="T1" fmla="*/ 1860 h 3720"/>
                <a:gd name="T2" fmla="*/ 1073 w 4294"/>
                <a:gd name="T3" fmla="*/ 0 h 3720"/>
                <a:gd name="T4" fmla="*/ 3221 w 4294"/>
                <a:gd name="T5" fmla="*/ 0 h 3720"/>
                <a:gd name="T6" fmla="*/ 4294 w 4294"/>
                <a:gd name="T7" fmla="*/ 1860 h 3720"/>
                <a:gd name="T8" fmla="*/ 3221 w 4294"/>
                <a:gd name="T9" fmla="*/ 3720 h 3720"/>
                <a:gd name="T10" fmla="*/ 1073 w 4294"/>
                <a:gd name="T11" fmla="*/ 3720 h 3720"/>
                <a:gd name="T12" fmla="*/ 0 w 4294"/>
                <a:gd name="T13" fmla="*/ 1860 h 3720"/>
                <a:gd name="T14" fmla="*/ 0 w 4294"/>
                <a:gd name="T15" fmla="*/ 1860 h 3720"/>
                <a:gd name="T16" fmla="*/ 37 w 4294"/>
                <a:gd name="T17" fmla="*/ 1860 h 3720"/>
                <a:gd name="T18" fmla="*/ 1092 w 4294"/>
                <a:gd name="T19" fmla="*/ 3687 h 3720"/>
                <a:gd name="T20" fmla="*/ 3202 w 4294"/>
                <a:gd name="T21" fmla="*/ 3687 h 3720"/>
                <a:gd name="T22" fmla="*/ 4258 w 4294"/>
                <a:gd name="T23" fmla="*/ 1860 h 3720"/>
                <a:gd name="T24" fmla="*/ 3202 w 4294"/>
                <a:gd name="T25" fmla="*/ 33 h 3720"/>
                <a:gd name="T26" fmla="*/ 1092 w 4294"/>
                <a:gd name="T27" fmla="*/ 33 h 3720"/>
                <a:gd name="T28" fmla="*/ 37 w 4294"/>
                <a:gd name="T29" fmla="*/ 1860 h 3720"/>
                <a:gd name="T30" fmla="*/ 37 w 4294"/>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4" h="3720">
                  <a:moveTo>
                    <a:pt x="0" y="1860"/>
                  </a:moveTo>
                  <a:lnTo>
                    <a:pt x="1073" y="0"/>
                  </a:lnTo>
                  <a:lnTo>
                    <a:pt x="3221" y="0"/>
                  </a:lnTo>
                  <a:lnTo>
                    <a:pt x="4294" y="1860"/>
                  </a:lnTo>
                  <a:lnTo>
                    <a:pt x="3221" y="3720"/>
                  </a:lnTo>
                  <a:lnTo>
                    <a:pt x="1073" y="3720"/>
                  </a:lnTo>
                  <a:lnTo>
                    <a:pt x="0" y="1860"/>
                  </a:lnTo>
                  <a:lnTo>
                    <a:pt x="0" y="1860"/>
                  </a:lnTo>
                  <a:close/>
                  <a:moveTo>
                    <a:pt x="37" y="1860"/>
                  </a:moveTo>
                  <a:lnTo>
                    <a:pt x="1092" y="3687"/>
                  </a:lnTo>
                  <a:lnTo>
                    <a:pt x="3202" y="3687"/>
                  </a:lnTo>
                  <a:lnTo>
                    <a:pt x="4258" y="1860"/>
                  </a:lnTo>
                  <a:lnTo>
                    <a:pt x="3202" y="33"/>
                  </a:lnTo>
                  <a:lnTo>
                    <a:pt x="1092" y="33"/>
                  </a:lnTo>
                  <a:lnTo>
                    <a:pt x="37" y="1860"/>
                  </a:lnTo>
                  <a:lnTo>
                    <a:pt x="37"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grpSp>
        <p:nvGrpSpPr>
          <p:cNvPr id="81" name="Group 80">
            <a:extLst>
              <a:ext uri="{FF2B5EF4-FFF2-40B4-BE49-F238E27FC236}">
                <a16:creationId xmlns:a16="http://schemas.microsoft.com/office/drawing/2014/main" id="{6BAC096F-457A-43AF-9448-50A689E0869B}"/>
              </a:ext>
            </a:extLst>
          </p:cNvPr>
          <p:cNvGrpSpPr/>
          <p:nvPr/>
        </p:nvGrpSpPr>
        <p:grpSpPr>
          <a:xfrm>
            <a:off x="5177064" y="3321750"/>
            <a:ext cx="1724400" cy="1497600"/>
            <a:chOff x="5177065" y="3321750"/>
            <a:chExt cx="1953897" cy="1689644"/>
          </a:xfrm>
        </p:grpSpPr>
        <p:sp>
          <p:nvSpPr>
            <p:cNvPr id="64" name="Freeform 4478">
              <a:extLst>
                <a:ext uri="{FF2B5EF4-FFF2-40B4-BE49-F238E27FC236}">
                  <a16:creationId xmlns:a16="http://schemas.microsoft.com/office/drawing/2014/main" id="{A7A4376A-001C-4332-91B5-4B0A0162094D}"/>
                </a:ext>
              </a:extLst>
            </p:cNvPr>
            <p:cNvSpPr>
              <a:spLocks/>
            </p:cNvSpPr>
            <p:nvPr/>
          </p:nvSpPr>
          <p:spPr bwMode="auto">
            <a:xfrm>
              <a:off x="5177065" y="3321750"/>
              <a:ext cx="1953897" cy="1689644"/>
            </a:xfrm>
            <a:custGeom>
              <a:avLst/>
              <a:gdLst>
                <a:gd name="T0" fmla="*/ 0 w 244"/>
                <a:gd name="T1" fmla="*/ 106 h 211"/>
                <a:gd name="T2" fmla="*/ 61 w 244"/>
                <a:gd name="T3" fmla="*/ 211 h 211"/>
                <a:gd name="T4" fmla="*/ 183 w 244"/>
                <a:gd name="T5" fmla="*/ 211 h 211"/>
                <a:gd name="T6" fmla="*/ 244 w 244"/>
                <a:gd name="T7" fmla="*/ 106 h 211"/>
                <a:gd name="T8" fmla="*/ 183 w 244"/>
                <a:gd name="T9" fmla="*/ 0 h 211"/>
                <a:gd name="T10" fmla="*/ 61 w 244"/>
                <a:gd name="T11" fmla="*/ 0 h 211"/>
                <a:gd name="T12" fmla="*/ 0 w 244"/>
                <a:gd name="T13" fmla="*/ 106 h 211"/>
                <a:gd name="T14" fmla="*/ 0 w 244"/>
                <a:gd name="T15" fmla="*/ 106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211">
                  <a:moveTo>
                    <a:pt x="0" y="106"/>
                  </a:moveTo>
                  <a:lnTo>
                    <a:pt x="61" y="211"/>
                  </a:lnTo>
                  <a:lnTo>
                    <a:pt x="183" y="211"/>
                  </a:lnTo>
                  <a:lnTo>
                    <a:pt x="244" y="106"/>
                  </a:lnTo>
                  <a:lnTo>
                    <a:pt x="183" y="0"/>
                  </a:lnTo>
                  <a:lnTo>
                    <a:pt x="61" y="0"/>
                  </a:lnTo>
                  <a:lnTo>
                    <a:pt x="0" y="106"/>
                  </a:lnTo>
                  <a:lnTo>
                    <a:pt x="0" y="1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65" name="Freeform 4479">
              <a:extLst>
                <a:ext uri="{FF2B5EF4-FFF2-40B4-BE49-F238E27FC236}">
                  <a16:creationId xmlns:a16="http://schemas.microsoft.com/office/drawing/2014/main" id="{1890714D-DC1E-4604-8812-1E3E2057A976}"/>
                </a:ext>
              </a:extLst>
            </p:cNvPr>
            <p:cNvSpPr>
              <a:spLocks/>
            </p:cNvSpPr>
            <p:nvPr/>
          </p:nvSpPr>
          <p:spPr bwMode="auto">
            <a:xfrm>
              <a:off x="5873743" y="3890299"/>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9</a:t>
              </a:r>
            </a:p>
          </p:txBody>
        </p:sp>
        <p:sp>
          <p:nvSpPr>
            <p:cNvPr id="70" name="Freeform 4790">
              <a:extLst>
                <a:ext uri="{FF2B5EF4-FFF2-40B4-BE49-F238E27FC236}">
                  <a16:creationId xmlns:a16="http://schemas.microsoft.com/office/drawing/2014/main" id="{E63E5D43-C7D6-4CD2-B11E-0101E12874E6}"/>
                </a:ext>
              </a:extLst>
            </p:cNvPr>
            <p:cNvSpPr>
              <a:spLocks noEditPoints="1"/>
            </p:cNvSpPr>
            <p:nvPr/>
          </p:nvSpPr>
          <p:spPr bwMode="auto">
            <a:xfrm>
              <a:off x="5289174" y="3425849"/>
              <a:ext cx="1721674" cy="1489447"/>
            </a:xfrm>
            <a:custGeom>
              <a:avLst/>
              <a:gdLst>
                <a:gd name="T0" fmla="*/ 0 w 4295"/>
                <a:gd name="T1" fmla="*/ 1860 h 3720"/>
                <a:gd name="T2" fmla="*/ 1075 w 4295"/>
                <a:gd name="T3" fmla="*/ 0 h 3720"/>
                <a:gd name="T4" fmla="*/ 3222 w 4295"/>
                <a:gd name="T5" fmla="*/ 0 h 3720"/>
                <a:gd name="T6" fmla="*/ 4295 w 4295"/>
                <a:gd name="T7" fmla="*/ 1860 h 3720"/>
                <a:gd name="T8" fmla="*/ 3222 w 4295"/>
                <a:gd name="T9" fmla="*/ 3720 h 3720"/>
                <a:gd name="T10" fmla="*/ 1075 w 4295"/>
                <a:gd name="T11" fmla="*/ 3720 h 3720"/>
                <a:gd name="T12" fmla="*/ 0 w 4295"/>
                <a:gd name="T13" fmla="*/ 1860 h 3720"/>
                <a:gd name="T14" fmla="*/ 0 w 4295"/>
                <a:gd name="T15" fmla="*/ 1860 h 3720"/>
                <a:gd name="T16" fmla="*/ 38 w 4295"/>
                <a:gd name="T17" fmla="*/ 1860 h 3720"/>
                <a:gd name="T18" fmla="*/ 1094 w 4295"/>
                <a:gd name="T19" fmla="*/ 3687 h 3720"/>
                <a:gd name="T20" fmla="*/ 3203 w 4295"/>
                <a:gd name="T21" fmla="*/ 3687 h 3720"/>
                <a:gd name="T22" fmla="*/ 4259 w 4295"/>
                <a:gd name="T23" fmla="*/ 1860 h 3720"/>
                <a:gd name="T24" fmla="*/ 3203 w 4295"/>
                <a:gd name="T25" fmla="*/ 33 h 3720"/>
                <a:gd name="T26" fmla="*/ 1094 w 4295"/>
                <a:gd name="T27" fmla="*/ 33 h 3720"/>
                <a:gd name="T28" fmla="*/ 38 w 4295"/>
                <a:gd name="T29" fmla="*/ 1860 h 3720"/>
                <a:gd name="T30" fmla="*/ 38 w 4295"/>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5" h="3720">
                  <a:moveTo>
                    <a:pt x="0" y="1860"/>
                  </a:moveTo>
                  <a:lnTo>
                    <a:pt x="1075" y="0"/>
                  </a:lnTo>
                  <a:lnTo>
                    <a:pt x="3222" y="0"/>
                  </a:lnTo>
                  <a:lnTo>
                    <a:pt x="4295" y="1860"/>
                  </a:lnTo>
                  <a:lnTo>
                    <a:pt x="3222" y="3720"/>
                  </a:lnTo>
                  <a:lnTo>
                    <a:pt x="1075" y="3720"/>
                  </a:lnTo>
                  <a:lnTo>
                    <a:pt x="0" y="1860"/>
                  </a:lnTo>
                  <a:lnTo>
                    <a:pt x="0" y="1860"/>
                  </a:lnTo>
                  <a:close/>
                  <a:moveTo>
                    <a:pt x="38" y="1860"/>
                  </a:moveTo>
                  <a:lnTo>
                    <a:pt x="1094" y="3687"/>
                  </a:lnTo>
                  <a:lnTo>
                    <a:pt x="3203" y="3687"/>
                  </a:lnTo>
                  <a:lnTo>
                    <a:pt x="4259" y="1860"/>
                  </a:lnTo>
                  <a:lnTo>
                    <a:pt x="3203" y="33"/>
                  </a:lnTo>
                  <a:lnTo>
                    <a:pt x="1094" y="33"/>
                  </a:lnTo>
                  <a:lnTo>
                    <a:pt x="38" y="1860"/>
                  </a:lnTo>
                  <a:lnTo>
                    <a:pt x="38"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grpSp>
        <p:nvGrpSpPr>
          <p:cNvPr id="80" name="Group 79">
            <a:extLst>
              <a:ext uri="{FF2B5EF4-FFF2-40B4-BE49-F238E27FC236}">
                <a16:creationId xmlns:a16="http://schemas.microsoft.com/office/drawing/2014/main" id="{0C999177-AE1E-4D99-BBA1-F216E23901B0}"/>
              </a:ext>
            </a:extLst>
          </p:cNvPr>
          <p:cNvGrpSpPr/>
          <p:nvPr/>
        </p:nvGrpSpPr>
        <p:grpSpPr>
          <a:xfrm>
            <a:off x="3649745" y="2462755"/>
            <a:ext cx="1724400" cy="1497600"/>
            <a:chOff x="3663600" y="2448900"/>
            <a:chExt cx="1945891" cy="1689644"/>
          </a:xfrm>
        </p:grpSpPr>
        <p:sp>
          <p:nvSpPr>
            <p:cNvPr id="62" name="Freeform 4460">
              <a:extLst>
                <a:ext uri="{FF2B5EF4-FFF2-40B4-BE49-F238E27FC236}">
                  <a16:creationId xmlns:a16="http://schemas.microsoft.com/office/drawing/2014/main" id="{C11F0C72-2534-4D68-913B-EB02F0D8965C}"/>
                </a:ext>
              </a:extLst>
            </p:cNvPr>
            <p:cNvSpPr>
              <a:spLocks/>
            </p:cNvSpPr>
            <p:nvPr/>
          </p:nvSpPr>
          <p:spPr bwMode="auto">
            <a:xfrm>
              <a:off x="3663600" y="2448900"/>
              <a:ext cx="1945891" cy="1689644"/>
            </a:xfrm>
            <a:custGeom>
              <a:avLst/>
              <a:gdLst>
                <a:gd name="T0" fmla="*/ 0 w 243"/>
                <a:gd name="T1" fmla="*/ 105 h 211"/>
                <a:gd name="T2" fmla="*/ 61 w 243"/>
                <a:gd name="T3" fmla="*/ 211 h 211"/>
                <a:gd name="T4" fmla="*/ 182 w 243"/>
                <a:gd name="T5" fmla="*/ 211 h 211"/>
                <a:gd name="T6" fmla="*/ 243 w 243"/>
                <a:gd name="T7" fmla="*/ 105 h 211"/>
                <a:gd name="T8" fmla="*/ 182 w 243"/>
                <a:gd name="T9" fmla="*/ 0 h 211"/>
                <a:gd name="T10" fmla="*/ 61 w 243"/>
                <a:gd name="T11" fmla="*/ 0 h 211"/>
                <a:gd name="T12" fmla="*/ 0 w 243"/>
                <a:gd name="T13" fmla="*/ 105 h 211"/>
                <a:gd name="T14" fmla="*/ 0 w 243"/>
                <a:gd name="T15" fmla="*/ 105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05"/>
                  </a:moveTo>
                  <a:lnTo>
                    <a:pt x="61" y="211"/>
                  </a:lnTo>
                  <a:lnTo>
                    <a:pt x="182" y="211"/>
                  </a:lnTo>
                  <a:lnTo>
                    <a:pt x="243" y="105"/>
                  </a:lnTo>
                  <a:lnTo>
                    <a:pt x="182" y="0"/>
                  </a:lnTo>
                  <a:lnTo>
                    <a:pt x="61" y="0"/>
                  </a:lnTo>
                  <a:lnTo>
                    <a:pt x="0" y="105"/>
                  </a:lnTo>
                  <a:lnTo>
                    <a:pt x="0" y="1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63" name="Freeform 4461">
              <a:extLst>
                <a:ext uri="{FF2B5EF4-FFF2-40B4-BE49-F238E27FC236}">
                  <a16:creationId xmlns:a16="http://schemas.microsoft.com/office/drawing/2014/main" id="{AE2C060E-B846-4F75-ACB4-56D9852AF77A}"/>
                </a:ext>
              </a:extLst>
            </p:cNvPr>
            <p:cNvSpPr>
              <a:spLocks/>
            </p:cNvSpPr>
            <p:nvPr/>
          </p:nvSpPr>
          <p:spPr bwMode="auto">
            <a:xfrm>
              <a:off x="4360272" y="3017455"/>
              <a:ext cx="552540"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8</a:t>
              </a:r>
            </a:p>
          </p:txBody>
        </p:sp>
        <p:sp>
          <p:nvSpPr>
            <p:cNvPr id="71" name="Freeform 4791">
              <a:extLst>
                <a:ext uri="{FF2B5EF4-FFF2-40B4-BE49-F238E27FC236}">
                  <a16:creationId xmlns:a16="http://schemas.microsoft.com/office/drawing/2014/main" id="{85214F4E-6068-4AD0-A994-31FC9F13D3A9}"/>
                </a:ext>
              </a:extLst>
            </p:cNvPr>
            <p:cNvSpPr>
              <a:spLocks noEditPoints="1"/>
            </p:cNvSpPr>
            <p:nvPr/>
          </p:nvSpPr>
          <p:spPr bwMode="auto">
            <a:xfrm>
              <a:off x="3775707" y="2544994"/>
              <a:ext cx="1721674" cy="1489447"/>
            </a:xfrm>
            <a:custGeom>
              <a:avLst/>
              <a:gdLst>
                <a:gd name="T0" fmla="*/ 0 w 4294"/>
                <a:gd name="T1" fmla="*/ 1860 h 3720"/>
                <a:gd name="T2" fmla="*/ 1073 w 4294"/>
                <a:gd name="T3" fmla="*/ 0 h 3720"/>
                <a:gd name="T4" fmla="*/ 3221 w 4294"/>
                <a:gd name="T5" fmla="*/ 0 h 3720"/>
                <a:gd name="T6" fmla="*/ 4294 w 4294"/>
                <a:gd name="T7" fmla="*/ 1860 h 3720"/>
                <a:gd name="T8" fmla="*/ 3221 w 4294"/>
                <a:gd name="T9" fmla="*/ 3720 h 3720"/>
                <a:gd name="T10" fmla="*/ 1073 w 4294"/>
                <a:gd name="T11" fmla="*/ 3720 h 3720"/>
                <a:gd name="T12" fmla="*/ 0 w 4294"/>
                <a:gd name="T13" fmla="*/ 1860 h 3720"/>
                <a:gd name="T14" fmla="*/ 0 w 4294"/>
                <a:gd name="T15" fmla="*/ 1860 h 3720"/>
                <a:gd name="T16" fmla="*/ 37 w 4294"/>
                <a:gd name="T17" fmla="*/ 1860 h 3720"/>
                <a:gd name="T18" fmla="*/ 1092 w 4294"/>
                <a:gd name="T19" fmla="*/ 3687 h 3720"/>
                <a:gd name="T20" fmla="*/ 3202 w 4294"/>
                <a:gd name="T21" fmla="*/ 3687 h 3720"/>
                <a:gd name="T22" fmla="*/ 4257 w 4294"/>
                <a:gd name="T23" fmla="*/ 1860 h 3720"/>
                <a:gd name="T24" fmla="*/ 3202 w 4294"/>
                <a:gd name="T25" fmla="*/ 33 h 3720"/>
                <a:gd name="T26" fmla="*/ 1092 w 4294"/>
                <a:gd name="T27" fmla="*/ 33 h 3720"/>
                <a:gd name="T28" fmla="*/ 37 w 4294"/>
                <a:gd name="T29" fmla="*/ 1860 h 3720"/>
                <a:gd name="T30" fmla="*/ 37 w 4294"/>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4" h="3720">
                  <a:moveTo>
                    <a:pt x="0" y="1860"/>
                  </a:moveTo>
                  <a:lnTo>
                    <a:pt x="1073" y="0"/>
                  </a:lnTo>
                  <a:lnTo>
                    <a:pt x="3221" y="0"/>
                  </a:lnTo>
                  <a:lnTo>
                    <a:pt x="4294" y="1860"/>
                  </a:lnTo>
                  <a:lnTo>
                    <a:pt x="3221" y="3720"/>
                  </a:lnTo>
                  <a:lnTo>
                    <a:pt x="1073" y="3720"/>
                  </a:lnTo>
                  <a:lnTo>
                    <a:pt x="0" y="1860"/>
                  </a:lnTo>
                  <a:lnTo>
                    <a:pt x="0" y="1860"/>
                  </a:lnTo>
                  <a:close/>
                  <a:moveTo>
                    <a:pt x="37" y="1860"/>
                  </a:moveTo>
                  <a:lnTo>
                    <a:pt x="1092" y="3687"/>
                  </a:lnTo>
                  <a:lnTo>
                    <a:pt x="3202" y="3687"/>
                  </a:lnTo>
                  <a:lnTo>
                    <a:pt x="4257" y="1860"/>
                  </a:lnTo>
                  <a:lnTo>
                    <a:pt x="3202" y="33"/>
                  </a:lnTo>
                  <a:lnTo>
                    <a:pt x="1092" y="33"/>
                  </a:lnTo>
                  <a:lnTo>
                    <a:pt x="37" y="1860"/>
                  </a:lnTo>
                  <a:lnTo>
                    <a:pt x="37"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grpSp>
        <p:nvGrpSpPr>
          <p:cNvPr id="82" name="Group 81">
            <a:extLst>
              <a:ext uri="{FF2B5EF4-FFF2-40B4-BE49-F238E27FC236}">
                <a16:creationId xmlns:a16="http://schemas.microsoft.com/office/drawing/2014/main" id="{E071587D-0269-4409-81AA-A2AEE64CA9D6}"/>
              </a:ext>
            </a:extLst>
          </p:cNvPr>
          <p:cNvGrpSpPr/>
          <p:nvPr/>
        </p:nvGrpSpPr>
        <p:grpSpPr>
          <a:xfrm>
            <a:off x="6690538" y="2448900"/>
            <a:ext cx="1724400" cy="1497600"/>
            <a:chOff x="6690538" y="2448900"/>
            <a:chExt cx="1945891" cy="1689644"/>
          </a:xfrm>
        </p:grpSpPr>
        <p:sp>
          <p:nvSpPr>
            <p:cNvPr id="66" name="Freeform 4496">
              <a:extLst>
                <a:ext uri="{FF2B5EF4-FFF2-40B4-BE49-F238E27FC236}">
                  <a16:creationId xmlns:a16="http://schemas.microsoft.com/office/drawing/2014/main" id="{EF532A0C-D3F6-4F38-BFBB-431F952048AD}"/>
                </a:ext>
              </a:extLst>
            </p:cNvPr>
            <p:cNvSpPr>
              <a:spLocks/>
            </p:cNvSpPr>
            <p:nvPr/>
          </p:nvSpPr>
          <p:spPr bwMode="auto">
            <a:xfrm>
              <a:off x="6690538" y="2448900"/>
              <a:ext cx="1945891" cy="1689644"/>
            </a:xfrm>
            <a:custGeom>
              <a:avLst/>
              <a:gdLst>
                <a:gd name="T0" fmla="*/ 0 w 243"/>
                <a:gd name="T1" fmla="*/ 105 h 211"/>
                <a:gd name="T2" fmla="*/ 60 w 243"/>
                <a:gd name="T3" fmla="*/ 211 h 211"/>
                <a:gd name="T4" fmla="*/ 182 w 243"/>
                <a:gd name="T5" fmla="*/ 211 h 211"/>
                <a:gd name="T6" fmla="*/ 243 w 243"/>
                <a:gd name="T7" fmla="*/ 105 h 211"/>
                <a:gd name="T8" fmla="*/ 182 w 243"/>
                <a:gd name="T9" fmla="*/ 0 h 211"/>
                <a:gd name="T10" fmla="*/ 60 w 243"/>
                <a:gd name="T11" fmla="*/ 0 h 211"/>
                <a:gd name="T12" fmla="*/ 0 w 243"/>
                <a:gd name="T13" fmla="*/ 105 h 211"/>
                <a:gd name="T14" fmla="*/ 0 w 243"/>
                <a:gd name="T15" fmla="*/ 105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05"/>
                  </a:moveTo>
                  <a:lnTo>
                    <a:pt x="60" y="211"/>
                  </a:lnTo>
                  <a:lnTo>
                    <a:pt x="182" y="211"/>
                  </a:lnTo>
                  <a:lnTo>
                    <a:pt x="243" y="105"/>
                  </a:lnTo>
                  <a:lnTo>
                    <a:pt x="182" y="0"/>
                  </a:lnTo>
                  <a:lnTo>
                    <a:pt x="60" y="0"/>
                  </a:lnTo>
                  <a:lnTo>
                    <a:pt x="0" y="105"/>
                  </a:lnTo>
                  <a:lnTo>
                    <a:pt x="0" y="1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j-lt"/>
              </a:endParaRPr>
            </a:p>
          </p:txBody>
        </p:sp>
        <p:sp>
          <p:nvSpPr>
            <p:cNvPr id="67" name="Freeform 4497">
              <a:extLst>
                <a:ext uri="{FF2B5EF4-FFF2-40B4-BE49-F238E27FC236}">
                  <a16:creationId xmlns:a16="http://schemas.microsoft.com/office/drawing/2014/main" id="{AE845D31-9BF6-44B3-B883-A4BA9F1F61C4}"/>
                </a:ext>
              </a:extLst>
            </p:cNvPr>
            <p:cNvSpPr>
              <a:spLocks/>
            </p:cNvSpPr>
            <p:nvPr/>
          </p:nvSpPr>
          <p:spPr bwMode="auto">
            <a:xfrm>
              <a:off x="7303998" y="3017455"/>
              <a:ext cx="733614" cy="552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defTabSz="914400"/>
              <a:r>
                <a:rPr lang="en-US" sz="1600" b="1" dirty="0">
                  <a:solidFill>
                    <a:prstClr val="black"/>
                  </a:solidFill>
                  <a:latin typeface="+mj-lt"/>
                </a:rPr>
                <a:t>10</a:t>
              </a:r>
            </a:p>
          </p:txBody>
        </p:sp>
        <p:sp>
          <p:nvSpPr>
            <p:cNvPr id="72" name="Freeform 4792">
              <a:extLst>
                <a:ext uri="{FF2B5EF4-FFF2-40B4-BE49-F238E27FC236}">
                  <a16:creationId xmlns:a16="http://schemas.microsoft.com/office/drawing/2014/main" id="{912BA709-A0F7-4102-8F45-7DB2263C130C}"/>
                </a:ext>
              </a:extLst>
            </p:cNvPr>
            <p:cNvSpPr>
              <a:spLocks noEditPoints="1"/>
            </p:cNvSpPr>
            <p:nvPr/>
          </p:nvSpPr>
          <p:spPr bwMode="auto">
            <a:xfrm>
              <a:off x="6802646" y="2544994"/>
              <a:ext cx="1721674" cy="1489447"/>
            </a:xfrm>
            <a:custGeom>
              <a:avLst/>
              <a:gdLst>
                <a:gd name="T0" fmla="*/ 0 w 4295"/>
                <a:gd name="T1" fmla="*/ 1860 h 3720"/>
                <a:gd name="T2" fmla="*/ 1074 w 4295"/>
                <a:gd name="T3" fmla="*/ 0 h 3720"/>
                <a:gd name="T4" fmla="*/ 3222 w 4295"/>
                <a:gd name="T5" fmla="*/ 0 h 3720"/>
                <a:gd name="T6" fmla="*/ 4295 w 4295"/>
                <a:gd name="T7" fmla="*/ 1860 h 3720"/>
                <a:gd name="T8" fmla="*/ 3222 w 4295"/>
                <a:gd name="T9" fmla="*/ 3720 h 3720"/>
                <a:gd name="T10" fmla="*/ 1074 w 4295"/>
                <a:gd name="T11" fmla="*/ 3720 h 3720"/>
                <a:gd name="T12" fmla="*/ 0 w 4295"/>
                <a:gd name="T13" fmla="*/ 1860 h 3720"/>
                <a:gd name="T14" fmla="*/ 0 w 4295"/>
                <a:gd name="T15" fmla="*/ 1860 h 3720"/>
                <a:gd name="T16" fmla="*/ 38 w 4295"/>
                <a:gd name="T17" fmla="*/ 1860 h 3720"/>
                <a:gd name="T18" fmla="*/ 1092 w 4295"/>
                <a:gd name="T19" fmla="*/ 3687 h 3720"/>
                <a:gd name="T20" fmla="*/ 3203 w 4295"/>
                <a:gd name="T21" fmla="*/ 3687 h 3720"/>
                <a:gd name="T22" fmla="*/ 4257 w 4295"/>
                <a:gd name="T23" fmla="*/ 1860 h 3720"/>
                <a:gd name="T24" fmla="*/ 3203 w 4295"/>
                <a:gd name="T25" fmla="*/ 33 h 3720"/>
                <a:gd name="T26" fmla="*/ 1092 w 4295"/>
                <a:gd name="T27" fmla="*/ 33 h 3720"/>
                <a:gd name="T28" fmla="*/ 38 w 4295"/>
                <a:gd name="T29" fmla="*/ 1860 h 3720"/>
                <a:gd name="T30" fmla="*/ 38 w 4295"/>
                <a:gd name="T31" fmla="*/ 1860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5" h="3720">
                  <a:moveTo>
                    <a:pt x="0" y="1860"/>
                  </a:moveTo>
                  <a:lnTo>
                    <a:pt x="1074" y="0"/>
                  </a:lnTo>
                  <a:lnTo>
                    <a:pt x="3222" y="0"/>
                  </a:lnTo>
                  <a:lnTo>
                    <a:pt x="4295" y="1860"/>
                  </a:lnTo>
                  <a:lnTo>
                    <a:pt x="3222" y="3720"/>
                  </a:lnTo>
                  <a:lnTo>
                    <a:pt x="1074" y="3720"/>
                  </a:lnTo>
                  <a:lnTo>
                    <a:pt x="0" y="1860"/>
                  </a:lnTo>
                  <a:lnTo>
                    <a:pt x="0" y="1860"/>
                  </a:lnTo>
                  <a:close/>
                  <a:moveTo>
                    <a:pt x="38" y="1860"/>
                  </a:moveTo>
                  <a:lnTo>
                    <a:pt x="1092" y="3687"/>
                  </a:lnTo>
                  <a:lnTo>
                    <a:pt x="3203" y="3687"/>
                  </a:lnTo>
                  <a:lnTo>
                    <a:pt x="4257" y="1860"/>
                  </a:lnTo>
                  <a:lnTo>
                    <a:pt x="3203" y="33"/>
                  </a:lnTo>
                  <a:lnTo>
                    <a:pt x="1092" y="33"/>
                  </a:lnTo>
                  <a:lnTo>
                    <a:pt x="38" y="1860"/>
                  </a:lnTo>
                  <a:lnTo>
                    <a:pt x="38" y="18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mj-lt"/>
              </a:endParaRPr>
            </a:p>
          </p:txBody>
        </p:sp>
      </p:grpSp>
      <p:sp>
        <p:nvSpPr>
          <p:cNvPr id="83" name="Rectangle 82">
            <a:extLst>
              <a:ext uri="{FF2B5EF4-FFF2-40B4-BE49-F238E27FC236}">
                <a16:creationId xmlns:a16="http://schemas.microsoft.com/office/drawing/2014/main" id="{73661A3F-2455-4CC6-815D-9C80C18488E8}"/>
              </a:ext>
            </a:extLst>
          </p:cNvPr>
          <p:cNvSpPr/>
          <p:nvPr/>
        </p:nvSpPr>
        <p:spPr>
          <a:xfrm>
            <a:off x="1531621" y="1460688"/>
            <a:ext cx="2920874" cy="916812"/>
          </a:xfrm>
          <a:prstGeom prst="rect">
            <a:avLst/>
          </a:prstGeom>
          <a:solidFill>
            <a:schemeClr val="bg1"/>
          </a:solidFill>
          <a:ln w="28575">
            <a:solidFill>
              <a:srgbClr val="DF863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r>
              <a:rPr lang="en-US" sz="1400" dirty="0">
                <a:solidFill>
                  <a:srgbClr val="404040"/>
                </a:solidFill>
                <a:latin typeface="Trebuchet MS" panose="020B0603020202020204" pitchFamily="34" charset="0"/>
              </a:rPr>
              <a:t>Segregate the value of inward supplies subject to RCM for </a:t>
            </a:r>
            <a:r>
              <a:rPr lang="en-US" sz="1400" dirty="0">
                <a:solidFill>
                  <a:schemeClr val="accent3"/>
                </a:solidFill>
                <a:latin typeface="Trebuchet MS" panose="020B0603020202020204" pitchFamily="34" charset="0"/>
              </a:rPr>
              <a:t>unregistered/ notified supplies</a:t>
            </a:r>
            <a:r>
              <a:rPr lang="en-US" sz="1400" dirty="0">
                <a:solidFill>
                  <a:srgbClr val="404040"/>
                </a:solidFill>
                <a:latin typeface="Trebuchet MS" panose="020B0603020202020204" pitchFamily="34" charset="0"/>
              </a:rPr>
              <a:t>? Pre and post Oct 13,2017</a:t>
            </a:r>
          </a:p>
        </p:txBody>
      </p:sp>
      <p:sp>
        <p:nvSpPr>
          <p:cNvPr id="84" name="Rectangle 83">
            <a:extLst>
              <a:ext uri="{FF2B5EF4-FFF2-40B4-BE49-F238E27FC236}">
                <a16:creationId xmlns:a16="http://schemas.microsoft.com/office/drawing/2014/main" id="{AF00B095-75B0-4615-8D7C-36A3D25135CF}"/>
              </a:ext>
            </a:extLst>
          </p:cNvPr>
          <p:cNvSpPr/>
          <p:nvPr/>
        </p:nvSpPr>
        <p:spPr>
          <a:xfrm>
            <a:off x="355601" y="4871123"/>
            <a:ext cx="2435814" cy="1160734"/>
          </a:xfrm>
          <a:prstGeom prst="rect">
            <a:avLst/>
          </a:prstGeom>
          <a:solidFill>
            <a:schemeClr val="bg1"/>
          </a:solidFill>
          <a:ln w="285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lgn="just"/>
            <a:r>
              <a:rPr lang="en-US" sz="1400" dirty="0">
                <a:solidFill>
                  <a:schemeClr val="accent3"/>
                </a:solidFill>
                <a:latin typeface="Trebuchet MS" panose="020B0603020202020204" pitchFamily="34" charset="0"/>
              </a:rPr>
              <a:t>Wrong adjustment of advances </a:t>
            </a:r>
            <a:r>
              <a:rPr lang="en-US" sz="1400" dirty="0">
                <a:solidFill>
                  <a:srgbClr val="404040"/>
                </a:solidFill>
                <a:latin typeface="Trebuchet MS" panose="020B0603020202020204" pitchFamily="34" charset="0"/>
              </a:rPr>
              <a:t>and potential additional liability and disclosures</a:t>
            </a:r>
          </a:p>
        </p:txBody>
      </p:sp>
      <p:sp>
        <p:nvSpPr>
          <p:cNvPr id="86" name="Rectangle 85">
            <a:extLst>
              <a:ext uri="{FF2B5EF4-FFF2-40B4-BE49-F238E27FC236}">
                <a16:creationId xmlns:a16="http://schemas.microsoft.com/office/drawing/2014/main" id="{1D155A26-5F41-431C-8F7F-C66B360890A0}"/>
              </a:ext>
            </a:extLst>
          </p:cNvPr>
          <p:cNvSpPr/>
          <p:nvPr/>
        </p:nvSpPr>
        <p:spPr>
          <a:xfrm>
            <a:off x="4839939" y="1466502"/>
            <a:ext cx="2325125" cy="923994"/>
          </a:xfrm>
          <a:prstGeom prst="rect">
            <a:avLst/>
          </a:prstGeom>
          <a:solidFill>
            <a:schemeClr val="bg1"/>
          </a:solidFill>
          <a:ln w="28575">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r>
              <a:rPr lang="en-US" sz="1400" dirty="0">
                <a:solidFill>
                  <a:srgbClr val="404040"/>
                </a:solidFill>
                <a:latin typeface="Trebuchet MS" panose="020B0603020202020204" pitchFamily="34" charset="0"/>
              </a:rPr>
              <a:t>ITC availed post March 2018 in April 2018 to March 2019 and </a:t>
            </a:r>
            <a:r>
              <a:rPr lang="en-US" sz="1400" dirty="0">
                <a:solidFill>
                  <a:schemeClr val="accent3"/>
                </a:solidFill>
                <a:latin typeface="Trebuchet MS" panose="020B0603020202020204" pitchFamily="34" charset="0"/>
              </a:rPr>
              <a:t>possible solutions for omission</a:t>
            </a:r>
            <a:r>
              <a:rPr lang="en-US" sz="1400" dirty="0">
                <a:solidFill>
                  <a:srgbClr val="404040"/>
                </a:solidFill>
                <a:latin typeface="Trebuchet MS" panose="020B0603020202020204" pitchFamily="34" charset="0"/>
              </a:rPr>
              <a:t>, if any</a:t>
            </a:r>
          </a:p>
        </p:txBody>
      </p:sp>
      <p:sp>
        <p:nvSpPr>
          <p:cNvPr id="87" name="Rectangle 86">
            <a:extLst>
              <a:ext uri="{FF2B5EF4-FFF2-40B4-BE49-F238E27FC236}">
                <a16:creationId xmlns:a16="http://schemas.microsoft.com/office/drawing/2014/main" id="{4F819AFC-DD64-4BE7-AD00-4BD4F26FB2DF}"/>
              </a:ext>
            </a:extLst>
          </p:cNvPr>
          <p:cNvSpPr/>
          <p:nvPr/>
        </p:nvSpPr>
        <p:spPr>
          <a:xfrm>
            <a:off x="6232469" y="4871123"/>
            <a:ext cx="2790046" cy="1160734"/>
          </a:xfrm>
          <a:prstGeom prst="rect">
            <a:avLst/>
          </a:prstGeom>
          <a:solidFill>
            <a:schemeClr val="bg1"/>
          </a:solidFill>
          <a:ln w="28575">
            <a:solidFill>
              <a:srgbClr val="218F8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285750" lvl="0" indent="-285750">
              <a:buFont typeface="Arial" panose="020B0604020202020204" pitchFamily="34" charset="0"/>
              <a:buChar char="•"/>
            </a:pPr>
            <a:r>
              <a:rPr lang="en-US" sz="1400" dirty="0">
                <a:solidFill>
                  <a:schemeClr val="accent3"/>
                </a:solidFill>
                <a:latin typeface="Trebuchet MS" panose="020B0603020202020204" pitchFamily="34" charset="0"/>
              </a:rPr>
              <a:t>Ineligible ITC </a:t>
            </a:r>
            <a:r>
              <a:rPr lang="en-US" sz="1400" dirty="0">
                <a:solidFill>
                  <a:srgbClr val="404040"/>
                </a:solidFill>
                <a:latin typeface="Trebuchet MS" panose="020B0603020202020204" pitchFamily="34" charset="0"/>
              </a:rPr>
              <a:t>not shown GSTR 3B</a:t>
            </a:r>
          </a:p>
          <a:p>
            <a:pPr marL="285750" lvl="0" indent="-285750">
              <a:buFont typeface="Arial" panose="020B0604020202020204" pitchFamily="34" charset="0"/>
              <a:buChar char="•"/>
            </a:pPr>
            <a:r>
              <a:rPr lang="en-US" sz="1400" dirty="0">
                <a:solidFill>
                  <a:srgbClr val="404040"/>
                </a:solidFill>
                <a:latin typeface="Trebuchet MS" panose="020B0603020202020204" pitchFamily="34" charset="0"/>
              </a:rPr>
              <a:t>Tran I and II- </a:t>
            </a:r>
            <a:r>
              <a:rPr lang="en-US" dirty="0"/>
              <a:t>f </a:t>
            </a:r>
            <a:r>
              <a:rPr lang="en-US" sz="1400" dirty="0">
                <a:solidFill>
                  <a:srgbClr val="404040"/>
                </a:solidFill>
                <a:latin typeface="Trebuchet MS" panose="020B0603020202020204" pitchFamily="34" charset="0"/>
              </a:rPr>
              <a:t>any credit is </a:t>
            </a:r>
            <a:r>
              <a:rPr lang="en-US" sz="1400" dirty="0">
                <a:solidFill>
                  <a:schemeClr val="accent3"/>
                </a:solidFill>
                <a:latin typeface="Trebuchet MS" panose="020B0603020202020204" pitchFamily="34" charset="0"/>
              </a:rPr>
              <a:t>denied by department</a:t>
            </a:r>
            <a:r>
              <a:rPr lang="en-US" sz="1400" dirty="0">
                <a:solidFill>
                  <a:srgbClr val="404040"/>
                </a:solidFill>
                <a:latin typeface="Trebuchet MS" panose="020B0603020202020204" pitchFamily="34" charset="0"/>
              </a:rPr>
              <a:t>, should it be net off or gross?</a:t>
            </a:r>
          </a:p>
        </p:txBody>
      </p:sp>
      <p:cxnSp>
        <p:nvCxnSpPr>
          <p:cNvPr id="92" name="Straight Connector 91">
            <a:extLst>
              <a:ext uri="{FF2B5EF4-FFF2-40B4-BE49-F238E27FC236}">
                <a16:creationId xmlns:a16="http://schemas.microsoft.com/office/drawing/2014/main" id="{13BCEE28-E714-4456-98A9-0B4B7DF0EEE9}"/>
              </a:ext>
            </a:extLst>
          </p:cNvPr>
          <p:cNvCxnSpPr/>
          <p:nvPr/>
        </p:nvCxnSpPr>
        <p:spPr>
          <a:xfrm flipH="1">
            <a:off x="6002502" y="2364298"/>
            <a:ext cx="1" cy="957452"/>
          </a:xfrm>
          <a:prstGeom prst="line">
            <a:avLst/>
          </a:prstGeom>
          <a:ln w="6350">
            <a:solidFill>
              <a:srgbClr val="98002E"/>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DA379BB-1F81-4CFB-9EB4-685992BEB0E8}"/>
              </a:ext>
            </a:extLst>
          </p:cNvPr>
          <p:cNvCxnSpPr/>
          <p:nvPr/>
        </p:nvCxnSpPr>
        <p:spPr>
          <a:xfrm flipH="1">
            <a:off x="7552734" y="3916967"/>
            <a:ext cx="1" cy="957452"/>
          </a:xfrm>
          <a:prstGeom prst="line">
            <a:avLst/>
          </a:prstGeom>
          <a:ln w="6350">
            <a:solidFill>
              <a:srgbClr val="218F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54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316EB-8599-415B-B87B-540579C78DC0}"/>
              </a:ext>
            </a:extLst>
          </p:cNvPr>
          <p:cNvSpPr>
            <a:spLocks noGrp="1"/>
          </p:cNvSpPr>
          <p:nvPr>
            <p:ph type="title"/>
          </p:nvPr>
        </p:nvSpPr>
        <p:spPr>
          <a:xfrm>
            <a:off x="323851" y="752475"/>
            <a:ext cx="8464549" cy="320088"/>
          </a:xfrm>
        </p:spPr>
        <p:txBody>
          <a:bodyPr/>
          <a:lstStyle/>
          <a:p>
            <a:r>
              <a:rPr lang="en-IN" dirty="0"/>
              <a:t>CONTENT</a:t>
            </a:r>
          </a:p>
        </p:txBody>
      </p:sp>
      <p:graphicFrame>
        <p:nvGraphicFramePr>
          <p:cNvPr id="48" name="Diagram 47">
            <a:extLst>
              <a:ext uri="{FF2B5EF4-FFF2-40B4-BE49-F238E27FC236}">
                <a16:creationId xmlns:a16="http://schemas.microsoft.com/office/drawing/2014/main" id="{3A80196A-FF2E-43AF-974C-8B654DEE2022}"/>
              </a:ext>
            </a:extLst>
          </p:cNvPr>
          <p:cNvGraphicFramePr/>
          <p:nvPr>
            <p:extLst>
              <p:ext uri="{D42A27DB-BD31-4B8C-83A1-F6EECF244321}">
                <p14:modId xmlns:p14="http://schemas.microsoft.com/office/powerpoint/2010/main" val="4190615254"/>
              </p:ext>
            </p:extLst>
          </p:nvPr>
        </p:nvGraphicFramePr>
        <p:xfrm>
          <a:off x="327233" y="1424708"/>
          <a:ext cx="8461167" cy="462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Coins">
            <a:extLst>
              <a:ext uri="{FF2B5EF4-FFF2-40B4-BE49-F238E27FC236}">
                <a16:creationId xmlns:a16="http://schemas.microsoft.com/office/drawing/2014/main" id="{2D6062C7-ED40-4757-8885-BBA667E159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842" y="1837376"/>
            <a:ext cx="584201" cy="584201"/>
          </a:xfrm>
          <a:prstGeom prst="rect">
            <a:avLst/>
          </a:prstGeom>
        </p:spPr>
      </p:pic>
      <p:pic>
        <p:nvPicPr>
          <p:cNvPr id="12" name="Graphic 11" descr="Checklist">
            <a:extLst>
              <a:ext uri="{FF2B5EF4-FFF2-40B4-BE49-F238E27FC236}">
                <a16:creationId xmlns:a16="http://schemas.microsoft.com/office/drawing/2014/main" id="{19AE2123-9209-41FC-9B08-98CC372770B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7783" y="2887205"/>
            <a:ext cx="584201" cy="584201"/>
          </a:xfrm>
          <a:prstGeom prst="rect">
            <a:avLst/>
          </a:prstGeom>
        </p:spPr>
      </p:pic>
      <p:pic>
        <p:nvPicPr>
          <p:cNvPr id="16" name="Graphic 15" descr="Contract">
            <a:extLst>
              <a:ext uri="{FF2B5EF4-FFF2-40B4-BE49-F238E27FC236}">
                <a16:creationId xmlns:a16="http://schemas.microsoft.com/office/drawing/2014/main" id="{22E4CA1C-8840-4618-91AA-E9281BD013C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7782" y="3969221"/>
            <a:ext cx="584201" cy="584201"/>
          </a:xfrm>
          <a:prstGeom prst="rect">
            <a:avLst/>
          </a:prstGeom>
        </p:spPr>
      </p:pic>
      <p:pic>
        <p:nvPicPr>
          <p:cNvPr id="18" name="Graphic 17" descr="Open Folder">
            <a:extLst>
              <a:ext uri="{FF2B5EF4-FFF2-40B4-BE49-F238E27FC236}">
                <a16:creationId xmlns:a16="http://schemas.microsoft.com/office/drawing/2014/main" id="{5AEAF1B6-820B-4B3A-A1A5-B68F8F6A5D2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0847" y="5037893"/>
            <a:ext cx="584201" cy="584201"/>
          </a:xfrm>
          <a:prstGeom prst="rect">
            <a:avLst/>
          </a:prstGeom>
        </p:spPr>
      </p:pic>
    </p:spTree>
    <p:extLst>
      <p:ext uri="{BB962C8B-B14F-4D97-AF65-F5344CB8AC3E}">
        <p14:creationId xmlns:p14="http://schemas.microsoft.com/office/powerpoint/2010/main" val="39618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9CF3-79F1-4F08-A80B-3593591F2615}"/>
              </a:ext>
            </a:extLst>
          </p:cNvPr>
          <p:cNvSpPr>
            <a:spLocks noGrp="1"/>
          </p:cNvSpPr>
          <p:nvPr>
            <p:ph type="title"/>
          </p:nvPr>
        </p:nvSpPr>
        <p:spPr>
          <a:xfrm>
            <a:off x="323851" y="752475"/>
            <a:ext cx="8464549" cy="320088"/>
          </a:xfrm>
        </p:spPr>
        <p:txBody>
          <a:bodyPr/>
          <a:lstStyle/>
          <a:p>
            <a:r>
              <a:rPr lang="en-US" dirty="0"/>
              <a:t>Issues in GST annual return</a:t>
            </a:r>
            <a:endParaRPr lang="en-IN" dirty="0"/>
          </a:p>
        </p:txBody>
      </p:sp>
      <p:grpSp>
        <p:nvGrpSpPr>
          <p:cNvPr id="24" name="Group 23">
            <a:extLst>
              <a:ext uri="{FF2B5EF4-FFF2-40B4-BE49-F238E27FC236}">
                <a16:creationId xmlns:a16="http://schemas.microsoft.com/office/drawing/2014/main" id="{B870597F-A92F-440C-8B12-54966A65F34F}"/>
              </a:ext>
            </a:extLst>
          </p:cNvPr>
          <p:cNvGrpSpPr/>
          <p:nvPr/>
        </p:nvGrpSpPr>
        <p:grpSpPr>
          <a:xfrm>
            <a:off x="313304" y="1562924"/>
            <a:ext cx="2742501" cy="1716381"/>
            <a:chOff x="313304" y="1839955"/>
            <a:chExt cx="2742501" cy="1432683"/>
          </a:xfrm>
        </p:grpSpPr>
        <p:sp>
          <p:nvSpPr>
            <p:cNvPr id="7" name="Freeform: Shape 6">
              <a:extLst>
                <a:ext uri="{FF2B5EF4-FFF2-40B4-BE49-F238E27FC236}">
                  <a16:creationId xmlns:a16="http://schemas.microsoft.com/office/drawing/2014/main" id="{574CB1D5-021E-4416-A2FE-9E534A22BC5B}"/>
                </a:ext>
              </a:extLst>
            </p:cNvPr>
            <p:cNvSpPr/>
            <p:nvPr/>
          </p:nvSpPr>
          <p:spPr>
            <a:xfrm>
              <a:off x="313304" y="1839955"/>
              <a:ext cx="2742501" cy="269868"/>
            </a:xfrm>
            <a:custGeom>
              <a:avLst/>
              <a:gdLst>
                <a:gd name="connsiteX0" fmla="*/ 0 w 1520973"/>
                <a:gd name="connsiteY0" fmla="*/ 0 h 608389"/>
                <a:gd name="connsiteX1" fmla="*/ 1520973 w 1520973"/>
                <a:gd name="connsiteY1" fmla="*/ 0 h 608389"/>
                <a:gd name="connsiteX2" fmla="*/ 1520973 w 1520973"/>
                <a:gd name="connsiteY2" fmla="*/ 608389 h 608389"/>
                <a:gd name="connsiteX3" fmla="*/ 0 w 1520973"/>
                <a:gd name="connsiteY3" fmla="*/ 608389 h 608389"/>
                <a:gd name="connsiteX4" fmla="*/ 0 w 1520973"/>
                <a:gd name="connsiteY4" fmla="*/ 0 h 60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608389">
                  <a:moveTo>
                    <a:pt x="0" y="0"/>
                  </a:moveTo>
                  <a:lnTo>
                    <a:pt x="1520973" y="0"/>
                  </a:lnTo>
                  <a:lnTo>
                    <a:pt x="1520973" y="608389"/>
                  </a:lnTo>
                  <a:lnTo>
                    <a:pt x="0" y="608389"/>
                  </a:lnTo>
                  <a:lnTo>
                    <a:pt x="0" y="0"/>
                  </a:lnTo>
                  <a:close/>
                </a:path>
              </a:pathLst>
            </a:custGeom>
            <a:solidFill>
              <a:schemeClr val="accent1"/>
            </a:solidFill>
            <a:ln>
              <a:noFill/>
            </a:ln>
          </p:spPr>
          <p:style>
            <a:lnRef idx="2">
              <a:scrgbClr r="0" g="0" b="0"/>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400" kern="1200" dirty="0"/>
                <a:t>Breakup of ITC</a:t>
              </a:r>
            </a:p>
          </p:txBody>
        </p:sp>
        <p:sp>
          <p:nvSpPr>
            <p:cNvPr id="8" name="Freeform: Shape 7">
              <a:extLst>
                <a:ext uri="{FF2B5EF4-FFF2-40B4-BE49-F238E27FC236}">
                  <a16:creationId xmlns:a16="http://schemas.microsoft.com/office/drawing/2014/main" id="{DEB64B05-82B9-48FC-BAD8-DFEB476F330D}"/>
                </a:ext>
              </a:extLst>
            </p:cNvPr>
            <p:cNvSpPr/>
            <p:nvPr/>
          </p:nvSpPr>
          <p:spPr>
            <a:xfrm>
              <a:off x="313304" y="2101970"/>
              <a:ext cx="2742501" cy="1170668"/>
            </a:xfrm>
            <a:custGeom>
              <a:avLst/>
              <a:gdLst>
                <a:gd name="connsiteX0" fmla="*/ 0 w 1520973"/>
                <a:gd name="connsiteY0" fmla="*/ 0 h 2854800"/>
                <a:gd name="connsiteX1" fmla="*/ 1520973 w 1520973"/>
                <a:gd name="connsiteY1" fmla="*/ 0 h 2854800"/>
                <a:gd name="connsiteX2" fmla="*/ 1520973 w 1520973"/>
                <a:gd name="connsiteY2" fmla="*/ 2854800 h 2854800"/>
                <a:gd name="connsiteX3" fmla="*/ 0 w 1520973"/>
                <a:gd name="connsiteY3" fmla="*/ 2854800 h 2854800"/>
                <a:gd name="connsiteX4" fmla="*/ 0 w 1520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2854800">
                  <a:moveTo>
                    <a:pt x="0" y="0"/>
                  </a:moveTo>
                  <a:lnTo>
                    <a:pt x="1520973" y="0"/>
                  </a:lnTo>
                  <a:lnTo>
                    <a:pt x="1520973" y="2854800"/>
                  </a:lnTo>
                  <a:lnTo>
                    <a:pt x="0" y="2854800"/>
                  </a:lnTo>
                  <a:lnTo>
                    <a:pt x="0" y="0"/>
                  </a:lnTo>
                  <a:close/>
                </a:path>
              </a:pathLst>
            </a:custGeom>
            <a:solidFill>
              <a:schemeClr val="bg1">
                <a:lumMod val="85000"/>
                <a:alpha val="90000"/>
              </a:schemeClr>
            </a:solidFill>
            <a:ln>
              <a:noFill/>
            </a:ln>
          </p:spPr>
          <p:style>
            <a:lnRef idx="2">
              <a:scrgbClr r="0" g="0" b="0"/>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None/>
              </a:pPr>
              <a:r>
                <a:rPr lang="en-US" sz="1400" kern="1200" dirty="0"/>
                <a:t>Break-up of ITC availed as </a:t>
              </a:r>
              <a:r>
                <a:rPr lang="en-US" sz="1400" kern="1200" dirty="0">
                  <a:solidFill>
                    <a:schemeClr val="accent3"/>
                  </a:solidFill>
                </a:rPr>
                <a:t>inputs, input services and capital goods </a:t>
              </a:r>
              <a:r>
                <a:rPr lang="en-US" sz="1400" kern="1200" dirty="0"/>
                <a:t>would be required. This would be an onerous task since there was no such requirement in GSTR 3B.</a:t>
              </a:r>
              <a:endParaRPr lang="en-IN" sz="1400" kern="1200" dirty="0"/>
            </a:p>
          </p:txBody>
        </p:sp>
      </p:grpSp>
      <p:grpSp>
        <p:nvGrpSpPr>
          <p:cNvPr id="25" name="Group 24">
            <a:extLst>
              <a:ext uri="{FF2B5EF4-FFF2-40B4-BE49-F238E27FC236}">
                <a16:creationId xmlns:a16="http://schemas.microsoft.com/office/drawing/2014/main" id="{BEABBB25-8429-4AB6-9E69-35E2B27CB8D4}"/>
              </a:ext>
            </a:extLst>
          </p:cNvPr>
          <p:cNvGrpSpPr/>
          <p:nvPr/>
        </p:nvGrpSpPr>
        <p:grpSpPr>
          <a:xfrm>
            <a:off x="3186583" y="1562924"/>
            <a:ext cx="2742501" cy="1716381"/>
            <a:chOff x="3186583" y="1854468"/>
            <a:chExt cx="2742501" cy="1432683"/>
          </a:xfrm>
        </p:grpSpPr>
        <p:sp>
          <p:nvSpPr>
            <p:cNvPr id="9" name="Freeform: Shape 8">
              <a:extLst>
                <a:ext uri="{FF2B5EF4-FFF2-40B4-BE49-F238E27FC236}">
                  <a16:creationId xmlns:a16="http://schemas.microsoft.com/office/drawing/2014/main" id="{94B7D763-AACD-4AA9-9CF2-F978558ECCAB}"/>
                </a:ext>
              </a:extLst>
            </p:cNvPr>
            <p:cNvSpPr/>
            <p:nvPr/>
          </p:nvSpPr>
          <p:spPr>
            <a:xfrm>
              <a:off x="3186583" y="1854468"/>
              <a:ext cx="2742501" cy="269868"/>
            </a:xfrm>
            <a:custGeom>
              <a:avLst/>
              <a:gdLst>
                <a:gd name="connsiteX0" fmla="*/ 0 w 1520973"/>
                <a:gd name="connsiteY0" fmla="*/ 0 h 608389"/>
                <a:gd name="connsiteX1" fmla="*/ 1520973 w 1520973"/>
                <a:gd name="connsiteY1" fmla="*/ 0 h 608389"/>
                <a:gd name="connsiteX2" fmla="*/ 1520973 w 1520973"/>
                <a:gd name="connsiteY2" fmla="*/ 608389 h 608389"/>
                <a:gd name="connsiteX3" fmla="*/ 0 w 1520973"/>
                <a:gd name="connsiteY3" fmla="*/ 608389 h 608389"/>
                <a:gd name="connsiteX4" fmla="*/ 0 w 1520973"/>
                <a:gd name="connsiteY4" fmla="*/ 0 h 60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608389">
                  <a:moveTo>
                    <a:pt x="0" y="0"/>
                  </a:moveTo>
                  <a:lnTo>
                    <a:pt x="1520973" y="0"/>
                  </a:lnTo>
                  <a:lnTo>
                    <a:pt x="1520973" y="608389"/>
                  </a:lnTo>
                  <a:lnTo>
                    <a:pt x="0" y="608389"/>
                  </a:lnTo>
                  <a:lnTo>
                    <a:pt x="0" y="0"/>
                  </a:lnTo>
                  <a:close/>
                </a:path>
              </a:pathLst>
            </a:custGeom>
            <a:solidFill>
              <a:srgbClr val="404040"/>
            </a:solidFill>
            <a:ln>
              <a:noFill/>
            </a:ln>
          </p:spPr>
          <p:style>
            <a:lnRef idx="2">
              <a:scrgbClr r="0" g="0" b="0"/>
            </a:lnRef>
            <a:fillRef idx="1">
              <a:scrgbClr r="0" g="0" b="0"/>
            </a:fillRef>
            <a:effectRef idx="0">
              <a:schemeClr val="accent3">
                <a:shade val="80000"/>
                <a:hueOff val="175503"/>
                <a:satOff val="-18846"/>
                <a:lumOff val="9922"/>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400" kern="1200" dirty="0"/>
                <a:t>ITC Lapse</a:t>
              </a:r>
            </a:p>
          </p:txBody>
        </p:sp>
        <p:sp>
          <p:nvSpPr>
            <p:cNvPr id="10" name="Freeform: Shape 9">
              <a:extLst>
                <a:ext uri="{FF2B5EF4-FFF2-40B4-BE49-F238E27FC236}">
                  <a16:creationId xmlns:a16="http://schemas.microsoft.com/office/drawing/2014/main" id="{6EB946DB-CA6C-481F-8727-310341FC7717}"/>
                </a:ext>
              </a:extLst>
            </p:cNvPr>
            <p:cNvSpPr/>
            <p:nvPr/>
          </p:nvSpPr>
          <p:spPr>
            <a:xfrm>
              <a:off x="3186583" y="2116483"/>
              <a:ext cx="2742501" cy="1170668"/>
            </a:xfrm>
            <a:custGeom>
              <a:avLst/>
              <a:gdLst>
                <a:gd name="connsiteX0" fmla="*/ 0 w 1520973"/>
                <a:gd name="connsiteY0" fmla="*/ 0 h 2854800"/>
                <a:gd name="connsiteX1" fmla="*/ 1520973 w 1520973"/>
                <a:gd name="connsiteY1" fmla="*/ 0 h 2854800"/>
                <a:gd name="connsiteX2" fmla="*/ 1520973 w 1520973"/>
                <a:gd name="connsiteY2" fmla="*/ 2854800 h 2854800"/>
                <a:gd name="connsiteX3" fmla="*/ 0 w 1520973"/>
                <a:gd name="connsiteY3" fmla="*/ 2854800 h 2854800"/>
                <a:gd name="connsiteX4" fmla="*/ 0 w 1520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2854800">
                  <a:moveTo>
                    <a:pt x="0" y="0"/>
                  </a:moveTo>
                  <a:lnTo>
                    <a:pt x="1520973" y="0"/>
                  </a:lnTo>
                  <a:lnTo>
                    <a:pt x="1520973" y="2854800"/>
                  </a:lnTo>
                  <a:lnTo>
                    <a:pt x="0" y="2854800"/>
                  </a:lnTo>
                  <a:lnTo>
                    <a:pt x="0" y="0"/>
                  </a:lnTo>
                  <a:close/>
                </a:path>
              </a:pathLst>
            </a:custGeom>
            <a:solidFill>
              <a:schemeClr val="bg1">
                <a:lumMod val="85000"/>
                <a:alpha val="90000"/>
              </a:schemeClr>
            </a:solidFill>
            <a:ln>
              <a:noFill/>
            </a:ln>
          </p:spPr>
          <p:style>
            <a:lnRef idx="2">
              <a:scrgbClr r="0" g="0" b="0"/>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285750" lvl="1" indent="-285750" algn="l" defTabSz="533400">
                <a:lnSpc>
                  <a:spcPct val="90000"/>
                </a:lnSpc>
                <a:spcBef>
                  <a:spcPct val="0"/>
                </a:spcBef>
                <a:spcAft>
                  <a:spcPct val="15000"/>
                </a:spcAft>
                <a:buFont typeface="Arial" panose="020B0604020202020204" pitchFamily="34" charset="0"/>
                <a:buChar char="•"/>
              </a:pPr>
              <a:r>
                <a:rPr lang="en-IN" sz="1400" kern="1200" dirty="0">
                  <a:solidFill>
                    <a:schemeClr val="accent3"/>
                  </a:solidFill>
                </a:rPr>
                <a:t>ITC lapsed </a:t>
              </a:r>
              <a:r>
                <a:rPr lang="en-IN" sz="1400" kern="1200" dirty="0"/>
                <a:t>in the FY on account of the difference in </a:t>
              </a:r>
              <a:r>
                <a:rPr lang="en-IN" sz="1400" kern="1200" dirty="0">
                  <a:solidFill>
                    <a:schemeClr val="accent3"/>
                  </a:solidFill>
                </a:rPr>
                <a:t>ITC available as per GSTR 2A  and ITC actually availed</a:t>
              </a:r>
              <a:r>
                <a:rPr lang="en-IN" sz="1400" kern="1200" dirty="0"/>
                <a:t>. </a:t>
              </a:r>
            </a:p>
            <a:p>
              <a:pPr marL="285750" lvl="1" indent="-285750" algn="l" defTabSz="533400">
                <a:lnSpc>
                  <a:spcPct val="90000"/>
                </a:lnSpc>
                <a:spcBef>
                  <a:spcPct val="0"/>
                </a:spcBef>
                <a:spcAft>
                  <a:spcPct val="15000"/>
                </a:spcAft>
                <a:buFont typeface="Arial" panose="020B0604020202020204" pitchFamily="34" charset="0"/>
                <a:buChar char="•"/>
              </a:pPr>
              <a:r>
                <a:rPr lang="en-IN" sz="1400" dirty="0"/>
                <a:t>Classification- </a:t>
              </a:r>
              <a:r>
                <a:rPr lang="en-IN" sz="1400" dirty="0">
                  <a:solidFill>
                    <a:schemeClr val="accent3"/>
                  </a:solidFill>
                </a:rPr>
                <a:t>Eligible and Ineligible</a:t>
              </a:r>
            </a:p>
          </p:txBody>
        </p:sp>
      </p:grpSp>
      <p:grpSp>
        <p:nvGrpSpPr>
          <p:cNvPr id="26" name="Group 25">
            <a:extLst>
              <a:ext uri="{FF2B5EF4-FFF2-40B4-BE49-F238E27FC236}">
                <a16:creationId xmlns:a16="http://schemas.microsoft.com/office/drawing/2014/main" id="{204950F5-563D-42C6-B434-919E19FC74FC}"/>
              </a:ext>
            </a:extLst>
          </p:cNvPr>
          <p:cNvGrpSpPr/>
          <p:nvPr/>
        </p:nvGrpSpPr>
        <p:grpSpPr>
          <a:xfrm>
            <a:off x="6059861" y="1562922"/>
            <a:ext cx="2768389" cy="1721125"/>
            <a:chOff x="6059862" y="1854466"/>
            <a:chExt cx="2742501" cy="1436643"/>
          </a:xfrm>
        </p:grpSpPr>
        <p:sp>
          <p:nvSpPr>
            <p:cNvPr id="12" name="Freeform: Shape 11">
              <a:extLst>
                <a:ext uri="{FF2B5EF4-FFF2-40B4-BE49-F238E27FC236}">
                  <a16:creationId xmlns:a16="http://schemas.microsoft.com/office/drawing/2014/main" id="{469A97FE-3974-4065-A0A2-8E1163E4C129}"/>
                </a:ext>
              </a:extLst>
            </p:cNvPr>
            <p:cNvSpPr/>
            <p:nvPr/>
          </p:nvSpPr>
          <p:spPr>
            <a:xfrm>
              <a:off x="6059862" y="2098828"/>
              <a:ext cx="2742501" cy="1192281"/>
            </a:xfrm>
            <a:custGeom>
              <a:avLst/>
              <a:gdLst>
                <a:gd name="connsiteX0" fmla="*/ 0 w 1520973"/>
                <a:gd name="connsiteY0" fmla="*/ 0 h 2854800"/>
                <a:gd name="connsiteX1" fmla="*/ 1520973 w 1520973"/>
                <a:gd name="connsiteY1" fmla="*/ 0 h 2854800"/>
                <a:gd name="connsiteX2" fmla="*/ 1520973 w 1520973"/>
                <a:gd name="connsiteY2" fmla="*/ 2854800 h 2854800"/>
                <a:gd name="connsiteX3" fmla="*/ 0 w 1520973"/>
                <a:gd name="connsiteY3" fmla="*/ 2854800 h 2854800"/>
                <a:gd name="connsiteX4" fmla="*/ 0 w 1520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2854800">
                  <a:moveTo>
                    <a:pt x="0" y="0"/>
                  </a:moveTo>
                  <a:lnTo>
                    <a:pt x="1520973" y="0"/>
                  </a:lnTo>
                  <a:lnTo>
                    <a:pt x="1520973" y="2854800"/>
                  </a:lnTo>
                  <a:lnTo>
                    <a:pt x="0" y="2854800"/>
                  </a:lnTo>
                  <a:lnTo>
                    <a:pt x="0" y="0"/>
                  </a:lnTo>
                  <a:close/>
                </a:path>
              </a:pathLst>
            </a:custGeom>
            <a:solidFill>
              <a:schemeClr val="bg1">
                <a:lumMod val="85000"/>
                <a:alpha val="90000"/>
              </a:schemeClr>
            </a:solidFill>
            <a:ln>
              <a:noFill/>
            </a:ln>
          </p:spPr>
          <p:style>
            <a:lnRef idx="2">
              <a:scrgbClr r="0" g="0" b="0"/>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None/>
              </a:pPr>
              <a:r>
                <a:rPr lang="en-IN" sz="1400" kern="1200" dirty="0"/>
                <a:t>Amount of </a:t>
              </a:r>
              <a:r>
                <a:rPr lang="en-IN" sz="1400" kern="1200" dirty="0">
                  <a:solidFill>
                    <a:schemeClr val="accent3"/>
                  </a:solidFill>
                </a:rPr>
                <a:t>ITC reclaimed </a:t>
              </a:r>
              <a:r>
                <a:rPr lang="en-IN" sz="1400" kern="1200" dirty="0"/>
                <a:t>during FY needs to be </a:t>
              </a:r>
              <a:r>
                <a:rPr lang="en-IN" sz="1400" kern="1200" dirty="0">
                  <a:solidFill>
                    <a:schemeClr val="accent3"/>
                  </a:solidFill>
                </a:rPr>
                <a:t>disclosed separately</a:t>
              </a:r>
              <a:r>
                <a:rPr lang="en-IN" sz="1400" kern="1200" dirty="0"/>
                <a:t>. Identification of re-claimed credit out of credit availed in GSTR 3B would be difficult</a:t>
              </a:r>
            </a:p>
          </p:txBody>
        </p:sp>
        <p:sp>
          <p:nvSpPr>
            <p:cNvPr id="11" name="Freeform: Shape 10">
              <a:extLst>
                <a:ext uri="{FF2B5EF4-FFF2-40B4-BE49-F238E27FC236}">
                  <a16:creationId xmlns:a16="http://schemas.microsoft.com/office/drawing/2014/main" id="{0B65E886-B035-41C5-9673-6D4292AC9986}"/>
                </a:ext>
              </a:extLst>
            </p:cNvPr>
            <p:cNvSpPr/>
            <p:nvPr/>
          </p:nvSpPr>
          <p:spPr>
            <a:xfrm>
              <a:off x="6059862" y="1854466"/>
              <a:ext cx="2742501" cy="269868"/>
            </a:xfrm>
            <a:custGeom>
              <a:avLst/>
              <a:gdLst>
                <a:gd name="connsiteX0" fmla="*/ 0 w 1520973"/>
                <a:gd name="connsiteY0" fmla="*/ 0 h 608389"/>
                <a:gd name="connsiteX1" fmla="*/ 1520973 w 1520973"/>
                <a:gd name="connsiteY1" fmla="*/ 0 h 608389"/>
                <a:gd name="connsiteX2" fmla="*/ 1520973 w 1520973"/>
                <a:gd name="connsiteY2" fmla="*/ 608389 h 608389"/>
                <a:gd name="connsiteX3" fmla="*/ 0 w 1520973"/>
                <a:gd name="connsiteY3" fmla="*/ 608389 h 608389"/>
                <a:gd name="connsiteX4" fmla="*/ 0 w 1520973"/>
                <a:gd name="connsiteY4" fmla="*/ 0 h 60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608389">
                  <a:moveTo>
                    <a:pt x="0" y="0"/>
                  </a:moveTo>
                  <a:lnTo>
                    <a:pt x="1520973" y="0"/>
                  </a:lnTo>
                  <a:lnTo>
                    <a:pt x="1520973" y="608389"/>
                  </a:lnTo>
                  <a:lnTo>
                    <a:pt x="0" y="608389"/>
                  </a:lnTo>
                  <a:lnTo>
                    <a:pt x="0" y="0"/>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400" kern="1200" dirty="0">
                  <a:solidFill>
                    <a:srgbClr val="FFFFFF"/>
                  </a:solidFill>
                  <a:ea typeface="+mn-ea"/>
                  <a:cs typeface="+mn-cs"/>
                </a:rPr>
                <a:t>ITC reclaimed</a:t>
              </a:r>
            </a:p>
          </p:txBody>
        </p:sp>
      </p:grpSp>
      <p:grpSp>
        <p:nvGrpSpPr>
          <p:cNvPr id="22" name="Group 21">
            <a:extLst>
              <a:ext uri="{FF2B5EF4-FFF2-40B4-BE49-F238E27FC236}">
                <a16:creationId xmlns:a16="http://schemas.microsoft.com/office/drawing/2014/main" id="{2799F987-B281-4C06-8E78-214CC7F2ACF0}"/>
              </a:ext>
            </a:extLst>
          </p:cNvPr>
          <p:cNvGrpSpPr/>
          <p:nvPr/>
        </p:nvGrpSpPr>
        <p:grpSpPr>
          <a:xfrm>
            <a:off x="313304" y="3449123"/>
            <a:ext cx="2742501" cy="2699886"/>
            <a:chOff x="1756954" y="3600842"/>
            <a:chExt cx="2742501" cy="2024057"/>
          </a:xfrm>
        </p:grpSpPr>
        <p:sp>
          <p:nvSpPr>
            <p:cNvPr id="13" name="Freeform: Shape 12">
              <a:extLst>
                <a:ext uri="{FF2B5EF4-FFF2-40B4-BE49-F238E27FC236}">
                  <a16:creationId xmlns:a16="http://schemas.microsoft.com/office/drawing/2014/main" id="{A4823F2C-4D82-420F-8177-4528DEC80A57}"/>
                </a:ext>
              </a:extLst>
            </p:cNvPr>
            <p:cNvSpPr/>
            <p:nvPr/>
          </p:nvSpPr>
          <p:spPr>
            <a:xfrm>
              <a:off x="1756954" y="3600842"/>
              <a:ext cx="2742501" cy="269868"/>
            </a:xfrm>
            <a:custGeom>
              <a:avLst/>
              <a:gdLst>
                <a:gd name="connsiteX0" fmla="*/ 0 w 1520973"/>
                <a:gd name="connsiteY0" fmla="*/ 0 h 608389"/>
                <a:gd name="connsiteX1" fmla="*/ 1520973 w 1520973"/>
                <a:gd name="connsiteY1" fmla="*/ 0 h 608389"/>
                <a:gd name="connsiteX2" fmla="*/ 1520973 w 1520973"/>
                <a:gd name="connsiteY2" fmla="*/ 608389 h 608389"/>
                <a:gd name="connsiteX3" fmla="*/ 0 w 1520973"/>
                <a:gd name="connsiteY3" fmla="*/ 608389 h 608389"/>
                <a:gd name="connsiteX4" fmla="*/ 0 w 1520973"/>
                <a:gd name="connsiteY4" fmla="*/ 0 h 60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608389">
                  <a:moveTo>
                    <a:pt x="0" y="0"/>
                  </a:moveTo>
                  <a:lnTo>
                    <a:pt x="1520973" y="0"/>
                  </a:lnTo>
                  <a:lnTo>
                    <a:pt x="1520973" y="608389"/>
                  </a:lnTo>
                  <a:lnTo>
                    <a:pt x="0" y="608389"/>
                  </a:lnTo>
                  <a:lnTo>
                    <a:pt x="0" y="0"/>
                  </a:lnTo>
                  <a:close/>
                </a:path>
              </a:pathLst>
            </a:custGeom>
            <a:solidFill>
              <a:srgbClr val="40404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400" kern="1200" dirty="0">
                  <a:solidFill>
                    <a:srgbClr val="FFFFFF"/>
                  </a:solidFill>
                  <a:ea typeface="+mn-ea"/>
                  <a:cs typeface="+mn-cs"/>
                </a:rPr>
                <a:t>Specific disclosures</a:t>
              </a:r>
            </a:p>
          </p:txBody>
        </p:sp>
        <p:sp>
          <p:nvSpPr>
            <p:cNvPr id="14" name="Freeform: Shape 13">
              <a:extLst>
                <a:ext uri="{FF2B5EF4-FFF2-40B4-BE49-F238E27FC236}">
                  <a16:creationId xmlns:a16="http://schemas.microsoft.com/office/drawing/2014/main" id="{2142F50B-EF01-4D30-839E-346EC90E3A13}"/>
                </a:ext>
              </a:extLst>
            </p:cNvPr>
            <p:cNvSpPr/>
            <p:nvPr/>
          </p:nvSpPr>
          <p:spPr>
            <a:xfrm>
              <a:off x="1756954" y="3862857"/>
              <a:ext cx="2742501" cy="1762042"/>
            </a:xfrm>
            <a:custGeom>
              <a:avLst/>
              <a:gdLst>
                <a:gd name="connsiteX0" fmla="*/ 0 w 1520973"/>
                <a:gd name="connsiteY0" fmla="*/ 0 h 2854800"/>
                <a:gd name="connsiteX1" fmla="*/ 1520973 w 1520973"/>
                <a:gd name="connsiteY1" fmla="*/ 0 h 2854800"/>
                <a:gd name="connsiteX2" fmla="*/ 1520973 w 1520973"/>
                <a:gd name="connsiteY2" fmla="*/ 2854800 h 2854800"/>
                <a:gd name="connsiteX3" fmla="*/ 0 w 1520973"/>
                <a:gd name="connsiteY3" fmla="*/ 2854800 h 2854800"/>
                <a:gd name="connsiteX4" fmla="*/ 0 w 1520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2854800">
                  <a:moveTo>
                    <a:pt x="0" y="0"/>
                  </a:moveTo>
                  <a:lnTo>
                    <a:pt x="1520973" y="0"/>
                  </a:lnTo>
                  <a:lnTo>
                    <a:pt x="1520973" y="2854800"/>
                  </a:lnTo>
                  <a:lnTo>
                    <a:pt x="0" y="2854800"/>
                  </a:lnTo>
                  <a:lnTo>
                    <a:pt x="0" y="0"/>
                  </a:lnTo>
                  <a:close/>
                </a:path>
              </a:pathLst>
            </a:custGeom>
            <a:solidFill>
              <a:schemeClr val="bg1">
                <a:lumMod val="85000"/>
                <a:alpha val="90000"/>
              </a:schemeClr>
            </a:solidFill>
            <a:ln>
              <a:noFill/>
            </a:ln>
          </p:spPr>
          <p:style>
            <a:lnRef idx="2">
              <a:scrgbClr r="0" g="0" b="0"/>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None/>
              </a:pPr>
              <a:r>
                <a:rPr lang="en-IN" sz="1400" kern="1200" dirty="0"/>
                <a:t>Following disclosures would not be available directly from GSTR 3B or GSTR1 and hence working for the same may have to be done:</a:t>
              </a:r>
            </a:p>
            <a:p>
              <a:pPr marL="182563" lvl="2" indent="-182563" algn="l" defTabSz="533400">
                <a:lnSpc>
                  <a:spcPct val="90000"/>
                </a:lnSpc>
                <a:spcBef>
                  <a:spcPct val="0"/>
                </a:spcBef>
                <a:spcAft>
                  <a:spcPct val="15000"/>
                </a:spcAft>
                <a:buFont typeface="Wingdings" panose="05000000000000000000" pitchFamily="2" charset="2"/>
                <a:buChar char="§"/>
              </a:pPr>
              <a:r>
                <a:rPr lang="en-IN" sz="1400" kern="1200" dirty="0">
                  <a:solidFill>
                    <a:schemeClr val="accent3"/>
                  </a:solidFill>
                </a:rPr>
                <a:t>HSN wise </a:t>
              </a:r>
              <a:r>
                <a:rPr lang="en-IN" sz="1400" kern="1200" dirty="0"/>
                <a:t>summary of </a:t>
              </a:r>
              <a:r>
                <a:rPr lang="en-IN" sz="1400" kern="1200" dirty="0">
                  <a:solidFill>
                    <a:schemeClr val="accent3"/>
                  </a:solidFill>
                </a:rPr>
                <a:t>inward   supplies</a:t>
              </a:r>
              <a:r>
                <a:rPr lang="en-IN" sz="1400" kern="1200" dirty="0"/>
                <a:t>;</a:t>
              </a:r>
            </a:p>
            <a:p>
              <a:pPr marL="174625" lvl="2" indent="-174625" defTabSz="533400">
                <a:lnSpc>
                  <a:spcPct val="90000"/>
                </a:lnSpc>
                <a:spcBef>
                  <a:spcPct val="0"/>
                </a:spcBef>
                <a:spcAft>
                  <a:spcPct val="15000"/>
                </a:spcAft>
                <a:buFont typeface="Wingdings" panose="05000000000000000000" pitchFamily="2" charset="2"/>
                <a:buChar char="§"/>
              </a:pPr>
              <a:r>
                <a:rPr lang="en-IN" sz="1400" kern="1200" dirty="0">
                  <a:solidFill>
                    <a:schemeClr val="accent3"/>
                  </a:solidFill>
                </a:rPr>
                <a:t>Goods sent on approval basis but not </a:t>
              </a:r>
              <a:r>
                <a:rPr lang="en-IN" sz="1400" dirty="0">
                  <a:solidFill>
                    <a:schemeClr val="accent3"/>
                  </a:solidFill>
                </a:rPr>
                <a:t>returned</a:t>
              </a:r>
            </a:p>
            <a:p>
              <a:pPr marL="174625" lvl="2" indent="-174625" defTabSz="533400">
                <a:lnSpc>
                  <a:spcPct val="90000"/>
                </a:lnSpc>
                <a:spcBef>
                  <a:spcPct val="0"/>
                </a:spcBef>
                <a:spcAft>
                  <a:spcPct val="15000"/>
                </a:spcAft>
                <a:buFont typeface="Wingdings" panose="05000000000000000000" pitchFamily="2" charset="2"/>
                <a:buChar char="§"/>
              </a:pPr>
              <a:r>
                <a:rPr lang="en-US" sz="1400" dirty="0">
                  <a:solidFill>
                    <a:schemeClr val="accent3"/>
                  </a:solidFill>
                </a:rPr>
                <a:t>Inward supplies from composition dealers </a:t>
              </a:r>
              <a:endParaRPr lang="en-IN" sz="1400" dirty="0">
                <a:solidFill>
                  <a:schemeClr val="accent3"/>
                </a:solidFill>
              </a:endParaRPr>
            </a:p>
          </p:txBody>
        </p:sp>
      </p:grpSp>
      <p:grpSp>
        <p:nvGrpSpPr>
          <p:cNvPr id="23" name="Group 22">
            <a:extLst>
              <a:ext uri="{FF2B5EF4-FFF2-40B4-BE49-F238E27FC236}">
                <a16:creationId xmlns:a16="http://schemas.microsoft.com/office/drawing/2014/main" id="{AF2A934D-B857-48D1-AFBD-402E171E32F2}"/>
              </a:ext>
            </a:extLst>
          </p:cNvPr>
          <p:cNvGrpSpPr/>
          <p:nvPr/>
        </p:nvGrpSpPr>
        <p:grpSpPr>
          <a:xfrm>
            <a:off x="3186583" y="3449123"/>
            <a:ext cx="2768389" cy="2723917"/>
            <a:chOff x="4664857" y="3570849"/>
            <a:chExt cx="2742501" cy="1865101"/>
          </a:xfrm>
        </p:grpSpPr>
        <p:sp>
          <p:nvSpPr>
            <p:cNvPr id="15" name="Freeform: Shape 14">
              <a:extLst>
                <a:ext uri="{FF2B5EF4-FFF2-40B4-BE49-F238E27FC236}">
                  <a16:creationId xmlns:a16="http://schemas.microsoft.com/office/drawing/2014/main" id="{7581D402-A661-4376-B474-409F5AF6069E}"/>
                </a:ext>
              </a:extLst>
            </p:cNvPr>
            <p:cNvSpPr/>
            <p:nvPr/>
          </p:nvSpPr>
          <p:spPr>
            <a:xfrm>
              <a:off x="4664857" y="3570849"/>
              <a:ext cx="2742501" cy="269868"/>
            </a:xfrm>
            <a:custGeom>
              <a:avLst/>
              <a:gdLst>
                <a:gd name="connsiteX0" fmla="*/ 0 w 1520973"/>
                <a:gd name="connsiteY0" fmla="*/ 0 h 608389"/>
                <a:gd name="connsiteX1" fmla="*/ 1520973 w 1520973"/>
                <a:gd name="connsiteY1" fmla="*/ 0 h 608389"/>
                <a:gd name="connsiteX2" fmla="*/ 1520973 w 1520973"/>
                <a:gd name="connsiteY2" fmla="*/ 608389 h 608389"/>
                <a:gd name="connsiteX3" fmla="*/ 0 w 1520973"/>
                <a:gd name="connsiteY3" fmla="*/ 608389 h 608389"/>
                <a:gd name="connsiteX4" fmla="*/ 0 w 1520973"/>
                <a:gd name="connsiteY4" fmla="*/ 0 h 60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608389">
                  <a:moveTo>
                    <a:pt x="0" y="0"/>
                  </a:moveTo>
                  <a:lnTo>
                    <a:pt x="1520973" y="0"/>
                  </a:lnTo>
                  <a:lnTo>
                    <a:pt x="1520973" y="608389"/>
                  </a:lnTo>
                  <a:lnTo>
                    <a:pt x="0" y="608389"/>
                  </a:lnTo>
                  <a:lnTo>
                    <a:pt x="0" y="0"/>
                  </a:lnTo>
                  <a:close/>
                </a:path>
              </a:pathLst>
            </a:custGeom>
            <a:solidFill>
              <a:srgbClr val="404040"/>
            </a:solidFill>
            <a:ln>
              <a:noFill/>
            </a:ln>
          </p:spPr>
          <p:style>
            <a:lnRef idx="2">
              <a:scrgbClr r="0" g="0" b="0"/>
            </a:lnRef>
            <a:fillRef idx="1">
              <a:scrgbClr r="0" g="0" b="0"/>
            </a:fillRef>
            <a:effectRef idx="0">
              <a:schemeClr val="accent3">
                <a:shade val="80000"/>
                <a:hueOff val="175503"/>
                <a:satOff val="-18846"/>
                <a:lumOff val="9922"/>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r>
                <a:rPr lang="en-IN" sz="1400" dirty="0"/>
                <a:t>Demands and Refunds</a:t>
              </a:r>
            </a:p>
          </p:txBody>
        </p:sp>
        <p:sp>
          <p:nvSpPr>
            <p:cNvPr id="16" name="Freeform: Shape 15">
              <a:extLst>
                <a:ext uri="{FF2B5EF4-FFF2-40B4-BE49-F238E27FC236}">
                  <a16:creationId xmlns:a16="http://schemas.microsoft.com/office/drawing/2014/main" id="{8166A4D3-D54F-45DE-9AA9-A8D979AC4756}"/>
                </a:ext>
              </a:extLst>
            </p:cNvPr>
            <p:cNvSpPr/>
            <p:nvPr/>
          </p:nvSpPr>
          <p:spPr>
            <a:xfrm>
              <a:off x="4664857" y="3832865"/>
              <a:ext cx="2742501" cy="1603085"/>
            </a:xfrm>
            <a:custGeom>
              <a:avLst/>
              <a:gdLst>
                <a:gd name="connsiteX0" fmla="*/ 0 w 1520973"/>
                <a:gd name="connsiteY0" fmla="*/ 0 h 2854800"/>
                <a:gd name="connsiteX1" fmla="*/ 1520973 w 1520973"/>
                <a:gd name="connsiteY1" fmla="*/ 0 h 2854800"/>
                <a:gd name="connsiteX2" fmla="*/ 1520973 w 1520973"/>
                <a:gd name="connsiteY2" fmla="*/ 2854800 h 2854800"/>
                <a:gd name="connsiteX3" fmla="*/ 0 w 1520973"/>
                <a:gd name="connsiteY3" fmla="*/ 2854800 h 2854800"/>
                <a:gd name="connsiteX4" fmla="*/ 0 w 1520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2854800">
                  <a:moveTo>
                    <a:pt x="0" y="0"/>
                  </a:moveTo>
                  <a:lnTo>
                    <a:pt x="1520973" y="0"/>
                  </a:lnTo>
                  <a:lnTo>
                    <a:pt x="1520973" y="2854800"/>
                  </a:lnTo>
                  <a:lnTo>
                    <a:pt x="0" y="2854800"/>
                  </a:lnTo>
                  <a:lnTo>
                    <a:pt x="0" y="0"/>
                  </a:lnTo>
                  <a:close/>
                </a:path>
              </a:pathLst>
            </a:custGeom>
            <a:solidFill>
              <a:schemeClr val="bg1">
                <a:lumMod val="85000"/>
                <a:alpha val="90000"/>
              </a:schemeClr>
            </a:solidFill>
            <a:ln>
              <a:noFill/>
            </a:ln>
          </p:spPr>
          <p:style>
            <a:lnRef idx="2">
              <a:scrgbClr r="0" g="0" b="0"/>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285750" lvl="1" indent="-285750" defTabSz="533400">
                <a:lnSpc>
                  <a:spcPct val="90000"/>
                </a:lnSpc>
                <a:spcBef>
                  <a:spcPct val="0"/>
                </a:spcBef>
                <a:spcAft>
                  <a:spcPct val="15000"/>
                </a:spcAft>
                <a:buFont typeface="Arial" panose="020B0604020202020204" pitchFamily="34" charset="0"/>
                <a:buChar char="•"/>
              </a:pPr>
              <a:r>
                <a:rPr lang="en-US" sz="1400" dirty="0"/>
                <a:t>Late fees paid – Gross or net?</a:t>
              </a:r>
            </a:p>
            <a:p>
              <a:pPr marL="285750" lvl="1" indent="-285750" defTabSz="533400">
                <a:lnSpc>
                  <a:spcPct val="90000"/>
                </a:lnSpc>
                <a:spcBef>
                  <a:spcPct val="0"/>
                </a:spcBef>
                <a:spcAft>
                  <a:spcPct val="15000"/>
                </a:spcAft>
                <a:buFont typeface="Arial" panose="020B0604020202020204" pitchFamily="34" charset="0"/>
                <a:buChar char="•"/>
              </a:pPr>
              <a:r>
                <a:rPr lang="en-US" sz="1400" dirty="0"/>
                <a:t>Refund -sanctioned/  refunded/pending till September 30,2018 or as on March 31,2018? Same for demands also</a:t>
              </a:r>
            </a:p>
            <a:p>
              <a:pPr marL="285750" lvl="1" indent="-285750" defTabSz="533400">
                <a:lnSpc>
                  <a:spcPct val="90000"/>
                </a:lnSpc>
                <a:spcBef>
                  <a:spcPct val="0"/>
                </a:spcBef>
                <a:spcAft>
                  <a:spcPct val="15000"/>
                </a:spcAft>
                <a:buFont typeface="Arial" panose="020B0604020202020204" pitchFamily="34" charset="0"/>
                <a:buChar char="•"/>
              </a:pPr>
              <a:r>
                <a:rPr lang="en-US" sz="1400" dirty="0"/>
                <a:t>SCNs not be covered. Only order in original</a:t>
              </a:r>
            </a:p>
            <a:p>
              <a:pPr marL="285750" lvl="1" indent="-285750" defTabSz="533400">
                <a:lnSpc>
                  <a:spcPct val="90000"/>
                </a:lnSpc>
                <a:spcBef>
                  <a:spcPct val="0"/>
                </a:spcBef>
                <a:spcAft>
                  <a:spcPct val="15000"/>
                </a:spcAft>
                <a:buFont typeface="Arial" panose="020B0604020202020204" pitchFamily="34" charset="0"/>
                <a:buChar char="•"/>
              </a:pPr>
              <a:r>
                <a:rPr lang="en-US" sz="1400" dirty="0"/>
                <a:t>Appeal for rejected refunds not covered.</a:t>
              </a:r>
            </a:p>
            <a:p>
              <a:pPr marL="0" lvl="1" defTabSz="533400">
                <a:lnSpc>
                  <a:spcPct val="90000"/>
                </a:lnSpc>
                <a:spcBef>
                  <a:spcPct val="0"/>
                </a:spcBef>
                <a:spcAft>
                  <a:spcPct val="15000"/>
                </a:spcAft>
              </a:pPr>
              <a:endParaRPr lang="en-IN" sz="1400" dirty="0"/>
            </a:p>
          </p:txBody>
        </p:sp>
      </p:grpSp>
      <p:grpSp>
        <p:nvGrpSpPr>
          <p:cNvPr id="27" name="Group 26">
            <a:extLst>
              <a:ext uri="{FF2B5EF4-FFF2-40B4-BE49-F238E27FC236}">
                <a16:creationId xmlns:a16="http://schemas.microsoft.com/office/drawing/2014/main" id="{710B43CD-9DC7-4448-A486-435D11424F63}"/>
              </a:ext>
            </a:extLst>
          </p:cNvPr>
          <p:cNvGrpSpPr/>
          <p:nvPr/>
        </p:nvGrpSpPr>
        <p:grpSpPr>
          <a:xfrm>
            <a:off x="6085750" y="3449123"/>
            <a:ext cx="2742501" cy="2699885"/>
            <a:chOff x="4664857" y="3570849"/>
            <a:chExt cx="2742501" cy="1865100"/>
          </a:xfrm>
        </p:grpSpPr>
        <p:sp>
          <p:nvSpPr>
            <p:cNvPr id="28" name="Freeform: Shape 27">
              <a:extLst>
                <a:ext uri="{FF2B5EF4-FFF2-40B4-BE49-F238E27FC236}">
                  <a16:creationId xmlns:a16="http://schemas.microsoft.com/office/drawing/2014/main" id="{BCA30A4C-D34E-4EB4-A3E0-5D25AA22C0C7}"/>
                </a:ext>
              </a:extLst>
            </p:cNvPr>
            <p:cNvSpPr/>
            <p:nvPr/>
          </p:nvSpPr>
          <p:spPr>
            <a:xfrm>
              <a:off x="4664857" y="3570849"/>
              <a:ext cx="2742501" cy="269868"/>
            </a:xfrm>
            <a:custGeom>
              <a:avLst/>
              <a:gdLst>
                <a:gd name="connsiteX0" fmla="*/ 0 w 1520973"/>
                <a:gd name="connsiteY0" fmla="*/ 0 h 608389"/>
                <a:gd name="connsiteX1" fmla="*/ 1520973 w 1520973"/>
                <a:gd name="connsiteY1" fmla="*/ 0 h 608389"/>
                <a:gd name="connsiteX2" fmla="*/ 1520973 w 1520973"/>
                <a:gd name="connsiteY2" fmla="*/ 608389 h 608389"/>
                <a:gd name="connsiteX3" fmla="*/ 0 w 1520973"/>
                <a:gd name="connsiteY3" fmla="*/ 608389 h 608389"/>
                <a:gd name="connsiteX4" fmla="*/ 0 w 1520973"/>
                <a:gd name="connsiteY4" fmla="*/ 0 h 60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608389">
                  <a:moveTo>
                    <a:pt x="0" y="0"/>
                  </a:moveTo>
                  <a:lnTo>
                    <a:pt x="1520973" y="0"/>
                  </a:lnTo>
                  <a:lnTo>
                    <a:pt x="1520973" y="608389"/>
                  </a:lnTo>
                  <a:lnTo>
                    <a:pt x="0" y="608389"/>
                  </a:lnTo>
                  <a:lnTo>
                    <a:pt x="0" y="0"/>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400" kern="1200" dirty="0">
                  <a:solidFill>
                    <a:srgbClr val="FFFFFF"/>
                  </a:solidFill>
                  <a:ea typeface="+mn-ea"/>
                  <a:cs typeface="+mn-cs"/>
                </a:rPr>
                <a:t>Anti Profiteering</a:t>
              </a:r>
            </a:p>
          </p:txBody>
        </p:sp>
        <p:sp>
          <p:nvSpPr>
            <p:cNvPr id="29" name="Freeform: Shape 28">
              <a:extLst>
                <a:ext uri="{FF2B5EF4-FFF2-40B4-BE49-F238E27FC236}">
                  <a16:creationId xmlns:a16="http://schemas.microsoft.com/office/drawing/2014/main" id="{0D0D491D-B153-4D87-8786-40474CC140AF}"/>
                </a:ext>
              </a:extLst>
            </p:cNvPr>
            <p:cNvSpPr/>
            <p:nvPr/>
          </p:nvSpPr>
          <p:spPr>
            <a:xfrm>
              <a:off x="4664857" y="3832864"/>
              <a:ext cx="2742501" cy="1603085"/>
            </a:xfrm>
            <a:custGeom>
              <a:avLst/>
              <a:gdLst>
                <a:gd name="connsiteX0" fmla="*/ 0 w 1520973"/>
                <a:gd name="connsiteY0" fmla="*/ 0 h 2854800"/>
                <a:gd name="connsiteX1" fmla="*/ 1520973 w 1520973"/>
                <a:gd name="connsiteY1" fmla="*/ 0 h 2854800"/>
                <a:gd name="connsiteX2" fmla="*/ 1520973 w 1520973"/>
                <a:gd name="connsiteY2" fmla="*/ 2854800 h 2854800"/>
                <a:gd name="connsiteX3" fmla="*/ 0 w 1520973"/>
                <a:gd name="connsiteY3" fmla="*/ 2854800 h 2854800"/>
                <a:gd name="connsiteX4" fmla="*/ 0 w 1520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973" h="2854800">
                  <a:moveTo>
                    <a:pt x="0" y="0"/>
                  </a:moveTo>
                  <a:lnTo>
                    <a:pt x="1520973" y="0"/>
                  </a:lnTo>
                  <a:lnTo>
                    <a:pt x="1520973" y="2854800"/>
                  </a:lnTo>
                  <a:lnTo>
                    <a:pt x="0" y="2854800"/>
                  </a:lnTo>
                  <a:lnTo>
                    <a:pt x="0" y="0"/>
                  </a:lnTo>
                  <a:close/>
                </a:path>
              </a:pathLst>
            </a:custGeom>
            <a:solidFill>
              <a:schemeClr val="bg1">
                <a:lumMod val="85000"/>
                <a:alpha val="90000"/>
              </a:schemeClr>
            </a:solidFill>
            <a:ln>
              <a:noFill/>
            </a:ln>
          </p:spPr>
          <p:style>
            <a:lnRef idx="2">
              <a:scrgbClr r="0" g="0" b="0"/>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None/>
              </a:pPr>
              <a:r>
                <a:rPr lang="en-IN" sz="1400" kern="1200" dirty="0"/>
                <a:t>A verification has to be signed stating that the benefit of </a:t>
              </a:r>
              <a:r>
                <a:rPr lang="en-IN" sz="1400" dirty="0">
                  <a:solidFill>
                    <a:schemeClr val="accent3"/>
                  </a:solidFill>
                </a:rPr>
                <a:t>reduction</a:t>
              </a:r>
              <a:r>
                <a:rPr lang="en-IN" sz="1400" kern="1200" dirty="0"/>
                <a:t> has been passed on to the recipient of supply</a:t>
              </a:r>
            </a:p>
          </p:txBody>
        </p:sp>
      </p:grpSp>
    </p:spTree>
    <p:extLst>
      <p:ext uri="{BB962C8B-B14F-4D97-AF65-F5344CB8AC3E}">
        <p14:creationId xmlns:p14="http://schemas.microsoft.com/office/powerpoint/2010/main" val="72417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205E-8352-4864-AE2F-33E1ED132914}"/>
              </a:ext>
            </a:extLst>
          </p:cNvPr>
          <p:cNvSpPr>
            <a:spLocks noGrp="1"/>
          </p:cNvSpPr>
          <p:nvPr>
            <p:ph type="ctrTitle"/>
          </p:nvPr>
        </p:nvSpPr>
        <p:spPr>
          <a:xfrm>
            <a:off x="323850" y="1663700"/>
            <a:ext cx="8460149" cy="320088"/>
          </a:xfrm>
        </p:spPr>
        <p:txBody>
          <a:bodyPr/>
          <a:lstStyle/>
          <a:p>
            <a:r>
              <a:rPr lang="en-US" dirty="0"/>
              <a:t>Key ACTION POINTS FOR fy 2017-18</a:t>
            </a:r>
            <a:endParaRPr lang="en-IN" dirty="0"/>
          </a:p>
        </p:txBody>
      </p:sp>
    </p:spTree>
    <p:extLst>
      <p:ext uri="{BB962C8B-B14F-4D97-AF65-F5344CB8AC3E}">
        <p14:creationId xmlns:p14="http://schemas.microsoft.com/office/powerpoint/2010/main" val="516582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0682-5532-44E6-A8CB-CB9BE8A713C3}"/>
              </a:ext>
            </a:extLst>
          </p:cNvPr>
          <p:cNvSpPr>
            <a:spLocks noGrp="1"/>
          </p:cNvSpPr>
          <p:nvPr>
            <p:ph type="title"/>
          </p:nvPr>
        </p:nvSpPr>
        <p:spPr>
          <a:xfrm>
            <a:off x="323851" y="752475"/>
            <a:ext cx="8464549" cy="320088"/>
          </a:xfrm>
        </p:spPr>
        <p:txBody>
          <a:bodyPr/>
          <a:lstStyle/>
          <a:p>
            <a:r>
              <a:rPr lang="en-IN" dirty="0"/>
              <a:t>Key action points- Documentation</a:t>
            </a:r>
          </a:p>
        </p:txBody>
      </p:sp>
      <p:sp>
        <p:nvSpPr>
          <p:cNvPr id="4" name="Text Placeholder 3">
            <a:extLst>
              <a:ext uri="{FF2B5EF4-FFF2-40B4-BE49-F238E27FC236}">
                <a16:creationId xmlns:a16="http://schemas.microsoft.com/office/drawing/2014/main" id="{7643156C-11C1-4161-AB4E-5AC02AC5CA40}"/>
              </a:ext>
            </a:extLst>
          </p:cNvPr>
          <p:cNvSpPr>
            <a:spLocks noGrp="1"/>
          </p:cNvSpPr>
          <p:nvPr>
            <p:ph type="body" sz="quarter" idx="14"/>
          </p:nvPr>
        </p:nvSpPr>
        <p:spPr>
          <a:xfrm>
            <a:off x="323851" y="1104344"/>
            <a:ext cx="8464549" cy="221599"/>
          </a:xfrm>
        </p:spPr>
        <p:txBody>
          <a:bodyPr/>
          <a:lstStyle/>
          <a:p>
            <a:r>
              <a:rPr lang="en-US" dirty="0"/>
              <a:t>UNAVAILED ITC FOR FY 2017-18</a:t>
            </a:r>
          </a:p>
        </p:txBody>
      </p:sp>
      <p:cxnSp>
        <p:nvCxnSpPr>
          <p:cNvPr id="252" name="Straight Connector 251">
            <a:extLst>
              <a:ext uri="{FF2B5EF4-FFF2-40B4-BE49-F238E27FC236}">
                <a16:creationId xmlns:a16="http://schemas.microsoft.com/office/drawing/2014/main" id="{04C6E672-A431-4691-8EBD-9250B8D60DDD}"/>
              </a:ext>
            </a:extLst>
          </p:cNvPr>
          <p:cNvCxnSpPr>
            <a:cxnSpLocks/>
          </p:cNvCxnSpPr>
          <p:nvPr/>
        </p:nvCxnSpPr>
        <p:spPr>
          <a:xfrm>
            <a:off x="323851" y="3679723"/>
            <a:ext cx="8553449" cy="1"/>
          </a:xfrm>
          <a:prstGeom prst="line">
            <a:avLst/>
          </a:prstGeom>
          <a:noFill/>
          <a:ln w="28575" cap="flat" cmpd="sng" algn="ctr">
            <a:solidFill>
              <a:srgbClr val="D3D3D3">
                <a:lumMod val="75000"/>
              </a:srgbClr>
            </a:solidFill>
            <a:prstDash val="sysDot"/>
            <a:miter lim="800000"/>
          </a:ln>
          <a:effectLst/>
        </p:spPr>
      </p:cxnSp>
      <p:grpSp>
        <p:nvGrpSpPr>
          <p:cNvPr id="253" name="Group 252">
            <a:extLst>
              <a:ext uri="{FF2B5EF4-FFF2-40B4-BE49-F238E27FC236}">
                <a16:creationId xmlns:a16="http://schemas.microsoft.com/office/drawing/2014/main" id="{4EBA8CFF-F207-4D96-8B3A-EFBCAB5BBF72}"/>
              </a:ext>
            </a:extLst>
          </p:cNvPr>
          <p:cNvGrpSpPr/>
          <p:nvPr/>
        </p:nvGrpSpPr>
        <p:grpSpPr>
          <a:xfrm>
            <a:off x="1165126" y="3279203"/>
            <a:ext cx="800078" cy="801041"/>
            <a:chOff x="1350296" y="2894973"/>
            <a:chExt cx="1066771" cy="1068054"/>
          </a:xfrm>
          <a:solidFill>
            <a:schemeClr val="accent3"/>
          </a:solidFill>
        </p:grpSpPr>
        <p:sp>
          <p:nvSpPr>
            <p:cNvPr id="254" name="Freeform 5">
              <a:extLst>
                <a:ext uri="{FF2B5EF4-FFF2-40B4-BE49-F238E27FC236}">
                  <a16:creationId xmlns:a16="http://schemas.microsoft.com/office/drawing/2014/main" id="{45770C7C-18C8-40B6-88AD-1DBE8F205E86}"/>
                </a:ext>
              </a:extLst>
            </p:cNvPr>
            <p:cNvSpPr>
              <a:spLocks/>
            </p:cNvSpPr>
            <p:nvPr/>
          </p:nvSpPr>
          <p:spPr bwMode="auto">
            <a:xfrm>
              <a:off x="1883895"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55" name="Freeform 7">
              <a:extLst>
                <a:ext uri="{FF2B5EF4-FFF2-40B4-BE49-F238E27FC236}">
                  <a16:creationId xmlns:a16="http://schemas.microsoft.com/office/drawing/2014/main" id="{20E599E8-21AD-43FF-ADA7-12524F9C3457}"/>
                </a:ext>
              </a:extLst>
            </p:cNvPr>
            <p:cNvSpPr>
              <a:spLocks/>
            </p:cNvSpPr>
            <p:nvPr/>
          </p:nvSpPr>
          <p:spPr bwMode="auto">
            <a:xfrm>
              <a:off x="1350296"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5" name="Oval 264">
            <a:extLst>
              <a:ext uri="{FF2B5EF4-FFF2-40B4-BE49-F238E27FC236}">
                <a16:creationId xmlns:a16="http://schemas.microsoft.com/office/drawing/2014/main" id="{B151B666-16CF-4591-ADF2-1F89EEA72C6C}"/>
              </a:ext>
            </a:extLst>
          </p:cNvPr>
          <p:cNvSpPr/>
          <p:nvPr/>
        </p:nvSpPr>
        <p:spPr>
          <a:xfrm>
            <a:off x="1377526" y="3491604"/>
            <a:ext cx="376238" cy="376238"/>
          </a:xfrm>
          <a:prstGeom prst="ellipse">
            <a:avLst/>
          </a:prstGeom>
          <a:noFill/>
          <a:ln w="28575"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9" name="Oval 268">
            <a:extLst>
              <a:ext uri="{FF2B5EF4-FFF2-40B4-BE49-F238E27FC236}">
                <a16:creationId xmlns:a16="http://schemas.microsoft.com/office/drawing/2014/main" id="{1E15D92E-E9F5-4E93-832C-452284F724D2}"/>
              </a:ext>
            </a:extLst>
          </p:cNvPr>
          <p:cNvSpPr/>
          <p:nvPr/>
        </p:nvSpPr>
        <p:spPr>
          <a:xfrm>
            <a:off x="1460549" y="3574948"/>
            <a:ext cx="209550" cy="209550"/>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3" name="Straight Connector 272">
            <a:extLst>
              <a:ext uri="{FF2B5EF4-FFF2-40B4-BE49-F238E27FC236}">
                <a16:creationId xmlns:a16="http://schemas.microsoft.com/office/drawing/2014/main" id="{EA3CDDEE-8AB8-4A19-83D0-BE0DDEF385C6}"/>
              </a:ext>
            </a:extLst>
          </p:cNvPr>
          <p:cNvCxnSpPr>
            <a:stCxn id="269" idx="4"/>
          </p:cNvCxnSpPr>
          <p:nvPr/>
        </p:nvCxnSpPr>
        <p:spPr>
          <a:xfrm>
            <a:off x="1565324" y="3784498"/>
            <a:ext cx="0" cy="1124326"/>
          </a:xfrm>
          <a:prstGeom prst="line">
            <a:avLst/>
          </a:prstGeom>
          <a:noFill/>
          <a:ln w="28575" cap="rnd" cmpd="sng" algn="ctr">
            <a:solidFill>
              <a:schemeClr val="accent3"/>
            </a:solidFill>
            <a:prstDash val="solid"/>
            <a:miter lim="800000"/>
            <a:tailEnd type="oval" w="lg" len="lg"/>
          </a:ln>
          <a:effectLst/>
        </p:spPr>
      </p:cxnSp>
      <p:sp>
        <p:nvSpPr>
          <p:cNvPr id="289" name="TextBox 288">
            <a:extLst>
              <a:ext uri="{FF2B5EF4-FFF2-40B4-BE49-F238E27FC236}">
                <a16:creationId xmlns:a16="http://schemas.microsoft.com/office/drawing/2014/main" id="{747AC261-62A7-4380-9EF1-2D67984B4742}"/>
              </a:ext>
            </a:extLst>
          </p:cNvPr>
          <p:cNvSpPr txBox="1"/>
          <p:nvPr/>
        </p:nvSpPr>
        <p:spPr>
          <a:xfrm>
            <a:off x="506561" y="4982820"/>
            <a:ext cx="2127506" cy="307777"/>
          </a:xfrm>
          <a:prstGeom prst="rect">
            <a:avLst/>
          </a:prstGeom>
          <a:noFill/>
        </p:spPr>
        <p:txBody>
          <a:bodyPr wrap="none" rtlCol="0">
            <a:spAutoFit/>
          </a:bodyPr>
          <a:lstStyle/>
          <a:p>
            <a:pPr algn="ctr" defTabSz="914400"/>
            <a:r>
              <a:rPr lang="en-US" sz="1400" dirty="0">
                <a:solidFill>
                  <a:srgbClr val="98002E"/>
                </a:solidFill>
              </a:rPr>
              <a:t>July 2017 to March 2018</a:t>
            </a:r>
          </a:p>
        </p:txBody>
      </p:sp>
      <p:grpSp>
        <p:nvGrpSpPr>
          <p:cNvPr id="262" name="Group 261">
            <a:extLst>
              <a:ext uri="{FF2B5EF4-FFF2-40B4-BE49-F238E27FC236}">
                <a16:creationId xmlns:a16="http://schemas.microsoft.com/office/drawing/2014/main" id="{A6FC7975-7B7C-4426-8C9A-1A41C91DC28E}"/>
              </a:ext>
            </a:extLst>
          </p:cNvPr>
          <p:cNvGrpSpPr/>
          <p:nvPr/>
        </p:nvGrpSpPr>
        <p:grpSpPr>
          <a:xfrm>
            <a:off x="4253334" y="3279203"/>
            <a:ext cx="800078" cy="801041"/>
            <a:chOff x="4060722" y="2894973"/>
            <a:chExt cx="1066771" cy="1068054"/>
          </a:xfrm>
          <a:solidFill>
            <a:schemeClr val="accent1"/>
          </a:solidFill>
        </p:grpSpPr>
        <p:sp>
          <p:nvSpPr>
            <p:cNvPr id="263" name="Freeform 5">
              <a:extLst>
                <a:ext uri="{FF2B5EF4-FFF2-40B4-BE49-F238E27FC236}">
                  <a16:creationId xmlns:a16="http://schemas.microsoft.com/office/drawing/2014/main" id="{CC4FCB1B-7BF7-4695-AAB1-E1AE36267217}"/>
                </a:ext>
              </a:extLst>
            </p:cNvPr>
            <p:cNvSpPr>
              <a:spLocks/>
            </p:cNvSpPr>
            <p:nvPr/>
          </p:nvSpPr>
          <p:spPr bwMode="auto">
            <a:xfrm>
              <a:off x="4594321"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64" name="Freeform 7">
              <a:extLst>
                <a:ext uri="{FF2B5EF4-FFF2-40B4-BE49-F238E27FC236}">
                  <a16:creationId xmlns:a16="http://schemas.microsoft.com/office/drawing/2014/main" id="{17C82A23-24B9-4171-9F21-C35193368B5D}"/>
                </a:ext>
              </a:extLst>
            </p:cNvPr>
            <p:cNvSpPr>
              <a:spLocks/>
            </p:cNvSpPr>
            <p:nvPr/>
          </p:nvSpPr>
          <p:spPr bwMode="auto">
            <a:xfrm>
              <a:off x="4060722"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6" name="Oval 265">
            <a:extLst>
              <a:ext uri="{FF2B5EF4-FFF2-40B4-BE49-F238E27FC236}">
                <a16:creationId xmlns:a16="http://schemas.microsoft.com/office/drawing/2014/main" id="{B6C2A996-5C03-45EF-BFEA-39A406E0FB0E}"/>
              </a:ext>
            </a:extLst>
          </p:cNvPr>
          <p:cNvSpPr/>
          <p:nvPr/>
        </p:nvSpPr>
        <p:spPr>
          <a:xfrm>
            <a:off x="4465520" y="3491604"/>
            <a:ext cx="376238" cy="376238"/>
          </a:xfrm>
          <a:prstGeom prst="ellipse">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ECF3F7D8-4614-40E0-8786-69E776AA5763}"/>
              </a:ext>
            </a:extLst>
          </p:cNvPr>
          <p:cNvSpPr/>
          <p:nvPr/>
        </p:nvSpPr>
        <p:spPr>
          <a:xfrm>
            <a:off x="4548651" y="3574948"/>
            <a:ext cx="209550" cy="209550"/>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5" name="Straight Connector 274">
            <a:extLst>
              <a:ext uri="{FF2B5EF4-FFF2-40B4-BE49-F238E27FC236}">
                <a16:creationId xmlns:a16="http://schemas.microsoft.com/office/drawing/2014/main" id="{7D5D7D0B-4F21-46D9-9DAC-F1F559873DEB}"/>
              </a:ext>
            </a:extLst>
          </p:cNvPr>
          <p:cNvCxnSpPr>
            <a:cxnSpLocks/>
            <a:endCxn id="270" idx="0"/>
          </p:cNvCxnSpPr>
          <p:nvPr/>
        </p:nvCxnSpPr>
        <p:spPr>
          <a:xfrm flipH="1">
            <a:off x="4653426" y="2448811"/>
            <a:ext cx="107" cy="1124712"/>
          </a:xfrm>
          <a:prstGeom prst="line">
            <a:avLst/>
          </a:prstGeom>
          <a:noFill/>
          <a:ln w="28575" cap="rnd" cmpd="sng" algn="ctr">
            <a:solidFill>
              <a:schemeClr val="accent1"/>
            </a:solidFill>
            <a:prstDash val="solid"/>
            <a:miter lim="800000"/>
            <a:headEnd type="oval" w="lg" len="lg"/>
            <a:tailEnd type="none" w="lg" len="lg"/>
          </a:ln>
          <a:effectLst/>
        </p:spPr>
      </p:cxnSp>
      <p:sp>
        <p:nvSpPr>
          <p:cNvPr id="290" name="TextBox 289">
            <a:extLst>
              <a:ext uri="{FF2B5EF4-FFF2-40B4-BE49-F238E27FC236}">
                <a16:creationId xmlns:a16="http://schemas.microsoft.com/office/drawing/2014/main" id="{27D1775F-7534-4597-B1D3-71E29DF876AD}"/>
              </a:ext>
            </a:extLst>
          </p:cNvPr>
          <p:cNvSpPr txBox="1"/>
          <p:nvPr/>
        </p:nvSpPr>
        <p:spPr>
          <a:xfrm>
            <a:off x="3561571" y="1982411"/>
            <a:ext cx="2183611" cy="307777"/>
          </a:xfrm>
          <a:prstGeom prst="rect">
            <a:avLst/>
          </a:prstGeom>
          <a:noFill/>
        </p:spPr>
        <p:txBody>
          <a:bodyPr wrap="none" rtlCol="0">
            <a:spAutoFit/>
          </a:bodyPr>
          <a:lstStyle>
            <a:defPPr>
              <a:defRPr lang="en-US"/>
            </a:defPPr>
            <a:lvl1pPr algn="ctr" defTabSz="914400">
              <a:defRPr sz="1400">
                <a:solidFill>
                  <a:srgbClr val="3A5C84"/>
                </a:solidFill>
                <a:latin typeface="Calibri" panose="020F0502020204030204"/>
              </a:defRPr>
            </a:lvl1pPr>
          </a:lstStyle>
          <a:p>
            <a:r>
              <a:rPr lang="en-US" dirty="0">
                <a:solidFill>
                  <a:srgbClr val="02A5E2"/>
                </a:solidFill>
                <a:latin typeface="+mn-lt"/>
              </a:rPr>
              <a:t>April 2018 to March 2019</a:t>
            </a:r>
          </a:p>
        </p:txBody>
      </p:sp>
      <p:grpSp>
        <p:nvGrpSpPr>
          <p:cNvPr id="259" name="Group 258">
            <a:extLst>
              <a:ext uri="{FF2B5EF4-FFF2-40B4-BE49-F238E27FC236}">
                <a16:creationId xmlns:a16="http://schemas.microsoft.com/office/drawing/2014/main" id="{3A3C4043-0163-4E30-A57E-789531009E2B}"/>
              </a:ext>
            </a:extLst>
          </p:cNvPr>
          <p:cNvGrpSpPr/>
          <p:nvPr/>
        </p:nvGrpSpPr>
        <p:grpSpPr>
          <a:xfrm>
            <a:off x="7336662" y="3279203"/>
            <a:ext cx="800078" cy="801041"/>
            <a:chOff x="6771148" y="2894973"/>
            <a:chExt cx="1066771" cy="1068054"/>
          </a:xfrm>
          <a:solidFill>
            <a:schemeClr val="accent2"/>
          </a:solidFill>
        </p:grpSpPr>
        <p:sp>
          <p:nvSpPr>
            <p:cNvPr id="260" name="Freeform 5">
              <a:extLst>
                <a:ext uri="{FF2B5EF4-FFF2-40B4-BE49-F238E27FC236}">
                  <a16:creationId xmlns:a16="http://schemas.microsoft.com/office/drawing/2014/main" id="{9FC40586-C009-4983-87FD-44110690DFC0}"/>
                </a:ext>
              </a:extLst>
            </p:cNvPr>
            <p:cNvSpPr>
              <a:spLocks/>
            </p:cNvSpPr>
            <p:nvPr/>
          </p:nvSpPr>
          <p:spPr bwMode="auto">
            <a:xfrm>
              <a:off x="7304747"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61" name="Freeform 7">
              <a:extLst>
                <a:ext uri="{FF2B5EF4-FFF2-40B4-BE49-F238E27FC236}">
                  <a16:creationId xmlns:a16="http://schemas.microsoft.com/office/drawing/2014/main" id="{BBEE5302-CEDA-4F7C-9670-23220A6F97FA}"/>
                </a:ext>
              </a:extLst>
            </p:cNvPr>
            <p:cNvSpPr>
              <a:spLocks/>
            </p:cNvSpPr>
            <p:nvPr/>
          </p:nvSpPr>
          <p:spPr bwMode="auto">
            <a:xfrm>
              <a:off x="6771148"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7" name="Oval 266">
            <a:extLst>
              <a:ext uri="{FF2B5EF4-FFF2-40B4-BE49-F238E27FC236}">
                <a16:creationId xmlns:a16="http://schemas.microsoft.com/office/drawing/2014/main" id="{ABF75523-D8CC-4929-B7DF-3B4C7044CDE6}"/>
              </a:ext>
            </a:extLst>
          </p:cNvPr>
          <p:cNvSpPr/>
          <p:nvPr/>
        </p:nvSpPr>
        <p:spPr>
          <a:xfrm>
            <a:off x="7548634" y="3491604"/>
            <a:ext cx="376238" cy="376238"/>
          </a:xfrm>
          <a:prstGeom prst="ellipse">
            <a:avLst/>
          </a:prstGeom>
          <a:noFill/>
          <a:ln w="28575"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366EB992-4FD7-4024-9048-DF798284EDA9}"/>
              </a:ext>
            </a:extLst>
          </p:cNvPr>
          <p:cNvSpPr/>
          <p:nvPr/>
        </p:nvSpPr>
        <p:spPr>
          <a:xfrm>
            <a:off x="7631872" y="3574948"/>
            <a:ext cx="209550" cy="20955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4" name="Straight Connector 273">
            <a:extLst>
              <a:ext uri="{FF2B5EF4-FFF2-40B4-BE49-F238E27FC236}">
                <a16:creationId xmlns:a16="http://schemas.microsoft.com/office/drawing/2014/main" id="{0E51A4FD-E727-4748-825E-B6B084BD2F62}"/>
              </a:ext>
            </a:extLst>
          </p:cNvPr>
          <p:cNvCxnSpPr>
            <a:cxnSpLocks/>
            <a:stCxn id="271" idx="4"/>
          </p:cNvCxnSpPr>
          <p:nvPr/>
        </p:nvCxnSpPr>
        <p:spPr>
          <a:xfrm>
            <a:off x="7736647" y="3784498"/>
            <a:ext cx="213" cy="1124326"/>
          </a:xfrm>
          <a:prstGeom prst="line">
            <a:avLst/>
          </a:prstGeom>
          <a:noFill/>
          <a:ln w="28575" cap="rnd" cmpd="sng" algn="ctr">
            <a:solidFill>
              <a:schemeClr val="accent2"/>
            </a:solidFill>
            <a:prstDash val="solid"/>
            <a:miter lim="800000"/>
            <a:tailEnd type="oval" w="lg" len="lg"/>
          </a:ln>
          <a:effectLst/>
        </p:spPr>
      </p:cxnSp>
      <p:sp>
        <p:nvSpPr>
          <p:cNvPr id="291" name="TextBox 290">
            <a:extLst>
              <a:ext uri="{FF2B5EF4-FFF2-40B4-BE49-F238E27FC236}">
                <a16:creationId xmlns:a16="http://schemas.microsoft.com/office/drawing/2014/main" id="{081EF6CD-466B-4C26-9FDA-EF4EADD6767E}"/>
              </a:ext>
            </a:extLst>
          </p:cNvPr>
          <p:cNvSpPr txBox="1"/>
          <p:nvPr/>
        </p:nvSpPr>
        <p:spPr>
          <a:xfrm>
            <a:off x="6822519" y="5013598"/>
            <a:ext cx="1813317" cy="307777"/>
          </a:xfrm>
          <a:prstGeom prst="rect">
            <a:avLst/>
          </a:prstGeom>
          <a:noFill/>
        </p:spPr>
        <p:txBody>
          <a:bodyPr wrap="none" rtlCol="0">
            <a:spAutoFit/>
          </a:bodyPr>
          <a:lstStyle>
            <a:defPPr>
              <a:defRPr lang="en-US"/>
            </a:defPPr>
            <a:lvl1pPr algn="ctr" defTabSz="914400">
              <a:defRPr sz="1400">
                <a:solidFill>
                  <a:srgbClr val="3A5C84"/>
                </a:solidFill>
              </a:defRPr>
            </a:lvl1pPr>
          </a:lstStyle>
          <a:p>
            <a:r>
              <a:rPr lang="en-US" dirty="0">
                <a:solidFill>
                  <a:srgbClr val="DF8639"/>
                </a:solidFill>
              </a:rPr>
              <a:t>March 2019 onwards</a:t>
            </a:r>
          </a:p>
        </p:txBody>
      </p:sp>
      <p:sp>
        <p:nvSpPr>
          <p:cNvPr id="297" name="Rectangle 296">
            <a:extLst>
              <a:ext uri="{FF2B5EF4-FFF2-40B4-BE49-F238E27FC236}">
                <a16:creationId xmlns:a16="http://schemas.microsoft.com/office/drawing/2014/main" id="{3C345791-D5E6-42EC-925C-4898B44407A3}"/>
              </a:ext>
            </a:extLst>
          </p:cNvPr>
          <p:cNvSpPr/>
          <p:nvPr/>
        </p:nvSpPr>
        <p:spPr>
          <a:xfrm>
            <a:off x="229862" y="5889150"/>
            <a:ext cx="2670924" cy="269304"/>
          </a:xfrm>
          <a:prstGeom prst="rect">
            <a:avLst/>
          </a:prstGeom>
        </p:spPr>
        <p:txBody>
          <a:bodyPr wrap="none">
            <a:spAutoFit/>
          </a:bodyPr>
          <a:lstStyle/>
          <a:p>
            <a:r>
              <a:rPr lang="en-IN" sz="1150" i="1" dirty="0">
                <a:latin typeface="Trebuchet MS" panose="020B0603020202020204" pitchFamily="34" charset="0"/>
                <a:ea typeface="Calibri" panose="020F0502020204030204" pitchFamily="34" charset="0"/>
                <a:cs typeface="Times New Roman" panose="02020603050405020304" pitchFamily="18" charset="0"/>
              </a:rPr>
              <a:t>[Section 16(4) of the CGST Act, 2017]</a:t>
            </a:r>
            <a:endParaRPr lang="en-IN" sz="1150" dirty="0"/>
          </a:p>
        </p:txBody>
      </p:sp>
      <p:sp>
        <p:nvSpPr>
          <p:cNvPr id="298" name="Rectangle 297">
            <a:extLst>
              <a:ext uri="{FF2B5EF4-FFF2-40B4-BE49-F238E27FC236}">
                <a16:creationId xmlns:a16="http://schemas.microsoft.com/office/drawing/2014/main" id="{3023A86C-4A4B-4AF8-A5FA-5EDE3E17BA07}"/>
              </a:ext>
            </a:extLst>
          </p:cNvPr>
          <p:cNvSpPr/>
          <p:nvPr/>
        </p:nvSpPr>
        <p:spPr>
          <a:xfrm>
            <a:off x="323850" y="2061321"/>
            <a:ext cx="2115209" cy="980022"/>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defTabSz="914400"/>
            <a:r>
              <a:rPr lang="en-US" sz="1400" dirty="0">
                <a:solidFill>
                  <a:prstClr val="black">
                    <a:lumMod val="65000"/>
                    <a:lumOff val="35000"/>
                  </a:prstClr>
                </a:solidFill>
              </a:rPr>
              <a:t>Vendor invoices/debit notes dated on or before 31 March 2018</a:t>
            </a:r>
          </a:p>
        </p:txBody>
      </p:sp>
      <p:sp>
        <p:nvSpPr>
          <p:cNvPr id="299" name="Rectangle 298">
            <a:extLst>
              <a:ext uri="{FF2B5EF4-FFF2-40B4-BE49-F238E27FC236}">
                <a16:creationId xmlns:a16="http://schemas.microsoft.com/office/drawing/2014/main" id="{4E63DE0A-A166-42C4-BC23-A793FF4B9573}"/>
              </a:ext>
            </a:extLst>
          </p:cNvPr>
          <p:cNvSpPr/>
          <p:nvPr/>
        </p:nvSpPr>
        <p:spPr>
          <a:xfrm>
            <a:off x="3470872" y="4407598"/>
            <a:ext cx="2469447" cy="9795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14400"/>
            <a:r>
              <a:rPr lang="en-US" sz="1400" dirty="0">
                <a:solidFill>
                  <a:prstClr val="black">
                    <a:lumMod val="65000"/>
                    <a:lumOff val="35000"/>
                  </a:prstClr>
                </a:solidFill>
              </a:rPr>
              <a:t>The Company shall have to ascertain their entitlement and credits availed pertaining to FY 2017–18. </a:t>
            </a:r>
          </a:p>
        </p:txBody>
      </p:sp>
      <p:sp>
        <p:nvSpPr>
          <p:cNvPr id="300" name="Rectangle 299">
            <a:extLst>
              <a:ext uri="{FF2B5EF4-FFF2-40B4-BE49-F238E27FC236}">
                <a16:creationId xmlns:a16="http://schemas.microsoft.com/office/drawing/2014/main" id="{F1E8CA45-07BD-4A5D-990C-7B93E251580F}"/>
              </a:ext>
            </a:extLst>
          </p:cNvPr>
          <p:cNvSpPr/>
          <p:nvPr/>
        </p:nvSpPr>
        <p:spPr>
          <a:xfrm>
            <a:off x="6491693" y="1976108"/>
            <a:ext cx="2385607" cy="1065236"/>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14400"/>
            <a:r>
              <a:rPr lang="en-US" sz="1400" dirty="0">
                <a:solidFill>
                  <a:prstClr val="black">
                    <a:lumMod val="65000"/>
                    <a:lumOff val="35000"/>
                  </a:prstClr>
                </a:solidFill>
              </a:rPr>
              <a:t>Beyond the due date of March 2019-GSTR 3B, the Company may not be statutorily eligible for these credits</a:t>
            </a:r>
          </a:p>
        </p:txBody>
      </p:sp>
    </p:spTree>
    <p:extLst>
      <p:ext uri="{BB962C8B-B14F-4D97-AF65-F5344CB8AC3E}">
        <p14:creationId xmlns:p14="http://schemas.microsoft.com/office/powerpoint/2010/main" val="1541206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0682-5532-44E6-A8CB-CB9BE8A713C3}"/>
              </a:ext>
            </a:extLst>
          </p:cNvPr>
          <p:cNvSpPr>
            <a:spLocks noGrp="1"/>
          </p:cNvSpPr>
          <p:nvPr>
            <p:ph type="title"/>
          </p:nvPr>
        </p:nvSpPr>
        <p:spPr>
          <a:xfrm>
            <a:off x="323851" y="752475"/>
            <a:ext cx="8464549" cy="320088"/>
          </a:xfrm>
        </p:spPr>
        <p:txBody>
          <a:bodyPr/>
          <a:lstStyle/>
          <a:p>
            <a:r>
              <a:rPr lang="en-IN" dirty="0"/>
              <a:t>Key action points- DOCUMENTATION</a:t>
            </a:r>
          </a:p>
        </p:txBody>
      </p:sp>
      <p:sp>
        <p:nvSpPr>
          <p:cNvPr id="4" name="Text Placeholder 3">
            <a:extLst>
              <a:ext uri="{FF2B5EF4-FFF2-40B4-BE49-F238E27FC236}">
                <a16:creationId xmlns:a16="http://schemas.microsoft.com/office/drawing/2014/main" id="{7643156C-11C1-4161-AB4E-5AC02AC5CA40}"/>
              </a:ext>
            </a:extLst>
          </p:cNvPr>
          <p:cNvSpPr>
            <a:spLocks noGrp="1"/>
          </p:cNvSpPr>
          <p:nvPr>
            <p:ph type="body" sz="quarter" idx="14"/>
          </p:nvPr>
        </p:nvSpPr>
        <p:spPr>
          <a:xfrm>
            <a:off x="323851" y="1104344"/>
            <a:ext cx="8464549" cy="221599"/>
          </a:xfrm>
        </p:spPr>
        <p:txBody>
          <a:bodyPr/>
          <a:lstStyle/>
          <a:p>
            <a:r>
              <a:rPr lang="en-US" dirty="0"/>
              <a:t>RECTIFICATION OF ERRORS/ OMISSIONS IN RESPECT OF OUTWARD SUPPLIES</a:t>
            </a:r>
          </a:p>
        </p:txBody>
      </p:sp>
      <p:grpSp>
        <p:nvGrpSpPr>
          <p:cNvPr id="253" name="Group 252">
            <a:extLst>
              <a:ext uri="{FF2B5EF4-FFF2-40B4-BE49-F238E27FC236}">
                <a16:creationId xmlns:a16="http://schemas.microsoft.com/office/drawing/2014/main" id="{4EBA8CFF-F207-4D96-8B3A-EFBCAB5BBF72}"/>
              </a:ext>
            </a:extLst>
          </p:cNvPr>
          <p:cNvGrpSpPr/>
          <p:nvPr/>
        </p:nvGrpSpPr>
        <p:grpSpPr>
          <a:xfrm>
            <a:off x="1165126" y="3279203"/>
            <a:ext cx="800078" cy="801041"/>
            <a:chOff x="1350296" y="2894973"/>
            <a:chExt cx="1066771" cy="1068054"/>
          </a:xfrm>
          <a:solidFill>
            <a:schemeClr val="accent3"/>
          </a:solidFill>
        </p:grpSpPr>
        <p:sp>
          <p:nvSpPr>
            <p:cNvPr id="254" name="Freeform 5">
              <a:extLst>
                <a:ext uri="{FF2B5EF4-FFF2-40B4-BE49-F238E27FC236}">
                  <a16:creationId xmlns:a16="http://schemas.microsoft.com/office/drawing/2014/main" id="{45770C7C-18C8-40B6-88AD-1DBE8F205E86}"/>
                </a:ext>
              </a:extLst>
            </p:cNvPr>
            <p:cNvSpPr>
              <a:spLocks/>
            </p:cNvSpPr>
            <p:nvPr/>
          </p:nvSpPr>
          <p:spPr bwMode="auto">
            <a:xfrm>
              <a:off x="1883895"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55" name="Freeform 7">
              <a:extLst>
                <a:ext uri="{FF2B5EF4-FFF2-40B4-BE49-F238E27FC236}">
                  <a16:creationId xmlns:a16="http://schemas.microsoft.com/office/drawing/2014/main" id="{20E599E8-21AD-43FF-ADA7-12524F9C3457}"/>
                </a:ext>
              </a:extLst>
            </p:cNvPr>
            <p:cNvSpPr>
              <a:spLocks/>
            </p:cNvSpPr>
            <p:nvPr/>
          </p:nvSpPr>
          <p:spPr bwMode="auto">
            <a:xfrm>
              <a:off x="1350296"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5" name="Oval 264">
            <a:extLst>
              <a:ext uri="{FF2B5EF4-FFF2-40B4-BE49-F238E27FC236}">
                <a16:creationId xmlns:a16="http://schemas.microsoft.com/office/drawing/2014/main" id="{B151B666-16CF-4591-ADF2-1F89EEA72C6C}"/>
              </a:ext>
            </a:extLst>
          </p:cNvPr>
          <p:cNvSpPr/>
          <p:nvPr/>
        </p:nvSpPr>
        <p:spPr>
          <a:xfrm>
            <a:off x="1377526" y="3491604"/>
            <a:ext cx="376238" cy="376238"/>
          </a:xfrm>
          <a:prstGeom prst="ellipse">
            <a:avLst/>
          </a:prstGeom>
          <a:noFill/>
          <a:ln w="28575"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9" name="Oval 268">
            <a:extLst>
              <a:ext uri="{FF2B5EF4-FFF2-40B4-BE49-F238E27FC236}">
                <a16:creationId xmlns:a16="http://schemas.microsoft.com/office/drawing/2014/main" id="{1E15D92E-E9F5-4E93-832C-452284F724D2}"/>
              </a:ext>
            </a:extLst>
          </p:cNvPr>
          <p:cNvSpPr/>
          <p:nvPr/>
        </p:nvSpPr>
        <p:spPr>
          <a:xfrm>
            <a:off x="1460549" y="3574948"/>
            <a:ext cx="209550" cy="209550"/>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3" name="Straight Connector 272">
            <a:extLst>
              <a:ext uri="{FF2B5EF4-FFF2-40B4-BE49-F238E27FC236}">
                <a16:creationId xmlns:a16="http://schemas.microsoft.com/office/drawing/2014/main" id="{EA3CDDEE-8AB8-4A19-83D0-BE0DDEF385C6}"/>
              </a:ext>
            </a:extLst>
          </p:cNvPr>
          <p:cNvCxnSpPr>
            <a:stCxn id="269" idx="4"/>
          </p:cNvCxnSpPr>
          <p:nvPr/>
        </p:nvCxnSpPr>
        <p:spPr>
          <a:xfrm>
            <a:off x="1565324" y="3784498"/>
            <a:ext cx="0" cy="1124326"/>
          </a:xfrm>
          <a:prstGeom prst="line">
            <a:avLst/>
          </a:prstGeom>
          <a:noFill/>
          <a:ln w="28575" cap="rnd" cmpd="sng" algn="ctr">
            <a:solidFill>
              <a:schemeClr val="accent3"/>
            </a:solidFill>
            <a:prstDash val="solid"/>
            <a:miter lim="800000"/>
            <a:tailEnd type="oval" w="lg" len="lg"/>
          </a:ln>
          <a:effectLst/>
        </p:spPr>
      </p:cxnSp>
      <p:sp>
        <p:nvSpPr>
          <p:cNvPr id="289" name="TextBox 288">
            <a:extLst>
              <a:ext uri="{FF2B5EF4-FFF2-40B4-BE49-F238E27FC236}">
                <a16:creationId xmlns:a16="http://schemas.microsoft.com/office/drawing/2014/main" id="{747AC261-62A7-4380-9EF1-2D67984B4742}"/>
              </a:ext>
            </a:extLst>
          </p:cNvPr>
          <p:cNvSpPr txBox="1"/>
          <p:nvPr/>
        </p:nvSpPr>
        <p:spPr>
          <a:xfrm>
            <a:off x="506561" y="4982820"/>
            <a:ext cx="2127506" cy="307777"/>
          </a:xfrm>
          <a:prstGeom prst="rect">
            <a:avLst/>
          </a:prstGeom>
          <a:noFill/>
        </p:spPr>
        <p:txBody>
          <a:bodyPr wrap="none" rtlCol="0">
            <a:spAutoFit/>
          </a:bodyPr>
          <a:lstStyle/>
          <a:p>
            <a:pPr algn="ctr" defTabSz="914400"/>
            <a:r>
              <a:rPr lang="en-US" sz="1400" dirty="0">
                <a:solidFill>
                  <a:srgbClr val="98002E"/>
                </a:solidFill>
              </a:rPr>
              <a:t>July 2017 to March 2018</a:t>
            </a:r>
          </a:p>
        </p:txBody>
      </p:sp>
      <p:grpSp>
        <p:nvGrpSpPr>
          <p:cNvPr id="262" name="Group 261">
            <a:extLst>
              <a:ext uri="{FF2B5EF4-FFF2-40B4-BE49-F238E27FC236}">
                <a16:creationId xmlns:a16="http://schemas.microsoft.com/office/drawing/2014/main" id="{A6FC7975-7B7C-4426-8C9A-1A41C91DC28E}"/>
              </a:ext>
            </a:extLst>
          </p:cNvPr>
          <p:cNvGrpSpPr/>
          <p:nvPr/>
        </p:nvGrpSpPr>
        <p:grpSpPr>
          <a:xfrm>
            <a:off x="4253334" y="3279203"/>
            <a:ext cx="800078" cy="801041"/>
            <a:chOff x="4060722" y="2894973"/>
            <a:chExt cx="1066771" cy="1068054"/>
          </a:xfrm>
          <a:solidFill>
            <a:schemeClr val="accent1"/>
          </a:solidFill>
        </p:grpSpPr>
        <p:sp>
          <p:nvSpPr>
            <p:cNvPr id="263" name="Freeform 5">
              <a:extLst>
                <a:ext uri="{FF2B5EF4-FFF2-40B4-BE49-F238E27FC236}">
                  <a16:creationId xmlns:a16="http://schemas.microsoft.com/office/drawing/2014/main" id="{CC4FCB1B-7BF7-4695-AAB1-E1AE36267217}"/>
                </a:ext>
              </a:extLst>
            </p:cNvPr>
            <p:cNvSpPr>
              <a:spLocks/>
            </p:cNvSpPr>
            <p:nvPr/>
          </p:nvSpPr>
          <p:spPr bwMode="auto">
            <a:xfrm>
              <a:off x="4594321"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64" name="Freeform 7">
              <a:extLst>
                <a:ext uri="{FF2B5EF4-FFF2-40B4-BE49-F238E27FC236}">
                  <a16:creationId xmlns:a16="http://schemas.microsoft.com/office/drawing/2014/main" id="{17C82A23-24B9-4171-9F21-C35193368B5D}"/>
                </a:ext>
              </a:extLst>
            </p:cNvPr>
            <p:cNvSpPr>
              <a:spLocks/>
            </p:cNvSpPr>
            <p:nvPr/>
          </p:nvSpPr>
          <p:spPr bwMode="auto">
            <a:xfrm>
              <a:off x="4060722"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6" name="Oval 265">
            <a:extLst>
              <a:ext uri="{FF2B5EF4-FFF2-40B4-BE49-F238E27FC236}">
                <a16:creationId xmlns:a16="http://schemas.microsoft.com/office/drawing/2014/main" id="{B6C2A996-5C03-45EF-BFEA-39A406E0FB0E}"/>
              </a:ext>
            </a:extLst>
          </p:cNvPr>
          <p:cNvSpPr/>
          <p:nvPr/>
        </p:nvSpPr>
        <p:spPr>
          <a:xfrm>
            <a:off x="4465520" y="3491604"/>
            <a:ext cx="376238" cy="376238"/>
          </a:xfrm>
          <a:prstGeom prst="ellipse">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ECF3F7D8-4614-40E0-8786-69E776AA5763}"/>
              </a:ext>
            </a:extLst>
          </p:cNvPr>
          <p:cNvSpPr/>
          <p:nvPr/>
        </p:nvSpPr>
        <p:spPr>
          <a:xfrm>
            <a:off x="4548651" y="3574948"/>
            <a:ext cx="209550" cy="209550"/>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5" name="Straight Connector 274">
            <a:extLst>
              <a:ext uri="{FF2B5EF4-FFF2-40B4-BE49-F238E27FC236}">
                <a16:creationId xmlns:a16="http://schemas.microsoft.com/office/drawing/2014/main" id="{7D5D7D0B-4F21-46D9-9DAC-F1F559873DEB}"/>
              </a:ext>
            </a:extLst>
          </p:cNvPr>
          <p:cNvCxnSpPr>
            <a:cxnSpLocks/>
            <a:endCxn id="270" idx="0"/>
          </p:cNvCxnSpPr>
          <p:nvPr/>
        </p:nvCxnSpPr>
        <p:spPr>
          <a:xfrm flipH="1">
            <a:off x="4653426" y="2448811"/>
            <a:ext cx="107" cy="1124712"/>
          </a:xfrm>
          <a:prstGeom prst="line">
            <a:avLst/>
          </a:prstGeom>
          <a:noFill/>
          <a:ln w="28575" cap="rnd" cmpd="sng" algn="ctr">
            <a:solidFill>
              <a:schemeClr val="accent1"/>
            </a:solidFill>
            <a:prstDash val="solid"/>
            <a:miter lim="800000"/>
            <a:headEnd type="oval" w="lg" len="lg"/>
            <a:tailEnd type="none" w="lg" len="lg"/>
          </a:ln>
          <a:effectLst/>
        </p:spPr>
      </p:cxnSp>
      <p:sp>
        <p:nvSpPr>
          <p:cNvPr id="290" name="TextBox 289">
            <a:extLst>
              <a:ext uri="{FF2B5EF4-FFF2-40B4-BE49-F238E27FC236}">
                <a16:creationId xmlns:a16="http://schemas.microsoft.com/office/drawing/2014/main" id="{27D1775F-7534-4597-B1D3-71E29DF876AD}"/>
              </a:ext>
            </a:extLst>
          </p:cNvPr>
          <p:cNvSpPr txBox="1"/>
          <p:nvPr/>
        </p:nvSpPr>
        <p:spPr>
          <a:xfrm>
            <a:off x="3951614" y="1982411"/>
            <a:ext cx="1403526" cy="307777"/>
          </a:xfrm>
          <a:prstGeom prst="rect">
            <a:avLst/>
          </a:prstGeom>
          <a:noFill/>
        </p:spPr>
        <p:txBody>
          <a:bodyPr wrap="none" rtlCol="0">
            <a:spAutoFit/>
          </a:bodyPr>
          <a:lstStyle>
            <a:defPPr>
              <a:defRPr lang="en-US"/>
            </a:defPPr>
            <a:lvl1pPr algn="ctr" defTabSz="914400">
              <a:defRPr sz="1400">
                <a:solidFill>
                  <a:srgbClr val="3A5C84"/>
                </a:solidFill>
                <a:latin typeface="Calibri" panose="020F0502020204030204"/>
              </a:defRPr>
            </a:lvl1pPr>
          </a:lstStyle>
          <a:p>
            <a:r>
              <a:rPr lang="en-US" dirty="0">
                <a:solidFill>
                  <a:srgbClr val="02A5E2"/>
                </a:solidFill>
                <a:latin typeface="+mn-lt"/>
              </a:rPr>
              <a:t>Till March 2019</a:t>
            </a:r>
          </a:p>
        </p:txBody>
      </p:sp>
      <p:grpSp>
        <p:nvGrpSpPr>
          <p:cNvPr id="259" name="Group 258">
            <a:extLst>
              <a:ext uri="{FF2B5EF4-FFF2-40B4-BE49-F238E27FC236}">
                <a16:creationId xmlns:a16="http://schemas.microsoft.com/office/drawing/2014/main" id="{3A3C4043-0163-4E30-A57E-789531009E2B}"/>
              </a:ext>
            </a:extLst>
          </p:cNvPr>
          <p:cNvGrpSpPr/>
          <p:nvPr/>
        </p:nvGrpSpPr>
        <p:grpSpPr>
          <a:xfrm>
            <a:off x="7336662" y="3279203"/>
            <a:ext cx="800078" cy="801041"/>
            <a:chOff x="6771148" y="2894973"/>
            <a:chExt cx="1066771" cy="1068054"/>
          </a:xfrm>
          <a:solidFill>
            <a:schemeClr val="accent2"/>
          </a:solidFill>
        </p:grpSpPr>
        <p:sp>
          <p:nvSpPr>
            <p:cNvPr id="260" name="Freeform 5">
              <a:extLst>
                <a:ext uri="{FF2B5EF4-FFF2-40B4-BE49-F238E27FC236}">
                  <a16:creationId xmlns:a16="http://schemas.microsoft.com/office/drawing/2014/main" id="{9FC40586-C009-4983-87FD-44110690DFC0}"/>
                </a:ext>
              </a:extLst>
            </p:cNvPr>
            <p:cNvSpPr>
              <a:spLocks/>
            </p:cNvSpPr>
            <p:nvPr/>
          </p:nvSpPr>
          <p:spPr bwMode="auto">
            <a:xfrm>
              <a:off x="7304747"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61" name="Freeform 7">
              <a:extLst>
                <a:ext uri="{FF2B5EF4-FFF2-40B4-BE49-F238E27FC236}">
                  <a16:creationId xmlns:a16="http://schemas.microsoft.com/office/drawing/2014/main" id="{BBEE5302-CEDA-4F7C-9670-23220A6F97FA}"/>
                </a:ext>
              </a:extLst>
            </p:cNvPr>
            <p:cNvSpPr>
              <a:spLocks/>
            </p:cNvSpPr>
            <p:nvPr/>
          </p:nvSpPr>
          <p:spPr bwMode="auto">
            <a:xfrm>
              <a:off x="6771148"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7" name="Oval 266">
            <a:extLst>
              <a:ext uri="{FF2B5EF4-FFF2-40B4-BE49-F238E27FC236}">
                <a16:creationId xmlns:a16="http://schemas.microsoft.com/office/drawing/2014/main" id="{ABF75523-D8CC-4929-B7DF-3B4C7044CDE6}"/>
              </a:ext>
            </a:extLst>
          </p:cNvPr>
          <p:cNvSpPr/>
          <p:nvPr/>
        </p:nvSpPr>
        <p:spPr>
          <a:xfrm>
            <a:off x="7548634" y="3491604"/>
            <a:ext cx="376238" cy="376238"/>
          </a:xfrm>
          <a:prstGeom prst="ellipse">
            <a:avLst/>
          </a:prstGeom>
          <a:noFill/>
          <a:ln w="28575"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366EB992-4FD7-4024-9048-DF798284EDA9}"/>
              </a:ext>
            </a:extLst>
          </p:cNvPr>
          <p:cNvSpPr/>
          <p:nvPr/>
        </p:nvSpPr>
        <p:spPr>
          <a:xfrm>
            <a:off x="7631872" y="3574948"/>
            <a:ext cx="209550" cy="20955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4" name="Straight Connector 273">
            <a:extLst>
              <a:ext uri="{FF2B5EF4-FFF2-40B4-BE49-F238E27FC236}">
                <a16:creationId xmlns:a16="http://schemas.microsoft.com/office/drawing/2014/main" id="{0E51A4FD-E727-4748-825E-B6B084BD2F62}"/>
              </a:ext>
            </a:extLst>
          </p:cNvPr>
          <p:cNvCxnSpPr>
            <a:cxnSpLocks/>
            <a:stCxn id="271" idx="4"/>
          </p:cNvCxnSpPr>
          <p:nvPr/>
        </p:nvCxnSpPr>
        <p:spPr>
          <a:xfrm>
            <a:off x="7736647" y="3784498"/>
            <a:ext cx="213" cy="1124326"/>
          </a:xfrm>
          <a:prstGeom prst="line">
            <a:avLst/>
          </a:prstGeom>
          <a:noFill/>
          <a:ln w="28575" cap="rnd" cmpd="sng" algn="ctr">
            <a:solidFill>
              <a:schemeClr val="accent2"/>
            </a:solidFill>
            <a:prstDash val="solid"/>
            <a:miter lim="800000"/>
            <a:tailEnd type="oval" w="lg" len="lg"/>
          </a:ln>
          <a:effectLst/>
        </p:spPr>
      </p:cxnSp>
      <p:sp>
        <p:nvSpPr>
          <p:cNvPr id="291" name="TextBox 290">
            <a:extLst>
              <a:ext uri="{FF2B5EF4-FFF2-40B4-BE49-F238E27FC236}">
                <a16:creationId xmlns:a16="http://schemas.microsoft.com/office/drawing/2014/main" id="{081EF6CD-466B-4C26-9FDA-EF4EADD6767E}"/>
              </a:ext>
            </a:extLst>
          </p:cNvPr>
          <p:cNvSpPr txBox="1"/>
          <p:nvPr/>
        </p:nvSpPr>
        <p:spPr>
          <a:xfrm>
            <a:off x="6764011" y="5013598"/>
            <a:ext cx="1930337" cy="307777"/>
          </a:xfrm>
          <a:prstGeom prst="rect">
            <a:avLst/>
          </a:prstGeom>
          <a:noFill/>
        </p:spPr>
        <p:txBody>
          <a:bodyPr wrap="none" rtlCol="0">
            <a:spAutoFit/>
          </a:bodyPr>
          <a:lstStyle>
            <a:defPPr>
              <a:defRPr lang="en-US"/>
            </a:defPPr>
            <a:lvl1pPr algn="ctr" defTabSz="914400">
              <a:defRPr sz="1400">
                <a:solidFill>
                  <a:srgbClr val="3A5C84"/>
                </a:solidFill>
              </a:defRPr>
            </a:lvl1pPr>
          </a:lstStyle>
          <a:p>
            <a:r>
              <a:rPr lang="en-US" dirty="0">
                <a:solidFill>
                  <a:srgbClr val="DF8639"/>
                </a:solidFill>
              </a:rPr>
              <a:t>April 1, 2019 onwards</a:t>
            </a:r>
          </a:p>
        </p:txBody>
      </p:sp>
      <p:sp>
        <p:nvSpPr>
          <p:cNvPr id="298" name="Rectangle 297">
            <a:extLst>
              <a:ext uri="{FF2B5EF4-FFF2-40B4-BE49-F238E27FC236}">
                <a16:creationId xmlns:a16="http://schemas.microsoft.com/office/drawing/2014/main" id="{3023A86C-4A4B-4AF8-A5FA-5EDE3E17BA07}"/>
              </a:ext>
            </a:extLst>
          </p:cNvPr>
          <p:cNvSpPr/>
          <p:nvPr/>
        </p:nvSpPr>
        <p:spPr>
          <a:xfrm>
            <a:off x="323851" y="2061321"/>
            <a:ext cx="2115209" cy="980022"/>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defTabSz="914400"/>
            <a:r>
              <a:rPr lang="en-US" sz="1400" dirty="0">
                <a:solidFill>
                  <a:prstClr val="black">
                    <a:lumMod val="65000"/>
                    <a:lumOff val="35000"/>
                  </a:prstClr>
                </a:solidFill>
              </a:rPr>
              <a:t>Original outward supply invoices/debit notes dated on or before 31 March 2018</a:t>
            </a:r>
          </a:p>
        </p:txBody>
      </p:sp>
      <p:sp>
        <p:nvSpPr>
          <p:cNvPr id="299" name="Rectangle 298">
            <a:extLst>
              <a:ext uri="{FF2B5EF4-FFF2-40B4-BE49-F238E27FC236}">
                <a16:creationId xmlns:a16="http://schemas.microsoft.com/office/drawing/2014/main" id="{4E63DE0A-A166-42C4-BC23-A793FF4B9573}"/>
              </a:ext>
            </a:extLst>
          </p:cNvPr>
          <p:cNvSpPr/>
          <p:nvPr/>
        </p:nvSpPr>
        <p:spPr>
          <a:xfrm>
            <a:off x="3034053" y="4268363"/>
            <a:ext cx="3222844" cy="135116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14400"/>
            <a:r>
              <a:rPr lang="en-US" sz="1400" dirty="0">
                <a:solidFill>
                  <a:prstClr val="black">
                    <a:lumMod val="65000"/>
                    <a:lumOff val="35000"/>
                  </a:prstClr>
                </a:solidFill>
              </a:rPr>
              <a:t>Any rectifications for details of outward supplies made and declared in returns filed during FY 2017-18 shall be allowed latest by the due date for filing the said return for the month of March 2019</a:t>
            </a:r>
          </a:p>
        </p:txBody>
      </p:sp>
      <p:sp>
        <p:nvSpPr>
          <p:cNvPr id="300" name="Rectangle 299">
            <a:extLst>
              <a:ext uri="{FF2B5EF4-FFF2-40B4-BE49-F238E27FC236}">
                <a16:creationId xmlns:a16="http://schemas.microsoft.com/office/drawing/2014/main" id="{F1E8CA45-07BD-4A5D-990C-7B93E251580F}"/>
              </a:ext>
            </a:extLst>
          </p:cNvPr>
          <p:cNvSpPr/>
          <p:nvPr/>
        </p:nvSpPr>
        <p:spPr>
          <a:xfrm>
            <a:off x="6152714" y="1945330"/>
            <a:ext cx="2724266" cy="1096014"/>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14400"/>
            <a:r>
              <a:rPr lang="en-US" sz="1400" dirty="0">
                <a:solidFill>
                  <a:prstClr val="black">
                    <a:lumMod val="65000"/>
                    <a:lumOff val="35000"/>
                  </a:prstClr>
                </a:solidFill>
              </a:rPr>
              <a:t>Beyond April 1, 2019 , the Company may not be statutorily eligible to make any rectification for outward supplies made in FY 2017-18</a:t>
            </a:r>
          </a:p>
        </p:txBody>
      </p:sp>
      <p:cxnSp>
        <p:nvCxnSpPr>
          <p:cNvPr id="30" name="Straight Connector 29">
            <a:extLst>
              <a:ext uri="{FF2B5EF4-FFF2-40B4-BE49-F238E27FC236}">
                <a16:creationId xmlns:a16="http://schemas.microsoft.com/office/drawing/2014/main" id="{BA724A06-E847-4E7F-B897-2B233A405DCD}"/>
              </a:ext>
            </a:extLst>
          </p:cNvPr>
          <p:cNvCxnSpPr>
            <a:cxnSpLocks/>
          </p:cNvCxnSpPr>
          <p:nvPr/>
        </p:nvCxnSpPr>
        <p:spPr>
          <a:xfrm>
            <a:off x="323851" y="3679723"/>
            <a:ext cx="8553449" cy="1"/>
          </a:xfrm>
          <a:prstGeom prst="line">
            <a:avLst/>
          </a:prstGeom>
          <a:noFill/>
          <a:ln w="28575" cap="flat" cmpd="sng" algn="ctr">
            <a:solidFill>
              <a:srgbClr val="D3D3D3">
                <a:lumMod val="75000"/>
              </a:srgbClr>
            </a:solidFill>
            <a:prstDash val="sysDot"/>
            <a:miter lim="800000"/>
          </a:ln>
          <a:effectLst/>
        </p:spPr>
      </p:cxnSp>
      <p:sp>
        <p:nvSpPr>
          <p:cNvPr id="31" name="Rectangle 30">
            <a:extLst>
              <a:ext uri="{FF2B5EF4-FFF2-40B4-BE49-F238E27FC236}">
                <a16:creationId xmlns:a16="http://schemas.microsoft.com/office/drawing/2014/main" id="{77ABB39D-7EC9-42D8-B0F8-76A4335C6AFE}"/>
              </a:ext>
            </a:extLst>
          </p:cNvPr>
          <p:cNvSpPr/>
          <p:nvPr/>
        </p:nvSpPr>
        <p:spPr>
          <a:xfrm>
            <a:off x="229862" y="5889150"/>
            <a:ext cx="3376245" cy="269304"/>
          </a:xfrm>
          <a:prstGeom prst="rect">
            <a:avLst/>
          </a:prstGeom>
        </p:spPr>
        <p:txBody>
          <a:bodyPr wrap="none">
            <a:spAutoFit/>
          </a:bodyPr>
          <a:lstStyle/>
          <a:p>
            <a:r>
              <a:rPr lang="en-IN" sz="1150" i="1" dirty="0">
                <a:latin typeface="Trebuchet MS" panose="020B0603020202020204" pitchFamily="34" charset="0"/>
                <a:ea typeface="Calibri" panose="020F0502020204030204" pitchFamily="34" charset="0"/>
                <a:cs typeface="Times New Roman" panose="02020603050405020304" pitchFamily="18" charset="0"/>
              </a:rPr>
              <a:t>[Proviso to Section 37(3) of the CGST Act, 2017]</a:t>
            </a:r>
          </a:p>
        </p:txBody>
      </p:sp>
    </p:spTree>
    <p:extLst>
      <p:ext uri="{BB962C8B-B14F-4D97-AF65-F5344CB8AC3E}">
        <p14:creationId xmlns:p14="http://schemas.microsoft.com/office/powerpoint/2010/main" val="2804927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0682-5532-44E6-A8CB-CB9BE8A713C3}"/>
              </a:ext>
            </a:extLst>
          </p:cNvPr>
          <p:cNvSpPr>
            <a:spLocks noGrp="1"/>
          </p:cNvSpPr>
          <p:nvPr>
            <p:ph type="title"/>
          </p:nvPr>
        </p:nvSpPr>
        <p:spPr>
          <a:xfrm>
            <a:off x="323851" y="752475"/>
            <a:ext cx="8464549" cy="320088"/>
          </a:xfrm>
        </p:spPr>
        <p:txBody>
          <a:bodyPr/>
          <a:lstStyle/>
          <a:p>
            <a:r>
              <a:rPr lang="en-IN" dirty="0"/>
              <a:t>Key action points- DOCUMENTATION</a:t>
            </a:r>
          </a:p>
        </p:txBody>
      </p:sp>
      <p:sp>
        <p:nvSpPr>
          <p:cNvPr id="4" name="Text Placeholder 3">
            <a:extLst>
              <a:ext uri="{FF2B5EF4-FFF2-40B4-BE49-F238E27FC236}">
                <a16:creationId xmlns:a16="http://schemas.microsoft.com/office/drawing/2014/main" id="{7643156C-11C1-4161-AB4E-5AC02AC5CA40}"/>
              </a:ext>
            </a:extLst>
          </p:cNvPr>
          <p:cNvSpPr>
            <a:spLocks noGrp="1"/>
          </p:cNvSpPr>
          <p:nvPr>
            <p:ph type="body" sz="quarter" idx="14"/>
          </p:nvPr>
        </p:nvSpPr>
        <p:spPr>
          <a:xfrm>
            <a:off x="323851" y="1104344"/>
            <a:ext cx="8464549" cy="221599"/>
          </a:xfrm>
        </p:spPr>
        <p:txBody>
          <a:bodyPr/>
          <a:lstStyle/>
          <a:p>
            <a:r>
              <a:rPr lang="en-US" dirty="0"/>
              <a:t>ISSUANCE OF CREDIT NOTE</a:t>
            </a:r>
          </a:p>
        </p:txBody>
      </p:sp>
      <p:grpSp>
        <p:nvGrpSpPr>
          <p:cNvPr id="253" name="Group 252">
            <a:extLst>
              <a:ext uri="{FF2B5EF4-FFF2-40B4-BE49-F238E27FC236}">
                <a16:creationId xmlns:a16="http://schemas.microsoft.com/office/drawing/2014/main" id="{4EBA8CFF-F207-4D96-8B3A-EFBCAB5BBF72}"/>
              </a:ext>
            </a:extLst>
          </p:cNvPr>
          <p:cNvGrpSpPr/>
          <p:nvPr/>
        </p:nvGrpSpPr>
        <p:grpSpPr>
          <a:xfrm>
            <a:off x="1165126" y="3279203"/>
            <a:ext cx="800078" cy="801041"/>
            <a:chOff x="1350296" y="2894973"/>
            <a:chExt cx="1066771" cy="1068054"/>
          </a:xfrm>
          <a:solidFill>
            <a:schemeClr val="accent3"/>
          </a:solidFill>
        </p:grpSpPr>
        <p:sp>
          <p:nvSpPr>
            <p:cNvPr id="254" name="Freeform 5">
              <a:extLst>
                <a:ext uri="{FF2B5EF4-FFF2-40B4-BE49-F238E27FC236}">
                  <a16:creationId xmlns:a16="http://schemas.microsoft.com/office/drawing/2014/main" id="{45770C7C-18C8-40B6-88AD-1DBE8F205E86}"/>
                </a:ext>
              </a:extLst>
            </p:cNvPr>
            <p:cNvSpPr>
              <a:spLocks/>
            </p:cNvSpPr>
            <p:nvPr/>
          </p:nvSpPr>
          <p:spPr bwMode="auto">
            <a:xfrm>
              <a:off x="1883895"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55" name="Freeform 7">
              <a:extLst>
                <a:ext uri="{FF2B5EF4-FFF2-40B4-BE49-F238E27FC236}">
                  <a16:creationId xmlns:a16="http://schemas.microsoft.com/office/drawing/2014/main" id="{20E599E8-21AD-43FF-ADA7-12524F9C3457}"/>
                </a:ext>
              </a:extLst>
            </p:cNvPr>
            <p:cNvSpPr>
              <a:spLocks/>
            </p:cNvSpPr>
            <p:nvPr/>
          </p:nvSpPr>
          <p:spPr bwMode="auto">
            <a:xfrm>
              <a:off x="1350296"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5" name="Oval 264">
            <a:extLst>
              <a:ext uri="{FF2B5EF4-FFF2-40B4-BE49-F238E27FC236}">
                <a16:creationId xmlns:a16="http://schemas.microsoft.com/office/drawing/2014/main" id="{B151B666-16CF-4591-ADF2-1F89EEA72C6C}"/>
              </a:ext>
            </a:extLst>
          </p:cNvPr>
          <p:cNvSpPr/>
          <p:nvPr/>
        </p:nvSpPr>
        <p:spPr>
          <a:xfrm>
            <a:off x="1377526" y="3491604"/>
            <a:ext cx="376238" cy="376238"/>
          </a:xfrm>
          <a:prstGeom prst="ellipse">
            <a:avLst/>
          </a:prstGeom>
          <a:noFill/>
          <a:ln w="28575"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9" name="Oval 268">
            <a:extLst>
              <a:ext uri="{FF2B5EF4-FFF2-40B4-BE49-F238E27FC236}">
                <a16:creationId xmlns:a16="http://schemas.microsoft.com/office/drawing/2014/main" id="{1E15D92E-E9F5-4E93-832C-452284F724D2}"/>
              </a:ext>
            </a:extLst>
          </p:cNvPr>
          <p:cNvSpPr/>
          <p:nvPr/>
        </p:nvSpPr>
        <p:spPr>
          <a:xfrm>
            <a:off x="1460549" y="3574948"/>
            <a:ext cx="209550" cy="209550"/>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3" name="Straight Connector 272">
            <a:extLst>
              <a:ext uri="{FF2B5EF4-FFF2-40B4-BE49-F238E27FC236}">
                <a16:creationId xmlns:a16="http://schemas.microsoft.com/office/drawing/2014/main" id="{EA3CDDEE-8AB8-4A19-83D0-BE0DDEF385C6}"/>
              </a:ext>
            </a:extLst>
          </p:cNvPr>
          <p:cNvCxnSpPr>
            <a:stCxn id="269" idx="4"/>
          </p:cNvCxnSpPr>
          <p:nvPr/>
        </p:nvCxnSpPr>
        <p:spPr>
          <a:xfrm>
            <a:off x="1565324" y="3784498"/>
            <a:ext cx="0" cy="1124326"/>
          </a:xfrm>
          <a:prstGeom prst="line">
            <a:avLst/>
          </a:prstGeom>
          <a:noFill/>
          <a:ln w="28575" cap="rnd" cmpd="sng" algn="ctr">
            <a:solidFill>
              <a:schemeClr val="accent3"/>
            </a:solidFill>
            <a:prstDash val="solid"/>
            <a:miter lim="800000"/>
            <a:tailEnd type="oval" w="lg" len="lg"/>
          </a:ln>
          <a:effectLst/>
        </p:spPr>
      </p:cxnSp>
      <p:sp>
        <p:nvSpPr>
          <p:cNvPr id="289" name="TextBox 288">
            <a:extLst>
              <a:ext uri="{FF2B5EF4-FFF2-40B4-BE49-F238E27FC236}">
                <a16:creationId xmlns:a16="http://schemas.microsoft.com/office/drawing/2014/main" id="{747AC261-62A7-4380-9EF1-2D67984B4742}"/>
              </a:ext>
            </a:extLst>
          </p:cNvPr>
          <p:cNvSpPr txBox="1"/>
          <p:nvPr/>
        </p:nvSpPr>
        <p:spPr>
          <a:xfrm>
            <a:off x="506561" y="4982820"/>
            <a:ext cx="2127506" cy="307777"/>
          </a:xfrm>
          <a:prstGeom prst="rect">
            <a:avLst/>
          </a:prstGeom>
          <a:noFill/>
        </p:spPr>
        <p:txBody>
          <a:bodyPr wrap="none" rtlCol="0">
            <a:spAutoFit/>
          </a:bodyPr>
          <a:lstStyle/>
          <a:p>
            <a:pPr algn="ctr" defTabSz="914400"/>
            <a:r>
              <a:rPr lang="en-US" sz="1400" dirty="0">
                <a:solidFill>
                  <a:srgbClr val="98002E"/>
                </a:solidFill>
              </a:rPr>
              <a:t>July 2017 to March 2018</a:t>
            </a:r>
          </a:p>
        </p:txBody>
      </p:sp>
      <p:grpSp>
        <p:nvGrpSpPr>
          <p:cNvPr id="262" name="Group 261">
            <a:extLst>
              <a:ext uri="{FF2B5EF4-FFF2-40B4-BE49-F238E27FC236}">
                <a16:creationId xmlns:a16="http://schemas.microsoft.com/office/drawing/2014/main" id="{A6FC7975-7B7C-4426-8C9A-1A41C91DC28E}"/>
              </a:ext>
            </a:extLst>
          </p:cNvPr>
          <p:cNvGrpSpPr/>
          <p:nvPr/>
        </p:nvGrpSpPr>
        <p:grpSpPr>
          <a:xfrm>
            <a:off x="4253334" y="3279203"/>
            <a:ext cx="800078" cy="801041"/>
            <a:chOff x="4060722" y="2894973"/>
            <a:chExt cx="1066771" cy="1068054"/>
          </a:xfrm>
          <a:solidFill>
            <a:schemeClr val="accent1"/>
          </a:solidFill>
        </p:grpSpPr>
        <p:sp>
          <p:nvSpPr>
            <p:cNvPr id="263" name="Freeform 5">
              <a:extLst>
                <a:ext uri="{FF2B5EF4-FFF2-40B4-BE49-F238E27FC236}">
                  <a16:creationId xmlns:a16="http://schemas.microsoft.com/office/drawing/2014/main" id="{CC4FCB1B-7BF7-4695-AAB1-E1AE36267217}"/>
                </a:ext>
              </a:extLst>
            </p:cNvPr>
            <p:cNvSpPr>
              <a:spLocks/>
            </p:cNvSpPr>
            <p:nvPr/>
          </p:nvSpPr>
          <p:spPr bwMode="auto">
            <a:xfrm>
              <a:off x="4594321"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64" name="Freeform 7">
              <a:extLst>
                <a:ext uri="{FF2B5EF4-FFF2-40B4-BE49-F238E27FC236}">
                  <a16:creationId xmlns:a16="http://schemas.microsoft.com/office/drawing/2014/main" id="{17C82A23-24B9-4171-9F21-C35193368B5D}"/>
                </a:ext>
              </a:extLst>
            </p:cNvPr>
            <p:cNvSpPr>
              <a:spLocks/>
            </p:cNvSpPr>
            <p:nvPr/>
          </p:nvSpPr>
          <p:spPr bwMode="auto">
            <a:xfrm>
              <a:off x="4060722"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6" name="Oval 265">
            <a:extLst>
              <a:ext uri="{FF2B5EF4-FFF2-40B4-BE49-F238E27FC236}">
                <a16:creationId xmlns:a16="http://schemas.microsoft.com/office/drawing/2014/main" id="{B6C2A996-5C03-45EF-BFEA-39A406E0FB0E}"/>
              </a:ext>
            </a:extLst>
          </p:cNvPr>
          <p:cNvSpPr/>
          <p:nvPr/>
        </p:nvSpPr>
        <p:spPr>
          <a:xfrm>
            <a:off x="4465520" y="3491604"/>
            <a:ext cx="376238" cy="376238"/>
          </a:xfrm>
          <a:prstGeom prst="ellipse">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ECF3F7D8-4614-40E0-8786-69E776AA5763}"/>
              </a:ext>
            </a:extLst>
          </p:cNvPr>
          <p:cNvSpPr/>
          <p:nvPr/>
        </p:nvSpPr>
        <p:spPr>
          <a:xfrm>
            <a:off x="4548651" y="3574948"/>
            <a:ext cx="209550" cy="209550"/>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5" name="Straight Connector 274">
            <a:extLst>
              <a:ext uri="{FF2B5EF4-FFF2-40B4-BE49-F238E27FC236}">
                <a16:creationId xmlns:a16="http://schemas.microsoft.com/office/drawing/2014/main" id="{7D5D7D0B-4F21-46D9-9DAC-F1F559873DEB}"/>
              </a:ext>
            </a:extLst>
          </p:cNvPr>
          <p:cNvCxnSpPr>
            <a:cxnSpLocks/>
            <a:endCxn id="270" idx="0"/>
          </p:cNvCxnSpPr>
          <p:nvPr/>
        </p:nvCxnSpPr>
        <p:spPr>
          <a:xfrm flipH="1">
            <a:off x="4653426" y="2448811"/>
            <a:ext cx="107" cy="1124712"/>
          </a:xfrm>
          <a:prstGeom prst="line">
            <a:avLst/>
          </a:prstGeom>
          <a:noFill/>
          <a:ln w="28575" cap="rnd" cmpd="sng" algn="ctr">
            <a:solidFill>
              <a:schemeClr val="accent1"/>
            </a:solidFill>
            <a:prstDash val="solid"/>
            <a:miter lim="800000"/>
            <a:headEnd type="oval" w="lg" len="lg"/>
            <a:tailEnd type="none" w="lg" len="lg"/>
          </a:ln>
          <a:effectLst/>
        </p:spPr>
      </p:cxnSp>
      <p:sp>
        <p:nvSpPr>
          <p:cNvPr id="290" name="TextBox 289">
            <a:extLst>
              <a:ext uri="{FF2B5EF4-FFF2-40B4-BE49-F238E27FC236}">
                <a16:creationId xmlns:a16="http://schemas.microsoft.com/office/drawing/2014/main" id="{27D1775F-7534-4597-B1D3-71E29DF876AD}"/>
              </a:ext>
            </a:extLst>
          </p:cNvPr>
          <p:cNvSpPr txBox="1"/>
          <p:nvPr/>
        </p:nvSpPr>
        <p:spPr>
          <a:xfrm>
            <a:off x="3366003" y="1982411"/>
            <a:ext cx="2574744" cy="307777"/>
          </a:xfrm>
          <a:prstGeom prst="rect">
            <a:avLst/>
          </a:prstGeom>
          <a:noFill/>
        </p:spPr>
        <p:txBody>
          <a:bodyPr wrap="none" rtlCol="0">
            <a:spAutoFit/>
          </a:bodyPr>
          <a:lstStyle>
            <a:defPPr>
              <a:defRPr lang="en-US"/>
            </a:defPPr>
            <a:lvl1pPr algn="ctr" defTabSz="914400">
              <a:defRPr sz="1400">
                <a:solidFill>
                  <a:srgbClr val="3A5C84"/>
                </a:solidFill>
                <a:latin typeface="Calibri" panose="020F0502020204030204"/>
              </a:defRPr>
            </a:lvl1pPr>
          </a:lstStyle>
          <a:p>
            <a:r>
              <a:rPr lang="en-US" dirty="0">
                <a:solidFill>
                  <a:srgbClr val="02A5E2"/>
                </a:solidFill>
                <a:latin typeface="+mn-lt"/>
              </a:rPr>
              <a:t>April 2018 to September 2018</a:t>
            </a:r>
          </a:p>
        </p:txBody>
      </p:sp>
      <p:grpSp>
        <p:nvGrpSpPr>
          <p:cNvPr id="259" name="Group 258">
            <a:extLst>
              <a:ext uri="{FF2B5EF4-FFF2-40B4-BE49-F238E27FC236}">
                <a16:creationId xmlns:a16="http://schemas.microsoft.com/office/drawing/2014/main" id="{3A3C4043-0163-4E30-A57E-789531009E2B}"/>
              </a:ext>
            </a:extLst>
          </p:cNvPr>
          <p:cNvGrpSpPr/>
          <p:nvPr/>
        </p:nvGrpSpPr>
        <p:grpSpPr>
          <a:xfrm>
            <a:off x="7336662" y="3279203"/>
            <a:ext cx="800078" cy="801041"/>
            <a:chOff x="6771148" y="2894973"/>
            <a:chExt cx="1066771" cy="1068054"/>
          </a:xfrm>
          <a:solidFill>
            <a:schemeClr val="accent2"/>
          </a:solidFill>
        </p:grpSpPr>
        <p:sp>
          <p:nvSpPr>
            <p:cNvPr id="260" name="Freeform 5">
              <a:extLst>
                <a:ext uri="{FF2B5EF4-FFF2-40B4-BE49-F238E27FC236}">
                  <a16:creationId xmlns:a16="http://schemas.microsoft.com/office/drawing/2014/main" id="{9FC40586-C009-4983-87FD-44110690DFC0}"/>
                </a:ext>
              </a:extLst>
            </p:cNvPr>
            <p:cNvSpPr>
              <a:spLocks/>
            </p:cNvSpPr>
            <p:nvPr/>
          </p:nvSpPr>
          <p:spPr bwMode="auto">
            <a:xfrm>
              <a:off x="7304747"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sp>
          <p:nvSpPr>
            <p:cNvPr id="261" name="Freeform 7">
              <a:extLst>
                <a:ext uri="{FF2B5EF4-FFF2-40B4-BE49-F238E27FC236}">
                  <a16:creationId xmlns:a16="http://schemas.microsoft.com/office/drawing/2014/main" id="{BBEE5302-CEDA-4F7C-9670-23220A6F97FA}"/>
                </a:ext>
              </a:extLst>
            </p:cNvPr>
            <p:cNvSpPr>
              <a:spLocks/>
            </p:cNvSpPr>
            <p:nvPr/>
          </p:nvSpPr>
          <p:spPr bwMode="auto">
            <a:xfrm>
              <a:off x="6771148"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ndParaRPr>
            </a:p>
          </p:txBody>
        </p:sp>
      </p:grpSp>
      <p:sp>
        <p:nvSpPr>
          <p:cNvPr id="267" name="Oval 266">
            <a:extLst>
              <a:ext uri="{FF2B5EF4-FFF2-40B4-BE49-F238E27FC236}">
                <a16:creationId xmlns:a16="http://schemas.microsoft.com/office/drawing/2014/main" id="{ABF75523-D8CC-4929-B7DF-3B4C7044CDE6}"/>
              </a:ext>
            </a:extLst>
          </p:cNvPr>
          <p:cNvSpPr/>
          <p:nvPr/>
        </p:nvSpPr>
        <p:spPr>
          <a:xfrm>
            <a:off x="7548634" y="3491604"/>
            <a:ext cx="376238" cy="376238"/>
          </a:xfrm>
          <a:prstGeom prst="ellipse">
            <a:avLst/>
          </a:prstGeom>
          <a:noFill/>
          <a:ln w="28575"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366EB992-4FD7-4024-9048-DF798284EDA9}"/>
              </a:ext>
            </a:extLst>
          </p:cNvPr>
          <p:cNvSpPr/>
          <p:nvPr/>
        </p:nvSpPr>
        <p:spPr>
          <a:xfrm>
            <a:off x="7631872" y="3574948"/>
            <a:ext cx="209550" cy="20955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74" name="Straight Connector 273">
            <a:extLst>
              <a:ext uri="{FF2B5EF4-FFF2-40B4-BE49-F238E27FC236}">
                <a16:creationId xmlns:a16="http://schemas.microsoft.com/office/drawing/2014/main" id="{0E51A4FD-E727-4748-825E-B6B084BD2F62}"/>
              </a:ext>
            </a:extLst>
          </p:cNvPr>
          <p:cNvCxnSpPr>
            <a:cxnSpLocks/>
            <a:stCxn id="271" idx="4"/>
          </p:cNvCxnSpPr>
          <p:nvPr/>
        </p:nvCxnSpPr>
        <p:spPr>
          <a:xfrm>
            <a:off x="7736647" y="3784498"/>
            <a:ext cx="213" cy="1124326"/>
          </a:xfrm>
          <a:prstGeom prst="line">
            <a:avLst/>
          </a:prstGeom>
          <a:noFill/>
          <a:ln w="28575" cap="rnd" cmpd="sng" algn="ctr">
            <a:solidFill>
              <a:schemeClr val="accent2"/>
            </a:solidFill>
            <a:prstDash val="solid"/>
            <a:miter lim="800000"/>
            <a:tailEnd type="oval" w="lg" len="lg"/>
          </a:ln>
          <a:effectLst/>
        </p:spPr>
      </p:cxnSp>
      <p:sp>
        <p:nvSpPr>
          <p:cNvPr id="291" name="TextBox 290">
            <a:extLst>
              <a:ext uri="{FF2B5EF4-FFF2-40B4-BE49-F238E27FC236}">
                <a16:creationId xmlns:a16="http://schemas.microsoft.com/office/drawing/2014/main" id="{081EF6CD-466B-4C26-9FDA-EF4EADD6767E}"/>
              </a:ext>
            </a:extLst>
          </p:cNvPr>
          <p:cNvSpPr txBox="1"/>
          <p:nvPr/>
        </p:nvSpPr>
        <p:spPr>
          <a:xfrm>
            <a:off x="6739964" y="5013598"/>
            <a:ext cx="1978427" cy="307777"/>
          </a:xfrm>
          <a:prstGeom prst="rect">
            <a:avLst/>
          </a:prstGeom>
          <a:noFill/>
        </p:spPr>
        <p:txBody>
          <a:bodyPr wrap="none" rtlCol="0">
            <a:spAutoFit/>
          </a:bodyPr>
          <a:lstStyle>
            <a:defPPr>
              <a:defRPr lang="en-US"/>
            </a:defPPr>
            <a:lvl1pPr algn="ctr" defTabSz="914400">
              <a:defRPr sz="1400">
                <a:solidFill>
                  <a:srgbClr val="3A5C84"/>
                </a:solidFill>
              </a:defRPr>
            </a:lvl1pPr>
          </a:lstStyle>
          <a:p>
            <a:r>
              <a:rPr lang="en-US" dirty="0">
                <a:solidFill>
                  <a:srgbClr val="DF8639"/>
                </a:solidFill>
              </a:rPr>
              <a:t>October 2018 onwards</a:t>
            </a:r>
          </a:p>
        </p:txBody>
      </p:sp>
      <p:sp>
        <p:nvSpPr>
          <p:cNvPr id="298" name="Rectangle 297">
            <a:extLst>
              <a:ext uri="{FF2B5EF4-FFF2-40B4-BE49-F238E27FC236}">
                <a16:creationId xmlns:a16="http://schemas.microsoft.com/office/drawing/2014/main" id="{3023A86C-4A4B-4AF8-A5FA-5EDE3E17BA07}"/>
              </a:ext>
            </a:extLst>
          </p:cNvPr>
          <p:cNvSpPr/>
          <p:nvPr/>
        </p:nvSpPr>
        <p:spPr>
          <a:xfrm>
            <a:off x="323851" y="2061321"/>
            <a:ext cx="2115209" cy="980022"/>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defTabSz="914400"/>
            <a:r>
              <a:rPr lang="en-US" sz="1400" dirty="0">
                <a:solidFill>
                  <a:prstClr val="black">
                    <a:lumMod val="65000"/>
                    <a:lumOff val="35000"/>
                  </a:prstClr>
                </a:solidFill>
              </a:rPr>
              <a:t>Original outward supply invoices/debit notes dated on or before 31 March 2018</a:t>
            </a:r>
          </a:p>
        </p:txBody>
      </p:sp>
      <p:sp>
        <p:nvSpPr>
          <p:cNvPr id="299" name="Rectangle 298">
            <a:extLst>
              <a:ext uri="{FF2B5EF4-FFF2-40B4-BE49-F238E27FC236}">
                <a16:creationId xmlns:a16="http://schemas.microsoft.com/office/drawing/2014/main" id="{4E63DE0A-A166-42C4-BC23-A793FF4B9573}"/>
              </a:ext>
            </a:extLst>
          </p:cNvPr>
          <p:cNvSpPr/>
          <p:nvPr/>
        </p:nvSpPr>
        <p:spPr>
          <a:xfrm>
            <a:off x="2834928" y="4111238"/>
            <a:ext cx="3787299" cy="178138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defTabSz="914400">
              <a:buFont typeface="Wingdings" panose="05000000000000000000" pitchFamily="2" charset="2"/>
              <a:buChar char="§"/>
            </a:pPr>
            <a:r>
              <a:rPr lang="en-US" sz="1400" dirty="0">
                <a:solidFill>
                  <a:prstClr val="black">
                    <a:lumMod val="65000"/>
                    <a:lumOff val="35000"/>
                  </a:prstClr>
                </a:solidFill>
              </a:rPr>
              <a:t>The credit notes for any supply made in FY 2017-18 are required to be issued and disclosed by the Company latest by 30 September 2018 </a:t>
            </a:r>
          </a:p>
          <a:p>
            <a:pPr marL="171450" indent="-171450" defTabSz="914400">
              <a:buFont typeface="Wingdings" panose="05000000000000000000" pitchFamily="2" charset="2"/>
              <a:buChar char="§"/>
            </a:pPr>
            <a:r>
              <a:rPr lang="en-US" sz="1400" dirty="0">
                <a:solidFill>
                  <a:prstClr val="black">
                    <a:lumMod val="65000"/>
                    <a:lumOff val="35000"/>
                  </a:prstClr>
                </a:solidFill>
              </a:rPr>
              <a:t>Facility for issuance of consolidated credit / debit notes in respect of multiple invoices issued in a Financial year has been introduced which was not available earlier</a:t>
            </a:r>
          </a:p>
        </p:txBody>
      </p:sp>
      <p:sp>
        <p:nvSpPr>
          <p:cNvPr id="300" name="Rectangle 299">
            <a:extLst>
              <a:ext uri="{FF2B5EF4-FFF2-40B4-BE49-F238E27FC236}">
                <a16:creationId xmlns:a16="http://schemas.microsoft.com/office/drawing/2014/main" id="{F1E8CA45-07BD-4A5D-990C-7B93E251580F}"/>
              </a:ext>
            </a:extLst>
          </p:cNvPr>
          <p:cNvSpPr/>
          <p:nvPr/>
        </p:nvSpPr>
        <p:spPr>
          <a:xfrm>
            <a:off x="6602966" y="1916632"/>
            <a:ext cx="2274117" cy="112471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14400"/>
            <a:r>
              <a:rPr lang="en-US" sz="1400" dirty="0">
                <a:solidFill>
                  <a:prstClr val="black">
                    <a:lumMod val="65000"/>
                    <a:lumOff val="35000"/>
                  </a:prstClr>
                </a:solidFill>
              </a:rPr>
              <a:t>Beyond 30 September 2018, the Company may not be eligible to recoup the credits in respect of such credit notes</a:t>
            </a:r>
          </a:p>
        </p:txBody>
      </p:sp>
      <p:cxnSp>
        <p:nvCxnSpPr>
          <p:cNvPr id="30" name="Straight Connector 29">
            <a:extLst>
              <a:ext uri="{FF2B5EF4-FFF2-40B4-BE49-F238E27FC236}">
                <a16:creationId xmlns:a16="http://schemas.microsoft.com/office/drawing/2014/main" id="{05760FA7-8142-488D-A621-D2F181276703}"/>
              </a:ext>
            </a:extLst>
          </p:cNvPr>
          <p:cNvCxnSpPr>
            <a:cxnSpLocks/>
          </p:cNvCxnSpPr>
          <p:nvPr/>
        </p:nvCxnSpPr>
        <p:spPr>
          <a:xfrm>
            <a:off x="323851" y="3679723"/>
            <a:ext cx="8553449" cy="1"/>
          </a:xfrm>
          <a:prstGeom prst="line">
            <a:avLst/>
          </a:prstGeom>
          <a:noFill/>
          <a:ln w="28575" cap="flat" cmpd="sng" algn="ctr">
            <a:solidFill>
              <a:srgbClr val="D3D3D3">
                <a:lumMod val="75000"/>
              </a:srgbClr>
            </a:solidFill>
            <a:prstDash val="sysDot"/>
            <a:miter lim="800000"/>
          </a:ln>
          <a:effectLst/>
        </p:spPr>
      </p:cxnSp>
      <p:sp>
        <p:nvSpPr>
          <p:cNvPr id="32" name="Rectangle 31">
            <a:extLst>
              <a:ext uri="{FF2B5EF4-FFF2-40B4-BE49-F238E27FC236}">
                <a16:creationId xmlns:a16="http://schemas.microsoft.com/office/drawing/2014/main" id="{020DE02D-A871-47C7-BFD2-2C8C37F678F6}"/>
              </a:ext>
            </a:extLst>
          </p:cNvPr>
          <p:cNvSpPr/>
          <p:nvPr/>
        </p:nvSpPr>
        <p:spPr>
          <a:xfrm>
            <a:off x="229862" y="5889150"/>
            <a:ext cx="2670924" cy="269304"/>
          </a:xfrm>
          <a:prstGeom prst="rect">
            <a:avLst/>
          </a:prstGeom>
        </p:spPr>
        <p:txBody>
          <a:bodyPr wrap="none">
            <a:spAutoFit/>
          </a:bodyPr>
          <a:lstStyle/>
          <a:p>
            <a:r>
              <a:rPr lang="en-US" sz="1150" i="1" dirty="0">
                <a:latin typeface="Trebuchet MS" panose="020B0603020202020204" pitchFamily="34" charset="0"/>
                <a:ea typeface="Calibri" panose="020F0502020204030204" pitchFamily="34" charset="0"/>
                <a:cs typeface="Times New Roman" panose="02020603050405020304" pitchFamily="18" charset="0"/>
              </a:rPr>
              <a:t>[Section 34(2) of the CGST Act, 2017]</a:t>
            </a:r>
          </a:p>
        </p:txBody>
      </p:sp>
    </p:spTree>
    <p:extLst>
      <p:ext uri="{BB962C8B-B14F-4D97-AF65-F5344CB8AC3E}">
        <p14:creationId xmlns:p14="http://schemas.microsoft.com/office/powerpoint/2010/main" val="193929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205E-8352-4864-AE2F-33E1ED132914}"/>
              </a:ext>
            </a:extLst>
          </p:cNvPr>
          <p:cNvSpPr>
            <a:spLocks noGrp="1"/>
          </p:cNvSpPr>
          <p:nvPr>
            <p:ph type="ctrTitle"/>
          </p:nvPr>
        </p:nvSpPr>
        <p:spPr>
          <a:xfrm>
            <a:off x="323850" y="1663700"/>
            <a:ext cx="8460149" cy="320088"/>
          </a:xfrm>
        </p:spPr>
        <p:txBody>
          <a:bodyPr/>
          <a:lstStyle/>
          <a:p>
            <a:r>
              <a:rPr lang="en-US" dirty="0"/>
              <a:t>GSTR-2A-Reconciliation </a:t>
            </a:r>
            <a:endParaRPr lang="en-IN" dirty="0"/>
          </a:p>
        </p:txBody>
      </p:sp>
    </p:spTree>
    <p:extLst>
      <p:ext uri="{BB962C8B-B14F-4D97-AF65-F5344CB8AC3E}">
        <p14:creationId xmlns:p14="http://schemas.microsoft.com/office/powerpoint/2010/main" val="234220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E6C1CD-5733-4746-9736-CF5EB59E956A}"/>
              </a:ext>
            </a:extLst>
          </p:cNvPr>
          <p:cNvGraphicFramePr>
            <a:graphicFrameLocks noGrp="1"/>
          </p:cNvGraphicFramePr>
          <p:nvPr>
            <p:extLst/>
          </p:nvPr>
        </p:nvGraphicFramePr>
        <p:xfrm>
          <a:off x="437322" y="1258956"/>
          <a:ext cx="7868479" cy="4424185"/>
        </p:xfrm>
        <a:graphic>
          <a:graphicData uri="http://schemas.openxmlformats.org/drawingml/2006/table">
            <a:tbl>
              <a:tblPr firstRow="1" bandRow="1">
                <a:tableStyleId>{F5AB1C69-6EDB-4FF4-983F-18BD219EF322}</a:tableStyleId>
              </a:tblPr>
              <a:tblGrid>
                <a:gridCol w="6196426">
                  <a:extLst>
                    <a:ext uri="{9D8B030D-6E8A-4147-A177-3AD203B41FA5}">
                      <a16:colId xmlns:a16="http://schemas.microsoft.com/office/drawing/2014/main" val="1500047969"/>
                    </a:ext>
                  </a:extLst>
                </a:gridCol>
                <a:gridCol w="1672053">
                  <a:extLst>
                    <a:ext uri="{9D8B030D-6E8A-4147-A177-3AD203B41FA5}">
                      <a16:colId xmlns:a16="http://schemas.microsoft.com/office/drawing/2014/main" val="3739351208"/>
                    </a:ext>
                  </a:extLst>
                </a:gridCol>
              </a:tblGrid>
              <a:tr h="231221">
                <a:tc>
                  <a:txBody>
                    <a:bodyPr/>
                    <a:lstStyle/>
                    <a:p>
                      <a:r>
                        <a:rPr lang="en-IN" sz="1000" dirty="0"/>
                        <a:t>PARTICULARS</a:t>
                      </a:r>
                      <a:endParaRPr lang="en-IN" sz="1000" dirty="0">
                        <a:latin typeface="+mj-lt"/>
                      </a:endParaRPr>
                    </a:p>
                  </a:txBody>
                  <a:tcPr/>
                </a:tc>
                <a:tc>
                  <a:txBody>
                    <a:bodyPr/>
                    <a:lstStyle/>
                    <a:p>
                      <a:r>
                        <a:rPr lang="en-IN" sz="1000" dirty="0"/>
                        <a:t>AMOUNT(INR)</a:t>
                      </a:r>
                      <a:endParaRPr lang="en-IN" sz="1000" dirty="0">
                        <a:latin typeface="+mj-lt"/>
                      </a:endParaRPr>
                    </a:p>
                  </a:txBody>
                  <a:tcPr/>
                </a:tc>
                <a:extLst>
                  <a:ext uri="{0D108BD9-81ED-4DB2-BD59-A6C34878D82A}">
                    <a16:rowId xmlns:a16="http://schemas.microsoft.com/office/drawing/2014/main" val="2224450325"/>
                  </a:ext>
                </a:extLst>
              </a:tr>
              <a:tr h="280998">
                <a:tc>
                  <a:txBody>
                    <a:bodyPr/>
                    <a:lstStyle/>
                    <a:p>
                      <a:r>
                        <a:rPr lang="pt-BR" sz="1000" dirty="0"/>
                        <a:t>a) ITC as per GSTR 2A</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3832598961"/>
                  </a:ext>
                </a:extLst>
              </a:tr>
              <a:tr h="282604">
                <a:tc>
                  <a:txBody>
                    <a:bodyPr/>
                    <a:lstStyle/>
                    <a:p>
                      <a:r>
                        <a:rPr lang="en-US" sz="1000" dirty="0"/>
                        <a:t>Add: Credit availed in books not available in GSTR 2A</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4143751921"/>
                  </a:ext>
                </a:extLst>
              </a:tr>
              <a:tr h="256913">
                <a:tc>
                  <a:txBody>
                    <a:bodyPr/>
                    <a:lstStyle/>
                    <a:p>
                      <a:r>
                        <a:rPr lang="en-US" sz="1000" dirty="0"/>
                        <a:t>Less: Credit as per GSTR 2A which are ineligible and absorbed as cost in books</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1874491042"/>
                  </a:ext>
                </a:extLst>
              </a:tr>
              <a:tr h="231221">
                <a:tc>
                  <a:txBody>
                    <a:bodyPr/>
                    <a:lstStyle/>
                    <a:p>
                      <a:r>
                        <a:rPr lang="en-US" sz="1000" dirty="0"/>
                        <a:t>Less: Credit availed in FY 2018-19</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1387504378"/>
                  </a:ext>
                </a:extLst>
              </a:tr>
              <a:tr h="385368">
                <a:tc>
                  <a:txBody>
                    <a:bodyPr/>
                    <a:lstStyle/>
                    <a:p>
                      <a:r>
                        <a:rPr lang="en-US" sz="1000" dirty="0"/>
                        <a:t>Add: Credit availed in books and GSTR 3B of FY 2017-18, but vendor uploaded in FY 2018-19 and appearing in GSTR 2A of FY 2018-19</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3198950010"/>
                  </a:ext>
                </a:extLst>
              </a:tr>
              <a:tr h="231221">
                <a:tc>
                  <a:txBody>
                    <a:bodyPr/>
                    <a:lstStyle/>
                    <a:p>
                      <a:r>
                        <a:rPr lang="en-US" sz="1000" dirty="0"/>
                        <a:t>Less: Amount reflected higher in 2A but invoice no in both books and GSTR 2A is correct</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3968403274"/>
                  </a:ext>
                </a:extLst>
              </a:tr>
              <a:tr h="385368">
                <a:tc>
                  <a:txBody>
                    <a:bodyPr/>
                    <a:lstStyle/>
                    <a:p>
                      <a:r>
                        <a:rPr lang="en-US" sz="1000" dirty="0"/>
                        <a:t>Add: Amount reflected higher in books  but invoice no in both books and GSTR 2A is correct</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3003104650"/>
                  </a:ext>
                </a:extLst>
              </a:tr>
              <a:tr h="398214">
                <a:tc>
                  <a:txBody>
                    <a:bodyPr/>
                    <a:lstStyle/>
                    <a:p>
                      <a:r>
                        <a:rPr lang="en-US" sz="1000" dirty="0"/>
                        <a:t>Less: Accounted in books of 2018-19 (doc date and posting date in 18-19)  and availed in GSTR 3B of FY 2018-19 but ITC is reflected in GSTR 2A of FY 2017-18	</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2859877096"/>
                  </a:ext>
                </a:extLst>
              </a:tr>
              <a:tr h="231221">
                <a:tc>
                  <a:txBody>
                    <a:bodyPr/>
                    <a:lstStyle/>
                    <a:p>
                      <a:r>
                        <a:rPr lang="en-US" sz="1000" dirty="0"/>
                        <a:t>Add: Credit availed through GSTR 2 and accepted it and is not reflected in GSTR 2A</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2574355802"/>
                  </a:ext>
                </a:extLst>
              </a:tr>
              <a:tr h="385368">
                <a:tc>
                  <a:txBody>
                    <a:bodyPr/>
                    <a:lstStyle/>
                    <a:p>
                      <a:r>
                        <a:rPr lang="en-US" sz="1000" dirty="0"/>
                        <a:t>Less: RCM supplies from registered parties , who have uploaded in GSTR 2A as supplies on which reverse charge is applicable and the recipient has paid GST under RCM	</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3754338157"/>
                  </a:ext>
                </a:extLst>
              </a:tr>
              <a:tr h="258518">
                <a:tc>
                  <a:txBody>
                    <a:bodyPr/>
                    <a:lstStyle/>
                    <a:p>
                      <a:r>
                        <a:rPr lang="en-US" sz="1000" dirty="0"/>
                        <a:t>Add: Vendors who have not filed GST returns, but availed in books</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3832405201"/>
                  </a:ext>
                </a:extLst>
              </a:tr>
              <a:tr h="231221">
                <a:tc>
                  <a:txBody>
                    <a:bodyPr/>
                    <a:lstStyle/>
                    <a:p>
                      <a:r>
                        <a:rPr lang="en-IN" sz="1000" dirty="0"/>
                        <a:t>Sub total of (a)	</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4244638903"/>
                  </a:ext>
                </a:extLst>
              </a:tr>
              <a:tr h="231221">
                <a:tc>
                  <a:txBody>
                    <a:bodyPr/>
                    <a:lstStyle/>
                    <a:p>
                      <a:r>
                        <a:rPr lang="en-US" sz="1000" dirty="0"/>
                        <a:t>b) Amount as per GSTR 3B of FY 2017-18</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1030433256"/>
                  </a:ext>
                </a:extLst>
              </a:tr>
              <a:tr h="306050">
                <a:tc>
                  <a:txBody>
                    <a:bodyPr/>
                    <a:lstStyle/>
                    <a:p>
                      <a:r>
                        <a:rPr lang="en-US" sz="1000" dirty="0"/>
                        <a:t>Difference: Eligible credit not availed in GSTR 3B (a-b)</a:t>
                      </a:r>
                      <a:endParaRPr lang="en-IN" sz="1000" dirty="0">
                        <a:latin typeface="+mj-lt"/>
                      </a:endParaRPr>
                    </a:p>
                  </a:txBody>
                  <a:tcPr/>
                </a:tc>
                <a:tc>
                  <a:txBody>
                    <a:bodyPr/>
                    <a:lstStyle/>
                    <a:p>
                      <a:endParaRPr lang="en-IN" sz="1000" dirty="0">
                        <a:latin typeface="+mj-lt"/>
                      </a:endParaRPr>
                    </a:p>
                  </a:txBody>
                  <a:tcPr/>
                </a:tc>
                <a:extLst>
                  <a:ext uri="{0D108BD9-81ED-4DB2-BD59-A6C34878D82A}">
                    <a16:rowId xmlns:a16="http://schemas.microsoft.com/office/drawing/2014/main" val="3111855811"/>
                  </a:ext>
                </a:extLst>
              </a:tr>
            </a:tbl>
          </a:graphicData>
        </a:graphic>
      </p:graphicFrame>
      <p:sp>
        <p:nvSpPr>
          <p:cNvPr id="3" name="Title 1">
            <a:extLst>
              <a:ext uri="{FF2B5EF4-FFF2-40B4-BE49-F238E27FC236}">
                <a16:creationId xmlns:a16="http://schemas.microsoft.com/office/drawing/2014/main" id="{50DDADCB-CEB8-4B1B-8A0E-9445F8E03626}"/>
              </a:ext>
            </a:extLst>
          </p:cNvPr>
          <p:cNvSpPr txBox="1">
            <a:spLocks/>
          </p:cNvSpPr>
          <p:nvPr/>
        </p:nvSpPr>
        <p:spPr>
          <a:xfrm>
            <a:off x="323851" y="752475"/>
            <a:ext cx="8464549" cy="320088"/>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IN" dirty="0"/>
              <a:t>GSTR- 2A RECONCILIATION</a:t>
            </a:r>
          </a:p>
        </p:txBody>
      </p:sp>
    </p:spTree>
    <p:extLst>
      <p:ext uri="{BB962C8B-B14F-4D97-AF65-F5344CB8AC3E}">
        <p14:creationId xmlns:p14="http://schemas.microsoft.com/office/powerpoint/2010/main" val="8099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205E-8352-4864-AE2F-33E1ED132914}"/>
              </a:ext>
            </a:extLst>
          </p:cNvPr>
          <p:cNvSpPr>
            <a:spLocks noGrp="1"/>
          </p:cNvSpPr>
          <p:nvPr>
            <p:ph type="ctrTitle"/>
          </p:nvPr>
        </p:nvSpPr>
        <p:spPr>
          <a:xfrm>
            <a:off x="323850" y="1663700"/>
            <a:ext cx="8460149" cy="320088"/>
          </a:xfrm>
        </p:spPr>
        <p:txBody>
          <a:bodyPr/>
          <a:lstStyle/>
          <a:p>
            <a:r>
              <a:rPr lang="en-US" dirty="0"/>
              <a:t>TAX SUMMARY</a:t>
            </a:r>
            <a:endParaRPr lang="en-IN" dirty="0"/>
          </a:p>
        </p:txBody>
      </p:sp>
    </p:spTree>
    <p:extLst>
      <p:ext uri="{BB962C8B-B14F-4D97-AF65-F5344CB8AC3E}">
        <p14:creationId xmlns:p14="http://schemas.microsoft.com/office/powerpoint/2010/main" val="416440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DDADCB-CEB8-4B1B-8A0E-9445F8E03626}"/>
              </a:ext>
            </a:extLst>
          </p:cNvPr>
          <p:cNvSpPr txBox="1">
            <a:spLocks/>
          </p:cNvSpPr>
          <p:nvPr/>
        </p:nvSpPr>
        <p:spPr>
          <a:xfrm>
            <a:off x="323851" y="752475"/>
            <a:ext cx="8464549" cy="320088"/>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IN" dirty="0"/>
              <a:t>TAX SUMMARY</a:t>
            </a:r>
          </a:p>
        </p:txBody>
      </p:sp>
      <p:graphicFrame>
        <p:nvGraphicFramePr>
          <p:cNvPr id="4" name="Table 3">
            <a:extLst>
              <a:ext uri="{FF2B5EF4-FFF2-40B4-BE49-F238E27FC236}">
                <a16:creationId xmlns:a16="http://schemas.microsoft.com/office/drawing/2014/main" id="{A5F8CE29-2C25-4A21-8F6C-4787705ED3A9}"/>
              </a:ext>
            </a:extLst>
          </p:cNvPr>
          <p:cNvGraphicFramePr>
            <a:graphicFrameLocks noGrp="1"/>
          </p:cNvGraphicFramePr>
          <p:nvPr>
            <p:extLst>
              <p:ext uri="{D42A27DB-BD31-4B8C-83A1-F6EECF244321}">
                <p14:modId xmlns:p14="http://schemas.microsoft.com/office/powerpoint/2010/main" val="4232536164"/>
              </p:ext>
            </p:extLst>
          </p:nvPr>
        </p:nvGraphicFramePr>
        <p:xfrm>
          <a:off x="476270" y="1109069"/>
          <a:ext cx="8464549" cy="5080356"/>
        </p:xfrm>
        <a:graphic>
          <a:graphicData uri="http://schemas.openxmlformats.org/drawingml/2006/table">
            <a:tbl>
              <a:tblPr firstRow="1" bandRow="1">
                <a:tableStyleId>{073A0DAA-6AF3-43AB-8588-CEC1D06C72B9}</a:tableStyleId>
              </a:tblPr>
              <a:tblGrid>
                <a:gridCol w="4408688">
                  <a:extLst>
                    <a:ext uri="{9D8B030D-6E8A-4147-A177-3AD203B41FA5}">
                      <a16:colId xmlns:a16="http://schemas.microsoft.com/office/drawing/2014/main" val="20000"/>
                    </a:ext>
                  </a:extLst>
                </a:gridCol>
                <a:gridCol w="4055861">
                  <a:extLst>
                    <a:ext uri="{9D8B030D-6E8A-4147-A177-3AD203B41FA5}">
                      <a16:colId xmlns:a16="http://schemas.microsoft.com/office/drawing/2014/main" val="20001"/>
                    </a:ext>
                  </a:extLst>
                </a:gridCol>
              </a:tblGrid>
              <a:tr h="235597">
                <a:tc>
                  <a:txBody>
                    <a:bodyPr/>
                    <a:lstStyle/>
                    <a:p>
                      <a:pPr algn="l"/>
                      <a:endParaRPr lang="en-IN" sz="1000" dirty="0">
                        <a:noFill/>
                        <a:latin typeface="Trebuchet MS" panose="020B0603020202020204" pitchFamily="34" charset="0"/>
                        <a:cs typeface="Traditional Arabic" panose="02020603050405020304" pitchFamily="18" charset="-78"/>
                      </a:endParaRPr>
                    </a:p>
                  </a:txBody>
                  <a:tcPr anchor="ctr"/>
                </a:tc>
                <a:tc>
                  <a:txBody>
                    <a:bodyPr/>
                    <a:lstStyle/>
                    <a:p>
                      <a:pPr algn="l"/>
                      <a:endParaRPr lang="en-IN" sz="1000" dirty="0">
                        <a:noFill/>
                        <a:latin typeface="Trebuchet MS" panose="020B0603020202020204" pitchFamily="34" charset="0"/>
                        <a:cs typeface="Traditional Arabic" panose="02020603050405020304" pitchFamily="18" charset="-78"/>
                      </a:endParaRPr>
                    </a:p>
                  </a:txBody>
                  <a:tcPr anchor="ctr"/>
                </a:tc>
                <a:extLst>
                  <a:ext uri="{0D108BD9-81ED-4DB2-BD59-A6C34878D82A}">
                    <a16:rowId xmlns:a16="http://schemas.microsoft.com/office/drawing/2014/main" val="10000"/>
                  </a:ext>
                </a:extLst>
              </a:tr>
              <a:tr h="504324">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IN" sz="1000" kern="0" dirty="0"/>
                        <a:t>Ineligible ITC availed</a:t>
                      </a:r>
                    </a:p>
                    <a:p>
                      <a:pPr marL="0" marR="0" lvl="2" indent="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None/>
                        <a:tabLst/>
                        <a:defRPr/>
                      </a:pP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ITC omitted to be reversed for exempt supplies ( Nil-rated, Non-GST other than interest income)</a:t>
                      </a:r>
                      <a:endParaRPr lang="en-US"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1"/>
                  </a:ext>
                </a:extLst>
              </a:tr>
              <a:tr h="512105">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Discount Received from vendor, Scheme benefits (Corresponding ITC not reversed)- GST credit notes</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65113" marR="0" lvl="2" indent="-265113"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Ineligible ITC availed and utilised and reversed voluntarily- Interest to be paid for the period</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2"/>
                  </a:ext>
                </a:extLst>
              </a:tr>
              <a:tr h="504324">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RCM to be paid for invoices from unregistered prior to Oct 13, 2017 but accounted in books later</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ITC not reversed for non-payment to vendor within 180 days </a:t>
                      </a:r>
                    </a:p>
                    <a:p>
                      <a:pPr marL="0" marR="0" lvl="2" indent="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None/>
                        <a:tabLst/>
                        <a:defRPr/>
                      </a:pPr>
                      <a:r>
                        <a:rPr lang="en-US" sz="1000" kern="0" dirty="0"/>
                        <a:t>        and interest not paid</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3"/>
                  </a:ext>
                </a:extLst>
              </a:tr>
              <a:tr h="467512">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RCM not paid in other cases</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tab pos="176213" algn="l"/>
                        </a:tabLst>
                        <a:defRPr/>
                      </a:pPr>
                      <a:r>
                        <a:rPr lang="en-US" sz="1000" kern="0" dirty="0"/>
                        <a:t>Interest not paid for belated reversal of ITC in relation to vendor payment more than 180 days</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4"/>
                  </a:ext>
                </a:extLst>
              </a:tr>
              <a:tr h="439856">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IN" sz="1000" kern="0" dirty="0"/>
                        <a:t>Short payment, if any</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tab pos="176213" algn="l"/>
                        </a:tabLst>
                        <a:defRPr/>
                      </a:pPr>
                      <a:r>
                        <a:rPr lang="en-US" sz="1000" kern="0" dirty="0">
                          <a:solidFill>
                            <a:srgbClr val="404040"/>
                          </a:solidFill>
                          <a:latin typeface="Trebuchet MS" panose="020B0603020202020204" pitchFamily="34" charset="0"/>
                          <a:ea typeface="+mn-ea"/>
                          <a:cs typeface="Traditional Arabic" panose="02020603050405020304" pitchFamily="18" charset="-78"/>
                        </a:rPr>
                        <a:t>Reversal of excess ITC availed and potential interest, if any</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5"/>
                  </a:ext>
                </a:extLst>
              </a:tr>
              <a:tr h="313032">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Interest to be paid for belated filing of GSTR 3B- Gross vs Net</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65113" marR="0" lvl="2" indent="-265113"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Wrong GST rate adopted and additional liability</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6"/>
                  </a:ext>
                </a:extLst>
              </a:tr>
              <a:tr h="476221">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Tran credits voluntarily reversed, but interest not paid for the period between date of wrong utilization and reversal</a:t>
                      </a:r>
                      <a:endParaRPr lang="en-US"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tab pos="265113" algn="l"/>
                        </a:tabLst>
                        <a:defRPr/>
                      </a:pPr>
                      <a:r>
                        <a:rPr lang="en-US" sz="1000" kern="0" dirty="0"/>
                        <a:t>Advances adjusted but not reflected in GSTR 3B and excess payment</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8"/>
                  </a:ext>
                </a:extLst>
              </a:tr>
              <a:tr h="439856">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Ineligible Tran credits to be reversed</a:t>
                      </a:r>
                      <a:endParaRPr lang="en-US"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Credit notes not reflected in GSTR 3B and excess payment</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9"/>
                  </a:ext>
                </a:extLst>
              </a:tr>
              <a:tr h="636117">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Supplies omitted to be declared in GSTR 3B and to be reported in GSTR 9 and applicable GST, if any</a:t>
                      </a:r>
                      <a:endParaRPr lang="en-US"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Outward supplies as per Books higher than GSTR 3B, but no difference in tax</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534175808"/>
                  </a:ext>
                </a:extLst>
              </a:tr>
              <a:tr h="467512">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Inter head adjustments</a:t>
                      </a:r>
                      <a:endParaRPr lang="en-US"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Credit notes on sales, wrongly reflected as ITC in GSTR 3B which warrants adjustment in output</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2226646538"/>
                  </a:ext>
                </a:extLst>
              </a:tr>
            </a:tbl>
          </a:graphicData>
        </a:graphic>
      </p:graphicFrame>
    </p:spTree>
    <p:extLst>
      <p:ext uri="{BB962C8B-B14F-4D97-AF65-F5344CB8AC3E}">
        <p14:creationId xmlns:p14="http://schemas.microsoft.com/office/powerpoint/2010/main" val="279043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DDADCB-CEB8-4B1B-8A0E-9445F8E03626}"/>
              </a:ext>
            </a:extLst>
          </p:cNvPr>
          <p:cNvSpPr txBox="1">
            <a:spLocks/>
          </p:cNvSpPr>
          <p:nvPr/>
        </p:nvSpPr>
        <p:spPr>
          <a:xfrm>
            <a:off x="323851" y="752475"/>
            <a:ext cx="8464549" cy="320088"/>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IN" dirty="0"/>
              <a:t>TAX SUMMARY</a:t>
            </a:r>
          </a:p>
        </p:txBody>
      </p:sp>
      <p:graphicFrame>
        <p:nvGraphicFramePr>
          <p:cNvPr id="4" name="Table 3">
            <a:extLst>
              <a:ext uri="{FF2B5EF4-FFF2-40B4-BE49-F238E27FC236}">
                <a16:creationId xmlns:a16="http://schemas.microsoft.com/office/drawing/2014/main" id="{A5F8CE29-2C25-4A21-8F6C-4787705ED3A9}"/>
              </a:ext>
            </a:extLst>
          </p:cNvPr>
          <p:cNvGraphicFramePr>
            <a:graphicFrameLocks noGrp="1"/>
          </p:cNvGraphicFramePr>
          <p:nvPr>
            <p:extLst>
              <p:ext uri="{D42A27DB-BD31-4B8C-83A1-F6EECF244321}">
                <p14:modId xmlns:p14="http://schemas.microsoft.com/office/powerpoint/2010/main" val="105941591"/>
              </p:ext>
            </p:extLst>
          </p:nvPr>
        </p:nvGraphicFramePr>
        <p:xfrm>
          <a:off x="476270" y="1109069"/>
          <a:ext cx="8464549" cy="5046731"/>
        </p:xfrm>
        <a:graphic>
          <a:graphicData uri="http://schemas.openxmlformats.org/drawingml/2006/table">
            <a:tbl>
              <a:tblPr firstRow="1" bandRow="1">
                <a:tableStyleId>{073A0DAA-6AF3-43AB-8588-CEC1D06C72B9}</a:tableStyleId>
              </a:tblPr>
              <a:tblGrid>
                <a:gridCol w="4408688">
                  <a:extLst>
                    <a:ext uri="{9D8B030D-6E8A-4147-A177-3AD203B41FA5}">
                      <a16:colId xmlns:a16="http://schemas.microsoft.com/office/drawing/2014/main" val="20000"/>
                    </a:ext>
                  </a:extLst>
                </a:gridCol>
                <a:gridCol w="4055861">
                  <a:extLst>
                    <a:ext uri="{9D8B030D-6E8A-4147-A177-3AD203B41FA5}">
                      <a16:colId xmlns:a16="http://schemas.microsoft.com/office/drawing/2014/main" val="20001"/>
                    </a:ext>
                  </a:extLst>
                </a:gridCol>
              </a:tblGrid>
              <a:tr h="236132">
                <a:tc>
                  <a:txBody>
                    <a:bodyPr/>
                    <a:lstStyle/>
                    <a:p>
                      <a:pPr algn="l"/>
                      <a:endParaRPr lang="en-IN" sz="1000" dirty="0">
                        <a:latin typeface="Trebuchet MS" panose="020B0603020202020204" pitchFamily="34" charset="0"/>
                        <a:cs typeface="Traditional Arabic" panose="02020603050405020304" pitchFamily="18" charset="-78"/>
                      </a:endParaRPr>
                    </a:p>
                  </a:txBody>
                  <a:tcPr anchor="ctr"/>
                </a:tc>
                <a:tc>
                  <a:txBody>
                    <a:bodyPr/>
                    <a:lstStyle/>
                    <a:p>
                      <a:pPr algn="l"/>
                      <a:endParaRPr lang="en-IN" sz="1000" dirty="0">
                        <a:latin typeface="Trebuchet MS" panose="020B0603020202020204" pitchFamily="34" charset="0"/>
                        <a:cs typeface="Traditional Arabic" panose="02020603050405020304" pitchFamily="18" charset="-78"/>
                      </a:endParaRPr>
                    </a:p>
                  </a:txBody>
                  <a:tcPr anchor="ctr"/>
                </a:tc>
                <a:extLst>
                  <a:ext uri="{0D108BD9-81ED-4DB2-BD59-A6C34878D82A}">
                    <a16:rowId xmlns:a16="http://schemas.microsoft.com/office/drawing/2014/main" val="10000"/>
                  </a:ext>
                </a:extLst>
              </a:tr>
              <a:tr h="475569">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IN" sz="1000" kern="0" dirty="0"/>
                        <a:t>RCM wrongly availed twice</a:t>
                      </a:r>
                      <a:endParaRPr lang="en-IN" sz="1000" kern="0" dirty="0">
                        <a:solidFill>
                          <a:srgbClr val="404040"/>
                        </a:solidFill>
                        <a:latin typeface="Trebuchet MS" panose="020B0603020202020204" pitchFamily="34" charset="0"/>
                        <a:ea typeface="+mn-ea"/>
                        <a:cs typeface="+mn-cs"/>
                      </a:endParaRPr>
                    </a:p>
                  </a:txBody>
                  <a:tcPr/>
                </a:tc>
                <a:tc>
                  <a:txBody>
                    <a:bodyPr/>
                    <a:lstStyle/>
                    <a:p>
                      <a:pPr marL="265113" marR="0" lvl="2" indent="-265113"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Excess reporting of advance received excessively due to report issues but with no tax effect</a:t>
                      </a:r>
                      <a:endParaRPr lang="en-IN"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1"/>
                  </a:ext>
                </a:extLst>
              </a:tr>
              <a:tr h="513269">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RCM availed on ineligible items</a:t>
                      </a:r>
                      <a:endParaRPr lang="en-IN" sz="1000" kern="0" dirty="0">
                        <a:solidFill>
                          <a:srgbClr val="404040"/>
                        </a:solidFill>
                        <a:latin typeface="Trebuchet MS" panose="020B0603020202020204" pitchFamily="34" charset="0"/>
                        <a:ea typeface="+mn-ea"/>
                        <a:cs typeface="+mn-cs"/>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Purchase returns wrongly shown as output liability instead of reversal of ITC</a:t>
                      </a:r>
                      <a:endParaRPr lang="en-IN"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2"/>
                  </a:ext>
                </a:extLst>
              </a:tr>
              <a:tr h="468575">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ITC not reversed for goods lost, written off, physical inventory difference, FOC supplies</a:t>
                      </a:r>
                      <a:endParaRPr lang="en-IN" sz="1000" kern="0" dirty="0">
                        <a:solidFill>
                          <a:srgbClr val="404040"/>
                        </a:solidFill>
                        <a:latin typeface="Trebuchet MS" panose="020B0603020202020204" pitchFamily="34" charset="0"/>
                        <a:ea typeface="+mn-ea"/>
                        <a:cs typeface="+mn-cs"/>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180 days reversal wrongly shown as ITC reversal instead of addition to output liability</a:t>
                      </a:r>
                      <a:endParaRPr lang="en-IN"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3"/>
                  </a:ext>
                </a:extLst>
              </a:tr>
              <a:tr h="468575">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GST not paid on canteen recoveries</a:t>
                      </a:r>
                      <a:endParaRPr lang="en-IN" sz="1000" kern="0" dirty="0">
                        <a:solidFill>
                          <a:srgbClr val="404040"/>
                        </a:solidFill>
                        <a:latin typeface="Trebuchet MS" panose="020B0603020202020204" pitchFamily="34" charset="0"/>
                        <a:ea typeface="+mn-ea"/>
                        <a:cs typeface="+mn-cs"/>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Stock transfer /Purchases wrongly adjusted against output in GSTR 3B instead of availing ITC</a:t>
                      </a:r>
                      <a:endParaRPr lang="en-IN"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4"/>
                  </a:ext>
                </a:extLst>
              </a:tr>
              <a:tr h="468575">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GST not paid on notice pay</a:t>
                      </a:r>
                      <a:endParaRPr lang="en-IN" sz="1000" kern="0" dirty="0">
                        <a:solidFill>
                          <a:srgbClr val="404040"/>
                        </a:solidFill>
                        <a:latin typeface="Trebuchet MS" panose="020B0603020202020204" pitchFamily="34" charset="0"/>
                        <a:ea typeface="+mn-ea"/>
                        <a:cs typeface="+mn-cs"/>
                      </a:endParaRPr>
                    </a:p>
                  </a:txBody>
                  <a:tcPr/>
                </a:tc>
                <a:tc>
                  <a:txBody>
                    <a:bodyPr/>
                    <a:lstStyle/>
                    <a:p>
                      <a:pPr marL="265113" marR="0" lvl="2" indent="-265113"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Outward supplies reported in wrong GSTIN instead of respective GSTINS</a:t>
                      </a:r>
                      <a:endParaRPr lang="en-IN"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5"/>
                  </a:ext>
                </a:extLst>
              </a:tr>
              <a:tr h="313744">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GST required to be paid on wrong claim of exemptions</a:t>
                      </a:r>
                      <a:endParaRPr lang="en-US" sz="1000" kern="0" dirty="0">
                        <a:solidFill>
                          <a:srgbClr val="404040"/>
                        </a:solidFill>
                        <a:latin typeface="Trebuchet MS" panose="020B0603020202020204" pitchFamily="34" charset="0"/>
                        <a:ea typeface="+mn-ea"/>
                        <a:cs typeface="+mn-cs"/>
                      </a:endParaRPr>
                    </a:p>
                  </a:txBody>
                  <a:tcPr/>
                </a:tc>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Interest for considering wrong time of supply in RCM </a:t>
                      </a:r>
                      <a:endParaRPr lang="en-US"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6"/>
                  </a:ext>
                </a:extLst>
              </a:tr>
              <a:tr h="477304">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Advances wrongly adjusted in another GSTINs instead of respective GSTINs – Excess payment in One GSTIN and short payment in another GSTIN</a:t>
                      </a:r>
                      <a:endParaRPr lang="en-US" sz="1000" kern="0" dirty="0">
                        <a:solidFill>
                          <a:srgbClr val="404040"/>
                        </a:solidFill>
                        <a:latin typeface="Trebuchet MS" panose="020B0603020202020204" pitchFamily="34" charset="0"/>
                        <a:ea typeface="+mn-ea"/>
                        <a:cs typeface="+mn-cs"/>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GST wrongly paid on exports and adjusted the excess tax voluntarily in subsequent period GST returns</a:t>
                      </a:r>
                      <a:endParaRPr lang="en-US"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8"/>
                  </a:ext>
                </a:extLst>
              </a:tr>
              <a:tr h="468575">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Advances adjusted twice and excess adjustment of GST</a:t>
                      </a:r>
                      <a:endParaRPr lang="en-US" sz="1000" kern="0" dirty="0">
                        <a:solidFill>
                          <a:srgbClr val="404040"/>
                        </a:solidFill>
                        <a:latin typeface="Trebuchet MS" panose="020B0603020202020204" pitchFamily="34" charset="0"/>
                        <a:ea typeface="+mn-ea"/>
                        <a:cs typeface="+mn-cs"/>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Advances received wrongly disclosed in another GSTIN instead of respective GSTINs</a:t>
                      </a:r>
                      <a:endParaRPr lang="en-US"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9"/>
                  </a:ext>
                </a:extLst>
              </a:tr>
              <a:tr h="372888">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Excess tax paid under wrong head (Refund to be claimed) </a:t>
                      </a:r>
                      <a:endParaRPr lang="en-US"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GST on ocean freight not paid- CIF vs FOB Vs CHA</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534175808"/>
                  </a:ext>
                </a:extLst>
              </a:tr>
              <a:tr h="468575">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Additional ITC to be reversed, upon calculating the Annual ITC reversal and monthly reversed</a:t>
                      </a:r>
                      <a:endParaRPr lang="en-US"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Additional GST to be paid on sale of fixed assets</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2226646538"/>
                  </a:ext>
                </a:extLst>
              </a:tr>
            </a:tbl>
          </a:graphicData>
        </a:graphic>
      </p:graphicFrame>
    </p:spTree>
    <p:extLst>
      <p:ext uri="{BB962C8B-B14F-4D97-AF65-F5344CB8AC3E}">
        <p14:creationId xmlns:p14="http://schemas.microsoft.com/office/powerpoint/2010/main" val="149562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0140-75C0-4E84-8E47-AD959A5C5229}"/>
              </a:ext>
            </a:extLst>
          </p:cNvPr>
          <p:cNvSpPr>
            <a:spLocks noGrp="1"/>
          </p:cNvSpPr>
          <p:nvPr>
            <p:ph type="ctrTitle"/>
          </p:nvPr>
        </p:nvSpPr>
        <p:spPr>
          <a:xfrm>
            <a:off x="530328" y="1678448"/>
            <a:ext cx="8460149" cy="320088"/>
          </a:xfrm>
        </p:spPr>
        <p:txBody>
          <a:bodyPr/>
          <a:lstStyle/>
          <a:p>
            <a:r>
              <a:rPr lang="en-IN" dirty="0"/>
              <a:t>APPROACH TO GST ANNUAL RETURN</a:t>
            </a:r>
          </a:p>
        </p:txBody>
      </p:sp>
    </p:spTree>
    <p:extLst>
      <p:ext uri="{BB962C8B-B14F-4D97-AF65-F5344CB8AC3E}">
        <p14:creationId xmlns:p14="http://schemas.microsoft.com/office/powerpoint/2010/main" val="3747428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DDADCB-CEB8-4B1B-8A0E-9445F8E03626}"/>
              </a:ext>
            </a:extLst>
          </p:cNvPr>
          <p:cNvSpPr txBox="1">
            <a:spLocks/>
          </p:cNvSpPr>
          <p:nvPr/>
        </p:nvSpPr>
        <p:spPr>
          <a:xfrm>
            <a:off x="323851" y="752475"/>
            <a:ext cx="8464549" cy="320088"/>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IN" dirty="0"/>
              <a:t>TAX SUMMARY</a:t>
            </a:r>
          </a:p>
        </p:txBody>
      </p:sp>
      <p:graphicFrame>
        <p:nvGraphicFramePr>
          <p:cNvPr id="4" name="Table 3">
            <a:extLst>
              <a:ext uri="{FF2B5EF4-FFF2-40B4-BE49-F238E27FC236}">
                <a16:creationId xmlns:a16="http://schemas.microsoft.com/office/drawing/2014/main" id="{A5F8CE29-2C25-4A21-8F6C-4787705ED3A9}"/>
              </a:ext>
            </a:extLst>
          </p:cNvPr>
          <p:cNvGraphicFramePr>
            <a:graphicFrameLocks noGrp="1"/>
          </p:cNvGraphicFramePr>
          <p:nvPr>
            <p:extLst>
              <p:ext uri="{D42A27DB-BD31-4B8C-83A1-F6EECF244321}">
                <p14:modId xmlns:p14="http://schemas.microsoft.com/office/powerpoint/2010/main" val="1040853256"/>
              </p:ext>
            </p:extLst>
          </p:nvPr>
        </p:nvGraphicFramePr>
        <p:xfrm>
          <a:off x="476270" y="1109069"/>
          <a:ext cx="8464549" cy="1940749"/>
        </p:xfrm>
        <a:graphic>
          <a:graphicData uri="http://schemas.openxmlformats.org/drawingml/2006/table">
            <a:tbl>
              <a:tblPr firstRow="1" bandRow="1">
                <a:tableStyleId>{073A0DAA-6AF3-43AB-8588-CEC1D06C72B9}</a:tableStyleId>
              </a:tblPr>
              <a:tblGrid>
                <a:gridCol w="4408688">
                  <a:extLst>
                    <a:ext uri="{9D8B030D-6E8A-4147-A177-3AD203B41FA5}">
                      <a16:colId xmlns:a16="http://schemas.microsoft.com/office/drawing/2014/main" val="20000"/>
                    </a:ext>
                  </a:extLst>
                </a:gridCol>
                <a:gridCol w="4055861">
                  <a:extLst>
                    <a:ext uri="{9D8B030D-6E8A-4147-A177-3AD203B41FA5}">
                      <a16:colId xmlns:a16="http://schemas.microsoft.com/office/drawing/2014/main" val="20001"/>
                    </a:ext>
                  </a:extLst>
                </a:gridCol>
              </a:tblGrid>
              <a:tr h="236132">
                <a:tc>
                  <a:txBody>
                    <a:bodyPr/>
                    <a:lstStyle/>
                    <a:p>
                      <a:pPr algn="l"/>
                      <a:endParaRPr lang="en-IN" sz="1000" dirty="0">
                        <a:latin typeface="Trebuchet MS" panose="020B0603020202020204" pitchFamily="34" charset="0"/>
                        <a:cs typeface="Traditional Arabic" panose="02020603050405020304" pitchFamily="18" charset="-78"/>
                      </a:endParaRPr>
                    </a:p>
                  </a:txBody>
                  <a:tcPr anchor="ctr"/>
                </a:tc>
                <a:tc>
                  <a:txBody>
                    <a:bodyPr/>
                    <a:lstStyle/>
                    <a:p>
                      <a:pPr algn="l"/>
                      <a:endParaRPr lang="en-IN" sz="1000" dirty="0">
                        <a:latin typeface="Trebuchet MS" panose="020B0603020202020204" pitchFamily="34" charset="0"/>
                        <a:cs typeface="Traditional Arabic" panose="02020603050405020304" pitchFamily="18" charset="-78"/>
                      </a:endParaRPr>
                    </a:p>
                  </a:txBody>
                  <a:tcPr anchor="ctr"/>
                </a:tc>
                <a:extLst>
                  <a:ext uri="{0D108BD9-81ED-4DB2-BD59-A6C34878D82A}">
                    <a16:rowId xmlns:a16="http://schemas.microsoft.com/office/drawing/2014/main" val="10000"/>
                  </a:ext>
                </a:extLst>
              </a:tr>
              <a:tr h="475569">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Unadjusted advances (Received prior to the cut-off date Nov 13, 2017) on which GST was omitted to be paid at the time of receipt of advances</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tc>
                  <a:txBody>
                    <a:bodyPr/>
                    <a:lstStyle/>
                    <a:p>
                      <a:pPr marL="265113" marR="0" lvl="2" indent="-265113"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Interest to be paid for supplies omitted to be disclosed in the  respective GSTR 3B, but added and disclosed along with subsequent GSTR 3B</a:t>
                      </a:r>
                      <a:endParaRPr lang="en-IN" sz="1000" kern="0" dirty="0">
                        <a:solidFill>
                          <a:srgbClr val="404040"/>
                        </a:solidFill>
                        <a:latin typeface="Trebuchet MS" panose="020B0603020202020204" pitchFamily="34" charset="0"/>
                        <a:ea typeface="+mn-ea"/>
                        <a:cs typeface="Traditional Arabic" panose="02020603050405020304" pitchFamily="18" charset="-78"/>
                      </a:endParaRPr>
                    </a:p>
                  </a:txBody>
                  <a:tcPr/>
                </a:tc>
                <a:extLst>
                  <a:ext uri="{0D108BD9-81ED-4DB2-BD59-A6C34878D82A}">
                    <a16:rowId xmlns:a16="http://schemas.microsoft.com/office/drawing/2014/main" val="10001"/>
                  </a:ext>
                </a:extLst>
              </a:tr>
              <a:tr h="513269">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tab pos="176213" algn="l"/>
                        </a:tabLst>
                        <a:defRPr/>
                      </a:pPr>
                      <a:r>
                        <a:rPr lang="en-US" sz="1000" kern="0" dirty="0"/>
                        <a:t>ITC wrongly availed in wrong GSTINS which warrants reversal and availment of credit in the correct GSTIN</a:t>
                      </a:r>
                      <a:endParaRPr lang="en-US" sz="1000" kern="0" dirty="0">
                        <a:solidFill>
                          <a:srgbClr val="404040"/>
                        </a:solidFill>
                        <a:latin typeface="Trebuchet MS" panose="020B0603020202020204" pitchFamily="34" charset="0"/>
                        <a:ea typeface="+mn-ea"/>
                        <a:cs typeface="+mn-cs"/>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Advance excessively adjusted due to report issues but with no tax effect</a:t>
                      </a:r>
                      <a:endParaRPr lang="en-US"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2"/>
                  </a:ext>
                </a:extLst>
              </a:tr>
              <a:tr h="468575">
                <a:tc>
                  <a:txBody>
                    <a:bodyPr/>
                    <a:lstStyle/>
                    <a:p>
                      <a:pPr marL="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GST not paid on cross charge</a:t>
                      </a:r>
                      <a:endParaRPr lang="en-IN" sz="1000" kern="0" dirty="0">
                        <a:solidFill>
                          <a:srgbClr val="404040"/>
                        </a:solidFill>
                        <a:latin typeface="Trebuchet MS" panose="020B0603020202020204" pitchFamily="34" charset="0"/>
                        <a:ea typeface="+mn-ea"/>
                        <a:cs typeface="+mn-cs"/>
                      </a:endParaRPr>
                    </a:p>
                  </a:txBody>
                  <a:tcPr/>
                </a:tc>
                <a:tc>
                  <a:txBody>
                    <a:bodyPr/>
                    <a:lstStyle/>
                    <a:p>
                      <a:pPr marL="285750" marR="0" lvl="2" indent="-285750" algn="l" defTabSz="914400" rtl="0" eaLnBrk="1" fontAlgn="b" latinLnBrk="0" hangingPunct="1">
                        <a:lnSpc>
                          <a:spcPts val="1700"/>
                        </a:lnSpc>
                        <a:spcBef>
                          <a:spcPts val="0"/>
                        </a:spcBef>
                        <a:spcAft>
                          <a:spcPts val="300"/>
                        </a:spcAft>
                        <a:buClr>
                          <a:srgbClr val="ED1A3B"/>
                        </a:buClr>
                        <a:buSzPct val="80000"/>
                        <a:buFont typeface="Wingdings 3" panose="05040102010807070707" pitchFamily="18" charset="2"/>
                        <a:buChar char="}"/>
                        <a:tabLst/>
                        <a:defRPr/>
                      </a:pPr>
                      <a:r>
                        <a:rPr lang="en-US" sz="1000" kern="0" dirty="0"/>
                        <a:t>Advance adjustment has been wrongly shown as advance received and excess tax reported</a:t>
                      </a:r>
                      <a:endParaRPr lang="en-US" sz="1000" kern="0" dirty="0">
                        <a:solidFill>
                          <a:srgbClr val="404040"/>
                        </a:solidFill>
                        <a:latin typeface="Trebuchet MS" panose="020B0603020202020204" pitchFamily="34" charset="0"/>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93470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205E-8352-4864-AE2F-33E1ED132914}"/>
              </a:ext>
            </a:extLst>
          </p:cNvPr>
          <p:cNvSpPr>
            <a:spLocks noGrp="1"/>
          </p:cNvSpPr>
          <p:nvPr>
            <p:ph type="ctrTitle"/>
          </p:nvPr>
        </p:nvSpPr>
        <p:spPr>
          <a:xfrm>
            <a:off x="323850" y="1663700"/>
            <a:ext cx="8460149" cy="320088"/>
          </a:xfrm>
        </p:spPr>
        <p:txBody>
          <a:bodyPr/>
          <a:lstStyle/>
          <a:p>
            <a:r>
              <a:rPr lang="en-US" dirty="0"/>
              <a:t>DRC-03- Payment for additional liability</a:t>
            </a:r>
            <a:endParaRPr lang="en-IN" dirty="0"/>
          </a:p>
        </p:txBody>
      </p:sp>
    </p:spTree>
    <p:extLst>
      <p:ext uri="{BB962C8B-B14F-4D97-AF65-F5344CB8AC3E}">
        <p14:creationId xmlns:p14="http://schemas.microsoft.com/office/powerpoint/2010/main" val="3428153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BC2685-0B2C-4D33-92D4-53A2F77B5EB8}"/>
              </a:ext>
            </a:extLst>
          </p:cNvPr>
          <p:cNvSpPr txBox="1"/>
          <p:nvPr/>
        </p:nvSpPr>
        <p:spPr>
          <a:xfrm>
            <a:off x="447582" y="1245706"/>
            <a:ext cx="8150728" cy="1969770"/>
          </a:xfrm>
          <a:prstGeom prst="rect">
            <a:avLst/>
          </a:prstGeom>
          <a:noFill/>
        </p:spPr>
        <p:txBody>
          <a:bodyPr wrap="square" lIns="0" tIns="0" rIns="0" bIns="0" rtlCol="0">
            <a:spAutoFit/>
          </a:bodyPr>
          <a:lstStyle/>
          <a:p>
            <a:pPr marL="171450" indent="-171450">
              <a:buFont typeface="Wingdings" panose="05000000000000000000" pitchFamily="2" charset="2"/>
              <a:buChar char="Ø"/>
            </a:pPr>
            <a:r>
              <a:rPr lang="en-US" sz="1600" dirty="0">
                <a:latin typeface="+mj-lt"/>
              </a:rPr>
              <a:t>FORM GST DRC- 03 is the form used to give intimation of payment made voluntarily or made against the show cause notice (SCN) or statement. </a:t>
            </a:r>
          </a:p>
          <a:p>
            <a:pPr marL="171450" indent="-171450">
              <a:buFont typeface="Wingdings" panose="05000000000000000000" pitchFamily="2" charset="2"/>
              <a:buChar char="Ø"/>
            </a:pPr>
            <a:r>
              <a:rPr lang="en-US" sz="1600" dirty="0">
                <a:latin typeface="+mj-lt"/>
              </a:rPr>
              <a:t>Any balance tax liability if not paid while filing GSTR-3B needs to be paid while filing GSTR-9. </a:t>
            </a:r>
          </a:p>
          <a:p>
            <a:pPr marL="171450" indent="-171450">
              <a:buFont typeface="Wingdings" panose="05000000000000000000" pitchFamily="2" charset="2"/>
              <a:buChar char="Ø"/>
            </a:pPr>
            <a:r>
              <a:rPr lang="en-US" sz="1600" dirty="0">
                <a:latin typeface="+mj-lt"/>
              </a:rPr>
              <a:t>Available balance in electronic cash ledger is used to make payment of outstanding liabilities. In case, the liabilities are higher than the available cash balance, a challan has to be created for making additional cash payment.</a:t>
            </a:r>
            <a:endParaRPr lang="en-IN" sz="1600" dirty="0">
              <a:latin typeface="+mj-lt"/>
            </a:endParaRPr>
          </a:p>
          <a:p>
            <a:endParaRPr lang="en-IN" sz="1600" dirty="0">
              <a:latin typeface="+mj-lt"/>
            </a:endParaRPr>
          </a:p>
        </p:txBody>
      </p:sp>
      <p:sp>
        <p:nvSpPr>
          <p:cNvPr id="3" name="Title 1">
            <a:extLst>
              <a:ext uri="{FF2B5EF4-FFF2-40B4-BE49-F238E27FC236}">
                <a16:creationId xmlns:a16="http://schemas.microsoft.com/office/drawing/2014/main" id="{6FB63055-6DAD-4364-82B1-8795B5743C25}"/>
              </a:ext>
            </a:extLst>
          </p:cNvPr>
          <p:cNvSpPr txBox="1">
            <a:spLocks/>
          </p:cNvSpPr>
          <p:nvPr/>
        </p:nvSpPr>
        <p:spPr>
          <a:xfrm>
            <a:off x="323851" y="752475"/>
            <a:ext cx="8464549" cy="320088"/>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IN" dirty="0"/>
              <a:t>DRC-03</a:t>
            </a:r>
          </a:p>
        </p:txBody>
      </p:sp>
      <p:pic>
        <p:nvPicPr>
          <p:cNvPr id="5" name="Picture 4" descr="A picture containing person&#10;&#10;Description automatically generated">
            <a:extLst>
              <a:ext uri="{FF2B5EF4-FFF2-40B4-BE49-F238E27FC236}">
                <a16:creationId xmlns:a16="http://schemas.microsoft.com/office/drawing/2014/main" id="{C6793FCD-A054-4861-8209-9ACF0DF50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8" y="3246254"/>
            <a:ext cx="8150728" cy="2859271"/>
          </a:xfrm>
          <a:prstGeom prst="rect">
            <a:avLst/>
          </a:prstGeom>
        </p:spPr>
      </p:pic>
    </p:spTree>
    <p:extLst>
      <p:ext uri="{BB962C8B-B14F-4D97-AF65-F5344CB8AC3E}">
        <p14:creationId xmlns:p14="http://schemas.microsoft.com/office/powerpoint/2010/main" val="4184115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63D75DD9-091F-4B8E-A6B8-52CBCC2508DE}"/>
              </a:ext>
            </a:extLst>
          </p:cNvPr>
          <p:cNvSpPr txBox="1"/>
          <p:nvPr/>
        </p:nvSpPr>
        <p:spPr>
          <a:xfrm>
            <a:off x="636368" y="1002181"/>
            <a:ext cx="7809712" cy="1477328"/>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4">
            <a:extLst>
              <a:ext uri="{FF2B5EF4-FFF2-40B4-BE49-F238E27FC236}">
                <a16:creationId xmlns:a16="http://schemas.microsoft.com/office/drawing/2014/main" id="{BC6ABE41-E138-4AAC-BFA2-1B6C6113A094}"/>
              </a:ext>
            </a:extLst>
          </p:cNvPr>
          <p:cNvSpPr>
            <a:spLocks noGrp="1"/>
          </p:cNvSpPr>
          <p:nvPr>
            <p:ph type="title"/>
          </p:nvPr>
        </p:nvSpPr>
        <p:spPr>
          <a:xfrm>
            <a:off x="559380" y="1740845"/>
            <a:ext cx="7886700" cy="2954655"/>
          </a:xfrm>
        </p:spPr>
        <p:txBody>
          <a:bodyPr/>
          <a:lstStyle/>
          <a:p>
            <a:pPr algn="ctr"/>
            <a:br>
              <a:rPr lang="en-IN" sz="3600" dirty="0"/>
            </a:br>
            <a:r>
              <a:rPr lang="en-IN" sz="4000" dirty="0">
                <a:solidFill>
                  <a:srgbClr val="C00000"/>
                </a:solidFill>
              </a:rPr>
              <a:t>QUESTIONS?...</a:t>
            </a:r>
            <a:br>
              <a:rPr lang="en-IN" sz="4000" dirty="0">
                <a:solidFill>
                  <a:srgbClr val="C00000"/>
                </a:solidFill>
              </a:rPr>
            </a:br>
            <a:br>
              <a:rPr lang="en-IN" sz="4000" dirty="0">
                <a:solidFill>
                  <a:srgbClr val="C00000"/>
                </a:solidFill>
              </a:rPr>
            </a:br>
            <a:br>
              <a:rPr lang="en-IN" sz="4000" dirty="0">
                <a:solidFill>
                  <a:srgbClr val="C00000"/>
                </a:solidFill>
              </a:rPr>
            </a:br>
            <a:endParaRPr lang="en-IN" sz="3600" dirty="0">
              <a:solidFill>
                <a:srgbClr val="C00000"/>
              </a:solidFill>
            </a:endParaRPr>
          </a:p>
        </p:txBody>
      </p:sp>
      <p:sp>
        <p:nvSpPr>
          <p:cNvPr id="6" name="object 18">
            <a:extLst>
              <a:ext uri="{FF2B5EF4-FFF2-40B4-BE49-F238E27FC236}">
                <a16:creationId xmlns:a16="http://schemas.microsoft.com/office/drawing/2014/main" id="{FCF9D19B-A746-40DF-A224-C61607DEB271}"/>
              </a:ext>
            </a:extLst>
          </p:cNvPr>
          <p:cNvSpPr txBox="1">
            <a:spLocks/>
          </p:cNvSpPr>
          <p:nvPr/>
        </p:nvSpPr>
        <p:spPr>
          <a:xfrm>
            <a:off x="857605" y="6400800"/>
            <a:ext cx="285395" cy="158377"/>
          </a:xfrm>
          <a:prstGeom prst="rect">
            <a:avLst/>
          </a:prstGeom>
        </p:spPr>
        <p:txBody>
          <a:bodyPr vert="horz" wrap="square" lIns="0" tIns="444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lang="en-IN" sz="1000" b="0" i="0" u="none" strike="noStrike" kern="1200" cap="none" spc="-5" normalizeH="0" baseline="0" noProof="0" smtClean="0">
                <a:ln>
                  <a:noFill/>
                </a:ln>
                <a:solidFill>
                  <a:prstClr val="black"/>
                </a:solidFill>
                <a:effectLst/>
                <a:uLnTx/>
                <a:uFillTx/>
                <a:latin typeface="Traditional Arabic" panose="02020603050405020304" pitchFamily="18" charset="-78"/>
                <a:ea typeface="+mn-ea"/>
                <a:cs typeface="Traditional Arabic" panose="02020603050405020304" pitchFamily="18" charset="-78"/>
              </a:rPr>
              <a:pPr marL="25400" marR="0" lvl="0" indent="0" algn="l" defTabSz="914400" rtl="0" eaLnBrk="1" fontAlgn="auto" latinLnBrk="0" hangingPunct="1">
                <a:lnSpc>
                  <a:spcPct val="100000"/>
                </a:lnSpc>
                <a:spcBef>
                  <a:spcPts val="35"/>
                </a:spcBef>
                <a:spcAft>
                  <a:spcPts val="0"/>
                </a:spcAft>
                <a:buClrTx/>
                <a:buSzTx/>
                <a:buFontTx/>
                <a:buNone/>
                <a:tabLst/>
                <a:defRPr/>
              </a:pPr>
              <a:t>33</a:t>
            </a:fld>
            <a:endParaRPr kumimoji="0" lang="en-IN" sz="1000" b="0" i="0" u="none" strike="noStrike" kern="1200" cap="none" spc="-5"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p:txBody>
      </p:sp>
      <p:pic>
        <p:nvPicPr>
          <p:cNvPr id="1026" name="Picture 2" descr="Image result for Questions?">
            <a:extLst>
              <a:ext uri="{FF2B5EF4-FFF2-40B4-BE49-F238E27FC236}">
                <a16:creationId xmlns:a16="http://schemas.microsoft.com/office/drawing/2014/main" id="{0B03B5C9-A4C6-4FFD-8C52-41D23AF04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47750"/>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43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7A77D67-0945-4C1C-898C-D6F366ABEF45}"/>
              </a:ext>
            </a:extLst>
          </p:cNvPr>
          <p:cNvSpPr/>
          <p:nvPr/>
        </p:nvSpPr>
        <p:spPr>
          <a:xfrm>
            <a:off x="321616" y="3637661"/>
            <a:ext cx="1689765" cy="201075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112" rtl="0" eaLnBrk="1" fontAlgn="auto" latinLnBrk="0" hangingPunct="1">
              <a:lnSpc>
                <a:spcPct val="107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404040"/>
                </a:solidFill>
                <a:effectLst/>
                <a:uLnTx/>
                <a:uFillTx/>
                <a:latin typeface="Trebuchet MS"/>
                <a:ea typeface="+mn-ea"/>
                <a:cs typeface="+mn-cs"/>
              </a:rPr>
              <a:t>Transmission of accurate processed business data to the GSTN Portal with intelligent validations and business rules processing </a:t>
            </a:r>
            <a:endParaRPr kumimoji="0" lang="en-IN" sz="115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2EBEE6D-CE62-4422-8A2D-378042F20D38}"/>
              </a:ext>
            </a:extLst>
          </p:cNvPr>
          <p:cNvSpPr>
            <a:spLocks noGrp="1"/>
          </p:cNvSpPr>
          <p:nvPr>
            <p:ph type="title"/>
          </p:nvPr>
        </p:nvSpPr>
        <p:spPr/>
        <p:txBody>
          <a:bodyPr/>
          <a:lstStyle/>
          <a:p>
            <a:r>
              <a:rPr lang="en-IN" dirty="0"/>
              <a:t>BDO ENABLE GST</a:t>
            </a:r>
          </a:p>
        </p:txBody>
      </p:sp>
      <p:sp>
        <p:nvSpPr>
          <p:cNvPr id="3" name="Text Placeholder 2">
            <a:extLst>
              <a:ext uri="{FF2B5EF4-FFF2-40B4-BE49-F238E27FC236}">
                <a16:creationId xmlns:a16="http://schemas.microsoft.com/office/drawing/2014/main" id="{5BBC060B-4889-48E0-8D83-DDDAD1D44615}"/>
              </a:ext>
            </a:extLst>
          </p:cNvPr>
          <p:cNvSpPr>
            <a:spLocks noGrp="1"/>
          </p:cNvSpPr>
          <p:nvPr>
            <p:ph type="body" sz="quarter" idx="13"/>
          </p:nvPr>
        </p:nvSpPr>
        <p:spPr/>
        <p:txBody>
          <a:bodyPr/>
          <a:lstStyle/>
          <a:p>
            <a:r>
              <a:rPr lang="en-GB" sz="1150" b="0" dirty="0">
                <a:solidFill>
                  <a:srgbClr val="404040"/>
                </a:solidFill>
              </a:rPr>
              <a:t>BDO Enable GST</a:t>
            </a:r>
            <a:r>
              <a:rPr lang="en-IN" sz="1150" b="0" dirty="0">
                <a:solidFill>
                  <a:srgbClr val="404040"/>
                </a:solidFill>
              </a:rPr>
              <a:t> is aimed at ensuring</a:t>
            </a:r>
            <a:r>
              <a:rPr lang="en-IN" sz="1150" dirty="0">
                <a:solidFill>
                  <a:srgbClr val="404040"/>
                </a:solidFill>
              </a:rPr>
              <a:t> Complete Accuracy, Tax Analytics, Custom Solution, Confidentiality and Comprehensiveness </a:t>
            </a:r>
            <a:r>
              <a:rPr lang="en-IN" sz="1150" b="0" dirty="0">
                <a:solidFill>
                  <a:srgbClr val="404040"/>
                </a:solidFill>
              </a:rPr>
              <a:t>while discharging compliance requirements.</a:t>
            </a:r>
          </a:p>
          <a:p>
            <a:endParaRPr lang="en-IN" sz="1150" i="1" dirty="0"/>
          </a:p>
        </p:txBody>
      </p:sp>
      <p:sp>
        <p:nvSpPr>
          <p:cNvPr id="4" name="Text Placeholder 3">
            <a:extLst>
              <a:ext uri="{FF2B5EF4-FFF2-40B4-BE49-F238E27FC236}">
                <a16:creationId xmlns:a16="http://schemas.microsoft.com/office/drawing/2014/main" id="{BD09AF6A-52FC-490D-9356-3E58822DF002}"/>
              </a:ext>
            </a:extLst>
          </p:cNvPr>
          <p:cNvSpPr>
            <a:spLocks noGrp="1"/>
          </p:cNvSpPr>
          <p:nvPr>
            <p:ph type="body" sz="quarter" idx="14"/>
          </p:nvPr>
        </p:nvSpPr>
        <p:spPr/>
        <p:txBody>
          <a:bodyPr/>
          <a:lstStyle/>
          <a:p>
            <a:r>
              <a:rPr lang="en-IN" dirty="0"/>
              <a:t>BDO India’s ASP-GSP Solution</a:t>
            </a:r>
          </a:p>
        </p:txBody>
      </p:sp>
      <p:sp>
        <p:nvSpPr>
          <p:cNvPr id="5" name="Rectangle 4">
            <a:extLst>
              <a:ext uri="{FF2B5EF4-FFF2-40B4-BE49-F238E27FC236}">
                <a16:creationId xmlns:a16="http://schemas.microsoft.com/office/drawing/2014/main" id="{8BC5B2EF-AAF0-4ED6-AC53-C9F114A649FD}"/>
              </a:ext>
            </a:extLst>
          </p:cNvPr>
          <p:cNvSpPr/>
          <p:nvPr/>
        </p:nvSpPr>
        <p:spPr>
          <a:xfrm>
            <a:off x="323851" y="2159714"/>
            <a:ext cx="1692000" cy="421341"/>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112" rtl="0" eaLnBrk="1" fontAlgn="auto" latinLnBrk="0" hangingPunct="1">
              <a:lnSpc>
                <a:spcPct val="100000"/>
              </a:lnSpc>
              <a:spcBef>
                <a:spcPts val="0"/>
              </a:spcBef>
              <a:spcAft>
                <a:spcPts val="0"/>
              </a:spcAft>
              <a:buClr>
                <a:srgbClr val="ED1A3B"/>
              </a:buClr>
              <a:buSzPct val="80000"/>
              <a:buFontTx/>
              <a:buNone/>
              <a:tabLst/>
              <a:defRPr/>
            </a:pPr>
            <a:r>
              <a:rPr kumimoji="0" lang="en-IN" sz="1150" b="0" i="0" u="none" strike="noStrike" kern="1200" cap="none" spc="0" normalizeH="0" baseline="0" noProof="0" dirty="0">
                <a:ln>
                  <a:noFill/>
                </a:ln>
                <a:solidFill>
                  <a:srgbClr val="FFFFFF"/>
                </a:solidFill>
                <a:effectLst/>
                <a:uLnTx/>
                <a:uFillTx/>
                <a:latin typeface="Trebuchet MS"/>
                <a:ea typeface="+mn-ea"/>
                <a:cs typeface="+mn-cs"/>
              </a:rPr>
              <a:t>Complete Accuracy</a:t>
            </a:r>
          </a:p>
        </p:txBody>
      </p:sp>
      <p:sp>
        <p:nvSpPr>
          <p:cNvPr id="7" name="Rectangle 6">
            <a:extLst>
              <a:ext uri="{FF2B5EF4-FFF2-40B4-BE49-F238E27FC236}">
                <a16:creationId xmlns:a16="http://schemas.microsoft.com/office/drawing/2014/main" id="{BBF11A6E-6CFB-456B-91AB-97C893B39C97}"/>
              </a:ext>
            </a:extLst>
          </p:cNvPr>
          <p:cNvSpPr/>
          <p:nvPr/>
        </p:nvSpPr>
        <p:spPr>
          <a:xfrm>
            <a:off x="3771719" y="2159713"/>
            <a:ext cx="1692000" cy="421341"/>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112" rtl="0" eaLnBrk="1" fontAlgn="auto" latinLnBrk="0" hangingPunct="1">
              <a:lnSpc>
                <a:spcPct val="100000"/>
              </a:lnSpc>
              <a:spcBef>
                <a:spcPts val="0"/>
              </a:spcBef>
              <a:spcAft>
                <a:spcPts val="0"/>
              </a:spcAft>
              <a:buClrTx/>
              <a:buSzTx/>
              <a:buFontTx/>
              <a:buNone/>
              <a:tabLst/>
              <a:defRPr/>
            </a:pPr>
            <a:r>
              <a:rPr kumimoji="0" lang="en-IN" sz="1150" b="0" i="0" u="none" strike="noStrike" kern="1200" cap="none" spc="0" normalizeH="0" baseline="0" noProof="0" dirty="0">
                <a:ln>
                  <a:noFill/>
                </a:ln>
                <a:solidFill>
                  <a:srgbClr val="FFFFFF"/>
                </a:solidFill>
                <a:effectLst/>
                <a:uLnTx/>
                <a:uFillTx/>
                <a:latin typeface="Trebuchet MS"/>
                <a:ea typeface="+mn-ea"/>
                <a:cs typeface="+mn-cs"/>
              </a:rPr>
              <a:t>Customisable Services</a:t>
            </a:r>
          </a:p>
        </p:txBody>
      </p:sp>
      <p:sp>
        <p:nvSpPr>
          <p:cNvPr id="8" name="Rectangle 7">
            <a:extLst>
              <a:ext uri="{FF2B5EF4-FFF2-40B4-BE49-F238E27FC236}">
                <a16:creationId xmlns:a16="http://schemas.microsoft.com/office/drawing/2014/main" id="{4E771333-E7D8-478B-9A4E-214812C97D36}"/>
              </a:ext>
            </a:extLst>
          </p:cNvPr>
          <p:cNvSpPr/>
          <p:nvPr/>
        </p:nvSpPr>
        <p:spPr>
          <a:xfrm>
            <a:off x="5495653" y="2159713"/>
            <a:ext cx="1692000" cy="42134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112" rtl="0" eaLnBrk="1" fontAlgn="auto" latinLnBrk="0" hangingPunct="1">
              <a:lnSpc>
                <a:spcPct val="100000"/>
              </a:lnSpc>
              <a:spcBef>
                <a:spcPts val="0"/>
              </a:spcBef>
              <a:spcAft>
                <a:spcPts val="0"/>
              </a:spcAft>
              <a:buClr>
                <a:srgbClr val="ED1A3B"/>
              </a:buClr>
              <a:buSzPct val="80000"/>
              <a:buFontTx/>
              <a:buNone/>
              <a:tabLst/>
              <a:defRPr/>
            </a:pPr>
            <a:r>
              <a:rPr kumimoji="0" lang="en-IN" sz="1150" b="0" i="0" u="none" strike="noStrike" kern="1200" cap="none" spc="0" normalizeH="0" baseline="0" noProof="0" dirty="0">
                <a:ln>
                  <a:noFill/>
                </a:ln>
                <a:solidFill>
                  <a:srgbClr val="FFFFFF"/>
                </a:solidFill>
                <a:effectLst/>
                <a:uLnTx/>
                <a:uFillTx/>
                <a:latin typeface="Trebuchet MS"/>
                <a:ea typeface="+mn-ea"/>
                <a:cs typeface="+mn-cs"/>
              </a:rPr>
              <a:t>Confidentiality</a:t>
            </a:r>
          </a:p>
        </p:txBody>
      </p:sp>
      <p:pic>
        <p:nvPicPr>
          <p:cNvPr id="9" name="Picture 8" descr="A person posing for the camera&#10;&#10;Description generated with very high confidence">
            <a:extLst>
              <a:ext uri="{FF2B5EF4-FFF2-40B4-BE49-F238E27FC236}">
                <a16:creationId xmlns:a16="http://schemas.microsoft.com/office/drawing/2014/main" id="{D5D209F6-F4F2-4CAD-92D2-2BF237CA8F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53" y="2577354"/>
            <a:ext cx="1692000" cy="1046503"/>
          </a:xfrm>
          <a:prstGeom prst="rect">
            <a:avLst/>
          </a:prstGeom>
        </p:spPr>
      </p:pic>
      <p:pic>
        <p:nvPicPr>
          <p:cNvPr id="11" name="Picture 10" descr="A close up of a persons eye&#10;&#10;Description generated with high confidence">
            <a:extLst>
              <a:ext uri="{FF2B5EF4-FFF2-40B4-BE49-F238E27FC236}">
                <a16:creationId xmlns:a16="http://schemas.microsoft.com/office/drawing/2014/main" id="{82A604E4-4400-44F3-BCFF-96B908279B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82"/>
          <a:stretch/>
        </p:blipFill>
        <p:spPr>
          <a:xfrm>
            <a:off x="321616" y="2576573"/>
            <a:ext cx="1692000" cy="1047284"/>
          </a:xfrm>
          <a:prstGeom prst="rect">
            <a:avLst/>
          </a:prstGeom>
        </p:spPr>
      </p:pic>
      <p:pic>
        <p:nvPicPr>
          <p:cNvPr id="12" name="Picture 11" descr="A hand holding an object in his hand&#10;&#10;Description generated with high confidence">
            <a:extLst>
              <a:ext uri="{FF2B5EF4-FFF2-40B4-BE49-F238E27FC236}">
                <a16:creationId xmlns:a16="http://schemas.microsoft.com/office/drawing/2014/main" id="{8BC595F2-BD11-4050-B9F4-CA8D2B4FE6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75" b="4378"/>
          <a:stretch/>
        </p:blipFill>
        <p:spPr>
          <a:xfrm>
            <a:off x="3771719" y="2577354"/>
            <a:ext cx="1692000" cy="1046503"/>
          </a:xfrm>
          <a:prstGeom prst="rect">
            <a:avLst/>
          </a:prstGeom>
        </p:spPr>
      </p:pic>
      <p:sp>
        <p:nvSpPr>
          <p:cNvPr id="13" name="Rectangle 12">
            <a:extLst>
              <a:ext uri="{FF2B5EF4-FFF2-40B4-BE49-F238E27FC236}">
                <a16:creationId xmlns:a16="http://schemas.microsoft.com/office/drawing/2014/main" id="{0549ECA3-F670-4436-AAC8-F0FF174562C3}"/>
              </a:ext>
            </a:extLst>
          </p:cNvPr>
          <p:cNvSpPr/>
          <p:nvPr/>
        </p:nvSpPr>
        <p:spPr>
          <a:xfrm>
            <a:off x="2047785" y="2160494"/>
            <a:ext cx="1692000" cy="42134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112" rtl="0" eaLnBrk="1" fontAlgn="auto" latinLnBrk="0" hangingPunct="1">
              <a:lnSpc>
                <a:spcPct val="100000"/>
              </a:lnSpc>
              <a:spcBef>
                <a:spcPts val="0"/>
              </a:spcBef>
              <a:spcAft>
                <a:spcPts val="0"/>
              </a:spcAft>
              <a:buClr>
                <a:srgbClr val="ED1A3B"/>
              </a:buClr>
              <a:buSzPct val="80000"/>
              <a:buFontTx/>
              <a:buNone/>
              <a:tabLst/>
              <a:defRPr/>
            </a:pPr>
            <a:r>
              <a:rPr kumimoji="0" lang="en-IN" sz="1150" b="0" i="0" u="none" strike="noStrike" kern="1200" cap="none" spc="0" normalizeH="0" baseline="0" noProof="0" dirty="0">
                <a:ln>
                  <a:noFill/>
                </a:ln>
                <a:solidFill>
                  <a:srgbClr val="FFFFFF"/>
                </a:solidFill>
                <a:effectLst/>
                <a:uLnTx/>
                <a:uFillTx/>
                <a:latin typeface="Trebuchet MS"/>
                <a:ea typeface="+mn-ea"/>
                <a:cs typeface="+mn-cs"/>
              </a:rPr>
              <a:t>Tax Analytics and Reporting</a:t>
            </a:r>
          </a:p>
        </p:txBody>
      </p:sp>
      <p:pic>
        <p:nvPicPr>
          <p:cNvPr id="14" name="Picture 13" descr="A group of people jumping in the air&#10;&#10;Description generated with very high confidence">
            <a:extLst>
              <a:ext uri="{FF2B5EF4-FFF2-40B4-BE49-F238E27FC236}">
                <a16:creationId xmlns:a16="http://schemas.microsoft.com/office/drawing/2014/main" id="{00EDAB7F-3B47-48ED-A66D-D858AE34D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7936"/>
          <a:stretch/>
        </p:blipFill>
        <p:spPr>
          <a:xfrm>
            <a:off x="7219587" y="2577354"/>
            <a:ext cx="1692000" cy="1046503"/>
          </a:xfrm>
          <a:prstGeom prst="rect">
            <a:avLst/>
          </a:prstGeom>
        </p:spPr>
      </p:pic>
      <p:sp>
        <p:nvSpPr>
          <p:cNvPr id="18" name="Rectangle 17">
            <a:extLst>
              <a:ext uri="{FF2B5EF4-FFF2-40B4-BE49-F238E27FC236}">
                <a16:creationId xmlns:a16="http://schemas.microsoft.com/office/drawing/2014/main" id="{28928394-BCE4-4D85-8955-0D49B2E5A43E}"/>
              </a:ext>
            </a:extLst>
          </p:cNvPr>
          <p:cNvSpPr/>
          <p:nvPr/>
        </p:nvSpPr>
        <p:spPr>
          <a:xfrm>
            <a:off x="7219587" y="2160494"/>
            <a:ext cx="1692000" cy="421341"/>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112" rtl="0" eaLnBrk="1" fontAlgn="auto" latinLnBrk="0" hangingPunct="1">
              <a:lnSpc>
                <a:spcPct val="100000"/>
              </a:lnSpc>
              <a:spcBef>
                <a:spcPts val="0"/>
              </a:spcBef>
              <a:spcAft>
                <a:spcPts val="0"/>
              </a:spcAft>
              <a:buClr>
                <a:srgbClr val="ED1A3B"/>
              </a:buClr>
              <a:buSzPct val="80000"/>
              <a:buFontTx/>
              <a:buNone/>
              <a:tabLst/>
              <a:defRPr/>
            </a:pPr>
            <a:r>
              <a:rPr kumimoji="0" lang="en-IN" sz="1150" b="0" i="0" u="none" strike="noStrike" kern="1200" cap="none" spc="0" normalizeH="0" baseline="0" noProof="0" dirty="0">
                <a:ln>
                  <a:noFill/>
                </a:ln>
                <a:solidFill>
                  <a:srgbClr val="FFFFFF"/>
                </a:solidFill>
                <a:effectLst/>
                <a:uLnTx/>
                <a:uFillTx/>
                <a:latin typeface="Trebuchet MS"/>
                <a:ea typeface="+mn-ea"/>
                <a:cs typeface="+mn-cs"/>
              </a:rPr>
              <a:t>Comprehensive Managed Services</a:t>
            </a:r>
          </a:p>
        </p:txBody>
      </p:sp>
      <p:sp>
        <p:nvSpPr>
          <p:cNvPr id="20" name="Rectangle 19">
            <a:extLst>
              <a:ext uri="{FF2B5EF4-FFF2-40B4-BE49-F238E27FC236}">
                <a16:creationId xmlns:a16="http://schemas.microsoft.com/office/drawing/2014/main" id="{66B2EAD5-B43E-43AA-8F08-4634BD80ACC5}"/>
              </a:ext>
            </a:extLst>
          </p:cNvPr>
          <p:cNvSpPr/>
          <p:nvPr/>
        </p:nvSpPr>
        <p:spPr>
          <a:xfrm>
            <a:off x="2047785" y="3623856"/>
            <a:ext cx="1689765" cy="2010751"/>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112" rtl="0" eaLnBrk="1" fontAlgn="auto" latinLnBrk="0" hangingPunct="1">
              <a:lnSpc>
                <a:spcPct val="107000"/>
              </a:lnSpc>
              <a:spcBef>
                <a:spcPts val="0"/>
              </a:spcBef>
              <a:spcAft>
                <a:spcPts val="0"/>
              </a:spcAft>
              <a:buClrTx/>
              <a:buSzTx/>
              <a:buFontTx/>
              <a:buNone/>
              <a:tabLst/>
              <a:defRPr/>
            </a:pPr>
            <a:r>
              <a:rPr kumimoji="0" lang="en-IN" sz="1150" b="0" i="0" u="none" strike="noStrike" kern="120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rPr>
              <a:t>Sophisticated data processing techniques to yield information from large and multi-source data sets </a:t>
            </a:r>
          </a:p>
          <a:p>
            <a:pPr marL="0" marR="0" lvl="0" indent="0" algn="l" defTabSz="914112" rtl="0" eaLnBrk="1" fontAlgn="auto" latinLnBrk="0" hangingPunct="1">
              <a:lnSpc>
                <a:spcPct val="107000"/>
              </a:lnSpc>
              <a:spcBef>
                <a:spcPts val="0"/>
              </a:spcBef>
              <a:spcAft>
                <a:spcPts val="0"/>
              </a:spcAft>
              <a:buClrTx/>
              <a:buSzTx/>
              <a:buFontTx/>
              <a:buNone/>
              <a:tabLst/>
              <a:defRPr/>
            </a:pPr>
            <a:endParaRPr kumimoji="0" lang="en-IN" sz="1150" b="0" i="0" u="none" strike="noStrike" kern="120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112" rtl="0" eaLnBrk="1" fontAlgn="auto" latinLnBrk="0" hangingPunct="1">
              <a:lnSpc>
                <a:spcPct val="107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n-IN" sz="115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5A22F0FE-639F-4192-867E-7D8264C62DAC}"/>
              </a:ext>
            </a:extLst>
          </p:cNvPr>
          <p:cNvSpPr/>
          <p:nvPr/>
        </p:nvSpPr>
        <p:spPr>
          <a:xfrm>
            <a:off x="3771719" y="3624408"/>
            <a:ext cx="1689765" cy="2010751"/>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112" rtl="0" eaLnBrk="1" fontAlgn="auto" latinLnBrk="0" hangingPunct="1">
              <a:lnSpc>
                <a:spcPct val="107000"/>
              </a:lnSpc>
              <a:spcBef>
                <a:spcPts val="0"/>
              </a:spcBef>
              <a:spcAft>
                <a:spcPts val="0"/>
              </a:spcAft>
              <a:buClrTx/>
              <a:buSzTx/>
              <a:buFontTx/>
              <a:buNone/>
              <a:tabLst/>
              <a:defRPr/>
            </a:pPr>
            <a:r>
              <a:rPr kumimoji="0" lang="en-IN" sz="1150" b="0" i="0" u="none" strike="noStrike" kern="120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rPr>
              <a:t>Scalable and customisable ASP technology solution ensures seamless integration with ERP/software systems as per specific enterprise needs</a:t>
            </a:r>
            <a:r>
              <a:rPr kumimoji="0" lang="en-US" sz="1150" b="0" i="0" u="none" strike="noStrike" kern="120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n-IN" sz="115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444D76B5-4101-4659-BF23-4C763E2B51EC}"/>
              </a:ext>
            </a:extLst>
          </p:cNvPr>
          <p:cNvSpPr/>
          <p:nvPr/>
        </p:nvSpPr>
        <p:spPr>
          <a:xfrm>
            <a:off x="5493418" y="3623857"/>
            <a:ext cx="1689765" cy="2011223"/>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112" rtl="0" eaLnBrk="1" fontAlgn="auto" latinLnBrk="0" hangingPunct="1">
              <a:lnSpc>
                <a:spcPct val="107000"/>
              </a:lnSpc>
              <a:spcBef>
                <a:spcPts val="0"/>
              </a:spcBef>
              <a:spcAft>
                <a:spcPts val="0"/>
              </a:spcAft>
              <a:buClrTx/>
              <a:buSzTx/>
              <a:buFontTx/>
              <a:buNone/>
              <a:tabLst/>
              <a:defRPr/>
            </a:pPr>
            <a:r>
              <a:rPr kumimoji="0" lang="en-IN" sz="1150" b="0" i="0" u="none" strike="noStrike" kern="120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rPr>
              <a:t>Adheres to data security standards duly endorsed by the GSTN and adapts to the best industry practices as defined under ISO 27001:2013 requirements</a:t>
            </a:r>
            <a:r>
              <a:rPr kumimoji="0" lang="en-US" sz="1150" b="0" i="0" u="none" strike="noStrike" kern="120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n-IN" sz="115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FA47D042-FCE0-43E9-9526-E4C1F934B934}"/>
              </a:ext>
            </a:extLst>
          </p:cNvPr>
          <p:cNvSpPr/>
          <p:nvPr/>
        </p:nvSpPr>
        <p:spPr>
          <a:xfrm>
            <a:off x="7219587" y="3624409"/>
            <a:ext cx="1689765" cy="201075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112" rtl="0" eaLnBrk="1" fontAlgn="auto" latinLnBrk="0" hangingPunct="1">
              <a:lnSpc>
                <a:spcPct val="107000"/>
              </a:lnSpc>
              <a:spcBef>
                <a:spcPts val="0"/>
              </a:spcBef>
              <a:spcAft>
                <a:spcPts val="0"/>
              </a:spcAft>
              <a:buClrTx/>
              <a:buSzTx/>
              <a:buFontTx/>
              <a:buNone/>
              <a:tabLst/>
              <a:defRPr/>
            </a:pPr>
            <a:r>
              <a:rPr kumimoji="0" lang="en-IN" sz="1150" b="0" i="0" u="none" strike="noStrike" kern="1200" cap="none" spc="0" normalizeH="0" baseline="0" noProof="0" dirty="0">
                <a:ln>
                  <a:noFill/>
                </a:ln>
                <a:solidFill>
                  <a:srgbClr val="404040"/>
                </a:solidFill>
                <a:effectLst/>
                <a:uLnTx/>
                <a:uFillTx/>
                <a:latin typeface="Trebuchet MS" panose="020B0603020202020204" pitchFamily="34" charset="0"/>
                <a:ea typeface="+mn-ea"/>
                <a:cs typeface="Times New Roman" panose="02020603050405020304" pitchFamily="18" charset="0"/>
              </a:rPr>
              <a:t>BDO’s PAN India presence and team of GST domain experts offers complete managed compliance services (including assessment and related offerings to meet on-going changes in GST law)</a:t>
            </a:r>
          </a:p>
        </p:txBody>
      </p:sp>
      <p:pic>
        <p:nvPicPr>
          <p:cNvPr id="25" name="Picture 24" descr="A group of people sitting at a table&#10;&#10;Description generated with very high confidence">
            <a:extLst>
              <a:ext uri="{FF2B5EF4-FFF2-40B4-BE49-F238E27FC236}">
                <a16:creationId xmlns:a16="http://schemas.microsoft.com/office/drawing/2014/main" id="{C62EA283-1DB3-45FB-9BE4-7F6895F6BA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768" b="42831"/>
          <a:stretch/>
        </p:blipFill>
        <p:spPr>
          <a:xfrm>
            <a:off x="2047785" y="2578805"/>
            <a:ext cx="1687530" cy="1045604"/>
          </a:xfrm>
          <a:prstGeom prst="rect">
            <a:avLst/>
          </a:prstGeom>
        </p:spPr>
      </p:pic>
      <p:sp>
        <p:nvSpPr>
          <p:cNvPr id="26" name="TextBox 25">
            <a:extLst>
              <a:ext uri="{FF2B5EF4-FFF2-40B4-BE49-F238E27FC236}">
                <a16:creationId xmlns:a16="http://schemas.microsoft.com/office/drawing/2014/main" id="{D4AF4963-0469-42AD-A8D8-E53A25C91E53}"/>
              </a:ext>
            </a:extLst>
          </p:cNvPr>
          <p:cNvSpPr txBox="1"/>
          <p:nvPr/>
        </p:nvSpPr>
        <p:spPr>
          <a:xfrm>
            <a:off x="200664" y="5719863"/>
            <a:ext cx="8305799" cy="261610"/>
          </a:xfrm>
          <a:prstGeom prst="rect">
            <a:avLst/>
          </a:prstGeom>
          <a:noFill/>
        </p:spPr>
        <p:txBody>
          <a:bodyPr wrap="square" rtlCol="0">
            <a:spAutoFit/>
          </a:bodyP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lang="en-IN" sz="1050" b="0" i="0" u="none" strike="noStrike" kern="1200" cap="none" spc="0" normalizeH="0" baseline="0" noProof="0" dirty="0">
                <a:ln>
                  <a:noFill/>
                </a:ln>
                <a:solidFill>
                  <a:srgbClr val="404040"/>
                </a:solidFill>
                <a:effectLst/>
                <a:uLnTx/>
                <a:uFillTx/>
                <a:latin typeface="Trebuchet MS"/>
                <a:ea typeface="+mn-ea"/>
                <a:cs typeface="+mn-cs"/>
              </a:rPr>
              <a:t>Live URL : </a:t>
            </a:r>
            <a:r>
              <a:rPr kumimoji="0" lang="en-IN" sz="1050" b="0" i="0" u="sng" strike="noStrike" kern="1200" cap="none" spc="0" normalizeH="0" baseline="0" noProof="0" dirty="0">
                <a:ln>
                  <a:noFill/>
                </a:ln>
                <a:solidFill>
                  <a:srgbClr val="404040"/>
                </a:solidFill>
                <a:effectLst/>
                <a:uLnTx/>
                <a:uFillTx/>
                <a:latin typeface="Trebuchet MS"/>
                <a:ea typeface="+mn-ea"/>
                <a:cs typeface="+mn-cs"/>
              </a:rPr>
              <a:t>https://enablegst.bdo.in/</a:t>
            </a:r>
            <a:endParaRPr kumimoji="0" lang="en-IN" sz="1050" b="0" i="0" u="none" strike="noStrike" kern="1200" cap="none" spc="0" normalizeH="0" baseline="0" noProof="0" dirty="0">
              <a:ln>
                <a:noFill/>
              </a:ln>
              <a:solidFill>
                <a:srgbClr val="404040"/>
              </a:solidFill>
              <a:effectLst/>
              <a:uLnTx/>
              <a:uFillTx/>
              <a:latin typeface="Trebuchet MS"/>
              <a:ea typeface="+mn-ea"/>
              <a:cs typeface="+mn-cs"/>
            </a:endParaRPr>
          </a:p>
        </p:txBody>
      </p:sp>
    </p:spTree>
    <p:extLst>
      <p:ext uri="{BB962C8B-B14F-4D97-AF65-F5344CB8AC3E}">
        <p14:creationId xmlns:p14="http://schemas.microsoft.com/office/powerpoint/2010/main" val="1829515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SUMEET SETHIA</a:t>
            </a:r>
            <a:endParaRPr lang="en-IN" dirty="0"/>
          </a:p>
        </p:txBody>
      </p:sp>
      <p:sp>
        <p:nvSpPr>
          <p:cNvPr id="26" name="Rectangle 4"/>
          <p:cNvSpPr>
            <a:spLocks noChangeArrowheads="1"/>
          </p:cNvSpPr>
          <p:nvPr/>
        </p:nvSpPr>
        <p:spPr bwMode="auto">
          <a:xfrm>
            <a:off x="3639954" y="1196008"/>
            <a:ext cx="5226750" cy="5204791"/>
          </a:xfrm>
          <a:prstGeom prst="rect">
            <a:avLst/>
          </a:prstGeom>
          <a:noFill/>
          <a:ln w="9525">
            <a:noFill/>
            <a:miter lim="800000"/>
            <a:headEnd/>
            <a:tailEnd/>
          </a:ln>
        </p:spPr>
        <p:txBody>
          <a:bodyPr/>
          <a:lstStyle/>
          <a:p>
            <a:pPr marL="0" marR="0" lvl="0" indent="0" algn="just" defTabSz="1043056" eaLnBrk="1" fontAlgn="auto" latinLnBrk="0" hangingPunct="1">
              <a:lnSpc>
                <a:spcPct val="100000"/>
              </a:lnSpc>
              <a:spcBef>
                <a:spcPct val="0"/>
              </a:spcBef>
              <a:spcAft>
                <a:spcPts val="0"/>
              </a:spcAft>
              <a:buClrTx/>
              <a:buSzTx/>
              <a:buFontTx/>
              <a:buNone/>
              <a:tabLst>
                <a:tab pos="630238" algn="l"/>
              </a:tabLst>
              <a:defRPr/>
            </a:pPr>
            <a:endParaRPr kumimoji="0" lang="en-GB" sz="1100" b="1" i="0" u="none" strike="noStrike" kern="0" cap="none" spc="0" normalizeH="0" baseline="0" noProof="0" dirty="0">
              <a:ln>
                <a:noFill/>
              </a:ln>
              <a:solidFill>
                <a:srgbClr val="ED1A3B"/>
              </a:solidFill>
              <a:effectLst/>
              <a:uLnTx/>
              <a:uFillTx/>
            </a:endParaRPr>
          </a:p>
          <a:p>
            <a:pPr marL="0" marR="0" lvl="0" indent="0" algn="just" defTabSz="1043056" eaLnBrk="1" fontAlgn="auto" latinLnBrk="0" hangingPunct="1">
              <a:lnSpc>
                <a:spcPct val="100000"/>
              </a:lnSpc>
              <a:spcBef>
                <a:spcPct val="0"/>
              </a:spcBef>
              <a:spcAft>
                <a:spcPts val="0"/>
              </a:spcAft>
              <a:buClrTx/>
              <a:buSzTx/>
              <a:buFontTx/>
              <a:buNone/>
              <a:tabLst>
                <a:tab pos="630238" algn="l"/>
              </a:tabLst>
              <a:defRPr/>
            </a:pPr>
            <a:r>
              <a:rPr kumimoji="0" lang="en-GB" sz="1100" b="1" i="0" u="none" strike="noStrike" kern="0" cap="none" spc="0" normalizeH="0" baseline="0" noProof="0" dirty="0">
                <a:ln>
                  <a:noFill/>
                </a:ln>
                <a:solidFill>
                  <a:srgbClr val="ED1A3B"/>
                </a:solidFill>
                <a:effectLst/>
                <a:uLnTx/>
                <a:uFillTx/>
              </a:rPr>
              <a:t>EXPERTISE SUMMARY</a:t>
            </a:r>
          </a:p>
          <a:p>
            <a:pPr marL="180975" indent="-180975" algn="just" defTabSz="1043056" fontAlgn="auto">
              <a:lnSpc>
                <a:spcPts val="1500"/>
              </a:lnSpc>
              <a:spcAft>
                <a:spcPts val="0"/>
              </a:spcAft>
              <a:buFont typeface="Arial" pitchFamily="34" charset="0"/>
              <a:buChar char="•"/>
              <a:tabLst>
                <a:tab pos="630238" algn="l"/>
              </a:tabLst>
              <a:defRPr/>
            </a:pPr>
            <a:r>
              <a:rPr lang="en-GB" sz="1100" b="0" kern="0" dirty="0">
                <a:solidFill>
                  <a:srgbClr val="685040"/>
                </a:solidFill>
              </a:rPr>
              <a:t>Sumeet </a:t>
            </a:r>
            <a:r>
              <a:rPr lang="en-IN" sz="1100" b="0" kern="0" dirty="0">
                <a:solidFill>
                  <a:srgbClr val="685040"/>
                </a:solidFill>
              </a:rPr>
              <a:t>is a member of the Institute of Chartered Accountants of India (ICAI), with 3+ years of </a:t>
            </a:r>
            <a:r>
              <a:rPr lang="en-US" sz="1100" b="0" kern="0" dirty="0">
                <a:solidFill>
                  <a:srgbClr val="685040"/>
                </a:solidFill>
              </a:rPr>
              <a:t>experience in assisting array of clients in </a:t>
            </a:r>
            <a:r>
              <a:rPr lang="en-GB" sz="1100" b="0" kern="0" dirty="0">
                <a:solidFill>
                  <a:srgbClr val="685040"/>
                </a:solidFill>
              </a:rPr>
              <a:t>the field of Indirect Tax, compliance management, Due diligence and GST audit.</a:t>
            </a:r>
          </a:p>
          <a:p>
            <a:pPr marL="180975" lvl="0" indent="-180975" algn="l" fontAlgn="auto">
              <a:lnSpc>
                <a:spcPts val="1500"/>
              </a:lnSpc>
              <a:spcAft>
                <a:spcPts val="0"/>
              </a:spcAft>
              <a:buFont typeface="Arial" pitchFamily="34" charset="0"/>
              <a:buChar char="•"/>
              <a:defRPr/>
            </a:pPr>
            <a:r>
              <a:rPr lang="en-GB" sz="1100" b="0" kern="0" dirty="0">
                <a:solidFill>
                  <a:srgbClr val="685040"/>
                </a:solidFill>
              </a:rPr>
              <a:t>Sumeet has a good experience over auditing and compliances during his article ship period for various big corporate clients.</a:t>
            </a:r>
          </a:p>
          <a:p>
            <a:pPr marL="0" marR="0" lvl="0" indent="0" algn="just" defTabSz="1043056" eaLnBrk="1" fontAlgn="auto" latinLnBrk="0" hangingPunct="1">
              <a:lnSpc>
                <a:spcPct val="150000"/>
              </a:lnSpc>
              <a:spcBef>
                <a:spcPct val="0"/>
              </a:spcBef>
              <a:spcAft>
                <a:spcPts val="0"/>
              </a:spcAft>
              <a:buClrTx/>
              <a:buSzTx/>
              <a:buFontTx/>
              <a:buNone/>
              <a:tabLst/>
              <a:defRPr/>
            </a:pPr>
            <a:r>
              <a:rPr kumimoji="0" lang="en-US" sz="1100" b="1" i="0" u="none" strike="noStrike" kern="0" cap="none" spc="0" normalizeH="0" baseline="0" noProof="0" dirty="0">
                <a:ln>
                  <a:noFill/>
                </a:ln>
                <a:solidFill>
                  <a:srgbClr val="ED1A3B"/>
                </a:solidFill>
                <a:effectLst/>
                <a:uLnTx/>
                <a:uFillTx/>
              </a:rPr>
              <a:t>SELECT KEY PROJECTS</a:t>
            </a:r>
          </a:p>
          <a:p>
            <a:pPr marL="174625" lvl="0" indent="-174625" algn="just" defTabSz="1043056" fontAlgn="auto">
              <a:lnSpc>
                <a:spcPts val="1700"/>
              </a:lnSpc>
              <a:spcAft>
                <a:spcPts val="0"/>
              </a:spcAft>
              <a:buFont typeface="Arial" pitchFamily="34" charset="0"/>
              <a:buChar char="•"/>
              <a:tabLst>
                <a:tab pos="630238" algn="l"/>
              </a:tabLst>
              <a:defRPr/>
            </a:pPr>
            <a:r>
              <a:rPr lang="en-GB" sz="1100" b="0" kern="0" dirty="0">
                <a:solidFill>
                  <a:srgbClr val="685040"/>
                </a:solidFill>
              </a:rPr>
              <a:t>Offered end-to-end advisory support to implement seamless and tax efficient structures for Indian Corporates for its GST Implementation.</a:t>
            </a:r>
          </a:p>
          <a:p>
            <a:pPr marL="174625" indent="-174625" algn="just" defTabSz="1043056" fontAlgn="auto">
              <a:lnSpc>
                <a:spcPts val="1700"/>
              </a:lnSpc>
              <a:spcAft>
                <a:spcPts val="0"/>
              </a:spcAft>
              <a:buFont typeface="Arial" pitchFamily="34" charset="0"/>
              <a:buChar char="•"/>
              <a:tabLst>
                <a:tab pos="630238" algn="l"/>
              </a:tabLst>
              <a:defRPr/>
            </a:pPr>
            <a:r>
              <a:rPr lang="en-IN" sz="1100" b="0" kern="0" dirty="0">
                <a:solidFill>
                  <a:srgbClr val="685040"/>
                </a:solidFill>
              </a:rPr>
              <a:t>End-to-end GST Compliance, Advisory, Refund, Litigation support, assessment and audit services to several major clients such as IT, Hospital chains, Life Insurance, Banking etc.</a:t>
            </a:r>
            <a:endParaRPr lang="en-GB" sz="1100" b="0" kern="0" dirty="0">
              <a:solidFill>
                <a:srgbClr val="685040"/>
              </a:solidFill>
            </a:endParaRPr>
          </a:p>
          <a:p>
            <a:pPr marL="174625" lvl="0" indent="-174625" algn="just" defTabSz="1043056" fontAlgn="auto">
              <a:lnSpc>
                <a:spcPts val="1700"/>
              </a:lnSpc>
              <a:spcAft>
                <a:spcPts val="0"/>
              </a:spcAft>
              <a:buFont typeface="Arial" pitchFamily="34" charset="0"/>
              <a:buChar char="•"/>
              <a:tabLst>
                <a:tab pos="630238" algn="l"/>
              </a:tabLst>
              <a:defRPr/>
            </a:pPr>
            <a:r>
              <a:rPr lang="en-GB" sz="1100" b="0" kern="0" dirty="0">
                <a:solidFill>
                  <a:srgbClr val="685040"/>
                </a:solidFill>
              </a:rPr>
              <a:t>Involved in various assignments related to monthly compliances related to GST.</a:t>
            </a:r>
          </a:p>
          <a:p>
            <a:pPr marL="174625" lvl="0" indent="-174625" algn="just" defTabSz="1043056" fontAlgn="auto">
              <a:lnSpc>
                <a:spcPts val="1700"/>
              </a:lnSpc>
              <a:spcAft>
                <a:spcPts val="0"/>
              </a:spcAft>
              <a:buFont typeface="Arial" pitchFamily="34" charset="0"/>
              <a:buChar char="•"/>
              <a:tabLst>
                <a:tab pos="630238" algn="l"/>
              </a:tabLst>
              <a:defRPr/>
            </a:pPr>
            <a:r>
              <a:rPr lang="en-GB" sz="1100" b="0" kern="0" dirty="0">
                <a:solidFill>
                  <a:srgbClr val="685040"/>
                </a:solidFill>
              </a:rPr>
              <a:t>Instrumental in Indirect tax health check up for an International Hospitality unit in Jaipur.</a:t>
            </a:r>
          </a:p>
          <a:p>
            <a:pPr marL="174625" indent="-174625" algn="just" defTabSz="1043056" fontAlgn="auto">
              <a:lnSpc>
                <a:spcPts val="1700"/>
              </a:lnSpc>
              <a:spcAft>
                <a:spcPts val="0"/>
              </a:spcAft>
              <a:buFont typeface="Arial" pitchFamily="34" charset="0"/>
              <a:buChar char="•"/>
              <a:tabLst>
                <a:tab pos="630238" algn="l"/>
              </a:tabLst>
              <a:defRPr/>
            </a:pPr>
            <a:r>
              <a:rPr lang="en-GB" sz="1100" b="0" kern="0" dirty="0">
                <a:solidFill>
                  <a:srgbClr val="685040"/>
                </a:solidFill>
              </a:rPr>
              <a:t>In his previous role, Sumeet was engaged in various projects including post-implementation review of ERP software, designing tax models and reports on the software review.</a:t>
            </a:r>
          </a:p>
          <a:p>
            <a:pPr marL="180975" lvl="0" indent="-180975" algn="just" defTabSz="1043056">
              <a:lnSpc>
                <a:spcPts val="1500"/>
              </a:lnSpc>
              <a:buFont typeface="Arial" pitchFamily="34" charset="0"/>
              <a:buChar char="•"/>
              <a:tabLst>
                <a:tab pos="630238" algn="l"/>
              </a:tabLst>
              <a:defRPr/>
            </a:pPr>
            <a:r>
              <a:rPr lang="en-IN" sz="1100" b="0" kern="0" dirty="0">
                <a:solidFill>
                  <a:srgbClr val="685040"/>
                </a:solidFill>
              </a:rPr>
              <a:t>Supported clients belonging healthcare sector on various assignments from an indirect tax perspective focusing on the potential risks and savings.</a:t>
            </a:r>
            <a:endParaRPr lang="en-GB" sz="1100" b="0" kern="0" dirty="0">
              <a:solidFill>
                <a:srgbClr val="685040"/>
              </a:solidFill>
            </a:endParaRPr>
          </a:p>
          <a:p>
            <a:pPr marL="180975" indent="-180975" algn="just" defTabSz="1043056">
              <a:lnSpc>
                <a:spcPts val="1500"/>
              </a:lnSpc>
              <a:buFont typeface="Arial" pitchFamily="34" charset="0"/>
              <a:buChar char="•"/>
              <a:tabLst>
                <a:tab pos="630238" algn="l"/>
              </a:tabLst>
              <a:defRPr/>
            </a:pPr>
            <a:r>
              <a:rPr lang="en-GB" sz="1100" b="0" kern="0" dirty="0">
                <a:solidFill>
                  <a:srgbClr val="685040"/>
                </a:solidFill>
              </a:rPr>
              <a:t>Sumeet has worked on various accounting software like Tally, SAP, Oracle etc. </a:t>
            </a:r>
            <a:endParaRPr lang="en-GB" sz="980" b="0" kern="0" dirty="0">
              <a:solidFill>
                <a:srgbClr val="685040"/>
              </a:solidFill>
            </a:endParaRPr>
          </a:p>
          <a:p>
            <a:pPr marL="174625" lvl="0" indent="-174625" algn="just" defTabSz="1043056" fontAlgn="auto">
              <a:lnSpc>
                <a:spcPts val="1700"/>
              </a:lnSpc>
              <a:spcAft>
                <a:spcPts val="0"/>
              </a:spcAft>
              <a:buFont typeface="Arial" pitchFamily="34" charset="0"/>
              <a:buChar char="•"/>
              <a:tabLst>
                <a:tab pos="630238" algn="l"/>
              </a:tabLst>
              <a:defRPr/>
            </a:pPr>
            <a:endParaRPr lang="en-GB" sz="980" b="0" kern="0" dirty="0">
              <a:solidFill>
                <a:srgbClr val="685040"/>
              </a:solidFill>
            </a:endParaRPr>
          </a:p>
          <a:p>
            <a:pPr lvl="0" algn="just" defTabSz="1043056" fontAlgn="auto">
              <a:lnSpc>
                <a:spcPts val="1700"/>
              </a:lnSpc>
              <a:spcAft>
                <a:spcPts val="0"/>
              </a:spcAft>
              <a:tabLst>
                <a:tab pos="630238" algn="l"/>
              </a:tabLst>
              <a:defRPr/>
            </a:pPr>
            <a:endParaRPr lang="en-GB" sz="980" b="0" kern="0" dirty="0">
              <a:solidFill>
                <a:srgbClr val="685040"/>
              </a:solidFill>
            </a:endParaRPr>
          </a:p>
        </p:txBody>
      </p:sp>
      <p:sp>
        <p:nvSpPr>
          <p:cNvPr id="27" name="Rectangle 26"/>
          <p:cNvSpPr>
            <a:spLocks noChangeArrowheads="1"/>
          </p:cNvSpPr>
          <p:nvPr/>
        </p:nvSpPr>
        <p:spPr bwMode="auto">
          <a:xfrm>
            <a:off x="304800" y="3012141"/>
            <a:ext cx="3581400" cy="3176623"/>
          </a:xfrm>
          <a:prstGeom prst="rect">
            <a:avLst/>
          </a:prstGeom>
          <a:noFill/>
          <a:ln w="9525">
            <a:noFill/>
            <a:miter lim="800000"/>
            <a:headEnd/>
            <a:tailEnd/>
          </a:ln>
        </p:spPr>
        <p:txBody>
          <a:bodyPr lIns="82296" tIns="36576" rIns="82296" bIns="36576"/>
          <a:lstStyle/>
          <a:p>
            <a:pPr marL="0" marR="0" lvl="0" indent="0" algn="l" defTabSz="914400" eaLnBrk="1" fontAlgn="auto" latinLnBrk="0" hangingPunct="1">
              <a:lnSpc>
                <a:spcPct val="100000"/>
              </a:lnSpc>
              <a:spcBef>
                <a:spcPct val="0"/>
              </a:spcBef>
              <a:spcAft>
                <a:spcPts val="0"/>
              </a:spcAft>
              <a:buClrTx/>
              <a:buSzTx/>
              <a:buFontTx/>
              <a:buNone/>
              <a:tabLst>
                <a:tab pos="630238" algn="l"/>
              </a:tabLst>
              <a:defRPr/>
            </a:pPr>
            <a:endParaRPr kumimoji="0" lang="en-GB" sz="980" b="1" i="0" u="none" strike="noStrike" kern="0" cap="none" spc="0" normalizeH="0" baseline="0" noProof="0" dirty="0">
              <a:ln>
                <a:noFill/>
              </a:ln>
              <a:solidFill>
                <a:srgbClr val="ED1A3B"/>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tab pos="630238" algn="l"/>
              </a:tabLst>
              <a:defRPr/>
            </a:pPr>
            <a:r>
              <a:rPr kumimoji="0" lang="en-GB" sz="1100" b="1" i="0" u="none" strike="noStrike" kern="0" cap="none" spc="0" normalizeH="0" baseline="0" noProof="0" dirty="0">
                <a:ln>
                  <a:noFill/>
                </a:ln>
                <a:solidFill>
                  <a:srgbClr val="ED1A3B"/>
                </a:solidFill>
                <a:effectLst/>
                <a:uLnTx/>
                <a:uFillTx/>
              </a:rPr>
              <a:t>AREAS OF EXPERTISE</a:t>
            </a:r>
          </a:p>
          <a:p>
            <a:pPr marL="0" marR="0" lvl="0" indent="-180975" algn="l" defTabSz="914400" eaLnBrk="1" fontAlgn="auto" latinLnBrk="0" hangingPunct="1">
              <a:lnSpc>
                <a:spcPts val="1500"/>
              </a:lnSpc>
              <a:spcBef>
                <a:spcPct val="0"/>
              </a:spcBef>
              <a:spcAft>
                <a:spcPts val="0"/>
              </a:spcAft>
              <a:buClrTx/>
              <a:buSzTx/>
              <a:buFont typeface="Arial" pitchFamily="34" charset="0"/>
              <a:buChar char="•"/>
              <a:tabLst/>
              <a:defRPr/>
            </a:pPr>
            <a:r>
              <a:rPr kumimoji="0" lang="en-GB" sz="1100" b="0" i="0" u="none" strike="noStrike" kern="0" cap="none" spc="0" normalizeH="0" baseline="0" noProof="0" dirty="0">
                <a:ln>
                  <a:noFill/>
                </a:ln>
                <a:solidFill>
                  <a:srgbClr val="685040"/>
                </a:solidFill>
                <a:effectLst/>
                <a:uLnTx/>
                <a:uFillTx/>
              </a:rPr>
              <a:t>Consumption Taxes, including GST </a:t>
            </a:r>
          </a:p>
          <a:p>
            <a:pPr lvl="0" indent="-180975" algn="l" fontAlgn="auto">
              <a:lnSpc>
                <a:spcPts val="1500"/>
              </a:lnSpc>
              <a:spcAft>
                <a:spcPts val="0"/>
              </a:spcAft>
              <a:buFont typeface="Arial" pitchFamily="34" charset="0"/>
              <a:buChar char="•"/>
              <a:defRPr/>
            </a:pPr>
            <a:r>
              <a:rPr lang="en-GB" sz="1100" b="0" kern="0" dirty="0">
                <a:solidFill>
                  <a:srgbClr val="685040"/>
                </a:solidFill>
              </a:rPr>
              <a:t>India domestic indirect taxes</a:t>
            </a:r>
          </a:p>
          <a:p>
            <a:pPr lvl="0" indent="-180975" algn="l" fontAlgn="auto">
              <a:lnSpc>
                <a:spcPts val="1500"/>
              </a:lnSpc>
              <a:spcAft>
                <a:spcPts val="0"/>
              </a:spcAft>
              <a:buFont typeface="Arial" pitchFamily="34" charset="0"/>
              <a:buChar char="•"/>
              <a:defRPr/>
            </a:pPr>
            <a:r>
              <a:rPr lang="en-GB" sz="1100" b="0" kern="0" dirty="0">
                <a:solidFill>
                  <a:srgbClr val="685040"/>
                </a:solidFill>
              </a:rPr>
              <a:t>Bahrain VAT</a:t>
            </a:r>
          </a:p>
          <a:p>
            <a:pPr marL="0" marR="0" lvl="0" indent="0" algn="l" defTabSz="914400" eaLnBrk="1" fontAlgn="auto" latinLnBrk="0" hangingPunct="1">
              <a:lnSpc>
                <a:spcPct val="100000"/>
              </a:lnSpc>
              <a:spcBef>
                <a:spcPct val="0"/>
              </a:spcBef>
              <a:spcAft>
                <a:spcPts val="0"/>
              </a:spcAft>
              <a:buClrTx/>
              <a:buSzTx/>
              <a:buFontTx/>
              <a:buNone/>
              <a:tabLst>
                <a:tab pos="630238" algn="l"/>
              </a:tabLst>
              <a:defRPr/>
            </a:pPr>
            <a:endParaRPr kumimoji="0" lang="en-GB" sz="1100" b="1" i="0" u="none" strike="noStrike" kern="0" cap="none" spc="0" normalizeH="0" baseline="0" noProof="0" dirty="0">
              <a:ln>
                <a:noFill/>
              </a:ln>
              <a:solidFill>
                <a:srgbClr val="ED1A3B"/>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tab pos="630238" algn="l"/>
              </a:tabLst>
              <a:defRPr/>
            </a:pPr>
            <a:r>
              <a:rPr kumimoji="0" lang="en-GB" sz="1100" b="1" i="0" u="none" strike="noStrike" kern="0" cap="none" spc="0" normalizeH="0" baseline="0" noProof="0" dirty="0">
                <a:ln>
                  <a:noFill/>
                </a:ln>
                <a:solidFill>
                  <a:srgbClr val="ED1A3B"/>
                </a:solidFill>
                <a:effectLst/>
                <a:uLnTx/>
                <a:uFillTx/>
              </a:rPr>
              <a:t>INDUSTRY EXPERTISE</a:t>
            </a:r>
          </a:p>
          <a:p>
            <a:pPr indent="-180975" algn="l" fontAlgn="auto">
              <a:lnSpc>
                <a:spcPts val="1500"/>
              </a:lnSpc>
              <a:spcAft>
                <a:spcPts val="0"/>
              </a:spcAft>
              <a:buFont typeface="Arial" pitchFamily="34" charset="0"/>
              <a:buChar char="•"/>
              <a:defRPr/>
            </a:pPr>
            <a:endParaRPr lang="en-GB" sz="1100" b="0" kern="0" dirty="0">
              <a:solidFill>
                <a:srgbClr val="685040"/>
              </a:solidFill>
            </a:endParaRPr>
          </a:p>
          <a:p>
            <a:pPr indent="-180975" algn="l" fontAlgn="auto">
              <a:lnSpc>
                <a:spcPts val="1500"/>
              </a:lnSpc>
              <a:spcAft>
                <a:spcPts val="0"/>
              </a:spcAft>
              <a:buFont typeface="Arial" pitchFamily="34" charset="0"/>
              <a:buChar char="•"/>
              <a:defRPr/>
            </a:pPr>
            <a:r>
              <a:rPr lang="en-GB" sz="1100" b="0" kern="0" dirty="0">
                <a:solidFill>
                  <a:srgbClr val="685040"/>
                </a:solidFill>
              </a:rPr>
              <a:t>IT/ITES</a:t>
            </a:r>
          </a:p>
          <a:p>
            <a:pPr lvl="0" indent="-180975" algn="l" fontAlgn="auto">
              <a:lnSpc>
                <a:spcPts val="1500"/>
              </a:lnSpc>
              <a:spcAft>
                <a:spcPts val="0"/>
              </a:spcAft>
              <a:buFont typeface="Arial" pitchFamily="34" charset="0"/>
              <a:buChar char="•"/>
              <a:defRPr/>
            </a:pPr>
            <a:r>
              <a:rPr lang="en-GB" sz="1100" b="0" kern="0" dirty="0">
                <a:solidFill>
                  <a:srgbClr val="685040"/>
                </a:solidFill>
              </a:rPr>
              <a:t>Manufacturing</a:t>
            </a:r>
          </a:p>
          <a:p>
            <a:pPr lvl="0" indent="-180975" algn="l" fontAlgn="auto">
              <a:lnSpc>
                <a:spcPts val="1500"/>
              </a:lnSpc>
              <a:spcAft>
                <a:spcPts val="0"/>
              </a:spcAft>
              <a:buFont typeface="Arial" pitchFamily="34" charset="0"/>
              <a:buChar char="•"/>
              <a:defRPr/>
            </a:pPr>
            <a:r>
              <a:rPr lang="en-GB" sz="1100" b="0" kern="0" dirty="0">
                <a:solidFill>
                  <a:srgbClr val="685040"/>
                </a:solidFill>
              </a:rPr>
              <a:t>Hospitality Sector</a:t>
            </a:r>
          </a:p>
          <a:p>
            <a:pPr lvl="0" indent="-180975" algn="l" fontAlgn="auto">
              <a:lnSpc>
                <a:spcPts val="1500"/>
              </a:lnSpc>
              <a:spcAft>
                <a:spcPts val="0"/>
              </a:spcAft>
              <a:buFont typeface="Arial" pitchFamily="34" charset="0"/>
              <a:buChar char="•"/>
              <a:defRPr/>
            </a:pPr>
            <a:r>
              <a:rPr lang="en-GB" sz="1100" b="0" kern="0" dirty="0">
                <a:solidFill>
                  <a:srgbClr val="685040"/>
                </a:solidFill>
              </a:rPr>
              <a:t>Life Insurance</a:t>
            </a:r>
          </a:p>
          <a:p>
            <a:pPr marL="0" marR="0" lvl="0" indent="7938" algn="l" defTabSz="457200" eaLnBrk="0" fontAlgn="base" latinLnBrk="0" hangingPunct="0">
              <a:lnSpc>
                <a:spcPct val="100000"/>
              </a:lnSpc>
              <a:spcBef>
                <a:spcPct val="0"/>
              </a:spcBef>
              <a:spcAft>
                <a:spcPts val="0"/>
              </a:spcAft>
              <a:buClr>
                <a:srgbClr val="535355"/>
              </a:buClr>
              <a:buSzTx/>
              <a:buFontTx/>
              <a:buNone/>
              <a:tabLst/>
              <a:defRPr/>
            </a:pPr>
            <a:endParaRPr kumimoji="0" lang="en-US" altLang="ja-JP" sz="1100" b="1" i="0" u="none" strike="noStrike" kern="0" cap="none" spc="0" normalizeH="0" baseline="0" noProof="0" dirty="0">
              <a:ln>
                <a:noFill/>
              </a:ln>
              <a:solidFill>
                <a:srgbClr val="ED1A3B"/>
              </a:solidFill>
              <a:effectLst/>
              <a:uLnTx/>
              <a:uFillTx/>
              <a:ea typeface="MS Mincho" pitchFamily="49" charset="-128"/>
              <a:cs typeface="Arial" pitchFamily="34" charset="0"/>
            </a:endParaRPr>
          </a:p>
          <a:p>
            <a:pPr marL="0" marR="0" lvl="0" indent="7938" algn="l" defTabSz="457200" eaLnBrk="0" fontAlgn="base" latinLnBrk="0" hangingPunct="0">
              <a:lnSpc>
                <a:spcPct val="100000"/>
              </a:lnSpc>
              <a:spcBef>
                <a:spcPct val="0"/>
              </a:spcBef>
              <a:spcAft>
                <a:spcPts val="0"/>
              </a:spcAft>
              <a:buClr>
                <a:srgbClr val="535355"/>
              </a:buClr>
              <a:buSzTx/>
              <a:buFontTx/>
              <a:buNone/>
              <a:tabLst/>
              <a:defRPr/>
            </a:pPr>
            <a:r>
              <a:rPr kumimoji="0" lang="en-US" altLang="ja-JP" sz="1100" b="1" i="0" u="none" strike="noStrike" kern="0" cap="none" spc="0" normalizeH="0" baseline="0" noProof="0" dirty="0">
                <a:ln>
                  <a:noFill/>
                </a:ln>
                <a:solidFill>
                  <a:srgbClr val="ED1A3B"/>
                </a:solidFill>
                <a:effectLst/>
                <a:uLnTx/>
                <a:uFillTx/>
                <a:ea typeface="MS Mincho" pitchFamily="49" charset="-128"/>
                <a:cs typeface="Arial" pitchFamily="34" charset="0"/>
              </a:rPr>
              <a:t>EDUCATION &amp; PROFESSIONAL QUALIFICATIONS</a:t>
            </a:r>
          </a:p>
          <a:p>
            <a:pPr lvl="0" indent="-180975" algn="l" fontAlgn="auto">
              <a:lnSpc>
                <a:spcPts val="1500"/>
              </a:lnSpc>
              <a:spcAft>
                <a:spcPts val="0"/>
              </a:spcAft>
              <a:buFont typeface="Arial" pitchFamily="34" charset="0"/>
              <a:buChar char="•"/>
              <a:defRPr/>
            </a:pPr>
            <a:r>
              <a:rPr lang="en-GB" sz="1100" b="0" kern="0" dirty="0">
                <a:solidFill>
                  <a:srgbClr val="685040"/>
                </a:solidFill>
              </a:rPr>
              <a:t>Chartered Accountant </a:t>
            </a:r>
          </a:p>
          <a:p>
            <a:pPr indent="-180975" algn="l" fontAlgn="auto">
              <a:lnSpc>
                <a:spcPts val="1500"/>
              </a:lnSpc>
              <a:spcAft>
                <a:spcPts val="0"/>
              </a:spcAft>
              <a:buFont typeface="Arial" pitchFamily="34" charset="0"/>
              <a:buChar char="•"/>
              <a:defRPr/>
            </a:pPr>
            <a:r>
              <a:rPr lang="en-GB" sz="1100" b="0" kern="0" dirty="0">
                <a:solidFill>
                  <a:srgbClr val="685040"/>
                </a:solidFill>
              </a:rPr>
              <a:t>Bachelors of Commerce (Accounts &amp; Taxation)</a:t>
            </a:r>
          </a:p>
          <a:p>
            <a:pPr marL="0" marR="0" lvl="0" indent="-171450" algn="l" defTabSz="914400" eaLnBrk="1" fontAlgn="auto" latinLnBrk="0" hangingPunct="1">
              <a:lnSpc>
                <a:spcPts val="1500"/>
              </a:lnSpc>
              <a:spcBef>
                <a:spcPct val="0"/>
              </a:spcBef>
              <a:spcAft>
                <a:spcPts val="0"/>
              </a:spcAft>
              <a:buClrTx/>
              <a:buSzTx/>
              <a:buFont typeface="Arial" panose="020B0604020202020204" pitchFamily="34" charset="0"/>
              <a:buChar char="•"/>
              <a:tabLst/>
              <a:defRPr/>
            </a:pPr>
            <a:endParaRPr kumimoji="0" lang="en-US" altLang="ja-JP" sz="980" b="1" i="0" u="none" strike="noStrike" kern="0" cap="none" spc="0" normalizeH="0" baseline="0" noProof="0" dirty="0">
              <a:ln>
                <a:noFill/>
              </a:ln>
              <a:solidFill>
                <a:srgbClr val="FFFFFF">
                  <a:lumMod val="50000"/>
                </a:srgbClr>
              </a:solidFill>
              <a:effectLst/>
              <a:uLnTx/>
              <a:uFillTx/>
              <a:ea typeface="MS Mincho" pitchFamily="49" charset="-128"/>
              <a:cs typeface="Arial" pitchFamily="34" charset="0"/>
            </a:endParaRPr>
          </a:p>
          <a:p>
            <a:pPr marL="122238" marR="0" lvl="0" indent="-114300" algn="l" defTabSz="457200" eaLnBrk="0" fontAlgn="base" latinLnBrk="0" hangingPunct="0">
              <a:lnSpc>
                <a:spcPct val="100000"/>
              </a:lnSpc>
              <a:spcBef>
                <a:spcPct val="0"/>
              </a:spcBef>
              <a:spcAft>
                <a:spcPct val="0"/>
              </a:spcAft>
              <a:buClr>
                <a:srgbClr val="535355"/>
              </a:buClr>
              <a:buSzTx/>
              <a:buFontTx/>
              <a:buNone/>
              <a:tabLst>
                <a:tab pos="457200" algn="l"/>
              </a:tabLst>
              <a:defRPr/>
            </a:pPr>
            <a:endParaRPr kumimoji="0" lang="en-US" altLang="ja-JP" sz="980" b="1" i="0" u="none" strike="noStrike" kern="0" cap="none" spc="0" normalizeH="0" baseline="0" noProof="0" dirty="0">
              <a:ln>
                <a:noFill/>
              </a:ln>
              <a:solidFill>
                <a:srgbClr val="FFFFFF">
                  <a:lumMod val="50000"/>
                </a:srgbClr>
              </a:solidFill>
              <a:effectLst/>
              <a:uLnTx/>
              <a:uFillTx/>
              <a:ea typeface="MS Mincho" pitchFamily="49" charset="-128"/>
              <a:cs typeface="Arial" pitchFamily="34" charset="0"/>
            </a:endParaRPr>
          </a:p>
          <a:p>
            <a:pPr marL="122238" marR="0" lvl="0" indent="-114300" algn="l" defTabSz="457200" eaLnBrk="0" fontAlgn="base" latinLnBrk="0" hangingPunct="0">
              <a:lnSpc>
                <a:spcPct val="100000"/>
              </a:lnSpc>
              <a:spcBef>
                <a:spcPct val="0"/>
              </a:spcBef>
              <a:spcAft>
                <a:spcPct val="0"/>
              </a:spcAft>
              <a:buClr>
                <a:srgbClr val="535355"/>
              </a:buClr>
              <a:buSzTx/>
              <a:buFontTx/>
              <a:buNone/>
              <a:tabLst>
                <a:tab pos="457200" algn="l"/>
              </a:tabLst>
              <a:defRPr/>
            </a:pPr>
            <a:endParaRPr kumimoji="0" lang="fr-FR" altLang="ja-JP" sz="980" b="1" i="0" u="none" strike="noStrike" kern="0" cap="none" spc="0" normalizeH="0" baseline="0" noProof="0" dirty="0">
              <a:ln>
                <a:noFill/>
              </a:ln>
              <a:solidFill>
                <a:srgbClr val="ED1A3B"/>
              </a:solidFill>
              <a:effectLst/>
              <a:uLnTx/>
              <a:uFillTx/>
              <a:ea typeface="MS Mincho" pitchFamily="49" charset="-128"/>
              <a:cs typeface="Arial" pitchFamily="34" charset="0"/>
            </a:endParaRPr>
          </a:p>
          <a:p>
            <a:pPr marL="122238" marR="0" lvl="0" indent="-114300" algn="l" defTabSz="457200" eaLnBrk="0" fontAlgn="base" latinLnBrk="0" hangingPunct="0">
              <a:lnSpc>
                <a:spcPct val="100000"/>
              </a:lnSpc>
              <a:spcBef>
                <a:spcPct val="0"/>
              </a:spcBef>
              <a:spcAft>
                <a:spcPct val="0"/>
              </a:spcAft>
              <a:buClr>
                <a:srgbClr val="535355"/>
              </a:buClr>
              <a:buSzTx/>
              <a:buFontTx/>
              <a:buNone/>
              <a:tabLst>
                <a:tab pos="457200" algn="l"/>
              </a:tabLst>
              <a:defRPr/>
            </a:pPr>
            <a:endParaRPr kumimoji="0" lang="en-US" altLang="ja-JP" sz="980" b="1" i="0" u="none" strike="noStrike" kern="0" cap="none" spc="0" normalizeH="0" baseline="0" noProof="0" dirty="0">
              <a:ln>
                <a:noFill/>
              </a:ln>
              <a:solidFill>
                <a:srgbClr val="000000"/>
              </a:solidFill>
              <a:effectLst/>
              <a:uLnTx/>
              <a:uFillTx/>
              <a:ea typeface="MS Mincho" pitchFamily="49" charset="-128"/>
              <a:cs typeface="Arial" pitchFamily="34" charset="0"/>
            </a:endParaRPr>
          </a:p>
          <a:p>
            <a:pPr marL="122238" marR="0" lvl="0" indent="-114300" algn="l" defTabSz="457200" eaLnBrk="0" fontAlgn="base" latinLnBrk="0" hangingPunct="0">
              <a:lnSpc>
                <a:spcPct val="100000"/>
              </a:lnSpc>
              <a:spcBef>
                <a:spcPct val="0"/>
              </a:spcBef>
              <a:spcAft>
                <a:spcPct val="0"/>
              </a:spcAft>
              <a:buClr>
                <a:srgbClr val="535355"/>
              </a:buClr>
              <a:buSzTx/>
              <a:buFontTx/>
              <a:buChar char="•"/>
              <a:tabLst>
                <a:tab pos="457200" algn="l"/>
              </a:tabLst>
              <a:defRPr/>
            </a:pPr>
            <a:endParaRPr kumimoji="0" lang="en-US" altLang="ja-JP" sz="980" b="1" i="0" u="none" strike="noStrike" kern="0" cap="none" spc="0" normalizeH="0" baseline="0" noProof="0" dirty="0">
              <a:ln>
                <a:noFill/>
              </a:ln>
              <a:solidFill>
                <a:srgbClr val="000000"/>
              </a:solidFill>
              <a:effectLst/>
              <a:uLnTx/>
              <a:uFillTx/>
              <a:ea typeface="MS Mincho" pitchFamily="49" charset="-128"/>
              <a:cs typeface="Arial" pitchFamily="34" charset="0"/>
            </a:endParaRPr>
          </a:p>
        </p:txBody>
      </p:sp>
      <p:sp>
        <p:nvSpPr>
          <p:cNvPr id="28" name="TextBox 27"/>
          <p:cNvSpPr txBox="1"/>
          <p:nvPr/>
        </p:nvSpPr>
        <p:spPr>
          <a:xfrm>
            <a:off x="1828799" y="1488142"/>
            <a:ext cx="1643271" cy="507831"/>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ct val="0"/>
              </a:spcBef>
              <a:spcAft>
                <a:spcPts val="0"/>
              </a:spcAft>
              <a:buClrTx/>
              <a:buSzTx/>
              <a:buFontTx/>
              <a:buNone/>
              <a:tabLst>
                <a:tab pos="630238" algn="l"/>
              </a:tabLst>
              <a:defRPr/>
            </a:pPr>
            <a:r>
              <a:rPr lang="en-US" sz="1100" b="0" kern="0" dirty="0">
                <a:solidFill>
                  <a:srgbClr val="ED1A3B"/>
                </a:solidFill>
              </a:rPr>
              <a:t>Sumeet Sethia</a:t>
            </a:r>
            <a:endParaRPr kumimoji="0" lang="en-US" sz="1100" b="0" i="0" u="none" strike="noStrike" kern="0" cap="none" spc="0" normalizeH="0" baseline="0" noProof="0" dirty="0">
              <a:ln>
                <a:noFill/>
              </a:ln>
              <a:solidFill>
                <a:srgbClr val="ED1A3B"/>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tab pos="630238" algn="l"/>
              </a:tabLst>
              <a:defRPr/>
            </a:pPr>
            <a:r>
              <a:rPr kumimoji="0" lang="en-US" sz="1100" b="0" i="0" u="none" strike="noStrike" kern="0" cap="none" spc="0" normalizeH="0" noProof="0" dirty="0">
                <a:ln>
                  <a:noFill/>
                </a:ln>
                <a:solidFill>
                  <a:srgbClr val="685040"/>
                </a:solidFill>
                <a:effectLst/>
                <a:uLnTx/>
                <a:uFillTx/>
              </a:rPr>
              <a:t>Assistant Manager</a:t>
            </a:r>
          </a:p>
          <a:p>
            <a:pPr marL="0" marR="0" lvl="0" indent="0" algn="l" defTabSz="914400" eaLnBrk="1" fontAlgn="auto" latinLnBrk="0" hangingPunct="1">
              <a:lnSpc>
                <a:spcPct val="100000"/>
              </a:lnSpc>
              <a:spcBef>
                <a:spcPct val="0"/>
              </a:spcBef>
              <a:spcAft>
                <a:spcPts val="0"/>
              </a:spcAft>
              <a:buClrTx/>
              <a:buSzTx/>
              <a:buFontTx/>
              <a:buNone/>
              <a:tabLst>
                <a:tab pos="630238" algn="l"/>
              </a:tabLst>
              <a:defRPr/>
            </a:pPr>
            <a:r>
              <a:rPr kumimoji="0" lang="en-US" sz="1100" b="0" i="0" u="none" strike="noStrike" kern="0" cap="none" spc="0" normalizeH="0" noProof="0" dirty="0">
                <a:ln>
                  <a:noFill/>
                </a:ln>
                <a:solidFill>
                  <a:srgbClr val="685040"/>
                </a:solidFill>
                <a:effectLst/>
                <a:uLnTx/>
                <a:uFillTx/>
              </a:rPr>
              <a:t>Indirect Tax </a:t>
            </a:r>
            <a:endParaRPr kumimoji="0" lang="en-US" sz="1100" b="0" i="0" u="none" strike="noStrike" kern="0" cap="none" spc="0" normalizeH="0" baseline="0" noProof="0" dirty="0">
              <a:ln>
                <a:noFill/>
              </a:ln>
              <a:solidFill>
                <a:srgbClr val="685040"/>
              </a:solidFill>
              <a:effectLst/>
              <a:uLnTx/>
              <a:uFillTx/>
            </a:endParaRPr>
          </a:p>
        </p:txBody>
      </p:sp>
      <p:sp>
        <p:nvSpPr>
          <p:cNvPr id="29" name="TextBox 28"/>
          <p:cNvSpPr txBox="1"/>
          <p:nvPr/>
        </p:nvSpPr>
        <p:spPr>
          <a:xfrm>
            <a:off x="1828800" y="2672204"/>
            <a:ext cx="1811154" cy="321627"/>
          </a:xfrm>
          <a:prstGeom prst="rect">
            <a:avLst/>
          </a:prstGeom>
          <a:noFill/>
        </p:spPr>
        <p:txBody>
          <a:bodyPr wrap="square" lIns="0" tIns="0" rIns="0" bIns="0" rtlCol="0" anchor="b" anchorCtr="0">
            <a:spAutoFit/>
          </a:bodyPr>
          <a:lstStyle/>
          <a:p>
            <a:pPr marL="0" marR="0" lvl="0" indent="0" algn="l" defTabSz="914400" eaLnBrk="1" fontAlgn="auto" latinLnBrk="0" hangingPunct="1">
              <a:lnSpc>
                <a:spcPct val="95000"/>
              </a:lnSpc>
              <a:spcBef>
                <a:spcPct val="0"/>
              </a:spcBef>
              <a:spcAft>
                <a:spcPts val="0"/>
              </a:spcAft>
              <a:buClrTx/>
              <a:buSzTx/>
              <a:buFontTx/>
              <a:buNone/>
              <a:tabLst>
                <a:tab pos="266700" algn="l"/>
              </a:tabLst>
              <a:defRPr/>
            </a:pPr>
            <a:r>
              <a:rPr kumimoji="0" lang="en-GB" sz="1100" b="0" i="0" u="none" strike="noStrike" kern="0" cap="none" spc="0" normalizeH="0" baseline="0" noProof="0" dirty="0">
                <a:ln>
                  <a:noFill/>
                </a:ln>
                <a:solidFill>
                  <a:srgbClr val="ED1A3B"/>
                </a:solidFill>
                <a:effectLst/>
                <a:uLnTx/>
                <a:uFillTx/>
              </a:rPr>
              <a:t>M:</a:t>
            </a:r>
            <a:r>
              <a:rPr kumimoji="0" lang="en-GB" sz="1100" b="0" i="0" u="none" strike="noStrike" kern="0" cap="none" spc="0" normalizeH="0" baseline="0" noProof="0" dirty="0">
                <a:ln>
                  <a:noFill/>
                </a:ln>
                <a:solidFill>
                  <a:sysClr val="windowText" lastClr="000000"/>
                </a:solidFill>
                <a:effectLst/>
                <a:uLnTx/>
                <a:uFillTx/>
              </a:rPr>
              <a:t>	</a:t>
            </a:r>
            <a:r>
              <a:rPr kumimoji="0" lang="en-GB" sz="1100" b="0" i="0" u="none" strike="noStrike" kern="0" cap="none" spc="0" normalizeH="0" baseline="0" noProof="0" dirty="0">
                <a:ln>
                  <a:noFill/>
                </a:ln>
                <a:solidFill>
                  <a:srgbClr val="685040"/>
                </a:solidFill>
                <a:effectLst/>
                <a:uLnTx/>
                <a:uFillTx/>
              </a:rPr>
              <a:t>+91 97826 93949</a:t>
            </a:r>
          </a:p>
          <a:p>
            <a:pPr marL="0" marR="0" lvl="0" indent="0" algn="l" defTabSz="914400" eaLnBrk="1" fontAlgn="auto" latinLnBrk="0" hangingPunct="1">
              <a:lnSpc>
                <a:spcPct val="95000"/>
              </a:lnSpc>
              <a:spcBef>
                <a:spcPct val="0"/>
              </a:spcBef>
              <a:spcAft>
                <a:spcPts val="0"/>
              </a:spcAft>
              <a:buClrTx/>
              <a:buSzTx/>
              <a:buFontTx/>
              <a:buNone/>
              <a:tabLst>
                <a:tab pos="266700" algn="l"/>
              </a:tabLst>
              <a:defRPr/>
            </a:pPr>
            <a:r>
              <a:rPr kumimoji="0" lang="en-GB" sz="1100" b="0" i="0" u="none" strike="noStrike" kern="0" cap="none" spc="0" normalizeH="0" baseline="0" noProof="0" dirty="0">
                <a:ln>
                  <a:noFill/>
                </a:ln>
                <a:solidFill>
                  <a:srgbClr val="ED1A3B"/>
                </a:solidFill>
                <a:effectLst/>
                <a:uLnTx/>
                <a:uFillTx/>
              </a:rPr>
              <a:t>E:</a:t>
            </a:r>
            <a:r>
              <a:rPr kumimoji="0" lang="en-GB" sz="1100" b="0" i="0" u="none" strike="noStrike" kern="0" cap="none" spc="0" normalizeH="0" baseline="0" noProof="0" dirty="0">
                <a:ln>
                  <a:noFill/>
                </a:ln>
                <a:solidFill>
                  <a:sysClr val="windowText" lastClr="000000"/>
                </a:solidFill>
                <a:effectLst/>
                <a:uLnTx/>
                <a:uFillTx/>
              </a:rPr>
              <a:t>	</a:t>
            </a:r>
            <a:r>
              <a:rPr lang="en-GB" sz="1100" b="0" kern="0" dirty="0">
                <a:solidFill>
                  <a:srgbClr val="685040"/>
                </a:solidFill>
              </a:rPr>
              <a:t>sumeetsethia@bdo.in</a:t>
            </a:r>
          </a:p>
        </p:txBody>
      </p:sp>
      <p:pic>
        <p:nvPicPr>
          <p:cNvPr id="8" name="Picture 7">
            <a:extLst>
              <a:ext uri="{FF2B5EF4-FFF2-40B4-BE49-F238E27FC236}">
                <a16:creationId xmlns:a16="http://schemas.microsoft.com/office/drawing/2014/main" id="{4581E56A-B8FD-4F4F-9448-21DD0A995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1488142"/>
            <a:ext cx="1348247" cy="1505689"/>
          </a:xfrm>
          <a:prstGeom prst="rect">
            <a:avLst/>
          </a:prstGeom>
        </p:spPr>
      </p:pic>
    </p:spTree>
    <p:extLst>
      <p:ext uri="{BB962C8B-B14F-4D97-AF65-F5344CB8AC3E}">
        <p14:creationId xmlns:p14="http://schemas.microsoft.com/office/powerpoint/2010/main" val="1669908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A25CA6-CF23-4815-AEA8-181308B749DB}"/>
              </a:ext>
            </a:extLst>
          </p:cNvPr>
          <p:cNvSpPr txBox="1"/>
          <p:nvPr/>
        </p:nvSpPr>
        <p:spPr>
          <a:xfrm>
            <a:off x="722869" y="5629982"/>
            <a:ext cx="8229837" cy="1028487"/>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just">
              <a:lnSpc>
                <a:spcPts val="700"/>
              </a:lnSpc>
              <a:defRPr/>
            </a:pPr>
            <a:r>
              <a:rPr lang="en-US" sz="500" b="0" kern="0" dirty="0">
                <a:ea typeface="Times New Roman"/>
                <a:cs typeface="Times New Roman"/>
              </a:rPr>
              <a:t>Note:   This publication has been carefully prepared, but it has been written in general terms and should be seen as broad guidance only. The publication cannot be relied upon to cover specific situations and you should not act, or refrain from acting, upon the information contained therein without obtaining specific professional advice. Please contact BDO India LLP to discuss these matters in the context of your particular circumstances. BDO India LLP and each BDO member firm in India, their partners and/or directors, employees and agents do not accept or assume any liability or duty of care for any loss arising from any action taken or not taken by anyone in reliance on the information in this publication or for any decision based on it.</a:t>
            </a:r>
            <a:endParaRPr lang="en-IN" sz="500" b="0" kern="0" dirty="0">
              <a:ea typeface="Times New Roman"/>
              <a:cs typeface="Times New Roman"/>
            </a:endParaRPr>
          </a:p>
          <a:p>
            <a:pPr algn="just">
              <a:lnSpc>
                <a:spcPts val="700"/>
              </a:lnSpc>
              <a:defRPr/>
            </a:pPr>
            <a:r>
              <a:rPr lang="en-US" sz="500" b="0" kern="0" dirty="0">
                <a:ea typeface="Times New Roman"/>
                <a:cs typeface="Times New Roman"/>
              </a:rPr>
              <a:t>BDO India LLP, a limited liability partnership, is a member of BDO International Limited, a UK company limited by guarantee, and forms part of the international BDO network of independent member firms.</a:t>
            </a:r>
          </a:p>
          <a:p>
            <a:pPr algn="just">
              <a:lnSpc>
                <a:spcPts val="700"/>
              </a:lnSpc>
              <a:defRPr/>
            </a:pPr>
            <a:r>
              <a:rPr lang="en-US" sz="500" b="0" kern="0" dirty="0">
                <a:ea typeface="Times New Roman"/>
                <a:cs typeface="Times New Roman"/>
              </a:rPr>
              <a:t>BDO is the brand name for the international BDO network and for each of the BDO Member Firms.</a:t>
            </a:r>
            <a:endParaRPr lang="en-IN" sz="500" b="0" kern="0" dirty="0">
              <a:ea typeface="Times New Roman"/>
              <a:cs typeface="Times New Roman"/>
            </a:endParaRPr>
          </a:p>
          <a:p>
            <a:pPr algn="just">
              <a:lnSpc>
                <a:spcPts val="700"/>
              </a:lnSpc>
              <a:defRPr/>
            </a:pPr>
            <a:r>
              <a:rPr lang="en-US" sz="500" b="0" kern="0" dirty="0">
                <a:ea typeface="Times New Roman"/>
                <a:cs typeface="Times New Roman"/>
              </a:rPr>
              <a:t>Copyright ©2018 BDO India LLP. All rights reserved.</a:t>
            </a:r>
          </a:p>
          <a:p>
            <a:pPr algn="just">
              <a:lnSpc>
                <a:spcPts val="700"/>
              </a:lnSpc>
            </a:pPr>
            <a:endParaRPr lang="en-IN" sz="500" b="0" dirty="0"/>
          </a:p>
          <a:p>
            <a:pPr algn="just">
              <a:lnSpc>
                <a:spcPts val="700"/>
              </a:lnSpc>
              <a:spcAft>
                <a:spcPts val="1000"/>
              </a:spcAft>
            </a:pPr>
            <a:r>
              <a:rPr lang="en-US" sz="500" b="0" dirty="0"/>
              <a:t>Visit us at </a:t>
            </a:r>
            <a:r>
              <a:rPr lang="en-US" sz="500" b="0" u="sng" dirty="0">
                <a:solidFill>
                  <a:schemeClr val="tx2"/>
                </a:solidFill>
              </a:rPr>
              <a:t>www.bdo.in</a:t>
            </a:r>
            <a:endParaRPr lang="en-IN" sz="500" b="0" u="sng" dirty="0">
              <a:solidFill>
                <a:schemeClr val="tx2"/>
              </a:solidFill>
            </a:endParaRPr>
          </a:p>
          <a:p>
            <a:pPr algn="just">
              <a:lnSpc>
                <a:spcPts val="700"/>
              </a:lnSpc>
            </a:pPr>
            <a:endParaRPr lang="en-IN" sz="600" b="0" dirty="0">
              <a:latin typeface="+mj-lt"/>
            </a:endParaRPr>
          </a:p>
        </p:txBody>
      </p:sp>
      <p:pic>
        <p:nvPicPr>
          <p:cNvPr id="31" name="Picture 30">
            <a:hlinkClick r:id="rId2"/>
            <a:extLst>
              <a:ext uri="{FF2B5EF4-FFF2-40B4-BE49-F238E27FC236}">
                <a16:creationId xmlns:a16="http://schemas.microsoft.com/office/drawing/2014/main" id="{744C2A6A-E82D-4A8E-AB27-4DDAF2284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94" y="6485103"/>
            <a:ext cx="164915" cy="164915"/>
          </a:xfrm>
          <a:prstGeom prst="rect">
            <a:avLst/>
          </a:prstGeom>
        </p:spPr>
      </p:pic>
      <p:pic>
        <p:nvPicPr>
          <p:cNvPr id="32" name="Picture 31">
            <a:hlinkClick r:id="rId4"/>
            <a:extLst>
              <a:ext uri="{FF2B5EF4-FFF2-40B4-BE49-F238E27FC236}">
                <a16:creationId xmlns:a16="http://schemas.microsoft.com/office/drawing/2014/main" id="{571352CC-BEDB-4DC4-9D74-575BC3DBA0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964" y="6485103"/>
            <a:ext cx="199237" cy="162048"/>
          </a:xfrm>
          <a:prstGeom prst="rect">
            <a:avLst/>
          </a:prstGeom>
        </p:spPr>
      </p:pic>
      <p:pic>
        <p:nvPicPr>
          <p:cNvPr id="33" name="Picture 32">
            <a:hlinkClick r:id="rId6"/>
            <a:extLst>
              <a:ext uri="{FF2B5EF4-FFF2-40B4-BE49-F238E27FC236}">
                <a16:creationId xmlns:a16="http://schemas.microsoft.com/office/drawing/2014/main" id="{A530C3EF-5F8E-454D-882B-70BA4556EB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9455" y="6418503"/>
            <a:ext cx="499379" cy="310739"/>
          </a:xfrm>
          <a:prstGeom prst="rect">
            <a:avLst/>
          </a:prstGeom>
        </p:spPr>
      </p:pic>
      <p:pic>
        <p:nvPicPr>
          <p:cNvPr id="34" name="Picture 33">
            <a:hlinkClick r:id="rId8"/>
            <a:extLst>
              <a:ext uri="{FF2B5EF4-FFF2-40B4-BE49-F238E27FC236}">
                <a16:creationId xmlns:a16="http://schemas.microsoft.com/office/drawing/2014/main" id="{B82B7916-E166-4A3A-BA2B-3C72E275FA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515" y="6485103"/>
            <a:ext cx="169039" cy="169039"/>
          </a:xfrm>
          <a:prstGeom prst="rect">
            <a:avLst/>
          </a:prstGeom>
        </p:spPr>
      </p:pic>
      <p:sp>
        <p:nvSpPr>
          <p:cNvPr id="35" name="TextBox 5">
            <a:extLst>
              <a:ext uri="{FF2B5EF4-FFF2-40B4-BE49-F238E27FC236}">
                <a16:creationId xmlns:a16="http://schemas.microsoft.com/office/drawing/2014/main" id="{44EC188B-090A-4215-9DEF-3C7583D51DC7}"/>
              </a:ext>
            </a:extLst>
          </p:cNvPr>
          <p:cNvSpPr txBox="1"/>
          <p:nvPr/>
        </p:nvSpPr>
        <p:spPr>
          <a:xfrm>
            <a:off x="3554095" y="1592526"/>
            <a:ext cx="2757057" cy="1115690"/>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spcBef>
                <a:spcPts val="0"/>
              </a:spcBef>
              <a:spcAft>
                <a:spcPts val="0"/>
              </a:spcAft>
              <a:defRPr/>
            </a:pPr>
            <a:r>
              <a:rPr lang="en-US" sz="950" b="0" kern="0" dirty="0">
                <a:ea typeface="Times New Roman"/>
                <a:cs typeface="Times New Roman"/>
              </a:rPr>
              <a:t>Bengaluru</a:t>
            </a:r>
          </a:p>
          <a:p>
            <a:pPr algn="l">
              <a:spcBef>
                <a:spcPts val="0"/>
              </a:spcBef>
              <a:spcAft>
                <a:spcPts val="0"/>
              </a:spcAft>
              <a:defRPr/>
            </a:pPr>
            <a:r>
              <a:rPr lang="en-IN" sz="950" b="0" kern="0" dirty="0">
                <a:ea typeface="Times New Roman"/>
                <a:cs typeface="Times New Roman"/>
              </a:rPr>
              <a:t>Floor 6, No. 5, Prestige Khoday Tower</a:t>
            </a:r>
          </a:p>
          <a:p>
            <a:pPr algn="l">
              <a:spcBef>
                <a:spcPts val="0"/>
              </a:spcBef>
              <a:spcAft>
                <a:spcPts val="0"/>
              </a:spcAft>
              <a:defRPr/>
            </a:pPr>
            <a:r>
              <a:rPr lang="en-IN" sz="950" b="0" kern="0" dirty="0">
                <a:ea typeface="Times New Roman"/>
                <a:cs typeface="Times New Roman"/>
              </a:rPr>
              <a:t>Raj Bhavan Road</a:t>
            </a:r>
          </a:p>
          <a:p>
            <a:pPr algn="l">
              <a:spcBef>
                <a:spcPts val="0"/>
              </a:spcBef>
              <a:spcAft>
                <a:spcPts val="0"/>
              </a:spcAft>
              <a:defRPr/>
            </a:pPr>
            <a:r>
              <a:rPr lang="en-IN" sz="950" b="0" kern="0" dirty="0">
                <a:ea typeface="Times New Roman"/>
                <a:cs typeface="Times New Roman"/>
              </a:rPr>
              <a:t>Bengaluru 560001, INDIA</a:t>
            </a:r>
          </a:p>
          <a:p>
            <a:pPr algn="l">
              <a:spcBef>
                <a:spcPts val="0"/>
              </a:spcBef>
              <a:spcAft>
                <a:spcPts val="0"/>
              </a:spcAft>
              <a:defRPr/>
            </a:pPr>
            <a:r>
              <a:rPr lang="en-IN" sz="950" b="0" kern="0" dirty="0">
                <a:ea typeface="Times New Roman"/>
                <a:cs typeface="Times New Roman"/>
              </a:rPr>
              <a:t>Tel: +91 80 6815 0000</a:t>
            </a:r>
          </a:p>
          <a:p>
            <a:pPr algn="l">
              <a:spcBef>
                <a:spcPts val="0"/>
              </a:spcBef>
              <a:spcAft>
                <a:spcPts val="0"/>
              </a:spcAft>
              <a:defRPr/>
            </a:pPr>
            <a:endParaRPr lang="en-IN" sz="950" b="0" kern="0" dirty="0">
              <a:ea typeface="Times New Roman"/>
              <a:cs typeface="Times New Roman"/>
            </a:endParaRPr>
          </a:p>
          <a:p>
            <a:pPr marL="0" indent="0" algn="l">
              <a:spcBef>
                <a:spcPts val="0"/>
              </a:spcBef>
              <a:spcAft>
                <a:spcPts val="0"/>
              </a:spcAft>
              <a:buFontTx/>
              <a:buNone/>
              <a:defRPr/>
            </a:pPr>
            <a:endParaRPr lang="en-IN" sz="950" b="0" kern="0" dirty="0">
              <a:ea typeface="Times New Roman"/>
              <a:cs typeface="Times New Roman"/>
            </a:endParaRPr>
          </a:p>
        </p:txBody>
      </p:sp>
      <p:sp>
        <p:nvSpPr>
          <p:cNvPr id="36" name="TextBox 8">
            <a:extLst>
              <a:ext uri="{FF2B5EF4-FFF2-40B4-BE49-F238E27FC236}">
                <a16:creationId xmlns:a16="http://schemas.microsoft.com/office/drawing/2014/main" id="{461AE0BF-0EF8-44F9-8BCC-2E909459E40D}"/>
              </a:ext>
            </a:extLst>
          </p:cNvPr>
          <p:cNvSpPr txBox="1"/>
          <p:nvPr/>
        </p:nvSpPr>
        <p:spPr>
          <a:xfrm>
            <a:off x="6362895" y="1592526"/>
            <a:ext cx="2757057" cy="1115690"/>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defRPr/>
            </a:pPr>
            <a:r>
              <a:rPr lang="en-US" sz="950" b="0" kern="0" dirty="0">
                <a:ea typeface="Times New Roman"/>
                <a:cs typeface="Times New Roman"/>
              </a:rPr>
              <a:t>Chennai – Office 1</a:t>
            </a:r>
          </a:p>
          <a:p>
            <a:pPr algn="l">
              <a:defRPr/>
            </a:pPr>
            <a:r>
              <a:rPr lang="en-IN" sz="950" b="0" kern="0" dirty="0">
                <a:ea typeface="Times New Roman"/>
                <a:cs typeface="Times New Roman"/>
              </a:rPr>
              <a:t>No. 443 &amp; 445, Floor 5, Main Building</a:t>
            </a:r>
          </a:p>
          <a:p>
            <a:pPr algn="l">
              <a:defRPr/>
            </a:pPr>
            <a:r>
              <a:rPr lang="en-IN" sz="950" b="0" kern="0" dirty="0">
                <a:ea typeface="Times New Roman"/>
                <a:cs typeface="Times New Roman"/>
              </a:rPr>
              <a:t>Guna Complex, Mount Road, Teynampet</a:t>
            </a:r>
          </a:p>
          <a:p>
            <a:pPr algn="l">
              <a:defRPr/>
            </a:pPr>
            <a:r>
              <a:rPr lang="en-IN" sz="950" b="0" kern="0" dirty="0">
                <a:ea typeface="Times New Roman"/>
                <a:cs typeface="Times New Roman"/>
              </a:rPr>
              <a:t>Chennai 600018, INDIA</a:t>
            </a:r>
          </a:p>
          <a:p>
            <a:pPr algn="l">
              <a:defRPr/>
            </a:pPr>
            <a:r>
              <a:rPr lang="en-IN" sz="950" b="0" kern="0" dirty="0">
                <a:ea typeface="Times New Roman"/>
                <a:cs typeface="Times New Roman"/>
              </a:rPr>
              <a:t>Tel: +91 44 6131 0200</a:t>
            </a:r>
          </a:p>
          <a:p>
            <a:pPr algn="l">
              <a:defRPr/>
            </a:pPr>
            <a:endParaRPr lang="en-US" sz="950" b="0" kern="0" dirty="0">
              <a:ea typeface="Times New Roman"/>
              <a:cs typeface="Times New Roman"/>
            </a:endParaRPr>
          </a:p>
          <a:p>
            <a:pPr algn="l">
              <a:defRPr/>
            </a:pPr>
            <a:endParaRPr lang="en-US" sz="950" b="0" kern="0" dirty="0">
              <a:ea typeface="Times New Roman"/>
              <a:cs typeface="Times New Roman"/>
            </a:endParaRPr>
          </a:p>
        </p:txBody>
      </p:sp>
      <p:sp>
        <p:nvSpPr>
          <p:cNvPr id="37" name="TextBox 36">
            <a:extLst>
              <a:ext uri="{FF2B5EF4-FFF2-40B4-BE49-F238E27FC236}">
                <a16:creationId xmlns:a16="http://schemas.microsoft.com/office/drawing/2014/main" id="{F529364D-C694-45F0-98CE-8AC43963577F}"/>
              </a:ext>
            </a:extLst>
          </p:cNvPr>
          <p:cNvSpPr txBox="1"/>
          <p:nvPr/>
        </p:nvSpPr>
        <p:spPr>
          <a:xfrm>
            <a:off x="377845" y="4605730"/>
            <a:ext cx="2234217" cy="823302"/>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spcBef>
                <a:spcPts val="0"/>
              </a:spcBef>
              <a:spcAft>
                <a:spcPts val="0"/>
              </a:spcAft>
              <a:defRPr/>
            </a:pPr>
            <a:r>
              <a:rPr lang="en-US" sz="950" b="0" kern="0" dirty="0">
                <a:ea typeface="Times New Roman"/>
                <a:cs typeface="Times New Roman"/>
              </a:rPr>
              <a:t>Mumbai - Office 2</a:t>
            </a:r>
          </a:p>
          <a:p>
            <a:pPr algn="l" eaLnBrk="0" hangingPunct="0">
              <a:spcBef>
                <a:spcPts val="0"/>
              </a:spcBef>
              <a:spcAft>
                <a:spcPts val="0"/>
              </a:spcAft>
              <a:defRPr/>
            </a:pPr>
            <a:r>
              <a:rPr lang="en-US" sz="950" b="0" kern="0" dirty="0">
                <a:cs typeface="Times New Roman"/>
              </a:rPr>
              <a:t>Floor 2, Enterprise Centre</a:t>
            </a:r>
          </a:p>
          <a:p>
            <a:pPr algn="l" eaLnBrk="0" hangingPunct="0">
              <a:spcBef>
                <a:spcPts val="0"/>
              </a:spcBef>
              <a:spcAft>
                <a:spcPts val="0"/>
              </a:spcAft>
              <a:defRPr/>
            </a:pPr>
            <a:r>
              <a:rPr lang="en-US" sz="950" b="0" kern="0" dirty="0">
                <a:cs typeface="Times New Roman"/>
              </a:rPr>
              <a:t>Nehru Road, Near Domestic Airport</a:t>
            </a:r>
          </a:p>
          <a:p>
            <a:pPr algn="l" eaLnBrk="0" hangingPunct="0">
              <a:spcBef>
                <a:spcPts val="0"/>
              </a:spcBef>
              <a:spcAft>
                <a:spcPts val="0"/>
              </a:spcAft>
              <a:defRPr/>
            </a:pPr>
            <a:r>
              <a:rPr lang="en-US" sz="950" b="0" kern="0" dirty="0">
                <a:cs typeface="Times New Roman"/>
              </a:rPr>
              <a:t>Vile Parle (E), Mumbai 400099, INDIA</a:t>
            </a:r>
          </a:p>
          <a:p>
            <a:pPr algn="l" eaLnBrk="0" hangingPunct="0">
              <a:spcBef>
                <a:spcPts val="0"/>
              </a:spcBef>
              <a:spcAft>
                <a:spcPts val="0"/>
              </a:spcAft>
              <a:defRPr/>
            </a:pPr>
            <a:r>
              <a:rPr lang="en-US" sz="950" b="0" kern="0" dirty="0">
                <a:cs typeface="Times New Roman"/>
              </a:rPr>
              <a:t>Tel: +91 22 3358 9700</a:t>
            </a:r>
          </a:p>
        </p:txBody>
      </p:sp>
      <p:sp>
        <p:nvSpPr>
          <p:cNvPr id="38" name="TextBox 37">
            <a:extLst>
              <a:ext uri="{FF2B5EF4-FFF2-40B4-BE49-F238E27FC236}">
                <a16:creationId xmlns:a16="http://schemas.microsoft.com/office/drawing/2014/main" id="{92907381-0B32-4050-9276-07016D5D2A3D}"/>
              </a:ext>
            </a:extLst>
          </p:cNvPr>
          <p:cNvSpPr txBox="1"/>
          <p:nvPr/>
        </p:nvSpPr>
        <p:spPr>
          <a:xfrm>
            <a:off x="3554095" y="2602930"/>
            <a:ext cx="2580075" cy="969496"/>
          </a:xfrm>
          <a:prstGeom prst="rect">
            <a:avLst/>
          </a:prstGeom>
          <a:noFill/>
        </p:spPr>
        <p:txBody>
          <a:bodyPr wrap="square" rtlCol="0">
            <a:spAutoFit/>
          </a:bodyPr>
          <a:lstStyle/>
          <a:p>
            <a:pPr algn="l" eaLnBrk="0" hangingPunct="0">
              <a:spcBef>
                <a:spcPts val="0"/>
              </a:spcBef>
              <a:spcAft>
                <a:spcPts val="0"/>
              </a:spcAft>
              <a:defRPr/>
            </a:pPr>
            <a:r>
              <a:rPr lang="en-US" sz="950" b="0" kern="0" dirty="0">
                <a:solidFill>
                  <a:schemeClr val="bg1"/>
                </a:solidFill>
                <a:ea typeface="Times New Roman"/>
                <a:cs typeface="Times New Roman"/>
              </a:rPr>
              <a:t>Goa</a:t>
            </a:r>
          </a:p>
          <a:p>
            <a:r>
              <a:rPr lang="en-IN" sz="950" kern="0" dirty="0">
                <a:solidFill>
                  <a:schemeClr val="bg1"/>
                </a:solidFill>
                <a:ea typeface="Times New Roman"/>
                <a:cs typeface="Times New Roman"/>
              </a:rPr>
              <a:t>215, Kamat Towers</a:t>
            </a:r>
          </a:p>
          <a:p>
            <a:r>
              <a:rPr lang="en-IN" sz="950" kern="0" dirty="0">
                <a:solidFill>
                  <a:schemeClr val="bg1"/>
                </a:solidFill>
                <a:ea typeface="Times New Roman"/>
                <a:cs typeface="Times New Roman"/>
              </a:rPr>
              <a:t>9, EDC Complex, Patto</a:t>
            </a:r>
          </a:p>
          <a:p>
            <a:r>
              <a:rPr lang="en-IN" sz="950" kern="0" dirty="0">
                <a:solidFill>
                  <a:schemeClr val="bg1"/>
                </a:solidFill>
                <a:ea typeface="Times New Roman"/>
                <a:cs typeface="Times New Roman"/>
              </a:rPr>
              <a:t>Panaji, Goa 403001, INDIA</a:t>
            </a:r>
          </a:p>
          <a:p>
            <a:r>
              <a:rPr lang="en-IN" sz="950" kern="0" dirty="0">
                <a:solidFill>
                  <a:schemeClr val="bg1"/>
                </a:solidFill>
                <a:ea typeface="Times New Roman"/>
                <a:cs typeface="Times New Roman"/>
              </a:rPr>
              <a:t>Tel: +91 90 9651 9755</a:t>
            </a:r>
          </a:p>
          <a:p>
            <a:pPr algn="l"/>
            <a:endParaRPr lang="en-IN" sz="950" b="0" kern="0" dirty="0">
              <a:solidFill>
                <a:schemeClr val="bg1"/>
              </a:solidFill>
              <a:ea typeface="Times New Roman"/>
              <a:cs typeface="Times New Roman"/>
            </a:endParaRPr>
          </a:p>
        </p:txBody>
      </p:sp>
      <p:sp>
        <p:nvSpPr>
          <p:cNvPr id="39" name="TextBox 10">
            <a:extLst>
              <a:ext uri="{FF2B5EF4-FFF2-40B4-BE49-F238E27FC236}">
                <a16:creationId xmlns:a16="http://schemas.microsoft.com/office/drawing/2014/main" id="{BBD3298E-56D6-4A73-B24B-DD0CDBE2BCD5}"/>
              </a:ext>
            </a:extLst>
          </p:cNvPr>
          <p:cNvSpPr txBox="1"/>
          <p:nvPr/>
        </p:nvSpPr>
        <p:spPr>
          <a:xfrm>
            <a:off x="3554095" y="3604330"/>
            <a:ext cx="1843239" cy="823302"/>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spcBef>
                <a:spcPts val="0"/>
              </a:spcBef>
              <a:spcAft>
                <a:spcPts val="0"/>
              </a:spcAft>
              <a:defRPr/>
            </a:pPr>
            <a:r>
              <a:rPr lang="en-US" sz="950" b="0" kern="0" dirty="0">
                <a:ea typeface="Times New Roman"/>
                <a:cs typeface="Times New Roman"/>
              </a:rPr>
              <a:t>Kolkata</a:t>
            </a:r>
          </a:p>
          <a:p>
            <a:pPr algn="l">
              <a:defRPr/>
            </a:pPr>
            <a:r>
              <a:rPr lang="en-US" sz="950" b="0" kern="0" dirty="0">
                <a:ea typeface="Times New Roman"/>
                <a:cs typeface="Times New Roman"/>
              </a:rPr>
              <a:t>Floor 4, Duckback House</a:t>
            </a:r>
          </a:p>
          <a:p>
            <a:pPr algn="l">
              <a:defRPr/>
            </a:pPr>
            <a:r>
              <a:rPr lang="en-US" sz="950" b="0" kern="0" dirty="0">
                <a:ea typeface="Times New Roman"/>
                <a:cs typeface="Times New Roman"/>
              </a:rPr>
              <a:t>41, Shakespeare Sarani</a:t>
            </a:r>
          </a:p>
          <a:p>
            <a:pPr algn="l">
              <a:defRPr/>
            </a:pPr>
            <a:r>
              <a:rPr lang="en-US" sz="950" b="0" kern="0" dirty="0">
                <a:ea typeface="Times New Roman"/>
                <a:cs typeface="Times New Roman"/>
              </a:rPr>
              <a:t>Kolkata 700017, INDIA</a:t>
            </a:r>
          </a:p>
          <a:p>
            <a:pPr algn="l">
              <a:defRPr/>
            </a:pPr>
            <a:r>
              <a:rPr lang="en-US" sz="950" b="0" kern="0" dirty="0">
                <a:ea typeface="Times New Roman"/>
                <a:cs typeface="Times New Roman"/>
              </a:rPr>
              <a:t>Tel: +91 33 4600 3505 </a:t>
            </a:r>
          </a:p>
        </p:txBody>
      </p:sp>
      <p:sp>
        <p:nvSpPr>
          <p:cNvPr id="40" name="TextBox 10">
            <a:extLst>
              <a:ext uri="{FF2B5EF4-FFF2-40B4-BE49-F238E27FC236}">
                <a16:creationId xmlns:a16="http://schemas.microsoft.com/office/drawing/2014/main" id="{FD2671CA-EF62-43B1-986B-D83EB2A0C41F}"/>
              </a:ext>
            </a:extLst>
          </p:cNvPr>
          <p:cNvSpPr txBox="1"/>
          <p:nvPr/>
        </p:nvSpPr>
        <p:spPr>
          <a:xfrm>
            <a:off x="377845" y="2602930"/>
            <a:ext cx="2728882" cy="823302"/>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defRPr/>
            </a:pPr>
            <a:r>
              <a:rPr lang="en-US" sz="950" b="0" kern="0" dirty="0">
                <a:ea typeface="Times New Roman"/>
                <a:cs typeface="Times New Roman"/>
              </a:rPr>
              <a:t>Chennai – Office 2</a:t>
            </a:r>
          </a:p>
          <a:p>
            <a:pPr algn="l">
              <a:defRPr/>
            </a:pPr>
            <a:r>
              <a:rPr lang="en-IN" sz="950" b="0" kern="0" dirty="0">
                <a:ea typeface="Times New Roman"/>
                <a:cs typeface="Times New Roman"/>
              </a:rPr>
              <a:t>Floor 1, Tower C, Tek Meadows</a:t>
            </a:r>
          </a:p>
          <a:p>
            <a:pPr algn="l">
              <a:defRPr/>
            </a:pPr>
            <a:r>
              <a:rPr lang="en-IN" sz="950" b="0" kern="0" dirty="0">
                <a:ea typeface="Times New Roman"/>
                <a:cs typeface="Times New Roman"/>
              </a:rPr>
              <a:t>No. 51, Sholinganallur</a:t>
            </a:r>
          </a:p>
          <a:p>
            <a:pPr algn="l">
              <a:defRPr/>
            </a:pPr>
            <a:r>
              <a:rPr lang="en-IN" sz="950" b="0" kern="0" dirty="0">
                <a:ea typeface="Times New Roman"/>
                <a:cs typeface="Times New Roman"/>
              </a:rPr>
              <a:t>Chennai 600119, INDIA</a:t>
            </a:r>
          </a:p>
          <a:p>
            <a:pPr algn="l">
              <a:defRPr/>
            </a:pPr>
            <a:r>
              <a:rPr lang="en-IN" sz="950" b="0" kern="0" dirty="0">
                <a:ea typeface="Times New Roman"/>
                <a:cs typeface="Times New Roman"/>
              </a:rPr>
              <a:t>Tel: +91 44 6131 0200</a:t>
            </a:r>
          </a:p>
        </p:txBody>
      </p:sp>
      <p:sp>
        <p:nvSpPr>
          <p:cNvPr id="41" name="TextBox 10">
            <a:extLst>
              <a:ext uri="{FF2B5EF4-FFF2-40B4-BE49-F238E27FC236}">
                <a16:creationId xmlns:a16="http://schemas.microsoft.com/office/drawing/2014/main" id="{ADF05FE7-1F84-405C-87FF-CAA29A58FD8F}"/>
              </a:ext>
            </a:extLst>
          </p:cNvPr>
          <p:cNvSpPr txBox="1"/>
          <p:nvPr/>
        </p:nvSpPr>
        <p:spPr>
          <a:xfrm>
            <a:off x="6362895" y="3531233"/>
            <a:ext cx="2543237" cy="969496"/>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spcBef>
                <a:spcPts val="0"/>
              </a:spcBef>
              <a:spcAft>
                <a:spcPts val="0"/>
              </a:spcAft>
              <a:defRPr/>
            </a:pPr>
            <a:r>
              <a:rPr lang="en-IN" sz="950" b="0" kern="0" dirty="0">
                <a:cs typeface="Times New Roman"/>
              </a:rPr>
              <a:t>Mumbai - Office 1</a:t>
            </a:r>
          </a:p>
          <a:p>
            <a:pPr algn="l">
              <a:defRPr/>
            </a:pPr>
            <a:r>
              <a:rPr lang="en-IN" sz="950" b="0" kern="0" dirty="0">
                <a:ea typeface="Times New Roman"/>
                <a:cs typeface="Times New Roman"/>
              </a:rPr>
              <a:t>The Ruby, Level 9, North West Wing </a:t>
            </a:r>
          </a:p>
          <a:p>
            <a:pPr algn="l">
              <a:defRPr/>
            </a:pPr>
            <a:r>
              <a:rPr lang="en-IN" sz="950" b="0" kern="0" dirty="0">
                <a:ea typeface="Times New Roman"/>
                <a:cs typeface="Times New Roman"/>
              </a:rPr>
              <a:t>Senapati Bapat Marg, Dadar (W)</a:t>
            </a:r>
          </a:p>
          <a:p>
            <a:pPr algn="l">
              <a:defRPr/>
            </a:pPr>
            <a:r>
              <a:rPr lang="en-IN" sz="950" b="0" kern="0" dirty="0">
                <a:ea typeface="Times New Roman"/>
                <a:cs typeface="Times New Roman"/>
              </a:rPr>
              <a:t>Mumbai 400028, INDIA</a:t>
            </a:r>
          </a:p>
          <a:p>
            <a:pPr algn="l">
              <a:defRPr/>
            </a:pPr>
            <a:r>
              <a:rPr lang="en-IN" sz="950" b="0" kern="0" dirty="0">
                <a:ea typeface="Times New Roman"/>
                <a:cs typeface="Times New Roman"/>
              </a:rPr>
              <a:t>Tel: +91 22 3332 1600</a:t>
            </a:r>
          </a:p>
          <a:p>
            <a:pPr algn="l">
              <a:defRPr/>
            </a:pPr>
            <a:r>
              <a:rPr lang="en-US" sz="950" b="0" kern="0" dirty="0">
                <a:ea typeface="Times New Roman"/>
                <a:cs typeface="Times New Roman"/>
              </a:rPr>
              <a:t> </a:t>
            </a:r>
          </a:p>
        </p:txBody>
      </p:sp>
      <p:sp>
        <p:nvSpPr>
          <p:cNvPr id="42" name="TextBox 10">
            <a:extLst>
              <a:ext uri="{FF2B5EF4-FFF2-40B4-BE49-F238E27FC236}">
                <a16:creationId xmlns:a16="http://schemas.microsoft.com/office/drawing/2014/main" id="{A8BBC333-34A8-419C-9761-D2F0158AE753}"/>
              </a:ext>
            </a:extLst>
          </p:cNvPr>
          <p:cNvSpPr txBox="1"/>
          <p:nvPr/>
        </p:nvSpPr>
        <p:spPr>
          <a:xfrm>
            <a:off x="3554095" y="4523057"/>
            <a:ext cx="2952219" cy="1115690"/>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spcBef>
                <a:spcPts val="0"/>
              </a:spcBef>
              <a:spcAft>
                <a:spcPts val="0"/>
              </a:spcAft>
              <a:defRPr/>
            </a:pPr>
            <a:r>
              <a:rPr lang="en-IN" sz="950" b="0" kern="0" dirty="0">
                <a:cs typeface="Times New Roman"/>
              </a:rPr>
              <a:t>New Delhi - Gurugram</a:t>
            </a:r>
          </a:p>
          <a:p>
            <a:pPr algn="l">
              <a:defRPr/>
            </a:pPr>
            <a:r>
              <a:rPr lang="en-IN" sz="950" b="0" kern="0" dirty="0">
                <a:ea typeface="Times New Roman"/>
                <a:cs typeface="Times New Roman"/>
              </a:rPr>
              <a:t>The Palm Springs Plaza</a:t>
            </a:r>
          </a:p>
          <a:p>
            <a:pPr algn="l">
              <a:defRPr/>
            </a:pPr>
            <a:r>
              <a:rPr lang="en-IN" sz="950" b="0" kern="0" dirty="0">
                <a:ea typeface="Times New Roman"/>
                <a:cs typeface="Times New Roman"/>
              </a:rPr>
              <a:t>Office No. 1501-08, Sector-54 </a:t>
            </a:r>
          </a:p>
          <a:p>
            <a:pPr algn="l">
              <a:defRPr/>
            </a:pPr>
            <a:r>
              <a:rPr lang="en-IN" sz="950" b="0" kern="0" dirty="0">
                <a:ea typeface="Times New Roman"/>
                <a:cs typeface="Times New Roman"/>
              </a:rPr>
              <a:t>Golf Course Road</a:t>
            </a:r>
          </a:p>
          <a:p>
            <a:pPr algn="l">
              <a:defRPr/>
            </a:pPr>
            <a:r>
              <a:rPr lang="en-IN" sz="950" b="0" kern="0" dirty="0">
                <a:ea typeface="Times New Roman"/>
                <a:cs typeface="Times New Roman"/>
              </a:rPr>
              <a:t>Gurugram 122001, INDIA</a:t>
            </a:r>
          </a:p>
          <a:p>
            <a:pPr algn="l">
              <a:defRPr/>
            </a:pPr>
            <a:r>
              <a:rPr lang="en-IN" sz="950" b="0" kern="0" dirty="0">
                <a:ea typeface="Times New Roman"/>
                <a:cs typeface="Times New Roman"/>
              </a:rPr>
              <a:t>Tel: +91 124 281 9000</a:t>
            </a:r>
          </a:p>
          <a:p>
            <a:pPr algn="l">
              <a:defRPr/>
            </a:pPr>
            <a:r>
              <a:rPr lang="en-US" sz="950" b="0" kern="0" dirty="0">
                <a:ea typeface="Times New Roman"/>
                <a:cs typeface="Times New Roman"/>
              </a:rPr>
              <a:t> </a:t>
            </a:r>
          </a:p>
        </p:txBody>
      </p:sp>
      <p:sp>
        <p:nvSpPr>
          <p:cNvPr id="43" name="TextBox 10">
            <a:extLst>
              <a:ext uri="{FF2B5EF4-FFF2-40B4-BE49-F238E27FC236}">
                <a16:creationId xmlns:a16="http://schemas.microsoft.com/office/drawing/2014/main" id="{78E70BA0-7B3D-4117-82B4-F86385A8B4ED}"/>
              </a:ext>
            </a:extLst>
          </p:cNvPr>
          <p:cNvSpPr txBox="1"/>
          <p:nvPr/>
        </p:nvSpPr>
        <p:spPr>
          <a:xfrm>
            <a:off x="6362895" y="4523057"/>
            <a:ext cx="2685471" cy="969496"/>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spcBef>
                <a:spcPts val="0"/>
              </a:spcBef>
              <a:spcAft>
                <a:spcPts val="0"/>
              </a:spcAft>
              <a:defRPr/>
            </a:pPr>
            <a:r>
              <a:rPr lang="en-IN" sz="950" b="0" kern="0" dirty="0">
                <a:cs typeface="Times New Roman"/>
              </a:rPr>
              <a:t>Pune</a:t>
            </a:r>
          </a:p>
          <a:p>
            <a:pPr algn="l">
              <a:defRPr/>
            </a:pPr>
            <a:r>
              <a:rPr lang="en-IN" sz="950" b="0" kern="0" dirty="0">
                <a:ea typeface="Times New Roman"/>
                <a:cs typeface="Times New Roman"/>
              </a:rPr>
              <a:t>Floor 6, Building # 1</a:t>
            </a:r>
          </a:p>
          <a:p>
            <a:pPr algn="l">
              <a:defRPr/>
            </a:pPr>
            <a:r>
              <a:rPr lang="en-IN" sz="950" b="0" kern="0" dirty="0">
                <a:ea typeface="Times New Roman"/>
                <a:cs typeface="Times New Roman"/>
              </a:rPr>
              <a:t>Cerebrum IT Park, Kalyani Nagar</a:t>
            </a:r>
          </a:p>
          <a:p>
            <a:pPr algn="l">
              <a:defRPr/>
            </a:pPr>
            <a:r>
              <a:rPr lang="en-IN" sz="950" b="0" kern="0" dirty="0">
                <a:ea typeface="Times New Roman"/>
                <a:cs typeface="Times New Roman"/>
              </a:rPr>
              <a:t>Pune 411014, INDIA</a:t>
            </a:r>
          </a:p>
          <a:p>
            <a:pPr algn="l">
              <a:defRPr/>
            </a:pPr>
            <a:r>
              <a:rPr lang="en-IN" sz="950" b="0" kern="0" dirty="0">
                <a:ea typeface="Times New Roman"/>
                <a:cs typeface="Times New Roman"/>
              </a:rPr>
              <a:t>Tel: +91 20 6763 3400 </a:t>
            </a:r>
          </a:p>
          <a:p>
            <a:pPr algn="l">
              <a:defRPr/>
            </a:pPr>
            <a:r>
              <a:rPr lang="en-US" sz="950" b="0" kern="0" dirty="0">
                <a:ea typeface="Times New Roman"/>
                <a:cs typeface="Times New Roman"/>
              </a:rPr>
              <a:t> </a:t>
            </a:r>
          </a:p>
        </p:txBody>
      </p:sp>
      <p:sp>
        <p:nvSpPr>
          <p:cNvPr id="44" name="TextBox 5">
            <a:extLst>
              <a:ext uri="{FF2B5EF4-FFF2-40B4-BE49-F238E27FC236}">
                <a16:creationId xmlns:a16="http://schemas.microsoft.com/office/drawing/2014/main" id="{53B20D81-7169-473F-AD5D-BB874F55626A}"/>
              </a:ext>
            </a:extLst>
          </p:cNvPr>
          <p:cNvSpPr txBox="1"/>
          <p:nvPr/>
        </p:nvSpPr>
        <p:spPr>
          <a:xfrm>
            <a:off x="377845" y="1592526"/>
            <a:ext cx="2757057" cy="969496"/>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a:spcBef>
                <a:spcPts val="0"/>
              </a:spcBef>
              <a:spcAft>
                <a:spcPts val="0"/>
              </a:spcAft>
              <a:defRPr/>
            </a:pPr>
            <a:r>
              <a:rPr lang="en-IN" sz="950" b="0" kern="0" dirty="0">
                <a:ea typeface="Times New Roman"/>
                <a:cs typeface="Times New Roman"/>
              </a:rPr>
              <a:t>Ahmedabad</a:t>
            </a:r>
          </a:p>
          <a:p>
            <a:pPr algn="l">
              <a:spcBef>
                <a:spcPts val="0"/>
              </a:spcBef>
              <a:spcAft>
                <a:spcPts val="0"/>
              </a:spcAft>
              <a:defRPr/>
            </a:pPr>
            <a:r>
              <a:rPr lang="en-IN" sz="950" b="0" kern="0" dirty="0">
                <a:ea typeface="Times New Roman"/>
                <a:cs typeface="Times New Roman"/>
              </a:rPr>
              <a:t>Office No. 1132, Regus, Earth Arise</a:t>
            </a:r>
          </a:p>
          <a:p>
            <a:pPr algn="l">
              <a:spcBef>
                <a:spcPts val="0"/>
              </a:spcBef>
              <a:spcAft>
                <a:spcPts val="0"/>
              </a:spcAft>
              <a:defRPr/>
            </a:pPr>
            <a:r>
              <a:rPr lang="en-IN" sz="950" b="0" kern="0" dirty="0">
                <a:ea typeface="Times New Roman"/>
                <a:cs typeface="Times New Roman"/>
              </a:rPr>
              <a:t>Sarkhej - Gandhinagar Highway, Makarba</a:t>
            </a:r>
          </a:p>
          <a:p>
            <a:pPr algn="l">
              <a:spcBef>
                <a:spcPts val="0"/>
              </a:spcBef>
              <a:spcAft>
                <a:spcPts val="0"/>
              </a:spcAft>
              <a:defRPr/>
            </a:pPr>
            <a:r>
              <a:rPr lang="en-IN" sz="950" b="0" kern="0" dirty="0">
                <a:ea typeface="Times New Roman"/>
                <a:cs typeface="Times New Roman"/>
              </a:rPr>
              <a:t>Ahmedabad 380015, INDIA</a:t>
            </a:r>
          </a:p>
          <a:p>
            <a:pPr algn="l">
              <a:spcBef>
                <a:spcPts val="0"/>
              </a:spcBef>
              <a:spcAft>
                <a:spcPts val="0"/>
              </a:spcAft>
              <a:defRPr/>
            </a:pPr>
            <a:r>
              <a:rPr lang="en-IN" sz="950" b="0" kern="0" dirty="0">
                <a:ea typeface="Times New Roman"/>
                <a:cs typeface="Times New Roman"/>
              </a:rPr>
              <a:t>Tel: +91 98 2564 0046 </a:t>
            </a:r>
          </a:p>
          <a:p>
            <a:pPr marL="0" indent="0" algn="l">
              <a:spcBef>
                <a:spcPts val="0"/>
              </a:spcBef>
              <a:spcAft>
                <a:spcPts val="0"/>
              </a:spcAft>
              <a:buFontTx/>
              <a:buNone/>
              <a:defRPr/>
            </a:pPr>
            <a:endParaRPr lang="en-IN" sz="950" b="0" kern="0" dirty="0">
              <a:ea typeface="Times New Roman"/>
              <a:cs typeface="Times New Roman"/>
            </a:endParaRPr>
          </a:p>
        </p:txBody>
      </p:sp>
      <p:sp>
        <p:nvSpPr>
          <p:cNvPr id="45" name="TextBox 10">
            <a:extLst>
              <a:ext uri="{FF2B5EF4-FFF2-40B4-BE49-F238E27FC236}">
                <a16:creationId xmlns:a16="http://schemas.microsoft.com/office/drawing/2014/main" id="{D61531C9-483D-49FD-AB93-CD5B1344AB1A}"/>
              </a:ext>
            </a:extLst>
          </p:cNvPr>
          <p:cNvSpPr txBox="1"/>
          <p:nvPr/>
        </p:nvSpPr>
        <p:spPr>
          <a:xfrm>
            <a:off x="377845" y="3648626"/>
            <a:ext cx="3587671" cy="707886"/>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12700" algn="l">
              <a:lnSpc>
                <a:spcPct val="100000"/>
              </a:lnSpc>
              <a:spcBef>
                <a:spcPts val="100"/>
              </a:spcBef>
            </a:pPr>
            <a:r>
              <a:rPr lang="en-US" sz="1000" dirty="0">
                <a:solidFill>
                  <a:srgbClr val="FFFFFF"/>
                </a:solidFill>
                <a:latin typeface="Trebuchet MS"/>
                <a:cs typeface="Trebuchet MS"/>
              </a:rPr>
              <a:t>Kochi</a:t>
            </a:r>
          </a:p>
          <a:p>
            <a:pPr marL="12700" algn="l"/>
            <a:r>
              <a:rPr lang="en-US" sz="1000" dirty="0">
                <a:solidFill>
                  <a:srgbClr val="FFFFFF"/>
                </a:solidFill>
                <a:latin typeface="Trebuchet MS"/>
                <a:cs typeface="Trebuchet MS"/>
              </a:rPr>
              <a:t>XL-215A, Krishna Kripa</a:t>
            </a:r>
          </a:p>
          <a:p>
            <a:pPr marL="12700" algn="l"/>
            <a:r>
              <a:rPr lang="en-US" sz="1000" dirty="0">
                <a:solidFill>
                  <a:srgbClr val="FFFFFF"/>
                </a:solidFill>
                <a:latin typeface="Trebuchet MS"/>
                <a:cs typeface="Trebuchet MS"/>
              </a:rPr>
              <a:t>Layam Road</a:t>
            </a:r>
          </a:p>
          <a:p>
            <a:pPr marL="12700" algn="l"/>
            <a:r>
              <a:rPr lang="en-US" sz="1000" dirty="0">
                <a:solidFill>
                  <a:srgbClr val="FFFFFF"/>
                </a:solidFill>
                <a:latin typeface="Trebuchet MS"/>
                <a:cs typeface="Trebuchet MS"/>
              </a:rPr>
              <a:t>Ernakulam, Kochi- 682011</a:t>
            </a:r>
            <a:endParaRPr lang="en-US" sz="950" b="0" kern="0" dirty="0">
              <a:ea typeface="Times New Roman"/>
              <a:cs typeface="Times New Roman"/>
            </a:endParaRPr>
          </a:p>
        </p:txBody>
      </p:sp>
      <p:sp>
        <p:nvSpPr>
          <p:cNvPr id="46" name="TextBox 45">
            <a:extLst>
              <a:ext uri="{FF2B5EF4-FFF2-40B4-BE49-F238E27FC236}">
                <a16:creationId xmlns:a16="http://schemas.microsoft.com/office/drawing/2014/main" id="{73A2D96E-7680-4FB6-830E-199145191F8E}"/>
              </a:ext>
            </a:extLst>
          </p:cNvPr>
          <p:cNvSpPr txBox="1"/>
          <p:nvPr/>
        </p:nvSpPr>
        <p:spPr>
          <a:xfrm>
            <a:off x="6362895" y="2571170"/>
            <a:ext cx="2580075" cy="823302"/>
          </a:xfrm>
          <a:prstGeom prst="rect">
            <a:avLst/>
          </a:prstGeom>
          <a:noFill/>
        </p:spPr>
        <p:txBody>
          <a:bodyPr wrap="square" rtlCol="0">
            <a:spAutoFit/>
          </a:bodyPr>
          <a:lstStyle/>
          <a:p>
            <a:pPr algn="l" eaLnBrk="0" hangingPunct="0">
              <a:spcBef>
                <a:spcPts val="0"/>
              </a:spcBef>
              <a:spcAft>
                <a:spcPts val="0"/>
              </a:spcAft>
              <a:defRPr/>
            </a:pPr>
            <a:r>
              <a:rPr lang="en-US" sz="950" b="0" kern="0" dirty="0">
                <a:solidFill>
                  <a:schemeClr val="bg1"/>
                </a:solidFill>
                <a:ea typeface="Times New Roman"/>
                <a:cs typeface="Times New Roman"/>
              </a:rPr>
              <a:t>Hyderabad</a:t>
            </a:r>
          </a:p>
          <a:p>
            <a:pPr algn="l"/>
            <a:r>
              <a:rPr lang="en-US" sz="950" b="0" kern="0" dirty="0">
                <a:solidFill>
                  <a:schemeClr val="bg1"/>
                </a:solidFill>
                <a:ea typeface="Times New Roman"/>
                <a:cs typeface="Times New Roman"/>
              </a:rPr>
              <a:t>Manbhum Jade Towers, II Floor</a:t>
            </a:r>
          </a:p>
          <a:p>
            <a:pPr algn="l"/>
            <a:r>
              <a:rPr lang="en-US" sz="950" b="0" kern="0" dirty="0">
                <a:solidFill>
                  <a:schemeClr val="bg1"/>
                </a:solidFill>
                <a:ea typeface="Times New Roman"/>
                <a:cs typeface="Times New Roman"/>
              </a:rPr>
              <a:t>6-3-1090/A/12 &amp; 13 </a:t>
            </a:r>
          </a:p>
          <a:p>
            <a:pPr algn="l"/>
            <a:r>
              <a:rPr lang="en-US" sz="950" b="0" kern="0" dirty="0">
                <a:solidFill>
                  <a:schemeClr val="bg1"/>
                </a:solidFill>
                <a:ea typeface="Times New Roman"/>
                <a:cs typeface="Times New Roman"/>
              </a:rPr>
              <a:t>Somajiguda, Hyderabad 500082, INDIA</a:t>
            </a:r>
          </a:p>
          <a:p>
            <a:pPr algn="l"/>
            <a:r>
              <a:rPr lang="en-US" sz="950" b="0" kern="0" dirty="0">
                <a:solidFill>
                  <a:schemeClr val="bg1"/>
                </a:solidFill>
                <a:ea typeface="Times New Roman"/>
                <a:cs typeface="Times New Roman"/>
              </a:rPr>
              <a:t>Tel: +91 40 3024 2999</a:t>
            </a:r>
            <a:endParaRPr lang="en-IN" sz="950" b="0" kern="0" dirty="0">
              <a:solidFill>
                <a:schemeClr val="bg1"/>
              </a:solidFill>
              <a:ea typeface="Times New Roman"/>
              <a:cs typeface="Times New Roman"/>
            </a:endParaRPr>
          </a:p>
        </p:txBody>
      </p:sp>
    </p:spTree>
    <p:extLst>
      <p:ext uri="{BB962C8B-B14F-4D97-AF65-F5344CB8AC3E}">
        <p14:creationId xmlns:p14="http://schemas.microsoft.com/office/powerpoint/2010/main" val="429331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98E6C2B-8CDA-437A-AA1E-B6B97DECC79E}"/>
              </a:ext>
            </a:extLst>
          </p:cNvPr>
          <p:cNvSpPr>
            <a:spLocks noGrp="1"/>
          </p:cNvSpPr>
          <p:nvPr>
            <p:ph type="ctrTitle"/>
          </p:nvPr>
        </p:nvSpPr>
        <p:spPr>
          <a:xfrm>
            <a:off x="323850" y="2331358"/>
            <a:ext cx="8460149" cy="320088"/>
          </a:xfrm>
        </p:spPr>
        <p:txBody>
          <a:bodyPr/>
          <a:lstStyle/>
          <a:p>
            <a:pPr algn="ctr"/>
            <a:r>
              <a:rPr lang="en-IN" dirty="0"/>
              <a:t>THANK YOU	</a:t>
            </a:r>
          </a:p>
        </p:txBody>
      </p:sp>
      <p:sp>
        <p:nvSpPr>
          <p:cNvPr id="3" name="Text Placeholder 2">
            <a:extLst>
              <a:ext uri="{FF2B5EF4-FFF2-40B4-BE49-F238E27FC236}">
                <a16:creationId xmlns:a16="http://schemas.microsoft.com/office/drawing/2014/main" id="{B037A58F-733D-4609-AEA0-4AFC062AC6B5}"/>
              </a:ext>
            </a:extLst>
          </p:cNvPr>
          <p:cNvSpPr>
            <a:spLocks noGrp="1"/>
          </p:cNvSpPr>
          <p:nvPr>
            <p:ph type="body" sz="quarter" idx="11"/>
          </p:nvPr>
        </p:nvSpPr>
        <p:spPr>
          <a:xfrm>
            <a:off x="2574725" y="2795778"/>
            <a:ext cx="3958398" cy="215444"/>
          </a:xfrm>
        </p:spPr>
        <p:txBody>
          <a:bodyPr/>
          <a:lstStyle/>
          <a:p>
            <a:pPr algn="ctr"/>
            <a:r>
              <a:rPr lang="en-US" dirty="0"/>
              <a:t>BDO INDIA LLP</a:t>
            </a:r>
          </a:p>
        </p:txBody>
      </p:sp>
    </p:spTree>
    <p:extLst>
      <p:ext uri="{BB962C8B-B14F-4D97-AF65-F5344CB8AC3E}">
        <p14:creationId xmlns:p14="http://schemas.microsoft.com/office/powerpoint/2010/main" val="359676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365999C-959E-4E44-9890-47ACA0E88903}"/>
              </a:ext>
            </a:extLst>
          </p:cNvPr>
          <p:cNvGraphicFramePr>
            <a:graphicFrameLocks noGrp="1"/>
          </p:cNvGraphicFramePr>
          <p:nvPr>
            <p:extLst>
              <p:ext uri="{D42A27DB-BD31-4B8C-83A1-F6EECF244321}">
                <p14:modId xmlns:p14="http://schemas.microsoft.com/office/powerpoint/2010/main" val="2898970682"/>
              </p:ext>
            </p:extLst>
          </p:nvPr>
        </p:nvGraphicFramePr>
        <p:xfrm>
          <a:off x="357808" y="1530624"/>
          <a:ext cx="8299298" cy="4663440"/>
        </p:xfrm>
        <a:graphic>
          <a:graphicData uri="http://schemas.openxmlformats.org/drawingml/2006/table">
            <a:tbl>
              <a:tblPr firstRow="1" bandRow="1">
                <a:tableStyleId>{5C22544A-7EE6-4342-B048-85BDC9FD1C3A}</a:tableStyleId>
              </a:tblPr>
              <a:tblGrid>
                <a:gridCol w="718824">
                  <a:extLst>
                    <a:ext uri="{9D8B030D-6E8A-4147-A177-3AD203B41FA5}">
                      <a16:colId xmlns:a16="http://schemas.microsoft.com/office/drawing/2014/main" val="3469413964"/>
                    </a:ext>
                  </a:extLst>
                </a:gridCol>
                <a:gridCol w="7580474">
                  <a:extLst>
                    <a:ext uri="{9D8B030D-6E8A-4147-A177-3AD203B41FA5}">
                      <a16:colId xmlns:a16="http://schemas.microsoft.com/office/drawing/2014/main" val="2200807197"/>
                    </a:ext>
                  </a:extLst>
                </a:gridCol>
              </a:tblGrid>
              <a:tr h="344959">
                <a:tc>
                  <a:txBody>
                    <a:bodyPr/>
                    <a:lstStyle/>
                    <a:p>
                      <a:pPr algn="ctr"/>
                      <a:r>
                        <a:rPr lang="en-IN" sz="1800" dirty="0">
                          <a:latin typeface="+mj-lt"/>
                        </a:rPr>
                        <a:t>S.No</a:t>
                      </a:r>
                    </a:p>
                  </a:txBody>
                  <a:tcPr>
                    <a:solidFill>
                      <a:srgbClr val="4F81BD"/>
                    </a:solidFill>
                  </a:tcPr>
                </a:tc>
                <a:tc>
                  <a:txBody>
                    <a:bodyPr/>
                    <a:lstStyle/>
                    <a:p>
                      <a:pPr algn="ctr"/>
                      <a:r>
                        <a:rPr lang="en-IN" sz="1800" dirty="0">
                          <a:latin typeface="+mj-lt"/>
                        </a:rPr>
                        <a:t>Particulars</a:t>
                      </a:r>
                    </a:p>
                  </a:txBody>
                  <a:tcPr>
                    <a:solidFill>
                      <a:srgbClr val="4F81BD"/>
                    </a:solidFill>
                  </a:tcPr>
                </a:tc>
                <a:extLst>
                  <a:ext uri="{0D108BD9-81ED-4DB2-BD59-A6C34878D82A}">
                    <a16:rowId xmlns:a16="http://schemas.microsoft.com/office/drawing/2014/main" val="3029678208"/>
                  </a:ext>
                </a:extLst>
              </a:tr>
              <a:tr h="603678">
                <a:tc>
                  <a:txBody>
                    <a:bodyPr/>
                    <a:lstStyle/>
                    <a:p>
                      <a:pPr algn="ctr"/>
                      <a:r>
                        <a:rPr lang="en-IN" sz="1800" dirty="0">
                          <a:latin typeface="+mj-lt"/>
                        </a:rPr>
                        <a:t>1</a:t>
                      </a:r>
                    </a:p>
                  </a:txBody>
                  <a:tcPr anchor="ctr">
                    <a:solidFill>
                      <a:srgbClr val="D0D8E8"/>
                    </a:solidFill>
                  </a:tcPr>
                </a:tc>
                <a:tc>
                  <a:txBody>
                    <a:bodyPr/>
                    <a:lstStyle/>
                    <a:p>
                      <a:r>
                        <a:rPr lang="en-US" sz="1800" dirty="0">
                          <a:latin typeface="+mj-lt"/>
                        </a:rPr>
                        <a:t>Tax positions adopted by the company during implementation. Copy of the GST impact study report or any other opinion</a:t>
                      </a:r>
                      <a:endParaRPr lang="en-IN" sz="1800" dirty="0">
                        <a:latin typeface="+mj-lt"/>
                      </a:endParaRPr>
                    </a:p>
                  </a:txBody>
                  <a:tcPr anchor="ctr">
                    <a:solidFill>
                      <a:srgbClr val="D0D8E8"/>
                    </a:solidFill>
                  </a:tcPr>
                </a:tc>
                <a:extLst>
                  <a:ext uri="{0D108BD9-81ED-4DB2-BD59-A6C34878D82A}">
                    <a16:rowId xmlns:a16="http://schemas.microsoft.com/office/drawing/2014/main" val="2885263811"/>
                  </a:ext>
                </a:extLst>
              </a:tr>
              <a:tr h="344959">
                <a:tc>
                  <a:txBody>
                    <a:bodyPr/>
                    <a:lstStyle/>
                    <a:p>
                      <a:pPr algn="ctr"/>
                      <a:r>
                        <a:rPr lang="en-IN" sz="1800" dirty="0">
                          <a:latin typeface="+mj-lt"/>
                        </a:rPr>
                        <a:t>2</a:t>
                      </a:r>
                    </a:p>
                  </a:txBody>
                  <a:tcPr anchor="ctr">
                    <a:solidFill>
                      <a:srgbClr val="E9EDF4"/>
                    </a:solidFill>
                  </a:tcPr>
                </a:tc>
                <a:tc>
                  <a:txBody>
                    <a:bodyPr/>
                    <a:lstStyle/>
                    <a:p>
                      <a:r>
                        <a:rPr lang="en-US" sz="1800" dirty="0">
                          <a:latin typeface="+mj-lt"/>
                        </a:rPr>
                        <a:t>Audited financial statement -PAN India	</a:t>
                      </a:r>
                      <a:endParaRPr lang="en-IN" sz="1800" dirty="0">
                        <a:latin typeface="+mj-lt"/>
                      </a:endParaRPr>
                    </a:p>
                  </a:txBody>
                  <a:tcPr anchor="ctr">
                    <a:solidFill>
                      <a:srgbClr val="E9EDF4"/>
                    </a:solidFill>
                  </a:tcPr>
                </a:tc>
                <a:extLst>
                  <a:ext uri="{0D108BD9-81ED-4DB2-BD59-A6C34878D82A}">
                    <a16:rowId xmlns:a16="http://schemas.microsoft.com/office/drawing/2014/main" val="3331159460"/>
                  </a:ext>
                </a:extLst>
              </a:tr>
              <a:tr h="344959">
                <a:tc>
                  <a:txBody>
                    <a:bodyPr/>
                    <a:lstStyle/>
                    <a:p>
                      <a:pPr algn="ctr"/>
                      <a:r>
                        <a:rPr lang="en-IN" sz="1800" dirty="0">
                          <a:latin typeface="+mj-lt"/>
                        </a:rPr>
                        <a:t>3</a:t>
                      </a:r>
                    </a:p>
                  </a:txBody>
                  <a:tcPr anchor="ctr">
                    <a:solidFill>
                      <a:srgbClr val="D0D8E8"/>
                    </a:solidFill>
                  </a:tcPr>
                </a:tc>
                <a:tc>
                  <a:txBody>
                    <a:bodyPr/>
                    <a:lstStyle/>
                    <a:p>
                      <a:r>
                        <a:rPr lang="en-IN" sz="1800" kern="1200" dirty="0">
                          <a:solidFill>
                            <a:schemeClr val="dk1"/>
                          </a:solidFill>
                          <a:effectLst/>
                          <a:latin typeface="+mj-lt"/>
                          <a:ea typeface="+mn-ea"/>
                          <a:cs typeface="+mn-cs"/>
                        </a:rPr>
                        <a:t>Excel version of audited financials - Linked to TB</a:t>
                      </a:r>
                      <a:endParaRPr lang="en-IN" sz="1800" dirty="0">
                        <a:latin typeface="+mj-lt"/>
                      </a:endParaRPr>
                    </a:p>
                  </a:txBody>
                  <a:tcPr anchor="ctr">
                    <a:solidFill>
                      <a:srgbClr val="D0D8E8"/>
                    </a:solidFill>
                  </a:tcPr>
                </a:tc>
                <a:extLst>
                  <a:ext uri="{0D108BD9-81ED-4DB2-BD59-A6C34878D82A}">
                    <a16:rowId xmlns:a16="http://schemas.microsoft.com/office/drawing/2014/main" val="3781178693"/>
                  </a:ext>
                </a:extLst>
              </a:tr>
              <a:tr h="344959">
                <a:tc>
                  <a:txBody>
                    <a:bodyPr/>
                    <a:lstStyle/>
                    <a:p>
                      <a:pPr algn="ctr"/>
                      <a:r>
                        <a:rPr lang="en-IN" sz="1800" dirty="0">
                          <a:latin typeface="+mj-lt"/>
                        </a:rPr>
                        <a:t>4</a:t>
                      </a:r>
                    </a:p>
                  </a:txBody>
                  <a:tcPr anchor="ctr">
                    <a:solidFill>
                      <a:srgbClr val="E9EDF4"/>
                    </a:solidFill>
                  </a:tcPr>
                </a:tc>
                <a:tc>
                  <a:txBody>
                    <a:bodyPr/>
                    <a:lstStyle/>
                    <a:p>
                      <a:r>
                        <a:rPr lang="en-IN" sz="1800" kern="1200" dirty="0">
                          <a:solidFill>
                            <a:schemeClr val="dk1"/>
                          </a:solidFill>
                          <a:effectLst/>
                          <a:latin typeface="+mj-lt"/>
                          <a:ea typeface="+mn-ea"/>
                          <a:cs typeface="+mn-cs"/>
                        </a:rPr>
                        <a:t>Summary sheet providing the registrations and operations</a:t>
                      </a:r>
                      <a:endParaRPr lang="en-IN" sz="1800" dirty="0">
                        <a:latin typeface="+mj-lt"/>
                      </a:endParaRPr>
                    </a:p>
                  </a:txBody>
                  <a:tcPr anchor="ctr">
                    <a:solidFill>
                      <a:srgbClr val="E9EDF4"/>
                    </a:solidFill>
                  </a:tcPr>
                </a:tc>
                <a:extLst>
                  <a:ext uri="{0D108BD9-81ED-4DB2-BD59-A6C34878D82A}">
                    <a16:rowId xmlns:a16="http://schemas.microsoft.com/office/drawing/2014/main" val="2424784117"/>
                  </a:ext>
                </a:extLst>
              </a:tr>
              <a:tr h="344959">
                <a:tc>
                  <a:txBody>
                    <a:bodyPr/>
                    <a:lstStyle/>
                    <a:p>
                      <a:pPr algn="ctr"/>
                      <a:r>
                        <a:rPr lang="en-IN" sz="1800" dirty="0">
                          <a:latin typeface="+mj-lt"/>
                        </a:rPr>
                        <a:t>5</a:t>
                      </a:r>
                    </a:p>
                  </a:txBody>
                  <a:tcPr anchor="ctr">
                    <a:solidFill>
                      <a:srgbClr val="D0D8E8"/>
                    </a:solidFill>
                  </a:tcPr>
                </a:tc>
                <a:tc>
                  <a:txBody>
                    <a:bodyPr/>
                    <a:lstStyle/>
                    <a:p>
                      <a:r>
                        <a:rPr lang="en-IN" sz="1800" kern="1200" dirty="0">
                          <a:solidFill>
                            <a:schemeClr val="dk1"/>
                          </a:solidFill>
                          <a:effectLst/>
                          <a:latin typeface="+mj-lt"/>
                          <a:ea typeface="+mn-ea"/>
                          <a:cs typeface="+mn-cs"/>
                        </a:rPr>
                        <a:t>Copy of registration certificates for all the registrations	</a:t>
                      </a:r>
                      <a:endParaRPr lang="en-IN" sz="1800" dirty="0">
                        <a:latin typeface="+mj-lt"/>
                      </a:endParaRPr>
                    </a:p>
                  </a:txBody>
                  <a:tcPr anchor="ctr">
                    <a:solidFill>
                      <a:srgbClr val="D0D8E8"/>
                    </a:solidFill>
                  </a:tcPr>
                </a:tc>
                <a:extLst>
                  <a:ext uri="{0D108BD9-81ED-4DB2-BD59-A6C34878D82A}">
                    <a16:rowId xmlns:a16="http://schemas.microsoft.com/office/drawing/2014/main" val="727454601"/>
                  </a:ext>
                </a:extLst>
              </a:tr>
              <a:tr h="344959">
                <a:tc>
                  <a:txBody>
                    <a:bodyPr/>
                    <a:lstStyle/>
                    <a:p>
                      <a:pPr algn="ctr"/>
                      <a:r>
                        <a:rPr lang="en-IN" sz="1800" dirty="0">
                          <a:latin typeface="+mj-lt"/>
                        </a:rPr>
                        <a:t>6</a:t>
                      </a:r>
                    </a:p>
                  </a:txBody>
                  <a:tcPr anchor="ctr">
                    <a:solidFill>
                      <a:srgbClr val="E9EDF4"/>
                    </a:solidFill>
                  </a:tcPr>
                </a:tc>
                <a:tc>
                  <a:txBody>
                    <a:bodyPr/>
                    <a:lstStyle/>
                    <a:p>
                      <a:r>
                        <a:rPr lang="en-IN" sz="1800" kern="1200" dirty="0">
                          <a:solidFill>
                            <a:schemeClr val="dk1"/>
                          </a:solidFill>
                          <a:effectLst/>
                          <a:latin typeface="+mj-lt"/>
                          <a:ea typeface="+mn-ea"/>
                          <a:cs typeface="+mn-cs"/>
                        </a:rPr>
                        <a:t>Reconciliation of State wise outward supplies and tax liabilities</a:t>
                      </a:r>
                      <a:endParaRPr lang="en-IN" sz="1800" dirty="0">
                        <a:latin typeface="+mj-lt"/>
                      </a:endParaRPr>
                    </a:p>
                  </a:txBody>
                  <a:tcPr anchor="ctr">
                    <a:solidFill>
                      <a:srgbClr val="E9EDF4"/>
                    </a:solidFill>
                  </a:tcPr>
                </a:tc>
                <a:extLst>
                  <a:ext uri="{0D108BD9-81ED-4DB2-BD59-A6C34878D82A}">
                    <a16:rowId xmlns:a16="http://schemas.microsoft.com/office/drawing/2014/main" val="4034369718"/>
                  </a:ext>
                </a:extLst>
              </a:tr>
              <a:tr h="344959">
                <a:tc>
                  <a:txBody>
                    <a:bodyPr/>
                    <a:lstStyle/>
                    <a:p>
                      <a:pPr algn="ctr"/>
                      <a:r>
                        <a:rPr lang="en-IN" sz="1800" dirty="0">
                          <a:latin typeface="+mj-lt"/>
                        </a:rPr>
                        <a:t>7</a:t>
                      </a:r>
                    </a:p>
                  </a:txBody>
                  <a:tcPr anchor="ctr">
                    <a:solidFill>
                      <a:srgbClr val="D0D8E8"/>
                    </a:solidFill>
                  </a:tcPr>
                </a:tc>
                <a:tc>
                  <a:txBody>
                    <a:bodyPr/>
                    <a:lstStyle/>
                    <a:p>
                      <a:r>
                        <a:rPr lang="en-IN" sz="1800" kern="1200" dirty="0">
                          <a:solidFill>
                            <a:schemeClr val="dk1"/>
                          </a:solidFill>
                          <a:effectLst/>
                          <a:latin typeface="+mj-lt"/>
                          <a:ea typeface="+mn-ea"/>
                          <a:cs typeface="+mn-cs"/>
                        </a:rPr>
                        <a:t>Reconciliation of State wise purchases/expenses with Input tax credit</a:t>
                      </a:r>
                      <a:endParaRPr lang="en-IN" sz="1800" dirty="0">
                        <a:latin typeface="+mj-lt"/>
                      </a:endParaRPr>
                    </a:p>
                  </a:txBody>
                  <a:tcPr anchor="ctr">
                    <a:solidFill>
                      <a:srgbClr val="D0D8E8"/>
                    </a:solidFill>
                  </a:tcPr>
                </a:tc>
                <a:extLst>
                  <a:ext uri="{0D108BD9-81ED-4DB2-BD59-A6C34878D82A}">
                    <a16:rowId xmlns:a16="http://schemas.microsoft.com/office/drawing/2014/main" val="1376078920"/>
                  </a:ext>
                </a:extLst>
              </a:tr>
              <a:tr h="344959">
                <a:tc>
                  <a:txBody>
                    <a:bodyPr/>
                    <a:lstStyle/>
                    <a:p>
                      <a:pPr algn="ctr"/>
                      <a:r>
                        <a:rPr lang="en-IN" sz="1800" dirty="0">
                          <a:latin typeface="+mj-lt"/>
                        </a:rPr>
                        <a:t>8</a:t>
                      </a:r>
                    </a:p>
                  </a:txBody>
                  <a:tcPr anchor="ctr">
                    <a:solidFill>
                      <a:srgbClr val="E9EDF4"/>
                    </a:solidFill>
                  </a:tcPr>
                </a:tc>
                <a:tc>
                  <a:txBody>
                    <a:bodyPr/>
                    <a:lstStyle/>
                    <a:p>
                      <a:r>
                        <a:rPr lang="en-IN" sz="1800" kern="1200" dirty="0">
                          <a:solidFill>
                            <a:schemeClr val="dk1"/>
                          </a:solidFill>
                          <a:effectLst/>
                          <a:latin typeface="+mj-lt"/>
                          <a:ea typeface="+mn-ea"/>
                          <a:cs typeface="+mn-cs"/>
                        </a:rPr>
                        <a:t>Extract of the GSTR-3B returns along with workings	</a:t>
                      </a:r>
                      <a:endParaRPr lang="en-IN" sz="1800" dirty="0">
                        <a:latin typeface="+mj-lt"/>
                      </a:endParaRPr>
                    </a:p>
                  </a:txBody>
                  <a:tcPr anchor="ctr">
                    <a:solidFill>
                      <a:srgbClr val="E9EDF4"/>
                    </a:solidFill>
                  </a:tcPr>
                </a:tc>
                <a:extLst>
                  <a:ext uri="{0D108BD9-81ED-4DB2-BD59-A6C34878D82A}">
                    <a16:rowId xmlns:a16="http://schemas.microsoft.com/office/drawing/2014/main" val="3803843092"/>
                  </a:ext>
                </a:extLst>
              </a:tr>
              <a:tr h="344959">
                <a:tc>
                  <a:txBody>
                    <a:bodyPr/>
                    <a:lstStyle/>
                    <a:p>
                      <a:pPr algn="ctr"/>
                      <a:r>
                        <a:rPr lang="en-IN" sz="1800" dirty="0">
                          <a:latin typeface="+mj-lt"/>
                        </a:rPr>
                        <a:t>9</a:t>
                      </a:r>
                    </a:p>
                  </a:txBody>
                  <a:tcPr anchor="ctr">
                    <a:solidFill>
                      <a:srgbClr val="D0D8E8"/>
                    </a:solidFill>
                  </a:tcPr>
                </a:tc>
                <a:tc>
                  <a:txBody>
                    <a:bodyPr/>
                    <a:lstStyle/>
                    <a:p>
                      <a:r>
                        <a:rPr lang="en-IN" sz="1800" kern="1200" dirty="0">
                          <a:solidFill>
                            <a:schemeClr val="dk1"/>
                          </a:solidFill>
                          <a:effectLst/>
                          <a:latin typeface="+mn-lt"/>
                          <a:ea typeface="+mn-ea"/>
                          <a:cs typeface="+mn-cs"/>
                        </a:rPr>
                        <a:t>Extract of the GSTR-1 returns along with workings</a:t>
                      </a:r>
                      <a:endParaRPr lang="en-IN" sz="1800" dirty="0">
                        <a:latin typeface="+mj-lt"/>
                      </a:endParaRPr>
                    </a:p>
                  </a:txBody>
                  <a:tcPr anchor="ctr">
                    <a:solidFill>
                      <a:srgbClr val="D0D8E8"/>
                    </a:solidFill>
                  </a:tcPr>
                </a:tc>
                <a:extLst>
                  <a:ext uri="{0D108BD9-81ED-4DB2-BD59-A6C34878D82A}">
                    <a16:rowId xmlns:a16="http://schemas.microsoft.com/office/drawing/2014/main" val="2711182251"/>
                  </a:ext>
                </a:extLst>
              </a:tr>
              <a:tr h="344959">
                <a:tc>
                  <a:txBody>
                    <a:bodyPr/>
                    <a:lstStyle/>
                    <a:p>
                      <a:pPr algn="ctr"/>
                      <a:r>
                        <a:rPr lang="en-IN" sz="1800" dirty="0">
                          <a:latin typeface="+mj-lt"/>
                        </a:rPr>
                        <a:t>10</a:t>
                      </a:r>
                    </a:p>
                  </a:txBody>
                  <a:tcPr anchor="ctr">
                    <a:solidFill>
                      <a:srgbClr val="E9EDF4"/>
                    </a:solidFill>
                  </a:tcPr>
                </a:tc>
                <a:tc>
                  <a:txBody>
                    <a:bodyPr/>
                    <a:lstStyle/>
                    <a:p>
                      <a:r>
                        <a:rPr lang="en-IN" sz="1800" kern="1200" dirty="0">
                          <a:solidFill>
                            <a:schemeClr val="dk1"/>
                          </a:solidFill>
                          <a:effectLst/>
                          <a:latin typeface="+mn-lt"/>
                          <a:ea typeface="+mn-ea"/>
                          <a:cs typeface="+mn-cs"/>
                        </a:rPr>
                        <a:t>Extract of the GSTR-6 returns, if any</a:t>
                      </a:r>
                      <a:endParaRPr lang="en-IN" sz="1800" dirty="0">
                        <a:latin typeface="+mj-lt"/>
                      </a:endParaRPr>
                    </a:p>
                  </a:txBody>
                  <a:tcPr anchor="ctr">
                    <a:solidFill>
                      <a:srgbClr val="E9EDF4"/>
                    </a:solidFill>
                  </a:tcPr>
                </a:tc>
                <a:extLst>
                  <a:ext uri="{0D108BD9-81ED-4DB2-BD59-A6C34878D82A}">
                    <a16:rowId xmlns:a16="http://schemas.microsoft.com/office/drawing/2014/main" val="3832175839"/>
                  </a:ext>
                </a:extLst>
              </a:tr>
              <a:tr h="344959">
                <a:tc>
                  <a:txBody>
                    <a:bodyPr/>
                    <a:lstStyle/>
                    <a:p>
                      <a:pPr algn="ctr"/>
                      <a:r>
                        <a:rPr lang="en-IN" sz="1800" dirty="0">
                          <a:latin typeface="+mj-lt"/>
                        </a:rPr>
                        <a:t>11</a:t>
                      </a:r>
                    </a:p>
                  </a:txBody>
                  <a:tcPr anchor="ctr">
                    <a:solidFill>
                      <a:srgbClr val="E9EDF4"/>
                    </a:solidFill>
                  </a:tcPr>
                </a:tc>
                <a:tc>
                  <a:txBody>
                    <a:bodyPr/>
                    <a:lstStyle/>
                    <a:p>
                      <a:r>
                        <a:rPr lang="en-IN" sz="1800" kern="1200" dirty="0">
                          <a:solidFill>
                            <a:schemeClr val="dk1"/>
                          </a:solidFill>
                          <a:effectLst/>
                          <a:latin typeface="+mn-lt"/>
                          <a:ea typeface="+mn-ea"/>
                          <a:cs typeface="+mn-cs"/>
                        </a:rPr>
                        <a:t>Extract of Tran-1 and Tran-2 along with workings</a:t>
                      </a:r>
                      <a:endParaRPr lang="en-IN" sz="1800" dirty="0">
                        <a:latin typeface="+mj-lt"/>
                      </a:endParaRPr>
                    </a:p>
                  </a:txBody>
                  <a:tcPr anchor="ctr">
                    <a:solidFill>
                      <a:srgbClr val="E9EDF4"/>
                    </a:solidFill>
                  </a:tcPr>
                </a:tc>
                <a:extLst>
                  <a:ext uri="{0D108BD9-81ED-4DB2-BD59-A6C34878D82A}">
                    <a16:rowId xmlns:a16="http://schemas.microsoft.com/office/drawing/2014/main" val="2763196677"/>
                  </a:ext>
                </a:extLst>
              </a:tr>
            </a:tbl>
          </a:graphicData>
        </a:graphic>
      </p:graphicFrame>
      <p:sp>
        <p:nvSpPr>
          <p:cNvPr id="6" name="object 2">
            <a:extLst>
              <a:ext uri="{FF2B5EF4-FFF2-40B4-BE49-F238E27FC236}">
                <a16:creationId xmlns:a16="http://schemas.microsoft.com/office/drawing/2014/main" id="{A67D3310-76C1-47BE-AEF1-B283E4811B9F}"/>
              </a:ext>
            </a:extLst>
          </p:cNvPr>
          <p:cNvSpPr txBox="1">
            <a:spLocks/>
          </p:cNvSpPr>
          <p:nvPr/>
        </p:nvSpPr>
        <p:spPr>
          <a:xfrm>
            <a:off x="325374" y="650239"/>
            <a:ext cx="8299298" cy="703398"/>
          </a:xfrm>
          <a:prstGeom prst="rect">
            <a:avLst/>
          </a:prstGeom>
        </p:spPr>
        <p:txBody>
          <a:bodyPr vert="horz" wrap="square" lIns="0" tIns="13335" rIns="0" bIns="0" rtlCol="0">
            <a:spAutoFit/>
          </a:bodyPr>
          <a:lstStyle>
            <a:lvl1pPr>
              <a:defRPr sz="2600" b="1" i="0">
                <a:solidFill>
                  <a:srgbClr val="EC1A3A"/>
                </a:solidFill>
                <a:latin typeface="Trebuchet MS"/>
                <a:ea typeface="+mj-ea"/>
                <a:cs typeface="Trebuchet MS"/>
              </a:defRPr>
            </a:lvl1p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1" i="0" u="none" strike="noStrike" kern="1200" cap="none" spc="0" normalizeH="0" baseline="0" noProof="0" dirty="0">
                <a:ln>
                  <a:noFill/>
                </a:ln>
                <a:solidFill>
                  <a:srgbClr val="EC1A3A"/>
                </a:solidFill>
                <a:effectLst/>
                <a:uLnTx/>
                <a:uFillTx/>
                <a:latin typeface="Trebuchet MS" panose="020B0603020202020204" pitchFamily="34" charset="0"/>
                <a:ea typeface="+mj-ea"/>
              </a:rPr>
              <a:t>APPROACH TO GST ANNUAL RETURN</a:t>
            </a:r>
          </a:p>
          <a:p>
            <a:pPr marL="12700" lvl="0" defTabSz="914400">
              <a:spcBef>
                <a:spcPts val="105"/>
              </a:spcBef>
              <a:defRPr/>
            </a:pPr>
            <a:r>
              <a:rPr kumimoji="0" lang="en-US" sz="1800" b="1" i="0" u="none" strike="noStrike" kern="1200" cap="none" spc="-65" normalizeH="0" baseline="0" noProof="0" dirty="0">
                <a:ln>
                  <a:noFill/>
                </a:ln>
                <a:solidFill>
                  <a:srgbClr val="EC1A3A"/>
                </a:solidFill>
                <a:effectLst/>
                <a:uLnTx/>
                <a:uFillTx/>
                <a:latin typeface="Trebuchet MS"/>
                <a:ea typeface="+mj-ea"/>
              </a:rPr>
              <a:t>KEY </a:t>
            </a:r>
            <a:r>
              <a:rPr lang="en-US" sz="1800" spc="-65" dirty="0"/>
              <a:t>DATA REQUIREMENTS (Part-1/2)</a:t>
            </a:r>
            <a:endParaRPr kumimoji="0" lang="en-US" sz="1800" b="1" i="0" u="none" strike="noStrike" kern="0" cap="none" spc="-65" normalizeH="0" baseline="0" noProof="0" dirty="0">
              <a:ln>
                <a:noFill/>
              </a:ln>
              <a:solidFill>
                <a:srgbClr val="ED1A3B"/>
              </a:solidFill>
              <a:effectLst/>
              <a:uLnTx/>
              <a:uFillTx/>
              <a:latin typeface="Trebuchet MS"/>
              <a:ea typeface="+mj-ea"/>
            </a:endParaRPr>
          </a:p>
        </p:txBody>
      </p:sp>
    </p:spTree>
    <p:extLst>
      <p:ext uri="{BB962C8B-B14F-4D97-AF65-F5344CB8AC3E}">
        <p14:creationId xmlns:p14="http://schemas.microsoft.com/office/powerpoint/2010/main" val="137654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26A164-D2F0-4E56-8589-401BB561256E}"/>
              </a:ext>
            </a:extLst>
          </p:cNvPr>
          <p:cNvGraphicFramePr>
            <a:graphicFrameLocks noGrp="1"/>
          </p:cNvGraphicFramePr>
          <p:nvPr>
            <p:extLst>
              <p:ext uri="{D42A27DB-BD31-4B8C-83A1-F6EECF244321}">
                <p14:modId xmlns:p14="http://schemas.microsoft.com/office/powerpoint/2010/main" val="2495782000"/>
              </p:ext>
            </p:extLst>
          </p:nvPr>
        </p:nvGraphicFramePr>
        <p:xfrm>
          <a:off x="360570" y="1556576"/>
          <a:ext cx="8264102" cy="4389120"/>
        </p:xfrm>
        <a:graphic>
          <a:graphicData uri="http://schemas.openxmlformats.org/drawingml/2006/table">
            <a:tbl>
              <a:tblPr firstRow="1" bandRow="1">
                <a:tableStyleId>{5C22544A-7EE6-4342-B048-85BDC9FD1C3A}</a:tableStyleId>
              </a:tblPr>
              <a:tblGrid>
                <a:gridCol w="746435">
                  <a:extLst>
                    <a:ext uri="{9D8B030D-6E8A-4147-A177-3AD203B41FA5}">
                      <a16:colId xmlns:a16="http://schemas.microsoft.com/office/drawing/2014/main" val="3119527687"/>
                    </a:ext>
                  </a:extLst>
                </a:gridCol>
                <a:gridCol w="7517667">
                  <a:extLst>
                    <a:ext uri="{9D8B030D-6E8A-4147-A177-3AD203B41FA5}">
                      <a16:colId xmlns:a16="http://schemas.microsoft.com/office/drawing/2014/main" val="3019536206"/>
                    </a:ext>
                  </a:extLst>
                </a:gridCol>
              </a:tblGrid>
              <a:tr h="228600">
                <a:tc>
                  <a:txBody>
                    <a:bodyPr/>
                    <a:lstStyle/>
                    <a:p>
                      <a:r>
                        <a:rPr lang="en-IN" sz="1800" dirty="0">
                          <a:latin typeface="+mj-lt"/>
                        </a:rPr>
                        <a:t>S.No</a:t>
                      </a:r>
                    </a:p>
                  </a:txBody>
                  <a:tcPr>
                    <a:solidFill>
                      <a:srgbClr val="4F81BD"/>
                    </a:solidFill>
                  </a:tcPr>
                </a:tc>
                <a:tc>
                  <a:txBody>
                    <a:bodyPr/>
                    <a:lstStyle/>
                    <a:p>
                      <a:pPr algn="ctr"/>
                      <a:r>
                        <a:rPr lang="en-IN" sz="1800" dirty="0">
                          <a:latin typeface="+mj-lt"/>
                        </a:rPr>
                        <a:t>Particulars</a:t>
                      </a:r>
                    </a:p>
                  </a:txBody>
                  <a:tcPr>
                    <a:solidFill>
                      <a:srgbClr val="4F81BD"/>
                    </a:solidFill>
                  </a:tcPr>
                </a:tc>
                <a:extLst>
                  <a:ext uri="{0D108BD9-81ED-4DB2-BD59-A6C34878D82A}">
                    <a16:rowId xmlns:a16="http://schemas.microsoft.com/office/drawing/2014/main" val="3635478995"/>
                  </a:ext>
                </a:extLst>
              </a:tr>
              <a:tr h="254000">
                <a:tc>
                  <a:txBody>
                    <a:bodyPr/>
                    <a:lstStyle/>
                    <a:p>
                      <a:r>
                        <a:rPr lang="en-IN" sz="1800" dirty="0">
                          <a:latin typeface="+mj-lt"/>
                        </a:rPr>
                        <a:t>12</a:t>
                      </a:r>
                    </a:p>
                  </a:txBody>
                  <a:tcPr anchor="ctr">
                    <a:solidFill>
                      <a:srgbClr val="D0D8E8"/>
                    </a:solidFill>
                  </a:tcPr>
                </a:tc>
                <a:tc>
                  <a:txBody>
                    <a:bodyPr/>
                    <a:lstStyle/>
                    <a:p>
                      <a:r>
                        <a:rPr lang="en-IN" sz="1800" kern="1200" dirty="0">
                          <a:solidFill>
                            <a:schemeClr val="dk1"/>
                          </a:solidFill>
                          <a:effectLst/>
                          <a:latin typeface="+mn-lt"/>
                          <a:ea typeface="+mn-ea"/>
                          <a:cs typeface="+mn-cs"/>
                        </a:rPr>
                        <a:t>Copy of ST3/VAT/ER1 filed for the period April, 2017 to June, 2017</a:t>
                      </a:r>
                      <a:endParaRPr lang="en-IN" sz="1800" dirty="0">
                        <a:latin typeface="+mj-lt"/>
                      </a:endParaRPr>
                    </a:p>
                  </a:txBody>
                  <a:tcPr anchor="ctr">
                    <a:solidFill>
                      <a:srgbClr val="D0D8E8"/>
                    </a:solidFill>
                  </a:tcPr>
                </a:tc>
                <a:extLst>
                  <a:ext uri="{0D108BD9-81ED-4DB2-BD59-A6C34878D82A}">
                    <a16:rowId xmlns:a16="http://schemas.microsoft.com/office/drawing/2014/main" val="3497266841"/>
                  </a:ext>
                </a:extLst>
              </a:tr>
              <a:tr h="254000">
                <a:tc>
                  <a:txBody>
                    <a:bodyPr/>
                    <a:lstStyle/>
                    <a:p>
                      <a:r>
                        <a:rPr lang="en-IN" sz="1800" dirty="0">
                          <a:latin typeface="+mj-lt"/>
                        </a:rPr>
                        <a:t>13</a:t>
                      </a:r>
                    </a:p>
                  </a:txBody>
                  <a:tcPr anchor="ctr">
                    <a:solidFill>
                      <a:srgbClr val="D0D8E8"/>
                    </a:solidFill>
                  </a:tcPr>
                </a:tc>
                <a:tc>
                  <a:txBody>
                    <a:bodyPr/>
                    <a:lstStyle/>
                    <a:p>
                      <a:r>
                        <a:rPr lang="en-IN" sz="1800" kern="1200" dirty="0">
                          <a:solidFill>
                            <a:schemeClr val="dk1"/>
                          </a:solidFill>
                          <a:effectLst/>
                          <a:latin typeface="+mn-lt"/>
                          <a:ea typeface="+mn-ea"/>
                          <a:cs typeface="+mn-cs"/>
                        </a:rPr>
                        <a:t>Extract of the Cash ledger from GSTN Portal</a:t>
                      </a:r>
                      <a:endParaRPr lang="en-IN" sz="1800" dirty="0">
                        <a:latin typeface="+mj-lt"/>
                      </a:endParaRPr>
                    </a:p>
                  </a:txBody>
                  <a:tcPr anchor="ctr">
                    <a:solidFill>
                      <a:srgbClr val="D0D8E8"/>
                    </a:solidFill>
                  </a:tcPr>
                </a:tc>
                <a:extLst>
                  <a:ext uri="{0D108BD9-81ED-4DB2-BD59-A6C34878D82A}">
                    <a16:rowId xmlns:a16="http://schemas.microsoft.com/office/drawing/2014/main" val="1841049589"/>
                  </a:ext>
                </a:extLst>
              </a:tr>
              <a:tr h="254000">
                <a:tc>
                  <a:txBody>
                    <a:bodyPr/>
                    <a:lstStyle/>
                    <a:p>
                      <a:r>
                        <a:rPr lang="en-IN" sz="1800" dirty="0">
                          <a:latin typeface="+mj-lt"/>
                        </a:rPr>
                        <a:t>14</a:t>
                      </a:r>
                    </a:p>
                  </a:txBody>
                  <a:tcPr anchor="ctr">
                    <a:solidFill>
                      <a:srgbClr val="D0D8E8"/>
                    </a:solidFill>
                  </a:tcPr>
                </a:tc>
                <a:tc>
                  <a:txBody>
                    <a:bodyPr/>
                    <a:lstStyle/>
                    <a:p>
                      <a:r>
                        <a:rPr lang="en-IN" sz="1800" kern="1200" dirty="0">
                          <a:solidFill>
                            <a:schemeClr val="dk1"/>
                          </a:solidFill>
                          <a:effectLst/>
                          <a:latin typeface="+mn-lt"/>
                          <a:ea typeface="+mn-ea"/>
                          <a:cs typeface="+mn-cs"/>
                        </a:rPr>
                        <a:t>Extract of the Credit Ledger from GSTN Portal</a:t>
                      </a:r>
                      <a:endParaRPr lang="en-IN" sz="1800" dirty="0">
                        <a:latin typeface="+mj-lt"/>
                      </a:endParaRPr>
                    </a:p>
                  </a:txBody>
                  <a:tcPr anchor="ctr">
                    <a:solidFill>
                      <a:srgbClr val="D0D8E8"/>
                    </a:solidFill>
                  </a:tcPr>
                </a:tc>
                <a:extLst>
                  <a:ext uri="{0D108BD9-81ED-4DB2-BD59-A6C34878D82A}">
                    <a16:rowId xmlns:a16="http://schemas.microsoft.com/office/drawing/2014/main" val="1880082266"/>
                  </a:ext>
                </a:extLst>
              </a:tr>
              <a:tr h="254000">
                <a:tc>
                  <a:txBody>
                    <a:bodyPr/>
                    <a:lstStyle/>
                    <a:p>
                      <a:r>
                        <a:rPr lang="en-IN" sz="1800" dirty="0">
                          <a:latin typeface="+mj-lt"/>
                        </a:rPr>
                        <a:t>15</a:t>
                      </a:r>
                    </a:p>
                  </a:txBody>
                  <a:tcPr anchor="ctr">
                    <a:solidFill>
                      <a:srgbClr val="D0D8E8"/>
                    </a:solidFill>
                  </a:tcPr>
                </a:tc>
                <a:tc>
                  <a:txBody>
                    <a:bodyPr/>
                    <a:lstStyle/>
                    <a:p>
                      <a:r>
                        <a:rPr lang="en-IN" sz="1800" kern="1200" dirty="0">
                          <a:solidFill>
                            <a:schemeClr val="dk1"/>
                          </a:solidFill>
                          <a:effectLst/>
                          <a:latin typeface="+mn-lt"/>
                          <a:ea typeface="+mn-ea"/>
                          <a:cs typeface="+mn-cs"/>
                        </a:rPr>
                        <a:t>Extract of the liability Ledger from GSTN Portal</a:t>
                      </a:r>
                      <a:endParaRPr lang="en-IN" sz="1800" dirty="0">
                        <a:latin typeface="+mj-lt"/>
                      </a:endParaRPr>
                    </a:p>
                  </a:txBody>
                  <a:tcPr anchor="ctr">
                    <a:solidFill>
                      <a:srgbClr val="D0D8E8"/>
                    </a:solidFill>
                  </a:tcPr>
                </a:tc>
                <a:extLst>
                  <a:ext uri="{0D108BD9-81ED-4DB2-BD59-A6C34878D82A}">
                    <a16:rowId xmlns:a16="http://schemas.microsoft.com/office/drawing/2014/main" val="2509346984"/>
                  </a:ext>
                </a:extLst>
              </a:tr>
              <a:tr h="254000">
                <a:tc>
                  <a:txBody>
                    <a:bodyPr/>
                    <a:lstStyle/>
                    <a:p>
                      <a:r>
                        <a:rPr lang="en-IN" sz="1800" dirty="0">
                          <a:latin typeface="+mj-lt"/>
                        </a:rPr>
                        <a:t>16</a:t>
                      </a:r>
                    </a:p>
                  </a:txBody>
                  <a:tcPr anchor="ctr">
                    <a:solidFill>
                      <a:srgbClr val="D0D8E8"/>
                    </a:solidFill>
                  </a:tcPr>
                </a:tc>
                <a:tc>
                  <a:txBody>
                    <a:bodyPr/>
                    <a:lstStyle/>
                    <a:p>
                      <a:r>
                        <a:rPr lang="en-IN" sz="1800" kern="1200" dirty="0">
                          <a:solidFill>
                            <a:schemeClr val="dk1"/>
                          </a:solidFill>
                          <a:effectLst/>
                          <a:latin typeface="+mn-lt"/>
                          <a:ea typeface="+mn-ea"/>
                          <a:cs typeface="+mn-cs"/>
                        </a:rPr>
                        <a:t>Extract of GSTR-2A from GSTN portal</a:t>
                      </a:r>
                      <a:endParaRPr lang="en-IN" sz="1800" dirty="0">
                        <a:latin typeface="+mj-lt"/>
                      </a:endParaRPr>
                    </a:p>
                  </a:txBody>
                  <a:tcPr anchor="ctr">
                    <a:solidFill>
                      <a:srgbClr val="D0D8E8"/>
                    </a:solidFill>
                  </a:tcPr>
                </a:tc>
                <a:extLst>
                  <a:ext uri="{0D108BD9-81ED-4DB2-BD59-A6C34878D82A}">
                    <a16:rowId xmlns:a16="http://schemas.microsoft.com/office/drawing/2014/main" val="1063690852"/>
                  </a:ext>
                </a:extLst>
              </a:tr>
              <a:tr h="254000">
                <a:tc>
                  <a:txBody>
                    <a:bodyPr/>
                    <a:lstStyle/>
                    <a:p>
                      <a:r>
                        <a:rPr lang="en-IN" sz="1800" dirty="0">
                          <a:latin typeface="+mj-lt"/>
                        </a:rPr>
                        <a:t>17</a:t>
                      </a:r>
                    </a:p>
                  </a:txBody>
                  <a:tcPr anchor="ctr">
                    <a:solidFill>
                      <a:srgbClr val="D0D8E8"/>
                    </a:solidFill>
                  </a:tcPr>
                </a:tc>
                <a:tc>
                  <a:txBody>
                    <a:bodyPr/>
                    <a:lstStyle/>
                    <a:p>
                      <a:r>
                        <a:rPr lang="en-IN" sz="1800" kern="1200" dirty="0">
                          <a:solidFill>
                            <a:schemeClr val="dk1"/>
                          </a:solidFill>
                          <a:effectLst/>
                          <a:latin typeface="+mn-lt"/>
                          <a:ea typeface="+mn-ea"/>
                          <a:cs typeface="+mn-cs"/>
                        </a:rPr>
                        <a:t>Reconciliation of GSTR-2A and credit availed in GSTR-3B</a:t>
                      </a:r>
                      <a:endParaRPr lang="en-IN" sz="1800" dirty="0">
                        <a:latin typeface="+mj-lt"/>
                      </a:endParaRPr>
                    </a:p>
                  </a:txBody>
                  <a:tcPr anchor="ctr">
                    <a:solidFill>
                      <a:srgbClr val="D0D8E8"/>
                    </a:solidFill>
                  </a:tcPr>
                </a:tc>
                <a:extLst>
                  <a:ext uri="{0D108BD9-81ED-4DB2-BD59-A6C34878D82A}">
                    <a16:rowId xmlns:a16="http://schemas.microsoft.com/office/drawing/2014/main" val="729116370"/>
                  </a:ext>
                </a:extLst>
              </a:tr>
              <a:tr h="254000">
                <a:tc>
                  <a:txBody>
                    <a:bodyPr/>
                    <a:lstStyle/>
                    <a:p>
                      <a:r>
                        <a:rPr lang="en-IN" sz="1800" dirty="0"/>
                        <a:t>18</a:t>
                      </a:r>
                    </a:p>
                  </a:txBody>
                  <a:tcPr anchor="ctr">
                    <a:solidFill>
                      <a:srgbClr val="D0D8E8"/>
                    </a:solidFill>
                  </a:tcPr>
                </a:tc>
                <a:tc>
                  <a:txBody>
                    <a:bodyPr/>
                    <a:lstStyle/>
                    <a:p>
                      <a:r>
                        <a:rPr lang="en-US" sz="1800" dirty="0"/>
                        <a:t>Consolidated GSTR 9 as extracted from GSTN portal</a:t>
                      </a:r>
                      <a:endParaRPr lang="en-IN" sz="1800" dirty="0"/>
                    </a:p>
                  </a:txBody>
                  <a:tcPr anchor="ctr">
                    <a:solidFill>
                      <a:srgbClr val="D0D8E8"/>
                    </a:solidFill>
                  </a:tcPr>
                </a:tc>
                <a:extLst>
                  <a:ext uri="{0D108BD9-81ED-4DB2-BD59-A6C34878D82A}">
                    <a16:rowId xmlns:a16="http://schemas.microsoft.com/office/drawing/2014/main" val="694825361"/>
                  </a:ext>
                </a:extLst>
              </a:tr>
              <a:tr h="254000">
                <a:tc>
                  <a:txBody>
                    <a:bodyPr/>
                    <a:lstStyle/>
                    <a:p>
                      <a:r>
                        <a:rPr lang="en-IN" sz="1800" dirty="0"/>
                        <a:t>19</a:t>
                      </a:r>
                    </a:p>
                  </a:txBody>
                  <a:tcPr anchor="ctr">
                    <a:solidFill>
                      <a:srgbClr val="D0D8E8"/>
                    </a:solidFill>
                  </a:tcPr>
                </a:tc>
                <a:tc>
                  <a:txBody>
                    <a:bodyPr/>
                    <a:lstStyle/>
                    <a:p>
                      <a:r>
                        <a:rPr lang="en-US" sz="1800" dirty="0"/>
                        <a:t>Consolidated GSTR 1 and 3B extracted from GSTN portal</a:t>
                      </a:r>
                      <a:endParaRPr lang="en-IN" sz="1800" dirty="0"/>
                    </a:p>
                  </a:txBody>
                  <a:tcPr anchor="ctr">
                    <a:solidFill>
                      <a:srgbClr val="D0D8E8"/>
                    </a:solidFill>
                  </a:tcPr>
                </a:tc>
                <a:extLst>
                  <a:ext uri="{0D108BD9-81ED-4DB2-BD59-A6C34878D82A}">
                    <a16:rowId xmlns:a16="http://schemas.microsoft.com/office/drawing/2014/main" val="3879822899"/>
                  </a:ext>
                </a:extLst>
              </a:tr>
              <a:tr h="254000">
                <a:tc>
                  <a:txBody>
                    <a:bodyPr/>
                    <a:lstStyle/>
                    <a:p>
                      <a:r>
                        <a:rPr lang="en-IN" sz="1800" dirty="0"/>
                        <a:t>20</a:t>
                      </a:r>
                    </a:p>
                  </a:txBody>
                  <a:tcPr anchor="ctr">
                    <a:solidFill>
                      <a:srgbClr val="D0D8E8"/>
                    </a:solidFill>
                  </a:tcPr>
                </a:tc>
                <a:tc>
                  <a:txBody>
                    <a:bodyPr/>
                    <a:lstStyle/>
                    <a:p>
                      <a:r>
                        <a:rPr lang="en-IN" sz="1800" dirty="0"/>
                        <a:t>GSTR 3B Vs GSTR 1</a:t>
                      </a:r>
                    </a:p>
                  </a:txBody>
                  <a:tcPr anchor="ctr">
                    <a:solidFill>
                      <a:srgbClr val="D0D8E8"/>
                    </a:solidFill>
                  </a:tcPr>
                </a:tc>
                <a:extLst>
                  <a:ext uri="{0D108BD9-81ED-4DB2-BD59-A6C34878D82A}">
                    <a16:rowId xmlns:a16="http://schemas.microsoft.com/office/drawing/2014/main" val="2703431175"/>
                  </a:ext>
                </a:extLst>
              </a:tr>
              <a:tr h="254000">
                <a:tc>
                  <a:txBody>
                    <a:bodyPr/>
                    <a:lstStyle/>
                    <a:p>
                      <a:r>
                        <a:rPr lang="en-IN" sz="1800" dirty="0"/>
                        <a:t>21</a:t>
                      </a:r>
                    </a:p>
                  </a:txBody>
                  <a:tcPr anchor="ctr">
                    <a:solidFill>
                      <a:srgbClr val="D0D8E8"/>
                    </a:solidFill>
                  </a:tcPr>
                </a:tc>
                <a:tc>
                  <a:txBody>
                    <a:bodyPr/>
                    <a:lstStyle/>
                    <a:p>
                      <a:r>
                        <a:rPr lang="en-US" sz="1800" dirty="0"/>
                        <a:t>Summary of Taxes paid </a:t>
                      </a:r>
                      <a:endParaRPr lang="en-IN" sz="1800" dirty="0"/>
                    </a:p>
                  </a:txBody>
                  <a:tcPr anchor="ctr">
                    <a:solidFill>
                      <a:srgbClr val="D0D8E8"/>
                    </a:solidFill>
                  </a:tcPr>
                </a:tc>
                <a:extLst>
                  <a:ext uri="{0D108BD9-81ED-4DB2-BD59-A6C34878D82A}">
                    <a16:rowId xmlns:a16="http://schemas.microsoft.com/office/drawing/2014/main" val="4174322013"/>
                  </a:ext>
                </a:extLst>
              </a:tr>
              <a:tr h="254000">
                <a:tc>
                  <a:txBody>
                    <a:bodyPr/>
                    <a:lstStyle/>
                    <a:p>
                      <a:r>
                        <a:rPr lang="en-IN" sz="1800" dirty="0"/>
                        <a:t>22</a:t>
                      </a:r>
                    </a:p>
                  </a:txBody>
                  <a:tcPr anchor="ctr">
                    <a:solidFill>
                      <a:srgbClr val="D0D8E8"/>
                    </a:solidFill>
                  </a:tcPr>
                </a:tc>
                <a:tc>
                  <a:txBody>
                    <a:bodyPr/>
                    <a:lstStyle/>
                    <a:p>
                      <a:r>
                        <a:rPr lang="en-IN" sz="1800" dirty="0"/>
                        <a:t>Due dates and actual date of filing GST returns</a:t>
                      </a:r>
                    </a:p>
                  </a:txBody>
                  <a:tcPr anchor="ctr">
                    <a:solidFill>
                      <a:srgbClr val="D0D8E8"/>
                    </a:solidFill>
                  </a:tcPr>
                </a:tc>
                <a:extLst>
                  <a:ext uri="{0D108BD9-81ED-4DB2-BD59-A6C34878D82A}">
                    <a16:rowId xmlns:a16="http://schemas.microsoft.com/office/drawing/2014/main" val="1446582750"/>
                  </a:ext>
                </a:extLst>
              </a:tr>
            </a:tbl>
          </a:graphicData>
        </a:graphic>
      </p:graphicFrame>
      <p:sp>
        <p:nvSpPr>
          <p:cNvPr id="4" name="object 2">
            <a:extLst>
              <a:ext uri="{FF2B5EF4-FFF2-40B4-BE49-F238E27FC236}">
                <a16:creationId xmlns:a16="http://schemas.microsoft.com/office/drawing/2014/main" id="{6EA20598-112B-4CD0-B490-2F7A1C523F8D}"/>
              </a:ext>
            </a:extLst>
          </p:cNvPr>
          <p:cNvSpPr txBox="1">
            <a:spLocks/>
          </p:cNvSpPr>
          <p:nvPr/>
        </p:nvSpPr>
        <p:spPr>
          <a:xfrm>
            <a:off x="325374" y="650239"/>
            <a:ext cx="8299298" cy="703398"/>
          </a:xfrm>
          <a:prstGeom prst="rect">
            <a:avLst/>
          </a:prstGeom>
        </p:spPr>
        <p:txBody>
          <a:bodyPr vert="horz" wrap="square" lIns="0" tIns="13335" rIns="0" bIns="0" rtlCol="0">
            <a:spAutoFit/>
          </a:bodyPr>
          <a:lstStyle>
            <a:lvl1pPr>
              <a:defRPr sz="2600" b="1" i="0">
                <a:solidFill>
                  <a:srgbClr val="EC1A3A"/>
                </a:solidFill>
                <a:latin typeface="Trebuchet MS"/>
                <a:ea typeface="+mj-ea"/>
                <a:cs typeface="Trebuchet MS"/>
              </a:defRPr>
            </a:lvl1p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1" i="0" u="none" strike="noStrike" kern="1200" cap="none" spc="0" normalizeH="0" baseline="0" noProof="0" dirty="0">
                <a:ln>
                  <a:noFill/>
                </a:ln>
                <a:solidFill>
                  <a:srgbClr val="EC1A3A"/>
                </a:solidFill>
                <a:effectLst/>
                <a:uLnTx/>
                <a:uFillTx/>
                <a:latin typeface="Trebuchet MS" panose="020B0603020202020204" pitchFamily="34" charset="0"/>
                <a:ea typeface="+mj-ea"/>
              </a:rPr>
              <a:t>APPROACH TO GST ANNUAL RETURN</a:t>
            </a: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800" b="1" i="0" u="none" strike="noStrike" kern="1200" cap="none" spc="-65" normalizeH="0" baseline="0" noProof="0" dirty="0">
                <a:ln>
                  <a:noFill/>
                </a:ln>
                <a:solidFill>
                  <a:srgbClr val="EC1A3A"/>
                </a:solidFill>
                <a:effectLst/>
                <a:uLnTx/>
                <a:uFillTx/>
                <a:latin typeface="Trebuchet MS"/>
                <a:ea typeface="+mj-ea"/>
              </a:rPr>
              <a:t>KEY DATA REQUIREMENTS (Part-2/2)</a:t>
            </a:r>
            <a:endParaRPr kumimoji="0" lang="en-US" sz="1800" b="1" i="0" u="none" strike="noStrike" kern="0" cap="none" spc="-65" normalizeH="0" baseline="0" noProof="0" dirty="0">
              <a:ln>
                <a:noFill/>
              </a:ln>
              <a:solidFill>
                <a:srgbClr val="ED1A3B"/>
              </a:solidFill>
              <a:effectLst/>
              <a:uLnTx/>
              <a:uFillTx/>
              <a:latin typeface="Trebuchet MS"/>
              <a:ea typeface="+mj-ea"/>
            </a:endParaRPr>
          </a:p>
        </p:txBody>
      </p:sp>
    </p:spTree>
    <p:extLst>
      <p:ext uri="{BB962C8B-B14F-4D97-AF65-F5344CB8AC3E}">
        <p14:creationId xmlns:p14="http://schemas.microsoft.com/office/powerpoint/2010/main" val="314820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332B8920-0AA3-4AB9-A3B2-C6CF03D6279F}"/>
              </a:ext>
            </a:extLst>
          </p:cNvPr>
          <p:cNvSpPr/>
          <p:nvPr/>
        </p:nvSpPr>
        <p:spPr>
          <a:xfrm>
            <a:off x="323852" y="1828800"/>
            <a:ext cx="2635320" cy="42637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chemeClr val="tx2">
              <a:lumMod val="40000"/>
              <a:lumOff val="60000"/>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STEP-1 –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EXTRACTION OF STATE WISE REVENUE</a:t>
            </a:r>
          </a:p>
        </p:txBody>
      </p:sp>
      <p:sp>
        <p:nvSpPr>
          <p:cNvPr id="11" name="Freeform: Shape 10">
            <a:extLst>
              <a:ext uri="{FF2B5EF4-FFF2-40B4-BE49-F238E27FC236}">
                <a16:creationId xmlns:a16="http://schemas.microsoft.com/office/drawing/2014/main" id="{E475F500-A64A-4ADE-ADBE-13BDE265A6D7}"/>
              </a:ext>
            </a:extLst>
          </p:cNvPr>
          <p:cNvSpPr/>
          <p:nvPr/>
        </p:nvSpPr>
        <p:spPr>
          <a:xfrm>
            <a:off x="3238465" y="1828800"/>
            <a:ext cx="2635320" cy="42637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chemeClr val="tx2">
              <a:lumMod val="40000"/>
              <a:lumOff val="60000"/>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algn="ctr" defTabSz="533400">
              <a:lnSpc>
                <a:spcPct val="90000"/>
              </a:lnSpc>
              <a:spcBef>
                <a:spcPct val="0"/>
              </a:spcBef>
              <a:spcAft>
                <a:spcPct val="35000"/>
              </a:spcAft>
            </a:pPr>
            <a:r>
              <a:rPr lang="en-IN" sz="1000" b="1" kern="0" dirty="0">
                <a:solidFill>
                  <a:srgbClr val="404040"/>
                </a:solidFill>
                <a:latin typeface="Trebuchet MS" panose="020B0603020202020204" pitchFamily="34" charset="0"/>
              </a:rPr>
              <a:t>STEP-2 – </a:t>
            </a:r>
          </a:p>
          <a:p>
            <a:pPr algn="ctr" defTabSz="533400">
              <a:lnSpc>
                <a:spcPct val="90000"/>
              </a:lnSpc>
              <a:spcBef>
                <a:spcPct val="0"/>
              </a:spcBef>
              <a:spcAft>
                <a:spcPct val="35000"/>
              </a:spcAft>
            </a:pPr>
            <a:r>
              <a:rPr lang="en-IN" sz="1000" b="1" kern="0" dirty="0">
                <a:solidFill>
                  <a:srgbClr val="404040"/>
                </a:solidFill>
                <a:latin typeface="Trebuchet MS" panose="020B0603020202020204" pitchFamily="34" charset="0"/>
              </a:rPr>
              <a:t>EXTRACTION OF STATE WISE EXPENSES</a:t>
            </a:r>
          </a:p>
        </p:txBody>
      </p:sp>
      <p:sp>
        <p:nvSpPr>
          <p:cNvPr id="12" name="Freeform: Shape 11">
            <a:extLst>
              <a:ext uri="{FF2B5EF4-FFF2-40B4-BE49-F238E27FC236}">
                <a16:creationId xmlns:a16="http://schemas.microsoft.com/office/drawing/2014/main" id="{8E472CCB-2178-4F5D-93FE-F3F2E191261A}"/>
              </a:ext>
            </a:extLst>
          </p:cNvPr>
          <p:cNvSpPr/>
          <p:nvPr/>
        </p:nvSpPr>
        <p:spPr>
          <a:xfrm>
            <a:off x="6153078" y="1783423"/>
            <a:ext cx="2635320" cy="42637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chemeClr val="tx2">
              <a:lumMod val="40000"/>
              <a:lumOff val="60000"/>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algn="ctr" defTabSz="533400">
              <a:lnSpc>
                <a:spcPct val="90000"/>
              </a:lnSpc>
              <a:spcBef>
                <a:spcPct val="0"/>
              </a:spcBef>
              <a:spcAft>
                <a:spcPct val="35000"/>
              </a:spcAft>
            </a:pPr>
            <a:r>
              <a:rPr lang="en-IN" sz="1000" b="1" kern="0" dirty="0">
                <a:solidFill>
                  <a:srgbClr val="404040"/>
                </a:solidFill>
                <a:latin typeface="Trebuchet MS" panose="020B0603020202020204" pitchFamily="34" charset="0"/>
              </a:rPr>
              <a:t>STEP-3 – </a:t>
            </a:r>
          </a:p>
          <a:p>
            <a:pPr algn="ctr" defTabSz="533400">
              <a:lnSpc>
                <a:spcPct val="90000"/>
              </a:lnSpc>
              <a:spcBef>
                <a:spcPct val="0"/>
              </a:spcBef>
              <a:spcAft>
                <a:spcPct val="35000"/>
              </a:spcAft>
            </a:pPr>
            <a:r>
              <a:rPr lang="en-IN" sz="1000" b="1" kern="0" dirty="0">
                <a:solidFill>
                  <a:srgbClr val="404040"/>
                </a:solidFill>
                <a:latin typeface="Trebuchet MS" panose="020B0603020202020204" pitchFamily="34" charset="0"/>
              </a:rPr>
              <a:t>EXTRACTION OF LEDGERS &amp; ACCOUNTS</a:t>
            </a:r>
          </a:p>
        </p:txBody>
      </p:sp>
      <p:sp>
        <p:nvSpPr>
          <p:cNvPr id="14" name="Freeform: Shape 13">
            <a:extLst>
              <a:ext uri="{FF2B5EF4-FFF2-40B4-BE49-F238E27FC236}">
                <a16:creationId xmlns:a16="http://schemas.microsoft.com/office/drawing/2014/main" id="{CF7F2DF3-86B8-4EAD-812A-DF8099C04625}"/>
              </a:ext>
            </a:extLst>
          </p:cNvPr>
          <p:cNvSpPr/>
          <p:nvPr/>
        </p:nvSpPr>
        <p:spPr>
          <a:xfrm>
            <a:off x="323852" y="2453588"/>
            <a:ext cx="2635320" cy="3109012"/>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chemeClr val="bg1">
              <a:lumMod val="95000"/>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Extract revenue ledgers and perform the classification as below -</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Revenue for April to June 2017;</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Revenue for July to Mar 2018;</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Divide the revenue into State GSTINs;</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Break up of revenue as per HSN or tax rates;</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Identify line items towards credit notes/debit notes and discounts;</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Classification of revenue ledger into :</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Taxable</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Zero rated</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Exempted/Nil-rated</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Non GST supply</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RCM supplies</a:t>
            </a:r>
          </a:p>
        </p:txBody>
      </p:sp>
      <p:sp>
        <p:nvSpPr>
          <p:cNvPr id="15" name="Freeform: Shape 14">
            <a:extLst>
              <a:ext uri="{FF2B5EF4-FFF2-40B4-BE49-F238E27FC236}">
                <a16:creationId xmlns:a16="http://schemas.microsoft.com/office/drawing/2014/main" id="{454BCDA4-C5AD-4E4F-B85E-7C10C2F80844}"/>
              </a:ext>
            </a:extLst>
          </p:cNvPr>
          <p:cNvSpPr/>
          <p:nvPr/>
        </p:nvSpPr>
        <p:spPr>
          <a:xfrm>
            <a:off x="3238464" y="2424457"/>
            <a:ext cx="2635320" cy="3138143"/>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chemeClr val="bg1">
              <a:lumMod val="95000"/>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Extract expense ledgers and perform the classification as below -</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Expenses for April to June 2017;</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Expenses for July to March 2018;</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Divide the expenses into State GSTINs;</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Identify line items attracting RCM;</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Classification of expenses into: </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Raw materials</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Input Services</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Capital Goods</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Other Inputs</a:t>
            </a:r>
          </a:p>
          <a:p>
            <a:pPr marL="685655" marR="0" lvl="1" indent="-228600" algn="l" defTabSz="533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IN" sz="1000" kern="0" dirty="0">
                <a:solidFill>
                  <a:srgbClr val="404040"/>
                </a:solidFill>
                <a:latin typeface="Trebuchet MS" panose="020B0603020202020204" pitchFamily="34" charset="0"/>
              </a:rPr>
              <a:t>RCM supplies</a:t>
            </a:r>
            <a:endPar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endParaRPr>
          </a:p>
        </p:txBody>
      </p:sp>
      <p:sp>
        <p:nvSpPr>
          <p:cNvPr id="17" name="Freeform: Shape 16">
            <a:extLst>
              <a:ext uri="{FF2B5EF4-FFF2-40B4-BE49-F238E27FC236}">
                <a16:creationId xmlns:a16="http://schemas.microsoft.com/office/drawing/2014/main" id="{B047266A-5D42-4940-AF55-D10B9665D6D4}"/>
              </a:ext>
            </a:extLst>
          </p:cNvPr>
          <p:cNvSpPr/>
          <p:nvPr/>
        </p:nvSpPr>
        <p:spPr>
          <a:xfrm>
            <a:off x="6203880" y="2400752"/>
            <a:ext cx="2635320" cy="3085648"/>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chemeClr val="bg1">
              <a:lumMod val="95000"/>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Extract following records - </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Audited Financial Statements;</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Trial Balance;</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ITC ledger;</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Statement of related party transactions;</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Fixed assets register;</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Unbilled revenue at the beginning and end of the year;</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Advances at the beginning and end of the year;</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GST payment ledger;</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Accounts payable;</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Others as applicable.</a:t>
            </a:r>
          </a:p>
          <a:p>
            <a:pPr marL="228600" marR="0" lvl="0" indent="-228600" algn="l" defTabSz="533400" rtl="0" eaLnBrk="1" fontAlgn="auto" latinLnBrk="0" hangingPunct="1">
              <a:lnSpc>
                <a:spcPct val="90000"/>
              </a:lnSpc>
              <a:spcBef>
                <a:spcPct val="0"/>
              </a:spcBef>
              <a:spcAft>
                <a:spcPct val="35000"/>
              </a:spcAft>
              <a:buClrTx/>
              <a:buSzTx/>
              <a:buFontTx/>
              <a:buAutoNum type="arabicParenR"/>
              <a:tabLst/>
              <a:defRPr/>
            </a:pPr>
            <a:endParaRPr kumimoji="0" lang="en-IN"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42">
            <a:extLst>
              <a:ext uri="{FF2B5EF4-FFF2-40B4-BE49-F238E27FC236}">
                <a16:creationId xmlns:a16="http://schemas.microsoft.com/office/drawing/2014/main" id="{90053D8C-873A-47D5-B726-9DA6214A3EC5}"/>
              </a:ext>
            </a:extLst>
          </p:cNvPr>
          <p:cNvSpPr txBox="1">
            <a:spLocks/>
          </p:cNvSpPr>
          <p:nvPr/>
        </p:nvSpPr>
        <p:spPr>
          <a:xfrm>
            <a:off x="857605" y="6483621"/>
            <a:ext cx="402257" cy="158377"/>
          </a:xfrm>
          <a:prstGeom prst="rect">
            <a:avLst/>
          </a:prstGeom>
        </p:spPr>
        <p:txBody>
          <a:bodyPr vert="horz" wrap="square" lIns="0" tIns="444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lang="en-US" sz="1000" b="0" i="0" u="none" strike="noStrike" kern="1200" cap="none" spc="-5" normalizeH="0" baseline="0" noProof="0" smtClean="0">
                <a:ln>
                  <a:noFill/>
                </a:ln>
                <a:solidFill>
                  <a:prstClr val="black"/>
                </a:solidFill>
                <a:effectLst/>
                <a:uLnTx/>
                <a:uFillTx/>
                <a:latin typeface="Trebuchet MS" panose="020B0603020202020204" pitchFamily="34" charset="0"/>
                <a:ea typeface="+mn-ea"/>
                <a:cs typeface="+mn-cs"/>
              </a:rPr>
              <a:pPr marL="25400" marR="0" lvl="0" indent="0" algn="l" defTabSz="914400" rtl="0" eaLnBrk="1" fontAlgn="auto" latinLnBrk="0" hangingPunct="1">
                <a:lnSpc>
                  <a:spcPct val="100000"/>
                </a:lnSpc>
                <a:spcBef>
                  <a:spcPts val="35"/>
                </a:spcBef>
                <a:spcAft>
                  <a:spcPts val="0"/>
                </a:spcAft>
                <a:buClrTx/>
                <a:buSzTx/>
                <a:buFontTx/>
                <a:buNone/>
                <a:tabLst/>
                <a:defRPr/>
              </a:pPr>
              <a:t>6</a:t>
            </a:fld>
            <a:endParaRPr kumimoji="0" lang="en-US" sz="1000" b="0" i="0" u="none" strike="noStrike" kern="1200" cap="none" spc="-5"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3" name="object 2"/>
          <p:cNvSpPr txBox="1">
            <a:spLocks/>
          </p:cNvSpPr>
          <p:nvPr/>
        </p:nvSpPr>
        <p:spPr>
          <a:xfrm>
            <a:off x="325374" y="650239"/>
            <a:ext cx="8299298" cy="703398"/>
          </a:xfrm>
          <a:prstGeom prst="rect">
            <a:avLst/>
          </a:prstGeom>
        </p:spPr>
        <p:txBody>
          <a:bodyPr vert="horz" wrap="square" lIns="0" tIns="13335" rIns="0" bIns="0" rtlCol="0">
            <a:spAutoFit/>
          </a:bodyPr>
          <a:lstStyle>
            <a:lvl1pPr>
              <a:defRPr sz="2600" b="1" i="0">
                <a:solidFill>
                  <a:srgbClr val="EC1A3A"/>
                </a:solidFill>
                <a:latin typeface="Trebuchet MS"/>
                <a:ea typeface="+mj-ea"/>
                <a:cs typeface="Trebuchet MS"/>
              </a:defRPr>
            </a:lvl1p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1" i="0" u="none" strike="noStrike" kern="1200" cap="none" spc="0" normalizeH="0" baseline="0" noProof="0" dirty="0">
                <a:ln>
                  <a:noFill/>
                </a:ln>
                <a:solidFill>
                  <a:srgbClr val="EC1A3A"/>
                </a:solidFill>
                <a:effectLst/>
                <a:uLnTx/>
                <a:uFillTx/>
                <a:latin typeface="Trebuchet MS" panose="020B0603020202020204" pitchFamily="34" charset="0"/>
                <a:ea typeface="+mj-ea"/>
              </a:rPr>
              <a:t>APPROACH TO GST ANNUAL RETURN</a:t>
            </a: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IN" sz="1800" b="1" i="0" u="none" strike="noStrike" kern="1200" cap="none" spc="-65" normalizeH="0" baseline="0" noProof="0" dirty="0">
                <a:ln>
                  <a:noFill/>
                </a:ln>
                <a:solidFill>
                  <a:srgbClr val="EC1A3A"/>
                </a:solidFill>
                <a:effectLst/>
                <a:uLnTx/>
                <a:uFillTx/>
                <a:latin typeface="Trebuchet MS"/>
                <a:ea typeface="+mj-ea"/>
              </a:rPr>
              <a:t>EXTRACTION OF FINANCIAL INFORMATION</a:t>
            </a:r>
            <a:endParaRPr kumimoji="0" lang="en-US" sz="1800" b="1" i="0" u="none" strike="noStrike" kern="0" cap="none" spc="-65" normalizeH="0" baseline="0" noProof="0" dirty="0">
              <a:ln>
                <a:noFill/>
              </a:ln>
              <a:solidFill>
                <a:srgbClr val="ED1A3B"/>
              </a:solidFill>
              <a:effectLst/>
              <a:uLnTx/>
              <a:uFillTx/>
              <a:latin typeface="Trebuchet MS"/>
              <a:ea typeface="+mj-ea"/>
            </a:endParaRPr>
          </a:p>
        </p:txBody>
      </p:sp>
      <p:sp>
        <p:nvSpPr>
          <p:cNvPr id="2" name="Arrow: Right 1">
            <a:extLst>
              <a:ext uri="{FF2B5EF4-FFF2-40B4-BE49-F238E27FC236}">
                <a16:creationId xmlns:a16="http://schemas.microsoft.com/office/drawing/2014/main" id="{C613D980-88EE-41F7-8BFC-687088A46337}"/>
              </a:ext>
            </a:extLst>
          </p:cNvPr>
          <p:cNvSpPr/>
          <p:nvPr/>
        </p:nvSpPr>
        <p:spPr>
          <a:xfrm>
            <a:off x="2959172" y="1961535"/>
            <a:ext cx="279292" cy="248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EE5789F7-EA48-4E00-88CE-B63D729ABC7E}"/>
              </a:ext>
            </a:extLst>
          </p:cNvPr>
          <p:cNvSpPr/>
          <p:nvPr/>
        </p:nvSpPr>
        <p:spPr>
          <a:xfrm>
            <a:off x="5882354" y="1937795"/>
            <a:ext cx="270724" cy="248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6600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A03C3A86-8A20-48DC-9FD3-A7B08E617545}"/>
              </a:ext>
            </a:extLst>
          </p:cNvPr>
          <p:cNvGraphicFramePr/>
          <p:nvPr>
            <p:extLst>
              <p:ext uri="{D42A27DB-BD31-4B8C-83A1-F6EECF244321}">
                <p14:modId xmlns:p14="http://schemas.microsoft.com/office/powerpoint/2010/main" val="3567880826"/>
              </p:ext>
            </p:extLst>
          </p:nvPr>
        </p:nvGraphicFramePr>
        <p:xfrm>
          <a:off x="323851" y="1667306"/>
          <a:ext cx="8464549" cy="1533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ight Arrow 79">
            <a:extLst>
              <a:ext uri="{FF2B5EF4-FFF2-40B4-BE49-F238E27FC236}">
                <a16:creationId xmlns:a16="http://schemas.microsoft.com/office/drawing/2014/main" id="{3D3EED6F-4169-461E-869E-7E46F93B0267}"/>
              </a:ext>
            </a:extLst>
          </p:cNvPr>
          <p:cNvSpPr/>
          <p:nvPr/>
        </p:nvSpPr>
        <p:spPr bwMode="auto">
          <a:xfrm rot="5400000">
            <a:off x="1105507" y="3342374"/>
            <a:ext cx="244605" cy="177223"/>
          </a:xfrm>
          <a:prstGeom prst="rightArrow">
            <a:avLst/>
          </a:prstGeom>
          <a:solidFill>
            <a:schemeClr val="tx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21" name="Right Arrow 79">
            <a:extLst>
              <a:ext uri="{FF2B5EF4-FFF2-40B4-BE49-F238E27FC236}">
                <a16:creationId xmlns:a16="http://schemas.microsoft.com/office/drawing/2014/main" id="{BC951FB3-0FAD-45E3-8013-CBADF055BA99}"/>
              </a:ext>
            </a:extLst>
          </p:cNvPr>
          <p:cNvSpPr/>
          <p:nvPr/>
        </p:nvSpPr>
        <p:spPr bwMode="auto">
          <a:xfrm rot="5400000">
            <a:off x="3346154" y="3389833"/>
            <a:ext cx="244605" cy="177223"/>
          </a:xfrm>
          <a:prstGeom prst="rightArrow">
            <a:avLst/>
          </a:prstGeom>
          <a:solidFill>
            <a:schemeClr val="tx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22" name="Right Arrow 79">
            <a:extLst>
              <a:ext uri="{FF2B5EF4-FFF2-40B4-BE49-F238E27FC236}">
                <a16:creationId xmlns:a16="http://schemas.microsoft.com/office/drawing/2014/main" id="{66BBD1CE-3FA4-466B-A3FB-ED4639073831}"/>
              </a:ext>
            </a:extLst>
          </p:cNvPr>
          <p:cNvSpPr/>
          <p:nvPr/>
        </p:nvSpPr>
        <p:spPr bwMode="auto">
          <a:xfrm rot="5400000">
            <a:off x="5566083" y="3404189"/>
            <a:ext cx="244605" cy="177223"/>
          </a:xfrm>
          <a:prstGeom prst="rightArrow">
            <a:avLst/>
          </a:prstGeom>
          <a:solidFill>
            <a:schemeClr val="tx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23" name="Right Arrow 79">
            <a:extLst>
              <a:ext uri="{FF2B5EF4-FFF2-40B4-BE49-F238E27FC236}">
                <a16:creationId xmlns:a16="http://schemas.microsoft.com/office/drawing/2014/main" id="{519971AA-AA49-4C40-B4F0-9A1E7741B164}"/>
              </a:ext>
            </a:extLst>
          </p:cNvPr>
          <p:cNvSpPr/>
          <p:nvPr/>
        </p:nvSpPr>
        <p:spPr bwMode="auto">
          <a:xfrm rot="5400000">
            <a:off x="7698506" y="3397294"/>
            <a:ext cx="244605" cy="177223"/>
          </a:xfrm>
          <a:prstGeom prst="rightArrow">
            <a:avLst/>
          </a:prstGeom>
          <a:solidFill>
            <a:schemeClr val="tx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nvGrpSpPr>
          <p:cNvPr id="24" name="Group 23">
            <a:extLst>
              <a:ext uri="{FF2B5EF4-FFF2-40B4-BE49-F238E27FC236}">
                <a16:creationId xmlns:a16="http://schemas.microsoft.com/office/drawing/2014/main" id="{A155EDF2-D6F7-4B6F-B538-F5DCEC6D2423}"/>
              </a:ext>
            </a:extLst>
          </p:cNvPr>
          <p:cNvGrpSpPr/>
          <p:nvPr/>
        </p:nvGrpSpPr>
        <p:grpSpPr>
          <a:xfrm>
            <a:off x="312637" y="3775386"/>
            <a:ext cx="8461812" cy="358284"/>
            <a:chOff x="1368" y="1223957"/>
            <a:chExt cx="8461812" cy="358284"/>
          </a:xfrm>
        </p:grpSpPr>
        <p:sp>
          <p:nvSpPr>
            <p:cNvPr id="25" name="Rectangle: Rounded Corners 24">
              <a:extLst>
                <a:ext uri="{FF2B5EF4-FFF2-40B4-BE49-F238E27FC236}">
                  <a16:creationId xmlns:a16="http://schemas.microsoft.com/office/drawing/2014/main" id="{EF50FC3D-39C1-429D-B445-C39AA08BD8F4}"/>
                </a:ext>
              </a:extLst>
            </p:cNvPr>
            <p:cNvSpPr/>
            <p:nvPr/>
          </p:nvSpPr>
          <p:spPr>
            <a:xfrm>
              <a:off x="1368" y="1223957"/>
              <a:ext cx="8461812" cy="358284"/>
            </a:xfrm>
            <a:prstGeom prst="roundRect">
              <a:avLst>
                <a:gd name="adj" fmla="val 10000"/>
              </a:avLst>
            </a:prstGeom>
            <a:solidFill>
              <a:srgbClr val="98002E"/>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9AF7695B-025C-4C4F-B33B-A26E413B57F6}"/>
                </a:ext>
              </a:extLst>
            </p:cNvPr>
            <p:cNvSpPr txBox="1"/>
            <p:nvPr/>
          </p:nvSpPr>
          <p:spPr>
            <a:xfrm>
              <a:off x="11862" y="1234451"/>
              <a:ext cx="8440824" cy="3372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STATE WISE GST ANNUAL RETURN</a:t>
              </a:r>
            </a:p>
          </p:txBody>
        </p:sp>
      </p:grpSp>
      <p:grpSp>
        <p:nvGrpSpPr>
          <p:cNvPr id="27" name="Group 26">
            <a:extLst>
              <a:ext uri="{FF2B5EF4-FFF2-40B4-BE49-F238E27FC236}">
                <a16:creationId xmlns:a16="http://schemas.microsoft.com/office/drawing/2014/main" id="{34BED04F-CF1E-40E1-AEC2-64FAFB245C22}"/>
              </a:ext>
            </a:extLst>
          </p:cNvPr>
          <p:cNvGrpSpPr/>
          <p:nvPr/>
        </p:nvGrpSpPr>
        <p:grpSpPr>
          <a:xfrm>
            <a:off x="339211" y="4317818"/>
            <a:ext cx="2029342" cy="311035"/>
            <a:chOff x="3124" y="1221835"/>
            <a:chExt cx="2029342" cy="311035"/>
          </a:xfrm>
        </p:grpSpPr>
        <p:sp>
          <p:nvSpPr>
            <p:cNvPr id="37" name="Rectangle: Rounded Corners 36">
              <a:extLst>
                <a:ext uri="{FF2B5EF4-FFF2-40B4-BE49-F238E27FC236}">
                  <a16:creationId xmlns:a16="http://schemas.microsoft.com/office/drawing/2014/main" id="{134AC777-BC7D-4195-AA4D-965FCFABC89F}"/>
                </a:ext>
              </a:extLst>
            </p:cNvPr>
            <p:cNvSpPr/>
            <p:nvPr/>
          </p:nvSpPr>
          <p:spPr>
            <a:xfrm>
              <a:off x="3124" y="1221835"/>
              <a:ext cx="2029342" cy="311035"/>
            </a:xfrm>
            <a:prstGeom prst="roundRect">
              <a:avLst>
                <a:gd name="adj" fmla="val 10000"/>
              </a:avLst>
            </a:prstGeom>
            <a:solidFill>
              <a:srgbClr val="E7E7E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8" name="Rectangle: Rounded Corners 4">
              <a:extLst>
                <a:ext uri="{FF2B5EF4-FFF2-40B4-BE49-F238E27FC236}">
                  <a16:creationId xmlns:a16="http://schemas.microsoft.com/office/drawing/2014/main" id="{CD685371-C8C4-4DDD-9D8A-5D38F74CB14C}"/>
                </a:ext>
              </a:extLst>
            </p:cNvPr>
            <p:cNvSpPr txBox="1"/>
            <p:nvPr/>
          </p:nvSpPr>
          <p:spPr>
            <a:xfrm>
              <a:off x="12234" y="1230945"/>
              <a:ext cx="2011122" cy="29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 wise GST Liability</a:t>
              </a:r>
            </a:p>
          </p:txBody>
        </p:sp>
      </p:grpSp>
      <p:grpSp>
        <p:nvGrpSpPr>
          <p:cNvPr id="28" name="Group 27">
            <a:extLst>
              <a:ext uri="{FF2B5EF4-FFF2-40B4-BE49-F238E27FC236}">
                <a16:creationId xmlns:a16="http://schemas.microsoft.com/office/drawing/2014/main" id="{D4598C73-20C9-4866-BC86-CEC893DBD3D8}"/>
              </a:ext>
            </a:extLst>
          </p:cNvPr>
          <p:cNvGrpSpPr/>
          <p:nvPr/>
        </p:nvGrpSpPr>
        <p:grpSpPr>
          <a:xfrm>
            <a:off x="2444676" y="4317818"/>
            <a:ext cx="2029342" cy="311035"/>
            <a:chOff x="2117699" y="1221835"/>
            <a:chExt cx="2029342" cy="311035"/>
          </a:xfrm>
        </p:grpSpPr>
        <p:sp>
          <p:nvSpPr>
            <p:cNvPr id="35" name="Rectangle: Rounded Corners 34">
              <a:extLst>
                <a:ext uri="{FF2B5EF4-FFF2-40B4-BE49-F238E27FC236}">
                  <a16:creationId xmlns:a16="http://schemas.microsoft.com/office/drawing/2014/main" id="{D49587E0-DBDF-437D-852B-602EA166B04E}"/>
                </a:ext>
              </a:extLst>
            </p:cNvPr>
            <p:cNvSpPr/>
            <p:nvPr/>
          </p:nvSpPr>
          <p:spPr>
            <a:xfrm>
              <a:off x="2117699" y="1221835"/>
              <a:ext cx="2029342" cy="311035"/>
            </a:xfrm>
            <a:prstGeom prst="roundRect">
              <a:avLst>
                <a:gd name="adj" fmla="val 10000"/>
              </a:avLst>
            </a:prstGeom>
            <a:solidFill>
              <a:srgbClr val="E7E7E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6" name="Rectangle: Rounded Corners 6">
              <a:extLst>
                <a:ext uri="{FF2B5EF4-FFF2-40B4-BE49-F238E27FC236}">
                  <a16:creationId xmlns:a16="http://schemas.microsoft.com/office/drawing/2014/main" id="{BDA0D87E-1202-4508-B525-B76E3CCB45B7}"/>
                </a:ext>
              </a:extLst>
            </p:cNvPr>
            <p:cNvSpPr txBox="1"/>
            <p:nvPr/>
          </p:nvSpPr>
          <p:spPr>
            <a:xfrm>
              <a:off x="2126809" y="1230945"/>
              <a:ext cx="2011122" cy="29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 wise Input tax Credit Ledger</a:t>
              </a:r>
            </a:p>
          </p:txBody>
        </p:sp>
      </p:grpSp>
      <p:grpSp>
        <p:nvGrpSpPr>
          <p:cNvPr id="29" name="Group 28">
            <a:extLst>
              <a:ext uri="{FF2B5EF4-FFF2-40B4-BE49-F238E27FC236}">
                <a16:creationId xmlns:a16="http://schemas.microsoft.com/office/drawing/2014/main" id="{FFA5F7E9-8BB5-4B6F-974B-C408EAD99312}"/>
              </a:ext>
            </a:extLst>
          </p:cNvPr>
          <p:cNvGrpSpPr/>
          <p:nvPr/>
        </p:nvGrpSpPr>
        <p:grpSpPr>
          <a:xfrm>
            <a:off x="4586236" y="4295805"/>
            <a:ext cx="2091858" cy="337781"/>
            <a:chOff x="4259259" y="946371"/>
            <a:chExt cx="2091858" cy="337781"/>
          </a:xfrm>
        </p:grpSpPr>
        <p:sp>
          <p:nvSpPr>
            <p:cNvPr id="33" name="Rectangle: Rounded Corners 32">
              <a:extLst>
                <a:ext uri="{FF2B5EF4-FFF2-40B4-BE49-F238E27FC236}">
                  <a16:creationId xmlns:a16="http://schemas.microsoft.com/office/drawing/2014/main" id="{66673F69-9098-4D16-8CF2-C56891D32C67}"/>
                </a:ext>
              </a:extLst>
            </p:cNvPr>
            <p:cNvSpPr/>
            <p:nvPr/>
          </p:nvSpPr>
          <p:spPr>
            <a:xfrm>
              <a:off x="4259259" y="969610"/>
              <a:ext cx="2029342" cy="311035"/>
            </a:xfrm>
            <a:prstGeom prst="roundRect">
              <a:avLst>
                <a:gd name="adj" fmla="val 10000"/>
              </a:avLst>
            </a:prstGeom>
            <a:solidFill>
              <a:srgbClr val="E7E7E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4" name="Rectangle: Rounded Corners 8">
              <a:extLst>
                <a:ext uri="{FF2B5EF4-FFF2-40B4-BE49-F238E27FC236}">
                  <a16:creationId xmlns:a16="http://schemas.microsoft.com/office/drawing/2014/main" id="{8E527578-376B-4095-A570-EDA8E1616D00}"/>
                </a:ext>
              </a:extLst>
            </p:cNvPr>
            <p:cNvSpPr txBox="1"/>
            <p:nvPr/>
          </p:nvSpPr>
          <p:spPr>
            <a:xfrm>
              <a:off x="4312665" y="946371"/>
              <a:ext cx="2038452" cy="3377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 GSTR-1</a:t>
              </a:r>
            </a:p>
          </p:txBody>
        </p:sp>
      </p:grpSp>
      <p:grpSp>
        <p:nvGrpSpPr>
          <p:cNvPr id="30" name="Group 29">
            <a:extLst>
              <a:ext uri="{FF2B5EF4-FFF2-40B4-BE49-F238E27FC236}">
                <a16:creationId xmlns:a16="http://schemas.microsoft.com/office/drawing/2014/main" id="{79C9230C-168A-4922-B8D1-4CD3D1718119}"/>
              </a:ext>
            </a:extLst>
          </p:cNvPr>
          <p:cNvGrpSpPr/>
          <p:nvPr/>
        </p:nvGrpSpPr>
        <p:grpSpPr>
          <a:xfrm>
            <a:off x="6734613" y="4340405"/>
            <a:ext cx="2035227" cy="315172"/>
            <a:chOff x="6407636" y="990971"/>
            <a:chExt cx="2035227" cy="315172"/>
          </a:xfrm>
        </p:grpSpPr>
        <p:sp>
          <p:nvSpPr>
            <p:cNvPr id="31" name="Rectangle: Rounded Corners 30">
              <a:extLst>
                <a:ext uri="{FF2B5EF4-FFF2-40B4-BE49-F238E27FC236}">
                  <a16:creationId xmlns:a16="http://schemas.microsoft.com/office/drawing/2014/main" id="{5434737B-3DB0-4912-B952-AD062A6E5C2F}"/>
                </a:ext>
              </a:extLst>
            </p:cNvPr>
            <p:cNvSpPr/>
            <p:nvPr/>
          </p:nvSpPr>
          <p:spPr>
            <a:xfrm>
              <a:off x="6407636" y="995108"/>
              <a:ext cx="2029342" cy="311035"/>
            </a:xfrm>
            <a:prstGeom prst="roundRect">
              <a:avLst>
                <a:gd name="adj" fmla="val 10000"/>
              </a:avLst>
            </a:prstGeom>
            <a:solidFill>
              <a:srgbClr val="E7E7E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2" name="Rectangle: Rounded Corners 10">
              <a:extLst>
                <a:ext uri="{FF2B5EF4-FFF2-40B4-BE49-F238E27FC236}">
                  <a16:creationId xmlns:a16="http://schemas.microsoft.com/office/drawing/2014/main" id="{A7529FB5-22C1-4A02-B365-E146E823475F}"/>
                </a:ext>
              </a:extLst>
            </p:cNvPr>
            <p:cNvSpPr txBox="1"/>
            <p:nvPr/>
          </p:nvSpPr>
          <p:spPr>
            <a:xfrm>
              <a:off x="6431741" y="990971"/>
              <a:ext cx="2011122" cy="29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 wise Credit Ledger</a:t>
              </a:r>
            </a:p>
          </p:txBody>
        </p:sp>
      </p:grpSp>
      <p:grpSp>
        <p:nvGrpSpPr>
          <p:cNvPr id="39" name="Group 38">
            <a:extLst>
              <a:ext uri="{FF2B5EF4-FFF2-40B4-BE49-F238E27FC236}">
                <a16:creationId xmlns:a16="http://schemas.microsoft.com/office/drawing/2014/main" id="{3E309AAC-29A7-402C-B923-674ADDBCD986}"/>
              </a:ext>
            </a:extLst>
          </p:cNvPr>
          <p:cNvGrpSpPr/>
          <p:nvPr/>
        </p:nvGrpSpPr>
        <p:grpSpPr>
          <a:xfrm>
            <a:off x="330101" y="4763772"/>
            <a:ext cx="2029342" cy="311035"/>
            <a:chOff x="3124" y="1221835"/>
            <a:chExt cx="2029342" cy="311035"/>
          </a:xfrm>
        </p:grpSpPr>
        <p:sp>
          <p:nvSpPr>
            <p:cNvPr id="40" name="Rectangle: Rounded Corners 39">
              <a:extLst>
                <a:ext uri="{FF2B5EF4-FFF2-40B4-BE49-F238E27FC236}">
                  <a16:creationId xmlns:a16="http://schemas.microsoft.com/office/drawing/2014/main" id="{BB8B8934-06A5-496F-B899-4A29668CEC58}"/>
                </a:ext>
              </a:extLst>
            </p:cNvPr>
            <p:cNvSpPr/>
            <p:nvPr/>
          </p:nvSpPr>
          <p:spPr>
            <a:xfrm>
              <a:off x="3124" y="1221835"/>
              <a:ext cx="2029342" cy="311035"/>
            </a:xfrm>
            <a:prstGeom prst="roundRect">
              <a:avLst>
                <a:gd name="adj" fmla="val 10000"/>
              </a:avLst>
            </a:prstGeom>
            <a:solidFill>
              <a:srgbClr val="E7E7E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1" name="Rectangle: Rounded Corners 4">
              <a:extLst>
                <a:ext uri="{FF2B5EF4-FFF2-40B4-BE49-F238E27FC236}">
                  <a16:creationId xmlns:a16="http://schemas.microsoft.com/office/drawing/2014/main" id="{1C774156-B0B1-4FCB-BFDF-7DB42C225B80}"/>
                </a:ext>
              </a:extLst>
            </p:cNvPr>
            <p:cNvSpPr txBox="1"/>
            <p:nvPr/>
          </p:nvSpPr>
          <p:spPr>
            <a:xfrm>
              <a:off x="12234" y="1230945"/>
              <a:ext cx="2011122" cy="29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 wise Input tax Credit</a:t>
              </a:r>
            </a:p>
          </p:txBody>
        </p:sp>
      </p:grpSp>
      <p:grpSp>
        <p:nvGrpSpPr>
          <p:cNvPr id="42" name="Group 41">
            <a:extLst>
              <a:ext uri="{FF2B5EF4-FFF2-40B4-BE49-F238E27FC236}">
                <a16:creationId xmlns:a16="http://schemas.microsoft.com/office/drawing/2014/main" id="{2BB68C50-4A73-4813-A580-15C76F6F1FA5}"/>
              </a:ext>
            </a:extLst>
          </p:cNvPr>
          <p:cNvGrpSpPr/>
          <p:nvPr/>
        </p:nvGrpSpPr>
        <p:grpSpPr>
          <a:xfrm>
            <a:off x="2453786" y="4772639"/>
            <a:ext cx="2029342" cy="311035"/>
            <a:chOff x="3124" y="1221835"/>
            <a:chExt cx="2029342" cy="311035"/>
          </a:xfrm>
        </p:grpSpPr>
        <p:sp>
          <p:nvSpPr>
            <p:cNvPr id="43" name="Rectangle: Rounded Corners 42">
              <a:extLst>
                <a:ext uri="{FF2B5EF4-FFF2-40B4-BE49-F238E27FC236}">
                  <a16:creationId xmlns:a16="http://schemas.microsoft.com/office/drawing/2014/main" id="{5220E6C5-12A1-402D-8512-61E9FA4E8214}"/>
                </a:ext>
              </a:extLst>
            </p:cNvPr>
            <p:cNvSpPr/>
            <p:nvPr/>
          </p:nvSpPr>
          <p:spPr>
            <a:xfrm>
              <a:off x="3124" y="1221835"/>
              <a:ext cx="2029342" cy="311035"/>
            </a:xfrm>
            <a:prstGeom prst="roundRect">
              <a:avLst>
                <a:gd name="adj" fmla="val 10000"/>
              </a:avLst>
            </a:prstGeom>
            <a:solidFill>
              <a:srgbClr val="E7E7E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4" name="Rectangle: Rounded Corners 4">
              <a:extLst>
                <a:ext uri="{FF2B5EF4-FFF2-40B4-BE49-F238E27FC236}">
                  <a16:creationId xmlns:a16="http://schemas.microsoft.com/office/drawing/2014/main" id="{98E0C69C-B98D-4F90-A666-AAB56D3BFB10}"/>
                </a:ext>
              </a:extLst>
            </p:cNvPr>
            <p:cNvSpPr txBox="1"/>
            <p:nvPr/>
          </p:nvSpPr>
          <p:spPr>
            <a:xfrm>
              <a:off x="12234" y="1230945"/>
              <a:ext cx="2011122" cy="29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 wise accounts receivables</a:t>
              </a:r>
            </a:p>
          </p:txBody>
        </p:sp>
      </p:grpSp>
      <p:grpSp>
        <p:nvGrpSpPr>
          <p:cNvPr id="45" name="Group 44">
            <a:extLst>
              <a:ext uri="{FF2B5EF4-FFF2-40B4-BE49-F238E27FC236}">
                <a16:creationId xmlns:a16="http://schemas.microsoft.com/office/drawing/2014/main" id="{8D3D8B0F-FD8E-404F-8ADE-5632C16F0928}"/>
              </a:ext>
            </a:extLst>
          </p:cNvPr>
          <p:cNvGrpSpPr/>
          <p:nvPr/>
        </p:nvGrpSpPr>
        <p:grpSpPr>
          <a:xfrm>
            <a:off x="4635373" y="4756554"/>
            <a:ext cx="2029342" cy="311035"/>
            <a:chOff x="3124" y="1221835"/>
            <a:chExt cx="2029342" cy="311035"/>
          </a:xfrm>
        </p:grpSpPr>
        <p:sp>
          <p:nvSpPr>
            <p:cNvPr id="46" name="Rectangle: Rounded Corners 45">
              <a:extLst>
                <a:ext uri="{FF2B5EF4-FFF2-40B4-BE49-F238E27FC236}">
                  <a16:creationId xmlns:a16="http://schemas.microsoft.com/office/drawing/2014/main" id="{523570A3-4F65-4857-90D6-90217E69136C}"/>
                </a:ext>
              </a:extLst>
            </p:cNvPr>
            <p:cNvSpPr/>
            <p:nvPr/>
          </p:nvSpPr>
          <p:spPr>
            <a:xfrm>
              <a:off x="3124" y="1221835"/>
              <a:ext cx="2029342" cy="311035"/>
            </a:xfrm>
            <a:prstGeom prst="roundRect">
              <a:avLst>
                <a:gd name="adj" fmla="val 10000"/>
              </a:avLst>
            </a:prstGeom>
            <a:solidFill>
              <a:srgbClr val="E7E7E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7" name="Rectangle: Rounded Corners 4">
              <a:extLst>
                <a:ext uri="{FF2B5EF4-FFF2-40B4-BE49-F238E27FC236}">
                  <a16:creationId xmlns:a16="http://schemas.microsoft.com/office/drawing/2014/main" id="{26BD4293-98A4-47F5-8736-D91868871E41}"/>
                </a:ext>
              </a:extLst>
            </p:cNvPr>
            <p:cNvSpPr txBox="1"/>
            <p:nvPr/>
          </p:nvSpPr>
          <p:spPr>
            <a:xfrm>
              <a:off x="12234" y="1230945"/>
              <a:ext cx="2011122" cy="29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 GSTR 3B</a:t>
              </a:r>
            </a:p>
          </p:txBody>
        </p:sp>
      </p:grpSp>
      <p:grpSp>
        <p:nvGrpSpPr>
          <p:cNvPr id="48" name="Group 47">
            <a:extLst>
              <a:ext uri="{FF2B5EF4-FFF2-40B4-BE49-F238E27FC236}">
                <a16:creationId xmlns:a16="http://schemas.microsoft.com/office/drawing/2014/main" id="{3CBDF9A2-CEC2-4792-BA0A-707FE19D7708}"/>
              </a:ext>
            </a:extLst>
          </p:cNvPr>
          <p:cNvGrpSpPr/>
          <p:nvPr/>
        </p:nvGrpSpPr>
        <p:grpSpPr>
          <a:xfrm>
            <a:off x="6749948" y="4775469"/>
            <a:ext cx="2071084" cy="314923"/>
            <a:chOff x="-1145" y="1064681"/>
            <a:chExt cx="2071084" cy="314923"/>
          </a:xfrm>
        </p:grpSpPr>
        <p:sp>
          <p:nvSpPr>
            <p:cNvPr id="49" name="Rectangle: Rounded Corners 48">
              <a:extLst>
                <a:ext uri="{FF2B5EF4-FFF2-40B4-BE49-F238E27FC236}">
                  <a16:creationId xmlns:a16="http://schemas.microsoft.com/office/drawing/2014/main" id="{0D4D9917-6A0F-40FB-BF36-863809277FB8}"/>
                </a:ext>
              </a:extLst>
            </p:cNvPr>
            <p:cNvSpPr/>
            <p:nvPr/>
          </p:nvSpPr>
          <p:spPr>
            <a:xfrm>
              <a:off x="-1145" y="1064681"/>
              <a:ext cx="2029342" cy="311035"/>
            </a:xfrm>
            <a:prstGeom prst="roundRect">
              <a:avLst>
                <a:gd name="adj" fmla="val 10000"/>
              </a:avLst>
            </a:prstGeom>
            <a:solidFill>
              <a:srgbClr val="E7E7E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Rectangle: Rounded Corners 4">
              <a:extLst>
                <a:ext uri="{FF2B5EF4-FFF2-40B4-BE49-F238E27FC236}">
                  <a16:creationId xmlns:a16="http://schemas.microsoft.com/office/drawing/2014/main" id="{6936C690-00BC-4BD4-B706-1DA63FE9BFD1}"/>
                </a:ext>
              </a:extLst>
            </p:cNvPr>
            <p:cNvSpPr txBox="1"/>
            <p:nvPr/>
          </p:nvSpPr>
          <p:spPr>
            <a:xfrm>
              <a:off x="58817" y="1086789"/>
              <a:ext cx="2011122" cy="292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State Wise RCM Liability</a:t>
              </a:r>
            </a:p>
          </p:txBody>
        </p:sp>
      </p:grpSp>
      <p:grpSp>
        <p:nvGrpSpPr>
          <p:cNvPr id="54" name="Group 53">
            <a:extLst>
              <a:ext uri="{FF2B5EF4-FFF2-40B4-BE49-F238E27FC236}">
                <a16:creationId xmlns:a16="http://schemas.microsoft.com/office/drawing/2014/main" id="{27863E97-0BED-4F60-9755-6CA5B0D1DF21}"/>
              </a:ext>
            </a:extLst>
          </p:cNvPr>
          <p:cNvGrpSpPr/>
          <p:nvPr/>
        </p:nvGrpSpPr>
        <p:grpSpPr>
          <a:xfrm>
            <a:off x="302143" y="5485125"/>
            <a:ext cx="8461812" cy="359131"/>
            <a:chOff x="1368" y="1223110"/>
            <a:chExt cx="8461812" cy="359131"/>
          </a:xfrm>
        </p:grpSpPr>
        <p:sp>
          <p:nvSpPr>
            <p:cNvPr id="55" name="Rectangle: Rounded Corners 54">
              <a:extLst>
                <a:ext uri="{FF2B5EF4-FFF2-40B4-BE49-F238E27FC236}">
                  <a16:creationId xmlns:a16="http://schemas.microsoft.com/office/drawing/2014/main" id="{BC6C2CD4-BFB6-47BC-A349-FA6EB63791C4}"/>
                </a:ext>
              </a:extLst>
            </p:cNvPr>
            <p:cNvSpPr/>
            <p:nvPr/>
          </p:nvSpPr>
          <p:spPr>
            <a:xfrm>
              <a:off x="1368" y="1223957"/>
              <a:ext cx="8461812" cy="358284"/>
            </a:xfrm>
            <a:prstGeom prst="roundRect">
              <a:avLst>
                <a:gd name="adj" fmla="val 10000"/>
              </a:avLst>
            </a:prstGeom>
            <a:solidFill>
              <a:srgbClr val="98002E"/>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6" name="Rectangle: Rounded Corners 4">
              <a:extLst>
                <a:ext uri="{FF2B5EF4-FFF2-40B4-BE49-F238E27FC236}">
                  <a16:creationId xmlns:a16="http://schemas.microsoft.com/office/drawing/2014/main" id="{8FBB5A92-483C-41E9-8803-E7981847BD4D}"/>
                </a:ext>
              </a:extLst>
            </p:cNvPr>
            <p:cNvSpPr txBox="1"/>
            <p:nvPr/>
          </p:nvSpPr>
          <p:spPr>
            <a:xfrm>
              <a:off x="1368" y="1223110"/>
              <a:ext cx="8440824" cy="3372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STATE GSTIN RECONCILIATION REPORT</a:t>
              </a:r>
            </a:p>
          </p:txBody>
        </p:sp>
      </p:grpSp>
      <p:sp>
        <p:nvSpPr>
          <p:cNvPr id="57" name="Right Arrow 79">
            <a:extLst>
              <a:ext uri="{FF2B5EF4-FFF2-40B4-BE49-F238E27FC236}">
                <a16:creationId xmlns:a16="http://schemas.microsoft.com/office/drawing/2014/main" id="{D8768E58-8BFB-41ED-9B7A-E3F9E62CE4B8}"/>
              </a:ext>
            </a:extLst>
          </p:cNvPr>
          <p:cNvSpPr/>
          <p:nvPr/>
        </p:nvSpPr>
        <p:spPr bwMode="auto">
          <a:xfrm rot="5400000">
            <a:off x="1179598" y="5198249"/>
            <a:ext cx="244605" cy="177223"/>
          </a:xfrm>
          <a:prstGeom prst="rightArrow">
            <a:avLst/>
          </a:prstGeom>
          <a:solidFill>
            <a:schemeClr val="tx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58" name="Right Arrow 79">
            <a:extLst>
              <a:ext uri="{FF2B5EF4-FFF2-40B4-BE49-F238E27FC236}">
                <a16:creationId xmlns:a16="http://schemas.microsoft.com/office/drawing/2014/main" id="{EB02301B-392C-421C-809C-39E7470C0F93}"/>
              </a:ext>
            </a:extLst>
          </p:cNvPr>
          <p:cNvSpPr/>
          <p:nvPr/>
        </p:nvSpPr>
        <p:spPr bwMode="auto">
          <a:xfrm rot="5400000">
            <a:off x="3358784" y="5173477"/>
            <a:ext cx="244605" cy="177223"/>
          </a:xfrm>
          <a:prstGeom prst="rightArrow">
            <a:avLst/>
          </a:prstGeom>
          <a:solidFill>
            <a:schemeClr val="tx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59" name="Right Arrow 79">
            <a:extLst>
              <a:ext uri="{FF2B5EF4-FFF2-40B4-BE49-F238E27FC236}">
                <a16:creationId xmlns:a16="http://schemas.microsoft.com/office/drawing/2014/main" id="{8FCEFE36-DA8D-46C6-94D2-CB166C4A7A24}"/>
              </a:ext>
            </a:extLst>
          </p:cNvPr>
          <p:cNvSpPr/>
          <p:nvPr/>
        </p:nvSpPr>
        <p:spPr bwMode="auto">
          <a:xfrm rot="5400000">
            <a:off x="5449358" y="5196171"/>
            <a:ext cx="244605" cy="177223"/>
          </a:xfrm>
          <a:prstGeom prst="rightArrow">
            <a:avLst/>
          </a:prstGeom>
          <a:solidFill>
            <a:schemeClr val="tx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0" name="Right Arrow 79">
            <a:extLst>
              <a:ext uri="{FF2B5EF4-FFF2-40B4-BE49-F238E27FC236}">
                <a16:creationId xmlns:a16="http://schemas.microsoft.com/office/drawing/2014/main" id="{4A89D88B-FC0B-48BE-8FDA-17DFF06BD634}"/>
              </a:ext>
            </a:extLst>
          </p:cNvPr>
          <p:cNvSpPr/>
          <p:nvPr/>
        </p:nvSpPr>
        <p:spPr bwMode="auto">
          <a:xfrm rot="5400000">
            <a:off x="7684134" y="5196171"/>
            <a:ext cx="244605" cy="177223"/>
          </a:xfrm>
          <a:prstGeom prst="rightArrow">
            <a:avLst/>
          </a:prstGeom>
          <a:solidFill>
            <a:schemeClr val="tx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1" name="Freeform: Shape 60">
            <a:extLst>
              <a:ext uri="{FF2B5EF4-FFF2-40B4-BE49-F238E27FC236}">
                <a16:creationId xmlns:a16="http://schemas.microsoft.com/office/drawing/2014/main" id="{1637358E-9526-4A4E-BD45-81ACBBEF3752}"/>
              </a:ext>
            </a:extLst>
          </p:cNvPr>
          <p:cNvSpPr/>
          <p:nvPr/>
        </p:nvSpPr>
        <p:spPr>
          <a:xfrm>
            <a:off x="457200" y="5943779"/>
            <a:ext cx="5514798" cy="323338"/>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chemeClr val="bg1">
              <a:lumMod val="95000"/>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0" i="0" u="none" strike="noStrike" kern="0" cap="none" spc="0" normalizeH="0" baseline="0" noProof="0" dirty="0">
                <a:ln>
                  <a:noFill/>
                </a:ln>
                <a:solidFill>
                  <a:srgbClr val="404040"/>
                </a:solidFill>
                <a:effectLst/>
                <a:uLnTx/>
                <a:uFillTx/>
                <a:latin typeface="Trebuchet MS" panose="020B0603020202020204" pitchFamily="34" charset="0"/>
                <a:ea typeface="+mn-ea"/>
                <a:cs typeface="+mn-cs"/>
              </a:rPr>
              <a:t>Note : The Company shall provide appropriate reasons for any non-reconciliations</a:t>
            </a:r>
          </a:p>
        </p:txBody>
      </p:sp>
      <p:sp>
        <p:nvSpPr>
          <p:cNvPr id="51" name="object 42">
            <a:extLst>
              <a:ext uri="{FF2B5EF4-FFF2-40B4-BE49-F238E27FC236}">
                <a16:creationId xmlns:a16="http://schemas.microsoft.com/office/drawing/2014/main" id="{AD66B87D-26BF-4880-807D-F12CBAC73946}"/>
              </a:ext>
            </a:extLst>
          </p:cNvPr>
          <p:cNvSpPr txBox="1">
            <a:spLocks/>
          </p:cNvSpPr>
          <p:nvPr/>
        </p:nvSpPr>
        <p:spPr>
          <a:xfrm>
            <a:off x="857605" y="6483621"/>
            <a:ext cx="209195" cy="158377"/>
          </a:xfrm>
          <a:prstGeom prst="rect">
            <a:avLst/>
          </a:prstGeom>
        </p:spPr>
        <p:txBody>
          <a:bodyPr vert="horz" wrap="square" lIns="0" tIns="444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lang="en-US" sz="1000" b="0" i="0" u="none" strike="noStrike" kern="1200" cap="none" spc="-5" normalizeH="0" baseline="0" noProof="0" smtClean="0">
                <a:ln>
                  <a:noFill/>
                </a:ln>
                <a:solidFill>
                  <a:prstClr val="black"/>
                </a:solidFill>
                <a:effectLst/>
                <a:uLnTx/>
                <a:uFillTx/>
                <a:latin typeface="Trebuchet MS" panose="020B0603020202020204" pitchFamily="34" charset="0"/>
                <a:ea typeface="+mn-ea"/>
                <a:cs typeface="+mn-cs"/>
              </a:rPr>
              <a:pPr marL="25400" marR="0" lvl="0" indent="0" algn="l" defTabSz="914400" rtl="0" eaLnBrk="1" fontAlgn="auto" latinLnBrk="0" hangingPunct="1">
                <a:lnSpc>
                  <a:spcPct val="100000"/>
                </a:lnSpc>
                <a:spcBef>
                  <a:spcPts val="35"/>
                </a:spcBef>
                <a:spcAft>
                  <a:spcPts val="0"/>
                </a:spcAft>
                <a:buClrTx/>
                <a:buSzTx/>
                <a:buFontTx/>
                <a:buNone/>
                <a:tabLst/>
                <a:defRPr/>
              </a:pPr>
              <a:t>7</a:t>
            </a:fld>
            <a:endParaRPr kumimoji="0" lang="en-US" sz="1000" b="0" i="0" u="none" strike="noStrike" kern="1200" cap="none" spc="-5"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52" name="object 2"/>
          <p:cNvSpPr txBox="1">
            <a:spLocks/>
          </p:cNvSpPr>
          <p:nvPr/>
        </p:nvSpPr>
        <p:spPr>
          <a:xfrm>
            <a:off x="339210" y="650239"/>
            <a:ext cx="8285461" cy="857286"/>
          </a:xfrm>
          <a:prstGeom prst="rect">
            <a:avLst/>
          </a:prstGeom>
        </p:spPr>
        <p:txBody>
          <a:bodyPr vert="horz" wrap="square" lIns="0" tIns="13335" rIns="0" bIns="0" rtlCol="0">
            <a:spAutoFit/>
          </a:bodyPr>
          <a:lstStyle>
            <a:lvl1pPr>
              <a:defRPr sz="2600" b="1" i="0">
                <a:solidFill>
                  <a:srgbClr val="EC1A3A"/>
                </a:solidFill>
                <a:latin typeface="Trebuchet MS"/>
                <a:ea typeface="+mj-ea"/>
                <a:cs typeface="Trebuchet MS"/>
              </a:defRPr>
            </a:lvl1p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1" i="0" u="none" strike="noStrike" kern="1200" cap="none" spc="0" normalizeH="0" baseline="0" noProof="0" dirty="0">
                <a:ln>
                  <a:noFill/>
                </a:ln>
                <a:solidFill>
                  <a:srgbClr val="EC1A3A"/>
                </a:solidFill>
                <a:effectLst/>
                <a:uLnTx/>
                <a:uFillTx/>
                <a:latin typeface="Trebuchet MS" panose="020B0603020202020204" pitchFamily="34" charset="0"/>
                <a:ea typeface="+mj-ea"/>
              </a:rPr>
              <a:t>APPROACH TO GST ANNUAL RETURN</a:t>
            </a: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IN" sz="1800" b="1" i="0" u="none" strike="noStrike" kern="1200" cap="none" spc="-65" normalizeH="0" baseline="0" noProof="0" dirty="0">
                <a:ln>
                  <a:noFill/>
                </a:ln>
                <a:solidFill>
                  <a:srgbClr val="EC1A3A"/>
                </a:solidFill>
                <a:effectLst/>
                <a:uLnTx/>
                <a:uFillTx/>
                <a:latin typeface="Trebuchet MS"/>
                <a:ea typeface="+mj-ea"/>
              </a:rPr>
              <a:t>BALANCES AS PER BOOKS AND GST RETURNS</a:t>
            </a:r>
            <a:br>
              <a:rPr kumimoji="0" lang="en-IN" sz="1800" b="1" i="0" u="none" strike="noStrike" kern="1200" cap="none" spc="0" normalizeH="0" baseline="0" noProof="0" dirty="0">
                <a:ln>
                  <a:noFill/>
                </a:ln>
                <a:solidFill>
                  <a:srgbClr val="EC1A3A"/>
                </a:solidFill>
                <a:effectLst/>
                <a:uLnTx/>
                <a:uFillTx/>
                <a:latin typeface="Trebuchet MS" panose="020B0603020202020204" pitchFamily="34" charset="0"/>
                <a:ea typeface="+mj-ea"/>
              </a:rPr>
            </a:br>
            <a:endParaRPr kumimoji="0" lang="en-US" sz="1000" b="1" i="0" u="none" strike="noStrike" kern="0" cap="none" spc="0" normalizeH="0" baseline="0" noProof="0" dirty="0">
              <a:ln>
                <a:noFill/>
              </a:ln>
              <a:solidFill>
                <a:srgbClr val="404040"/>
              </a:solidFill>
              <a:effectLst/>
              <a:uLnTx/>
              <a:uFillTx/>
              <a:latin typeface="Trebuchet MS" panose="020B0603020202020204" pitchFamily="34" charset="0"/>
              <a:ea typeface="+mj-ea"/>
              <a:cs typeface="+mn-cs"/>
            </a:endParaRPr>
          </a:p>
        </p:txBody>
      </p:sp>
    </p:spTree>
    <p:extLst>
      <p:ext uri="{BB962C8B-B14F-4D97-AF65-F5344CB8AC3E}">
        <p14:creationId xmlns:p14="http://schemas.microsoft.com/office/powerpoint/2010/main" val="54938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3B73E1-20A5-4885-AF33-08641CEA86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21" b="12029"/>
          <a:stretch/>
        </p:blipFill>
        <p:spPr>
          <a:xfrm>
            <a:off x="6304151" y="904489"/>
            <a:ext cx="2839849" cy="3390121"/>
          </a:xfrm>
          <a:prstGeom prst="rect">
            <a:avLst/>
          </a:prstGeom>
        </p:spPr>
      </p:pic>
      <p:sp>
        <p:nvSpPr>
          <p:cNvPr id="11" name="Freeform: Shape 10">
            <a:extLst>
              <a:ext uri="{FF2B5EF4-FFF2-40B4-BE49-F238E27FC236}">
                <a16:creationId xmlns:a16="http://schemas.microsoft.com/office/drawing/2014/main" id="{A6E69821-6AA8-4035-8028-669EA62AA1E4}"/>
              </a:ext>
            </a:extLst>
          </p:cNvPr>
          <p:cNvSpPr/>
          <p:nvPr/>
        </p:nvSpPr>
        <p:spPr>
          <a:xfrm>
            <a:off x="323851" y="1676400"/>
            <a:ext cx="3478128" cy="44861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rgbClr val="98002E">
              <a:alpha val="90000"/>
            </a:srgb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1) Review of outward supply contracts</a:t>
            </a:r>
          </a:p>
        </p:txBody>
      </p:sp>
      <p:sp>
        <p:nvSpPr>
          <p:cNvPr id="14" name="Freeform: Shape 13">
            <a:extLst>
              <a:ext uri="{FF2B5EF4-FFF2-40B4-BE49-F238E27FC236}">
                <a16:creationId xmlns:a16="http://schemas.microsoft.com/office/drawing/2014/main" id="{27F6C2B6-2471-425E-8CDF-9CCE154B3C9B}"/>
              </a:ext>
            </a:extLst>
          </p:cNvPr>
          <p:cNvSpPr/>
          <p:nvPr/>
        </p:nvSpPr>
        <p:spPr>
          <a:xfrm>
            <a:off x="1183509" y="2150933"/>
            <a:ext cx="3478128" cy="44861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rgbClr val="98002E">
              <a:alpha val="90000"/>
            </a:srgb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2) Review of Time of Supply</a:t>
            </a:r>
          </a:p>
        </p:txBody>
      </p:sp>
      <p:sp>
        <p:nvSpPr>
          <p:cNvPr id="15" name="Freeform: Shape 14">
            <a:extLst>
              <a:ext uri="{FF2B5EF4-FFF2-40B4-BE49-F238E27FC236}">
                <a16:creationId xmlns:a16="http://schemas.microsoft.com/office/drawing/2014/main" id="{C8BE119B-6AC8-4E5E-97BB-BF5CC058C286}"/>
              </a:ext>
            </a:extLst>
          </p:cNvPr>
          <p:cNvSpPr/>
          <p:nvPr/>
        </p:nvSpPr>
        <p:spPr>
          <a:xfrm>
            <a:off x="1848186" y="2631020"/>
            <a:ext cx="3478128" cy="44861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rgbClr val="98002E">
              <a:alpha val="90000"/>
            </a:srgb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3) Review of Place of Supply</a:t>
            </a:r>
          </a:p>
        </p:txBody>
      </p:sp>
      <p:sp>
        <p:nvSpPr>
          <p:cNvPr id="16" name="Freeform: Shape 15">
            <a:extLst>
              <a:ext uri="{FF2B5EF4-FFF2-40B4-BE49-F238E27FC236}">
                <a16:creationId xmlns:a16="http://schemas.microsoft.com/office/drawing/2014/main" id="{0488CA32-B260-4269-83EF-9B8A41384ECA}"/>
              </a:ext>
            </a:extLst>
          </p:cNvPr>
          <p:cNvSpPr/>
          <p:nvPr/>
        </p:nvSpPr>
        <p:spPr>
          <a:xfrm>
            <a:off x="2514600" y="3149391"/>
            <a:ext cx="3478128" cy="44861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rgbClr val="98002E">
              <a:alpha val="90000"/>
            </a:srgb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4) Review of Tax rate applicable on output supply</a:t>
            </a:r>
          </a:p>
        </p:txBody>
      </p:sp>
      <p:sp>
        <p:nvSpPr>
          <p:cNvPr id="18" name="Freeform: Shape 17">
            <a:extLst>
              <a:ext uri="{FF2B5EF4-FFF2-40B4-BE49-F238E27FC236}">
                <a16:creationId xmlns:a16="http://schemas.microsoft.com/office/drawing/2014/main" id="{0403A938-8574-40B4-808D-0EA62CDC7DB5}"/>
              </a:ext>
            </a:extLst>
          </p:cNvPr>
          <p:cNvSpPr/>
          <p:nvPr/>
        </p:nvSpPr>
        <p:spPr>
          <a:xfrm>
            <a:off x="3723899" y="4201499"/>
            <a:ext cx="3478128" cy="44861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rgbClr val="98002E">
              <a:alpha val="90000"/>
            </a:srgb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6) Review of ITC eligibility</a:t>
            </a:r>
          </a:p>
        </p:txBody>
      </p:sp>
      <p:sp>
        <p:nvSpPr>
          <p:cNvPr id="19" name="Freeform: Shape 18">
            <a:extLst>
              <a:ext uri="{FF2B5EF4-FFF2-40B4-BE49-F238E27FC236}">
                <a16:creationId xmlns:a16="http://schemas.microsoft.com/office/drawing/2014/main" id="{0434022D-617C-402A-8F12-B8995C7DF803}"/>
              </a:ext>
            </a:extLst>
          </p:cNvPr>
          <p:cNvSpPr/>
          <p:nvPr/>
        </p:nvSpPr>
        <p:spPr>
          <a:xfrm>
            <a:off x="4918533" y="5249440"/>
            <a:ext cx="3571335" cy="44861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rgbClr val="98002E">
              <a:alpha val="90000"/>
            </a:srgb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8) Review of GST Liability under RCM</a:t>
            </a:r>
          </a:p>
        </p:txBody>
      </p:sp>
      <p:sp>
        <p:nvSpPr>
          <p:cNvPr id="21" name="Freeform: Shape 20">
            <a:extLst>
              <a:ext uri="{FF2B5EF4-FFF2-40B4-BE49-F238E27FC236}">
                <a16:creationId xmlns:a16="http://schemas.microsoft.com/office/drawing/2014/main" id="{E2131DE7-5FB5-4904-A54F-F0C737A5A985}"/>
              </a:ext>
            </a:extLst>
          </p:cNvPr>
          <p:cNvSpPr/>
          <p:nvPr/>
        </p:nvSpPr>
        <p:spPr>
          <a:xfrm>
            <a:off x="4475023" y="4693750"/>
            <a:ext cx="3478128" cy="44861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rgbClr val="98002E">
              <a:alpha val="90000"/>
            </a:srgb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7) Review of GST compliance status</a:t>
            </a:r>
          </a:p>
        </p:txBody>
      </p:sp>
      <p:sp>
        <p:nvSpPr>
          <p:cNvPr id="22" name="Freeform: Shape 21">
            <a:extLst>
              <a:ext uri="{FF2B5EF4-FFF2-40B4-BE49-F238E27FC236}">
                <a16:creationId xmlns:a16="http://schemas.microsoft.com/office/drawing/2014/main" id="{2710EB53-A9FD-4062-8B5D-9F9D24C329F2}"/>
              </a:ext>
            </a:extLst>
          </p:cNvPr>
          <p:cNvSpPr/>
          <p:nvPr/>
        </p:nvSpPr>
        <p:spPr>
          <a:xfrm>
            <a:off x="3124200" y="3675445"/>
            <a:ext cx="3478128" cy="448617"/>
          </a:xfrm>
          <a:custGeom>
            <a:avLst/>
            <a:gdLst>
              <a:gd name="connsiteX0" fmla="*/ 0 w 2876193"/>
              <a:gd name="connsiteY0" fmla="*/ 71905 h 719048"/>
              <a:gd name="connsiteX1" fmla="*/ 71905 w 2876193"/>
              <a:gd name="connsiteY1" fmla="*/ 0 h 719048"/>
              <a:gd name="connsiteX2" fmla="*/ 2804288 w 2876193"/>
              <a:gd name="connsiteY2" fmla="*/ 0 h 719048"/>
              <a:gd name="connsiteX3" fmla="*/ 2876193 w 2876193"/>
              <a:gd name="connsiteY3" fmla="*/ 71905 h 719048"/>
              <a:gd name="connsiteX4" fmla="*/ 2876193 w 2876193"/>
              <a:gd name="connsiteY4" fmla="*/ 647143 h 719048"/>
              <a:gd name="connsiteX5" fmla="*/ 2804288 w 2876193"/>
              <a:gd name="connsiteY5" fmla="*/ 719048 h 719048"/>
              <a:gd name="connsiteX6" fmla="*/ 71905 w 2876193"/>
              <a:gd name="connsiteY6" fmla="*/ 719048 h 719048"/>
              <a:gd name="connsiteX7" fmla="*/ 0 w 2876193"/>
              <a:gd name="connsiteY7" fmla="*/ 647143 h 719048"/>
              <a:gd name="connsiteX8" fmla="*/ 0 w 2876193"/>
              <a:gd name="connsiteY8" fmla="*/ 71905 h 71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93" h="719048">
                <a:moveTo>
                  <a:pt x="0" y="71905"/>
                </a:moveTo>
                <a:cubicBezTo>
                  <a:pt x="0" y="32193"/>
                  <a:pt x="32193" y="0"/>
                  <a:pt x="71905" y="0"/>
                </a:cubicBezTo>
                <a:lnTo>
                  <a:pt x="2804288" y="0"/>
                </a:lnTo>
                <a:cubicBezTo>
                  <a:pt x="2844000" y="0"/>
                  <a:pt x="2876193" y="32193"/>
                  <a:pt x="2876193" y="71905"/>
                </a:cubicBezTo>
                <a:lnTo>
                  <a:pt x="2876193" y="647143"/>
                </a:lnTo>
                <a:cubicBezTo>
                  <a:pt x="2876193" y="686855"/>
                  <a:pt x="2844000" y="719048"/>
                  <a:pt x="2804288" y="719048"/>
                </a:cubicBezTo>
                <a:lnTo>
                  <a:pt x="71905" y="719048"/>
                </a:lnTo>
                <a:cubicBezTo>
                  <a:pt x="32193" y="719048"/>
                  <a:pt x="0" y="686855"/>
                  <a:pt x="0" y="647143"/>
                </a:cubicBezTo>
                <a:lnTo>
                  <a:pt x="0" y="71905"/>
                </a:lnTo>
                <a:close/>
              </a:path>
            </a:pathLst>
          </a:custGeom>
          <a:solidFill>
            <a:srgbClr val="98002E">
              <a:alpha val="90000"/>
            </a:srgb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00" tIns="36300" rIns="36300" bIns="3630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N" sz="1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5) Review of Valuation adopted</a:t>
            </a:r>
          </a:p>
        </p:txBody>
      </p:sp>
      <p:sp>
        <p:nvSpPr>
          <p:cNvPr id="17" name="object 42">
            <a:extLst>
              <a:ext uri="{FF2B5EF4-FFF2-40B4-BE49-F238E27FC236}">
                <a16:creationId xmlns:a16="http://schemas.microsoft.com/office/drawing/2014/main" id="{7913D3A6-A452-4272-A127-ECFC809C42BC}"/>
              </a:ext>
            </a:extLst>
          </p:cNvPr>
          <p:cNvSpPr txBox="1">
            <a:spLocks/>
          </p:cNvSpPr>
          <p:nvPr/>
        </p:nvSpPr>
        <p:spPr>
          <a:xfrm>
            <a:off x="857605" y="6623423"/>
            <a:ext cx="402257" cy="158377"/>
          </a:xfrm>
          <a:prstGeom prst="rect">
            <a:avLst/>
          </a:prstGeom>
        </p:spPr>
        <p:txBody>
          <a:bodyPr vert="horz" wrap="square" lIns="0" tIns="444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lang="en-US" sz="1000" b="0" i="0" u="none" strike="noStrike" kern="1200" cap="none" spc="-5" normalizeH="0" baseline="0" noProof="0" smtClean="0">
                <a:ln>
                  <a:noFill/>
                </a:ln>
                <a:solidFill>
                  <a:prstClr val="black"/>
                </a:solidFill>
                <a:effectLst/>
                <a:uLnTx/>
                <a:uFillTx/>
                <a:latin typeface="Trebuchet MS" panose="020B0603020202020204" pitchFamily="34" charset="0"/>
                <a:ea typeface="+mn-ea"/>
                <a:cs typeface="+mn-cs"/>
              </a:rPr>
              <a:pPr marL="25400" marR="0" lvl="0" indent="0" algn="l" defTabSz="914400" rtl="0" eaLnBrk="1" fontAlgn="auto" latinLnBrk="0" hangingPunct="1">
                <a:lnSpc>
                  <a:spcPct val="100000"/>
                </a:lnSpc>
                <a:spcBef>
                  <a:spcPts val="35"/>
                </a:spcBef>
                <a:spcAft>
                  <a:spcPts val="0"/>
                </a:spcAft>
                <a:buClrTx/>
                <a:buSzTx/>
                <a:buFontTx/>
                <a:buNone/>
                <a:tabLst/>
                <a:defRPr/>
              </a:pPr>
              <a:t>8</a:t>
            </a:fld>
            <a:endParaRPr kumimoji="0" lang="en-US" sz="1000" b="0" i="0" u="none" strike="noStrike" kern="1200" cap="none" spc="-5"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20" name="object 2"/>
          <p:cNvSpPr txBox="1">
            <a:spLocks/>
          </p:cNvSpPr>
          <p:nvPr/>
        </p:nvSpPr>
        <p:spPr>
          <a:xfrm>
            <a:off x="325374" y="650239"/>
            <a:ext cx="8299298" cy="703398"/>
          </a:xfrm>
          <a:prstGeom prst="rect">
            <a:avLst/>
          </a:prstGeom>
        </p:spPr>
        <p:txBody>
          <a:bodyPr vert="horz" wrap="square" lIns="0" tIns="13335" rIns="0" bIns="0" rtlCol="0">
            <a:spAutoFit/>
          </a:bodyPr>
          <a:lstStyle>
            <a:lvl1pPr>
              <a:defRPr sz="2600" b="1" i="0">
                <a:solidFill>
                  <a:srgbClr val="EC1A3A"/>
                </a:solidFill>
                <a:latin typeface="Trebuchet MS"/>
                <a:ea typeface="+mj-ea"/>
                <a:cs typeface="Trebuchet MS"/>
              </a:defRPr>
            </a:lvl1p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1" i="0" u="none" strike="noStrike" kern="1200" cap="none" spc="0" normalizeH="0" baseline="0" noProof="0" dirty="0">
                <a:ln>
                  <a:noFill/>
                </a:ln>
                <a:solidFill>
                  <a:srgbClr val="EC1A3A"/>
                </a:solidFill>
                <a:effectLst/>
                <a:uLnTx/>
                <a:uFillTx/>
                <a:latin typeface="Trebuchet MS" panose="020B0603020202020204" pitchFamily="34" charset="0"/>
                <a:ea typeface="+mj-ea"/>
              </a:rPr>
              <a:t>APPROACH TO GST ANNUAL RETURN</a:t>
            </a: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IN" sz="1800" b="1" i="0" u="none" strike="noStrike" kern="1200" cap="none" spc="-65" normalizeH="0" baseline="0" noProof="0" dirty="0">
                <a:ln>
                  <a:noFill/>
                </a:ln>
                <a:solidFill>
                  <a:srgbClr val="EC1A3A"/>
                </a:solidFill>
                <a:effectLst/>
                <a:uLnTx/>
                <a:uFillTx/>
                <a:latin typeface="Trebuchet MS"/>
                <a:ea typeface="+mj-ea"/>
              </a:rPr>
              <a:t>REVIEW OF TAX POSITIONS</a:t>
            </a:r>
            <a:endParaRPr kumimoji="0" lang="en-US" sz="1800" b="1" i="0" u="none" strike="noStrike" kern="0" cap="none" spc="-65" normalizeH="0" baseline="0" noProof="0" dirty="0">
              <a:ln>
                <a:noFill/>
              </a:ln>
              <a:solidFill>
                <a:srgbClr val="ED1A3B"/>
              </a:solidFill>
              <a:effectLst/>
              <a:uLnTx/>
              <a:uFillTx/>
              <a:latin typeface="Trebuchet MS"/>
              <a:ea typeface="+mj-ea"/>
            </a:endParaRPr>
          </a:p>
        </p:txBody>
      </p:sp>
    </p:spTree>
    <p:extLst>
      <p:ext uri="{BB962C8B-B14F-4D97-AF65-F5344CB8AC3E}">
        <p14:creationId xmlns:p14="http://schemas.microsoft.com/office/powerpoint/2010/main" val="130824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23353" y="4485464"/>
            <a:ext cx="8491855" cy="304800"/>
          </a:xfrm>
          <a:custGeom>
            <a:avLst/>
            <a:gdLst/>
            <a:ahLst/>
            <a:cxnLst/>
            <a:rect l="l" t="t" r="r" b="b"/>
            <a:pathLst>
              <a:path w="8491855" h="304800">
                <a:moveTo>
                  <a:pt x="0" y="30479"/>
                </a:moveTo>
                <a:lnTo>
                  <a:pt x="7666" y="18591"/>
                </a:lnTo>
                <a:lnTo>
                  <a:pt x="28571" y="8905"/>
                </a:lnTo>
                <a:lnTo>
                  <a:pt x="59578" y="2387"/>
                </a:lnTo>
                <a:lnTo>
                  <a:pt x="97548" y="0"/>
                </a:lnTo>
                <a:lnTo>
                  <a:pt x="8394192" y="0"/>
                </a:lnTo>
                <a:lnTo>
                  <a:pt x="8432149" y="2387"/>
                </a:lnTo>
                <a:lnTo>
                  <a:pt x="8463153" y="8905"/>
                </a:lnTo>
                <a:lnTo>
                  <a:pt x="8484060" y="18591"/>
                </a:lnTo>
                <a:lnTo>
                  <a:pt x="8491728" y="30479"/>
                </a:lnTo>
                <a:lnTo>
                  <a:pt x="8491728" y="274319"/>
                </a:lnTo>
                <a:lnTo>
                  <a:pt x="8484060" y="286208"/>
                </a:lnTo>
                <a:lnTo>
                  <a:pt x="8463153" y="295894"/>
                </a:lnTo>
                <a:lnTo>
                  <a:pt x="8432149" y="302412"/>
                </a:lnTo>
                <a:lnTo>
                  <a:pt x="8394192" y="304799"/>
                </a:lnTo>
                <a:lnTo>
                  <a:pt x="97548" y="304799"/>
                </a:lnTo>
                <a:lnTo>
                  <a:pt x="59578" y="302412"/>
                </a:lnTo>
                <a:lnTo>
                  <a:pt x="28571" y="295894"/>
                </a:lnTo>
                <a:lnTo>
                  <a:pt x="7666" y="286208"/>
                </a:lnTo>
                <a:lnTo>
                  <a:pt x="0" y="274319"/>
                </a:lnTo>
                <a:lnTo>
                  <a:pt x="0" y="30479"/>
                </a:lnTo>
                <a:close/>
              </a:path>
            </a:pathLst>
          </a:custGeom>
          <a:ln w="25908">
            <a:solidFill>
              <a:srgbClr val="FFFFFF"/>
            </a:solidFill>
          </a:ln>
        </p:spPr>
        <p:txBody>
          <a:bodyPr wrap="square" lIns="0" tIns="0" rIns="0" bIns="0" rtlCol="0"/>
          <a:lstStyle/>
          <a:p>
            <a:endParaRPr dirty="0">
              <a:solidFill>
                <a:prstClr val="black"/>
              </a:solidFill>
            </a:endParaRPr>
          </a:p>
        </p:txBody>
      </p:sp>
      <p:sp>
        <p:nvSpPr>
          <p:cNvPr id="8" name="object 8"/>
          <p:cNvSpPr txBox="1"/>
          <p:nvPr/>
        </p:nvSpPr>
        <p:spPr>
          <a:xfrm>
            <a:off x="452831" y="4070490"/>
            <a:ext cx="2843530" cy="201295"/>
          </a:xfrm>
          <a:prstGeom prst="rect">
            <a:avLst/>
          </a:prstGeom>
        </p:spPr>
        <p:txBody>
          <a:bodyPr vert="horz" wrap="square" lIns="0" tIns="12700" rIns="0" bIns="0" rtlCol="0">
            <a:spAutoFit/>
          </a:bodyPr>
          <a:lstStyle/>
          <a:p>
            <a:pPr marL="12700">
              <a:spcBef>
                <a:spcPts val="100"/>
              </a:spcBef>
            </a:pPr>
            <a:r>
              <a:rPr sz="1150" spc="-5" dirty="0">
                <a:solidFill>
                  <a:srgbClr val="FFFFFF"/>
                </a:solidFill>
                <a:latin typeface="Trebuchet MS"/>
                <a:cs typeface="Trebuchet MS"/>
              </a:rPr>
              <a:t>GST </a:t>
            </a:r>
            <a:r>
              <a:rPr sz="1150" spc="-10" dirty="0">
                <a:solidFill>
                  <a:srgbClr val="FFFFFF"/>
                </a:solidFill>
                <a:latin typeface="Trebuchet MS"/>
                <a:cs typeface="Trebuchet MS"/>
              </a:rPr>
              <a:t>Annual </a:t>
            </a:r>
            <a:r>
              <a:rPr sz="1150" spc="-5" dirty="0">
                <a:solidFill>
                  <a:srgbClr val="FFFFFF"/>
                </a:solidFill>
                <a:latin typeface="Trebuchet MS"/>
                <a:cs typeface="Trebuchet MS"/>
              </a:rPr>
              <a:t>Returns and Audit</a:t>
            </a:r>
            <a:r>
              <a:rPr sz="1150" spc="-45" dirty="0">
                <a:solidFill>
                  <a:srgbClr val="FFFFFF"/>
                </a:solidFill>
                <a:latin typeface="Trebuchet MS"/>
                <a:cs typeface="Trebuchet MS"/>
              </a:rPr>
              <a:t> </a:t>
            </a:r>
            <a:r>
              <a:rPr sz="1150" spc="-5" dirty="0">
                <a:solidFill>
                  <a:srgbClr val="FFFFFF"/>
                </a:solidFill>
                <a:latin typeface="Trebuchet MS"/>
                <a:cs typeface="Trebuchet MS"/>
              </a:rPr>
              <a:t>Certification</a:t>
            </a:r>
            <a:endParaRPr sz="1150" dirty="0">
              <a:solidFill>
                <a:prstClr val="black"/>
              </a:solidFill>
              <a:latin typeface="Trebuchet MS"/>
              <a:cs typeface="Trebuchet MS"/>
            </a:endParaRPr>
          </a:p>
        </p:txBody>
      </p:sp>
      <p:sp>
        <p:nvSpPr>
          <p:cNvPr id="10" name="object 10"/>
          <p:cNvSpPr/>
          <p:nvPr/>
        </p:nvSpPr>
        <p:spPr>
          <a:xfrm>
            <a:off x="267163" y="3959170"/>
            <a:ext cx="4109085" cy="1702435"/>
          </a:xfrm>
          <a:custGeom>
            <a:avLst/>
            <a:gdLst/>
            <a:ahLst/>
            <a:cxnLst/>
            <a:rect l="l" t="t" r="r" b="b"/>
            <a:pathLst>
              <a:path w="4109085" h="1702435">
                <a:moveTo>
                  <a:pt x="0" y="170180"/>
                </a:moveTo>
                <a:lnTo>
                  <a:pt x="5013" y="116392"/>
                </a:lnTo>
                <a:lnTo>
                  <a:pt x="18976" y="69677"/>
                </a:lnTo>
                <a:lnTo>
                  <a:pt x="40267" y="32837"/>
                </a:lnTo>
                <a:lnTo>
                  <a:pt x="98361" y="0"/>
                </a:lnTo>
                <a:lnTo>
                  <a:pt x="4010405" y="0"/>
                </a:lnTo>
                <a:lnTo>
                  <a:pt x="4068433" y="32837"/>
                </a:lnTo>
                <a:lnTo>
                  <a:pt x="4089721" y="69677"/>
                </a:lnTo>
                <a:lnTo>
                  <a:pt x="4103686" y="116392"/>
                </a:lnTo>
                <a:lnTo>
                  <a:pt x="4108704" y="170180"/>
                </a:lnTo>
                <a:lnTo>
                  <a:pt x="4108704" y="1532128"/>
                </a:lnTo>
                <a:lnTo>
                  <a:pt x="4103686" y="1585915"/>
                </a:lnTo>
                <a:lnTo>
                  <a:pt x="4089721" y="1632630"/>
                </a:lnTo>
                <a:lnTo>
                  <a:pt x="4068433" y="1669470"/>
                </a:lnTo>
                <a:lnTo>
                  <a:pt x="4010405" y="1702308"/>
                </a:lnTo>
                <a:lnTo>
                  <a:pt x="98361" y="1702308"/>
                </a:lnTo>
                <a:lnTo>
                  <a:pt x="40267" y="1669470"/>
                </a:lnTo>
                <a:lnTo>
                  <a:pt x="18976" y="1632630"/>
                </a:lnTo>
                <a:lnTo>
                  <a:pt x="5013" y="1585915"/>
                </a:lnTo>
                <a:lnTo>
                  <a:pt x="0" y="1532128"/>
                </a:lnTo>
                <a:lnTo>
                  <a:pt x="0" y="170180"/>
                </a:lnTo>
                <a:close/>
              </a:path>
            </a:pathLst>
          </a:custGeom>
          <a:ln w="25908">
            <a:solidFill>
              <a:srgbClr val="FFFFFF"/>
            </a:solidFill>
          </a:ln>
        </p:spPr>
        <p:txBody>
          <a:bodyPr wrap="square" lIns="0" tIns="0" rIns="0" bIns="0" rtlCol="0"/>
          <a:lstStyle/>
          <a:p>
            <a:endParaRPr dirty="0">
              <a:solidFill>
                <a:prstClr val="black"/>
              </a:solidFill>
            </a:endParaRPr>
          </a:p>
        </p:txBody>
      </p:sp>
      <p:sp>
        <p:nvSpPr>
          <p:cNvPr id="3" name="Rectangle 2"/>
          <p:cNvSpPr/>
          <p:nvPr/>
        </p:nvSpPr>
        <p:spPr>
          <a:xfrm>
            <a:off x="0" y="1389198"/>
            <a:ext cx="7848599" cy="491609"/>
          </a:xfrm>
          <a:prstGeom prst="rect">
            <a:avLst/>
          </a:prstGeom>
        </p:spPr>
        <p:txBody>
          <a:bodyPr wrap="square">
            <a:spAutoFit/>
          </a:bodyPr>
          <a:lstStyle/>
          <a:p>
            <a:pPr marL="255588" lvl="2" fontAlgn="b">
              <a:lnSpc>
                <a:spcPts val="1700"/>
              </a:lnSpc>
              <a:spcAft>
                <a:spcPts val="300"/>
              </a:spcAft>
              <a:buClr>
                <a:srgbClr val="ED1A3B"/>
              </a:buClr>
              <a:buSzPct val="80000"/>
              <a:defRPr/>
            </a:pPr>
            <a:r>
              <a:rPr lang="en-US" sz="1200" dirty="0">
                <a:solidFill>
                  <a:srgbClr val="404040"/>
                </a:solidFill>
                <a:latin typeface="Trebuchet MS" panose="020B0603020202020204" pitchFamily="34" charset="0"/>
              </a:rPr>
              <a:t>Reconciliations are the critical part of a GST Annual return, to ascertain the differences between the following:</a:t>
            </a:r>
          </a:p>
        </p:txBody>
      </p:sp>
      <p:sp>
        <p:nvSpPr>
          <p:cNvPr id="19" name="object 2">
            <a:extLst>
              <a:ext uri="{FF2B5EF4-FFF2-40B4-BE49-F238E27FC236}">
                <a16:creationId xmlns:a16="http://schemas.microsoft.com/office/drawing/2014/main" id="{D9BA93C1-3115-49D8-AE0A-0AD18C1984FC}"/>
              </a:ext>
            </a:extLst>
          </p:cNvPr>
          <p:cNvSpPr txBox="1">
            <a:spLocks/>
          </p:cNvSpPr>
          <p:nvPr/>
        </p:nvSpPr>
        <p:spPr>
          <a:xfrm>
            <a:off x="326510" y="650239"/>
            <a:ext cx="8285461" cy="703398"/>
          </a:xfrm>
          <a:prstGeom prst="rect">
            <a:avLst/>
          </a:prstGeom>
        </p:spPr>
        <p:txBody>
          <a:bodyPr vert="horz" wrap="square" lIns="0" tIns="13335" rIns="0" bIns="0" rtlCol="0">
            <a:spAutoFit/>
          </a:bodyPr>
          <a:lstStyle>
            <a:lvl1pPr>
              <a:defRPr sz="2600" b="1" i="0">
                <a:solidFill>
                  <a:srgbClr val="EC1A3A"/>
                </a:solidFill>
                <a:latin typeface="Trebuchet MS"/>
                <a:ea typeface="+mj-ea"/>
                <a:cs typeface="Trebuchet MS"/>
              </a:defRPr>
            </a:lvl1p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1" i="0" u="none" strike="noStrike" kern="1200" cap="none" spc="0" normalizeH="0" baseline="0" noProof="0" dirty="0">
                <a:ln>
                  <a:noFill/>
                </a:ln>
                <a:solidFill>
                  <a:srgbClr val="EC1A3A"/>
                </a:solidFill>
                <a:effectLst/>
                <a:uLnTx/>
                <a:uFillTx/>
                <a:latin typeface="Trebuchet MS" panose="020B0603020202020204" pitchFamily="34" charset="0"/>
                <a:ea typeface="+mj-ea"/>
              </a:rPr>
              <a:t>APPROACH TO GST ANNUAL RETURN AND AUDIT</a:t>
            </a: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800" b="1" i="0" u="none" strike="noStrike" kern="1200" cap="none" spc="-65" normalizeH="0" baseline="0" noProof="0" dirty="0">
                <a:ln>
                  <a:noFill/>
                </a:ln>
                <a:solidFill>
                  <a:srgbClr val="EC1A3A"/>
                </a:solidFill>
                <a:effectLst/>
                <a:uLnTx/>
                <a:uFillTx/>
                <a:latin typeface="Trebuchet MS"/>
                <a:ea typeface="+mj-ea"/>
              </a:rPr>
              <a:t>RECONCILIATIONS</a:t>
            </a:r>
            <a:endParaRPr kumimoji="0" lang="en-US" sz="1000" b="1" i="0" u="none" strike="noStrike" kern="0" cap="none" spc="0" normalizeH="0" baseline="0" noProof="0" dirty="0">
              <a:ln>
                <a:noFill/>
              </a:ln>
              <a:solidFill>
                <a:srgbClr val="404040"/>
              </a:solidFill>
              <a:effectLst/>
              <a:uLnTx/>
              <a:uFillTx/>
              <a:latin typeface="Trebuchet MS" panose="020B0603020202020204" pitchFamily="34" charset="0"/>
              <a:ea typeface="+mj-ea"/>
              <a:cs typeface="+mn-cs"/>
            </a:endParaRPr>
          </a:p>
        </p:txBody>
      </p:sp>
      <p:graphicFrame>
        <p:nvGraphicFramePr>
          <p:cNvPr id="5" name="Diagram 4">
            <a:extLst>
              <a:ext uri="{FF2B5EF4-FFF2-40B4-BE49-F238E27FC236}">
                <a16:creationId xmlns:a16="http://schemas.microsoft.com/office/drawing/2014/main" id="{0B3C9B22-A740-4F32-A171-1506E911951B}"/>
              </a:ext>
            </a:extLst>
          </p:cNvPr>
          <p:cNvGraphicFramePr/>
          <p:nvPr>
            <p:extLst>
              <p:ext uri="{D42A27DB-BD31-4B8C-83A1-F6EECF244321}">
                <p14:modId xmlns:p14="http://schemas.microsoft.com/office/powerpoint/2010/main" val="2574975307"/>
              </p:ext>
            </p:extLst>
          </p:nvPr>
        </p:nvGraphicFramePr>
        <p:xfrm>
          <a:off x="326509" y="1976283"/>
          <a:ext cx="7848599" cy="382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005859"/>
      </p:ext>
    </p:extLst>
  </p:cSld>
  <p:clrMapOvr>
    <a:masterClrMapping/>
  </p:clrMapOvr>
</p:sld>
</file>

<file path=ppt/theme/theme1.xml><?xml version="1.0" encoding="utf-8"?>
<a:theme xmlns:a="http://schemas.openxmlformats.org/drawingml/2006/main" name="4x3 Onscreen Template">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10.xml><?xml version="1.0" encoding="utf-8"?>
<a:theme xmlns:a="http://schemas.openxmlformats.org/drawingml/2006/main" name="Profiles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11.xml><?xml version="1.0" encoding="utf-8"?>
<a:theme xmlns:a="http://schemas.openxmlformats.org/drawingml/2006/main" name="Menu animation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12.xml><?xml version="1.0" encoding="utf-8"?>
<a:theme xmlns:a="http://schemas.openxmlformats.org/drawingml/2006/main" name="Video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4x3 Onscreen Template">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16.xml><?xml version="1.0" encoding="utf-8"?>
<a:theme xmlns:a="http://schemas.openxmlformats.org/drawingml/2006/main" name="Office Theme">
  <a:themeElements>
    <a:clrScheme name="BDO Presentation">
      <a:dk1>
        <a:srgbClr val="685040"/>
      </a:dk1>
      <a:lt1>
        <a:srgbClr val="FFFFFF"/>
      </a:lt1>
      <a:dk2>
        <a:srgbClr val="ED1A3B"/>
      </a:dk2>
      <a:lt2>
        <a:srgbClr val="EEE8E5"/>
      </a:lt2>
      <a:accent1>
        <a:srgbClr val="2EB0A4"/>
      </a:accent1>
      <a:accent2>
        <a:srgbClr val="62CAE3"/>
      </a:accent2>
      <a:accent3>
        <a:srgbClr val="98002E"/>
      </a:accent3>
      <a:accent4>
        <a:srgbClr val="EE9024"/>
      </a:accent4>
      <a:accent5>
        <a:srgbClr val="D1108C"/>
      </a:accent5>
      <a:accent6>
        <a:srgbClr val="FFE39C"/>
      </a:accent6>
      <a:hlink>
        <a:srgbClr val="000000"/>
      </a:hlink>
      <a:folHlink>
        <a:srgbClr val="F6A1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DIVID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TEXT and IMAGE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5.xml><?xml version="1.0" encoding="utf-8"?>
<a:theme xmlns:a="http://schemas.openxmlformats.org/drawingml/2006/main" name="TEXT and Visual Elements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6.xml><?xml version="1.0" encoding="utf-8"?>
<a:theme xmlns:a="http://schemas.openxmlformats.org/drawingml/2006/main" name="TEXT and CHART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7.xml><?xml version="1.0" encoding="utf-8"?>
<a:theme xmlns:a="http://schemas.openxmlformats.org/drawingml/2006/main" name="TEXT and SmartArt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8.xml><?xml version="1.0" encoding="utf-8"?>
<a:theme xmlns:a="http://schemas.openxmlformats.org/drawingml/2006/main" name="TEXT and TABLE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9.xml><?xml version="1.0" encoding="utf-8"?>
<a:theme xmlns:a="http://schemas.openxmlformats.org/drawingml/2006/main" name="Locations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usinessLineNote xmlns="b17f2d29-c648-4e0c-8ecc-2213760ead06">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4f81377f-71b1-426f-b674-f285b691e6bf</TermId>
        </TermInfo>
      </Terms>
    </BusinessLineNote>
    <ContentOwner xmlns="b17f2d29-c648-4e0c-8ecc-2213760ead06">
      <UserInfo>
        <DisplayName>Jinbo Li</DisplayName>
        <AccountId>11313</AccountId>
        <AccountType/>
      </UserInfo>
    </ContentOwner>
    <PublicationDate xmlns="b17f2d29-c648-4e0c-8ecc-2213760ead06" xsi:nil="true"/>
    <IndustrySectorsNote xmlns="b17f2d29-c648-4e0c-8ecc-2213760ead06">
      <Terms xmlns="http://schemas.microsoft.com/office/infopath/2007/PartnerControls"/>
    </IndustrySectorsNote>
    <MemoInformation xmlns="b17f2d29-c648-4e0c-8ecc-2213760ead06" xsi:nil="true"/>
    <TaxCatchAll xmlns="ca7d4b41-2d2b-433b-b291-d8c112f20227">
      <Value>168</Value>
    </TaxCatchAll>
    <DocumentTypesNote xmlns="b17f2d29-c648-4e0c-8ecc-2213760ead06">
      <Terms xmlns="http://schemas.microsoft.com/office/infopath/2007/PartnerControls"/>
    </DocumentTypesNote>
    <TopicNote xmlns="b17f2d29-c648-4e0c-8ecc-2213760ead06">
      <Terms xmlns="http://schemas.microsoft.com/office/infopath/2007/PartnerControls"/>
    </TopicNote>
    <CountriesNote xmlns="b17f2d29-c648-4e0c-8ecc-2213760ead06">
      <Terms xmlns="http://schemas.microsoft.com/office/infopath/2007/PartnerControls"/>
    </CountriesNote>
    <_DCDateCreated xmlns="http://schemas.microsoft.com/sharepoint/v3/fields" xsi:nil="true"/>
    <_dlc_DocId xmlns="ca7d4b41-2d2b-433b-b291-d8c112f20227">BDOI-1739-7</_dlc_DocId>
    <_dlc_DocIdUrl xmlns="ca7d4b41-2d2b-433b-b291-d8c112f20227">
      <Url>https://www.bdoconnect.com/new-member-firms/BDO BRAND CENTRE/_layouts/DocIdRedir.aspx?ID=BDOI-1739-7</Url>
      <Description>BDOI-1739-7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BDO Document" ma:contentTypeID="0x010100C38DDC837CFF48959B48807E04068DB80065A725746A570E499B682D218341D8F9" ma:contentTypeVersion="0" ma:contentTypeDescription="Content Type used to manage all documents" ma:contentTypeScope="" ma:versionID="55fc81fd31c325c519e3d419dfd99a34">
  <xsd:schema xmlns:xsd="http://www.w3.org/2001/XMLSchema" xmlns:xs="http://www.w3.org/2001/XMLSchema" xmlns:p="http://schemas.microsoft.com/office/2006/metadata/properties" xmlns:ns2="b17f2d29-c648-4e0c-8ecc-2213760ead06" xmlns:ns3="ca7d4b41-2d2b-433b-b291-d8c112f20227" xmlns:ns4="http://schemas.microsoft.com/sharepoint/v3/fields" targetNamespace="http://schemas.microsoft.com/office/2006/metadata/properties" ma:root="true" ma:fieldsID="83a8c397bd357da7d6bfb3aec6f029eb" ns2:_="" ns3:_="" ns4:_="">
    <xsd:import namespace="b17f2d29-c648-4e0c-8ecc-2213760ead06"/>
    <xsd:import namespace="ca7d4b41-2d2b-433b-b291-d8c112f20227"/>
    <xsd:import namespace="http://schemas.microsoft.com/sharepoint/v3/fields"/>
    <xsd:element name="properties">
      <xsd:complexType>
        <xsd:sequence>
          <xsd:element name="documentManagement">
            <xsd:complexType>
              <xsd:all>
                <xsd:element ref="ns2:MemoInformation" minOccurs="0"/>
                <xsd:element ref="ns2:ContentOwner"/>
                <xsd:element ref="ns2:PublicationDate" minOccurs="0"/>
                <xsd:element ref="ns3:_dlc_DocId" minOccurs="0"/>
                <xsd:element ref="ns3:_dlc_DocIdUrl" minOccurs="0"/>
                <xsd:element ref="ns3:_dlc_DocIdPersistId" minOccurs="0"/>
                <xsd:element ref="ns2:CountriesNote" minOccurs="0"/>
                <xsd:element ref="ns3:TaxCatchAll" minOccurs="0"/>
                <xsd:element ref="ns3:TaxCatchAllLabel" minOccurs="0"/>
                <xsd:element ref="ns2:IndustrySectorsNote" minOccurs="0"/>
                <xsd:element ref="ns2:TopicNote" minOccurs="0"/>
                <xsd:element ref="ns2:BusinessLineNote" minOccurs="0"/>
                <xsd:element ref="ns2:DocumentTypesNote" minOccurs="0"/>
                <xsd:element ref="ns4: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f2d29-c648-4e0c-8ecc-2213760ead06" elementFormDefault="qualified">
    <xsd:import namespace="http://schemas.microsoft.com/office/2006/documentManagement/types"/>
    <xsd:import namespace="http://schemas.microsoft.com/office/infopath/2007/PartnerControls"/>
    <xsd:element name="MemoInformation" ma:index="3" nillable="true" ma:displayName="Memo/Information" ma:internalName="MemoInformation" ma:readOnly="false">
      <xsd:simpleType>
        <xsd:restriction base="dms:Note">
          <xsd:maxLength value="255"/>
        </xsd:restriction>
      </xsd:simpleType>
    </xsd:element>
    <xsd:element name="ContentOwner" ma:index="4" ma:displayName="Content owner" ma:internalName="Cont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blicationDate" ma:index="8" nillable="true" ma:displayName="Publication date" ma:format="DateOnly" ma:internalName="PublicationDate" ma:readOnly="false">
      <xsd:simpleType>
        <xsd:restriction base="dms:DateTime"/>
      </xsd:simpleType>
    </xsd:element>
    <xsd:element name="CountriesNote" ma:index="15" nillable="true" ma:taxonomy="true" ma:internalName="CountriesNote" ma:taxonomyFieldName="Countries" ma:displayName="Countries" ma:readOnly="false" ma:fieldId="{42ff1564-ad72-42b7-b7d7-9bccd4525f9c}" ma:taxonomyMulti="true" ma:sspId="dc8b0a30-f401-4546-b899-404971d26d20" ma:termSetId="1db37004-4826-44b4-b50d-613a5b8b38ff" ma:anchorId="00000000-0000-0000-0000-000000000000" ma:open="false" ma:isKeyword="false">
      <xsd:complexType>
        <xsd:sequence>
          <xsd:element ref="pc:Terms" minOccurs="0" maxOccurs="1"/>
        </xsd:sequence>
      </xsd:complexType>
    </xsd:element>
    <xsd:element name="IndustrySectorsNote" ma:index="19" nillable="true" ma:taxonomy="true" ma:internalName="IndustrySectorsNote" ma:taxonomyFieldName="IndustrySectors" ma:displayName="Industry sectors" ma:readOnly="false" ma:fieldId="{2e038e36-83e3-45a0-bb76-f3fed5645195}" ma:taxonomyMulti="true" ma:sspId="dc8b0a30-f401-4546-b899-404971d26d20" ma:termSetId="f0317d7f-3ea5-402e-93b9-c53849d79d4d" ma:anchorId="00000000-0000-0000-0000-000000000000" ma:open="false" ma:isKeyword="false">
      <xsd:complexType>
        <xsd:sequence>
          <xsd:element ref="pc:Terms" minOccurs="0" maxOccurs="1"/>
        </xsd:sequence>
      </xsd:complexType>
    </xsd:element>
    <xsd:element name="TopicNote" ma:index="21" nillable="true" ma:taxonomy="true" ma:internalName="TopicNote" ma:taxonomyFieldName="Topic" ma:displayName="Topic" ma:readOnly="false" ma:fieldId="{1b49c7a9-e735-47f2-b1a2-2e5dc513503e}" ma:taxonomyMulti="true" ma:sspId="dc8b0a30-f401-4546-b899-404971d26d20" ma:termSetId="6342f4c9-5934-40b7-92c6-43b9035e523c" ma:anchorId="00000000-0000-0000-0000-000000000000" ma:open="false" ma:isKeyword="false">
      <xsd:complexType>
        <xsd:sequence>
          <xsd:element ref="pc:Terms" minOccurs="0" maxOccurs="1"/>
        </xsd:sequence>
      </xsd:complexType>
    </xsd:element>
    <xsd:element name="BusinessLineNote" ma:index="23" ma:taxonomy="true" ma:internalName="BusinessLineNote" ma:taxonomyFieldName="BusinessLine" ma:displayName="Business line" ma:readOnly="false" ma:fieldId="{3efe9999-1dc8-41b3-b499-14c694acec50}" ma:taxonomyMulti="true" ma:sspId="dc8b0a30-f401-4546-b899-404971d26d20" ma:termSetId="123cb0e2-89b2-4f64-9f0d-ea6c568a689a" ma:anchorId="00000000-0000-0000-0000-000000000000" ma:open="false" ma:isKeyword="false">
      <xsd:complexType>
        <xsd:sequence>
          <xsd:element ref="pc:Terms" minOccurs="0" maxOccurs="1"/>
        </xsd:sequence>
      </xsd:complexType>
    </xsd:element>
    <xsd:element name="DocumentTypesNote" ma:index="24" nillable="true" ma:taxonomy="true" ma:internalName="DocumentTypesNote" ma:taxonomyFieldName="DocumentTypes" ma:displayName="Document type" ma:fieldId="{624dba61-72eb-41cd-b581-0300e88b5ee3}" ma:taxonomyMulti="true" ma:sspId="dc8b0a30-f401-4546-b899-404971d26d20" ma:termSetId="8bddbb3d-e62f-43d5-ada8-89f2a626546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7d4b41-2d2b-433b-b291-d8c112f20227"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b274bd24-8e7f-4844-b175-d1e34064c5b9}" ma:internalName="TaxCatchAll" ma:showField="CatchAllData" ma:web="ca7d4b41-2d2b-433b-b291-d8c112f20227">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b274bd24-8e7f-4844-b175-d1e34064c5b9}" ma:internalName="TaxCatchAllLabel" ma:readOnly="true" ma:showField="CatchAllDataLabel" ma:web="ca7d4b41-2d2b-433b-b291-d8c112f202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6"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C8A97-1297-488C-B7C2-F4D2CC71267D}">
  <ds:schemaRefs>
    <ds:schemaRef ds:uri="http://purl.org/dc/elements/1.1/"/>
    <ds:schemaRef ds:uri="http://schemas.microsoft.com/office/2006/metadata/properties"/>
    <ds:schemaRef ds:uri="http://schemas.microsoft.com/office/2006/documentManagement/types"/>
    <ds:schemaRef ds:uri="ca7d4b41-2d2b-433b-b291-d8c112f20227"/>
    <ds:schemaRef ds:uri="http://purl.org/dc/dcmitype/"/>
    <ds:schemaRef ds:uri="http://schemas.microsoft.com/sharepoint/v3/fields"/>
    <ds:schemaRef ds:uri="http://schemas.openxmlformats.org/package/2006/metadata/core-properties"/>
    <ds:schemaRef ds:uri="b17f2d29-c648-4e0c-8ecc-2213760ead06"/>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2D1D1ACE-2F0F-47B9-8FE4-99122F75AB95}">
  <ds:schemaRefs>
    <ds:schemaRef ds:uri="http://schemas.microsoft.com/sharepoint/events"/>
  </ds:schemaRefs>
</ds:datastoreItem>
</file>

<file path=customXml/itemProps3.xml><?xml version="1.0" encoding="utf-8"?>
<ds:datastoreItem xmlns:ds="http://schemas.openxmlformats.org/officeDocument/2006/customXml" ds:itemID="{295C5D12-43DC-4BCB-BFCF-D5870E97581B}">
  <ds:schemaRefs>
    <ds:schemaRef ds:uri="http://schemas.microsoft.com/sharepoint/v3/contenttype/forms"/>
  </ds:schemaRefs>
</ds:datastoreItem>
</file>

<file path=customXml/itemProps4.xml><?xml version="1.0" encoding="utf-8"?>
<ds:datastoreItem xmlns:ds="http://schemas.openxmlformats.org/officeDocument/2006/customXml" ds:itemID="{C863E571-2E63-4B76-BF86-2253CCD72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f2d29-c648-4e0c-8ecc-2213760ead06"/>
    <ds:schemaRef ds:uri="ca7d4b41-2d2b-433b-b291-d8c112f2022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Onscreen</Template>
  <TotalTime>11266</TotalTime>
  <Words>4391</Words>
  <Application>Microsoft Office PowerPoint</Application>
  <PresentationFormat>On-screen Show (4:3)</PresentationFormat>
  <Paragraphs>556</Paragraphs>
  <Slides>37</Slides>
  <Notes>2</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37</vt:i4>
      </vt:variant>
    </vt:vector>
  </HeadingPairs>
  <TitlesOfParts>
    <vt:vector size="61" baseType="lpstr">
      <vt:lpstr>MS Mincho</vt:lpstr>
      <vt:lpstr>Arial</vt:lpstr>
      <vt:lpstr>Calibri</vt:lpstr>
      <vt:lpstr>Symbol</vt:lpstr>
      <vt:lpstr>Times New Roman</vt:lpstr>
      <vt:lpstr>Traditional Arabic</vt:lpstr>
      <vt:lpstr>Trebuchet MS</vt:lpstr>
      <vt:lpstr>Wingdings</vt:lpstr>
      <vt:lpstr>Wingdings 3</vt:lpstr>
      <vt:lpstr>4x3 Onscreen Template</vt:lpstr>
      <vt:lpstr>COVER layout</vt:lpstr>
      <vt:lpstr>DIVIDER layout</vt:lpstr>
      <vt:lpstr>TEXT and IMAGE layout</vt:lpstr>
      <vt:lpstr>TEXT and Visual Elements layout</vt:lpstr>
      <vt:lpstr>TEXT and CHART layout</vt:lpstr>
      <vt:lpstr>TEXT and SmartArt layout</vt:lpstr>
      <vt:lpstr>TEXT and TABLE layout</vt:lpstr>
      <vt:lpstr>Locations layout</vt:lpstr>
      <vt:lpstr>Profiles layout</vt:lpstr>
      <vt:lpstr>Menu animation layout</vt:lpstr>
      <vt:lpstr>Video layout</vt:lpstr>
      <vt:lpstr>Office Theme</vt:lpstr>
      <vt:lpstr>1_Office Theme</vt:lpstr>
      <vt:lpstr>1_4x3 Onscreen Template</vt:lpstr>
      <vt:lpstr>PRACTICAL INSIGHTS– GST ANNUAL RETURN FOR FY 17-18</vt:lpstr>
      <vt:lpstr>CONTENT</vt:lpstr>
      <vt:lpstr>APPROACH TO GST ANNUAL RETURN</vt:lpstr>
      <vt:lpstr>PowerPoint Presentation</vt:lpstr>
      <vt:lpstr>PowerPoint Presentation</vt:lpstr>
      <vt:lpstr>PowerPoint Presentation</vt:lpstr>
      <vt:lpstr>PowerPoint Presentation</vt:lpstr>
      <vt:lpstr>PowerPoint Presentation</vt:lpstr>
      <vt:lpstr>PowerPoint Presentation</vt:lpstr>
      <vt:lpstr>GST ANNUAL RETURN</vt:lpstr>
      <vt:lpstr>gst Annual return</vt:lpstr>
      <vt:lpstr>CHECKS AND BALANCES- Annual return FILING</vt:lpstr>
      <vt:lpstr>GSTR-9 press release - Clarification by government </vt:lpstr>
      <vt:lpstr>PowerPoint Presentation</vt:lpstr>
      <vt:lpstr>PowerPoint Presentation</vt:lpstr>
      <vt:lpstr>PowerPoint Presentation</vt:lpstr>
      <vt:lpstr>GST ANNUAL RETURN – Issues</vt:lpstr>
      <vt:lpstr>Issues in GST annual return</vt:lpstr>
      <vt:lpstr>Issues in GST annual return</vt:lpstr>
      <vt:lpstr>Issues in GST annual return</vt:lpstr>
      <vt:lpstr>Key ACTION POINTS FOR fy 2017-18</vt:lpstr>
      <vt:lpstr>Key action points- Documentation</vt:lpstr>
      <vt:lpstr>Key action points- DOCUMENTATION</vt:lpstr>
      <vt:lpstr>Key action points- DOCUMENTATION</vt:lpstr>
      <vt:lpstr>GSTR-2A-Reconciliation </vt:lpstr>
      <vt:lpstr>PowerPoint Presentation</vt:lpstr>
      <vt:lpstr>TAX SUMMARY</vt:lpstr>
      <vt:lpstr>PowerPoint Presentation</vt:lpstr>
      <vt:lpstr>PowerPoint Presentation</vt:lpstr>
      <vt:lpstr>PowerPoint Presentation</vt:lpstr>
      <vt:lpstr>DRC-03- Payment for additional liability</vt:lpstr>
      <vt:lpstr>PowerPoint Presentation</vt:lpstr>
      <vt:lpstr> QUESTIONS?...   </vt:lpstr>
      <vt:lpstr>BDO ENABLE GST</vt:lpstr>
      <vt:lpstr>SUMEET SETHIA</vt:lpstr>
      <vt:lpstr>PowerPoint Presentation</vt:lpstr>
      <vt:lpstr>THANK YOU </vt:lpstr>
    </vt:vector>
  </TitlesOfParts>
  <Company>BDO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PowerPoint_pptx _FINAL_4x3_120517</dc:title>
  <dc:creator>Smriti Saluja</dc:creator>
  <cp:lastModifiedBy>Sumeet Sethia</cp:lastModifiedBy>
  <cp:revision>841</cp:revision>
  <cp:lastPrinted>2018-08-23T15:44:35Z</cp:lastPrinted>
  <dcterms:created xsi:type="dcterms:W3CDTF">2017-05-09T08:28:59Z</dcterms:created>
  <dcterms:modified xsi:type="dcterms:W3CDTF">2019-07-01T10:31:22Z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0x010100C38DDC837CFF48959B48807E04068DB80065A725746A570E499B682D218341D8F9</vt:lpwstr>
  </property>
  <property fmtid="{D5CDD505-2E9C-101B-9397-08002B2CF9AE}" pid="3" name="_dlc_DocIdItemGuid">
    <vt:lpwstr>e0bee22a-fe0f-4806-a2f8-5209cbe3d59d</vt:lpwstr>
  </property>
  <property fmtid="{D5CDD505-2E9C-101B-9397-08002B2CF9AE}" pid="4" name="IndustrySectors">
    <vt:lpwstr/>
  </property>
  <property fmtid="{D5CDD505-2E9C-101B-9397-08002B2CF9AE}" pid="5" name="Countries">
    <vt:lpwstr/>
  </property>
  <property fmtid="{D5CDD505-2E9C-101B-9397-08002B2CF9AE}" pid="6" name="Topic">
    <vt:lpwstr/>
  </property>
  <property fmtid="{D5CDD505-2E9C-101B-9397-08002B2CF9AE}" pid="7" name="BusinessLine">
    <vt:lpwstr>168;#Marketing|4f81377f-71b1-426f-b674-f285b691e6bf</vt:lpwstr>
  </property>
  <property fmtid="{D5CDD505-2E9C-101B-9397-08002B2CF9AE}" pid="8" name="DocumentTypes">
    <vt:lpwstr/>
  </property>
</Properties>
</file>