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81" r:id="rId6"/>
    <p:sldId id="261" r:id="rId7"/>
    <p:sldId id="262" r:id="rId8"/>
    <p:sldId id="263" r:id="rId9"/>
    <p:sldId id="264" r:id="rId10"/>
    <p:sldId id="265" r:id="rId11"/>
    <p:sldId id="266" r:id="rId12"/>
    <p:sldId id="269" r:id="rId13"/>
    <p:sldId id="268" r:id="rId14"/>
    <p:sldId id="270" r:id="rId15"/>
    <p:sldId id="271" r:id="rId16"/>
    <p:sldId id="275" r:id="rId17"/>
    <p:sldId id="276" r:id="rId18"/>
    <p:sldId id="277" r:id="rId19"/>
    <p:sldId id="278" r:id="rId20"/>
    <p:sldId id="279" r:id="rId21"/>
    <p:sldId id="28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40"/>
  </p:normalViewPr>
  <p:slideViewPr>
    <p:cSldViewPr snapToGrid="0" snapToObjects="1">
      <p:cViewPr varScale="1">
        <p:scale>
          <a:sx n="112" d="100"/>
          <a:sy n="112" d="100"/>
        </p:scale>
        <p:origin x="57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2/2/21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2/2/21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GB"/>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GB"/>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2/2/21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GB"/>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GB"/>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GB"/>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2/2/21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GB"/>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2/2/21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INFO@CASKS.I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46D35-A871-B845-94E8-9551BBC847AE}"/>
              </a:ext>
            </a:extLst>
          </p:cNvPr>
          <p:cNvSpPr>
            <a:spLocks noGrp="1"/>
          </p:cNvSpPr>
          <p:nvPr>
            <p:ph type="ctrTitle"/>
          </p:nvPr>
        </p:nvSpPr>
        <p:spPr/>
        <p:txBody>
          <a:bodyPr/>
          <a:lstStyle/>
          <a:p>
            <a:r>
              <a:rPr lang="en-US" dirty="0"/>
              <a:t>BUDGET –direct tax provisions- 2021</a:t>
            </a:r>
          </a:p>
        </p:txBody>
      </p:sp>
      <p:sp>
        <p:nvSpPr>
          <p:cNvPr id="3" name="Subtitle 2">
            <a:extLst>
              <a:ext uri="{FF2B5EF4-FFF2-40B4-BE49-F238E27FC236}">
                <a16:creationId xmlns:a16="http://schemas.microsoft.com/office/drawing/2014/main" id="{2D849D80-7D9E-054A-829A-41E1C0AAD400}"/>
              </a:ext>
            </a:extLst>
          </p:cNvPr>
          <p:cNvSpPr>
            <a:spLocks noGrp="1"/>
          </p:cNvSpPr>
          <p:nvPr>
            <p:ph type="subTitle" idx="1"/>
          </p:nvPr>
        </p:nvSpPr>
        <p:spPr/>
        <p:txBody>
          <a:bodyPr/>
          <a:lstStyle/>
          <a:p>
            <a:r>
              <a:rPr lang="en-US" dirty="0"/>
              <a:t>DIRECT TAX PRPOVISIONS</a:t>
            </a:r>
          </a:p>
        </p:txBody>
      </p:sp>
      <p:sp>
        <p:nvSpPr>
          <p:cNvPr id="4" name="TextBox 3">
            <a:extLst>
              <a:ext uri="{FF2B5EF4-FFF2-40B4-BE49-F238E27FC236}">
                <a16:creationId xmlns:a16="http://schemas.microsoft.com/office/drawing/2014/main" id="{064846ED-EE9F-FA45-8A52-E83D7CC457BB}"/>
              </a:ext>
            </a:extLst>
          </p:cNvPr>
          <p:cNvSpPr txBox="1"/>
          <p:nvPr/>
        </p:nvSpPr>
        <p:spPr>
          <a:xfrm>
            <a:off x="581191" y="3108626"/>
            <a:ext cx="7578090" cy="3416320"/>
          </a:xfrm>
          <a:prstGeom prst="rect">
            <a:avLst/>
          </a:prstGeom>
          <a:noFill/>
        </p:spPr>
        <p:txBody>
          <a:bodyPr wrap="square" rtlCol="0">
            <a:spAutoFit/>
          </a:bodyPr>
          <a:lstStyle/>
          <a:p>
            <a:r>
              <a:rPr lang="en-US" sz="2200" dirty="0">
                <a:solidFill>
                  <a:schemeClr val="accent3"/>
                </a:solidFill>
              </a:rPr>
              <a:t>PRESENTED TO FARIDABAD CHAPTER OF ICSI</a:t>
            </a:r>
          </a:p>
          <a:p>
            <a:r>
              <a:rPr lang="en-US" sz="2200" dirty="0">
                <a:solidFill>
                  <a:schemeClr val="accent3"/>
                </a:solidFill>
              </a:rPr>
              <a:t>FEB’ 02, 2021</a:t>
            </a:r>
          </a:p>
          <a:p>
            <a:endParaRPr lang="en-US" sz="2200" dirty="0">
              <a:solidFill>
                <a:schemeClr val="accent3"/>
              </a:solidFill>
            </a:endParaRPr>
          </a:p>
          <a:p>
            <a:r>
              <a:rPr lang="en-US" sz="2200" dirty="0">
                <a:solidFill>
                  <a:schemeClr val="accent3"/>
                </a:solidFill>
              </a:rPr>
              <a:t>SUSHIL SINGH &amp; ASSOCIATES</a:t>
            </a:r>
          </a:p>
          <a:p>
            <a:r>
              <a:rPr lang="en-US" sz="2200" dirty="0">
                <a:solidFill>
                  <a:schemeClr val="accent3"/>
                </a:solidFill>
              </a:rPr>
              <a:t>CHARTERED ACCOUNTANTS</a:t>
            </a:r>
          </a:p>
          <a:p>
            <a:r>
              <a:rPr lang="en-US" sz="2200" dirty="0">
                <a:solidFill>
                  <a:schemeClr val="accent3"/>
                </a:solidFill>
              </a:rPr>
              <a:t>D-124, EAST OF KAILASH</a:t>
            </a:r>
          </a:p>
          <a:p>
            <a:r>
              <a:rPr lang="en-US" sz="2200" dirty="0">
                <a:solidFill>
                  <a:schemeClr val="accent3"/>
                </a:solidFill>
              </a:rPr>
              <a:t>NEW DELHI-110065</a:t>
            </a:r>
          </a:p>
          <a:p>
            <a:r>
              <a:rPr lang="en-US" sz="2200" dirty="0">
                <a:solidFill>
                  <a:schemeClr val="accent3"/>
                </a:solidFill>
                <a:hlinkClick r:id="rId2">
                  <a:extLst>
                    <a:ext uri="{A12FA001-AC4F-418D-AE19-62706E023703}">
                      <ahyp:hlinkClr xmlns:ahyp="http://schemas.microsoft.com/office/drawing/2018/hyperlinkcolor" val="tx"/>
                    </a:ext>
                  </a:extLst>
                </a:hlinkClick>
              </a:rPr>
              <a:t>INFO@CASKS.IN</a:t>
            </a:r>
            <a:endParaRPr lang="en-US" sz="2200" dirty="0">
              <a:solidFill>
                <a:schemeClr val="accent3"/>
              </a:solidFill>
            </a:endParaRPr>
          </a:p>
          <a:p>
            <a:r>
              <a:rPr lang="en-US" sz="2200" dirty="0">
                <a:solidFill>
                  <a:schemeClr val="accent3"/>
                </a:solidFill>
              </a:rPr>
              <a:t>+91-99902 39607</a:t>
            </a:r>
          </a:p>
          <a:p>
            <a:endParaRPr lang="en-US" dirty="0">
              <a:solidFill>
                <a:schemeClr val="accent3"/>
              </a:solidFill>
            </a:endParaRPr>
          </a:p>
        </p:txBody>
      </p:sp>
    </p:spTree>
    <p:extLst>
      <p:ext uri="{BB962C8B-B14F-4D97-AF65-F5344CB8AC3E}">
        <p14:creationId xmlns:p14="http://schemas.microsoft.com/office/powerpoint/2010/main" val="3681670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9C8FD-A499-AA4E-930C-33EFD4340EB9}"/>
              </a:ext>
            </a:extLst>
          </p:cNvPr>
          <p:cNvSpPr>
            <a:spLocks noGrp="1"/>
          </p:cNvSpPr>
          <p:nvPr>
            <p:ph type="title"/>
          </p:nvPr>
        </p:nvSpPr>
        <p:spPr/>
        <p:txBody>
          <a:bodyPr/>
          <a:lstStyle/>
          <a:p>
            <a:r>
              <a:rPr lang="en-IN" b="1" dirty="0"/>
              <a:t>Faster Tax proceedings</a:t>
            </a:r>
            <a:endParaRPr lang="en-US" dirty="0"/>
          </a:p>
        </p:txBody>
      </p:sp>
      <p:sp>
        <p:nvSpPr>
          <p:cNvPr id="3" name="Content Placeholder 2">
            <a:extLst>
              <a:ext uri="{FF2B5EF4-FFF2-40B4-BE49-F238E27FC236}">
                <a16:creationId xmlns:a16="http://schemas.microsoft.com/office/drawing/2014/main" id="{B14BE42B-EBEB-2245-BAAC-8AB322C638C5}"/>
              </a:ext>
            </a:extLst>
          </p:cNvPr>
          <p:cNvSpPr>
            <a:spLocks noGrp="1"/>
          </p:cNvSpPr>
          <p:nvPr>
            <p:ph idx="1"/>
          </p:nvPr>
        </p:nvSpPr>
        <p:spPr>
          <a:xfrm>
            <a:off x="581192" y="2180496"/>
            <a:ext cx="11029615" cy="4220304"/>
          </a:xfrm>
        </p:spPr>
        <p:txBody>
          <a:bodyPr>
            <a:noAutofit/>
          </a:bodyPr>
          <a:lstStyle/>
          <a:p>
            <a:pPr algn="just"/>
            <a:r>
              <a:rPr lang="en-IN" sz="1900" dirty="0"/>
              <a:t>Time-limit for issuing </a:t>
            </a:r>
            <a:r>
              <a:rPr lang="en-IN" sz="1900" b="1" u="sng" dirty="0"/>
              <a:t>notices for initiating scrutiny proceedings </a:t>
            </a:r>
            <a:r>
              <a:rPr lang="en-IN" sz="1900" dirty="0"/>
              <a:t>been reduced to three months from the end of financial year in which return is filed (earlier six months). </a:t>
            </a:r>
          </a:p>
          <a:p>
            <a:pPr algn="just"/>
            <a:r>
              <a:rPr lang="en-IN" sz="1900" dirty="0"/>
              <a:t>Even the time-limit for </a:t>
            </a:r>
            <a:r>
              <a:rPr lang="en-IN" sz="1900" b="1" u="sng" dirty="0"/>
              <a:t>completing scrutiny assessments </a:t>
            </a:r>
            <a:r>
              <a:rPr lang="en-IN" sz="1900" dirty="0"/>
              <a:t>has been reduced to </a:t>
            </a:r>
            <a:r>
              <a:rPr lang="en-IN" sz="1900" b="1" u="sng" dirty="0"/>
              <a:t>nine months </a:t>
            </a:r>
            <a:r>
              <a:rPr lang="en-IN" sz="1900" dirty="0"/>
              <a:t>from the end of assessment year for cases pertaining to </a:t>
            </a:r>
            <a:r>
              <a:rPr lang="en-IN" sz="1900" b="1" u="sng" dirty="0"/>
              <a:t>AY 2021-22 onwards</a:t>
            </a:r>
            <a:r>
              <a:rPr lang="en-IN" sz="1900" dirty="0"/>
              <a:t>. </a:t>
            </a:r>
          </a:p>
          <a:p>
            <a:pPr algn="just"/>
            <a:r>
              <a:rPr lang="en-IN" sz="1900" dirty="0"/>
              <a:t>Also, time for processing of returns has been reduced to nine months.</a:t>
            </a:r>
          </a:p>
          <a:p>
            <a:pPr algn="just"/>
            <a:r>
              <a:rPr lang="en-IN" sz="1900" dirty="0"/>
              <a:t>The </a:t>
            </a:r>
            <a:r>
              <a:rPr lang="en-IN" sz="1900" b="1" u="sng" dirty="0"/>
              <a:t>reassessment time limits </a:t>
            </a:r>
            <a:r>
              <a:rPr lang="en-IN" sz="1900" dirty="0"/>
              <a:t>have been relaxed from </a:t>
            </a:r>
            <a:r>
              <a:rPr lang="en-IN" sz="1900" b="1" u="sng" dirty="0"/>
              <a:t>six years to three years</a:t>
            </a:r>
            <a:r>
              <a:rPr lang="en-IN" sz="1900" dirty="0"/>
              <a:t> barring specific cases where the cases can be reopened </a:t>
            </a:r>
            <a:r>
              <a:rPr lang="en-IN" sz="1900" dirty="0" err="1"/>
              <a:t>upto</a:t>
            </a:r>
            <a:r>
              <a:rPr lang="en-IN" sz="1900" dirty="0"/>
              <a:t> ten years. </a:t>
            </a:r>
          </a:p>
          <a:p>
            <a:pPr algn="just"/>
            <a:r>
              <a:rPr lang="en-IN" sz="1900" dirty="0"/>
              <a:t> Setup a Dispute Resolution Committee (DRC) to provide early tax certainty to small and medium taxpayers. The scheme shall cover cases where the </a:t>
            </a:r>
            <a:r>
              <a:rPr lang="en-IN" sz="1900" b="1" u="sng" dirty="0"/>
              <a:t>returned income is </a:t>
            </a:r>
            <a:r>
              <a:rPr lang="en-IN" sz="1900" b="1" u="sng" dirty="0" err="1"/>
              <a:t>upto</a:t>
            </a:r>
            <a:r>
              <a:rPr lang="en-IN" sz="1900" b="1" u="sng" dirty="0"/>
              <a:t> fifty lakhs </a:t>
            </a:r>
            <a:r>
              <a:rPr lang="en-IN" sz="1900" dirty="0"/>
              <a:t>and aggregate variation proposed is </a:t>
            </a:r>
            <a:r>
              <a:rPr lang="en-IN" sz="1900" dirty="0" err="1"/>
              <a:t>upto</a:t>
            </a:r>
            <a:r>
              <a:rPr lang="en-IN" sz="1900" dirty="0"/>
              <a:t> ten lakhs. </a:t>
            </a:r>
          </a:p>
          <a:p>
            <a:pPr algn="just"/>
            <a:r>
              <a:rPr lang="en-IN" sz="1900" dirty="0"/>
              <a:t> Introduction of faceless proceedings before the Income tax-Appellate Tribunal.</a:t>
            </a:r>
          </a:p>
          <a:p>
            <a:endParaRPr lang="en-US" sz="1900" dirty="0"/>
          </a:p>
        </p:txBody>
      </p:sp>
    </p:spTree>
    <p:extLst>
      <p:ext uri="{BB962C8B-B14F-4D97-AF65-F5344CB8AC3E}">
        <p14:creationId xmlns:p14="http://schemas.microsoft.com/office/powerpoint/2010/main" val="502366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B8D5E-5245-9349-B22B-9FC7C4A48754}"/>
              </a:ext>
            </a:extLst>
          </p:cNvPr>
          <p:cNvSpPr>
            <a:spLocks noGrp="1"/>
          </p:cNvSpPr>
          <p:nvPr>
            <p:ph type="title"/>
          </p:nvPr>
        </p:nvSpPr>
        <p:spPr/>
        <p:txBody>
          <a:bodyPr>
            <a:noAutofit/>
          </a:bodyPr>
          <a:lstStyle/>
          <a:p>
            <a:br>
              <a:rPr lang="en-IN" sz="2300" dirty="0"/>
            </a:br>
            <a:r>
              <a:rPr lang="en-IN" sz="2300" dirty="0"/>
              <a:t>small and medium enterprises(SMEs) and </a:t>
            </a:r>
            <a:r>
              <a:rPr lang="en-IN" sz="2300" dirty="0" err="1"/>
              <a:t>startups</a:t>
            </a:r>
            <a:r>
              <a:rPr lang="en-IN" sz="2300" dirty="0"/>
              <a:t>?</a:t>
            </a:r>
            <a:br>
              <a:rPr lang="en-IN" sz="2300" dirty="0"/>
            </a:br>
            <a:endParaRPr lang="en-US" sz="2300" dirty="0"/>
          </a:p>
        </p:txBody>
      </p:sp>
      <p:sp>
        <p:nvSpPr>
          <p:cNvPr id="3" name="Content Placeholder 2">
            <a:extLst>
              <a:ext uri="{FF2B5EF4-FFF2-40B4-BE49-F238E27FC236}">
                <a16:creationId xmlns:a16="http://schemas.microsoft.com/office/drawing/2014/main" id="{86D156B9-AAF5-704E-A53F-D0D1B0E0A90D}"/>
              </a:ext>
            </a:extLst>
          </p:cNvPr>
          <p:cNvSpPr>
            <a:spLocks noGrp="1"/>
          </p:cNvSpPr>
          <p:nvPr>
            <p:ph idx="1"/>
          </p:nvPr>
        </p:nvSpPr>
        <p:spPr>
          <a:xfrm>
            <a:off x="581192" y="1897380"/>
            <a:ext cx="11029615" cy="4583430"/>
          </a:xfrm>
        </p:spPr>
        <p:txBody>
          <a:bodyPr>
            <a:normAutofit fontScale="77500" lnSpcReduction="20000"/>
          </a:bodyPr>
          <a:lstStyle/>
          <a:p>
            <a:pPr marL="0" indent="0" algn="just">
              <a:buNone/>
            </a:pPr>
            <a:endParaRPr lang="en-IN" sz="2400" b="1" dirty="0"/>
          </a:p>
          <a:p>
            <a:pPr marL="0" indent="0" algn="just">
              <a:buNone/>
            </a:pPr>
            <a:r>
              <a:rPr lang="en-IN" sz="2400" b="1" dirty="0"/>
              <a:t>Limited Liability Partnerships</a:t>
            </a:r>
            <a:endParaRPr lang="en-IN" sz="2400" dirty="0"/>
          </a:p>
          <a:p>
            <a:pPr algn="just"/>
            <a:r>
              <a:rPr lang="en-IN" sz="2400" dirty="0"/>
              <a:t> ♦   </a:t>
            </a:r>
            <a:r>
              <a:rPr lang="en-IN" sz="2400" i="1" dirty="0"/>
              <a:t>Good news</a:t>
            </a:r>
            <a:r>
              <a:rPr lang="en-IN" sz="2400" dirty="0"/>
              <a:t>:" The decriminalizing of the procedural and technical compoundable offences under the Companies Act, 2013, is now complete. I now propose to next take up decriminalization of the Limited Liability Partnership (LLP) Act, 2008" (Para 79 of the Budget Speech by Finance Minister)</a:t>
            </a:r>
          </a:p>
          <a:p>
            <a:pPr algn="just"/>
            <a:r>
              <a:rPr lang="en-IN" sz="2400" dirty="0"/>
              <a:t> ♦   </a:t>
            </a:r>
            <a:r>
              <a:rPr lang="en-IN" sz="2400" i="1" dirty="0"/>
              <a:t>Not So Good News:</a:t>
            </a:r>
            <a:r>
              <a:rPr lang="en-IN" sz="2400" dirty="0"/>
              <a:t> It is proposed to amend section 44ADA of the Income-Tax Act,1961 to clarify that Limited Liability Partnership shall not be eligible for presumptive taxation scheme for professionals under that section. This amendment is proposed to take effect from Assessment year 2021-22</a:t>
            </a:r>
          </a:p>
          <a:p>
            <a:pPr algn="just"/>
            <a:r>
              <a:rPr lang="en-IN" sz="2400" dirty="0"/>
              <a:t>Section 44ADA was inserted in the Income-Tax Act,1961 by the Finance Act,2016. </a:t>
            </a:r>
            <a:r>
              <a:rPr lang="en-IN" sz="2400" b="1" u="sng" dirty="0"/>
              <a:t>The Explanatory Memorandum to the Finance Bill,2016 clearly mentioned that LLPs will not be eligible to avail the presumptive tax scheme under section 44ADA</a:t>
            </a:r>
            <a:r>
              <a:rPr lang="en-IN" sz="2400" dirty="0"/>
              <a:t>. However, this bar on LLPs was not incorporated in the text of section 44ADA as finally passed by the Finance Act,2016.</a:t>
            </a:r>
          </a:p>
          <a:p>
            <a:pPr algn="just"/>
            <a:r>
              <a:rPr lang="en-IN" sz="2400" dirty="0"/>
              <a:t>To incentivise digital transactions and to reduce the compliance burden of the person who is carrying almost all of their transactions digitally, it is proposed to increase the limit for tax audit for persons who are undertaking 95% of their transactions digitally </a:t>
            </a:r>
            <a:r>
              <a:rPr lang="en-IN" sz="2400" b="1" u="sng" dirty="0"/>
              <a:t>from Rs 5 crore to Rs 10 crore. </a:t>
            </a:r>
          </a:p>
          <a:p>
            <a:pPr algn="just"/>
            <a:endParaRPr lang="en-IN" sz="2400" dirty="0"/>
          </a:p>
          <a:p>
            <a:endParaRPr lang="en-US" dirty="0"/>
          </a:p>
        </p:txBody>
      </p:sp>
    </p:spTree>
    <p:extLst>
      <p:ext uri="{BB962C8B-B14F-4D97-AF65-F5344CB8AC3E}">
        <p14:creationId xmlns:p14="http://schemas.microsoft.com/office/powerpoint/2010/main" val="8828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C79FC-787C-2F41-AF19-20D64E8E17BE}"/>
              </a:ext>
            </a:extLst>
          </p:cNvPr>
          <p:cNvSpPr>
            <a:spLocks noGrp="1"/>
          </p:cNvSpPr>
          <p:nvPr>
            <p:ph type="title"/>
          </p:nvPr>
        </p:nvSpPr>
        <p:spPr/>
        <p:txBody>
          <a:bodyPr>
            <a:normAutofit/>
          </a:bodyPr>
          <a:lstStyle/>
          <a:p>
            <a:r>
              <a:rPr lang="en-IN" sz="2200" b="1" dirty="0"/>
              <a:t>Extension of date of incorporation for eligible start up for exemption and for investment in eligible start-up</a:t>
            </a:r>
            <a:endParaRPr lang="en-US" sz="2200" dirty="0"/>
          </a:p>
        </p:txBody>
      </p:sp>
      <p:sp>
        <p:nvSpPr>
          <p:cNvPr id="3" name="Content Placeholder 2">
            <a:extLst>
              <a:ext uri="{FF2B5EF4-FFF2-40B4-BE49-F238E27FC236}">
                <a16:creationId xmlns:a16="http://schemas.microsoft.com/office/drawing/2014/main" id="{FAA14610-2337-B848-BC1E-964F7133C3AC}"/>
              </a:ext>
            </a:extLst>
          </p:cNvPr>
          <p:cNvSpPr>
            <a:spLocks noGrp="1"/>
          </p:cNvSpPr>
          <p:nvPr>
            <p:ph idx="1"/>
          </p:nvPr>
        </p:nvSpPr>
        <p:spPr>
          <a:xfrm>
            <a:off x="581192" y="2011680"/>
            <a:ext cx="11029615" cy="4674870"/>
          </a:xfrm>
        </p:spPr>
        <p:txBody>
          <a:bodyPr>
            <a:normAutofit lnSpcReduction="10000"/>
          </a:bodyPr>
          <a:lstStyle/>
          <a:p>
            <a:r>
              <a:rPr lang="en-IN" dirty="0"/>
              <a:t>Section 80-IAC provides for a deduction of an amount equal to hundred percent of the profits and gains derived from an eligible business by an eligible start-up for </a:t>
            </a:r>
            <a:r>
              <a:rPr lang="en-IN" b="1" u="sng" dirty="0"/>
              <a:t>three consecutive assessment years out of ten years at the option of the </a:t>
            </a:r>
            <a:r>
              <a:rPr lang="en-IN" b="1" u="sng" dirty="0" err="1"/>
              <a:t>assessee</a:t>
            </a:r>
            <a:r>
              <a:rPr lang="en-IN" b="1" u="sng" dirty="0"/>
              <a:t>. </a:t>
            </a:r>
            <a:r>
              <a:rPr lang="en-IN" dirty="0"/>
              <a:t>This is subject to the condition that the total turnover of its business does not exceed one hundred crore rupees. </a:t>
            </a:r>
          </a:p>
          <a:p>
            <a:r>
              <a:rPr lang="en-IN" b="1" u="sng" dirty="0"/>
              <a:t>The eligible start-up is required to be incorporated on or after 1st day of April, 2016 but before 1st day of April 2021.</a:t>
            </a:r>
          </a:p>
          <a:p>
            <a:pPr algn="just"/>
            <a:r>
              <a:rPr lang="en-IN" dirty="0"/>
              <a:t>Section 54GB provide for exemption of capital gain which arises from the transfer of a long-term capital asset, being a residential property (a house or a plot of land), owned by the eligible </a:t>
            </a:r>
            <a:r>
              <a:rPr lang="en-IN" dirty="0" err="1"/>
              <a:t>assessee</a:t>
            </a:r>
            <a:r>
              <a:rPr lang="en-IN" dirty="0"/>
              <a:t>. </a:t>
            </a:r>
            <a:r>
              <a:rPr lang="en-IN" b="1" u="sng" dirty="0"/>
              <a:t>Further, it has been provided that benefit is available only when the residential property is transferred on or before 31st March, 2021</a:t>
            </a:r>
            <a:r>
              <a:rPr lang="en-IN" dirty="0"/>
              <a:t>.</a:t>
            </a:r>
          </a:p>
          <a:p>
            <a:r>
              <a:rPr lang="en-IN" dirty="0"/>
              <a:t>In order to help such eligible start-up and help investment in them,-</a:t>
            </a:r>
          </a:p>
          <a:p>
            <a:r>
              <a:rPr lang="en-IN" dirty="0"/>
              <a:t>  (</a:t>
            </a:r>
            <a:r>
              <a:rPr lang="en-IN" dirty="0" err="1"/>
              <a:t>i</a:t>
            </a:r>
            <a:r>
              <a:rPr lang="en-IN" dirty="0"/>
              <a:t>) it is proposed to amend the provisions of section 80-IAC of the Act to extend the outer date of incorporation to before 1st April, 2022; and</a:t>
            </a:r>
          </a:p>
          <a:p>
            <a:r>
              <a:rPr lang="en-IN" dirty="0"/>
              <a:t> (ii) it is proposed to amend the provisions of section 54GB of the Act to extend the outer date of transfer of residential property from 31st March 2021 to 31st March 2022.</a:t>
            </a:r>
          </a:p>
          <a:p>
            <a:endParaRPr lang="en-US" dirty="0"/>
          </a:p>
        </p:txBody>
      </p:sp>
    </p:spTree>
    <p:extLst>
      <p:ext uri="{BB962C8B-B14F-4D97-AF65-F5344CB8AC3E}">
        <p14:creationId xmlns:p14="http://schemas.microsoft.com/office/powerpoint/2010/main" val="4044484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A55B6-335F-9B4C-9B1F-E9D8EA8615A7}"/>
              </a:ext>
            </a:extLst>
          </p:cNvPr>
          <p:cNvSpPr>
            <a:spLocks noGrp="1"/>
          </p:cNvSpPr>
          <p:nvPr>
            <p:ph type="title"/>
          </p:nvPr>
        </p:nvSpPr>
        <p:spPr/>
        <p:txBody>
          <a:bodyPr>
            <a:normAutofit/>
          </a:bodyPr>
          <a:lstStyle/>
          <a:p>
            <a:r>
              <a:rPr lang="en-IN" sz="2200" dirty="0"/>
              <a:t>Amendments related to charitable trusts and institutions</a:t>
            </a:r>
            <a:br>
              <a:rPr lang="en-IN" sz="2200" dirty="0"/>
            </a:br>
            <a:endParaRPr lang="en-US" sz="2200" dirty="0"/>
          </a:p>
        </p:txBody>
      </p:sp>
      <p:sp>
        <p:nvSpPr>
          <p:cNvPr id="3" name="Content Placeholder 2">
            <a:extLst>
              <a:ext uri="{FF2B5EF4-FFF2-40B4-BE49-F238E27FC236}">
                <a16:creationId xmlns:a16="http://schemas.microsoft.com/office/drawing/2014/main" id="{FD2BC9FA-FAD5-8C45-9E4C-F7926559ABBE}"/>
              </a:ext>
            </a:extLst>
          </p:cNvPr>
          <p:cNvSpPr>
            <a:spLocks noGrp="1"/>
          </p:cNvSpPr>
          <p:nvPr>
            <p:ph idx="1"/>
          </p:nvPr>
        </p:nvSpPr>
        <p:spPr>
          <a:xfrm>
            <a:off x="581192" y="1908810"/>
            <a:ext cx="11029615" cy="4514850"/>
          </a:xfrm>
        </p:spPr>
        <p:txBody>
          <a:bodyPr>
            <a:normAutofit/>
          </a:bodyPr>
          <a:lstStyle/>
          <a:p>
            <a:pPr algn="just"/>
            <a:r>
              <a:rPr lang="en-IN" sz="2600" dirty="0"/>
              <a:t>Benefit to small trust and institutions- threshold limit of annual receipts for claiming exemption under sub-clause (</a:t>
            </a:r>
            <a:r>
              <a:rPr lang="en-IN" sz="2600" dirty="0" err="1"/>
              <a:t>iiiad</a:t>
            </a:r>
            <a:r>
              <a:rPr lang="en-IN" sz="2600" dirty="0"/>
              <a:t>) and (</a:t>
            </a:r>
            <a:r>
              <a:rPr lang="en-IN" sz="2600" dirty="0" err="1"/>
              <a:t>iiiae</a:t>
            </a:r>
            <a:r>
              <a:rPr lang="en-IN" sz="2600" dirty="0"/>
              <a:t>) shall be increased to Rs 5 crore.</a:t>
            </a:r>
          </a:p>
          <a:p>
            <a:pPr algn="just"/>
            <a:r>
              <a:rPr lang="en-IN" sz="2600" b="1" dirty="0"/>
              <a:t>In sub-clause (</a:t>
            </a:r>
            <a:r>
              <a:rPr lang="en-IN" sz="2600" b="1" dirty="0" err="1"/>
              <a:t>iiiad</a:t>
            </a:r>
            <a:r>
              <a:rPr lang="en-IN" sz="2600" b="1" dirty="0"/>
              <a:t>), for the words "receipts of such university or educational institution do not exceed the amount of annual receipts as may be prescribed", the words "receipts of the person from such university or universities or educational institution or educational institutions do not exceed five crore rupees" shall be substituted.</a:t>
            </a:r>
            <a:endParaRPr lang="en-IN" sz="2600" dirty="0"/>
          </a:p>
          <a:p>
            <a:pPr marL="0" indent="0">
              <a:buNone/>
            </a:pPr>
            <a:endParaRPr lang="en-US" sz="2600" dirty="0"/>
          </a:p>
        </p:txBody>
      </p:sp>
    </p:spTree>
    <p:extLst>
      <p:ext uri="{BB962C8B-B14F-4D97-AF65-F5344CB8AC3E}">
        <p14:creationId xmlns:p14="http://schemas.microsoft.com/office/powerpoint/2010/main" val="2312936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73A2B-59ED-7C4E-9EA4-CAE2B1C58AB1}"/>
              </a:ext>
            </a:extLst>
          </p:cNvPr>
          <p:cNvSpPr>
            <a:spLocks noGrp="1"/>
          </p:cNvSpPr>
          <p:nvPr>
            <p:ph type="title"/>
          </p:nvPr>
        </p:nvSpPr>
        <p:spPr/>
        <p:txBody>
          <a:bodyPr>
            <a:normAutofit fontScale="90000"/>
          </a:bodyPr>
          <a:lstStyle/>
          <a:p>
            <a:r>
              <a:rPr lang="en-IN" b="1" dirty="0"/>
              <a:t>Special provision for deduction/collection of tax at source for non-filers of ITR [Section 206AB , 206cca]</a:t>
            </a:r>
            <a:endParaRPr lang="en-US" dirty="0"/>
          </a:p>
        </p:txBody>
      </p:sp>
      <p:sp>
        <p:nvSpPr>
          <p:cNvPr id="3" name="Content Placeholder 2">
            <a:extLst>
              <a:ext uri="{FF2B5EF4-FFF2-40B4-BE49-F238E27FC236}">
                <a16:creationId xmlns:a16="http://schemas.microsoft.com/office/drawing/2014/main" id="{537CE2CF-1518-B04F-A4DF-60EDC394A58A}"/>
              </a:ext>
            </a:extLst>
          </p:cNvPr>
          <p:cNvSpPr>
            <a:spLocks noGrp="1"/>
          </p:cNvSpPr>
          <p:nvPr>
            <p:ph idx="1"/>
          </p:nvPr>
        </p:nvSpPr>
        <p:spPr>
          <a:xfrm>
            <a:off x="581192" y="1863090"/>
            <a:ext cx="11029615" cy="4457700"/>
          </a:xfrm>
        </p:spPr>
        <p:txBody>
          <a:bodyPr>
            <a:normAutofit/>
          </a:bodyPr>
          <a:lstStyle/>
          <a:p>
            <a:pPr algn="just"/>
            <a:r>
              <a:rPr lang="en-IN" dirty="0"/>
              <a:t>This provision would apply to a specified person to whom the payment is made (being the payee) but who has not filed the return of income for </a:t>
            </a:r>
            <a:r>
              <a:rPr lang="en-IN" b="1" u="sng" dirty="0"/>
              <a:t>both the two assessment years relevant to the two previous years immediately prior to the previous year in which tax is required to be deducted </a:t>
            </a:r>
            <a:r>
              <a:rPr lang="en-IN" dirty="0"/>
              <a:t>and for which the time limit for filing the return of income under section 139(1) has expired.</a:t>
            </a:r>
          </a:p>
          <a:p>
            <a:pPr algn="just"/>
            <a:r>
              <a:rPr lang="en-IN" dirty="0"/>
              <a:t> The aggregate amount of tax deducted at source and collected at source in the case of such payee is Rs.50,000 or more </a:t>
            </a:r>
            <a:r>
              <a:rPr lang="en-IN" b="1" u="sng" dirty="0"/>
              <a:t>in each of these two preceding previous years</a:t>
            </a:r>
            <a:r>
              <a:rPr lang="en-IN" dirty="0"/>
              <a:t>.</a:t>
            </a:r>
          </a:p>
          <a:p>
            <a:pPr algn="just"/>
            <a:r>
              <a:rPr lang="en-IN" dirty="0"/>
              <a:t> The rate of tax deduction in such cases shall be higher of the following rates -</a:t>
            </a:r>
          </a:p>
          <a:p>
            <a:pPr marL="0" indent="0" algn="just">
              <a:buNone/>
            </a:pPr>
            <a:r>
              <a:rPr lang="en-IN" dirty="0"/>
              <a:t>	(a)  at twice the rate specified in the relevant provision of the Act; or </a:t>
            </a:r>
          </a:p>
          <a:p>
            <a:pPr marL="0" indent="0" algn="just">
              <a:buNone/>
            </a:pPr>
            <a:r>
              <a:rPr lang="en-IN" dirty="0"/>
              <a:t>	(b) </a:t>
            </a:r>
            <a:r>
              <a:rPr lang="en-IN" b="1" u="sng" dirty="0"/>
              <a:t>at twice the rate or rates in force; or  ( Only for TDS and not TCS)</a:t>
            </a:r>
          </a:p>
          <a:p>
            <a:pPr marL="0" indent="0" algn="just">
              <a:buNone/>
            </a:pPr>
            <a:r>
              <a:rPr lang="en-IN" dirty="0"/>
              <a:t>	(c) at the rate of 5 percent.</a:t>
            </a:r>
          </a:p>
          <a:p>
            <a:pPr algn="just"/>
            <a:r>
              <a:rPr lang="en-IN" dirty="0"/>
              <a:t>  This provision is not applicable to a non-resident who does not have a permanent PE in India.</a:t>
            </a:r>
          </a:p>
          <a:p>
            <a:pPr marL="0" indent="0">
              <a:buNone/>
            </a:pPr>
            <a:endParaRPr lang="en-US" dirty="0"/>
          </a:p>
        </p:txBody>
      </p:sp>
    </p:spTree>
    <p:extLst>
      <p:ext uri="{BB962C8B-B14F-4D97-AF65-F5344CB8AC3E}">
        <p14:creationId xmlns:p14="http://schemas.microsoft.com/office/powerpoint/2010/main" val="3038906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CEE1E-572B-1D4A-9BD4-8CD6DC59C370}"/>
              </a:ext>
            </a:extLst>
          </p:cNvPr>
          <p:cNvSpPr>
            <a:spLocks noGrp="1"/>
          </p:cNvSpPr>
          <p:nvPr>
            <p:ph type="title"/>
          </p:nvPr>
        </p:nvSpPr>
        <p:spPr/>
        <p:txBody>
          <a:bodyPr>
            <a:noAutofit/>
          </a:bodyPr>
          <a:lstStyle/>
          <a:p>
            <a:br>
              <a:rPr lang="en-IN" sz="2200" dirty="0"/>
            </a:br>
            <a:r>
              <a:rPr lang="en-IN" sz="2200" dirty="0"/>
              <a:t>Acquired goodwill – no longer a depreciable asset</a:t>
            </a:r>
            <a:br>
              <a:rPr lang="en-IN" sz="2200" dirty="0"/>
            </a:br>
            <a:r>
              <a:rPr lang="en-IN" sz="2200" dirty="0">
                <a:solidFill>
                  <a:schemeClr val="accent3"/>
                </a:solidFill>
              </a:rPr>
              <a:t>SMIF SECURITIES OVERRULED </a:t>
            </a:r>
            <a:br>
              <a:rPr lang="en-IN" sz="2200" dirty="0"/>
            </a:br>
            <a:endParaRPr lang="en-US" sz="2200" dirty="0"/>
          </a:p>
        </p:txBody>
      </p:sp>
      <p:sp>
        <p:nvSpPr>
          <p:cNvPr id="3" name="Content Placeholder 2">
            <a:extLst>
              <a:ext uri="{FF2B5EF4-FFF2-40B4-BE49-F238E27FC236}">
                <a16:creationId xmlns:a16="http://schemas.microsoft.com/office/drawing/2014/main" id="{67F97AE0-828C-5447-B173-277261E2135B}"/>
              </a:ext>
            </a:extLst>
          </p:cNvPr>
          <p:cNvSpPr>
            <a:spLocks noGrp="1"/>
          </p:cNvSpPr>
          <p:nvPr>
            <p:ph idx="1"/>
          </p:nvPr>
        </p:nvSpPr>
        <p:spPr>
          <a:xfrm>
            <a:off x="581192" y="2180496"/>
            <a:ext cx="11029615" cy="4186014"/>
          </a:xfrm>
        </p:spPr>
        <p:txBody>
          <a:bodyPr>
            <a:normAutofit/>
          </a:bodyPr>
          <a:lstStyle/>
          <a:p>
            <a:pPr algn="just"/>
            <a:r>
              <a:rPr lang="en-IN" dirty="0"/>
              <a:t>The definition of the 'block of assets', to specifically exclude goodwill of a business or profession and thereby excluding such goodwill from the definition of assets eligible for claiming tax depreciation;</a:t>
            </a:r>
          </a:p>
          <a:p>
            <a:pPr algn="just"/>
            <a:r>
              <a:rPr lang="en-IN" dirty="0"/>
              <a:t> As a corresponding amendment, in cases where depreciation has been claimed on the said goodwill, already forming part of the block of assets for the assessment year beginning on 1 April 2020, the Finance Bill has proposed alteration/adjustment of the written down value of the said block as per a prescribed mechanism, which may give rise to short term capital gain. </a:t>
            </a:r>
            <a:r>
              <a:rPr lang="en-IN" b="1" u="sng" dirty="0"/>
              <a:t>This tantamount to retrospective amendment</a:t>
            </a:r>
          </a:p>
          <a:p>
            <a:pPr algn="just"/>
            <a:r>
              <a:rPr lang="en-IN" b="1" u="sng" dirty="0"/>
              <a:t>Purchase price paid by a taxpayer for acquiring goodwill will be considered as the cost of acquisition for the purpose of computation of capital gains;</a:t>
            </a:r>
          </a:p>
          <a:p>
            <a:pPr algn="just"/>
            <a:r>
              <a:rPr lang="en-IN" dirty="0"/>
              <a:t> </a:t>
            </a:r>
            <a:r>
              <a:rPr lang="en-IN" b="1" u="sng" dirty="0"/>
              <a:t>In case where the taxpayer has claimed depreciation on such goodwill in the previous years, then the purchase price of the goodwill will be adjusted to the extent of the depreciation benefit already claimed by the taxpayer, while computing capital gains;</a:t>
            </a:r>
          </a:p>
        </p:txBody>
      </p:sp>
    </p:spTree>
    <p:extLst>
      <p:ext uri="{BB962C8B-B14F-4D97-AF65-F5344CB8AC3E}">
        <p14:creationId xmlns:p14="http://schemas.microsoft.com/office/powerpoint/2010/main" val="3462650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06FCA-CEB7-0B4B-B7E9-63F50E65C3FB}"/>
              </a:ext>
            </a:extLst>
          </p:cNvPr>
          <p:cNvSpPr>
            <a:spLocks noGrp="1"/>
          </p:cNvSpPr>
          <p:nvPr>
            <p:ph type="title"/>
          </p:nvPr>
        </p:nvSpPr>
        <p:spPr/>
        <p:txBody>
          <a:bodyPr/>
          <a:lstStyle/>
          <a:p>
            <a:r>
              <a:rPr lang="en-IN" dirty="0"/>
              <a:t>Tax Administration-Is It Just A Beginning ?</a:t>
            </a:r>
            <a:endParaRPr lang="en-US" dirty="0"/>
          </a:p>
        </p:txBody>
      </p:sp>
      <p:sp>
        <p:nvSpPr>
          <p:cNvPr id="3" name="Content Placeholder 2">
            <a:extLst>
              <a:ext uri="{FF2B5EF4-FFF2-40B4-BE49-F238E27FC236}">
                <a16:creationId xmlns:a16="http://schemas.microsoft.com/office/drawing/2014/main" id="{F9071C14-3834-9E44-A227-4C183969E702}"/>
              </a:ext>
            </a:extLst>
          </p:cNvPr>
          <p:cNvSpPr>
            <a:spLocks noGrp="1"/>
          </p:cNvSpPr>
          <p:nvPr>
            <p:ph idx="1"/>
          </p:nvPr>
        </p:nvSpPr>
        <p:spPr>
          <a:xfrm>
            <a:off x="581192" y="2180496"/>
            <a:ext cx="11029615" cy="4551774"/>
          </a:xfrm>
        </p:spPr>
        <p:txBody>
          <a:bodyPr>
            <a:noAutofit/>
          </a:bodyPr>
          <a:lstStyle/>
          <a:p>
            <a:pPr algn="just"/>
            <a:r>
              <a:rPr lang="en-IN" sz="1700" dirty="0"/>
              <a:t>The </a:t>
            </a:r>
            <a:r>
              <a:rPr lang="en-IN" sz="1700" b="1" dirty="0"/>
              <a:t>'Faceless Regime’</a:t>
            </a:r>
            <a:r>
              <a:rPr lang="en-IN" sz="1700" dirty="0"/>
              <a:t> - Hon'ble Income Tax Appellate Tribunal in a </a:t>
            </a:r>
            <a:r>
              <a:rPr lang="en-IN" sz="1700" i="1" dirty="0"/>
              <a:t>'jurisdiction less manner’</a:t>
            </a:r>
            <a:r>
              <a:rPr lang="en-IN" sz="1700" dirty="0"/>
              <a:t>. </a:t>
            </a:r>
          </a:p>
          <a:p>
            <a:pPr algn="just"/>
            <a:r>
              <a:rPr lang="en-IN" sz="1700" dirty="0"/>
              <a:t>It is on the same lines as faceless appeal scheme. </a:t>
            </a:r>
          </a:p>
          <a:p>
            <a:pPr algn="just"/>
            <a:r>
              <a:rPr lang="en-IN" sz="1700" b="1" dirty="0"/>
              <a:t>However, it needs to be appreciated that ITAT is the last fact-finding appellate authority as the High Court &amp; Supreme Court admits substantial questions of law only and not of facts, so it is very essential and desirable that the proposed </a:t>
            </a:r>
            <a:r>
              <a:rPr lang="en-IN" sz="1700" b="1" i="1" dirty="0"/>
              <a:t>"Scheme for Faceless Proceedings before ITAT"</a:t>
            </a:r>
            <a:r>
              <a:rPr lang="en-IN" sz="1700" b="1" dirty="0"/>
              <a:t>, should be drafted carefully and meticulously and not simply copied from the existing Faceless Appeal Scheme, 2020, so as to enable complete adherence to the principles of natural justice and the rule of '</a:t>
            </a:r>
            <a:r>
              <a:rPr lang="en-IN" sz="1700" b="1" dirty="0" err="1"/>
              <a:t>audi</a:t>
            </a:r>
            <a:r>
              <a:rPr lang="en-IN" sz="1700" b="1" dirty="0"/>
              <a:t> alteram partem' (hear the other side), i.e. grant of suitable opportunity of being heard to the appellant.</a:t>
            </a:r>
            <a:endParaRPr lang="en-IN" sz="1700" dirty="0"/>
          </a:p>
          <a:p>
            <a:pPr algn="just"/>
            <a:r>
              <a:rPr lang="en-IN" sz="1700" dirty="0"/>
              <a:t>Winding up of "Income Tax Settlement Commission, effective February 1, 2021.</a:t>
            </a:r>
          </a:p>
          <a:p>
            <a:pPr algn="just"/>
            <a:r>
              <a:rPr lang="en-IN" sz="1700" dirty="0"/>
              <a:t>An "Inter-Board for Settlement" would be constituted for the settlement, comprising again Revenue Officers, much like the proposed "Board for Advance Rulings".</a:t>
            </a:r>
          </a:p>
          <a:p>
            <a:pPr algn="just"/>
            <a:endParaRPr lang="en-US" sz="1700" dirty="0"/>
          </a:p>
        </p:txBody>
      </p:sp>
    </p:spTree>
    <p:extLst>
      <p:ext uri="{BB962C8B-B14F-4D97-AF65-F5344CB8AC3E}">
        <p14:creationId xmlns:p14="http://schemas.microsoft.com/office/powerpoint/2010/main" val="1562239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06FCA-CEB7-0B4B-B7E9-63F50E65C3FB}"/>
              </a:ext>
            </a:extLst>
          </p:cNvPr>
          <p:cNvSpPr>
            <a:spLocks noGrp="1"/>
          </p:cNvSpPr>
          <p:nvPr>
            <p:ph type="title"/>
          </p:nvPr>
        </p:nvSpPr>
        <p:spPr/>
        <p:txBody>
          <a:bodyPr/>
          <a:lstStyle/>
          <a:p>
            <a:r>
              <a:rPr lang="en-IN" dirty="0"/>
              <a:t>Tax Administration-Is It Just A Beginning</a:t>
            </a:r>
            <a:endParaRPr lang="en-US" dirty="0"/>
          </a:p>
        </p:txBody>
      </p:sp>
      <p:sp>
        <p:nvSpPr>
          <p:cNvPr id="3" name="Content Placeholder 2">
            <a:extLst>
              <a:ext uri="{FF2B5EF4-FFF2-40B4-BE49-F238E27FC236}">
                <a16:creationId xmlns:a16="http://schemas.microsoft.com/office/drawing/2014/main" id="{F9071C14-3834-9E44-A227-4C183969E702}"/>
              </a:ext>
            </a:extLst>
          </p:cNvPr>
          <p:cNvSpPr>
            <a:spLocks noGrp="1"/>
          </p:cNvSpPr>
          <p:nvPr>
            <p:ph idx="1"/>
          </p:nvPr>
        </p:nvSpPr>
        <p:spPr/>
        <p:txBody>
          <a:bodyPr>
            <a:normAutofit/>
          </a:bodyPr>
          <a:lstStyle/>
          <a:p>
            <a:pPr algn="just"/>
            <a:r>
              <a:rPr lang="en-IN" sz="2200" dirty="0"/>
              <a:t>Further, the re-opening of completed assessments &amp; provisions dealing with income tax search proceedings are being re-casted on the premise of reducing litigation. </a:t>
            </a:r>
          </a:p>
          <a:p>
            <a:pPr algn="just"/>
            <a:r>
              <a:rPr lang="en-IN" sz="2200" b="1" u="sng" dirty="0"/>
              <a:t>The tax assessments done pursuant to search initiated post March 31, 2021, shall be under a new procedure.</a:t>
            </a:r>
          </a:p>
          <a:p>
            <a:pPr algn="just"/>
            <a:r>
              <a:rPr lang="en-IN" sz="2200" b="1" u="sng" dirty="0"/>
              <a:t>It is proposed that in normal cases with effect from April 2021, where income is likely to have escaped assessment is less than Rs. 50 Lacs, no notice beyond the period of past three assessment year would be issued.</a:t>
            </a:r>
          </a:p>
          <a:p>
            <a:pPr marL="0" indent="0">
              <a:buNone/>
            </a:pPr>
            <a:endParaRPr lang="en-US" dirty="0"/>
          </a:p>
        </p:txBody>
      </p:sp>
    </p:spTree>
    <p:extLst>
      <p:ext uri="{BB962C8B-B14F-4D97-AF65-F5344CB8AC3E}">
        <p14:creationId xmlns:p14="http://schemas.microsoft.com/office/powerpoint/2010/main" val="2248498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B6D17-6DA9-E549-942D-86590818D06C}"/>
              </a:ext>
            </a:extLst>
          </p:cNvPr>
          <p:cNvSpPr>
            <a:spLocks noGrp="1"/>
          </p:cNvSpPr>
          <p:nvPr>
            <p:ph type="title"/>
          </p:nvPr>
        </p:nvSpPr>
        <p:spPr/>
        <p:txBody>
          <a:bodyPr>
            <a:noAutofit/>
          </a:bodyPr>
          <a:lstStyle/>
          <a:p>
            <a:r>
              <a:rPr lang="en-IN" sz="2200" dirty="0"/>
              <a:t>Paradigm shift in the provisions relating to Income Tax Search and Seizure Assessments </a:t>
            </a:r>
            <a:br>
              <a:rPr lang="en-IN" sz="2200" dirty="0"/>
            </a:br>
            <a:endParaRPr lang="en-US" sz="2200" dirty="0"/>
          </a:p>
        </p:txBody>
      </p:sp>
      <p:sp>
        <p:nvSpPr>
          <p:cNvPr id="3" name="Content Placeholder 2">
            <a:extLst>
              <a:ext uri="{FF2B5EF4-FFF2-40B4-BE49-F238E27FC236}">
                <a16:creationId xmlns:a16="http://schemas.microsoft.com/office/drawing/2014/main" id="{11C07EFD-8149-6E46-938B-C2E52B82FFEC}"/>
              </a:ext>
            </a:extLst>
          </p:cNvPr>
          <p:cNvSpPr>
            <a:spLocks noGrp="1"/>
          </p:cNvSpPr>
          <p:nvPr>
            <p:ph idx="1"/>
          </p:nvPr>
        </p:nvSpPr>
        <p:spPr/>
        <p:txBody>
          <a:bodyPr>
            <a:normAutofit/>
          </a:bodyPr>
          <a:lstStyle/>
          <a:p>
            <a:pPr algn="just"/>
            <a:r>
              <a:rPr lang="en-IN" sz="2000" dirty="0"/>
              <a:t>The provisions of section </a:t>
            </a:r>
            <a:r>
              <a:rPr lang="en-IN" sz="2000" b="1" u="sng" dirty="0"/>
              <a:t>153A and section 153C</a:t>
            </a:r>
            <a:r>
              <a:rPr lang="en-IN" sz="2000" dirty="0"/>
              <a:t>, of the Act are proposed to be made applicable to only </a:t>
            </a:r>
            <a:r>
              <a:rPr lang="en-IN" sz="2000" b="1" u="sng" dirty="0"/>
              <a:t>search initiated </a:t>
            </a:r>
            <a:r>
              <a:rPr lang="en-IN" sz="2000" dirty="0"/>
              <a:t>under section 132 of the Act or books of accounts, other documents or any assets requisitioned under section 132A of the Act, </a:t>
            </a:r>
            <a:r>
              <a:rPr lang="en-IN" sz="2000" b="1" u="sng" dirty="0"/>
              <a:t>on or before 31st March 2021.</a:t>
            </a:r>
          </a:p>
          <a:p>
            <a:pPr algn="just"/>
            <a:r>
              <a:rPr lang="en-IN" sz="2000" dirty="0"/>
              <a:t>Assessments or reassessments or in re-computation in cases where search is initiated under section 132 or requisition is made under 132A, after 31st March 2021, </a:t>
            </a:r>
            <a:r>
              <a:rPr lang="en-IN" sz="2000" b="1" u="sng" dirty="0"/>
              <a:t>shall be under the new procedure.</a:t>
            </a:r>
          </a:p>
          <a:p>
            <a:pPr algn="just"/>
            <a:r>
              <a:rPr lang="en-IN" sz="2000" dirty="0"/>
              <a:t>Further, in search, survey or requisition cases initiated or made or conducted, on or after 1st April, 2021, </a:t>
            </a:r>
            <a:r>
              <a:rPr lang="en-IN" sz="2000" b="1" u="sng" dirty="0"/>
              <a:t>it shall be deemed</a:t>
            </a:r>
            <a:r>
              <a:rPr lang="en-IN" sz="2000" dirty="0"/>
              <a:t> that the Assessing officer has information which suggests that the </a:t>
            </a:r>
            <a:r>
              <a:rPr lang="en-IN" sz="2000" b="1" u="sng" dirty="0"/>
              <a:t>income chargeable to tax has escaped assessment</a:t>
            </a:r>
            <a:r>
              <a:rPr lang="en-IN" sz="2000" dirty="0"/>
              <a:t> in the case of the </a:t>
            </a:r>
            <a:r>
              <a:rPr lang="en-IN" sz="2000" dirty="0" err="1"/>
              <a:t>assessee</a:t>
            </a:r>
            <a:r>
              <a:rPr lang="en-IN" sz="2000" dirty="0"/>
              <a:t> for the three assessment years immediately preceding the assessment year relevant to the previous year in which the search is initiated or requisition is made or any material is seized or requisitioned or survey is conducted</a:t>
            </a:r>
            <a:endParaRPr lang="en-US" sz="2000" dirty="0"/>
          </a:p>
        </p:txBody>
      </p:sp>
    </p:spTree>
    <p:extLst>
      <p:ext uri="{BB962C8B-B14F-4D97-AF65-F5344CB8AC3E}">
        <p14:creationId xmlns:p14="http://schemas.microsoft.com/office/powerpoint/2010/main" val="9913994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B6D17-6DA9-E549-942D-86590818D06C}"/>
              </a:ext>
            </a:extLst>
          </p:cNvPr>
          <p:cNvSpPr>
            <a:spLocks noGrp="1"/>
          </p:cNvSpPr>
          <p:nvPr>
            <p:ph type="title"/>
          </p:nvPr>
        </p:nvSpPr>
        <p:spPr/>
        <p:txBody>
          <a:bodyPr>
            <a:noAutofit/>
          </a:bodyPr>
          <a:lstStyle/>
          <a:p>
            <a:r>
              <a:rPr lang="en-IN" sz="2200" dirty="0"/>
              <a:t>Paradigm shift in the provisions relating to Income Tax Search and Seizure Assessments </a:t>
            </a:r>
            <a:br>
              <a:rPr lang="en-IN" sz="2200" dirty="0"/>
            </a:br>
            <a:endParaRPr lang="en-US" sz="2200" dirty="0"/>
          </a:p>
        </p:txBody>
      </p:sp>
      <p:sp>
        <p:nvSpPr>
          <p:cNvPr id="3" name="Content Placeholder 2">
            <a:extLst>
              <a:ext uri="{FF2B5EF4-FFF2-40B4-BE49-F238E27FC236}">
                <a16:creationId xmlns:a16="http://schemas.microsoft.com/office/drawing/2014/main" id="{11C07EFD-8149-6E46-938B-C2E52B82FFEC}"/>
              </a:ext>
            </a:extLst>
          </p:cNvPr>
          <p:cNvSpPr>
            <a:spLocks noGrp="1"/>
          </p:cNvSpPr>
          <p:nvPr>
            <p:ph idx="1"/>
          </p:nvPr>
        </p:nvSpPr>
        <p:spPr/>
        <p:txBody>
          <a:bodyPr>
            <a:normAutofit fontScale="92500" lnSpcReduction="10000"/>
          </a:bodyPr>
          <a:lstStyle/>
          <a:p>
            <a:pPr algn="just"/>
            <a:r>
              <a:rPr lang="en-IN" dirty="0"/>
              <a:t>New Section 148A of the Act proposes that before issuance of notice the Assessing Officer shall conduct enquiries, if required, and provide an opportunity of being heard to the </a:t>
            </a:r>
            <a:r>
              <a:rPr lang="en-IN" dirty="0" err="1"/>
              <a:t>assessee</a:t>
            </a:r>
            <a:r>
              <a:rPr lang="en-IN" dirty="0"/>
              <a:t>. </a:t>
            </a:r>
          </a:p>
          <a:p>
            <a:pPr algn="just"/>
            <a:r>
              <a:rPr lang="en-IN" dirty="0"/>
              <a:t>After considering his reply, the Assessing Office shall decide, by passing an order, whether it is a fit case for issue of notice under section 148 and serve a copy of such order along with such notice on the </a:t>
            </a:r>
            <a:r>
              <a:rPr lang="en-IN" dirty="0" err="1"/>
              <a:t>assessee</a:t>
            </a:r>
            <a:r>
              <a:rPr lang="en-IN" dirty="0"/>
              <a:t>. </a:t>
            </a:r>
          </a:p>
          <a:p>
            <a:pPr algn="just"/>
            <a:r>
              <a:rPr lang="en-IN" dirty="0"/>
              <a:t>The Assessing Officer shall before conducting any such enquiries or providing opportunity to the </a:t>
            </a:r>
            <a:r>
              <a:rPr lang="en-IN" dirty="0" err="1"/>
              <a:t>assessee</a:t>
            </a:r>
            <a:r>
              <a:rPr lang="en-IN" dirty="0"/>
              <a:t> or passing such order obtain the approval of specified authority. Not be applicable in search or requisition cases</a:t>
            </a:r>
          </a:p>
          <a:p>
            <a:pPr algn="just"/>
            <a:r>
              <a:rPr lang="en-IN" b="1" u="sng" dirty="0"/>
              <a:t>Years covered under Assessment : </a:t>
            </a:r>
            <a:r>
              <a:rPr lang="en-IN" dirty="0"/>
              <a:t>In normal cases, no notice shall be issued if </a:t>
            </a:r>
            <a:r>
              <a:rPr lang="en-IN" b="1" dirty="0"/>
              <a:t>three years</a:t>
            </a:r>
            <a:r>
              <a:rPr lang="en-IN" dirty="0"/>
              <a:t> have elapsed from the end of the relevant assessment year. </a:t>
            </a:r>
          </a:p>
          <a:p>
            <a:pPr algn="just"/>
            <a:r>
              <a:rPr lang="en-IN" dirty="0"/>
              <a:t>Notice beyond the period of three years from the end of the relevant assessment year can be taken only in a few specific cases where the Assessing Officer has in his possession evidence which reveal that the income escaping assessment, </a:t>
            </a:r>
            <a:r>
              <a:rPr lang="en-IN" b="1" u="sng" dirty="0">
                <a:highlight>
                  <a:srgbClr val="FFFF00"/>
                </a:highlight>
              </a:rPr>
              <a:t>represented in the form of asset</a:t>
            </a:r>
            <a:r>
              <a:rPr lang="en-IN" dirty="0"/>
              <a:t>, amounts to or is likely to amount to </a:t>
            </a:r>
            <a:r>
              <a:rPr lang="en-IN" b="1" dirty="0"/>
              <a:t>fifty lakh rupees or more</a:t>
            </a:r>
            <a:r>
              <a:rPr lang="en-IN" dirty="0"/>
              <a:t>, notice can be issued </a:t>
            </a:r>
            <a:r>
              <a:rPr lang="en-IN" b="1" dirty="0"/>
              <a:t>beyond the period of three year but not beyond the period of ten years from the end of the relevant assessment year</a:t>
            </a:r>
            <a:r>
              <a:rPr lang="en-IN" dirty="0"/>
              <a:t>.</a:t>
            </a:r>
            <a:endParaRPr lang="en-US" dirty="0"/>
          </a:p>
        </p:txBody>
      </p:sp>
    </p:spTree>
    <p:extLst>
      <p:ext uri="{BB962C8B-B14F-4D97-AF65-F5344CB8AC3E}">
        <p14:creationId xmlns:p14="http://schemas.microsoft.com/office/powerpoint/2010/main" val="3188630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5BC1-FD01-8549-A4B7-58F6406027A4}"/>
              </a:ext>
            </a:extLst>
          </p:cNvPr>
          <p:cNvSpPr>
            <a:spLocks noGrp="1"/>
          </p:cNvSpPr>
          <p:nvPr>
            <p:ph type="title"/>
          </p:nvPr>
        </p:nvSpPr>
        <p:spPr/>
        <p:txBody>
          <a:bodyPr/>
          <a:lstStyle/>
          <a:p>
            <a:r>
              <a:rPr lang="en-IN" b="1" dirty="0"/>
              <a:t>Cash allowance in lieu of Leave Travel Concession (LTC)</a:t>
            </a:r>
            <a:endParaRPr lang="en-US" dirty="0"/>
          </a:p>
        </p:txBody>
      </p:sp>
      <p:sp>
        <p:nvSpPr>
          <p:cNvPr id="3" name="Content Placeholder 2">
            <a:extLst>
              <a:ext uri="{FF2B5EF4-FFF2-40B4-BE49-F238E27FC236}">
                <a16:creationId xmlns:a16="http://schemas.microsoft.com/office/drawing/2014/main" id="{1ABC42A6-75FF-294D-BD19-26D93223C869}"/>
              </a:ext>
            </a:extLst>
          </p:cNvPr>
          <p:cNvSpPr>
            <a:spLocks noGrp="1"/>
          </p:cNvSpPr>
          <p:nvPr>
            <p:ph idx="1"/>
          </p:nvPr>
        </p:nvSpPr>
        <p:spPr/>
        <p:txBody>
          <a:bodyPr>
            <a:normAutofit/>
          </a:bodyPr>
          <a:lstStyle/>
          <a:p>
            <a:pPr algn="just"/>
            <a:r>
              <a:rPr lang="en-IN" sz="2000" dirty="0"/>
              <a:t>It is proposed to grant cash allowance to the employees equivalent to their LTC component by permitting them to incur expenditure on purchase of goods which are liable for 12% or more GST rate. </a:t>
            </a:r>
          </a:p>
          <a:p>
            <a:pPr algn="just"/>
            <a:r>
              <a:rPr lang="en-IN" sz="2000" dirty="0"/>
              <a:t>The employee exercises an option for the deemed LTC fare in lieu of the applicable LTC in the Block year 2018-21</a:t>
            </a:r>
          </a:p>
          <a:p>
            <a:pPr algn="just"/>
            <a:r>
              <a:rPr lang="en-IN" sz="2000" dirty="0"/>
              <a:t>Specified period” means the period commencing from </a:t>
            </a:r>
            <a:r>
              <a:rPr lang="en-IN" sz="2000" b="1" dirty="0"/>
              <a:t>12th day of October 2020 and ending on 31st day of March, 2021</a:t>
            </a:r>
          </a:p>
          <a:p>
            <a:pPr algn="just"/>
            <a:r>
              <a:rPr lang="en-IN" sz="2000" dirty="0"/>
              <a:t>Amount of exemption shall not exceed </a:t>
            </a:r>
            <a:r>
              <a:rPr lang="en-IN" sz="2000" b="1" u="sng" dirty="0"/>
              <a:t>thirty-six thousand rupees </a:t>
            </a:r>
            <a:r>
              <a:rPr lang="en-IN" sz="2000" dirty="0"/>
              <a:t>per person or one-third of specified expenditure, whichever is less</a:t>
            </a:r>
            <a:endParaRPr lang="en-US" sz="2000" dirty="0"/>
          </a:p>
        </p:txBody>
      </p:sp>
    </p:spTree>
    <p:extLst>
      <p:ext uri="{BB962C8B-B14F-4D97-AF65-F5344CB8AC3E}">
        <p14:creationId xmlns:p14="http://schemas.microsoft.com/office/powerpoint/2010/main" val="2107287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B6D17-6DA9-E549-942D-86590818D06C}"/>
              </a:ext>
            </a:extLst>
          </p:cNvPr>
          <p:cNvSpPr>
            <a:spLocks noGrp="1"/>
          </p:cNvSpPr>
          <p:nvPr>
            <p:ph type="title"/>
          </p:nvPr>
        </p:nvSpPr>
        <p:spPr/>
        <p:txBody>
          <a:bodyPr>
            <a:noAutofit/>
          </a:bodyPr>
          <a:lstStyle/>
          <a:p>
            <a:r>
              <a:rPr lang="en-IN" sz="2200" dirty="0"/>
              <a:t>Paradigm shift in the provisions relating to Income Tax Search and Seizure Assessments </a:t>
            </a:r>
            <a:br>
              <a:rPr lang="en-IN" sz="2200" dirty="0"/>
            </a:br>
            <a:endParaRPr lang="en-US" sz="2200" dirty="0"/>
          </a:p>
        </p:txBody>
      </p:sp>
      <p:sp>
        <p:nvSpPr>
          <p:cNvPr id="3" name="Content Placeholder 2">
            <a:extLst>
              <a:ext uri="{FF2B5EF4-FFF2-40B4-BE49-F238E27FC236}">
                <a16:creationId xmlns:a16="http://schemas.microsoft.com/office/drawing/2014/main" id="{11C07EFD-8149-6E46-938B-C2E52B82FFEC}"/>
              </a:ext>
            </a:extLst>
          </p:cNvPr>
          <p:cNvSpPr>
            <a:spLocks noGrp="1"/>
          </p:cNvSpPr>
          <p:nvPr>
            <p:ph idx="1"/>
          </p:nvPr>
        </p:nvSpPr>
        <p:spPr>
          <a:xfrm>
            <a:off x="581192" y="1977390"/>
            <a:ext cx="11029615" cy="4178454"/>
          </a:xfrm>
        </p:spPr>
        <p:txBody>
          <a:bodyPr>
            <a:noAutofit/>
          </a:bodyPr>
          <a:lstStyle/>
          <a:p>
            <a:pPr algn="just"/>
            <a:r>
              <a:rPr lang="en-IN" sz="2000" b="1" dirty="0"/>
              <a:t>In nutshell, the provisions of Section 153A and 153C shall not apply to search or requisition cases initiated or made or conducted, on or after 1st April, 2021.</a:t>
            </a:r>
          </a:p>
          <a:p>
            <a:pPr algn="just"/>
            <a:r>
              <a:rPr lang="en-IN" sz="2000" b="1" dirty="0"/>
              <a:t>For searches conducted on or after 1st April'2021, then forth, assessments shall be framed under Section 147 read with section 148, 148A, 149,151 of the Income Tax Act'1961.</a:t>
            </a:r>
          </a:p>
          <a:p>
            <a:pPr algn="just"/>
            <a:r>
              <a:rPr lang="en-IN" sz="2000" dirty="0"/>
              <a:t>The mandatory assessment of 6 years immediately preceding the year of search has been done away with and now only past 3 assessment years shall be covered under assessment unless the Assessing Officer has in his possession evidence which reveal that the income escaping assessment, represented in the form of asset, amounts to or is likely to amount to </a:t>
            </a:r>
            <a:r>
              <a:rPr lang="en-IN" sz="2000" b="1" dirty="0"/>
              <a:t>fifty lakh rupees or more</a:t>
            </a:r>
            <a:r>
              <a:rPr lang="en-IN" sz="2000" dirty="0"/>
              <a:t>, notice can be issued </a:t>
            </a:r>
            <a:r>
              <a:rPr lang="en-IN" sz="2000" b="1" dirty="0"/>
              <a:t>beyond the period of three year but not beyond the period of ten years from the end of the relevant assessment year</a:t>
            </a:r>
            <a:r>
              <a:rPr lang="en-IN" sz="2000" dirty="0"/>
              <a:t>.</a:t>
            </a:r>
            <a:endParaRPr lang="en-US" sz="2000" dirty="0"/>
          </a:p>
        </p:txBody>
      </p:sp>
    </p:spTree>
    <p:extLst>
      <p:ext uri="{BB962C8B-B14F-4D97-AF65-F5344CB8AC3E}">
        <p14:creationId xmlns:p14="http://schemas.microsoft.com/office/powerpoint/2010/main" val="17781211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5E9BC-8ADA-484B-B6E3-E3DEF8D43162}"/>
              </a:ext>
            </a:extLst>
          </p:cNvPr>
          <p:cNvSpPr>
            <a:spLocks noGrp="1"/>
          </p:cNvSpPr>
          <p:nvPr>
            <p:ph type="title"/>
          </p:nvPr>
        </p:nvSpPr>
        <p:spPr/>
        <p:txBody>
          <a:bodyPr/>
          <a:lstStyle/>
          <a:p>
            <a:pPr algn="ctr"/>
            <a:r>
              <a:rPr lang="en-US" dirty="0"/>
              <a:t>QUESTIONS ?</a:t>
            </a:r>
          </a:p>
        </p:txBody>
      </p:sp>
      <p:sp>
        <p:nvSpPr>
          <p:cNvPr id="3" name="Content Placeholder 2">
            <a:extLst>
              <a:ext uri="{FF2B5EF4-FFF2-40B4-BE49-F238E27FC236}">
                <a16:creationId xmlns:a16="http://schemas.microsoft.com/office/drawing/2014/main" id="{367ECABA-50E5-0B43-A9C4-BB4EFAD50235}"/>
              </a:ext>
            </a:extLst>
          </p:cNvPr>
          <p:cNvSpPr>
            <a:spLocks noGrp="1"/>
          </p:cNvSpPr>
          <p:nvPr>
            <p:ph idx="1"/>
          </p:nvPr>
        </p:nvSpPr>
        <p:spPr/>
        <p:txBody>
          <a:bodyPr>
            <a:normAutofit/>
          </a:bodyPr>
          <a:lstStyle/>
          <a:p>
            <a:pPr marL="0" indent="0" algn="ctr">
              <a:buNone/>
            </a:pPr>
            <a:r>
              <a:rPr lang="en-US" sz="7200" dirty="0">
                <a:solidFill>
                  <a:srgbClr val="00B050"/>
                </a:solidFill>
              </a:rPr>
              <a:t>THANK YOU</a:t>
            </a:r>
          </a:p>
        </p:txBody>
      </p:sp>
    </p:spTree>
    <p:extLst>
      <p:ext uri="{BB962C8B-B14F-4D97-AF65-F5344CB8AC3E}">
        <p14:creationId xmlns:p14="http://schemas.microsoft.com/office/powerpoint/2010/main" val="2919328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A76B9-51B0-BE4A-99E6-A997D93E2847}"/>
              </a:ext>
            </a:extLst>
          </p:cNvPr>
          <p:cNvSpPr>
            <a:spLocks noGrp="1"/>
          </p:cNvSpPr>
          <p:nvPr>
            <p:ph type="title"/>
          </p:nvPr>
        </p:nvSpPr>
        <p:spPr/>
        <p:txBody>
          <a:bodyPr/>
          <a:lstStyle/>
          <a:p>
            <a:r>
              <a:rPr lang="en-IN" b="1" dirty="0"/>
              <a:t>Relief to senior citizens-75 Years and above</a:t>
            </a:r>
            <a:endParaRPr lang="en-US" dirty="0"/>
          </a:p>
        </p:txBody>
      </p:sp>
      <p:sp>
        <p:nvSpPr>
          <p:cNvPr id="3" name="Content Placeholder 2">
            <a:extLst>
              <a:ext uri="{FF2B5EF4-FFF2-40B4-BE49-F238E27FC236}">
                <a16:creationId xmlns:a16="http://schemas.microsoft.com/office/drawing/2014/main" id="{5E521B97-0418-DB46-8807-FB96A192E24E}"/>
              </a:ext>
            </a:extLst>
          </p:cNvPr>
          <p:cNvSpPr>
            <a:spLocks noGrp="1"/>
          </p:cNvSpPr>
          <p:nvPr>
            <p:ph idx="1"/>
          </p:nvPr>
        </p:nvSpPr>
        <p:spPr/>
        <p:txBody>
          <a:bodyPr>
            <a:normAutofit/>
          </a:bodyPr>
          <a:lstStyle/>
          <a:p>
            <a:pPr marL="0" indent="0" algn="just">
              <a:buNone/>
            </a:pPr>
            <a:r>
              <a:rPr lang="en-IN" sz="3000" dirty="0"/>
              <a:t>As a relief to senior citizens, Section 194P has been inserted for taxpayers aged 75 years or more, having income only from </a:t>
            </a:r>
            <a:r>
              <a:rPr lang="en-IN" sz="3000" b="1" u="sng" dirty="0"/>
              <a:t>pension and interest on deposit</a:t>
            </a:r>
            <a:r>
              <a:rPr lang="en-IN" sz="3000" dirty="0"/>
              <a:t>s, to do away with the requirement of filing income tax returns subject to deduction of tax at source by banks.</a:t>
            </a:r>
          </a:p>
          <a:p>
            <a:pPr marL="0" indent="0" algn="just">
              <a:buNone/>
            </a:pPr>
            <a:r>
              <a:rPr lang="en-US" sz="3000" dirty="0"/>
              <a:t>-Will this solve their Hardship ?</a:t>
            </a:r>
          </a:p>
          <a:p>
            <a:pPr algn="just">
              <a:buFontTx/>
              <a:buChar char="-"/>
            </a:pPr>
            <a:r>
              <a:rPr lang="en-US" sz="3000" dirty="0"/>
              <a:t>Filing ITR for such income is easier than filing declaration to Bank</a:t>
            </a:r>
          </a:p>
        </p:txBody>
      </p:sp>
    </p:spTree>
    <p:extLst>
      <p:ext uri="{BB962C8B-B14F-4D97-AF65-F5344CB8AC3E}">
        <p14:creationId xmlns:p14="http://schemas.microsoft.com/office/powerpoint/2010/main" val="1625084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9E91D-342D-4444-9F98-53B3BE9A6EC6}"/>
              </a:ext>
            </a:extLst>
          </p:cNvPr>
          <p:cNvSpPr>
            <a:spLocks noGrp="1"/>
          </p:cNvSpPr>
          <p:nvPr>
            <p:ph type="title"/>
          </p:nvPr>
        </p:nvSpPr>
        <p:spPr/>
        <p:txBody>
          <a:bodyPr>
            <a:normAutofit/>
          </a:bodyPr>
          <a:lstStyle/>
          <a:p>
            <a:r>
              <a:rPr lang="en-IN" b="1" dirty="0"/>
              <a:t>Increase in safe harbour limit for home buyers and real estate developers</a:t>
            </a:r>
            <a:endParaRPr lang="en-US" dirty="0"/>
          </a:p>
        </p:txBody>
      </p:sp>
      <p:sp>
        <p:nvSpPr>
          <p:cNvPr id="3" name="Content Placeholder 2">
            <a:extLst>
              <a:ext uri="{FF2B5EF4-FFF2-40B4-BE49-F238E27FC236}">
                <a16:creationId xmlns:a16="http://schemas.microsoft.com/office/drawing/2014/main" id="{4A19DF3E-FB71-964F-B7C1-AFFB6231E9FF}"/>
              </a:ext>
            </a:extLst>
          </p:cNvPr>
          <p:cNvSpPr>
            <a:spLocks noGrp="1"/>
          </p:cNvSpPr>
          <p:nvPr>
            <p:ph idx="1"/>
          </p:nvPr>
        </p:nvSpPr>
        <p:spPr/>
        <p:txBody>
          <a:bodyPr>
            <a:noAutofit/>
          </a:bodyPr>
          <a:lstStyle/>
          <a:p>
            <a:pPr algn="just"/>
            <a:r>
              <a:rPr lang="en-IN" sz="2000" dirty="0"/>
              <a:t>A short-term relaxation has been provided to real estate developers to enable them at their option, liquidate their unsold inventory at rates less than 20% of the prevailing stamp duty valuation without any impact on taxable income of the transferor and transferee. </a:t>
            </a:r>
          </a:p>
          <a:p>
            <a:pPr algn="just"/>
            <a:r>
              <a:rPr lang="en-IN" sz="2000" dirty="0"/>
              <a:t>The existing law permits an accepted variation of 10% in the stamp duty valuations. </a:t>
            </a:r>
          </a:p>
          <a:p>
            <a:pPr algn="just"/>
            <a:r>
              <a:rPr lang="en-IN" sz="2000" dirty="0"/>
              <a:t>This proposed relaxation will certainly give an impetus to the otherwise stagnant real estate sector. However the window is very short. Following conditions to be satisfied:</a:t>
            </a:r>
          </a:p>
          <a:p>
            <a:pPr algn="just">
              <a:buFontTx/>
              <a:buChar char="-"/>
            </a:pPr>
            <a:r>
              <a:rPr lang="en-IN" sz="2000" dirty="0"/>
              <a:t>The transfer of residential unit takes place during the period from 12th November, 2020 to 30th June, 2021</a:t>
            </a:r>
          </a:p>
          <a:p>
            <a:pPr algn="just">
              <a:buFontTx/>
              <a:buChar char="-"/>
            </a:pPr>
            <a:r>
              <a:rPr lang="en-IN" sz="2000" dirty="0"/>
              <a:t>The transfer is by way of first time allotment of the residential unit to any person</a:t>
            </a:r>
          </a:p>
          <a:p>
            <a:pPr algn="just">
              <a:buFontTx/>
              <a:buChar char="-"/>
            </a:pPr>
            <a:r>
              <a:rPr lang="en-IN" sz="2000" dirty="0"/>
              <a:t> The consideration received or accruing as a result of such transfer does not exceed two crore rupee</a:t>
            </a:r>
            <a:endParaRPr lang="en-US" sz="2000" dirty="0"/>
          </a:p>
        </p:txBody>
      </p:sp>
    </p:spTree>
    <p:extLst>
      <p:ext uri="{BB962C8B-B14F-4D97-AF65-F5344CB8AC3E}">
        <p14:creationId xmlns:p14="http://schemas.microsoft.com/office/powerpoint/2010/main" val="92812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9E91D-342D-4444-9F98-53B3BE9A6EC6}"/>
              </a:ext>
            </a:extLst>
          </p:cNvPr>
          <p:cNvSpPr>
            <a:spLocks noGrp="1"/>
          </p:cNvSpPr>
          <p:nvPr>
            <p:ph type="title"/>
          </p:nvPr>
        </p:nvSpPr>
        <p:spPr/>
        <p:txBody>
          <a:bodyPr>
            <a:normAutofit/>
          </a:bodyPr>
          <a:lstStyle/>
          <a:p>
            <a:r>
              <a:rPr lang="en-IN" b="1" dirty="0"/>
              <a:t>Extension of date of sanction of loan for affordable residential house property</a:t>
            </a:r>
          </a:p>
        </p:txBody>
      </p:sp>
      <p:sp>
        <p:nvSpPr>
          <p:cNvPr id="3" name="Content Placeholder 2">
            <a:extLst>
              <a:ext uri="{FF2B5EF4-FFF2-40B4-BE49-F238E27FC236}">
                <a16:creationId xmlns:a16="http://schemas.microsoft.com/office/drawing/2014/main" id="{4A19DF3E-FB71-964F-B7C1-AFFB6231E9FF}"/>
              </a:ext>
            </a:extLst>
          </p:cNvPr>
          <p:cNvSpPr>
            <a:spLocks noGrp="1"/>
          </p:cNvSpPr>
          <p:nvPr>
            <p:ph idx="1"/>
          </p:nvPr>
        </p:nvSpPr>
        <p:spPr/>
        <p:txBody>
          <a:bodyPr>
            <a:noAutofit/>
          </a:bodyPr>
          <a:lstStyle/>
          <a:p>
            <a:pPr algn="just"/>
            <a:r>
              <a:rPr lang="en-IN" sz="2000" dirty="0"/>
              <a:t>Deduction in respect of interest on loan taken for a residential house property from any financial institution up to one lakh fifty-thousand rupees subject to the condition that the </a:t>
            </a:r>
            <a:r>
              <a:rPr lang="en-IN" sz="2000" b="1" u="sng" dirty="0"/>
              <a:t>loan has been sanctioned</a:t>
            </a:r>
            <a:r>
              <a:rPr lang="en-IN" sz="2000" dirty="0"/>
              <a:t> during the period beginning on </a:t>
            </a:r>
            <a:r>
              <a:rPr lang="en-IN" sz="2000" b="1" u="sng" dirty="0"/>
              <a:t>1st April, 2019 and ending on 31st March, 2021 </a:t>
            </a:r>
          </a:p>
          <a:p>
            <a:pPr algn="just"/>
            <a:r>
              <a:rPr lang="en-IN" sz="2000" dirty="0"/>
              <a:t>There are further conditions that the </a:t>
            </a:r>
            <a:r>
              <a:rPr lang="en-IN" sz="2000" b="1" u="sng" dirty="0"/>
              <a:t>stamp duty value </a:t>
            </a:r>
            <a:r>
              <a:rPr lang="en-IN" sz="2000" dirty="0"/>
              <a:t>of residential house property does not exceed </a:t>
            </a:r>
            <a:r>
              <a:rPr lang="en-IN" sz="2000" b="1" u="sng" dirty="0"/>
              <a:t>forty-five lakh rupees </a:t>
            </a:r>
            <a:r>
              <a:rPr lang="en-IN" sz="2000" dirty="0"/>
              <a:t>and the </a:t>
            </a:r>
            <a:r>
              <a:rPr lang="en-IN" sz="2000" dirty="0" err="1"/>
              <a:t>assessee</a:t>
            </a:r>
            <a:r>
              <a:rPr lang="en-IN" sz="2000" dirty="0"/>
              <a:t> does not own any residential house property on the date of sanction of loan </a:t>
            </a:r>
          </a:p>
          <a:p>
            <a:pPr algn="just"/>
            <a:r>
              <a:rPr lang="en-IN" sz="2000" dirty="0"/>
              <a:t>This provision allows deduction to </a:t>
            </a:r>
            <a:r>
              <a:rPr lang="en-IN" sz="2000" b="1" dirty="0"/>
              <a:t>the first time home buyers</a:t>
            </a:r>
            <a:r>
              <a:rPr lang="en-IN" sz="2000" dirty="0"/>
              <a:t>, in respect of interest on home loan</a:t>
            </a:r>
          </a:p>
          <a:p>
            <a:pPr algn="just"/>
            <a:r>
              <a:rPr lang="en-IN" sz="2000" dirty="0"/>
              <a:t>In order to help such first time home buyers further, it is proposed to amend the provision of section 80EEA of the Act to extend the outer date for sanction of loan from 31st March 2021 to </a:t>
            </a:r>
            <a:r>
              <a:rPr lang="en-IN" sz="2000" b="1" u="sng" dirty="0"/>
              <a:t>31st March 2022</a:t>
            </a:r>
          </a:p>
        </p:txBody>
      </p:sp>
    </p:spTree>
    <p:extLst>
      <p:ext uri="{BB962C8B-B14F-4D97-AF65-F5344CB8AC3E}">
        <p14:creationId xmlns:p14="http://schemas.microsoft.com/office/powerpoint/2010/main" val="1028471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1D869-8F70-624A-8912-C04697FA6B8B}"/>
              </a:ext>
            </a:extLst>
          </p:cNvPr>
          <p:cNvSpPr>
            <a:spLocks noGrp="1"/>
          </p:cNvSpPr>
          <p:nvPr>
            <p:ph type="title"/>
          </p:nvPr>
        </p:nvSpPr>
        <p:spPr/>
        <p:txBody>
          <a:bodyPr/>
          <a:lstStyle/>
          <a:p>
            <a:r>
              <a:rPr lang="en-IN" b="1" dirty="0"/>
              <a:t>Rationalisation of provisions of Minimum Alternate Tax (MAT)</a:t>
            </a:r>
            <a:endParaRPr lang="en-US" dirty="0"/>
          </a:p>
        </p:txBody>
      </p:sp>
      <p:sp>
        <p:nvSpPr>
          <p:cNvPr id="3" name="Content Placeholder 2">
            <a:extLst>
              <a:ext uri="{FF2B5EF4-FFF2-40B4-BE49-F238E27FC236}">
                <a16:creationId xmlns:a16="http://schemas.microsoft.com/office/drawing/2014/main" id="{EA5B1059-B392-AB4C-9B5E-A407EFA452BD}"/>
              </a:ext>
            </a:extLst>
          </p:cNvPr>
          <p:cNvSpPr>
            <a:spLocks noGrp="1"/>
          </p:cNvSpPr>
          <p:nvPr>
            <p:ph idx="1"/>
          </p:nvPr>
        </p:nvSpPr>
        <p:spPr/>
        <p:txBody>
          <a:bodyPr/>
          <a:lstStyle/>
          <a:p>
            <a:pPr algn="just"/>
            <a:r>
              <a:rPr lang="en-IN" sz="3000" dirty="0"/>
              <a:t> No MAT for foreign companies earning dividend income from India.</a:t>
            </a:r>
          </a:p>
          <a:p>
            <a:endParaRPr lang="en-US" dirty="0"/>
          </a:p>
        </p:txBody>
      </p:sp>
    </p:spTree>
    <p:extLst>
      <p:ext uri="{BB962C8B-B14F-4D97-AF65-F5344CB8AC3E}">
        <p14:creationId xmlns:p14="http://schemas.microsoft.com/office/powerpoint/2010/main" val="1598186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CF0FA-55FB-0F4E-BF87-4F10EBF87995}"/>
              </a:ext>
            </a:extLst>
          </p:cNvPr>
          <p:cNvSpPr>
            <a:spLocks noGrp="1"/>
          </p:cNvSpPr>
          <p:nvPr>
            <p:ph type="title"/>
          </p:nvPr>
        </p:nvSpPr>
        <p:spPr/>
        <p:txBody>
          <a:bodyPr/>
          <a:lstStyle/>
          <a:p>
            <a:r>
              <a:rPr lang="en-IN" b="1" dirty="0"/>
              <a:t>Permanent Disallowance for unjust enrichment - late deposit of Employees contribution</a:t>
            </a:r>
            <a:endParaRPr lang="en-US" dirty="0"/>
          </a:p>
        </p:txBody>
      </p:sp>
      <p:sp>
        <p:nvSpPr>
          <p:cNvPr id="3" name="Content Placeholder 2">
            <a:extLst>
              <a:ext uri="{FF2B5EF4-FFF2-40B4-BE49-F238E27FC236}">
                <a16:creationId xmlns:a16="http://schemas.microsoft.com/office/drawing/2014/main" id="{7DD3BE16-5C29-A24C-9B3B-1F0801C365E6}"/>
              </a:ext>
            </a:extLst>
          </p:cNvPr>
          <p:cNvSpPr>
            <a:spLocks noGrp="1"/>
          </p:cNvSpPr>
          <p:nvPr>
            <p:ph idx="1"/>
          </p:nvPr>
        </p:nvSpPr>
        <p:spPr>
          <a:xfrm>
            <a:off x="581192" y="1988820"/>
            <a:ext cx="11029615" cy="3869979"/>
          </a:xfrm>
        </p:spPr>
        <p:txBody>
          <a:bodyPr>
            <a:normAutofit lnSpcReduction="10000"/>
          </a:bodyPr>
          <a:lstStyle/>
          <a:p>
            <a:pPr marL="0" indent="0" algn="just">
              <a:buNone/>
            </a:pPr>
            <a:r>
              <a:rPr lang="en-IN" sz="3000" dirty="0"/>
              <a:t>The budget has proposed to settle the enduring litigation relating to disallowance of </a:t>
            </a:r>
            <a:r>
              <a:rPr lang="en-IN" sz="3000" b="1" u="sng" dirty="0"/>
              <a:t>employees' contribution </a:t>
            </a:r>
            <a:r>
              <a:rPr lang="en-IN" sz="3000" dirty="0"/>
              <a:t>to provident and other funds by clarifying that contribution beyond the due dates specified in respective acts has always been meant to be disallowed under section 36(1)(</a:t>
            </a:r>
            <a:r>
              <a:rPr lang="en-IN" sz="3000" dirty="0" err="1"/>
              <a:t>va</a:t>
            </a:r>
            <a:r>
              <a:rPr lang="en-IN" sz="3000" dirty="0"/>
              <a:t>) of the Income-tax Act ("Act"). </a:t>
            </a:r>
          </a:p>
          <a:p>
            <a:pPr marL="0" indent="0" algn="just">
              <a:buNone/>
            </a:pPr>
            <a:r>
              <a:rPr lang="en-IN" sz="3000" dirty="0"/>
              <a:t>-The position of taking allowance in cases where contribution is made before the due date of return shall no longer remain relevant.</a:t>
            </a:r>
          </a:p>
          <a:p>
            <a:pPr marL="0" indent="0" algn="just">
              <a:buNone/>
            </a:pPr>
            <a:r>
              <a:rPr lang="en-IN" sz="3000" dirty="0"/>
              <a:t>-</a:t>
            </a:r>
            <a:r>
              <a:rPr lang="en-IN" sz="3000" b="1" u="sng" dirty="0"/>
              <a:t>AIMIL Overruled</a:t>
            </a:r>
            <a:endParaRPr lang="en-US" sz="3000" b="1" u="sng" dirty="0"/>
          </a:p>
        </p:txBody>
      </p:sp>
    </p:spTree>
    <p:extLst>
      <p:ext uri="{BB962C8B-B14F-4D97-AF65-F5344CB8AC3E}">
        <p14:creationId xmlns:p14="http://schemas.microsoft.com/office/powerpoint/2010/main" val="2721095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56823-7870-1143-86C3-3348D4CC6BD9}"/>
              </a:ext>
            </a:extLst>
          </p:cNvPr>
          <p:cNvSpPr>
            <a:spLocks noGrp="1"/>
          </p:cNvSpPr>
          <p:nvPr>
            <p:ph type="title"/>
          </p:nvPr>
        </p:nvSpPr>
        <p:spPr/>
        <p:txBody>
          <a:bodyPr>
            <a:noAutofit/>
          </a:bodyPr>
          <a:lstStyle/>
          <a:p>
            <a:r>
              <a:rPr lang="en-IN" sz="2200" b="1" dirty="0"/>
              <a:t>Rationalization of TDS provisions</a:t>
            </a:r>
            <a:endParaRPr lang="en-US" sz="2200" dirty="0"/>
          </a:p>
        </p:txBody>
      </p:sp>
      <p:sp>
        <p:nvSpPr>
          <p:cNvPr id="3" name="Content Placeholder 2">
            <a:extLst>
              <a:ext uri="{FF2B5EF4-FFF2-40B4-BE49-F238E27FC236}">
                <a16:creationId xmlns:a16="http://schemas.microsoft.com/office/drawing/2014/main" id="{371E501F-A83D-5D44-B634-EE90F52FC8CE}"/>
              </a:ext>
            </a:extLst>
          </p:cNvPr>
          <p:cNvSpPr>
            <a:spLocks noGrp="1"/>
          </p:cNvSpPr>
          <p:nvPr>
            <p:ph idx="1"/>
          </p:nvPr>
        </p:nvSpPr>
        <p:spPr/>
        <p:txBody>
          <a:bodyPr>
            <a:noAutofit/>
          </a:bodyPr>
          <a:lstStyle/>
          <a:p>
            <a:pPr algn="just"/>
            <a:r>
              <a:rPr lang="en-IN" sz="2200" dirty="0"/>
              <a:t>The budget has proposed deduction of tax at source by the Buyer on </a:t>
            </a:r>
            <a:r>
              <a:rPr lang="en-IN" sz="2200" b="1" u="sng" dirty="0"/>
              <a:t>purchase of goods </a:t>
            </a:r>
            <a:r>
              <a:rPr lang="en-IN" sz="2200" dirty="0"/>
              <a:t>from the Seller at a rate of 0.1%. </a:t>
            </a:r>
          </a:p>
          <a:p>
            <a:pPr algn="just"/>
            <a:r>
              <a:rPr lang="en-IN" sz="2200" dirty="0"/>
              <a:t>The said section is a mirror reflection of Section 206C(1H) relating to TCS on sale of goods. </a:t>
            </a:r>
          </a:p>
          <a:p>
            <a:pPr algn="just"/>
            <a:r>
              <a:rPr lang="en-IN" sz="2200" dirty="0"/>
              <a:t>On transactions on which both TDS and TCS provisions are attracted, only TDS provisions shall apply. </a:t>
            </a:r>
          </a:p>
          <a:p>
            <a:pPr algn="just"/>
            <a:r>
              <a:rPr lang="en-IN" sz="2200" b="1" u="sng" dirty="0"/>
              <a:t>Compliance Burden Will increase a lot. Filing of TDS return will be cumbersome. </a:t>
            </a:r>
          </a:p>
          <a:p>
            <a:pPr algn="just"/>
            <a:r>
              <a:rPr lang="en-IN" sz="2200" dirty="0"/>
              <a:t>It is also proposed to introduce section 206AB and 206CCA, as punitive measures for taxpayers who do not file their income tax returns by prescribing higher rate of deduction and collection, respectively. </a:t>
            </a:r>
          </a:p>
        </p:txBody>
      </p:sp>
    </p:spTree>
    <p:extLst>
      <p:ext uri="{BB962C8B-B14F-4D97-AF65-F5344CB8AC3E}">
        <p14:creationId xmlns:p14="http://schemas.microsoft.com/office/powerpoint/2010/main" val="3745322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20B5F-72AD-5144-B8C9-EDC376826687}"/>
              </a:ext>
            </a:extLst>
          </p:cNvPr>
          <p:cNvSpPr>
            <a:spLocks noGrp="1"/>
          </p:cNvSpPr>
          <p:nvPr>
            <p:ph type="title"/>
          </p:nvPr>
        </p:nvSpPr>
        <p:spPr/>
        <p:txBody>
          <a:bodyPr/>
          <a:lstStyle/>
          <a:p>
            <a:r>
              <a:rPr lang="en-IN" b="1" dirty="0"/>
              <a:t>Rationalisation of equalisation levy provisions</a:t>
            </a:r>
            <a:endParaRPr lang="en-US" dirty="0"/>
          </a:p>
        </p:txBody>
      </p:sp>
      <p:sp>
        <p:nvSpPr>
          <p:cNvPr id="3" name="Content Placeholder 2">
            <a:extLst>
              <a:ext uri="{FF2B5EF4-FFF2-40B4-BE49-F238E27FC236}">
                <a16:creationId xmlns:a16="http://schemas.microsoft.com/office/drawing/2014/main" id="{79C1C773-8071-AB49-A71F-A3AE355BA668}"/>
              </a:ext>
            </a:extLst>
          </p:cNvPr>
          <p:cNvSpPr>
            <a:spLocks noGrp="1"/>
          </p:cNvSpPr>
          <p:nvPr>
            <p:ph idx="1"/>
          </p:nvPr>
        </p:nvSpPr>
        <p:spPr/>
        <p:txBody>
          <a:bodyPr>
            <a:normAutofit/>
          </a:bodyPr>
          <a:lstStyle/>
          <a:p>
            <a:pPr algn="just"/>
            <a:r>
              <a:rPr lang="en-IN" sz="2700" dirty="0"/>
              <a:t> Further, proposes that consideration received for e-commerce supply or services </a:t>
            </a:r>
            <a:r>
              <a:rPr lang="en-IN" sz="2700" b="1" dirty="0"/>
              <a:t>shall not include consideration which are taxable as royalty or FTS under the Act read with the DTAA provisions. </a:t>
            </a:r>
          </a:p>
          <a:p>
            <a:pPr algn="just"/>
            <a:r>
              <a:rPr lang="en-IN" sz="2700" b="1" dirty="0"/>
              <a:t>This will remove ambiguity of treating FTS/Royalty as EL transactions</a:t>
            </a:r>
          </a:p>
          <a:p>
            <a:pPr marL="0" indent="0" algn="just">
              <a:buNone/>
            </a:pPr>
            <a:endParaRPr lang="en-US" sz="2400" dirty="0"/>
          </a:p>
        </p:txBody>
      </p:sp>
    </p:spTree>
    <p:extLst>
      <p:ext uri="{BB962C8B-B14F-4D97-AF65-F5344CB8AC3E}">
        <p14:creationId xmlns:p14="http://schemas.microsoft.com/office/powerpoint/2010/main" val="4281631133"/>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190</TotalTime>
  <Words>2860</Words>
  <Application>Microsoft Macintosh PowerPoint</Application>
  <PresentationFormat>Widescreen</PresentationFormat>
  <Paragraphs>110</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Gill Sans MT</vt:lpstr>
      <vt:lpstr>Wingdings 2</vt:lpstr>
      <vt:lpstr>Dividend</vt:lpstr>
      <vt:lpstr>BUDGET –direct tax provisions- 2021</vt:lpstr>
      <vt:lpstr>Cash allowance in lieu of Leave Travel Concession (LTC)</vt:lpstr>
      <vt:lpstr>Relief to senior citizens-75 Years and above</vt:lpstr>
      <vt:lpstr>Increase in safe harbour limit for home buyers and real estate developers</vt:lpstr>
      <vt:lpstr>Extension of date of sanction of loan for affordable residential house property</vt:lpstr>
      <vt:lpstr>Rationalisation of provisions of Minimum Alternate Tax (MAT)</vt:lpstr>
      <vt:lpstr>Permanent Disallowance for unjust enrichment - late deposit of Employees contribution</vt:lpstr>
      <vt:lpstr>Rationalization of TDS provisions</vt:lpstr>
      <vt:lpstr>Rationalisation of equalisation levy provisions</vt:lpstr>
      <vt:lpstr>Faster Tax proceedings</vt:lpstr>
      <vt:lpstr> small and medium enterprises(SMEs) and startups? </vt:lpstr>
      <vt:lpstr>Extension of date of incorporation for eligible start up for exemption and for investment in eligible start-up</vt:lpstr>
      <vt:lpstr>Amendments related to charitable trusts and institutions </vt:lpstr>
      <vt:lpstr>Special provision for deduction/collection of tax at source for non-filers of ITR [Section 206AB , 206cca]</vt:lpstr>
      <vt:lpstr> Acquired goodwill – no longer a depreciable asset SMIF SECURITIES OVERRULED  </vt:lpstr>
      <vt:lpstr>Tax Administration-Is It Just A Beginning ?</vt:lpstr>
      <vt:lpstr>Tax Administration-Is It Just A Beginning</vt:lpstr>
      <vt:lpstr>Paradigm shift in the provisions relating to Income Tax Search and Seizure Assessments  </vt:lpstr>
      <vt:lpstr>Paradigm shift in the provisions relating to Income Tax Search and Seizure Assessments  </vt:lpstr>
      <vt:lpstr>Paradigm shift in the provisions relating to Income Tax Search and Seizure Assessments  </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2021</dc:title>
  <dc:creator>Sushil Singh</dc:creator>
  <cp:lastModifiedBy>Sushil Singh</cp:lastModifiedBy>
  <cp:revision>19</cp:revision>
  <dcterms:created xsi:type="dcterms:W3CDTF">2021-02-02T07:52:50Z</dcterms:created>
  <dcterms:modified xsi:type="dcterms:W3CDTF">2021-02-02T11:33:38Z</dcterms:modified>
</cp:coreProperties>
</file>