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7" r:id="rId2"/>
    <p:sldId id="320" r:id="rId3"/>
    <p:sldId id="258" r:id="rId4"/>
    <p:sldId id="303" r:id="rId5"/>
    <p:sldId id="304" r:id="rId6"/>
    <p:sldId id="283" r:id="rId7"/>
    <p:sldId id="287" r:id="rId8"/>
    <p:sldId id="305" r:id="rId9"/>
    <p:sldId id="301" r:id="rId10"/>
    <p:sldId id="288" r:id="rId11"/>
    <p:sldId id="306" r:id="rId12"/>
    <p:sldId id="307" r:id="rId13"/>
    <p:sldId id="308" r:id="rId14"/>
    <p:sldId id="309" r:id="rId15"/>
    <p:sldId id="310" r:id="rId16"/>
    <p:sldId id="311" r:id="rId17"/>
    <p:sldId id="321" r:id="rId18"/>
    <p:sldId id="322" r:id="rId19"/>
    <p:sldId id="323" r:id="rId20"/>
    <p:sldId id="313" r:id="rId21"/>
    <p:sldId id="312" r:id="rId22"/>
    <p:sldId id="296" r:id="rId23"/>
    <p:sldId id="314" r:id="rId24"/>
    <p:sldId id="315" r:id="rId25"/>
    <p:sldId id="324" r:id="rId26"/>
    <p:sldId id="318" r:id="rId27"/>
    <p:sldId id="317"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F58B7-35A3-4457-9FDC-E78BEE31A2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8A4E90-05FF-4ED9-9255-3B43819E79F0}">
      <dgm:prSet phldrT="[Text]"/>
      <dgm:spPr/>
      <dgm:t>
        <a:bodyPr/>
        <a:lstStyle/>
        <a:p>
          <a:r>
            <a:rPr lang="en-US" dirty="0" smtClean="0"/>
            <a:t>NAREDCO</a:t>
          </a:r>
          <a:endParaRPr lang="en-US" dirty="0"/>
        </a:p>
      </dgm:t>
    </dgm:pt>
    <dgm:pt modelId="{3D7E9D3A-009C-4C8E-9B0F-1EC431023F74}" type="parTrans" cxnId="{F61F8E8F-7FE5-4BD5-8C6E-4F51230F10D8}">
      <dgm:prSet/>
      <dgm:spPr/>
      <dgm:t>
        <a:bodyPr/>
        <a:lstStyle/>
        <a:p>
          <a:endParaRPr lang="en-US" dirty="0"/>
        </a:p>
      </dgm:t>
    </dgm:pt>
    <dgm:pt modelId="{9FE19A6C-90AE-48BE-A2E1-2DAA2D363318}" type="sibTrans" cxnId="{F61F8E8F-7FE5-4BD5-8C6E-4F51230F10D8}">
      <dgm:prSet/>
      <dgm:spPr/>
      <dgm:t>
        <a:bodyPr/>
        <a:lstStyle/>
        <a:p>
          <a:endParaRPr lang="en-US" dirty="0"/>
        </a:p>
      </dgm:t>
    </dgm:pt>
    <dgm:pt modelId="{B189F8AD-9FAC-49D0-9D87-88529C42580C}">
      <dgm:prSet phldrT="[Text]"/>
      <dgm:spPr/>
      <dgm:t>
        <a:bodyPr/>
        <a:lstStyle/>
        <a:p>
          <a:r>
            <a:rPr lang="en-US" dirty="0" smtClean="0"/>
            <a:t>CREDAI</a:t>
          </a:r>
          <a:endParaRPr lang="en-US" dirty="0"/>
        </a:p>
      </dgm:t>
    </dgm:pt>
    <dgm:pt modelId="{11FB8B94-522F-4E7B-B817-8949651DDF14}" type="parTrans" cxnId="{6112DA37-BAFA-41F4-AED3-D868112F9837}">
      <dgm:prSet/>
      <dgm:spPr/>
      <dgm:t>
        <a:bodyPr/>
        <a:lstStyle/>
        <a:p>
          <a:endParaRPr lang="en-US" dirty="0"/>
        </a:p>
      </dgm:t>
    </dgm:pt>
    <dgm:pt modelId="{246CBAD9-F1D8-4CE3-96E4-17C06A55D22C}" type="sibTrans" cxnId="{6112DA37-BAFA-41F4-AED3-D868112F9837}">
      <dgm:prSet/>
      <dgm:spPr/>
      <dgm:t>
        <a:bodyPr/>
        <a:lstStyle/>
        <a:p>
          <a:endParaRPr lang="en-US" dirty="0"/>
        </a:p>
      </dgm:t>
    </dgm:pt>
    <dgm:pt modelId="{2014195C-D865-4BCE-83E0-9E20777FA888}">
      <dgm:prSet phldrT="[Text]"/>
      <dgm:spPr/>
      <dgm:t>
        <a:bodyPr/>
        <a:lstStyle/>
        <a:p>
          <a:r>
            <a:rPr lang="en-US" dirty="0" smtClean="0"/>
            <a:t>Ministry</a:t>
          </a:r>
          <a:endParaRPr lang="en-US" dirty="0"/>
        </a:p>
      </dgm:t>
    </dgm:pt>
    <dgm:pt modelId="{0542FD10-2117-4AE7-B506-4C693CD110A2}" type="parTrans" cxnId="{DBD9E0B6-A54C-4F3E-BEDD-351B560AE715}">
      <dgm:prSet/>
      <dgm:spPr/>
      <dgm:t>
        <a:bodyPr/>
        <a:lstStyle/>
        <a:p>
          <a:endParaRPr lang="en-US" dirty="0"/>
        </a:p>
      </dgm:t>
    </dgm:pt>
    <dgm:pt modelId="{44EB8E02-79DB-4263-A332-5ED0BC665A7A}" type="sibTrans" cxnId="{DBD9E0B6-A54C-4F3E-BEDD-351B560AE715}">
      <dgm:prSet/>
      <dgm:spPr/>
      <dgm:t>
        <a:bodyPr/>
        <a:lstStyle/>
        <a:p>
          <a:endParaRPr lang="en-US" dirty="0"/>
        </a:p>
      </dgm:t>
    </dgm:pt>
    <dgm:pt modelId="{3FC41FAB-4850-4909-91A5-65D43E820B98}">
      <dgm:prSet phldrT="[Text]"/>
      <dgm:spPr>
        <a:blipFill rotWithShape="0">
          <a:blip xmlns:r="http://schemas.openxmlformats.org/officeDocument/2006/relationships" r:embed="rId1"/>
          <a:stretch>
            <a:fillRect/>
          </a:stretch>
        </a:blipFill>
      </dgm:spPr>
      <dgm:t>
        <a:bodyPr/>
        <a:lstStyle/>
        <a:p>
          <a:endParaRPr lang="en-US" dirty="0"/>
        </a:p>
      </dgm:t>
    </dgm:pt>
    <dgm:pt modelId="{A12E78E0-7EA4-4EE1-B5E5-13C6AB2EA42A}" type="sibTrans" cxnId="{0A300F78-97A8-4B9B-AC1D-E8342E210CAC}">
      <dgm:prSet/>
      <dgm:spPr/>
      <dgm:t>
        <a:bodyPr/>
        <a:lstStyle/>
        <a:p>
          <a:endParaRPr lang="en-US" dirty="0"/>
        </a:p>
      </dgm:t>
    </dgm:pt>
    <dgm:pt modelId="{4CEDB24B-8E49-4D56-B93E-5CC2F9886D8B}" type="parTrans" cxnId="{0A300F78-97A8-4B9B-AC1D-E8342E210CAC}">
      <dgm:prSet/>
      <dgm:spPr/>
      <dgm:t>
        <a:bodyPr/>
        <a:lstStyle/>
        <a:p>
          <a:endParaRPr lang="en-US" dirty="0"/>
        </a:p>
      </dgm:t>
    </dgm:pt>
    <dgm:pt modelId="{5D65DD12-8F4C-49C5-BDF1-ACF6319B750F}" type="pres">
      <dgm:prSet presAssocID="{6E8F58B7-35A3-4457-9FDC-E78BEE31A235}" presName="hierChild1" presStyleCnt="0">
        <dgm:presLayoutVars>
          <dgm:orgChart val="1"/>
          <dgm:chPref val="1"/>
          <dgm:dir/>
          <dgm:animOne val="branch"/>
          <dgm:animLvl val="lvl"/>
          <dgm:resizeHandles/>
        </dgm:presLayoutVars>
      </dgm:prSet>
      <dgm:spPr/>
      <dgm:t>
        <a:bodyPr/>
        <a:lstStyle/>
        <a:p>
          <a:endParaRPr lang="en-US"/>
        </a:p>
      </dgm:t>
    </dgm:pt>
    <dgm:pt modelId="{BD708448-91B5-441B-89DE-AFDC1E0158CC}" type="pres">
      <dgm:prSet presAssocID="{3FC41FAB-4850-4909-91A5-65D43E820B98}" presName="hierRoot1" presStyleCnt="0">
        <dgm:presLayoutVars>
          <dgm:hierBranch val="init"/>
        </dgm:presLayoutVars>
      </dgm:prSet>
      <dgm:spPr/>
    </dgm:pt>
    <dgm:pt modelId="{CAEEE0CB-1A8E-4261-8759-26BBCC768AAC}" type="pres">
      <dgm:prSet presAssocID="{3FC41FAB-4850-4909-91A5-65D43E820B98}" presName="rootComposite1" presStyleCnt="0"/>
      <dgm:spPr/>
    </dgm:pt>
    <dgm:pt modelId="{BF581264-A1C8-4D4D-8A87-0D33396AAAB2}" type="pres">
      <dgm:prSet presAssocID="{3FC41FAB-4850-4909-91A5-65D43E820B98}" presName="rootText1" presStyleLbl="node0" presStyleIdx="0" presStyleCnt="1">
        <dgm:presLayoutVars>
          <dgm:chPref val="3"/>
        </dgm:presLayoutVars>
      </dgm:prSet>
      <dgm:spPr/>
      <dgm:t>
        <a:bodyPr/>
        <a:lstStyle/>
        <a:p>
          <a:endParaRPr lang="en-US"/>
        </a:p>
      </dgm:t>
    </dgm:pt>
    <dgm:pt modelId="{759E6193-E6A6-4323-BCA6-28714D6D87A9}" type="pres">
      <dgm:prSet presAssocID="{3FC41FAB-4850-4909-91A5-65D43E820B98}" presName="rootConnector1" presStyleLbl="node1" presStyleIdx="0" presStyleCnt="0"/>
      <dgm:spPr/>
      <dgm:t>
        <a:bodyPr/>
        <a:lstStyle/>
        <a:p>
          <a:endParaRPr lang="en-US"/>
        </a:p>
      </dgm:t>
    </dgm:pt>
    <dgm:pt modelId="{59E8A667-C861-4E68-84C2-5F85B74FCFA3}" type="pres">
      <dgm:prSet presAssocID="{3FC41FAB-4850-4909-91A5-65D43E820B98}" presName="hierChild2" presStyleCnt="0"/>
      <dgm:spPr/>
    </dgm:pt>
    <dgm:pt modelId="{35967AFF-70EE-413E-AFDD-44736293DAB9}" type="pres">
      <dgm:prSet presAssocID="{3D7E9D3A-009C-4C8E-9B0F-1EC431023F74}" presName="Name37" presStyleLbl="parChTrans1D2" presStyleIdx="0" presStyleCnt="3"/>
      <dgm:spPr/>
      <dgm:t>
        <a:bodyPr/>
        <a:lstStyle/>
        <a:p>
          <a:endParaRPr lang="en-US"/>
        </a:p>
      </dgm:t>
    </dgm:pt>
    <dgm:pt modelId="{08904AAE-7311-426A-8849-FEB17903279F}" type="pres">
      <dgm:prSet presAssocID="{218A4E90-05FF-4ED9-9255-3B43819E79F0}" presName="hierRoot2" presStyleCnt="0">
        <dgm:presLayoutVars>
          <dgm:hierBranch val="init"/>
        </dgm:presLayoutVars>
      </dgm:prSet>
      <dgm:spPr/>
    </dgm:pt>
    <dgm:pt modelId="{71394B90-FEE7-4D53-A1AB-705F898F30ED}" type="pres">
      <dgm:prSet presAssocID="{218A4E90-05FF-4ED9-9255-3B43819E79F0}" presName="rootComposite" presStyleCnt="0"/>
      <dgm:spPr/>
    </dgm:pt>
    <dgm:pt modelId="{A303649F-56BD-4B3D-AEDF-7F2CAB85281B}" type="pres">
      <dgm:prSet presAssocID="{218A4E90-05FF-4ED9-9255-3B43819E79F0}" presName="rootText" presStyleLbl="node2" presStyleIdx="0" presStyleCnt="3">
        <dgm:presLayoutVars>
          <dgm:chPref val="3"/>
        </dgm:presLayoutVars>
      </dgm:prSet>
      <dgm:spPr/>
      <dgm:t>
        <a:bodyPr/>
        <a:lstStyle/>
        <a:p>
          <a:endParaRPr lang="en-US"/>
        </a:p>
      </dgm:t>
    </dgm:pt>
    <dgm:pt modelId="{211A96D4-8CB5-455A-B88F-AC40904D816C}" type="pres">
      <dgm:prSet presAssocID="{218A4E90-05FF-4ED9-9255-3B43819E79F0}" presName="rootConnector" presStyleLbl="node2" presStyleIdx="0" presStyleCnt="3"/>
      <dgm:spPr/>
      <dgm:t>
        <a:bodyPr/>
        <a:lstStyle/>
        <a:p>
          <a:endParaRPr lang="en-US"/>
        </a:p>
      </dgm:t>
    </dgm:pt>
    <dgm:pt modelId="{EB14AD44-6917-40E0-AF11-DE4B88F535C5}" type="pres">
      <dgm:prSet presAssocID="{218A4E90-05FF-4ED9-9255-3B43819E79F0}" presName="hierChild4" presStyleCnt="0"/>
      <dgm:spPr/>
    </dgm:pt>
    <dgm:pt modelId="{8B075701-B9D2-4BAB-8D81-7BFC0C020446}" type="pres">
      <dgm:prSet presAssocID="{218A4E90-05FF-4ED9-9255-3B43819E79F0}" presName="hierChild5" presStyleCnt="0"/>
      <dgm:spPr/>
    </dgm:pt>
    <dgm:pt modelId="{CF6A346C-CB15-4A41-BA89-30E51F277AB4}" type="pres">
      <dgm:prSet presAssocID="{11FB8B94-522F-4E7B-B817-8949651DDF14}" presName="Name37" presStyleLbl="parChTrans1D2" presStyleIdx="1" presStyleCnt="3"/>
      <dgm:spPr/>
      <dgm:t>
        <a:bodyPr/>
        <a:lstStyle/>
        <a:p>
          <a:endParaRPr lang="en-US"/>
        </a:p>
      </dgm:t>
    </dgm:pt>
    <dgm:pt modelId="{F9442F16-9377-4FFB-B610-F84070119701}" type="pres">
      <dgm:prSet presAssocID="{B189F8AD-9FAC-49D0-9D87-88529C42580C}" presName="hierRoot2" presStyleCnt="0">
        <dgm:presLayoutVars>
          <dgm:hierBranch val="init"/>
        </dgm:presLayoutVars>
      </dgm:prSet>
      <dgm:spPr/>
    </dgm:pt>
    <dgm:pt modelId="{5F4DB68F-8A72-4F10-A859-E3A2450AACCD}" type="pres">
      <dgm:prSet presAssocID="{B189F8AD-9FAC-49D0-9D87-88529C42580C}" presName="rootComposite" presStyleCnt="0"/>
      <dgm:spPr/>
    </dgm:pt>
    <dgm:pt modelId="{3530C542-FAC5-4013-91EB-3CD8C843A2B5}" type="pres">
      <dgm:prSet presAssocID="{B189F8AD-9FAC-49D0-9D87-88529C42580C}" presName="rootText" presStyleLbl="node2" presStyleIdx="1" presStyleCnt="3">
        <dgm:presLayoutVars>
          <dgm:chPref val="3"/>
        </dgm:presLayoutVars>
      </dgm:prSet>
      <dgm:spPr/>
      <dgm:t>
        <a:bodyPr/>
        <a:lstStyle/>
        <a:p>
          <a:endParaRPr lang="en-US"/>
        </a:p>
      </dgm:t>
    </dgm:pt>
    <dgm:pt modelId="{8D92EDEF-FF59-4B3A-99D6-4B2F2B61CFFE}" type="pres">
      <dgm:prSet presAssocID="{B189F8AD-9FAC-49D0-9D87-88529C42580C}" presName="rootConnector" presStyleLbl="node2" presStyleIdx="1" presStyleCnt="3"/>
      <dgm:spPr/>
      <dgm:t>
        <a:bodyPr/>
        <a:lstStyle/>
        <a:p>
          <a:endParaRPr lang="en-US"/>
        </a:p>
      </dgm:t>
    </dgm:pt>
    <dgm:pt modelId="{77D21C80-6A2A-4A04-A689-F91624409A8A}" type="pres">
      <dgm:prSet presAssocID="{B189F8AD-9FAC-49D0-9D87-88529C42580C}" presName="hierChild4" presStyleCnt="0"/>
      <dgm:spPr/>
    </dgm:pt>
    <dgm:pt modelId="{CC2BE81B-BCC5-4395-8512-D8D4ED93C243}" type="pres">
      <dgm:prSet presAssocID="{B189F8AD-9FAC-49D0-9D87-88529C42580C}" presName="hierChild5" presStyleCnt="0"/>
      <dgm:spPr/>
    </dgm:pt>
    <dgm:pt modelId="{F7AC0D6B-0FBC-47A0-A9B0-9A544FBD333D}" type="pres">
      <dgm:prSet presAssocID="{0542FD10-2117-4AE7-B506-4C693CD110A2}" presName="Name37" presStyleLbl="parChTrans1D2" presStyleIdx="2" presStyleCnt="3"/>
      <dgm:spPr/>
      <dgm:t>
        <a:bodyPr/>
        <a:lstStyle/>
        <a:p>
          <a:endParaRPr lang="en-US"/>
        </a:p>
      </dgm:t>
    </dgm:pt>
    <dgm:pt modelId="{64E8E4A7-9647-472C-9F07-0D09EA2B8FCA}" type="pres">
      <dgm:prSet presAssocID="{2014195C-D865-4BCE-83E0-9E20777FA888}" presName="hierRoot2" presStyleCnt="0">
        <dgm:presLayoutVars>
          <dgm:hierBranch val="init"/>
        </dgm:presLayoutVars>
      </dgm:prSet>
      <dgm:spPr/>
    </dgm:pt>
    <dgm:pt modelId="{4BAD3588-D71D-448C-8001-3F2D5E0D7547}" type="pres">
      <dgm:prSet presAssocID="{2014195C-D865-4BCE-83E0-9E20777FA888}" presName="rootComposite" presStyleCnt="0"/>
      <dgm:spPr/>
    </dgm:pt>
    <dgm:pt modelId="{85F0228F-5AE6-44D1-BFC8-A9C65D801E2F}" type="pres">
      <dgm:prSet presAssocID="{2014195C-D865-4BCE-83E0-9E20777FA888}" presName="rootText" presStyleLbl="node2" presStyleIdx="2" presStyleCnt="3">
        <dgm:presLayoutVars>
          <dgm:chPref val="3"/>
        </dgm:presLayoutVars>
      </dgm:prSet>
      <dgm:spPr/>
      <dgm:t>
        <a:bodyPr/>
        <a:lstStyle/>
        <a:p>
          <a:endParaRPr lang="en-US"/>
        </a:p>
      </dgm:t>
    </dgm:pt>
    <dgm:pt modelId="{218D43D6-D652-4C59-8C49-5F53F44A2732}" type="pres">
      <dgm:prSet presAssocID="{2014195C-D865-4BCE-83E0-9E20777FA888}" presName="rootConnector" presStyleLbl="node2" presStyleIdx="2" presStyleCnt="3"/>
      <dgm:spPr/>
      <dgm:t>
        <a:bodyPr/>
        <a:lstStyle/>
        <a:p>
          <a:endParaRPr lang="en-US"/>
        </a:p>
      </dgm:t>
    </dgm:pt>
    <dgm:pt modelId="{C163FDEB-612D-4722-9490-77AB0293E6DD}" type="pres">
      <dgm:prSet presAssocID="{2014195C-D865-4BCE-83E0-9E20777FA888}" presName="hierChild4" presStyleCnt="0"/>
      <dgm:spPr/>
    </dgm:pt>
    <dgm:pt modelId="{09DE9C07-0473-4454-B948-92D450084B5D}" type="pres">
      <dgm:prSet presAssocID="{2014195C-D865-4BCE-83E0-9E20777FA888}" presName="hierChild5" presStyleCnt="0"/>
      <dgm:spPr/>
    </dgm:pt>
    <dgm:pt modelId="{61FC5B28-CC02-48AC-815F-4DF9E0AFF033}" type="pres">
      <dgm:prSet presAssocID="{3FC41FAB-4850-4909-91A5-65D43E820B98}" presName="hierChild3" presStyleCnt="0"/>
      <dgm:spPr/>
    </dgm:pt>
  </dgm:ptLst>
  <dgm:cxnLst>
    <dgm:cxn modelId="{0F0CE675-30B0-49AE-96ED-18A98D556BBF}" type="presOf" srcId="{2014195C-D865-4BCE-83E0-9E20777FA888}" destId="{218D43D6-D652-4C59-8C49-5F53F44A2732}" srcOrd="1" destOrd="0" presId="urn:microsoft.com/office/officeart/2005/8/layout/orgChart1"/>
    <dgm:cxn modelId="{9676FC5F-972E-4DFC-9AFF-300A1208E506}" type="presOf" srcId="{3FC41FAB-4850-4909-91A5-65D43E820B98}" destId="{759E6193-E6A6-4323-BCA6-28714D6D87A9}" srcOrd="1" destOrd="0" presId="urn:microsoft.com/office/officeart/2005/8/layout/orgChart1"/>
    <dgm:cxn modelId="{DF3EE5F8-A5DB-434E-B65A-B22E83234797}" type="presOf" srcId="{3FC41FAB-4850-4909-91A5-65D43E820B98}" destId="{BF581264-A1C8-4D4D-8A87-0D33396AAAB2}" srcOrd="0" destOrd="0" presId="urn:microsoft.com/office/officeart/2005/8/layout/orgChart1"/>
    <dgm:cxn modelId="{6112DA37-BAFA-41F4-AED3-D868112F9837}" srcId="{3FC41FAB-4850-4909-91A5-65D43E820B98}" destId="{B189F8AD-9FAC-49D0-9D87-88529C42580C}" srcOrd="1" destOrd="0" parTransId="{11FB8B94-522F-4E7B-B817-8949651DDF14}" sibTransId="{246CBAD9-F1D8-4CE3-96E4-17C06A55D22C}"/>
    <dgm:cxn modelId="{85E257A3-8120-46B9-862C-D6991284B35B}" type="presOf" srcId="{0542FD10-2117-4AE7-B506-4C693CD110A2}" destId="{F7AC0D6B-0FBC-47A0-A9B0-9A544FBD333D}" srcOrd="0" destOrd="0" presId="urn:microsoft.com/office/officeart/2005/8/layout/orgChart1"/>
    <dgm:cxn modelId="{2E8C18F9-210F-4A33-809E-3D3CAF06BEDD}" type="presOf" srcId="{218A4E90-05FF-4ED9-9255-3B43819E79F0}" destId="{A303649F-56BD-4B3D-AEDF-7F2CAB85281B}" srcOrd="0" destOrd="0" presId="urn:microsoft.com/office/officeart/2005/8/layout/orgChart1"/>
    <dgm:cxn modelId="{1EC7723F-9D87-4364-BA24-7FADD660C03F}" type="presOf" srcId="{B189F8AD-9FAC-49D0-9D87-88529C42580C}" destId="{8D92EDEF-FF59-4B3A-99D6-4B2F2B61CFFE}" srcOrd="1" destOrd="0" presId="urn:microsoft.com/office/officeart/2005/8/layout/orgChart1"/>
    <dgm:cxn modelId="{0A300F78-97A8-4B9B-AC1D-E8342E210CAC}" srcId="{6E8F58B7-35A3-4457-9FDC-E78BEE31A235}" destId="{3FC41FAB-4850-4909-91A5-65D43E820B98}" srcOrd="0" destOrd="0" parTransId="{4CEDB24B-8E49-4D56-B93E-5CC2F9886D8B}" sibTransId="{A12E78E0-7EA4-4EE1-B5E5-13C6AB2EA42A}"/>
    <dgm:cxn modelId="{F88021C0-65B4-4355-9F8E-F4639E5A1AEC}" type="presOf" srcId="{B189F8AD-9FAC-49D0-9D87-88529C42580C}" destId="{3530C542-FAC5-4013-91EB-3CD8C843A2B5}" srcOrd="0" destOrd="0" presId="urn:microsoft.com/office/officeart/2005/8/layout/orgChart1"/>
    <dgm:cxn modelId="{F61F8E8F-7FE5-4BD5-8C6E-4F51230F10D8}" srcId="{3FC41FAB-4850-4909-91A5-65D43E820B98}" destId="{218A4E90-05FF-4ED9-9255-3B43819E79F0}" srcOrd="0" destOrd="0" parTransId="{3D7E9D3A-009C-4C8E-9B0F-1EC431023F74}" sibTransId="{9FE19A6C-90AE-48BE-A2E1-2DAA2D363318}"/>
    <dgm:cxn modelId="{AB7E8986-2C08-4853-90EB-2D3B5F6E7C50}" type="presOf" srcId="{218A4E90-05FF-4ED9-9255-3B43819E79F0}" destId="{211A96D4-8CB5-455A-B88F-AC40904D816C}" srcOrd="1" destOrd="0" presId="urn:microsoft.com/office/officeart/2005/8/layout/orgChart1"/>
    <dgm:cxn modelId="{921AC203-D8A6-467D-8A35-F5CD9747508C}" type="presOf" srcId="{6E8F58B7-35A3-4457-9FDC-E78BEE31A235}" destId="{5D65DD12-8F4C-49C5-BDF1-ACF6319B750F}" srcOrd="0" destOrd="0" presId="urn:microsoft.com/office/officeart/2005/8/layout/orgChart1"/>
    <dgm:cxn modelId="{DBD9E0B6-A54C-4F3E-BEDD-351B560AE715}" srcId="{3FC41FAB-4850-4909-91A5-65D43E820B98}" destId="{2014195C-D865-4BCE-83E0-9E20777FA888}" srcOrd="2" destOrd="0" parTransId="{0542FD10-2117-4AE7-B506-4C693CD110A2}" sibTransId="{44EB8E02-79DB-4263-A332-5ED0BC665A7A}"/>
    <dgm:cxn modelId="{9763F63B-E109-4094-9B7B-60D8CF68FC4D}" type="presOf" srcId="{2014195C-D865-4BCE-83E0-9E20777FA888}" destId="{85F0228F-5AE6-44D1-BFC8-A9C65D801E2F}" srcOrd="0" destOrd="0" presId="urn:microsoft.com/office/officeart/2005/8/layout/orgChart1"/>
    <dgm:cxn modelId="{45EEE639-CE62-4D4D-8AA7-269FCBDA8540}" type="presOf" srcId="{11FB8B94-522F-4E7B-B817-8949651DDF14}" destId="{CF6A346C-CB15-4A41-BA89-30E51F277AB4}" srcOrd="0" destOrd="0" presId="urn:microsoft.com/office/officeart/2005/8/layout/orgChart1"/>
    <dgm:cxn modelId="{007D4865-F6EF-413C-B1D1-9912F5E70983}" type="presOf" srcId="{3D7E9D3A-009C-4C8E-9B0F-1EC431023F74}" destId="{35967AFF-70EE-413E-AFDD-44736293DAB9}" srcOrd="0" destOrd="0" presId="urn:microsoft.com/office/officeart/2005/8/layout/orgChart1"/>
    <dgm:cxn modelId="{74C9538F-9570-4415-BE69-181C5FA8C543}" type="presParOf" srcId="{5D65DD12-8F4C-49C5-BDF1-ACF6319B750F}" destId="{BD708448-91B5-441B-89DE-AFDC1E0158CC}" srcOrd="0" destOrd="0" presId="urn:microsoft.com/office/officeart/2005/8/layout/orgChart1"/>
    <dgm:cxn modelId="{54334548-5941-418F-80DA-92C08DA36949}" type="presParOf" srcId="{BD708448-91B5-441B-89DE-AFDC1E0158CC}" destId="{CAEEE0CB-1A8E-4261-8759-26BBCC768AAC}" srcOrd="0" destOrd="0" presId="urn:microsoft.com/office/officeart/2005/8/layout/orgChart1"/>
    <dgm:cxn modelId="{0AB70ABD-EF2F-410B-8EDE-4E095DD6E3E4}" type="presParOf" srcId="{CAEEE0CB-1A8E-4261-8759-26BBCC768AAC}" destId="{BF581264-A1C8-4D4D-8A87-0D33396AAAB2}" srcOrd="0" destOrd="0" presId="urn:microsoft.com/office/officeart/2005/8/layout/orgChart1"/>
    <dgm:cxn modelId="{B8B4263F-3A54-487B-91D6-75E5068F768E}" type="presParOf" srcId="{CAEEE0CB-1A8E-4261-8759-26BBCC768AAC}" destId="{759E6193-E6A6-4323-BCA6-28714D6D87A9}" srcOrd="1" destOrd="0" presId="urn:microsoft.com/office/officeart/2005/8/layout/orgChart1"/>
    <dgm:cxn modelId="{0FFBB98B-0177-4D01-947D-957A4AF8A6D6}" type="presParOf" srcId="{BD708448-91B5-441B-89DE-AFDC1E0158CC}" destId="{59E8A667-C861-4E68-84C2-5F85B74FCFA3}" srcOrd="1" destOrd="0" presId="urn:microsoft.com/office/officeart/2005/8/layout/orgChart1"/>
    <dgm:cxn modelId="{7D5DFA4C-FA44-4E21-907A-A2507E7E4C97}" type="presParOf" srcId="{59E8A667-C861-4E68-84C2-5F85B74FCFA3}" destId="{35967AFF-70EE-413E-AFDD-44736293DAB9}" srcOrd="0" destOrd="0" presId="urn:microsoft.com/office/officeart/2005/8/layout/orgChart1"/>
    <dgm:cxn modelId="{EB8ED5C6-282B-4543-B867-10BB1388515F}" type="presParOf" srcId="{59E8A667-C861-4E68-84C2-5F85B74FCFA3}" destId="{08904AAE-7311-426A-8849-FEB17903279F}" srcOrd="1" destOrd="0" presId="urn:microsoft.com/office/officeart/2005/8/layout/orgChart1"/>
    <dgm:cxn modelId="{CE6CE105-CE6E-405D-8D05-2F276F29C149}" type="presParOf" srcId="{08904AAE-7311-426A-8849-FEB17903279F}" destId="{71394B90-FEE7-4D53-A1AB-705F898F30ED}" srcOrd="0" destOrd="0" presId="urn:microsoft.com/office/officeart/2005/8/layout/orgChart1"/>
    <dgm:cxn modelId="{90A486D6-EF97-4729-96DD-77BD6A18014F}" type="presParOf" srcId="{71394B90-FEE7-4D53-A1AB-705F898F30ED}" destId="{A303649F-56BD-4B3D-AEDF-7F2CAB85281B}" srcOrd="0" destOrd="0" presId="urn:microsoft.com/office/officeart/2005/8/layout/orgChart1"/>
    <dgm:cxn modelId="{C1C3B322-FEE8-46AB-9156-3ABA96BB5D43}" type="presParOf" srcId="{71394B90-FEE7-4D53-A1AB-705F898F30ED}" destId="{211A96D4-8CB5-455A-B88F-AC40904D816C}" srcOrd="1" destOrd="0" presId="urn:microsoft.com/office/officeart/2005/8/layout/orgChart1"/>
    <dgm:cxn modelId="{4EA8D406-3BC7-412C-AEB6-EABEC4E776A6}" type="presParOf" srcId="{08904AAE-7311-426A-8849-FEB17903279F}" destId="{EB14AD44-6917-40E0-AF11-DE4B88F535C5}" srcOrd="1" destOrd="0" presId="urn:microsoft.com/office/officeart/2005/8/layout/orgChart1"/>
    <dgm:cxn modelId="{24B31973-4AE2-474E-A8CE-0F19C4B6AF81}" type="presParOf" srcId="{08904AAE-7311-426A-8849-FEB17903279F}" destId="{8B075701-B9D2-4BAB-8D81-7BFC0C020446}" srcOrd="2" destOrd="0" presId="urn:microsoft.com/office/officeart/2005/8/layout/orgChart1"/>
    <dgm:cxn modelId="{5FA9F391-C20B-4200-BD4D-D75D0F7A9488}" type="presParOf" srcId="{59E8A667-C861-4E68-84C2-5F85B74FCFA3}" destId="{CF6A346C-CB15-4A41-BA89-30E51F277AB4}" srcOrd="2" destOrd="0" presId="urn:microsoft.com/office/officeart/2005/8/layout/orgChart1"/>
    <dgm:cxn modelId="{7EB4ED2C-6F86-4935-A52D-F0A7B4FF5D92}" type="presParOf" srcId="{59E8A667-C861-4E68-84C2-5F85B74FCFA3}" destId="{F9442F16-9377-4FFB-B610-F84070119701}" srcOrd="3" destOrd="0" presId="urn:microsoft.com/office/officeart/2005/8/layout/orgChart1"/>
    <dgm:cxn modelId="{CE91869C-8726-4BFA-8CC7-91E705C27C68}" type="presParOf" srcId="{F9442F16-9377-4FFB-B610-F84070119701}" destId="{5F4DB68F-8A72-4F10-A859-E3A2450AACCD}" srcOrd="0" destOrd="0" presId="urn:microsoft.com/office/officeart/2005/8/layout/orgChart1"/>
    <dgm:cxn modelId="{88A756DB-2968-47CE-9AC1-F955420702BA}" type="presParOf" srcId="{5F4DB68F-8A72-4F10-A859-E3A2450AACCD}" destId="{3530C542-FAC5-4013-91EB-3CD8C843A2B5}" srcOrd="0" destOrd="0" presId="urn:microsoft.com/office/officeart/2005/8/layout/orgChart1"/>
    <dgm:cxn modelId="{D22AF755-971F-43B6-8D01-67BFE5AAFFDE}" type="presParOf" srcId="{5F4DB68F-8A72-4F10-A859-E3A2450AACCD}" destId="{8D92EDEF-FF59-4B3A-99D6-4B2F2B61CFFE}" srcOrd="1" destOrd="0" presId="urn:microsoft.com/office/officeart/2005/8/layout/orgChart1"/>
    <dgm:cxn modelId="{8C6DBAFA-E8D0-481B-84DE-A0BB4A25EFC9}" type="presParOf" srcId="{F9442F16-9377-4FFB-B610-F84070119701}" destId="{77D21C80-6A2A-4A04-A689-F91624409A8A}" srcOrd="1" destOrd="0" presId="urn:microsoft.com/office/officeart/2005/8/layout/orgChart1"/>
    <dgm:cxn modelId="{048BD648-6849-4740-A8FB-00DA52AFD934}" type="presParOf" srcId="{F9442F16-9377-4FFB-B610-F84070119701}" destId="{CC2BE81B-BCC5-4395-8512-D8D4ED93C243}" srcOrd="2" destOrd="0" presId="urn:microsoft.com/office/officeart/2005/8/layout/orgChart1"/>
    <dgm:cxn modelId="{ED5D71BE-969E-4486-8C3A-293BE7C996EE}" type="presParOf" srcId="{59E8A667-C861-4E68-84C2-5F85B74FCFA3}" destId="{F7AC0D6B-0FBC-47A0-A9B0-9A544FBD333D}" srcOrd="4" destOrd="0" presId="urn:microsoft.com/office/officeart/2005/8/layout/orgChart1"/>
    <dgm:cxn modelId="{B18365D2-1F04-4870-9F3A-860A893C679C}" type="presParOf" srcId="{59E8A667-C861-4E68-84C2-5F85B74FCFA3}" destId="{64E8E4A7-9647-472C-9F07-0D09EA2B8FCA}" srcOrd="5" destOrd="0" presId="urn:microsoft.com/office/officeart/2005/8/layout/orgChart1"/>
    <dgm:cxn modelId="{474982E2-DC71-4909-BD6E-169E256788F0}" type="presParOf" srcId="{64E8E4A7-9647-472C-9F07-0D09EA2B8FCA}" destId="{4BAD3588-D71D-448C-8001-3F2D5E0D7547}" srcOrd="0" destOrd="0" presId="urn:microsoft.com/office/officeart/2005/8/layout/orgChart1"/>
    <dgm:cxn modelId="{7C5DE829-3DEF-46C7-A721-0FD4A99B4345}" type="presParOf" srcId="{4BAD3588-D71D-448C-8001-3F2D5E0D7547}" destId="{85F0228F-5AE6-44D1-BFC8-A9C65D801E2F}" srcOrd="0" destOrd="0" presId="urn:microsoft.com/office/officeart/2005/8/layout/orgChart1"/>
    <dgm:cxn modelId="{49408A7C-4B0D-4AB5-8A36-EFC840CEC3D6}" type="presParOf" srcId="{4BAD3588-D71D-448C-8001-3F2D5E0D7547}" destId="{218D43D6-D652-4C59-8C49-5F53F44A2732}" srcOrd="1" destOrd="0" presId="urn:microsoft.com/office/officeart/2005/8/layout/orgChart1"/>
    <dgm:cxn modelId="{AB3D3EBB-6C74-4130-ABCC-F9BEEF1DB338}" type="presParOf" srcId="{64E8E4A7-9647-472C-9F07-0D09EA2B8FCA}" destId="{C163FDEB-612D-4722-9490-77AB0293E6DD}" srcOrd="1" destOrd="0" presId="urn:microsoft.com/office/officeart/2005/8/layout/orgChart1"/>
    <dgm:cxn modelId="{563B682C-DE54-4D87-AEC5-63FA3B835671}" type="presParOf" srcId="{64E8E4A7-9647-472C-9F07-0D09EA2B8FCA}" destId="{09DE9C07-0473-4454-B948-92D450084B5D}" srcOrd="2" destOrd="0" presId="urn:microsoft.com/office/officeart/2005/8/layout/orgChart1"/>
    <dgm:cxn modelId="{6C426384-A92B-45F7-94A6-01119FD10A9D}" type="presParOf" srcId="{BD708448-91B5-441B-89DE-AFDC1E0158CC}" destId="{61FC5B28-CC02-48AC-815F-4DF9E0AFF033}"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A8FBE43-F974-41AE-856A-2BC10C667090}" type="datetimeFigureOut">
              <a:rPr lang="en-IN" smtClean="0"/>
              <a:pPr/>
              <a:t>19-08-2016</a:t>
            </a:fld>
            <a:endParaRPr lang="en-IN"/>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52D7CF2-F505-4183-ADFA-FCCF322578E3}" type="slidenum">
              <a:rPr lang="en-IN" smtClean="0"/>
              <a:pPr/>
              <a:t>‹#›</a:t>
            </a:fld>
            <a:endParaRPr lang="en-IN"/>
          </a:p>
        </p:txBody>
      </p:sp>
    </p:spTree>
    <p:extLst>
      <p:ext uri="{BB962C8B-B14F-4D97-AF65-F5344CB8AC3E}">
        <p14:creationId xmlns:p14="http://schemas.microsoft.com/office/powerpoint/2010/main" xmlns="" val="92398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8672E25-B5A2-4865-8E92-40997CF2976E}" type="datetimeFigureOut">
              <a:rPr lang="en-IN" smtClean="0"/>
              <a:pPr/>
              <a:t>19-08-2016</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AE79FCA-E104-40EA-BDFE-A0909690D9AD}" type="slidenum">
              <a:rPr lang="en-IN" smtClean="0"/>
              <a:pPr/>
              <a:t>‹#›</a:t>
            </a:fld>
            <a:endParaRPr lang="en-IN"/>
          </a:p>
        </p:txBody>
      </p:sp>
    </p:spTree>
    <p:extLst>
      <p:ext uri="{BB962C8B-B14F-4D97-AF65-F5344CB8AC3E}">
        <p14:creationId xmlns:p14="http://schemas.microsoft.com/office/powerpoint/2010/main" xmlns="" val="11185318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AE79FCA-E104-40EA-BDFE-A0909690D9AD}" type="slidenum">
              <a:rPr lang="en-IN" smtClean="0"/>
              <a:pPr/>
              <a:t>1</a:t>
            </a:fld>
            <a:endParaRPr lang="en-IN" dirty="0"/>
          </a:p>
        </p:txBody>
      </p:sp>
    </p:spTree>
    <p:extLst>
      <p:ext uri="{BB962C8B-B14F-4D97-AF65-F5344CB8AC3E}">
        <p14:creationId xmlns:p14="http://schemas.microsoft.com/office/powerpoint/2010/main" xmlns="" val="33868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DDD688-5560-464B-B16D-829736910AA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DD688-5560-464B-B16D-829736910AA1}"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0F261CA-F6E8-4481-9354-EB15BDA06747}" type="datetime1">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2796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92165C-1032-4BC6-A94D-8346341A756E}" type="datetime1">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3072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ECFCC53-96BF-4371-8F14-3E0967F246B1}" type="datetime1">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647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B6787D7-DE06-492D-9FC8-3DFD2E4F89EB}" type="datetime1">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0399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822B77-A273-442F-BC4C-570E42B76303}" type="datetime1">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338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F2C9382-4766-47FA-AB7F-F2F7E978DF7C}" type="datetime1">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0688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A38833-0766-4499-8330-A5E89E33B10C}" type="datetime1">
              <a:rPr lang="en-US" smtClean="0"/>
              <a:pPr/>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171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8517791-5CBE-4156-8210-ADE4B442BFF9}" type="datetime1">
              <a:rPr lang="en-US" smtClean="0"/>
              <a:pPr/>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930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697B-AE97-40C6-B980-D0B77B45C382}" type="datetime1">
              <a:rPr lang="en-US" smtClean="0"/>
              <a:pPr/>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7358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3760B-FE08-4F81-AC17-8239FE40571F}" type="datetime1">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226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458EC-D0EF-4B47-B999-4C30CE3B6792}" type="datetime1">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301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4AB70-3927-425F-926E-0140C5208320}" type="datetime1">
              <a:rPr lang="en-US" smtClean="0"/>
              <a:pPr/>
              <a:t>8/19/2016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22160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rmani-pankaj\Desktop\Presentation\Photos\Cyber city_revis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333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a:spLocks noChangeArrowheads="1"/>
          </p:cNvSpPr>
          <p:nvPr/>
        </p:nvSpPr>
        <p:spPr bwMode="auto">
          <a:xfrm>
            <a:off x="-4916" y="5334000"/>
            <a:ext cx="9087552" cy="1564305"/>
          </a:xfrm>
          <a:prstGeom prst="rect">
            <a:avLst/>
          </a:prstGeom>
          <a:noFill/>
          <a:ln w="9525">
            <a:noFill/>
            <a:miter lim="800000"/>
            <a:headEnd/>
            <a:tailEnd/>
          </a:ln>
          <a:effectLst>
            <a:outerShdw dist="17961" dir="2700000" algn="ctr" rotWithShape="0">
              <a:schemeClr val="hlink"/>
            </a:outerShdw>
          </a:effectLst>
        </p:spPr>
        <p:txBody>
          <a:bodyPr lIns="0" tIns="43068" rIns="0" bIns="4306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855663" fontAlgn="auto">
              <a:spcBef>
                <a:spcPct val="100000"/>
              </a:spcBef>
              <a:spcAft>
                <a:spcPts val="0"/>
              </a:spcAft>
              <a:buClr>
                <a:schemeClr val="tx2"/>
              </a:buClr>
              <a:buSzPct val="70000"/>
              <a:buFont typeface="Monotype Sorts" pitchFamily="2" charset="2"/>
              <a:buNone/>
              <a:defRPr/>
            </a:pPr>
            <a:r>
              <a:rPr lang="en-IN" sz="3200" dirty="0"/>
              <a:t>Real Estate (Regulation and Development) Act, </a:t>
            </a:r>
            <a:r>
              <a:rPr lang="en-IN" sz="3200" dirty="0" smtClean="0"/>
              <a:t>2016</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 </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a:p>
            <a:pPr algn="ctr" defTabSz="855663" fontAlgn="auto">
              <a:spcBef>
                <a:spcPct val="100000"/>
              </a:spcBef>
              <a:spcAft>
                <a:spcPts val="0"/>
              </a:spcAft>
              <a:buClr>
                <a:schemeClr val="tx2"/>
              </a:buClr>
              <a:buSzPct val="70000"/>
              <a:buFont typeface="Monotype Sorts" pitchFamily="2" charset="2"/>
              <a:buNone/>
              <a:defRPr/>
            </a:pPr>
            <a:r>
              <a:rPr lang="en-IN" sz="3200" dirty="0" smtClean="0"/>
              <a:t>CS SUBHASH </a:t>
            </a:r>
            <a:r>
              <a:rPr lang="en-IN" sz="3200" dirty="0"/>
              <a:t>SETIA</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7" name="Picture 6" descr="https://encrypted-tbn3.google.com/images?q=tbn:ANd9GcQaHw8mek9TokKxW6Q-sjm3FRO0-jNcv-zaLLkMf3Jld4CTRloMNrbsKw"/>
          <p:cNvPicPr>
            <a:picLocks noChangeAspect="1" noChangeArrowheads="1"/>
          </p:cNvPicPr>
          <p:nvPr/>
        </p:nvPicPr>
        <p:blipFill>
          <a:blip r:embed="rId4" cstate="print"/>
          <a:srcRect/>
          <a:stretch>
            <a:fillRect/>
          </a:stretch>
        </p:blipFill>
        <p:spPr bwMode="auto">
          <a:xfrm>
            <a:off x="7772400" y="0"/>
            <a:ext cx="1371600" cy="64698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15400" cy="4191000"/>
          </a:xfrm>
        </p:spPr>
        <p:txBody>
          <a:bodyPr>
            <a:noAutofit/>
          </a:bodyPr>
          <a:lstStyle/>
          <a:p>
            <a:pPr marL="0" indent="0">
              <a:buNone/>
            </a:pPr>
            <a:r>
              <a:rPr lang="en-IN" sz="2500" b="1" dirty="0"/>
              <a:t>Regulator </a:t>
            </a:r>
            <a:endParaRPr lang="en-US" sz="2500" b="1" dirty="0"/>
          </a:p>
          <a:p>
            <a:pPr>
              <a:buFont typeface="Wingdings" panose="05000000000000000000" pitchFamily="2" charset="2"/>
              <a:buChar char="v"/>
            </a:pPr>
            <a:r>
              <a:rPr lang="en-IN" sz="2500" dirty="0"/>
              <a:t>setting-up of Real Estate Regulatory </a:t>
            </a:r>
            <a:r>
              <a:rPr lang="en-IN" sz="2500" dirty="0" smtClean="0"/>
              <a:t>Authority(ies).</a:t>
            </a:r>
          </a:p>
          <a:p>
            <a:pPr algn="just">
              <a:buFont typeface="Wingdings" panose="05000000000000000000" pitchFamily="2" charset="2"/>
              <a:buChar char="v"/>
            </a:pPr>
            <a:r>
              <a:rPr lang="en-IN" sz="2500" dirty="0"/>
              <a:t>setting-up of Real Estate Appellate Tribunals in all states and Union territories (except Jammu &amp; Kashmir) within 1 year of its notification.</a:t>
            </a:r>
            <a:endParaRPr lang="en-IN" sz="2500" dirty="0" smtClean="0"/>
          </a:p>
          <a:p>
            <a:pPr marL="0" indent="0">
              <a:buNone/>
            </a:pPr>
            <a:endParaRPr lang="en-IN" sz="2500" b="1" dirty="0" smtClean="0"/>
          </a:p>
          <a:p>
            <a:pPr marL="0" indent="0">
              <a:buNone/>
            </a:pPr>
            <a:r>
              <a:rPr lang="en-IN" sz="2500" b="1" dirty="0" smtClean="0"/>
              <a:t>Registration</a:t>
            </a:r>
            <a:endParaRPr lang="en-US" sz="2500" b="1" dirty="0"/>
          </a:p>
          <a:p>
            <a:pPr algn="just">
              <a:buFont typeface="Wingdings" panose="05000000000000000000" pitchFamily="2" charset="2"/>
              <a:buChar char="v"/>
            </a:pPr>
            <a:r>
              <a:rPr lang="en-IN" sz="2500" dirty="0" smtClean="0"/>
              <a:t>Mandatory </a:t>
            </a:r>
            <a:r>
              <a:rPr lang="en-IN" sz="2500" dirty="0"/>
              <a:t>registration - total area of land exceeds 500 Sq.mt. (approx. 598 sq. yds.) or 8 </a:t>
            </a:r>
            <a:r>
              <a:rPr lang="en-IN" sz="2500" dirty="0" smtClean="0"/>
              <a:t>apartments (inclusive of all phases).</a:t>
            </a:r>
          </a:p>
          <a:p>
            <a:pPr lvl="0" algn="just">
              <a:buFont typeface="Wingdings" panose="05000000000000000000" pitchFamily="2" charset="2"/>
              <a:buChar char="v"/>
            </a:pPr>
            <a:r>
              <a:rPr lang="en-IN" sz="2500" dirty="0"/>
              <a:t>Every phase of a project to be registered separately. </a:t>
            </a:r>
            <a:endParaRPr lang="en-US" sz="2500" dirty="0"/>
          </a:p>
          <a:p>
            <a:pPr algn="just">
              <a:buFont typeface="Wingdings" panose="05000000000000000000" pitchFamily="2" charset="2"/>
              <a:buChar char="v"/>
            </a:pPr>
            <a:endParaRPr lang="en-IN" sz="2500" dirty="0" smtClean="0"/>
          </a:p>
          <a:p>
            <a:pPr>
              <a:buFont typeface="Wingdings" pitchFamily="2" charset="2"/>
              <a:buChar char="Ø"/>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1895151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15400" cy="4724400"/>
          </a:xfrm>
        </p:spPr>
        <p:txBody>
          <a:bodyPr>
            <a:noAutofit/>
          </a:bodyPr>
          <a:lstStyle/>
          <a:p>
            <a:pPr marL="0" indent="0">
              <a:buNone/>
            </a:pPr>
            <a:r>
              <a:rPr lang="en-IN" sz="2500" b="1" dirty="0"/>
              <a:t>Registration</a:t>
            </a:r>
            <a:endParaRPr lang="en-US" sz="2500" b="1" dirty="0"/>
          </a:p>
          <a:p>
            <a:pPr lvl="0" algn="just">
              <a:buFont typeface="Wingdings" panose="05000000000000000000" pitchFamily="2" charset="2"/>
              <a:buChar char="v"/>
            </a:pPr>
            <a:r>
              <a:rPr lang="en-IN" sz="2500" dirty="0" smtClean="0"/>
              <a:t>Projects </a:t>
            </a:r>
            <a:r>
              <a:rPr lang="en-IN" sz="2500" dirty="0"/>
              <a:t>cannot be advertised, booked or sold in any form prior to registration and approvals. </a:t>
            </a:r>
            <a:endParaRPr lang="en-US" sz="2500" dirty="0"/>
          </a:p>
          <a:p>
            <a:pPr lvl="0" algn="just">
              <a:buFont typeface="Wingdings" panose="05000000000000000000" pitchFamily="2" charset="2"/>
              <a:buChar char="v"/>
            </a:pPr>
            <a:r>
              <a:rPr lang="en-IN" sz="2500" dirty="0"/>
              <a:t>Grant or reject registration applications within 30 days</a:t>
            </a:r>
            <a:r>
              <a:rPr lang="en-IN" sz="2500" dirty="0" smtClean="0"/>
              <a:t>.</a:t>
            </a:r>
          </a:p>
          <a:p>
            <a:pPr lvl="0" algn="just">
              <a:buFont typeface="Wingdings" panose="05000000000000000000" pitchFamily="2" charset="2"/>
              <a:buChar char="v"/>
            </a:pPr>
            <a:r>
              <a:rPr lang="en-IN" sz="2500" dirty="0"/>
              <a:t>Registration of real estate agents.</a:t>
            </a:r>
            <a:endParaRPr lang="en-US" sz="2500" dirty="0"/>
          </a:p>
          <a:p>
            <a:pPr marL="0" indent="0">
              <a:buNone/>
            </a:pPr>
            <a:endParaRPr lang="en-IN" sz="2500" b="1" dirty="0"/>
          </a:p>
          <a:p>
            <a:pPr marL="0" indent="0">
              <a:buNone/>
            </a:pPr>
            <a:r>
              <a:rPr lang="en-IN" sz="2500" b="1" dirty="0"/>
              <a:t>Disclosures</a:t>
            </a:r>
            <a:endParaRPr lang="en-US" sz="2500" dirty="0"/>
          </a:p>
          <a:p>
            <a:pPr lvl="0" algn="just">
              <a:buFont typeface="Wingdings" panose="05000000000000000000" pitchFamily="2" charset="2"/>
              <a:buChar char="v"/>
            </a:pPr>
            <a:r>
              <a:rPr lang="en-IN" sz="2500" dirty="0"/>
              <a:t>Publicly accessible disclosures of the project and promoter details etc. are compulsory. </a:t>
            </a:r>
            <a:endParaRPr lang="en-US" sz="2500" dirty="0"/>
          </a:p>
          <a:p>
            <a:pPr lvl="0" algn="just">
              <a:buFont typeface="Wingdings" panose="05000000000000000000" pitchFamily="2" charset="2"/>
              <a:buChar char="v"/>
            </a:pPr>
            <a:r>
              <a:rPr lang="en-IN" sz="2500" dirty="0"/>
              <a:t>Online disclosure / updation of project on quarterly basis. </a:t>
            </a:r>
            <a:endParaRPr lang="en-US" sz="2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230686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4724400"/>
          </a:xfrm>
        </p:spPr>
        <p:txBody>
          <a:bodyPr>
            <a:noAutofit/>
          </a:bodyPr>
          <a:lstStyle/>
          <a:p>
            <a:pPr marL="0" indent="0">
              <a:buNone/>
            </a:pPr>
            <a:r>
              <a:rPr lang="en-IN" sz="2500" b="1" dirty="0" smtClean="0"/>
              <a:t>Definitions</a:t>
            </a:r>
            <a:endParaRPr lang="en-US" sz="2500" b="1" dirty="0"/>
          </a:p>
          <a:p>
            <a:pPr algn="just">
              <a:buFont typeface="Wingdings" panose="05000000000000000000" pitchFamily="2" charset="2"/>
              <a:buChar char="v"/>
            </a:pPr>
            <a:r>
              <a:rPr lang="en-IN" sz="2500" dirty="0"/>
              <a:t>Promoter</a:t>
            </a:r>
          </a:p>
          <a:p>
            <a:pPr lvl="0" algn="just">
              <a:buFont typeface="Wingdings" panose="05000000000000000000" pitchFamily="2" charset="2"/>
              <a:buChar char="v"/>
            </a:pPr>
            <a:r>
              <a:rPr lang="en-IN" sz="2500" dirty="0"/>
              <a:t>Allottee</a:t>
            </a:r>
          </a:p>
          <a:p>
            <a:pPr lvl="0" algn="just">
              <a:buFont typeface="Wingdings" panose="05000000000000000000" pitchFamily="2" charset="2"/>
              <a:buChar char="v"/>
            </a:pPr>
            <a:r>
              <a:rPr lang="en-IN" sz="2500" dirty="0"/>
              <a:t>Apartment </a:t>
            </a:r>
            <a:endParaRPr lang="en-US" sz="2500" dirty="0"/>
          </a:p>
          <a:p>
            <a:pPr lvl="0" algn="just">
              <a:buFont typeface="Wingdings" panose="05000000000000000000" pitchFamily="2" charset="2"/>
              <a:buChar char="v"/>
            </a:pPr>
            <a:r>
              <a:rPr lang="en-IN" sz="2500" dirty="0"/>
              <a:t>Carpet area</a:t>
            </a:r>
            <a:endParaRPr lang="en-US" sz="2500" dirty="0"/>
          </a:p>
          <a:p>
            <a:pPr lvl="0" algn="just">
              <a:buFont typeface="Wingdings" panose="05000000000000000000" pitchFamily="2" charset="2"/>
              <a:buChar char="v"/>
            </a:pPr>
            <a:r>
              <a:rPr lang="en-IN" sz="2500" dirty="0"/>
              <a:t>Common areas</a:t>
            </a:r>
          </a:p>
          <a:p>
            <a:pPr lvl="0" algn="just">
              <a:buFont typeface="Wingdings" panose="05000000000000000000" pitchFamily="2" charset="2"/>
              <a:buChar char="v"/>
            </a:pPr>
            <a:r>
              <a:rPr lang="en-IN" sz="2500" dirty="0"/>
              <a:t>Interest</a:t>
            </a:r>
            <a:endParaRPr lang="en-US" sz="2500" dirty="0"/>
          </a:p>
          <a:p>
            <a:pPr lvl="0" algn="just">
              <a:buFont typeface="Wingdings" panose="05000000000000000000" pitchFamily="2" charset="2"/>
              <a:buChar char="v"/>
            </a:pPr>
            <a:r>
              <a:rPr lang="en-IN" sz="2500" dirty="0"/>
              <a:t>Real estate agent</a:t>
            </a:r>
          </a:p>
          <a:p>
            <a:pPr lvl="0" algn="just">
              <a:buFont typeface="Wingdings" panose="05000000000000000000" pitchFamily="2" charset="2"/>
              <a:buChar char="v"/>
            </a:pPr>
            <a:r>
              <a:rPr lang="en-IN" sz="2500" dirty="0"/>
              <a:t>External development works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3985825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724400"/>
          </a:xfrm>
        </p:spPr>
        <p:txBody>
          <a:bodyPr>
            <a:noAutofit/>
          </a:bodyPr>
          <a:lstStyle/>
          <a:p>
            <a:pPr marL="0" indent="0">
              <a:buNone/>
            </a:pPr>
            <a:r>
              <a:rPr lang="en-IN" sz="2500" b="1" dirty="0" smtClean="0"/>
              <a:t>Project Receivables</a:t>
            </a:r>
            <a:endParaRPr lang="en-US" sz="2500" b="1" dirty="0"/>
          </a:p>
          <a:p>
            <a:pPr algn="just">
              <a:buFont typeface="Wingdings" panose="05000000000000000000" pitchFamily="2" charset="2"/>
              <a:buChar char="v"/>
            </a:pPr>
            <a:r>
              <a:rPr lang="en-IN" sz="2500" dirty="0"/>
              <a:t>70% of all project receivables in a separate account. </a:t>
            </a:r>
            <a:endParaRPr lang="en-US" sz="2500" dirty="0"/>
          </a:p>
          <a:p>
            <a:pPr algn="just">
              <a:buFont typeface="Wingdings" panose="05000000000000000000" pitchFamily="2" charset="2"/>
              <a:buChar char="v"/>
            </a:pPr>
            <a:r>
              <a:rPr lang="en-IN" sz="2500" dirty="0"/>
              <a:t>Drawdown from such account is permitted for land and construction costs only, in line with the PCM (to be certified).</a:t>
            </a:r>
          </a:p>
          <a:p>
            <a:pPr algn="just">
              <a:buFont typeface="Wingdings" panose="05000000000000000000" pitchFamily="2" charset="2"/>
              <a:buChar char="v"/>
            </a:pPr>
            <a:r>
              <a:rPr lang="en-IN" sz="2500" dirty="0"/>
              <a:t>Accept only up to 10% of the apartment cost prior to entering into a written agreement for sale.</a:t>
            </a:r>
            <a:endParaRPr lang="en-US" sz="2500" dirty="0"/>
          </a:p>
          <a:p>
            <a:pPr marL="0" indent="0">
              <a:buNone/>
            </a:pPr>
            <a:r>
              <a:rPr lang="en-IN" sz="2500" b="1" dirty="0"/>
              <a:t>Warranties</a:t>
            </a:r>
            <a:endParaRPr lang="en-US" sz="2500" dirty="0"/>
          </a:p>
          <a:p>
            <a:pPr lvl="0" algn="just">
              <a:buFont typeface="Wingdings" panose="05000000000000000000" pitchFamily="2" charset="2"/>
              <a:buChar char="v"/>
            </a:pPr>
            <a:r>
              <a:rPr lang="en-IN" sz="2500" dirty="0"/>
              <a:t>Declaration as to legal title to the land title, if such land is owned by another person. </a:t>
            </a:r>
          </a:p>
          <a:p>
            <a:pPr lvl="0" algn="just">
              <a:buFont typeface="Wingdings" panose="05000000000000000000" pitchFamily="2" charset="2"/>
              <a:buChar char="v"/>
            </a:pPr>
            <a:r>
              <a:rPr lang="en-IN" sz="2500" dirty="0"/>
              <a:t>Obtain insurance for title and buildings along with construction insurance.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246729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724400"/>
          </a:xfrm>
        </p:spPr>
        <p:txBody>
          <a:bodyPr>
            <a:noAutofit/>
          </a:bodyPr>
          <a:lstStyle/>
          <a:p>
            <a:pPr marL="0" indent="0" algn="just">
              <a:buNone/>
            </a:pPr>
            <a:r>
              <a:rPr lang="en-IN" sz="2500" b="1" dirty="0" smtClean="0"/>
              <a:t>Promoters obligations</a:t>
            </a:r>
            <a:endParaRPr lang="en-IN" sz="2500" dirty="0"/>
          </a:p>
          <a:p>
            <a:pPr algn="just">
              <a:buFont typeface="Wingdings" panose="05000000000000000000" pitchFamily="2" charset="2"/>
              <a:buChar char="v"/>
            </a:pPr>
            <a:r>
              <a:rPr lang="en-IN" sz="2500" dirty="0"/>
              <a:t>Not to alter plans, structural designs and specifications of the land, apartment or building without prior consent of 2/3</a:t>
            </a:r>
            <a:r>
              <a:rPr lang="en-IN" sz="2500" baseline="30000" dirty="0"/>
              <a:t>rd</a:t>
            </a:r>
            <a:r>
              <a:rPr lang="en-IN" sz="2500" dirty="0"/>
              <a:t> of the allottees. </a:t>
            </a:r>
          </a:p>
          <a:p>
            <a:pPr algn="just">
              <a:buFont typeface="Wingdings" panose="05000000000000000000" pitchFamily="2" charset="2"/>
              <a:buChar char="v"/>
            </a:pPr>
            <a:r>
              <a:rPr lang="en-IN" sz="2500" dirty="0"/>
              <a:t>The promoter is also not permitted to transfer or assign majority of its rights and liabilities in a project without such consent, along with the RERA's prior written approval. </a:t>
            </a:r>
            <a:endParaRPr lang="en-IN" sz="2500" dirty="0" smtClean="0"/>
          </a:p>
          <a:p>
            <a:pPr marL="0" indent="0" algn="just">
              <a:buNone/>
            </a:pPr>
            <a:r>
              <a:rPr lang="en-IN" sz="2500" b="1" dirty="0"/>
              <a:t>Model agreement</a:t>
            </a:r>
            <a:endParaRPr lang="en-IN" sz="2500" dirty="0"/>
          </a:p>
          <a:p>
            <a:pPr algn="just">
              <a:buFont typeface="Wingdings" panose="05000000000000000000" pitchFamily="2" charset="2"/>
              <a:buChar char="v"/>
            </a:pPr>
            <a:r>
              <a:rPr lang="en-IN" sz="2500" dirty="0"/>
              <a:t>Specified form of agreement for sale may be prescribed, which will prevent inclusion of biased provisions in it. Consumers have also been granted the right to seek relief for unilateral termination of such agreements by promoters without cause.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127508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724400"/>
          </a:xfrm>
        </p:spPr>
        <p:txBody>
          <a:bodyPr>
            <a:noAutofit/>
          </a:bodyPr>
          <a:lstStyle/>
          <a:p>
            <a:pPr marL="0" indent="0" algn="just">
              <a:buNone/>
            </a:pPr>
            <a:r>
              <a:rPr lang="en-IN" sz="2500" b="1" dirty="0" smtClean="0"/>
              <a:t>Revocation </a:t>
            </a:r>
            <a:r>
              <a:rPr lang="en-IN" sz="2500" b="1" dirty="0"/>
              <a:t>of </a:t>
            </a:r>
            <a:r>
              <a:rPr lang="en-IN" sz="2500" b="1" dirty="0" smtClean="0"/>
              <a:t>registration</a:t>
            </a:r>
            <a:endParaRPr lang="en-IN" sz="2500" dirty="0"/>
          </a:p>
          <a:p>
            <a:pPr algn="just">
              <a:buFont typeface="Wingdings" panose="05000000000000000000" pitchFamily="2" charset="2"/>
              <a:buChar char="v"/>
            </a:pPr>
            <a:r>
              <a:rPr lang="en-IN" sz="2500" dirty="0" smtClean="0"/>
              <a:t>Promoter makes default in compliance of provisions of RERA.</a:t>
            </a:r>
          </a:p>
          <a:p>
            <a:pPr algn="just">
              <a:buFont typeface="Wingdings" panose="05000000000000000000" pitchFamily="2" charset="2"/>
              <a:buChar char="v"/>
            </a:pPr>
            <a:r>
              <a:rPr lang="en-IN" sz="2500" dirty="0" smtClean="0"/>
              <a:t>Promoters violates T&amp;C of approval granted.</a:t>
            </a:r>
          </a:p>
          <a:p>
            <a:pPr algn="just">
              <a:buFont typeface="Wingdings" panose="05000000000000000000" pitchFamily="2" charset="2"/>
              <a:buChar char="v"/>
            </a:pPr>
            <a:r>
              <a:rPr lang="en-IN" sz="2500" dirty="0" smtClean="0"/>
              <a:t>Promoters involved in an kind of unfair practice or irregularities.</a:t>
            </a:r>
            <a:endParaRPr lang="en-IN" sz="2500" dirty="0"/>
          </a:p>
          <a:p>
            <a:pPr marL="0" indent="0" algn="just">
              <a:buNone/>
            </a:pPr>
            <a:endParaRPr lang="en-IN" sz="2500" b="1" i="1" dirty="0"/>
          </a:p>
          <a:p>
            <a:pPr marL="0" indent="0" algn="just">
              <a:buNone/>
            </a:pPr>
            <a:r>
              <a:rPr lang="en-IN" sz="2500" b="1" dirty="0"/>
              <a:t>Consequences of revocation of registration</a:t>
            </a:r>
          </a:p>
          <a:p>
            <a:pPr algn="just">
              <a:buFont typeface="Wingdings" panose="05000000000000000000" pitchFamily="2" charset="2"/>
              <a:buChar char="v"/>
            </a:pPr>
            <a:r>
              <a:rPr lang="en-IN" sz="2500" dirty="0"/>
              <a:t>Debar the Promoters from accessing the website</a:t>
            </a:r>
          </a:p>
          <a:p>
            <a:pPr algn="just">
              <a:buFont typeface="Wingdings" panose="05000000000000000000" pitchFamily="2" charset="2"/>
              <a:buChar char="v"/>
            </a:pPr>
            <a:r>
              <a:rPr lang="en-IN" sz="2500" dirty="0"/>
              <a:t>Specify the Promoters name in </a:t>
            </a:r>
            <a:r>
              <a:rPr lang="en-IN" sz="2500" dirty="0" smtClean="0"/>
              <a:t>defaulter and display photographs on its website.</a:t>
            </a:r>
            <a:endParaRPr lang="en-IN" sz="2500" dirty="0"/>
          </a:p>
          <a:p>
            <a:pPr algn="just">
              <a:buFont typeface="Wingdings" panose="05000000000000000000" pitchFamily="2" charset="2"/>
              <a:buChar char="v"/>
            </a:pPr>
            <a:r>
              <a:rPr lang="en-IN" sz="2500" dirty="0"/>
              <a:t>Inform all other RERA in other states and UTs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186668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724400"/>
          </a:xfrm>
        </p:spPr>
        <p:txBody>
          <a:bodyPr>
            <a:noAutofit/>
          </a:bodyPr>
          <a:lstStyle/>
          <a:p>
            <a:pPr marL="0" indent="0" algn="just">
              <a:buNone/>
            </a:pPr>
            <a:r>
              <a:rPr lang="en-IN" sz="2500" b="1" dirty="0"/>
              <a:t>Consequences of revocation of registration</a:t>
            </a:r>
          </a:p>
          <a:p>
            <a:pPr algn="just">
              <a:buFont typeface="Wingdings" panose="05000000000000000000" pitchFamily="2" charset="2"/>
              <a:buChar char="v"/>
            </a:pPr>
            <a:r>
              <a:rPr lang="en-IN" sz="2500" dirty="0"/>
              <a:t>Facilitate the remaining development works by competent authority/association of allottees.</a:t>
            </a:r>
          </a:p>
          <a:p>
            <a:pPr algn="just">
              <a:buFont typeface="Wingdings" panose="05000000000000000000" pitchFamily="2" charset="2"/>
              <a:buChar char="v"/>
            </a:pPr>
            <a:r>
              <a:rPr lang="en-IN" sz="2500" dirty="0"/>
              <a:t>Bank will hold project </a:t>
            </a:r>
            <a:r>
              <a:rPr lang="en-IN" sz="2500" dirty="0" smtClean="0"/>
              <a:t>account to freeze/defreeze </a:t>
            </a:r>
            <a:r>
              <a:rPr lang="en-IN" sz="2500" dirty="0"/>
              <a:t>the account.</a:t>
            </a:r>
          </a:p>
          <a:p>
            <a:pPr marL="0" indent="0" algn="just">
              <a:buNone/>
            </a:pPr>
            <a:endParaRPr lang="en-IN" sz="2500" dirty="0"/>
          </a:p>
          <a:p>
            <a:pPr marL="0" indent="0" algn="just">
              <a:buNone/>
            </a:pPr>
            <a:r>
              <a:rPr lang="en-IN" sz="2500" b="1" dirty="0" smtClean="0"/>
              <a:t>Functions &amp; duties of Promoter</a:t>
            </a:r>
          </a:p>
          <a:p>
            <a:pPr algn="just">
              <a:buFont typeface="Wingdings" panose="05000000000000000000" pitchFamily="2" charset="2"/>
              <a:buChar char="v"/>
            </a:pPr>
            <a:r>
              <a:rPr lang="en-IN" sz="2500" dirty="0" smtClean="0"/>
              <a:t>Comply with all obligations, responsibilities and functions under the RERA.</a:t>
            </a:r>
          </a:p>
          <a:p>
            <a:pPr algn="just">
              <a:buFont typeface="Wingdings" panose="05000000000000000000" pitchFamily="2" charset="2"/>
              <a:buChar char="v"/>
            </a:pPr>
            <a:r>
              <a:rPr lang="en-IN" sz="2500" dirty="0" smtClean="0"/>
              <a:t>Obtain completion certificate or the OC or both.</a:t>
            </a:r>
          </a:p>
          <a:p>
            <a:pPr algn="just">
              <a:buFont typeface="Wingdings" panose="05000000000000000000" pitchFamily="2" charset="2"/>
              <a:buChar char="v"/>
            </a:pPr>
            <a:r>
              <a:rPr lang="en-IN" sz="2500" dirty="0" smtClean="0"/>
              <a:t>Provide and maintain the essential services on reasonable charges</a:t>
            </a:r>
            <a:endParaRPr lang="en-IN" sz="2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2747683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724400"/>
          </a:xfrm>
        </p:spPr>
        <p:txBody>
          <a:bodyPr>
            <a:noAutofit/>
          </a:bodyPr>
          <a:lstStyle/>
          <a:p>
            <a:pPr marL="0" indent="0" algn="just">
              <a:buNone/>
            </a:pPr>
            <a:r>
              <a:rPr lang="en-IN" sz="2500" b="1" dirty="0"/>
              <a:t>Functions &amp; duties of Promoter</a:t>
            </a:r>
          </a:p>
          <a:p>
            <a:pPr algn="just">
              <a:buFont typeface="Wingdings" panose="05000000000000000000" pitchFamily="2" charset="2"/>
              <a:buChar char="v"/>
            </a:pPr>
            <a:r>
              <a:rPr lang="en-IN" sz="2500" dirty="0" smtClean="0"/>
              <a:t>Execute conveyance deed.</a:t>
            </a:r>
          </a:p>
          <a:p>
            <a:pPr algn="just">
              <a:buFont typeface="Wingdings" panose="05000000000000000000" pitchFamily="2" charset="2"/>
              <a:buChar char="v"/>
            </a:pPr>
            <a:r>
              <a:rPr lang="en-IN" sz="2500" dirty="0" smtClean="0"/>
              <a:t>Pay all outgoings until the transfer of physical possession.</a:t>
            </a:r>
          </a:p>
          <a:p>
            <a:pPr algn="just">
              <a:buFont typeface="Wingdings" panose="05000000000000000000" pitchFamily="2" charset="2"/>
              <a:buChar char="v"/>
            </a:pPr>
            <a:r>
              <a:rPr lang="en-IN" sz="2500" dirty="0" smtClean="0"/>
              <a:t>Not to create encumbrance after execution of agreement for sale.</a:t>
            </a:r>
          </a:p>
          <a:p>
            <a:pPr marL="0" indent="0" algn="just">
              <a:buNone/>
            </a:pPr>
            <a:endParaRPr lang="en-IN" sz="2500" dirty="0"/>
          </a:p>
          <a:p>
            <a:pPr marL="0" indent="0" algn="just">
              <a:buNone/>
            </a:pPr>
            <a:r>
              <a:rPr lang="en-IN" sz="2500" b="1" dirty="0"/>
              <a:t>Defects liability</a:t>
            </a:r>
          </a:p>
          <a:p>
            <a:pPr algn="just">
              <a:buFont typeface="Wingdings" panose="05000000000000000000" pitchFamily="2" charset="2"/>
              <a:buChar char="v"/>
            </a:pPr>
            <a:r>
              <a:rPr lang="en-IN" sz="2500" dirty="0"/>
              <a:t>The promoter is responsible for structural defects or other deficiencies for a period of 5 years from the date of delivery of possession.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0581" y="2458"/>
            <a:ext cx="3048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highlights…..</a:t>
            </a:r>
            <a:r>
              <a:rPr lang="en-IN" dirty="0" err="1" smtClean="0">
                <a:ln>
                  <a:solidFill>
                    <a:schemeClr val="accent1">
                      <a:shade val="95000"/>
                      <a:satMod val="105000"/>
                    </a:schemeClr>
                  </a:solidFill>
                </a:ln>
              </a:rPr>
              <a:t>contd</a:t>
            </a:r>
            <a:r>
              <a:rPr lang="en-IN" dirty="0" smtClean="0">
                <a:ln>
                  <a:solidFill>
                    <a:schemeClr val="accent1">
                      <a:shade val="95000"/>
                      <a:satMod val="105000"/>
                    </a:schemeClr>
                  </a:solidFill>
                </a:ln>
              </a:rPr>
              <a:t>…</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233196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09800"/>
            <a:ext cx="8915400" cy="4205748"/>
          </a:xfrm>
        </p:spPr>
        <p:txBody>
          <a:bodyPr>
            <a:noAutofit/>
          </a:bodyPr>
          <a:lstStyle/>
          <a:p>
            <a:pPr marL="0" indent="0" algn="just">
              <a:buNone/>
            </a:pPr>
            <a:r>
              <a:rPr lang="en-IN" sz="2400" b="1" dirty="0" smtClean="0"/>
              <a:t>Promoter</a:t>
            </a:r>
            <a:endParaRPr lang="en-IN" sz="2400" b="1" dirty="0"/>
          </a:p>
          <a:p>
            <a:pPr algn="just">
              <a:buFont typeface="Wingdings" panose="05000000000000000000" pitchFamily="2" charset="2"/>
              <a:buChar char="v"/>
            </a:pPr>
            <a:r>
              <a:rPr lang="en-IN" sz="2400" dirty="0" smtClean="0"/>
              <a:t>Upto 10</a:t>
            </a:r>
            <a:r>
              <a:rPr lang="en-IN" sz="2400" dirty="0"/>
              <a:t>% </a:t>
            </a:r>
            <a:r>
              <a:rPr lang="en-IN" sz="2400" dirty="0" smtClean="0"/>
              <a:t>of </a:t>
            </a:r>
            <a:r>
              <a:rPr lang="en-IN" sz="2400" dirty="0"/>
              <a:t>the estimated cost of the Project </a:t>
            </a:r>
            <a:r>
              <a:rPr lang="en-IN" sz="2400" dirty="0" smtClean="0"/>
              <a:t>or imprisonment upto 3 years for </a:t>
            </a:r>
            <a:r>
              <a:rPr lang="en-IN" sz="2400" b="1" dirty="0"/>
              <a:t>failing to register </a:t>
            </a:r>
            <a:r>
              <a:rPr lang="en-IN" sz="2400" dirty="0"/>
              <a:t>the </a:t>
            </a:r>
            <a:r>
              <a:rPr lang="en-IN" sz="2400" dirty="0" smtClean="0"/>
              <a:t>Project.</a:t>
            </a:r>
          </a:p>
          <a:p>
            <a:pPr algn="just">
              <a:buFont typeface="Wingdings" panose="05000000000000000000" pitchFamily="2" charset="2"/>
              <a:buChar char="v"/>
            </a:pPr>
            <a:r>
              <a:rPr lang="en-IN" sz="2400" dirty="0" smtClean="0"/>
              <a:t>Upto 5</a:t>
            </a:r>
            <a:r>
              <a:rPr lang="en-IN" sz="2400" dirty="0"/>
              <a:t>% </a:t>
            </a:r>
            <a:r>
              <a:rPr lang="en-IN" sz="2400" dirty="0" smtClean="0"/>
              <a:t>of </a:t>
            </a:r>
            <a:r>
              <a:rPr lang="en-IN" sz="2400" dirty="0"/>
              <a:t>the estimated cost of the </a:t>
            </a:r>
            <a:r>
              <a:rPr lang="en-IN" sz="2400" dirty="0" smtClean="0"/>
              <a:t>Project for </a:t>
            </a:r>
            <a:r>
              <a:rPr lang="en-IN" sz="2400" b="1" dirty="0" smtClean="0"/>
              <a:t>providing false information </a:t>
            </a:r>
            <a:r>
              <a:rPr lang="en-IN" sz="2400" dirty="0" smtClean="0"/>
              <a:t>or </a:t>
            </a:r>
            <a:r>
              <a:rPr lang="en-IN" sz="2400" b="1" dirty="0"/>
              <a:t>other non-compliance of the provisions </a:t>
            </a:r>
            <a:r>
              <a:rPr lang="en-IN" sz="2400" dirty="0"/>
              <a:t>of the Act</a:t>
            </a:r>
            <a:r>
              <a:rPr lang="en-IN" sz="2400" dirty="0" smtClean="0"/>
              <a:t>.</a:t>
            </a:r>
          </a:p>
          <a:p>
            <a:pPr algn="just">
              <a:buFont typeface="Wingdings" panose="05000000000000000000" pitchFamily="2" charset="2"/>
              <a:buChar char="v"/>
            </a:pPr>
            <a:r>
              <a:rPr lang="en-IN" sz="2400" dirty="0" smtClean="0"/>
              <a:t>Imprisonment upto 3 years and/or fine for every day upto 5%-10% </a:t>
            </a:r>
            <a:r>
              <a:rPr lang="en-IN" sz="2400" dirty="0"/>
              <a:t>of the estimated cost of the Project for </a:t>
            </a:r>
            <a:r>
              <a:rPr lang="en-IN" sz="2400" b="1" dirty="0" smtClean="0"/>
              <a:t>not complying with decision of Appellate Tribunal</a:t>
            </a:r>
            <a:r>
              <a:rPr lang="en-IN" sz="2400" dirty="0" smtClean="0"/>
              <a:t>. </a:t>
            </a:r>
          </a:p>
          <a:p>
            <a:pPr marL="0" indent="0" algn="just">
              <a:buNone/>
            </a:pPr>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Penalties…</a:t>
            </a:r>
            <a:endParaRPr lang="en-US" dirty="0">
              <a:ln>
                <a:solidFill>
                  <a:schemeClr val="accent1">
                    <a:shade val="95000"/>
                    <a:satMod val="105000"/>
                  </a:schemeClr>
                </a:solidFill>
              </a:ln>
            </a:endParaRPr>
          </a:p>
        </p:txBody>
      </p:sp>
      <p:pic>
        <p:nvPicPr>
          <p:cNvPr id="13314" name="Picture 2" descr="C:\Users\virmani-pankaj\Desktop\Presentation\Photos\Penalt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9329"/>
            <a:ext cx="3758381" cy="2094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872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8915400" cy="4724400"/>
          </a:xfrm>
        </p:spPr>
        <p:txBody>
          <a:bodyPr>
            <a:noAutofit/>
          </a:bodyPr>
          <a:lstStyle/>
          <a:p>
            <a:pPr marL="0" indent="0" algn="just">
              <a:buNone/>
            </a:pPr>
            <a:r>
              <a:rPr lang="en-IN" sz="2400" b="1" dirty="0" smtClean="0"/>
              <a:t>Real Estate Agent</a:t>
            </a:r>
            <a:endParaRPr lang="en-IN" sz="2400" b="1" dirty="0"/>
          </a:p>
          <a:p>
            <a:pPr algn="just">
              <a:buFont typeface="Wingdings" panose="05000000000000000000" pitchFamily="2" charset="2"/>
              <a:buChar char="v"/>
            </a:pPr>
            <a:r>
              <a:rPr lang="en-IN" sz="2400" dirty="0" smtClean="0"/>
              <a:t>Penalty </a:t>
            </a:r>
            <a:r>
              <a:rPr lang="en-IN" sz="2400" dirty="0"/>
              <a:t>of Rs. </a:t>
            </a:r>
            <a:r>
              <a:rPr lang="en-IN" sz="2400" dirty="0" smtClean="0"/>
              <a:t>10K for </a:t>
            </a:r>
            <a:r>
              <a:rPr lang="en-IN" sz="2400" dirty="0"/>
              <a:t>every day of default which may cumulatively extend to 5% </a:t>
            </a:r>
            <a:r>
              <a:rPr lang="en-IN" sz="2400" dirty="0" smtClean="0"/>
              <a:t>of </a:t>
            </a:r>
            <a:r>
              <a:rPr lang="en-IN" sz="2400" dirty="0"/>
              <a:t>the cost of the </a:t>
            </a:r>
            <a:r>
              <a:rPr lang="en-IN" sz="2400" dirty="0" smtClean="0"/>
              <a:t>apartment for </a:t>
            </a:r>
            <a:r>
              <a:rPr lang="en-IN" sz="2400" b="1" dirty="0" smtClean="0"/>
              <a:t>not complying with order of RERA.</a:t>
            </a:r>
          </a:p>
          <a:p>
            <a:pPr algn="just">
              <a:buFont typeface="Wingdings" panose="05000000000000000000" pitchFamily="2" charset="2"/>
              <a:buChar char="v"/>
            </a:pPr>
            <a:r>
              <a:rPr lang="en-IN" sz="2400" dirty="0"/>
              <a:t>Imprisonment upto </a:t>
            </a:r>
            <a:r>
              <a:rPr lang="en-IN" sz="2400" dirty="0" smtClean="0"/>
              <a:t>1 year </a:t>
            </a:r>
            <a:r>
              <a:rPr lang="en-IN" sz="2400" dirty="0"/>
              <a:t>or fine for every day upto </a:t>
            </a:r>
            <a:r>
              <a:rPr lang="en-IN" sz="2400" dirty="0" smtClean="0"/>
              <a:t>5% </a:t>
            </a:r>
            <a:r>
              <a:rPr lang="en-IN" sz="2400" dirty="0"/>
              <a:t>of the </a:t>
            </a:r>
            <a:r>
              <a:rPr lang="en-IN" sz="2400" dirty="0" smtClean="0"/>
              <a:t>cost of apartment for </a:t>
            </a:r>
            <a:r>
              <a:rPr lang="en-IN" sz="2400" b="1" dirty="0"/>
              <a:t>not complying with decision of Appellate </a:t>
            </a:r>
            <a:r>
              <a:rPr lang="en-IN" sz="2400" b="1" dirty="0" smtClean="0"/>
              <a:t>Tribunal.</a:t>
            </a:r>
            <a:endParaRPr lang="en-IN" sz="2400" b="1" dirty="0"/>
          </a:p>
          <a:p>
            <a:pPr marL="0" indent="0" algn="just">
              <a:buNone/>
            </a:pPr>
            <a:r>
              <a:rPr lang="en-IN" sz="2400" b="1" dirty="0" smtClean="0"/>
              <a:t>Customer</a:t>
            </a:r>
            <a:endParaRPr lang="en-IN" sz="2400" b="1" dirty="0"/>
          </a:p>
          <a:p>
            <a:pPr algn="just">
              <a:buFont typeface="Wingdings" panose="05000000000000000000" pitchFamily="2" charset="2"/>
              <a:buChar char="v"/>
            </a:pPr>
            <a:r>
              <a:rPr lang="en-IN" sz="2400" dirty="0" smtClean="0"/>
              <a:t>Upto 5</a:t>
            </a:r>
            <a:r>
              <a:rPr lang="en-IN" sz="2400" dirty="0"/>
              <a:t>% of the cost of the </a:t>
            </a:r>
            <a:r>
              <a:rPr lang="en-IN" sz="2400" dirty="0" smtClean="0"/>
              <a:t>apartment </a:t>
            </a:r>
            <a:r>
              <a:rPr lang="en-IN" sz="2400" dirty="0"/>
              <a:t>bought for </a:t>
            </a:r>
            <a:r>
              <a:rPr lang="en-IN" sz="2400" b="1" dirty="0"/>
              <a:t>not complying with order of </a:t>
            </a:r>
            <a:r>
              <a:rPr lang="en-IN" sz="2400" b="1" dirty="0" smtClean="0"/>
              <a:t>RERA</a:t>
            </a:r>
            <a:r>
              <a:rPr lang="en-IN" sz="2400" dirty="0" smtClean="0"/>
              <a:t>.</a:t>
            </a:r>
          </a:p>
          <a:p>
            <a:pPr algn="just">
              <a:buFont typeface="Wingdings" panose="05000000000000000000" pitchFamily="2" charset="2"/>
              <a:buChar char="v"/>
            </a:pPr>
            <a:r>
              <a:rPr lang="en-IN" sz="2400" dirty="0" smtClean="0"/>
              <a:t>Imprisonment </a:t>
            </a:r>
            <a:r>
              <a:rPr lang="en-IN" sz="2400" dirty="0"/>
              <a:t>upto 1 year or fine for every day upto </a:t>
            </a:r>
            <a:r>
              <a:rPr lang="en-IN" sz="2400" dirty="0" smtClean="0"/>
              <a:t>10% </a:t>
            </a:r>
            <a:r>
              <a:rPr lang="en-IN" sz="2400" dirty="0"/>
              <a:t>of the cost of apartment for </a:t>
            </a:r>
            <a:r>
              <a:rPr lang="en-IN" sz="2400" b="1" dirty="0"/>
              <a:t>not complying with decision of Appellate </a:t>
            </a:r>
            <a:r>
              <a:rPr lang="en-IN" sz="2400" b="1" dirty="0" smtClean="0"/>
              <a:t>Tribunal.</a:t>
            </a:r>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Penalties…</a:t>
            </a:r>
            <a:endParaRPr lang="en-US" dirty="0">
              <a:ln>
                <a:solidFill>
                  <a:schemeClr val="accent1">
                    <a:shade val="95000"/>
                    <a:satMod val="105000"/>
                  </a:schemeClr>
                </a:solidFill>
              </a:ln>
            </a:endParaRPr>
          </a:p>
        </p:txBody>
      </p:sp>
      <p:pic>
        <p:nvPicPr>
          <p:cNvPr id="13314" name="Picture 2" descr="C:\Users\virmani-pankaj\Desktop\Presentation\Photos\Penalt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9329"/>
            <a:ext cx="3758381" cy="2094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439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95400" y="304800"/>
            <a:ext cx="6629400" cy="848032"/>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r>
              <a:rPr lang="en-US" sz="3200" i="1" dirty="0" smtClean="0"/>
              <a:t>Presentation Outline</a:t>
            </a:r>
            <a:endParaRPr lang="en-US" sz="2000" i="1" dirty="0">
              <a:solidFill>
                <a:schemeClr val="dk1"/>
              </a:solidFill>
              <a:latin typeface="+mn-lt"/>
              <a:ea typeface="+mn-ea"/>
              <a:cs typeface="+mn-cs"/>
            </a:endParaRPr>
          </a:p>
        </p:txBody>
      </p:sp>
      <p:sp>
        <p:nvSpPr>
          <p:cNvPr id="7" name="TextBox 6"/>
          <p:cNvSpPr txBox="1"/>
          <p:nvPr/>
        </p:nvSpPr>
        <p:spPr>
          <a:xfrm>
            <a:off x="-228600" y="1739205"/>
            <a:ext cx="3591232" cy="1815882"/>
          </a:xfrm>
          <a:prstGeom prst="rect">
            <a:avLst/>
          </a:prstGeom>
          <a:noFill/>
        </p:spPr>
        <p:txBody>
          <a:bodyPr wrap="square">
            <a:spAutoFit/>
          </a:bodyPr>
          <a:lstStyle/>
          <a:p>
            <a:pPr algn="ctr">
              <a:defRPr/>
            </a:pPr>
            <a:r>
              <a:rPr lang="en-US" sz="2000" baseline="0" dirty="0" smtClean="0">
                <a:latin typeface="Calibri" pitchFamily="34" charset="0"/>
              </a:rPr>
              <a:t>A</a:t>
            </a:r>
          </a:p>
          <a:p>
            <a:pPr algn="ctr">
              <a:defRPr/>
            </a:pPr>
            <a:endParaRPr lang="en-US" sz="2400" baseline="0" dirty="0" smtClean="0">
              <a:latin typeface="Calibri" pitchFamily="34" charset="0"/>
            </a:endParaRPr>
          </a:p>
          <a:p>
            <a:pPr algn="ctr">
              <a:defRPr/>
            </a:pPr>
            <a:r>
              <a:rPr lang="en-US" sz="3400" baseline="0" dirty="0" smtClean="0">
                <a:latin typeface="Calibri" pitchFamily="34" charset="0"/>
              </a:rPr>
              <a:t>Real Estate </a:t>
            </a:r>
          </a:p>
          <a:p>
            <a:pPr algn="ctr">
              <a:defRPr/>
            </a:pPr>
            <a:r>
              <a:rPr lang="en-US" sz="3400" baseline="0" dirty="0" smtClean="0">
                <a:latin typeface="Calibri" pitchFamily="34" charset="0"/>
              </a:rPr>
              <a:t>Market</a:t>
            </a:r>
            <a:endParaRPr lang="en-US" sz="3400" baseline="0" dirty="0">
              <a:latin typeface="Calibri" pitchFamily="34" charset="0"/>
            </a:endParaRPr>
          </a:p>
        </p:txBody>
      </p:sp>
      <p:cxnSp>
        <p:nvCxnSpPr>
          <p:cNvPr id="8" name="Straight Connector 7"/>
          <p:cNvCxnSpPr/>
          <p:nvPr/>
        </p:nvCxnSpPr>
        <p:spPr bwMode="auto">
          <a:xfrm>
            <a:off x="3429000" y="1543665"/>
            <a:ext cx="0" cy="4953000"/>
          </a:xfrm>
          <a:prstGeom prst="line">
            <a:avLst/>
          </a:prstGeom>
          <a:ln>
            <a:solidFill>
              <a:srgbClr val="C0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bwMode="auto">
          <a:xfrm>
            <a:off x="228600" y="3886200"/>
            <a:ext cx="8614309" cy="0"/>
          </a:xfrm>
          <a:prstGeom prst="line">
            <a:avLst/>
          </a:prstGeom>
          <a:ln>
            <a:solidFill>
              <a:srgbClr val="C0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715000" y="1739205"/>
            <a:ext cx="4038600" cy="1292662"/>
          </a:xfrm>
          <a:prstGeom prst="rect">
            <a:avLst/>
          </a:prstGeom>
          <a:noFill/>
        </p:spPr>
        <p:txBody>
          <a:bodyPr>
            <a:spAutoFit/>
          </a:bodyPr>
          <a:lstStyle/>
          <a:p>
            <a:pPr algn="ctr">
              <a:defRPr/>
            </a:pPr>
            <a:r>
              <a:rPr lang="en-US" sz="2000" baseline="0" dirty="0" smtClean="0">
                <a:latin typeface="Calibri" pitchFamily="34" charset="0"/>
              </a:rPr>
              <a:t>C</a:t>
            </a:r>
          </a:p>
          <a:p>
            <a:pPr algn="ctr">
              <a:defRPr/>
            </a:pPr>
            <a:endParaRPr lang="en-US" sz="2400" baseline="0" dirty="0" smtClean="0">
              <a:latin typeface="Calibri" pitchFamily="34" charset="0"/>
            </a:endParaRPr>
          </a:p>
          <a:p>
            <a:pPr algn="ctr">
              <a:defRPr/>
            </a:pPr>
            <a:r>
              <a:rPr lang="en-US" sz="3400" baseline="0" dirty="0" smtClean="0">
                <a:latin typeface="Calibri" pitchFamily="34" charset="0"/>
              </a:rPr>
              <a:t>Challenges</a:t>
            </a:r>
            <a:endParaRPr lang="en-US" sz="3400" baseline="0" dirty="0">
              <a:latin typeface="Calibri" pitchFamily="34" charset="0"/>
            </a:endParaRPr>
          </a:p>
        </p:txBody>
      </p:sp>
      <p:sp>
        <p:nvSpPr>
          <p:cNvPr id="16" name="TextBox 15"/>
          <p:cNvSpPr txBox="1"/>
          <p:nvPr/>
        </p:nvSpPr>
        <p:spPr>
          <a:xfrm>
            <a:off x="-147484" y="4406205"/>
            <a:ext cx="3728884" cy="1877437"/>
          </a:xfrm>
          <a:prstGeom prst="rect">
            <a:avLst/>
          </a:prstGeom>
          <a:noFill/>
        </p:spPr>
        <p:txBody>
          <a:bodyPr wrap="square">
            <a:spAutoFit/>
          </a:bodyPr>
          <a:lstStyle/>
          <a:p>
            <a:pPr algn="ctr">
              <a:defRPr/>
            </a:pPr>
            <a:r>
              <a:rPr lang="en-US" sz="2000" baseline="0" dirty="0" smtClean="0">
                <a:latin typeface="Calibri" pitchFamily="34" charset="0"/>
              </a:rPr>
              <a:t>D</a:t>
            </a:r>
          </a:p>
          <a:p>
            <a:pPr algn="ctr">
              <a:defRPr/>
            </a:pPr>
            <a:endParaRPr lang="en-US" sz="2400" baseline="0" dirty="0" smtClean="0">
              <a:latin typeface="Calibri" pitchFamily="34" charset="0"/>
            </a:endParaRPr>
          </a:p>
          <a:p>
            <a:pPr algn="ctr">
              <a:defRPr/>
            </a:pPr>
            <a:r>
              <a:rPr lang="en-US" sz="3400" baseline="0" dirty="0" smtClean="0">
                <a:latin typeface="Calibri" pitchFamily="34" charset="0"/>
              </a:rPr>
              <a:t>RERA-</a:t>
            </a:r>
            <a:r>
              <a:rPr lang="en-US" sz="3400" dirty="0" smtClean="0">
                <a:latin typeface="Calibri" pitchFamily="34" charset="0"/>
              </a:rPr>
              <a:t> Highlights/Issues</a:t>
            </a:r>
            <a:endParaRPr lang="en-US" sz="3400" baseline="0" dirty="0">
              <a:latin typeface="Calibri" pitchFamily="34" charset="0"/>
            </a:endParaRPr>
          </a:p>
        </p:txBody>
      </p:sp>
      <p:sp>
        <p:nvSpPr>
          <p:cNvPr id="17" name="TextBox 16"/>
          <p:cNvSpPr txBox="1"/>
          <p:nvPr/>
        </p:nvSpPr>
        <p:spPr>
          <a:xfrm>
            <a:off x="5867400" y="4406205"/>
            <a:ext cx="4038600" cy="1446550"/>
          </a:xfrm>
          <a:prstGeom prst="rect">
            <a:avLst/>
          </a:prstGeom>
          <a:noFill/>
        </p:spPr>
        <p:txBody>
          <a:bodyPr>
            <a:spAutoFit/>
          </a:bodyPr>
          <a:lstStyle/>
          <a:p>
            <a:pPr algn="ctr">
              <a:defRPr/>
            </a:pPr>
            <a:r>
              <a:rPr lang="en-US" sz="2000" baseline="0" dirty="0" smtClean="0">
                <a:latin typeface="Calibri" pitchFamily="34" charset="0"/>
              </a:rPr>
              <a:t>F</a:t>
            </a:r>
          </a:p>
          <a:p>
            <a:pPr algn="ctr">
              <a:defRPr/>
            </a:pPr>
            <a:endParaRPr lang="en-US" sz="3400" baseline="0" dirty="0" smtClean="0">
              <a:latin typeface="Calibri" pitchFamily="34" charset="0"/>
            </a:endParaRPr>
          </a:p>
          <a:p>
            <a:pPr algn="ctr">
              <a:defRPr/>
            </a:pPr>
            <a:r>
              <a:rPr lang="en-US" sz="3400" baseline="0" dirty="0" smtClean="0">
                <a:latin typeface="Calibri" pitchFamily="34" charset="0"/>
              </a:rPr>
              <a:t>Suggestions</a:t>
            </a:r>
            <a:endParaRPr lang="en-US" sz="3400" baseline="0" dirty="0">
              <a:latin typeface="Calibri" pitchFamily="34" charset="0"/>
            </a:endParaRPr>
          </a:p>
        </p:txBody>
      </p:sp>
      <p:pic>
        <p:nvPicPr>
          <p:cNvPr id="18" name="Picture 369" descr="j0301252"/>
          <p:cNvPicPr>
            <a:picLocks noChangeAspect="1" noChangeArrowheads="1"/>
          </p:cNvPicPr>
          <p:nvPr/>
        </p:nvPicPr>
        <p:blipFill>
          <a:blip r:embed="rId3" cstate="print"/>
          <a:srcRect/>
          <a:stretch>
            <a:fillRect/>
          </a:stretch>
        </p:blipFill>
        <p:spPr bwMode="auto">
          <a:xfrm>
            <a:off x="7239000" y="304800"/>
            <a:ext cx="1603909" cy="1371600"/>
          </a:xfrm>
          <a:prstGeom prst="rect">
            <a:avLst/>
          </a:prstGeom>
          <a:noFill/>
          <a:ln w="9525">
            <a:noFill/>
            <a:miter lim="800000"/>
            <a:headEnd/>
            <a:tailEnd/>
          </a:ln>
        </p:spPr>
      </p:pic>
      <p:cxnSp>
        <p:nvCxnSpPr>
          <p:cNvPr id="12" name="Straight Connector 11"/>
          <p:cNvCxnSpPr/>
          <p:nvPr/>
        </p:nvCxnSpPr>
        <p:spPr bwMode="auto">
          <a:xfrm>
            <a:off x="6324600" y="1524000"/>
            <a:ext cx="0" cy="4953000"/>
          </a:xfrm>
          <a:prstGeom prst="line">
            <a:avLst/>
          </a:prstGeom>
          <a:ln>
            <a:solidFill>
              <a:srgbClr val="C0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2819400" y="1739205"/>
            <a:ext cx="4038600" cy="1815882"/>
          </a:xfrm>
          <a:prstGeom prst="rect">
            <a:avLst/>
          </a:prstGeom>
          <a:noFill/>
        </p:spPr>
        <p:txBody>
          <a:bodyPr>
            <a:spAutoFit/>
          </a:bodyPr>
          <a:lstStyle/>
          <a:p>
            <a:pPr algn="ctr">
              <a:defRPr/>
            </a:pPr>
            <a:r>
              <a:rPr lang="en-US" sz="2000" baseline="0" dirty="0" smtClean="0">
                <a:latin typeface="Calibri" pitchFamily="34" charset="0"/>
              </a:rPr>
              <a:t>B</a:t>
            </a:r>
          </a:p>
          <a:p>
            <a:pPr algn="ctr">
              <a:defRPr/>
            </a:pPr>
            <a:endParaRPr lang="en-US" sz="2400" baseline="0" dirty="0" smtClean="0">
              <a:latin typeface="Calibri" pitchFamily="34" charset="0"/>
            </a:endParaRPr>
          </a:p>
          <a:p>
            <a:pPr algn="ctr">
              <a:defRPr/>
            </a:pPr>
            <a:r>
              <a:rPr lang="en-US" sz="3400" baseline="0" dirty="0" smtClean="0">
                <a:latin typeface="Calibri" pitchFamily="34" charset="0"/>
              </a:rPr>
              <a:t>Government Initiatives</a:t>
            </a:r>
            <a:endParaRPr lang="en-US" sz="3400" baseline="0" dirty="0">
              <a:latin typeface="Calibri" pitchFamily="34" charset="0"/>
            </a:endParaRPr>
          </a:p>
        </p:txBody>
      </p:sp>
      <p:sp>
        <p:nvSpPr>
          <p:cNvPr id="14" name="TextBox 13"/>
          <p:cNvSpPr txBox="1"/>
          <p:nvPr/>
        </p:nvSpPr>
        <p:spPr>
          <a:xfrm>
            <a:off x="2971800" y="4419600"/>
            <a:ext cx="4038600" cy="1446550"/>
          </a:xfrm>
          <a:prstGeom prst="rect">
            <a:avLst/>
          </a:prstGeom>
          <a:noFill/>
        </p:spPr>
        <p:txBody>
          <a:bodyPr>
            <a:spAutoFit/>
          </a:bodyPr>
          <a:lstStyle/>
          <a:p>
            <a:pPr algn="ctr">
              <a:defRPr/>
            </a:pPr>
            <a:r>
              <a:rPr lang="en-US" sz="2000" baseline="0" dirty="0" smtClean="0">
                <a:latin typeface="Calibri" pitchFamily="34" charset="0"/>
              </a:rPr>
              <a:t>E</a:t>
            </a:r>
          </a:p>
          <a:p>
            <a:pPr algn="ctr">
              <a:defRPr/>
            </a:pPr>
            <a:endParaRPr lang="en-US" sz="3400" baseline="0" dirty="0" smtClean="0">
              <a:latin typeface="Calibri" pitchFamily="34" charset="0"/>
            </a:endParaRPr>
          </a:p>
          <a:p>
            <a:pPr algn="ctr">
              <a:defRPr/>
            </a:pPr>
            <a:r>
              <a:rPr lang="en-US" sz="3400" baseline="0" dirty="0" smtClean="0">
                <a:latin typeface="Calibri" pitchFamily="34" charset="0"/>
              </a:rPr>
              <a:t>Role of CS</a:t>
            </a:r>
            <a:endParaRPr lang="en-US" sz="3400" baseline="0"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xmlns="" val="7605877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5562600" cy="5867400"/>
          </a:xfrm>
        </p:spPr>
        <p:txBody>
          <a:bodyPr>
            <a:noAutofit/>
          </a:bodyPr>
          <a:lstStyle/>
          <a:p>
            <a:pPr>
              <a:buFont typeface="Wingdings" pitchFamily="2" charset="2"/>
              <a:buChar char="Ø"/>
            </a:pPr>
            <a:r>
              <a:rPr lang="en-IN" sz="2400" dirty="0"/>
              <a:t>No clarity between Occupancy certificate &amp; Completion </a:t>
            </a:r>
            <a:r>
              <a:rPr lang="en-IN" sz="2400" dirty="0" smtClean="0"/>
              <a:t>certificate</a:t>
            </a:r>
            <a:endParaRPr lang="en-US" sz="2400" dirty="0"/>
          </a:p>
          <a:p>
            <a:pPr lvl="0">
              <a:buFont typeface="Wingdings" pitchFamily="2" charset="2"/>
              <a:buChar char="Ø"/>
            </a:pPr>
            <a:r>
              <a:rPr lang="en-IN" sz="2400" dirty="0"/>
              <a:t>Filing of Income Tax Returns- classified </a:t>
            </a:r>
            <a:r>
              <a:rPr lang="en-IN" sz="2400" dirty="0" smtClean="0"/>
              <a:t>documents</a:t>
            </a:r>
            <a:endParaRPr lang="en-IN" sz="2400" dirty="0"/>
          </a:p>
          <a:p>
            <a:pPr>
              <a:buFont typeface="Wingdings" pitchFamily="2" charset="2"/>
              <a:buChar char="Ø"/>
            </a:pPr>
            <a:r>
              <a:rPr lang="en-IN" sz="2400" dirty="0"/>
              <a:t>Sanctioned plans to be put up on the website- IPR and Security issues</a:t>
            </a:r>
            <a:r>
              <a:rPr lang="en-IN" sz="2400" dirty="0" smtClean="0"/>
              <a:t> </a:t>
            </a:r>
            <a:endParaRPr lang="en-IN" sz="2400" dirty="0"/>
          </a:p>
          <a:p>
            <a:pPr lvl="0">
              <a:buFont typeface="Wingdings" pitchFamily="2" charset="2"/>
              <a:buChar char="Ø"/>
            </a:pPr>
            <a:r>
              <a:rPr lang="en-IN" sz="2400" dirty="0"/>
              <a:t>Land Rate should be as per Book of Accounts- all costs prior to starting projects to be </a:t>
            </a:r>
            <a:r>
              <a:rPr lang="en-IN" sz="2400" dirty="0" smtClean="0"/>
              <a:t>added</a:t>
            </a:r>
            <a:endParaRPr lang="en-US" sz="2400" dirty="0"/>
          </a:p>
          <a:p>
            <a:pPr lvl="0">
              <a:buFont typeface="Wingdings" pitchFamily="2" charset="2"/>
              <a:buChar char="Ø"/>
            </a:pPr>
            <a:r>
              <a:rPr lang="en-IN" sz="2400" dirty="0"/>
              <a:t>Title Insurance – No such </a:t>
            </a:r>
            <a:r>
              <a:rPr lang="en-IN" sz="2400" dirty="0" smtClean="0"/>
              <a:t>product available </a:t>
            </a:r>
            <a:r>
              <a:rPr lang="en-IN" sz="2400" dirty="0"/>
              <a:t>from Insurance </a:t>
            </a:r>
            <a:r>
              <a:rPr lang="en-IN" sz="2400" dirty="0" smtClean="0"/>
              <a:t>Companies</a:t>
            </a:r>
          </a:p>
          <a:p>
            <a:pPr lvl="0">
              <a:buFont typeface="Wingdings" pitchFamily="2" charset="2"/>
              <a:buChar char="Ø"/>
            </a:pPr>
            <a:r>
              <a:rPr lang="en-US" sz="2400" dirty="0"/>
              <a:t>Increased reliance on external capital to achieve  high </a:t>
            </a:r>
            <a:r>
              <a:rPr lang="en-US" sz="2400" dirty="0" smtClean="0"/>
              <a:t>growth </a:t>
            </a:r>
          </a:p>
          <a:p>
            <a:pPr lvl="0">
              <a:buFont typeface="Wingdings" pitchFamily="2" charset="2"/>
              <a:buChar char="Ø"/>
            </a:pPr>
            <a:r>
              <a:rPr lang="en-US" sz="2400" dirty="0" smtClean="0"/>
              <a:t>Possible </a:t>
            </a:r>
            <a:r>
              <a:rPr lang="en-US" sz="2400" dirty="0"/>
              <a:t>impact on joint venture arrangements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Issues out of RERA…</a:t>
            </a:r>
            <a:endParaRPr lang="en-US" dirty="0">
              <a:ln>
                <a:solidFill>
                  <a:schemeClr val="accent1">
                    <a:shade val="95000"/>
                    <a:satMod val="105000"/>
                  </a:schemeClr>
                </a:solidFill>
              </a:ln>
            </a:endParaRPr>
          </a:p>
        </p:txBody>
      </p:sp>
      <p:pic>
        <p:nvPicPr>
          <p:cNvPr id="8194" name="Picture 2" descr="C:\Users\virmani-pankaj\Desktop\Presentation\Photos\download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914400"/>
            <a:ext cx="3657600"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1308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irmani-pankaj\Desktop\Presentation\Photos\download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524000"/>
            <a:ext cx="3657600" cy="4038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76200" y="762000"/>
            <a:ext cx="5867400" cy="4724400"/>
          </a:xfrm>
        </p:spPr>
        <p:txBody>
          <a:bodyPr>
            <a:noAutofit/>
          </a:bodyPr>
          <a:lstStyle/>
          <a:p>
            <a:pPr>
              <a:buFont typeface="Wingdings" pitchFamily="2" charset="2"/>
              <a:buChar char="Ø"/>
            </a:pPr>
            <a:r>
              <a:rPr lang="en-US" sz="2400" dirty="0" smtClean="0"/>
              <a:t>Potential </a:t>
            </a:r>
            <a:r>
              <a:rPr lang="en-US" sz="2400" dirty="0"/>
              <a:t>delay in cash-flow realizations from </a:t>
            </a:r>
            <a:r>
              <a:rPr lang="en-US" sz="2400" dirty="0" smtClean="0"/>
              <a:t>projects </a:t>
            </a:r>
          </a:p>
          <a:p>
            <a:pPr>
              <a:buFont typeface="Wingdings" pitchFamily="2" charset="2"/>
              <a:buChar char="Ø"/>
            </a:pPr>
            <a:r>
              <a:rPr lang="en-IN" sz="2400" dirty="0" smtClean="0"/>
              <a:t>Adoption </a:t>
            </a:r>
            <a:r>
              <a:rPr lang="en-IN" sz="2400" dirty="0"/>
              <a:t>by State Governments  and draft State law</a:t>
            </a:r>
            <a:endParaRPr lang="en-US" sz="2400" dirty="0"/>
          </a:p>
          <a:p>
            <a:pPr lvl="0">
              <a:buFont typeface="Wingdings" pitchFamily="2" charset="2"/>
              <a:buChar char="Ø"/>
            </a:pPr>
            <a:r>
              <a:rPr lang="en-IN" sz="2400" dirty="0"/>
              <a:t>Drafting and finalizing of Rules </a:t>
            </a:r>
          </a:p>
          <a:p>
            <a:pPr>
              <a:buFont typeface="Wingdings" pitchFamily="2" charset="2"/>
              <a:buChar char="Ø"/>
            </a:pPr>
            <a:r>
              <a:rPr lang="en-IN" sz="2400" dirty="0"/>
              <a:t>No single window for approval </a:t>
            </a:r>
          </a:p>
          <a:p>
            <a:pPr lvl="0">
              <a:buFont typeface="Wingdings" pitchFamily="2" charset="2"/>
              <a:buChar char="Ø"/>
            </a:pPr>
            <a:r>
              <a:rPr lang="en-IN" sz="2400" dirty="0"/>
              <a:t>Timelines for approvals</a:t>
            </a:r>
            <a:endParaRPr lang="en-US" sz="2400" dirty="0"/>
          </a:p>
          <a:p>
            <a:pPr lvl="0">
              <a:buFont typeface="Wingdings" pitchFamily="2" charset="2"/>
              <a:buChar char="Ø"/>
            </a:pPr>
            <a:r>
              <a:rPr lang="en-US" sz="2400" dirty="0"/>
              <a:t>Increase cost of project</a:t>
            </a:r>
          </a:p>
          <a:p>
            <a:pPr>
              <a:buFont typeface="Wingdings" pitchFamily="2" charset="2"/>
              <a:buChar char="Ø"/>
            </a:pPr>
            <a:r>
              <a:rPr lang="en-IN" sz="2400" dirty="0"/>
              <a:t>Change in mindset of customer - cost escalation</a:t>
            </a:r>
          </a:p>
          <a:p>
            <a:pPr>
              <a:buFont typeface="Wingdings" pitchFamily="2" charset="2"/>
              <a:buChar char="Ø"/>
            </a:pPr>
            <a:r>
              <a:rPr lang="en-IN" sz="2400" dirty="0"/>
              <a:t>Rationalization of stamp </a:t>
            </a:r>
            <a:r>
              <a:rPr lang="en-IN" sz="2400" dirty="0" smtClean="0"/>
              <a:t>duty</a:t>
            </a:r>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Key Issues out of RERA…</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3854923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9218" name="Picture 2" descr="C:\Users\virmani-pankaj\Desktop\Presentation\Photos\download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0"/>
            <a:ext cx="3352800"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Merits of RERA…</a:t>
            </a:r>
            <a:endParaRPr lang="en-US" dirty="0">
              <a:ln>
                <a:solidFill>
                  <a:schemeClr val="accent1">
                    <a:shade val="95000"/>
                    <a:satMod val="105000"/>
                  </a:schemeClr>
                </a:solidFill>
              </a:ln>
            </a:endParaRPr>
          </a:p>
        </p:txBody>
      </p:sp>
      <p:sp>
        <p:nvSpPr>
          <p:cNvPr id="3" name="Rectangle 2"/>
          <p:cNvSpPr/>
          <p:nvPr/>
        </p:nvSpPr>
        <p:spPr>
          <a:xfrm>
            <a:off x="0" y="838200"/>
            <a:ext cx="9144000" cy="4893647"/>
          </a:xfrm>
          <a:prstGeom prst="rect">
            <a:avLst/>
          </a:prstGeom>
        </p:spPr>
        <p:txBody>
          <a:bodyPr wrap="square">
            <a:spAutoFit/>
          </a:bodyPr>
          <a:lstStyle/>
          <a:p>
            <a:pPr algn="just"/>
            <a:r>
              <a:rPr lang="en-IN" sz="2400" b="1" dirty="0" smtClean="0"/>
              <a:t>Developer</a:t>
            </a:r>
            <a:endParaRPr lang="en-IN" sz="2400" b="1" dirty="0"/>
          </a:p>
          <a:p>
            <a:pPr algn="just">
              <a:buFont typeface="Wingdings" panose="05000000000000000000" pitchFamily="2" charset="2"/>
              <a:buChar char="v"/>
            </a:pPr>
            <a:r>
              <a:rPr lang="en-US" sz="2400" dirty="0" smtClean="0">
                <a:solidFill>
                  <a:schemeClr val="dk1"/>
                </a:solidFill>
              </a:rPr>
              <a:t>Elimination of fly by night operators</a:t>
            </a:r>
            <a:r>
              <a:rPr lang="en-US" sz="2400" dirty="0">
                <a:solidFill>
                  <a:schemeClr val="dk1"/>
                </a:solidFill>
              </a:rPr>
              <a:t>.</a:t>
            </a:r>
            <a:endParaRPr lang="en-US" sz="2400" dirty="0" smtClean="0">
              <a:solidFill>
                <a:schemeClr val="dk1"/>
              </a:solidFill>
            </a:endParaRPr>
          </a:p>
          <a:p>
            <a:pPr algn="just">
              <a:buFont typeface="Wingdings" panose="05000000000000000000" pitchFamily="2" charset="2"/>
              <a:buChar char="v"/>
            </a:pPr>
            <a:r>
              <a:rPr lang="en-US" sz="2400" dirty="0">
                <a:solidFill>
                  <a:schemeClr val="dk1"/>
                </a:solidFill>
              </a:rPr>
              <a:t>Minimum standards of </a:t>
            </a:r>
            <a:r>
              <a:rPr lang="en-US" sz="2400" dirty="0" smtClean="0">
                <a:solidFill>
                  <a:schemeClr val="dk1"/>
                </a:solidFill>
              </a:rPr>
              <a:t>governance, </a:t>
            </a:r>
            <a:r>
              <a:rPr lang="en-US" sz="2400" dirty="0">
                <a:solidFill>
                  <a:schemeClr val="dk1"/>
                </a:solidFill>
              </a:rPr>
              <a:t>accountability </a:t>
            </a:r>
            <a:r>
              <a:rPr lang="en-US" sz="2400" dirty="0" smtClean="0">
                <a:solidFill>
                  <a:schemeClr val="dk1"/>
                </a:solidFill>
              </a:rPr>
              <a:t>&amp; professionalism.</a:t>
            </a:r>
          </a:p>
          <a:p>
            <a:pPr algn="just">
              <a:buFont typeface="Wingdings" panose="05000000000000000000" pitchFamily="2" charset="2"/>
              <a:buChar char="v"/>
            </a:pPr>
            <a:r>
              <a:rPr lang="en-US" sz="2400" dirty="0">
                <a:solidFill>
                  <a:schemeClr val="dk1"/>
                </a:solidFill>
              </a:rPr>
              <a:t>Greater visibility into the developers’ delivery </a:t>
            </a:r>
            <a:r>
              <a:rPr lang="en-US" sz="2400" dirty="0" smtClean="0">
                <a:solidFill>
                  <a:schemeClr val="dk1"/>
                </a:solidFill>
              </a:rPr>
              <a:t>performances.</a:t>
            </a:r>
          </a:p>
          <a:p>
            <a:pPr algn="just">
              <a:buFont typeface="Wingdings" panose="05000000000000000000" pitchFamily="2" charset="2"/>
              <a:buChar char="v"/>
            </a:pPr>
            <a:r>
              <a:rPr lang="en-US" sz="2400" dirty="0">
                <a:solidFill>
                  <a:schemeClr val="dk1"/>
                </a:solidFill>
              </a:rPr>
              <a:t>Higher investment </a:t>
            </a:r>
            <a:r>
              <a:rPr lang="en-US" sz="2400" dirty="0" smtClean="0">
                <a:solidFill>
                  <a:schemeClr val="dk1"/>
                </a:solidFill>
              </a:rPr>
              <a:t>and </a:t>
            </a:r>
            <a:r>
              <a:rPr lang="en-US" sz="2400" dirty="0">
                <a:solidFill>
                  <a:schemeClr val="dk1"/>
                </a:solidFill>
              </a:rPr>
              <a:t>a possible reduction in the cost of </a:t>
            </a:r>
            <a:r>
              <a:rPr lang="en-US" sz="2400" dirty="0" smtClean="0">
                <a:solidFill>
                  <a:schemeClr val="dk1"/>
                </a:solidFill>
              </a:rPr>
              <a:t>funds.</a:t>
            </a:r>
            <a:endParaRPr lang="en-IN" sz="2400" dirty="0"/>
          </a:p>
          <a:p>
            <a:pPr algn="just"/>
            <a:endParaRPr lang="en-IN" sz="2400" b="1" dirty="0" smtClean="0"/>
          </a:p>
          <a:p>
            <a:pPr algn="just"/>
            <a:r>
              <a:rPr lang="en-IN" sz="2400" b="1" dirty="0" smtClean="0"/>
              <a:t>Customers</a:t>
            </a:r>
            <a:endParaRPr lang="en-IN" sz="2400" b="1" dirty="0"/>
          </a:p>
          <a:p>
            <a:pPr algn="just">
              <a:buFont typeface="Wingdings" panose="05000000000000000000" pitchFamily="2" charset="2"/>
              <a:buChar char="v"/>
            </a:pPr>
            <a:r>
              <a:rPr lang="en-US" sz="2400" dirty="0" smtClean="0">
                <a:solidFill>
                  <a:schemeClr val="dk1"/>
                </a:solidFill>
              </a:rPr>
              <a:t>Timely </a:t>
            </a:r>
            <a:r>
              <a:rPr lang="en-US" sz="2400" dirty="0">
                <a:solidFill>
                  <a:schemeClr val="dk1"/>
                </a:solidFill>
              </a:rPr>
              <a:t>completion of projects and delivery</a:t>
            </a:r>
            <a:r>
              <a:rPr lang="en-US" sz="2400" dirty="0" smtClean="0">
                <a:solidFill>
                  <a:schemeClr val="dk1"/>
                </a:solidFill>
              </a:rPr>
              <a:t>.</a:t>
            </a:r>
          </a:p>
          <a:p>
            <a:pPr algn="just">
              <a:buFont typeface="Wingdings" panose="05000000000000000000" pitchFamily="2" charset="2"/>
              <a:buChar char="v"/>
            </a:pPr>
            <a:r>
              <a:rPr lang="en-US" sz="2400" dirty="0">
                <a:solidFill>
                  <a:schemeClr val="dk1"/>
                </a:solidFill>
              </a:rPr>
              <a:t>Safeguarding of investment, as 70% of the sales receipt </a:t>
            </a:r>
            <a:r>
              <a:rPr lang="en-US" sz="2400" dirty="0" smtClean="0">
                <a:solidFill>
                  <a:schemeClr val="dk1"/>
                </a:solidFill>
              </a:rPr>
              <a:t>locked</a:t>
            </a:r>
            <a:r>
              <a:rPr lang="en-US" sz="2400" dirty="0">
                <a:solidFill>
                  <a:schemeClr val="dk1"/>
                </a:solidFill>
              </a:rPr>
              <a:t>.</a:t>
            </a:r>
          </a:p>
          <a:p>
            <a:pPr algn="just">
              <a:buFont typeface="Wingdings" panose="05000000000000000000" pitchFamily="2" charset="2"/>
              <a:buChar char="v"/>
            </a:pPr>
            <a:r>
              <a:rPr lang="en-US" sz="2400" dirty="0">
                <a:solidFill>
                  <a:schemeClr val="dk1"/>
                </a:solidFill>
              </a:rPr>
              <a:t>An increase in the quality of construction due to a defect </a:t>
            </a:r>
            <a:r>
              <a:rPr lang="en-US" sz="2400" dirty="0" smtClean="0">
                <a:solidFill>
                  <a:schemeClr val="dk1"/>
                </a:solidFill>
              </a:rPr>
              <a:t>liability.</a:t>
            </a:r>
          </a:p>
          <a:p>
            <a:pPr algn="just">
              <a:buFont typeface="Wingdings" panose="05000000000000000000" pitchFamily="2" charset="2"/>
              <a:buChar char="v"/>
            </a:pPr>
            <a:r>
              <a:rPr lang="en-US" sz="2400" dirty="0">
                <a:solidFill>
                  <a:schemeClr val="dk1"/>
                </a:solidFill>
              </a:rPr>
              <a:t>Balanced builder-buyer </a:t>
            </a:r>
            <a:r>
              <a:rPr lang="en-US" sz="2400" dirty="0" smtClean="0">
                <a:solidFill>
                  <a:schemeClr val="dk1"/>
                </a:solidFill>
              </a:rPr>
              <a:t>agreements.</a:t>
            </a:r>
          </a:p>
          <a:p>
            <a:pPr algn="just">
              <a:buFont typeface="Wingdings" panose="05000000000000000000" pitchFamily="2" charset="2"/>
              <a:buChar char="v"/>
            </a:pPr>
            <a:r>
              <a:rPr lang="en-US" sz="2400" dirty="0" smtClean="0">
                <a:solidFill>
                  <a:schemeClr val="dk1"/>
                </a:solidFill>
              </a:rPr>
              <a:t>Sale </a:t>
            </a:r>
            <a:r>
              <a:rPr lang="en-US" sz="2400" dirty="0">
                <a:solidFill>
                  <a:schemeClr val="dk1"/>
                </a:solidFill>
              </a:rPr>
              <a:t>on the carpet </a:t>
            </a:r>
            <a:r>
              <a:rPr lang="en-US" sz="2400" dirty="0" smtClean="0">
                <a:solidFill>
                  <a:schemeClr val="dk1"/>
                </a:solidFill>
              </a:rPr>
              <a:t>area.</a:t>
            </a:r>
          </a:p>
          <a:p>
            <a:pPr algn="just">
              <a:buFont typeface="Wingdings" panose="05000000000000000000" pitchFamily="2" charset="2"/>
              <a:buChar char="v"/>
            </a:pPr>
            <a:r>
              <a:rPr lang="en-US" sz="2400" dirty="0" smtClean="0">
                <a:solidFill>
                  <a:schemeClr val="dk1"/>
                </a:solidFill>
              </a:rPr>
              <a:t>Greater </a:t>
            </a:r>
            <a:r>
              <a:rPr lang="en-US" sz="2400" dirty="0">
                <a:solidFill>
                  <a:schemeClr val="dk1"/>
                </a:solidFill>
              </a:rPr>
              <a:t>visibility into developer’s delivery track record</a:t>
            </a:r>
            <a:r>
              <a:rPr lang="en-US" sz="2400" dirty="0" smtClean="0">
                <a:solidFill>
                  <a:schemeClr val="dk1"/>
                </a:solidFill>
              </a:rPr>
              <a:t>.</a:t>
            </a:r>
            <a:endParaRPr lang="en-IN" sz="2400" dirty="0"/>
          </a:p>
        </p:txBody>
      </p:sp>
    </p:spTree>
    <p:extLst>
      <p:ext uri="{BB962C8B-B14F-4D97-AF65-F5344CB8AC3E}">
        <p14:creationId xmlns:p14="http://schemas.microsoft.com/office/powerpoint/2010/main" xmlns="" val="2076554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7"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Brunt of RERA</a:t>
            </a:r>
            <a:r>
              <a:rPr lang="en-IN" dirty="0">
                <a:ln>
                  <a:solidFill>
                    <a:schemeClr val="accent1">
                      <a:shade val="95000"/>
                      <a:satMod val="105000"/>
                    </a:schemeClr>
                  </a:solidFill>
                </a:ln>
              </a:rPr>
              <a:t>…</a:t>
            </a:r>
            <a:endParaRPr lang="en-US" dirty="0">
              <a:ln>
                <a:solidFill>
                  <a:schemeClr val="accent1">
                    <a:shade val="95000"/>
                    <a:satMod val="105000"/>
                  </a:schemeClr>
                </a:solidFill>
              </a:ln>
            </a:endParaRPr>
          </a:p>
        </p:txBody>
      </p:sp>
      <p:sp>
        <p:nvSpPr>
          <p:cNvPr id="3" name="Rectangle 2"/>
          <p:cNvSpPr/>
          <p:nvPr/>
        </p:nvSpPr>
        <p:spPr>
          <a:xfrm>
            <a:off x="0" y="1049953"/>
            <a:ext cx="9144000" cy="4154984"/>
          </a:xfrm>
          <a:prstGeom prst="rect">
            <a:avLst/>
          </a:prstGeom>
        </p:spPr>
        <p:txBody>
          <a:bodyPr wrap="square">
            <a:spAutoFit/>
          </a:bodyPr>
          <a:lstStyle/>
          <a:p>
            <a:pPr algn="just"/>
            <a:r>
              <a:rPr lang="en-IN" sz="2400" b="1" dirty="0" smtClean="0"/>
              <a:t>Developer</a:t>
            </a:r>
            <a:endParaRPr lang="en-IN" sz="2400" b="1" dirty="0"/>
          </a:p>
          <a:p>
            <a:pPr algn="just">
              <a:buFont typeface="Wingdings" panose="05000000000000000000" pitchFamily="2" charset="2"/>
              <a:buChar char="v"/>
            </a:pPr>
            <a:r>
              <a:rPr lang="en-US" sz="2400" dirty="0" smtClean="0">
                <a:solidFill>
                  <a:schemeClr val="dk1"/>
                </a:solidFill>
              </a:rPr>
              <a:t>Additional </a:t>
            </a:r>
            <a:r>
              <a:rPr lang="en-US" sz="2400" dirty="0">
                <a:solidFill>
                  <a:schemeClr val="dk1"/>
                </a:solidFill>
              </a:rPr>
              <a:t>layer of </a:t>
            </a:r>
            <a:r>
              <a:rPr lang="en-US" sz="2400" dirty="0" smtClean="0">
                <a:solidFill>
                  <a:schemeClr val="dk1"/>
                </a:solidFill>
              </a:rPr>
              <a:t>approvals.</a:t>
            </a:r>
          </a:p>
          <a:p>
            <a:pPr algn="just">
              <a:buFont typeface="Wingdings" panose="05000000000000000000" pitchFamily="2" charset="2"/>
              <a:buChar char="v"/>
            </a:pPr>
            <a:r>
              <a:rPr lang="en-US" sz="2400" dirty="0">
                <a:solidFill>
                  <a:schemeClr val="dk1"/>
                </a:solidFill>
              </a:rPr>
              <a:t>No provision for a single window mechanism.</a:t>
            </a:r>
            <a:endParaRPr lang="en-IN" sz="2400" dirty="0"/>
          </a:p>
          <a:p>
            <a:pPr algn="just">
              <a:buFont typeface="Wingdings" panose="05000000000000000000" pitchFamily="2" charset="2"/>
              <a:buChar char="v"/>
            </a:pPr>
            <a:r>
              <a:rPr lang="en-US" sz="2400" dirty="0">
                <a:solidFill>
                  <a:schemeClr val="dk1"/>
                </a:solidFill>
              </a:rPr>
              <a:t>Increased reliance on external capital to achieve </a:t>
            </a:r>
            <a:r>
              <a:rPr lang="en-US" sz="2400" dirty="0" smtClean="0">
                <a:solidFill>
                  <a:schemeClr val="dk1"/>
                </a:solidFill>
              </a:rPr>
              <a:t>high </a:t>
            </a:r>
            <a:r>
              <a:rPr lang="en-US" sz="2400" dirty="0">
                <a:solidFill>
                  <a:schemeClr val="dk1"/>
                </a:solidFill>
              </a:rPr>
              <a:t>growth.</a:t>
            </a:r>
            <a:endParaRPr lang="en-IN" sz="2400" dirty="0"/>
          </a:p>
          <a:p>
            <a:pPr algn="just">
              <a:buFont typeface="Wingdings" panose="05000000000000000000" pitchFamily="2" charset="2"/>
              <a:buChar char="v"/>
            </a:pPr>
            <a:r>
              <a:rPr lang="en-US" sz="2400" dirty="0">
                <a:solidFill>
                  <a:schemeClr val="dk1"/>
                </a:solidFill>
              </a:rPr>
              <a:t>Possible impact on </a:t>
            </a:r>
            <a:r>
              <a:rPr lang="en-US" sz="2400" dirty="0" smtClean="0">
                <a:solidFill>
                  <a:schemeClr val="dk1"/>
                </a:solidFill>
              </a:rPr>
              <a:t>joint-venture.</a:t>
            </a:r>
          </a:p>
          <a:p>
            <a:pPr algn="just">
              <a:buFont typeface="Wingdings" panose="05000000000000000000" pitchFamily="2" charset="2"/>
              <a:buChar char="v"/>
            </a:pPr>
            <a:r>
              <a:rPr lang="en-US" sz="2400" dirty="0">
                <a:solidFill>
                  <a:schemeClr val="dk1"/>
                </a:solidFill>
              </a:rPr>
              <a:t>Potential delay in cash-flow </a:t>
            </a:r>
            <a:r>
              <a:rPr lang="en-US" sz="2400" dirty="0" smtClean="0">
                <a:solidFill>
                  <a:schemeClr val="dk1"/>
                </a:solidFill>
              </a:rPr>
              <a:t>realizations.</a:t>
            </a:r>
            <a:endParaRPr lang="en-IN" sz="2400" dirty="0"/>
          </a:p>
          <a:p>
            <a:pPr algn="just"/>
            <a:endParaRPr lang="en-IN" sz="2400" b="1" dirty="0" smtClean="0"/>
          </a:p>
          <a:p>
            <a:pPr algn="just"/>
            <a:r>
              <a:rPr lang="en-IN" sz="2400" b="1" dirty="0" smtClean="0"/>
              <a:t>Customers</a:t>
            </a:r>
            <a:endParaRPr lang="en-IN" sz="2400" b="1" dirty="0"/>
          </a:p>
          <a:p>
            <a:pPr algn="just">
              <a:buFont typeface="Wingdings" panose="05000000000000000000" pitchFamily="2" charset="2"/>
              <a:buChar char="v"/>
            </a:pPr>
            <a:r>
              <a:rPr lang="en-US" sz="2400" dirty="0">
                <a:solidFill>
                  <a:schemeClr val="dk1"/>
                </a:solidFill>
              </a:rPr>
              <a:t>The timelines of approvals </a:t>
            </a:r>
            <a:r>
              <a:rPr lang="en-US" sz="2400" dirty="0" smtClean="0">
                <a:solidFill>
                  <a:schemeClr val="dk1"/>
                </a:solidFill>
              </a:rPr>
              <a:t>not defined. </a:t>
            </a:r>
          </a:p>
          <a:p>
            <a:pPr algn="just">
              <a:buFont typeface="Wingdings" panose="05000000000000000000" pitchFamily="2" charset="2"/>
              <a:buChar char="v"/>
            </a:pPr>
            <a:r>
              <a:rPr lang="en-US" sz="2400" dirty="0" smtClean="0">
                <a:solidFill>
                  <a:schemeClr val="dk1"/>
                </a:solidFill>
              </a:rPr>
              <a:t>higher </a:t>
            </a:r>
            <a:r>
              <a:rPr lang="en-US" sz="2400" dirty="0">
                <a:solidFill>
                  <a:schemeClr val="dk1"/>
                </a:solidFill>
              </a:rPr>
              <a:t>prices </a:t>
            </a:r>
            <a:r>
              <a:rPr lang="en-US" sz="2400" dirty="0" smtClean="0">
                <a:solidFill>
                  <a:schemeClr val="dk1"/>
                </a:solidFill>
              </a:rPr>
              <a:t>due </a:t>
            </a:r>
            <a:r>
              <a:rPr lang="en-US" sz="2400" dirty="0">
                <a:solidFill>
                  <a:schemeClr val="dk1"/>
                </a:solidFill>
              </a:rPr>
              <a:t>to the reduced competition</a:t>
            </a:r>
            <a:r>
              <a:rPr lang="en-US" sz="2400" dirty="0" smtClean="0">
                <a:solidFill>
                  <a:schemeClr val="dk1"/>
                </a:solidFill>
              </a:rPr>
              <a:t>.</a:t>
            </a:r>
          </a:p>
          <a:p>
            <a:pPr algn="just">
              <a:buFont typeface="Wingdings" panose="05000000000000000000" pitchFamily="2" charset="2"/>
              <a:buChar char="v"/>
            </a:pPr>
            <a:r>
              <a:rPr lang="en-US" sz="2400" dirty="0">
                <a:solidFill>
                  <a:schemeClr val="dk1"/>
                </a:solidFill>
              </a:rPr>
              <a:t>New project launches might be limited as approvals </a:t>
            </a:r>
            <a:r>
              <a:rPr lang="en-US" sz="2400" dirty="0" smtClean="0">
                <a:solidFill>
                  <a:schemeClr val="dk1"/>
                </a:solidFill>
              </a:rPr>
              <a:t>could take time. </a:t>
            </a:r>
          </a:p>
        </p:txBody>
      </p:sp>
      <p:pic>
        <p:nvPicPr>
          <p:cNvPr id="10243" name="Picture 3" descr="C:\Users\virmani-pankaj\Desktop\Presentation\Photos\Miss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1"/>
            <a:ext cx="3124200" cy="1447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2421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virmani-pankaj\Desktop\Presentation\Photos\C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843213"/>
            <a:ext cx="5334000" cy="39385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7"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Role of Company Secretary</a:t>
            </a:r>
            <a:endParaRPr lang="en-US" dirty="0">
              <a:ln>
                <a:solidFill>
                  <a:schemeClr val="accent1">
                    <a:shade val="95000"/>
                    <a:satMod val="105000"/>
                  </a:schemeClr>
                </a:solidFill>
              </a:ln>
            </a:endParaRPr>
          </a:p>
        </p:txBody>
      </p:sp>
      <p:sp>
        <p:nvSpPr>
          <p:cNvPr id="3" name="Rectangle 2"/>
          <p:cNvSpPr/>
          <p:nvPr/>
        </p:nvSpPr>
        <p:spPr>
          <a:xfrm>
            <a:off x="174660" y="914400"/>
            <a:ext cx="8816939" cy="2677656"/>
          </a:xfrm>
          <a:prstGeom prst="rect">
            <a:avLst/>
          </a:prstGeom>
        </p:spPr>
        <p:txBody>
          <a:bodyPr wrap="square">
            <a:spAutoFit/>
          </a:bodyPr>
          <a:lstStyle/>
          <a:p>
            <a:pPr lvl="0">
              <a:buFont typeface="Wingdings" pitchFamily="2" charset="2"/>
              <a:buChar char="Ø"/>
            </a:pPr>
            <a:r>
              <a:rPr lang="en-IN" sz="2400" dirty="0"/>
              <a:t>Advisory /Planning</a:t>
            </a:r>
            <a:endParaRPr lang="en-US" sz="2400" dirty="0"/>
          </a:p>
          <a:p>
            <a:pPr lvl="0">
              <a:buFont typeface="Wingdings" pitchFamily="2" charset="2"/>
              <a:buChar char="Ø"/>
            </a:pPr>
            <a:r>
              <a:rPr lang="en-IN" sz="2400" dirty="0"/>
              <a:t>Drafting of applications/agreement/ other documents</a:t>
            </a:r>
            <a:endParaRPr lang="en-US" sz="2400" dirty="0"/>
          </a:p>
          <a:p>
            <a:pPr lvl="0">
              <a:buFont typeface="Wingdings" pitchFamily="2" charset="2"/>
              <a:buChar char="Ø"/>
            </a:pPr>
            <a:r>
              <a:rPr lang="en-IN" sz="2400" dirty="0"/>
              <a:t>Obtaining approvals/registration</a:t>
            </a:r>
          </a:p>
          <a:p>
            <a:pPr lvl="0">
              <a:buFont typeface="Wingdings" pitchFamily="2" charset="2"/>
              <a:buChar char="Ø"/>
            </a:pPr>
            <a:r>
              <a:rPr lang="en-IN" sz="2400" dirty="0"/>
              <a:t>Compliance management</a:t>
            </a:r>
          </a:p>
          <a:p>
            <a:pPr lvl="0">
              <a:buFont typeface="Wingdings" pitchFamily="2" charset="2"/>
              <a:buChar char="Ø"/>
            </a:pPr>
            <a:r>
              <a:rPr lang="en-IN" sz="2400" dirty="0"/>
              <a:t>Co-ordination </a:t>
            </a:r>
            <a:endParaRPr lang="en-US" sz="2400" dirty="0"/>
          </a:p>
          <a:p>
            <a:pPr lvl="0">
              <a:buFont typeface="Wingdings" pitchFamily="2" charset="2"/>
              <a:buChar char="Ø"/>
            </a:pPr>
            <a:r>
              <a:rPr lang="en-IN" sz="2400" dirty="0"/>
              <a:t>Limitation of liability</a:t>
            </a:r>
          </a:p>
          <a:p>
            <a:pPr lvl="0">
              <a:buFont typeface="Wingdings" pitchFamily="2" charset="2"/>
              <a:buChar char="Ø"/>
            </a:pPr>
            <a:r>
              <a:rPr lang="en-IN" sz="2400" dirty="0"/>
              <a:t>Representation at legal forums</a:t>
            </a:r>
            <a:endParaRPr lang="en-US" sz="2400" dirty="0"/>
          </a:p>
        </p:txBody>
      </p:sp>
    </p:spTree>
    <p:extLst>
      <p:ext uri="{BB962C8B-B14F-4D97-AF65-F5344CB8AC3E}">
        <p14:creationId xmlns:p14="http://schemas.microsoft.com/office/powerpoint/2010/main" xmlns="" val="2782979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rmani-pankaj\Desktop\Presentation\Photos\images (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304801"/>
            <a:ext cx="3657600" cy="6324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idx="1"/>
          </p:nvPr>
        </p:nvSpPr>
        <p:spPr>
          <a:xfrm>
            <a:off x="457200" y="1066800"/>
            <a:ext cx="8229600" cy="4525963"/>
          </a:xfrm>
        </p:spPr>
        <p:txBody>
          <a:bodyPr/>
          <a:lstStyle/>
          <a:p>
            <a:pPr lvl="0">
              <a:buFont typeface="Wingdings" pitchFamily="2" charset="2"/>
              <a:buChar char="Ø"/>
            </a:pPr>
            <a:r>
              <a:rPr lang="en-IN" sz="2400" dirty="0" smtClean="0"/>
              <a:t>Drafting of Rules</a:t>
            </a:r>
            <a:endParaRPr lang="en-US" sz="2400" dirty="0"/>
          </a:p>
          <a:p>
            <a:pPr lvl="0">
              <a:buFont typeface="Wingdings" pitchFamily="2" charset="2"/>
              <a:buChar char="Ø"/>
            </a:pPr>
            <a:r>
              <a:rPr lang="en-IN" sz="2400" dirty="0" smtClean="0"/>
              <a:t>MOU</a:t>
            </a:r>
          </a:p>
          <a:p>
            <a:pPr lvl="0">
              <a:buFont typeface="Wingdings" pitchFamily="2" charset="2"/>
              <a:buChar char="Ø"/>
            </a:pPr>
            <a:endParaRPr lang="en-IN" sz="2400" dirty="0" smtClean="0"/>
          </a:p>
          <a:p>
            <a:pPr lvl="0">
              <a:buFont typeface="Wingdings" pitchFamily="2" charset="2"/>
              <a:buChar char="Ø"/>
            </a:pPr>
            <a:endParaRPr lang="en-IN" sz="2400" dirty="0" smtClean="0"/>
          </a:p>
          <a:p>
            <a:pPr lvl="0">
              <a:buFont typeface="Wingdings" pitchFamily="2" charset="2"/>
              <a:buChar char="Ø"/>
            </a:pPr>
            <a:endParaRPr lang="en-IN" sz="2400" dirty="0" smtClean="0"/>
          </a:p>
          <a:p>
            <a:pPr lvl="0">
              <a:buFont typeface="Wingdings" pitchFamily="2" charset="2"/>
              <a:buChar char="Ø"/>
            </a:pPr>
            <a:endParaRPr lang="en-IN" sz="2400" dirty="0" smtClean="0"/>
          </a:p>
          <a:p>
            <a:pPr lvl="0">
              <a:buFont typeface="Wingdings" pitchFamily="2" charset="2"/>
              <a:buChar char="Ø"/>
            </a:pPr>
            <a:endParaRPr lang="en-US" sz="2400" dirty="0" smtClean="0"/>
          </a:p>
          <a:p>
            <a:pPr lvl="0">
              <a:buFont typeface="Wingdings" pitchFamily="2" charset="2"/>
              <a:buChar char="Ø"/>
            </a:pPr>
            <a:r>
              <a:rPr lang="en-US" sz="2400" dirty="0" smtClean="0"/>
              <a:t>SOPs for new generation of promoters</a:t>
            </a:r>
          </a:p>
          <a:p>
            <a:pPr lvl="0">
              <a:buFont typeface="Wingdings" pitchFamily="2" charset="2"/>
              <a:buChar char="Ø"/>
            </a:pPr>
            <a:r>
              <a:rPr lang="en-US" sz="2400" dirty="0" smtClean="0"/>
              <a:t>Certification on compliance management</a:t>
            </a:r>
          </a:p>
          <a:p>
            <a:pPr lvl="0">
              <a:buFont typeface="Wingdings" pitchFamily="2" charset="2"/>
              <a:buChar char="Ø"/>
            </a:pPr>
            <a:endParaRPr lang="en-US" sz="2400" dirty="0"/>
          </a:p>
          <a:p>
            <a:pPr marL="0" indent="0">
              <a:buNone/>
            </a:pPr>
            <a:endParaRPr lang="en-US" dirty="0" smtClean="0"/>
          </a:p>
        </p:txBody>
      </p:sp>
      <p:sp>
        <p:nvSpPr>
          <p:cNvPr id="5" name="TextBox 4"/>
          <p:cNvSpPr txBox="1"/>
          <p:nvPr/>
        </p:nvSpPr>
        <p:spPr>
          <a:xfrm>
            <a:off x="-990600" y="1295400"/>
            <a:ext cx="184731" cy="369332"/>
          </a:xfrm>
          <a:prstGeom prst="rect">
            <a:avLst/>
          </a:prstGeom>
          <a:noFill/>
        </p:spPr>
        <p:txBody>
          <a:bodyPr wrap="none" rtlCol="0">
            <a:spAutoFit/>
          </a:bodyPr>
          <a:lstStyle/>
          <a:p>
            <a:endParaRPr lang="en-US" dirty="0"/>
          </a:p>
        </p:txBody>
      </p:sp>
      <p:graphicFrame>
        <p:nvGraphicFramePr>
          <p:cNvPr id="7" name="Diagram 6"/>
          <p:cNvGraphicFramePr/>
          <p:nvPr>
            <p:extLst>
              <p:ext uri="{D42A27DB-BD31-4B8C-83A1-F6EECF244321}">
                <p14:modId xmlns:p14="http://schemas.microsoft.com/office/powerpoint/2010/main" xmlns="" val="1740701215"/>
              </p:ext>
            </p:extLst>
          </p:nvPr>
        </p:nvGraphicFramePr>
        <p:xfrm>
          <a:off x="1447800" y="58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Suggestions</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948223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8150" y="2971800"/>
            <a:ext cx="8229600" cy="28194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lang="en-US" sz="3200" noProof="0" dirty="0" smtClean="0"/>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    &amp;    A</a:t>
            </a:r>
          </a:p>
        </p:txBody>
      </p:sp>
      <p:pic>
        <p:nvPicPr>
          <p:cNvPr id="5" name="Picture 4" descr="j0234687"/>
          <p:cNvPicPr>
            <a:picLocks noChangeAspect="1" noChangeArrowheads="1" noCrop="1"/>
          </p:cNvPicPr>
          <p:nvPr/>
        </p:nvPicPr>
        <p:blipFill>
          <a:blip r:embed="rId2" cstate="print"/>
          <a:srcRect/>
          <a:stretch>
            <a:fillRect/>
          </a:stretch>
        </p:blipFill>
        <p:spPr bwMode="auto">
          <a:xfrm>
            <a:off x="3352800" y="1193800"/>
            <a:ext cx="2438400" cy="1625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39249163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t0.gstatic.com/images?q=tbn:ANd9GcTV0fzHlVSVGEYIELVu_BMH0nnLG5jNKza4l_e4zNkxgBxhHFQ3Kw&amp;t=1"/>
          <p:cNvPicPr>
            <a:picLocks noChangeAspect="1" noChangeArrowheads="1"/>
          </p:cNvPicPr>
          <p:nvPr/>
        </p:nvPicPr>
        <p:blipFill>
          <a:blip r:embed="rId3" cstate="print"/>
          <a:srcRect/>
          <a:stretch>
            <a:fillRect/>
          </a:stretch>
        </p:blipFill>
        <p:spPr bwMode="auto">
          <a:xfrm>
            <a:off x="1785135" y="1752600"/>
            <a:ext cx="5285197" cy="3312555"/>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xmlns="" val="18016978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irmani-pankaj\Desktop\Presentation\Photo\Untitled_Panorama3F final 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799"/>
            <a:ext cx="9144000" cy="28390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0"/>
            <a:ext cx="6445045" cy="769441"/>
          </a:xfrm>
        </p:spPr>
        <p:txBody>
          <a:bodyPr wrap="square">
            <a:spAutoFit/>
          </a:bodyPr>
          <a:lstStyle/>
          <a:p>
            <a:pPr algn="l"/>
            <a:r>
              <a:rPr lang="en-IN" dirty="0" smtClean="0">
                <a:ln>
                  <a:solidFill>
                    <a:schemeClr val="accent1">
                      <a:shade val="95000"/>
                      <a:satMod val="105000"/>
                    </a:schemeClr>
                  </a:solidFill>
                </a:ln>
              </a:rPr>
              <a:t>Real Estate Market</a:t>
            </a:r>
            <a:endParaRPr lang="en-US" dirty="0">
              <a:ln>
                <a:solidFill>
                  <a:schemeClr val="accent1">
                    <a:shade val="95000"/>
                    <a:satMod val="105000"/>
                  </a:schemeClr>
                </a:solidFill>
              </a:ln>
            </a:endParaRPr>
          </a:p>
        </p:txBody>
      </p:sp>
      <p:sp>
        <p:nvSpPr>
          <p:cNvPr id="3" name="Content Placeholder 2"/>
          <p:cNvSpPr>
            <a:spLocks noGrp="1"/>
          </p:cNvSpPr>
          <p:nvPr>
            <p:ph idx="1"/>
          </p:nvPr>
        </p:nvSpPr>
        <p:spPr>
          <a:xfrm>
            <a:off x="0" y="2819400"/>
            <a:ext cx="9144000" cy="3962400"/>
          </a:xfrm>
        </p:spPr>
        <p:txBody>
          <a:bodyPr>
            <a:noAutofit/>
          </a:bodyPr>
          <a:lstStyle/>
          <a:p>
            <a:pPr algn="just">
              <a:buFont typeface="Wingdings" pitchFamily="2" charset="2"/>
              <a:buChar char="Ø"/>
            </a:pPr>
            <a:endParaRPr lang="en-IN" sz="2500" dirty="0" smtClean="0"/>
          </a:p>
          <a:p>
            <a:pPr algn="just">
              <a:buFont typeface="Wingdings" pitchFamily="2" charset="2"/>
              <a:buChar char="Ø"/>
            </a:pPr>
            <a:endParaRPr lang="en-IN" sz="2500" dirty="0"/>
          </a:p>
          <a:p>
            <a:pPr algn="just">
              <a:buFont typeface="Wingdings" pitchFamily="2" charset="2"/>
              <a:buChar char="Ø"/>
            </a:pPr>
            <a:r>
              <a:rPr lang="en-IN" sz="2500" dirty="0" smtClean="0"/>
              <a:t>Includes Housing, Retail, Hospitality, Commercial &amp; SEZ.</a:t>
            </a:r>
          </a:p>
          <a:p>
            <a:pPr algn="just">
              <a:buFont typeface="Wingdings" pitchFamily="2" charset="2"/>
              <a:buChar char="Ø"/>
            </a:pPr>
            <a:r>
              <a:rPr lang="en-IN" sz="2500" dirty="0" smtClean="0"/>
              <a:t>One </a:t>
            </a:r>
            <a:r>
              <a:rPr lang="en-IN" sz="2500" dirty="0"/>
              <a:t>of the most globally recognised sectors</a:t>
            </a:r>
            <a:r>
              <a:rPr lang="en-IN" sz="2500" dirty="0" smtClean="0"/>
              <a:t>.</a:t>
            </a:r>
          </a:p>
          <a:p>
            <a:pPr algn="just">
              <a:buFont typeface="Wingdings" pitchFamily="2" charset="2"/>
              <a:buChar char="Ø"/>
            </a:pPr>
            <a:r>
              <a:rPr lang="en-IN" sz="2500" dirty="0" smtClean="0"/>
              <a:t>Second largest employer after Agriculture (In India). </a:t>
            </a:r>
            <a:endParaRPr lang="en-US" sz="2500" dirty="0" smtClean="0"/>
          </a:p>
          <a:p>
            <a:pPr algn="just">
              <a:buFont typeface="Wingdings" pitchFamily="2" charset="2"/>
              <a:buChar char="Ø"/>
            </a:pPr>
            <a:r>
              <a:rPr lang="en-IN" sz="2500" dirty="0" smtClean="0"/>
              <a:t>Contributes 5%-6% of India’s GDP and is estimated to increase to approx..13% by 2028.</a:t>
            </a:r>
          </a:p>
          <a:p>
            <a:pPr algn="just">
              <a:buFont typeface="Wingdings" pitchFamily="2" charset="2"/>
              <a:buChar char="Ø"/>
            </a:pPr>
            <a:r>
              <a:rPr lang="en-IN" sz="2500" dirty="0" smtClean="0"/>
              <a:t>In </a:t>
            </a:r>
            <a:r>
              <a:rPr lang="en-IN" sz="2500" dirty="0"/>
              <a:t>the period FY08-20, the market size </a:t>
            </a:r>
            <a:r>
              <a:rPr lang="en-IN" sz="2500" dirty="0" smtClean="0"/>
              <a:t>is </a:t>
            </a:r>
            <a:r>
              <a:rPr lang="en-IN" sz="2500" dirty="0"/>
              <a:t>expected to increase at a </a:t>
            </a:r>
            <a:r>
              <a:rPr lang="en-IN" sz="2500" dirty="0" smtClean="0"/>
              <a:t>CAGR of 11.2%.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45045" cy="769441"/>
          </a:xfrm>
        </p:spPr>
        <p:txBody>
          <a:bodyPr wrap="square">
            <a:spAutoFit/>
          </a:bodyPr>
          <a:lstStyle/>
          <a:p>
            <a:pPr algn="l"/>
            <a:r>
              <a:rPr lang="en-IN" dirty="0" smtClean="0">
                <a:ln>
                  <a:solidFill>
                    <a:schemeClr val="accent1">
                      <a:shade val="95000"/>
                      <a:satMod val="105000"/>
                    </a:schemeClr>
                  </a:solidFill>
                </a:ln>
              </a:rPr>
              <a:t>Real Estate Market</a:t>
            </a:r>
            <a:endParaRPr lang="en-US" dirty="0">
              <a:ln>
                <a:solidFill>
                  <a:schemeClr val="accent1">
                    <a:shade val="95000"/>
                    <a:satMod val="105000"/>
                  </a:schemeClr>
                </a:solidFill>
              </a:ln>
            </a:endParaRPr>
          </a:p>
        </p:txBody>
      </p:sp>
      <p:sp>
        <p:nvSpPr>
          <p:cNvPr id="3" name="Content Placeholder 2"/>
          <p:cNvSpPr>
            <a:spLocks noGrp="1"/>
          </p:cNvSpPr>
          <p:nvPr>
            <p:ph idx="1"/>
          </p:nvPr>
        </p:nvSpPr>
        <p:spPr>
          <a:xfrm>
            <a:off x="0" y="4038601"/>
            <a:ext cx="9144000" cy="2590800"/>
          </a:xfrm>
        </p:spPr>
        <p:txBody>
          <a:bodyPr>
            <a:noAutofit/>
          </a:bodyPr>
          <a:lstStyle/>
          <a:p>
            <a:pPr algn="just">
              <a:buFont typeface="Wingdings" pitchFamily="2" charset="2"/>
              <a:buChar char="Ø"/>
            </a:pPr>
            <a:r>
              <a:rPr lang="en-IN" sz="2500" dirty="0"/>
              <a:t>PE investments increased at CAGR of 33% to US$2,220 </a:t>
            </a:r>
            <a:r>
              <a:rPr lang="en-IN" sz="2500" dirty="0" smtClean="0"/>
              <a:t>million </a:t>
            </a:r>
            <a:r>
              <a:rPr lang="en-IN" sz="2500" dirty="0"/>
              <a:t>upto Dec’15. </a:t>
            </a:r>
          </a:p>
          <a:p>
            <a:pPr algn="just">
              <a:buFont typeface="Wingdings" pitchFamily="2" charset="2"/>
              <a:buChar char="Ø"/>
            </a:pPr>
            <a:r>
              <a:rPr lang="en-IN" sz="2500" dirty="0" smtClean="0"/>
              <a:t>Reasonable </a:t>
            </a:r>
            <a:r>
              <a:rPr lang="en-IN" sz="2500" dirty="0"/>
              <a:t>market - 4/5 times of annual earnings. </a:t>
            </a:r>
          </a:p>
          <a:p>
            <a:pPr algn="just">
              <a:buFont typeface="Wingdings" pitchFamily="2" charset="2"/>
              <a:buChar char="Ø"/>
            </a:pPr>
            <a:r>
              <a:rPr lang="en-IN" sz="2500" dirty="0" smtClean="0"/>
              <a:t>Real </a:t>
            </a:r>
            <a:r>
              <a:rPr lang="en-IN" sz="2500" dirty="0"/>
              <a:t>Estate growth is coupled with </a:t>
            </a:r>
            <a:r>
              <a:rPr lang="en-IN" sz="2500" dirty="0" smtClean="0"/>
              <a:t>economic conditions, growth </a:t>
            </a:r>
            <a:r>
              <a:rPr lang="en-IN" sz="2500" dirty="0"/>
              <a:t>of the corporate </a:t>
            </a:r>
            <a:r>
              <a:rPr lang="en-IN" sz="2500" dirty="0" smtClean="0"/>
              <a:t>environment, demand </a:t>
            </a:r>
            <a:r>
              <a:rPr lang="en-IN" sz="2500" dirty="0"/>
              <a:t>for </a:t>
            </a:r>
            <a:r>
              <a:rPr lang="en-IN" sz="2500" dirty="0" smtClean="0"/>
              <a:t>office/commercial </a:t>
            </a:r>
            <a:r>
              <a:rPr lang="en-IN" sz="2500" dirty="0"/>
              <a:t>space as well as urban and </a:t>
            </a:r>
            <a:r>
              <a:rPr lang="en-IN" sz="2500" dirty="0" smtClean="0"/>
              <a:t>semi-urban </a:t>
            </a:r>
            <a:r>
              <a:rPr lang="en-IN" sz="2500" dirty="0"/>
              <a:t>accommodations.</a:t>
            </a:r>
            <a:r>
              <a:rPr lang="en-IN" sz="2500" dirty="0" smtClean="0">
                <a:solidFill>
                  <a:schemeClr val="bg1"/>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2050" name="Picture 2" descr="C:\Users\virmani-pankaj\Desktop\Presentation\Photos\220-SM54065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91440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360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rmani-pankaj\Desktop\Presentation\Photos\Initiativ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1"/>
            <a:ext cx="5943600" cy="18287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77450"/>
            <a:ext cx="3962400" cy="1446550"/>
          </a:xfrm>
        </p:spPr>
        <p:txBody>
          <a:bodyPr wrap="square">
            <a:spAutoFit/>
          </a:bodyPr>
          <a:lstStyle/>
          <a:p>
            <a:pPr algn="l"/>
            <a:r>
              <a:rPr lang="en-IN" dirty="0">
                <a:ln>
                  <a:solidFill>
                    <a:schemeClr val="accent1">
                      <a:shade val="95000"/>
                      <a:satMod val="105000"/>
                    </a:schemeClr>
                  </a:solidFill>
                </a:ln>
              </a:rPr>
              <a:t>Recent Govt. Initiatives</a:t>
            </a:r>
            <a:endParaRPr lang="en-US" dirty="0">
              <a:ln>
                <a:solidFill>
                  <a:schemeClr val="accent1">
                    <a:shade val="95000"/>
                    <a:satMod val="105000"/>
                  </a:schemeClr>
                </a:solidFill>
              </a:ln>
              <a:solidFill>
                <a:schemeClr val="bg1"/>
              </a:solidFill>
            </a:endParaRPr>
          </a:p>
        </p:txBody>
      </p:sp>
      <p:sp>
        <p:nvSpPr>
          <p:cNvPr id="3" name="Content Placeholder 2"/>
          <p:cNvSpPr>
            <a:spLocks noGrp="1"/>
          </p:cNvSpPr>
          <p:nvPr>
            <p:ph idx="1"/>
          </p:nvPr>
        </p:nvSpPr>
        <p:spPr>
          <a:xfrm>
            <a:off x="0" y="1720646"/>
            <a:ext cx="9144000" cy="5034116"/>
          </a:xfrm>
        </p:spPr>
        <p:txBody>
          <a:bodyPr>
            <a:noAutofit/>
          </a:bodyPr>
          <a:lstStyle/>
          <a:p>
            <a:pPr algn="just">
              <a:buFont typeface="Wingdings" pitchFamily="2" charset="2"/>
              <a:buChar char="Ø"/>
            </a:pPr>
            <a:r>
              <a:rPr lang="en-IN" sz="2500" dirty="0" smtClean="0"/>
              <a:t>Promulgation </a:t>
            </a:r>
            <a:r>
              <a:rPr lang="en-IN" sz="2500" dirty="0"/>
              <a:t>of RERA to create an institutional infrastructure for protecting the interests of consumers and promoting growth of the real estate sector in </a:t>
            </a:r>
            <a:r>
              <a:rPr lang="en-IN" sz="2500" dirty="0" smtClean="0"/>
              <a:t>efficient and transparent manner. </a:t>
            </a:r>
            <a:endParaRPr lang="en-IN" sz="2500" dirty="0"/>
          </a:p>
          <a:p>
            <a:pPr algn="just">
              <a:buFont typeface="Wingdings" pitchFamily="2" charset="2"/>
              <a:buChar char="Ø"/>
            </a:pPr>
            <a:r>
              <a:rPr lang="en-IN" sz="2500" dirty="0" smtClean="0"/>
              <a:t>Launch of ‘Smart Cities’.</a:t>
            </a:r>
          </a:p>
          <a:p>
            <a:pPr algn="just">
              <a:buFont typeface="Wingdings" pitchFamily="2" charset="2"/>
              <a:buChar char="Ø"/>
            </a:pPr>
            <a:r>
              <a:rPr lang="en-IN" sz="2500" dirty="0" smtClean="0"/>
              <a:t>Launch </a:t>
            </a:r>
            <a:r>
              <a:rPr lang="en-IN" sz="2500" dirty="0"/>
              <a:t>of ‘Housing for All’ by 2022. </a:t>
            </a:r>
          </a:p>
          <a:p>
            <a:pPr algn="just">
              <a:buFont typeface="Wingdings" pitchFamily="2" charset="2"/>
              <a:buChar char="Ø"/>
            </a:pPr>
            <a:r>
              <a:rPr lang="en-IN" sz="2500" dirty="0" smtClean="0"/>
              <a:t>Introduction </a:t>
            </a:r>
            <a:r>
              <a:rPr lang="en-IN" sz="2500" dirty="0"/>
              <a:t>of REITs Regulations and resolving incidental challenges.</a:t>
            </a:r>
          </a:p>
          <a:p>
            <a:pPr algn="just">
              <a:buFont typeface="Wingdings" pitchFamily="2" charset="2"/>
              <a:buChar char="Ø"/>
            </a:pPr>
            <a:r>
              <a:rPr lang="en-IN" sz="2500" dirty="0" smtClean="0"/>
              <a:t>‘Make in India’ &amp; Start-up to accelerate leasing business.</a:t>
            </a:r>
          </a:p>
          <a:p>
            <a:pPr algn="just">
              <a:buFont typeface="Wingdings" pitchFamily="2" charset="2"/>
              <a:buChar char="Ø"/>
            </a:pPr>
            <a:r>
              <a:rPr lang="en-IN" sz="2500" dirty="0" smtClean="0"/>
              <a:t>Single-window </a:t>
            </a:r>
            <a:r>
              <a:rPr lang="en-IN" sz="2500" dirty="0"/>
              <a:t>clearance for approval for construction by BMC.</a:t>
            </a:r>
          </a:p>
          <a:p>
            <a:pPr algn="just">
              <a:buFont typeface="Wingdings" pitchFamily="2" charset="2"/>
              <a:buChar char="Ø"/>
            </a:pPr>
            <a:r>
              <a:rPr lang="en-IN" sz="2500" dirty="0"/>
              <a:t>Kerala has decided to make the online process of securing permits from local bodies for construction of houses with the launch of '</a:t>
            </a:r>
            <a:r>
              <a:rPr lang="en-IN" sz="2500" dirty="0" err="1"/>
              <a:t>Sanketham</a:t>
            </a:r>
            <a:r>
              <a:rPr lang="en-IN" sz="25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xmlns="" val="294364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0437"/>
            <a:ext cx="5410200" cy="4525963"/>
          </a:xfrm>
        </p:spPr>
        <p:txBody>
          <a:bodyPr>
            <a:noAutofit/>
          </a:bodyPr>
          <a:lstStyle/>
          <a:p>
            <a:pPr lvl="0">
              <a:buFont typeface="Wingdings" pitchFamily="2" charset="2"/>
              <a:buChar char="Ø"/>
            </a:pPr>
            <a:r>
              <a:rPr lang="en-IN" sz="2800" dirty="0" smtClean="0"/>
              <a:t>Land acquisition</a:t>
            </a:r>
          </a:p>
          <a:p>
            <a:pPr lvl="0">
              <a:buFont typeface="Wingdings" pitchFamily="2" charset="2"/>
              <a:buChar char="Ø"/>
            </a:pPr>
            <a:r>
              <a:rPr lang="en-IN" sz="2800" dirty="0" smtClean="0"/>
              <a:t>Funding and cost</a:t>
            </a:r>
            <a:endParaRPr lang="en-US" sz="2800" dirty="0"/>
          </a:p>
          <a:p>
            <a:pPr lvl="0">
              <a:buFont typeface="Wingdings" pitchFamily="2" charset="2"/>
              <a:buChar char="Ø"/>
            </a:pPr>
            <a:r>
              <a:rPr lang="en-IN" sz="2800" dirty="0"/>
              <a:t>Highly regulated</a:t>
            </a:r>
            <a:endParaRPr lang="en-US" sz="2800" dirty="0"/>
          </a:p>
          <a:p>
            <a:pPr lvl="0">
              <a:buFont typeface="Wingdings" pitchFamily="2" charset="2"/>
              <a:buChar char="Ø"/>
            </a:pPr>
            <a:r>
              <a:rPr lang="en-IN" sz="2800" dirty="0" smtClean="0"/>
              <a:t>Approval timelines</a:t>
            </a:r>
          </a:p>
          <a:p>
            <a:pPr lvl="0">
              <a:buFont typeface="Wingdings" pitchFamily="2" charset="2"/>
              <a:buChar char="Ø"/>
            </a:pPr>
            <a:r>
              <a:rPr lang="en-IN" sz="2800" dirty="0" smtClean="0"/>
              <a:t>Multiple </a:t>
            </a:r>
            <a:r>
              <a:rPr lang="en-IN" sz="2800" dirty="0"/>
              <a:t>compliances</a:t>
            </a:r>
            <a:endParaRPr lang="en-US" sz="2800" dirty="0"/>
          </a:p>
          <a:p>
            <a:pPr lvl="0">
              <a:buFont typeface="Wingdings" pitchFamily="2" charset="2"/>
              <a:buChar char="Ø"/>
            </a:pPr>
            <a:r>
              <a:rPr lang="en-IN" sz="2800" dirty="0" smtClean="0"/>
              <a:t>Skilled Labour </a:t>
            </a:r>
            <a:r>
              <a:rPr lang="en-IN" sz="2800" dirty="0"/>
              <a:t>and quality issues</a:t>
            </a:r>
            <a:endParaRPr lang="en-US" sz="2800" dirty="0"/>
          </a:p>
          <a:p>
            <a:pPr lvl="0">
              <a:buFont typeface="Wingdings" pitchFamily="2" charset="2"/>
              <a:buChar char="Ø"/>
            </a:pPr>
            <a:r>
              <a:rPr lang="en-IN" sz="2800" dirty="0" smtClean="0"/>
              <a:t>Pricing escalation .. .. inflation</a:t>
            </a:r>
            <a:endParaRPr lang="en-US" sz="2800" dirty="0"/>
          </a:p>
          <a:p>
            <a:pPr lvl="0">
              <a:buFont typeface="Wingdings" pitchFamily="2" charset="2"/>
              <a:buChar char="Ø"/>
            </a:pPr>
            <a:r>
              <a:rPr lang="en-IN" sz="2800" dirty="0" smtClean="0"/>
              <a:t>Lack of infrastructure</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2052" name="Picture 4" descr="C:\Users\virmani-pankaj\Desktop\Presentation\Photos\220-SM53347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838200"/>
            <a:ext cx="34290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Challenges</a:t>
            </a:r>
            <a:r>
              <a:rPr lang="en-IN" dirty="0">
                <a:ln>
                  <a:solidFill>
                    <a:schemeClr val="accent1">
                      <a:shade val="95000"/>
                      <a:satMod val="105000"/>
                    </a:schemeClr>
                  </a:solidFill>
                </a:ln>
              </a:rPr>
              <a:t>…. Developer</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147465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610600" cy="2714625"/>
          </a:xfrm>
        </p:spPr>
        <p:txBody>
          <a:bodyPr>
            <a:noAutofit/>
          </a:bodyPr>
          <a:lstStyle/>
          <a:p>
            <a:pPr lvl="0">
              <a:buFont typeface="Wingdings" pitchFamily="2" charset="2"/>
              <a:buChar char="Ø"/>
            </a:pPr>
            <a:r>
              <a:rPr lang="en-IN" sz="2800" dirty="0" smtClean="0"/>
              <a:t>No visibility for Developer track </a:t>
            </a:r>
          </a:p>
          <a:p>
            <a:pPr lvl="0">
              <a:buFont typeface="Wingdings" pitchFamily="2" charset="2"/>
              <a:buChar char="Ø"/>
            </a:pPr>
            <a:r>
              <a:rPr lang="en-IN" sz="2800" dirty="0" smtClean="0"/>
              <a:t>Late </a:t>
            </a:r>
            <a:r>
              <a:rPr lang="en-IN" sz="2800" dirty="0"/>
              <a:t>Delivery</a:t>
            </a:r>
            <a:endParaRPr lang="en-US" sz="2800" dirty="0"/>
          </a:p>
          <a:p>
            <a:pPr>
              <a:buFont typeface="Wingdings" pitchFamily="2" charset="2"/>
              <a:buChar char="Ø"/>
            </a:pPr>
            <a:r>
              <a:rPr lang="en-IN" sz="2800" dirty="0">
                <a:solidFill>
                  <a:schemeClr val="dk1"/>
                </a:solidFill>
              </a:rPr>
              <a:t>Non transparency about area and facilities</a:t>
            </a:r>
            <a:endParaRPr lang="en-IN" sz="2800" dirty="0"/>
          </a:p>
          <a:p>
            <a:pPr lvl="0">
              <a:buFont typeface="Wingdings" pitchFamily="2" charset="2"/>
              <a:buChar char="Ø"/>
            </a:pPr>
            <a:r>
              <a:rPr lang="en-IN" sz="2800" dirty="0" smtClean="0"/>
              <a:t>One </a:t>
            </a:r>
            <a:r>
              <a:rPr lang="en-IN" sz="2800" dirty="0"/>
              <a:t>side Agreement</a:t>
            </a:r>
            <a:endParaRPr lang="en-US" sz="2800" dirty="0"/>
          </a:p>
          <a:p>
            <a:pPr lvl="0">
              <a:buFont typeface="Wingdings" pitchFamily="2" charset="2"/>
              <a:buChar char="Ø"/>
            </a:pPr>
            <a:r>
              <a:rPr lang="en-IN" sz="2800" dirty="0"/>
              <a:t>Exorbitant </a:t>
            </a:r>
            <a:r>
              <a:rPr lang="en-IN" sz="2800" dirty="0" smtClean="0"/>
              <a:t>price</a:t>
            </a:r>
          </a:p>
          <a:p>
            <a:pPr lvl="0">
              <a:buFont typeface="Wingdings" pitchFamily="2" charset="2"/>
              <a:buChar char="Ø"/>
            </a:pPr>
            <a:r>
              <a:rPr lang="en-IN" sz="2800" dirty="0" smtClean="0"/>
              <a:t>Usage of </a:t>
            </a:r>
            <a:r>
              <a:rPr lang="en-IN" sz="2800" dirty="0"/>
              <a:t>funds in other projects</a:t>
            </a:r>
            <a:endParaRPr lang="en-US" sz="2800" dirty="0"/>
          </a:p>
          <a:p>
            <a:pPr lvl="0">
              <a:buFont typeface="Wingdings" pitchFamily="2" charset="2"/>
              <a:buChar char="Ø"/>
            </a:pPr>
            <a:r>
              <a:rPr lang="en-IN" sz="2800" dirty="0"/>
              <a:t>Change in lay-out</a:t>
            </a:r>
            <a:endParaRPr lang="en-US" sz="2800" dirty="0"/>
          </a:p>
          <a:p>
            <a:pPr lvl="0">
              <a:buFont typeface="Wingdings" pitchFamily="2" charset="2"/>
              <a:buChar char="Ø"/>
            </a:pPr>
            <a:r>
              <a:rPr lang="en-IN" sz="2800" dirty="0"/>
              <a:t>Quality issues</a:t>
            </a:r>
            <a:endParaRPr lang="en-US" sz="2800" dirty="0"/>
          </a:p>
          <a:p>
            <a:pPr lvl="0">
              <a:buFont typeface="Wingdings" pitchFamily="2" charset="2"/>
              <a:buChar char="Ø"/>
            </a:pPr>
            <a:r>
              <a:rPr lang="en-IN" sz="2800" dirty="0"/>
              <a:t>Defective land titles – large </a:t>
            </a:r>
            <a:r>
              <a:rPr lang="en-IN" sz="2800" dirty="0" smtClean="0"/>
              <a:t>litigations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smtClean="0">
                <a:ln>
                  <a:solidFill>
                    <a:schemeClr val="accent1">
                      <a:shade val="95000"/>
                      <a:satMod val="105000"/>
                    </a:schemeClr>
                  </a:solidFill>
                </a:ln>
              </a:rPr>
              <a:t>Challenges</a:t>
            </a:r>
            <a:r>
              <a:rPr lang="en-IN" dirty="0">
                <a:ln>
                  <a:solidFill>
                    <a:schemeClr val="accent1">
                      <a:shade val="95000"/>
                      <a:satMod val="105000"/>
                    </a:schemeClr>
                  </a:solidFill>
                </a:ln>
              </a:rPr>
              <a:t>…. </a:t>
            </a:r>
            <a:r>
              <a:rPr lang="en-IN" dirty="0" smtClean="0">
                <a:ln>
                  <a:solidFill>
                    <a:schemeClr val="accent1">
                      <a:shade val="95000"/>
                      <a:satMod val="105000"/>
                    </a:schemeClr>
                  </a:solidFill>
                </a:ln>
              </a:rPr>
              <a:t>Customers</a:t>
            </a:r>
            <a:endParaRPr lang="en-US" dirty="0">
              <a:ln>
                <a:solidFill>
                  <a:schemeClr val="accent1">
                    <a:shade val="95000"/>
                    <a:satMod val="105000"/>
                  </a:schemeClr>
                </a:solidFill>
              </a:ln>
            </a:endParaRPr>
          </a:p>
        </p:txBody>
      </p:sp>
      <p:pic>
        <p:nvPicPr>
          <p:cNvPr id="4098" name="Picture 2" descr="C:\Users\virmani-pankaj\Desktop\Presentation\Photos\Challen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8819" y="769441"/>
            <a:ext cx="2667000" cy="151655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virmani-pankaj\Desktop\Presentation\Photos\download (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003" y="769441"/>
            <a:ext cx="2828925" cy="1609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02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irmani-pankaj\Desktop\Presentation\Photos\Real Est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6400"/>
            <a:ext cx="9144000" cy="5181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81000" y="0"/>
            <a:ext cx="8305800" cy="1981200"/>
          </a:xfrm>
        </p:spPr>
        <p:txBody>
          <a:bodyPr>
            <a:normAutofit/>
          </a:bodyPr>
          <a:lstStyle/>
          <a:p>
            <a:r>
              <a:rPr lang="en-IN" dirty="0" smtClean="0"/>
              <a:t>Initiation of New Generation of Developers</a:t>
            </a:r>
            <a:endParaRPr lang="en-IN" i="1" dirty="0">
              <a:solidFill>
                <a:srgbClr val="002060"/>
              </a:solidFill>
              <a:latin typeface="Academy Engraved LET" pitchFamily="2" charset="0"/>
              <a:cs typeface="Estrangelo Edessa" pitchFamily="66" charset="0"/>
            </a:endParaRPr>
          </a:p>
        </p:txBody>
      </p:sp>
    </p:spTree>
    <p:extLst>
      <p:ext uri="{BB962C8B-B14F-4D97-AF65-F5344CB8AC3E}">
        <p14:creationId xmlns:p14="http://schemas.microsoft.com/office/powerpoint/2010/main" xmlns="" val="37638157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228600" y="769442"/>
            <a:ext cx="4800600" cy="5356722"/>
          </a:xfrm>
        </p:spPr>
        <p:txBody>
          <a:bodyPr>
            <a:normAutofit/>
          </a:bodyPr>
          <a:lstStyle/>
          <a:p>
            <a:pPr>
              <a:buFont typeface="Wingdings" pitchFamily="2" charset="2"/>
              <a:buChar char="Ø"/>
            </a:pPr>
            <a:r>
              <a:rPr lang="en-IN" dirty="0" smtClean="0"/>
              <a:t>Regulator </a:t>
            </a:r>
            <a:endParaRPr lang="en-US" dirty="0" smtClean="0"/>
          </a:p>
          <a:p>
            <a:pPr>
              <a:buFont typeface="Wingdings" pitchFamily="2" charset="2"/>
              <a:buChar char="Ø"/>
            </a:pPr>
            <a:r>
              <a:rPr lang="en-IN" dirty="0" smtClean="0"/>
              <a:t>Registration</a:t>
            </a:r>
            <a:endParaRPr lang="en-US" dirty="0" smtClean="0"/>
          </a:p>
          <a:p>
            <a:pPr>
              <a:buFont typeface="Wingdings" pitchFamily="2" charset="2"/>
              <a:buChar char="Ø"/>
            </a:pPr>
            <a:r>
              <a:rPr lang="en-IN" dirty="0" smtClean="0"/>
              <a:t>Disclosures</a:t>
            </a:r>
            <a:endParaRPr lang="en-US" dirty="0" smtClean="0"/>
          </a:p>
          <a:p>
            <a:pPr>
              <a:buFont typeface="Wingdings" pitchFamily="2" charset="2"/>
              <a:buChar char="Ø"/>
            </a:pPr>
            <a:r>
              <a:rPr lang="en-IN" dirty="0" smtClean="0"/>
              <a:t>Definition</a:t>
            </a:r>
            <a:endParaRPr lang="en-US" dirty="0" smtClean="0"/>
          </a:p>
          <a:p>
            <a:pPr>
              <a:buFont typeface="Wingdings" pitchFamily="2" charset="2"/>
              <a:buChar char="Ø"/>
            </a:pPr>
            <a:r>
              <a:rPr lang="en-IN" dirty="0" smtClean="0"/>
              <a:t>Project receivables</a:t>
            </a:r>
          </a:p>
          <a:p>
            <a:pPr>
              <a:buFont typeface="Wingdings" pitchFamily="2" charset="2"/>
              <a:buChar char="Ø"/>
            </a:pPr>
            <a:r>
              <a:rPr lang="en-IN" dirty="0" smtClean="0"/>
              <a:t>Warranties</a:t>
            </a:r>
          </a:p>
          <a:p>
            <a:pPr>
              <a:buFont typeface="Wingdings" pitchFamily="2" charset="2"/>
              <a:buChar char="Ø"/>
            </a:pPr>
            <a:r>
              <a:rPr lang="en-IN" dirty="0" smtClean="0"/>
              <a:t>Promoter obligations</a:t>
            </a:r>
          </a:p>
          <a:p>
            <a:pPr>
              <a:buFont typeface="Wingdings" pitchFamily="2" charset="2"/>
              <a:buChar char="Ø"/>
            </a:pPr>
            <a:r>
              <a:rPr lang="en-IN" dirty="0" smtClean="0"/>
              <a:t>Model Agreement</a:t>
            </a:r>
          </a:p>
          <a:p>
            <a:pPr>
              <a:buFont typeface="Wingdings" pitchFamily="2" charset="2"/>
              <a:buChar char="Ø"/>
            </a:pPr>
            <a:r>
              <a:rPr lang="en-IN" dirty="0" smtClean="0"/>
              <a:t>Defect liability</a:t>
            </a:r>
          </a:p>
          <a:p>
            <a:pPr>
              <a:buFont typeface="Wingdings" pitchFamily="2" charset="2"/>
              <a:buChar char="Ø"/>
            </a:pPr>
            <a:endParaRPr lang="en-IN" dirty="0"/>
          </a:p>
        </p:txBody>
      </p:sp>
      <p:sp>
        <p:nvSpPr>
          <p:cNvPr id="10" name="Content Placeholder 9"/>
          <p:cNvSpPr>
            <a:spLocks noGrp="1"/>
          </p:cNvSpPr>
          <p:nvPr>
            <p:ph sz="quarter" idx="4"/>
          </p:nvPr>
        </p:nvSpPr>
        <p:spPr>
          <a:xfrm>
            <a:off x="3886200" y="4572000"/>
            <a:ext cx="5105399" cy="2133600"/>
          </a:xfrm>
        </p:spPr>
        <p:txBody>
          <a:bodyPr>
            <a:normAutofit/>
          </a:bodyPr>
          <a:lstStyle/>
          <a:p>
            <a:pPr>
              <a:buFont typeface="Wingdings" panose="05000000000000000000" pitchFamily="2" charset="2"/>
              <a:buChar char="Ø"/>
            </a:pPr>
            <a:r>
              <a:rPr lang="en-IN" dirty="0" smtClean="0"/>
              <a:t>Functions and duties of promoter</a:t>
            </a:r>
          </a:p>
          <a:p>
            <a:pPr>
              <a:buFont typeface="Wingdings" panose="05000000000000000000" pitchFamily="2" charset="2"/>
              <a:buChar char="Ø"/>
            </a:pPr>
            <a:r>
              <a:rPr lang="en-IN" dirty="0" smtClean="0"/>
              <a:t>Consequences of revocation of registration</a:t>
            </a:r>
          </a:p>
          <a:p>
            <a:pPr>
              <a:buFont typeface="Wingdings" panose="05000000000000000000" pitchFamily="2" charset="2"/>
              <a:buChar char="Ø"/>
            </a:pPr>
            <a:r>
              <a:rPr lang="en-IN" dirty="0" smtClean="0"/>
              <a:t>Penalties</a:t>
            </a:r>
          </a:p>
          <a:p>
            <a:endParaRPr lang="en-IN" dirty="0" smtClean="0"/>
          </a:p>
          <a:p>
            <a:endParaRPr lang="en-IN" dirty="0" smtClean="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7170" name="Picture 2" descr="C:\Users\virmani-pankaj\Desktop\Presentation\Photos\20-SM1110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1066800"/>
            <a:ext cx="41910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0" y="0"/>
            <a:ext cx="8642555"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dirty="0">
                <a:ln>
                  <a:solidFill>
                    <a:schemeClr val="accent1">
                      <a:shade val="95000"/>
                      <a:satMod val="105000"/>
                    </a:schemeClr>
                  </a:solidFill>
                </a:ln>
              </a:rPr>
              <a:t>RERA …..Key highlights…..</a:t>
            </a:r>
            <a:endParaRPr lang="en-US" dirty="0">
              <a:ln>
                <a:solidFill>
                  <a:schemeClr val="accent1">
                    <a:shade val="95000"/>
                    <a:satMod val="105000"/>
                  </a:schemeClr>
                </a:solidFill>
              </a:ln>
            </a:endParaRPr>
          </a:p>
        </p:txBody>
      </p:sp>
    </p:spTree>
    <p:extLst>
      <p:ext uri="{BB962C8B-B14F-4D97-AF65-F5344CB8AC3E}">
        <p14:creationId xmlns:p14="http://schemas.microsoft.com/office/powerpoint/2010/main" xmlns="" val="266811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1905</TotalTime>
  <Words>1461</Words>
  <Application>Microsoft Office PowerPoint</Application>
  <PresentationFormat>On-screen Show (4:3)</PresentationFormat>
  <Paragraphs>250</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Presentation Outline</vt:lpstr>
      <vt:lpstr>Real Estate Market</vt:lpstr>
      <vt:lpstr>Real Estate Market</vt:lpstr>
      <vt:lpstr>Recent Govt. Initiatives</vt:lpstr>
      <vt:lpstr>Slide 6</vt:lpstr>
      <vt:lpstr>Slide 7</vt:lpstr>
      <vt:lpstr>Initiation of New Generation of Developers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Sumaiya Nausheen-DL</dc:creator>
  <cp:lastModifiedBy>e0473</cp:lastModifiedBy>
  <cp:revision>83</cp:revision>
  <cp:lastPrinted>2016-08-11T11:21:37Z</cp:lastPrinted>
  <dcterms:created xsi:type="dcterms:W3CDTF">2006-08-16T00:00:00Z</dcterms:created>
  <dcterms:modified xsi:type="dcterms:W3CDTF">2016-08-19T09:02:58Z</dcterms:modified>
</cp:coreProperties>
</file>