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3" r:id="rId12"/>
    <p:sldId id="266" r:id="rId13"/>
    <p:sldId id="307" r:id="rId14"/>
    <p:sldId id="267" r:id="rId15"/>
    <p:sldId id="268" r:id="rId16"/>
    <p:sldId id="269" r:id="rId17"/>
    <p:sldId id="270" r:id="rId18"/>
    <p:sldId id="271" r:id="rId19"/>
    <p:sldId id="287" r:id="rId20"/>
    <p:sldId id="308" r:id="rId21"/>
    <p:sldId id="325" r:id="rId22"/>
    <p:sldId id="272" r:id="rId23"/>
    <p:sldId id="274" r:id="rId24"/>
    <p:sldId id="312" r:id="rId25"/>
    <p:sldId id="275" r:id="rId26"/>
    <p:sldId id="276" r:id="rId27"/>
    <p:sldId id="314" r:id="rId28"/>
    <p:sldId id="315" r:id="rId29"/>
    <p:sldId id="31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10" r:id="rId39"/>
    <p:sldId id="285" r:id="rId40"/>
    <p:sldId id="286" r:id="rId41"/>
    <p:sldId id="288" r:id="rId42"/>
    <p:sldId id="289" r:id="rId43"/>
    <p:sldId id="317" r:id="rId44"/>
    <p:sldId id="318" r:id="rId45"/>
    <p:sldId id="290" r:id="rId46"/>
    <p:sldId id="291" r:id="rId47"/>
    <p:sldId id="292" r:id="rId48"/>
    <p:sldId id="324" r:id="rId49"/>
    <p:sldId id="311" r:id="rId50"/>
    <p:sldId id="327" r:id="rId51"/>
    <p:sldId id="294" r:id="rId52"/>
    <p:sldId id="296" r:id="rId53"/>
    <p:sldId id="297" r:id="rId54"/>
    <p:sldId id="298" r:id="rId55"/>
    <p:sldId id="299" r:id="rId56"/>
    <p:sldId id="300" r:id="rId57"/>
    <p:sldId id="301" r:id="rId58"/>
    <p:sldId id="304" r:id="rId59"/>
    <p:sldId id="305" r:id="rId60"/>
    <p:sldId id="321" r:id="rId61"/>
    <p:sldId id="322" r:id="rId62"/>
    <p:sldId id="323" r:id="rId63"/>
    <p:sldId id="320" r:id="rId64"/>
    <p:sldId id="32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EB"/>
    <a:srgbClr val="800000"/>
    <a:srgbClr val="CC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/>
          <a:lstStyle/>
          <a:p>
            <a:pPr>
              <a:defRPr lang="en-IN" b="1">
                <a:latin typeface="Bookman Old Style" pitchFamily="18" charset="0"/>
              </a:defRPr>
            </a:pPr>
            <a:r>
              <a:rPr lang="en-US" sz="1800" b="1" baseline="0" dirty="0" smtClean="0">
                <a:solidFill>
                  <a:schemeClr val="tx1"/>
                </a:solidFill>
                <a:latin typeface="Bookman Old Style" pitchFamily="18" charset="0"/>
              </a:rPr>
              <a:t>GDP Composition as on 31</a:t>
            </a:r>
            <a:r>
              <a:rPr lang="en-US" sz="1800" b="1" baseline="30000" dirty="0" smtClean="0">
                <a:solidFill>
                  <a:schemeClr val="tx1"/>
                </a:solidFill>
                <a:latin typeface="Bookman Old Style" pitchFamily="18" charset="0"/>
              </a:rPr>
              <a:t>ST</a:t>
            </a:r>
            <a:r>
              <a:rPr lang="en-US" sz="1800" b="1" baseline="0" dirty="0" smtClean="0">
                <a:solidFill>
                  <a:schemeClr val="tx1"/>
                </a:solidFill>
                <a:latin typeface="Bookman Old Style" pitchFamily="18" charset="0"/>
              </a:rPr>
              <a:t> March 2016</a:t>
            </a:r>
            <a:endParaRPr lang="en-US" sz="1800" b="1" dirty="0">
              <a:solidFill>
                <a:schemeClr val="tx1"/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4043771043771044"/>
          <c:y val="0.13116064536050637"/>
        </c:manualLayout>
      </c:layout>
    </c:title>
    <c:plotArea>
      <c:layout>
        <c:manualLayout>
          <c:layoutTarget val="inner"/>
          <c:xMode val="edge"/>
          <c:yMode val="edge"/>
          <c:x val="0.14081378085315094"/>
          <c:y val="0.2435278678400494"/>
          <c:w val="0.51959702006946107"/>
          <c:h val="0.756472132159950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7A8F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E4045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2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7.8120244439142103E-2"/>
                  <c:y val="0.15416365184081721"/>
                </c:manualLayout>
              </c:layout>
              <c:tx>
                <c:rich>
                  <a:bodyPr/>
                  <a:lstStyle/>
                  <a:p>
                    <a:pPr>
                      <a:defRPr lang="en-IN" sz="2000" b="1">
                        <a:solidFill>
                          <a:schemeClr val="bg1"/>
                        </a:solidFill>
                        <a:latin typeface="Bookman Old Style" pitchFamily="18" charset="0"/>
                      </a:defRPr>
                    </a:pPr>
                    <a:r>
                      <a:rPr smtClean="0"/>
                      <a:t>18%</a:t>
                    </a:r>
                    <a:endParaRPr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5015781171292991"/>
                  <c:y val="1.4619954600269561E-2"/>
                </c:manualLayout>
              </c:layout>
              <c:tx>
                <c:rich>
                  <a:bodyPr/>
                  <a:lstStyle/>
                  <a:p>
                    <a:pPr>
                      <a:defRPr lang="en-IN" sz="2000" b="1">
                        <a:solidFill>
                          <a:schemeClr val="bg1"/>
                        </a:solidFill>
                        <a:latin typeface="Bookman Old Style" pitchFamily="18" charset="0"/>
                      </a:defRPr>
                    </a:pPr>
                    <a:r>
                      <a:rPr smtClean="0"/>
                      <a:t>25%</a:t>
                    </a:r>
                    <a:endParaRPr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4692953153583493"/>
                  <c:y val="-0.14454387458324491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57</a:t>
                    </a:r>
                    <a:r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2000" b="1">
                    <a:latin typeface="Bookman Old Style" pitchFamily="18" charset="0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0.16000000000000006</c:v>
                </c:pt>
                <c:pt idx="1">
                  <c:v>0.17</c:v>
                </c:pt>
                <c:pt idx="2">
                  <c:v>0.67000000000000048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5477A-F544-48D8-A990-FBC1D82DE1AB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35421E6-3953-4BC9-A479-D6A23016259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2. Negative list (15)</a:t>
          </a:r>
          <a:endParaRPr lang="en-US" sz="1600" b="1" dirty="0">
            <a:solidFill>
              <a:schemeClr val="tx1"/>
            </a:solidFill>
          </a:endParaRPr>
        </a:p>
      </dgm:t>
    </dgm:pt>
    <dgm:pt modelId="{3E591BDA-8B5C-4EFE-965D-BEE1A0715A03}" type="parTrans" cxnId="{ACA5C360-FD38-4CC0-A851-0A20EE191682}">
      <dgm:prSet/>
      <dgm:spPr/>
      <dgm:t>
        <a:bodyPr/>
        <a:lstStyle/>
        <a:p>
          <a:endParaRPr lang="en-US"/>
        </a:p>
      </dgm:t>
    </dgm:pt>
    <dgm:pt modelId="{75631623-9B7B-4833-AC8E-0BA980437A36}" type="sibTrans" cxnId="{ACA5C360-FD38-4CC0-A851-0A20EE191682}">
      <dgm:prSet/>
      <dgm:spPr/>
      <dgm:t>
        <a:bodyPr/>
        <a:lstStyle/>
        <a:p>
          <a:endParaRPr lang="en-US"/>
        </a:p>
      </dgm:t>
    </dgm:pt>
    <dgm:pt modelId="{02CD90BF-7030-45DE-898C-A87F2BB620D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3</a:t>
          </a:r>
          <a:r>
            <a:rPr lang="en-US" sz="1500" b="1" baseline="0" dirty="0" smtClean="0">
              <a:solidFill>
                <a:schemeClr val="tx1"/>
              </a:solidFill>
            </a:rPr>
            <a:t>. Exemptions (63) </a:t>
          </a:r>
          <a:endParaRPr lang="en-US" sz="1500" b="1" baseline="0" dirty="0">
            <a:solidFill>
              <a:schemeClr val="tx1"/>
            </a:solidFill>
          </a:endParaRPr>
        </a:p>
      </dgm:t>
    </dgm:pt>
    <dgm:pt modelId="{7E13E6FE-07D7-4F3E-9621-784D50DAD70A}" type="parTrans" cxnId="{BCFB7BAF-DE40-49C3-BB13-86750D4BC453}">
      <dgm:prSet/>
      <dgm:spPr/>
      <dgm:t>
        <a:bodyPr/>
        <a:lstStyle/>
        <a:p>
          <a:endParaRPr lang="en-US"/>
        </a:p>
      </dgm:t>
    </dgm:pt>
    <dgm:pt modelId="{77BD96B2-A4F8-42D5-AC91-ACD16FD0B1BF}" type="sibTrans" cxnId="{BCFB7BAF-DE40-49C3-BB13-86750D4BC453}">
      <dgm:prSet/>
      <dgm:spPr/>
      <dgm:t>
        <a:bodyPr/>
        <a:lstStyle/>
        <a:p>
          <a:endParaRPr lang="en-US"/>
        </a:p>
      </dgm:t>
    </dgm:pt>
    <dgm:pt modelId="{32437BA0-A558-41D5-A7FE-CB8BFD02E250}">
      <dgm:prSet phldrT="[Text]" custT="1"/>
      <dgm:spPr/>
      <dgm:t>
        <a:bodyPr/>
        <a:lstStyle/>
        <a:p>
          <a:r>
            <a:rPr lang="en-US" sz="2400" b="0" dirty="0" smtClean="0"/>
            <a:t>Taxable</a:t>
          </a:r>
          <a:endParaRPr lang="en-US" sz="2400" b="0" dirty="0"/>
        </a:p>
      </dgm:t>
    </dgm:pt>
    <dgm:pt modelId="{40CA98E2-BFC7-4793-BBEE-84B9220E3138}" type="parTrans" cxnId="{62221901-5015-4592-A2D6-6DE67805C826}">
      <dgm:prSet/>
      <dgm:spPr/>
      <dgm:t>
        <a:bodyPr/>
        <a:lstStyle/>
        <a:p>
          <a:endParaRPr lang="en-US"/>
        </a:p>
      </dgm:t>
    </dgm:pt>
    <dgm:pt modelId="{A6782020-5AD5-49EA-B4D6-D423BBC4A8D6}" type="sibTrans" cxnId="{62221901-5015-4592-A2D6-6DE67805C826}">
      <dgm:prSet/>
      <dgm:spPr/>
      <dgm:t>
        <a:bodyPr/>
        <a:lstStyle/>
        <a:p>
          <a:endParaRPr lang="en-US"/>
        </a:p>
      </dgm:t>
    </dgm:pt>
    <dgm:pt modelId="{71443705-E794-4F7E-8A4F-DF9A6EE3684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1. Non -Taxable territory (POPS)</a:t>
          </a:r>
          <a:endParaRPr lang="en-US" sz="1400" b="1" dirty="0">
            <a:solidFill>
              <a:schemeClr val="tx1"/>
            </a:solidFill>
          </a:endParaRPr>
        </a:p>
      </dgm:t>
    </dgm:pt>
    <dgm:pt modelId="{7F4766EE-B05C-41B7-ADEF-734EBCA79BA6}" type="parTrans" cxnId="{0E1AFFF9-90DB-4B5A-8745-7E98429CB4B6}">
      <dgm:prSet/>
      <dgm:spPr/>
      <dgm:t>
        <a:bodyPr/>
        <a:lstStyle/>
        <a:p>
          <a:endParaRPr lang="en-US"/>
        </a:p>
      </dgm:t>
    </dgm:pt>
    <dgm:pt modelId="{42E97CA2-55C9-4492-BCE6-44076EEF6B0E}" type="sibTrans" cxnId="{0E1AFFF9-90DB-4B5A-8745-7E98429CB4B6}">
      <dgm:prSet/>
      <dgm:spPr/>
      <dgm:t>
        <a:bodyPr/>
        <a:lstStyle/>
        <a:p>
          <a:endParaRPr lang="en-US"/>
        </a:p>
      </dgm:t>
    </dgm:pt>
    <dgm:pt modelId="{1CA46159-0C61-475E-A704-7C1690FAB019}" type="pres">
      <dgm:prSet presAssocID="{3D55477A-F544-48D8-A990-FBC1D82DE1A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1C2D03-8127-40B7-A0A3-41E4E5A95CB5}" type="pres">
      <dgm:prSet presAssocID="{3D55477A-F544-48D8-A990-FBC1D82DE1AB}" presName="ellipse" presStyleLbl="trBgShp" presStyleIdx="0" presStyleCnt="1" custLinFactY="100000" custLinFactNeighborX="3785" custLinFactNeighborY="159577"/>
      <dgm:spPr>
        <a:solidFill>
          <a:srgbClr val="FF0000">
            <a:alpha val="40000"/>
          </a:srgbClr>
        </a:solidFill>
      </dgm:spPr>
      <dgm:t>
        <a:bodyPr/>
        <a:lstStyle/>
        <a:p>
          <a:endParaRPr lang="en-US"/>
        </a:p>
      </dgm:t>
    </dgm:pt>
    <dgm:pt modelId="{DADCEC48-A512-495C-812F-166813578B1E}" type="pres">
      <dgm:prSet presAssocID="{3D55477A-F544-48D8-A990-FBC1D82DE1AB}" presName="arrow1" presStyleLbl="fgShp" presStyleIdx="0" presStyleCnt="1" custScaleY="105157" custLinFactNeighborX="4220" custLinFactNeighborY="-95764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9A8C6495-9018-4EF6-9DB7-205E4762A415}" type="pres">
      <dgm:prSet presAssocID="{3D55477A-F544-48D8-A990-FBC1D82DE1AB}" presName="rectangle" presStyleLbl="revTx" presStyleIdx="0" presStyleCnt="1" custScaleX="127243" custLinFactNeighborX="1371" custLinFactNeighborY="4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CF443-D6CA-4E86-8C4D-48F7A99BB627}" type="pres">
      <dgm:prSet presAssocID="{71443705-E794-4F7E-8A4F-DF9A6EE36840}" presName="item1" presStyleLbl="node1" presStyleIdx="0" presStyleCnt="3" custScaleX="177984" custScaleY="118102" custLinFactNeighborX="-4767" custLinFactNeighborY="-19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19A9-4B16-4C08-B3B5-63675AD29FC0}" type="pres">
      <dgm:prSet presAssocID="{02CD90BF-7030-45DE-898C-A87F2BB620D2}" presName="item2" presStyleLbl="node1" presStyleIdx="1" presStyleCnt="3" custScaleX="136367" custScaleY="97794" custLinFactNeighborX="-9389" custLinFactNeighborY="-20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36AC-AD47-4581-A3BA-6AF193BFC2B4}" type="pres">
      <dgm:prSet presAssocID="{32437BA0-A558-41D5-A7FE-CB8BFD02E250}" presName="item3" presStyleLbl="node1" presStyleIdx="2" presStyleCnt="3" custScaleX="166546" custScaleY="84448" custLinFactNeighborX="2954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0A9B5-637E-49AC-A39B-CEA394A57618}" type="pres">
      <dgm:prSet presAssocID="{3D55477A-F544-48D8-A990-FBC1D82DE1AB}" presName="funnel" presStyleLbl="trAlignAcc1" presStyleIdx="0" presStyleCnt="1" custScaleX="107757" custLinFactNeighborX="521" custLinFactNeighborY="-893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ACA5C360-FD38-4CC0-A851-0A20EE191682}" srcId="{3D55477A-F544-48D8-A990-FBC1D82DE1AB}" destId="{335421E6-3953-4BC9-A479-D6A23016259A}" srcOrd="0" destOrd="0" parTransId="{3E591BDA-8B5C-4EFE-965D-BEE1A0715A03}" sibTransId="{75631623-9B7B-4833-AC8E-0BA980437A36}"/>
    <dgm:cxn modelId="{D94A57D5-7594-4466-AE58-E6FD6AE2065F}" type="presOf" srcId="{02CD90BF-7030-45DE-898C-A87F2BB620D2}" destId="{67CCF443-D6CA-4E86-8C4D-48F7A99BB627}" srcOrd="0" destOrd="0" presId="urn:microsoft.com/office/officeart/2005/8/layout/funnel1"/>
    <dgm:cxn modelId="{15A80595-E7A0-496B-855D-372DDCCAAE89}" type="presOf" srcId="{335421E6-3953-4BC9-A479-D6A23016259A}" destId="{ABF736AC-AD47-4581-A3BA-6AF193BFC2B4}" srcOrd="0" destOrd="0" presId="urn:microsoft.com/office/officeart/2005/8/layout/funnel1"/>
    <dgm:cxn modelId="{BCFB7BAF-DE40-49C3-BB13-86750D4BC453}" srcId="{3D55477A-F544-48D8-A990-FBC1D82DE1AB}" destId="{02CD90BF-7030-45DE-898C-A87F2BB620D2}" srcOrd="2" destOrd="0" parTransId="{7E13E6FE-07D7-4F3E-9621-784D50DAD70A}" sibTransId="{77BD96B2-A4F8-42D5-AC91-ACD16FD0B1BF}"/>
    <dgm:cxn modelId="{62221901-5015-4592-A2D6-6DE67805C826}" srcId="{3D55477A-F544-48D8-A990-FBC1D82DE1AB}" destId="{32437BA0-A558-41D5-A7FE-CB8BFD02E250}" srcOrd="3" destOrd="0" parTransId="{40CA98E2-BFC7-4793-BBEE-84B9220E3138}" sibTransId="{A6782020-5AD5-49EA-B4D6-D423BBC4A8D6}"/>
    <dgm:cxn modelId="{1F7039A2-E013-4BBD-A3C0-4D34C5327861}" type="presOf" srcId="{71443705-E794-4F7E-8A4F-DF9A6EE36840}" destId="{07C019A9-4B16-4C08-B3B5-63675AD29FC0}" srcOrd="0" destOrd="0" presId="urn:microsoft.com/office/officeart/2005/8/layout/funnel1"/>
    <dgm:cxn modelId="{0E1AFFF9-90DB-4B5A-8745-7E98429CB4B6}" srcId="{3D55477A-F544-48D8-A990-FBC1D82DE1AB}" destId="{71443705-E794-4F7E-8A4F-DF9A6EE36840}" srcOrd="1" destOrd="0" parTransId="{7F4766EE-B05C-41B7-ADEF-734EBCA79BA6}" sibTransId="{42E97CA2-55C9-4492-BCE6-44076EEF6B0E}"/>
    <dgm:cxn modelId="{2C45AE65-202A-48F2-B5FA-DB9BC224C1A8}" type="presOf" srcId="{32437BA0-A558-41D5-A7FE-CB8BFD02E250}" destId="{9A8C6495-9018-4EF6-9DB7-205E4762A415}" srcOrd="0" destOrd="0" presId="urn:microsoft.com/office/officeart/2005/8/layout/funnel1"/>
    <dgm:cxn modelId="{B06BE7C0-A2D5-48F9-9E18-D7438A771C05}" type="presOf" srcId="{3D55477A-F544-48D8-A990-FBC1D82DE1AB}" destId="{1CA46159-0C61-475E-A704-7C1690FAB019}" srcOrd="0" destOrd="0" presId="urn:microsoft.com/office/officeart/2005/8/layout/funnel1"/>
    <dgm:cxn modelId="{B5882926-7E1F-488E-A3B7-EFD340BEF8F9}" type="presParOf" srcId="{1CA46159-0C61-475E-A704-7C1690FAB019}" destId="{341C2D03-8127-40B7-A0A3-41E4E5A95CB5}" srcOrd="0" destOrd="0" presId="urn:microsoft.com/office/officeart/2005/8/layout/funnel1"/>
    <dgm:cxn modelId="{3AA805D9-0CE4-437F-BF57-3D985A507666}" type="presParOf" srcId="{1CA46159-0C61-475E-A704-7C1690FAB019}" destId="{DADCEC48-A512-495C-812F-166813578B1E}" srcOrd="1" destOrd="0" presId="urn:microsoft.com/office/officeart/2005/8/layout/funnel1"/>
    <dgm:cxn modelId="{D98D5F67-91E6-42BA-AF55-F001CFCB359F}" type="presParOf" srcId="{1CA46159-0C61-475E-A704-7C1690FAB019}" destId="{9A8C6495-9018-4EF6-9DB7-205E4762A415}" srcOrd="2" destOrd="0" presId="urn:microsoft.com/office/officeart/2005/8/layout/funnel1"/>
    <dgm:cxn modelId="{7A476579-7525-4410-8876-D7C95A2DE672}" type="presParOf" srcId="{1CA46159-0C61-475E-A704-7C1690FAB019}" destId="{67CCF443-D6CA-4E86-8C4D-48F7A99BB627}" srcOrd="3" destOrd="0" presId="urn:microsoft.com/office/officeart/2005/8/layout/funnel1"/>
    <dgm:cxn modelId="{FDF42555-4204-4F71-B111-8BF2F4CABAE8}" type="presParOf" srcId="{1CA46159-0C61-475E-A704-7C1690FAB019}" destId="{07C019A9-4B16-4C08-B3B5-63675AD29FC0}" srcOrd="4" destOrd="0" presId="urn:microsoft.com/office/officeart/2005/8/layout/funnel1"/>
    <dgm:cxn modelId="{98BCCB08-69A3-48D2-9BA5-EC9363E19202}" type="presParOf" srcId="{1CA46159-0C61-475E-A704-7C1690FAB019}" destId="{ABF736AC-AD47-4581-A3BA-6AF193BFC2B4}" srcOrd="5" destOrd="0" presId="urn:microsoft.com/office/officeart/2005/8/layout/funnel1"/>
    <dgm:cxn modelId="{8274B690-72CF-4409-B3E4-4919BF8D115F}" type="presParOf" srcId="{1CA46159-0C61-475E-A704-7C1690FAB019}" destId="{3AC0A9B5-637E-49AC-A39B-CEA394A57618}" srcOrd="6" destOrd="0" presId="urn:microsoft.com/office/officeart/2005/8/layout/funnel1"/>
  </dgm:cxnLst>
  <dgm:bg>
    <a:noFill/>
  </dgm:bg>
  <dgm:whole>
    <a:ln cmpd="sng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03E0-E523-4B4F-A17C-9DCAFD8E3A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B5F7B5-A77B-4346-9D62-2606F52CC094}">
      <dgm:prSet phldrT="[Text]"/>
      <dgm:spPr/>
      <dgm:t>
        <a:bodyPr/>
        <a:lstStyle/>
        <a:p>
          <a:r>
            <a:rPr lang="en-US" dirty="0" smtClean="0"/>
            <a:t>Intra State Taxable Supply</a:t>
          </a:r>
          <a:endParaRPr lang="en-US" dirty="0"/>
        </a:p>
      </dgm:t>
    </dgm:pt>
    <dgm:pt modelId="{DA36C50E-6AA4-48B2-B93D-6AE9C2893323}" type="parTrans" cxnId="{6CCE9E8B-DEF6-41E2-851A-9E146CD49800}">
      <dgm:prSet/>
      <dgm:spPr/>
      <dgm:t>
        <a:bodyPr/>
        <a:lstStyle/>
        <a:p>
          <a:endParaRPr lang="en-US"/>
        </a:p>
      </dgm:t>
    </dgm:pt>
    <dgm:pt modelId="{DAB795E3-6497-43DC-92CC-B404597AAE7A}" type="sibTrans" cxnId="{6CCE9E8B-DEF6-41E2-851A-9E146CD49800}">
      <dgm:prSet/>
      <dgm:spPr/>
      <dgm:t>
        <a:bodyPr/>
        <a:lstStyle/>
        <a:p>
          <a:endParaRPr lang="en-US"/>
        </a:p>
      </dgm:t>
    </dgm:pt>
    <dgm:pt modelId="{6CB325DF-061D-43D5-A2A4-E7B279062B32}">
      <dgm:prSet phldrT="[Text]"/>
      <dgm:spPr/>
      <dgm:t>
        <a:bodyPr/>
        <a:lstStyle/>
        <a:p>
          <a:r>
            <a:rPr lang="en-US" dirty="0" smtClean="0"/>
            <a:t>Excise and Service Tax will be known as CGST</a:t>
          </a:r>
          <a:endParaRPr lang="en-US" dirty="0"/>
        </a:p>
      </dgm:t>
    </dgm:pt>
    <dgm:pt modelId="{DC330C21-693C-4812-A63E-EF156FA60266}" type="parTrans" cxnId="{D570BE55-D4FD-4AB2-A112-7A45836D36C7}">
      <dgm:prSet/>
      <dgm:spPr/>
      <dgm:t>
        <a:bodyPr/>
        <a:lstStyle/>
        <a:p>
          <a:endParaRPr lang="en-US"/>
        </a:p>
      </dgm:t>
    </dgm:pt>
    <dgm:pt modelId="{B31CFE8C-AB63-47A9-97C1-210BA0325F50}" type="sibTrans" cxnId="{D570BE55-D4FD-4AB2-A112-7A45836D36C7}">
      <dgm:prSet/>
      <dgm:spPr/>
      <dgm:t>
        <a:bodyPr/>
        <a:lstStyle/>
        <a:p>
          <a:endParaRPr lang="en-US"/>
        </a:p>
      </dgm:t>
    </dgm:pt>
    <dgm:pt modelId="{5D004B72-3720-4181-B4AC-086653212C74}">
      <dgm:prSet phldrT="[Text]"/>
      <dgm:spPr/>
      <dgm:t>
        <a:bodyPr/>
        <a:lstStyle/>
        <a:p>
          <a:r>
            <a:rPr lang="en-US" dirty="0" smtClean="0"/>
            <a:t>Local VAT &amp; other taxes will be known as SGST</a:t>
          </a:r>
          <a:endParaRPr lang="en-US" dirty="0"/>
        </a:p>
      </dgm:t>
    </dgm:pt>
    <dgm:pt modelId="{0E92EFE0-3A78-409A-9525-8E903FAAB8D7}" type="parTrans" cxnId="{EF96B444-32E0-4C93-9E15-08965D1955FD}">
      <dgm:prSet/>
      <dgm:spPr/>
      <dgm:t>
        <a:bodyPr/>
        <a:lstStyle/>
        <a:p>
          <a:endParaRPr lang="en-US"/>
        </a:p>
      </dgm:t>
    </dgm:pt>
    <dgm:pt modelId="{B0ADF39F-6AA1-4BC7-AC96-CDC8CFF4E5F5}" type="sibTrans" cxnId="{EF96B444-32E0-4C93-9E15-08965D1955FD}">
      <dgm:prSet/>
      <dgm:spPr/>
      <dgm:t>
        <a:bodyPr/>
        <a:lstStyle/>
        <a:p>
          <a:endParaRPr lang="en-US"/>
        </a:p>
      </dgm:t>
    </dgm:pt>
    <dgm:pt modelId="{7875878A-2D13-4F97-9230-2A25C8E4BEBB}">
      <dgm:prSet phldrT="[Text]"/>
      <dgm:spPr/>
      <dgm:t>
        <a:bodyPr/>
        <a:lstStyle/>
        <a:p>
          <a:r>
            <a:rPr lang="en-US" dirty="0" smtClean="0"/>
            <a:t>Inter State Taxable Supply</a:t>
          </a:r>
          <a:endParaRPr lang="en-US" dirty="0"/>
        </a:p>
      </dgm:t>
    </dgm:pt>
    <dgm:pt modelId="{A6FC6760-E2B6-408B-8969-4C69C0D2E72F}" type="parTrans" cxnId="{68017290-264B-4866-939F-CED0D8AB6F7A}">
      <dgm:prSet/>
      <dgm:spPr/>
      <dgm:t>
        <a:bodyPr/>
        <a:lstStyle/>
        <a:p>
          <a:endParaRPr lang="en-US"/>
        </a:p>
      </dgm:t>
    </dgm:pt>
    <dgm:pt modelId="{4AE9642C-09DD-405C-A61A-EBFA3E4C843A}" type="sibTrans" cxnId="{68017290-264B-4866-939F-CED0D8AB6F7A}">
      <dgm:prSet/>
      <dgm:spPr/>
      <dgm:t>
        <a:bodyPr/>
        <a:lstStyle/>
        <a:p>
          <a:endParaRPr lang="en-US"/>
        </a:p>
      </dgm:t>
    </dgm:pt>
    <dgm:pt modelId="{98C0767D-A3BC-49F1-9BFE-EAE29BB96D85}">
      <dgm:prSet phldrT="[Text]"/>
      <dgm:spPr/>
      <dgm:t>
        <a:bodyPr/>
        <a:lstStyle/>
        <a:p>
          <a:r>
            <a:rPr lang="en-US" dirty="0" smtClean="0"/>
            <a:t>CST will be replaced by Integrated GST (IGST) </a:t>
          </a:r>
          <a:endParaRPr lang="en-US" dirty="0"/>
        </a:p>
      </dgm:t>
    </dgm:pt>
    <dgm:pt modelId="{E5106339-75C6-4268-8808-B069255CC1A8}" type="parTrans" cxnId="{CB7FA2A6-4907-49DB-BF7D-2DFCD90F27B9}">
      <dgm:prSet/>
      <dgm:spPr/>
      <dgm:t>
        <a:bodyPr/>
        <a:lstStyle/>
        <a:p>
          <a:endParaRPr lang="en-US"/>
        </a:p>
      </dgm:t>
    </dgm:pt>
    <dgm:pt modelId="{AEEF1410-A53A-491E-8F51-7F0402AAE4C2}" type="sibTrans" cxnId="{CB7FA2A6-4907-49DB-BF7D-2DFCD90F27B9}">
      <dgm:prSet/>
      <dgm:spPr/>
      <dgm:t>
        <a:bodyPr/>
        <a:lstStyle/>
        <a:p>
          <a:endParaRPr lang="en-US"/>
        </a:p>
      </dgm:t>
    </dgm:pt>
    <dgm:pt modelId="{826E0259-F578-4D4A-8B1F-ECCFB645B301}">
      <dgm:prSet phldrT="[Text]"/>
      <dgm:spPr/>
      <dgm:t>
        <a:bodyPr/>
        <a:lstStyle/>
        <a:p>
          <a:r>
            <a:rPr lang="en-US" dirty="0" smtClean="0"/>
            <a:t>Import From Outside India</a:t>
          </a:r>
          <a:endParaRPr lang="en-US" dirty="0"/>
        </a:p>
      </dgm:t>
    </dgm:pt>
    <dgm:pt modelId="{27488091-9172-4E9D-A722-AD57F2F797B2}" type="parTrans" cxnId="{BFF99F10-AB8B-4674-846C-5D2F1A8057E4}">
      <dgm:prSet/>
      <dgm:spPr/>
      <dgm:t>
        <a:bodyPr/>
        <a:lstStyle/>
        <a:p>
          <a:endParaRPr lang="en-US"/>
        </a:p>
      </dgm:t>
    </dgm:pt>
    <dgm:pt modelId="{61BDF5F9-D653-4E9D-88C8-5E01E216AE8E}" type="sibTrans" cxnId="{BFF99F10-AB8B-4674-846C-5D2F1A8057E4}">
      <dgm:prSet/>
      <dgm:spPr/>
      <dgm:t>
        <a:bodyPr/>
        <a:lstStyle/>
        <a:p>
          <a:endParaRPr lang="en-US"/>
        </a:p>
      </dgm:t>
    </dgm:pt>
    <dgm:pt modelId="{AB2BD829-D580-4E3B-A171-17328EAC67E2}">
      <dgm:prSet phldrT="[Text]"/>
      <dgm:spPr/>
      <dgm:t>
        <a:bodyPr/>
        <a:lstStyle/>
        <a:p>
          <a:r>
            <a:rPr lang="en-US" dirty="0" smtClean="0"/>
            <a:t>Custom Duty</a:t>
          </a:r>
          <a:endParaRPr lang="en-US" dirty="0"/>
        </a:p>
      </dgm:t>
    </dgm:pt>
    <dgm:pt modelId="{ED19CA0A-7265-42F9-9B61-F960BC23B716}" type="parTrans" cxnId="{CFD1136A-A595-4350-8761-AFBDB815FC88}">
      <dgm:prSet/>
      <dgm:spPr/>
      <dgm:t>
        <a:bodyPr/>
        <a:lstStyle/>
        <a:p>
          <a:endParaRPr lang="en-US"/>
        </a:p>
      </dgm:t>
    </dgm:pt>
    <dgm:pt modelId="{CB1061E2-2DC8-4904-8FC4-787D28504EF0}" type="sibTrans" cxnId="{CFD1136A-A595-4350-8761-AFBDB815FC88}">
      <dgm:prSet/>
      <dgm:spPr/>
      <dgm:t>
        <a:bodyPr/>
        <a:lstStyle/>
        <a:p>
          <a:endParaRPr lang="en-US"/>
        </a:p>
      </dgm:t>
    </dgm:pt>
    <dgm:pt modelId="{33847E42-B058-4333-8DAC-FC7471A1ADBD}">
      <dgm:prSet phldrT="[Text]"/>
      <dgm:spPr/>
      <dgm:t>
        <a:bodyPr/>
        <a:lstStyle/>
        <a:p>
          <a:r>
            <a:rPr lang="en-US" dirty="0" smtClean="0"/>
            <a:t>Approx. Sum total of CGST and SGST</a:t>
          </a:r>
          <a:endParaRPr lang="en-US" dirty="0"/>
        </a:p>
      </dgm:t>
    </dgm:pt>
    <dgm:pt modelId="{07C6BE22-3270-42F2-AEC3-A6A03DD1F326}" type="sibTrans" cxnId="{F8A30673-93DE-4F47-AE0B-CEEC42EC1956}">
      <dgm:prSet/>
      <dgm:spPr/>
      <dgm:t>
        <a:bodyPr/>
        <a:lstStyle/>
        <a:p>
          <a:endParaRPr lang="en-US"/>
        </a:p>
      </dgm:t>
    </dgm:pt>
    <dgm:pt modelId="{3FE45937-FC68-401A-B21F-83FDA3055838}" type="parTrans" cxnId="{F8A30673-93DE-4F47-AE0B-CEEC42EC1956}">
      <dgm:prSet/>
      <dgm:spPr/>
      <dgm:t>
        <a:bodyPr/>
        <a:lstStyle/>
        <a:p>
          <a:endParaRPr lang="en-US"/>
        </a:p>
      </dgm:t>
    </dgm:pt>
    <dgm:pt modelId="{7A4AC2B8-01D6-46AC-840F-4A36FA0066A2}">
      <dgm:prSet phldrT="[Text]"/>
      <dgm:spPr/>
      <dgm:t>
        <a:bodyPr/>
        <a:lstStyle/>
        <a:p>
          <a:r>
            <a:rPr lang="en-US" dirty="0" smtClean="0"/>
            <a:t>In place of CVD and SAD, IGST will be charged</a:t>
          </a:r>
          <a:endParaRPr lang="en-US" dirty="0"/>
        </a:p>
      </dgm:t>
    </dgm:pt>
    <dgm:pt modelId="{F5B29E8A-E32B-4E31-9A05-4A4A68F3B446}" type="sibTrans" cxnId="{FDBBBB5B-B798-4B87-8EFA-A1F6082CF690}">
      <dgm:prSet/>
      <dgm:spPr/>
      <dgm:t>
        <a:bodyPr/>
        <a:lstStyle/>
        <a:p>
          <a:endParaRPr lang="en-US"/>
        </a:p>
      </dgm:t>
    </dgm:pt>
    <dgm:pt modelId="{C1460819-EC3C-4AC1-8A83-A5BF1F3A699A}" type="parTrans" cxnId="{FDBBBB5B-B798-4B87-8EFA-A1F6082CF690}">
      <dgm:prSet/>
      <dgm:spPr/>
      <dgm:t>
        <a:bodyPr/>
        <a:lstStyle/>
        <a:p>
          <a:endParaRPr lang="en-US"/>
        </a:p>
      </dgm:t>
    </dgm:pt>
    <dgm:pt modelId="{31FD140E-5720-4283-A636-85D6DAA53610}" type="pres">
      <dgm:prSet presAssocID="{861F03E0-E523-4B4F-A17C-9DCAFD8E3A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F62E85-2A1E-48E7-B8F3-ED033F8E4406}" type="pres">
      <dgm:prSet presAssocID="{E6B5F7B5-A77B-4346-9D62-2606F52CC094}" presName="horFlow" presStyleCnt="0"/>
      <dgm:spPr/>
    </dgm:pt>
    <dgm:pt modelId="{8A2E3685-11B3-45A5-AAE4-44E112F0A236}" type="pres">
      <dgm:prSet presAssocID="{E6B5F7B5-A77B-4346-9D62-2606F52CC094}" presName="bigChev" presStyleLbl="node1" presStyleIdx="0" presStyleCnt="3"/>
      <dgm:spPr/>
      <dgm:t>
        <a:bodyPr/>
        <a:lstStyle/>
        <a:p>
          <a:endParaRPr lang="en-US"/>
        </a:p>
      </dgm:t>
    </dgm:pt>
    <dgm:pt modelId="{025362E7-FDF7-489B-B7CB-42472CADD0BA}" type="pres">
      <dgm:prSet presAssocID="{DC330C21-693C-4812-A63E-EF156FA60266}" presName="parTrans" presStyleCnt="0"/>
      <dgm:spPr/>
    </dgm:pt>
    <dgm:pt modelId="{6654D99E-A475-4EEE-9830-23C42EF331CE}" type="pres">
      <dgm:prSet presAssocID="{6CB325DF-061D-43D5-A2A4-E7B279062B3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AF8F-C4AA-4D62-B2D9-AF3C8D5863C6}" type="pres">
      <dgm:prSet presAssocID="{B31CFE8C-AB63-47A9-97C1-210BA0325F50}" presName="sibTrans" presStyleCnt="0"/>
      <dgm:spPr/>
    </dgm:pt>
    <dgm:pt modelId="{946F88E9-5D10-469F-9195-62722B092E20}" type="pres">
      <dgm:prSet presAssocID="{5D004B72-3720-4181-B4AC-086653212C7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9D823-1DC4-4729-8002-A072C55DEA0C}" type="pres">
      <dgm:prSet presAssocID="{E6B5F7B5-A77B-4346-9D62-2606F52CC094}" presName="vSp" presStyleCnt="0"/>
      <dgm:spPr/>
    </dgm:pt>
    <dgm:pt modelId="{A318C4A0-292E-4219-9202-493F3E7CB2F7}" type="pres">
      <dgm:prSet presAssocID="{7875878A-2D13-4F97-9230-2A25C8E4BEBB}" presName="horFlow" presStyleCnt="0"/>
      <dgm:spPr/>
    </dgm:pt>
    <dgm:pt modelId="{086B8E4A-390C-4A73-8F6D-C3AC45896554}" type="pres">
      <dgm:prSet presAssocID="{7875878A-2D13-4F97-9230-2A25C8E4BEBB}" presName="bigChev" presStyleLbl="node1" presStyleIdx="1" presStyleCnt="3"/>
      <dgm:spPr/>
      <dgm:t>
        <a:bodyPr/>
        <a:lstStyle/>
        <a:p>
          <a:endParaRPr lang="en-US"/>
        </a:p>
      </dgm:t>
    </dgm:pt>
    <dgm:pt modelId="{10F90FC3-EE63-4F3D-A5FA-9B1ACFC11495}" type="pres">
      <dgm:prSet presAssocID="{E5106339-75C6-4268-8808-B069255CC1A8}" presName="parTrans" presStyleCnt="0"/>
      <dgm:spPr/>
    </dgm:pt>
    <dgm:pt modelId="{C2FA6EB0-3786-412D-9187-FDA9C3F077FE}" type="pres">
      <dgm:prSet presAssocID="{98C0767D-A3BC-49F1-9BFE-EAE29BB96D85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BDF92-E554-4676-8C10-7B0BD05E718E}" type="pres">
      <dgm:prSet presAssocID="{AEEF1410-A53A-491E-8F51-7F0402AAE4C2}" presName="sibTrans" presStyleCnt="0"/>
      <dgm:spPr/>
    </dgm:pt>
    <dgm:pt modelId="{8EA5D8ED-090F-41F8-BB93-B6A54C366433}" type="pres">
      <dgm:prSet presAssocID="{33847E42-B058-4333-8DAC-FC7471A1ADB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0BACD-6F91-4B6E-8EC2-4EE4AB491803}" type="pres">
      <dgm:prSet presAssocID="{7875878A-2D13-4F97-9230-2A25C8E4BEBB}" presName="vSp" presStyleCnt="0"/>
      <dgm:spPr/>
    </dgm:pt>
    <dgm:pt modelId="{FEFB157D-5AEB-4527-9EAE-1AE41ABB1533}" type="pres">
      <dgm:prSet presAssocID="{826E0259-F578-4D4A-8B1F-ECCFB645B301}" presName="horFlow" presStyleCnt="0"/>
      <dgm:spPr/>
    </dgm:pt>
    <dgm:pt modelId="{25901190-8604-45DC-A1A9-64E6BA12BFA3}" type="pres">
      <dgm:prSet presAssocID="{826E0259-F578-4D4A-8B1F-ECCFB645B301}" presName="bigChev" presStyleLbl="node1" presStyleIdx="2" presStyleCnt="3"/>
      <dgm:spPr/>
      <dgm:t>
        <a:bodyPr/>
        <a:lstStyle/>
        <a:p>
          <a:endParaRPr lang="en-US"/>
        </a:p>
      </dgm:t>
    </dgm:pt>
    <dgm:pt modelId="{BE09B573-5CA6-4508-AF0A-9877412A504D}" type="pres">
      <dgm:prSet presAssocID="{ED19CA0A-7265-42F9-9B61-F960BC23B716}" presName="parTrans" presStyleCnt="0"/>
      <dgm:spPr/>
    </dgm:pt>
    <dgm:pt modelId="{DA0FA6DB-43F5-4317-8422-5612C7D5CD72}" type="pres">
      <dgm:prSet presAssocID="{AB2BD829-D580-4E3B-A171-17328EAC67E2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6FF6-3B76-412E-93C2-090588AD7759}" type="pres">
      <dgm:prSet presAssocID="{CB1061E2-2DC8-4904-8FC4-787D28504EF0}" presName="sibTrans" presStyleCnt="0"/>
      <dgm:spPr/>
    </dgm:pt>
    <dgm:pt modelId="{70A0B0F8-AD84-471B-BB74-23A593D51861}" type="pres">
      <dgm:prSet presAssocID="{7A4AC2B8-01D6-46AC-840F-4A36FA0066A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99F10-AB8B-4674-846C-5D2F1A8057E4}" srcId="{861F03E0-E523-4B4F-A17C-9DCAFD8E3AFE}" destId="{826E0259-F578-4D4A-8B1F-ECCFB645B301}" srcOrd="2" destOrd="0" parTransId="{27488091-9172-4E9D-A722-AD57F2F797B2}" sibTransId="{61BDF5F9-D653-4E9D-88C8-5E01E216AE8E}"/>
    <dgm:cxn modelId="{470D3E14-D660-4717-81FB-3A33E53F717E}" type="presOf" srcId="{826E0259-F578-4D4A-8B1F-ECCFB645B301}" destId="{25901190-8604-45DC-A1A9-64E6BA12BFA3}" srcOrd="0" destOrd="0" presId="urn:microsoft.com/office/officeart/2005/8/layout/lProcess3"/>
    <dgm:cxn modelId="{68017290-264B-4866-939F-CED0D8AB6F7A}" srcId="{861F03E0-E523-4B4F-A17C-9DCAFD8E3AFE}" destId="{7875878A-2D13-4F97-9230-2A25C8E4BEBB}" srcOrd="1" destOrd="0" parTransId="{A6FC6760-E2B6-408B-8969-4C69C0D2E72F}" sibTransId="{4AE9642C-09DD-405C-A61A-EBFA3E4C843A}"/>
    <dgm:cxn modelId="{7FD67EA9-02EF-4D15-86D3-5F738EA26959}" type="presOf" srcId="{861F03E0-E523-4B4F-A17C-9DCAFD8E3AFE}" destId="{31FD140E-5720-4283-A636-85D6DAA53610}" srcOrd="0" destOrd="0" presId="urn:microsoft.com/office/officeart/2005/8/layout/lProcess3"/>
    <dgm:cxn modelId="{DAB2DC66-D733-4895-8F7E-3288C8678E99}" type="presOf" srcId="{33847E42-B058-4333-8DAC-FC7471A1ADBD}" destId="{8EA5D8ED-090F-41F8-BB93-B6A54C366433}" srcOrd="0" destOrd="0" presId="urn:microsoft.com/office/officeart/2005/8/layout/lProcess3"/>
    <dgm:cxn modelId="{E82E499F-2044-4328-98AB-AABDE972C465}" type="presOf" srcId="{98C0767D-A3BC-49F1-9BFE-EAE29BB96D85}" destId="{C2FA6EB0-3786-412D-9187-FDA9C3F077FE}" srcOrd="0" destOrd="0" presId="urn:microsoft.com/office/officeart/2005/8/layout/lProcess3"/>
    <dgm:cxn modelId="{1569A5A0-021C-4933-A491-50A4CB14641A}" type="presOf" srcId="{E6B5F7B5-A77B-4346-9D62-2606F52CC094}" destId="{8A2E3685-11B3-45A5-AAE4-44E112F0A236}" srcOrd="0" destOrd="0" presId="urn:microsoft.com/office/officeart/2005/8/layout/lProcess3"/>
    <dgm:cxn modelId="{6CCE9E8B-DEF6-41E2-851A-9E146CD49800}" srcId="{861F03E0-E523-4B4F-A17C-9DCAFD8E3AFE}" destId="{E6B5F7B5-A77B-4346-9D62-2606F52CC094}" srcOrd="0" destOrd="0" parTransId="{DA36C50E-6AA4-48B2-B93D-6AE9C2893323}" sibTransId="{DAB795E3-6497-43DC-92CC-B404597AAE7A}"/>
    <dgm:cxn modelId="{CB7FA2A6-4907-49DB-BF7D-2DFCD90F27B9}" srcId="{7875878A-2D13-4F97-9230-2A25C8E4BEBB}" destId="{98C0767D-A3BC-49F1-9BFE-EAE29BB96D85}" srcOrd="0" destOrd="0" parTransId="{E5106339-75C6-4268-8808-B069255CC1A8}" sibTransId="{AEEF1410-A53A-491E-8F51-7F0402AAE4C2}"/>
    <dgm:cxn modelId="{8FDEB558-1300-4791-ADB9-5878F00E1960}" type="presOf" srcId="{6CB325DF-061D-43D5-A2A4-E7B279062B32}" destId="{6654D99E-A475-4EEE-9830-23C42EF331CE}" srcOrd="0" destOrd="0" presId="urn:microsoft.com/office/officeart/2005/8/layout/lProcess3"/>
    <dgm:cxn modelId="{24BFE291-AF70-4F7D-B331-8F4B7ABE27D8}" type="presOf" srcId="{5D004B72-3720-4181-B4AC-086653212C74}" destId="{946F88E9-5D10-469F-9195-62722B092E20}" srcOrd="0" destOrd="0" presId="urn:microsoft.com/office/officeart/2005/8/layout/lProcess3"/>
    <dgm:cxn modelId="{236AE37B-E00B-4AD4-B283-5BF71ABF8D67}" type="presOf" srcId="{7875878A-2D13-4F97-9230-2A25C8E4BEBB}" destId="{086B8E4A-390C-4A73-8F6D-C3AC45896554}" srcOrd="0" destOrd="0" presId="urn:microsoft.com/office/officeart/2005/8/layout/lProcess3"/>
    <dgm:cxn modelId="{F8A30673-93DE-4F47-AE0B-CEEC42EC1956}" srcId="{7875878A-2D13-4F97-9230-2A25C8E4BEBB}" destId="{33847E42-B058-4333-8DAC-FC7471A1ADBD}" srcOrd="1" destOrd="0" parTransId="{3FE45937-FC68-401A-B21F-83FDA3055838}" sibTransId="{07C6BE22-3270-42F2-AEC3-A6A03DD1F326}"/>
    <dgm:cxn modelId="{FDBBBB5B-B798-4B87-8EFA-A1F6082CF690}" srcId="{826E0259-F578-4D4A-8B1F-ECCFB645B301}" destId="{7A4AC2B8-01D6-46AC-840F-4A36FA0066A2}" srcOrd="1" destOrd="0" parTransId="{C1460819-EC3C-4AC1-8A83-A5BF1F3A699A}" sibTransId="{F5B29E8A-E32B-4E31-9A05-4A4A68F3B446}"/>
    <dgm:cxn modelId="{EF96B444-32E0-4C93-9E15-08965D1955FD}" srcId="{E6B5F7B5-A77B-4346-9D62-2606F52CC094}" destId="{5D004B72-3720-4181-B4AC-086653212C74}" srcOrd="1" destOrd="0" parTransId="{0E92EFE0-3A78-409A-9525-8E903FAAB8D7}" sibTransId="{B0ADF39F-6AA1-4BC7-AC96-CDC8CFF4E5F5}"/>
    <dgm:cxn modelId="{8F69A873-CFF9-40A6-8A08-AE1CE7AE37B3}" type="presOf" srcId="{7A4AC2B8-01D6-46AC-840F-4A36FA0066A2}" destId="{70A0B0F8-AD84-471B-BB74-23A593D51861}" srcOrd="0" destOrd="0" presId="urn:microsoft.com/office/officeart/2005/8/layout/lProcess3"/>
    <dgm:cxn modelId="{D570BE55-D4FD-4AB2-A112-7A45836D36C7}" srcId="{E6B5F7B5-A77B-4346-9D62-2606F52CC094}" destId="{6CB325DF-061D-43D5-A2A4-E7B279062B32}" srcOrd="0" destOrd="0" parTransId="{DC330C21-693C-4812-A63E-EF156FA60266}" sibTransId="{B31CFE8C-AB63-47A9-97C1-210BA0325F50}"/>
    <dgm:cxn modelId="{CFD1136A-A595-4350-8761-AFBDB815FC88}" srcId="{826E0259-F578-4D4A-8B1F-ECCFB645B301}" destId="{AB2BD829-D580-4E3B-A171-17328EAC67E2}" srcOrd="0" destOrd="0" parTransId="{ED19CA0A-7265-42F9-9B61-F960BC23B716}" sibTransId="{CB1061E2-2DC8-4904-8FC4-787D28504EF0}"/>
    <dgm:cxn modelId="{3891FF2D-2127-427B-9EA0-216631C78CDB}" type="presOf" srcId="{AB2BD829-D580-4E3B-A171-17328EAC67E2}" destId="{DA0FA6DB-43F5-4317-8422-5612C7D5CD72}" srcOrd="0" destOrd="0" presId="urn:microsoft.com/office/officeart/2005/8/layout/lProcess3"/>
    <dgm:cxn modelId="{126CDBCA-2D59-4062-8FFE-BBF8E7ED5F69}" type="presParOf" srcId="{31FD140E-5720-4283-A636-85D6DAA53610}" destId="{16F62E85-2A1E-48E7-B8F3-ED033F8E4406}" srcOrd="0" destOrd="0" presId="urn:microsoft.com/office/officeart/2005/8/layout/lProcess3"/>
    <dgm:cxn modelId="{064DB477-AE1B-4F9C-8835-9FA103251032}" type="presParOf" srcId="{16F62E85-2A1E-48E7-B8F3-ED033F8E4406}" destId="{8A2E3685-11B3-45A5-AAE4-44E112F0A236}" srcOrd="0" destOrd="0" presId="urn:microsoft.com/office/officeart/2005/8/layout/lProcess3"/>
    <dgm:cxn modelId="{7DDF2000-6A89-4F16-8F19-395935DFCD0D}" type="presParOf" srcId="{16F62E85-2A1E-48E7-B8F3-ED033F8E4406}" destId="{025362E7-FDF7-489B-B7CB-42472CADD0BA}" srcOrd="1" destOrd="0" presId="urn:microsoft.com/office/officeart/2005/8/layout/lProcess3"/>
    <dgm:cxn modelId="{8ECAA7E4-A7D7-4981-A77B-FABB1521D702}" type="presParOf" srcId="{16F62E85-2A1E-48E7-B8F3-ED033F8E4406}" destId="{6654D99E-A475-4EEE-9830-23C42EF331CE}" srcOrd="2" destOrd="0" presId="urn:microsoft.com/office/officeart/2005/8/layout/lProcess3"/>
    <dgm:cxn modelId="{8F49D6B5-C471-45BC-9074-9E53B75C5DFB}" type="presParOf" srcId="{16F62E85-2A1E-48E7-B8F3-ED033F8E4406}" destId="{1C0FAF8F-C4AA-4D62-B2D9-AF3C8D5863C6}" srcOrd="3" destOrd="0" presId="urn:microsoft.com/office/officeart/2005/8/layout/lProcess3"/>
    <dgm:cxn modelId="{A0571D90-2B14-49BD-B015-E26BE27AA50E}" type="presParOf" srcId="{16F62E85-2A1E-48E7-B8F3-ED033F8E4406}" destId="{946F88E9-5D10-469F-9195-62722B092E20}" srcOrd="4" destOrd="0" presId="urn:microsoft.com/office/officeart/2005/8/layout/lProcess3"/>
    <dgm:cxn modelId="{09445518-88B1-4983-BB93-DF324298198C}" type="presParOf" srcId="{31FD140E-5720-4283-A636-85D6DAA53610}" destId="{AE69D823-1DC4-4729-8002-A072C55DEA0C}" srcOrd="1" destOrd="0" presId="urn:microsoft.com/office/officeart/2005/8/layout/lProcess3"/>
    <dgm:cxn modelId="{2F5EE50C-424B-4C46-8450-91566E0B44F9}" type="presParOf" srcId="{31FD140E-5720-4283-A636-85D6DAA53610}" destId="{A318C4A0-292E-4219-9202-493F3E7CB2F7}" srcOrd="2" destOrd="0" presId="urn:microsoft.com/office/officeart/2005/8/layout/lProcess3"/>
    <dgm:cxn modelId="{035558EB-2719-4B9F-8C48-E54E3A0E2054}" type="presParOf" srcId="{A318C4A0-292E-4219-9202-493F3E7CB2F7}" destId="{086B8E4A-390C-4A73-8F6D-C3AC45896554}" srcOrd="0" destOrd="0" presId="urn:microsoft.com/office/officeart/2005/8/layout/lProcess3"/>
    <dgm:cxn modelId="{BFAB33AC-0305-431C-8FDF-4B6DD12ACFB0}" type="presParOf" srcId="{A318C4A0-292E-4219-9202-493F3E7CB2F7}" destId="{10F90FC3-EE63-4F3D-A5FA-9B1ACFC11495}" srcOrd="1" destOrd="0" presId="urn:microsoft.com/office/officeart/2005/8/layout/lProcess3"/>
    <dgm:cxn modelId="{41A4FC26-526B-4F72-882A-72F0934E1BFE}" type="presParOf" srcId="{A318C4A0-292E-4219-9202-493F3E7CB2F7}" destId="{C2FA6EB0-3786-412D-9187-FDA9C3F077FE}" srcOrd="2" destOrd="0" presId="urn:microsoft.com/office/officeart/2005/8/layout/lProcess3"/>
    <dgm:cxn modelId="{6C8F5F94-76A0-4930-8C5D-68FC53C9B9D5}" type="presParOf" srcId="{A318C4A0-292E-4219-9202-493F3E7CB2F7}" destId="{BBEBDF92-E554-4676-8C10-7B0BD05E718E}" srcOrd="3" destOrd="0" presId="urn:microsoft.com/office/officeart/2005/8/layout/lProcess3"/>
    <dgm:cxn modelId="{9943F8C9-D4E5-4153-90CD-F2509B37A1CD}" type="presParOf" srcId="{A318C4A0-292E-4219-9202-493F3E7CB2F7}" destId="{8EA5D8ED-090F-41F8-BB93-B6A54C366433}" srcOrd="4" destOrd="0" presId="urn:microsoft.com/office/officeart/2005/8/layout/lProcess3"/>
    <dgm:cxn modelId="{EA3D2FAC-C72A-4B51-A844-4E788409C931}" type="presParOf" srcId="{31FD140E-5720-4283-A636-85D6DAA53610}" destId="{1390BACD-6F91-4B6E-8EC2-4EE4AB491803}" srcOrd="3" destOrd="0" presId="urn:microsoft.com/office/officeart/2005/8/layout/lProcess3"/>
    <dgm:cxn modelId="{022EF729-35AD-4961-BED7-61D03BB21597}" type="presParOf" srcId="{31FD140E-5720-4283-A636-85D6DAA53610}" destId="{FEFB157D-5AEB-4527-9EAE-1AE41ABB1533}" srcOrd="4" destOrd="0" presId="urn:microsoft.com/office/officeart/2005/8/layout/lProcess3"/>
    <dgm:cxn modelId="{1448A711-D4CC-482F-BA97-771E6460486B}" type="presParOf" srcId="{FEFB157D-5AEB-4527-9EAE-1AE41ABB1533}" destId="{25901190-8604-45DC-A1A9-64E6BA12BFA3}" srcOrd="0" destOrd="0" presId="urn:microsoft.com/office/officeart/2005/8/layout/lProcess3"/>
    <dgm:cxn modelId="{0789A152-BA5E-442F-9DF3-300319AD1BBA}" type="presParOf" srcId="{FEFB157D-5AEB-4527-9EAE-1AE41ABB1533}" destId="{BE09B573-5CA6-4508-AF0A-9877412A504D}" srcOrd="1" destOrd="0" presId="urn:microsoft.com/office/officeart/2005/8/layout/lProcess3"/>
    <dgm:cxn modelId="{F766088D-B90E-4F70-9B5B-6F53A17F3A9A}" type="presParOf" srcId="{FEFB157D-5AEB-4527-9EAE-1AE41ABB1533}" destId="{DA0FA6DB-43F5-4317-8422-5612C7D5CD72}" srcOrd="2" destOrd="0" presId="urn:microsoft.com/office/officeart/2005/8/layout/lProcess3"/>
    <dgm:cxn modelId="{ADD0DA9E-53AF-4E88-A652-5CB38B7A2D33}" type="presParOf" srcId="{FEFB157D-5AEB-4527-9EAE-1AE41ABB1533}" destId="{E08A6FF6-3B76-412E-93C2-090588AD7759}" srcOrd="3" destOrd="0" presId="urn:microsoft.com/office/officeart/2005/8/layout/lProcess3"/>
    <dgm:cxn modelId="{0DE5052F-F319-425E-86F8-8C6B44A4DC7E}" type="presParOf" srcId="{FEFB157D-5AEB-4527-9EAE-1AE41ABB1533}" destId="{70A0B0F8-AD84-471B-BB74-23A593D5186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C2D03-8127-40B7-A0A3-41E4E5A95CB5}">
      <dsp:nvSpPr>
        <dsp:cNvPr id="0" name=""/>
        <dsp:cNvSpPr/>
      </dsp:nvSpPr>
      <dsp:spPr>
        <a:xfrm>
          <a:off x="1371594" y="2359152"/>
          <a:ext cx="2641758" cy="917448"/>
        </a:xfrm>
        <a:prstGeom prst="ellipse">
          <a:avLst/>
        </a:prstGeom>
        <a:solidFill>
          <a:srgbClr val="FF000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CEC48-A512-495C-812F-166813578B1E}">
      <dsp:nvSpPr>
        <dsp:cNvPr id="0" name=""/>
        <dsp:cNvSpPr/>
      </dsp:nvSpPr>
      <dsp:spPr>
        <a:xfrm>
          <a:off x="2362200" y="2057401"/>
          <a:ext cx="511968" cy="344557"/>
        </a:xfrm>
        <a:prstGeom prst="downArrow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8C6495-9018-4EF6-9DB7-205E4762A415}">
      <dsp:nvSpPr>
        <dsp:cNvPr id="0" name=""/>
        <dsp:cNvSpPr/>
      </dsp:nvSpPr>
      <dsp:spPr>
        <a:xfrm>
          <a:off x="1066804" y="2662237"/>
          <a:ext cx="3126933" cy="61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Taxable</a:t>
          </a:r>
          <a:endParaRPr lang="en-US" sz="2400" b="0" kern="1200" dirty="0"/>
        </a:p>
      </dsp:txBody>
      <dsp:txXfrm>
        <a:off x="1066804" y="2662237"/>
        <a:ext cx="3126933" cy="614362"/>
      </dsp:txXfrm>
    </dsp:sp>
    <dsp:sp modelId="{67CCF443-D6CA-4E86-8C4D-48F7A99BB627}">
      <dsp:nvSpPr>
        <dsp:cNvPr id="0" name=""/>
        <dsp:cNvSpPr/>
      </dsp:nvSpPr>
      <dsp:spPr>
        <a:xfrm>
          <a:off x="1828799" y="861587"/>
          <a:ext cx="1640200" cy="108836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3</a:t>
          </a:r>
          <a:r>
            <a:rPr lang="en-US" sz="1500" b="1" kern="1200" baseline="0" dirty="0" smtClean="0">
              <a:solidFill>
                <a:schemeClr val="tx1"/>
              </a:solidFill>
            </a:rPr>
            <a:t>. Exemptions (63) </a:t>
          </a:r>
          <a:endParaRPr lang="en-US" sz="1500" b="1" kern="1200" baseline="0" dirty="0">
            <a:solidFill>
              <a:schemeClr val="tx1"/>
            </a:solidFill>
          </a:endParaRPr>
        </a:p>
      </dsp:txBody>
      <dsp:txXfrm>
        <a:off x="1828799" y="861587"/>
        <a:ext cx="1640200" cy="1088361"/>
      </dsp:txXfrm>
    </dsp:sp>
    <dsp:sp modelId="{07C019A9-4B16-4C08-B3B5-63675AD29FC0}">
      <dsp:nvSpPr>
        <dsp:cNvPr id="0" name=""/>
        <dsp:cNvSpPr/>
      </dsp:nvSpPr>
      <dsp:spPr>
        <a:xfrm>
          <a:off x="1318549" y="247035"/>
          <a:ext cx="1256681" cy="90121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1. Non -Taxable territory (POPS)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18549" y="247035"/>
        <a:ext cx="1256681" cy="901214"/>
      </dsp:txXfrm>
    </dsp:sp>
    <dsp:sp modelId="{ABF736AC-AD47-4581-A3BA-6AF193BFC2B4}">
      <dsp:nvSpPr>
        <dsp:cNvPr id="0" name=""/>
        <dsp:cNvSpPr/>
      </dsp:nvSpPr>
      <dsp:spPr>
        <a:xfrm>
          <a:off x="2480263" y="278904"/>
          <a:ext cx="1534794" cy="77822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2. Negative list (15)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480263" y="278904"/>
        <a:ext cx="1534794" cy="778225"/>
      </dsp:txXfrm>
    </dsp:sp>
    <dsp:sp modelId="{3AC0A9B5-637E-49AC-A39B-CEA394A57618}">
      <dsp:nvSpPr>
        <dsp:cNvPr id="0" name=""/>
        <dsp:cNvSpPr/>
      </dsp:nvSpPr>
      <dsp:spPr>
        <a:xfrm>
          <a:off x="1066806" y="0"/>
          <a:ext cx="3089420" cy="2293620"/>
        </a:xfrm>
        <a:prstGeom prst="funnel">
          <a:avLst/>
        </a:prstGeom>
        <a:noFill/>
        <a:ln w="100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9EE1-C04D-4BC7-92DA-3773C0E934A8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2EFF-A7A5-43A7-B039-D00DF40CF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24EC-EC36-44BC-A0E6-20596DB2D46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039B-AFF2-41C4-8513-3172F4139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77-94A4-4E35-8E37-D07E06BD2C2D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004A-391E-434A-80B4-5758973CAA94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98CF-5AD3-4B60-9511-BCC6F2BAB36C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D6E-5635-457C-ACDC-BB35A4C0B57B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095F-8C89-4875-886A-7EC7D39A10E5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8998-78A8-4CDC-B2D0-7D9C6DA1C46E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DADF-9AAE-4900-A735-B3FB8A5DDACF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E385-0172-41E4-BDAE-6A079EAF8C6B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278F-FFAB-4DD4-8A74-2069A1D402D7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722B-8852-4986-AD9E-C3952A6DAA14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6506-A0EC-4EA0-AD3B-5DD044137DB9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DB29AC-8D43-4A63-83C2-7BEC43F92D5A}" type="datetime1">
              <a:rPr lang="en-US" smtClean="0"/>
              <a:pPr/>
              <a:t>8/19/2016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CONCEPT OF TAXABILITY OF SERVICE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8600" y="1676400"/>
            <a:ext cx="24384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Employee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Money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Actionable claim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Goods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Immovable property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Court Fee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1143000"/>
            <a:ext cx="4572000" cy="3460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5" tIns="41025" rIns="41025" bIns="41025" anchor="ctr"/>
          <a:lstStyle/>
          <a:p>
            <a:pPr algn="ctr" defTabSz="9140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SERVICE FOR A CONSIDERATION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6451" y="1295400"/>
            <a:ext cx="492443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10 </a:t>
            </a:r>
            <a:r>
              <a:rPr lang="en-US" sz="2000" b="1" dirty="0">
                <a:latin typeface="Times New Roman" pitchFamily="18" charset="0"/>
              </a:rPr>
              <a:t>DECLARED SERVICES</a:t>
            </a:r>
          </a:p>
        </p:txBody>
      </p:sp>
      <p:sp>
        <p:nvSpPr>
          <p:cNvPr id="10" name="Flowchart: Merge 9"/>
          <p:cNvSpPr/>
          <p:nvPr/>
        </p:nvSpPr>
        <p:spPr>
          <a:xfrm>
            <a:off x="3429000" y="2514600"/>
            <a:ext cx="2262188" cy="874713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41029" rIns="41029" bIns="41029"/>
          <a:lstStyle/>
          <a:p>
            <a:pPr algn="ctr" eaLnBrk="1" hangingPunct="1">
              <a:defRPr/>
            </a:pP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057400" y="3124200"/>
          <a:ext cx="5193159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743200" y="2057400"/>
            <a:ext cx="3548063" cy="5032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5" tIns="41025" rIns="41025" bIns="41025" anchor="ctr"/>
          <a:lstStyle/>
          <a:p>
            <a:pPr algn="ctr" defTabSz="9140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 - MAGIC TEST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959894" y="1764506"/>
            <a:ext cx="484188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568700" y="1765300"/>
            <a:ext cx="484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54500" y="1765300"/>
            <a:ext cx="484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864100" y="1765300"/>
            <a:ext cx="484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626100" y="1765300"/>
            <a:ext cx="484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GOODS AND SERVICES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Goods 				What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Services 				Why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Tax 					When ?</a:t>
            </a:r>
            <a:endParaRPr lang="en-US" dirty="0"/>
          </a:p>
        </p:txBody>
      </p:sp>
      <p:pic>
        <p:nvPicPr>
          <p:cNvPr id="6" name="Picture 5" descr="http://www.pcs18.com/images/menu/servi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135255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pngall.com/wp-content/uploads/2016/07/Retail-Free-PNG-Imag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828800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2.bp.blogspot.com/-JKMEkV0DLmg/UDG6zcZ5lFI/AAAAAAAABQQ/q3EQZhEHqkM/s1600/TaxBurde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343400"/>
            <a:ext cx="1190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dirty="0" smtClean="0">
                <a:latin typeface="Monotype Corsiva" pitchFamily="66" charset="0"/>
              </a:rPr>
              <a:t>A common tax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dirty="0" smtClean="0">
                <a:latin typeface="Monotype Corsiva" pitchFamily="66" charset="0"/>
              </a:rPr>
              <a:t>on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r>
              <a:rPr lang="en-US" dirty="0" smtClean="0">
                <a:latin typeface="Monotype Corsiva" pitchFamily="66" charset="0"/>
              </a:rPr>
              <a:t>Goods	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				</a:t>
            </a:r>
            <a:r>
              <a:rPr lang="en-US" dirty="0" smtClean="0">
                <a:latin typeface="Monotype Corsiva" pitchFamily="66" charset="0"/>
              </a:rPr>
              <a:t>      Services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WHAT IS GST 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40571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14600"/>
            <a:ext cx="2402835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15" descr="http://www.icsi.edu/ICSINew/images/boxes/gst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960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GOODS AND SERVICES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G        ONE NATION </a:t>
            </a:r>
            <a:r>
              <a:rPr lang="en-US" dirty="0" smtClean="0">
                <a:solidFill>
                  <a:srgbClr val="00B050"/>
                </a:solidFill>
              </a:rPr>
              <a:t>ONE MARKET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ONE TAX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S       MIGRATION FROM ORIGIN BASED TAX TO 	CONSUMPTION (DESTINATION) BASED TAX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T    	TRANSACTION BASED TAX (SHIFT FROM 	ACTIVITY BASED TAX)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http://www.pngall.com/wp-content/uploads/2016/07/Retail-Free-PNG-Imag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53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pcs18.com/images/menu/servic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990600" cy="56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2.bp.blogspot.com/-JKMEkV0DLmg/UDG6zcZ5lFI/AAAAAAAABQQ/q3EQZhEHqkM/s1600/TaxBurden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53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WHAT IS GST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>
            <a:normAutofit lnSpcReduction="10000"/>
          </a:bodyPr>
          <a:lstStyle/>
          <a:p>
            <a:pPr marL="1831975" indent="-3175">
              <a:buNone/>
            </a:pPr>
            <a:r>
              <a:rPr lang="en-US" sz="2200" dirty="0" smtClean="0"/>
              <a:t>‘G’ – Goods</a:t>
            </a:r>
          </a:p>
          <a:p>
            <a:pPr marL="1831975" indent="-3175">
              <a:buNone/>
            </a:pPr>
            <a:r>
              <a:rPr lang="en-US" sz="2200" dirty="0" smtClean="0"/>
              <a:t>‘S’ – Services</a:t>
            </a:r>
          </a:p>
          <a:p>
            <a:pPr marL="1831975" indent="-3175" algn="just">
              <a:buNone/>
            </a:pPr>
            <a:r>
              <a:rPr lang="en-US" sz="2200" dirty="0" smtClean="0"/>
              <a:t>‘T’ – Tax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en-US" sz="2200" dirty="0" smtClean="0"/>
              <a:t>Goods and Service Tax (GST) is a comprehensive tax.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en-US" sz="2200" dirty="0" smtClean="0"/>
              <a:t>GST will be a </a:t>
            </a:r>
            <a:r>
              <a:rPr lang="en-US" sz="2200" dirty="0" smtClean="0">
                <a:solidFill>
                  <a:srgbClr val="FF0000"/>
                </a:solidFill>
              </a:rPr>
              <a:t>national level </a:t>
            </a:r>
            <a:r>
              <a:rPr lang="en-US" sz="2200" dirty="0" smtClean="0"/>
              <a:t>value added tax applicable on goods and services.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en-US" sz="2200" dirty="0" smtClean="0"/>
              <a:t>GST is an indirect tax in lieu of tax on goods (excise) , tax on service (service tax) and VAT / CST.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en-US" sz="2200" dirty="0" smtClean="0"/>
              <a:t>GST is just like State level VAT which is levied as tax on sale of goods.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en-US" sz="2200" dirty="0" smtClean="0"/>
              <a:t>GST is a tax on goods and services with </a:t>
            </a:r>
            <a:r>
              <a:rPr lang="en-US" sz="2200" b="1" dirty="0" smtClean="0">
                <a:solidFill>
                  <a:srgbClr val="7030A0"/>
                </a:solidFill>
              </a:rPr>
              <a:t>value addition </a:t>
            </a:r>
            <a:r>
              <a:rPr lang="en-US" sz="2200" dirty="0" smtClean="0"/>
              <a:t>at each </a:t>
            </a:r>
            <a:r>
              <a:rPr lang="en-US" sz="2200" b="1" dirty="0" smtClean="0">
                <a:solidFill>
                  <a:srgbClr val="7030A0"/>
                </a:solidFill>
              </a:rPr>
              <a:t>stage </a:t>
            </a:r>
            <a:r>
              <a:rPr lang="en-US" sz="2200" dirty="0" smtClean="0"/>
              <a:t>having comprehensive and </a:t>
            </a:r>
            <a:r>
              <a:rPr lang="en-US" sz="2200" b="1" dirty="0" smtClean="0">
                <a:solidFill>
                  <a:srgbClr val="7030A0"/>
                </a:solidFill>
              </a:rPr>
              <a:t>continuous chain </a:t>
            </a:r>
            <a:r>
              <a:rPr lang="en-US" sz="2200" dirty="0" smtClean="0"/>
              <a:t>of set-of benefits from the </a:t>
            </a:r>
            <a:r>
              <a:rPr lang="en-US" sz="2200" b="1" dirty="0" smtClean="0">
                <a:solidFill>
                  <a:srgbClr val="7030A0"/>
                </a:solidFill>
              </a:rPr>
              <a:t>origin </a:t>
            </a:r>
            <a:r>
              <a:rPr lang="en-US" sz="2200" dirty="0" smtClean="0"/>
              <a:t>(producer’s/ service provider’s) point up to the </a:t>
            </a:r>
            <a:r>
              <a:rPr lang="en-US" sz="2200" b="1" dirty="0" smtClean="0">
                <a:solidFill>
                  <a:srgbClr val="7030A0"/>
                </a:solidFill>
              </a:rPr>
              <a:t>destination</a:t>
            </a:r>
            <a:r>
              <a:rPr lang="en-US" sz="2200" dirty="0" smtClean="0"/>
              <a:t> (retailer’s level )where only the final consumer should bear the tax.”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s://encrypted-tbn0.gstatic.com/images?q=tbn:ANd9GcQ0WBKAMAyt6r-_pT0ch7_dM05J9J5dbezB3edybcvv_Zn_s_T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9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WHY DOES INDIA NEED GST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To have ease of doing business </a:t>
            </a:r>
          </a:p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Making exports competitive </a:t>
            </a:r>
          </a:p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Protection from cheaper imports </a:t>
            </a:r>
          </a:p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No free Inter- state trade &amp; commerce</a:t>
            </a:r>
          </a:p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Suffers from discriminatory taxes ,  undue preferences , trade and non - trade barriers , entry tax , </a:t>
            </a:r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octroi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and check posts . </a:t>
            </a:r>
          </a:p>
          <a:p>
            <a:pPr algn="just" eaLnBrk="1" hangingPunct="1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A complex tax structure with multiple rates of taxes and multiple taxes across the supply chain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As a developing country, India needs a transparent  &amp; progressive tax policy / tax structure 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  <a:defRPr/>
            </a:pPr>
            <a:endParaRPr lang="en-US" sz="7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" dirty="0" smtClean="0">
                <a:solidFill>
                  <a:schemeClr val="tx2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  <a:tabLst>
                <a:tab pos="5319713" algn="l"/>
              </a:tabLst>
              <a:defRPr/>
            </a:pPr>
            <a:r>
              <a:rPr lang="en-US" sz="200" dirty="0" smtClean="0">
                <a:solidFill>
                  <a:schemeClr val="tx2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8000" dirty="0" smtClean="0">
                <a:solidFill>
                  <a:schemeClr val="tx2"/>
                </a:solidFill>
                <a:latin typeface="Arial" charset="0"/>
              </a:rPr>
              <a:t>     </a:t>
            </a:r>
            <a:endParaRPr lang="en-US" sz="8000" i="1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8000" dirty="0" smtClean="0">
                <a:solidFill>
                  <a:schemeClr val="tx2"/>
                </a:solidFill>
              </a:rPr>
              <a:t>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4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sz="2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sz="1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1722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s://encrypted-tbn0.gstatic.com/images?q=tbn:ANd9GcQ0WBKAMAyt6r-_pT0ch7_dM05J9J5dbezB3edybcvv_Zn_s_T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9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WHY DOES INDIA NEED GST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Fewer and lower taxes  to yield more revenue rather than having stiff taxes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Broadening of tax base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GST will operate on a negative list i.e. all goods and services will be subject to GST unless specifically exempted  (to have few exemptions)</a:t>
            </a:r>
            <a:endParaRPr lang="en-US" sz="1600" dirty="0" smtClean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GST encourages an unbiased tax structure that is neutral to business processes, business models, organization structure, product substitutes and geographical locations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transaction cost in the hands of the tax payers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Increased tax collections due to wider tax base , better compliance and reduced tax evasion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Improvement in international cost competitiveness of indigenous goods and services.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Enhancement in efficiency in manufacture and distribution due to economies of scale</a:t>
            </a:r>
          </a:p>
          <a:p>
            <a:pPr algn="just">
              <a:lnSpc>
                <a:spcPct val="170000"/>
              </a:lnSpc>
              <a:buNone/>
              <a:defRPr/>
            </a:pPr>
            <a:r>
              <a:rPr lang="en-US" sz="1400" dirty="0" smtClean="0">
                <a:latin typeface="Bookman Old Style" pitchFamily="18" charset="0"/>
              </a:rPr>
              <a:t>						</a:t>
            </a:r>
            <a:r>
              <a:rPr lang="en-US" sz="1400" b="1" dirty="0" smtClean="0">
                <a:latin typeface="Bookman Old Style" pitchFamily="18" charset="0"/>
              </a:rPr>
              <a:t> contd. . . </a:t>
            </a:r>
            <a:endParaRPr lang="en-US" sz="1400" dirty="0" smtClean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None/>
              <a:defRPr/>
            </a:pPr>
            <a:r>
              <a:rPr lang="en-US" sz="1400" b="1" dirty="0" smtClean="0">
                <a:latin typeface="Bookman Old Style" pitchFamily="18" charset="0"/>
              </a:rPr>
              <a:t>                                                                                                       </a:t>
            </a:r>
          </a:p>
          <a:p>
            <a:endParaRPr lang="en-US" sz="7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s://encrypted-tbn0.gstatic.com/images?q=tbn:ANd9GcQ0WBKAMAyt6r-_pT0ch7_dM05J9J5dbezB3edybcvv_Zn_s_T-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6096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WHY DOES INDIA NEED GST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Cascading Effect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Multiple taxes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No inter-tax set off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Even no set-off in some taxes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Tax on Tax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Increased cost of products / services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Higher compliance costs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In GST, many taxes will get subsumed and tax cascading will be eliminated on credit of inward / input taxes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s://encrypted-tbn0.gstatic.com/images?q=tbn:ANd9GcQ0WBKAMAyt6r-_pT0ch7_dM05J9J5dbezB3edybcvv_Zn_s_T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9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WHY DOES INDIA NEED GST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10600" cy="48307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Cascading Effect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  <a:p>
            <a:pPr lvl="1" algn="just"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Central Sales Tax (CST) on inter-state sales, collected by the origin state for which no credit is allowed by any level of Government – will be phased out now</a:t>
            </a:r>
          </a:p>
          <a:p>
            <a:pPr lvl="1" algn="just"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US" sz="1800" dirty="0" smtClean="0">
              <a:latin typeface="Bookman Old Style" pitchFamily="18" charset="0"/>
            </a:endParaRPr>
          </a:p>
          <a:p>
            <a:pPr lvl="1" algn="just"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Real estate transactions kept outside the scope of both VAT and CENVAT</a:t>
            </a:r>
          </a:p>
          <a:p>
            <a:pPr lvl="1" algn="just" eaLnBrk="1" hangingPunct="1">
              <a:lnSpc>
                <a:spcPct val="110000"/>
              </a:lnSpc>
              <a:buClr>
                <a:schemeClr val="bg1"/>
              </a:buClr>
              <a:buNone/>
              <a:defRPr/>
            </a:pPr>
            <a:endParaRPr lang="en-US" sz="1800" dirty="0" smtClean="0">
              <a:latin typeface="Bookman Old Style" pitchFamily="18" charset="0"/>
            </a:endParaRPr>
          </a:p>
          <a:p>
            <a:pPr lvl="1" algn="just"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Exempt sectors are not allowed to claim any credit for the CENVAT or the service tax paid on their inputs</a:t>
            </a:r>
          </a:p>
          <a:p>
            <a:pPr eaLnBrk="1" hangingPunct="1">
              <a:lnSpc>
                <a:spcPct val="80000"/>
              </a:lnSpc>
              <a:buSzTx/>
              <a:buNone/>
              <a:defRPr/>
            </a:pPr>
            <a:endParaRPr lang="en-US" sz="16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s://encrypted-tbn0.gstatic.com/images?q=tbn:ANd9GcQ0WBKAMAyt6r-_pT0ch7_dM05J9J5dbezB3edybcvv_Zn_s_T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9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Objectives of GST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Elimination of tax cascading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Improve cost competitiveness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Common market , Common tax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Streamlining indirect tax regime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Operational and functional efficiencies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1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85800"/>
            <a:ext cx="9143999" cy="7543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5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Arial" pitchFamily="34" charset="0"/>
              </a:rPr>
              <a:t>P</a:t>
            </a:r>
            <a:r>
              <a:rPr lang="en-US" sz="39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SESSION -I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900" b="1" i="1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rgbClr val="00B0F0"/>
                </a:solidFill>
                <a:latin typeface="Bookman Old Style" pitchFamily="18" charset="0"/>
                <a:cs typeface="Arial" pitchFamily="34" charset="0"/>
              </a:rPr>
              <a:t>Panel Discussion : Start up India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900" b="1" i="1" dirty="0" smtClean="0">
              <a:solidFill>
                <a:srgbClr val="00B0F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Professional Opportunities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for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Practicing Company Secretaries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in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i="1" dirty="0" smtClean="0">
                <a:solidFill>
                  <a:srgbClr val="800000"/>
                </a:solidFill>
                <a:latin typeface="Bookman Old Style" pitchFamily="18" charset="0"/>
                <a:cs typeface="Arial" pitchFamily="34" charset="0"/>
              </a:rPr>
              <a:t>Goods and Services Tax</a:t>
            </a:r>
            <a:r>
              <a:rPr lang="en-US" b="1" i="1" dirty="0" smtClean="0">
                <a:solidFill>
                  <a:srgbClr val="800000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				 		</a:t>
            </a:r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                                 Dr. Sanjiv Agarwal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12-13th August, 2016                      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					                                                  FCA, FCS,ACIS ( UK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@ Kasauli (HP)</a:t>
            </a:r>
            <a:fld id="{6386535A-7054-4A72-B0BE-F36AAF603A5B}" type="slidenum">
              <a:rPr lang="en-US" sz="1700" b="1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fld id="{A4D87C2D-B231-4D98-BD3E-8336B8B97264}" type="slidenum">
              <a:rPr lang="en-US" sz="1700" b="1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	                                                                                                                         Jaipur / New Delhi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								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				</a:t>
            </a:r>
            <a:r>
              <a:rPr lang="en-US" sz="1700" b="1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©</a:t>
            </a: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Dr. Sanjiv Agarwal  			</a:t>
            </a: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		   	     </a:t>
            </a:r>
            <a:r>
              <a:rPr lang="en-US" sz="1700" dirty="0" smtClean="0">
                <a:latin typeface="Bookman Old Style" pitchFamily="18" charset="0"/>
                <a:cs typeface="Arial" pitchFamily="34" charset="0"/>
              </a:rPr>
              <a:t> 		</a:t>
            </a:r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			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0"/>
            <a:ext cx="914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95800"/>
            <a:ext cx="1752600" cy="1102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Objectives of GST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81100"/>
            <a:ext cx="8153401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Objectives of GST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Common market - common tax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Borderless market – no inter-state barriers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Uniformity of tax rates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Fully automated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Easy compliances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No tax cascading across chain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Seamless input credit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Transparency to eliminate corruption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Improved competitiveness –</a:t>
            </a:r>
          </a:p>
          <a:p>
            <a:pPr lvl="1" algn="just">
              <a:buNone/>
            </a:pPr>
            <a:r>
              <a:rPr lang="en-US" dirty="0" smtClean="0"/>
              <a:t>ease of doing business</a:t>
            </a:r>
          </a:p>
          <a:p>
            <a:pPr lvl="1" algn="just">
              <a:buNone/>
            </a:pPr>
            <a:r>
              <a:rPr lang="en-US" dirty="0" smtClean="0"/>
              <a:t>reduced transaction costs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ILLUSTRATION OF GST 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8177117" cy="3962400"/>
          </a:xfr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 descr="http://www.icsi.edu/ICSINew/images/boxes/gs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sz="1800" dirty="0" smtClean="0">
              <a:latin typeface="Bookman Old Style" pitchFamily="18" charset="0"/>
            </a:endParaRPr>
          </a:p>
          <a:p>
            <a:pPr lvl="0"/>
            <a:endParaRPr lang="en-US" sz="1800" dirty="0" smtClean="0">
              <a:latin typeface="Bookman Old Style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Enables introduction of GST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GST defined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Goods / Service defined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Integrated GST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Import of goods / services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Alcohol for human consumption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Petroleum products and tobacco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Role of GST Council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Compensation to States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b="1" dirty="0" smtClean="0">
                <a:latin typeface="Bookman Old Style" pitchFamily="18" charset="0"/>
              </a:rPr>
              <a:t>THE CONSTITUTIONAL AMENDMENT BILL, 2014</a:t>
            </a:r>
            <a:br>
              <a:rPr lang="en-US" sz="2000" b="1" dirty="0" smtClean="0">
                <a:latin typeface="Bookman Old Style" pitchFamily="18" charset="0"/>
              </a:rPr>
            </a:br>
            <a:r>
              <a:rPr lang="en-US" sz="2000" b="1" dirty="0" smtClean="0">
                <a:latin typeface="Bookman Old Style" pitchFamily="18" charset="0"/>
              </a:rPr>
              <a:t>	</a:t>
            </a:r>
            <a:endParaRPr lang="en-US" sz="2000" b="1" dirty="0"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THE CONSTITUTIONAL AMENDMENT BILL, 2014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800000"/>
                </a:solidFill>
                <a:latin typeface="Bookman Old Style" pitchFamily="18" charset="0"/>
              </a:rPr>
              <a:t>NEW DEFINITIONS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“Goods and services tax” means any tax on </a:t>
            </a:r>
            <a:r>
              <a:rPr lang="en-US" sz="1800" b="1" dirty="0" smtClean="0">
                <a:latin typeface="Bookman Old Style" pitchFamily="18" charset="0"/>
              </a:rPr>
              <a:t>supply</a:t>
            </a:r>
            <a:r>
              <a:rPr lang="en-US" sz="1800" dirty="0" smtClean="0">
                <a:latin typeface="Bookman Old Style" pitchFamily="18" charset="0"/>
              </a:rPr>
              <a:t> of goods, or services or both except taxes on the supply of the alcoholic liquor for human consumption. [Proposed Article 366(12A)]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To be extended to crude, diesel, petrol, natural gas and ATF from a date to be notified on recommendation of the GST Council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 </a:t>
            </a:r>
            <a:r>
              <a:rPr lang="en-US" sz="1800" b="1" dirty="0" smtClean="0">
                <a:latin typeface="Bookman Old Style" pitchFamily="18" charset="0"/>
              </a:rPr>
              <a:t>“Goods” </a:t>
            </a:r>
            <a:r>
              <a:rPr lang="en-US" sz="1800" dirty="0" smtClean="0">
                <a:latin typeface="Bookman Old Style" pitchFamily="18" charset="0"/>
              </a:rPr>
              <a:t>includes all materials, commodities, and articles. [Existing Article 366(12)]….inclusive definition 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    (Concept of ‘excisable goods’ to go )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“Services” </a:t>
            </a:r>
            <a:r>
              <a:rPr lang="en-US" sz="1800" dirty="0" smtClean="0">
                <a:latin typeface="Bookman Old Style" pitchFamily="18" charset="0"/>
              </a:rPr>
              <a:t>means anything other than goods. [Proposed Article 366(26A)]…depends upon definition of goods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Supply</a:t>
            </a:r>
            <a:r>
              <a:rPr lang="en-US" sz="1800" dirty="0" smtClean="0">
                <a:latin typeface="Bookman Old Style" pitchFamily="18" charset="0"/>
              </a:rPr>
              <a:t> defined in Section 3 of Model GST Law</a:t>
            </a:r>
            <a:endParaRPr lang="en-US" sz="1800" dirty="0"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THE CONSTITUTIONAL AMENDMENT BILL, 2014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Goods and Services Tax Council (GSTC)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 proposed Article 279A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To be constituted by the President within 60 days from the coming into force of the Constitutional Amendments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Consists of Union FM and Union MOS (Rev)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Consists of all State Ministers of Finance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Quorum is 50% of total members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Decisions by majority of 75% of weighted votes of members present and voting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1/3rd weighted votes for Centre and 2/3rd for all States together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102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https://encrypted-tbn0.gstatic.com/images?q=tbn:ANd9GcRGxhnIT_g5SuAZoU8aA0okzXsUhjSr2aibfQY0RlcQ4shgiv6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6185" y="2743200"/>
            <a:ext cx="148781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Bookman Old Style" pitchFamily="18" charset="0"/>
              </a:rPr>
              <a:t>THE CONSTITUTIONAL AMENDMENT BILL, 2014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Goods and Services Tax Council (GSTC)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Council to make recommendations on</a:t>
            </a:r>
          </a:p>
          <a:p>
            <a:pPr marL="547688" lvl="1" indent="1460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Taxes, etc. to be subsumed in GST</a:t>
            </a:r>
          </a:p>
          <a:p>
            <a:pPr marL="547688" lvl="1" indent="26988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Exemptions &amp; thresholds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GST rates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Band of GST rates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Model GST Law &amp; procedures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Date from which GST would be levied on petroleum products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Changes in entries in List – I &amp; II</a:t>
            </a:r>
          </a:p>
          <a:p>
            <a:pPr marL="547688" lvl="1" indent="-317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Compensation for loss of revenue to States for five years</a:t>
            </a:r>
          </a:p>
          <a:p>
            <a:pPr marL="174625" lvl="1" indent="-2349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Council to determine the procedure in performance of its functions</a:t>
            </a:r>
          </a:p>
          <a:p>
            <a:pPr marL="338138" lvl="1" indent="-234950" algn="just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Council to decide modalities for dispute resolution arising out of its     recommendations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10" descr="https://encrypted-tbn0.gstatic.com/images?q=tbn:ANd9GcRGxhnIT_g5SuAZoU8aA0okzXsUhjSr2aibfQY0RlcQ4shgiv6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6185" y="2209800"/>
            <a:ext cx="148781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dk1"/>
                </a:solidFill>
                <a:latin typeface="Bookman Old Style" pitchFamily="18" charset="0"/>
                <a:ea typeface="+mn-ea"/>
                <a:cs typeface="+mn-cs"/>
              </a:rPr>
              <a:t>Further Amendments in Constitution (122nd Amendment) Bill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Compensation to states for revenue ('may' replaced by 'shall') loss for 5 years on account of introduction of GST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1 percent additional inter-state tax withdrawn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Dispute resolution forum to adjudicate disputes between </a:t>
            </a:r>
          </a:p>
          <a:p>
            <a:pPr lvl="1" algn="just">
              <a:buNone/>
            </a:pPr>
            <a:r>
              <a:rPr lang="en-US" dirty="0" smtClean="0"/>
              <a:t>Centre and states</a:t>
            </a:r>
          </a:p>
          <a:p>
            <a:pPr lvl="1" algn="just">
              <a:buNone/>
            </a:pPr>
            <a:r>
              <a:rPr lang="en-US" dirty="0" smtClean="0"/>
              <a:t>Two or more states </a:t>
            </a:r>
          </a:p>
          <a:p>
            <a:pPr lvl="1" algn="just">
              <a:buNone/>
            </a:pPr>
            <a:r>
              <a:rPr lang="en-US" dirty="0" smtClean="0"/>
              <a:t>Centre + states and other states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Taxes collected by Union shall be distributed between Union and States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143999" cy="7543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C3300"/>
                </a:solidFill>
              </a:rPr>
              <a:t>This presentation covers :</a:t>
            </a:r>
          </a:p>
          <a:p>
            <a:pPr>
              <a:buNone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Overview of Economy / Tax structure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Goods and Services Tax – at a glance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Challenges in Implementation of GST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GST-Way forward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Professional opportunities in GST  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8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14800" y="6248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3200400" y="1447800"/>
            <a:ext cx="1905000" cy="2133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GST</a:t>
            </a:r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1447800"/>
            <a:ext cx="12954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 on Goods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2600" y="1371600"/>
            <a:ext cx="16764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 on Services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4495800"/>
            <a:ext cx="16002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GST (CGST)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4572000"/>
            <a:ext cx="15240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 State GST (IGST)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15000" y="4572000"/>
            <a:ext cx="14478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GST (SGST)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2" idx="3"/>
            <a:endCxn id="9" idx="0"/>
          </p:cNvCxnSpPr>
          <p:nvPr/>
        </p:nvCxnSpPr>
        <p:spPr>
          <a:xfrm rot="5400000">
            <a:off x="2212112" y="3228531"/>
            <a:ext cx="1226858" cy="1307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4"/>
            <a:endCxn id="10" idx="0"/>
          </p:cNvCxnSpPr>
          <p:nvPr/>
        </p:nvCxnSpPr>
        <p:spPr>
          <a:xfrm rot="16200000" flipH="1">
            <a:off x="3676650" y="4057650"/>
            <a:ext cx="990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5"/>
            <a:endCxn id="11" idx="0"/>
          </p:cNvCxnSpPr>
          <p:nvPr/>
        </p:nvCxnSpPr>
        <p:spPr>
          <a:xfrm rot="16200000" flipH="1">
            <a:off x="4981130" y="3114230"/>
            <a:ext cx="1303058" cy="1612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THE GENESIS OF GST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20574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105400" y="1981200"/>
            <a:ext cx="457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" name="Picture 29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INDIRECT TAXES PROPOSED TO BE SUBSUMED IN GST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743200" y="3886200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19200" y="5867400"/>
          <a:ext cx="655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</a:tblGrid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 body taxes not being subsumed (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EntertainmentTax</a:t>
                      </a:r>
                      <a:r>
                        <a:rPr lang="en-US" dirty="0" smtClean="0"/>
                        <a:t> 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TAXES WHICH MAY NOT BE SUBSUMED IN GST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447799"/>
          <a:ext cx="84582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648200"/>
              </a:tblGrid>
              <a:tr h="426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Central Taxes/Levies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ZapfEllip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State Taxes/Levies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ZapfEllip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4889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8455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Book Antiqua"/>
                        </a:rPr>
                        <a:t>Basic Customs Duty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Taxes on Liquors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1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Excise Duty on Tobacco products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Toll Tax/ Road Tax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Export Duty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Environment Tax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1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Specific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Central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Cesses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eg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Oil Cess)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Property Tax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Taxes on petroleum products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Tax on Consumption or Sale of Electricity - Not certain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Stamp Duties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Stamp Duty - Not certain</a:t>
                      </a:r>
                      <a:endParaRPr lang="en-US" sz="1600" dirty="0">
                        <a:latin typeface="ZapfEllip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ZapfEllipt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Purchase tax on food grains </a:t>
                      </a:r>
                    </a:p>
                  </a:txBody>
                  <a:tcPr marL="68580" marR="68580" marT="0" marB="0"/>
                </a:tc>
              </a:tr>
              <a:tr h="489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ZapfEllipt B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ZapfEllipt BT"/>
                        </a:rPr>
                        <a:t>Taxes on motor spirit &amp; high speed diesel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 descr="Markets Serv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714"/>
            <a:ext cx="1556074" cy="114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13344427"/>
              </p:ext>
            </p:extLst>
          </p:nvPr>
        </p:nvGraphicFramePr>
        <p:xfrm>
          <a:off x="533400" y="1905001"/>
          <a:ext cx="80772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NEW CONCEPTS IN GST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Proposed Indirect Tax Structure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CENTRAL GST (CGST)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CGST on both , goods and services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To be levied , controlled and administered by Union 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Levied by the Centre through  a separate statute on all transactions of goods and services made for a consideration.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Exceptions would be exempted goods and services, goods kept out of GST and transactions below prescribed threshold limits.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CGST would be levied across the value chain.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Rates for CGST would be prescribed appropriately reflecting revenue considerations and acceptability.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Bookman Old Style" pitchFamily="18" charset="0"/>
              </a:rPr>
              <a:t>Two Governments will combine their various levies into single GST.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Bookman Old Style" pitchFamily="18" charset="0"/>
              </a:rPr>
              <a:t>Proceeds to be shared between Centre and States 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20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STATE GST (SGST)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44976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Bookman Old Style" pitchFamily="18" charset="0"/>
              </a:rPr>
              <a:t>Levied by the States through a statute on all transactions of goods and services made for a consideration.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Bookman Old Style" pitchFamily="18" charset="0"/>
              </a:rPr>
              <a:t>State GST would be paid to the accounts of the respective State.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Bookman Old Style" pitchFamily="18" charset="0"/>
              </a:rPr>
              <a:t>Exceptions would be exempted goods and services, goods kept out of GST and transactions below prescribed threshold limits.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Bookman Old Style" pitchFamily="18" charset="0"/>
              </a:rPr>
              <a:t>Basic features of law such as chargeability, taxable event, measure, valuation, classification would be uniform across these Statutes / States as far as practicable.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INTEGRATED GST ( IGST 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  <a:buNone/>
              <a:defRPr/>
            </a:pPr>
            <a:endParaRPr lang="en-US" sz="18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On inter-state supply of goods and services 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 Includes Cross border transactions (only imports)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Centre would levy and collect IGST in lieu of </a:t>
            </a:r>
            <a:r>
              <a:rPr lang="en-US" sz="1800" i="1" dirty="0" smtClean="0">
                <a:latin typeface="Bookman Old Style" pitchFamily="18" charset="0"/>
              </a:rPr>
              <a:t>CGST </a:t>
            </a:r>
            <a:r>
              <a:rPr lang="en-US" sz="1800" dirty="0" smtClean="0">
                <a:latin typeface="Bookman Old Style" pitchFamily="18" charset="0"/>
              </a:rPr>
              <a:t>and</a:t>
            </a:r>
            <a:r>
              <a:rPr lang="en-US" sz="1800" i="1" dirty="0" smtClean="0">
                <a:latin typeface="Bookman Old Style" pitchFamily="18" charset="0"/>
              </a:rPr>
              <a:t> SGST.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To be shared between Centre / States 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Single IGST rate </a:t>
            </a:r>
            <a:endParaRPr lang="en-US" sz="1800" i="1" dirty="0" smtClean="0">
              <a:latin typeface="Bookman Old Style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IGST would be levied on all inter-State transactions of taxable goods and services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with appropriate provision for consignment or stock transfer of goods and services</a:t>
            </a:r>
            <a:r>
              <a:rPr lang="en-US" sz="1800" dirty="0" smtClean="0">
                <a:latin typeface="Bookman Old Style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Inter-State dealer will pay IGST after adjusting available, input IGST, CGST and SGST on purchases.</a:t>
            </a:r>
          </a:p>
          <a:p>
            <a:pPr eaLnBrk="1" hangingPunct="1">
              <a:buNone/>
              <a:defRPr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624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IGST – ILLUSTRATION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8006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Maharashtra seller selling to Rajasthan buyer for Rs.1,00,000/-.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IGST payable assuming an 8% rate is Rs.8,000/-.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Rs.8,000/- can be paid by adjusting</a:t>
            </a:r>
          </a:p>
          <a:p>
            <a:pPr lvl="1"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Inter-State purchases (IGST) Rs.3,000/-</a:t>
            </a:r>
          </a:p>
          <a:p>
            <a:pPr lvl="1"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Local purchases (CGST) Rs.1,500/-</a:t>
            </a:r>
          </a:p>
          <a:p>
            <a:pPr lvl="1"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Local purchases (SGST) Rs.1,500/-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Since dealer has used SGST of Maharashtra to the extent of Rs.1,500/-, Centre has to transfer Rs.1,500/- to Maharashtra Government.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IGST of Rs.8,000/- is availed as credit by Rajasthan buyer.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Rajasthan dealer sells the goods at Rs.2,00,000/- attracting CGST of say Rs.16,000/- and SGST of Rs.16,000/-.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900" dirty="0" smtClean="0">
                <a:latin typeface="Bookman Old Style" pitchFamily="18" charset="0"/>
              </a:rPr>
              <a:t>If IGST of Rs.8,000/- is used to pay the SGST then Rajasthan Government has to transfer Rs.8,000/- to the Centre.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en-US" sz="1900" dirty="0" smtClean="0">
              <a:latin typeface="Bookman Old Style" pitchFamily="18" charset="0"/>
            </a:endParaRPr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GST applicable on ‘supply’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GST payable as per time of supply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Determining Place of Supply could be the key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Valuation in GST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Input tax credit in GST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Inter-State supply of goods for consideration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not</a:t>
            </a: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 to attract additional tax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There would be 33 GST laws in India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Bookman Old Style" pitchFamily="18" charset="0"/>
              </a:rPr>
              <a:t>Rate of GST is not yet specified in the draft GST law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DRAFT LAW – THINGS YOU MUST KNOW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15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700" b="1" dirty="0" smtClean="0">
                <a:latin typeface="Bookman Old Style" pitchFamily="18" charset="0"/>
              </a:rPr>
              <a:t>CREDIT CHAIN UNDER GST</a:t>
            </a:r>
            <a:endParaRPr lang="en-US" sz="2700" b="1" dirty="0">
              <a:latin typeface="Bookman Old Style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752600"/>
          <a:ext cx="7619999" cy="2910840"/>
        </p:xfrm>
        <a:graphic>
          <a:graphicData uri="http://schemas.openxmlformats.org/drawingml/2006/table">
            <a:tbl>
              <a:tblPr/>
              <a:tblGrid>
                <a:gridCol w="1380392"/>
                <a:gridCol w="2237083"/>
                <a:gridCol w="1942377"/>
                <a:gridCol w="2060147"/>
              </a:tblGrid>
              <a:tr h="1066800">
                <a:tc>
                  <a:txBody>
                    <a:bodyPr/>
                    <a:lstStyle/>
                    <a:p>
                      <a:pPr marL="8890" marR="0" indent="-889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rebuchet MS"/>
                        </a:rPr>
                        <a:t>TO BE OFFSET IN SAME ORDER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rebuchet MS"/>
                        </a:rPr>
                        <a:t>CENTRAL GST CREDIT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rebuchet MS"/>
                        </a:rPr>
                        <a:t>STATE GST CREDIT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rebuchet MS"/>
                        </a:rPr>
                        <a:t>INTEGRATED GST CREDIT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Central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State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Integrated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Integrated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Integrated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Central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87425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_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State GST Liability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066" marR="18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 rot="10800000" flipV="1">
            <a:off x="892638" y="4876233"/>
            <a:ext cx="7843089" cy="954107"/>
          </a:xfrm>
          <a:prstGeom prst="rect">
            <a:avLst/>
          </a:prstGeom>
          <a:solidFill>
            <a:srgbClr val="62CA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  <a:ea typeface="Times New Roman" pitchFamily="18" charset="0"/>
                <a:cs typeface="Trebuchet MS" pitchFamily="34" charset="0"/>
              </a:rPr>
              <a:t>Entities may need to maintain Separate IGST Credit Chain for each State individually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/>
        </p:nvGraphicFramePr>
        <p:xfrm>
          <a:off x="533400" y="9144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GDP COMPOSITION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thenationonlineng.net/wp-content/uploads/2014/04/gdp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2850" y="7620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CENVAT CREDIT MATRIX </a:t>
            </a:r>
            <a:endParaRPr lang="en-US" sz="2400" b="1" dirty="0">
              <a:latin typeface="Bookman Old Style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38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TAX  TYPE 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 (INPUT)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TAX  TYPE 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 (OUTPUT)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WHETHER POSSIBLE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RANKING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NO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N.A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NO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N.A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CGST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IGST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SGST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YES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ookman Old Style"/>
                          <a:ea typeface="Times New Roman"/>
                          <a:cs typeface="Arial"/>
                        </a:rPr>
                        <a:t>3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Complexities in Implementation of GST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0292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Lack of harmony between tax laws / accounting practices / accounting standards.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Not using the correct accounting method.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Incorrectly claiming GST credits on Government charges - such as land / property tax .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For stamp duty which is not subject to GST, a GST credit may be claimed on this portion of the payment.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Not remitting GST on Government grants and incentives which are received inclusive of GST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N" sz="7200" dirty="0" smtClean="0">
                <a:solidFill>
                  <a:schemeClr val="tx1"/>
                </a:solidFill>
                <a:latin typeface="Bookman Old Style" pitchFamily="18" charset="0"/>
              </a:rPr>
              <a:t>Some states may be reluctant to implement GST and </a:t>
            </a: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Co-operation among the states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200" dirty="0" smtClean="0">
                <a:solidFill>
                  <a:schemeClr val="tx1"/>
                </a:solidFill>
                <a:latin typeface="Bookman Old Style" pitchFamily="18" charset="0"/>
              </a:rPr>
              <a:t>To allocate revenue to the respective States</a:t>
            </a:r>
          </a:p>
          <a:p>
            <a:pPr algn="just"/>
            <a:endParaRPr lang="en-US" sz="7800" dirty="0" smtClean="0"/>
          </a:p>
          <a:p>
            <a:pPr algn="just"/>
            <a:endParaRPr lang="en-US" i="1" dirty="0" smtClean="0"/>
          </a:p>
          <a:p>
            <a:pPr algn="just">
              <a:buNone/>
            </a:pPr>
            <a:endParaRPr lang="en-US" sz="4000" dirty="0" smtClean="0"/>
          </a:p>
          <a:p>
            <a:pPr algn="just"/>
            <a:endParaRPr lang="en-US" sz="3800" dirty="0" smtClean="0"/>
          </a:p>
          <a:p>
            <a:pPr algn="just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55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14" descr="http://www.gstcracker.com/uploads/knowledgecenters/100-1-146774470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1752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Complexities in Implementation of GST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Incorrectly claiming GST credits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Claiming a GST credit when the business does not have a valid tax invoice – matching issues 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Issues in deciding destination of service (POP).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Handling rapid increase in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Assessee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 base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Clearance of pending cases of assessment &amp; others under </a:t>
            </a:r>
            <a:r>
              <a:rPr lang="en-US" sz="2400" dirty="0" err="1" smtClean="0">
                <a:solidFill>
                  <a:schemeClr val="tx1"/>
                </a:solidFill>
                <a:latin typeface="Bookman Old Style" pitchFamily="18" charset="0"/>
              </a:rPr>
              <a:t>Cenvat</a:t>
            </a: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/ Sales Tax/VAT /Service Tax/ Excise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Challenges in IT infrastructure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Improvement in Banking System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Perception of trade and industry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www.gstcracker.com/uploads/knowledgecenters/100-1-146774470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1752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WAY FORWARD : WHEN GST WILL COME ???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b="1" dirty="0" smtClean="0">
                <a:latin typeface="Bookman Old Style" pitchFamily="18" charset="0"/>
              </a:rPr>
              <a:t>Passage of Constitution (122nd Amendment) Bill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400" b="1" dirty="0" err="1" smtClean="0">
                <a:latin typeface="Bookman Old Style" pitchFamily="18" charset="0"/>
              </a:rPr>
              <a:t>Rajya</a:t>
            </a:r>
            <a:r>
              <a:rPr lang="en-US" sz="1400" b="1" dirty="0" smtClean="0">
                <a:latin typeface="Bookman Old Style" pitchFamily="18" charset="0"/>
              </a:rPr>
              <a:t> </a:t>
            </a:r>
            <a:r>
              <a:rPr lang="en-US" sz="1400" b="1" dirty="0" err="1" smtClean="0">
                <a:latin typeface="Bookman Old Style" pitchFamily="18" charset="0"/>
              </a:rPr>
              <a:t>Sabha</a:t>
            </a:r>
            <a:r>
              <a:rPr lang="en-US" sz="1400" b="1" dirty="0" smtClean="0">
                <a:latin typeface="Bookman Old Style" pitchFamily="18" charset="0"/>
              </a:rPr>
              <a:t> 	3 August, 2016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1400" b="1" dirty="0" err="1" smtClean="0">
                <a:latin typeface="Bookman Old Style" pitchFamily="18" charset="0"/>
              </a:rPr>
              <a:t>Lok</a:t>
            </a:r>
            <a:r>
              <a:rPr lang="en-US" sz="1400" b="1" dirty="0" smtClean="0">
                <a:latin typeface="Bookman Old Style" pitchFamily="18" charset="0"/>
              </a:rPr>
              <a:t> </a:t>
            </a:r>
            <a:r>
              <a:rPr lang="en-US" sz="1400" b="1" dirty="0" err="1" smtClean="0">
                <a:latin typeface="Bookman Old Style" pitchFamily="18" charset="0"/>
              </a:rPr>
              <a:t>Sabha</a:t>
            </a:r>
            <a:r>
              <a:rPr lang="en-US" sz="1400" b="1" dirty="0" smtClean="0">
                <a:latin typeface="Bookman Old Style" pitchFamily="18" charset="0"/>
              </a:rPr>
              <a:t> 	8 August, 2016	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Ratification  of Bill by </a:t>
            </a:r>
            <a:r>
              <a:rPr lang="en-US" sz="1800" b="1" dirty="0" err="1" smtClean="0">
                <a:latin typeface="Bookman Old Style" pitchFamily="18" charset="0"/>
              </a:rPr>
              <a:t>atleast</a:t>
            </a:r>
            <a:r>
              <a:rPr lang="en-US" sz="1800" b="1" dirty="0" smtClean="0">
                <a:latin typeface="Bookman Old Style" pitchFamily="18" charset="0"/>
              </a:rPr>
              <a:t> 50% states by two - third majority (16 states)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President's assent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Constitution of  GST Council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Decisions on critical issues by GST Council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Draft of Final GST Bills – CGST / IGST / SGST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Bills to be legislated – CGST / IGST by Parliament , SGST- by State Legislatures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GST rules to be drafted / approved / notified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IT software – development / testing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GST awareness / training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 smtClean="0">
                <a:latin typeface="Bookman Old Style" pitchFamily="18" charset="0"/>
              </a:rPr>
              <a:t>Date of implementation of GST in India (common date) </a:t>
            </a:r>
            <a:br>
              <a:rPr lang="en-US" sz="1800" b="1" dirty="0" smtClean="0">
                <a:latin typeface="Bookman Old Style" pitchFamily="18" charset="0"/>
              </a:rPr>
            </a:br>
            <a:endParaRPr lang="en-US" sz="18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24840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1" descr="https://encrypted-tbn0.gstatic.com/images?q=tbn:ANd9GcQ0WBKAMAyt6r-_pT0ch7_dM05J9J5dbezB3edybcvv_Zn_s_T-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9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WAY FORWARD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/>
              <a:t>GST : Immediate Challenges ahead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Ratification by states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Rate of GST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Exemptions / Negative list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Threshold limits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Finalization of GST laws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Composition limit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Dual control by state / centre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24840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http://www.tutorialspoint.com/5g/images/challenge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610" y="457200"/>
            <a:ext cx="156239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PROFESSIONAL OPPORTUNITIES IN GST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67400" y="1600200"/>
            <a:ext cx="1905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Employment with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Corporates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dealing with Indirect taxes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43600" y="3124200"/>
            <a:ext cx="1828800" cy="825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Representation in Tribunals / Courts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3136900"/>
            <a:ext cx="1828800" cy="749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Advisory Services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3800" y="3136900"/>
            <a:ext cx="1600200" cy="78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Professional Opportunities in </a:t>
            </a:r>
            <a:r>
              <a:rPr lang="en-US" sz="1600" b="1" dirty="0" smtClean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GST</a:t>
            </a:r>
            <a:endParaRPr lang="en-US" sz="1600" b="1" dirty="0">
              <a:solidFill>
                <a:srgbClr val="0520EB"/>
              </a:solidFill>
              <a:latin typeface="Times New Roman" pitchFamily="18" charset="0"/>
            </a:endParaRPr>
          </a:p>
          <a:p>
            <a:endParaRPr lang="en-US" sz="1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33500" y="4635500"/>
            <a:ext cx="1790700" cy="774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Retainerships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for Compliances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943600" y="4635500"/>
            <a:ext cx="1866900" cy="774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Knowledge Management &amp; Training </a:t>
            </a:r>
            <a:endParaRPr lang="en-US" sz="1600" dirty="0">
              <a:latin typeface="Times New Roman" pitchFamily="18" charset="0"/>
            </a:endParaRPr>
          </a:p>
          <a:p>
            <a:endParaRPr lang="en-US" sz="1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276600" y="2214563"/>
            <a:ext cx="4572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34000" y="3829050"/>
            <a:ext cx="457200" cy="800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3276600" y="3829050"/>
            <a:ext cx="457200" cy="800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486400" y="2286000"/>
            <a:ext cx="3429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334000" y="3482975"/>
            <a:ext cx="5715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162300" y="3482975"/>
            <a:ext cx="5715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295400" y="1600200"/>
            <a:ext cx="1905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Professional Practice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Areas(planning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compliances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</a:endParaRPr>
          </a:p>
          <a:p>
            <a:endParaRPr lang="en-US" sz="1400" dirty="0">
              <a:latin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733800" y="1600200"/>
            <a:ext cx="1600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Advance Ruling </a:t>
            </a:r>
          </a:p>
          <a:p>
            <a:pPr algn="ctr"/>
            <a:r>
              <a:rPr lang="en-US" sz="1600" dirty="0"/>
              <a:t>Representation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495800" y="2286000"/>
            <a:ext cx="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457700" y="3924300"/>
            <a:ext cx="0" cy="990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657600" y="4648200"/>
            <a:ext cx="1676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GST awareness</a:t>
            </a: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" name="Picture 31" descr="http://visionwiz.net/wp-content/uploads/2011/06/connect-business-professional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7891"/>
            <a:ext cx="1333500" cy="87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For Tax planning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Internal Audit of books of Accounts/</a:t>
            </a: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Compliance / Due diligence Audit</a:t>
            </a:r>
            <a:endParaRPr lang="en-US" sz="2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3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Tracking GST development </a:t>
            </a:r>
          </a:p>
          <a:p>
            <a:pPr algn="just">
              <a:buFont typeface="Arial" pitchFamily="34" charset="0"/>
              <a:buChar char="•"/>
            </a:pPr>
            <a:r>
              <a:rPr lang="en-IN" sz="23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Review of draft legislation and impact analysis </a:t>
            </a:r>
          </a:p>
          <a:p>
            <a:pPr algn="just">
              <a:buFont typeface="Arial" pitchFamily="34" charset="0"/>
              <a:buChar char="•"/>
            </a:pPr>
            <a:r>
              <a:rPr lang="en-IN" sz="23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Industry Consultation for improvement in business process </a:t>
            </a:r>
            <a:endParaRPr lang="en-US" sz="2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Interpretation of  legal provisions and procedures</a:t>
            </a:r>
          </a:p>
          <a:p>
            <a:pPr lvl="0"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Implementation assistance and Post implementation support</a:t>
            </a:r>
          </a:p>
          <a:p>
            <a:pPr lvl="0"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  <a:ea typeface="Cambria Math" panose="02040503050406030204" pitchFamily="18" charset="0"/>
              </a:rPr>
              <a:t>Developing systems and procedures/MIS</a:t>
            </a: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Advisory and consulting services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Certification Works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Procedural Compliances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Record  Keeping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Return verification/filing of returns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Negotiations with Suppliers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Representations before Authorities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Appellate Work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Providing opinions / clarifications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  <a:latin typeface="Bookman Old Style" pitchFamily="18" charset="0"/>
              </a:rPr>
              <a:t>Advance Ruling 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ROLE OF PROFESSIONALS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visionwiz.net/wp-content/uploads/2011/06/connect-business-professional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7891"/>
            <a:ext cx="1333500" cy="87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9143999" cy="7543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533400"/>
            <a:ext cx="9144000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ROLE OF PROFESSIONALS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6477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108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66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ROLE OF PROFESSIONALS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Why CS can explore GST practice</a:t>
            </a:r>
            <a:endParaRPr lang="en-US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Professionally qualified and equipped to be so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Interpretational skills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Use of IT for business processes provides an edge to offer value added services (MCA compliances under Companies Act)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Makes sense as already providing IT support services for MCA - cost effective, value additive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Industrial exposure &amp; experience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New law, new practice area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No competition exists (internally / externally).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GST will emerge as an area of specialization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Will aid secretarial audit / internal audit functions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GST compliances will become a management and governance issue – GST compliance rating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smtClean="0"/>
              <a:t>Add GST to the basket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 descr="http://visionwiz.net/wp-content/uploads/2011/06/connect-business-professional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7891"/>
            <a:ext cx="1333500" cy="87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/>
              <a:t>LIKELY PROFESSIONAL OPPORTUNITIES UNDER GST REGIME 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Tax Return Preparer (TRPs) under Section 2(99) / 34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Authentication for certification with regard to return , refund , registration and payment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Appearance before Appellate authorities under Section 86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Audit under Section 42(4)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Special Audit under Section 50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http://visionwiz.net/wp-content/uploads/2011/06/connect-business-professionals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7891"/>
            <a:ext cx="1333500" cy="87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TAXATION IN INDIA - POWER TO TAX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4572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Taxation governed by Schedule VII of Constitution of India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India has  a three- tier federal structure to levy and collect taxes –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 the Union Government, 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 the State Governments </a:t>
            </a:r>
            <a:r>
              <a:rPr lang="en-US" sz="2400" i="1" dirty="0" smtClean="0">
                <a:latin typeface="Bookman Old Style" pitchFamily="18" charset="0"/>
              </a:rPr>
              <a:t>including</a:t>
            </a:r>
            <a:r>
              <a:rPr lang="en-US" sz="2400" dirty="0" smtClean="0">
                <a:latin typeface="Bookman Old Style" pitchFamily="18" charset="0"/>
              </a:rPr>
              <a:t> urban/rural local bodies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Concurrent List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Presently goods are liable to VAT/ Excise / Customs duty while taxable services attract service tax.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Certain transactions subject to both - VAT and Service tax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Efforts being made to revamp the direct tax structure - (Wealth Tax Act, 1957  scrapped, Committee working on the same)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Efforts to bring in a single indirect tax – </a:t>
            </a:r>
            <a:r>
              <a:rPr lang="en-US" sz="2400" b="1" dirty="0" smtClean="0">
                <a:solidFill>
                  <a:srgbClr val="00B0F0"/>
                </a:solidFill>
                <a:latin typeface="Bookman Old Style" pitchFamily="18" charset="0"/>
              </a:rPr>
              <a:t>GST proposed </a:t>
            </a:r>
          </a:p>
          <a:p>
            <a:pPr>
              <a:buNone/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Background material / literature on GST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Specialized course on Indirect Tax / GST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Series of webinars in May / June / August / September , 2016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Core Group constituted on GST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GST Corner feature started in chartered secretary journal 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August issue of journal dedicated to GST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GST being emphasized in all major programmes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August 2016 being observed as GST awareness month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Capacity building initiatives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Meetings with Ministers / Government officials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latin typeface="Bookman Old Style" pitchFamily="18" charset="0"/>
              </a:rPr>
              <a:t>RECENT ICSI INITIATIVES ON GST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Deepak\e\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/>
              <a:t>IMPACT OF GST ON INDIAN ECONOMY</a:t>
            </a:r>
            <a:endParaRPr lang="en-US" sz="4400" dirty="0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- CHALLENGES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GST : Game changer or name changer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Everyone agrees that GST is necessary but cannot agree on scope form and content of GST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No one tries to understand enormity of GST – from financial accounting to tax impact to supply chain to business models IT infra (ERP) etc.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Should subsume all taxes, surcharges, cesses, levies and royalties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Confusion on what taxes would continue alongside GST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GST ought to apply to all goods and services with nil or very few exemption / exceptions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Legislative challenges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New taxes by States to be addressed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Political matrix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14" descr="http://www.tutorialspoint.com/5g/images/challen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610" y="457200"/>
            <a:ext cx="156239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- CHALLENGES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What happen to all check posts / entry barriers / staff ? Will these be dismantled / relocated ?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IT Infrastructure - Is IT backbone fully ready and in place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Treatment of accumulated fiscal benefits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Additional tax of upto 1 percent for inter state trade for manufacturing states will create distortions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Dispute resolution mechanism still fragile – Council to decide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okman Old Style" pitchFamily="18" charset="0"/>
              </a:rPr>
              <a:t>GST may create inflationary pressure in first few quarters as costs to be passed on to customers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Rapid increase in assessees </a:t>
            </a:r>
            <a:r>
              <a:rPr lang="en-US" sz="1800" i="1" dirty="0" err="1" smtClean="0">
                <a:latin typeface="Bookman Old Style" pitchFamily="18" charset="0"/>
              </a:rPr>
              <a:t>vis</a:t>
            </a:r>
            <a:r>
              <a:rPr lang="en-US" sz="1800" i="1" dirty="0" smtClean="0">
                <a:latin typeface="Bookman Old Style" pitchFamily="18" charset="0"/>
              </a:rPr>
              <a:t> a </a:t>
            </a:r>
            <a:r>
              <a:rPr lang="en-US" sz="1800" i="1" dirty="0" err="1" smtClean="0">
                <a:latin typeface="Bookman Old Style" pitchFamily="18" charset="0"/>
              </a:rPr>
              <a:t>vis</a:t>
            </a:r>
            <a:r>
              <a:rPr lang="en-US" sz="1800" i="1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infrastructure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Place of supply to hold the key to success of GST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Effective credit mechanism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tutorialspoint.com/5g/images/challen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610" y="457200"/>
            <a:ext cx="156239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INDUSTRY’S PERSPECTIVES  &amp; CONCERNS 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8006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All declaration forms (Form F, C) should be abolished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Monitoring through system based controls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Full set-off of Input tax credit to the assessee / entity, based on principle of business cost and expenditure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Immediate credit of stock transfers, without one-to-one co-relation.</a:t>
            </a:r>
          </a:p>
          <a:p>
            <a:pPr algn="just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Refunds, if any, should be automatic through system based controls. Full set-off : a question mark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Any change post implementation should be uniform by all states not piecemeal.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Bar on increase in rates, imposition of new taxes by states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Uniform legislation, forms, rules, rates, compliance requirements.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Set-off should be on entity / concern basis.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Building of IT backbone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ookman Old Style" pitchFamily="18" charset="0"/>
              </a:rPr>
              <a:t>Multiple state jurisdictions.</a:t>
            </a:r>
          </a:p>
          <a:p>
            <a:pPr algn="just">
              <a:lnSpc>
                <a:spcPct val="120000"/>
              </a:lnSpc>
              <a:defRPr/>
            </a:pPr>
            <a:endParaRPr lang="en-US" sz="1800" dirty="0" smtClean="0">
              <a:latin typeface="Bookman Old Style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n-US" sz="1800" dirty="0" smtClean="0">
              <a:latin typeface="Bookman Old Style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tutorialspoint.com/5g/images/challen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4572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TRADER’S PERSPECTIVES &amp; CONCERNS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24800" cy="5410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Dialogue with Trade &amp; Industry and all other stake holders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Creating awareness and training to all stakeholders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Industrial inputs, Capital goods to be at lower rate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List of exempted goods – specific/common across states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Stock transfers should be exempted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Cenvat credit issues 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Over emphasis on audits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Monitoring through system based controls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Lesser paper work/compliances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Bookman Old Style" pitchFamily="18" charset="0"/>
              </a:rPr>
              <a:t>Harsh penalties , prosecution and arrest provisions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3" descr="http://www.tutorialspoint.com/5g/images/challen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610" y="3581400"/>
            <a:ext cx="156239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it reduce the price of products?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it reduce the cost of services?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it increase Government revenue 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Ease of doing business 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Employment opportunities 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Economic developments 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Global business competitiveness 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GST &amp; COMMON MAN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www.tutorialspoint.com/5g/images/challenge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610" y="609600"/>
            <a:ext cx="156239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What the government should do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Ensure that the CAB is approved by at least 50% of the states.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Obtain presidential assent once the above is accomplished.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Form GST Council within 2 months of that.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GST Council should decide on various aspects, including rates and dispute resolution, and come up with a draft GST legislation.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Central and state governments should pass respective GST legislation and announce go live date.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https://encrypted-tbn0.gstatic.com/images?q=tbn:ANd9GcRnfS-KzE4ViTGs36IP9w9Pj_0FQzCIsVgpsKIsrKx6PJ6vGo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334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What businesses should do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Constitute cross functional teams to evaluate various aspects of GST.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Evaluate broad level impact on each function and put forth issues through advocacy forums.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Depending on the availability of further information on rates etc, prepare impact analysis.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Make changes to existing functions/policies, based on the analysis in order to derive benefits from GST and prepare for transition.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Be prepared for go live date and ensure adherence to new compliance framework. 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https://encrypted-tbn0.gstatic.com/images?q=tbn:ANd9GcRnfS-KzE4ViTGs36IP9w9Pj_0FQzCIsVgpsKIsrKx6PJ6vGo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7988" y="533400"/>
            <a:ext cx="153601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TAXONOMY OF INDIAN TAXATION</a:t>
            </a:r>
            <a:b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endParaRPr lang="en-US" sz="27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581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TAXATION POWERS OF UNION</a:t>
            </a:r>
          </a:p>
          <a:p>
            <a:pPr>
              <a:buNone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  <a:p>
            <a:pPr marL="282575" indent="-282575" algn="just">
              <a:buFont typeface="Arial" pitchFamily="34" charset="0"/>
              <a:buChar char="•"/>
              <a:tabLst>
                <a:tab pos="2460625" algn="l"/>
                <a:tab pos="2576513" algn="l"/>
                <a:tab pos="3092450" algn="l"/>
                <a:tab pos="3490913" algn="l"/>
                <a:tab pos="3541713" algn="l"/>
                <a:tab pos="4222750" algn="l"/>
              </a:tabLst>
            </a:pPr>
            <a:r>
              <a:rPr lang="en-US" sz="2000" dirty="0" smtClean="0">
                <a:latin typeface="Bookman Old Style" pitchFamily="18" charset="0"/>
              </a:rPr>
              <a:t>Income Tax (1961)   	   – 	on income, except agricultural 							income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Excise Duty (1944)          –       on goods manufactured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Custom Duty (1962)        –       on imports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Service Tax(1994)             –       on specified services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Central Sales Tax(1956)    –       on inter-state sale of goods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Stamp Duty 	           –       on 10 specified instruments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Bookman Old Style" pitchFamily="18" charset="0"/>
              </a:rPr>
              <a:t>Specified </a:t>
            </a:r>
            <a:r>
              <a:rPr lang="en-US" sz="2000" dirty="0" err="1" smtClean="0">
                <a:latin typeface="Bookman Old Style" pitchFamily="18" charset="0"/>
              </a:rPr>
              <a:t>Cesses</a:t>
            </a:r>
            <a:r>
              <a:rPr lang="en-US" sz="2000" dirty="0" smtClean="0">
                <a:latin typeface="Bookman Old Style" pitchFamily="18" charset="0"/>
              </a:rPr>
              <a:t>	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-       on specified items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14" descr="http://2.bp.blogspot.com/-JKMEkV0DLmg/UDG6zcZ5lFI/AAAAAAAABQQ/q3EQZhEHqkM/s1600/TaxBurde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562600"/>
            <a:ext cx="1190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ACTION POINTS FOR SMOOTH GST IMPLEMENTATION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1600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ACTION POINTS FOR SMOOTH GST IMPLEMENTATION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ACTION POINTS FOR SMOOTH GST IMPLEMENTATION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http://www.icsi.edu/ICSINew/images/boxes/gs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4000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“Absorb what is useful , </a:t>
            </a:r>
          </a:p>
          <a:p>
            <a:pPr algn="ctr"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discard what is not , </a:t>
            </a:r>
          </a:p>
          <a:p>
            <a:pPr algn="ctr"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add what is uniquely your own .”</a:t>
            </a:r>
          </a:p>
          <a:p>
            <a:pPr algn="r">
              <a:buNone/>
            </a:pPr>
            <a:r>
              <a:rPr lang="en-US" dirty="0" smtClean="0">
                <a:solidFill>
                  <a:schemeClr val="tx1"/>
                </a:solidFill>
              </a:rPr>
              <a:t>-Bruce Lee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ttp://www.icsi.edu/ICSINew/images/boxes/g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915400" cy="571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THANK YOU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FOR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YOUR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PRECIOUS TIME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AND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ATTENTION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Dr. Sanjiv Agarwal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FCA, FCS, Jaipur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asandco@gmail.com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sanjivservicetax@gmail.com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PRESENT INDIRECT TAX STRUCTURE IN INDIA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8244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DRAWBACKS OF CURRENT TAXATION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486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Confusion / lack of clarity / interpretational issues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trust between assessee and revenue – Valuation/ Classification/ Exemption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 and lack of consistency in provisions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Hidden tax on exports, no state tax on imports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Cascading effect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Narrow assessee base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transaction costs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compliance costs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much of litigation and disputes 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harmony and varying inter-</a:t>
            </a:r>
            <a:r>
              <a:rPr lang="en-US" sz="3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statepractices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Turnover/Exemption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172200"/>
            <a:ext cx="1600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2.bp.blogspot.com/-JKMEkV0DLmg/UDG6zcZ5lFI/AAAAAAAABQQ/q3EQZhEHqkM/s1600/TaxBurde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76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T2_POrLHJuWu0Has94GVpGHTUUqXlU0Wu9Rae3kmjEQSo09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RECENT IMPROVEMENTS IN TAX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72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Replacement of the single-point State sales taxes by the VAT in all of the States and Union Territories.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Gradual reduction in the Central Sales Tax rate (will be scrapped in GST regime)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Introduction of service tax by the Centre and  substantial expansion of its base over the years.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Rationalization of the Cenvat credit system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Electronic platform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Self regulatory tax regime-Self Assessment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Dispute resolution measures (VCES,2013; IDRS,2016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01893"/>
            <a:ext cx="1600200" cy="856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12" descr="http://2.bp.blogspot.com/-JKMEkV0DLmg/UDG6zcZ5lFI/AAAAAAAABQQ/q3EQZhEHqkM/s1600/TaxBurden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1140</TotalTime>
  <Words>3325</Words>
  <Application>Microsoft Office PowerPoint</Application>
  <PresentationFormat>On-screen Show (4:3)</PresentationFormat>
  <Paragraphs>642</Paragraphs>
  <Slides>64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Trek</vt:lpstr>
      <vt:lpstr>Slide 1</vt:lpstr>
      <vt:lpstr>Slide 2</vt:lpstr>
      <vt:lpstr>Slide 3</vt:lpstr>
      <vt:lpstr>GDP COMPOSITION</vt:lpstr>
      <vt:lpstr>TAXATION IN INDIA - POWER TO TAX</vt:lpstr>
      <vt:lpstr> TAXONOMY OF INDIAN TAXATION </vt:lpstr>
      <vt:lpstr>PRESENT INDIRECT TAX STRUCTURE IN INDIA</vt:lpstr>
      <vt:lpstr>DRAWBACKS OF CURRENT TAXATION SYSTEM</vt:lpstr>
      <vt:lpstr>RECENT IMPROVEMENTS IN TAX STRUCTURE</vt:lpstr>
      <vt:lpstr>Slide 10</vt:lpstr>
      <vt:lpstr>GOODS AND SERVICES TAX </vt:lpstr>
      <vt:lpstr>WHAT IS GST ?</vt:lpstr>
      <vt:lpstr>GOODS AND SERVICES TAX </vt:lpstr>
      <vt:lpstr>WHAT IS GST ?</vt:lpstr>
      <vt:lpstr>WHY DOES INDIA NEED GST</vt:lpstr>
      <vt:lpstr>WHY DOES INDIA NEED GST</vt:lpstr>
      <vt:lpstr>WHY DOES INDIA NEED GST</vt:lpstr>
      <vt:lpstr>WHY DOES INDIA NEED GST</vt:lpstr>
      <vt:lpstr>Objectives of GST</vt:lpstr>
      <vt:lpstr>Objectives of GST</vt:lpstr>
      <vt:lpstr>Objectives of GST</vt:lpstr>
      <vt:lpstr>Slide 22</vt:lpstr>
      <vt:lpstr>ILLUSTRATION OF GST </vt:lpstr>
      <vt:lpstr>Slide 24</vt:lpstr>
      <vt:lpstr> THE CONSTITUTIONAL AMENDMENT BILL, 2014  </vt:lpstr>
      <vt:lpstr>THE CONSTITUTIONAL AMENDMENT BILL, 2014</vt:lpstr>
      <vt:lpstr>THE CONSTITUTIONAL AMENDMENT BILL, 2014</vt:lpstr>
      <vt:lpstr>THE CONSTITUTIONAL AMENDMENT BILL, 2014</vt:lpstr>
      <vt:lpstr>Further Amendments in Constitution (122nd Amendment) Bill </vt:lpstr>
      <vt:lpstr>THE GENESIS OF GST</vt:lpstr>
      <vt:lpstr>INDIRECT TAXES PROPOSED TO BE SUBSUMED IN GST </vt:lpstr>
      <vt:lpstr>TAXES WHICH MAY NOT BE SUBSUMED IN GST</vt:lpstr>
      <vt:lpstr>Slide 33</vt:lpstr>
      <vt:lpstr>CENTRAL GST (CGST)</vt:lpstr>
      <vt:lpstr>STATE GST (SGST)</vt:lpstr>
      <vt:lpstr>INTEGRATED GST ( IGST )</vt:lpstr>
      <vt:lpstr>IGST – ILLUSTRATION </vt:lpstr>
      <vt:lpstr>Slide 38</vt:lpstr>
      <vt:lpstr>CREDIT CHAIN UNDER GST</vt:lpstr>
      <vt:lpstr>CENVAT CREDIT MATRIX </vt:lpstr>
      <vt:lpstr>Complexities in Implementation of GST</vt:lpstr>
      <vt:lpstr>Complexities in Implementation of GST</vt:lpstr>
      <vt:lpstr>GST WAY FORWARD : WHEN GST WILL COME ???</vt:lpstr>
      <vt:lpstr>GST WAY FORWARD</vt:lpstr>
      <vt:lpstr>Slide 45</vt:lpstr>
      <vt:lpstr>Slide 46</vt:lpstr>
      <vt:lpstr>Slide 47</vt:lpstr>
      <vt:lpstr>ROLE OF PROFESSIONALS </vt:lpstr>
      <vt:lpstr>LIKELY PROFESSIONAL OPPORTUNITIES UNDER GST REGIME  </vt:lpstr>
      <vt:lpstr>Slide 50</vt:lpstr>
      <vt:lpstr>Slide 51</vt:lpstr>
      <vt:lpstr>IMPACT OF GST ON INDIAN ECONOMY</vt:lpstr>
      <vt:lpstr>GST - CHALLENGES </vt:lpstr>
      <vt:lpstr>GST - CHALLENGES </vt:lpstr>
      <vt:lpstr> INDUSTRY’S PERSPECTIVES  &amp; CONCERNS  </vt:lpstr>
      <vt:lpstr> TRADER’S PERSPECTIVES &amp; CONCERNS</vt:lpstr>
      <vt:lpstr>GST &amp; COMMON MAN </vt:lpstr>
      <vt:lpstr>What the government should do  </vt:lpstr>
      <vt:lpstr>What businesses should do  </vt:lpstr>
      <vt:lpstr>ACTION POINTS FOR SMOOTH GST IMPLEMENTATION</vt:lpstr>
      <vt:lpstr>ACTION POINTS FOR SMOOTH GST IMPLEMENTATION</vt:lpstr>
      <vt:lpstr>ACTION POINTS FOR SMOOTH GST IMPLEMENTATION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India</dc:creator>
  <cp:lastModifiedBy>e0473</cp:lastModifiedBy>
  <cp:revision>128</cp:revision>
  <dcterms:created xsi:type="dcterms:W3CDTF">2006-08-16T00:00:00Z</dcterms:created>
  <dcterms:modified xsi:type="dcterms:W3CDTF">2016-08-19T09:06:32Z</dcterms:modified>
</cp:coreProperties>
</file>