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2" r:id="rId1"/>
  </p:sldMasterIdLst>
  <p:notesMasterIdLst>
    <p:notesMasterId r:id="rId67"/>
  </p:notesMasterIdLst>
  <p:handoutMasterIdLst>
    <p:handoutMasterId r:id="rId68"/>
  </p:handoutMasterIdLst>
  <p:sldIdLst>
    <p:sldId id="325" r:id="rId2"/>
    <p:sldId id="406" r:id="rId3"/>
    <p:sldId id="376" r:id="rId4"/>
    <p:sldId id="377" r:id="rId5"/>
    <p:sldId id="395" r:id="rId6"/>
    <p:sldId id="396" r:id="rId7"/>
    <p:sldId id="375" r:id="rId8"/>
    <p:sldId id="374" r:id="rId9"/>
    <p:sldId id="398" r:id="rId10"/>
    <p:sldId id="399" r:id="rId11"/>
    <p:sldId id="278" r:id="rId12"/>
    <p:sldId id="402" r:id="rId13"/>
    <p:sldId id="403" r:id="rId14"/>
    <p:sldId id="357" r:id="rId15"/>
    <p:sldId id="358" r:id="rId16"/>
    <p:sldId id="385" r:id="rId17"/>
    <p:sldId id="386" r:id="rId18"/>
    <p:sldId id="367" r:id="rId19"/>
    <p:sldId id="383" r:id="rId20"/>
    <p:sldId id="380" r:id="rId21"/>
    <p:sldId id="356" r:id="rId22"/>
    <p:sldId id="384" r:id="rId23"/>
    <p:sldId id="381" r:id="rId24"/>
    <p:sldId id="365" r:id="rId25"/>
    <p:sldId id="366" r:id="rId26"/>
    <p:sldId id="382" r:id="rId27"/>
    <p:sldId id="360" r:id="rId28"/>
    <p:sldId id="361" r:id="rId29"/>
    <p:sldId id="362" r:id="rId30"/>
    <p:sldId id="329" r:id="rId31"/>
    <p:sldId id="334" r:id="rId32"/>
    <p:sldId id="313" r:id="rId33"/>
    <p:sldId id="363" r:id="rId34"/>
    <p:sldId id="364" r:id="rId35"/>
    <p:sldId id="400" r:id="rId36"/>
    <p:sldId id="387" r:id="rId37"/>
    <p:sldId id="388" r:id="rId38"/>
    <p:sldId id="389" r:id="rId39"/>
    <p:sldId id="390" r:id="rId40"/>
    <p:sldId id="391" r:id="rId41"/>
    <p:sldId id="392" r:id="rId42"/>
    <p:sldId id="401" r:id="rId43"/>
    <p:sldId id="352" r:id="rId44"/>
    <p:sldId id="332" r:id="rId45"/>
    <p:sldId id="351" r:id="rId46"/>
    <p:sldId id="266" r:id="rId47"/>
    <p:sldId id="292" r:id="rId48"/>
    <p:sldId id="273" r:id="rId49"/>
    <p:sldId id="331" r:id="rId50"/>
    <p:sldId id="304" r:id="rId51"/>
    <p:sldId id="284" r:id="rId52"/>
    <p:sldId id="321" r:id="rId53"/>
    <p:sldId id="354" r:id="rId54"/>
    <p:sldId id="372" r:id="rId55"/>
    <p:sldId id="404" r:id="rId56"/>
    <p:sldId id="405" r:id="rId57"/>
    <p:sldId id="307" r:id="rId58"/>
    <p:sldId id="338" r:id="rId59"/>
    <p:sldId id="336" r:id="rId60"/>
    <p:sldId id="337" r:id="rId61"/>
    <p:sldId id="340" r:id="rId62"/>
    <p:sldId id="339" r:id="rId63"/>
    <p:sldId id="349" r:id="rId64"/>
    <p:sldId id="350" r:id="rId65"/>
    <p:sldId id="305" r:id="rId6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D50032"/>
    <a:srgbClr val="FFFFFF"/>
    <a:srgbClr val="004B8E"/>
    <a:srgbClr val="00A1DE"/>
    <a:srgbClr val="E7ECF0"/>
    <a:srgbClr val="F3CB24"/>
    <a:srgbClr val="1E202F"/>
    <a:srgbClr val="D5BE4C"/>
    <a:srgbClr val="203F48"/>
    <a:srgbClr val="D38D2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42" autoAdjust="0"/>
    <p:restoredTop sz="94624" autoAdjust="0"/>
  </p:normalViewPr>
  <p:slideViewPr>
    <p:cSldViewPr snapToGrid="0" snapToObjects="1">
      <p:cViewPr varScale="1">
        <p:scale>
          <a:sx n="81" d="100"/>
          <a:sy n="81" d="100"/>
        </p:scale>
        <p:origin x="-102" y="-474"/>
      </p:cViewPr>
      <p:guideLst>
        <p:guide orient="horz" pos="2160"/>
        <p:guide pos="3840"/>
      </p:guideLst>
    </p:cSldViewPr>
  </p:slideViewPr>
  <p:outlineViewPr>
    <p:cViewPr>
      <p:scale>
        <a:sx n="33" d="100"/>
        <a:sy n="33" d="100"/>
      </p:scale>
      <p:origin x="0" y="2442"/>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E0FAC7-6945-42E1-AF9D-22684E594010}" type="doc">
      <dgm:prSet loTypeId="urn:microsoft.com/office/officeart/2005/8/layout/radial6" loCatId="cycle" qsTypeId="urn:microsoft.com/office/officeart/2005/8/quickstyle/simple1" qsCatId="simple" csTypeId="urn:microsoft.com/office/officeart/2005/8/colors/colorful1#4" csCatId="colorful" phldr="1"/>
      <dgm:spPr/>
      <dgm:t>
        <a:bodyPr/>
        <a:lstStyle/>
        <a:p>
          <a:endParaRPr lang="en-US"/>
        </a:p>
      </dgm:t>
    </dgm:pt>
    <dgm:pt modelId="{3639871F-E43B-4E3F-A72A-0323662039F6}">
      <dgm:prSet phldrT="[Text]"/>
      <dgm:spPr/>
      <dgm:t>
        <a:bodyPr/>
        <a:lstStyle/>
        <a:p>
          <a:r>
            <a:rPr lang="en-US" dirty="0" smtClean="0"/>
            <a:t>Your</a:t>
          </a:r>
        </a:p>
        <a:p>
          <a:r>
            <a:rPr lang="en-US" dirty="0" smtClean="0"/>
            <a:t>Startup</a:t>
          </a:r>
          <a:endParaRPr lang="en-US" dirty="0"/>
        </a:p>
      </dgm:t>
    </dgm:pt>
    <dgm:pt modelId="{52E2337F-9E8F-4574-949B-09E81E35BB65}" type="parTrans" cxnId="{E9783749-C4E1-4BE4-97DB-232096CF3314}">
      <dgm:prSet/>
      <dgm:spPr/>
      <dgm:t>
        <a:bodyPr/>
        <a:lstStyle/>
        <a:p>
          <a:endParaRPr lang="en-US"/>
        </a:p>
      </dgm:t>
    </dgm:pt>
    <dgm:pt modelId="{AA35548A-42A0-4847-B994-A22BED1ACFED}" type="sibTrans" cxnId="{E9783749-C4E1-4BE4-97DB-232096CF3314}">
      <dgm:prSet/>
      <dgm:spPr/>
      <dgm:t>
        <a:bodyPr/>
        <a:lstStyle/>
        <a:p>
          <a:endParaRPr lang="en-US"/>
        </a:p>
      </dgm:t>
    </dgm:pt>
    <dgm:pt modelId="{B7D6D7AB-7DAA-4EF6-8AE2-9A8DC053292E}">
      <dgm:prSet phldrT="[Text]"/>
      <dgm:spPr/>
      <dgm:t>
        <a:bodyPr/>
        <a:lstStyle/>
        <a:p>
          <a:r>
            <a:rPr lang="en-US" dirty="0" smtClean="0"/>
            <a:t>Target Audience</a:t>
          </a:r>
          <a:endParaRPr lang="en-US" dirty="0"/>
        </a:p>
      </dgm:t>
    </dgm:pt>
    <dgm:pt modelId="{4356F4DD-2F27-4F0F-B140-6BD3E249F652}" type="parTrans" cxnId="{1BF370A3-2FE1-4F96-B40F-15C89DAE10F4}">
      <dgm:prSet/>
      <dgm:spPr/>
      <dgm:t>
        <a:bodyPr/>
        <a:lstStyle/>
        <a:p>
          <a:endParaRPr lang="en-US"/>
        </a:p>
      </dgm:t>
    </dgm:pt>
    <dgm:pt modelId="{EB6F25A6-D766-46B3-A518-7E8B3985A577}" type="sibTrans" cxnId="{1BF370A3-2FE1-4F96-B40F-15C89DAE10F4}">
      <dgm:prSet/>
      <dgm:spPr/>
      <dgm:t>
        <a:bodyPr/>
        <a:lstStyle/>
        <a:p>
          <a:endParaRPr lang="en-US"/>
        </a:p>
      </dgm:t>
    </dgm:pt>
    <dgm:pt modelId="{29CEDDC1-89FE-485A-82AC-1F75C2EFB3E5}">
      <dgm:prSet phldrT="[Text]"/>
      <dgm:spPr/>
      <dgm:t>
        <a:bodyPr/>
        <a:lstStyle/>
        <a:p>
          <a:r>
            <a:rPr lang="en-US" dirty="0" smtClean="0"/>
            <a:t>Size</a:t>
          </a:r>
          <a:r>
            <a:rPr lang="en-US" baseline="0" dirty="0" smtClean="0"/>
            <a:t> of Users</a:t>
          </a:r>
          <a:endParaRPr lang="en-US" dirty="0"/>
        </a:p>
      </dgm:t>
    </dgm:pt>
    <dgm:pt modelId="{01DDD047-D94D-4827-B9BF-6BEFD4E61954}" type="parTrans" cxnId="{71CEB809-605D-47E5-8466-B5B66A18D491}">
      <dgm:prSet/>
      <dgm:spPr/>
      <dgm:t>
        <a:bodyPr/>
        <a:lstStyle/>
        <a:p>
          <a:endParaRPr lang="en-US"/>
        </a:p>
      </dgm:t>
    </dgm:pt>
    <dgm:pt modelId="{3D535FBB-3448-4F7B-A299-40AAA39FE9E1}" type="sibTrans" cxnId="{71CEB809-605D-47E5-8466-B5B66A18D491}">
      <dgm:prSet/>
      <dgm:spPr/>
      <dgm:t>
        <a:bodyPr/>
        <a:lstStyle/>
        <a:p>
          <a:endParaRPr lang="en-US"/>
        </a:p>
      </dgm:t>
    </dgm:pt>
    <dgm:pt modelId="{FDDA26D7-8D5D-4867-88D7-B56CF8D8970F}">
      <dgm:prSet phldrT="[Text]"/>
      <dgm:spPr/>
      <dgm:t>
        <a:bodyPr/>
        <a:lstStyle/>
        <a:p>
          <a:r>
            <a:rPr lang="en-US" dirty="0" smtClean="0"/>
            <a:t>Business Size</a:t>
          </a:r>
          <a:endParaRPr lang="en-US" dirty="0"/>
        </a:p>
      </dgm:t>
    </dgm:pt>
    <dgm:pt modelId="{B2F5A3D4-DE86-48A6-A227-25FEAB680848}" type="parTrans" cxnId="{4E1D33CB-2CFC-469A-9811-97AD8202BF13}">
      <dgm:prSet/>
      <dgm:spPr/>
      <dgm:t>
        <a:bodyPr/>
        <a:lstStyle/>
        <a:p>
          <a:endParaRPr lang="en-US"/>
        </a:p>
      </dgm:t>
    </dgm:pt>
    <dgm:pt modelId="{D5086C9E-23B9-4BF9-8AF1-3819FFAAF75B}" type="sibTrans" cxnId="{4E1D33CB-2CFC-469A-9811-97AD8202BF13}">
      <dgm:prSet/>
      <dgm:spPr/>
      <dgm:t>
        <a:bodyPr/>
        <a:lstStyle/>
        <a:p>
          <a:endParaRPr lang="en-US"/>
        </a:p>
      </dgm:t>
    </dgm:pt>
    <dgm:pt modelId="{C300B948-B725-4FA0-A8BA-E7481192DFC9}">
      <dgm:prSet phldrT="[Text]"/>
      <dgm:spPr/>
      <dgm:t>
        <a:bodyPr/>
        <a:lstStyle/>
        <a:p>
          <a:r>
            <a:rPr lang="en-US" dirty="0" smtClean="0"/>
            <a:t>B2B OR B2C</a:t>
          </a:r>
          <a:endParaRPr lang="en-US" dirty="0"/>
        </a:p>
      </dgm:t>
    </dgm:pt>
    <dgm:pt modelId="{BF6B6CAC-03DD-49B1-B357-A7D1FD6DB3A5}" type="parTrans" cxnId="{3E64212F-8BA9-48AA-9A7A-DD16E160DD26}">
      <dgm:prSet/>
      <dgm:spPr/>
      <dgm:t>
        <a:bodyPr/>
        <a:lstStyle/>
        <a:p>
          <a:endParaRPr lang="en-US"/>
        </a:p>
      </dgm:t>
    </dgm:pt>
    <dgm:pt modelId="{76449774-2D78-420B-BD2F-54CD33626317}" type="sibTrans" cxnId="{3E64212F-8BA9-48AA-9A7A-DD16E160DD26}">
      <dgm:prSet/>
      <dgm:spPr/>
      <dgm:t>
        <a:bodyPr/>
        <a:lstStyle/>
        <a:p>
          <a:endParaRPr lang="en-US"/>
        </a:p>
      </dgm:t>
    </dgm:pt>
    <dgm:pt modelId="{89C0B1E1-A56A-4129-B944-4AB4ED70794A}">
      <dgm:prSet phldrT="[Text]"/>
      <dgm:spPr/>
      <dgm:t>
        <a:bodyPr/>
        <a:lstStyle/>
        <a:p>
          <a:r>
            <a:rPr lang="en-US" dirty="0" smtClean="0"/>
            <a:t>Competitor Analysis</a:t>
          </a:r>
          <a:endParaRPr lang="en-US" dirty="0"/>
        </a:p>
      </dgm:t>
    </dgm:pt>
    <dgm:pt modelId="{7DE80976-35A6-4A07-ABD8-5A133D9D49BF}" type="parTrans" cxnId="{06608904-7578-4374-83D6-9B012B50C5D9}">
      <dgm:prSet/>
      <dgm:spPr/>
    </dgm:pt>
    <dgm:pt modelId="{4D10F86D-2453-424F-BB12-98516D707CFA}" type="sibTrans" cxnId="{06608904-7578-4374-83D6-9B012B50C5D9}">
      <dgm:prSet/>
      <dgm:spPr/>
    </dgm:pt>
    <dgm:pt modelId="{AA63A6BF-6263-4042-850C-DCD265FF374F}" type="pres">
      <dgm:prSet presAssocID="{28E0FAC7-6945-42E1-AF9D-22684E594010}" presName="Name0" presStyleCnt="0">
        <dgm:presLayoutVars>
          <dgm:chMax val="1"/>
          <dgm:dir/>
          <dgm:animLvl val="ctr"/>
          <dgm:resizeHandles val="exact"/>
        </dgm:presLayoutVars>
      </dgm:prSet>
      <dgm:spPr/>
      <dgm:t>
        <a:bodyPr/>
        <a:lstStyle/>
        <a:p>
          <a:endParaRPr lang="en-US"/>
        </a:p>
      </dgm:t>
    </dgm:pt>
    <dgm:pt modelId="{A8B48D71-D12D-420E-B6DF-5BCCEDCC94D3}" type="pres">
      <dgm:prSet presAssocID="{3639871F-E43B-4E3F-A72A-0323662039F6}" presName="centerShape" presStyleLbl="node0" presStyleIdx="0" presStyleCnt="1"/>
      <dgm:spPr/>
      <dgm:t>
        <a:bodyPr/>
        <a:lstStyle/>
        <a:p>
          <a:endParaRPr lang="en-US"/>
        </a:p>
      </dgm:t>
    </dgm:pt>
    <dgm:pt modelId="{08525DAB-AC4F-41A1-9F9D-69712EFC396D}" type="pres">
      <dgm:prSet presAssocID="{B7D6D7AB-7DAA-4EF6-8AE2-9A8DC053292E}" presName="node" presStyleLbl="node1" presStyleIdx="0" presStyleCnt="5">
        <dgm:presLayoutVars>
          <dgm:bulletEnabled val="1"/>
        </dgm:presLayoutVars>
      </dgm:prSet>
      <dgm:spPr/>
      <dgm:t>
        <a:bodyPr/>
        <a:lstStyle/>
        <a:p>
          <a:endParaRPr lang="en-US"/>
        </a:p>
      </dgm:t>
    </dgm:pt>
    <dgm:pt modelId="{8CD25729-2237-4EC3-9A2F-9E408FCC2370}" type="pres">
      <dgm:prSet presAssocID="{B7D6D7AB-7DAA-4EF6-8AE2-9A8DC053292E}" presName="dummy" presStyleCnt="0"/>
      <dgm:spPr/>
    </dgm:pt>
    <dgm:pt modelId="{94DBF003-0D92-4C5E-A2CB-4AC92CE20EE2}" type="pres">
      <dgm:prSet presAssocID="{EB6F25A6-D766-46B3-A518-7E8B3985A577}" presName="sibTrans" presStyleLbl="sibTrans2D1" presStyleIdx="0" presStyleCnt="5"/>
      <dgm:spPr/>
      <dgm:t>
        <a:bodyPr/>
        <a:lstStyle/>
        <a:p>
          <a:endParaRPr lang="en-US"/>
        </a:p>
      </dgm:t>
    </dgm:pt>
    <dgm:pt modelId="{BFD606B5-72FF-410E-91E1-5E20066BBB81}" type="pres">
      <dgm:prSet presAssocID="{29CEDDC1-89FE-485A-82AC-1F75C2EFB3E5}" presName="node" presStyleLbl="node1" presStyleIdx="1" presStyleCnt="5">
        <dgm:presLayoutVars>
          <dgm:bulletEnabled val="1"/>
        </dgm:presLayoutVars>
      </dgm:prSet>
      <dgm:spPr/>
      <dgm:t>
        <a:bodyPr/>
        <a:lstStyle/>
        <a:p>
          <a:endParaRPr lang="en-US"/>
        </a:p>
      </dgm:t>
    </dgm:pt>
    <dgm:pt modelId="{6950A7C7-91F5-40C1-B3A6-373E642DCE2C}" type="pres">
      <dgm:prSet presAssocID="{29CEDDC1-89FE-485A-82AC-1F75C2EFB3E5}" presName="dummy" presStyleCnt="0"/>
      <dgm:spPr/>
    </dgm:pt>
    <dgm:pt modelId="{D586F3F6-F7D6-4655-8CC2-01CCD77EFFE7}" type="pres">
      <dgm:prSet presAssocID="{3D535FBB-3448-4F7B-A299-40AAA39FE9E1}" presName="sibTrans" presStyleLbl="sibTrans2D1" presStyleIdx="1" presStyleCnt="5"/>
      <dgm:spPr/>
      <dgm:t>
        <a:bodyPr/>
        <a:lstStyle/>
        <a:p>
          <a:endParaRPr lang="en-US"/>
        </a:p>
      </dgm:t>
    </dgm:pt>
    <dgm:pt modelId="{8017A768-F602-4297-82D5-572FC30DC4E4}" type="pres">
      <dgm:prSet presAssocID="{FDDA26D7-8D5D-4867-88D7-B56CF8D8970F}" presName="node" presStyleLbl="node1" presStyleIdx="2" presStyleCnt="5">
        <dgm:presLayoutVars>
          <dgm:bulletEnabled val="1"/>
        </dgm:presLayoutVars>
      </dgm:prSet>
      <dgm:spPr/>
      <dgm:t>
        <a:bodyPr/>
        <a:lstStyle/>
        <a:p>
          <a:endParaRPr lang="en-US"/>
        </a:p>
      </dgm:t>
    </dgm:pt>
    <dgm:pt modelId="{6AF76502-1941-47F1-A4C7-7C42DFBAD0EF}" type="pres">
      <dgm:prSet presAssocID="{FDDA26D7-8D5D-4867-88D7-B56CF8D8970F}" presName="dummy" presStyleCnt="0"/>
      <dgm:spPr/>
    </dgm:pt>
    <dgm:pt modelId="{E48E6853-6689-4BFF-8277-7088F65982D8}" type="pres">
      <dgm:prSet presAssocID="{D5086C9E-23B9-4BF9-8AF1-3819FFAAF75B}" presName="sibTrans" presStyleLbl="sibTrans2D1" presStyleIdx="2" presStyleCnt="5"/>
      <dgm:spPr/>
      <dgm:t>
        <a:bodyPr/>
        <a:lstStyle/>
        <a:p>
          <a:endParaRPr lang="en-US"/>
        </a:p>
      </dgm:t>
    </dgm:pt>
    <dgm:pt modelId="{42B62C7E-D48A-41D9-8E1E-F2B7315B62EC}" type="pres">
      <dgm:prSet presAssocID="{C300B948-B725-4FA0-A8BA-E7481192DFC9}" presName="node" presStyleLbl="node1" presStyleIdx="3" presStyleCnt="5">
        <dgm:presLayoutVars>
          <dgm:bulletEnabled val="1"/>
        </dgm:presLayoutVars>
      </dgm:prSet>
      <dgm:spPr/>
      <dgm:t>
        <a:bodyPr/>
        <a:lstStyle/>
        <a:p>
          <a:endParaRPr lang="en-US"/>
        </a:p>
      </dgm:t>
    </dgm:pt>
    <dgm:pt modelId="{34235FCE-D941-4C41-851F-611D0ED4F9B3}" type="pres">
      <dgm:prSet presAssocID="{C300B948-B725-4FA0-A8BA-E7481192DFC9}" presName="dummy" presStyleCnt="0"/>
      <dgm:spPr/>
    </dgm:pt>
    <dgm:pt modelId="{2C3B833C-6738-441F-AE02-5E509FC57DB9}" type="pres">
      <dgm:prSet presAssocID="{76449774-2D78-420B-BD2F-54CD33626317}" presName="sibTrans" presStyleLbl="sibTrans2D1" presStyleIdx="3" presStyleCnt="5"/>
      <dgm:spPr/>
      <dgm:t>
        <a:bodyPr/>
        <a:lstStyle/>
        <a:p>
          <a:endParaRPr lang="en-US"/>
        </a:p>
      </dgm:t>
    </dgm:pt>
    <dgm:pt modelId="{B9787361-6D6C-4781-A475-4FFDDD1E75CF}" type="pres">
      <dgm:prSet presAssocID="{89C0B1E1-A56A-4129-B944-4AB4ED70794A}" presName="node" presStyleLbl="node1" presStyleIdx="4" presStyleCnt="5">
        <dgm:presLayoutVars>
          <dgm:bulletEnabled val="1"/>
        </dgm:presLayoutVars>
      </dgm:prSet>
      <dgm:spPr/>
      <dgm:t>
        <a:bodyPr/>
        <a:lstStyle/>
        <a:p>
          <a:endParaRPr lang="en-US"/>
        </a:p>
      </dgm:t>
    </dgm:pt>
    <dgm:pt modelId="{3880DD2F-E8D2-474B-B06A-2F1AEC3DB9C6}" type="pres">
      <dgm:prSet presAssocID="{89C0B1E1-A56A-4129-B944-4AB4ED70794A}" presName="dummy" presStyleCnt="0"/>
      <dgm:spPr/>
    </dgm:pt>
    <dgm:pt modelId="{EF34EE98-F20C-4A3D-B6AC-05C5F16C7E24}" type="pres">
      <dgm:prSet presAssocID="{4D10F86D-2453-424F-BB12-98516D707CFA}" presName="sibTrans" presStyleLbl="sibTrans2D1" presStyleIdx="4" presStyleCnt="5"/>
      <dgm:spPr/>
    </dgm:pt>
  </dgm:ptLst>
  <dgm:cxnLst>
    <dgm:cxn modelId="{E288B1F3-2871-41A8-9C28-7EBACCB80A71}" type="presOf" srcId="{FDDA26D7-8D5D-4867-88D7-B56CF8D8970F}" destId="{8017A768-F602-4297-82D5-572FC30DC4E4}" srcOrd="0" destOrd="0" presId="urn:microsoft.com/office/officeart/2005/8/layout/radial6"/>
    <dgm:cxn modelId="{06608904-7578-4374-83D6-9B012B50C5D9}" srcId="{3639871F-E43B-4E3F-A72A-0323662039F6}" destId="{89C0B1E1-A56A-4129-B944-4AB4ED70794A}" srcOrd="4" destOrd="0" parTransId="{7DE80976-35A6-4A07-ABD8-5A133D9D49BF}" sibTransId="{4D10F86D-2453-424F-BB12-98516D707CFA}"/>
    <dgm:cxn modelId="{4888E442-C119-44D3-ABEF-6A3537082117}" type="presOf" srcId="{EB6F25A6-D766-46B3-A518-7E8B3985A577}" destId="{94DBF003-0D92-4C5E-A2CB-4AC92CE20EE2}" srcOrd="0" destOrd="0" presId="urn:microsoft.com/office/officeart/2005/8/layout/radial6"/>
    <dgm:cxn modelId="{3BB4462C-2FD1-44E7-B336-E17141D90AED}" type="presOf" srcId="{76449774-2D78-420B-BD2F-54CD33626317}" destId="{2C3B833C-6738-441F-AE02-5E509FC57DB9}" srcOrd="0" destOrd="0" presId="urn:microsoft.com/office/officeart/2005/8/layout/radial6"/>
    <dgm:cxn modelId="{84E0FAB4-DB56-450A-8564-4A9D9EE40F21}" type="presOf" srcId="{89C0B1E1-A56A-4129-B944-4AB4ED70794A}" destId="{B9787361-6D6C-4781-A475-4FFDDD1E75CF}" srcOrd="0" destOrd="0" presId="urn:microsoft.com/office/officeart/2005/8/layout/radial6"/>
    <dgm:cxn modelId="{DFBDB438-A13A-4B75-B49F-175F8AC71169}" type="presOf" srcId="{3D535FBB-3448-4F7B-A299-40AAA39FE9E1}" destId="{D586F3F6-F7D6-4655-8CC2-01CCD77EFFE7}" srcOrd="0" destOrd="0" presId="urn:microsoft.com/office/officeart/2005/8/layout/radial6"/>
    <dgm:cxn modelId="{3E64212F-8BA9-48AA-9A7A-DD16E160DD26}" srcId="{3639871F-E43B-4E3F-A72A-0323662039F6}" destId="{C300B948-B725-4FA0-A8BA-E7481192DFC9}" srcOrd="3" destOrd="0" parTransId="{BF6B6CAC-03DD-49B1-B357-A7D1FD6DB3A5}" sibTransId="{76449774-2D78-420B-BD2F-54CD33626317}"/>
    <dgm:cxn modelId="{1BF370A3-2FE1-4F96-B40F-15C89DAE10F4}" srcId="{3639871F-E43B-4E3F-A72A-0323662039F6}" destId="{B7D6D7AB-7DAA-4EF6-8AE2-9A8DC053292E}" srcOrd="0" destOrd="0" parTransId="{4356F4DD-2F27-4F0F-B140-6BD3E249F652}" sibTransId="{EB6F25A6-D766-46B3-A518-7E8B3985A577}"/>
    <dgm:cxn modelId="{A6B2DB08-3578-42BB-AD5A-5C21FFDDE60B}" type="presOf" srcId="{29CEDDC1-89FE-485A-82AC-1F75C2EFB3E5}" destId="{BFD606B5-72FF-410E-91E1-5E20066BBB81}" srcOrd="0" destOrd="0" presId="urn:microsoft.com/office/officeart/2005/8/layout/radial6"/>
    <dgm:cxn modelId="{4E1D33CB-2CFC-469A-9811-97AD8202BF13}" srcId="{3639871F-E43B-4E3F-A72A-0323662039F6}" destId="{FDDA26D7-8D5D-4867-88D7-B56CF8D8970F}" srcOrd="2" destOrd="0" parTransId="{B2F5A3D4-DE86-48A6-A227-25FEAB680848}" sibTransId="{D5086C9E-23B9-4BF9-8AF1-3819FFAAF75B}"/>
    <dgm:cxn modelId="{E1C662F3-A147-4A2C-AE8D-4710792CE5FF}" type="presOf" srcId="{C300B948-B725-4FA0-A8BA-E7481192DFC9}" destId="{42B62C7E-D48A-41D9-8E1E-F2B7315B62EC}" srcOrd="0" destOrd="0" presId="urn:microsoft.com/office/officeart/2005/8/layout/radial6"/>
    <dgm:cxn modelId="{71CEB809-605D-47E5-8466-B5B66A18D491}" srcId="{3639871F-E43B-4E3F-A72A-0323662039F6}" destId="{29CEDDC1-89FE-485A-82AC-1F75C2EFB3E5}" srcOrd="1" destOrd="0" parTransId="{01DDD047-D94D-4827-B9BF-6BEFD4E61954}" sibTransId="{3D535FBB-3448-4F7B-A299-40AAA39FE9E1}"/>
    <dgm:cxn modelId="{13BED9A4-DCAB-4623-BB39-2F4EC81338D3}" type="presOf" srcId="{28E0FAC7-6945-42E1-AF9D-22684E594010}" destId="{AA63A6BF-6263-4042-850C-DCD265FF374F}" srcOrd="0" destOrd="0" presId="urn:microsoft.com/office/officeart/2005/8/layout/radial6"/>
    <dgm:cxn modelId="{81770E49-8A74-4B80-AFF6-D312435A84DC}" type="presOf" srcId="{D5086C9E-23B9-4BF9-8AF1-3819FFAAF75B}" destId="{E48E6853-6689-4BFF-8277-7088F65982D8}" srcOrd="0" destOrd="0" presId="urn:microsoft.com/office/officeart/2005/8/layout/radial6"/>
    <dgm:cxn modelId="{E9783749-C4E1-4BE4-97DB-232096CF3314}" srcId="{28E0FAC7-6945-42E1-AF9D-22684E594010}" destId="{3639871F-E43B-4E3F-A72A-0323662039F6}" srcOrd="0" destOrd="0" parTransId="{52E2337F-9E8F-4574-949B-09E81E35BB65}" sibTransId="{AA35548A-42A0-4847-B994-A22BED1ACFED}"/>
    <dgm:cxn modelId="{553A5FD0-1FB2-4230-9936-6EFFCE7BAD22}" type="presOf" srcId="{4D10F86D-2453-424F-BB12-98516D707CFA}" destId="{EF34EE98-F20C-4A3D-B6AC-05C5F16C7E24}" srcOrd="0" destOrd="0" presId="urn:microsoft.com/office/officeart/2005/8/layout/radial6"/>
    <dgm:cxn modelId="{4E237D19-AB57-4AE8-A924-2D7AAF41441E}" type="presOf" srcId="{3639871F-E43B-4E3F-A72A-0323662039F6}" destId="{A8B48D71-D12D-420E-B6DF-5BCCEDCC94D3}" srcOrd="0" destOrd="0" presId="urn:microsoft.com/office/officeart/2005/8/layout/radial6"/>
    <dgm:cxn modelId="{751CDEC8-12B5-4764-835B-CC6B5C52CB83}" type="presOf" srcId="{B7D6D7AB-7DAA-4EF6-8AE2-9A8DC053292E}" destId="{08525DAB-AC4F-41A1-9F9D-69712EFC396D}" srcOrd="0" destOrd="0" presId="urn:microsoft.com/office/officeart/2005/8/layout/radial6"/>
    <dgm:cxn modelId="{C9863552-10B7-4596-A853-7C1115088114}" type="presParOf" srcId="{AA63A6BF-6263-4042-850C-DCD265FF374F}" destId="{A8B48D71-D12D-420E-B6DF-5BCCEDCC94D3}" srcOrd="0" destOrd="0" presId="urn:microsoft.com/office/officeart/2005/8/layout/radial6"/>
    <dgm:cxn modelId="{5D351C69-2329-4787-A06F-98DB63F5B659}" type="presParOf" srcId="{AA63A6BF-6263-4042-850C-DCD265FF374F}" destId="{08525DAB-AC4F-41A1-9F9D-69712EFC396D}" srcOrd="1" destOrd="0" presId="urn:microsoft.com/office/officeart/2005/8/layout/radial6"/>
    <dgm:cxn modelId="{0F81B290-F20A-42E1-BB58-F5D0F8A8D7E2}" type="presParOf" srcId="{AA63A6BF-6263-4042-850C-DCD265FF374F}" destId="{8CD25729-2237-4EC3-9A2F-9E408FCC2370}" srcOrd="2" destOrd="0" presId="urn:microsoft.com/office/officeart/2005/8/layout/radial6"/>
    <dgm:cxn modelId="{4C603A66-DCC8-4A56-BB10-D8CFD19CE15A}" type="presParOf" srcId="{AA63A6BF-6263-4042-850C-DCD265FF374F}" destId="{94DBF003-0D92-4C5E-A2CB-4AC92CE20EE2}" srcOrd="3" destOrd="0" presId="urn:microsoft.com/office/officeart/2005/8/layout/radial6"/>
    <dgm:cxn modelId="{A142A8C8-5FCB-4D8C-8217-0CEDF5A17E14}" type="presParOf" srcId="{AA63A6BF-6263-4042-850C-DCD265FF374F}" destId="{BFD606B5-72FF-410E-91E1-5E20066BBB81}" srcOrd="4" destOrd="0" presId="urn:microsoft.com/office/officeart/2005/8/layout/radial6"/>
    <dgm:cxn modelId="{7F0BAA07-5A58-49CB-B1CB-57BB4354B87B}" type="presParOf" srcId="{AA63A6BF-6263-4042-850C-DCD265FF374F}" destId="{6950A7C7-91F5-40C1-B3A6-373E642DCE2C}" srcOrd="5" destOrd="0" presId="urn:microsoft.com/office/officeart/2005/8/layout/radial6"/>
    <dgm:cxn modelId="{8632263E-52D8-44A1-ADCA-0873F0DDD9BB}" type="presParOf" srcId="{AA63A6BF-6263-4042-850C-DCD265FF374F}" destId="{D586F3F6-F7D6-4655-8CC2-01CCD77EFFE7}" srcOrd="6" destOrd="0" presId="urn:microsoft.com/office/officeart/2005/8/layout/radial6"/>
    <dgm:cxn modelId="{61116DAF-9869-4864-8C00-914B88E33E4F}" type="presParOf" srcId="{AA63A6BF-6263-4042-850C-DCD265FF374F}" destId="{8017A768-F602-4297-82D5-572FC30DC4E4}" srcOrd="7" destOrd="0" presId="urn:microsoft.com/office/officeart/2005/8/layout/radial6"/>
    <dgm:cxn modelId="{2E7AE65D-027F-482C-810C-B507A1E06B04}" type="presParOf" srcId="{AA63A6BF-6263-4042-850C-DCD265FF374F}" destId="{6AF76502-1941-47F1-A4C7-7C42DFBAD0EF}" srcOrd="8" destOrd="0" presId="urn:microsoft.com/office/officeart/2005/8/layout/radial6"/>
    <dgm:cxn modelId="{EB48F6F9-4979-4FA3-B0C8-AEDFC565136E}" type="presParOf" srcId="{AA63A6BF-6263-4042-850C-DCD265FF374F}" destId="{E48E6853-6689-4BFF-8277-7088F65982D8}" srcOrd="9" destOrd="0" presId="urn:microsoft.com/office/officeart/2005/8/layout/radial6"/>
    <dgm:cxn modelId="{EDF3110F-7B58-4F8F-9D67-5791A318687A}" type="presParOf" srcId="{AA63A6BF-6263-4042-850C-DCD265FF374F}" destId="{42B62C7E-D48A-41D9-8E1E-F2B7315B62EC}" srcOrd="10" destOrd="0" presId="urn:microsoft.com/office/officeart/2005/8/layout/radial6"/>
    <dgm:cxn modelId="{906045B3-4AA7-4B42-9B41-C0FD9A25E73D}" type="presParOf" srcId="{AA63A6BF-6263-4042-850C-DCD265FF374F}" destId="{34235FCE-D941-4C41-851F-611D0ED4F9B3}" srcOrd="11" destOrd="0" presId="urn:microsoft.com/office/officeart/2005/8/layout/radial6"/>
    <dgm:cxn modelId="{76CAAB52-9325-4E88-86FF-8757BF34944B}" type="presParOf" srcId="{AA63A6BF-6263-4042-850C-DCD265FF374F}" destId="{2C3B833C-6738-441F-AE02-5E509FC57DB9}" srcOrd="12" destOrd="0" presId="urn:microsoft.com/office/officeart/2005/8/layout/radial6"/>
    <dgm:cxn modelId="{A3BC7FF2-0310-4682-BB7D-F9461E3AFDF4}" type="presParOf" srcId="{AA63A6BF-6263-4042-850C-DCD265FF374F}" destId="{B9787361-6D6C-4781-A475-4FFDDD1E75CF}" srcOrd="13" destOrd="0" presId="urn:microsoft.com/office/officeart/2005/8/layout/radial6"/>
    <dgm:cxn modelId="{8F45C4EC-A732-4837-8785-2AD5CD798160}" type="presParOf" srcId="{AA63A6BF-6263-4042-850C-DCD265FF374F}" destId="{3880DD2F-E8D2-474B-B06A-2F1AEC3DB9C6}" srcOrd="14" destOrd="0" presId="urn:microsoft.com/office/officeart/2005/8/layout/radial6"/>
    <dgm:cxn modelId="{0850702C-9278-461E-8640-1016E70D7B2A}" type="presParOf" srcId="{AA63A6BF-6263-4042-850C-DCD265FF374F}" destId="{EF34EE98-F20C-4A3D-B6AC-05C5F16C7E24}" srcOrd="15" destOrd="0" presId="urn:microsoft.com/office/officeart/2005/8/layout/radial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407468F-FBF4-4C33-8D32-0F0C89D56C26}" type="datetimeFigureOut">
              <a:rPr lang="en-US" smtClean="0"/>
              <a:pPr/>
              <a:t>8/19/2016</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B549C05-13A8-499D-AD91-B759F8F31DE5}" type="slidenum">
              <a:rPr lang="en-US" smtClean="0"/>
              <a:pPr/>
              <a:t>‹#›</a:t>
            </a:fld>
            <a:endParaRPr lang="en-US"/>
          </a:p>
        </p:txBody>
      </p:sp>
    </p:spTree>
    <p:extLst>
      <p:ext uri="{BB962C8B-B14F-4D97-AF65-F5344CB8AC3E}">
        <p14:creationId xmlns="" xmlns:p14="http://schemas.microsoft.com/office/powerpoint/2010/main" val="1150625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32FE0F8-CFEA-6B49-9E32-177CC5194856}" type="datetimeFigureOut">
              <a:rPr lang="en-US" smtClean="0"/>
              <a:pPr/>
              <a:t>8/19/2016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DA35664-DF89-5947-8D4A-5EC1B17172FB}" type="slidenum">
              <a:rPr lang="en-US" smtClean="0"/>
              <a:pPr/>
              <a:t>‹#›</a:t>
            </a:fld>
            <a:endParaRPr lang="en-US"/>
          </a:p>
        </p:txBody>
      </p:sp>
    </p:spTree>
    <p:extLst>
      <p:ext uri="{BB962C8B-B14F-4D97-AF65-F5344CB8AC3E}">
        <p14:creationId xmlns="" xmlns:p14="http://schemas.microsoft.com/office/powerpoint/2010/main" val="202444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A35664-DF89-5947-8D4A-5EC1B17172FB}" type="slidenum">
              <a:rPr lang="en-US" smtClean="0"/>
              <a:pPr/>
              <a:t>18</a:t>
            </a:fld>
            <a:endParaRPr lang="en-US"/>
          </a:p>
        </p:txBody>
      </p:sp>
    </p:spTree>
    <p:extLst>
      <p:ext uri="{BB962C8B-B14F-4D97-AF65-F5344CB8AC3E}">
        <p14:creationId xmlns="" xmlns:p14="http://schemas.microsoft.com/office/powerpoint/2010/main" val="633072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A35664-DF89-5947-8D4A-5EC1B17172FB}" type="slidenum">
              <a:rPr lang="en-US" smtClean="0"/>
              <a:pPr/>
              <a:t>19</a:t>
            </a:fld>
            <a:endParaRPr lang="en-US"/>
          </a:p>
        </p:txBody>
      </p:sp>
    </p:spTree>
    <p:extLst>
      <p:ext uri="{BB962C8B-B14F-4D97-AF65-F5344CB8AC3E}">
        <p14:creationId xmlns="" xmlns:p14="http://schemas.microsoft.com/office/powerpoint/2010/main" val="1148599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A35664-DF89-5947-8D4A-5EC1B17172FB}" type="slidenum">
              <a:rPr lang="en-US" smtClean="0">
                <a:solidFill>
                  <a:prstClr val="black"/>
                </a:solidFill>
              </a:rPr>
              <a:pPr/>
              <a:t>63</a:t>
            </a:fld>
            <a:endParaRPr lang="en-US">
              <a:solidFill>
                <a:prstClr val="black"/>
              </a:solidFill>
            </a:endParaRPr>
          </a:p>
        </p:txBody>
      </p:sp>
    </p:spTree>
    <p:extLst>
      <p:ext uri="{BB962C8B-B14F-4D97-AF65-F5344CB8AC3E}">
        <p14:creationId xmlns="" xmlns:p14="http://schemas.microsoft.com/office/powerpoint/2010/main" val="4231967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8/19/2016</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 xmlns:p14="http://schemas.microsoft.com/office/powerpoint/2010/main" val="2059509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8/19/2016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 xmlns:p14="http://schemas.microsoft.com/office/powerpoint/2010/main" val="1340756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8/19/2016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 xmlns:p14="http://schemas.microsoft.com/office/powerpoint/2010/main" val="1469269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8/19/2016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 xmlns:p14="http://schemas.microsoft.com/office/powerpoint/2010/main" val="1470976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8/19/2016</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p:cNvGrpSpPr/>
          <p:nvPr/>
        </p:nvGrpSpPr>
        <p:grpSpPr>
          <a:xfrm>
            <a:off x="0" y="0"/>
            <a:ext cx="2814638" cy="6858000"/>
            <a:chOff x="0" y="0"/>
            <a:chExt cx="2814638" cy="6858000"/>
          </a:xfrm>
        </p:grpSpPr>
        <p:sp>
          <p:nvSpPr>
            <p:cNvPr id="11" name="Freeform 6"/>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 xmlns:p14="http://schemas.microsoft.com/office/powerpoint/2010/main" val="214073574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pPr/>
              <a:t>8/19/2016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 xmlns:p14="http://schemas.microsoft.com/office/powerpoint/2010/main" val="1406067367"/>
      </p:ext>
    </p:extLst>
  </p:cSld>
  <p:clrMapOvr>
    <a:masterClrMapping/>
  </p:clrMapOvr>
  <p:extLst mod="1">
    <p:ext uri="{DCECCB84-F9BA-43D5-87BE-67443E8EF086}">
      <p15:sldGuideLst xmlns=""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pPr/>
              <a:t>8/19/2016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 xmlns:p14="http://schemas.microsoft.com/office/powerpoint/2010/main" val="2020909913"/>
      </p:ext>
    </p:extLst>
  </p:cSld>
  <p:clrMapOvr>
    <a:masterClrMapping/>
  </p:clrMapOvr>
  <p:extLst mod="1">
    <p:ext uri="{DCECCB84-F9BA-43D5-87BE-67443E8EF086}">
      <p15:sldGuideLst xmlns=""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pPr/>
              <a:t>8/19/2016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 xmlns:p14="http://schemas.microsoft.com/office/powerpoint/2010/main" val="573401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pPr/>
              <a:t>8/19/2016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 xmlns:p14="http://schemas.microsoft.com/office/powerpoint/2010/main" val="1299302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pPr/>
              <a:t>8/19/2016</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pPr/>
              <a:t>‹#›</a:t>
            </a:fld>
            <a:endParaRPr lang="en-US" dirty="0"/>
          </a:p>
        </p:txBody>
      </p:sp>
      <p:sp>
        <p:nvSpPr>
          <p:cNvPr id="8" name="Rectangle 7"/>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 xmlns:p14="http://schemas.microsoft.com/office/powerpoint/2010/main" val="600819363"/>
      </p:ext>
    </p:extLst>
  </p:cSld>
  <p:clrMapOvr>
    <a:masterClrMapping/>
  </p:clrMapOvr>
  <p:extLst mod="1">
    <p:ext uri="{DCECCB84-F9BA-43D5-87BE-67443E8EF086}">
      <p15:sldGuideLst xmlns=""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11" name="Freeform 11"/>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pPr/>
              <a:t>8/19/2016</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pPr/>
              <a:t>‹#›</a:t>
            </a:fld>
            <a:endParaRPr lang="en-US" dirty="0"/>
          </a:p>
        </p:txBody>
      </p:sp>
    </p:spTree>
    <p:extLst>
      <p:ext uri="{BB962C8B-B14F-4D97-AF65-F5344CB8AC3E}">
        <p14:creationId xmlns="" xmlns:p14="http://schemas.microsoft.com/office/powerpoint/2010/main" val="245553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8/19/2016</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 xmlns:p14="http://schemas.microsoft.com/office/powerpoint/2010/main" val="198445992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5.jpeg"/><Relationship Id="rId1" Type="http://schemas.openxmlformats.org/officeDocument/2006/relationships/slideLayout" Target="../slideLayouts/slideLayout8.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0.jpeg"/><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Layout" Target="../diagrams/layout1.xml"/><Relationship Id="rId7" Type="http://schemas.openxmlformats.org/officeDocument/2006/relationships/image" Target="../media/image3.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8.xml"/><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6.jpeg"/><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2.jpeg"/><Relationship Id="rId4" Type="http://schemas.openxmlformats.org/officeDocument/2006/relationships/image" Target="../media/image3.jpe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90280" y="1045992"/>
            <a:ext cx="4825079" cy="4226087"/>
          </a:xfrm>
        </p:spPr>
        <p:txBody>
          <a:bodyPr/>
          <a:lstStyle/>
          <a:p>
            <a:pPr>
              <a:lnSpc>
                <a:spcPct val="200000"/>
              </a:lnSpc>
            </a:pPr>
            <a:r>
              <a:rPr lang="en-US" sz="2400" b="1" dirty="0" smtClean="0">
                <a:latin typeface="Calibri" panose="020F0502020204030204" pitchFamily="34" charset="0"/>
              </a:rPr>
              <a:t>Ease </a:t>
            </a:r>
            <a:r>
              <a:rPr lang="en-US" sz="2400" b="1" dirty="0">
                <a:latin typeface="Calibri" panose="020F0502020204030204" pitchFamily="34" charset="0"/>
              </a:rPr>
              <a:t>of Doing Business in India </a:t>
            </a:r>
            <a:r>
              <a:rPr lang="en-US" sz="2400" b="1" dirty="0" smtClean="0">
                <a:solidFill>
                  <a:srgbClr val="005D99"/>
                </a:solidFill>
                <a:latin typeface="Calibri" panose="020F0502020204030204" pitchFamily="34" charset="0"/>
              </a:rPr>
              <a:t>Facilitations</a:t>
            </a:r>
            <a:br>
              <a:rPr lang="en-US" sz="2400" b="1" dirty="0" smtClean="0">
                <a:solidFill>
                  <a:srgbClr val="005D99"/>
                </a:solidFill>
                <a:latin typeface="Calibri" panose="020F0502020204030204" pitchFamily="34" charset="0"/>
              </a:rPr>
            </a:br>
            <a:r>
              <a:rPr lang="en-US" sz="2400" b="1" dirty="0" smtClean="0">
                <a:solidFill>
                  <a:srgbClr val="005D99"/>
                </a:solidFill>
                <a:latin typeface="Calibri" panose="020F0502020204030204" pitchFamily="34" charset="0"/>
              </a:rPr>
              <a:t>and</a:t>
            </a:r>
            <a:br>
              <a:rPr lang="en-US" sz="2400" b="1" dirty="0" smtClean="0">
                <a:solidFill>
                  <a:srgbClr val="005D99"/>
                </a:solidFill>
                <a:latin typeface="Calibri" panose="020F0502020204030204" pitchFamily="34" charset="0"/>
              </a:rPr>
            </a:br>
            <a:r>
              <a:rPr lang="en-US" sz="2400" b="1" dirty="0" smtClean="0">
                <a:solidFill>
                  <a:srgbClr val="005D99"/>
                </a:solidFill>
                <a:latin typeface="Calibri" panose="020F0502020204030204" pitchFamily="34" charset="0"/>
              </a:rPr>
              <a:t>Obstructions</a:t>
            </a:r>
            <a:endParaRPr lang="en-US" sz="300" dirty="0">
              <a:solidFill>
                <a:srgbClr val="005D99"/>
              </a:solidFill>
              <a:latin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233302" y="6040399"/>
            <a:ext cx="4958698" cy="817601"/>
          </a:xfrm>
          <a:prstGeom prst="rect">
            <a:avLst/>
          </a:prstGeom>
        </p:spPr>
      </p:pic>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6040399"/>
            <a:ext cx="1460001" cy="81760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668991" y="1785257"/>
            <a:ext cx="9472935" cy="3186614"/>
          </a:xfrm>
          <a:prstGeom prst="rect">
            <a:avLst/>
          </a:prstGeom>
        </p:spPr>
      </p:pic>
      <p:sp>
        <p:nvSpPr>
          <p:cNvPr id="59" name="TextBox 58"/>
          <p:cNvSpPr txBox="1"/>
          <p:nvPr/>
        </p:nvSpPr>
        <p:spPr>
          <a:xfrm>
            <a:off x="2003014" y="2365639"/>
            <a:ext cx="4252643" cy="1754326"/>
          </a:xfrm>
          <a:prstGeom prst="rect">
            <a:avLst/>
          </a:prstGeom>
          <a:noFill/>
        </p:spPr>
        <p:txBody>
          <a:bodyPr wrap="square" rtlCol="0">
            <a:spAutoFit/>
          </a:bodyPr>
          <a:lstStyle/>
          <a:p>
            <a:pPr algn="ctr"/>
            <a:r>
              <a:rPr lang="en-US" sz="5400" b="1" dirty="0" smtClean="0">
                <a:solidFill>
                  <a:schemeClr val="bg1"/>
                </a:solidFill>
                <a:latin typeface="Calibri" panose="020F0502020204030204" pitchFamily="34" charset="0"/>
              </a:rPr>
              <a:t>System &amp; Process</a:t>
            </a:r>
            <a:endParaRPr lang="en-US" sz="5400" b="1" dirty="0">
              <a:solidFill>
                <a:schemeClr val="bg1"/>
              </a:solidFill>
              <a:latin typeface="Calibri" panose="020F0502020204030204" pitchFamily="34" charset="0"/>
            </a:endParaRPr>
          </a:p>
        </p:txBody>
      </p:sp>
      <p:pic>
        <p:nvPicPr>
          <p:cNvPr id="1026" name="Picture 2" descr="https://cdn3.iconfinder.com/data/icons/illustricon-tech/512/development.desktop-512.pn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8880711" y="2383316"/>
            <a:ext cx="1953755" cy="1953755"/>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Rectangle 12"/>
          <p:cNvSpPr/>
          <p:nvPr/>
        </p:nvSpPr>
        <p:spPr>
          <a:xfrm>
            <a:off x="971547" y="100016"/>
            <a:ext cx="10872787" cy="769441"/>
          </a:xfrm>
          <a:prstGeom prst="rect">
            <a:avLst/>
          </a:prstGeom>
        </p:spPr>
        <p:txBody>
          <a:bodyPr wrap="square">
            <a:spAutoFit/>
          </a:bodyPr>
          <a:lstStyle/>
          <a:p>
            <a:pPr algn="ctr"/>
            <a:r>
              <a:rPr lang="en-US" sz="4400" dirty="0" smtClean="0">
                <a:solidFill>
                  <a:schemeClr val="accent2">
                    <a:lumMod val="75000"/>
                  </a:schemeClr>
                </a:solidFill>
                <a:latin typeface="Calibri" panose="020F0502020204030204" pitchFamily="34" charset="0"/>
              </a:rPr>
              <a:t>EASE OF DOING BUSINESS THROUGH</a:t>
            </a:r>
            <a:endParaRPr lang="en-US" sz="4400" dirty="0">
              <a:solidFill>
                <a:schemeClr val="accent2">
                  <a:lumMod val="75000"/>
                </a:schemeClr>
              </a:solidFill>
              <a:latin typeface="Calibri" panose="020F0502020204030204" pitchFamily="34" charset="0"/>
            </a:endParaRPr>
          </a:p>
        </p:txBody>
      </p:sp>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7" name="Picture 6"/>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658746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06129" y="1060595"/>
            <a:ext cx="5125136" cy="3207000"/>
          </a:xfrm>
        </p:spPr>
        <p:txBody>
          <a:bodyPr/>
          <a:lstStyle/>
          <a:p>
            <a:pPr>
              <a:lnSpc>
                <a:spcPct val="150000"/>
              </a:lnSpc>
            </a:pPr>
            <a:r>
              <a:rPr lang="en-US" sz="3200" dirty="0" smtClean="0">
                <a:latin typeface="Calibri" panose="020F0502020204030204" pitchFamily="34" charset="0"/>
                <a:ea typeface="orange juice" charset="0"/>
                <a:cs typeface="orange juice" charset="0"/>
              </a:rPr>
              <a:t>Compliances</a:t>
            </a:r>
            <a:endParaRPr lang="en-US" sz="3200" dirty="0">
              <a:latin typeface="Calibri" panose="020F0502020204030204" pitchFamily="34" charset="0"/>
              <a:ea typeface="orange juice" charset="0"/>
              <a:cs typeface="orange juice" charset="0"/>
            </a:endParaRPr>
          </a:p>
        </p:txBody>
      </p:sp>
      <p:sp>
        <p:nvSpPr>
          <p:cNvPr id="8" name="Subtitle 2"/>
          <p:cNvSpPr txBox="1">
            <a:spLocks/>
          </p:cNvSpPr>
          <p:nvPr/>
        </p:nvSpPr>
        <p:spPr>
          <a:xfrm>
            <a:off x="2200165" y="4272111"/>
            <a:ext cx="8045373" cy="742279"/>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endParaRPr lang="en-US" sz="1000" dirty="0">
              <a:latin typeface="Calibri" panose="020F0502020204030204" pitchFamily="34" charset="0"/>
            </a:endParaRPr>
          </a:p>
        </p:txBody>
      </p:sp>
      <p:sp>
        <p:nvSpPr>
          <p:cNvPr id="3" name="Rectangle 2"/>
          <p:cNvSpPr/>
          <p:nvPr/>
        </p:nvSpPr>
        <p:spPr>
          <a:xfrm>
            <a:off x="3992561" y="2973547"/>
            <a:ext cx="4338638" cy="1295868"/>
          </a:xfrm>
          <a:prstGeom prst="rect">
            <a:avLst/>
          </a:prstGeom>
        </p:spPr>
        <p:txBody>
          <a:bodyPr wrap="square">
            <a:spAutoFit/>
          </a:bodyPr>
          <a:lstStyle/>
          <a:p>
            <a:pPr algn="ctr">
              <a:lnSpc>
                <a:spcPct val="150000"/>
              </a:lnSpc>
            </a:pPr>
            <a:r>
              <a:rPr lang="en-US" dirty="0">
                <a:solidFill>
                  <a:schemeClr val="accent2">
                    <a:lumMod val="75000"/>
                  </a:schemeClr>
                </a:solidFill>
                <a:latin typeface="Calibri" panose="020F0502020204030204" pitchFamily="34" charset="0"/>
              </a:rPr>
              <a:t>Unnecessary compliances have been removed and a lot of permissions can be obtained online</a:t>
            </a:r>
          </a:p>
        </p:txBody>
      </p:sp>
      <p:pic>
        <p:nvPicPr>
          <p:cNvPr id="5" name="Pictur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17411604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971547" y="886888"/>
            <a:ext cx="6372682" cy="5016758"/>
          </a:xfrm>
          <a:prstGeom prst="rect">
            <a:avLst/>
          </a:prstGeom>
        </p:spPr>
        <p:txBody>
          <a:bodyPr wrap="square">
            <a:spAutoFit/>
          </a:bodyPr>
          <a:lstStyle/>
          <a:p>
            <a:pPr marL="285750" indent="-285750">
              <a:lnSpc>
                <a:spcPct val="200000"/>
              </a:lnSpc>
              <a:buFont typeface="Arial" panose="020B0604020202020204" pitchFamily="34" charset="0"/>
              <a:buChar char="•"/>
            </a:pPr>
            <a:r>
              <a:rPr lang="en-US" sz="1600" dirty="0" smtClean="0">
                <a:latin typeface="Calibri" panose="020F0502020204030204" pitchFamily="34" charset="0"/>
              </a:rPr>
              <a:t>Proposed around 100 amendments on 16</a:t>
            </a:r>
            <a:r>
              <a:rPr lang="en-US" sz="1600" baseline="30000" dirty="0" smtClean="0">
                <a:latin typeface="Calibri" panose="020F0502020204030204" pitchFamily="34" charset="0"/>
              </a:rPr>
              <a:t>th</a:t>
            </a:r>
            <a:r>
              <a:rPr lang="en-US" sz="1600" dirty="0" smtClean="0">
                <a:latin typeface="Calibri" panose="020F0502020204030204" pitchFamily="34" charset="0"/>
              </a:rPr>
              <a:t> March, 2016, some are highlighted below:</a:t>
            </a:r>
          </a:p>
          <a:p>
            <a:pPr marL="742950" lvl="1" indent="-285750">
              <a:lnSpc>
                <a:spcPct val="200000"/>
              </a:lnSpc>
              <a:buFont typeface="Arial" panose="020B0604020202020204" pitchFamily="34" charset="0"/>
              <a:buChar char="•"/>
            </a:pPr>
            <a:r>
              <a:rPr lang="en-US" sz="1600" b="1" dirty="0" smtClean="0">
                <a:latin typeface="Calibri" panose="020F0502020204030204" pitchFamily="34" charset="0"/>
              </a:rPr>
              <a:t>Change in definition of small companies - </a:t>
            </a:r>
            <a:r>
              <a:rPr lang="en-US" sz="1600" dirty="0" smtClean="0">
                <a:latin typeface="Calibri" panose="020F0502020204030204" pitchFamily="34" charset="0"/>
              </a:rPr>
              <a:t>Many more </a:t>
            </a:r>
            <a:r>
              <a:rPr lang="en-US" sz="1600" dirty="0">
                <a:latin typeface="Calibri" panose="020F0502020204030204" pitchFamily="34" charset="0"/>
              </a:rPr>
              <a:t>companies will get into the ambit of ‘small company’ and get </a:t>
            </a:r>
            <a:r>
              <a:rPr lang="en-US" sz="1600" dirty="0" smtClean="0">
                <a:latin typeface="Calibri" panose="020F0502020204030204" pitchFamily="34" charset="0"/>
              </a:rPr>
              <a:t>benefits</a:t>
            </a:r>
          </a:p>
          <a:p>
            <a:pPr marL="742950" lvl="1" indent="-285750">
              <a:lnSpc>
                <a:spcPct val="200000"/>
              </a:lnSpc>
              <a:buFont typeface="Arial" panose="020B0604020202020204" pitchFamily="34" charset="0"/>
              <a:buChar char="•"/>
            </a:pPr>
            <a:r>
              <a:rPr lang="en-US" sz="1600" b="1" dirty="0">
                <a:latin typeface="Calibri" panose="020F0502020204030204" pitchFamily="34" charset="0"/>
              </a:rPr>
              <a:t>Deletion of provisions regarding the restrictions on layers of investment </a:t>
            </a:r>
            <a:r>
              <a:rPr lang="en-US" sz="1600" b="1" dirty="0" smtClean="0">
                <a:latin typeface="Calibri" panose="020F0502020204030204" pitchFamily="34" charset="0"/>
              </a:rPr>
              <a:t>companies - </a:t>
            </a:r>
            <a:r>
              <a:rPr lang="en-US" sz="1600" dirty="0">
                <a:latin typeface="Calibri" panose="020F0502020204030204" pitchFamily="34" charset="0"/>
              </a:rPr>
              <a:t>This eases the structuring of group companies and inter-co </a:t>
            </a:r>
            <a:r>
              <a:rPr lang="en-US" sz="1600" dirty="0" smtClean="0">
                <a:latin typeface="Calibri" panose="020F0502020204030204" pitchFamily="34" charset="0"/>
              </a:rPr>
              <a:t>investments</a:t>
            </a:r>
          </a:p>
          <a:p>
            <a:pPr marL="742950" lvl="1" indent="-285750">
              <a:lnSpc>
                <a:spcPct val="200000"/>
              </a:lnSpc>
              <a:buFont typeface="Arial" panose="020B0604020202020204" pitchFamily="34" charset="0"/>
              <a:buChar char="•"/>
            </a:pPr>
            <a:r>
              <a:rPr lang="en-US" sz="1600" b="1" dirty="0">
                <a:latin typeface="Calibri" panose="020F0502020204030204" pitchFamily="34" charset="0"/>
              </a:rPr>
              <a:t>Simplification of private </a:t>
            </a:r>
            <a:r>
              <a:rPr lang="en-US" sz="1600" b="1" dirty="0" smtClean="0">
                <a:latin typeface="Calibri" panose="020F0502020204030204" pitchFamily="34" charset="0"/>
              </a:rPr>
              <a:t>placement - </a:t>
            </a:r>
            <a:r>
              <a:rPr lang="en-US" sz="1600" dirty="0">
                <a:latin typeface="Calibri" panose="020F0502020204030204" pitchFamily="34" charset="0"/>
              </a:rPr>
              <a:t>This will be a big relief for many startups. The Offer Letter was like a shorter version of public offer documents (DRHP</a:t>
            </a:r>
            <a:r>
              <a:rPr lang="en-US" sz="1600" dirty="0" smtClean="0">
                <a:latin typeface="Calibri" panose="020F0502020204030204" pitchFamily="34" charset="0"/>
              </a:rPr>
              <a:t>)</a:t>
            </a:r>
          </a:p>
        </p:txBody>
      </p:sp>
      <p:sp>
        <p:nvSpPr>
          <p:cNvPr id="4" name="Rectangle 3"/>
          <p:cNvSpPr/>
          <p:nvPr/>
        </p:nvSpPr>
        <p:spPr>
          <a:xfrm>
            <a:off x="971547" y="100016"/>
            <a:ext cx="10872787" cy="769441"/>
          </a:xfrm>
          <a:prstGeom prst="rect">
            <a:avLst/>
          </a:prstGeom>
        </p:spPr>
        <p:txBody>
          <a:bodyPr wrap="square">
            <a:spAutoFit/>
          </a:bodyPr>
          <a:lstStyle/>
          <a:p>
            <a:pPr algn="ctr"/>
            <a:r>
              <a:rPr lang="en-US" sz="4400" dirty="0" smtClean="0">
                <a:solidFill>
                  <a:schemeClr val="accent2">
                    <a:lumMod val="75000"/>
                  </a:schemeClr>
                </a:solidFill>
                <a:latin typeface="Calibri" panose="020F0502020204030204" pitchFamily="34" charset="0"/>
              </a:rPr>
              <a:t>COMPANIES (AMENDMENT) BILL 2016</a:t>
            </a:r>
            <a:endParaRPr lang="en-US" sz="4400" dirty="0">
              <a:solidFill>
                <a:schemeClr val="accent2">
                  <a:lumMod val="75000"/>
                </a:schemeClr>
              </a:solidFill>
              <a:latin typeface="Calibri" panose="020F0502020204030204" pitchFamily="34" charset="0"/>
            </a:endParaRPr>
          </a:p>
        </p:txBody>
      </p:sp>
      <p:pic>
        <p:nvPicPr>
          <p:cNvPr id="2050" name="Picture 2" descr="http://opsis.georgetown.edu/articles/images/Law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201354" y="2085976"/>
            <a:ext cx="4209975" cy="3279062"/>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11920439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971547" y="1929875"/>
            <a:ext cx="6372682" cy="3962880"/>
          </a:xfrm>
          <a:prstGeom prst="rect">
            <a:avLst/>
          </a:prstGeom>
        </p:spPr>
        <p:txBody>
          <a:bodyPr wrap="square">
            <a:spAutoFit/>
          </a:bodyPr>
          <a:lstStyle/>
          <a:p>
            <a:pPr marL="742950" lvl="1" indent="-285750">
              <a:lnSpc>
                <a:spcPct val="200000"/>
              </a:lnSpc>
              <a:buFont typeface="Arial" panose="020B0604020202020204" pitchFamily="34" charset="0"/>
              <a:buChar char="•"/>
            </a:pPr>
            <a:r>
              <a:rPr lang="en-US" sz="1600" b="1" dirty="0" smtClean="0">
                <a:latin typeface="Calibri" panose="020F0502020204030204" pitchFamily="34" charset="0"/>
              </a:rPr>
              <a:t>Issue </a:t>
            </a:r>
            <a:r>
              <a:rPr lang="en-US" sz="1600" b="1" dirty="0">
                <a:latin typeface="Calibri" panose="020F0502020204030204" pitchFamily="34" charset="0"/>
              </a:rPr>
              <a:t>of sweat equity shares by a newly incorporated </a:t>
            </a:r>
            <a:r>
              <a:rPr lang="en-US" sz="1600" b="1" dirty="0" smtClean="0">
                <a:latin typeface="Calibri" panose="020F0502020204030204" pitchFamily="34" charset="0"/>
              </a:rPr>
              <a:t>company - </a:t>
            </a:r>
            <a:r>
              <a:rPr lang="en-US" sz="1600" dirty="0">
                <a:latin typeface="Calibri" panose="020F0502020204030204" pitchFamily="34" charset="0"/>
              </a:rPr>
              <a:t>With a view to encourage the emerging startups and entrepreneurs the company may now issue sweat equity shares after its incorporation without waiting for one </a:t>
            </a:r>
            <a:r>
              <a:rPr lang="en-US" sz="1600" dirty="0" smtClean="0">
                <a:latin typeface="Calibri" panose="020F0502020204030204" pitchFamily="34" charset="0"/>
              </a:rPr>
              <a:t>year</a:t>
            </a:r>
          </a:p>
          <a:p>
            <a:pPr marL="742950" lvl="1" indent="-285750">
              <a:lnSpc>
                <a:spcPct val="200000"/>
              </a:lnSpc>
              <a:buFont typeface="Arial" panose="020B0604020202020204" pitchFamily="34" charset="0"/>
              <a:buChar char="•"/>
            </a:pPr>
            <a:r>
              <a:rPr lang="en-US" sz="1600" b="1" dirty="0">
                <a:latin typeface="Calibri" panose="020F0502020204030204" pitchFamily="34" charset="0"/>
              </a:rPr>
              <a:t>Annual </a:t>
            </a:r>
            <a:r>
              <a:rPr lang="en-US" sz="1600" b="1" dirty="0" smtClean="0">
                <a:latin typeface="Calibri" panose="020F0502020204030204" pitchFamily="34" charset="0"/>
              </a:rPr>
              <a:t>Return - </a:t>
            </a:r>
            <a:r>
              <a:rPr lang="en-US" sz="1600" dirty="0">
                <a:latin typeface="Calibri" panose="020F0502020204030204" pitchFamily="34" charset="0"/>
              </a:rPr>
              <a:t>This reduces paperwork and makes for easier </a:t>
            </a:r>
            <a:r>
              <a:rPr lang="en-US" sz="1600" dirty="0" smtClean="0">
                <a:latin typeface="Calibri" panose="020F0502020204030204" pitchFamily="34" charset="0"/>
              </a:rPr>
              <a:t>compliances</a:t>
            </a:r>
          </a:p>
          <a:p>
            <a:pPr marL="742950" lvl="1" indent="-285750">
              <a:lnSpc>
                <a:spcPct val="200000"/>
              </a:lnSpc>
              <a:buFont typeface="Arial" panose="020B0604020202020204" pitchFamily="34" charset="0"/>
              <a:buChar char="•"/>
            </a:pPr>
            <a:r>
              <a:rPr lang="en-US" sz="1600" b="1" dirty="0">
                <a:latin typeface="Calibri" panose="020F0502020204030204" pitchFamily="34" charset="0"/>
              </a:rPr>
              <a:t>Meeting through video conferencing or other </a:t>
            </a:r>
            <a:r>
              <a:rPr lang="en-US" sz="1600" b="1" dirty="0" smtClean="0">
                <a:latin typeface="Calibri" panose="020F0502020204030204" pitchFamily="34" charset="0"/>
              </a:rPr>
              <a:t>means - </a:t>
            </a:r>
            <a:r>
              <a:rPr lang="en-US" sz="1600" dirty="0">
                <a:latin typeface="Calibri" panose="020F0502020204030204" pitchFamily="34" charset="0"/>
              </a:rPr>
              <a:t>This is certainly ease of doing business</a:t>
            </a:r>
            <a:endParaRPr lang="en-US" sz="1600" b="1" dirty="0" smtClean="0">
              <a:latin typeface="Calibri" panose="020F0502020204030204" pitchFamily="34" charset="0"/>
            </a:endParaRPr>
          </a:p>
        </p:txBody>
      </p:sp>
      <p:sp>
        <p:nvSpPr>
          <p:cNvPr id="4" name="Rectangle 3"/>
          <p:cNvSpPr/>
          <p:nvPr/>
        </p:nvSpPr>
        <p:spPr>
          <a:xfrm>
            <a:off x="971547" y="100016"/>
            <a:ext cx="10872787" cy="769441"/>
          </a:xfrm>
          <a:prstGeom prst="rect">
            <a:avLst/>
          </a:prstGeom>
        </p:spPr>
        <p:txBody>
          <a:bodyPr wrap="square">
            <a:spAutoFit/>
          </a:bodyPr>
          <a:lstStyle/>
          <a:p>
            <a:pPr algn="r"/>
            <a:r>
              <a:rPr lang="en-US" sz="4400" dirty="0" smtClean="0">
                <a:solidFill>
                  <a:schemeClr val="accent2">
                    <a:lumMod val="75000"/>
                  </a:schemeClr>
                </a:solidFill>
                <a:latin typeface="Calibri" panose="020F0502020204030204" pitchFamily="34" charset="0"/>
              </a:rPr>
              <a:t>COMPANIES (AMENDMENT) BILL 2016 (CONT.)</a:t>
            </a:r>
            <a:endParaRPr lang="en-US" sz="4400" dirty="0">
              <a:solidFill>
                <a:schemeClr val="accent2">
                  <a:lumMod val="75000"/>
                </a:schemeClr>
              </a:solidFill>
              <a:latin typeface="Calibri" panose="020F0502020204030204" pitchFamily="34" charset="0"/>
            </a:endParaRPr>
          </a:p>
        </p:txBody>
      </p:sp>
      <p:pic>
        <p:nvPicPr>
          <p:cNvPr id="2050" name="Picture 2" descr="http://opsis.georgetown.edu/articles/images/Law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201354" y="2085976"/>
            <a:ext cx="4209975" cy="3279062"/>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1070686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67103" y="114299"/>
            <a:ext cx="11004331" cy="584775"/>
          </a:xfrm>
          <a:prstGeom prst="rect">
            <a:avLst/>
          </a:prstGeom>
          <a:noFill/>
        </p:spPr>
        <p:txBody>
          <a:bodyPr wrap="square" rtlCol="0">
            <a:spAutoFit/>
          </a:bodyPr>
          <a:lstStyle/>
          <a:p>
            <a:pPr algn="ctr"/>
            <a:r>
              <a:rPr lang="en-US" sz="3200" dirty="0" smtClean="0">
                <a:solidFill>
                  <a:schemeClr val="accent2">
                    <a:lumMod val="75000"/>
                  </a:schemeClr>
                </a:solidFill>
                <a:latin typeface="Calibri" panose="020F0502020204030204" pitchFamily="34" charset="0"/>
              </a:rPr>
              <a:t>SIMPLIFICATION IN ADMINISTRATION OF LABOUR LAWS</a:t>
            </a:r>
            <a:endParaRPr lang="en-US" sz="3200" dirty="0">
              <a:solidFill>
                <a:schemeClr val="accent2">
                  <a:lumMod val="75000"/>
                </a:schemeClr>
              </a:solidFill>
              <a:latin typeface="Calibri" panose="020F0502020204030204" pitchFamily="34" charset="0"/>
            </a:endParaRPr>
          </a:p>
        </p:txBody>
      </p:sp>
      <p:sp>
        <p:nvSpPr>
          <p:cNvPr id="2" name="Rectangle 1"/>
          <p:cNvSpPr/>
          <p:nvPr/>
        </p:nvSpPr>
        <p:spPr>
          <a:xfrm>
            <a:off x="1071564" y="872600"/>
            <a:ext cx="6243636" cy="5632311"/>
          </a:xfrm>
          <a:prstGeom prst="rect">
            <a:avLst/>
          </a:prstGeom>
        </p:spPr>
        <p:txBody>
          <a:bodyPr wrap="square">
            <a:spAutoFit/>
          </a:bodyPr>
          <a:lstStyle/>
          <a:p>
            <a:pPr marL="285750" indent="-285750">
              <a:lnSpc>
                <a:spcPct val="200000"/>
              </a:lnSpc>
              <a:buFont typeface="Arial" panose="020B0604020202020204" pitchFamily="34" charset="0"/>
              <a:buChar char="•"/>
            </a:pPr>
            <a:r>
              <a:rPr lang="en-US" dirty="0" smtClean="0">
                <a:latin typeface="Calibri" panose="020F0502020204030204" pitchFamily="34" charset="0"/>
              </a:rPr>
              <a:t>Government launched an online portal </a:t>
            </a:r>
            <a:r>
              <a:rPr lang="en-US" dirty="0" err="1" smtClean="0">
                <a:latin typeface="Calibri" panose="020F0502020204030204" pitchFamily="34" charset="0"/>
              </a:rPr>
              <a:t>shram</a:t>
            </a:r>
            <a:r>
              <a:rPr lang="en-US" dirty="0" smtClean="0">
                <a:latin typeface="Calibri" panose="020F0502020204030204" pitchFamily="34" charset="0"/>
              </a:rPr>
              <a:t> </a:t>
            </a:r>
            <a:r>
              <a:rPr lang="en-US" dirty="0" err="1" smtClean="0">
                <a:latin typeface="Calibri" panose="020F0502020204030204" pitchFamily="34" charset="0"/>
              </a:rPr>
              <a:t>Suvidha</a:t>
            </a:r>
            <a:r>
              <a:rPr lang="en-US" dirty="0" smtClean="0">
                <a:latin typeface="Calibri" panose="020F0502020204030204" pitchFamily="34" charset="0"/>
              </a:rPr>
              <a:t> with focus:</a:t>
            </a:r>
          </a:p>
          <a:p>
            <a:pPr marL="742950" lvl="1" indent="-285750">
              <a:lnSpc>
                <a:spcPct val="200000"/>
              </a:lnSpc>
              <a:buFont typeface="Arial" panose="020B0604020202020204" pitchFamily="34" charset="0"/>
              <a:buChar char="•"/>
            </a:pPr>
            <a:r>
              <a:rPr lang="en-US" dirty="0" smtClean="0">
                <a:latin typeface="Calibri" panose="020F0502020204030204" pitchFamily="34" charset="0"/>
              </a:rPr>
              <a:t>Ease of reporting at one place for various </a:t>
            </a:r>
            <a:r>
              <a:rPr lang="en-US" dirty="0" err="1" smtClean="0">
                <a:latin typeface="Calibri" panose="020F0502020204030204" pitchFamily="34" charset="0"/>
              </a:rPr>
              <a:t>labour</a:t>
            </a:r>
            <a:r>
              <a:rPr lang="en-US" dirty="0" smtClean="0">
                <a:latin typeface="Calibri" panose="020F0502020204030204" pitchFamily="34" charset="0"/>
              </a:rPr>
              <a:t> laws</a:t>
            </a:r>
          </a:p>
          <a:p>
            <a:pPr marL="742950" lvl="1" indent="-285750">
              <a:lnSpc>
                <a:spcPct val="200000"/>
              </a:lnSpc>
              <a:buFont typeface="Arial" panose="020B0604020202020204" pitchFamily="34" charset="0"/>
              <a:buChar char="•"/>
            </a:pPr>
            <a:r>
              <a:rPr lang="en-US" dirty="0" smtClean="0">
                <a:latin typeface="Calibri" panose="020F0502020204030204" pitchFamily="34" charset="0"/>
              </a:rPr>
              <a:t>Consolidated information of </a:t>
            </a:r>
            <a:r>
              <a:rPr lang="en-US" dirty="0" err="1" smtClean="0">
                <a:latin typeface="Calibri" panose="020F0502020204030204" pitchFamily="34" charset="0"/>
              </a:rPr>
              <a:t>labour</a:t>
            </a:r>
            <a:r>
              <a:rPr lang="en-US" dirty="0" smtClean="0">
                <a:latin typeface="Calibri" panose="020F0502020204030204" pitchFamily="34" charset="0"/>
              </a:rPr>
              <a:t> inspection and its enforcement</a:t>
            </a:r>
          </a:p>
          <a:p>
            <a:pPr marL="742950" lvl="1" indent="-285750">
              <a:lnSpc>
                <a:spcPct val="200000"/>
              </a:lnSpc>
              <a:buFont typeface="Arial" panose="020B0604020202020204" pitchFamily="34" charset="0"/>
              <a:buChar char="•"/>
            </a:pPr>
            <a:r>
              <a:rPr lang="en-US" dirty="0" smtClean="0">
                <a:latin typeface="Calibri" panose="020F0502020204030204" pitchFamily="34" charset="0"/>
              </a:rPr>
              <a:t>Allotment of </a:t>
            </a:r>
            <a:r>
              <a:rPr lang="en-US" dirty="0" err="1" smtClean="0">
                <a:latin typeface="Calibri" panose="020F0502020204030204" pitchFamily="34" charset="0"/>
              </a:rPr>
              <a:t>Labour</a:t>
            </a:r>
            <a:r>
              <a:rPr lang="en-US" dirty="0" smtClean="0">
                <a:latin typeface="Calibri" panose="020F0502020204030204" pitchFamily="34" charset="0"/>
              </a:rPr>
              <a:t> Identification number to units to facilitate online registration and filing of returns</a:t>
            </a:r>
          </a:p>
          <a:p>
            <a:pPr marL="742950" lvl="1" indent="-285750">
              <a:lnSpc>
                <a:spcPct val="200000"/>
              </a:lnSpc>
              <a:buFont typeface="Arial" panose="020B0604020202020204" pitchFamily="34" charset="0"/>
              <a:buChar char="•"/>
            </a:pPr>
            <a:r>
              <a:rPr lang="en-US" dirty="0" smtClean="0">
                <a:latin typeface="Calibri" panose="020F0502020204030204" pitchFamily="34" charset="0"/>
              </a:rPr>
              <a:t>Real time registration with Employee State Insurance Corporation (ESIC) and Employee Provident Fund Organization (EPFO)</a:t>
            </a:r>
            <a:endParaRPr lang="en-US" dirty="0">
              <a:latin typeface="Calibri" panose="020F0502020204030204" pitchFamily="34" charset="0"/>
            </a:endParaRPr>
          </a:p>
        </p:txBody>
      </p:sp>
      <p:pic>
        <p:nvPicPr>
          <p:cNvPr id="3" name="Picture 2"/>
          <p:cNvPicPr>
            <a:picLocks noChangeAspect="1"/>
          </p:cNvPicPr>
          <p:nvPr/>
        </p:nvPicPr>
        <p:blipFill rotWithShape="1">
          <a:blip r:embed="rId2"/>
          <a:srcRect t="4101" b="17383"/>
          <a:stretch/>
        </p:blipFill>
        <p:spPr>
          <a:xfrm>
            <a:off x="7086600" y="1914528"/>
            <a:ext cx="4609911" cy="2714625"/>
          </a:xfrm>
          <a:prstGeom prst="rect">
            <a:avLst/>
          </a:prstGeom>
          <a:ln w="28575">
            <a:solidFill>
              <a:schemeClr val="accent1">
                <a:lumMod val="50000"/>
              </a:schemeClr>
            </a:solidFill>
          </a:ln>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41908738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67103" y="114299"/>
            <a:ext cx="11004331" cy="584775"/>
          </a:xfrm>
          <a:prstGeom prst="rect">
            <a:avLst/>
          </a:prstGeom>
          <a:noFill/>
        </p:spPr>
        <p:txBody>
          <a:bodyPr wrap="square" rtlCol="0">
            <a:spAutoFit/>
          </a:bodyPr>
          <a:lstStyle/>
          <a:p>
            <a:pPr algn="ctr"/>
            <a:r>
              <a:rPr lang="en-US" sz="3200" dirty="0" smtClean="0">
                <a:solidFill>
                  <a:schemeClr val="accent2">
                    <a:lumMod val="75000"/>
                  </a:schemeClr>
                </a:solidFill>
                <a:latin typeface="Calibri" panose="020F0502020204030204" pitchFamily="34" charset="0"/>
              </a:rPr>
              <a:t>SIMPLIFYING OPERATION OF BUSINESS IN INDIA</a:t>
            </a:r>
            <a:endParaRPr lang="en-US" sz="3200" dirty="0">
              <a:solidFill>
                <a:schemeClr val="accent2">
                  <a:lumMod val="75000"/>
                </a:schemeClr>
              </a:solidFill>
              <a:latin typeface="Calibri" panose="020F0502020204030204" pitchFamily="34" charset="0"/>
            </a:endParaRPr>
          </a:p>
        </p:txBody>
      </p:sp>
      <p:sp>
        <p:nvSpPr>
          <p:cNvPr id="2" name="Rectangle 1"/>
          <p:cNvSpPr/>
          <p:nvPr/>
        </p:nvSpPr>
        <p:spPr>
          <a:xfrm>
            <a:off x="1071563" y="872600"/>
            <a:ext cx="5614987" cy="4939814"/>
          </a:xfrm>
          <a:prstGeom prst="rect">
            <a:avLst/>
          </a:prstGeom>
        </p:spPr>
        <p:txBody>
          <a:bodyPr wrap="square">
            <a:spAutoFit/>
          </a:bodyPr>
          <a:lstStyle/>
          <a:p>
            <a:pPr marL="285750" indent="-285750">
              <a:lnSpc>
                <a:spcPct val="250000"/>
              </a:lnSpc>
              <a:buFont typeface="Arial" panose="020B0604020202020204" pitchFamily="34" charset="0"/>
              <a:buChar char="•"/>
            </a:pPr>
            <a:r>
              <a:rPr lang="en-US" dirty="0" smtClean="0">
                <a:latin typeface="Calibri" panose="020F0502020204030204" pitchFamily="34" charset="0"/>
              </a:rPr>
              <a:t>Curbing the need of consent to establish / NOC letter letter </a:t>
            </a:r>
            <a:r>
              <a:rPr lang="en-US" dirty="0">
                <a:latin typeface="Calibri" panose="020F0502020204030204" pitchFamily="34" charset="0"/>
              </a:rPr>
              <a:t>for new electricity </a:t>
            </a:r>
            <a:r>
              <a:rPr lang="en-US" dirty="0" smtClean="0">
                <a:latin typeface="Calibri" panose="020F0502020204030204" pitchFamily="34" charset="0"/>
              </a:rPr>
              <a:t>connections</a:t>
            </a:r>
          </a:p>
          <a:p>
            <a:pPr marL="285750" indent="-285750">
              <a:lnSpc>
                <a:spcPct val="250000"/>
              </a:lnSpc>
              <a:buFont typeface="Arial" panose="020B0604020202020204" pitchFamily="34" charset="0"/>
              <a:buChar char="•"/>
            </a:pPr>
            <a:r>
              <a:rPr lang="en-US" dirty="0" smtClean="0">
                <a:latin typeface="Calibri" panose="020F0502020204030204" pitchFamily="34" charset="0"/>
              </a:rPr>
              <a:t>Online application and monitoring for environmental and forest clearances</a:t>
            </a:r>
          </a:p>
          <a:p>
            <a:pPr marL="285750" indent="-285750">
              <a:lnSpc>
                <a:spcPct val="250000"/>
              </a:lnSpc>
              <a:buFont typeface="Arial" panose="020B0604020202020204" pitchFamily="34" charset="0"/>
              <a:buChar char="•"/>
            </a:pPr>
            <a:r>
              <a:rPr lang="en-US" dirty="0" smtClean="0">
                <a:latin typeface="Calibri" panose="020F0502020204030204" pitchFamily="34" charset="0"/>
              </a:rPr>
              <a:t>Simplification in obtaining Industrial Licenses</a:t>
            </a:r>
          </a:p>
          <a:p>
            <a:pPr marL="285750" indent="-285750">
              <a:lnSpc>
                <a:spcPct val="250000"/>
              </a:lnSpc>
              <a:buFont typeface="Arial" panose="020B0604020202020204" pitchFamily="34" charset="0"/>
              <a:buChar char="•"/>
            </a:pPr>
            <a:r>
              <a:rPr lang="en-US" dirty="0" smtClean="0">
                <a:latin typeface="Calibri" panose="020F0502020204030204" pitchFamily="34" charset="0"/>
              </a:rPr>
              <a:t>Reduction in the mandatory documents required for import and export of goods from 7 to 3</a:t>
            </a:r>
          </a:p>
        </p:txBody>
      </p:sp>
      <p:pic>
        <p:nvPicPr>
          <p:cNvPr id="6148" name="Picture 4" descr="http://www.qxadvisors.com/uploaded/NewsImages/india-moves-up-on-the-ease-of-doing-business.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r="20246"/>
          <a:stretch/>
        </p:blipFill>
        <p:spPr bwMode="auto">
          <a:xfrm>
            <a:off x="6392485" y="1757363"/>
            <a:ext cx="5478949" cy="350406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629935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67103" y="114299"/>
            <a:ext cx="11004331" cy="584775"/>
          </a:xfrm>
          <a:prstGeom prst="rect">
            <a:avLst/>
          </a:prstGeom>
          <a:noFill/>
        </p:spPr>
        <p:txBody>
          <a:bodyPr wrap="square" rtlCol="0">
            <a:spAutoFit/>
          </a:bodyPr>
          <a:lstStyle/>
          <a:p>
            <a:pPr algn="ctr"/>
            <a:r>
              <a:rPr lang="en-US" sz="3200" dirty="0" smtClean="0">
                <a:solidFill>
                  <a:schemeClr val="accent2">
                    <a:lumMod val="75000"/>
                  </a:schemeClr>
                </a:solidFill>
                <a:latin typeface="Calibri" panose="020F0502020204030204" pitchFamily="34" charset="0"/>
              </a:rPr>
              <a:t>NATIONAL COMPANY LAW TRIBUNAL (NCLT)</a:t>
            </a:r>
            <a:endParaRPr lang="en-US" sz="3200" dirty="0">
              <a:solidFill>
                <a:schemeClr val="accent2">
                  <a:lumMod val="75000"/>
                </a:schemeClr>
              </a:solidFill>
              <a:latin typeface="Calibri" panose="020F0502020204030204" pitchFamily="34" charset="0"/>
            </a:endParaRPr>
          </a:p>
        </p:txBody>
      </p:sp>
      <p:sp>
        <p:nvSpPr>
          <p:cNvPr id="2" name="Rectangle 1"/>
          <p:cNvSpPr/>
          <p:nvPr/>
        </p:nvSpPr>
        <p:spPr>
          <a:xfrm>
            <a:off x="885822" y="1041733"/>
            <a:ext cx="5129212" cy="4939814"/>
          </a:xfrm>
          <a:prstGeom prst="rect">
            <a:avLst/>
          </a:prstGeom>
        </p:spPr>
        <p:txBody>
          <a:bodyPr wrap="square">
            <a:spAutoFit/>
          </a:bodyPr>
          <a:lstStyle/>
          <a:p>
            <a:pPr marL="285750" indent="-285750" algn="just">
              <a:lnSpc>
                <a:spcPct val="250000"/>
              </a:lnSpc>
              <a:buFont typeface="Arial" panose="020B0604020202020204" pitchFamily="34" charset="0"/>
              <a:buChar char="•"/>
            </a:pPr>
            <a:r>
              <a:rPr lang="en-US" dirty="0" smtClean="0">
                <a:latin typeface="Calibri" panose="020F0502020204030204" pitchFamily="34" charset="0"/>
              </a:rPr>
              <a:t>The </a:t>
            </a:r>
            <a:r>
              <a:rPr lang="en-US" dirty="0">
                <a:latin typeface="Calibri" panose="020F0502020204030204" pitchFamily="34" charset="0"/>
              </a:rPr>
              <a:t>setting up of the NCLT and NCLAT are part of the efforts to move to a regime of faster resolution of corporate disputes, thus improving the ease of doing business in </a:t>
            </a:r>
            <a:r>
              <a:rPr lang="en-US" dirty="0" smtClean="0">
                <a:latin typeface="Calibri" panose="020F0502020204030204" pitchFamily="34" charset="0"/>
              </a:rPr>
              <a:t>India</a:t>
            </a:r>
          </a:p>
          <a:p>
            <a:pPr marL="285750" indent="-285750" algn="just">
              <a:lnSpc>
                <a:spcPct val="250000"/>
              </a:lnSpc>
              <a:buFont typeface="Arial" panose="020B0604020202020204" pitchFamily="34" charset="0"/>
              <a:buChar char="•"/>
            </a:pPr>
            <a:r>
              <a:rPr lang="en-US" dirty="0" smtClean="0">
                <a:latin typeface="Calibri" panose="020F0502020204030204" pitchFamily="34" charset="0"/>
              </a:rPr>
              <a:t>NCLT </a:t>
            </a:r>
            <a:r>
              <a:rPr lang="en-US" dirty="0">
                <a:latin typeface="Calibri" panose="020F0502020204030204" pitchFamily="34" charset="0"/>
              </a:rPr>
              <a:t>and NCLAT will also pave the way for the faster implementation of the bankruptcy </a:t>
            </a:r>
            <a:r>
              <a:rPr lang="en-US" dirty="0" smtClean="0">
                <a:latin typeface="Calibri" panose="020F0502020204030204" pitchFamily="34" charset="0"/>
              </a:rPr>
              <a:t>code</a:t>
            </a:r>
          </a:p>
          <a:p>
            <a:pPr marL="285750" indent="-285750" algn="just">
              <a:lnSpc>
                <a:spcPct val="250000"/>
              </a:lnSpc>
              <a:buFont typeface="Arial" panose="020B0604020202020204" pitchFamily="34" charset="0"/>
              <a:buChar char="•"/>
            </a:pPr>
            <a:r>
              <a:rPr lang="en-US" dirty="0" smtClean="0">
                <a:latin typeface="Calibri" panose="020F0502020204030204" pitchFamily="34" charset="0"/>
              </a:rPr>
              <a:t>It </a:t>
            </a:r>
            <a:r>
              <a:rPr lang="en-US" dirty="0">
                <a:latin typeface="Calibri" panose="020F0502020204030204" pitchFamily="34" charset="0"/>
              </a:rPr>
              <a:t>is expected to reduce the burden on courts</a:t>
            </a:r>
          </a:p>
        </p:txBody>
      </p:sp>
      <p:pic>
        <p:nvPicPr>
          <p:cNvPr id="3" name="Picture 2"/>
          <p:cNvPicPr>
            <a:picLocks noChangeAspect="1"/>
          </p:cNvPicPr>
          <p:nvPr/>
        </p:nvPicPr>
        <p:blipFill rotWithShape="1">
          <a:blip r:embed="rId2"/>
          <a:srcRect l="-195" t="4101" r="-1" b="11133"/>
          <a:stretch/>
        </p:blipFill>
        <p:spPr>
          <a:xfrm>
            <a:off x="6269252" y="1685920"/>
            <a:ext cx="5524022" cy="3505008"/>
          </a:xfrm>
          <a:prstGeom prst="rect">
            <a:avLst/>
          </a:prstGeom>
          <a:ln w="28575">
            <a:solidFill>
              <a:srgbClr val="004B8E"/>
            </a:solidFill>
          </a:ln>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15400810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867103" y="114299"/>
            <a:ext cx="11004331" cy="584775"/>
          </a:xfrm>
          <a:prstGeom prst="rect">
            <a:avLst/>
          </a:prstGeom>
          <a:noFill/>
        </p:spPr>
        <p:txBody>
          <a:bodyPr wrap="square" rtlCol="0">
            <a:spAutoFit/>
          </a:bodyPr>
          <a:lstStyle/>
          <a:p>
            <a:pPr algn="ctr"/>
            <a:r>
              <a:rPr lang="en-US" sz="3200" dirty="0" smtClean="0">
                <a:solidFill>
                  <a:schemeClr val="accent2">
                    <a:lumMod val="75000"/>
                  </a:schemeClr>
                </a:solidFill>
                <a:latin typeface="Calibri" panose="020F0502020204030204" pitchFamily="34" charset="0"/>
              </a:rPr>
              <a:t>GST</a:t>
            </a:r>
            <a:endParaRPr lang="en-US" sz="3200" dirty="0">
              <a:solidFill>
                <a:schemeClr val="accent2">
                  <a:lumMod val="75000"/>
                </a:schemeClr>
              </a:solidFill>
              <a:latin typeface="Calibri" panose="020F0502020204030204" pitchFamily="34" charset="0"/>
            </a:endParaRPr>
          </a:p>
        </p:txBody>
      </p:sp>
      <p:sp>
        <p:nvSpPr>
          <p:cNvPr id="2" name="Rectangle 1"/>
          <p:cNvSpPr/>
          <p:nvPr/>
        </p:nvSpPr>
        <p:spPr>
          <a:xfrm>
            <a:off x="6659374" y="1038523"/>
            <a:ext cx="4427726" cy="5632311"/>
          </a:xfrm>
          <a:prstGeom prst="rect">
            <a:avLst/>
          </a:prstGeom>
        </p:spPr>
        <p:txBody>
          <a:bodyPr wrap="square">
            <a:spAutoFit/>
          </a:bodyPr>
          <a:lstStyle/>
          <a:p>
            <a:pPr marL="285750" indent="-285750">
              <a:lnSpc>
                <a:spcPct val="200000"/>
              </a:lnSpc>
              <a:buFont typeface="Arial" panose="020B0604020202020204" pitchFamily="34" charset="0"/>
              <a:buChar char="•"/>
            </a:pPr>
            <a:r>
              <a:rPr lang="en-US" dirty="0">
                <a:latin typeface="Calibri" panose="020F0502020204030204" pitchFamily="34" charset="0"/>
              </a:rPr>
              <a:t>GST will ensure one tax in the entire country.</a:t>
            </a:r>
          </a:p>
          <a:p>
            <a:pPr marL="285750" indent="-285750">
              <a:lnSpc>
                <a:spcPct val="200000"/>
              </a:lnSpc>
              <a:buFont typeface="Arial" panose="020B0604020202020204" pitchFamily="34" charset="0"/>
              <a:buChar char="•"/>
            </a:pPr>
            <a:r>
              <a:rPr lang="en-US" dirty="0">
                <a:latin typeface="Calibri" panose="020F0502020204030204" pitchFamily="34" charset="0"/>
              </a:rPr>
              <a:t>It will result in seamless transfer of goods and services in the </a:t>
            </a:r>
            <a:r>
              <a:rPr lang="en-US" dirty="0" smtClean="0">
                <a:latin typeface="Calibri" panose="020F0502020204030204" pitchFamily="34" charset="0"/>
              </a:rPr>
              <a:t>country</a:t>
            </a:r>
          </a:p>
          <a:p>
            <a:pPr marL="285750" indent="-285750">
              <a:lnSpc>
                <a:spcPct val="200000"/>
              </a:lnSpc>
              <a:buFont typeface="Arial" panose="020B0604020202020204" pitchFamily="34" charset="0"/>
              <a:buChar char="•"/>
            </a:pPr>
            <a:r>
              <a:rPr lang="en-US" dirty="0">
                <a:latin typeface="Calibri" panose="020F0502020204030204" pitchFamily="34" charset="0"/>
              </a:rPr>
              <a:t>Taxes and inflation will remain </a:t>
            </a:r>
            <a:r>
              <a:rPr lang="en-US" dirty="0" smtClean="0">
                <a:latin typeface="Calibri" panose="020F0502020204030204" pitchFamily="34" charset="0"/>
              </a:rPr>
              <a:t>low</a:t>
            </a:r>
          </a:p>
          <a:p>
            <a:pPr marL="285750" indent="-285750">
              <a:lnSpc>
                <a:spcPct val="200000"/>
              </a:lnSpc>
              <a:buFont typeface="Arial" panose="020B0604020202020204" pitchFamily="34" charset="0"/>
              <a:buChar char="•"/>
            </a:pPr>
            <a:r>
              <a:rPr lang="en-US" dirty="0" smtClean="0">
                <a:latin typeface="Calibri" panose="020F0502020204030204" pitchFamily="34" charset="0"/>
              </a:rPr>
              <a:t>People </a:t>
            </a:r>
            <a:r>
              <a:rPr lang="en-US" dirty="0">
                <a:latin typeface="Calibri" panose="020F0502020204030204" pitchFamily="34" charset="0"/>
              </a:rPr>
              <a:t>will spend less in buying essential </a:t>
            </a:r>
            <a:r>
              <a:rPr lang="en-US" dirty="0" smtClean="0">
                <a:latin typeface="Calibri" panose="020F0502020204030204" pitchFamily="34" charset="0"/>
              </a:rPr>
              <a:t>goods</a:t>
            </a:r>
          </a:p>
          <a:p>
            <a:pPr marL="285750" indent="-285750">
              <a:lnSpc>
                <a:spcPct val="200000"/>
              </a:lnSpc>
              <a:buFont typeface="Arial" panose="020B0604020202020204" pitchFamily="34" charset="0"/>
              <a:buChar char="•"/>
            </a:pPr>
            <a:r>
              <a:rPr lang="en-US" dirty="0" smtClean="0">
                <a:latin typeface="Calibri" panose="020F0502020204030204" pitchFamily="34" charset="0"/>
              </a:rPr>
              <a:t>Eliminate the </a:t>
            </a:r>
            <a:r>
              <a:rPr lang="en-US" dirty="0">
                <a:latin typeface="Calibri" panose="020F0502020204030204" pitchFamily="34" charset="0"/>
              </a:rPr>
              <a:t>cascading effect of taxes on customers which will bring efficiency in product costs </a:t>
            </a:r>
          </a:p>
        </p:txBody>
      </p:sp>
      <p:pic>
        <p:nvPicPr>
          <p:cNvPr id="8194" name="Picture 2" descr="http://www.pc-tablet.co.in/wp-content/uploads/2016/06/gst-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338590" y="2100263"/>
            <a:ext cx="5320783" cy="2871788"/>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13963583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867103" y="214312"/>
            <a:ext cx="11004331" cy="523220"/>
          </a:xfrm>
          <a:prstGeom prst="rect">
            <a:avLst/>
          </a:prstGeom>
          <a:noFill/>
        </p:spPr>
        <p:txBody>
          <a:bodyPr wrap="square" rtlCol="0">
            <a:spAutoFit/>
          </a:bodyPr>
          <a:lstStyle/>
          <a:p>
            <a:pPr algn="ctr"/>
            <a:r>
              <a:rPr lang="en-US" sz="2800" dirty="0" smtClean="0">
                <a:solidFill>
                  <a:schemeClr val="accent2">
                    <a:lumMod val="75000"/>
                  </a:schemeClr>
                </a:solidFill>
                <a:latin typeface="Calibri" panose="020F0502020204030204" pitchFamily="34" charset="0"/>
              </a:rPr>
              <a:t>SECRETARIAL STANDARD BOARD INITIATIVE</a:t>
            </a:r>
            <a:endParaRPr lang="en-US" sz="2800" dirty="0">
              <a:solidFill>
                <a:schemeClr val="accent2">
                  <a:lumMod val="75000"/>
                </a:schemeClr>
              </a:solidFill>
              <a:latin typeface="Calibri" panose="020F0502020204030204" pitchFamily="34" charset="0"/>
            </a:endParaRPr>
          </a:p>
        </p:txBody>
      </p:sp>
      <p:sp>
        <p:nvSpPr>
          <p:cNvPr id="2" name="Rectangle 1"/>
          <p:cNvSpPr/>
          <p:nvPr/>
        </p:nvSpPr>
        <p:spPr>
          <a:xfrm>
            <a:off x="1071563" y="629712"/>
            <a:ext cx="10487025" cy="1122743"/>
          </a:xfrm>
          <a:prstGeom prst="rect">
            <a:avLst/>
          </a:prstGeom>
        </p:spPr>
        <p:txBody>
          <a:bodyPr wrap="square">
            <a:spAutoFit/>
          </a:bodyPr>
          <a:lstStyle/>
          <a:p>
            <a:pPr marL="285750" indent="-285750">
              <a:lnSpc>
                <a:spcPct val="200000"/>
              </a:lnSpc>
              <a:buFont typeface="Arial" panose="020B0604020202020204" pitchFamily="34" charset="0"/>
              <a:buChar char="•"/>
            </a:pPr>
            <a:r>
              <a:rPr lang="en-US" dirty="0" smtClean="0">
                <a:latin typeface="Calibri" panose="020F0502020204030204" pitchFamily="34" charset="0"/>
              </a:rPr>
              <a:t>Giving </a:t>
            </a:r>
            <a:r>
              <a:rPr lang="en-US" dirty="0">
                <a:latin typeface="Calibri" panose="020F0502020204030204" pitchFamily="34" charset="0"/>
              </a:rPr>
              <a:t>democratic and transparent consultative process paves the way for effective implementation of legal mandate</a:t>
            </a:r>
          </a:p>
        </p:txBody>
      </p:sp>
      <p:pic>
        <p:nvPicPr>
          <p:cNvPr id="3" name="Picture 2"/>
          <p:cNvPicPr>
            <a:picLocks noChangeAspect="1"/>
          </p:cNvPicPr>
          <p:nvPr/>
        </p:nvPicPr>
        <p:blipFill rotWithShape="1">
          <a:blip r:embed="rId3">
            <a:extLst>
              <a:ext uri="{28A0092B-C50C-407E-A947-70E740481C1C}">
                <a14:useLocalDpi xmlns="" xmlns:a14="http://schemas.microsoft.com/office/drawing/2010/main" val="0"/>
              </a:ext>
            </a:extLst>
          </a:blip>
          <a:srcRect b="70625"/>
          <a:stretch/>
        </p:blipFill>
        <p:spPr>
          <a:xfrm>
            <a:off x="1071563" y="2124060"/>
            <a:ext cx="4669308" cy="2014538"/>
          </a:xfrm>
          <a:prstGeom prst="rect">
            <a:avLst/>
          </a:prstGeom>
        </p:spPr>
      </p:pic>
      <p:pic>
        <p:nvPicPr>
          <p:cNvPr id="4" name="Picture 3"/>
          <p:cNvPicPr>
            <a:picLocks noChangeAspect="1"/>
          </p:cNvPicPr>
          <p:nvPr/>
        </p:nvPicPr>
        <p:blipFill rotWithShape="1">
          <a:blip r:embed="rId3">
            <a:extLst>
              <a:ext uri="{28A0092B-C50C-407E-A947-70E740481C1C}">
                <a14:useLocalDpi xmlns="" xmlns:a14="http://schemas.microsoft.com/office/drawing/2010/main" val="0"/>
              </a:ext>
            </a:extLst>
          </a:blip>
          <a:srcRect l="16829" t="39791" r="22279" b="35626"/>
          <a:stretch/>
        </p:blipFill>
        <p:spPr>
          <a:xfrm>
            <a:off x="1728787" y="4929192"/>
            <a:ext cx="2843213" cy="1685923"/>
          </a:xfrm>
          <a:prstGeom prst="rect">
            <a:avLst/>
          </a:prstGeom>
        </p:spPr>
      </p:pic>
      <p:pic>
        <p:nvPicPr>
          <p:cNvPr id="5" name="Picture 4"/>
          <p:cNvPicPr>
            <a:picLocks noChangeAspect="1"/>
          </p:cNvPicPr>
          <p:nvPr/>
        </p:nvPicPr>
        <p:blipFill rotWithShape="1">
          <a:blip r:embed="rId3">
            <a:extLst>
              <a:ext uri="{28A0092B-C50C-407E-A947-70E740481C1C}">
                <a14:useLocalDpi xmlns="" xmlns:a14="http://schemas.microsoft.com/office/drawing/2010/main" val="0"/>
              </a:ext>
            </a:extLst>
          </a:blip>
          <a:srcRect t="73958"/>
          <a:stretch/>
        </p:blipFill>
        <p:spPr>
          <a:xfrm>
            <a:off x="5232959" y="5057780"/>
            <a:ext cx="4669308" cy="1785937"/>
          </a:xfrm>
          <a:prstGeom prst="rect">
            <a:avLst/>
          </a:prstGeom>
        </p:spPr>
      </p:pic>
      <p:cxnSp>
        <p:nvCxnSpPr>
          <p:cNvPr id="7" name="Straight Arrow Connector 6"/>
          <p:cNvCxnSpPr/>
          <p:nvPr/>
        </p:nvCxnSpPr>
        <p:spPr>
          <a:xfrm>
            <a:off x="3057525" y="4181462"/>
            <a:ext cx="0" cy="390534"/>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a:off x="4852988" y="5455433"/>
            <a:ext cx="0" cy="390534"/>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689655" y="1743956"/>
            <a:ext cx="3596716" cy="400110"/>
          </a:xfrm>
          <a:prstGeom prst="rect">
            <a:avLst/>
          </a:prstGeom>
          <a:solidFill>
            <a:srgbClr val="018FBF"/>
          </a:solidFill>
          <a:ln>
            <a:solidFill>
              <a:srgbClr val="018FBF"/>
            </a:solidFill>
          </a:ln>
        </p:spPr>
        <p:txBody>
          <a:bodyPr wrap="square" rtlCol="0">
            <a:spAutoFit/>
          </a:bodyPr>
          <a:lstStyle/>
          <a:p>
            <a:pPr algn="ctr"/>
            <a:r>
              <a:rPr lang="en-US" sz="2000" b="1" dirty="0" smtClean="0">
                <a:solidFill>
                  <a:schemeClr val="bg1"/>
                </a:solidFill>
                <a:latin typeface="Calibri" panose="020F0502020204030204" pitchFamily="34" charset="0"/>
              </a:rPr>
              <a:t>14 Lakhs Companies in India</a:t>
            </a:r>
            <a:endParaRPr lang="en-US" sz="2000" b="1" dirty="0">
              <a:solidFill>
                <a:schemeClr val="bg1"/>
              </a:solidFill>
              <a:latin typeface="Calibri" panose="020F0502020204030204" pitchFamily="34" charset="0"/>
            </a:endParaRPr>
          </a:p>
        </p:txBody>
      </p:sp>
      <p:sp>
        <p:nvSpPr>
          <p:cNvPr id="11" name="TextBox 10"/>
          <p:cNvSpPr txBox="1"/>
          <p:nvPr/>
        </p:nvSpPr>
        <p:spPr>
          <a:xfrm>
            <a:off x="1329575" y="4673726"/>
            <a:ext cx="3596716" cy="400110"/>
          </a:xfrm>
          <a:prstGeom prst="rect">
            <a:avLst/>
          </a:prstGeom>
          <a:solidFill>
            <a:schemeClr val="accent6">
              <a:lumMod val="75000"/>
            </a:schemeClr>
          </a:solidFill>
          <a:ln>
            <a:solidFill>
              <a:schemeClr val="accent6">
                <a:lumMod val="50000"/>
              </a:schemeClr>
            </a:solidFill>
          </a:ln>
        </p:spPr>
        <p:txBody>
          <a:bodyPr wrap="square" rtlCol="0">
            <a:spAutoFit/>
          </a:bodyPr>
          <a:lstStyle/>
          <a:p>
            <a:pPr algn="ctr"/>
            <a:r>
              <a:rPr lang="en-US" sz="2000" b="1" dirty="0" smtClean="0">
                <a:solidFill>
                  <a:schemeClr val="bg1"/>
                </a:solidFill>
                <a:latin typeface="Calibri" panose="020F0502020204030204" pitchFamily="34" charset="0"/>
              </a:rPr>
              <a:t>1 Lakhs Professionals</a:t>
            </a:r>
            <a:endParaRPr lang="en-US" sz="2000" b="1" dirty="0">
              <a:solidFill>
                <a:schemeClr val="bg1"/>
              </a:solidFill>
              <a:latin typeface="Calibri" panose="020F0502020204030204" pitchFamily="34" charset="0"/>
            </a:endParaRPr>
          </a:p>
        </p:txBody>
      </p:sp>
      <p:sp>
        <p:nvSpPr>
          <p:cNvPr id="12" name="TextBox 11"/>
          <p:cNvSpPr txBox="1"/>
          <p:nvPr/>
        </p:nvSpPr>
        <p:spPr>
          <a:xfrm>
            <a:off x="5232959" y="4657670"/>
            <a:ext cx="4669308" cy="400110"/>
          </a:xfrm>
          <a:prstGeom prst="rect">
            <a:avLst/>
          </a:prstGeom>
          <a:solidFill>
            <a:srgbClr val="9DBC07"/>
          </a:solidFill>
          <a:ln>
            <a:solidFill>
              <a:srgbClr val="9DBC07"/>
            </a:solidFill>
          </a:ln>
        </p:spPr>
        <p:txBody>
          <a:bodyPr wrap="square" rtlCol="0">
            <a:spAutoFit/>
          </a:bodyPr>
          <a:lstStyle/>
          <a:p>
            <a:pPr algn="ctr"/>
            <a:r>
              <a:rPr lang="en-US" sz="2000" b="1" dirty="0" smtClean="0">
                <a:solidFill>
                  <a:schemeClr val="bg1"/>
                </a:solidFill>
                <a:latin typeface="Calibri" panose="020F0502020204030204" pitchFamily="34" charset="0"/>
              </a:rPr>
              <a:t>10 Lakhs Professional Opinions</a:t>
            </a:r>
            <a:endParaRPr lang="en-US" sz="2000" b="1" dirty="0">
              <a:solidFill>
                <a:schemeClr val="bg1"/>
              </a:solidFill>
              <a:latin typeface="Calibri" panose="020F0502020204030204" pitchFamily="34" charset="0"/>
            </a:endParaRPr>
          </a:p>
        </p:txBody>
      </p:sp>
      <p:cxnSp>
        <p:nvCxnSpPr>
          <p:cNvPr id="13" name="Straight Arrow Connector 12"/>
          <p:cNvCxnSpPr/>
          <p:nvPr/>
        </p:nvCxnSpPr>
        <p:spPr>
          <a:xfrm rot="16200000">
            <a:off x="10099396" y="5500676"/>
            <a:ext cx="0" cy="390534"/>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943594" y="2002601"/>
            <a:ext cx="5852160" cy="0"/>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841480" y="1974029"/>
            <a:ext cx="0" cy="374904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0958514" y="5707856"/>
            <a:ext cx="91440" cy="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1739574" y="5731666"/>
            <a:ext cx="91440" cy="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10126510" y="5387315"/>
            <a:ext cx="1034143" cy="617254"/>
          </a:xfrm>
          <a:prstGeom prst="rect">
            <a:avLst/>
          </a:prstGeom>
        </p:spPr>
      </p:pic>
      <p:pic>
        <p:nvPicPr>
          <p:cNvPr id="20" name="Picture 19"/>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1108713" y="5178870"/>
            <a:ext cx="633413" cy="1034144"/>
          </a:xfrm>
          <a:prstGeom prst="rect">
            <a:avLst/>
          </a:prstGeom>
        </p:spPr>
      </p:pic>
      <p:pic>
        <p:nvPicPr>
          <p:cNvPr id="23" name="Picture 22"/>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24" name="Picture 23"/>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32000796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867103" y="214312"/>
            <a:ext cx="11004331" cy="523220"/>
          </a:xfrm>
          <a:prstGeom prst="rect">
            <a:avLst/>
          </a:prstGeom>
          <a:noFill/>
        </p:spPr>
        <p:txBody>
          <a:bodyPr wrap="square" rtlCol="0">
            <a:spAutoFit/>
          </a:bodyPr>
          <a:lstStyle/>
          <a:p>
            <a:pPr algn="ctr"/>
            <a:r>
              <a:rPr lang="en-US" sz="2800" dirty="0" smtClean="0">
                <a:solidFill>
                  <a:schemeClr val="accent2">
                    <a:lumMod val="75000"/>
                  </a:schemeClr>
                </a:solidFill>
                <a:latin typeface="Calibri" panose="020F0502020204030204" pitchFamily="34" charset="0"/>
              </a:rPr>
              <a:t>BENEFITS SECRETARIAL STANDARD BOARD</a:t>
            </a:r>
            <a:endParaRPr lang="en-US" sz="2800" dirty="0">
              <a:solidFill>
                <a:schemeClr val="accent2">
                  <a:lumMod val="75000"/>
                </a:schemeClr>
              </a:solidFill>
              <a:latin typeface="Calibri" panose="020F0502020204030204" pitchFamily="34" charset="0"/>
            </a:endParaRPr>
          </a:p>
        </p:txBody>
      </p:sp>
      <p:sp>
        <p:nvSpPr>
          <p:cNvPr id="23" name="TextBox 22"/>
          <p:cNvSpPr txBox="1"/>
          <p:nvPr/>
        </p:nvSpPr>
        <p:spPr>
          <a:xfrm>
            <a:off x="3553497" y="1590295"/>
            <a:ext cx="5544458" cy="4031873"/>
          </a:xfrm>
          <a:prstGeom prst="rect">
            <a:avLst/>
          </a:prstGeom>
          <a:noFill/>
          <a:ln>
            <a:solidFill>
              <a:schemeClr val="accent1">
                <a:lumMod val="75000"/>
              </a:schemeClr>
            </a:solidFill>
            <a:prstDash val="sysDash"/>
          </a:ln>
        </p:spPr>
        <p:txBody>
          <a:bodyPr wrap="square" rtlCol="0">
            <a:spAutoFit/>
          </a:bodyPr>
          <a:lstStyle/>
          <a:p>
            <a:pPr marL="285750" indent="-285750">
              <a:lnSpc>
                <a:spcPct val="200000"/>
              </a:lnSpc>
              <a:buFont typeface="Arial" panose="020B0604020202020204" pitchFamily="34" charset="0"/>
              <a:buChar char="•"/>
            </a:pPr>
            <a:r>
              <a:rPr lang="en-US" sz="1600" b="1" dirty="0">
                <a:latin typeface="Calibri" panose="020F0502020204030204" pitchFamily="34" charset="0"/>
              </a:rPr>
              <a:t>Strengthening the Board </a:t>
            </a:r>
            <a:r>
              <a:rPr lang="en-US" sz="1600" b="1" dirty="0" smtClean="0">
                <a:latin typeface="Calibri" panose="020F0502020204030204" pitchFamily="34" charset="0"/>
              </a:rPr>
              <a:t>Processes</a:t>
            </a:r>
          </a:p>
          <a:p>
            <a:pPr marL="285750" indent="-285750">
              <a:lnSpc>
                <a:spcPct val="200000"/>
              </a:lnSpc>
              <a:buFont typeface="Arial" panose="020B0604020202020204" pitchFamily="34" charset="0"/>
              <a:buChar char="•"/>
            </a:pPr>
            <a:r>
              <a:rPr lang="en-US" sz="1600" b="1" dirty="0">
                <a:latin typeface="Calibri" panose="020F0502020204030204" pitchFamily="34" charset="0"/>
              </a:rPr>
              <a:t>Reduces </a:t>
            </a:r>
            <a:r>
              <a:rPr lang="en-US" sz="1600" b="1" dirty="0" smtClean="0">
                <a:latin typeface="Calibri" panose="020F0502020204030204" pitchFamily="34" charset="0"/>
              </a:rPr>
              <a:t>ambiguity</a:t>
            </a:r>
          </a:p>
          <a:p>
            <a:pPr marL="285750" indent="-285750">
              <a:lnSpc>
                <a:spcPct val="200000"/>
              </a:lnSpc>
              <a:buFont typeface="Arial" panose="020B0604020202020204" pitchFamily="34" charset="0"/>
              <a:buChar char="•"/>
            </a:pPr>
            <a:r>
              <a:rPr lang="en-US" sz="1600" b="1" dirty="0">
                <a:latin typeface="Calibri" panose="020F0502020204030204" pitchFamily="34" charset="0"/>
              </a:rPr>
              <a:t>Increase in Confidence of </a:t>
            </a:r>
            <a:r>
              <a:rPr lang="en-US" sz="1600" b="1" dirty="0" smtClean="0">
                <a:latin typeface="Calibri" panose="020F0502020204030204" pitchFamily="34" charset="0"/>
              </a:rPr>
              <a:t>Investors</a:t>
            </a:r>
          </a:p>
          <a:p>
            <a:pPr marL="285750" indent="-285750">
              <a:lnSpc>
                <a:spcPct val="200000"/>
              </a:lnSpc>
              <a:buFont typeface="Arial" panose="020B0604020202020204" pitchFamily="34" charset="0"/>
              <a:buChar char="•"/>
            </a:pPr>
            <a:r>
              <a:rPr lang="en-US" sz="1600" b="1" dirty="0">
                <a:latin typeface="Calibri" panose="020F0502020204030204" pitchFamily="34" charset="0"/>
              </a:rPr>
              <a:t>Corporate </a:t>
            </a:r>
            <a:r>
              <a:rPr lang="en-US" sz="1600" b="1" dirty="0" smtClean="0">
                <a:latin typeface="Calibri" panose="020F0502020204030204" pitchFamily="34" charset="0"/>
              </a:rPr>
              <a:t>Governance</a:t>
            </a:r>
          </a:p>
          <a:p>
            <a:pPr marL="285750" indent="-285750">
              <a:lnSpc>
                <a:spcPct val="200000"/>
              </a:lnSpc>
              <a:buFont typeface="Arial" panose="020B0604020202020204" pitchFamily="34" charset="0"/>
              <a:buChar char="•"/>
            </a:pPr>
            <a:r>
              <a:rPr lang="en-US" sz="1600" b="1" dirty="0" smtClean="0">
                <a:latin typeface="Calibri" panose="020F0502020204030204" pitchFamily="34" charset="0"/>
              </a:rPr>
              <a:t>Transparency</a:t>
            </a:r>
          </a:p>
          <a:p>
            <a:pPr marL="285750" indent="-285750">
              <a:lnSpc>
                <a:spcPct val="200000"/>
              </a:lnSpc>
              <a:buFont typeface="Arial" panose="020B0604020202020204" pitchFamily="34" charset="0"/>
              <a:buChar char="•"/>
            </a:pPr>
            <a:r>
              <a:rPr lang="en-US" sz="1600" b="1" dirty="0" smtClean="0">
                <a:latin typeface="Calibri" panose="020F0502020204030204" pitchFamily="34" charset="0"/>
              </a:rPr>
              <a:t>Reduction </a:t>
            </a:r>
            <a:r>
              <a:rPr lang="en-US" sz="1600" b="1" dirty="0">
                <a:latin typeface="Calibri" panose="020F0502020204030204" pitchFamily="34" charset="0"/>
              </a:rPr>
              <a:t>of </a:t>
            </a:r>
            <a:r>
              <a:rPr lang="en-US" sz="1600" b="1" dirty="0" smtClean="0">
                <a:latin typeface="Calibri" panose="020F0502020204030204" pitchFamily="34" charset="0"/>
              </a:rPr>
              <a:t>non-compliances</a:t>
            </a:r>
          </a:p>
          <a:p>
            <a:pPr marL="285750" indent="-285750">
              <a:lnSpc>
                <a:spcPct val="200000"/>
              </a:lnSpc>
              <a:buFont typeface="Arial" panose="020B0604020202020204" pitchFamily="34" charset="0"/>
              <a:buChar char="•"/>
            </a:pPr>
            <a:r>
              <a:rPr lang="en-US" sz="1600" b="1" dirty="0">
                <a:latin typeface="Calibri" panose="020F0502020204030204" pitchFamily="34" charset="0"/>
              </a:rPr>
              <a:t>To resolve the issues where the law is subject to multiple interpretations</a:t>
            </a:r>
          </a:p>
        </p:txBody>
      </p:sp>
      <p:pic>
        <p:nvPicPr>
          <p:cNvPr id="20" name="Picture 19"/>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151717" y="2398397"/>
            <a:ext cx="4009185" cy="2392982"/>
          </a:xfrm>
          <a:prstGeom prst="rect">
            <a:avLst/>
          </a:prstGeom>
        </p:spPr>
      </p:pic>
      <p:pic>
        <p:nvPicPr>
          <p:cNvPr id="24" name="Picture 2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9313164" y="1590295"/>
            <a:ext cx="2455626" cy="4009186"/>
          </a:xfrm>
          <a:prstGeom prst="rect">
            <a:avLst/>
          </a:prstGeom>
        </p:spPr>
      </p:pic>
      <p:pic>
        <p:nvPicPr>
          <p:cNvPr id="6" name="Picture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7" name="Picture 6"/>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14795150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513" y="513014"/>
            <a:ext cx="9768115" cy="1156130"/>
          </a:xfrm>
          <a:solidFill>
            <a:schemeClr val="accent1">
              <a:lumMod val="20000"/>
              <a:lumOff val="80000"/>
            </a:schemeClr>
          </a:solidFill>
        </p:spPr>
        <p:txBody>
          <a:bodyPr anchor="ctr">
            <a:noAutofit/>
          </a:bodyPr>
          <a:lstStyle/>
          <a:p>
            <a:pPr>
              <a:lnSpc>
                <a:spcPct val="250000"/>
              </a:lnSpc>
            </a:pPr>
            <a:r>
              <a:rPr lang="en-IN" sz="1400" b="1" dirty="0" smtClean="0">
                <a:latin typeface="Calibri" panose="020F0502020204030204" pitchFamily="34" charset="0"/>
              </a:rPr>
              <a:t>INDIA IS THE </a:t>
            </a:r>
            <a:r>
              <a:rPr lang="en-IN" sz="1400" b="1" dirty="0" smtClean="0">
                <a:solidFill>
                  <a:schemeClr val="tx1"/>
                </a:solidFill>
                <a:latin typeface="Calibri" panose="020F0502020204030204" pitchFamily="34" charset="0"/>
              </a:rPr>
              <a:t>SEVENTH</a:t>
            </a:r>
            <a:r>
              <a:rPr lang="en-IN" sz="1400" b="1" dirty="0" smtClean="0">
                <a:latin typeface="Calibri" panose="020F0502020204030204" pitchFamily="34" charset="0"/>
              </a:rPr>
              <a:t> LARGEST COUNTRY BY AREA AND THE SECOND-MOST POPULOUS COUNTRY IN THE WORLD</a:t>
            </a:r>
            <a:endParaRPr lang="en-US" sz="1400" b="1" cap="none" dirty="0">
              <a:latin typeface="Calibri" panose="020F0502020204030204" pitchFamily="34" charset="0"/>
            </a:endParaRPr>
          </a:p>
        </p:txBody>
      </p:sp>
      <p:sp>
        <p:nvSpPr>
          <p:cNvPr id="19" name="Title 1"/>
          <p:cNvSpPr txBox="1">
            <a:spLocks/>
          </p:cNvSpPr>
          <p:nvPr/>
        </p:nvSpPr>
        <p:spPr>
          <a:xfrm>
            <a:off x="1538513" y="1928157"/>
            <a:ext cx="9768115" cy="1156130"/>
          </a:xfrm>
          <a:prstGeom prst="rect">
            <a:avLst/>
          </a:prstGeom>
          <a:solidFill>
            <a:schemeClr val="accent6">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nSpc>
                <a:spcPct val="250000"/>
              </a:lnSpc>
            </a:pPr>
            <a:r>
              <a:rPr lang="en-IN" sz="1400" b="1" dirty="0">
                <a:latin typeface="Calibri" panose="020F0502020204030204" pitchFamily="34" charset="0"/>
              </a:rPr>
              <a:t>economy of India is the seventh largest in the world by nominal Gross Domestic Product</a:t>
            </a:r>
            <a:endParaRPr lang="en-US" sz="1400" b="1" cap="none" dirty="0">
              <a:latin typeface="Calibri" panose="020F0502020204030204" pitchFamily="34" charset="0"/>
            </a:endParaRPr>
          </a:p>
        </p:txBody>
      </p:sp>
      <p:sp>
        <p:nvSpPr>
          <p:cNvPr id="22" name="Title 1"/>
          <p:cNvSpPr txBox="1">
            <a:spLocks/>
          </p:cNvSpPr>
          <p:nvPr/>
        </p:nvSpPr>
        <p:spPr>
          <a:xfrm>
            <a:off x="1545768" y="3444901"/>
            <a:ext cx="9768115" cy="1156130"/>
          </a:xfrm>
          <a:prstGeom prst="rect">
            <a:avLst/>
          </a:prstGeom>
          <a:solidFill>
            <a:schemeClr val="accent5">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nSpc>
                <a:spcPct val="250000"/>
              </a:lnSpc>
            </a:pPr>
            <a:r>
              <a:rPr lang="en-IN" sz="1400" b="1" dirty="0">
                <a:latin typeface="Calibri" panose="020F0502020204030204" pitchFamily="34" charset="0"/>
              </a:rPr>
              <a:t>third largest by purchasing power parity</a:t>
            </a:r>
            <a:endParaRPr lang="en-US" sz="1400" b="1" cap="none" dirty="0">
              <a:latin typeface="Calibri" panose="020F0502020204030204" pitchFamily="34" charset="0"/>
            </a:endParaRPr>
          </a:p>
        </p:txBody>
      </p:sp>
      <p:sp>
        <p:nvSpPr>
          <p:cNvPr id="23" name="Title 1"/>
          <p:cNvSpPr txBox="1">
            <a:spLocks/>
          </p:cNvSpPr>
          <p:nvPr/>
        </p:nvSpPr>
        <p:spPr>
          <a:xfrm>
            <a:off x="1538512" y="4983419"/>
            <a:ext cx="9768115" cy="1156130"/>
          </a:xfrm>
          <a:prstGeom prst="rect">
            <a:avLst/>
          </a:prstGeom>
          <a:solidFill>
            <a:schemeClr val="accent2">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nSpc>
                <a:spcPct val="250000"/>
              </a:lnSpc>
            </a:pPr>
            <a:r>
              <a:rPr lang="en-IN" sz="1400" b="1" dirty="0">
                <a:latin typeface="Calibri" panose="020F0502020204030204" pitchFamily="34" charset="0"/>
              </a:rPr>
              <a:t>a developing economy with an average growth rate of approximately 7% over the last 2 decades</a:t>
            </a:r>
            <a:endParaRPr lang="en-US" sz="1400" b="1" cap="none" dirty="0">
              <a:latin typeface="Calibri" panose="020F0502020204030204" pitchFamily="34" charset="0"/>
            </a:endParaRPr>
          </a:p>
        </p:txBody>
      </p:sp>
      <p:pic>
        <p:nvPicPr>
          <p:cNvPr id="3" name="Picture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572874" y="6153836"/>
            <a:ext cx="619125" cy="718451"/>
          </a:xfrm>
          <a:prstGeom prst="rect">
            <a:avLst/>
          </a:prstGeom>
        </p:spPr>
      </p:pic>
      <p:pic>
        <p:nvPicPr>
          <p:cNvPr id="10" name="Picture 9"/>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6153837"/>
            <a:ext cx="1288011" cy="718451"/>
          </a:xfrm>
          <a:prstGeom prst="rect">
            <a:avLst/>
          </a:prstGeom>
        </p:spPr>
      </p:pic>
    </p:spTree>
    <p:extLst>
      <p:ext uri="{BB962C8B-B14F-4D97-AF65-F5344CB8AC3E}">
        <p14:creationId xmlns="" xmlns:p14="http://schemas.microsoft.com/office/powerpoint/2010/main" val="9749887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04531" y="1452480"/>
            <a:ext cx="5125136" cy="3207000"/>
          </a:xfrm>
        </p:spPr>
        <p:txBody>
          <a:bodyPr/>
          <a:lstStyle/>
          <a:p>
            <a:pPr>
              <a:lnSpc>
                <a:spcPct val="150000"/>
              </a:lnSpc>
            </a:pPr>
            <a:r>
              <a:rPr lang="en-US" sz="3200" dirty="0" smtClean="0">
                <a:latin typeface="Calibri" panose="020F0502020204030204" pitchFamily="34" charset="0"/>
                <a:ea typeface="orange juice" charset="0"/>
                <a:cs typeface="orange juice" charset="0"/>
              </a:rPr>
              <a:t>capital</a:t>
            </a:r>
            <a:endParaRPr lang="en-US" sz="3200" dirty="0">
              <a:latin typeface="Calibri" panose="020F0502020204030204" pitchFamily="34" charset="0"/>
              <a:ea typeface="orange juice" charset="0"/>
              <a:cs typeface="orange juice" charset="0"/>
            </a:endParaRPr>
          </a:p>
        </p:txBody>
      </p:sp>
      <p:sp>
        <p:nvSpPr>
          <p:cNvPr id="8" name="Subtitle 2"/>
          <p:cNvSpPr txBox="1">
            <a:spLocks/>
          </p:cNvSpPr>
          <p:nvPr/>
        </p:nvSpPr>
        <p:spPr>
          <a:xfrm>
            <a:off x="2200165" y="4272111"/>
            <a:ext cx="8045373" cy="742279"/>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endParaRPr lang="en-US" sz="1000" dirty="0">
              <a:latin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 xmlns:p14="http://schemas.microsoft.com/office/powerpoint/2010/main" val="4021182348"/>
              </p:ext>
            </p:extLst>
          </p:nvPr>
        </p:nvGraphicFramePr>
        <p:xfrm>
          <a:off x="271461" y="3658700"/>
          <a:ext cx="11920538" cy="3170726"/>
        </p:xfrm>
        <a:graphic>
          <a:graphicData uri="http://schemas.openxmlformats.org/drawingml/2006/table">
            <a:tbl>
              <a:tblPr firstRow="1" bandRow="1">
                <a:tableStyleId>{5C22544A-7EE6-4342-B048-85BDC9FD1C3A}</a:tableStyleId>
              </a:tblPr>
              <a:tblGrid>
                <a:gridCol w="5960269"/>
                <a:gridCol w="5960269"/>
              </a:tblGrid>
              <a:tr h="622211">
                <a:tc>
                  <a:txBody>
                    <a:bodyPr/>
                    <a:lstStyle/>
                    <a:p>
                      <a:pPr>
                        <a:lnSpc>
                          <a:spcPct val="100000"/>
                        </a:lnSpc>
                      </a:pPr>
                      <a:r>
                        <a:rPr lang="en-US" b="1" dirty="0" smtClean="0">
                          <a:latin typeface="Calibri" panose="020F0502020204030204" pitchFamily="34" charset="0"/>
                        </a:rPr>
                        <a:t>Non Corporate Enterprise in India</a:t>
                      </a:r>
                      <a:endParaRPr lang="en-US" b="1" dirty="0">
                        <a:latin typeface="Calibri" panose="020F0502020204030204" pitchFamily="34" charset="0"/>
                      </a:endParaRPr>
                    </a:p>
                  </a:txBody>
                  <a:tcPr anchor="ctr"/>
                </a:tc>
                <a:tc>
                  <a:txBody>
                    <a:bodyPr/>
                    <a:lstStyle/>
                    <a:p>
                      <a:pPr algn="ctr">
                        <a:lnSpc>
                          <a:spcPct val="100000"/>
                        </a:lnSpc>
                      </a:pPr>
                      <a:r>
                        <a:rPr lang="en-US" b="1" dirty="0" smtClean="0">
                          <a:latin typeface="Calibri" panose="020F0502020204030204" pitchFamily="34" charset="0"/>
                        </a:rPr>
                        <a:t>58</a:t>
                      </a:r>
                      <a:r>
                        <a:rPr lang="en-US" b="1" baseline="0" dirty="0" smtClean="0">
                          <a:latin typeface="Calibri" panose="020F0502020204030204" pitchFamily="34" charset="0"/>
                        </a:rPr>
                        <a:t> Million</a:t>
                      </a:r>
                      <a:endParaRPr lang="en-US" b="1" dirty="0">
                        <a:latin typeface="Calibri" panose="020F0502020204030204" pitchFamily="34" charset="0"/>
                      </a:endParaRPr>
                    </a:p>
                  </a:txBody>
                  <a:tcPr anchor="ctr"/>
                </a:tc>
              </a:tr>
              <a:tr h="622211">
                <a:tc>
                  <a:txBody>
                    <a:bodyPr/>
                    <a:lstStyle/>
                    <a:p>
                      <a:pPr>
                        <a:lnSpc>
                          <a:spcPct val="100000"/>
                        </a:lnSpc>
                      </a:pPr>
                      <a:r>
                        <a:rPr lang="en-US" b="1" dirty="0" smtClean="0">
                          <a:latin typeface="Calibri" panose="020F0502020204030204" pitchFamily="34" charset="0"/>
                        </a:rPr>
                        <a:t>Provide employment</a:t>
                      </a:r>
                      <a:endParaRPr lang="en-US" b="1" dirty="0">
                        <a:latin typeface="Calibri" panose="020F0502020204030204" pitchFamily="34" charset="0"/>
                      </a:endParaRPr>
                    </a:p>
                  </a:txBody>
                  <a:tcPr anchor="ctr"/>
                </a:tc>
                <a:tc>
                  <a:txBody>
                    <a:bodyPr/>
                    <a:lstStyle/>
                    <a:p>
                      <a:pPr algn="ctr">
                        <a:lnSpc>
                          <a:spcPct val="100000"/>
                        </a:lnSpc>
                      </a:pPr>
                      <a:r>
                        <a:rPr lang="en-US" b="1" dirty="0" smtClean="0">
                          <a:latin typeface="Calibri" panose="020F0502020204030204" pitchFamily="34" charset="0"/>
                        </a:rPr>
                        <a:t>128 Million</a:t>
                      </a:r>
                      <a:endParaRPr lang="en-US" b="1" dirty="0">
                        <a:latin typeface="Calibri" panose="020F0502020204030204" pitchFamily="34" charset="0"/>
                      </a:endParaRPr>
                    </a:p>
                  </a:txBody>
                  <a:tcPr anchor="ctr"/>
                </a:tc>
              </a:tr>
              <a:tr h="622211">
                <a:tc>
                  <a:txBody>
                    <a:bodyPr/>
                    <a:lstStyle/>
                    <a:p>
                      <a:pPr>
                        <a:lnSpc>
                          <a:spcPct val="100000"/>
                        </a:lnSpc>
                      </a:pPr>
                      <a:r>
                        <a:rPr lang="en-US" b="1" dirty="0" smtClean="0">
                          <a:latin typeface="Calibri" panose="020F0502020204030204" pitchFamily="34" charset="0"/>
                        </a:rPr>
                        <a:t>Non</a:t>
                      </a:r>
                      <a:r>
                        <a:rPr lang="en-US" b="1" baseline="0" dirty="0" smtClean="0">
                          <a:latin typeface="Calibri" panose="020F0502020204030204" pitchFamily="34" charset="0"/>
                        </a:rPr>
                        <a:t> corporate enterprise in </a:t>
                      </a:r>
                      <a:r>
                        <a:rPr lang="en-US" b="1" dirty="0" smtClean="0">
                          <a:latin typeface="Calibri" panose="020F0502020204030204" pitchFamily="34" charset="0"/>
                        </a:rPr>
                        <a:t>Rural area</a:t>
                      </a:r>
                      <a:endParaRPr lang="en-US" b="1" dirty="0">
                        <a:latin typeface="Calibri" panose="020F0502020204030204" pitchFamily="34" charset="0"/>
                      </a:endParaRPr>
                    </a:p>
                  </a:txBody>
                  <a:tcPr anchor="ctr"/>
                </a:tc>
                <a:tc>
                  <a:txBody>
                    <a:bodyPr/>
                    <a:lstStyle/>
                    <a:p>
                      <a:pPr algn="ctr">
                        <a:lnSpc>
                          <a:spcPct val="100000"/>
                        </a:lnSpc>
                      </a:pPr>
                      <a:r>
                        <a:rPr lang="en-US" b="1" dirty="0" smtClean="0">
                          <a:latin typeface="Calibri" panose="020F0502020204030204" pitchFamily="34" charset="0"/>
                        </a:rPr>
                        <a:t>60%</a:t>
                      </a:r>
                      <a:endParaRPr lang="en-US" b="1" dirty="0">
                        <a:latin typeface="Calibri" panose="020F0502020204030204" pitchFamily="34" charset="0"/>
                      </a:endParaRPr>
                    </a:p>
                  </a:txBody>
                  <a:tcPr anchor="ctr"/>
                </a:tc>
              </a:tr>
              <a:tr h="622211">
                <a:tc>
                  <a:txBody>
                    <a:bodyPr/>
                    <a:lstStyle/>
                    <a:p>
                      <a:pPr>
                        <a:lnSpc>
                          <a:spcPct val="100000"/>
                        </a:lnSpc>
                      </a:pPr>
                      <a:r>
                        <a:rPr lang="en-US" b="1" dirty="0" smtClean="0">
                          <a:latin typeface="Calibri" panose="020F0502020204030204" pitchFamily="34" charset="0"/>
                        </a:rPr>
                        <a:t>Contribution to Indian GDP</a:t>
                      </a:r>
                      <a:endParaRPr lang="en-US" b="1" dirty="0">
                        <a:latin typeface="Calibri" panose="020F0502020204030204" pitchFamily="34" charset="0"/>
                      </a:endParaRPr>
                    </a:p>
                  </a:txBody>
                  <a:tcPr anchor="ctr"/>
                </a:tc>
                <a:tc>
                  <a:txBody>
                    <a:bodyPr/>
                    <a:lstStyle/>
                    <a:p>
                      <a:pPr algn="ctr">
                        <a:lnSpc>
                          <a:spcPct val="100000"/>
                        </a:lnSpc>
                      </a:pPr>
                      <a:r>
                        <a:rPr lang="en-US" b="1" dirty="0" smtClean="0">
                          <a:latin typeface="Calibri" panose="020F0502020204030204" pitchFamily="34" charset="0"/>
                        </a:rPr>
                        <a:t>45%</a:t>
                      </a:r>
                      <a:endParaRPr lang="en-US" b="1" dirty="0">
                        <a:latin typeface="Calibri" panose="020F0502020204030204" pitchFamily="34" charset="0"/>
                      </a:endParaRPr>
                    </a:p>
                  </a:txBody>
                  <a:tcPr anchor="ctr"/>
                </a:tc>
              </a:tr>
              <a:tr h="681882">
                <a:tc gridSpan="2">
                  <a:txBody>
                    <a:bodyPr/>
                    <a:lstStyle/>
                    <a:p>
                      <a:pPr algn="ctr">
                        <a:lnSpc>
                          <a:spcPct val="100000"/>
                        </a:lnSpc>
                      </a:pPr>
                      <a:r>
                        <a:rPr lang="en-US" sz="2000" b="1" i="0" kern="1200" dirty="0" smtClean="0">
                          <a:solidFill>
                            <a:schemeClr val="dk1"/>
                          </a:solidFill>
                          <a:effectLst/>
                          <a:latin typeface="Calibri" panose="020F0502020204030204" pitchFamily="34" charset="0"/>
                          <a:ea typeface="+mn-ea"/>
                          <a:cs typeface="+mn-cs"/>
                        </a:rPr>
                        <a:t>The most employment-intensive sector  of the economy  gets the least credit</a:t>
                      </a:r>
                      <a:endParaRPr lang="en-US" sz="2000" b="1" dirty="0">
                        <a:latin typeface="Calibri" panose="020F0502020204030204" pitchFamily="34" charset="0"/>
                      </a:endParaRPr>
                    </a:p>
                  </a:txBody>
                  <a:tcPr anchor="ctr"/>
                </a:tc>
                <a:tc hMerge="1">
                  <a:txBody>
                    <a:bodyPr/>
                    <a:lstStyle/>
                    <a:p>
                      <a:endParaRPr lang="en-US" dirty="0"/>
                    </a:p>
                  </a:txBody>
                  <a:tcPr/>
                </a:tc>
              </a:tr>
            </a:tbl>
          </a:graphicData>
        </a:graphic>
      </p:graphicFrame>
      <p:pic>
        <p:nvPicPr>
          <p:cNvPr id="5" name="Pictur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31047350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867103" y="42864"/>
            <a:ext cx="11004331" cy="584775"/>
          </a:xfrm>
          <a:prstGeom prst="rect">
            <a:avLst/>
          </a:prstGeom>
          <a:noFill/>
        </p:spPr>
        <p:txBody>
          <a:bodyPr wrap="square" rtlCol="0">
            <a:spAutoFit/>
          </a:bodyPr>
          <a:lstStyle/>
          <a:p>
            <a:pPr algn="ctr"/>
            <a:r>
              <a:rPr lang="en-US" sz="3200" dirty="0" smtClean="0">
                <a:solidFill>
                  <a:schemeClr val="accent2">
                    <a:lumMod val="75000"/>
                  </a:schemeClr>
                </a:solidFill>
                <a:latin typeface="Calibri" panose="020F0502020204030204" pitchFamily="34" charset="0"/>
              </a:rPr>
              <a:t>PRADHAN MANTRI MUDRA YOJANA AND THE MUDRA BANK</a:t>
            </a:r>
            <a:endParaRPr lang="en-US" sz="3200" dirty="0">
              <a:solidFill>
                <a:schemeClr val="accent2">
                  <a:lumMod val="75000"/>
                </a:schemeClr>
              </a:solidFill>
              <a:latin typeface="Calibri" panose="020F0502020204030204" pitchFamily="34" charset="0"/>
            </a:endParaRPr>
          </a:p>
        </p:txBody>
      </p:sp>
      <p:sp>
        <p:nvSpPr>
          <p:cNvPr id="3" name="Rectangle 2"/>
          <p:cNvSpPr/>
          <p:nvPr/>
        </p:nvSpPr>
        <p:spPr>
          <a:xfrm>
            <a:off x="1114425" y="1120082"/>
            <a:ext cx="10415588" cy="1754326"/>
          </a:xfrm>
          <a:prstGeom prst="rect">
            <a:avLst/>
          </a:prstGeom>
        </p:spPr>
        <p:txBody>
          <a:bodyPr wrap="square">
            <a:spAutoFit/>
          </a:bodyPr>
          <a:lstStyle/>
          <a:p>
            <a:pPr algn="just">
              <a:lnSpc>
                <a:spcPct val="150000"/>
              </a:lnSpc>
            </a:pPr>
            <a:r>
              <a:rPr lang="en-US" dirty="0">
                <a:latin typeface="Calibri" panose="020F0502020204030204" pitchFamily="34" charset="0"/>
              </a:rPr>
              <a:t>GOI indicated that all banks are required to lend to micro enterprises engaged in manufacturing, processing, trading and service sector activities, for a loan </a:t>
            </a:r>
            <a:r>
              <a:rPr lang="en-US" dirty="0" err="1">
                <a:latin typeface="Calibri" panose="020F0502020204030204" pitchFamily="34" charset="0"/>
              </a:rPr>
              <a:t>upto</a:t>
            </a:r>
            <a:r>
              <a:rPr lang="en-US" dirty="0">
                <a:latin typeface="Calibri" panose="020F0502020204030204" pitchFamily="34" charset="0"/>
              </a:rPr>
              <a:t> </a:t>
            </a:r>
            <a:r>
              <a:rPr lang="en-US" dirty="0" smtClean="0">
                <a:latin typeface="Calibri" panose="020F0502020204030204" pitchFamily="34" charset="0"/>
              </a:rPr>
              <a:t>INR </a:t>
            </a:r>
            <a:r>
              <a:rPr lang="en-US" dirty="0">
                <a:latin typeface="Calibri" panose="020F0502020204030204" pitchFamily="34" charset="0"/>
              </a:rPr>
              <a:t>10 lakh. Further, it was also advised that the loan may be given in three categories, i.e. Loan </a:t>
            </a:r>
            <a:r>
              <a:rPr lang="en-US" dirty="0" err="1">
                <a:latin typeface="Calibri" panose="020F0502020204030204" pitchFamily="34" charset="0"/>
              </a:rPr>
              <a:t>upto</a:t>
            </a:r>
            <a:r>
              <a:rPr lang="en-US" dirty="0">
                <a:latin typeface="Calibri" panose="020F0502020204030204" pitchFamily="34" charset="0"/>
              </a:rPr>
              <a:t> </a:t>
            </a:r>
            <a:r>
              <a:rPr lang="en-US" dirty="0" smtClean="0">
                <a:latin typeface="Calibri" panose="020F0502020204030204" pitchFamily="34" charset="0"/>
              </a:rPr>
              <a:t>INR </a:t>
            </a:r>
            <a:r>
              <a:rPr lang="en-US" dirty="0">
                <a:latin typeface="Calibri" panose="020F0502020204030204" pitchFamily="34" charset="0"/>
              </a:rPr>
              <a:t>50,000 under </a:t>
            </a:r>
            <a:r>
              <a:rPr lang="en-US" dirty="0" err="1">
                <a:latin typeface="Calibri" panose="020F0502020204030204" pitchFamily="34" charset="0"/>
              </a:rPr>
              <a:t>Shishu</a:t>
            </a:r>
            <a:r>
              <a:rPr lang="en-US" dirty="0">
                <a:latin typeface="Calibri" panose="020F0502020204030204" pitchFamily="34" charset="0"/>
              </a:rPr>
              <a:t>; </a:t>
            </a:r>
            <a:r>
              <a:rPr lang="en-US" dirty="0" smtClean="0">
                <a:latin typeface="Calibri" panose="020F0502020204030204" pitchFamily="34" charset="0"/>
              </a:rPr>
              <a:t>INR </a:t>
            </a:r>
            <a:r>
              <a:rPr lang="en-US" dirty="0">
                <a:latin typeface="Calibri" panose="020F0502020204030204" pitchFamily="34" charset="0"/>
              </a:rPr>
              <a:t>50,000 to </a:t>
            </a:r>
            <a:r>
              <a:rPr lang="en-US" dirty="0" smtClean="0">
                <a:latin typeface="Calibri" panose="020F0502020204030204" pitchFamily="34" charset="0"/>
              </a:rPr>
              <a:t>INR </a:t>
            </a:r>
            <a:r>
              <a:rPr lang="en-US" dirty="0">
                <a:latin typeface="Calibri" panose="020F0502020204030204" pitchFamily="34" charset="0"/>
              </a:rPr>
              <a:t>5 lakh under </a:t>
            </a:r>
            <a:r>
              <a:rPr lang="en-US" dirty="0" err="1">
                <a:latin typeface="Calibri" panose="020F0502020204030204" pitchFamily="34" charset="0"/>
              </a:rPr>
              <a:t>Kishor</a:t>
            </a:r>
            <a:r>
              <a:rPr lang="en-US" dirty="0">
                <a:latin typeface="Calibri" panose="020F0502020204030204" pitchFamily="34" charset="0"/>
              </a:rPr>
              <a:t>; and </a:t>
            </a:r>
            <a:r>
              <a:rPr lang="en-US" dirty="0" smtClean="0">
                <a:latin typeface="Calibri" panose="020F0502020204030204" pitchFamily="34" charset="0"/>
              </a:rPr>
              <a:t>INR </a:t>
            </a:r>
            <a:r>
              <a:rPr lang="en-US" dirty="0">
                <a:latin typeface="Calibri" panose="020F0502020204030204" pitchFamily="34" charset="0"/>
              </a:rPr>
              <a:t>5 lakh to </a:t>
            </a:r>
            <a:r>
              <a:rPr lang="en-US" dirty="0" smtClean="0">
                <a:latin typeface="Calibri" panose="020F0502020204030204" pitchFamily="34" charset="0"/>
              </a:rPr>
              <a:t>INR </a:t>
            </a:r>
            <a:r>
              <a:rPr lang="en-US" dirty="0">
                <a:latin typeface="Calibri" panose="020F0502020204030204" pitchFamily="34" charset="0"/>
              </a:rPr>
              <a:t>10 lakh under </a:t>
            </a:r>
            <a:r>
              <a:rPr lang="en-US" dirty="0" err="1">
                <a:latin typeface="Calibri" panose="020F0502020204030204" pitchFamily="34" charset="0"/>
              </a:rPr>
              <a:t>Tarun</a:t>
            </a:r>
            <a:endParaRPr lang="en-US" dirty="0">
              <a:latin typeface="Calibri" panose="020F0502020204030204" pitchFamily="34" charset="0"/>
            </a:endParaRPr>
          </a:p>
        </p:txBody>
      </p:sp>
      <p:pic>
        <p:nvPicPr>
          <p:cNvPr id="4" name="Picture 3"/>
          <p:cNvPicPr>
            <a:picLocks noChangeAspect="1"/>
          </p:cNvPicPr>
          <p:nvPr/>
        </p:nvPicPr>
        <p:blipFill rotWithShape="1">
          <a:blip r:embed="rId2"/>
          <a:srcRect l="20606" t="34375" r="23291" b="32032"/>
          <a:stretch/>
        </p:blipFill>
        <p:spPr>
          <a:xfrm>
            <a:off x="1300161" y="3043237"/>
            <a:ext cx="6521995" cy="2928937"/>
          </a:xfrm>
          <a:prstGeom prst="rect">
            <a:avLst/>
          </a:prstGeom>
        </p:spPr>
      </p:pic>
      <p:sp>
        <p:nvSpPr>
          <p:cNvPr id="5" name="TextBox 4"/>
          <p:cNvSpPr txBox="1"/>
          <p:nvPr/>
        </p:nvSpPr>
        <p:spPr>
          <a:xfrm>
            <a:off x="5000632" y="5886447"/>
            <a:ext cx="2628900" cy="276999"/>
          </a:xfrm>
          <a:prstGeom prst="rect">
            <a:avLst/>
          </a:prstGeom>
          <a:noFill/>
        </p:spPr>
        <p:txBody>
          <a:bodyPr wrap="square" rtlCol="0">
            <a:spAutoFit/>
          </a:bodyPr>
          <a:lstStyle/>
          <a:p>
            <a:pPr algn="r"/>
            <a:r>
              <a:rPr lang="en-US" sz="1200" b="1" dirty="0">
                <a:latin typeface="Calibri" panose="020F0502020204030204" pitchFamily="34" charset="0"/>
              </a:rPr>
              <a:t>Source: http://www.mudra.org.in/</a:t>
            </a:r>
          </a:p>
        </p:txBody>
      </p:sp>
      <p:pic>
        <p:nvPicPr>
          <p:cNvPr id="9218" name="Picture 2" descr="logo"/>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207918" y="3357563"/>
            <a:ext cx="3550694" cy="977519"/>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8" name="Picture 7"/>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17309736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867103" y="42864"/>
            <a:ext cx="11004331" cy="1200329"/>
          </a:xfrm>
          <a:prstGeom prst="rect">
            <a:avLst/>
          </a:prstGeom>
          <a:noFill/>
        </p:spPr>
        <p:txBody>
          <a:bodyPr wrap="square" rtlCol="0">
            <a:spAutoFit/>
          </a:bodyPr>
          <a:lstStyle/>
          <a:p>
            <a:pPr algn="ctr"/>
            <a:r>
              <a:rPr lang="en-US" sz="3200" dirty="0" smtClean="0">
                <a:solidFill>
                  <a:schemeClr val="accent2">
                    <a:lumMod val="75000"/>
                  </a:schemeClr>
                </a:solidFill>
                <a:latin typeface="Calibri" panose="020F0502020204030204" pitchFamily="34" charset="0"/>
              </a:rPr>
              <a:t>FACILITATING INVESTMENTS THROUGH </a:t>
            </a:r>
          </a:p>
          <a:p>
            <a:pPr algn="ctr"/>
            <a:r>
              <a:rPr lang="en-US" sz="4000" dirty="0" smtClean="0">
                <a:solidFill>
                  <a:srgbClr val="0070C0"/>
                </a:solidFill>
                <a:latin typeface="Calibri" panose="020F0502020204030204" pitchFamily="34" charset="0"/>
              </a:rPr>
              <a:t>FIRST DEVELOP INDIA</a:t>
            </a:r>
            <a:endParaRPr lang="en-US" sz="4000" dirty="0">
              <a:solidFill>
                <a:srgbClr val="0070C0"/>
              </a:solidFill>
              <a:latin typeface="Calibri" panose="020F0502020204030204" pitchFamily="34" charset="0"/>
            </a:endParaRPr>
          </a:p>
        </p:txBody>
      </p:sp>
      <p:sp>
        <p:nvSpPr>
          <p:cNvPr id="2" name="Rectangle 1"/>
          <p:cNvSpPr/>
          <p:nvPr/>
        </p:nvSpPr>
        <p:spPr>
          <a:xfrm>
            <a:off x="1023437" y="1161356"/>
            <a:ext cx="10799871" cy="5632311"/>
          </a:xfrm>
          <a:prstGeom prst="rect">
            <a:avLst/>
          </a:prstGeom>
        </p:spPr>
        <p:txBody>
          <a:bodyPr wrap="square">
            <a:spAutoFit/>
          </a:bodyPr>
          <a:lstStyle/>
          <a:p>
            <a:pPr marL="285750" indent="-285750">
              <a:lnSpc>
                <a:spcPct val="200000"/>
              </a:lnSpc>
              <a:buFont typeface="Arial" panose="020B0604020202020204" pitchFamily="34" charset="0"/>
              <a:buChar char="•"/>
            </a:pPr>
            <a:r>
              <a:rPr lang="en-US" dirty="0" smtClean="0">
                <a:latin typeface="Calibri" panose="020F0502020204030204" pitchFamily="34" charset="0"/>
              </a:rPr>
              <a:t>Investor facilitation cell established </a:t>
            </a:r>
            <a:r>
              <a:rPr lang="en-US" dirty="0">
                <a:latin typeface="Calibri" panose="020F0502020204030204" pitchFamily="34" charset="0"/>
              </a:rPr>
              <a:t>to provide support for all investment queries and for providing handholding and </a:t>
            </a:r>
            <a:r>
              <a:rPr lang="en-US" dirty="0" err="1">
                <a:latin typeface="Calibri" panose="020F0502020204030204" pitchFamily="34" charset="0"/>
              </a:rPr>
              <a:t>liasioning</a:t>
            </a:r>
            <a:r>
              <a:rPr lang="en-US" dirty="0">
                <a:latin typeface="Calibri" panose="020F0502020204030204" pitchFamily="34" charset="0"/>
              </a:rPr>
              <a:t> services to </a:t>
            </a:r>
            <a:r>
              <a:rPr lang="en-US" dirty="0" smtClean="0">
                <a:latin typeface="Calibri" panose="020F0502020204030204" pitchFamily="34" charset="0"/>
              </a:rPr>
              <a:t>investors</a:t>
            </a:r>
          </a:p>
          <a:p>
            <a:pPr marL="285750" indent="-285750">
              <a:lnSpc>
                <a:spcPct val="200000"/>
              </a:lnSpc>
              <a:buFont typeface="Arial" panose="020B0604020202020204" pitchFamily="34" charset="0"/>
              <a:buChar char="•"/>
            </a:pPr>
            <a:r>
              <a:rPr lang="en-US" dirty="0">
                <a:latin typeface="Calibri" panose="020F0502020204030204" pitchFamily="34" charset="0"/>
              </a:rPr>
              <a:t>Dedicated Japan Plus Cell established to facilitate and speed up investment proposals and augment economic ties between India and </a:t>
            </a:r>
            <a:r>
              <a:rPr lang="en-US" dirty="0" smtClean="0">
                <a:latin typeface="Calibri" panose="020F0502020204030204" pitchFamily="34" charset="0"/>
              </a:rPr>
              <a:t>Japan</a:t>
            </a:r>
          </a:p>
          <a:p>
            <a:pPr marL="285750" indent="-285750">
              <a:lnSpc>
                <a:spcPct val="200000"/>
              </a:lnSpc>
              <a:buFont typeface="Arial" panose="020B0604020202020204" pitchFamily="34" charset="0"/>
              <a:buChar char="•"/>
            </a:pPr>
            <a:r>
              <a:rPr lang="en-US" dirty="0">
                <a:latin typeface="Calibri" panose="020F0502020204030204" pitchFamily="34" charset="0"/>
              </a:rPr>
              <a:t>Dedicated desk established to facilitate and speed up investment proposals and augment economic ties between India and Korea, China, Canada, the </a:t>
            </a:r>
            <a:r>
              <a:rPr lang="en-US" dirty="0" smtClean="0">
                <a:latin typeface="Calibri" panose="020F0502020204030204" pitchFamily="34" charset="0"/>
              </a:rPr>
              <a:t>US</a:t>
            </a:r>
          </a:p>
          <a:p>
            <a:pPr marL="285750" indent="-285750">
              <a:lnSpc>
                <a:spcPct val="200000"/>
              </a:lnSpc>
              <a:buFont typeface="Arial" panose="020B0604020202020204" pitchFamily="34" charset="0"/>
              <a:buChar char="•"/>
            </a:pPr>
            <a:r>
              <a:rPr lang="en-US" dirty="0" smtClean="0">
                <a:latin typeface="Calibri" panose="020F0502020204030204" pitchFamily="34" charset="0"/>
              </a:rPr>
              <a:t>E biz portal</a:t>
            </a:r>
          </a:p>
          <a:p>
            <a:pPr marL="285750" indent="-285750">
              <a:lnSpc>
                <a:spcPct val="200000"/>
              </a:lnSpc>
              <a:buFont typeface="Arial" panose="020B0604020202020204" pitchFamily="34" charset="0"/>
              <a:buChar char="•"/>
            </a:pPr>
            <a:r>
              <a:rPr lang="en-US" dirty="0" smtClean="0">
                <a:latin typeface="Calibri" panose="020F0502020204030204" pitchFamily="34" charset="0"/>
              </a:rPr>
              <a:t>Checklist with specific time-lines has been developed for processing all application filed by foreign investors in case relating to Retail / NRI / EOU.</a:t>
            </a:r>
          </a:p>
          <a:p>
            <a:pPr marL="285750" indent="-285750">
              <a:lnSpc>
                <a:spcPct val="200000"/>
              </a:lnSpc>
              <a:buFont typeface="Arial" panose="020B0604020202020204" pitchFamily="34" charset="0"/>
              <a:buChar char="•"/>
            </a:pPr>
            <a:r>
              <a:rPr lang="en-US" dirty="0" smtClean="0">
                <a:latin typeface="Calibri" panose="020F0502020204030204" pitchFamily="34" charset="0"/>
              </a:rPr>
              <a:t>Investments in LLP opened up to foreign investors in specific sectors</a:t>
            </a:r>
            <a:endParaRPr lang="en-US" dirty="0">
              <a:latin typeface="Calibri" panose="020F0502020204030204" pitchFamily="34" charset="0"/>
            </a:endParaRPr>
          </a:p>
        </p:txBody>
      </p:sp>
      <p:pic>
        <p:nvPicPr>
          <p:cNvPr id="2050" name="Picture 2" descr="http://www.npcindia.gov.in/wp-content/uploads/2016/01/ease-Logo-NPC.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22028" t="17000" r="19973" b="21500"/>
          <a:stretch/>
        </p:blipFill>
        <p:spPr bwMode="auto">
          <a:xfrm>
            <a:off x="10101264" y="29466"/>
            <a:ext cx="1271586" cy="134832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10532850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04531" y="1452480"/>
            <a:ext cx="5125136" cy="3207000"/>
          </a:xfrm>
        </p:spPr>
        <p:txBody>
          <a:bodyPr/>
          <a:lstStyle/>
          <a:p>
            <a:pPr>
              <a:lnSpc>
                <a:spcPct val="150000"/>
              </a:lnSpc>
            </a:pPr>
            <a:r>
              <a:rPr lang="en-US" sz="3200" dirty="0" smtClean="0">
                <a:latin typeface="Calibri" panose="020F0502020204030204" pitchFamily="34" charset="0"/>
                <a:ea typeface="orange juice" charset="0"/>
                <a:cs typeface="orange juice" charset="0"/>
              </a:rPr>
              <a:t>Contract enforcement</a:t>
            </a:r>
            <a:endParaRPr lang="en-US" sz="3200" dirty="0">
              <a:latin typeface="Calibri" panose="020F0502020204030204" pitchFamily="34" charset="0"/>
              <a:ea typeface="orange juice" charset="0"/>
              <a:cs typeface="orange juice" charset="0"/>
            </a:endParaRPr>
          </a:p>
        </p:txBody>
      </p:sp>
      <p:sp>
        <p:nvSpPr>
          <p:cNvPr id="8" name="Subtitle 2"/>
          <p:cNvSpPr txBox="1">
            <a:spLocks/>
          </p:cNvSpPr>
          <p:nvPr/>
        </p:nvSpPr>
        <p:spPr>
          <a:xfrm>
            <a:off x="2200165" y="4272111"/>
            <a:ext cx="8045373" cy="742279"/>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endParaRPr lang="en-US" sz="1000" dirty="0"/>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16347834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67103" y="214312"/>
            <a:ext cx="11004331" cy="523220"/>
          </a:xfrm>
          <a:prstGeom prst="rect">
            <a:avLst/>
          </a:prstGeom>
          <a:noFill/>
        </p:spPr>
        <p:txBody>
          <a:bodyPr wrap="square" rtlCol="0">
            <a:spAutoFit/>
          </a:bodyPr>
          <a:lstStyle/>
          <a:p>
            <a:pPr algn="ctr"/>
            <a:r>
              <a:rPr lang="en-US" sz="2800" dirty="0" smtClean="0">
                <a:solidFill>
                  <a:schemeClr val="accent2">
                    <a:lumMod val="75000"/>
                  </a:schemeClr>
                </a:solidFill>
                <a:latin typeface="Calibri" panose="020F0502020204030204" pitchFamily="34" charset="0"/>
              </a:rPr>
              <a:t>INSOLVENCY AND BANKRUPTCY CODE, 2016</a:t>
            </a:r>
            <a:endParaRPr lang="en-US" sz="2800" dirty="0">
              <a:solidFill>
                <a:schemeClr val="accent2">
                  <a:lumMod val="75000"/>
                </a:schemeClr>
              </a:solidFill>
              <a:latin typeface="Calibri" panose="020F0502020204030204" pitchFamily="34" charset="0"/>
            </a:endParaRPr>
          </a:p>
        </p:txBody>
      </p:sp>
      <p:sp>
        <p:nvSpPr>
          <p:cNvPr id="2" name="Rectangle 1"/>
          <p:cNvSpPr/>
          <p:nvPr/>
        </p:nvSpPr>
        <p:spPr>
          <a:xfrm>
            <a:off x="1071564" y="886890"/>
            <a:ext cx="6786562" cy="5632311"/>
          </a:xfrm>
          <a:prstGeom prst="rect">
            <a:avLst/>
          </a:prstGeom>
        </p:spPr>
        <p:txBody>
          <a:bodyPr wrap="square">
            <a:spAutoFit/>
          </a:bodyPr>
          <a:lstStyle/>
          <a:p>
            <a:pPr marL="285750" indent="-285750" algn="just">
              <a:lnSpc>
                <a:spcPct val="250000"/>
              </a:lnSpc>
              <a:buFont typeface="Arial" panose="020B0604020202020204" pitchFamily="34" charset="0"/>
              <a:buChar char="•"/>
            </a:pPr>
            <a:r>
              <a:rPr lang="en-US" dirty="0">
                <a:latin typeface="Calibri" panose="020F0502020204030204" pitchFamily="34" charset="0"/>
              </a:rPr>
              <a:t>Company in India typically takes four years, or twice as long as in China and Russia, with an average recovery of 25.7 cents on the dollar, one of the worst rates in emerging </a:t>
            </a:r>
            <a:r>
              <a:rPr lang="en-US" dirty="0" smtClean="0">
                <a:latin typeface="Calibri" panose="020F0502020204030204" pitchFamily="34" charset="0"/>
              </a:rPr>
              <a:t>markets</a:t>
            </a:r>
          </a:p>
          <a:p>
            <a:pPr marL="285750" indent="-285750" algn="just">
              <a:lnSpc>
                <a:spcPct val="250000"/>
              </a:lnSpc>
              <a:buFont typeface="Arial" panose="020B0604020202020204" pitchFamily="34" charset="0"/>
              <a:buChar char="•"/>
            </a:pPr>
            <a:r>
              <a:rPr lang="en-US" dirty="0" smtClean="0">
                <a:latin typeface="Calibri" panose="020F0502020204030204" pitchFamily="34" charset="0"/>
              </a:rPr>
              <a:t>This law seeks </a:t>
            </a:r>
            <a:r>
              <a:rPr lang="en-US" dirty="0">
                <a:latin typeface="Calibri" panose="020F0502020204030204" pitchFamily="34" charset="0"/>
              </a:rPr>
              <a:t>to cut down the time to less than a year. This will not only improve the ease of doing business in India, but also facilitate a better and faster debt recovery mechanism in the </a:t>
            </a:r>
            <a:r>
              <a:rPr lang="en-US" dirty="0" smtClean="0">
                <a:latin typeface="Calibri" panose="020F0502020204030204" pitchFamily="34" charset="0"/>
              </a:rPr>
              <a:t>country</a:t>
            </a:r>
          </a:p>
          <a:p>
            <a:pPr marL="285750" indent="-285750" algn="just">
              <a:lnSpc>
                <a:spcPct val="250000"/>
              </a:lnSpc>
              <a:buFont typeface="Arial" panose="020B0604020202020204" pitchFamily="34" charset="0"/>
              <a:buChar char="•"/>
            </a:pPr>
            <a:r>
              <a:rPr lang="en-US" dirty="0">
                <a:latin typeface="Calibri" panose="020F0502020204030204" pitchFamily="34" charset="0"/>
              </a:rPr>
              <a:t>This Law promises to make it easier to wind up a failing business and recover </a:t>
            </a:r>
            <a:r>
              <a:rPr lang="en-US" dirty="0" smtClean="0">
                <a:latin typeface="Calibri" panose="020F0502020204030204" pitchFamily="34" charset="0"/>
              </a:rPr>
              <a:t>debts</a:t>
            </a:r>
            <a:endParaRPr lang="en-US" dirty="0">
              <a:latin typeface="Calibri" panose="020F0502020204030204" pitchFamily="34" charset="0"/>
            </a:endParaRPr>
          </a:p>
        </p:txBody>
      </p:sp>
      <p:pic>
        <p:nvPicPr>
          <p:cNvPr id="10242" name="Picture 2" descr="http://www.newsx.com/sites/default/files/styles/home_image/public/field/image/Bankruptcy-Bill-min.jpg?itok=9bTmwwvU"/>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155024" y="2418104"/>
            <a:ext cx="3730698" cy="2096747"/>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38257320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TextBox 8"/>
          <p:cNvSpPr txBox="1"/>
          <p:nvPr/>
        </p:nvSpPr>
        <p:spPr>
          <a:xfrm>
            <a:off x="867103" y="214312"/>
            <a:ext cx="11004331" cy="523220"/>
          </a:xfrm>
          <a:prstGeom prst="rect">
            <a:avLst/>
          </a:prstGeom>
          <a:noFill/>
        </p:spPr>
        <p:txBody>
          <a:bodyPr wrap="square" rtlCol="0">
            <a:spAutoFit/>
          </a:bodyPr>
          <a:lstStyle/>
          <a:p>
            <a:pPr algn="ctr"/>
            <a:r>
              <a:rPr lang="en-US" sz="2800" dirty="0" smtClean="0">
                <a:solidFill>
                  <a:schemeClr val="accent2">
                    <a:lumMod val="75000"/>
                  </a:schemeClr>
                </a:solidFill>
                <a:latin typeface="Calibri" panose="020F0502020204030204" pitchFamily="34" charset="0"/>
              </a:rPr>
              <a:t>ENFORCING CONTRACTS INITIATIVE</a:t>
            </a:r>
            <a:endParaRPr lang="en-US" sz="2800" dirty="0">
              <a:solidFill>
                <a:schemeClr val="accent2">
                  <a:lumMod val="75000"/>
                </a:schemeClr>
              </a:solidFill>
              <a:latin typeface="Calibri" panose="020F0502020204030204" pitchFamily="34" charset="0"/>
            </a:endParaRPr>
          </a:p>
        </p:txBody>
      </p:sp>
      <p:sp>
        <p:nvSpPr>
          <p:cNvPr id="2" name="Rectangle 1"/>
          <p:cNvSpPr/>
          <p:nvPr/>
        </p:nvSpPr>
        <p:spPr>
          <a:xfrm>
            <a:off x="1071563" y="886890"/>
            <a:ext cx="4829175" cy="4939814"/>
          </a:xfrm>
          <a:prstGeom prst="rect">
            <a:avLst/>
          </a:prstGeom>
        </p:spPr>
        <p:txBody>
          <a:bodyPr wrap="square">
            <a:spAutoFit/>
          </a:bodyPr>
          <a:lstStyle/>
          <a:p>
            <a:pPr marL="285750" indent="-285750">
              <a:lnSpc>
                <a:spcPct val="250000"/>
              </a:lnSpc>
              <a:buFont typeface="Arial" panose="020B0604020202020204" pitchFamily="34" charset="0"/>
              <a:buChar char="•"/>
            </a:pPr>
            <a:r>
              <a:rPr lang="en-US" dirty="0">
                <a:latin typeface="Calibri" panose="020F0502020204030204" pitchFamily="34" charset="0"/>
              </a:rPr>
              <a:t>The Arbitration and Conciliation Act has been amended to reduce the time taken in arbitration proceedings and grounds on which an award may be </a:t>
            </a:r>
            <a:r>
              <a:rPr lang="en-US" dirty="0" smtClean="0">
                <a:latin typeface="Calibri" panose="020F0502020204030204" pitchFamily="34" charset="0"/>
              </a:rPr>
              <a:t>challenged</a:t>
            </a:r>
          </a:p>
          <a:p>
            <a:pPr marL="285750" indent="-285750">
              <a:lnSpc>
                <a:spcPct val="250000"/>
              </a:lnSpc>
              <a:buFont typeface="Arial" panose="020B0604020202020204" pitchFamily="34" charset="0"/>
              <a:buChar char="•"/>
            </a:pPr>
            <a:r>
              <a:rPr lang="en-US" dirty="0">
                <a:latin typeface="Calibri" panose="020F0502020204030204" pitchFamily="34" charset="0"/>
              </a:rPr>
              <a:t>Commercial Appellate Division Bench and Commercial Division Benches are functioning in Bombay High Court and Delhi High Court</a:t>
            </a:r>
          </a:p>
        </p:txBody>
      </p:sp>
      <p:pic>
        <p:nvPicPr>
          <p:cNvPr id="11266" name="Picture 2" descr="http://bsmedia.business-standard.com/_media/bs/img/article/2015-11/01/full/1446399963-0863.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965934" y="1146997"/>
            <a:ext cx="5905500" cy="44196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28008804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04531" y="1452480"/>
            <a:ext cx="5125136" cy="3207000"/>
          </a:xfrm>
        </p:spPr>
        <p:txBody>
          <a:bodyPr/>
          <a:lstStyle/>
          <a:p>
            <a:pPr>
              <a:lnSpc>
                <a:spcPct val="150000"/>
              </a:lnSpc>
            </a:pPr>
            <a:r>
              <a:rPr lang="en-US" sz="3200" dirty="0" smtClean="0">
                <a:latin typeface="Calibri" panose="020F0502020204030204" pitchFamily="34" charset="0"/>
                <a:ea typeface="orange juice" charset="0"/>
                <a:cs typeface="orange juice" charset="0"/>
              </a:rPr>
              <a:t>Other initiatives</a:t>
            </a:r>
            <a:endParaRPr lang="en-US" sz="3200" dirty="0">
              <a:latin typeface="Calibri" panose="020F0502020204030204" pitchFamily="34" charset="0"/>
              <a:ea typeface="orange juice" charset="0"/>
              <a:cs typeface="orange juice" charset="0"/>
            </a:endParaRPr>
          </a:p>
        </p:txBody>
      </p:sp>
      <p:sp>
        <p:nvSpPr>
          <p:cNvPr id="8" name="Subtitle 2"/>
          <p:cNvSpPr txBox="1">
            <a:spLocks/>
          </p:cNvSpPr>
          <p:nvPr/>
        </p:nvSpPr>
        <p:spPr>
          <a:xfrm>
            <a:off x="2200165" y="4272111"/>
            <a:ext cx="8045373" cy="742279"/>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endParaRPr lang="en-US" sz="1000" dirty="0"/>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13356108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67103" y="114299"/>
            <a:ext cx="11004331" cy="584775"/>
          </a:xfrm>
          <a:prstGeom prst="rect">
            <a:avLst/>
          </a:prstGeom>
          <a:noFill/>
        </p:spPr>
        <p:txBody>
          <a:bodyPr wrap="square" rtlCol="0">
            <a:spAutoFit/>
          </a:bodyPr>
          <a:lstStyle/>
          <a:p>
            <a:pPr algn="ctr"/>
            <a:r>
              <a:rPr lang="en-US" sz="3200" dirty="0" smtClean="0">
                <a:solidFill>
                  <a:schemeClr val="accent2">
                    <a:lumMod val="75000"/>
                  </a:schemeClr>
                </a:solidFill>
                <a:latin typeface="Calibri" panose="020F0502020204030204" pitchFamily="34" charset="0"/>
              </a:rPr>
              <a:t>MAKE IN INDIA</a:t>
            </a:r>
            <a:endParaRPr lang="en-US" sz="3200" dirty="0">
              <a:solidFill>
                <a:schemeClr val="accent2">
                  <a:lumMod val="75000"/>
                </a:schemeClr>
              </a:solidFill>
              <a:latin typeface="Calibri" panose="020F0502020204030204" pitchFamily="34" charset="0"/>
            </a:endParaRPr>
          </a:p>
        </p:txBody>
      </p:sp>
      <p:sp>
        <p:nvSpPr>
          <p:cNvPr id="2" name="Rectangle 1"/>
          <p:cNvSpPr/>
          <p:nvPr/>
        </p:nvSpPr>
        <p:spPr>
          <a:xfrm>
            <a:off x="1071563" y="1101206"/>
            <a:ext cx="10487025" cy="4524315"/>
          </a:xfrm>
          <a:prstGeom prst="rect">
            <a:avLst/>
          </a:prstGeom>
        </p:spPr>
        <p:txBody>
          <a:bodyPr wrap="square">
            <a:spAutoFit/>
          </a:bodyPr>
          <a:lstStyle/>
          <a:p>
            <a:pPr marL="285750" indent="-285750" algn="just">
              <a:lnSpc>
                <a:spcPct val="200000"/>
              </a:lnSpc>
              <a:buFont typeface="Arial" panose="020B0604020202020204" pitchFamily="34" charset="0"/>
              <a:buChar char="•"/>
            </a:pPr>
            <a:r>
              <a:rPr lang="en-US" dirty="0">
                <a:latin typeface="Calibri" panose="020F0502020204030204" pitchFamily="34" charset="0"/>
              </a:rPr>
              <a:t>Launched in September 2014, the “Make in India” initiative aims is to </a:t>
            </a:r>
            <a:r>
              <a:rPr lang="en-US" dirty="0" smtClean="0">
                <a:latin typeface="Calibri" panose="020F0502020204030204" pitchFamily="34" charset="0"/>
              </a:rPr>
              <a:t>build best-in-class manufacturing infrastructure </a:t>
            </a:r>
            <a:r>
              <a:rPr lang="en-US" dirty="0">
                <a:latin typeface="Calibri" panose="020F0502020204030204" pitchFamily="34" charset="0"/>
              </a:rPr>
              <a:t>by enabling investments, </a:t>
            </a:r>
            <a:r>
              <a:rPr lang="en-US" dirty="0" smtClean="0">
                <a:latin typeface="Calibri" panose="020F0502020204030204" pitchFamily="34" charset="0"/>
              </a:rPr>
              <a:t>boosting innovation</a:t>
            </a:r>
            <a:r>
              <a:rPr lang="en-US" dirty="0">
                <a:latin typeface="Calibri" panose="020F0502020204030204" pitchFamily="34" charset="0"/>
              </a:rPr>
              <a:t>, encouraging skill development and strengthening intellectual </a:t>
            </a:r>
            <a:r>
              <a:rPr lang="en-US" dirty="0" smtClean="0">
                <a:latin typeface="Calibri" panose="020F0502020204030204" pitchFamily="34" charset="0"/>
              </a:rPr>
              <a:t>property protection</a:t>
            </a:r>
          </a:p>
          <a:p>
            <a:pPr marL="285750" indent="-285750" algn="just">
              <a:lnSpc>
                <a:spcPct val="200000"/>
              </a:lnSpc>
              <a:buFont typeface="Arial" panose="020B0604020202020204" pitchFamily="34" charset="0"/>
              <a:buChar char="•"/>
            </a:pPr>
            <a:endParaRPr lang="en-US" dirty="0" smtClean="0">
              <a:latin typeface="Calibri" panose="020F0502020204030204" pitchFamily="34" charset="0"/>
            </a:endParaRPr>
          </a:p>
          <a:p>
            <a:pPr marL="285750" indent="-285750" algn="just">
              <a:lnSpc>
                <a:spcPct val="200000"/>
              </a:lnSpc>
              <a:buFont typeface="Arial" panose="020B0604020202020204" pitchFamily="34" charset="0"/>
              <a:buChar char="•"/>
            </a:pPr>
            <a:endParaRPr lang="en-US" dirty="0">
              <a:latin typeface="Calibri" panose="020F0502020204030204" pitchFamily="34" charset="0"/>
            </a:endParaRPr>
          </a:p>
          <a:p>
            <a:pPr marL="285750" indent="-285750" algn="just">
              <a:lnSpc>
                <a:spcPct val="200000"/>
              </a:lnSpc>
              <a:buFont typeface="Arial" panose="020B0604020202020204" pitchFamily="34" charset="0"/>
              <a:buChar char="•"/>
            </a:pPr>
            <a:r>
              <a:rPr lang="en-US" u="sng" dirty="0" smtClean="0">
                <a:solidFill>
                  <a:schemeClr val="accent1">
                    <a:lumMod val="50000"/>
                  </a:schemeClr>
                </a:solidFill>
                <a:latin typeface="Calibri" panose="020F0502020204030204" pitchFamily="34" charset="0"/>
              </a:rPr>
              <a:t>Achievements till Date:</a:t>
            </a:r>
          </a:p>
          <a:p>
            <a:pPr marL="742950" lvl="1" indent="-285750" algn="just">
              <a:lnSpc>
                <a:spcPct val="200000"/>
              </a:lnSpc>
              <a:buFont typeface="Arial" panose="020B0604020202020204" pitchFamily="34" charset="0"/>
              <a:buChar char="•"/>
            </a:pPr>
            <a:r>
              <a:rPr lang="en-US" dirty="0" smtClean="0">
                <a:latin typeface="Calibri" panose="020F0502020204030204" pitchFamily="34" charset="0"/>
              </a:rPr>
              <a:t>In first half of 2015, FDI inflows to the manufacturing sector were more than three times those recorded in first half of 2014</a:t>
            </a:r>
          </a:p>
        </p:txBody>
      </p:sp>
      <p:pic>
        <p:nvPicPr>
          <p:cNvPr id="3074" name="Picture 2" descr="https://upload.wikimedia.org/wikipedia/en/4/46/Make_In_India.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441950" y="2348950"/>
            <a:ext cx="4448175" cy="202882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36516934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67103" y="214312"/>
            <a:ext cx="11004331" cy="523220"/>
          </a:xfrm>
          <a:prstGeom prst="rect">
            <a:avLst/>
          </a:prstGeom>
          <a:noFill/>
        </p:spPr>
        <p:txBody>
          <a:bodyPr wrap="square" rtlCol="0">
            <a:spAutoFit/>
          </a:bodyPr>
          <a:lstStyle/>
          <a:p>
            <a:pPr algn="ctr"/>
            <a:r>
              <a:rPr lang="en-US" sz="2800" dirty="0" smtClean="0">
                <a:solidFill>
                  <a:schemeClr val="accent2">
                    <a:lumMod val="75000"/>
                  </a:schemeClr>
                </a:solidFill>
                <a:latin typeface="Calibri" panose="020F0502020204030204" pitchFamily="34" charset="0"/>
              </a:rPr>
              <a:t>FOCUS ON URBANIZATION THROUGH CREATION OF SMART CITIES</a:t>
            </a:r>
            <a:endParaRPr lang="en-US" sz="2800" dirty="0">
              <a:solidFill>
                <a:schemeClr val="accent2">
                  <a:lumMod val="75000"/>
                </a:schemeClr>
              </a:solidFill>
              <a:latin typeface="Calibri" panose="020F0502020204030204" pitchFamily="34" charset="0"/>
            </a:endParaRPr>
          </a:p>
        </p:txBody>
      </p:sp>
      <p:sp>
        <p:nvSpPr>
          <p:cNvPr id="2" name="Rectangle 1"/>
          <p:cNvSpPr/>
          <p:nvPr/>
        </p:nvSpPr>
        <p:spPr>
          <a:xfrm>
            <a:off x="1071563" y="886890"/>
            <a:ext cx="10601325" cy="1676741"/>
          </a:xfrm>
          <a:prstGeom prst="rect">
            <a:avLst/>
          </a:prstGeom>
        </p:spPr>
        <p:txBody>
          <a:bodyPr wrap="square">
            <a:spAutoFit/>
          </a:bodyPr>
          <a:lstStyle/>
          <a:p>
            <a:pPr marL="285750" indent="-285750">
              <a:lnSpc>
                <a:spcPct val="200000"/>
              </a:lnSpc>
              <a:buFont typeface="Arial" panose="020B0604020202020204" pitchFamily="34" charset="0"/>
              <a:buChar char="•"/>
            </a:pPr>
            <a:r>
              <a:rPr lang="en-US" dirty="0">
                <a:latin typeface="Calibri" panose="020F0502020204030204" pitchFamily="34" charset="0"/>
              </a:rPr>
              <a:t>Launched in September 2014, This initiative is expected to boost the real estate, technology, media </a:t>
            </a:r>
            <a:r>
              <a:rPr lang="en-US" dirty="0" smtClean="0">
                <a:latin typeface="Calibri" panose="020F0502020204030204" pitchFamily="34" charset="0"/>
              </a:rPr>
              <a:t>and telecom </a:t>
            </a:r>
            <a:r>
              <a:rPr lang="en-US" dirty="0">
                <a:latin typeface="Calibri" panose="020F0502020204030204" pitchFamily="34" charset="0"/>
              </a:rPr>
              <a:t>(TMT) and construction sectors</a:t>
            </a:r>
            <a:r>
              <a:rPr lang="en-US" dirty="0" smtClean="0">
                <a:latin typeface="Calibri" panose="020F0502020204030204" pitchFamily="34" charset="0"/>
              </a:rPr>
              <a:t>. In </a:t>
            </a:r>
            <a:r>
              <a:rPr lang="en-US" dirty="0">
                <a:latin typeface="Calibri" panose="020F0502020204030204" pitchFamily="34" charset="0"/>
              </a:rPr>
              <a:t>the construction sector, </a:t>
            </a:r>
            <a:r>
              <a:rPr lang="en-US" dirty="0" smtClean="0">
                <a:latin typeface="Calibri" panose="020F0502020204030204" pitchFamily="34" charset="0"/>
              </a:rPr>
              <a:t>the Government </a:t>
            </a:r>
            <a:r>
              <a:rPr lang="en-US" dirty="0">
                <a:latin typeface="Calibri" panose="020F0502020204030204" pitchFamily="34" charset="0"/>
              </a:rPr>
              <a:t>has allowed 100% FDI under the automatic route and reduced </a:t>
            </a:r>
            <a:r>
              <a:rPr lang="en-US" dirty="0" smtClean="0">
                <a:latin typeface="Calibri" panose="020F0502020204030204" pitchFamily="34" charset="0"/>
              </a:rPr>
              <a:t>the minimum </a:t>
            </a:r>
            <a:r>
              <a:rPr lang="en-US" dirty="0">
                <a:latin typeface="Calibri" panose="020F0502020204030204" pitchFamily="34" charset="0"/>
              </a:rPr>
              <a:t>capital requirement to US$5m from </a:t>
            </a:r>
            <a:r>
              <a:rPr lang="en-US" dirty="0" smtClean="0">
                <a:latin typeface="Calibri" panose="020F0502020204030204" pitchFamily="34" charset="0"/>
              </a:rPr>
              <a:t>US$10m</a:t>
            </a:r>
            <a:endParaRPr lang="en-US" dirty="0">
              <a:latin typeface="Calibri" panose="020F0502020204030204" pitchFamily="34" charset="0"/>
            </a:endParaRPr>
          </a:p>
        </p:txBody>
      </p:sp>
      <p:pic>
        <p:nvPicPr>
          <p:cNvPr id="12290" name="Picture 2" descr="http://rethink-iot.com/wp-content/uploads/2015/10/smart-cities-security-challenge-showcase_image-6-a-7968.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613023" y="2743629"/>
            <a:ext cx="6802439" cy="4114378"/>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41129050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TextBox 8"/>
          <p:cNvSpPr txBox="1"/>
          <p:nvPr/>
        </p:nvSpPr>
        <p:spPr>
          <a:xfrm>
            <a:off x="867103" y="214312"/>
            <a:ext cx="11004331" cy="523220"/>
          </a:xfrm>
          <a:prstGeom prst="rect">
            <a:avLst/>
          </a:prstGeom>
          <a:noFill/>
        </p:spPr>
        <p:txBody>
          <a:bodyPr wrap="square" rtlCol="0">
            <a:spAutoFit/>
          </a:bodyPr>
          <a:lstStyle/>
          <a:p>
            <a:pPr algn="ctr"/>
            <a:r>
              <a:rPr lang="en-US" sz="2800" dirty="0" smtClean="0">
                <a:solidFill>
                  <a:schemeClr val="accent2">
                    <a:lumMod val="75000"/>
                  </a:schemeClr>
                </a:solidFill>
                <a:latin typeface="Calibri" panose="020F0502020204030204" pitchFamily="34" charset="0"/>
              </a:rPr>
              <a:t>DIGITAL INDIA INITIATIVE</a:t>
            </a:r>
            <a:endParaRPr lang="en-US" sz="2800" dirty="0">
              <a:solidFill>
                <a:schemeClr val="accent2">
                  <a:lumMod val="75000"/>
                </a:schemeClr>
              </a:solidFill>
              <a:latin typeface="Calibri" panose="020F0502020204030204" pitchFamily="34" charset="0"/>
            </a:endParaRPr>
          </a:p>
        </p:txBody>
      </p:sp>
      <p:sp>
        <p:nvSpPr>
          <p:cNvPr id="2" name="Rectangle 1"/>
          <p:cNvSpPr/>
          <p:nvPr/>
        </p:nvSpPr>
        <p:spPr>
          <a:xfrm>
            <a:off x="1071564" y="886890"/>
            <a:ext cx="7129461" cy="549381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dirty="0">
                <a:latin typeface="Calibri" panose="020F0502020204030204" pitchFamily="34" charset="0"/>
              </a:rPr>
              <a:t>Under the “Digital India” initiative, also known as “e-</a:t>
            </a:r>
            <a:r>
              <a:rPr lang="en-US" dirty="0" err="1">
                <a:latin typeface="Calibri" panose="020F0502020204030204" pitchFamily="34" charset="0"/>
              </a:rPr>
              <a:t>Kranti</a:t>
            </a:r>
            <a:r>
              <a:rPr lang="en-US" dirty="0">
                <a:latin typeface="Calibri" panose="020F0502020204030204" pitchFamily="34" charset="0"/>
              </a:rPr>
              <a:t>,” the </a:t>
            </a:r>
            <a:r>
              <a:rPr lang="en-US" dirty="0" smtClean="0">
                <a:latin typeface="Calibri" panose="020F0502020204030204" pitchFamily="34" charset="0"/>
              </a:rPr>
              <a:t>Government aims </a:t>
            </a:r>
            <a:r>
              <a:rPr lang="en-US" dirty="0">
                <a:latin typeface="Calibri" panose="020F0502020204030204" pitchFamily="34" charset="0"/>
              </a:rPr>
              <a:t>to provide digital access to all citizens in both urban and rural areas. </a:t>
            </a:r>
            <a:r>
              <a:rPr lang="en-US" dirty="0" smtClean="0">
                <a:latin typeface="Calibri" panose="020F0502020204030204" pitchFamily="34" charset="0"/>
              </a:rPr>
              <a:t>The initiative </a:t>
            </a:r>
            <a:r>
              <a:rPr lang="en-US" dirty="0">
                <a:latin typeface="Calibri" panose="020F0502020204030204" pitchFamily="34" charset="0"/>
              </a:rPr>
              <a:t>is expected to add US$1t to the economy by </a:t>
            </a:r>
            <a:r>
              <a:rPr lang="en-US" dirty="0" smtClean="0">
                <a:latin typeface="Calibri" panose="020F0502020204030204" pitchFamily="34" charset="0"/>
              </a:rPr>
              <a:t>2025</a:t>
            </a:r>
          </a:p>
          <a:p>
            <a:pPr marL="285750" indent="-285750" algn="just">
              <a:lnSpc>
                <a:spcPct val="150000"/>
              </a:lnSpc>
              <a:buFont typeface="Arial" panose="020B0604020202020204" pitchFamily="34" charset="0"/>
              <a:buChar char="•"/>
            </a:pPr>
            <a:endParaRPr lang="en-US" dirty="0" smtClean="0">
              <a:latin typeface="Calibri" panose="020F0502020204030204" pitchFamily="34" charset="0"/>
            </a:endParaRPr>
          </a:p>
          <a:p>
            <a:pPr marL="285750" indent="-285750" algn="just">
              <a:lnSpc>
                <a:spcPct val="150000"/>
              </a:lnSpc>
              <a:buFont typeface="Arial" panose="020B0604020202020204" pitchFamily="34" charset="0"/>
              <a:buChar char="•"/>
            </a:pPr>
            <a:endParaRPr lang="en-US" dirty="0">
              <a:latin typeface="Calibri" panose="020F0502020204030204" pitchFamily="34" charset="0"/>
            </a:endParaRPr>
          </a:p>
          <a:p>
            <a:pPr marL="285750" indent="-285750" algn="just">
              <a:lnSpc>
                <a:spcPct val="150000"/>
              </a:lnSpc>
              <a:buFont typeface="Arial" panose="020B0604020202020204" pitchFamily="34" charset="0"/>
              <a:buChar char="•"/>
            </a:pPr>
            <a:r>
              <a:rPr lang="en-US" u="sng" dirty="0">
                <a:solidFill>
                  <a:schemeClr val="accent1">
                    <a:lumMod val="50000"/>
                  </a:schemeClr>
                </a:solidFill>
                <a:latin typeface="Calibri" panose="020F0502020204030204" pitchFamily="34" charset="0"/>
              </a:rPr>
              <a:t>Achievements till Date:</a:t>
            </a:r>
          </a:p>
          <a:p>
            <a:pPr marL="742950" lvl="1" indent="-285750" algn="just">
              <a:lnSpc>
                <a:spcPct val="150000"/>
              </a:lnSpc>
              <a:buFont typeface="Arial" panose="020B0604020202020204" pitchFamily="34" charset="0"/>
              <a:buChar char="•"/>
            </a:pPr>
            <a:r>
              <a:rPr lang="en-US" dirty="0">
                <a:latin typeface="Calibri" panose="020F0502020204030204" pitchFamily="34" charset="0"/>
              </a:rPr>
              <a:t>Technology giant, CISCO, has announced plans to invest US$1.7b in 2015 </a:t>
            </a:r>
            <a:r>
              <a:rPr lang="en-US" dirty="0" smtClean="0">
                <a:latin typeface="Calibri" panose="020F0502020204030204" pitchFamily="34" charset="0"/>
              </a:rPr>
              <a:t>in areas </a:t>
            </a:r>
            <a:r>
              <a:rPr lang="en-US" dirty="0">
                <a:latin typeface="Calibri" panose="020F0502020204030204" pitchFamily="34" charset="0"/>
              </a:rPr>
              <a:t>such as R&amp;D and innovation with a keen focus on collaborating with </a:t>
            </a:r>
            <a:r>
              <a:rPr lang="en-US" dirty="0" smtClean="0">
                <a:latin typeface="Calibri" panose="020F0502020204030204" pitchFamily="34" charset="0"/>
              </a:rPr>
              <a:t>the leading </a:t>
            </a:r>
            <a:r>
              <a:rPr lang="en-US" dirty="0">
                <a:latin typeface="Calibri" panose="020F0502020204030204" pitchFamily="34" charset="0"/>
              </a:rPr>
              <a:t>cap in its “Digital India” </a:t>
            </a:r>
            <a:r>
              <a:rPr lang="en-US" dirty="0" smtClean="0">
                <a:latin typeface="Calibri" panose="020F0502020204030204" pitchFamily="34" charset="0"/>
              </a:rPr>
              <a:t>initiative</a:t>
            </a:r>
          </a:p>
          <a:p>
            <a:pPr marL="742950" lvl="1" indent="-285750" algn="just">
              <a:lnSpc>
                <a:spcPct val="150000"/>
              </a:lnSpc>
              <a:buFont typeface="Arial" panose="020B0604020202020204" pitchFamily="34" charset="0"/>
              <a:buChar char="•"/>
            </a:pPr>
            <a:r>
              <a:rPr lang="en-US" dirty="0">
                <a:latin typeface="Calibri" panose="020F0502020204030204" pitchFamily="34" charset="0"/>
              </a:rPr>
              <a:t>US based technology company, EMC, also plans to invest heavily in India, as </a:t>
            </a:r>
            <a:r>
              <a:rPr lang="en-US" dirty="0" smtClean="0">
                <a:latin typeface="Calibri" panose="020F0502020204030204" pitchFamily="34" charset="0"/>
              </a:rPr>
              <a:t>it eyes </a:t>
            </a:r>
            <a:r>
              <a:rPr lang="en-US" dirty="0">
                <a:latin typeface="Calibri" panose="020F0502020204030204" pitchFamily="34" charset="0"/>
              </a:rPr>
              <a:t>new opportunities arising due to the initiative in areas such as </a:t>
            </a:r>
            <a:r>
              <a:rPr lang="en-US" dirty="0" smtClean="0">
                <a:latin typeface="Calibri" panose="020F0502020204030204" pitchFamily="34" charset="0"/>
              </a:rPr>
              <a:t>software development</a:t>
            </a:r>
          </a:p>
        </p:txBody>
      </p:sp>
      <p:pic>
        <p:nvPicPr>
          <p:cNvPr id="13314" name="Picture 2" descr="http://economictimes.indiatimes.com/photo/47893600.cms"/>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5884" t="11736" r="9271" b="22951"/>
          <a:stretch/>
        </p:blipFill>
        <p:spPr bwMode="auto">
          <a:xfrm>
            <a:off x="8201025" y="2039915"/>
            <a:ext cx="3296858" cy="190343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18130083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436914" y="435428"/>
            <a:ext cx="9884229" cy="403497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IN" sz="3200" b="1" dirty="0" smtClean="0">
                <a:latin typeface="Calibri" panose="020F0502020204030204" pitchFamily="34" charset="0"/>
              </a:rPr>
              <a:t>We have a million problems, but at the same time we have over a </a:t>
            </a:r>
            <a:r>
              <a:rPr lang="en-IN" sz="4400" b="1" dirty="0" smtClean="0">
                <a:latin typeface="Calibri" panose="020F0502020204030204" pitchFamily="34" charset="0"/>
              </a:rPr>
              <a:t>BILLION</a:t>
            </a:r>
            <a:r>
              <a:rPr lang="en-IN" sz="3200" b="1" dirty="0" smtClean="0">
                <a:latin typeface="Calibri" panose="020F0502020204030204" pitchFamily="34" charset="0"/>
              </a:rPr>
              <a:t> minds.</a:t>
            </a:r>
          </a:p>
          <a:p>
            <a:pPr algn="ctr">
              <a:lnSpc>
                <a:spcPct val="150000"/>
              </a:lnSpc>
            </a:pPr>
            <a:endParaRPr lang="en-IN" sz="3200" b="1" dirty="0">
              <a:latin typeface="Calibri" panose="020F0502020204030204" pitchFamily="34" charset="0"/>
            </a:endParaRPr>
          </a:p>
          <a:p>
            <a:pPr algn="r">
              <a:lnSpc>
                <a:spcPct val="150000"/>
              </a:lnSpc>
            </a:pPr>
            <a:r>
              <a:rPr lang="en-IN" sz="3200" b="1" dirty="0" smtClean="0">
                <a:latin typeface="Calibri" panose="020F0502020204030204" pitchFamily="34" charset="0"/>
              </a:rPr>
              <a:t>Mr. </a:t>
            </a:r>
            <a:r>
              <a:rPr lang="en-IN" sz="3200" b="1" dirty="0" err="1" smtClean="0">
                <a:latin typeface="Calibri" panose="020F0502020204030204" pitchFamily="34" charset="0"/>
              </a:rPr>
              <a:t>Narendra</a:t>
            </a:r>
            <a:r>
              <a:rPr lang="en-IN" sz="3200" b="1" dirty="0" smtClean="0">
                <a:latin typeface="Calibri" panose="020F0502020204030204" pitchFamily="34" charset="0"/>
              </a:rPr>
              <a:t> </a:t>
            </a:r>
            <a:r>
              <a:rPr lang="en-IN" sz="3200" b="1" dirty="0" err="1" smtClean="0">
                <a:latin typeface="Calibri" panose="020F0502020204030204" pitchFamily="34" charset="0"/>
              </a:rPr>
              <a:t>Modi</a:t>
            </a:r>
            <a:endParaRPr lang="en-IN" sz="3200" b="1" dirty="0" smtClean="0">
              <a:latin typeface="Calibri" panose="020F0502020204030204" pitchFamily="34" charset="0"/>
            </a:endParaRPr>
          </a:p>
          <a:p>
            <a:pPr algn="r">
              <a:lnSpc>
                <a:spcPct val="150000"/>
              </a:lnSpc>
            </a:pPr>
            <a:r>
              <a:rPr lang="en-IN" sz="3200" b="1" dirty="0" smtClean="0">
                <a:latin typeface="Calibri" panose="020F0502020204030204" pitchFamily="34" charset="0"/>
              </a:rPr>
              <a:t>Prime Minister of India</a:t>
            </a:r>
            <a:endParaRPr lang="en-IN" sz="3200" b="1" dirty="0">
              <a:latin typeface="Calibri" panose="020F0502020204030204" pitchFamily="34" charset="0"/>
            </a:endParaRPr>
          </a:p>
        </p:txBody>
      </p:sp>
      <p:pic>
        <p:nvPicPr>
          <p:cNvPr id="6" name="Picture 5"/>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19699065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867103" y="0"/>
            <a:ext cx="11004331" cy="923330"/>
          </a:xfrm>
          <a:prstGeom prst="rect">
            <a:avLst/>
          </a:prstGeom>
          <a:noFill/>
        </p:spPr>
        <p:txBody>
          <a:bodyPr wrap="square" rtlCol="0">
            <a:spAutoFit/>
          </a:bodyPr>
          <a:lstStyle/>
          <a:p>
            <a:pPr algn="ctr"/>
            <a:r>
              <a:rPr lang="en-US" sz="5400" dirty="0" smtClean="0">
                <a:solidFill>
                  <a:schemeClr val="accent2">
                    <a:lumMod val="75000"/>
                  </a:schemeClr>
                </a:solidFill>
                <a:latin typeface="Calibri" panose="020F0502020204030204" pitchFamily="34" charset="0"/>
              </a:rPr>
              <a:t>START-UP &amp; STAND-UP INDIA</a:t>
            </a:r>
            <a:endParaRPr lang="en-US" sz="5400" dirty="0">
              <a:solidFill>
                <a:schemeClr val="accent2">
                  <a:lumMod val="75000"/>
                </a:schemeClr>
              </a:solidFill>
              <a:latin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401747" y="2289538"/>
            <a:ext cx="6002505" cy="1394130"/>
          </a:xfrm>
          <a:prstGeom prst="rect">
            <a:avLst/>
          </a:prstGeom>
        </p:spPr>
      </p:pic>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152775" y="3683668"/>
            <a:ext cx="5598138" cy="2899755"/>
          </a:xfrm>
          <a:prstGeom prst="rect">
            <a:avLst/>
          </a:prstGeom>
        </p:spPr>
      </p:pic>
      <p:pic>
        <p:nvPicPr>
          <p:cNvPr id="3074" name="Picture 2" descr="http://cdn.vyapaari.in/content/uploads/2014/01/goi-logo-370x264.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001238" y="859053"/>
            <a:ext cx="2155212" cy="1537773"/>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7" name="Picture 6"/>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37277051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1678" y="1385"/>
            <a:ext cx="10178322" cy="757491"/>
          </a:xfrm>
        </p:spPr>
        <p:txBody>
          <a:bodyPr>
            <a:normAutofit fontScale="90000"/>
          </a:bodyPr>
          <a:lstStyle/>
          <a:p>
            <a:r>
              <a:rPr lang="en-US" dirty="0" smtClean="0">
                <a:latin typeface="Calibri" panose="020F0502020204030204" pitchFamily="34" charset="0"/>
              </a:rPr>
              <a:t>What startups means</a:t>
            </a:r>
            <a:endParaRPr lang="en-US" dirty="0">
              <a:latin typeface="Calibri" panose="020F0502020204030204" pitchFamily="34" charset="0"/>
            </a:endParaRPr>
          </a:p>
        </p:txBody>
      </p:sp>
      <p:pic>
        <p:nvPicPr>
          <p:cNvPr id="3" name="Picture 2"/>
          <p:cNvPicPr>
            <a:picLocks noChangeAspect="1"/>
          </p:cNvPicPr>
          <p:nvPr/>
        </p:nvPicPr>
        <p:blipFill>
          <a:blip r:embed="rId2"/>
          <a:stretch>
            <a:fillRect/>
          </a:stretch>
        </p:blipFill>
        <p:spPr>
          <a:xfrm>
            <a:off x="1578338" y="531136"/>
            <a:ext cx="9851662" cy="6325947"/>
          </a:xfrm>
          <a:prstGeom prst="rect">
            <a:avLst/>
          </a:prstGeom>
        </p:spPr>
      </p:pic>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35152818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7150" y="1371600"/>
            <a:ext cx="4514850" cy="2914650"/>
          </a:xfrm>
        </p:spPr>
        <p:txBody>
          <a:bodyPr>
            <a:noAutofit/>
          </a:bodyPr>
          <a:lstStyle/>
          <a:p>
            <a:pPr algn="ctr"/>
            <a:r>
              <a:rPr lang="en-US" sz="4000" dirty="0" smtClean="0">
                <a:latin typeface="Calibri" panose="020F0502020204030204" pitchFamily="34" charset="0"/>
              </a:rPr>
              <a:t>Startup </a:t>
            </a:r>
            <a:r>
              <a:rPr lang="en-US" sz="4000" dirty="0" err="1" smtClean="0">
                <a:latin typeface="Calibri" panose="020F0502020204030204" pitchFamily="34" charset="0"/>
              </a:rPr>
              <a:t>india</a:t>
            </a:r>
            <a:r>
              <a:rPr lang="en-US" sz="4000" dirty="0" smtClean="0">
                <a:latin typeface="Calibri" panose="020F0502020204030204" pitchFamily="34" charset="0"/>
              </a:rPr>
              <a:t/>
            </a:r>
            <a:br>
              <a:rPr lang="en-US" sz="4000" dirty="0" smtClean="0">
                <a:latin typeface="Calibri" panose="020F0502020204030204" pitchFamily="34" charset="0"/>
              </a:rPr>
            </a:br>
            <a:r>
              <a:rPr lang="en-US" sz="4000" dirty="0" smtClean="0">
                <a:latin typeface="Calibri" panose="020F0502020204030204" pitchFamily="34" charset="0"/>
              </a:rPr>
              <a:t>action plan</a:t>
            </a:r>
            <a:endParaRPr lang="en-US" sz="4000" dirty="0">
              <a:latin typeface="Calibri" panose="020F0502020204030204" pitchFamily="34" charset="0"/>
            </a:endParaRPr>
          </a:p>
        </p:txBody>
      </p:sp>
      <p:sp>
        <p:nvSpPr>
          <p:cNvPr id="3" name="Content Placeholder 2"/>
          <p:cNvSpPr>
            <a:spLocks noGrp="1"/>
          </p:cNvSpPr>
          <p:nvPr>
            <p:ph idx="1"/>
          </p:nvPr>
        </p:nvSpPr>
        <p:spPr/>
        <p:txBody>
          <a:bodyPr/>
          <a:lstStyle/>
          <a:p>
            <a:endParaRPr lang="en-US"/>
          </a:p>
        </p:txBody>
      </p:sp>
      <p:pic>
        <p:nvPicPr>
          <p:cNvPr id="2050" name="Picture 2" descr="C:\Users\Shaggy\Desktop\Highlights-of-Startup-Action-Plan-in-india.jpg"/>
          <p:cNvPicPr>
            <a:picLocks noChangeAspect="1" noChangeArrowheads="1"/>
          </p:cNvPicPr>
          <p:nvPr/>
        </p:nvPicPr>
        <p:blipFill>
          <a:blip r:embed="rId2"/>
          <a:srcRect/>
          <a:stretch>
            <a:fillRect/>
          </a:stretch>
        </p:blipFill>
        <p:spPr bwMode="auto">
          <a:xfrm>
            <a:off x="296178" y="0"/>
            <a:ext cx="5522117" cy="6857999"/>
          </a:xfrm>
          <a:prstGeom prst="rect">
            <a:avLst/>
          </a:prstGeom>
          <a:noFill/>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67103" y="214312"/>
            <a:ext cx="11004331" cy="523220"/>
          </a:xfrm>
          <a:prstGeom prst="rect">
            <a:avLst/>
          </a:prstGeom>
          <a:noFill/>
        </p:spPr>
        <p:txBody>
          <a:bodyPr wrap="square" rtlCol="0">
            <a:spAutoFit/>
          </a:bodyPr>
          <a:lstStyle/>
          <a:p>
            <a:pPr algn="ctr"/>
            <a:r>
              <a:rPr lang="en-US" sz="2800" dirty="0" smtClean="0">
                <a:solidFill>
                  <a:schemeClr val="accent2">
                    <a:lumMod val="75000"/>
                  </a:schemeClr>
                </a:solidFill>
                <a:latin typeface="Calibri" panose="020F0502020204030204" pitchFamily="34" charset="0"/>
              </a:rPr>
              <a:t>PRADHAN MANTRI JAN DHAN YOJANA INITIATIVE</a:t>
            </a:r>
            <a:endParaRPr lang="en-US" sz="2800" dirty="0">
              <a:solidFill>
                <a:schemeClr val="accent2">
                  <a:lumMod val="75000"/>
                </a:schemeClr>
              </a:solidFill>
              <a:latin typeface="Calibri" panose="020F0502020204030204" pitchFamily="34" charset="0"/>
            </a:endParaRPr>
          </a:p>
        </p:txBody>
      </p:sp>
      <p:sp>
        <p:nvSpPr>
          <p:cNvPr id="2" name="Rectangle 1"/>
          <p:cNvSpPr/>
          <p:nvPr/>
        </p:nvSpPr>
        <p:spPr>
          <a:xfrm>
            <a:off x="1071564" y="886890"/>
            <a:ext cx="8286750" cy="5078313"/>
          </a:xfrm>
          <a:prstGeom prst="rect">
            <a:avLst/>
          </a:prstGeom>
        </p:spPr>
        <p:txBody>
          <a:bodyPr wrap="square">
            <a:spAutoFit/>
          </a:bodyPr>
          <a:lstStyle/>
          <a:p>
            <a:pPr marL="285750" indent="-285750" algn="just">
              <a:lnSpc>
                <a:spcPct val="200000"/>
              </a:lnSpc>
              <a:buFont typeface="Arial" panose="020B0604020202020204" pitchFamily="34" charset="0"/>
              <a:buChar char="•"/>
            </a:pPr>
            <a:r>
              <a:rPr lang="en-US" dirty="0" smtClean="0">
                <a:latin typeface="Calibri" panose="020F0502020204030204" pitchFamily="34" charset="0"/>
              </a:rPr>
              <a:t>To provide banking and financial services to all sections of the society in an affordable manner. </a:t>
            </a:r>
          </a:p>
          <a:p>
            <a:pPr marL="285750" indent="-285750" algn="just">
              <a:lnSpc>
                <a:spcPct val="200000"/>
              </a:lnSpc>
              <a:buFont typeface="Arial" panose="020B0604020202020204" pitchFamily="34" charset="0"/>
              <a:buChar char="•"/>
            </a:pPr>
            <a:endParaRPr lang="en-US" dirty="0" smtClean="0">
              <a:latin typeface="Calibri" panose="020F0502020204030204" pitchFamily="34" charset="0"/>
            </a:endParaRPr>
          </a:p>
          <a:p>
            <a:pPr marL="285750" indent="-285750" algn="just">
              <a:lnSpc>
                <a:spcPct val="200000"/>
              </a:lnSpc>
              <a:buFont typeface="Arial" panose="020B0604020202020204" pitchFamily="34" charset="0"/>
              <a:buChar char="•"/>
            </a:pPr>
            <a:endParaRPr lang="en-US" dirty="0">
              <a:latin typeface="Calibri" panose="020F0502020204030204" pitchFamily="34" charset="0"/>
            </a:endParaRPr>
          </a:p>
          <a:p>
            <a:pPr marL="285750" indent="-285750" algn="just">
              <a:lnSpc>
                <a:spcPct val="200000"/>
              </a:lnSpc>
              <a:buFont typeface="Arial" panose="020B0604020202020204" pitchFamily="34" charset="0"/>
              <a:buChar char="•"/>
            </a:pPr>
            <a:r>
              <a:rPr lang="en-US" u="sng" dirty="0" smtClean="0">
                <a:solidFill>
                  <a:schemeClr val="accent1">
                    <a:lumMod val="50000"/>
                  </a:schemeClr>
                </a:solidFill>
                <a:latin typeface="Calibri" panose="020F0502020204030204" pitchFamily="34" charset="0"/>
              </a:rPr>
              <a:t>Achievements </a:t>
            </a:r>
            <a:r>
              <a:rPr lang="en-US" u="sng" dirty="0">
                <a:solidFill>
                  <a:schemeClr val="accent1">
                    <a:lumMod val="50000"/>
                  </a:schemeClr>
                </a:solidFill>
                <a:latin typeface="Calibri" panose="020F0502020204030204" pitchFamily="34" charset="0"/>
              </a:rPr>
              <a:t>till Date:</a:t>
            </a:r>
          </a:p>
          <a:p>
            <a:pPr marL="742950" lvl="1" indent="-285750">
              <a:lnSpc>
                <a:spcPct val="200000"/>
              </a:lnSpc>
              <a:buFont typeface="Arial" panose="020B0604020202020204" pitchFamily="34" charset="0"/>
              <a:buChar char="•"/>
            </a:pPr>
            <a:r>
              <a:rPr lang="en-US" dirty="0">
                <a:latin typeface="Calibri" panose="020F0502020204030204" pitchFamily="34" charset="0"/>
              </a:rPr>
              <a:t>According to the Guinness Book of World Records, this campaign is the world’s largest financial inclusion mission</a:t>
            </a:r>
          </a:p>
          <a:p>
            <a:pPr marL="742950" lvl="1" indent="-285750">
              <a:lnSpc>
                <a:spcPct val="200000"/>
              </a:lnSpc>
              <a:buFont typeface="Arial" panose="020B0604020202020204" pitchFamily="34" charset="0"/>
              <a:buChar char="•"/>
            </a:pPr>
            <a:r>
              <a:rPr lang="en-US" dirty="0">
                <a:latin typeface="Calibri" panose="020F0502020204030204" pitchFamily="34" charset="0"/>
              </a:rPr>
              <a:t>Within a period of 15 months, as of December 2015, the Government has opened more than 195m bank accounts</a:t>
            </a:r>
          </a:p>
        </p:txBody>
      </p:sp>
      <p:pic>
        <p:nvPicPr>
          <p:cNvPr id="14340" name="Picture 4" descr="http://www.pmjdy.gov.in/mypics/pmjdylogo.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513762" y="1598612"/>
            <a:ext cx="2190750" cy="2209801"/>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15685673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67103" y="214312"/>
            <a:ext cx="11004331" cy="523220"/>
          </a:xfrm>
          <a:prstGeom prst="rect">
            <a:avLst/>
          </a:prstGeom>
          <a:noFill/>
        </p:spPr>
        <p:txBody>
          <a:bodyPr wrap="square" rtlCol="0">
            <a:spAutoFit/>
          </a:bodyPr>
          <a:lstStyle/>
          <a:p>
            <a:pPr algn="ctr"/>
            <a:r>
              <a:rPr lang="en-US" sz="2800" dirty="0" smtClean="0">
                <a:solidFill>
                  <a:schemeClr val="accent2">
                    <a:lumMod val="75000"/>
                  </a:schemeClr>
                </a:solidFill>
                <a:latin typeface="Calibri" panose="020F0502020204030204" pitchFamily="34" charset="0"/>
              </a:rPr>
              <a:t>SWACHH BHARAT ABHIYAN INITIATIVE</a:t>
            </a:r>
            <a:endParaRPr lang="en-US" sz="2800" dirty="0">
              <a:solidFill>
                <a:schemeClr val="accent2">
                  <a:lumMod val="75000"/>
                </a:schemeClr>
              </a:solidFill>
              <a:latin typeface="Calibri" panose="020F0502020204030204" pitchFamily="34" charset="0"/>
            </a:endParaRPr>
          </a:p>
        </p:txBody>
      </p:sp>
      <p:sp>
        <p:nvSpPr>
          <p:cNvPr id="2" name="Rectangle 1"/>
          <p:cNvSpPr/>
          <p:nvPr/>
        </p:nvSpPr>
        <p:spPr>
          <a:xfrm>
            <a:off x="1071563" y="886890"/>
            <a:ext cx="6815137" cy="5632311"/>
          </a:xfrm>
          <a:prstGeom prst="rect">
            <a:avLst/>
          </a:prstGeom>
        </p:spPr>
        <p:txBody>
          <a:bodyPr wrap="square">
            <a:spAutoFit/>
          </a:bodyPr>
          <a:lstStyle/>
          <a:p>
            <a:pPr marL="285750" indent="-285750">
              <a:lnSpc>
                <a:spcPct val="250000"/>
              </a:lnSpc>
              <a:buFont typeface="Arial" panose="020B0604020202020204" pitchFamily="34" charset="0"/>
              <a:buChar char="•"/>
            </a:pPr>
            <a:r>
              <a:rPr lang="en-US" dirty="0" smtClean="0">
                <a:latin typeface="Calibri" panose="020F0502020204030204" pitchFamily="34" charset="0"/>
              </a:rPr>
              <a:t>Focused on </a:t>
            </a:r>
            <a:r>
              <a:rPr lang="en-US" dirty="0">
                <a:latin typeface="Calibri" panose="020F0502020204030204" pitchFamily="34" charset="0"/>
              </a:rPr>
              <a:t>building and improving sanitation facilities, clean </a:t>
            </a:r>
            <a:r>
              <a:rPr lang="en-US" dirty="0" smtClean="0">
                <a:latin typeface="Calibri" panose="020F0502020204030204" pitchFamily="34" charset="0"/>
              </a:rPr>
              <a:t>and adequate </a:t>
            </a:r>
            <a:r>
              <a:rPr lang="en-US" dirty="0">
                <a:latin typeface="Calibri" panose="020F0502020204030204" pitchFamily="34" charset="0"/>
              </a:rPr>
              <a:t>water supply and waste disposal facilities in </a:t>
            </a:r>
            <a:r>
              <a:rPr lang="en-US" dirty="0" smtClean="0">
                <a:latin typeface="Calibri" panose="020F0502020204030204" pitchFamily="34" charset="0"/>
              </a:rPr>
              <a:t>India</a:t>
            </a:r>
          </a:p>
          <a:p>
            <a:pPr marL="285750" indent="-285750">
              <a:lnSpc>
                <a:spcPct val="250000"/>
              </a:lnSpc>
              <a:buFont typeface="Arial" panose="020B0604020202020204" pitchFamily="34" charset="0"/>
              <a:buChar char="•"/>
            </a:pPr>
            <a:endParaRPr lang="en-US" dirty="0">
              <a:latin typeface="Calibri" panose="020F0502020204030204" pitchFamily="34" charset="0"/>
            </a:endParaRPr>
          </a:p>
          <a:p>
            <a:pPr marL="285750" indent="-285750">
              <a:lnSpc>
                <a:spcPct val="250000"/>
              </a:lnSpc>
              <a:buFont typeface="Arial" panose="020B0604020202020204" pitchFamily="34" charset="0"/>
              <a:buChar char="•"/>
            </a:pPr>
            <a:endParaRPr lang="en-US" dirty="0">
              <a:latin typeface="Calibri" panose="020F0502020204030204" pitchFamily="34" charset="0"/>
            </a:endParaRPr>
          </a:p>
          <a:p>
            <a:pPr marL="285750" indent="-285750" algn="just">
              <a:lnSpc>
                <a:spcPct val="250000"/>
              </a:lnSpc>
              <a:buFont typeface="Arial" panose="020B0604020202020204" pitchFamily="34" charset="0"/>
              <a:buChar char="•"/>
            </a:pPr>
            <a:r>
              <a:rPr lang="en-US" u="sng" dirty="0">
                <a:solidFill>
                  <a:schemeClr val="accent1">
                    <a:lumMod val="50000"/>
                  </a:schemeClr>
                </a:solidFill>
                <a:latin typeface="Calibri" panose="020F0502020204030204" pitchFamily="34" charset="0"/>
              </a:rPr>
              <a:t>Achievements till Date:</a:t>
            </a:r>
          </a:p>
          <a:p>
            <a:pPr marL="742950" lvl="1" indent="-285750">
              <a:lnSpc>
                <a:spcPct val="250000"/>
              </a:lnSpc>
              <a:buFont typeface="Arial" panose="020B0604020202020204" pitchFamily="34" charset="0"/>
              <a:buChar char="•"/>
            </a:pPr>
            <a:r>
              <a:rPr lang="en-US" dirty="0">
                <a:latin typeface="Calibri" panose="020F0502020204030204" pitchFamily="34" charset="0"/>
              </a:rPr>
              <a:t>The objective is to create a clean India by 2 October </a:t>
            </a:r>
            <a:r>
              <a:rPr lang="en-US" dirty="0" smtClean="0">
                <a:latin typeface="Calibri" panose="020F0502020204030204" pitchFamily="34" charset="0"/>
              </a:rPr>
              <a:t>2019</a:t>
            </a:r>
          </a:p>
          <a:p>
            <a:pPr marL="742950" lvl="1" indent="-285750">
              <a:lnSpc>
                <a:spcPct val="250000"/>
              </a:lnSpc>
              <a:buFont typeface="Arial" panose="020B0604020202020204" pitchFamily="34" charset="0"/>
              <a:buChar char="•"/>
            </a:pPr>
            <a:r>
              <a:rPr lang="en-US" dirty="0" smtClean="0">
                <a:latin typeface="Calibri" panose="020F0502020204030204" pitchFamily="34" charset="0"/>
              </a:rPr>
              <a:t>The </a:t>
            </a:r>
            <a:r>
              <a:rPr lang="en-US" dirty="0">
                <a:latin typeface="Calibri" panose="020F0502020204030204" pitchFamily="34" charset="0"/>
              </a:rPr>
              <a:t>programs could add between US$26b to US$35b to the economy </a:t>
            </a:r>
            <a:r>
              <a:rPr lang="en-US" dirty="0" smtClean="0">
                <a:latin typeface="Calibri" panose="020F0502020204030204" pitchFamily="34" charset="0"/>
              </a:rPr>
              <a:t>by 2019 </a:t>
            </a:r>
            <a:r>
              <a:rPr lang="en-US" dirty="0">
                <a:latin typeface="Calibri" panose="020F0502020204030204" pitchFamily="34" charset="0"/>
              </a:rPr>
              <a:t>through involvement of many private players</a:t>
            </a:r>
          </a:p>
        </p:txBody>
      </p:sp>
      <p:pic>
        <p:nvPicPr>
          <p:cNvPr id="3" name="Picture 2"/>
          <p:cNvPicPr>
            <a:picLocks noChangeAspect="1"/>
          </p:cNvPicPr>
          <p:nvPr/>
        </p:nvPicPr>
        <p:blipFill rotWithShape="1">
          <a:blip r:embed="rId2"/>
          <a:srcRect t="15234" r="73682" b="73828"/>
          <a:stretch/>
        </p:blipFill>
        <p:spPr>
          <a:xfrm>
            <a:off x="6279071" y="2343149"/>
            <a:ext cx="5592363" cy="1743076"/>
          </a:xfrm>
          <a:prstGeom prst="rect">
            <a:avLst/>
          </a:prstGeom>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39700232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019354" y="1923560"/>
            <a:ext cx="9641307" cy="3243526"/>
          </a:xfrm>
          <a:prstGeom prst="rect">
            <a:avLst/>
          </a:prstGeom>
        </p:spPr>
      </p:pic>
      <p:sp>
        <p:nvSpPr>
          <p:cNvPr id="58" name="TextBox 57"/>
          <p:cNvSpPr txBox="1"/>
          <p:nvPr/>
        </p:nvSpPr>
        <p:spPr>
          <a:xfrm>
            <a:off x="7155543" y="2960182"/>
            <a:ext cx="3844984" cy="923330"/>
          </a:xfrm>
          <a:prstGeom prst="rect">
            <a:avLst/>
          </a:prstGeom>
          <a:noFill/>
        </p:spPr>
        <p:txBody>
          <a:bodyPr wrap="square" rtlCol="0">
            <a:spAutoFit/>
          </a:bodyPr>
          <a:lstStyle/>
          <a:p>
            <a:pPr algn="ctr"/>
            <a:r>
              <a:rPr lang="en-US" sz="5400" b="1" dirty="0" smtClean="0">
                <a:solidFill>
                  <a:schemeClr val="bg1"/>
                </a:solidFill>
                <a:latin typeface="Calibri" panose="020F0502020204030204" pitchFamily="34" charset="0"/>
              </a:rPr>
              <a:t>Technology </a:t>
            </a:r>
            <a:endParaRPr lang="en-US" sz="5400" b="1" dirty="0">
              <a:solidFill>
                <a:schemeClr val="bg1"/>
              </a:solidFill>
              <a:latin typeface="Calibri" panose="020F0502020204030204" pitchFamily="34" charset="0"/>
            </a:endParaRPr>
          </a:p>
        </p:txBody>
      </p:sp>
      <p:pic>
        <p:nvPicPr>
          <p:cNvPr id="1028" name="Picture 4" descr="https://cdn2.iconfinder.com/data/icons/industry-3/512/electronics-512.png"/>
          <p:cNvPicPr>
            <a:picLocks noChangeAspect="1" noChangeArrowheads="1"/>
          </p:cNvPicPr>
          <p:nvPr/>
        </p:nvPicPr>
        <p:blipFill>
          <a:blip r:embed="rId3">
            <a:duotone>
              <a:prstClr val="black"/>
              <a:schemeClr val="tx2">
                <a:tint val="45000"/>
                <a:satMod val="400000"/>
              </a:schemeClr>
            </a:duotone>
            <a:extLst>
              <a:ext uri="{28A0092B-C50C-407E-A947-70E740481C1C}">
                <a14:useLocalDpi xmlns="" xmlns:a14="http://schemas.microsoft.com/office/drawing/2010/main" val="0"/>
              </a:ext>
            </a:extLst>
          </a:blip>
          <a:srcRect/>
          <a:stretch>
            <a:fillRect/>
          </a:stretch>
        </p:blipFill>
        <p:spPr bwMode="auto">
          <a:xfrm>
            <a:off x="2202120" y="2307067"/>
            <a:ext cx="2297307" cy="2297307"/>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Rectangle 12"/>
          <p:cNvSpPr/>
          <p:nvPr/>
        </p:nvSpPr>
        <p:spPr>
          <a:xfrm>
            <a:off x="971547" y="100016"/>
            <a:ext cx="10872787" cy="769441"/>
          </a:xfrm>
          <a:prstGeom prst="rect">
            <a:avLst/>
          </a:prstGeom>
        </p:spPr>
        <p:txBody>
          <a:bodyPr wrap="square">
            <a:spAutoFit/>
          </a:bodyPr>
          <a:lstStyle/>
          <a:p>
            <a:pPr algn="ctr"/>
            <a:r>
              <a:rPr lang="en-US" sz="4400" dirty="0" smtClean="0">
                <a:solidFill>
                  <a:schemeClr val="accent2">
                    <a:lumMod val="75000"/>
                  </a:schemeClr>
                </a:solidFill>
                <a:latin typeface="Calibri" panose="020F0502020204030204" pitchFamily="34" charset="0"/>
              </a:rPr>
              <a:t>EASE OF DOING BUSINESS THROUGH</a:t>
            </a:r>
            <a:endParaRPr lang="en-US" sz="4400" dirty="0">
              <a:solidFill>
                <a:schemeClr val="accent2">
                  <a:lumMod val="75000"/>
                </a:schemeClr>
              </a:solidFill>
              <a:latin typeface="Calibri" panose="020F0502020204030204" pitchFamily="34" charset="0"/>
            </a:endParaRPr>
          </a:p>
        </p:txBody>
      </p:sp>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7" name="Picture 6"/>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36012992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36866" name="Picture 2" descr="http://radius.com/wp-content/uploads/2014/07/data-breakdown.jpg"/>
          <p:cNvPicPr>
            <a:picLocks noChangeAspect="1" noChangeArrowheads="1"/>
          </p:cNvPicPr>
          <p:nvPr/>
        </p:nvPicPr>
        <p:blipFill>
          <a:blip r:embed="rId2"/>
          <a:srcRect/>
          <a:stretch>
            <a:fillRect/>
          </a:stretch>
        </p:blipFill>
        <p:spPr bwMode="auto">
          <a:xfrm>
            <a:off x="1" y="0"/>
            <a:ext cx="12192000" cy="6858000"/>
          </a:xfrm>
          <a:prstGeom prst="rect">
            <a:avLst/>
          </a:prstGeom>
          <a:noFill/>
        </p:spPr>
      </p:pic>
      <p:sp>
        <p:nvSpPr>
          <p:cNvPr id="7" name="Rectangle 6"/>
          <p:cNvSpPr/>
          <p:nvPr/>
        </p:nvSpPr>
        <p:spPr>
          <a:xfrm>
            <a:off x="1" y="3033714"/>
            <a:ext cx="12191999" cy="3810000"/>
          </a:xfrm>
          <a:prstGeom prst="rect">
            <a:avLst/>
          </a:prstGeom>
          <a:solidFill>
            <a:srgbClr val="DCE6F2">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dirty="0">
                <a:solidFill>
                  <a:srgbClr val="FF0000"/>
                </a:solidFill>
                <a:latin typeface="Calibri" panose="020F0502020204030204" pitchFamily="34" charset="0"/>
              </a:rPr>
              <a:t>Will Technology take away our work?</a:t>
            </a:r>
          </a:p>
        </p:txBody>
      </p:sp>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15085208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36866" name="Picture 2" descr="http://radius.com/wp-content/uploads/2014/07/data-breakdown.jpg"/>
          <p:cNvPicPr>
            <a:picLocks noChangeAspect="1" noChangeArrowheads="1"/>
          </p:cNvPicPr>
          <p:nvPr/>
        </p:nvPicPr>
        <p:blipFill>
          <a:blip r:embed="rId2"/>
          <a:srcRect/>
          <a:stretch>
            <a:fillRect/>
          </a:stretch>
        </p:blipFill>
        <p:spPr bwMode="auto">
          <a:xfrm>
            <a:off x="1" y="0"/>
            <a:ext cx="12192000" cy="6858000"/>
          </a:xfrm>
          <a:prstGeom prst="rect">
            <a:avLst/>
          </a:prstGeom>
          <a:noFill/>
        </p:spPr>
      </p:pic>
      <p:sp>
        <p:nvSpPr>
          <p:cNvPr id="4" name="Rounded Rectangle 3"/>
          <p:cNvSpPr/>
          <p:nvPr/>
        </p:nvSpPr>
        <p:spPr>
          <a:xfrm>
            <a:off x="-1" y="3048000"/>
            <a:ext cx="12192001" cy="3810000"/>
          </a:xfrm>
          <a:prstGeom prst="roundRect">
            <a:avLst/>
          </a:prstGeom>
          <a:solidFill>
            <a:schemeClr val="accent1">
              <a:lumMod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u="sng" dirty="0" smtClean="0">
                <a:solidFill>
                  <a:schemeClr val="accent3">
                    <a:lumMod val="20000"/>
                    <a:lumOff val="80000"/>
                  </a:schemeClr>
                </a:solidFill>
                <a:latin typeface="Calibri" panose="020F0502020204030204" pitchFamily="34" charset="0"/>
              </a:rPr>
              <a:t>TECHNOLOGY</a:t>
            </a:r>
            <a:r>
              <a:rPr lang="en-US" sz="4000" b="1" dirty="0" smtClean="0">
                <a:solidFill>
                  <a:schemeClr val="tx2">
                    <a:lumMod val="50000"/>
                  </a:schemeClr>
                </a:solidFill>
                <a:latin typeface="Calibri" panose="020F0502020204030204" pitchFamily="34" charset="0"/>
              </a:rPr>
              <a:t> </a:t>
            </a:r>
            <a:r>
              <a:rPr lang="en-US" sz="4000" b="1" u="sng" dirty="0" smtClean="0">
                <a:solidFill>
                  <a:schemeClr val="accent5">
                    <a:lumMod val="60000"/>
                    <a:lumOff val="40000"/>
                  </a:schemeClr>
                </a:solidFill>
                <a:latin typeface="Calibri" panose="020F0502020204030204" pitchFamily="34" charset="0"/>
              </a:rPr>
              <a:t>TRANSFORMATION</a:t>
            </a:r>
            <a:r>
              <a:rPr lang="en-US" sz="4000" b="1" dirty="0" smtClean="0">
                <a:solidFill>
                  <a:schemeClr val="tx2">
                    <a:lumMod val="50000"/>
                  </a:schemeClr>
                </a:solidFill>
                <a:latin typeface="Calibri" panose="020F0502020204030204" pitchFamily="34" charset="0"/>
              </a:rPr>
              <a:t> </a:t>
            </a:r>
            <a:r>
              <a:rPr lang="en-US" sz="4000" b="1" dirty="0" smtClean="0">
                <a:solidFill>
                  <a:schemeClr val="accent6">
                    <a:lumMod val="20000"/>
                    <a:lumOff val="80000"/>
                  </a:schemeClr>
                </a:solidFill>
                <a:latin typeface="Calibri" panose="020F0502020204030204" pitchFamily="34" charset="0"/>
              </a:rPr>
              <a:t>will not be </a:t>
            </a:r>
            <a:r>
              <a:rPr lang="en-US" sz="4000" b="1" u="sng" dirty="0" smtClean="0">
                <a:solidFill>
                  <a:schemeClr val="accent2">
                    <a:lumMod val="20000"/>
                    <a:lumOff val="80000"/>
                  </a:schemeClr>
                </a:solidFill>
                <a:latin typeface="Calibri" panose="020F0502020204030204" pitchFamily="34" charset="0"/>
              </a:rPr>
              <a:t>WORK DESTROYER</a:t>
            </a:r>
            <a:r>
              <a:rPr lang="en-US" sz="4000" b="1" dirty="0" smtClean="0">
                <a:solidFill>
                  <a:schemeClr val="accent6">
                    <a:lumMod val="20000"/>
                    <a:lumOff val="80000"/>
                  </a:schemeClr>
                </a:solidFill>
                <a:latin typeface="Calibri" panose="020F0502020204030204" pitchFamily="34" charset="0"/>
              </a:rPr>
              <a:t> rather will be a </a:t>
            </a:r>
            <a:r>
              <a:rPr lang="en-US" sz="4000" b="1" u="sng" dirty="0" smtClean="0">
                <a:solidFill>
                  <a:schemeClr val="accent3">
                    <a:lumMod val="20000"/>
                    <a:lumOff val="80000"/>
                  </a:schemeClr>
                </a:solidFill>
                <a:latin typeface="Calibri" panose="020F0502020204030204" pitchFamily="34" charset="0"/>
              </a:rPr>
              <a:t>WORK CREATOR</a:t>
            </a:r>
            <a:endParaRPr lang="en-US" sz="4000" b="1" u="sng" dirty="0">
              <a:solidFill>
                <a:schemeClr val="accent3">
                  <a:lumMod val="20000"/>
                  <a:lumOff val="80000"/>
                </a:schemeClr>
              </a:solidFill>
              <a:latin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26550645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2" descr="http://www.businesskorea.co.kr/sites/default/files/styles/large/public/field/image/stock%20exchange%20graphic.jpg?itok=uGOmUcbZ"/>
          <p:cNvPicPr>
            <a:picLocks noChangeAspect="1" noChangeArrowheads="1"/>
          </p:cNvPicPr>
          <p:nvPr/>
        </p:nvPicPr>
        <p:blipFill>
          <a:blip r:embed="rId2"/>
          <a:srcRect/>
          <a:stretch>
            <a:fillRect/>
          </a:stretch>
        </p:blipFill>
        <p:spPr bwMode="auto">
          <a:xfrm>
            <a:off x="1542273" y="757238"/>
            <a:ext cx="9006244" cy="4514850"/>
          </a:xfrm>
          <a:prstGeom prst="rect">
            <a:avLst/>
          </a:prstGeom>
          <a:ln>
            <a:noFill/>
          </a:ln>
          <a:effectLst>
            <a:softEdge rad="112500"/>
          </a:effectLst>
        </p:spPr>
      </p:pic>
      <p:sp>
        <p:nvSpPr>
          <p:cNvPr id="5" name="TextBox 4"/>
          <p:cNvSpPr txBox="1"/>
          <p:nvPr/>
        </p:nvSpPr>
        <p:spPr>
          <a:xfrm>
            <a:off x="2433638" y="5476881"/>
            <a:ext cx="7910512" cy="1077218"/>
          </a:xfrm>
          <a:prstGeom prst="rect">
            <a:avLst/>
          </a:prstGeom>
          <a:noFill/>
        </p:spPr>
        <p:txBody>
          <a:bodyPr wrap="square" rtlCol="0">
            <a:spAutoFit/>
          </a:bodyPr>
          <a:lstStyle/>
          <a:p>
            <a:pPr algn="ctr"/>
            <a:r>
              <a:rPr lang="en-US" sz="3200" b="1" dirty="0">
                <a:latin typeface="Calibri" panose="020F0502020204030204" pitchFamily="34" charset="0"/>
              </a:rPr>
              <a:t>Transformation from</a:t>
            </a:r>
          </a:p>
          <a:p>
            <a:pPr algn="ctr"/>
            <a:r>
              <a:rPr lang="en-US" sz="3200" b="1" dirty="0">
                <a:latin typeface="Calibri" panose="020F0502020204030204" pitchFamily="34" charset="0"/>
              </a:rPr>
              <a:t>Stock Market – Out-Cry-System</a:t>
            </a:r>
          </a:p>
        </p:txBody>
      </p:sp>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25996044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2000252" y="4938355"/>
            <a:ext cx="9110662" cy="1695208"/>
          </a:xfrm>
          <a:prstGeom prst="rect">
            <a:avLst/>
          </a:prstGeom>
          <a:noFill/>
        </p:spPr>
        <p:txBody>
          <a:bodyPr wrap="square" rtlCol="0">
            <a:spAutoFit/>
          </a:bodyPr>
          <a:lstStyle/>
          <a:p>
            <a:pPr algn="ctr">
              <a:lnSpc>
                <a:spcPct val="200000"/>
              </a:lnSpc>
            </a:pPr>
            <a:r>
              <a:rPr lang="en-US" sz="2800" b="1" dirty="0">
                <a:latin typeface="Calibri" panose="020F0502020204030204" pitchFamily="34" charset="0"/>
              </a:rPr>
              <a:t>Transformation from</a:t>
            </a:r>
          </a:p>
          <a:p>
            <a:pPr algn="ctr">
              <a:lnSpc>
                <a:spcPct val="200000"/>
              </a:lnSpc>
            </a:pPr>
            <a:r>
              <a:rPr lang="en-US" sz="2800" b="1" dirty="0">
                <a:latin typeface="Calibri" panose="020F0502020204030204" pitchFamily="34" charset="0"/>
              </a:rPr>
              <a:t>Physical Share Certificates to </a:t>
            </a:r>
            <a:r>
              <a:rPr lang="en-US" sz="2800" b="1" dirty="0" err="1">
                <a:latin typeface="Calibri" panose="020F0502020204030204" pitchFamily="34" charset="0"/>
              </a:rPr>
              <a:t>Demated</a:t>
            </a:r>
            <a:r>
              <a:rPr lang="en-US" sz="2800" b="1" dirty="0">
                <a:latin typeface="Calibri" panose="020F0502020204030204" pitchFamily="34" charset="0"/>
              </a:rPr>
              <a:t> shares</a:t>
            </a:r>
          </a:p>
        </p:txBody>
      </p:sp>
      <p:pic>
        <p:nvPicPr>
          <p:cNvPr id="44034" name="Picture 2" descr="http://www.thehindubusinessline.com/multimedia/dynamic/01202/bl09_moneywise_ill_1202989f.jpg"/>
          <p:cNvPicPr>
            <a:picLocks noChangeAspect="1" noChangeArrowheads="1"/>
          </p:cNvPicPr>
          <p:nvPr/>
        </p:nvPicPr>
        <p:blipFill>
          <a:blip r:embed="rId2"/>
          <a:srcRect/>
          <a:stretch>
            <a:fillRect/>
          </a:stretch>
        </p:blipFill>
        <p:spPr bwMode="auto">
          <a:xfrm>
            <a:off x="3414713" y="595314"/>
            <a:ext cx="6629400" cy="4343041"/>
          </a:xfrm>
          <a:prstGeom prst="rect">
            <a:avLst/>
          </a:prstGeom>
          <a:ln>
            <a:noFill/>
          </a:ln>
          <a:effectLst>
            <a:softEdge rad="112500"/>
          </a:effectLst>
        </p:spPr>
      </p:pic>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25679949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436914" y="435428"/>
            <a:ext cx="9884229" cy="403497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IN" sz="3200" b="1" dirty="0">
              <a:latin typeface="Calibri" panose="020F0502020204030204" pitchFamily="34" charset="0"/>
            </a:endParaRPr>
          </a:p>
        </p:txBody>
      </p:sp>
      <p:sp>
        <p:nvSpPr>
          <p:cNvPr id="2" name="TextBox 1"/>
          <p:cNvSpPr txBox="1"/>
          <p:nvPr/>
        </p:nvSpPr>
        <p:spPr>
          <a:xfrm>
            <a:off x="5486400" y="1016000"/>
            <a:ext cx="3164114" cy="769441"/>
          </a:xfrm>
          <a:prstGeom prst="rect">
            <a:avLst/>
          </a:prstGeom>
          <a:noFill/>
        </p:spPr>
        <p:txBody>
          <a:bodyPr wrap="square" rtlCol="0">
            <a:spAutoFit/>
          </a:bodyPr>
          <a:lstStyle/>
          <a:p>
            <a:pPr algn="ctr"/>
            <a:r>
              <a:rPr lang="en-IN" sz="4400" b="1" dirty="0">
                <a:solidFill>
                  <a:prstClr val="white"/>
                </a:solidFill>
                <a:latin typeface="Calibri" panose="020F0502020204030204" pitchFamily="34" charset="0"/>
              </a:rPr>
              <a:t>BILLION</a:t>
            </a:r>
            <a:r>
              <a:rPr lang="en-IN" sz="3200" b="1" dirty="0">
                <a:solidFill>
                  <a:prstClr val="white"/>
                </a:solidFill>
                <a:latin typeface="Calibri" panose="020F0502020204030204" pitchFamily="34" charset="0"/>
              </a:rPr>
              <a:t> minds</a:t>
            </a:r>
            <a:endParaRPr lang="en-IN" dirty="0"/>
          </a:p>
        </p:txBody>
      </p:sp>
      <p:cxnSp>
        <p:nvCxnSpPr>
          <p:cNvPr id="5" name="Straight Arrow Connector 4"/>
          <p:cNvCxnSpPr/>
          <p:nvPr/>
        </p:nvCxnSpPr>
        <p:spPr>
          <a:xfrm>
            <a:off x="6574971" y="1654629"/>
            <a:ext cx="0" cy="3309257"/>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380811" y="5109027"/>
            <a:ext cx="4706030" cy="126274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4504181" y="5239657"/>
            <a:ext cx="4411209" cy="1015663"/>
          </a:xfrm>
          <a:prstGeom prst="rect">
            <a:avLst/>
          </a:prstGeom>
          <a:noFill/>
        </p:spPr>
        <p:txBody>
          <a:bodyPr wrap="square" rtlCol="0">
            <a:spAutoFit/>
          </a:bodyPr>
          <a:lstStyle/>
          <a:p>
            <a:pPr algn="ctr"/>
            <a:r>
              <a:rPr lang="en-IN" sz="2800" b="1" dirty="0" smtClean="0">
                <a:solidFill>
                  <a:schemeClr val="accent3">
                    <a:lumMod val="20000"/>
                    <a:lumOff val="80000"/>
                  </a:schemeClr>
                </a:solidFill>
                <a:latin typeface="Calibri" panose="020F0502020204030204" pitchFamily="34" charset="0"/>
              </a:rPr>
              <a:t>Unemployment rate in India</a:t>
            </a:r>
          </a:p>
          <a:p>
            <a:pPr algn="ctr"/>
            <a:r>
              <a:rPr lang="en-IN" sz="3200" b="1" dirty="0" smtClean="0">
                <a:solidFill>
                  <a:schemeClr val="accent3">
                    <a:lumMod val="20000"/>
                    <a:lumOff val="80000"/>
                  </a:schemeClr>
                </a:solidFill>
                <a:latin typeface="Calibri" panose="020F0502020204030204" pitchFamily="34" charset="0"/>
              </a:rPr>
              <a:t>9.0%</a:t>
            </a:r>
            <a:endParaRPr lang="en-IN" sz="2800" b="1" dirty="0">
              <a:solidFill>
                <a:schemeClr val="accent3">
                  <a:lumMod val="20000"/>
                  <a:lumOff val="80000"/>
                </a:schemeClr>
              </a:solidFill>
              <a:latin typeface="Calibri" panose="020F0502020204030204" pitchFamily="34" charset="0"/>
            </a:endParaRPr>
          </a:p>
        </p:txBody>
      </p:sp>
      <p:pic>
        <p:nvPicPr>
          <p:cNvPr id="8" name="Picture 7"/>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10" name="Picture 9"/>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28651667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42396" y="4781553"/>
            <a:ext cx="9587592" cy="1924245"/>
          </a:xfrm>
          <a:prstGeom prst="rect">
            <a:avLst/>
          </a:prstGeom>
          <a:noFill/>
        </p:spPr>
        <p:txBody>
          <a:bodyPr wrap="square" rtlCol="0">
            <a:spAutoFit/>
          </a:bodyPr>
          <a:lstStyle/>
          <a:p>
            <a:pPr algn="ctr">
              <a:lnSpc>
                <a:spcPct val="200000"/>
              </a:lnSpc>
            </a:pPr>
            <a:r>
              <a:rPr lang="en-US" sz="3200" b="1" dirty="0">
                <a:latin typeface="Calibri" panose="020F0502020204030204" pitchFamily="34" charset="0"/>
              </a:rPr>
              <a:t>MCA21 : Paper based operations to paper less environment</a:t>
            </a:r>
          </a:p>
        </p:txBody>
      </p:sp>
      <p:pic>
        <p:nvPicPr>
          <p:cNvPr id="2" name="Picture 1"/>
          <p:cNvPicPr>
            <a:picLocks noChangeAspect="1"/>
          </p:cNvPicPr>
          <p:nvPr/>
        </p:nvPicPr>
        <p:blipFill rotWithShape="1">
          <a:blip r:embed="rId2"/>
          <a:srcRect l="977" t="3711" r="2783" b="11328"/>
          <a:stretch/>
        </p:blipFill>
        <p:spPr>
          <a:xfrm>
            <a:off x="2657476" y="331092"/>
            <a:ext cx="7043738" cy="4663662"/>
          </a:xfrm>
          <a:prstGeom prst="rect">
            <a:avLst/>
          </a:prstGeom>
        </p:spPr>
      </p:pic>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32914873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657600" y="4648200"/>
            <a:ext cx="6248400" cy="1600200"/>
          </a:xfrm>
          <a:prstGeom prst="roundRect">
            <a:avLst/>
          </a:prstGeom>
          <a:solidFill>
            <a:schemeClr val="tx2">
              <a:lumMod val="5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libri" panose="020F0502020204030204" pitchFamily="34" charset="0"/>
              </a:rPr>
              <a:t>Out of Total  14 Lacs Companies incorporated in India, near to  6 Lacs Companies incorporated  in last 8 years</a:t>
            </a:r>
          </a:p>
        </p:txBody>
      </p:sp>
      <p:sp>
        <p:nvSpPr>
          <p:cNvPr id="2" name="Rounded Rectangle 1"/>
          <p:cNvSpPr/>
          <p:nvPr/>
        </p:nvSpPr>
        <p:spPr>
          <a:xfrm>
            <a:off x="3733800" y="1524000"/>
            <a:ext cx="6019800" cy="6858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10000"/>
                  </a:schemeClr>
                </a:solidFill>
                <a:latin typeface="Calibri" panose="020F0502020204030204" pitchFamily="34" charset="0"/>
              </a:rPr>
              <a:t>over 100 Years and 8 Years</a:t>
            </a:r>
          </a:p>
        </p:txBody>
      </p:sp>
      <p:graphicFrame>
        <p:nvGraphicFramePr>
          <p:cNvPr id="6" name="Table 5"/>
          <p:cNvGraphicFramePr>
            <a:graphicFrameLocks noGrp="1"/>
          </p:cNvGraphicFramePr>
          <p:nvPr>
            <p:extLst>
              <p:ext uri="{D42A27DB-BD31-4B8C-83A1-F6EECF244321}">
                <p14:modId xmlns="" xmlns:p14="http://schemas.microsoft.com/office/powerpoint/2010/main" val="1205814403"/>
              </p:ext>
            </p:extLst>
          </p:nvPr>
        </p:nvGraphicFramePr>
        <p:xfrm>
          <a:off x="3505200" y="2667001"/>
          <a:ext cx="6248400" cy="1354074"/>
        </p:xfrm>
        <a:graphic>
          <a:graphicData uri="http://schemas.openxmlformats.org/drawingml/2006/table">
            <a:tbl>
              <a:tblPr/>
              <a:tblGrid>
                <a:gridCol w="2297966"/>
                <a:gridCol w="3950434"/>
              </a:tblGrid>
              <a:tr h="190500">
                <a:tc>
                  <a:txBody>
                    <a:bodyPr/>
                    <a:lstStyle/>
                    <a:p>
                      <a:pPr algn="l" fontAlgn="b">
                        <a:lnSpc>
                          <a:spcPct val="200000"/>
                        </a:lnSpc>
                      </a:pPr>
                      <a:r>
                        <a:rPr lang="en-US" sz="1800" b="1" i="0" u="none" strike="noStrike" dirty="0">
                          <a:solidFill>
                            <a:srgbClr val="FFFFFF"/>
                          </a:solidFill>
                          <a:effectLst/>
                          <a:latin typeface="Calibri" panose="020F0502020204030204" pitchFamily="34" charset="0"/>
                        </a:rPr>
                        <a:t>Time Period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l" fontAlgn="b">
                        <a:lnSpc>
                          <a:spcPct val="200000"/>
                        </a:lnSpc>
                      </a:pPr>
                      <a:r>
                        <a:rPr lang="en-US" sz="1800" b="1" i="0" u="none" strike="noStrike" dirty="0">
                          <a:solidFill>
                            <a:srgbClr val="FFFFFF"/>
                          </a:solidFill>
                          <a:effectLst/>
                          <a:latin typeface="Calibri" panose="020F0502020204030204" pitchFamily="34" charset="0"/>
                        </a:rPr>
                        <a:t>No. of Companies </a:t>
                      </a:r>
                      <a:r>
                        <a:rPr lang="en-US" sz="1800" b="1" i="0" u="none" strike="noStrike" dirty="0" smtClean="0">
                          <a:solidFill>
                            <a:srgbClr val="FFFFFF"/>
                          </a:solidFill>
                          <a:effectLst/>
                          <a:latin typeface="Calibri" panose="020F0502020204030204" pitchFamily="34" charset="0"/>
                        </a:rPr>
                        <a:t>Incorporated in India</a:t>
                      </a:r>
                      <a:endParaRPr lang="en-US" sz="18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r>
              <a:tr h="190500">
                <a:tc>
                  <a:txBody>
                    <a:bodyPr/>
                    <a:lstStyle/>
                    <a:p>
                      <a:pPr algn="l" fontAlgn="b">
                        <a:lnSpc>
                          <a:spcPct val="200000"/>
                        </a:lnSpc>
                      </a:pPr>
                      <a:r>
                        <a:rPr lang="en-US" sz="1800" b="1" i="0" u="none" strike="noStrike" dirty="0">
                          <a:solidFill>
                            <a:srgbClr val="000000"/>
                          </a:solidFill>
                          <a:effectLst/>
                          <a:latin typeface="Calibri" panose="020F0502020204030204" pitchFamily="34" charset="0"/>
                        </a:rPr>
                        <a:t>Over 100 Years </a:t>
                      </a:r>
                      <a:r>
                        <a:rPr lang="en-US" sz="1800" b="1" i="0" u="none" strike="noStrike" dirty="0" smtClean="0">
                          <a:solidFill>
                            <a:srgbClr val="000000"/>
                          </a:solidFill>
                          <a:effectLst/>
                          <a:latin typeface="Calibri" panose="020F0502020204030204" pitchFamily="34" charset="0"/>
                        </a:rPr>
                        <a:t>till 2006</a:t>
                      </a:r>
                      <a:endParaRPr lang="en-US" sz="18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lnSpc>
                          <a:spcPct val="200000"/>
                        </a:lnSpc>
                      </a:pPr>
                      <a:r>
                        <a:rPr lang="en-US" sz="1800" b="1" i="0" u="none" strike="noStrike">
                          <a:solidFill>
                            <a:srgbClr val="000000"/>
                          </a:solidFill>
                          <a:effectLst/>
                          <a:latin typeface="Calibri" panose="020F0502020204030204" pitchFamily="34" charset="0"/>
                        </a:rPr>
                        <a:t>795527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lnSpc>
                          <a:spcPct val="200000"/>
                        </a:lnSpc>
                      </a:pPr>
                      <a:r>
                        <a:rPr lang="en-US" sz="1800" b="1" i="0" u="none" strike="noStrike" dirty="0" smtClean="0">
                          <a:solidFill>
                            <a:srgbClr val="000000"/>
                          </a:solidFill>
                          <a:effectLst/>
                          <a:latin typeface="Calibri" panose="020F0502020204030204" pitchFamily="34" charset="0"/>
                        </a:rPr>
                        <a:t>Last 10 Years (</a:t>
                      </a:r>
                      <a:r>
                        <a:rPr lang="en-US" sz="1800" b="1" i="0" u="none" strike="noStrike" dirty="0" err="1" smtClean="0">
                          <a:solidFill>
                            <a:srgbClr val="000000"/>
                          </a:solidFill>
                          <a:effectLst/>
                          <a:latin typeface="Calibri" panose="020F0502020204030204" pitchFamily="34" charset="0"/>
                        </a:rPr>
                        <a:t>Approx</a:t>
                      </a:r>
                      <a:r>
                        <a:rPr lang="en-US" sz="1800" b="1" i="0" u="none" strike="noStrike" dirty="0" smtClean="0">
                          <a:solidFill>
                            <a:srgbClr val="000000"/>
                          </a:solidFill>
                          <a:effectLst/>
                          <a:latin typeface="Calibri" panose="020F0502020204030204" pitchFamily="34" charset="0"/>
                        </a:rPr>
                        <a:t>)</a:t>
                      </a:r>
                      <a:endParaRPr lang="en-US" sz="18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lnSpc>
                          <a:spcPct val="200000"/>
                        </a:lnSpc>
                      </a:pPr>
                      <a:r>
                        <a:rPr lang="en-US" sz="1800" b="1" i="0" u="none" strike="noStrike" dirty="0" smtClean="0">
                          <a:solidFill>
                            <a:srgbClr val="000000"/>
                          </a:solidFill>
                          <a:effectLst/>
                          <a:latin typeface="Calibri" panose="020F0502020204030204" pitchFamily="34" charset="0"/>
                        </a:rPr>
                        <a:t>600000</a:t>
                      </a:r>
                      <a:endParaRPr lang="en-US" sz="18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5" name="Pictur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8" name="Picture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42634902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454393" y="999676"/>
            <a:ext cx="5013882" cy="5858324"/>
          </a:xfrm>
          <a:prstGeom prst="rect">
            <a:avLst/>
          </a:prstGeom>
        </p:spPr>
      </p:pic>
      <p:sp>
        <p:nvSpPr>
          <p:cNvPr id="9" name="TextBox 8"/>
          <p:cNvSpPr txBox="1"/>
          <p:nvPr/>
        </p:nvSpPr>
        <p:spPr>
          <a:xfrm>
            <a:off x="4434467" y="4719586"/>
            <a:ext cx="3198873" cy="923330"/>
          </a:xfrm>
          <a:prstGeom prst="rect">
            <a:avLst/>
          </a:prstGeom>
          <a:noFill/>
        </p:spPr>
        <p:txBody>
          <a:bodyPr wrap="square" rtlCol="0">
            <a:spAutoFit/>
          </a:bodyPr>
          <a:lstStyle/>
          <a:p>
            <a:pPr algn="ctr"/>
            <a:r>
              <a:rPr lang="en-US" sz="5400" b="1" dirty="0" smtClean="0">
                <a:solidFill>
                  <a:schemeClr val="bg1"/>
                </a:solidFill>
                <a:latin typeface="Calibri" panose="020F0502020204030204" pitchFamily="34" charset="0"/>
              </a:rPr>
              <a:t>Mindset</a:t>
            </a:r>
            <a:endParaRPr lang="en-US" sz="5400" b="1" dirty="0">
              <a:solidFill>
                <a:schemeClr val="bg1"/>
              </a:solidFill>
              <a:latin typeface="Calibri" panose="020F0502020204030204" pitchFamily="34" charset="0"/>
            </a:endParaRPr>
          </a:p>
        </p:txBody>
      </p:sp>
      <p:pic>
        <p:nvPicPr>
          <p:cNvPr id="1032" name="Picture 8" descr="http://honors.illinoisstate.edu/academics/honors_learning/seminars/mindset/HonorsMindsetSeminar_Icon.pn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6898" t="8801" r="9247" b="5599"/>
          <a:stretch/>
        </p:blipFill>
        <p:spPr bwMode="auto">
          <a:xfrm>
            <a:off x="4877587" y="1741713"/>
            <a:ext cx="2372398" cy="2917775"/>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tangle 11"/>
          <p:cNvSpPr/>
          <p:nvPr/>
        </p:nvSpPr>
        <p:spPr>
          <a:xfrm>
            <a:off x="971547" y="100016"/>
            <a:ext cx="10872787" cy="769441"/>
          </a:xfrm>
          <a:prstGeom prst="rect">
            <a:avLst/>
          </a:prstGeom>
        </p:spPr>
        <p:txBody>
          <a:bodyPr wrap="square">
            <a:spAutoFit/>
          </a:bodyPr>
          <a:lstStyle/>
          <a:p>
            <a:pPr algn="ctr"/>
            <a:r>
              <a:rPr lang="en-US" sz="4400" dirty="0" smtClean="0">
                <a:solidFill>
                  <a:schemeClr val="accent2">
                    <a:lumMod val="75000"/>
                  </a:schemeClr>
                </a:solidFill>
                <a:latin typeface="Calibri" panose="020F0502020204030204" pitchFamily="34" charset="0"/>
              </a:rPr>
              <a:t>EASE OF DOING BUSINESS THROUGH</a:t>
            </a:r>
            <a:endParaRPr lang="en-US" sz="4400" dirty="0">
              <a:solidFill>
                <a:schemeClr val="accent2">
                  <a:lumMod val="75000"/>
                </a:schemeClr>
              </a:solidFill>
              <a:latin typeface="Calibri" panose="020F0502020204030204" pitchFamily="34" charset="0"/>
            </a:endParaRPr>
          </a:p>
        </p:txBody>
      </p:sp>
      <p:sp>
        <p:nvSpPr>
          <p:cNvPr id="13" name="TextBox 12"/>
          <p:cNvSpPr txBox="1"/>
          <p:nvPr/>
        </p:nvSpPr>
        <p:spPr>
          <a:xfrm>
            <a:off x="8497303" y="2506157"/>
            <a:ext cx="3198873" cy="2815386"/>
          </a:xfrm>
          <a:prstGeom prst="rect">
            <a:avLst/>
          </a:prstGeom>
          <a:noFill/>
          <a:ln>
            <a:solidFill>
              <a:srgbClr val="00A1DE"/>
            </a:solidFill>
            <a:prstDash val="sysDot"/>
          </a:ln>
        </p:spPr>
        <p:txBody>
          <a:bodyPr wrap="square" rtlCol="0">
            <a:spAutoFit/>
          </a:bodyPr>
          <a:lstStyle/>
          <a:p>
            <a:pPr algn="ctr">
              <a:lnSpc>
                <a:spcPct val="200000"/>
              </a:lnSpc>
            </a:pPr>
            <a:r>
              <a:rPr lang="en-US" sz="3100" b="1" dirty="0" smtClean="0">
                <a:solidFill>
                  <a:srgbClr val="00A1DE"/>
                </a:solidFill>
                <a:latin typeface="Calibri" panose="020F0502020204030204" pitchFamily="34" charset="0"/>
              </a:rPr>
              <a:t>How you can create your own business ?</a:t>
            </a:r>
            <a:endParaRPr lang="en-US" sz="3100" b="1" dirty="0">
              <a:solidFill>
                <a:srgbClr val="00A1DE"/>
              </a:solidFill>
              <a:latin typeface="Calibri" panose="020F0502020204030204" pitchFamily="34" charset="0"/>
            </a:endParaRPr>
          </a:p>
        </p:txBody>
      </p:sp>
      <p:pic>
        <p:nvPicPr>
          <p:cNvPr id="7" name="Picture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8" name="Picture 7"/>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14460668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latin typeface="Calibri" panose="020F0502020204030204" pitchFamily="34" charset="0"/>
              </a:rPr>
              <a:t>Some took the initiative to work outside their domain</a:t>
            </a:r>
            <a:endParaRPr lang="en-US" sz="4000" dirty="0">
              <a:latin typeface="Calibri" panose="020F0502020204030204" pitchFamily="34" charset="0"/>
            </a:endParaRPr>
          </a:p>
        </p:txBody>
      </p:sp>
      <p:sp>
        <p:nvSpPr>
          <p:cNvPr id="3" name="Content Placeholder 2"/>
          <p:cNvSpPr>
            <a:spLocks noGrp="1"/>
          </p:cNvSpPr>
          <p:nvPr>
            <p:ph idx="1"/>
          </p:nvPr>
        </p:nvSpPr>
        <p:spPr/>
        <p:txBody>
          <a:bodyPr/>
          <a:lstStyle/>
          <a:p>
            <a:endParaRPr lang="en-US">
              <a:latin typeface="Calibri" panose="020F0502020204030204" pitchFamily="34" charset="0"/>
            </a:endParaRPr>
          </a:p>
        </p:txBody>
      </p:sp>
      <p:pic>
        <p:nvPicPr>
          <p:cNvPr id="4" name="Picture 2" descr="C:\Users\Shaggy\Downloads\23.jpg"/>
          <p:cNvPicPr>
            <a:picLocks noChangeAspect="1" noChangeArrowheads="1"/>
          </p:cNvPicPr>
          <p:nvPr/>
        </p:nvPicPr>
        <p:blipFill>
          <a:blip r:embed="rId2"/>
          <a:srcRect/>
          <a:stretch>
            <a:fillRect/>
          </a:stretch>
        </p:blipFill>
        <p:spPr bwMode="auto">
          <a:xfrm>
            <a:off x="0" y="0"/>
            <a:ext cx="12191999" cy="7245778"/>
          </a:xfrm>
          <a:prstGeom prst="rect">
            <a:avLst/>
          </a:prstGeom>
          <a:noFill/>
        </p:spPr>
      </p:pic>
      <p:sp>
        <p:nvSpPr>
          <p:cNvPr id="5" name="TextBox 4"/>
          <p:cNvSpPr txBox="1"/>
          <p:nvPr/>
        </p:nvSpPr>
        <p:spPr>
          <a:xfrm>
            <a:off x="-1" y="14288"/>
            <a:ext cx="12191999" cy="584775"/>
          </a:xfrm>
          <a:prstGeom prst="rect">
            <a:avLst/>
          </a:prstGeom>
          <a:solidFill>
            <a:schemeClr val="accent1">
              <a:lumMod val="50000"/>
            </a:schemeClr>
          </a:solidFill>
        </p:spPr>
        <p:txBody>
          <a:bodyPr wrap="square" rtlCol="0">
            <a:spAutoFit/>
          </a:bodyPr>
          <a:lstStyle/>
          <a:p>
            <a:pPr algn="ctr"/>
            <a:r>
              <a:rPr lang="en-US" sz="3200" b="1" dirty="0" smtClean="0">
                <a:solidFill>
                  <a:schemeClr val="lt1"/>
                </a:solidFill>
                <a:latin typeface="Calibri" panose="020F0502020204030204" pitchFamily="34" charset="0"/>
              </a:rPr>
              <a:t>SOME TOOK THE INITIATIVE TO WORK OUTSIDE THEIR DOMAIN</a:t>
            </a:r>
            <a:endParaRPr lang="en-US" sz="3200" b="1" dirty="0">
              <a:solidFill>
                <a:schemeClr val="lt1"/>
              </a:solidFill>
              <a:latin typeface="Calibri" panose="020F0502020204030204" pitchFamily="34" charset="0"/>
            </a:endParaRPr>
          </a:p>
        </p:txBody>
      </p:sp>
      <p:pic>
        <p:nvPicPr>
          <p:cNvPr id="8" name="Picture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9" name="Picture 8"/>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11834869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rPr>
              <a:t>Case Study : India Filings</a:t>
            </a:r>
            <a:endParaRPr lang="en-US" dirty="0">
              <a:latin typeface="Calibri" panose="020F0502020204030204" pitchFamily="34" charset="0"/>
            </a:endParaRPr>
          </a:p>
        </p:txBody>
      </p:sp>
      <p:sp>
        <p:nvSpPr>
          <p:cNvPr id="3" name="Content Placeholder 2"/>
          <p:cNvSpPr>
            <a:spLocks noGrp="1"/>
          </p:cNvSpPr>
          <p:nvPr>
            <p:ph idx="1"/>
          </p:nvPr>
        </p:nvSpPr>
        <p:spPr>
          <a:xfrm>
            <a:off x="1251678" y="2286001"/>
            <a:ext cx="4865514" cy="3593591"/>
          </a:xfrm>
        </p:spPr>
        <p:txBody>
          <a:bodyPr>
            <a:normAutofit/>
          </a:bodyPr>
          <a:lstStyle/>
          <a:p>
            <a:r>
              <a:rPr lang="en-US" sz="2400" dirty="0" smtClean="0">
                <a:latin typeface="Calibri" panose="020F0502020204030204" pitchFamily="34" charset="0"/>
              </a:rPr>
              <a:t>Who founded Indiafilings.com?</a:t>
            </a:r>
          </a:p>
          <a:p>
            <a:pPr lvl="1"/>
            <a:r>
              <a:rPr lang="en-US" sz="2200" dirty="0" smtClean="0">
                <a:latin typeface="Calibri" panose="020F0502020204030204" pitchFamily="34" charset="0"/>
              </a:rPr>
              <a:t>CA</a:t>
            </a:r>
          </a:p>
          <a:p>
            <a:pPr lvl="1"/>
            <a:r>
              <a:rPr lang="en-US" sz="2200" dirty="0" smtClean="0">
                <a:latin typeface="Calibri" panose="020F0502020204030204" pitchFamily="34" charset="0"/>
              </a:rPr>
              <a:t>CS</a:t>
            </a:r>
          </a:p>
          <a:p>
            <a:pPr lvl="1"/>
            <a:r>
              <a:rPr lang="en-US" sz="2200" dirty="0" smtClean="0">
                <a:latin typeface="Calibri" panose="020F0502020204030204" pitchFamily="34" charset="0"/>
              </a:rPr>
              <a:t>Advocate</a:t>
            </a:r>
            <a:endParaRPr lang="en-US" sz="2200" dirty="0">
              <a:latin typeface="Calibri" panose="020F0502020204030204" pitchFamily="34" charset="0"/>
            </a:endParaRPr>
          </a:p>
        </p:txBody>
      </p:sp>
      <p:pic>
        <p:nvPicPr>
          <p:cNvPr id="3074" name="Picture 2" descr="C:\Users\Shaggy\Desktop\icon-02-128.png"/>
          <p:cNvPicPr>
            <a:picLocks noChangeAspect="1" noChangeArrowheads="1"/>
          </p:cNvPicPr>
          <p:nvPr/>
        </p:nvPicPr>
        <p:blipFill>
          <a:blip r:embed="rId2"/>
          <a:srcRect/>
          <a:stretch>
            <a:fillRect/>
          </a:stretch>
        </p:blipFill>
        <p:spPr bwMode="auto">
          <a:xfrm>
            <a:off x="1981200" y="2838450"/>
            <a:ext cx="1219200" cy="1219200"/>
          </a:xfrm>
          <a:prstGeom prst="rect">
            <a:avLst/>
          </a:prstGeom>
          <a:noFill/>
        </p:spPr>
      </p:pic>
      <p:cxnSp>
        <p:nvCxnSpPr>
          <p:cNvPr id="10" name="Straight Connector 9"/>
          <p:cNvCxnSpPr/>
          <p:nvPr/>
        </p:nvCxnSpPr>
        <p:spPr>
          <a:xfrm>
            <a:off x="5810250" y="1409700"/>
            <a:ext cx="57150" cy="5448300"/>
          </a:xfrm>
          <a:prstGeom prst="line">
            <a:avLst/>
          </a:prstGeom>
        </p:spPr>
        <p:style>
          <a:lnRef idx="1">
            <a:schemeClr val="accent1"/>
          </a:lnRef>
          <a:fillRef idx="0">
            <a:schemeClr val="accent1"/>
          </a:fillRef>
          <a:effectRef idx="0">
            <a:schemeClr val="accent1"/>
          </a:effectRef>
          <a:fontRef idx="minor">
            <a:schemeClr val="tx1"/>
          </a:fontRef>
        </p:style>
      </p:cxnSp>
      <p:pic>
        <p:nvPicPr>
          <p:cNvPr id="3075" name="Picture 3" descr="C:\Users\Shaggy\Desktop\download (1).jpg"/>
          <p:cNvPicPr>
            <a:picLocks noChangeAspect="1" noChangeArrowheads="1"/>
          </p:cNvPicPr>
          <p:nvPr/>
        </p:nvPicPr>
        <p:blipFill>
          <a:blip r:embed="rId3"/>
          <a:srcRect/>
          <a:stretch>
            <a:fillRect/>
          </a:stretch>
        </p:blipFill>
        <p:spPr bwMode="auto">
          <a:xfrm>
            <a:off x="7377113" y="2457450"/>
            <a:ext cx="2605087" cy="3446730"/>
          </a:xfrm>
          <a:prstGeom prst="rect">
            <a:avLst/>
          </a:prstGeom>
          <a:noFill/>
        </p:spPr>
      </p:pic>
      <p:sp>
        <p:nvSpPr>
          <p:cNvPr id="12" name="TextBox 11"/>
          <p:cNvSpPr txBox="1"/>
          <p:nvPr/>
        </p:nvSpPr>
        <p:spPr>
          <a:xfrm>
            <a:off x="6210300" y="1874517"/>
            <a:ext cx="4591050" cy="523220"/>
          </a:xfrm>
          <a:prstGeom prst="rect">
            <a:avLst/>
          </a:prstGeom>
          <a:noFill/>
        </p:spPr>
        <p:txBody>
          <a:bodyPr wrap="square" rtlCol="0">
            <a:spAutoFit/>
          </a:bodyPr>
          <a:lstStyle/>
          <a:p>
            <a:r>
              <a:rPr lang="en-US" sz="2800" dirty="0" smtClean="0">
                <a:solidFill>
                  <a:schemeClr val="accent2">
                    <a:lumMod val="75000"/>
                  </a:schemeClr>
                </a:solidFill>
                <a:latin typeface="Calibri" panose="020F0502020204030204" pitchFamily="34" charset="0"/>
              </a:rPr>
              <a:t>Founder : CHARLES LIONEL</a:t>
            </a:r>
            <a:endParaRPr lang="en-US" sz="2800" dirty="0">
              <a:solidFill>
                <a:schemeClr val="accent2">
                  <a:lumMod val="75000"/>
                </a:schemeClr>
              </a:solidFill>
              <a:latin typeface="Calibri" panose="020F0502020204030204" pitchFamily="34" charset="0"/>
            </a:endParaRPr>
          </a:p>
        </p:txBody>
      </p:sp>
      <p:sp>
        <p:nvSpPr>
          <p:cNvPr id="13" name="TextBox 12"/>
          <p:cNvSpPr txBox="1"/>
          <p:nvPr/>
        </p:nvSpPr>
        <p:spPr>
          <a:xfrm>
            <a:off x="6210300" y="5923230"/>
            <a:ext cx="5676900" cy="1200329"/>
          </a:xfrm>
          <a:prstGeom prst="rect">
            <a:avLst/>
          </a:prstGeom>
          <a:noFill/>
        </p:spPr>
        <p:txBody>
          <a:bodyPr wrap="square" rtlCol="0">
            <a:spAutoFit/>
          </a:bodyPr>
          <a:lstStyle/>
          <a:p>
            <a:r>
              <a:rPr lang="en-US" sz="2400" dirty="0" smtClean="0">
                <a:solidFill>
                  <a:schemeClr val="accent2">
                    <a:lumMod val="75000"/>
                  </a:schemeClr>
                </a:solidFill>
                <a:latin typeface="Calibri" panose="020F0502020204030204" pitchFamily="34" charset="0"/>
              </a:rPr>
              <a:t>Holds Master Degree in Airline Management </a:t>
            </a:r>
          </a:p>
          <a:p>
            <a:endParaRPr lang="en-US" sz="2400" dirty="0">
              <a:solidFill>
                <a:schemeClr val="accent2">
                  <a:lumMod val="75000"/>
                </a:schemeClr>
              </a:solidFill>
              <a:latin typeface="Calibri" panose="020F0502020204030204" pitchFamily="34" charset="0"/>
            </a:endParaRPr>
          </a:p>
        </p:txBody>
      </p:sp>
      <p:pic>
        <p:nvPicPr>
          <p:cNvPr id="6147" name="Picture 3" descr="C:\Users\Shaggy\Desktop\IndiaFilings-logo-new.png"/>
          <p:cNvPicPr>
            <a:picLocks noChangeAspect="1" noChangeArrowheads="1"/>
          </p:cNvPicPr>
          <p:nvPr/>
        </p:nvPicPr>
        <p:blipFill>
          <a:blip r:embed="rId4"/>
          <a:srcRect/>
          <a:stretch>
            <a:fillRect/>
          </a:stretch>
        </p:blipFill>
        <p:spPr bwMode="auto">
          <a:xfrm>
            <a:off x="4431101" y="3326524"/>
            <a:ext cx="2852904" cy="1426451"/>
          </a:xfrm>
          <a:prstGeom prst="rect">
            <a:avLst/>
          </a:prstGeom>
          <a:noFill/>
        </p:spPr>
      </p:pic>
      <p:pic>
        <p:nvPicPr>
          <p:cNvPr id="11" name="Picture 10"/>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14" name="Picture 13"/>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257192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3075"/>
                                        </p:tgtEl>
                                        <p:attrNameLst>
                                          <p:attrName>style.visibility</p:attrName>
                                        </p:attrNameLst>
                                      </p:cBhvr>
                                      <p:to>
                                        <p:strVal val="visible"/>
                                      </p:to>
                                    </p:set>
                                    <p:animEffect transition="in" filter="wipe(down)">
                                      <p:cBhvr>
                                        <p:cTn id="22" dur="500"/>
                                        <p:tgtEl>
                                          <p:spTgt spid="307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67103" y="0"/>
            <a:ext cx="11004331" cy="923330"/>
          </a:xfrm>
          <a:prstGeom prst="rect">
            <a:avLst/>
          </a:prstGeom>
          <a:noFill/>
        </p:spPr>
        <p:txBody>
          <a:bodyPr wrap="square" rtlCol="0">
            <a:spAutoFit/>
          </a:bodyPr>
          <a:lstStyle/>
          <a:p>
            <a:pPr algn="ctr"/>
            <a:r>
              <a:rPr lang="en-US" sz="5400" dirty="0" smtClean="0">
                <a:solidFill>
                  <a:schemeClr val="accent2">
                    <a:lumMod val="75000"/>
                  </a:schemeClr>
                </a:solidFill>
                <a:latin typeface="Calibri" panose="020F0502020204030204" pitchFamily="34" charset="0"/>
              </a:rPr>
              <a:t>EASY START AND GROW YOUR BIZ</a:t>
            </a:r>
            <a:endParaRPr lang="en-US" sz="5400" dirty="0">
              <a:solidFill>
                <a:schemeClr val="accent2">
                  <a:lumMod val="75000"/>
                </a:schemeClr>
              </a:solidFill>
              <a:latin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83865" y="1217049"/>
            <a:ext cx="5429250" cy="3981450"/>
          </a:xfrm>
          <a:prstGeom prst="rect">
            <a:avLst/>
          </a:prstGeom>
        </p:spPr>
      </p:pic>
      <p:pic>
        <p:nvPicPr>
          <p:cNvPr id="3" name="Picture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613115" y="3100774"/>
            <a:ext cx="5258319" cy="3757226"/>
          </a:xfrm>
          <a:prstGeom prst="rect">
            <a:avLst/>
          </a:prstGeom>
        </p:spPr>
      </p:pic>
      <p:pic>
        <p:nvPicPr>
          <p:cNvPr id="2050" name="Picture 2" descr="http://cdn.indiafilings.com/img/logo-small.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603511" y="923330"/>
            <a:ext cx="2755322" cy="119796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7" name="Picture 6"/>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22426151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72D17B">
            <a:alpha val="83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47327" y="2271191"/>
            <a:ext cx="6198554" cy="2743199"/>
          </a:xfrm>
        </p:spPr>
        <p:txBody>
          <a:bodyPr/>
          <a:lstStyle/>
          <a:p>
            <a:r>
              <a:rPr lang="en-US" sz="8000" dirty="0" smtClean="0">
                <a:latin typeface="Calibri" panose="020F0502020204030204" pitchFamily="34" charset="0"/>
                <a:ea typeface="orange juice" charset="0"/>
                <a:cs typeface="orange juice" charset="0"/>
              </a:rPr>
              <a:t>WHY NOT</a:t>
            </a:r>
            <a:br>
              <a:rPr lang="en-US" sz="8000" dirty="0" smtClean="0">
                <a:latin typeface="Calibri" panose="020F0502020204030204" pitchFamily="34" charset="0"/>
                <a:ea typeface="orange juice" charset="0"/>
                <a:cs typeface="orange juice" charset="0"/>
              </a:rPr>
            </a:br>
            <a:r>
              <a:rPr lang="en-US" sz="8000" dirty="0" smtClean="0">
                <a:latin typeface="Calibri" panose="020F0502020204030204" pitchFamily="34" charset="0"/>
                <a:ea typeface="orange juice" charset="0"/>
                <a:cs typeface="orange juice" charset="0"/>
              </a:rPr>
              <a:t>YOU ?</a:t>
            </a:r>
            <a:endParaRPr lang="en-US" sz="8000" dirty="0">
              <a:latin typeface="Calibri" panose="020F0502020204030204" pitchFamily="34" charset="0"/>
              <a:ea typeface="orange juice" charset="0"/>
              <a:cs typeface="orange juice" charset="0"/>
            </a:endParaRPr>
          </a:p>
        </p:txBody>
      </p:sp>
      <p:sp>
        <p:nvSpPr>
          <p:cNvPr id="7" name="Subtitle 6"/>
          <p:cNvSpPr>
            <a:spLocks noGrp="1"/>
          </p:cNvSpPr>
          <p:nvPr>
            <p:ph type="subTitle" idx="1"/>
          </p:nvPr>
        </p:nvSpPr>
        <p:spPr>
          <a:xfrm>
            <a:off x="2199852" y="1815699"/>
            <a:ext cx="8045373" cy="742279"/>
          </a:xfrm>
        </p:spPr>
        <p:txBody>
          <a:bodyPr>
            <a:normAutofit/>
          </a:bodyPr>
          <a:lstStyle/>
          <a:p>
            <a:r>
              <a:rPr lang="en-US" sz="2400" dirty="0" smtClean="0">
                <a:latin typeface="Calibri" panose="020F0502020204030204" pitchFamily="34" charset="0"/>
              </a:rPr>
              <a:t>If they can</a:t>
            </a:r>
            <a:endParaRPr lang="en-US" sz="2400" dirty="0">
              <a:latin typeface="Calibri" panose="020F0502020204030204" pitchFamily="34" charset="0"/>
            </a:endParaRPr>
          </a:p>
        </p:txBody>
      </p:sp>
      <p:sp>
        <p:nvSpPr>
          <p:cNvPr id="8" name="Subtitle 2"/>
          <p:cNvSpPr txBox="1">
            <a:spLocks/>
          </p:cNvSpPr>
          <p:nvPr/>
        </p:nvSpPr>
        <p:spPr>
          <a:xfrm>
            <a:off x="2200165" y="4272111"/>
            <a:ext cx="8045373" cy="742279"/>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endParaRPr lang="en-US" sz="1000" dirty="0">
              <a:latin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20269294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EBEBEA"/>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588492" y="2080497"/>
            <a:ext cx="7354516" cy="1206500"/>
          </a:xfrm>
          <a:prstGeom prst="rect">
            <a:avLst/>
          </a:prstGeom>
          <a:solidFill>
            <a:srgbClr val="EBEBEA"/>
          </a:solidFill>
        </p:spPr>
      </p:pic>
      <p:cxnSp>
        <p:nvCxnSpPr>
          <p:cNvPr id="5" name="Curved Connector 4"/>
          <p:cNvCxnSpPr/>
          <p:nvPr/>
        </p:nvCxnSpPr>
        <p:spPr>
          <a:xfrm rot="16200000" flipH="1">
            <a:off x="5120989" y="3375316"/>
            <a:ext cx="1395840" cy="1191491"/>
          </a:xfrm>
          <a:prstGeom prst="curvedConnector3">
            <a:avLst/>
          </a:prstGeom>
        </p:spPr>
        <p:style>
          <a:lnRef idx="1">
            <a:schemeClr val="dk1"/>
          </a:lnRef>
          <a:fillRef idx="0">
            <a:schemeClr val="dk1"/>
          </a:fillRef>
          <a:effectRef idx="0">
            <a:schemeClr val="dk1"/>
          </a:effectRef>
          <a:fontRef idx="minor">
            <a:schemeClr val="tx1"/>
          </a:fontRef>
        </p:style>
      </p:cxnSp>
      <p:sp>
        <p:nvSpPr>
          <p:cNvPr id="8" name="Title 1"/>
          <p:cNvSpPr>
            <a:spLocks noGrp="1"/>
          </p:cNvSpPr>
          <p:nvPr>
            <p:ph type="title"/>
          </p:nvPr>
        </p:nvSpPr>
        <p:spPr>
          <a:xfrm>
            <a:off x="2172214" y="1028548"/>
            <a:ext cx="8187071" cy="612408"/>
          </a:xfrm>
        </p:spPr>
        <p:txBody>
          <a:bodyPr>
            <a:noAutofit/>
          </a:bodyPr>
          <a:lstStyle/>
          <a:p>
            <a:pPr algn="ctr"/>
            <a:r>
              <a:rPr lang="en-US" sz="5400" dirty="0" smtClean="0">
                <a:solidFill>
                  <a:sysClr val="windowText" lastClr="000000"/>
                </a:solidFill>
                <a:latin typeface="Abadi MT Condensed Light" charset="0"/>
                <a:ea typeface="Abadi MT Condensed Light" charset="0"/>
                <a:cs typeface="Abadi MT Condensed Light" charset="0"/>
              </a:rPr>
              <a:t>Lost in Lif</a:t>
            </a:r>
            <a:r>
              <a:rPr lang="en-US" sz="5400" dirty="0">
                <a:solidFill>
                  <a:sysClr val="windowText" lastClr="000000"/>
                </a:solidFill>
                <a:latin typeface="Abadi MT Condensed Light" charset="0"/>
                <a:ea typeface="Abadi MT Condensed Light" charset="0"/>
                <a:cs typeface="Abadi MT Condensed Light" charset="0"/>
              </a:rPr>
              <a:t>e</a:t>
            </a:r>
            <a:r>
              <a:rPr lang="en-US" sz="5400" dirty="0" smtClean="0">
                <a:solidFill>
                  <a:sysClr val="windowText" lastClr="000000"/>
                </a:solidFill>
                <a:latin typeface="Abadi MT Condensed Light" charset="0"/>
                <a:ea typeface="Abadi MT Condensed Light" charset="0"/>
                <a:cs typeface="Abadi MT Condensed Light" charset="0"/>
              </a:rPr>
              <a:t>? </a:t>
            </a:r>
            <a:endParaRPr lang="en-US" sz="5400" dirty="0">
              <a:solidFill>
                <a:sysClr val="windowText" lastClr="000000"/>
              </a:solidFill>
              <a:latin typeface="Abadi MT Condensed Light" charset="0"/>
              <a:ea typeface="Abadi MT Condensed Light" charset="0"/>
              <a:cs typeface="Abadi MT Condensed Light" charset="0"/>
            </a:endParaRPr>
          </a:p>
        </p:txBody>
      </p:sp>
      <p:sp>
        <p:nvSpPr>
          <p:cNvPr id="9" name="Title 1"/>
          <p:cNvSpPr txBox="1">
            <a:spLocks/>
          </p:cNvSpPr>
          <p:nvPr/>
        </p:nvSpPr>
        <p:spPr>
          <a:xfrm>
            <a:off x="2321119" y="4521205"/>
            <a:ext cx="8187071" cy="120534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8400" kern="1200" cap="all" spc="800" baseline="0">
                <a:solidFill>
                  <a:schemeClr val="tx2"/>
                </a:solidFill>
                <a:latin typeface="+mj-lt"/>
                <a:ea typeface="+mj-ea"/>
                <a:cs typeface="+mj-cs"/>
              </a:defRPr>
            </a:lvl1pPr>
          </a:lstStyle>
          <a:p>
            <a:pPr algn="ctr"/>
            <a:r>
              <a:rPr lang="en-US" sz="2800" dirty="0" smtClean="0">
                <a:solidFill>
                  <a:sysClr val="windowText" lastClr="000000"/>
                </a:solidFill>
                <a:latin typeface="Calibri" panose="020F0502020204030204" pitchFamily="34" charset="0"/>
                <a:ea typeface="Abadi MT Condensed Light" charset="0"/>
                <a:cs typeface="Abadi MT Condensed Light" charset="0"/>
              </a:rPr>
              <a:t>Lost about where you should Head for nurturing an IDEA?  </a:t>
            </a:r>
            <a:endParaRPr lang="en-US" sz="2800" dirty="0">
              <a:solidFill>
                <a:sysClr val="windowText" lastClr="000000"/>
              </a:solidFill>
              <a:latin typeface="Calibri" panose="020F0502020204030204" pitchFamily="34" charset="0"/>
              <a:ea typeface="Abadi MT Condensed Light" charset="0"/>
              <a:cs typeface="Abadi MT Condensed Light" charset="0"/>
            </a:endParaRPr>
          </a:p>
        </p:txBody>
      </p:sp>
      <p:pic>
        <p:nvPicPr>
          <p:cNvPr id="6" name="Picture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7" name="Picture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13428505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141617" y="0"/>
            <a:ext cx="7988300" cy="3886200"/>
          </a:xfrm>
          <a:prstGeom prst="rect">
            <a:avLst/>
          </a:prstGeom>
        </p:spPr>
      </p:pic>
      <p:sp>
        <p:nvSpPr>
          <p:cNvPr id="6" name="TextBox 5"/>
          <p:cNvSpPr txBox="1"/>
          <p:nvPr/>
        </p:nvSpPr>
        <p:spPr>
          <a:xfrm>
            <a:off x="0" y="3886200"/>
            <a:ext cx="12191999" cy="3785652"/>
          </a:xfrm>
          <a:prstGeom prst="rect">
            <a:avLst/>
          </a:prstGeom>
          <a:solidFill>
            <a:schemeClr val="accent1">
              <a:alpha val="10000"/>
            </a:schemeClr>
          </a:solidFill>
        </p:spPr>
        <p:txBody>
          <a:bodyPr wrap="square" rtlCol="0">
            <a:spAutoFit/>
          </a:bodyPr>
          <a:lstStyle/>
          <a:p>
            <a:pPr algn="ctr"/>
            <a:r>
              <a:rPr lang="en-US" sz="8000" dirty="0" smtClean="0">
                <a:latin typeface="Calibri" panose="020F0502020204030204" pitchFamily="34" charset="0"/>
                <a:ea typeface="orange juice" charset="0"/>
                <a:cs typeface="orange juice" charset="0"/>
              </a:rPr>
              <a:t>Pretty Confused where </a:t>
            </a:r>
          </a:p>
          <a:p>
            <a:pPr algn="ctr"/>
            <a:r>
              <a:rPr lang="en-US" sz="8000" dirty="0" smtClean="0">
                <a:latin typeface="Calibri" panose="020F0502020204030204" pitchFamily="34" charset="0"/>
                <a:ea typeface="orange juice" charset="0"/>
                <a:cs typeface="orange juice" charset="0"/>
              </a:rPr>
              <a:t>to go next ? </a:t>
            </a:r>
            <a:endParaRPr lang="en-US" sz="8000" dirty="0">
              <a:latin typeface="Calibri" panose="020F0502020204030204" pitchFamily="34" charset="0"/>
              <a:ea typeface="orange juice" charset="0"/>
              <a:cs typeface="orange juice" charset="0"/>
            </a:endParaRPr>
          </a:p>
          <a:p>
            <a:pPr algn="ctr"/>
            <a:endParaRPr lang="en-US" sz="8000" dirty="0" smtClean="0">
              <a:latin typeface="Calibri" panose="020F0502020204030204" pitchFamily="34" charset="0"/>
              <a:ea typeface="orange juice" charset="0"/>
              <a:cs typeface="orange juice" charset="0"/>
            </a:endParaRPr>
          </a:p>
        </p:txBody>
      </p:sp>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8601448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68036" y="457200"/>
            <a:ext cx="11056883" cy="1196975"/>
          </a:xfrm>
        </p:spPr>
        <p:txBody>
          <a:bodyPr>
            <a:normAutofit/>
          </a:bodyPr>
          <a:lstStyle/>
          <a:p>
            <a:r>
              <a:rPr lang="en-US" dirty="0" smtClean="0">
                <a:latin typeface="Calibri" panose="020F0502020204030204" pitchFamily="34" charset="0"/>
              </a:rPr>
              <a:t>5 Essential elements of success</a:t>
            </a:r>
            <a:endParaRPr lang="en-US" dirty="0">
              <a:latin typeface="Calibri" panose="020F0502020204030204" pitchFamily="34" charset="0"/>
            </a:endParaRPr>
          </a:p>
        </p:txBody>
      </p:sp>
      <p:pic>
        <p:nvPicPr>
          <p:cNvPr id="6146" name="Picture 2" descr="C:\Users\Shaggy\Desktop\sucess.jpg"/>
          <p:cNvPicPr>
            <a:picLocks noChangeAspect="1" noChangeArrowheads="1"/>
          </p:cNvPicPr>
          <p:nvPr/>
        </p:nvPicPr>
        <p:blipFill>
          <a:blip r:embed="rId2"/>
          <a:srcRect/>
          <a:stretch>
            <a:fillRect/>
          </a:stretch>
        </p:blipFill>
        <p:spPr bwMode="auto">
          <a:xfrm>
            <a:off x="999568" y="2128345"/>
            <a:ext cx="10802322" cy="3069404"/>
          </a:xfrm>
          <a:prstGeom prst="rect">
            <a:avLst/>
          </a:prstGeom>
          <a:noFill/>
        </p:spPr>
      </p:pic>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34819100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s://www.thedollarbusiness.com/assets/articles/2016/06/47058_shutterstock_346429055_372.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239345" cy="481263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1074821" y="5239657"/>
            <a:ext cx="10170695" cy="707886"/>
          </a:xfrm>
          <a:prstGeom prst="rect">
            <a:avLst/>
          </a:prstGeom>
          <a:noFill/>
        </p:spPr>
        <p:txBody>
          <a:bodyPr wrap="square" rtlCol="0">
            <a:spAutoFit/>
          </a:bodyPr>
          <a:lstStyle/>
          <a:p>
            <a:pPr algn="ctr"/>
            <a:r>
              <a:rPr lang="en-IN" sz="4000" b="1" dirty="0" smtClean="0">
                <a:solidFill>
                  <a:schemeClr val="accent1">
                    <a:lumMod val="50000"/>
                  </a:schemeClr>
                </a:solidFill>
                <a:latin typeface="Calibri" panose="020F0502020204030204" pitchFamily="34" charset="0"/>
              </a:rPr>
              <a:t>How to boost employment rate of India ?</a:t>
            </a:r>
            <a:endParaRPr lang="en-IN" sz="4000" b="1" dirty="0">
              <a:solidFill>
                <a:schemeClr val="accent1">
                  <a:lumMod val="50000"/>
                </a:schemeClr>
              </a:solidFill>
              <a:latin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27704383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5400" dirty="0" smtClean="0">
                <a:latin typeface="Calibri" panose="020F0502020204030204" pitchFamily="34" charset="0"/>
              </a:rPr>
              <a:t>Before you Start</a:t>
            </a:r>
            <a:endParaRPr lang="en-US" sz="5400" dirty="0">
              <a:latin typeface="Calibri" panose="020F0502020204030204" pitchFamily="34" charset="0"/>
            </a:endParaRPr>
          </a:p>
        </p:txBody>
      </p:sp>
      <p:graphicFrame>
        <p:nvGraphicFramePr>
          <p:cNvPr id="7" name="Diagram 6"/>
          <p:cNvGraphicFramePr/>
          <p:nvPr>
            <p:extLst>
              <p:ext uri="{D42A27DB-BD31-4B8C-83A1-F6EECF244321}">
                <p14:modId xmlns="" xmlns:p14="http://schemas.microsoft.com/office/powerpoint/2010/main" val="3757218328"/>
              </p:ext>
            </p:extLst>
          </p:nvPr>
        </p:nvGraphicFramePr>
        <p:xfrm>
          <a:off x="2032000" y="1050752"/>
          <a:ext cx="8128000" cy="5807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5" name="Picture 4"/>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Vertical Scroll 12"/>
          <p:cNvSpPr/>
          <p:nvPr/>
        </p:nvSpPr>
        <p:spPr>
          <a:xfrm>
            <a:off x="7526788" y="1120398"/>
            <a:ext cx="4139690" cy="4556235"/>
          </a:xfrm>
          <a:prstGeom prst="verticalScroll">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4" name="Title 3"/>
          <p:cNvSpPr>
            <a:spLocks noGrp="1"/>
          </p:cNvSpPr>
          <p:nvPr>
            <p:ph type="title"/>
          </p:nvPr>
        </p:nvSpPr>
        <p:spPr>
          <a:xfrm>
            <a:off x="7849154" y="3237781"/>
            <a:ext cx="3477127" cy="1196671"/>
          </a:xfrm>
        </p:spPr>
        <p:txBody>
          <a:bodyPr>
            <a:noAutofit/>
          </a:bodyPr>
          <a:lstStyle/>
          <a:p>
            <a:pPr algn="ctr"/>
            <a:r>
              <a:rPr lang="en-US" sz="4000" dirty="0" smtClean="0">
                <a:solidFill>
                  <a:schemeClr val="bg1"/>
                </a:solidFill>
                <a:latin typeface="Calibri" panose="020F0502020204030204" pitchFamily="34" charset="0"/>
                <a:ea typeface="Abadi MT Condensed Light" charset="0"/>
                <a:cs typeface="Abadi MT Condensed Light" charset="0"/>
              </a:rPr>
              <a:t>Choose </a:t>
            </a:r>
            <a:br>
              <a:rPr lang="en-US" sz="4000" dirty="0" smtClean="0">
                <a:solidFill>
                  <a:schemeClr val="bg1"/>
                </a:solidFill>
                <a:latin typeface="Calibri" panose="020F0502020204030204" pitchFamily="34" charset="0"/>
                <a:ea typeface="Abadi MT Condensed Light" charset="0"/>
                <a:cs typeface="Abadi MT Condensed Light" charset="0"/>
              </a:rPr>
            </a:br>
            <a:r>
              <a:rPr lang="en-US" sz="4000" dirty="0" smtClean="0">
                <a:solidFill>
                  <a:schemeClr val="bg1"/>
                </a:solidFill>
                <a:latin typeface="Calibri" panose="020F0502020204030204" pitchFamily="34" charset="0"/>
                <a:ea typeface="Abadi MT Condensed Light" charset="0"/>
                <a:cs typeface="Abadi MT Condensed Light" charset="0"/>
              </a:rPr>
              <a:t>the right NEED </a:t>
            </a:r>
            <a:endParaRPr lang="en-US" sz="4000" dirty="0">
              <a:solidFill>
                <a:schemeClr val="bg1"/>
              </a:solidFill>
              <a:latin typeface="Calibri" panose="020F0502020204030204" pitchFamily="34" charset="0"/>
              <a:ea typeface="Abadi MT Condensed Light" charset="0"/>
              <a:cs typeface="Abadi MT Condensed Light" charset="0"/>
            </a:endParaRPr>
          </a:p>
        </p:txBody>
      </p:sp>
      <p:pic>
        <p:nvPicPr>
          <p:cNvPr id="5" name="Content Placeholder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62835" y="435104"/>
            <a:ext cx="7156704" cy="5740143"/>
          </a:xfrm>
        </p:spPr>
      </p:pic>
      <p:pic>
        <p:nvPicPr>
          <p:cNvPr id="6" name="Picture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925163" y="3836118"/>
            <a:ext cx="842951" cy="842951"/>
          </a:xfrm>
          <a:prstGeom prst="rect">
            <a:avLst/>
          </a:prstGeom>
        </p:spPr>
      </p:pic>
      <p:pic>
        <p:nvPicPr>
          <p:cNvPr id="7" name="Picture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685455" y="1738642"/>
            <a:ext cx="1076596" cy="1076596"/>
          </a:xfrm>
          <a:prstGeom prst="rect">
            <a:avLst/>
          </a:prstGeom>
        </p:spPr>
      </p:pic>
      <p:pic>
        <p:nvPicPr>
          <p:cNvPr id="17" name="Picture 1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775233" y="3836118"/>
            <a:ext cx="842951" cy="842951"/>
          </a:xfrm>
          <a:prstGeom prst="rect">
            <a:avLst/>
          </a:prstGeom>
        </p:spPr>
      </p:pic>
      <p:pic>
        <p:nvPicPr>
          <p:cNvPr id="18" name="Picture 17"/>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556927" y="1753419"/>
            <a:ext cx="1076596" cy="1076596"/>
          </a:xfrm>
          <a:prstGeom prst="rect">
            <a:avLst/>
          </a:prstGeom>
        </p:spPr>
      </p:pic>
      <p:pic>
        <p:nvPicPr>
          <p:cNvPr id="19" name="Picture 18"/>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625303" y="3836117"/>
            <a:ext cx="842951" cy="842951"/>
          </a:xfrm>
          <a:prstGeom prst="rect">
            <a:avLst/>
          </a:prstGeom>
        </p:spPr>
      </p:pic>
      <p:pic>
        <p:nvPicPr>
          <p:cNvPr id="20" name="Picture 1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813983" y="1801642"/>
            <a:ext cx="1076596" cy="1076596"/>
          </a:xfrm>
          <a:prstGeom prst="rect">
            <a:avLst/>
          </a:prstGeom>
        </p:spPr>
      </p:pic>
      <p:pic>
        <p:nvPicPr>
          <p:cNvPr id="11" name="Picture 10"/>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12" name="Picture 11"/>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3707518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idx="1"/>
          </p:nvPr>
        </p:nvSpPr>
        <p:spPr/>
      </p:sp>
      <p:pic>
        <p:nvPicPr>
          <p:cNvPr id="1027" name="Picture 3" descr="C:\Users\Shaggy\Desktop\innovation-image1111111.jpg"/>
          <p:cNvPicPr>
            <a:picLocks noChangeAspect="1" noChangeArrowheads="1"/>
          </p:cNvPicPr>
          <p:nvPr/>
        </p:nvPicPr>
        <p:blipFill>
          <a:blip r:embed="rId2"/>
          <a:srcRect/>
          <a:stretch>
            <a:fillRect/>
          </a:stretch>
        </p:blipFill>
        <p:spPr bwMode="auto">
          <a:xfrm>
            <a:off x="472651" y="1608083"/>
            <a:ext cx="6655665" cy="3925614"/>
          </a:xfrm>
          <a:prstGeom prst="rect">
            <a:avLst/>
          </a:prstGeom>
          <a:noFill/>
        </p:spPr>
      </p:pic>
      <p:sp>
        <p:nvSpPr>
          <p:cNvPr id="4" name="Title 3"/>
          <p:cNvSpPr>
            <a:spLocks noGrp="1"/>
          </p:cNvSpPr>
          <p:nvPr>
            <p:ph type="title"/>
          </p:nvPr>
        </p:nvSpPr>
        <p:spPr>
          <a:xfrm>
            <a:off x="8337883" y="288758"/>
            <a:ext cx="3092117" cy="5244939"/>
          </a:xfrm>
        </p:spPr>
        <p:txBody>
          <a:bodyPr>
            <a:noAutofit/>
          </a:bodyPr>
          <a:lstStyle/>
          <a:p>
            <a:pPr algn="ctr"/>
            <a:r>
              <a:rPr lang="en-US" sz="2800" dirty="0" smtClean="0">
                <a:latin typeface="Calibri" panose="020F0502020204030204" pitchFamily="34" charset="0"/>
              </a:rPr>
              <a:t>All it takes is an </a:t>
            </a:r>
            <a:r>
              <a:rPr lang="en-US" sz="2800" dirty="0" smtClean="0">
                <a:solidFill>
                  <a:schemeClr val="bg1"/>
                </a:solidFill>
                <a:latin typeface="Calibri" panose="020F0502020204030204" pitchFamily="34" charset="0"/>
              </a:rPr>
              <a:t>Innovation</a:t>
            </a:r>
            <a:r>
              <a:rPr lang="en-US" sz="2800" dirty="0" smtClean="0">
                <a:latin typeface="Calibri" panose="020F0502020204030204" pitchFamily="34" charset="0"/>
              </a:rPr>
              <a:t/>
            </a:r>
            <a:br>
              <a:rPr lang="en-US" sz="2800" dirty="0" smtClean="0">
                <a:latin typeface="Calibri" panose="020F0502020204030204" pitchFamily="34" charset="0"/>
              </a:rPr>
            </a:br>
            <a:r>
              <a:rPr lang="en-US" sz="2800" dirty="0" smtClean="0">
                <a:latin typeface="Calibri" panose="020F0502020204030204" pitchFamily="34" charset="0"/>
              </a:rPr>
              <a:t>that makes you an odd out </a:t>
            </a:r>
            <a:br>
              <a:rPr lang="en-US" sz="2800" dirty="0" smtClean="0">
                <a:latin typeface="Calibri" panose="020F0502020204030204" pitchFamily="34" charset="0"/>
              </a:rPr>
            </a:br>
            <a:r>
              <a:rPr lang="en-US" sz="2800" dirty="0" smtClean="0">
                <a:latin typeface="Calibri" panose="020F0502020204030204" pitchFamily="34" charset="0"/>
              </a:rPr>
              <a:t>of all the evens in the </a:t>
            </a:r>
            <a:br>
              <a:rPr lang="en-US" sz="2800" dirty="0" smtClean="0">
                <a:latin typeface="Calibri" panose="020F0502020204030204" pitchFamily="34" charset="0"/>
              </a:rPr>
            </a:br>
            <a:r>
              <a:rPr lang="en-US" sz="2800" dirty="0" smtClean="0">
                <a:latin typeface="Calibri" panose="020F0502020204030204" pitchFamily="34" charset="0"/>
              </a:rPr>
              <a:t>market.</a:t>
            </a:r>
            <a:endParaRPr lang="en-US" sz="2800" dirty="0">
              <a:latin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7" name="Picture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latin typeface="Calibri" panose="020F0502020204030204" pitchFamily="34" charset="0"/>
            </a:endParaRPr>
          </a:p>
        </p:txBody>
      </p:sp>
      <p:sp>
        <p:nvSpPr>
          <p:cNvPr id="3" name="Text Placeholder 2"/>
          <p:cNvSpPr>
            <a:spLocks noGrp="1"/>
          </p:cNvSpPr>
          <p:nvPr>
            <p:ph type="body" sz="half" idx="2"/>
          </p:nvPr>
        </p:nvSpPr>
        <p:spPr/>
        <p:txBody>
          <a:bodyPr/>
          <a:lstStyle/>
          <a:p>
            <a:endParaRPr lang="en-US">
              <a:latin typeface="Calibri" panose="020F0502020204030204" pitchFamily="34" charset="0"/>
            </a:endParaRPr>
          </a:p>
        </p:txBody>
      </p:sp>
      <p:sp>
        <p:nvSpPr>
          <p:cNvPr id="4" name="Rectangle 3"/>
          <p:cNvSpPr/>
          <p:nvPr/>
        </p:nvSpPr>
        <p:spPr>
          <a:xfrm>
            <a:off x="-127000" y="-127000"/>
            <a:ext cx="12344400" cy="7040880"/>
          </a:xfrm>
          <a:prstGeom prst="rect">
            <a:avLst/>
          </a:prstGeom>
          <a:solidFill>
            <a:srgbClr val="DC6900"/>
          </a:solidFill>
          <a:ln>
            <a:solidFill>
              <a:srgbClr val="DC6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1" name="Rectangle 10"/>
          <p:cNvSpPr/>
          <p:nvPr/>
        </p:nvSpPr>
        <p:spPr>
          <a:xfrm>
            <a:off x="765051" y="224852"/>
            <a:ext cx="10837336" cy="17388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DC6900"/>
              </a:solidFill>
              <a:latin typeface="Calibri" panose="020F0502020204030204" pitchFamily="34" charset="0"/>
            </a:endParaRPr>
          </a:p>
        </p:txBody>
      </p:sp>
      <p:sp>
        <p:nvSpPr>
          <p:cNvPr id="12" name="Rectangle 11"/>
          <p:cNvSpPr/>
          <p:nvPr/>
        </p:nvSpPr>
        <p:spPr>
          <a:xfrm>
            <a:off x="182933" y="3067673"/>
            <a:ext cx="3339756" cy="30333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DC6900"/>
              </a:solidFill>
              <a:latin typeface="Calibri" panose="020F0502020204030204" pitchFamily="34" charset="0"/>
            </a:endParaRPr>
          </a:p>
        </p:txBody>
      </p:sp>
      <p:sp>
        <p:nvSpPr>
          <p:cNvPr id="14" name="Rectangle 13"/>
          <p:cNvSpPr/>
          <p:nvPr/>
        </p:nvSpPr>
        <p:spPr>
          <a:xfrm>
            <a:off x="299646" y="3170948"/>
            <a:ext cx="3096043" cy="1384995"/>
          </a:xfrm>
          <a:prstGeom prst="rect">
            <a:avLst/>
          </a:prstGeom>
        </p:spPr>
        <p:txBody>
          <a:bodyPr wrap="square">
            <a:spAutoFit/>
          </a:bodyPr>
          <a:lstStyle/>
          <a:p>
            <a:pPr algn="ctr">
              <a:lnSpc>
                <a:spcPct val="150000"/>
              </a:lnSpc>
            </a:pPr>
            <a:r>
              <a:rPr lang="en-US" sz="2800" b="1" dirty="0">
                <a:solidFill>
                  <a:srgbClr val="DC6900"/>
                </a:solidFill>
                <a:latin typeface="Calibri" panose="020F0502020204030204" pitchFamily="34" charset="0"/>
              </a:rPr>
              <a:t>More </a:t>
            </a:r>
            <a:r>
              <a:rPr lang="en-US" sz="2800" b="1" dirty="0" smtClean="0">
                <a:solidFill>
                  <a:srgbClr val="DC6900"/>
                </a:solidFill>
                <a:latin typeface="Calibri" panose="020F0502020204030204" pitchFamily="34" charset="0"/>
              </a:rPr>
              <a:t>CS </a:t>
            </a:r>
            <a:r>
              <a:rPr lang="en-US" sz="2800" b="1" dirty="0">
                <a:solidFill>
                  <a:srgbClr val="DC6900"/>
                </a:solidFill>
                <a:latin typeface="Calibri" panose="020F0502020204030204" pitchFamily="34" charset="0"/>
              </a:rPr>
              <a:t>with the right skills</a:t>
            </a:r>
          </a:p>
        </p:txBody>
      </p:sp>
      <p:sp>
        <p:nvSpPr>
          <p:cNvPr id="15" name="Rectangle 14"/>
          <p:cNvSpPr/>
          <p:nvPr/>
        </p:nvSpPr>
        <p:spPr>
          <a:xfrm>
            <a:off x="3988093" y="3067673"/>
            <a:ext cx="3954427" cy="30333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DC6900"/>
              </a:solidFill>
              <a:latin typeface="Calibri" panose="020F0502020204030204" pitchFamily="34" charset="0"/>
            </a:endParaRPr>
          </a:p>
        </p:txBody>
      </p:sp>
      <p:sp>
        <p:nvSpPr>
          <p:cNvPr id="16" name="Rectangle 15"/>
          <p:cNvSpPr/>
          <p:nvPr/>
        </p:nvSpPr>
        <p:spPr>
          <a:xfrm>
            <a:off x="3959623" y="3170948"/>
            <a:ext cx="3982898" cy="1384995"/>
          </a:xfrm>
          <a:prstGeom prst="rect">
            <a:avLst/>
          </a:prstGeom>
        </p:spPr>
        <p:txBody>
          <a:bodyPr wrap="square">
            <a:spAutoFit/>
          </a:bodyPr>
          <a:lstStyle/>
          <a:p>
            <a:pPr algn="ctr">
              <a:lnSpc>
                <a:spcPct val="150000"/>
              </a:lnSpc>
            </a:pPr>
            <a:r>
              <a:rPr lang="en-US" sz="2800" b="1" dirty="0" smtClean="0">
                <a:solidFill>
                  <a:srgbClr val="DC6900"/>
                </a:solidFill>
                <a:latin typeface="Calibri" panose="020F0502020204030204" pitchFamily="34" charset="0"/>
              </a:rPr>
              <a:t>Workplace need to be your second home</a:t>
            </a:r>
            <a:endParaRPr lang="en-US" sz="2800" b="1" dirty="0">
              <a:solidFill>
                <a:srgbClr val="DC6900"/>
              </a:solidFill>
              <a:latin typeface="Calibri" panose="020F0502020204030204" pitchFamily="34" charset="0"/>
            </a:endParaRPr>
          </a:p>
        </p:txBody>
      </p:sp>
      <p:sp>
        <p:nvSpPr>
          <p:cNvPr id="17" name="Rectangle 16"/>
          <p:cNvSpPr/>
          <p:nvPr/>
        </p:nvSpPr>
        <p:spPr>
          <a:xfrm>
            <a:off x="8510532" y="3067673"/>
            <a:ext cx="3583712" cy="30333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DC6900"/>
              </a:solidFill>
              <a:latin typeface="Calibri" panose="020F0502020204030204" pitchFamily="34" charset="0"/>
            </a:endParaRPr>
          </a:p>
        </p:txBody>
      </p:sp>
      <p:sp>
        <p:nvSpPr>
          <p:cNvPr id="18" name="Rectangle 17"/>
          <p:cNvSpPr/>
          <p:nvPr/>
        </p:nvSpPr>
        <p:spPr>
          <a:xfrm>
            <a:off x="8510533" y="3170948"/>
            <a:ext cx="3583712" cy="1318181"/>
          </a:xfrm>
          <a:prstGeom prst="rect">
            <a:avLst/>
          </a:prstGeom>
        </p:spPr>
        <p:txBody>
          <a:bodyPr wrap="square">
            <a:spAutoFit/>
          </a:bodyPr>
          <a:lstStyle/>
          <a:p>
            <a:pPr algn="ctr">
              <a:lnSpc>
                <a:spcPct val="150000"/>
              </a:lnSpc>
            </a:pPr>
            <a:r>
              <a:rPr lang="en-US" sz="2800" b="1" dirty="0" smtClean="0">
                <a:solidFill>
                  <a:srgbClr val="DC6900"/>
                </a:solidFill>
                <a:latin typeface="Calibri" panose="020F0502020204030204" pitchFamily="34" charset="0"/>
              </a:rPr>
              <a:t>Think Entrepreneur &amp; Be Entrepreneur</a:t>
            </a:r>
            <a:endParaRPr lang="en-US" sz="2800" b="1" dirty="0">
              <a:solidFill>
                <a:srgbClr val="DC6900"/>
              </a:solidFill>
              <a:latin typeface="Calibri" panose="020F0502020204030204" pitchFamily="34" charset="0"/>
            </a:endParaRPr>
          </a:p>
        </p:txBody>
      </p:sp>
      <p:pic>
        <p:nvPicPr>
          <p:cNvPr id="1026" name="Picture 2" descr="https://www.nwea.org/content/uploads/2014/04/icon-targeted-2014.pn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883255" y="4491633"/>
            <a:ext cx="1809750" cy="1333501"/>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s://s3.amazonaws.com/media-p.slid.es/uploads/semeano/images/249749/icon_8231.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5160005" y="4432503"/>
            <a:ext cx="1791934" cy="1791934"/>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19"/>
          <p:cNvPicPr>
            <a:picLocks noChangeAspect="1"/>
          </p:cNvPicPr>
          <p:nvPr/>
        </p:nvPicPr>
        <p:blipFill rotWithShape="1">
          <a:blip r:embed="rId4"/>
          <a:srcRect l="17777" t="37346" r="62550" b="21190"/>
          <a:stretch/>
        </p:blipFill>
        <p:spPr>
          <a:xfrm>
            <a:off x="9778964" y="4403303"/>
            <a:ext cx="1046848" cy="1654837"/>
          </a:xfrm>
          <a:prstGeom prst="rect">
            <a:avLst/>
          </a:prstGeom>
        </p:spPr>
      </p:pic>
      <p:sp>
        <p:nvSpPr>
          <p:cNvPr id="21" name="Rectangle 20"/>
          <p:cNvSpPr/>
          <p:nvPr/>
        </p:nvSpPr>
        <p:spPr>
          <a:xfrm>
            <a:off x="1549283" y="499408"/>
            <a:ext cx="9933761" cy="646331"/>
          </a:xfrm>
          <a:prstGeom prst="rect">
            <a:avLst/>
          </a:prstGeom>
        </p:spPr>
        <p:txBody>
          <a:bodyPr wrap="square">
            <a:spAutoFit/>
          </a:bodyPr>
          <a:lstStyle/>
          <a:p>
            <a:r>
              <a:rPr lang="en-US" sz="3600" b="1" dirty="0">
                <a:solidFill>
                  <a:srgbClr val="DC6900"/>
                </a:solidFill>
                <a:latin typeface="Calibri" panose="020F0502020204030204" pitchFamily="34" charset="0"/>
              </a:rPr>
              <a:t>Accelerate the growth </a:t>
            </a:r>
            <a:r>
              <a:rPr lang="en-US" sz="3600" b="1" dirty="0" smtClean="0">
                <a:solidFill>
                  <a:srgbClr val="DC6900"/>
                </a:solidFill>
                <a:latin typeface="Calibri" panose="020F0502020204030204" pitchFamily="34" charset="0"/>
              </a:rPr>
              <a:t>of CS Ecosystem</a:t>
            </a:r>
            <a:endParaRPr lang="en-US" sz="3600" b="1" dirty="0">
              <a:solidFill>
                <a:srgbClr val="DC6900"/>
              </a:solidFill>
              <a:latin typeface="Calibri" panose="020F0502020204030204" pitchFamily="34" charset="0"/>
            </a:endParaRPr>
          </a:p>
        </p:txBody>
      </p:sp>
      <p:pic>
        <p:nvPicPr>
          <p:cNvPr id="23" name="Picture 22"/>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24" name="Picture 23"/>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21897162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68036" y="457200"/>
            <a:ext cx="11056883" cy="1196975"/>
          </a:xfrm>
        </p:spPr>
        <p:txBody>
          <a:bodyPr>
            <a:normAutofit/>
          </a:bodyPr>
          <a:lstStyle/>
          <a:p>
            <a:pPr algn="ctr"/>
            <a:r>
              <a:rPr lang="en-US" dirty="0" smtClean="0">
                <a:latin typeface="Calibri" panose="020F0502020204030204" pitchFamily="34" charset="0"/>
              </a:rPr>
              <a:t>ICSI Acceleration Center</a:t>
            </a:r>
            <a:endParaRPr lang="en-US" dirty="0">
              <a:latin typeface="Calibri" panose="020F0502020204030204" pitchFamily="34" charset="0"/>
            </a:endParaRPr>
          </a:p>
        </p:txBody>
      </p:sp>
      <p:sp>
        <p:nvSpPr>
          <p:cNvPr id="3" name="Rectangle 2"/>
          <p:cNvSpPr/>
          <p:nvPr/>
        </p:nvSpPr>
        <p:spPr>
          <a:xfrm>
            <a:off x="1328735" y="1464913"/>
            <a:ext cx="9658349" cy="2276008"/>
          </a:xfrm>
          <a:prstGeom prst="rect">
            <a:avLst/>
          </a:prstGeom>
        </p:spPr>
        <p:txBody>
          <a:bodyPr wrap="square" anchor="ctr">
            <a:spAutoFit/>
          </a:bodyPr>
          <a:lstStyle/>
          <a:p>
            <a:pPr algn="just">
              <a:lnSpc>
                <a:spcPct val="250000"/>
              </a:lnSpc>
            </a:pPr>
            <a:r>
              <a:rPr lang="en-US" sz="2000" dirty="0" smtClean="0">
                <a:latin typeface="Calibri" panose="020F0502020204030204" pitchFamily="34" charset="0"/>
              </a:rPr>
              <a:t>To encourage </a:t>
            </a:r>
            <a:r>
              <a:rPr lang="en-US" sz="2000" dirty="0">
                <a:latin typeface="Calibri" panose="020F0502020204030204" pitchFamily="34" charset="0"/>
              </a:rPr>
              <a:t>budding practicing company secretaries to set up with Government of </a:t>
            </a:r>
            <a:r>
              <a:rPr lang="en-US" sz="2000" dirty="0" smtClean="0">
                <a:latin typeface="Calibri" panose="020F0502020204030204" pitchFamily="34" charset="0"/>
              </a:rPr>
              <a:t>India Start-up</a:t>
            </a:r>
            <a:r>
              <a:rPr lang="en-US" sz="2000" dirty="0">
                <a:latin typeface="Calibri" panose="020F0502020204030204" pitchFamily="34" charset="0"/>
              </a:rPr>
              <a:t>, Standup India </a:t>
            </a:r>
            <a:r>
              <a:rPr lang="en-US" sz="2000" dirty="0" smtClean="0">
                <a:latin typeface="Calibri" panose="020F0502020204030204" pitchFamily="34" charset="0"/>
              </a:rPr>
              <a:t>ventures, ICSI has setup its launched CS Acceleration Centre in </a:t>
            </a:r>
            <a:r>
              <a:rPr lang="en-US" sz="2000" dirty="0" err="1" smtClean="0">
                <a:latin typeface="Calibri" panose="020F0502020204030204" pitchFamily="34" charset="0"/>
              </a:rPr>
              <a:t>Kolkota</a:t>
            </a:r>
            <a:r>
              <a:rPr lang="en-US" sz="2000" dirty="0" smtClean="0">
                <a:latin typeface="Calibri" panose="020F0502020204030204" pitchFamily="34" charset="0"/>
              </a:rPr>
              <a:t>.</a:t>
            </a:r>
            <a:endParaRPr lang="en-US" sz="2000" dirty="0">
              <a:latin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25123179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98011" y="1098388"/>
            <a:ext cx="5479440" cy="4394988"/>
          </a:xfrm>
        </p:spPr>
        <p:txBody>
          <a:bodyPr/>
          <a:lstStyle/>
          <a:p>
            <a:r>
              <a:rPr lang="en-US" sz="3200" dirty="0">
                <a:latin typeface="Calibri" panose="020F0502020204030204" pitchFamily="34" charset="0"/>
                <a:ea typeface="orange juice" charset="0"/>
                <a:cs typeface="orange juice" charset="0"/>
              </a:rPr>
              <a:t>Obstructions</a:t>
            </a:r>
            <a:br>
              <a:rPr lang="en-US" sz="3200" dirty="0">
                <a:latin typeface="Calibri" panose="020F0502020204030204" pitchFamily="34" charset="0"/>
                <a:ea typeface="orange juice" charset="0"/>
                <a:cs typeface="orange juice" charset="0"/>
              </a:rPr>
            </a:br>
            <a:r>
              <a:rPr lang="en-US" sz="3200" dirty="0">
                <a:latin typeface="Calibri" panose="020F0502020204030204" pitchFamily="34" charset="0"/>
                <a:ea typeface="orange juice" charset="0"/>
                <a:cs typeface="orange juice" charset="0"/>
              </a:rPr>
              <a:t>in doing business in </a:t>
            </a:r>
            <a:r>
              <a:rPr lang="en-US" sz="3200" dirty="0" smtClean="0">
                <a:latin typeface="Calibri" panose="020F0502020204030204" pitchFamily="34" charset="0"/>
                <a:ea typeface="orange juice" charset="0"/>
                <a:cs typeface="orange juice" charset="0"/>
              </a:rPr>
              <a:t>India</a:t>
            </a:r>
            <a:endParaRPr lang="en-US" sz="3200" dirty="0">
              <a:latin typeface="Calibri" panose="020F0502020204030204" pitchFamily="34" charset="0"/>
              <a:ea typeface="orange juice" charset="0"/>
              <a:cs typeface="orange juice" charset="0"/>
            </a:endParaRPr>
          </a:p>
        </p:txBody>
      </p:sp>
      <p:sp>
        <p:nvSpPr>
          <p:cNvPr id="3" name="Subtitle 2"/>
          <p:cNvSpPr>
            <a:spLocks noGrp="1"/>
          </p:cNvSpPr>
          <p:nvPr>
            <p:ph type="subTitle" idx="1"/>
          </p:nvPr>
        </p:nvSpPr>
        <p:spPr/>
        <p:txBody>
          <a:bodyPr/>
          <a:lstStyle/>
          <a:p>
            <a:endParaRPr lang="en-US">
              <a:latin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19840348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1563" y="1263168"/>
            <a:ext cx="10487025" cy="3939540"/>
          </a:xfrm>
          <a:prstGeom prst="rect">
            <a:avLst/>
          </a:prstGeom>
        </p:spPr>
        <p:txBody>
          <a:bodyPr wrap="square" anchor="ctr">
            <a:spAutoFit/>
          </a:bodyPr>
          <a:lstStyle/>
          <a:p>
            <a:pPr marL="285750" indent="-285750" algn="just">
              <a:lnSpc>
                <a:spcPct val="250000"/>
              </a:lnSpc>
              <a:buFont typeface="Arial" panose="020B0604020202020204" pitchFamily="34" charset="0"/>
              <a:buChar char="•"/>
            </a:pPr>
            <a:r>
              <a:rPr lang="en-US" sz="2000" dirty="0" smtClean="0">
                <a:latin typeface="Calibri" panose="020F0502020204030204" pitchFamily="34" charset="0"/>
              </a:rPr>
              <a:t>Higher transactions cost</a:t>
            </a:r>
          </a:p>
          <a:p>
            <a:pPr marL="285750" indent="-285750" algn="just">
              <a:lnSpc>
                <a:spcPct val="250000"/>
              </a:lnSpc>
              <a:buFont typeface="Arial" panose="020B0604020202020204" pitchFamily="34" charset="0"/>
              <a:buChar char="•"/>
            </a:pPr>
            <a:r>
              <a:rPr lang="en-US" sz="2000" dirty="0" smtClean="0">
                <a:latin typeface="Calibri" panose="020F0502020204030204" pitchFamily="34" charset="0"/>
              </a:rPr>
              <a:t>Procedural bottlenecks</a:t>
            </a:r>
          </a:p>
          <a:p>
            <a:pPr marL="285750" indent="-285750" algn="just">
              <a:lnSpc>
                <a:spcPct val="250000"/>
              </a:lnSpc>
              <a:buFont typeface="Arial" panose="020B0604020202020204" pitchFamily="34" charset="0"/>
              <a:buChar char="•"/>
            </a:pPr>
            <a:r>
              <a:rPr lang="en-US" sz="2000" dirty="0" smtClean="0">
                <a:latin typeface="Calibri" panose="020F0502020204030204" pitchFamily="34" charset="0"/>
              </a:rPr>
              <a:t>Complex Taxation system</a:t>
            </a:r>
          </a:p>
          <a:p>
            <a:pPr marL="285750" indent="-285750" algn="just">
              <a:lnSpc>
                <a:spcPct val="250000"/>
              </a:lnSpc>
              <a:buFont typeface="Arial" panose="020B0604020202020204" pitchFamily="34" charset="0"/>
              <a:buChar char="•"/>
            </a:pPr>
            <a:r>
              <a:rPr lang="en-US" sz="2000" dirty="0" smtClean="0">
                <a:latin typeface="Calibri" panose="020F0502020204030204" pitchFamily="34" charset="0"/>
              </a:rPr>
              <a:t>Non availability of finance</a:t>
            </a:r>
          </a:p>
          <a:p>
            <a:pPr marL="285750" indent="-285750" algn="just">
              <a:lnSpc>
                <a:spcPct val="250000"/>
              </a:lnSpc>
              <a:buFont typeface="Arial" panose="020B0604020202020204" pitchFamily="34" charset="0"/>
              <a:buChar char="•"/>
            </a:pPr>
            <a:r>
              <a:rPr lang="en-US" sz="2000" dirty="0" smtClean="0">
                <a:latin typeface="Calibri" panose="020F0502020204030204" pitchFamily="34" charset="0"/>
              </a:rPr>
              <a:t>Interface with Bureaucracy</a:t>
            </a:r>
            <a:endParaRPr lang="en-US" sz="2000" dirty="0">
              <a:latin typeface="Calibri" panose="020F0502020204030204" pitchFamily="34" charset="0"/>
            </a:endParaRPr>
          </a:p>
        </p:txBody>
      </p:sp>
      <p:pic>
        <p:nvPicPr>
          <p:cNvPr id="16386" name="Picture 2" descr="http://legacyportfolio.co.uk/blog/wp-content/uploads/iStock_000018608330Small-e133915411466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156200" y="1647025"/>
            <a:ext cx="6566800" cy="3555683"/>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25579208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078523" y="898634"/>
            <a:ext cx="10318418" cy="4394988"/>
          </a:xfrm>
        </p:spPr>
        <p:txBody>
          <a:bodyPr/>
          <a:lstStyle/>
          <a:p>
            <a:r>
              <a:rPr lang="en-US" sz="6600" dirty="0" smtClean="0">
                <a:latin typeface="Calibri" panose="020F0502020204030204" pitchFamily="34" charset="0"/>
              </a:rPr>
              <a:t>Change </a:t>
            </a:r>
            <a:br>
              <a:rPr lang="en-US" sz="6600" dirty="0" smtClean="0">
                <a:latin typeface="Calibri" panose="020F0502020204030204" pitchFamily="34" charset="0"/>
              </a:rPr>
            </a:br>
            <a:r>
              <a:rPr lang="en-US" sz="6600" dirty="0" smtClean="0">
                <a:latin typeface="Calibri" panose="020F0502020204030204" pitchFamily="34" charset="0"/>
              </a:rPr>
              <a:t>is </a:t>
            </a:r>
            <a:br>
              <a:rPr lang="en-US" sz="6600" dirty="0" smtClean="0">
                <a:latin typeface="Calibri" panose="020F0502020204030204" pitchFamily="34" charset="0"/>
              </a:rPr>
            </a:br>
            <a:r>
              <a:rPr lang="en-US" sz="6600" dirty="0" smtClean="0">
                <a:latin typeface="Calibri" panose="020F0502020204030204" pitchFamily="34" charset="0"/>
              </a:rPr>
              <a:t>important</a:t>
            </a:r>
            <a:endParaRPr lang="en-US" sz="6600" dirty="0">
              <a:latin typeface="Calibri" panose="020F0502020204030204" pitchFamily="34" charset="0"/>
            </a:endParaRPr>
          </a:p>
        </p:txBody>
      </p:sp>
      <p:sp>
        <p:nvSpPr>
          <p:cNvPr id="6" name="Subtitle 5"/>
          <p:cNvSpPr>
            <a:spLocks noGrp="1"/>
          </p:cNvSpPr>
          <p:nvPr>
            <p:ph type="subTitle" idx="1"/>
          </p:nvPr>
        </p:nvSpPr>
        <p:spPr/>
        <p:txBody>
          <a:bodyPr/>
          <a:lstStyle/>
          <a:p>
            <a:endParaRPr lang="en-US">
              <a:latin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54711" y="1136666"/>
            <a:ext cx="10046703" cy="4509568"/>
          </a:xfrm>
          <a:prstGeom prst="rect">
            <a:avLst/>
          </a:prstGeom>
          <a:noFill/>
        </p:spPr>
        <p:txBody>
          <a:bodyPr wrap="square" rtlCol="0">
            <a:spAutoFit/>
          </a:bodyPr>
          <a:lstStyle/>
          <a:p>
            <a:pPr algn="ctr">
              <a:lnSpc>
                <a:spcPct val="200000"/>
              </a:lnSpc>
            </a:pPr>
            <a:r>
              <a:rPr lang="en-US" sz="2000" b="1" cap="all" spc="200" dirty="0" smtClean="0">
                <a:solidFill>
                  <a:schemeClr val="accent2">
                    <a:lumMod val="75000"/>
                  </a:schemeClr>
                </a:solidFill>
                <a:latin typeface="Calibri" panose="020F0502020204030204" pitchFamily="34" charset="0"/>
              </a:rPr>
              <a:t>“</a:t>
            </a:r>
            <a:r>
              <a:rPr lang="en-US" sz="2000" b="1" u="sng" cap="all" spc="200" dirty="0" smtClean="0">
                <a:solidFill>
                  <a:schemeClr val="tx2">
                    <a:lumMod val="75000"/>
                    <a:lumOff val="25000"/>
                  </a:schemeClr>
                </a:solidFill>
                <a:latin typeface="Calibri" panose="020F0502020204030204" pitchFamily="34" charset="0"/>
              </a:rPr>
              <a:t>You </a:t>
            </a:r>
            <a:r>
              <a:rPr lang="en-US" sz="2000" b="1" u="sng" cap="all" spc="200" dirty="0">
                <a:solidFill>
                  <a:schemeClr val="tx2">
                    <a:lumMod val="75000"/>
                    <a:lumOff val="25000"/>
                  </a:schemeClr>
                </a:solidFill>
                <a:latin typeface="Calibri" panose="020F0502020204030204" pitchFamily="34" charset="0"/>
              </a:rPr>
              <a:t>need three things to create a successful startup</a:t>
            </a:r>
            <a:r>
              <a:rPr lang="en-US" sz="2000" cap="all" spc="200" dirty="0">
                <a:solidFill>
                  <a:schemeClr val="accent2">
                    <a:lumMod val="75000"/>
                  </a:schemeClr>
                </a:solidFill>
                <a:latin typeface="Calibri" panose="020F0502020204030204" pitchFamily="34" charset="0"/>
              </a:rPr>
              <a:t>: </a:t>
            </a:r>
            <a:endParaRPr lang="en-US" sz="2000" cap="all" spc="200" dirty="0" smtClean="0">
              <a:solidFill>
                <a:schemeClr val="accent2">
                  <a:lumMod val="75000"/>
                </a:schemeClr>
              </a:solidFill>
              <a:latin typeface="Calibri" panose="020F0502020204030204" pitchFamily="34" charset="0"/>
            </a:endParaRPr>
          </a:p>
          <a:p>
            <a:pPr algn="ctr">
              <a:lnSpc>
                <a:spcPct val="200000"/>
              </a:lnSpc>
            </a:pPr>
            <a:r>
              <a:rPr lang="en-US" sz="3200" b="1" cap="all" spc="200" dirty="0" smtClean="0">
                <a:solidFill>
                  <a:schemeClr val="accent6">
                    <a:lumMod val="75000"/>
                  </a:schemeClr>
                </a:solidFill>
                <a:latin typeface="Calibri" panose="020F0502020204030204" pitchFamily="34" charset="0"/>
              </a:rPr>
              <a:t>to </a:t>
            </a:r>
            <a:r>
              <a:rPr lang="en-US" sz="3200" b="1" cap="all" spc="200" dirty="0">
                <a:solidFill>
                  <a:schemeClr val="accent6">
                    <a:lumMod val="75000"/>
                  </a:schemeClr>
                </a:solidFill>
                <a:latin typeface="Calibri" panose="020F0502020204030204" pitchFamily="34" charset="0"/>
              </a:rPr>
              <a:t>start with good people</a:t>
            </a:r>
            <a:r>
              <a:rPr lang="en-US" sz="3200" cap="all" spc="200" dirty="0">
                <a:solidFill>
                  <a:schemeClr val="accent2">
                    <a:lumMod val="75000"/>
                  </a:schemeClr>
                </a:solidFill>
                <a:latin typeface="Calibri" panose="020F0502020204030204" pitchFamily="34" charset="0"/>
              </a:rPr>
              <a:t>, </a:t>
            </a:r>
            <a:endParaRPr lang="en-US" sz="3200" cap="all" spc="200" dirty="0" smtClean="0">
              <a:solidFill>
                <a:schemeClr val="accent2">
                  <a:lumMod val="75000"/>
                </a:schemeClr>
              </a:solidFill>
              <a:latin typeface="Calibri" panose="020F0502020204030204" pitchFamily="34" charset="0"/>
            </a:endParaRPr>
          </a:p>
          <a:p>
            <a:pPr algn="ctr">
              <a:lnSpc>
                <a:spcPct val="200000"/>
              </a:lnSpc>
            </a:pPr>
            <a:r>
              <a:rPr lang="en-US" sz="3200" b="1" cap="all" spc="200" dirty="0" smtClean="0">
                <a:solidFill>
                  <a:schemeClr val="accent1">
                    <a:lumMod val="75000"/>
                  </a:schemeClr>
                </a:solidFill>
                <a:latin typeface="Calibri" panose="020F0502020204030204" pitchFamily="34" charset="0"/>
              </a:rPr>
              <a:t>to </a:t>
            </a:r>
            <a:r>
              <a:rPr lang="en-US" sz="3200" b="1" cap="all" spc="200" dirty="0">
                <a:solidFill>
                  <a:schemeClr val="accent1">
                    <a:lumMod val="75000"/>
                  </a:schemeClr>
                </a:solidFill>
                <a:latin typeface="Calibri" panose="020F0502020204030204" pitchFamily="34" charset="0"/>
              </a:rPr>
              <a:t>make something customers actually want</a:t>
            </a:r>
            <a:r>
              <a:rPr lang="en-US" sz="3200" cap="all" spc="200" dirty="0">
                <a:solidFill>
                  <a:schemeClr val="accent2">
                    <a:lumMod val="75000"/>
                  </a:schemeClr>
                </a:solidFill>
                <a:latin typeface="Calibri" panose="020F0502020204030204" pitchFamily="34" charset="0"/>
              </a:rPr>
              <a:t>, </a:t>
            </a:r>
            <a:endParaRPr lang="en-US" sz="3200" cap="all" spc="200" dirty="0" smtClean="0">
              <a:solidFill>
                <a:schemeClr val="accent2">
                  <a:lumMod val="75000"/>
                </a:schemeClr>
              </a:solidFill>
              <a:latin typeface="Calibri" panose="020F0502020204030204" pitchFamily="34" charset="0"/>
            </a:endParaRPr>
          </a:p>
          <a:p>
            <a:pPr algn="ctr">
              <a:lnSpc>
                <a:spcPct val="200000"/>
              </a:lnSpc>
            </a:pPr>
            <a:r>
              <a:rPr lang="en-US" sz="3200" b="1" cap="all" spc="200" dirty="0" smtClean="0">
                <a:solidFill>
                  <a:schemeClr val="accent4">
                    <a:lumMod val="75000"/>
                  </a:schemeClr>
                </a:solidFill>
                <a:latin typeface="Calibri" panose="020F0502020204030204" pitchFamily="34" charset="0"/>
              </a:rPr>
              <a:t>and </a:t>
            </a:r>
            <a:r>
              <a:rPr lang="en-US" sz="3200" b="1" cap="all" spc="200" dirty="0">
                <a:solidFill>
                  <a:schemeClr val="accent4">
                    <a:lumMod val="75000"/>
                  </a:schemeClr>
                </a:solidFill>
                <a:latin typeface="Calibri" panose="020F0502020204030204" pitchFamily="34" charset="0"/>
              </a:rPr>
              <a:t>to spend as little money as possible</a:t>
            </a:r>
            <a:r>
              <a:rPr lang="en-US" sz="3200" b="1" cap="all" spc="200" dirty="0" smtClean="0">
                <a:solidFill>
                  <a:schemeClr val="accent2">
                    <a:lumMod val="75000"/>
                  </a:schemeClr>
                </a:solidFill>
                <a:latin typeface="Calibri" panose="020F0502020204030204" pitchFamily="34" charset="0"/>
              </a:rPr>
              <a:t>.”</a:t>
            </a:r>
            <a:endParaRPr lang="en-US" sz="3200" cap="all" spc="200" dirty="0">
              <a:solidFill>
                <a:schemeClr val="accent2">
                  <a:lumMod val="75000"/>
                </a:schemeClr>
              </a:solidFill>
              <a:latin typeface="Calibri" panose="020F0502020204030204" pitchFamily="34" charset="0"/>
            </a:endParaRPr>
          </a:p>
        </p:txBody>
      </p:sp>
      <p:sp>
        <p:nvSpPr>
          <p:cNvPr id="8" name="Title 4"/>
          <p:cNvSpPr>
            <a:spLocks noGrp="1"/>
          </p:cNvSpPr>
          <p:nvPr>
            <p:ph type="title"/>
          </p:nvPr>
        </p:nvSpPr>
        <p:spPr>
          <a:xfrm>
            <a:off x="1295400" y="382385"/>
            <a:ext cx="10217150" cy="708478"/>
          </a:xfrm>
          <a:solidFill>
            <a:schemeClr val="accent1">
              <a:lumMod val="40000"/>
              <a:lumOff val="60000"/>
            </a:schemeClr>
          </a:solidFill>
        </p:spPr>
        <p:txBody>
          <a:bodyPr>
            <a:normAutofit/>
          </a:bodyPr>
          <a:lstStyle/>
          <a:p>
            <a:pPr algn="ctr"/>
            <a:r>
              <a:rPr lang="en-US" sz="4400" b="1" dirty="0">
                <a:solidFill>
                  <a:schemeClr val="accent2">
                    <a:lumMod val="75000"/>
                  </a:schemeClr>
                </a:solidFill>
                <a:latin typeface="Calibri" panose="020F0502020204030204" pitchFamily="34" charset="0"/>
                <a:ea typeface="+mn-ea"/>
                <a:cs typeface="+mn-cs"/>
              </a:rPr>
              <a:t>Success </a:t>
            </a:r>
            <a:r>
              <a:rPr lang="en-US" sz="4400" b="1" dirty="0" smtClean="0">
                <a:solidFill>
                  <a:schemeClr val="accent2">
                    <a:lumMod val="75000"/>
                  </a:schemeClr>
                </a:solidFill>
                <a:latin typeface="Calibri" panose="020F0502020204030204" pitchFamily="34" charset="0"/>
                <a:ea typeface="+mn-ea"/>
                <a:cs typeface="+mn-cs"/>
              </a:rPr>
              <a:t>Mantra - 1</a:t>
            </a:r>
            <a:endParaRPr lang="en-US" sz="4400" b="1" dirty="0">
              <a:solidFill>
                <a:schemeClr val="accent2">
                  <a:lumMod val="75000"/>
                </a:schemeClr>
              </a:solidFill>
              <a:latin typeface="Calibri" panose="020F0502020204030204" pitchFamily="34" charset="0"/>
              <a:ea typeface="+mn-ea"/>
              <a:cs typeface="+mn-cs"/>
            </a:endParaRPr>
          </a:p>
        </p:txBody>
      </p:sp>
      <p:sp>
        <p:nvSpPr>
          <p:cNvPr id="10" name="Title 4"/>
          <p:cNvSpPr txBox="1">
            <a:spLocks/>
          </p:cNvSpPr>
          <p:nvPr/>
        </p:nvSpPr>
        <p:spPr>
          <a:xfrm>
            <a:off x="7095015" y="6222099"/>
            <a:ext cx="4715985" cy="7084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2800" b="1" dirty="0" smtClean="0">
                <a:solidFill>
                  <a:schemeClr val="accent2">
                    <a:lumMod val="75000"/>
                  </a:schemeClr>
                </a:solidFill>
                <a:latin typeface="Calibri" panose="020F0502020204030204" pitchFamily="34" charset="0"/>
                <a:ea typeface="+mn-ea"/>
                <a:cs typeface="+mn-cs"/>
              </a:rPr>
              <a:t>By: Paul </a:t>
            </a:r>
            <a:r>
              <a:rPr lang="en-US" sz="2800" b="1" dirty="0">
                <a:solidFill>
                  <a:schemeClr val="accent2">
                    <a:lumMod val="75000"/>
                  </a:schemeClr>
                </a:solidFill>
                <a:latin typeface="Calibri" panose="020F0502020204030204" pitchFamily="34" charset="0"/>
                <a:ea typeface="+mn-ea"/>
                <a:cs typeface="+mn-cs"/>
              </a:rPr>
              <a:t>Graham</a:t>
            </a:r>
          </a:p>
        </p:txBody>
      </p:sp>
      <p:pic>
        <p:nvPicPr>
          <p:cNvPr id="5" name="Pictur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7289983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89324" y="1330336"/>
            <a:ext cx="10574028" cy="5759718"/>
          </a:xfrm>
          <a:prstGeom prst="rect">
            <a:avLst/>
          </a:prstGeom>
          <a:noFill/>
        </p:spPr>
        <p:txBody>
          <a:bodyPr wrap="square" rtlCol="0">
            <a:spAutoFit/>
          </a:bodyPr>
          <a:lstStyle/>
          <a:p>
            <a:pPr algn="ctr">
              <a:lnSpc>
                <a:spcPct val="150000"/>
              </a:lnSpc>
            </a:pPr>
            <a:r>
              <a:rPr lang="en-US" sz="3200" b="1" cap="all" spc="200" dirty="0">
                <a:solidFill>
                  <a:schemeClr val="accent2">
                    <a:lumMod val="75000"/>
                  </a:schemeClr>
                </a:solidFill>
                <a:latin typeface="Calibri" panose="020F0502020204030204" pitchFamily="34" charset="0"/>
              </a:rPr>
              <a:t>Whether Professionals can grasp such changes??</a:t>
            </a:r>
          </a:p>
          <a:p>
            <a:pPr algn="ctr">
              <a:lnSpc>
                <a:spcPct val="150000"/>
              </a:lnSpc>
            </a:pPr>
            <a:endParaRPr lang="en-US" sz="3200" b="1" cap="all" spc="200" dirty="0">
              <a:solidFill>
                <a:schemeClr val="accent2">
                  <a:lumMod val="75000"/>
                </a:schemeClr>
              </a:solidFill>
              <a:latin typeface="Calibri" panose="020F0502020204030204" pitchFamily="34" charset="0"/>
            </a:endParaRPr>
          </a:p>
          <a:p>
            <a:pPr algn="ctr">
              <a:lnSpc>
                <a:spcPct val="150000"/>
              </a:lnSpc>
            </a:pPr>
            <a:r>
              <a:rPr lang="en-US" sz="3200" b="1" cap="all" spc="200" dirty="0">
                <a:solidFill>
                  <a:schemeClr val="accent2">
                    <a:lumMod val="75000"/>
                  </a:schemeClr>
                </a:solidFill>
                <a:latin typeface="Calibri" panose="020F0502020204030204" pitchFamily="34" charset="0"/>
              </a:rPr>
              <a:t>Have </a:t>
            </a:r>
            <a:r>
              <a:rPr lang="en-US" sz="3200" b="1" cap="all" spc="200" dirty="0">
                <a:solidFill>
                  <a:schemeClr val="accent1">
                    <a:lumMod val="75000"/>
                  </a:schemeClr>
                </a:solidFill>
                <a:latin typeface="Calibri" panose="020F0502020204030204" pitchFamily="34" charset="0"/>
              </a:rPr>
              <a:t>PRIDE</a:t>
            </a:r>
            <a:r>
              <a:rPr lang="en-US" sz="3200" b="1" cap="all" spc="200" dirty="0">
                <a:solidFill>
                  <a:schemeClr val="accent2">
                    <a:lumMod val="75000"/>
                  </a:schemeClr>
                </a:solidFill>
                <a:latin typeface="Calibri" panose="020F0502020204030204" pitchFamily="34" charset="0"/>
              </a:rPr>
              <a:t> in How Far YOU </a:t>
            </a:r>
          </a:p>
          <a:p>
            <a:pPr algn="ctr">
              <a:lnSpc>
                <a:spcPct val="150000"/>
              </a:lnSpc>
            </a:pPr>
            <a:r>
              <a:rPr lang="en-US" sz="3200" b="1" cap="all" spc="200" dirty="0">
                <a:solidFill>
                  <a:schemeClr val="accent2">
                    <a:lumMod val="75000"/>
                  </a:schemeClr>
                </a:solidFill>
                <a:latin typeface="Calibri" panose="020F0502020204030204" pitchFamily="34" charset="0"/>
              </a:rPr>
              <a:t>Have Come </a:t>
            </a:r>
          </a:p>
          <a:p>
            <a:pPr algn="ctr">
              <a:lnSpc>
                <a:spcPct val="150000"/>
              </a:lnSpc>
            </a:pPr>
            <a:r>
              <a:rPr lang="en-US" sz="3200" b="1" cap="all" spc="200" dirty="0">
                <a:solidFill>
                  <a:schemeClr val="accent2">
                    <a:lumMod val="75000"/>
                  </a:schemeClr>
                </a:solidFill>
                <a:latin typeface="Calibri" panose="020F0502020204030204" pitchFamily="34" charset="0"/>
              </a:rPr>
              <a:t>Have </a:t>
            </a:r>
            <a:r>
              <a:rPr lang="en-US" sz="3200" b="1" cap="all" spc="200" dirty="0">
                <a:solidFill>
                  <a:schemeClr val="accent3">
                    <a:lumMod val="75000"/>
                  </a:schemeClr>
                </a:solidFill>
                <a:latin typeface="Calibri" panose="020F0502020204030204" pitchFamily="34" charset="0"/>
              </a:rPr>
              <a:t>FAITH</a:t>
            </a:r>
            <a:r>
              <a:rPr lang="en-US" sz="3200" b="1" cap="all" spc="200" dirty="0">
                <a:solidFill>
                  <a:schemeClr val="accent2">
                    <a:lumMod val="75000"/>
                  </a:schemeClr>
                </a:solidFill>
                <a:latin typeface="Calibri" panose="020F0502020204030204" pitchFamily="34" charset="0"/>
              </a:rPr>
              <a:t> in How Far YOU</a:t>
            </a:r>
          </a:p>
          <a:p>
            <a:pPr algn="ctr">
              <a:lnSpc>
                <a:spcPct val="150000"/>
              </a:lnSpc>
            </a:pPr>
            <a:r>
              <a:rPr lang="en-US" sz="3200" b="1" cap="all" spc="200" dirty="0">
                <a:solidFill>
                  <a:schemeClr val="accent2">
                    <a:lumMod val="75000"/>
                  </a:schemeClr>
                </a:solidFill>
                <a:latin typeface="Calibri" panose="020F0502020204030204" pitchFamily="34" charset="0"/>
              </a:rPr>
              <a:t> Can Go</a:t>
            </a:r>
          </a:p>
          <a:p>
            <a:pPr algn="ctr">
              <a:lnSpc>
                <a:spcPct val="150000"/>
              </a:lnSpc>
            </a:pPr>
            <a:endParaRPr lang="en-US" sz="2400" b="1" dirty="0" smtClean="0">
              <a:solidFill>
                <a:schemeClr val="accent5">
                  <a:lumMod val="75000"/>
                </a:schemeClr>
              </a:solidFill>
              <a:latin typeface="Calibri" panose="020F0502020204030204" pitchFamily="34" charset="0"/>
            </a:endParaRPr>
          </a:p>
        </p:txBody>
      </p:sp>
      <p:sp>
        <p:nvSpPr>
          <p:cNvPr id="5" name="Title 4"/>
          <p:cNvSpPr>
            <a:spLocks noGrp="1"/>
          </p:cNvSpPr>
          <p:nvPr>
            <p:ph type="title"/>
          </p:nvPr>
        </p:nvSpPr>
        <p:spPr>
          <a:xfrm>
            <a:off x="1295400" y="382385"/>
            <a:ext cx="10217150" cy="708478"/>
          </a:xfrm>
          <a:solidFill>
            <a:schemeClr val="accent1">
              <a:lumMod val="40000"/>
              <a:lumOff val="60000"/>
            </a:schemeClr>
          </a:solidFill>
        </p:spPr>
        <p:txBody>
          <a:bodyPr>
            <a:normAutofit/>
          </a:bodyPr>
          <a:lstStyle/>
          <a:p>
            <a:pPr algn="ctr"/>
            <a:r>
              <a:rPr lang="en-US" sz="4400" b="1" dirty="0">
                <a:solidFill>
                  <a:schemeClr val="accent2">
                    <a:lumMod val="75000"/>
                  </a:schemeClr>
                </a:solidFill>
                <a:latin typeface="Calibri" panose="020F0502020204030204" pitchFamily="34" charset="0"/>
                <a:ea typeface="+mn-ea"/>
                <a:cs typeface="+mn-cs"/>
              </a:rPr>
              <a:t>Success </a:t>
            </a:r>
            <a:r>
              <a:rPr lang="en-US" sz="4400" b="1" dirty="0" smtClean="0">
                <a:solidFill>
                  <a:schemeClr val="accent2">
                    <a:lumMod val="75000"/>
                  </a:schemeClr>
                </a:solidFill>
                <a:latin typeface="Calibri" panose="020F0502020204030204" pitchFamily="34" charset="0"/>
                <a:ea typeface="+mn-ea"/>
                <a:cs typeface="+mn-cs"/>
              </a:rPr>
              <a:t>Mantra - 2</a:t>
            </a:r>
            <a:endParaRPr lang="en-US" sz="4400" b="1" dirty="0">
              <a:solidFill>
                <a:schemeClr val="accent2">
                  <a:lumMod val="75000"/>
                </a:schemeClr>
              </a:solidFill>
              <a:latin typeface="Calibri" panose="020F0502020204030204" pitchFamily="34" charset="0"/>
              <a:ea typeface="+mn-ea"/>
              <a:cs typeface="+mn-cs"/>
            </a:endParaRP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9586914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E7ECF0"/>
        </a:solidFill>
        <a:effectLst/>
      </p:bgPr>
    </p:bg>
    <p:spTree>
      <p:nvGrpSpPr>
        <p:cNvPr id="1" name=""/>
        <p:cNvGrpSpPr/>
        <p:nvPr/>
      </p:nvGrpSpPr>
      <p:grpSpPr>
        <a:xfrm>
          <a:off x="0" y="0"/>
          <a:ext cx="0" cy="0"/>
          <a:chOff x="0" y="0"/>
          <a:chExt cx="0" cy="0"/>
        </a:xfrm>
      </p:grpSpPr>
      <p:pic>
        <p:nvPicPr>
          <p:cNvPr id="1026" name="Picture 2" descr="https://www.thedollarbusiness.com/assets/articles/2016/06/47058_shutterstock_346429055_372.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239345" cy="4708981"/>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31829" y="0"/>
            <a:ext cx="12207515" cy="4708981"/>
          </a:xfrm>
          <a:prstGeom prst="rect">
            <a:avLst/>
          </a:prstGeom>
          <a:solidFill>
            <a:srgbClr val="7F7F7F">
              <a:alpha val="23922"/>
            </a:srgbClr>
          </a:solidFill>
        </p:spPr>
        <p:txBody>
          <a:bodyPr wrap="square" rtlCol="0">
            <a:spAutoFit/>
          </a:bodyPr>
          <a:lstStyle/>
          <a:p>
            <a:pPr algn="ctr"/>
            <a:r>
              <a:rPr lang="en-IN" sz="15000" b="1" dirty="0" smtClean="0">
                <a:solidFill>
                  <a:srgbClr val="F3CB24"/>
                </a:solidFill>
                <a:latin typeface="Calibri" panose="020F0502020204030204" pitchFamily="34" charset="0"/>
              </a:rPr>
              <a:t>Ease of Doing Business</a:t>
            </a:r>
            <a:endParaRPr lang="en-IN" sz="15000" b="1" dirty="0">
              <a:solidFill>
                <a:srgbClr val="F3CB24"/>
              </a:solidFill>
              <a:latin typeface="Calibri" panose="020F0502020204030204" pitchFamily="34" charset="0"/>
            </a:endParaRPr>
          </a:p>
        </p:txBody>
      </p:sp>
      <p:pic>
        <p:nvPicPr>
          <p:cNvPr id="2" name="Picture 2" descr="https://www.thedollarbusiness.com/assets/articles/2015/04/India-US-Bilateral-Trade-The-Dollar-Business.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 y="4709378"/>
            <a:ext cx="3514726" cy="216290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6" name="Picture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37679756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32172" y="1263666"/>
            <a:ext cx="10574028" cy="5170646"/>
          </a:xfrm>
          <a:prstGeom prst="rect">
            <a:avLst/>
          </a:prstGeom>
          <a:noFill/>
        </p:spPr>
        <p:txBody>
          <a:bodyPr wrap="square" rtlCol="0">
            <a:spAutoFit/>
          </a:bodyPr>
          <a:lstStyle/>
          <a:p>
            <a:pPr algn="ctr">
              <a:lnSpc>
                <a:spcPct val="150000"/>
              </a:lnSpc>
            </a:pPr>
            <a:r>
              <a:rPr lang="en-US" sz="4400" cap="all" spc="200" dirty="0">
                <a:solidFill>
                  <a:schemeClr val="accent1">
                    <a:lumMod val="75000"/>
                  </a:schemeClr>
                </a:solidFill>
                <a:latin typeface="Calibri" panose="020F0502020204030204" pitchFamily="34" charset="0"/>
              </a:rPr>
              <a:t>Don’t be Afraid </a:t>
            </a:r>
          </a:p>
          <a:p>
            <a:pPr algn="ctr">
              <a:lnSpc>
                <a:spcPct val="150000"/>
              </a:lnSpc>
            </a:pPr>
            <a:r>
              <a:rPr lang="en-US" sz="4400" cap="all" spc="200" dirty="0">
                <a:solidFill>
                  <a:schemeClr val="accent1">
                    <a:lumMod val="75000"/>
                  </a:schemeClr>
                </a:solidFill>
                <a:latin typeface="Calibri" panose="020F0502020204030204" pitchFamily="34" charset="0"/>
              </a:rPr>
              <a:t>of </a:t>
            </a:r>
          </a:p>
          <a:p>
            <a:pPr algn="ctr">
              <a:lnSpc>
                <a:spcPct val="150000"/>
              </a:lnSpc>
            </a:pPr>
            <a:r>
              <a:rPr lang="en-US" sz="4400" cap="all" spc="200" dirty="0">
                <a:solidFill>
                  <a:schemeClr val="accent1">
                    <a:lumMod val="75000"/>
                  </a:schemeClr>
                </a:solidFill>
                <a:latin typeface="Calibri" panose="020F0502020204030204" pitchFamily="34" charset="0"/>
              </a:rPr>
              <a:t>CHANGE</a:t>
            </a:r>
          </a:p>
          <a:p>
            <a:pPr algn="ctr">
              <a:lnSpc>
                <a:spcPct val="150000"/>
              </a:lnSpc>
            </a:pPr>
            <a:r>
              <a:rPr lang="en-US" sz="4400" cap="all" spc="200" dirty="0">
                <a:solidFill>
                  <a:schemeClr val="accent1">
                    <a:lumMod val="75000"/>
                  </a:schemeClr>
                </a:solidFill>
                <a:latin typeface="Calibri" panose="020F0502020204030204" pitchFamily="34" charset="0"/>
              </a:rPr>
              <a:t>It is Leading you to </a:t>
            </a:r>
          </a:p>
          <a:p>
            <a:pPr algn="ctr">
              <a:lnSpc>
                <a:spcPct val="150000"/>
              </a:lnSpc>
            </a:pPr>
            <a:r>
              <a:rPr lang="en-US" sz="4400" b="1" cap="all" spc="200" dirty="0">
                <a:solidFill>
                  <a:schemeClr val="accent6">
                    <a:lumMod val="75000"/>
                  </a:schemeClr>
                </a:solidFill>
                <a:latin typeface="Calibri" panose="020F0502020204030204" pitchFamily="34" charset="0"/>
              </a:rPr>
              <a:t>NEW </a:t>
            </a:r>
            <a:r>
              <a:rPr lang="en-US" sz="4400" b="1" cap="all" spc="200" dirty="0" smtClean="0">
                <a:solidFill>
                  <a:schemeClr val="accent6">
                    <a:lumMod val="75000"/>
                  </a:schemeClr>
                </a:solidFill>
                <a:latin typeface="Calibri" panose="020F0502020204030204" pitchFamily="34" charset="0"/>
              </a:rPr>
              <a:t>BEGINNING</a:t>
            </a:r>
            <a:endParaRPr lang="en-US" sz="4400" b="1" cap="all" spc="200" dirty="0">
              <a:solidFill>
                <a:schemeClr val="accent6">
                  <a:lumMod val="75000"/>
                </a:schemeClr>
              </a:solidFill>
              <a:latin typeface="Calibri" panose="020F0502020204030204" pitchFamily="34" charset="0"/>
            </a:endParaRPr>
          </a:p>
        </p:txBody>
      </p:sp>
      <p:sp>
        <p:nvSpPr>
          <p:cNvPr id="7" name="Title 4"/>
          <p:cNvSpPr>
            <a:spLocks noGrp="1"/>
          </p:cNvSpPr>
          <p:nvPr>
            <p:ph type="title"/>
          </p:nvPr>
        </p:nvSpPr>
        <p:spPr>
          <a:xfrm>
            <a:off x="1295400" y="382385"/>
            <a:ext cx="10217150" cy="708478"/>
          </a:xfrm>
          <a:solidFill>
            <a:schemeClr val="accent1">
              <a:lumMod val="40000"/>
              <a:lumOff val="60000"/>
            </a:schemeClr>
          </a:solidFill>
        </p:spPr>
        <p:txBody>
          <a:bodyPr>
            <a:normAutofit/>
          </a:bodyPr>
          <a:lstStyle/>
          <a:p>
            <a:pPr algn="ctr"/>
            <a:r>
              <a:rPr lang="en-US" sz="4400" b="1" dirty="0">
                <a:solidFill>
                  <a:schemeClr val="accent2">
                    <a:lumMod val="75000"/>
                  </a:schemeClr>
                </a:solidFill>
                <a:latin typeface="Calibri" panose="020F0502020204030204" pitchFamily="34" charset="0"/>
                <a:ea typeface="+mn-ea"/>
                <a:cs typeface="+mn-cs"/>
              </a:rPr>
              <a:t>Success </a:t>
            </a:r>
            <a:r>
              <a:rPr lang="en-US" sz="4400" b="1" dirty="0" smtClean="0">
                <a:solidFill>
                  <a:schemeClr val="accent2">
                    <a:lumMod val="75000"/>
                  </a:schemeClr>
                </a:solidFill>
                <a:latin typeface="Calibri" panose="020F0502020204030204" pitchFamily="34" charset="0"/>
                <a:ea typeface="+mn-ea"/>
                <a:cs typeface="+mn-cs"/>
              </a:rPr>
              <a:t>Mantra - 3</a:t>
            </a:r>
            <a:endParaRPr lang="en-US" sz="4400" b="1" dirty="0">
              <a:solidFill>
                <a:schemeClr val="accent2">
                  <a:lumMod val="75000"/>
                </a:schemeClr>
              </a:solidFill>
              <a:latin typeface="Calibri" panose="020F0502020204030204" pitchFamily="34" charset="0"/>
              <a:ea typeface="+mn-ea"/>
              <a:cs typeface="+mn-cs"/>
            </a:endParaRP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31470566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40326" y="1476394"/>
            <a:ext cx="10554370" cy="4031873"/>
          </a:xfrm>
          <a:prstGeom prst="rect">
            <a:avLst/>
          </a:prstGeom>
          <a:noFill/>
        </p:spPr>
        <p:txBody>
          <a:bodyPr wrap="square" rtlCol="0">
            <a:spAutoFit/>
          </a:bodyPr>
          <a:lstStyle/>
          <a:p>
            <a:pPr algn="ctr">
              <a:lnSpc>
                <a:spcPct val="200000"/>
              </a:lnSpc>
            </a:pPr>
            <a:r>
              <a:rPr lang="en-US" sz="3600" b="1" cap="all" spc="200" dirty="0">
                <a:solidFill>
                  <a:schemeClr val="accent3">
                    <a:lumMod val="75000"/>
                  </a:schemeClr>
                </a:solidFill>
                <a:latin typeface="Calibri" panose="020F0502020204030204" pitchFamily="34" charset="0"/>
              </a:rPr>
              <a:t>"It is not the strongest or the most intelligent who will survive but those who can best manage change." </a:t>
            </a:r>
          </a:p>
          <a:p>
            <a:pPr algn="r">
              <a:lnSpc>
                <a:spcPct val="200000"/>
              </a:lnSpc>
            </a:pPr>
            <a:r>
              <a:rPr lang="en-US" cap="all" spc="200" dirty="0">
                <a:solidFill>
                  <a:schemeClr val="accent2">
                    <a:lumMod val="75000"/>
                  </a:schemeClr>
                </a:solidFill>
                <a:latin typeface="Calibri" panose="020F0502020204030204" pitchFamily="34" charset="0"/>
              </a:rPr>
              <a:t>--Charles Darwin</a:t>
            </a:r>
          </a:p>
        </p:txBody>
      </p:sp>
      <p:sp>
        <p:nvSpPr>
          <p:cNvPr id="5" name="Title 4"/>
          <p:cNvSpPr>
            <a:spLocks noGrp="1"/>
          </p:cNvSpPr>
          <p:nvPr>
            <p:ph type="title"/>
          </p:nvPr>
        </p:nvSpPr>
        <p:spPr>
          <a:xfrm>
            <a:off x="1295400" y="382385"/>
            <a:ext cx="10217150" cy="708478"/>
          </a:xfrm>
          <a:solidFill>
            <a:schemeClr val="accent1">
              <a:lumMod val="40000"/>
              <a:lumOff val="60000"/>
            </a:schemeClr>
          </a:solidFill>
        </p:spPr>
        <p:txBody>
          <a:bodyPr>
            <a:normAutofit/>
          </a:bodyPr>
          <a:lstStyle/>
          <a:p>
            <a:pPr algn="ctr"/>
            <a:r>
              <a:rPr lang="en-US" sz="4400" b="1" dirty="0">
                <a:solidFill>
                  <a:schemeClr val="accent2">
                    <a:lumMod val="75000"/>
                  </a:schemeClr>
                </a:solidFill>
                <a:latin typeface="Calibri" panose="020F0502020204030204" pitchFamily="34" charset="0"/>
                <a:ea typeface="+mn-ea"/>
                <a:cs typeface="+mn-cs"/>
              </a:rPr>
              <a:t>Success </a:t>
            </a:r>
            <a:r>
              <a:rPr lang="en-US" sz="4400" b="1" dirty="0" smtClean="0">
                <a:solidFill>
                  <a:schemeClr val="accent2">
                    <a:lumMod val="75000"/>
                  </a:schemeClr>
                </a:solidFill>
                <a:latin typeface="Calibri" panose="020F0502020204030204" pitchFamily="34" charset="0"/>
                <a:ea typeface="+mn-ea"/>
                <a:cs typeface="+mn-cs"/>
              </a:rPr>
              <a:t>Mantra - 4</a:t>
            </a:r>
            <a:endParaRPr lang="en-US" sz="4400" b="1" dirty="0">
              <a:solidFill>
                <a:schemeClr val="accent2">
                  <a:lumMod val="75000"/>
                </a:schemeClr>
              </a:solidFill>
              <a:latin typeface="Calibri" panose="020F0502020204030204" pitchFamily="34" charset="0"/>
              <a:ea typeface="+mn-ea"/>
              <a:cs typeface="+mn-cs"/>
            </a:endParaRP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25097497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932172" y="1263666"/>
            <a:ext cx="7255009" cy="5170646"/>
          </a:xfrm>
          <a:prstGeom prst="rect">
            <a:avLst/>
          </a:prstGeom>
          <a:noFill/>
        </p:spPr>
        <p:txBody>
          <a:bodyPr wrap="square" rtlCol="0">
            <a:spAutoFit/>
          </a:bodyPr>
          <a:lstStyle/>
          <a:p>
            <a:pPr algn="ctr">
              <a:lnSpc>
                <a:spcPct val="150000"/>
              </a:lnSpc>
            </a:pPr>
            <a:r>
              <a:rPr lang="en-US" sz="4400" b="1" cap="all" spc="200" dirty="0">
                <a:solidFill>
                  <a:schemeClr val="accent4">
                    <a:lumMod val="75000"/>
                  </a:schemeClr>
                </a:solidFill>
                <a:latin typeface="Calibri" panose="020F0502020204030204" pitchFamily="34" charset="0"/>
              </a:rPr>
              <a:t>Dear Past</a:t>
            </a:r>
            <a:r>
              <a:rPr lang="en-US" sz="4400" cap="all" spc="200" dirty="0">
                <a:solidFill>
                  <a:schemeClr val="accent2">
                    <a:lumMod val="75000"/>
                  </a:schemeClr>
                </a:solidFill>
                <a:latin typeface="Calibri" panose="020F0502020204030204" pitchFamily="34" charset="0"/>
              </a:rPr>
              <a:t>,</a:t>
            </a:r>
          </a:p>
          <a:p>
            <a:pPr algn="ctr">
              <a:lnSpc>
                <a:spcPct val="150000"/>
              </a:lnSpc>
            </a:pPr>
            <a:r>
              <a:rPr lang="en-US" sz="4400" cap="all" spc="200" dirty="0">
                <a:solidFill>
                  <a:schemeClr val="accent2">
                    <a:lumMod val="75000"/>
                  </a:schemeClr>
                </a:solidFill>
                <a:latin typeface="Calibri" panose="020F0502020204030204" pitchFamily="34" charset="0"/>
              </a:rPr>
              <a:t>Thanks for all the lessons.</a:t>
            </a:r>
          </a:p>
          <a:p>
            <a:pPr algn="ctr">
              <a:lnSpc>
                <a:spcPct val="150000"/>
              </a:lnSpc>
            </a:pPr>
            <a:r>
              <a:rPr lang="en-US" sz="4400" b="1" cap="all" spc="200" dirty="0">
                <a:solidFill>
                  <a:schemeClr val="accent1">
                    <a:lumMod val="50000"/>
                  </a:schemeClr>
                </a:solidFill>
                <a:latin typeface="Calibri" panose="020F0502020204030204" pitchFamily="34" charset="0"/>
              </a:rPr>
              <a:t>Dear Future,</a:t>
            </a:r>
          </a:p>
          <a:p>
            <a:pPr algn="ctr">
              <a:lnSpc>
                <a:spcPct val="150000"/>
              </a:lnSpc>
            </a:pPr>
            <a:r>
              <a:rPr lang="en-US" sz="4400" cap="all" spc="200" dirty="0">
                <a:solidFill>
                  <a:schemeClr val="accent2">
                    <a:lumMod val="75000"/>
                  </a:schemeClr>
                </a:solidFill>
                <a:latin typeface="Calibri" panose="020F0502020204030204" pitchFamily="34" charset="0"/>
              </a:rPr>
              <a:t>I’m ready……</a:t>
            </a:r>
          </a:p>
        </p:txBody>
      </p:sp>
      <p:pic>
        <p:nvPicPr>
          <p:cNvPr id="4" name="Picture 2" descr="http://1.bp.blogspot.com/-rA7f9q4AXfw/UDGWDe_VMvI/AAAAAAAACOo/SGL4_xNY17k/s640/Turtle%2520Rocket.jpg"/>
          <p:cNvPicPr>
            <a:picLocks noChangeAspect="1" noChangeArrowheads="1"/>
          </p:cNvPicPr>
          <p:nvPr/>
        </p:nvPicPr>
        <p:blipFill>
          <a:blip r:embed="rId2"/>
          <a:srcRect/>
          <a:stretch>
            <a:fillRect/>
          </a:stretch>
        </p:blipFill>
        <p:spPr bwMode="auto">
          <a:xfrm>
            <a:off x="6163683" y="3848100"/>
            <a:ext cx="5704468" cy="2805255"/>
          </a:xfrm>
          <a:prstGeom prst="rect">
            <a:avLst/>
          </a:prstGeom>
          <a:noFill/>
        </p:spPr>
      </p:pic>
      <p:sp>
        <p:nvSpPr>
          <p:cNvPr id="7" name="Title 4"/>
          <p:cNvSpPr>
            <a:spLocks noGrp="1"/>
          </p:cNvSpPr>
          <p:nvPr>
            <p:ph type="title"/>
          </p:nvPr>
        </p:nvSpPr>
        <p:spPr>
          <a:xfrm>
            <a:off x="1295400" y="382385"/>
            <a:ext cx="10217150" cy="708478"/>
          </a:xfrm>
          <a:solidFill>
            <a:schemeClr val="accent1">
              <a:lumMod val="40000"/>
              <a:lumOff val="60000"/>
            </a:schemeClr>
          </a:solidFill>
        </p:spPr>
        <p:txBody>
          <a:bodyPr>
            <a:normAutofit/>
          </a:bodyPr>
          <a:lstStyle/>
          <a:p>
            <a:pPr algn="ctr"/>
            <a:r>
              <a:rPr lang="en-US" sz="4400" b="1" dirty="0">
                <a:solidFill>
                  <a:schemeClr val="accent2">
                    <a:lumMod val="75000"/>
                  </a:schemeClr>
                </a:solidFill>
                <a:latin typeface="Calibri" panose="020F0502020204030204" pitchFamily="34" charset="0"/>
                <a:ea typeface="+mn-ea"/>
                <a:cs typeface="+mn-cs"/>
              </a:rPr>
              <a:t>Success </a:t>
            </a:r>
            <a:r>
              <a:rPr lang="en-US" sz="4400" b="1" dirty="0" smtClean="0">
                <a:solidFill>
                  <a:schemeClr val="accent2">
                    <a:lumMod val="75000"/>
                  </a:schemeClr>
                </a:solidFill>
                <a:latin typeface="Calibri" panose="020F0502020204030204" pitchFamily="34" charset="0"/>
                <a:ea typeface="+mn-ea"/>
                <a:cs typeface="+mn-cs"/>
              </a:rPr>
              <a:t>Mantra - 5</a:t>
            </a:r>
            <a:endParaRPr lang="en-US" sz="4400" b="1" dirty="0">
              <a:solidFill>
                <a:schemeClr val="accent2">
                  <a:lumMod val="75000"/>
                </a:schemeClr>
              </a:solidFill>
              <a:latin typeface="Calibri" panose="020F0502020204030204" pitchFamily="34" charset="0"/>
              <a:ea typeface="+mn-ea"/>
              <a:cs typeface="+mn-cs"/>
            </a:endParaRPr>
          </a:p>
        </p:txBody>
      </p:sp>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8" name="Picture 7"/>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16753705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2042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01766" y="1"/>
            <a:ext cx="7795649" cy="1292772"/>
          </a:xfrm>
        </p:spPr>
        <p:txBody>
          <a:bodyPr>
            <a:noAutofit/>
          </a:bodyPr>
          <a:lstStyle/>
          <a:p>
            <a:pPr algn="ctr"/>
            <a:r>
              <a:rPr lang="en-US" sz="2400" dirty="0" smtClean="0">
                <a:solidFill>
                  <a:schemeClr val="bg1"/>
                </a:solidFill>
                <a:latin typeface="Calibri" panose="020F0502020204030204" pitchFamily="34" charset="0"/>
              </a:rPr>
              <a:t>The Impact: A modern tomorrow </a:t>
            </a:r>
            <a:br>
              <a:rPr lang="en-US" sz="2400" dirty="0" smtClean="0">
                <a:solidFill>
                  <a:schemeClr val="bg1"/>
                </a:solidFill>
                <a:latin typeface="Calibri" panose="020F0502020204030204" pitchFamily="34" charset="0"/>
              </a:rPr>
            </a:br>
            <a:r>
              <a:rPr lang="en-US" sz="2400" dirty="0">
                <a:solidFill>
                  <a:schemeClr val="bg1"/>
                </a:solidFill>
                <a:latin typeface="Calibri" panose="020F0502020204030204" pitchFamily="34" charset="0"/>
              </a:rPr>
              <a:t/>
            </a:r>
            <a:br>
              <a:rPr lang="en-US" sz="2400" dirty="0">
                <a:solidFill>
                  <a:schemeClr val="bg1"/>
                </a:solidFill>
                <a:latin typeface="Calibri" panose="020F0502020204030204" pitchFamily="34" charset="0"/>
              </a:rPr>
            </a:br>
            <a:r>
              <a:rPr lang="en-US" sz="2400" dirty="0" smtClean="0">
                <a:solidFill>
                  <a:schemeClr val="bg1"/>
                </a:solidFill>
                <a:latin typeface="Calibri" panose="020F0502020204030204" pitchFamily="34" charset="0"/>
              </a:rPr>
              <a:t>A better nation </a:t>
            </a:r>
            <a:endParaRPr lang="en-US" sz="2400" dirty="0">
              <a:solidFill>
                <a:schemeClr val="bg1"/>
              </a:solidFill>
              <a:latin typeface="Calibri" panose="020F0502020204030204" pitchFamily="34" charset="0"/>
            </a:endParaRPr>
          </a:p>
        </p:txBody>
      </p:sp>
      <p:sp>
        <p:nvSpPr>
          <p:cNvPr id="4" name="Text Placeholder 3"/>
          <p:cNvSpPr>
            <a:spLocks noGrp="1"/>
          </p:cNvSpPr>
          <p:nvPr>
            <p:ph type="body" sz="half" idx="2"/>
          </p:nvPr>
        </p:nvSpPr>
        <p:spPr/>
        <p:txBody>
          <a:bodyPr/>
          <a:lstStyle/>
          <a:p>
            <a:endParaRPr lang="en-US"/>
          </a:p>
        </p:txBody>
      </p:sp>
      <p:pic>
        <p:nvPicPr>
          <p:cNvPr id="7" name="Content Placeholder 6"/>
          <p:cNvPicPr>
            <a:picLocks noGrp="1" noChangeAspect="1"/>
          </p:cNvPicPr>
          <p:nvPr>
            <p:ph idx="1"/>
          </p:nvPr>
        </p:nvPicPr>
        <p:blipFill>
          <a:blip r:embed="rId3">
            <a:extLst>
              <a:ext uri="{28A0092B-C50C-407E-A947-70E740481C1C}">
                <a14:useLocalDpi xmlns="" xmlns:a14="http://schemas.microsoft.com/office/drawing/2010/main" val="0"/>
              </a:ext>
            </a:extLst>
          </a:blip>
          <a:stretch>
            <a:fillRect/>
          </a:stretch>
        </p:blipFill>
        <p:spPr>
          <a:xfrm>
            <a:off x="14124" y="1331420"/>
            <a:ext cx="12177876" cy="6148828"/>
          </a:xfrm>
          <a:effectLst>
            <a:outerShdw blurRad="50800" dist="50800" dir="5400000" algn="ctr" rotWithShape="0">
              <a:srgbClr val="000000"/>
            </a:outerShdw>
          </a:effectLst>
        </p:spPr>
      </p:pic>
      <p:pic>
        <p:nvPicPr>
          <p:cNvPr id="10" name="Picture 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11" name="Picture 10"/>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24412291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74388" y="2709797"/>
            <a:ext cx="4896922" cy="2224809"/>
          </a:xfrm>
        </p:spPr>
        <p:txBody>
          <a:bodyPr/>
          <a:lstStyle/>
          <a:p>
            <a:r>
              <a:rPr lang="en-US" sz="6000" dirty="0" smtClean="0">
                <a:latin typeface="Calibri" panose="020F0502020204030204" pitchFamily="34" charset="0"/>
                <a:ea typeface="orange juice" charset="0"/>
                <a:cs typeface="orange juice" charset="0"/>
              </a:rPr>
              <a:t>To new </a:t>
            </a:r>
            <a:r>
              <a:rPr lang="en-US" sz="8800" dirty="0" smtClean="0">
                <a:latin typeface="Calibri" panose="020F0502020204030204" pitchFamily="34" charset="0"/>
                <a:ea typeface="orange juice" charset="0"/>
                <a:cs typeface="orange juice" charset="0"/>
              </a:rPr>
              <a:t>India</a:t>
            </a:r>
            <a:endParaRPr lang="en-US" sz="6000" dirty="0">
              <a:latin typeface="Calibri" panose="020F0502020204030204" pitchFamily="34" charset="0"/>
              <a:ea typeface="orange juice" charset="0"/>
              <a:cs typeface="orange juice" charset="0"/>
            </a:endParaRPr>
          </a:p>
        </p:txBody>
      </p:sp>
      <p:sp>
        <p:nvSpPr>
          <p:cNvPr id="7" name="Subtitle 6"/>
          <p:cNvSpPr>
            <a:spLocks noGrp="1"/>
          </p:cNvSpPr>
          <p:nvPr>
            <p:ph type="subTitle" idx="1"/>
          </p:nvPr>
        </p:nvSpPr>
        <p:spPr>
          <a:xfrm>
            <a:off x="2200165" y="2265418"/>
            <a:ext cx="8045373" cy="742279"/>
          </a:xfrm>
        </p:spPr>
        <p:txBody>
          <a:bodyPr>
            <a:normAutofit/>
          </a:bodyPr>
          <a:lstStyle/>
          <a:p>
            <a:r>
              <a:rPr lang="en-US" sz="1800" dirty="0" smtClean="0"/>
              <a:t>Welcomes you</a:t>
            </a:r>
            <a:endParaRPr lang="en-US" sz="1800" dirty="0"/>
          </a:p>
        </p:txBody>
      </p:sp>
      <p:sp>
        <p:nvSpPr>
          <p:cNvPr id="8" name="Subtitle 2"/>
          <p:cNvSpPr txBox="1">
            <a:spLocks/>
          </p:cNvSpPr>
          <p:nvPr/>
        </p:nvSpPr>
        <p:spPr>
          <a:xfrm>
            <a:off x="2200162" y="4481577"/>
            <a:ext cx="8045373" cy="742279"/>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pPr>
              <a:buClr>
                <a:srgbClr val="0B082E"/>
              </a:buClr>
            </a:pPr>
            <a:endParaRPr lang="en-US" sz="1000" spc="600" dirty="0">
              <a:solidFill>
                <a:srgbClr val="0B082E"/>
              </a:solidFill>
            </a:endParaRPr>
          </a:p>
        </p:txBody>
      </p:sp>
      <p:sp>
        <p:nvSpPr>
          <p:cNvPr id="11" name="Content Placeholder 2"/>
          <p:cNvSpPr txBox="1">
            <a:spLocks/>
          </p:cNvSpPr>
          <p:nvPr/>
        </p:nvSpPr>
        <p:spPr>
          <a:xfrm>
            <a:off x="3673322" y="1274207"/>
            <a:ext cx="5099056" cy="1639280"/>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pPr>
              <a:buClr>
                <a:srgbClr val="0B082E"/>
              </a:buClr>
            </a:pPr>
            <a:r>
              <a:rPr lang="en-US" sz="7200" b="0" dirty="0" smtClean="0">
                <a:solidFill>
                  <a:srgbClr val="DE7555"/>
                </a:solidFill>
                <a:latin typeface="Calibri" panose="020F0502020204030204" pitchFamily="34" charset="0"/>
              </a:rPr>
              <a:t>2016</a:t>
            </a:r>
            <a:endParaRPr lang="en-US" sz="7200" b="0" dirty="0">
              <a:solidFill>
                <a:srgbClr val="DE7555"/>
              </a:solidFill>
              <a:latin typeface="Calibri" panose="020F0502020204030204" pitchFamily="34" charset="0"/>
            </a:endParaRPr>
          </a:p>
        </p:txBody>
      </p:sp>
      <p:pic>
        <p:nvPicPr>
          <p:cNvPr id="6" name="Picture 5"/>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9" name="Picture 8"/>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6407173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1DFB7"/>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031225" y="362610"/>
            <a:ext cx="10318418" cy="4394988"/>
          </a:xfrm>
        </p:spPr>
        <p:txBody>
          <a:bodyPr/>
          <a:lstStyle/>
          <a:p>
            <a:r>
              <a:rPr lang="en-US" sz="4000" dirty="0" smtClean="0">
                <a:latin typeface="Calibri" panose="020F0502020204030204" pitchFamily="34" charset="0"/>
              </a:rPr>
              <a:t>Connect </a:t>
            </a:r>
            <a:br>
              <a:rPr lang="en-US" sz="4000" dirty="0" smtClean="0">
                <a:latin typeface="Calibri" panose="020F0502020204030204" pitchFamily="34" charset="0"/>
              </a:rPr>
            </a:br>
            <a:r>
              <a:rPr lang="en-US" sz="4000" dirty="0" smtClean="0">
                <a:latin typeface="Calibri" panose="020F0502020204030204" pitchFamily="34" charset="0"/>
              </a:rPr>
              <a:t>with </a:t>
            </a:r>
            <a:br>
              <a:rPr lang="en-US" sz="4000" dirty="0" smtClean="0">
                <a:latin typeface="Calibri" panose="020F0502020204030204" pitchFamily="34" charset="0"/>
              </a:rPr>
            </a:br>
            <a:r>
              <a:rPr lang="en-US" sz="4000" dirty="0" smtClean="0">
                <a:latin typeface="Calibri" panose="020F0502020204030204" pitchFamily="34" charset="0"/>
              </a:rPr>
              <a:t>me </a:t>
            </a:r>
            <a:endParaRPr lang="en-US" sz="4000" dirty="0">
              <a:latin typeface="Calibri" panose="020F0502020204030204" pitchFamily="34" charset="0"/>
            </a:endParaRPr>
          </a:p>
        </p:txBody>
      </p:sp>
      <p:pic>
        <p:nvPicPr>
          <p:cNvPr id="2050" name="Picture 2" descr="C:\Users\Shaggy\Desktop\Twitter_logo_blue.png"/>
          <p:cNvPicPr>
            <a:picLocks noChangeAspect="1" noChangeArrowheads="1"/>
          </p:cNvPicPr>
          <p:nvPr/>
        </p:nvPicPr>
        <p:blipFill>
          <a:blip r:embed="rId2"/>
          <a:srcRect/>
          <a:stretch>
            <a:fillRect/>
          </a:stretch>
        </p:blipFill>
        <p:spPr bwMode="auto">
          <a:xfrm>
            <a:off x="5344342" y="4067499"/>
            <a:ext cx="470562" cy="382560"/>
          </a:xfrm>
          <a:prstGeom prst="rect">
            <a:avLst/>
          </a:prstGeom>
          <a:noFill/>
        </p:spPr>
      </p:pic>
      <p:pic>
        <p:nvPicPr>
          <p:cNvPr id="2051" name="Picture 3" descr="C:\Users\Shaggy\Desktop\fb-art.jpg"/>
          <p:cNvPicPr>
            <a:picLocks noChangeAspect="1" noChangeArrowheads="1"/>
          </p:cNvPicPr>
          <p:nvPr/>
        </p:nvPicPr>
        <p:blipFill>
          <a:blip r:embed="rId3"/>
          <a:srcRect/>
          <a:stretch>
            <a:fillRect/>
          </a:stretch>
        </p:blipFill>
        <p:spPr bwMode="auto">
          <a:xfrm>
            <a:off x="5312810" y="3455043"/>
            <a:ext cx="470562" cy="470562"/>
          </a:xfrm>
          <a:prstGeom prst="rect">
            <a:avLst/>
          </a:prstGeom>
          <a:noFill/>
        </p:spPr>
      </p:pic>
      <p:pic>
        <p:nvPicPr>
          <p:cNvPr id="2052" name="Picture 4" descr="C:\Users\Shaggy\Desktop\LinkedIn_logo_initials.png"/>
          <p:cNvPicPr>
            <a:picLocks noChangeAspect="1" noChangeArrowheads="1"/>
          </p:cNvPicPr>
          <p:nvPr/>
        </p:nvPicPr>
        <p:blipFill>
          <a:blip r:embed="rId4"/>
          <a:srcRect/>
          <a:stretch>
            <a:fillRect/>
          </a:stretch>
        </p:blipFill>
        <p:spPr bwMode="auto">
          <a:xfrm>
            <a:off x="5315228" y="4553849"/>
            <a:ext cx="470562" cy="470562"/>
          </a:xfrm>
          <a:prstGeom prst="rect">
            <a:avLst/>
          </a:prstGeom>
          <a:noFill/>
        </p:spPr>
      </p:pic>
      <p:sp>
        <p:nvSpPr>
          <p:cNvPr id="9" name="TextBox 8"/>
          <p:cNvSpPr txBox="1"/>
          <p:nvPr/>
        </p:nvSpPr>
        <p:spPr>
          <a:xfrm>
            <a:off x="5783371" y="3455043"/>
            <a:ext cx="1500297" cy="523220"/>
          </a:xfrm>
          <a:prstGeom prst="rect">
            <a:avLst/>
          </a:prstGeom>
          <a:noFill/>
        </p:spPr>
        <p:txBody>
          <a:bodyPr wrap="square" rtlCol="0">
            <a:spAutoFit/>
          </a:bodyPr>
          <a:lstStyle/>
          <a:p>
            <a:r>
              <a:rPr lang="en-US" sz="2800" dirty="0" smtClean="0">
                <a:latin typeface="Calibri" panose="020F0502020204030204" pitchFamily="34" charset="0"/>
              </a:rPr>
              <a:t>/</a:t>
            </a:r>
            <a:r>
              <a:rPr lang="en-US" sz="2800" dirty="0" err="1" smtClean="0">
                <a:solidFill>
                  <a:schemeClr val="accent2">
                    <a:lumMod val="75000"/>
                  </a:schemeClr>
                </a:solidFill>
                <a:latin typeface="Calibri" panose="020F0502020204030204" pitchFamily="34" charset="0"/>
              </a:rPr>
              <a:t>pkvijay</a:t>
            </a:r>
            <a:endParaRPr lang="en-US" sz="2400" dirty="0" smtClean="0">
              <a:solidFill>
                <a:schemeClr val="accent2">
                  <a:lumMod val="75000"/>
                </a:schemeClr>
              </a:solidFill>
              <a:latin typeface="Calibri" panose="020F0502020204030204" pitchFamily="34" charset="0"/>
            </a:endParaRPr>
          </a:p>
        </p:txBody>
      </p:sp>
      <p:sp>
        <p:nvSpPr>
          <p:cNvPr id="10" name="TextBox 9"/>
          <p:cNvSpPr txBox="1"/>
          <p:nvPr/>
        </p:nvSpPr>
        <p:spPr>
          <a:xfrm>
            <a:off x="5778111" y="3954295"/>
            <a:ext cx="1500297" cy="523220"/>
          </a:xfrm>
          <a:prstGeom prst="rect">
            <a:avLst/>
          </a:prstGeom>
          <a:noFill/>
        </p:spPr>
        <p:txBody>
          <a:bodyPr wrap="square" rtlCol="0">
            <a:spAutoFit/>
          </a:bodyPr>
          <a:lstStyle/>
          <a:p>
            <a:r>
              <a:rPr lang="en-US" sz="2800" dirty="0" smtClean="0">
                <a:latin typeface="Calibri" panose="020F0502020204030204" pitchFamily="34" charset="0"/>
              </a:rPr>
              <a:t>/</a:t>
            </a:r>
            <a:r>
              <a:rPr lang="en-US" sz="2800" dirty="0" err="1" smtClean="0">
                <a:solidFill>
                  <a:schemeClr val="accent2">
                    <a:lumMod val="75000"/>
                  </a:schemeClr>
                </a:solidFill>
                <a:latin typeface="Calibri" panose="020F0502020204030204" pitchFamily="34" charset="0"/>
              </a:rPr>
              <a:t>pkvijay</a:t>
            </a:r>
            <a:endParaRPr lang="en-US" sz="2400" dirty="0" smtClean="0">
              <a:solidFill>
                <a:schemeClr val="accent2">
                  <a:lumMod val="75000"/>
                </a:schemeClr>
              </a:solidFill>
              <a:latin typeface="Calibri" panose="020F0502020204030204" pitchFamily="34" charset="0"/>
            </a:endParaRPr>
          </a:p>
        </p:txBody>
      </p:sp>
      <p:sp>
        <p:nvSpPr>
          <p:cNvPr id="11" name="TextBox 10"/>
          <p:cNvSpPr txBox="1"/>
          <p:nvPr/>
        </p:nvSpPr>
        <p:spPr>
          <a:xfrm>
            <a:off x="5757085" y="4579675"/>
            <a:ext cx="1500297" cy="523220"/>
          </a:xfrm>
          <a:prstGeom prst="rect">
            <a:avLst/>
          </a:prstGeom>
          <a:noFill/>
        </p:spPr>
        <p:txBody>
          <a:bodyPr wrap="square" rtlCol="0">
            <a:spAutoFit/>
          </a:bodyPr>
          <a:lstStyle/>
          <a:p>
            <a:r>
              <a:rPr lang="en-US" sz="2800" dirty="0" smtClean="0">
                <a:latin typeface="Calibri" panose="020F0502020204030204" pitchFamily="34" charset="0"/>
              </a:rPr>
              <a:t>/</a:t>
            </a:r>
            <a:r>
              <a:rPr lang="en-US" sz="2800" dirty="0" err="1" smtClean="0">
                <a:solidFill>
                  <a:schemeClr val="accent2">
                    <a:lumMod val="75000"/>
                  </a:schemeClr>
                </a:solidFill>
                <a:latin typeface="Calibri" panose="020F0502020204030204" pitchFamily="34" charset="0"/>
              </a:rPr>
              <a:t>pkvijay</a:t>
            </a:r>
            <a:endParaRPr lang="en-US" sz="2400" dirty="0" smtClean="0">
              <a:solidFill>
                <a:schemeClr val="accent2">
                  <a:lumMod val="75000"/>
                </a:schemeClr>
              </a:solidFill>
              <a:latin typeface="Calibri" panose="020F0502020204030204" pitchFamily="34" charset="0"/>
            </a:endParaRPr>
          </a:p>
        </p:txBody>
      </p:sp>
      <p:sp>
        <p:nvSpPr>
          <p:cNvPr id="12" name="TextBox 11"/>
          <p:cNvSpPr txBox="1"/>
          <p:nvPr/>
        </p:nvSpPr>
        <p:spPr>
          <a:xfrm>
            <a:off x="5344342" y="243523"/>
            <a:ext cx="2932110" cy="646331"/>
          </a:xfrm>
          <a:prstGeom prst="rect">
            <a:avLst/>
          </a:prstGeom>
          <a:noFill/>
        </p:spPr>
        <p:txBody>
          <a:bodyPr wrap="square" rtlCol="0">
            <a:spAutoFit/>
          </a:bodyPr>
          <a:lstStyle/>
          <a:p>
            <a:r>
              <a:rPr lang="en-US" sz="3600" dirty="0" smtClean="0">
                <a:solidFill>
                  <a:schemeClr val="accent2">
                    <a:lumMod val="75000"/>
                  </a:schemeClr>
                </a:solidFill>
                <a:latin typeface="Calibri" panose="020F0502020204030204" pitchFamily="34" charset="0"/>
              </a:rPr>
              <a:t>Thank You</a:t>
            </a:r>
            <a:endParaRPr lang="en-US" sz="3600" dirty="0">
              <a:solidFill>
                <a:schemeClr val="accent2">
                  <a:lumMod val="75000"/>
                </a:schemeClr>
              </a:solidFill>
              <a:latin typeface="Calibri" panose="020F0502020204030204" pitchFamily="34" charset="0"/>
            </a:endParaRPr>
          </a:p>
        </p:txBody>
      </p:sp>
      <p:pic>
        <p:nvPicPr>
          <p:cNvPr id="15" name="Picture 14"/>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711085" y="5836292"/>
            <a:ext cx="4958698" cy="817601"/>
          </a:xfrm>
          <a:prstGeom prst="rect">
            <a:avLst/>
          </a:prstGeom>
        </p:spPr>
      </p:pic>
      <p:sp>
        <p:nvSpPr>
          <p:cNvPr id="3" name="TextBox 2"/>
          <p:cNvSpPr txBox="1"/>
          <p:nvPr/>
        </p:nvSpPr>
        <p:spPr>
          <a:xfrm>
            <a:off x="4483318" y="885026"/>
            <a:ext cx="6429375" cy="584775"/>
          </a:xfrm>
          <a:prstGeom prst="rect">
            <a:avLst/>
          </a:prstGeom>
          <a:noFill/>
        </p:spPr>
        <p:txBody>
          <a:bodyPr wrap="square" rtlCol="0">
            <a:spAutoFit/>
          </a:bodyPr>
          <a:lstStyle/>
          <a:p>
            <a:r>
              <a:rPr lang="en-US" sz="3200" b="1" u="sng" dirty="0">
                <a:solidFill>
                  <a:schemeClr val="accent2">
                    <a:lumMod val="75000"/>
                  </a:schemeClr>
                </a:solidFill>
                <a:latin typeface="Calibri" panose="020F0502020204030204" pitchFamily="34" charset="0"/>
              </a:rPr>
              <a:t>PAVAN KUMAR VIJAY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29550" y="382384"/>
            <a:ext cx="3957638" cy="6204153"/>
          </a:xfrm>
        </p:spPr>
        <p:txBody>
          <a:bodyPr anchor="ctr">
            <a:noAutofit/>
          </a:bodyPr>
          <a:lstStyle/>
          <a:p>
            <a:pPr algn="ctr">
              <a:lnSpc>
                <a:spcPct val="200000"/>
              </a:lnSpc>
            </a:pPr>
            <a:r>
              <a:rPr lang="en-US" sz="5400" dirty="0" smtClean="0">
                <a:latin typeface="Calibri" panose="020F0502020204030204" pitchFamily="34" charset="0"/>
              </a:rPr>
              <a:t>Equation of a Ease of Doing Business</a:t>
            </a:r>
            <a:endParaRPr lang="en-US" sz="5400" dirty="0">
              <a:latin typeface="Calibri" panose="020F0502020204030204" pitchFamily="34" charset="0"/>
            </a:endParaRPr>
          </a:p>
        </p:txBody>
      </p:sp>
      <p:pic>
        <p:nvPicPr>
          <p:cNvPr id="5" name="Picture 4"/>
          <p:cNvPicPr>
            <a:picLocks noChangeAspect="1"/>
          </p:cNvPicPr>
          <p:nvPr/>
        </p:nvPicPr>
        <p:blipFill rotWithShape="1">
          <a:blip r:embed="rId2">
            <a:extLst>
              <a:ext uri="{28A0092B-C50C-407E-A947-70E740481C1C}">
                <a14:useLocalDpi xmlns="" xmlns:a14="http://schemas.microsoft.com/office/drawing/2010/main" val="0"/>
              </a:ext>
            </a:extLst>
          </a:blip>
          <a:srcRect t="2917" b="10834"/>
          <a:stretch/>
        </p:blipFill>
        <p:spPr>
          <a:xfrm>
            <a:off x="1040927" y="200024"/>
            <a:ext cx="6681146" cy="5915025"/>
          </a:xfrm>
          <a:prstGeom prst="rect">
            <a:avLst/>
          </a:prstGeom>
        </p:spPr>
      </p:pic>
      <p:sp>
        <p:nvSpPr>
          <p:cNvPr id="6" name="TextBox 5"/>
          <p:cNvSpPr txBox="1"/>
          <p:nvPr/>
        </p:nvSpPr>
        <p:spPr>
          <a:xfrm>
            <a:off x="1428749" y="628646"/>
            <a:ext cx="1100138" cy="646331"/>
          </a:xfrm>
          <a:prstGeom prst="rect">
            <a:avLst/>
          </a:prstGeom>
          <a:noFill/>
        </p:spPr>
        <p:txBody>
          <a:bodyPr wrap="square" rtlCol="0">
            <a:spAutoFit/>
          </a:bodyPr>
          <a:lstStyle/>
          <a:p>
            <a:pPr algn="ctr"/>
            <a:r>
              <a:rPr lang="en-US" b="1" dirty="0">
                <a:solidFill>
                  <a:schemeClr val="bg1"/>
                </a:solidFill>
                <a:latin typeface="Calibri" panose="020F0502020204030204" pitchFamily="34" charset="0"/>
              </a:rPr>
              <a:t>Starting a business</a:t>
            </a:r>
          </a:p>
        </p:txBody>
      </p:sp>
      <p:sp>
        <p:nvSpPr>
          <p:cNvPr id="7" name="TextBox 6"/>
          <p:cNvSpPr txBox="1"/>
          <p:nvPr/>
        </p:nvSpPr>
        <p:spPr>
          <a:xfrm>
            <a:off x="2626189" y="1395407"/>
            <a:ext cx="1474320" cy="1077218"/>
          </a:xfrm>
          <a:prstGeom prst="rect">
            <a:avLst/>
          </a:prstGeom>
          <a:noFill/>
        </p:spPr>
        <p:txBody>
          <a:bodyPr wrap="square" rtlCol="0">
            <a:spAutoFit/>
          </a:bodyPr>
          <a:lstStyle/>
          <a:p>
            <a:pPr algn="ctr"/>
            <a:r>
              <a:rPr lang="en-US" sz="1600" b="1" dirty="0">
                <a:solidFill>
                  <a:schemeClr val="bg1"/>
                </a:solidFill>
                <a:latin typeface="Calibri" panose="020F0502020204030204" pitchFamily="34" charset="0"/>
              </a:rPr>
              <a:t>Dealing </a:t>
            </a:r>
            <a:endParaRPr lang="en-US" sz="1600" b="1" dirty="0" smtClean="0">
              <a:solidFill>
                <a:schemeClr val="bg1"/>
              </a:solidFill>
              <a:latin typeface="Calibri" panose="020F0502020204030204" pitchFamily="34" charset="0"/>
            </a:endParaRPr>
          </a:p>
          <a:p>
            <a:pPr algn="ctr"/>
            <a:r>
              <a:rPr lang="en-US" sz="1600" b="1" dirty="0" smtClean="0">
                <a:solidFill>
                  <a:schemeClr val="bg1"/>
                </a:solidFill>
                <a:latin typeface="Calibri" panose="020F0502020204030204" pitchFamily="34" charset="0"/>
              </a:rPr>
              <a:t>with </a:t>
            </a:r>
            <a:r>
              <a:rPr lang="en-US" sz="1600" b="1" dirty="0">
                <a:solidFill>
                  <a:schemeClr val="bg1"/>
                </a:solidFill>
                <a:latin typeface="Calibri" panose="020F0502020204030204" pitchFamily="34" charset="0"/>
              </a:rPr>
              <a:t>construction permits</a:t>
            </a:r>
          </a:p>
        </p:txBody>
      </p:sp>
      <p:sp>
        <p:nvSpPr>
          <p:cNvPr id="8" name="TextBox 7"/>
          <p:cNvSpPr txBox="1"/>
          <p:nvPr/>
        </p:nvSpPr>
        <p:spPr>
          <a:xfrm>
            <a:off x="3864439" y="871533"/>
            <a:ext cx="1474320" cy="646331"/>
          </a:xfrm>
          <a:prstGeom prst="rect">
            <a:avLst/>
          </a:prstGeom>
          <a:noFill/>
        </p:spPr>
        <p:txBody>
          <a:bodyPr wrap="square" rtlCol="0">
            <a:spAutoFit/>
          </a:bodyPr>
          <a:lstStyle/>
          <a:p>
            <a:pPr algn="ctr"/>
            <a:r>
              <a:rPr lang="en-US" b="1" dirty="0">
                <a:solidFill>
                  <a:schemeClr val="bg1"/>
                </a:solidFill>
                <a:latin typeface="Calibri" panose="020F0502020204030204" pitchFamily="34" charset="0"/>
              </a:rPr>
              <a:t>Getting electricity</a:t>
            </a:r>
          </a:p>
        </p:txBody>
      </p:sp>
      <p:sp>
        <p:nvSpPr>
          <p:cNvPr id="9" name="TextBox 8"/>
          <p:cNvSpPr txBox="1"/>
          <p:nvPr/>
        </p:nvSpPr>
        <p:spPr>
          <a:xfrm>
            <a:off x="5968441" y="923918"/>
            <a:ext cx="1474320" cy="584775"/>
          </a:xfrm>
          <a:prstGeom prst="rect">
            <a:avLst/>
          </a:prstGeom>
          <a:noFill/>
        </p:spPr>
        <p:txBody>
          <a:bodyPr wrap="square" rtlCol="0">
            <a:spAutoFit/>
          </a:bodyPr>
          <a:lstStyle/>
          <a:p>
            <a:pPr algn="ctr"/>
            <a:r>
              <a:rPr lang="en-US" sz="1600" b="1" dirty="0">
                <a:solidFill>
                  <a:schemeClr val="bg1"/>
                </a:solidFill>
                <a:latin typeface="Calibri" panose="020F0502020204030204" pitchFamily="34" charset="0"/>
              </a:rPr>
              <a:t>Registering property</a:t>
            </a:r>
          </a:p>
        </p:txBody>
      </p:sp>
      <p:sp>
        <p:nvSpPr>
          <p:cNvPr id="10" name="TextBox 9"/>
          <p:cNvSpPr txBox="1"/>
          <p:nvPr/>
        </p:nvSpPr>
        <p:spPr>
          <a:xfrm>
            <a:off x="4920035" y="1641628"/>
            <a:ext cx="1474320" cy="338554"/>
          </a:xfrm>
          <a:prstGeom prst="rect">
            <a:avLst/>
          </a:prstGeom>
          <a:noFill/>
        </p:spPr>
        <p:txBody>
          <a:bodyPr wrap="square" rtlCol="0">
            <a:spAutoFit/>
          </a:bodyPr>
          <a:lstStyle/>
          <a:p>
            <a:pPr algn="ctr"/>
            <a:r>
              <a:rPr lang="en-US" sz="1600" b="1" dirty="0">
                <a:solidFill>
                  <a:schemeClr val="bg1"/>
                </a:solidFill>
                <a:latin typeface="Calibri" panose="020F0502020204030204" pitchFamily="34" charset="0"/>
              </a:rPr>
              <a:t>Getting credit</a:t>
            </a:r>
          </a:p>
        </p:txBody>
      </p:sp>
      <p:sp>
        <p:nvSpPr>
          <p:cNvPr id="12" name="TextBox 11"/>
          <p:cNvSpPr txBox="1"/>
          <p:nvPr/>
        </p:nvSpPr>
        <p:spPr>
          <a:xfrm>
            <a:off x="1231807" y="2842533"/>
            <a:ext cx="1474320" cy="830997"/>
          </a:xfrm>
          <a:prstGeom prst="rect">
            <a:avLst/>
          </a:prstGeom>
          <a:noFill/>
        </p:spPr>
        <p:txBody>
          <a:bodyPr wrap="square" rtlCol="0">
            <a:spAutoFit/>
          </a:bodyPr>
          <a:lstStyle/>
          <a:p>
            <a:pPr algn="ctr"/>
            <a:r>
              <a:rPr lang="en-US" sz="1600" b="1" dirty="0">
                <a:solidFill>
                  <a:schemeClr val="bg1"/>
                </a:solidFill>
                <a:latin typeface="Calibri" panose="020F0502020204030204" pitchFamily="34" charset="0"/>
              </a:rPr>
              <a:t>Protecting minority investors</a:t>
            </a:r>
          </a:p>
        </p:txBody>
      </p:sp>
      <p:sp>
        <p:nvSpPr>
          <p:cNvPr id="13" name="TextBox 12"/>
          <p:cNvSpPr txBox="1"/>
          <p:nvPr/>
        </p:nvSpPr>
        <p:spPr>
          <a:xfrm>
            <a:off x="2598640" y="3739568"/>
            <a:ext cx="1474320" cy="646331"/>
          </a:xfrm>
          <a:prstGeom prst="rect">
            <a:avLst/>
          </a:prstGeom>
          <a:noFill/>
        </p:spPr>
        <p:txBody>
          <a:bodyPr wrap="square" rtlCol="0">
            <a:spAutoFit/>
          </a:bodyPr>
          <a:lstStyle/>
          <a:p>
            <a:pPr algn="ctr"/>
            <a:r>
              <a:rPr lang="en-US" b="1" dirty="0" smtClean="0">
                <a:solidFill>
                  <a:schemeClr val="bg1"/>
                </a:solidFill>
                <a:latin typeface="Calibri" panose="020F0502020204030204" pitchFamily="34" charset="0"/>
              </a:rPr>
              <a:t>Paying</a:t>
            </a:r>
          </a:p>
          <a:p>
            <a:pPr algn="ctr"/>
            <a:r>
              <a:rPr lang="en-US" b="1" dirty="0" smtClean="0">
                <a:solidFill>
                  <a:schemeClr val="bg1"/>
                </a:solidFill>
                <a:latin typeface="Calibri" panose="020F0502020204030204" pitchFamily="34" charset="0"/>
              </a:rPr>
              <a:t>taxes</a:t>
            </a:r>
            <a:endParaRPr lang="en-US" b="1" dirty="0">
              <a:solidFill>
                <a:schemeClr val="bg1"/>
              </a:solidFill>
              <a:latin typeface="Calibri" panose="020F0502020204030204" pitchFamily="34" charset="0"/>
            </a:endParaRPr>
          </a:p>
        </p:txBody>
      </p:sp>
      <p:sp>
        <p:nvSpPr>
          <p:cNvPr id="14" name="TextBox 13"/>
          <p:cNvSpPr txBox="1"/>
          <p:nvPr/>
        </p:nvSpPr>
        <p:spPr>
          <a:xfrm>
            <a:off x="3835863" y="2927554"/>
            <a:ext cx="1474320" cy="923330"/>
          </a:xfrm>
          <a:prstGeom prst="rect">
            <a:avLst/>
          </a:prstGeom>
          <a:noFill/>
        </p:spPr>
        <p:txBody>
          <a:bodyPr wrap="square" rtlCol="0">
            <a:spAutoFit/>
          </a:bodyPr>
          <a:lstStyle/>
          <a:p>
            <a:pPr algn="ctr"/>
            <a:r>
              <a:rPr lang="en-US" b="1" dirty="0">
                <a:solidFill>
                  <a:schemeClr val="bg1"/>
                </a:solidFill>
                <a:latin typeface="Calibri" panose="020F0502020204030204" pitchFamily="34" charset="0"/>
              </a:rPr>
              <a:t>Trading across borders</a:t>
            </a:r>
          </a:p>
        </p:txBody>
      </p:sp>
      <p:sp>
        <p:nvSpPr>
          <p:cNvPr id="15" name="TextBox 14"/>
          <p:cNvSpPr txBox="1"/>
          <p:nvPr/>
        </p:nvSpPr>
        <p:spPr>
          <a:xfrm>
            <a:off x="4905747" y="3741648"/>
            <a:ext cx="1474320" cy="646331"/>
          </a:xfrm>
          <a:prstGeom prst="rect">
            <a:avLst/>
          </a:prstGeom>
          <a:noFill/>
        </p:spPr>
        <p:txBody>
          <a:bodyPr wrap="square" rtlCol="0">
            <a:spAutoFit/>
          </a:bodyPr>
          <a:lstStyle/>
          <a:p>
            <a:pPr algn="ctr"/>
            <a:r>
              <a:rPr lang="en-US" b="1" dirty="0">
                <a:solidFill>
                  <a:schemeClr val="bg1"/>
                </a:solidFill>
                <a:latin typeface="Calibri" panose="020F0502020204030204" pitchFamily="34" charset="0"/>
              </a:rPr>
              <a:t>Enforcing contracts</a:t>
            </a:r>
          </a:p>
        </p:txBody>
      </p:sp>
      <p:sp>
        <p:nvSpPr>
          <p:cNvPr id="16" name="TextBox 15"/>
          <p:cNvSpPr txBox="1"/>
          <p:nvPr/>
        </p:nvSpPr>
        <p:spPr>
          <a:xfrm>
            <a:off x="5897001" y="3069745"/>
            <a:ext cx="1474320" cy="584775"/>
          </a:xfrm>
          <a:prstGeom prst="rect">
            <a:avLst/>
          </a:prstGeom>
          <a:noFill/>
        </p:spPr>
        <p:txBody>
          <a:bodyPr wrap="square" rtlCol="0">
            <a:spAutoFit/>
          </a:bodyPr>
          <a:lstStyle/>
          <a:p>
            <a:pPr algn="ctr"/>
            <a:r>
              <a:rPr lang="en-US" sz="1600" b="1" dirty="0">
                <a:solidFill>
                  <a:schemeClr val="bg1"/>
                </a:solidFill>
                <a:latin typeface="Calibri" panose="020F0502020204030204" pitchFamily="34" charset="0"/>
              </a:rPr>
              <a:t>Resolving insolvency</a:t>
            </a:r>
          </a:p>
        </p:txBody>
      </p:sp>
      <p:sp>
        <p:nvSpPr>
          <p:cNvPr id="17" name="TextBox 16"/>
          <p:cNvSpPr txBox="1"/>
          <p:nvPr/>
        </p:nvSpPr>
        <p:spPr>
          <a:xfrm>
            <a:off x="1179142" y="4805511"/>
            <a:ext cx="1474320" cy="584775"/>
          </a:xfrm>
          <a:prstGeom prst="rect">
            <a:avLst/>
          </a:prstGeom>
          <a:noFill/>
        </p:spPr>
        <p:txBody>
          <a:bodyPr wrap="square" rtlCol="0">
            <a:spAutoFit/>
          </a:bodyPr>
          <a:lstStyle/>
          <a:p>
            <a:pPr algn="ctr"/>
            <a:r>
              <a:rPr lang="en-US" sz="1600" b="1" dirty="0">
                <a:solidFill>
                  <a:schemeClr val="bg1"/>
                </a:solidFill>
                <a:latin typeface="Calibri" panose="020F0502020204030204" pitchFamily="34" charset="0"/>
              </a:rPr>
              <a:t>Labor market regulation</a:t>
            </a:r>
          </a:p>
        </p:txBody>
      </p:sp>
      <p:sp>
        <p:nvSpPr>
          <p:cNvPr id="18" name="Equal 17"/>
          <p:cNvSpPr/>
          <p:nvPr/>
        </p:nvSpPr>
        <p:spPr>
          <a:xfrm>
            <a:off x="3003076" y="5117827"/>
            <a:ext cx="1069884" cy="671511"/>
          </a:xfrm>
          <a:prstGeom prst="mathEqual">
            <a:avLst/>
          </a:prstGeom>
          <a:solidFill>
            <a:schemeClr val="bg1">
              <a:lumMod val="85000"/>
            </a:schemeClr>
          </a:solidFill>
          <a:ln>
            <a:solidFill>
              <a:srgbClr val="FF93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endParaRPr>
          </a:p>
        </p:txBody>
      </p:sp>
      <p:pic>
        <p:nvPicPr>
          <p:cNvPr id="20" name="Picture 19"/>
          <p:cNvPicPr>
            <a:picLocks noChangeAspect="1"/>
          </p:cNvPicPr>
          <p:nvPr/>
        </p:nvPicPr>
        <p:blipFill rotWithShape="1">
          <a:blip r:embed="rId3">
            <a:extLst>
              <a:ext uri="{28A0092B-C50C-407E-A947-70E740481C1C}">
                <a14:useLocalDpi xmlns="" xmlns:a14="http://schemas.microsoft.com/office/drawing/2010/main" val="0"/>
              </a:ext>
            </a:extLst>
          </a:blip>
          <a:srcRect l="3731" t="13542" r="3324" b="17874"/>
          <a:stretch/>
        </p:blipFill>
        <p:spPr>
          <a:xfrm>
            <a:off x="4422574" y="4624698"/>
            <a:ext cx="2485430" cy="2147577"/>
          </a:xfrm>
          <a:prstGeom prst="rect">
            <a:avLst/>
          </a:prstGeom>
        </p:spPr>
      </p:pic>
      <p:sp>
        <p:nvSpPr>
          <p:cNvPr id="21" name="Title 1"/>
          <p:cNvSpPr txBox="1">
            <a:spLocks/>
          </p:cNvSpPr>
          <p:nvPr/>
        </p:nvSpPr>
        <p:spPr>
          <a:xfrm>
            <a:off x="4792101" y="5818074"/>
            <a:ext cx="1699186" cy="8592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lnSpc>
                <a:spcPct val="100000"/>
              </a:lnSpc>
            </a:pPr>
            <a:r>
              <a:rPr lang="en-US" sz="2200" dirty="0" smtClean="0">
                <a:latin typeface="Calibri" panose="020F0502020204030204" pitchFamily="34" charset="0"/>
                <a:cs typeface="Arial" panose="020B0604020202020204" pitchFamily="34" charset="0"/>
              </a:rPr>
              <a:t>130</a:t>
            </a:r>
            <a:endParaRPr lang="en-US" sz="2200" dirty="0">
              <a:latin typeface="Calibri" panose="020F0502020204030204" pitchFamily="34" charset="0"/>
              <a:cs typeface="Arial" panose="020B0604020202020204" pitchFamily="34" charset="0"/>
            </a:endParaRPr>
          </a:p>
        </p:txBody>
      </p:sp>
      <p:pic>
        <p:nvPicPr>
          <p:cNvPr id="19" name="Picture 18"/>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22" name="Picture 21"/>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8547108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086219" y="14267"/>
            <a:ext cx="4089831" cy="5070411"/>
          </a:xfrm>
          <a:prstGeom prst="rect">
            <a:avLst/>
          </a:prstGeom>
        </p:spPr>
      </p:pic>
      <p:cxnSp>
        <p:nvCxnSpPr>
          <p:cNvPr id="5" name="Straight Arrow Connector 4"/>
          <p:cNvCxnSpPr/>
          <p:nvPr/>
        </p:nvCxnSpPr>
        <p:spPr>
          <a:xfrm flipH="1">
            <a:off x="3243261" y="1657329"/>
            <a:ext cx="1097280" cy="0"/>
          </a:xfrm>
          <a:prstGeom prst="straightConnector1">
            <a:avLst/>
          </a:prstGeom>
          <a:ln>
            <a:solidFill>
              <a:srgbClr val="041E4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810496" y="1657329"/>
            <a:ext cx="1097280" cy="0"/>
          </a:xfrm>
          <a:prstGeom prst="straightConnector1">
            <a:avLst/>
          </a:prstGeom>
          <a:ln>
            <a:solidFill>
              <a:srgbClr val="D50032"/>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282532" y="1298532"/>
            <a:ext cx="1917865" cy="736633"/>
          </a:xfrm>
          <a:prstGeom prst="rect">
            <a:avLst/>
          </a:prstGeom>
          <a:solidFill>
            <a:srgbClr val="041E42"/>
          </a:solidFill>
          <a:ln>
            <a:solidFill>
              <a:srgbClr val="04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Calibri" panose="020F0502020204030204" pitchFamily="34" charset="0"/>
              </a:rPr>
              <a:t>Internal</a:t>
            </a:r>
            <a:endParaRPr lang="en-US" sz="2400" b="1" dirty="0">
              <a:solidFill>
                <a:schemeClr val="bg1"/>
              </a:solidFill>
              <a:latin typeface="Calibri" panose="020F0502020204030204" pitchFamily="34" charset="0"/>
            </a:endParaRPr>
          </a:p>
        </p:txBody>
      </p:sp>
      <p:sp>
        <p:nvSpPr>
          <p:cNvPr id="19" name="Rectangle 18"/>
          <p:cNvSpPr/>
          <p:nvPr/>
        </p:nvSpPr>
        <p:spPr>
          <a:xfrm>
            <a:off x="8934678" y="1285843"/>
            <a:ext cx="1917865" cy="736633"/>
          </a:xfrm>
          <a:prstGeom prst="rect">
            <a:avLst/>
          </a:prstGeom>
          <a:solidFill>
            <a:srgbClr val="D50032"/>
          </a:solidFill>
          <a:ln>
            <a:solidFill>
              <a:srgbClr val="D5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Calibri" panose="020F0502020204030204" pitchFamily="34" charset="0"/>
              </a:rPr>
              <a:t>External</a:t>
            </a:r>
            <a:endParaRPr lang="en-US" sz="2400" b="1" dirty="0">
              <a:solidFill>
                <a:schemeClr val="bg1"/>
              </a:solidFill>
              <a:latin typeface="Calibri" panose="020F0502020204030204" pitchFamily="34" charset="0"/>
            </a:endParaRPr>
          </a:p>
        </p:txBody>
      </p:sp>
      <p:cxnSp>
        <p:nvCxnSpPr>
          <p:cNvPr id="20" name="Straight Arrow Connector 19"/>
          <p:cNvCxnSpPr/>
          <p:nvPr/>
        </p:nvCxnSpPr>
        <p:spPr>
          <a:xfrm rot="16200000" flipH="1" flipV="1">
            <a:off x="1961196" y="2189772"/>
            <a:ext cx="365760" cy="0"/>
          </a:xfrm>
          <a:prstGeom prst="straightConnector1">
            <a:avLst/>
          </a:prstGeom>
          <a:ln>
            <a:solidFill>
              <a:srgbClr val="041E4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82532" y="2372652"/>
            <a:ext cx="1917865" cy="0"/>
          </a:xfrm>
          <a:prstGeom prst="line">
            <a:avLst/>
          </a:prstGeom>
          <a:ln>
            <a:solidFill>
              <a:srgbClr val="041E42"/>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6200000" flipH="1" flipV="1">
            <a:off x="1099652" y="2566957"/>
            <a:ext cx="365760" cy="0"/>
          </a:xfrm>
          <a:prstGeom prst="straightConnector1">
            <a:avLst/>
          </a:prstGeom>
          <a:ln>
            <a:solidFill>
              <a:srgbClr val="041E4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flipV="1">
            <a:off x="3009411" y="2552669"/>
            <a:ext cx="365760" cy="0"/>
          </a:xfrm>
          <a:prstGeom prst="straightConnector1">
            <a:avLst/>
          </a:prstGeom>
          <a:ln>
            <a:solidFill>
              <a:srgbClr val="041E42"/>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949155" y="2769847"/>
            <a:ext cx="1152057" cy="573408"/>
          </a:xfrm>
          <a:prstGeom prst="rect">
            <a:avLst/>
          </a:prstGeom>
          <a:solidFill>
            <a:srgbClr val="E3EEFD"/>
          </a:solidFill>
          <a:ln>
            <a:solidFill>
              <a:srgbClr val="04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041E42"/>
                </a:solidFill>
                <a:latin typeface="Calibri" panose="020F0502020204030204" pitchFamily="34" charset="0"/>
              </a:rPr>
              <a:t>Job Seeker</a:t>
            </a:r>
            <a:endParaRPr lang="en-US" sz="1600" b="1" dirty="0">
              <a:solidFill>
                <a:srgbClr val="041E42"/>
              </a:solidFill>
              <a:latin typeface="Calibri" panose="020F0502020204030204" pitchFamily="34" charset="0"/>
            </a:endParaRPr>
          </a:p>
        </p:txBody>
      </p:sp>
      <p:sp>
        <p:nvSpPr>
          <p:cNvPr id="28" name="Rectangle 27"/>
          <p:cNvSpPr/>
          <p:nvPr/>
        </p:nvSpPr>
        <p:spPr>
          <a:xfrm>
            <a:off x="2735600" y="2769847"/>
            <a:ext cx="1152057" cy="573408"/>
          </a:xfrm>
          <a:prstGeom prst="rect">
            <a:avLst/>
          </a:prstGeom>
          <a:solidFill>
            <a:srgbClr val="E3EEFD"/>
          </a:solidFill>
          <a:ln>
            <a:solidFill>
              <a:srgbClr val="041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041E42"/>
                </a:solidFill>
                <a:latin typeface="Calibri" panose="020F0502020204030204" pitchFamily="34" charset="0"/>
              </a:rPr>
              <a:t>Job Provider</a:t>
            </a:r>
            <a:endParaRPr lang="en-US" sz="1600" b="1" dirty="0">
              <a:solidFill>
                <a:srgbClr val="041E42"/>
              </a:solidFill>
              <a:latin typeface="Calibri" panose="020F0502020204030204" pitchFamily="34" charset="0"/>
            </a:endParaRPr>
          </a:p>
        </p:txBody>
      </p:sp>
      <p:cxnSp>
        <p:nvCxnSpPr>
          <p:cNvPr id="32" name="Straight Arrow Connector 31"/>
          <p:cNvCxnSpPr/>
          <p:nvPr/>
        </p:nvCxnSpPr>
        <p:spPr>
          <a:xfrm rot="16200000" flipH="1" flipV="1">
            <a:off x="9710730" y="2186908"/>
            <a:ext cx="365760" cy="0"/>
          </a:xfrm>
          <a:prstGeom prst="straightConnector1">
            <a:avLst/>
          </a:prstGeom>
          <a:ln>
            <a:solidFill>
              <a:srgbClr val="D5003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950639" y="2376455"/>
            <a:ext cx="1917865" cy="0"/>
          </a:xfrm>
          <a:prstGeom prst="line">
            <a:avLst/>
          </a:prstGeom>
          <a:ln>
            <a:solidFill>
              <a:srgbClr val="D50032"/>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16200000" flipH="1" flipV="1">
            <a:off x="8767759" y="2570760"/>
            <a:ext cx="365760" cy="0"/>
          </a:xfrm>
          <a:prstGeom prst="straightConnector1">
            <a:avLst/>
          </a:prstGeom>
          <a:ln>
            <a:solidFill>
              <a:srgbClr val="D5003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16200000" flipH="1" flipV="1">
            <a:off x="10677518" y="2556472"/>
            <a:ext cx="365760" cy="0"/>
          </a:xfrm>
          <a:prstGeom prst="straightConnector1">
            <a:avLst/>
          </a:prstGeom>
          <a:ln>
            <a:solidFill>
              <a:srgbClr val="D50032"/>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8617262" y="2773650"/>
            <a:ext cx="1152057" cy="573408"/>
          </a:xfrm>
          <a:prstGeom prst="rect">
            <a:avLst/>
          </a:prstGeom>
          <a:solidFill>
            <a:srgbClr val="FFDDE5"/>
          </a:solidFill>
          <a:ln>
            <a:solidFill>
              <a:srgbClr val="D5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4">
                    <a:lumMod val="50000"/>
                  </a:schemeClr>
                </a:solidFill>
                <a:latin typeface="Calibri" panose="020F0502020204030204" pitchFamily="34" charset="0"/>
              </a:rPr>
              <a:t>Business Setup</a:t>
            </a:r>
            <a:endParaRPr lang="en-US" sz="1600" b="1" dirty="0">
              <a:solidFill>
                <a:schemeClr val="accent4">
                  <a:lumMod val="50000"/>
                </a:schemeClr>
              </a:solidFill>
              <a:latin typeface="Calibri" panose="020F0502020204030204" pitchFamily="34" charset="0"/>
            </a:endParaRPr>
          </a:p>
        </p:txBody>
      </p:sp>
      <p:sp>
        <p:nvSpPr>
          <p:cNvPr id="43" name="Rectangle 42"/>
          <p:cNvSpPr/>
          <p:nvPr/>
        </p:nvSpPr>
        <p:spPr>
          <a:xfrm>
            <a:off x="10403707" y="2773650"/>
            <a:ext cx="1350618" cy="573408"/>
          </a:xfrm>
          <a:prstGeom prst="rect">
            <a:avLst/>
          </a:prstGeom>
          <a:solidFill>
            <a:srgbClr val="FFDDE5"/>
          </a:solidFill>
          <a:ln>
            <a:solidFill>
              <a:srgbClr val="D5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4">
                    <a:lumMod val="50000"/>
                  </a:schemeClr>
                </a:solidFill>
                <a:latin typeface="Calibri" panose="020F0502020204030204" pitchFamily="34" charset="0"/>
              </a:rPr>
              <a:t>Investments</a:t>
            </a:r>
            <a:endParaRPr lang="en-US" sz="1600" b="1" dirty="0">
              <a:solidFill>
                <a:schemeClr val="accent4">
                  <a:lumMod val="50000"/>
                </a:schemeClr>
              </a:solidFill>
              <a:latin typeface="Calibri" panose="020F0502020204030204" pitchFamily="34" charset="0"/>
            </a:endParaRPr>
          </a:p>
        </p:txBody>
      </p:sp>
      <p:cxnSp>
        <p:nvCxnSpPr>
          <p:cNvPr id="44" name="Straight Arrow Connector 43"/>
          <p:cNvCxnSpPr/>
          <p:nvPr/>
        </p:nvCxnSpPr>
        <p:spPr>
          <a:xfrm rot="16200000" flipH="1" flipV="1">
            <a:off x="8767759" y="3529938"/>
            <a:ext cx="365760" cy="0"/>
          </a:xfrm>
          <a:prstGeom prst="straightConnector1">
            <a:avLst/>
          </a:prstGeom>
          <a:ln>
            <a:solidFill>
              <a:srgbClr val="D50032"/>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8617262" y="3725199"/>
            <a:ext cx="3137063" cy="370976"/>
          </a:xfrm>
          <a:prstGeom prst="rect">
            <a:avLst/>
          </a:prstGeom>
          <a:noFill/>
          <a:ln>
            <a:solidFill>
              <a:srgbClr val="D5003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alibri" panose="020F0502020204030204" pitchFamily="34" charset="0"/>
              </a:rPr>
              <a:t>3 C Model</a:t>
            </a:r>
            <a:endParaRPr lang="en-US" sz="2000" b="1" dirty="0">
              <a:solidFill>
                <a:schemeClr val="tx1"/>
              </a:solidFill>
              <a:latin typeface="Calibri" panose="020F0502020204030204" pitchFamily="34" charset="0"/>
            </a:endParaRPr>
          </a:p>
        </p:txBody>
      </p:sp>
      <p:cxnSp>
        <p:nvCxnSpPr>
          <p:cNvPr id="46" name="Straight Arrow Connector 45"/>
          <p:cNvCxnSpPr/>
          <p:nvPr/>
        </p:nvCxnSpPr>
        <p:spPr>
          <a:xfrm rot="16200000" flipH="1" flipV="1">
            <a:off x="10681325" y="3534103"/>
            <a:ext cx="365760" cy="0"/>
          </a:xfrm>
          <a:prstGeom prst="straightConnector1">
            <a:avLst/>
          </a:prstGeom>
          <a:ln>
            <a:solidFill>
              <a:srgbClr val="D5003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16200000" flipH="1" flipV="1">
            <a:off x="1324098" y="3551872"/>
            <a:ext cx="365760" cy="0"/>
          </a:xfrm>
          <a:prstGeom prst="straightConnector1">
            <a:avLst/>
          </a:prstGeom>
          <a:ln>
            <a:solidFill>
              <a:srgbClr val="041E4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16200000" flipH="1" flipV="1">
            <a:off x="3137648" y="3527463"/>
            <a:ext cx="365760" cy="0"/>
          </a:xfrm>
          <a:prstGeom prst="straightConnector1">
            <a:avLst/>
          </a:prstGeom>
          <a:ln>
            <a:solidFill>
              <a:srgbClr val="041E42"/>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2660244" y="3751898"/>
            <a:ext cx="1270277" cy="1205843"/>
          </a:xfrm>
          <a:prstGeom prst="rect">
            <a:avLst/>
          </a:prstGeom>
          <a:noFill/>
          <a:ln>
            <a:solidFill>
              <a:srgbClr val="041E4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b="1" dirty="0" smtClean="0">
                <a:solidFill>
                  <a:srgbClr val="041E42"/>
                </a:solidFill>
                <a:latin typeface="Calibri" panose="020F0502020204030204" pitchFamily="34" charset="0"/>
              </a:rPr>
              <a:t>Standup and Startup India</a:t>
            </a:r>
            <a:endParaRPr lang="en-US" sz="1400" b="1" dirty="0">
              <a:solidFill>
                <a:srgbClr val="041E42"/>
              </a:solidFill>
              <a:latin typeface="Calibri" panose="020F0502020204030204" pitchFamily="34" charset="0"/>
            </a:endParaRPr>
          </a:p>
        </p:txBody>
      </p:sp>
      <p:cxnSp>
        <p:nvCxnSpPr>
          <p:cNvPr id="52" name="Straight Connector 51"/>
          <p:cNvCxnSpPr/>
          <p:nvPr/>
        </p:nvCxnSpPr>
        <p:spPr>
          <a:xfrm>
            <a:off x="1112958" y="3730950"/>
            <a:ext cx="1332000" cy="0"/>
          </a:xfrm>
          <a:prstGeom prst="line">
            <a:avLst/>
          </a:prstGeom>
          <a:ln>
            <a:solidFill>
              <a:srgbClr val="041E42"/>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16200000" flipH="1" flipV="1">
            <a:off x="961058" y="3870951"/>
            <a:ext cx="274320" cy="0"/>
          </a:xfrm>
          <a:prstGeom prst="straightConnector1">
            <a:avLst/>
          </a:prstGeom>
          <a:ln>
            <a:solidFill>
              <a:srgbClr val="041E4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16200000" flipH="1" flipV="1">
            <a:off x="1826096" y="4358154"/>
            <a:ext cx="1260000" cy="0"/>
          </a:xfrm>
          <a:prstGeom prst="straightConnector1">
            <a:avLst/>
          </a:prstGeom>
          <a:ln>
            <a:solidFill>
              <a:srgbClr val="041E42"/>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900419" y="4096174"/>
            <a:ext cx="1152057" cy="451485"/>
          </a:xfrm>
          <a:prstGeom prst="rect">
            <a:avLst/>
          </a:prstGeom>
          <a:noFill/>
          <a:ln>
            <a:solidFill>
              <a:srgbClr val="041E4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041E42"/>
                </a:solidFill>
                <a:latin typeface="Calibri" panose="020F0502020204030204" pitchFamily="34" charset="0"/>
              </a:rPr>
              <a:t>Government</a:t>
            </a:r>
            <a:endParaRPr lang="en-US" sz="1200" b="1" dirty="0">
              <a:solidFill>
                <a:srgbClr val="041E42"/>
              </a:solidFill>
              <a:latin typeface="Calibri" panose="020F0502020204030204" pitchFamily="34" charset="0"/>
            </a:endParaRPr>
          </a:p>
        </p:txBody>
      </p:sp>
      <p:sp>
        <p:nvSpPr>
          <p:cNvPr id="56" name="Rectangle 55"/>
          <p:cNvSpPr/>
          <p:nvPr/>
        </p:nvSpPr>
        <p:spPr>
          <a:xfrm>
            <a:off x="1541130" y="5084678"/>
            <a:ext cx="1152057" cy="451485"/>
          </a:xfrm>
          <a:prstGeom prst="rect">
            <a:avLst/>
          </a:prstGeom>
          <a:noFill/>
          <a:ln>
            <a:solidFill>
              <a:srgbClr val="041E4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041E42"/>
                </a:solidFill>
                <a:latin typeface="Calibri" panose="020F0502020204030204" pitchFamily="34" charset="0"/>
              </a:rPr>
              <a:t>Private</a:t>
            </a:r>
            <a:endParaRPr lang="en-US" sz="1200" b="1" dirty="0">
              <a:solidFill>
                <a:srgbClr val="041E42"/>
              </a:solidFill>
              <a:latin typeface="Calibri" panose="020F0502020204030204" pitchFamily="34" charset="0"/>
            </a:endParaRPr>
          </a:p>
        </p:txBody>
      </p:sp>
      <p:sp>
        <p:nvSpPr>
          <p:cNvPr id="8" name="TextBox 7"/>
          <p:cNvSpPr txBox="1"/>
          <p:nvPr/>
        </p:nvSpPr>
        <p:spPr>
          <a:xfrm>
            <a:off x="4443413" y="2406929"/>
            <a:ext cx="3228975" cy="1200329"/>
          </a:xfrm>
          <a:prstGeom prst="rect">
            <a:avLst/>
          </a:prstGeom>
          <a:noFill/>
        </p:spPr>
        <p:txBody>
          <a:bodyPr wrap="square" rtlCol="0">
            <a:spAutoFit/>
          </a:bodyPr>
          <a:lstStyle/>
          <a:p>
            <a:pPr algn="ctr">
              <a:lnSpc>
                <a:spcPct val="150000"/>
              </a:lnSpc>
            </a:pPr>
            <a:r>
              <a:rPr lang="en-US" sz="2400" b="1" dirty="0" smtClean="0">
                <a:latin typeface="Calibri" panose="020F0502020204030204" pitchFamily="34" charset="0"/>
              </a:rPr>
              <a:t>Importance of Ease of Doing Business in India</a:t>
            </a:r>
            <a:endParaRPr lang="en-US" sz="2400" b="1" dirty="0">
              <a:latin typeface="Calibri" panose="020F0502020204030204" pitchFamily="34" charset="0"/>
            </a:endParaRPr>
          </a:p>
        </p:txBody>
      </p:sp>
      <p:sp>
        <p:nvSpPr>
          <p:cNvPr id="57" name="Rectangle 56"/>
          <p:cNvSpPr/>
          <p:nvPr/>
        </p:nvSpPr>
        <p:spPr>
          <a:xfrm>
            <a:off x="4152239" y="4096174"/>
            <a:ext cx="3924000" cy="2645855"/>
          </a:xfrm>
          <a:prstGeom prst="rect">
            <a:avLst/>
          </a:prstGeom>
          <a:solidFill>
            <a:srgbClr val="919095"/>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sz="1600" b="1" dirty="0" smtClean="0">
                <a:solidFill>
                  <a:schemeClr val="bg1"/>
                </a:solidFill>
                <a:latin typeface="Calibri" panose="020F0502020204030204" pitchFamily="34" charset="0"/>
              </a:rPr>
              <a:t>Provide Employment</a:t>
            </a:r>
          </a:p>
          <a:p>
            <a:pPr marL="285750" indent="-285750">
              <a:lnSpc>
                <a:spcPct val="150000"/>
              </a:lnSpc>
              <a:buFont typeface="Arial" panose="020B0604020202020204" pitchFamily="34" charset="0"/>
              <a:buChar char="•"/>
            </a:pPr>
            <a:r>
              <a:rPr lang="en-US" sz="1600" b="1" dirty="0" smtClean="0">
                <a:solidFill>
                  <a:schemeClr val="bg1"/>
                </a:solidFill>
                <a:latin typeface="Calibri" panose="020F0502020204030204" pitchFamily="34" charset="0"/>
              </a:rPr>
              <a:t>Attract Investment</a:t>
            </a:r>
          </a:p>
          <a:p>
            <a:pPr marL="285750" indent="-285750">
              <a:lnSpc>
                <a:spcPct val="150000"/>
              </a:lnSpc>
              <a:buFont typeface="Arial" panose="020B0604020202020204" pitchFamily="34" charset="0"/>
              <a:buChar char="•"/>
            </a:pPr>
            <a:r>
              <a:rPr lang="en-US" sz="1600" b="1" dirty="0" smtClean="0">
                <a:solidFill>
                  <a:schemeClr val="bg1"/>
                </a:solidFill>
                <a:latin typeface="Calibri" panose="020F0502020204030204" pitchFamily="34" charset="0"/>
              </a:rPr>
              <a:t>Bring Technology</a:t>
            </a:r>
          </a:p>
          <a:p>
            <a:pPr marL="285750" indent="-285750">
              <a:lnSpc>
                <a:spcPct val="150000"/>
              </a:lnSpc>
              <a:buFont typeface="Arial" panose="020B0604020202020204" pitchFamily="34" charset="0"/>
              <a:buChar char="•"/>
            </a:pPr>
            <a:r>
              <a:rPr lang="en-US" sz="1600" b="1" dirty="0" smtClean="0">
                <a:solidFill>
                  <a:schemeClr val="bg1"/>
                </a:solidFill>
                <a:latin typeface="Calibri" panose="020F0502020204030204" pitchFamily="34" charset="0"/>
              </a:rPr>
              <a:t>Innovation</a:t>
            </a:r>
          </a:p>
          <a:p>
            <a:pPr marL="285750" indent="-285750">
              <a:lnSpc>
                <a:spcPct val="150000"/>
              </a:lnSpc>
              <a:buFont typeface="Arial" panose="020B0604020202020204" pitchFamily="34" charset="0"/>
              <a:buChar char="•"/>
            </a:pPr>
            <a:r>
              <a:rPr lang="en-US" sz="1600" b="1" dirty="0" smtClean="0">
                <a:solidFill>
                  <a:schemeClr val="bg1"/>
                </a:solidFill>
                <a:latin typeface="Calibri" panose="020F0502020204030204" pitchFamily="34" charset="0"/>
              </a:rPr>
              <a:t>Solutions to Problems</a:t>
            </a:r>
          </a:p>
          <a:p>
            <a:pPr marL="285750" indent="-285750">
              <a:lnSpc>
                <a:spcPct val="150000"/>
              </a:lnSpc>
              <a:buFont typeface="Arial" panose="020B0604020202020204" pitchFamily="34" charset="0"/>
              <a:buChar char="•"/>
            </a:pPr>
            <a:r>
              <a:rPr lang="en-US" sz="1600" b="1" dirty="0" smtClean="0">
                <a:solidFill>
                  <a:schemeClr val="bg1"/>
                </a:solidFill>
                <a:latin typeface="Calibri" panose="020F0502020204030204" pitchFamily="34" charset="0"/>
              </a:rPr>
              <a:t>Develop Economy</a:t>
            </a:r>
          </a:p>
          <a:p>
            <a:pPr marL="285750" indent="-285750">
              <a:lnSpc>
                <a:spcPct val="150000"/>
              </a:lnSpc>
              <a:buFont typeface="Arial" panose="020B0604020202020204" pitchFamily="34" charset="0"/>
              <a:buChar char="•"/>
            </a:pPr>
            <a:r>
              <a:rPr lang="en-US" sz="1600" b="1" dirty="0" smtClean="0">
                <a:solidFill>
                  <a:schemeClr val="bg1"/>
                </a:solidFill>
                <a:latin typeface="Calibri" panose="020F0502020204030204" pitchFamily="34" charset="0"/>
              </a:rPr>
              <a:t>Raises standard of living</a:t>
            </a:r>
            <a:endParaRPr lang="en-US" sz="1600" b="1" dirty="0">
              <a:solidFill>
                <a:schemeClr val="bg1"/>
              </a:solidFill>
              <a:latin typeface="Calibri" panose="020F0502020204030204" pitchFamily="34" charset="0"/>
            </a:endParaRPr>
          </a:p>
        </p:txBody>
      </p:sp>
      <p:cxnSp>
        <p:nvCxnSpPr>
          <p:cNvPr id="62" name="Straight Connector 61"/>
          <p:cNvCxnSpPr/>
          <p:nvPr/>
        </p:nvCxnSpPr>
        <p:spPr>
          <a:xfrm rot="16200000">
            <a:off x="2680869" y="5498209"/>
            <a:ext cx="1097280" cy="0"/>
          </a:xfrm>
          <a:prstGeom prst="line">
            <a:avLst/>
          </a:prstGeom>
          <a:ln>
            <a:solidFill>
              <a:srgbClr val="041E42"/>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0800000" flipH="1" flipV="1">
            <a:off x="3212904" y="6026249"/>
            <a:ext cx="914400" cy="0"/>
          </a:xfrm>
          <a:prstGeom prst="straightConnector1">
            <a:avLst/>
          </a:prstGeom>
          <a:ln>
            <a:solidFill>
              <a:srgbClr val="041E4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a:off x="8730599" y="5879209"/>
            <a:ext cx="640080" cy="0"/>
          </a:xfrm>
          <a:prstGeom prst="line">
            <a:avLst/>
          </a:prstGeom>
          <a:ln>
            <a:solidFill>
              <a:srgbClr val="D50032"/>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rot="10800000" flipV="1">
            <a:off x="8136239" y="6199249"/>
            <a:ext cx="914400" cy="0"/>
          </a:xfrm>
          <a:prstGeom prst="straightConnector1">
            <a:avLst/>
          </a:prstGeom>
          <a:ln>
            <a:solidFill>
              <a:srgbClr val="D5003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657724" y="4096174"/>
            <a:ext cx="3017520" cy="0"/>
          </a:xfrm>
          <a:prstGeom prst="line">
            <a:avLst/>
          </a:prstGeom>
          <a:ln w="12700">
            <a:solidFill>
              <a:schemeClr val="bg1">
                <a:lumMod val="9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8667215" y="4263089"/>
            <a:ext cx="3137063" cy="370976"/>
          </a:xfrm>
          <a:prstGeom prst="rec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alibri" panose="020F0502020204030204" pitchFamily="34" charset="0"/>
              </a:rPr>
              <a:t>Compliances</a:t>
            </a:r>
            <a:endParaRPr lang="en-US" sz="2000" b="1" dirty="0">
              <a:solidFill>
                <a:schemeClr val="tx1"/>
              </a:solidFill>
              <a:latin typeface="Calibri" panose="020F0502020204030204" pitchFamily="34" charset="0"/>
            </a:endParaRPr>
          </a:p>
        </p:txBody>
      </p:sp>
      <p:sp>
        <p:nvSpPr>
          <p:cNvPr id="38" name="Rectangle 37"/>
          <p:cNvSpPr/>
          <p:nvPr/>
        </p:nvSpPr>
        <p:spPr>
          <a:xfrm>
            <a:off x="8667215" y="4699188"/>
            <a:ext cx="3137063" cy="370976"/>
          </a:xfrm>
          <a:prstGeom prst="rec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alibri" panose="020F0502020204030204" pitchFamily="34" charset="0"/>
              </a:rPr>
              <a:t>Capital</a:t>
            </a:r>
            <a:endParaRPr lang="en-US" sz="2000" b="1" dirty="0">
              <a:solidFill>
                <a:schemeClr val="tx1"/>
              </a:solidFill>
              <a:latin typeface="Calibri" panose="020F0502020204030204" pitchFamily="34" charset="0"/>
            </a:endParaRPr>
          </a:p>
        </p:txBody>
      </p:sp>
      <p:sp>
        <p:nvSpPr>
          <p:cNvPr id="47" name="Rectangle 46"/>
          <p:cNvSpPr/>
          <p:nvPr/>
        </p:nvSpPr>
        <p:spPr>
          <a:xfrm>
            <a:off x="8662082" y="5153681"/>
            <a:ext cx="3137063" cy="370976"/>
          </a:xfrm>
          <a:prstGeom prst="rect">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Calibri" panose="020F0502020204030204" pitchFamily="34" charset="0"/>
              </a:rPr>
              <a:t>Contract Enforcement</a:t>
            </a:r>
            <a:endParaRPr lang="en-US" sz="2000" b="1" dirty="0">
              <a:solidFill>
                <a:schemeClr val="tx1"/>
              </a:solidFill>
              <a:latin typeface="Calibri" panose="020F0502020204030204" pitchFamily="34" charset="0"/>
            </a:endParaRPr>
          </a:p>
        </p:txBody>
      </p:sp>
      <p:pic>
        <p:nvPicPr>
          <p:cNvPr id="49" name="Picture 48"/>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58" name="Picture 57"/>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19046125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276857" y="3837653"/>
            <a:ext cx="2291539" cy="2677482"/>
          </a:xfrm>
          <a:prstGeom prst="rect">
            <a:avLst/>
          </a:prstGeom>
        </p:spPr>
      </p:pic>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562718" y="1705195"/>
            <a:ext cx="5038737" cy="2656319"/>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223970" y="1743107"/>
            <a:ext cx="5008459" cy="2660904"/>
          </a:xfrm>
          <a:prstGeom prst="rect">
            <a:avLst/>
          </a:prstGeom>
        </p:spPr>
      </p:pic>
      <p:sp>
        <p:nvSpPr>
          <p:cNvPr id="49" name="Rectangle 48"/>
          <p:cNvSpPr/>
          <p:nvPr/>
        </p:nvSpPr>
        <p:spPr>
          <a:xfrm>
            <a:off x="971547" y="100016"/>
            <a:ext cx="10872787" cy="769441"/>
          </a:xfrm>
          <a:prstGeom prst="rect">
            <a:avLst/>
          </a:prstGeom>
        </p:spPr>
        <p:txBody>
          <a:bodyPr wrap="square">
            <a:spAutoFit/>
          </a:bodyPr>
          <a:lstStyle/>
          <a:p>
            <a:pPr algn="ctr"/>
            <a:r>
              <a:rPr lang="en-US" sz="4400" dirty="0" smtClean="0">
                <a:solidFill>
                  <a:schemeClr val="accent2">
                    <a:lumMod val="75000"/>
                  </a:schemeClr>
                </a:solidFill>
                <a:latin typeface="Calibri" panose="020F0502020204030204" pitchFamily="34" charset="0"/>
              </a:rPr>
              <a:t>WAYS TO IMPROVE EASE OF DOING BUSINESS</a:t>
            </a:r>
            <a:endParaRPr lang="en-US" sz="4400" dirty="0">
              <a:solidFill>
                <a:schemeClr val="accent2">
                  <a:lumMod val="75000"/>
                </a:schemeClr>
              </a:solidFill>
              <a:latin typeface="Calibri" panose="020F0502020204030204" pitchFamily="34" charset="0"/>
            </a:endParaRPr>
          </a:p>
        </p:txBody>
      </p:sp>
      <p:sp>
        <p:nvSpPr>
          <p:cNvPr id="9" name="TextBox 8"/>
          <p:cNvSpPr txBox="1"/>
          <p:nvPr/>
        </p:nvSpPr>
        <p:spPr>
          <a:xfrm>
            <a:off x="5133129" y="5378598"/>
            <a:ext cx="2528888" cy="584775"/>
          </a:xfrm>
          <a:prstGeom prst="rect">
            <a:avLst/>
          </a:prstGeom>
          <a:noFill/>
        </p:spPr>
        <p:txBody>
          <a:bodyPr wrap="square" rtlCol="0">
            <a:spAutoFit/>
          </a:bodyPr>
          <a:lstStyle/>
          <a:p>
            <a:pPr algn="ctr"/>
            <a:r>
              <a:rPr lang="en-US" sz="3200" b="1" dirty="0" smtClean="0">
                <a:solidFill>
                  <a:schemeClr val="bg1"/>
                </a:solidFill>
                <a:latin typeface="Calibri" panose="020F0502020204030204" pitchFamily="34" charset="0"/>
              </a:rPr>
              <a:t>Mindset</a:t>
            </a:r>
            <a:endParaRPr lang="en-US" sz="3200" b="1" dirty="0">
              <a:solidFill>
                <a:schemeClr val="bg1"/>
              </a:solidFill>
              <a:latin typeface="Calibri" panose="020F0502020204030204" pitchFamily="34" charset="0"/>
            </a:endParaRPr>
          </a:p>
        </p:txBody>
      </p:sp>
      <p:sp>
        <p:nvSpPr>
          <p:cNvPr id="58" name="TextBox 57"/>
          <p:cNvSpPr txBox="1"/>
          <p:nvPr/>
        </p:nvSpPr>
        <p:spPr>
          <a:xfrm>
            <a:off x="8729670" y="2140315"/>
            <a:ext cx="2728910" cy="584775"/>
          </a:xfrm>
          <a:prstGeom prst="rect">
            <a:avLst/>
          </a:prstGeom>
          <a:noFill/>
        </p:spPr>
        <p:txBody>
          <a:bodyPr wrap="square" rtlCol="0">
            <a:spAutoFit/>
          </a:bodyPr>
          <a:lstStyle/>
          <a:p>
            <a:pPr algn="ctr"/>
            <a:r>
              <a:rPr lang="en-US" sz="3200" b="1" dirty="0" smtClean="0">
                <a:solidFill>
                  <a:schemeClr val="bg1"/>
                </a:solidFill>
                <a:latin typeface="Calibri" panose="020F0502020204030204" pitchFamily="34" charset="0"/>
              </a:rPr>
              <a:t>Technology </a:t>
            </a:r>
            <a:endParaRPr lang="en-US" sz="3200" b="1" dirty="0">
              <a:solidFill>
                <a:schemeClr val="bg1"/>
              </a:solidFill>
              <a:latin typeface="Calibri" panose="020F0502020204030204" pitchFamily="34" charset="0"/>
            </a:endParaRPr>
          </a:p>
        </p:txBody>
      </p:sp>
      <p:sp>
        <p:nvSpPr>
          <p:cNvPr id="59" name="TextBox 58"/>
          <p:cNvSpPr txBox="1"/>
          <p:nvPr/>
        </p:nvSpPr>
        <p:spPr>
          <a:xfrm>
            <a:off x="1364445" y="1926000"/>
            <a:ext cx="2728910" cy="1077218"/>
          </a:xfrm>
          <a:prstGeom prst="rect">
            <a:avLst/>
          </a:prstGeom>
          <a:noFill/>
        </p:spPr>
        <p:txBody>
          <a:bodyPr wrap="square" rtlCol="0">
            <a:spAutoFit/>
          </a:bodyPr>
          <a:lstStyle/>
          <a:p>
            <a:pPr algn="ctr"/>
            <a:r>
              <a:rPr lang="en-US" sz="3200" b="1" dirty="0" smtClean="0">
                <a:solidFill>
                  <a:schemeClr val="bg1"/>
                </a:solidFill>
                <a:latin typeface="Calibri" panose="020F0502020204030204" pitchFamily="34" charset="0"/>
              </a:rPr>
              <a:t>System &amp; Process</a:t>
            </a:r>
            <a:endParaRPr lang="en-US" sz="3200" b="1" dirty="0">
              <a:solidFill>
                <a:schemeClr val="bg1"/>
              </a:solidFill>
              <a:latin typeface="Calibri" panose="020F0502020204030204" pitchFamily="34" charset="0"/>
            </a:endParaRPr>
          </a:p>
        </p:txBody>
      </p:sp>
      <p:pic>
        <p:nvPicPr>
          <p:cNvPr id="1026" name="Picture 2" descr="https://cdn3.iconfinder.com/data/icons/illustricon-tech/512/development.desktop-512.png"/>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4936890" y="2901071"/>
            <a:ext cx="1053723" cy="1053723"/>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s://cdn2.iconfinder.com/data/icons/industry-3/512/electronics-512.png"/>
          <p:cNvPicPr>
            <a:picLocks noChangeAspect="1" noChangeArrowheads="1"/>
          </p:cNvPicPr>
          <p:nvPr/>
        </p:nvPicPr>
        <p:blipFill>
          <a:blip r:embed="rId6">
            <a:duotone>
              <a:prstClr val="black"/>
              <a:schemeClr val="tx2">
                <a:tint val="45000"/>
                <a:satMod val="400000"/>
              </a:schemeClr>
            </a:duotone>
            <a:extLst>
              <a:ext uri="{28A0092B-C50C-407E-A947-70E740481C1C}">
                <a14:useLocalDpi xmlns="" xmlns:a14="http://schemas.microsoft.com/office/drawing/2010/main" val="0"/>
              </a:ext>
            </a:extLst>
          </a:blip>
          <a:srcRect/>
          <a:stretch>
            <a:fillRect/>
          </a:stretch>
        </p:blipFill>
        <p:spPr bwMode="auto">
          <a:xfrm>
            <a:off x="6672523" y="2722279"/>
            <a:ext cx="1316038" cy="1316038"/>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http://honors.illinoisstate.edu/academics/honors_learning/seminars/mindset/HonorsMindsetSeminar_Icon.png"/>
          <p:cNvPicPr>
            <a:picLocks noChangeAspect="1" noChangeArrowheads="1"/>
          </p:cNvPicPr>
          <p:nvPr/>
        </p:nvPicPr>
        <p:blipFill rotWithShape="1">
          <a:blip r:embed="rId7">
            <a:extLst>
              <a:ext uri="{28A0092B-C50C-407E-A947-70E740481C1C}">
                <a14:useLocalDpi xmlns="" xmlns:a14="http://schemas.microsoft.com/office/drawing/2010/main" val="0"/>
              </a:ext>
            </a:extLst>
          </a:blip>
          <a:srcRect l="6898" t="8801" r="9247" b="5599"/>
          <a:stretch/>
        </p:blipFill>
        <p:spPr bwMode="auto">
          <a:xfrm>
            <a:off x="5902449" y="4096373"/>
            <a:ext cx="1024307" cy="1259779"/>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1572874" y="6139548"/>
            <a:ext cx="619125" cy="718451"/>
          </a:xfrm>
          <a:prstGeom prst="rect">
            <a:avLst/>
          </a:prstGeom>
        </p:spPr>
      </p:pic>
      <p:pic>
        <p:nvPicPr>
          <p:cNvPr id="13" name="Picture 12"/>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1" y="6139549"/>
            <a:ext cx="1288011" cy="718451"/>
          </a:xfrm>
          <a:prstGeom prst="rect">
            <a:avLst/>
          </a:prstGeom>
        </p:spPr>
      </p:pic>
    </p:spTree>
    <p:extLst>
      <p:ext uri="{BB962C8B-B14F-4D97-AF65-F5344CB8AC3E}">
        <p14:creationId xmlns="" xmlns:p14="http://schemas.microsoft.com/office/powerpoint/2010/main" val="556436076"/>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10099</TotalTime>
  <Words>1771</Words>
  <Application>Microsoft Office PowerPoint</Application>
  <PresentationFormat>Custom</PresentationFormat>
  <Paragraphs>263</Paragraphs>
  <Slides>65</Slides>
  <Notes>3</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Badge</vt:lpstr>
      <vt:lpstr>Ease of Doing Business in India Facilitations and Obstructions</vt:lpstr>
      <vt:lpstr>INDIA IS THE SEVENTH LARGEST COUNTRY BY AREA AND THE SECOND-MOST POPULOUS COUNTRY IN THE WORLD</vt:lpstr>
      <vt:lpstr>Slide 3</vt:lpstr>
      <vt:lpstr>Slide 4</vt:lpstr>
      <vt:lpstr>Slide 5</vt:lpstr>
      <vt:lpstr>Slide 6</vt:lpstr>
      <vt:lpstr>Equation of a Ease of Doing Business</vt:lpstr>
      <vt:lpstr>Slide 8</vt:lpstr>
      <vt:lpstr>Slide 9</vt:lpstr>
      <vt:lpstr>Slide 10</vt:lpstr>
      <vt:lpstr>Compliances</vt:lpstr>
      <vt:lpstr>Slide 12</vt:lpstr>
      <vt:lpstr>Slide 13</vt:lpstr>
      <vt:lpstr>Slide 14</vt:lpstr>
      <vt:lpstr>Slide 15</vt:lpstr>
      <vt:lpstr>Slide 16</vt:lpstr>
      <vt:lpstr>Slide 17</vt:lpstr>
      <vt:lpstr>Slide 18</vt:lpstr>
      <vt:lpstr>Slide 19</vt:lpstr>
      <vt:lpstr>capital</vt:lpstr>
      <vt:lpstr>Slide 21</vt:lpstr>
      <vt:lpstr>Slide 22</vt:lpstr>
      <vt:lpstr>Contract enforcement</vt:lpstr>
      <vt:lpstr>Slide 24</vt:lpstr>
      <vt:lpstr>Slide 25</vt:lpstr>
      <vt:lpstr>Other initiatives</vt:lpstr>
      <vt:lpstr>Slide 27</vt:lpstr>
      <vt:lpstr>Slide 28</vt:lpstr>
      <vt:lpstr>Slide 29</vt:lpstr>
      <vt:lpstr>Slide 30</vt:lpstr>
      <vt:lpstr>What startups means</vt:lpstr>
      <vt:lpstr>Startup india action plan</vt:lpstr>
      <vt:lpstr>Slide 33</vt:lpstr>
      <vt:lpstr>Slide 34</vt:lpstr>
      <vt:lpstr>Slide 35</vt:lpstr>
      <vt:lpstr>Slide 36</vt:lpstr>
      <vt:lpstr>Slide 37</vt:lpstr>
      <vt:lpstr>Slide 38</vt:lpstr>
      <vt:lpstr>Slide 39</vt:lpstr>
      <vt:lpstr>Slide 40</vt:lpstr>
      <vt:lpstr>Slide 41</vt:lpstr>
      <vt:lpstr>Slide 42</vt:lpstr>
      <vt:lpstr>Some took the initiative to work outside their domain</vt:lpstr>
      <vt:lpstr>Case Study : India Filings</vt:lpstr>
      <vt:lpstr>Slide 45</vt:lpstr>
      <vt:lpstr>WHY NOT YOU ?</vt:lpstr>
      <vt:lpstr>Lost in Life? </vt:lpstr>
      <vt:lpstr>Slide 48</vt:lpstr>
      <vt:lpstr>5 Essential elements of success</vt:lpstr>
      <vt:lpstr>Before you Start</vt:lpstr>
      <vt:lpstr>Choose  the right NEED </vt:lpstr>
      <vt:lpstr>All it takes is an Innovation that makes you an odd out  of all the evens in the  market.</vt:lpstr>
      <vt:lpstr>Slide 53</vt:lpstr>
      <vt:lpstr>ICSI Acceleration Center</vt:lpstr>
      <vt:lpstr>Obstructions in doing business in India</vt:lpstr>
      <vt:lpstr>Slide 56</vt:lpstr>
      <vt:lpstr>Change  is  important</vt:lpstr>
      <vt:lpstr>Success Mantra - 1</vt:lpstr>
      <vt:lpstr>Success Mantra - 2</vt:lpstr>
      <vt:lpstr>Success Mantra - 3</vt:lpstr>
      <vt:lpstr>Success Mantra - 4</vt:lpstr>
      <vt:lpstr>Success Mantra - 5</vt:lpstr>
      <vt:lpstr>The Impact: A modern tomorrow   A better nation </vt:lpstr>
      <vt:lpstr>To new India</vt:lpstr>
      <vt:lpstr>Connect  with  me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My Venture</dc:title>
  <dc:creator>Microsoft Office User</dc:creator>
  <cp:lastModifiedBy>e0473</cp:lastModifiedBy>
  <cp:revision>335</cp:revision>
  <cp:lastPrinted>2016-08-11T15:41:58Z</cp:lastPrinted>
  <dcterms:created xsi:type="dcterms:W3CDTF">2015-11-01T14:16:23Z</dcterms:created>
  <dcterms:modified xsi:type="dcterms:W3CDTF">2016-08-19T09:05:58Z</dcterms:modified>
</cp:coreProperties>
</file>