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4"/>
  </p:notesMasterIdLst>
  <p:handoutMasterIdLst>
    <p:handoutMasterId r:id="rId25"/>
  </p:handoutMasterIdLst>
  <p:sldIdLst>
    <p:sldId id="302" r:id="rId2"/>
    <p:sldId id="312" r:id="rId3"/>
    <p:sldId id="313" r:id="rId4"/>
    <p:sldId id="258" r:id="rId5"/>
    <p:sldId id="326" r:id="rId6"/>
    <p:sldId id="315" r:id="rId7"/>
    <p:sldId id="316" r:id="rId8"/>
    <p:sldId id="317" r:id="rId9"/>
    <p:sldId id="318" r:id="rId10"/>
    <p:sldId id="328" r:id="rId11"/>
    <p:sldId id="307" r:id="rId12"/>
    <p:sldId id="325" r:id="rId13"/>
    <p:sldId id="319" r:id="rId14"/>
    <p:sldId id="308" r:id="rId15"/>
    <p:sldId id="320" r:id="rId16"/>
    <p:sldId id="329" r:id="rId17"/>
    <p:sldId id="321" r:id="rId18"/>
    <p:sldId id="310" r:id="rId19"/>
    <p:sldId id="330" r:id="rId20"/>
    <p:sldId id="322" r:id="rId21"/>
    <p:sldId id="327" r:id="rId22"/>
    <p:sldId id="28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CC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9" autoAdjust="0"/>
    <p:restoredTop sz="94709" autoAdjust="0"/>
  </p:normalViewPr>
  <p:slideViewPr>
    <p:cSldViewPr>
      <p:cViewPr>
        <p:scale>
          <a:sx n="86" d="100"/>
          <a:sy n="86" d="100"/>
        </p:scale>
        <p:origin x="-480" y="-4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186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C4320506-EEF9-4DEB-B028-66794FCC7EFC}" type="datetimeFigureOut">
              <a:rPr lang="en-US"/>
              <a:pPr>
                <a:defRPr/>
              </a:pPr>
              <a:t>8/19/2016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299BF0A1-8200-4F93-AC35-14C35237BB2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9CC137B-2482-4AB5-80F6-BC754E13C9A3}" type="datetimeFigureOut">
              <a:rPr lang="en-US"/>
              <a:pPr>
                <a:defRPr/>
              </a:pPr>
              <a:t>8/19/2016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C229C27-6DC3-4C6A-86F1-170BAE4202B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4"/>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5" name="Rectangle 18"/>
          <p:cNvSpPr>
            <a:spLocks noChangeArrowheads="1"/>
          </p:cNvSpPr>
          <p:nvPr/>
        </p:nvSpPr>
        <p:spPr bwMode="white">
          <a:xfrm>
            <a:off x="8991600" y="3175"/>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7" name="Rectangle 15"/>
          <p:cNvSpPr>
            <a:spLocks noChangeArrowheads="1"/>
          </p:cNvSpPr>
          <p:nvPr/>
        </p:nvSpPr>
        <p:spPr bwMode="white">
          <a:xfrm>
            <a:off x="0" y="0"/>
            <a:ext cx="9144000" cy="25146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 name="Rectangle 11"/>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Straight Connector 6"/>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Rectangle 9"/>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33273414-2036-43D7-B90D-CD584E9873AC}" type="datetime1">
              <a:rPr lang="en-US"/>
              <a:pPr>
                <a:defRPr/>
              </a:pPr>
              <a:t>8/19/2016</a:t>
            </a:fld>
            <a:endParaRPr lang="en-US"/>
          </a:p>
        </p:txBody>
      </p:sp>
      <p:sp>
        <p:nvSpPr>
          <p:cNvPr id="16" name="Footer Placeholder 16"/>
          <p:cNvSpPr>
            <a:spLocks noGrp="1"/>
          </p:cNvSpPr>
          <p:nvPr>
            <p:ph type="ftr" sz="quarter" idx="11"/>
          </p:nvPr>
        </p:nvSpPr>
        <p:spPr/>
        <p:txBody>
          <a:bodyPr/>
          <a:lstStyle>
            <a:lvl1pPr>
              <a:defRPr/>
            </a:lvl1pPr>
          </a:lstStyle>
          <a:p>
            <a:pPr>
              <a:defRPr/>
            </a:pPr>
            <a:endParaRPr lang="en-US"/>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05B5AA7-C7EB-4AA6-9235-AA2DBB3C5E7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BA36084-F59B-435D-A1F5-6C3A81FF1CA4}" type="datetime1">
              <a:rPr lang="en-US"/>
              <a:pPr>
                <a:defRPr/>
              </a:pPr>
              <a:t>8/19/2016</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36BC7048-751B-4AF4-A569-C61D75EFD37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6"/>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5" name="Rectangle 7"/>
          <p:cNvSpPr>
            <a:spLocks noChangeArrowheads="1"/>
          </p:cNvSpPr>
          <p:nvPr/>
        </p:nvSpPr>
        <p:spPr bwMode="white">
          <a:xfrm>
            <a:off x="7010400" y="0"/>
            <a:ext cx="21336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6" name="Rectangle 8"/>
          <p:cNvSpPr>
            <a:spLocks noChangeArrowheads="1"/>
          </p:cNvSpPr>
          <p:nvPr/>
        </p:nvSpPr>
        <p:spPr bwMode="white">
          <a:xfrm>
            <a:off x="0" y="0"/>
            <a:ext cx="9144000" cy="155575"/>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7" name="Rectangle 9"/>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8" name="Rectangle 10"/>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9"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12"/>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Oval 13"/>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4"/>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7284D34F-DE29-4363-B09F-FD6479E32C6E}" type="slidenum">
              <a:rPr lang="en-US"/>
              <a:pPr>
                <a:defRPr/>
              </a:pPr>
              <a:t>‹#›</a:t>
            </a:fld>
            <a:endParaRPr lang="en-US"/>
          </a:p>
        </p:txBody>
      </p:sp>
      <p:sp>
        <p:nvSpPr>
          <p:cNvPr id="14" name="Date Placeholder 3"/>
          <p:cNvSpPr>
            <a:spLocks noGrp="1"/>
          </p:cNvSpPr>
          <p:nvPr>
            <p:ph type="dt" sz="half" idx="11"/>
          </p:nvPr>
        </p:nvSpPr>
        <p:spPr/>
        <p:txBody>
          <a:bodyPr/>
          <a:lstStyle>
            <a:lvl1pPr>
              <a:defRPr/>
            </a:lvl1pPr>
          </a:lstStyle>
          <a:p>
            <a:pPr>
              <a:defRPr/>
            </a:pPr>
            <a:fld id="{49D74E50-0671-487E-8802-D175243DF56B}" type="datetime1">
              <a:rPr lang="en-US"/>
              <a:pPr>
                <a:defRPr/>
              </a:pPr>
              <a:t>8/19/2016</a:t>
            </a:fld>
            <a:endParaRPr lang="en-US"/>
          </a:p>
        </p:txBody>
      </p:sp>
      <p:sp>
        <p:nvSpPr>
          <p:cNvPr id="15" name="Footer Placeholder 4"/>
          <p:cNvSpPr>
            <a:spLocks noGrp="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CCA914C-5F39-49F3-A633-49F0BEDB40FA}" type="datetime1">
              <a:rPr lang="en-US"/>
              <a:pPr>
                <a:defRPr/>
              </a:pPr>
              <a:t>8/19/2016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C05B6186-0395-4C93-810D-056AD65CDC5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16"/>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5" name="Rectangle 14"/>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6" name="Rectangle 15"/>
          <p:cNvSpPr>
            <a:spLocks noChangeArrowheads="1"/>
          </p:cNvSpPr>
          <p:nvPr/>
        </p:nvSpPr>
        <p:spPr bwMode="white">
          <a:xfrm>
            <a:off x="0" y="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7" name="Rectangle 17"/>
          <p:cNvSpPr>
            <a:spLocks noChangeArrowheads="1"/>
          </p:cNvSpPr>
          <p:nvPr/>
        </p:nvSpPr>
        <p:spPr bwMode="white">
          <a:xfrm>
            <a:off x="8991600" y="1905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8" name="Rectangle 18"/>
          <p:cNvSpPr>
            <a:spLocks noChangeArrowheads="1"/>
          </p:cNvSpPr>
          <p:nvPr/>
        </p:nvSpPr>
        <p:spPr bwMode="white">
          <a:xfrm>
            <a:off x="152400" y="2286000"/>
            <a:ext cx="8832850" cy="3048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9" name="Rectangle 11"/>
          <p:cNvSpPr>
            <a:spLocks noChangeArrowheads="1"/>
          </p:cNvSpPr>
          <p:nvPr/>
        </p:nvSpPr>
        <p:spPr bwMode="auto">
          <a:xfrm>
            <a:off x="155575" y="142875"/>
            <a:ext cx="8832850" cy="2139950"/>
          </a:xfrm>
          <a:prstGeom prst="rect">
            <a:avLst/>
          </a:prstGeom>
          <a:solidFill>
            <a:schemeClr val="accent1"/>
          </a:solidFill>
          <a:ln w="9525" algn="ctr">
            <a:noFill/>
            <a:miter lim="800000"/>
            <a:headEnd/>
            <a:tailEnd/>
          </a:ln>
        </p:spPr>
        <p:txBody>
          <a:bodyPr wrap="none" anchor="ctr"/>
          <a:lstStyle/>
          <a:p>
            <a:pPr>
              <a:defRPr/>
            </a:pPr>
            <a:endParaRPr lang="en-US">
              <a:latin typeface="Georgia" pitchFamily="18" charset="0"/>
            </a:endParaRPr>
          </a:p>
        </p:txBody>
      </p:sp>
      <p:sp>
        <p:nvSpPr>
          <p:cNvPr id="10" name="Rectangle 12"/>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13"/>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7"/>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a:p>
        </p:txBody>
      </p:sp>
      <p:sp>
        <p:nvSpPr>
          <p:cNvPr id="16" name="Date Placeholder 3"/>
          <p:cNvSpPr>
            <a:spLocks noGrp="1"/>
          </p:cNvSpPr>
          <p:nvPr>
            <p:ph type="dt" sz="half" idx="11"/>
          </p:nvPr>
        </p:nvSpPr>
        <p:spPr/>
        <p:txBody>
          <a:bodyPr/>
          <a:lstStyle>
            <a:lvl1pPr>
              <a:defRPr/>
            </a:lvl1pPr>
          </a:lstStyle>
          <a:p>
            <a:pPr>
              <a:defRPr/>
            </a:pPr>
            <a:fld id="{33D9365A-787C-49C9-96A1-A4EF5B896255}" type="datetime1">
              <a:rPr lang="en-US"/>
              <a:pPr>
                <a:defRPr/>
              </a:pPr>
              <a:t>8/19/2016</a:t>
            </a:fld>
            <a:endParaRPr lang="en-US"/>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2E824003-9B66-432F-BFCB-9300F67B10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traight Connector 7"/>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p:spPr>
        <p:txBody>
          <a:bodyPr wrap="none" anchor="ctr"/>
          <a:lstStyle/>
          <a:p>
            <a:pPr>
              <a:defRPr/>
            </a:pPr>
            <a:endParaRPr lang="en-IN"/>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22577AC8-2D33-4364-A996-197E423B997D}" type="datetime1">
              <a:rPr lang="en-US"/>
              <a:pPr>
                <a:defRPr/>
              </a:pPr>
              <a:t>8/19/2016</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54CE95C9-A418-497F-ABBC-3B1D4EC7FC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Straight Connector 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p:spPr>
        <p:txBody>
          <a:bodyPr wrap="none" anchor="ctr"/>
          <a:lstStyle/>
          <a:p>
            <a:pPr>
              <a:defRPr/>
            </a:pPr>
            <a:endParaRPr lang="en-IN"/>
          </a:p>
        </p:txBody>
      </p:sp>
      <p:sp>
        <p:nvSpPr>
          <p:cNvPr id="8" name="Rectangle 19"/>
          <p:cNvSpPr>
            <a:spLocks noChangeArrowheads="1"/>
          </p:cNvSpPr>
          <p:nvPr/>
        </p:nvSpPr>
        <p:spPr bwMode="white">
          <a:xfrm>
            <a:off x="0" y="0"/>
            <a:ext cx="9144000" cy="14478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9" name="Rectangle 18"/>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 name="Rectangle 20"/>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1" name="Rectangle 21"/>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2" name="Rectangle 10"/>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Straight Connector 14"/>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5" name="Rectangle 1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6" name="Oval 24"/>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FB70663E-1187-4FA0-B621-E615F7C9B289}" type="datetime1">
              <a:rPr lang="en-US"/>
              <a:pPr>
                <a:defRPr/>
              </a:pPr>
              <a:t>8/19/2016</a:t>
            </a:fld>
            <a:endParaRPr lang="en-US"/>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A0ADF6D6-E2D1-4775-A791-4C0CEB1DF79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4385FA1E-B880-4716-9654-88F3B1DABBD2}" type="datetime1">
              <a:rPr lang="en-US"/>
              <a:pPr>
                <a:defRPr/>
              </a:pPr>
              <a:t>8/19/2016</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112C6E96-16B6-4D6A-937B-D50929B9401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3" name="Rectangle 7"/>
          <p:cNvSpPr>
            <a:spLocks noChangeArrowheads="1"/>
          </p:cNvSpPr>
          <p:nvPr/>
        </p:nvSpPr>
        <p:spPr bwMode="white">
          <a:xfrm>
            <a:off x="0" y="0"/>
            <a:ext cx="9144000" cy="155575"/>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4" name="Rectangle 9"/>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5" name="Rectangle 8"/>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6" name="Rectangle 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7" name="Rectangle 5"/>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8" name="Date Placeholder 1"/>
          <p:cNvSpPr>
            <a:spLocks noGrp="1"/>
          </p:cNvSpPr>
          <p:nvPr>
            <p:ph type="dt" sz="half" idx="10"/>
          </p:nvPr>
        </p:nvSpPr>
        <p:spPr/>
        <p:txBody>
          <a:bodyPr/>
          <a:lstStyle>
            <a:lvl1pPr>
              <a:defRPr/>
            </a:lvl1pPr>
          </a:lstStyle>
          <a:p>
            <a:pPr>
              <a:defRPr/>
            </a:pPr>
            <a:fld id="{989C543B-0698-4052-8B01-E76A76B3DEE2}" type="datetime1">
              <a:rPr lang="en-US"/>
              <a:pPr>
                <a:defRPr/>
              </a:pPr>
              <a:t>8/19/2016</a:t>
            </a:fld>
            <a:endParaRPr lang="en-US"/>
          </a:p>
        </p:txBody>
      </p:sp>
      <p:sp>
        <p:nvSpPr>
          <p:cNvPr id="9" name="Footer Placeholder 2"/>
          <p:cNvSpPr>
            <a:spLocks noGrp="1"/>
          </p:cNvSpPr>
          <p:nvPr>
            <p:ph type="ftr" sz="quarter" idx="11"/>
          </p:nvPr>
        </p:nvSpPr>
        <p:spPr/>
        <p:txBody>
          <a:bodyPr/>
          <a:lstStyle>
            <a:lvl1pPr>
              <a:defRPr/>
            </a:lvl1pPr>
          </a:lstStyle>
          <a:p>
            <a:pPr>
              <a:defRPr/>
            </a:pPr>
            <a:endParaRPr lang="en-US"/>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175644C4-16AF-475B-B60B-31E1C158503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18"/>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4"/>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8" name="Rectangle 15"/>
          <p:cNvSpPr>
            <a:spLocks noChangeArrowheads="1"/>
          </p:cNvSpPr>
          <p:nvPr/>
        </p:nvSpPr>
        <p:spPr bwMode="white">
          <a:xfrm>
            <a:off x="0" y="0"/>
            <a:ext cx="9144000" cy="119063"/>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9" name="Rectangle 16"/>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7"/>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2" name="Straight Connector 8"/>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3"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0"/>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0"/>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1B1168DF-A1AB-4132-AFDD-DCCA3DF18073}" type="slidenum">
              <a:rPr lang="en-US"/>
              <a:pPr>
                <a:defRPr/>
              </a:pPr>
              <a:t>‹#›</a:t>
            </a:fld>
            <a:endParaRPr lang="en-US"/>
          </a:p>
        </p:txBody>
      </p:sp>
      <p:sp>
        <p:nvSpPr>
          <p:cNvPr id="17" name="Date Placeholder 4"/>
          <p:cNvSpPr>
            <a:spLocks noGrp="1"/>
          </p:cNvSpPr>
          <p:nvPr>
            <p:ph type="dt" sz="half" idx="11"/>
          </p:nvPr>
        </p:nvSpPr>
        <p:spPr/>
        <p:txBody>
          <a:bodyPr/>
          <a:lstStyle>
            <a:lvl1pPr>
              <a:defRPr/>
            </a:lvl1pPr>
          </a:lstStyle>
          <a:p>
            <a:pPr>
              <a:defRPr/>
            </a:pPr>
            <a:fld id="{CCE876AF-F0D0-4607-ACB4-B849E41479E7}" type="datetime1">
              <a:rPr lang="en-US"/>
              <a:pPr>
                <a:defRPr/>
              </a:pPr>
              <a:t>8/19/2016</a:t>
            </a:fld>
            <a:endParaRPr lang="en-US"/>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traight Connector 20"/>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6" name="Rectangle 18"/>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7" name="Rectangle 15"/>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8" name="Rectangle 16"/>
          <p:cNvSpPr>
            <a:spLocks noChangeArrowheads="1"/>
          </p:cNvSpPr>
          <p:nvPr/>
        </p:nvSpPr>
        <p:spPr bwMode="white">
          <a:xfrm>
            <a:off x="0" y="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9" name="Rectangle 17"/>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 name="Rectangle 1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1"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3"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2"/>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21"/>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A0A1535F-BBFD-4DBC-9764-932ED5562BD5}" type="slidenum">
              <a:rPr lang="en-US"/>
              <a:pPr>
                <a:defRPr/>
              </a:pPr>
              <a:t>‹#›</a:t>
            </a:fld>
            <a:endParaRPr lang="en-US"/>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07B3C698-905D-41F3-909D-5D58A22F6428}" type="datetime1">
              <a:rPr lang="en-US"/>
              <a:pPr>
                <a:defRPr/>
              </a:pPr>
              <a:t>8/19/2016</a:t>
            </a:fld>
            <a:endParaRPr lang="en-US"/>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a:latin typeface="Georgia"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defRPr>
            </a:lvl1pPr>
          </a:lstStyle>
          <a:p>
            <a:pPr>
              <a:defRPr/>
            </a:pPr>
            <a:fld id="{1553528A-B03C-431E-B90E-5E335AA1EA19}" type="datetime1">
              <a:rPr lang="en-US"/>
              <a:pPr>
                <a:defRPr/>
              </a:pPr>
              <a:t>8/19/2016</a:t>
            </a:fld>
            <a:endParaRPr lang="en-US"/>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defRPr>
            </a:lvl1pPr>
          </a:lstStyle>
          <a:p>
            <a:pPr>
              <a:defRPr/>
            </a:pPr>
            <a:endParaRPr lang="en-US"/>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defRPr>
            </a:lvl1pPr>
          </a:lstStyle>
          <a:p>
            <a:pPr>
              <a:defRPr/>
            </a:pPr>
            <a:fld id="{F0E7F921-D020-45E7-AEB9-7CD32B369CE4}" type="slidenum">
              <a:rPr lang="en-US"/>
              <a:pPr>
                <a:defRPr/>
              </a:pPr>
              <a:t>‹#›</a:t>
            </a:fld>
            <a:endParaRPr lang="en-US"/>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485" r:id="rId1"/>
    <p:sldLayoutId id="2147484486" r:id="rId2"/>
    <p:sldLayoutId id="2147484487" r:id="rId3"/>
    <p:sldLayoutId id="2147484488" r:id="rId4"/>
    <p:sldLayoutId id="2147484489" r:id="rId5"/>
    <p:sldLayoutId id="2147484490" r:id="rId6"/>
    <p:sldLayoutId id="2147484491" r:id="rId7"/>
    <p:sldLayoutId id="2147484492" r:id="rId8"/>
    <p:sldLayoutId id="2147484493" r:id="rId9"/>
    <p:sldLayoutId id="2147484484" r:id="rId10"/>
    <p:sldLayoutId id="2147484494" r:id="rId11"/>
  </p:sldLayoutIdLst>
  <p:hf hdr="0" ftr="0" dt="0"/>
  <p:txStyles>
    <p:titleStyle>
      <a:lvl1pPr algn="ctr" rtl="0" eaLnBrk="0" fontAlgn="base" hangingPunct="0">
        <a:spcBef>
          <a:spcPct val="0"/>
        </a:spcBef>
        <a:spcAft>
          <a:spcPct val="0"/>
        </a:spcAft>
        <a:defRPr sz="3300" kern="1200">
          <a:solidFill>
            <a:srgbClr val="88A44D"/>
          </a:solidFill>
          <a:latin typeface="+mj-lt"/>
          <a:ea typeface="+mj-ea"/>
          <a:cs typeface="+mj-cs"/>
        </a:defRPr>
      </a:lvl1pPr>
      <a:lvl2pPr algn="ctr" rtl="0" eaLnBrk="0" fontAlgn="base" hangingPunct="0">
        <a:spcBef>
          <a:spcPct val="0"/>
        </a:spcBef>
        <a:spcAft>
          <a:spcPct val="0"/>
        </a:spcAft>
        <a:defRPr sz="3300">
          <a:solidFill>
            <a:srgbClr val="88A44D"/>
          </a:solidFill>
          <a:latin typeface="Georgia" pitchFamily="18" charset="0"/>
        </a:defRPr>
      </a:lvl2pPr>
      <a:lvl3pPr algn="ctr" rtl="0" eaLnBrk="0" fontAlgn="base" hangingPunct="0">
        <a:spcBef>
          <a:spcPct val="0"/>
        </a:spcBef>
        <a:spcAft>
          <a:spcPct val="0"/>
        </a:spcAft>
        <a:defRPr sz="3300">
          <a:solidFill>
            <a:srgbClr val="88A44D"/>
          </a:solidFill>
          <a:latin typeface="Georgia" pitchFamily="18" charset="0"/>
        </a:defRPr>
      </a:lvl3pPr>
      <a:lvl4pPr algn="ctr" rtl="0" eaLnBrk="0" fontAlgn="base" hangingPunct="0">
        <a:spcBef>
          <a:spcPct val="0"/>
        </a:spcBef>
        <a:spcAft>
          <a:spcPct val="0"/>
        </a:spcAft>
        <a:defRPr sz="3300">
          <a:solidFill>
            <a:srgbClr val="88A44D"/>
          </a:solidFill>
          <a:latin typeface="Georgia" pitchFamily="18" charset="0"/>
        </a:defRPr>
      </a:lvl4pPr>
      <a:lvl5pPr algn="ctr" rtl="0" eaLnBrk="0" fontAlgn="base" hangingPunct="0">
        <a:spcBef>
          <a:spcPct val="0"/>
        </a:spcBef>
        <a:spcAft>
          <a:spcPct val="0"/>
        </a:spcAft>
        <a:defRPr sz="3300">
          <a:solidFill>
            <a:srgbClr val="88A44D"/>
          </a:solidFill>
          <a:latin typeface="Georgia" pitchFamily="18" charset="0"/>
        </a:defRPr>
      </a:lvl5pPr>
      <a:lvl6pPr marL="457200" algn="ctr" rtl="0" fontAlgn="base">
        <a:spcBef>
          <a:spcPct val="0"/>
        </a:spcBef>
        <a:spcAft>
          <a:spcPct val="0"/>
        </a:spcAft>
        <a:defRPr sz="3300">
          <a:solidFill>
            <a:srgbClr val="88A44D"/>
          </a:solidFill>
          <a:latin typeface="Georgia" pitchFamily="18" charset="0"/>
        </a:defRPr>
      </a:lvl6pPr>
      <a:lvl7pPr marL="914400" algn="ctr" rtl="0" fontAlgn="base">
        <a:spcBef>
          <a:spcPct val="0"/>
        </a:spcBef>
        <a:spcAft>
          <a:spcPct val="0"/>
        </a:spcAft>
        <a:defRPr sz="3300">
          <a:solidFill>
            <a:srgbClr val="88A44D"/>
          </a:solidFill>
          <a:latin typeface="Georgia" pitchFamily="18" charset="0"/>
        </a:defRPr>
      </a:lvl7pPr>
      <a:lvl8pPr marL="1371600" algn="ctr" rtl="0" fontAlgn="base">
        <a:spcBef>
          <a:spcPct val="0"/>
        </a:spcBef>
        <a:spcAft>
          <a:spcPct val="0"/>
        </a:spcAft>
        <a:defRPr sz="3300">
          <a:solidFill>
            <a:srgbClr val="88A44D"/>
          </a:solidFill>
          <a:latin typeface="Georgia" pitchFamily="18" charset="0"/>
        </a:defRPr>
      </a:lvl8pPr>
      <a:lvl9pPr marL="1828800" algn="ctr" rtl="0" fontAlgn="base">
        <a:spcBef>
          <a:spcPct val="0"/>
        </a:spcBef>
        <a:spcAft>
          <a:spcPct val="0"/>
        </a:spcAft>
        <a:defRPr sz="3300">
          <a:solidFill>
            <a:srgbClr val="88A44D"/>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9BBB59"/>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064A2"/>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4BACC6"/>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cssanjaygrover@gmail.com" TargetMode="External"/><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mailto:contact@cssanjaygrover.in"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78" name="Slide Number Placeholder 5"/>
          <p:cNvSpPr>
            <a:spLocks noGrp="1"/>
          </p:cNvSpPr>
          <p:nvPr>
            <p:ph type="sldNum" sz="quarter" idx="12"/>
          </p:nvPr>
        </p:nvSpPr>
        <p:spPr bwMode="auto">
          <a:ln>
            <a:miter lim="800000"/>
            <a:headEnd/>
            <a:tailEnd/>
          </a:ln>
        </p:spPr>
        <p:txBody>
          <a:bodyPr wrap="square" tIns="45720" bIns="45720" numCol="1" anchorCtr="0" compatLnSpc="1">
            <a:prstTxWarp prst="textNoShape">
              <a:avLst/>
            </a:prstTxWarp>
          </a:bodyPr>
          <a:lstStyle/>
          <a:p>
            <a:pPr fontAlgn="base">
              <a:spcBef>
                <a:spcPct val="0"/>
              </a:spcBef>
              <a:spcAft>
                <a:spcPct val="0"/>
              </a:spcAft>
              <a:defRPr/>
            </a:pPr>
            <a:r>
              <a:rPr lang="en-US" dirty="0" smtClean="0">
                <a:solidFill>
                  <a:srgbClr val="002060"/>
                </a:solidFill>
              </a:rPr>
              <a:t>1</a:t>
            </a:r>
          </a:p>
        </p:txBody>
      </p:sp>
      <p:sp>
        <p:nvSpPr>
          <p:cNvPr id="4" name="Rectangle 3"/>
          <p:cNvSpPr/>
          <p:nvPr/>
        </p:nvSpPr>
        <p:spPr>
          <a:xfrm>
            <a:off x="228600" y="1600200"/>
            <a:ext cx="8686800" cy="4154984"/>
          </a:xfrm>
          <a:prstGeom prst="rect">
            <a:avLst/>
          </a:prstGeom>
          <a:solidFill>
            <a:schemeClr val="accent3">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fontAlgn="auto">
              <a:spcBef>
                <a:spcPts val="0"/>
              </a:spcBef>
              <a:spcAft>
                <a:spcPts val="0"/>
              </a:spcAft>
              <a:defRPr/>
            </a:pPr>
            <a:r>
              <a:rPr lang="en-US" sz="2400" dirty="0">
                <a:solidFill>
                  <a:srgbClr val="002060"/>
                </a:solidFill>
                <a:latin typeface="+mn-lt"/>
              </a:rPr>
              <a:t>Presentation  on </a:t>
            </a:r>
          </a:p>
          <a:p>
            <a:pPr algn="ctr" fontAlgn="auto">
              <a:spcBef>
                <a:spcPts val="0"/>
              </a:spcBef>
              <a:spcAft>
                <a:spcPts val="0"/>
              </a:spcAft>
              <a:defRPr/>
            </a:pPr>
            <a:endParaRPr lang="en-US" sz="2400" b="1" dirty="0">
              <a:solidFill>
                <a:srgbClr val="002060"/>
              </a:solidFill>
              <a:latin typeface="+mn-lt"/>
            </a:endParaRPr>
          </a:p>
          <a:p>
            <a:pPr algn="ctr" fontAlgn="auto">
              <a:spcBef>
                <a:spcPts val="0"/>
              </a:spcBef>
              <a:spcAft>
                <a:spcPts val="0"/>
              </a:spcAft>
              <a:defRPr/>
            </a:pPr>
            <a:r>
              <a:rPr lang="en-US" sz="2400" b="1" dirty="0">
                <a:solidFill>
                  <a:srgbClr val="002060"/>
                </a:solidFill>
                <a:latin typeface="+mn-lt"/>
              </a:rPr>
              <a:t>THE COMPANIES (AMENDMENT) BILL, 2016</a:t>
            </a:r>
          </a:p>
          <a:p>
            <a:pPr algn="ctr" fontAlgn="auto">
              <a:spcBef>
                <a:spcPts val="0"/>
              </a:spcBef>
              <a:spcAft>
                <a:spcPts val="0"/>
              </a:spcAft>
              <a:defRPr/>
            </a:pPr>
            <a:endParaRPr lang="en-US" sz="2400" b="1" dirty="0">
              <a:solidFill>
                <a:srgbClr val="002060"/>
              </a:solidFill>
              <a:latin typeface="+mn-lt"/>
            </a:endParaRPr>
          </a:p>
          <a:p>
            <a:pPr algn="ctr" fontAlgn="auto">
              <a:spcBef>
                <a:spcPts val="0"/>
              </a:spcBef>
              <a:spcAft>
                <a:spcPts val="0"/>
              </a:spcAft>
              <a:defRPr/>
            </a:pPr>
            <a:r>
              <a:rPr lang="en-US" sz="2400" b="1" dirty="0">
                <a:solidFill>
                  <a:srgbClr val="002060"/>
                </a:solidFill>
              </a:rPr>
              <a:t>BY </a:t>
            </a:r>
          </a:p>
          <a:p>
            <a:pPr algn="ctr" fontAlgn="auto">
              <a:spcBef>
                <a:spcPts val="0"/>
              </a:spcBef>
              <a:spcAft>
                <a:spcPts val="0"/>
              </a:spcAft>
              <a:defRPr/>
            </a:pPr>
            <a:endParaRPr lang="en-US" sz="2400" b="1" dirty="0">
              <a:solidFill>
                <a:srgbClr val="002060"/>
              </a:solidFill>
            </a:endParaRPr>
          </a:p>
          <a:p>
            <a:pPr algn="ctr" fontAlgn="auto">
              <a:spcBef>
                <a:spcPts val="0"/>
              </a:spcBef>
              <a:spcAft>
                <a:spcPts val="0"/>
              </a:spcAft>
              <a:defRPr/>
            </a:pPr>
            <a:r>
              <a:rPr lang="en-US" sz="2400" dirty="0">
                <a:solidFill>
                  <a:srgbClr val="002060"/>
                </a:solidFill>
              </a:rPr>
              <a:t>CS Sanjay Grover</a:t>
            </a:r>
          </a:p>
          <a:p>
            <a:pPr algn="ctr" fontAlgn="auto">
              <a:spcBef>
                <a:spcPts val="0"/>
              </a:spcBef>
              <a:spcAft>
                <a:spcPts val="0"/>
              </a:spcAft>
              <a:defRPr/>
            </a:pPr>
            <a:endParaRPr lang="en-US" sz="2400" dirty="0">
              <a:solidFill>
                <a:srgbClr val="002060"/>
              </a:solidFill>
            </a:endParaRPr>
          </a:p>
          <a:p>
            <a:pPr algn="ctr" fontAlgn="auto">
              <a:spcBef>
                <a:spcPts val="0"/>
              </a:spcBef>
              <a:spcAft>
                <a:spcPts val="0"/>
              </a:spcAft>
              <a:defRPr/>
            </a:pPr>
            <a:r>
              <a:rPr lang="en-US" sz="2400" dirty="0">
                <a:solidFill>
                  <a:srgbClr val="002060"/>
                </a:solidFill>
              </a:rPr>
              <a:t>Managing Partner</a:t>
            </a:r>
          </a:p>
          <a:p>
            <a:pPr algn="ctr" fontAlgn="auto">
              <a:spcBef>
                <a:spcPts val="0"/>
              </a:spcBef>
              <a:spcAft>
                <a:spcPts val="0"/>
              </a:spcAft>
              <a:defRPr/>
            </a:pPr>
            <a:r>
              <a:rPr lang="en-US" sz="2400" b="1" dirty="0">
                <a:solidFill>
                  <a:srgbClr val="002060"/>
                </a:solidFill>
              </a:rPr>
              <a:t>Sanjay Grover &amp; Associates</a:t>
            </a:r>
          </a:p>
          <a:p>
            <a:pPr algn="ctr" fontAlgn="auto">
              <a:spcBef>
                <a:spcPts val="0"/>
              </a:spcBef>
              <a:spcAft>
                <a:spcPts val="0"/>
              </a:spcAft>
              <a:defRPr/>
            </a:pPr>
            <a:r>
              <a:rPr lang="en-US" sz="2400" b="1" dirty="0">
                <a:solidFill>
                  <a:srgbClr val="002060"/>
                </a:solidFill>
              </a:rPr>
              <a:t>Company Secretaries</a:t>
            </a:r>
            <a:endParaRPr lang="en-IN" sz="2400" b="1" dirty="0">
              <a:solidFill>
                <a:srgbClr val="002060"/>
              </a:solidFill>
              <a:latin typeface="+mn-lt"/>
            </a:endParaRPr>
          </a:p>
        </p:txBody>
      </p:sp>
      <p:pic>
        <p:nvPicPr>
          <p:cNvPr id="12294" name="Picture 4"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sp>
        <p:nvSpPr>
          <p:cNvPr id="4" name="Slide Number Placeholder 3"/>
          <p:cNvSpPr>
            <a:spLocks noGrp="1"/>
          </p:cNvSpPr>
          <p:nvPr>
            <p:ph type="sldNum" sz="quarter" idx="12"/>
          </p:nvPr>
        </p:nvSpPr>
        <p:spPr/>
        <p:txBody>
          <a:bodyPr/>
          <a:lstStyle/>
          <a:p>
            <a:pPr>
              <a:defRPr/>
            </a:pPr>
            <a:fld id="{CECC21C0-9951-4EDD-931D-8BFD50F802AC}" type="slidenum">
              <a:rPr lang="en-US" smtClean="0"/>
              <a:pPr>
                <a:defRPr/>
              </a:pPr>
              <a:t>10</a:t>
            </a:fld>
            <a:endParaRPr lang="en-US"/>
          </a:p>
        </p:txBody>
      </p:sp>
      <p:sp>
        <p:nvSpPr>
          <p:cNvPr id="21508" name="Content Placeholder 4"/>
          <p:cNvSpPr>
            <a:spLocks noGrp="1"/>
          </p:cNvSpPr>
          <p:nvPr>
            <p:ph sz="quarter" idx="1"/>
          </p:nvPr>
        </p:nvSpPr>
        <p:spPr>
          <a:xfrm>
            <a:off x="301625" y="1527175"/>
            <a:ext cx="8504238" cy="4572000"/>
          </a:xfrm>
        </p:spPr>
        <p:txBody>
          <a:bodyPr/>
          <a:lstStyle/>
          <a:p>
            <a:endParaRPr lang="en-IN" sz="1400" smtClean="0"/>
          </a:p>
        </p:txBody>
      </p:sp>
      <p:graphicFrame>
        <p:nvGraphicFramePr>
          <p:cNvPr id="6" name="Content Placeholder 4"/>
          <p:cNvGraphicFramePr>
            <a:graphicFrameLocks/>
          </p:cNvGraphicFramePr>
          <p:nvPr/>
        </p:nvGraphicFramePr>
        <p:xfrm>
          <a:off x="304800" y="1524000"/>
          <a:ext cx="8501063" cy="3840416"/>
        </p:xfrm>
        <a:graphic>
          <a:graphicData uri="http://schemas.openxmlformats.org/drawingml/2006/table">
            <a:tbl>
              <a:tblPr firstRow="1" bandRow="1">
                <a:tableStyleId>{5C22544A-7EE6-4342-B048-85BDC9FD1C3A}</a:tableStyleId>
              </a:tblPr>
              <a:tblGrid>
                <a:gridCol w="2059806"/>
                <a:gridCol w="6441257"/>
              </a:tblGrid>
              <a:tr h="357003">
                <a:tc>
                  <a:txBody>
                    <a:bodyPr/>
                    <a:lstStyle/>
                    <a:p>
                      <a:pPr algn="l"/>
                      <a:r>
                        <a:rPr lang="en-US" sz="1800" dirty="0" smtClean="0"/>
                        <a:t>PARTICULARS</a:t>
                      </a:r>
                      <a:endParaRPr lang="en-IN" sz="1800" dirty="0"/>
                    </a:p>
                  </a:txBody>
                  <a:tcPr marT="45712" marB="45712">
                    <a:solidFill>
                      <a:schemeClr val="accent3"/>
                    </a:solidFill>
                  </a:tcPr>
                </a:tc>
                <a:tc>
                  <a:txBody>
                    <a:bodyPr/>
                    <a:lstStyle/>
                    <a:p>
                      <a:pPr algn="l"/>
                      <a:r>
                        <a:rPr lang="en-US" sz="1800" dirty="0" smtClean="0"/>
                        <a:t>PROPOSED AMENDMENTS</a:t>
                      </a:r>
                      <a:endParaRPr lang="en-IN" sz="1800" dirty="0"/>
                    </a:p>
                  </a:txBody>
                  <a:tcPr marT="45712" marB="45712">
                    <a:solidFill>
                      <a:schemeClr val="accent1"/>
                    </a:solidFill>
                  </a:tcPr>
                </a:tc>
              </a:tr>
              <a:tr h="909758">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139</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Ratification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Auditors </a:t>
                      </a:r>
                      <a:endParaRPr kumimoji="0" lang="en-IN"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2" marB="45712">
                    <a:solidFill>
                      <a:schemeClr val="accent3">
                        <a:lumMod val="40000"/>
                        <a:lumOff val="60000"/>
                      </a:schemeClr>
                    </a:solidFill>
                  </a:tcPr>
                </a:tc>
                <a:tc>
                  <a:txBody>
                    <a:bodyPr/>
                    <a:lstStyle/>
                    <a:p>
                      <a:pPr algn="just"/>
                      <a:r>
                        <a:rPr lang="en-IN" sz="1400" dirty="0" smtClean="0">
                          <a:solidFill>
                            <a:srgbClr val="002060"/>
                          </a:solidFill>
                        </a:rPr>
                        <a:t>Following proviso to</a:t>
                      </a:r>
                      <a:r>
                        <a:rPr lang="en-IN" sz="1400" baseline="0" dirty="0" smtClean="0">
                          <a:solidFill>
                            <a:srgbClr val="002060"/>
                          </a:solidFill>
                        </a:rPr>
                        <a:t> be deleted:-</a:t>
                      </a:r>
                      <a:r>
                        <a:rPr lang="en-IN" sz="1400" dirty="0" smtClean="0">
                          <a:solidFill>
                            <a:srgbClr val="002060"/>
                          </a:solidFill>
                        </a:rPr>
                        <a:t> </a:t>
                      </a:r>
                    </a:p>
                    <a:p>
                      <a:pPr algn="just"/>
                      <a:endParaRPr lang="en-IN" sz="1100" dirty="0" smtClean="0">
                        <a:solidFill>
                          <a:srgbClr val="002060"/>
                        </a:solidFill>
                      </a:endParaRPr>
                    </a:p>
                    <a:p>
                      <a:pPr algn="just"/>
                      <a:r>
                        <a:rPr lang="en-IN" sz="1400" dirty="0" smtClean="0">
                          <a:solidFill>
                            <a:srgbClr val="002060"/>
                          </a:solidFill>
                        </a:rPr>
                        <a:t>“Provided that </a:t>
                      </a:r>
                      <a:r>
                        <a:rPr kumimoji="0" lang="en-IN" sz="1400" kern="1200" dirty="0" smtClean="0">
                          <a:solidFill>
                            <a:srgbClr val="002060"/>
                          </a:solidFill>
                          <a:latin typeface="+mn-lt"/>
                          <a:ea typeface="+mn-ea"/>
                          <a:cs typeface="+mn-cs"/>
                        </a:rPr>
                        <a:t>the company shall place the matter relating to such appointment for ratification by members at every annual general meeting”.</a:t>
                      </a:r>
                    </a:p>
                  </a:txBody>
                  <a:tcPr marT="45712" marB="45712">
                    <a:solidFill>
                      <a:schemeClr val="accent3">
                        <a:lumMod val="40000"/>
                        <a:lumOff val="60000"/>
                      </a:schemeClr>
                    </a:solidFill>
                  </a:tcPr>
                </a:tc>
              </a:tr>
              <a:tr h="1526057">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141: </a:t>
                      </a:r>
                    </a:p>
                    <a:p>
                      <a:r>
                        <a:rPr kumimoji="0" lang="en-IN" sz="1400" b="1" kern="1200" dirty="0" smtClean="0">
                          <a:solidFill>
                            <a:srgbClr val="002060"/>
                          </a:solidFill>
                          <a:latin typeface="+mn-lt"/>
                          <a:ea typeface="+mn-ea"/>
                          <a:cs typeface="+mn-cs"/>
                        </a:rPr>
                        <a:t>Eligibility,</a:t>
                      </a:r>
                    </a:p>
                    <a:p>
                      <a:r>
                        <a:rPr kumimoji="0" lang="en-IN" sz="1400" b="1" kern="1200" dirty="0" smtClean="0">
                          <a:solidFill>
                            <a:srgbClr val="002060"/>
                          </a:solidFill>
                          <a:latin typeface="+mn-lt"/>
                          <a:ea typeface="+mn-ea"/>
                          <a:cs typeface="+mn-cs"/>
                        </a:rPr>
                        <a:t>Qualifications and</a:t>
                      </a:r>
                    </a:p>
                    <a:p>
                      <a:r>
                        <a:rPr kumimoji="0" lang="en-IN" sz="1400" b="1" kern="1200" dirty="0" smtClean="0">
                          <a:solidFill>
                            <a:srgbClr val="002060"/>
                          </a:solidFill>
                          <a:latin typeface="+mn-lt"/>
                          <a:ea typeface="+mn-ea"/>
                          <a:cs typeface="+mn-cs"/>
                        </a:rPr>
                        <a:t>disqualifications</a:t>
                      </a:r>
                    </a:p>
                    <a:p>
                      <a:r>
                        <a:rPr kumimoji="0" lang="en-IN" sz="1400" b="1" kern="1200" dirty="0" smtClean="0">
                          <a:solidFill>
                            <a:srgbClr val="002060"/>
                          </a:solidFill>
                          <a:latin typeface="+mn-lt"/>
                          <a:ea typeface="+mn-ea"/>
                          <a:cs typeface="+mn-cs"/>
                        </a:rPr>
                        <a:t>of auditors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kern="1200" dirty="0" smtClean="0">
                        <a:solidFill>
                          <a:srgbClr val="002060"/>
                        </a:solidFill>
                        <a:latin typeface="+mn-lt"/>
                        <a:ea typeface="+mn-ea"/>
                        <a:cs typeface="+mn-cs"/>
                      </a:endParaRPr>
                    </a:p>
                  </a:txBody>
                  <a:tcPr marT="45712" marB="45712">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the term "relative" means the </a:t>
                      </a:r>
                      <a:r>
                        <a:rPr kumimoji="0" lang="en-IN" sz="1400" u="sng" kern="1200" dirty="0" smtClean="0">
                          <a:solidFill>
                            <a:srgbClr val="002060"/>
                          </a:solidFill>
                          <a:latin typeface="+mn-lt"/>
                          <a:ea typeface="+mn-ea"/>
                          <a:cs typeface="+mn-cs"/>
                        </a:rPr>
                        <a:t>spouse of a person</a:t>
                      </a:r>
                      <a:r>
                        <a:rPr kumimoji="0" lang="en-IN" sz="1400" kern="1200" dirty="0" smtClean="0">
                          <a:solidFill>
                            <a:srgbClr val="002060"/>
                          </a:solidFill>
                          <a:latin typeface="+mn-lt"/>
                          <a:ea typeface="+mn-ea"/>
                          <a:cs typeface="+mn-cs"/>
                        </a:rPr>
                        <a:t>; and </a:t>
                      </a:r>
                      <a:r>
                        <a:rPr kumimoji="0" lang="en-IN" sz="1400" u="sng" kern="1200" dirty="0" smtClean="0">
                          <a:solidFill>
                            <a:srgbClr val="002060"/>
                          </a:solidFill>
                          <a:latin typeface="+mn-lt"/>
                          <a:ea typeface="+mn-ea"/>
                          <a:cs typeface="+mn-cs"/>
                        </a:rPr>
                        <a:t>includes</a:t>
                      </a:r>
                      <a:r>
                        <a:rPr kumimoji="0" lang="en-IN" sz="1400" kern="1200" dirty="0" smtClean="0">
                          <a:solidFill>
                            <a:srgbClr val="002060"/>
                          </a:solidFill>
                          <a:latin typeface="+mn-lt"/>
                          <a:ea typeface="+mn-ea"/>
                          <a:cs typeface="+mn-cs"/>
                        </a:rPr>
                        <a:t> a parent, sibling or child of such person or of the spouse, </a:t>
                      </a:r>
                      <a:r>
                        <a:rPr kumimoji="0" lang="en-IN" sz="1400" u="sng" kern="1200" dirty="0" smtClean="0">
                          <a:solidFill>
                            <a:srgbClr val="002060"/>
                          </a:solidFill>
                          <a:latin typeface="+mn-lt"/>
                          <a:ea typeface="+mn-ea"/>
                          <a:cs typeface="+mn-cs"/>
                        </a:rPr>
                        <a:t>financially dependent </a:t>
                      </a:r>
                      <a:r>
                        <a:rPr kumimoji="0" lang="en-IN" sz="1400" kern="1200" dirty="0" smtClean="0">
                          <a:solidFill>
                            <a:srgbClr val="002060"/>
                          </a:solidFill>
                          <a:latin typeface="+mn-lt"/>
                          <a:ea typeface="+mn-ea"/>
                          <a:cs typeface="+mn-cs"/>
                        </a:rPr>
                        <a:t>on such person, or who consults such person in taking decisions in relation to his investments;</a:t>
                      </a:r>
                      <a:endParaRPr kumimoji="0" lang="en-US" sz="1400"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lang="en-IN" sz="1400" dirty="0" smtClean="0">
                        <a:solidFill>
                          <a:srgbClr val="002060"/>
                        </a:solidFill>
                      </a:endParaRPr>
                    </a:p>
                    <a:p>
                      <a:pPr algn="just"/>
                      <a:r>
                        <a:rPr kumimoji="0" lang="en-IN" sz="1400" kern="1200" dirty="0" smtClean="0">
                          <a:solidFill>
                            <a:srgbClr val="002060"/>
                          </a:solidFill>
                          <a:latin typeface="+mn-lt"/>
                          <a:ea typeface="+mn-ea"/>
                          <a:cs typeface="+mn-cs"/>
                        </a:rPr>
                        <a:t>a person who, directly or indirectly, renders any service referred to in section 144 to the company or its holding company or its subsidiary company</a:t>
                      </a:r>
                      <a:r>
                        <a:rPr kumimoji="0" lang="en-IN" sz="1400" kern="1200" baseline="0" dirty="0" smtClean="0">
                          <a:solidFill>
                            <a:srgbClr val="002060"/>
                          </a:solidFill>
                          <a:latin typeface="+mn-lt"/>
                          <a:ea typeface="+mn-ea"/>
                          <a:cs typeface="+mn-cs"/>
                        </a:rPr>
                        <a:t> shall not eligible for appointment.</a:t>
                      </a:r>
                      <a:endParaRPr kumimoji="0" lang="en-IN" sz="1400" kern="1200" dirty="0" smtClean="0">
                        <a:solidFill>
                          <a:srgbClr val="002060"/>
                        </a:solidFill>
                        <a:latin typeface="+mn-lt"/>
                        <a:ea typeface="+mn-ea"/>
                        <a:cs typeface="+mn-cs"/>
                      </a:endParaRPr>
                    </a:p>
                  </a:txBody>
                  <a:tcPr marT="45712" marB="45712">
                    <a:solidFill>
                      <a:schemeClr val="accent3">
                        <a:lumMod val="40000"/>
                        <a:lumOff val="60000"/>
                      </a:schemeClr>
                    </a:solidFill>
                  </a:tcPr>
                </a:tc>
              </a:tr>
              <a:tr h="909758">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143: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Powers and duties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of auditors</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2" marB="45712">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in sub-section (3), in clause (i), for the words "</a:t>
                      </a:r>
                      <a:r>
                        <a:rPr kumimoji="0" lang="en-IN" sz="1400" u="sng" kern="1200" dirty="0" smtClean="0">
                          <a:solidFill>
                            <a:srgbClr val="002060"/>
                          </a:solidFill>
                          <a:latin typeface="+mn-lt"/>
                          <a:ea typeface="+mn-ea"/>
                          <a:cs typeface="+mn-cs"/>
                        </a:rPr>
                        <a:t>internal financial controls</a:t>
                      </a:r>
                      <a:r>
                        <a:rPr kumimoji="0" lang="en-IN" sz="1400" u="sng" kern="1200" baseline="0" dirty="0" smtClean="0">
                          <a:solidFill>
                            <a:srgbClr val="002060"/>
                          </a:solidFill>
                          <a:latin typeface="+mn-lt"/>
                          <a:ea typeface="+mn-ea"/>
                          <a:cs typeface="+mn-cs"/>
                        </a:rPr>
                        <a:t> </a:t>
                      </a:r>
                      <a:r>
                        <a:rPr kumimoji="0" lang="en-IN" sz="1400" u="sng" kern="1200" dirty="0" smtClean="0">
                          <a:solidFill>
                            <a:srgbClr val="002060"/>
                          </a:solidFill>
                          <a:latin typeface="+mn-lt"/>
                          <a:ea typeface="+mn-ea"/>
                          <a:cs typeface="+mn-cs"/>
                        </a:rPr>
                        <a:t>system</a:t>
                      </a:r>
                      <a:r>
                        <a:rPr kumimoji="0" lang="en-IN" sz="1400" kern="1200" dirty="0" smtClean="0">
                          <a:solidFill>
                            <a:srgbClr val="002060"/>
                          </a:solidFill>
                          <a:latin typeface="+mn-lt"/>
                          <a:ea typeface="+mn-ea"/>
                          <a:cs typeface="+mn-cs"/>
                        </a:rPr>
                        <a:t>", the words "</a:t>
                      </a:r>
                      <a:r>
                        <a:rPr kumimoji="0" lang="en-IN" sz="1400" b="1" kern="1200" dirty="0" smtClean="0">
                          <a:solidFill>
                            <a:srgbClr val="002060"/>
                          </a:solidFill>
                          <a:latin typeface="+mn-lt"/>
                          <a:ea typeface="+mn-ea"/>
                          <a:cs typeface="+mn-cs"/>
                        </a:rPr>
                        <a:t>internal financial controls with reference to financial statements</a:t>
                      </a:r>
                      <a:r>
                        <a:rPr kumimoji="0" lang="en-IN" sz="1400" kern="1200" dirty="0" smtClean="0">
                          <a:solidFill>
                            <a:srgbClr val="002060"/>
                          </a:solidFill>
                          <a:latin typeface="+mn-lt"/>
                          <a:ea typeface="+mn-ea"/>
                          <a:cs typeface="+mn-cs"/>
                        </a:rPr>
                        <a:t>” shall be substituted.</a:t>
                      </a:r>
                    </a:p>
                  </a:txBody>
                  <a:tcPr marT="45712" marB="45712">
                    <a:solidFill>
                      <a:schemeClr val="accent3">
                        <a:lumMod val="40000"/>
                        <a:lumOff val="60000"/>
                      </a:schemeClr>
                    </a:solidFill>
                  </a:tcPr>
                </a:tc>
              </a:tr>
            </a:tbl>
          </a:graphicData>
        </a:graphic>
      </p:graphicFrame>
      <p:pic>
        <p:nvPicPr>
          <p:cNvPr id="21526"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sp>
        <p:nvSpPr>
          <p:cNvPr id="4" name="Slide Number Placeholder 3"/>
          <p:cNvSpPr>
            <a:spLocks noGrp="1"/>
          </p:cNvSpPr>
          <p:nvPr>
            <p:ph type="sldNum" sz="quarter" idx="12"/>
          </p:nvPr>
        </p:nvSpPr>
        <p:spPr/>
        <p:txBody>
          <a:bodyPr/>
          <a:lstStyle/>
          <a:p>
            <a:pPr>
              <a:defRPr/>
            </a:pPr>
            <a:fld id="{6751EFDE-80E9-4026-8CBA-4E80672C7176}" type="slidenum">
              <a:rPr lang="en-US" smtClean="0"/>
              <a:pPr>
                <a:defRPr/>
              </a:pPr>
              <a:t>11</a:t>
            </a:fld>
            <a:endParaRPr lang="en-US"/>
          </a:p>
        </p:txBody>
      </p:sp>
      <p:sp>
        <p:nvSpPr>
          <p:cNvPr id="22532" name="Content Placeholder 4"/>
          <p:cNvSpPr>
            <a:spLocks noGrp="1"/>
          </p:cNvSpPr>
          <p:nvPr>
            <p:ph sz="quarter" idx="1"/>
          </p:nvPr>
        </p:nvSpPr>
        <p:spPr>
          <a:xfrm>
            <a:off x="301625" y="1527175"/>
            <a:ext cx="8504238" cy="4572000"/>
          </a:xfrm>
        </p:spPr>
        <p:txBody>
          <a:bodyPr/>
          <a:lstStyle/>
          <a:p>
            <a:endParaRPr lang="en-IN" sz="1400" smtClean="0"/>
          </a:p>
        </p:txBody>
      </p:sp>
      <p:graphicFrame>
        <p:nvGraphicFramePr>
          <p:cNvPr id="6" name="Content Placeholder 4"/>
          <p:cNvGraphicFramePr>
            <a:graphicFrameLocks/>
          </p:cNvGraphicFramePr>
          <p:nvPr/>
        </p:nvGraphicFramePr>
        <p:xfrm>
          <a:off x="304800" y="1524000"/>
          <a:ext cx="8504238" cy="3967434"/>
        </p:xfrm>
        <a:graphic>
          <a:graphicData uri="http://schemas.openxmlformats.org/drawingml/2006/table">
            <a:tbl>
              <a:tblPr firstRow="1" bandRow="1">
                <a:tableStyleId>{5C22544A-7EE6-4342-B048-85BDC9FD1C3A}</a:tableStyleId>
              </a:tblPr>
              <a:tblGrid>
                <a:gridCol w="2060575"/>
                <a:gridCol w="6443663"/>
              </a:tblGrid>
              <a:tr h="370810">
                <a:tc>
                  <a:txBody>
                    <a:bodyPr/>
                    <a:lstStyle/>
                    <a:p>
                      <a:pPr algn="l"/>
                      <a:r>
                        <a:rPr lang="en-US" sz="1800" dirty="0" smtClean="0"/>
                        <a:t>PARTICULARS</a:t>
                      </a:r>
                      <a:endParaRPr lang="en-IN" sz="1800" dirty="0"/>
                    </a:p>
                  </a:txBody>
                  <a:tcPr marT="45716" marB="45716">
                    <a:solidFill>
                      <a:schemeClr val="accent3"/>
                    </a:solidFill>
                  </a:tcPr>
                </a:tc>
                <a:tc>
                  <a:txBody>
                    <a:bodyPr/>
                    <a:lstStyle/>
                    <a:p>
                      <a:pPr algn="l"/>
                      <a:r>
                        <a:rPr lang="en-US" sz="1800" dirty="0" smtClean="0"/>
                        <a:t>PROPOSED AMENDMENTS</a:t>
                      </a:r>
                      <a:endParaRPr lang="en-IN" sz="1800" dirty="0"/>
                    </a:p>
                  </a:txBody>
                  <a:tcPr marT="45716" marB="45716">
                    <a:solidFill>
                      <a:schemeClr val="accent1"/>
                    </a:solidFill>
                  </a:tcPr>
                </a:tc>
              </a:tr>
              <a:tr h="243820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149: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Company to have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Board of Directors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6" marB="45716">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Every company shall have at least one director who stays in India for a total period of not less than one hundred and eighty-two days </a:t>
                      </a:r>
                      <a:r>
                        <a:rPr kumimoji="0" lang="en-IN" sz="1400" u="none" kern="1200" dirty="0" smtClean="0">
                          <a:solidFill>
                            <a:srgbClr val="FF0000"/>
                          </a:solidFill>
                          <a:latin typeface="+mn-lt"/>
                          <a:ea typeface="+mn-ea"/>
                          <a:cs typeface="+mn-cs"/>
                        </a:rPr>
                        <a:t>during the calendar year financial year</a:t>
                      </a:r>
                      <a:r>
                        <a:rPr kumimoji="0" lang="en-US" sz="1400" kern="1200" dirty="0" smtClean="0">
                          <a:solidFill>
                            <a:srgbClr val="002060"/>
                          </a:solidFill>
                          <a:latin typeface="+mn-lt"/>
                          <a:ea typeface="+mn-ea"/>
                          <a:cs typeface="+mn-cs"/>
                        </a:rPr>
                        <a:t>. </a:t>
                      </a:r>
                      <a:r>
                        <a:rPr lang="en-US" sz="1400" dirty="0" smtClean="0">
                          <a:solidFill>
                            <a:srgbClr val="002060"/>
                          </a:solidFill>
                        </a:rPr>
                        <a:t>In case of new company, the requirement of the said period shall apply proportionately.</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lang="en-IN" sz="1400" dirty="0" smtClean="0">
                        <a:solidFill>
                          <a:srgbClr val="002060"/>
                        </a:solidFill>
                      </a:endParaRPr>
                    </a:p>
                    <a:p>
                      <a:pPr algn="just"/>
                      <a:r>
                        <a:rPr kumimoji="0" lang="en-IN" sz="1400" kern="1200" dirty="0" smtClean="0">
                          <a:solidFill>
                            <a:srgbClr val="002060"/>
                          </a:solidFill>
                          <a:latin typeface="+mn-lt"/>
                          <a:ea typeface="+mn-ea"/>
                          <a:cs typeface="+mn-cs"/>
                        </a:rPr>
                        <a:t>Who has or had no pecuniary relationship, </a:t>
                      </a:r>
                      <a:r>
                        <a:rPr kumimoji="0" lang="en-IN" sz="1400" kern="1200" dirty="0" smtClean="0">
                          <a:solidFill>
                            <a:srgbClr val="FF0000"/>
                          </a:solidFill>
                          <a:latin typeface="+mn-lt"/>
                          <a:ea typeface="+mn-ea"/>
                          <a:cs typeface="+mn-cs"/>
                        </a:rPr>
                        <a:t>other than remuneration as such director or having transaction not exceeding ten per cent. of his total income or such amount as may be prescribed</a:t>
                      </a:r>
                      <a:r>
                        <a:rPr kumimoji="0" lang="en-IN" sz="1400" kern="1200" dirty="0" smtClean="0">
                          <a:solidFill>
                            <a:srgbClr val="002060"/>
                          </a:solidFill>
                          <a:latin typeface="+mn-lt"/>
                          <a:ea typeface="+mn-ea"/>
                          <a:cs typeface="+mn-cs"/>
                        </a:rPr>
                        <a:t> with the company, its holding, subsidiary or associate company, or their promoters, or directors, during the two immediately preceding financial years or during the current financial year;</a:t>
                      </a:r>
                    </a:p>
                    <a:p>
                      <a:pPr algn="just"/>
                      <a:endParaRPr kumimoji="0" lang="en-US" sz="1400" kern="1200" dirty="0" smtClean="0">
                        <a:solidFill>
                          <a:srgbClr val="002060"/>
                        </a:solidFill>
                        <a:latin typeface="+mn-lt"/>
                        <a:ea typeface="+mn-ea"/>
                        <a:cs typeface="+mn-cs"/>
                      </a:endParaRPr>
                    </a:p>
                  </a:txBody>
                  <a:tcPr marT="45716" marB="45716">
                    <a:solidFill>
                      <a:schemeClr val="accent3">
                        <a:lumMod val="40000"/>
                        <a:lumOff val="60000"/>
                      </a:schemeClr>
                    </a:solidFill>
                  </a:tcPr>
                </a:tc>
              </a:tr>
              <a:tr h="1158147">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160: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Right to stand for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directorships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dirty="0" smtClean="0">
                          <a:solidFill>
                            <a:srgbClr val="002060"/>
                          </a:solidFill>
                        </a:rPr>
                        <a:t>It is proposed that the </a:t>
                      </a:r>
                      <a:r>
                        <a:rPr lang="en-IN" sz="1400" u="sng" dirty="0" smtClean="0">
                          <a:solidFill>
                            <a:srgbClr val="002060"/>
                          </a:solidFill>
                        </a:rPr>
                        <a:t>requirement of deposit of rupees one </a:t>
                      </a:r>
                      <a:r>
                        <a:rPr lang="en-IN" sz="1400" u="sng" dirty="0" err="1" smtClean="0">
                          <a:solidFill>
                            <a:srgbClr val="002060"/>
                          </a:solidFill>
                        </a:rPr>
                        <a:t>lakh</a:t>
                      </a:r>
                      <a:r>
                        <a:rPr lang="en-IN" sz="1400" u="sng" dirty="0" smtClean="0">
                          <a:solidFill>
                            <a:srgbClr val="002060"/>
                          </a:solidFill>
                        </a:rPr>
                        <a:t> along with the candidature shall not apply</a:t>
                      </a:r>
                      <a:r>
                        <a:rPr lang="en-IN" sz="1400" dirty="0" smtClean="0">
                          <a:solidFill>
                            <a:srgbClr val="002060"/>
                          </a:solidFill>
                        </a:rPr>
                        <a:t> in case of appointment of  independent directors or directors recommended by the Nomination and Remuneration Committee of the Board.</a:t>
                      </a:r>
                      <a:endParaRPr kumimoji="0" lang="en-IN" sz="1400" b="1" kern="1200" dirty="0" smtClean="0">
                        <a:solidFill>
                          <a:srgbClr val="7030A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400" b="1" kern="1200" dirty="0" smtClean="0">
                        <a:solidFill>
                          <a:srgbClr val="7030A0"/>
                        </a:solidFill>
                        <a:latin typeface="+mn-lt"/>
                        <a:ea typeface="+mn-ea"/>
                        <a:cs typeface="+mn-cs"/>
                      </a:endParaRPr>
                    </a:p>
                  </a:txBody>
                  <a:tcPr marT="45716" marB="45716">
                    <a:solidFill>
                      <a:schemeClr val="accent3">
                        <a:lumMod val="40000"/>
                        <a:lumOff val="60000"/>
                      </a:schemeClr>
                    </a:solidFill>
                  </a:tcPr>
                </a:tc>
              </a:tr>
            </a:tbl>
          </a:graphicData>
        </a:graphic>
      </p:graphicFrame>
      <p:pic>
        <p:nvPicPr>
          <p:cNvPr id="22547"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cxnSp>
        <p:nvCxnSpPr>
          <p:cNvPr id="8" name="Straight Connector 7"/>
          <p:cNvCxnSpPr/>
          <p:nvPr/>
        </p:nvCxnSpPr>
        <p:spPr>
          <a:xfrm>
            <a:off x="8077200" y="2286000"/>
            <a:ext cx="6858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438400" y="2514600"/>
            <a:ext cx="3810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sp>
        <p:nvSpPr>
          <p:cNvPr id="3" name="Content Placeholder 2"/>
          <p:cNvSpPr>
            <a:spLocks noGrp="1"/>
          </p:cNvSpPr>
          <p:nvPr>
            <p:ph sz="quarter" idx="1"/>
          </p:nvPr>
        </p:nvSpPr>
        <p:spPr>
          <a:xfrm>
            <a:off x="304800" y="1524000"/>
            <a:ext cx="8504238" cy="4648200"/>
          </a:xfrm>
          <a:solidFill>
            <a:schemeClr val="accent3">
              <a:lumMod val="20000"/>
              <a:lumOff val="80000"/>
            </a:schemeClr>
          </a:solidFill>
          <a:ln>
            <a:solidFill>
              <a:schemeClr val="accent3"/>
            </a:solidFill>
          </a:ln>
        </p:spPr>
        <p:txBody>
          <a:bodyPr/>
          <a:lstStyle/>
          <a:p>
            <a:pPr algn="just">
              <a:buFont typeface="Wingdings 2" pitchFamily="18" charset="2"/>
              <a:buNone/>
              <a:defRPr/>
            </a:pPr>
            <a:endParaRPr lang="en-US" sz="1400" dirty="0" smtClean="0">
              <a:solidFill>
                <a:srgbClr val="002060"/>
              </a:solidFill>
            </a:endParaRPr>
          </a:p>
          <a:p>
            <a:pPr marL="271463" indent="-271463" algn="just">
              <a:buFont typeface="Wingdings 2" pitchFamily="18" charset="2"/>
              <a:buNone/>
              <a:defRPr/>
            </a:pPr>
            <a:endParaRPr lang="en-IN" sz="1400" dirty="0" smtClean="0">
              <a:solidFill>
                <a:srgbClr val="002060"/>
              </a:solidFill>
            </a:endParaRPr>
          </a:p>
          <a:p>
            <a:pPr marL="271463" indent="-271463" algn="just">
              <a:buFont typeface="Wingdings 2" pitchFamily="18" charset="2"/>
              <a:buNone/>
              <a:defRPr/>
            </a:pPr>
            <a:r>
              <a:rPr lang="en-US" sz="1400" dirty="0" smtClean="0">
                <a:solidFill>
                  <a:srgbClr val="002060"/>
                </a:solidFill>
              </a:rPr>
              <a:t> </a:t>
            </a:r>
          </a:p>
          <a:p>
            <a:pPr marL="271463" indent="-271463" algn="just">
              <a:buFont typeface="Wingdings" pitchFamily="2" charset="2"/>
              <a:buChar char="v"/>
              <a:defRPr/>
            </a:pPr>
            <a:endParaRPr lang="en-IN" sz="1400" dirty="0" smtClean="0">
              <a:solidFill>
                <a:srgbClr val="002060"/>
              </a:solidFill>
            </a:endParaRPr>
          </a:p>
        </p:txBody>
      </p:sp>
      <p:sp>
        <p:nvSpPr>
          <p:cNvPr id="4" name="Slide Number Placeholder 3"/>
          <p:cNvSpPr>
            <a:spLocks noGrp="1"/>
          </p:cNvSpPr>
          <p:nvPr>
            <p:ph type="sldNum" sz="quarter" idx="12"/>
          </p:nvPr>
        </p:nvSpPr>
        <p:spPr/>
        <p:txBody>
          <a:bodyPr/>
          <a:lstStyle/>
          <a:p>
            <a:pPr>
              <a:defRPr/>
            </a:pPr>
            <a:fld id="{2A5D7CB7-0CD8-444D-94C3-C19B89D0D90E}" type="slidenum">
              <a:rPr lang="en-US" smtClean="0"/>
              <a:pPr>
                <a:defRPr/>
              </a:pPr>
              <a:t>12</a:t>
            </a:fld>
            <a:endParaRPr lang="en-US"/>
          </a:p>
        </p:txBody>
      </p:sp>
      <p:graphicFrame>
        <p:nvGraphicFramePr>
          <p:cNvPr id="5" name="Content Placeholder 4"/>
          <p:cNvGraphicFramePr>
            <a:graphicFrameLocks/>
          </p:cNvGraphicFramePr>
          <p:nvPr/>
        </p:nvGraphicFramePr>
        <p:xfrm>
          <a:off x="301625" y="1527175"/>
          <a:ext cx="8504238" cy="4577030"/>
        </p:xfrm>
        <a:graphic>
          <a:graphicData uri="http://schemas.openxmlformats.org/drawingml/2006/table">
            <a:tbl>
              <a:tblPr firstRow="1" bandRow="1">
                <a:tableStyleId>{5C22544A-7EE6-4342-B048-85BDC9FD1C3A}</a:tableStyleId>
              </a:tblPr>
              <a:tblGrid>
                <a:gridCol w="1908175"/>
                <a:gridCol w="6596063"/>
              </a:tblGrid>
              <a:tr h="370814">
                <a:tc>
                  <a:txBody>
                    <a:bodyPr/>
                    <a:lstStyle/>
                    <a:p>
                      <a:pPr algn="l"/>
                      <a:r>
                        <a:rPr lang="en-US" sz="1800" dirty="0" smtClean="0"/>
                        <a:t>PARTICULAR</a:t>
                      </a:r>
                      <a:endParaRPr lang="en-IN" sz="1800" dirty="0"/>
                    </a:p>
                  </a:txBody>
                  <a:tcPr marT="45717" marB="45717">
                    <a:solidFill>
                      <a:schemeClr val="accent3"/>
                    </a:solidFill>
                  </a:tcPr>
                </a:tc>
                <a:tc>
                  <a:txBody>
                    <a:bodyPr/>
                    <a:lstStyle/>
                    <a:p>
                      <a:pPr algn="l"/>
                      <a:r>
                        <a:rPr lang="en-US" sz="1800" dirty="0" smtClean="0"/>
                        <a:t>PROPOSED AMENDMENTS</a:t>
                      </a:r>
                      <a:endParaRPr lang="en-IN" sz="1800" dirty="0"/>
                    </a:p>
                  </a:txBody>
                  <a:tcPr marT="45717" marB="45717">
                    <a:solidFill>
                      <a:schemeClr val="accent1"/>
                    </a:solidFill>
                  </a:tcPr>
                </a:tc>
              </a:tr>
              <a:tr h="137150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161:</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Appointment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Additional,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Alternate and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Nominee director </a:t>
                      </a:r>
                      <a:endParaRPr kumimoji="0" lang="en-IN"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7" marB="45717">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It is proposed to restrict a person from being appointed as an alternate director in a company if he is holding directorship in the same company. </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US" sz="600"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dirty="0" smtClean="0">
                          <a:solidFill>
                            <a:srgbClr val="002060"/>
                          </a:solidFill>
                        </a:rPr>
                        <a:t>If the office of any director is vacated before his term expires, the resulting </a:t>
                      </a:r>
                      <a:r>
                        <a:rPr lang="en-US" sz="1400" u="sng" dirty="0" smtClean="0">
                          <a:solidFill>
                            <a:srgbClr val="002060"/>
                          </a:solidFill>
                        </a:rPr>
                        <a:t>vacancy</a:t>
                      </a:r>
                      <a:r>
                        <a:rPr lang="en-US" sz="1400" u="none" baseline="0" dirty="0" smtClean="0">
                          <a:solidFill>
                            <a:srgbClr val="002060"/>
                          </a:solidFill>
                        </a:rPr>
                        <a:t> </a:t>
                      </a:r>
                      <a:r>
                        <a:rPr lang="en-US" sz="1400" dirty="0" smtClean="0">
                          <a:solidFill>
                            <a:srgbClr val="002060"/>
                          </a:solidFill>
                        </a:rPr>
                        <a:t>may</a:t>
                      </a:r>
                      <a:r>
                        <a:rPr lang="en-US" sz="1400" baseline="0" dirty="0" smtClean="0">
                          <a:solidFill>
                            <a:srgbClr val="002060"/>
                          </a:solidFill>
                        </a:rPr>
                        <a:t> </a:t>
                      </a:r>
                      <a:r>
                        <a:rPr lang="en-US" sz="1400" dirty="0" smtClean="0">
                          <a:solidFill>
                            <a:srgbClr val="002060"/>
                          </a:solidFill>
                        </a:rPr>
                        <a:t>be </a:t>
                      </a:r>
                      <a:r>
                        <a:rPr lang="en-IN" sz="1400" b="0" dirty="0" smtClean="0">
                          <a:solidFill>
                            <a:srgbClr val="002060"/>
                          </a:solidFill>
                        </a:rPr>
                        <a:t>filled by the Board of Directors which shall be subsequently </a:t>
                      </a:r>
                      <a:r>
                        <a:rPr lang="en-IN" sz="1400" b="0" u="sng" dirty="0" smtClean="0">
                          <a:solidFill>
                            <a:srgbClr val="002060"/>
                          </a:solidFill>
                        </a:rPr>
                        <a:t>approved by members in the immediate next general meeting</a:t>
                      </a:r>
                      <a:r>
                        <a:rPr lang="en-IN" sz="1400" b="0" dirty="0" smtClean="0">
                          <a:solidFill>
                            <a:srgbClr val="002060"/>
                          </a:solidFill>
                        </a:rPr>
                        <a:t>.</a:t>
                      </a:r>
                    </a:p>
                  </a:txBody>
                  <a:tcPr marT="45717" marB="45717">
                    <a:solidFill>
                      <a:schemeClr val="accent3">
                        <a:lumMod val="40000"/>
                        <a:lumOff val="60000"/>
                      </a:schemeClr>
                    </a:solidFill>
                  </a:tcPr>
                </a:tc>
              </a:tr>
              <a:tr h="115816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Section 164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Disqualifications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for appointment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of director </a:t>
                      </a:r>
                      <a:endParaRPr kumimoji="0" lang="en-IN" sz="1400" b="1" kern="1200" dirty="0" smtClean="0">
                        <a:solidFill>
                          <a:srgbClr val="002060"/>
                        </a:solidFill>
                        <a:latin typeface="+mn-lt"/>
                        <a:ea typeface="+mn-ea"/>
                        <a:cs typeface="+mn-cs"/>
                      </a:endParaRPr>
                    </a:p>
                  </a:txBody>
                  <a:tcPr marT="45717" marB="45717">
                    <a:solidFill>
                      <a:schemeClr val="accent3">
                        <a:lumMod val="40000"/>
                        <a:lumOff val="60000"/>
                      </a:schemeClr>
                    </a:solidFill>
                  </a:tcPr>
                </a:tc>
                <a:tc>
                  <a:txBody>
                    <a:bodyPr/>
                    <a:lstStyle/>
                    <a:p>
                      <a:pPr marL="0" indent="0" algn="just">
                        <a:buFont typeface="Wingdings" pitchFamily="2" charset="2"/>
                        <a:buNone/>
                      </a:pPr>
                      <a:r>
                        <a:rPr kumimoji="0" lang="en-IN" sz="1400" b="0" kern="1200" dirty="0" smtClean="0">
                          <a:solidFill>
                            <a:srgbClr val="002060"/>
                          </a:solidFill>
                          <a:latin typeface="+mn-lt"/>
                          <a:ea typeface="+mn-ea"/>
                          <a:cs typeface="+mn-cs"/>
                        </a:rPr>
                        <a:t>It is proposed that when a director is appointed in company which is in default of filing of financial statements or annual return or repayment of deposits or pay interest or </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redemption of debentures or payment of interest thereon or payment of dividend then such director shall not incur the disqualification for a period of six months from the date of his appointment.</a:t>
                      </a:r>
                    </a:p>
                  </a:txBody>
                  <a:tcPr marT="45717" marB="45717">
                    <a:solidFill>
                      <a:schemeClr val="accent3">
                        <a:lumMod val="40000"/>
                        <a:lumOff val="60000"/>
                      </a:schemeClr>
                    </a:solidFill>
                  </a:tcPr>
                </a:tc>
              </a:tr>
              <a:tr h="518124">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165:</a:t>
                      </a:r>
                      <a:r>
                        <a:rPr kumimoji="0" lang="en-IN" sz="1400" b="1" kern="1200" baseline="0" dirty="0" smtClean="0">
                          <a:solidFill>
                            <a:srgbClr val="002060"/>
                          </a:solidFill>
                          <a:latin typeface="+mn-lt"/>
                          <a:ea typeface="+mn-ea"/>
                          <a:cs typeface="+mn-cs"/>
                        </a:rPr>
                        <a:t> No. of</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Directorship</a:t>
                      </a:r>
                    </a:p>
                  </a:txBody>
                  <a:tcPr marT="45717" marB="45717">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The </a:t>
                      </a:r>
                      <a:r>
                        <a:rPr kumimoji="0" lang="en-IN" sz="1400" u="sng" kern="1200" dirty="0" smtClean="0">
                          <a:solidFill>
                            <a:srgbClr val="002060"/>
                          </a:solidFill>
                          <a:latin typeface="+mn-lt"/>
                          <a:ea typeface="+mn-ea"/>
                          <a:cs typeface="+mn-cs"/>
                        </a:rPr>
                        <a:t>directorship in a dormant company shall not be included in the</a:t>
                      </a:r>
                      <a:r>
                        <a:rPr kumimoji="0" lang="en-IN" sz="1400" u="sng" kern="1200" baseline="0" dirty="0" smtClean="0">
                          <a:solidFill>
                            <a:srgbClr val="002060"/>
                          </a:solidFill>
                          <a:latin typeface="+mn-lt"/>
                          <a:ea typeface="+mn-ea"/>
                          <a:cs typeface="+mn-cs"/>
                        </a:rPr>
                        <a:t> </a:t>
                      </a:r>
                      <a:r>
                        <a:rPr kumimoji="0" lang="en-IN" sz="1400" u="sng" kern="1200" dirty="0" smtClean="0">
                          <a:solidFill>
                            <a:srgbClr val="002060"/>
                          </a:solidFill>
                          <a:latin typeface="+mn-lt"/>
                          <a:ea typeface="+mn-ea"/>
                          <a:cs typeface="+mn-cs"/>
                        </a:rPr>
                        <a:t>maximum limit</a:t>
                      </a:r>
                      <a:r>
                        <a:rPr kumimoji="0" lang="en-IN" sz="1400" u="none" kern="1200" dirty="0" smtClean="0">
                          <a:solidFill>
                            <a:srgbClr val="002060"/>
                          </a:solidFill>
                          <a:latin typeface="+mn-lt"/>
                          <a:ea typeface="+mn-ea"/>
                          <a:cs typeface="+mn-cs"/>
                        </a:rPr>
                        <a:t> </a:t>
                      </a:r>
                      <a:r>
                        <a:rPr kumimoji="0" lang="en-IN" sz="1400" kern="1200" dirty="0" smtClean="0">
                          <a:solidFill>
                            <a:srgbClr val="002060"/>
                          </a:solidFill>
                          <a:latin typeface="+mn-lt"/>
                          <a:ea typeface="+mn-ea"/>
                          <a:cs typeface="+mn-cs"/>
                        </a:rPr>
                        <a:t>of directorships of 20</a:t>
                      </a:r>
                      <a:r>
                        <a:rPr kumimoji="0" lang="en-IN" sz="1400" kern="1200" baseline="0" dirty="0" smtClean="0">
                          <a:solidFill>
                            <a:srgbClr val="002060"/>
                          </a:solidFill>
                          <a:latin typeface="+mn-lt"/>
                          <a:ea typeface="+mn-ea"/>
                          <a:cs typeface="+mn-cs"/>
                        </a:rPr>
                        <a:t> </a:t>
                      </a:r>
                      <a:r>
                        <a:rPr kumimoji="0" lang="en-IN" sz="1400" kern="1200" dirty="0" smtClean="0">
                          <a:solidFill>
                            <a:srgbClr val="002060"/>
                          </a:solidFill>
                          <a:latin typeface="+mn-lt"/>
                          <a:ea typeface="+mn-ea"/>
                          <a:cs typeface="+mn-cs"/>
                        </a:rPr>
                        <a:t>companies held by a person.</a:t>
                      </a:r>
                    </a:p>
                  </a:txBody>
                  <a:tcPr marT="45717" marB="45717">
                    <a:solidFill>
                      <a:schemeClr val="accent3">
                        <a:lumMod val="40000"/>
                        <a:lumOff val="60000"/>
                      </a:schemeClr>
                    </a:solidFill>
                  </a:tcPr>
                </a:tc>
              </a:tr>
              <a:tr h="115816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 167: </a:t>
                      </a:r>
                    </a:p>
                    <a:p>
                      <a:pPr marL="342900" marR="0" indent="-342900" algn="l"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Vacation of office </a:t>
                      </a:r>
                    </a:p>
                    <a:p>
                      <a:pPr marL="342900" marR="0" indent="-342900" algn="l"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of</a:t>
                      </a:r>
                      <a:r>
                        <a:rPr kumimoji="0" lang="en-IN" sz="1400" b="1" kern="1200" baseline="0" dirty="0" smtClean="0">
                          <a:solidFill>
                            <a:srgbClr val="002060"/>
                          </a:solidFill>
                          <a:latin typeface="+mn-lt"/>
                          <a:ea typeface="+mn-ea"/>
                          <a:cs typeface="+mn-cs"/>
                        </a:rPr>
                        <a:t> </a:t>
                      </a:r>
                      <a:r>
                        <a:rPr kumimoji="0" lang="en-IN" sz="1400" b="1" kern="1200" dirty="0" smtClean="0">
                          <a:solidFill>
                            <a:srgbClr val="002060"/>
                          </a:solidFill>
                          <a:latin typeface="+mn-lt"/>
                          <a:ea typeface="+mn-ea"/>
                          <a:cs typeface="+mn-cs"/>
                        </a:rPr>
                        <a:t>director 	</a:t>
                      </a:r>
                    </a:p>
                  </a:txBody>
                  <a:tcPr marT="45717" marB="45717">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In case a director incurs any of disqualifications under section 164 (2) due to default of filing of financial statements or annual return or repayment of deposits or pay interest or redemption of debentures or payment of interest thereon or payment of dividend, then he shall vacate office in companies other than the company which is in default. </a:t>
                      </a:r>
                    </a:p>
                  </a:txBody>
                  <a:tcPr marT="45717" marB="45717">
                    <a:solidFill>
                      <a:schemeClr val="accent3">
                        <a:lumMod val="40000"/>
                        <a:lumOff val="60000"/>
                      </a:schemeClr>
                    </a:solidFill>
                  </a:tcPr>
                </a:tc>
              </a:tr>
            </a:tbl>
          </a:graphicData>
        </a:graphic>
      </p:graphicFrame>
      <p:pic>
        <p:nvPicPr>
          <p:cNvPr id="23577" name="Picture 5"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504238" cy="4394200"/>
        </p:xfrm>
        <a:graphic>
          <a:graphicData uri="http://schemas.openxmlformats.org/drawingml/2006/table">
            <a:tbl>
              <a:tblPr firstRow="1" bandRow="1">
                <a:tableStyleId>{5C22544A-7EE6-4342-B048-85BDC9FD1C3A}</a:tableStyleId>
              </a:tblPr>
              <a:tblGrid>
                <a:gridCol w="2136775"/>
                <a:gridCol w="6367463"/>
              </a:tblGrid>
              <a:tr h="370840">
                <a:tc>
                  <a:txBody>
                    <a:bodyPr/>
                    <a:lstStyle/>
                    <a:p>
                      <a:pPr algn="l"/>
                      <a:r>
                        <a:rPr lang="en-US" dirty="0" smtClean="0"/>
                        <a:t>PARTICULARS</a:t>
                      </a:r>
                      <a:endParaRPr lang="en-IN" dirty="0"/>
                    </a:p>
                  </a:txBody>
                  <a:tcPr>
                    <a:solidFill>
                      <a:schemeClr val="accent3"/>
                    </a:solidFill>
                  </a:tcPr>
                </a:tc>
                <a:tc>
                  <a:txBody>
                    <a:bodyPr/>
                    <a:lstStyle/>
                    <a:p>
                      <a:pPr algn="l"/>
                      <a:r>
                        <a:rPr lang="en-US" dirty="0" smtClean="0"/>
                        <a:t>PROPOSED AMENDMENTS</a:t>
                      </a:r>
                      <a:endParaRPr lang="en-IN" dirty="0"/>
                    </a:p>
                  </a:txBody>
                  <a:tcPr>
                    <a:solidFill>
                      <a:schemeClr val="accent1"/>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173(2):</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Participation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through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Video-conferencing </a:t>
                      </a: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It is proposed to allow </a:t>
                      </a:r>
                      <a:r>
                        <a:rPr lang="en-IN" sz="1400" u="sng" dirty="0" smtClean="0">
                          <a:solidFill>
                            <a:srgbClr val="002060"/>
                          </a:solidFill>
                        </a:rPr>
                        <a:t>participation of directors </a:t>
                      </a:r>
                      <a:r>
                        <a:rPr lang="en-IN" sz="1400" dirty="0" smtClean="0">
                          <a:solidFill>
                            <a:srgbClr val="002060"/>
                          </a:solidFill>
                        </a:rPr>
                        <a:t>on certain items which are presently restricted at Board meetings </a:t>
                      </a:r>
                      <a:r>
                        <a:rPr lang="en-IN" sz="1400" u="sng" dirty="0" smtClean="0">
                          <a:solidFill>
                            <a:srgbClr val="002060"/>
                          </a:solidFill>
                        </a:rPr>
                        <a:t>through video conferencing</a:t>
                      </a:r>
                      <a:r>
                        <a:rPr lang="en-IN" sz="1400" u="none" dirty="0" smtClean="0">
                          <a:solidFill>
                            <a:srgbClr val="002060"/>
                          </a:solidFill>
                        </a:rPr>
                        <a:t> </a:t>
                      </a:r>
                      <a:r>
                        <a:rPr lang="en-IN" sz="1400" dirty="0" smtClean="0">
                          <a:solidFill>
                            <a:srgbClr val="002060"/>
                          </a:solidFill>
                        </a:rPr>
                        <a:t>or other</a:t>
                      </a:r>
                      <a:r>
                        <a:rPr lang="en-IN" sz="1400" baseline="0" dirty="0" smtClean="0">
                          <a:solidFill>
                            <a:srgbClr val="002060"/>
                          </a:solidFill>
                        </a:rPr>
                        <a:t> </a:t>
                      </a:r>
                      <a:r>
                        <a:rPr lang="en-IN" sz="1400" dirty="0" smtClean="0">
                          <a:solidFill>
                            <a:srgbClr val="002060"/>
                          </a:solidFill>
                        </a:rPr>
                        <a:t>audio visual means if </a:t>
                      </a:r>
                      <a:r>
                        <a:rPr lang="en-IN" sz="1400" u="sng" dirty="0" smtClean="0">
                          <a:solidFill>
                            <a:srgbClr val="002060"/>
                          </a:solidFill>
                        </a:rPr>
                        <a:t>there is quorum through physical presence of directors</a:t>
                      </a:r>
                      <a:r>
                        <a:rPr lang="en-IN" sz="1400" dirty="0" smtClean="0">
                          <a:solidFill>
                            <a:srgbClr val="002060"/>
                          </a:solidFill>
                        </a:rPr>
                        <a:t>.</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en-IN" sz="1400" b="1" kern="1200" dirty="0" smtClean="0">
                        <a:solidFill>
                          <a:srgbClr val="7030A0"/>
                        </a:solidFill>
                        <a:latin typeface="+mn-lt"/>
                        <a:ea typeface="+mn-ea"/>
                        <a:cs typeface="+mn-cs"/>
                      </a:endParaRPr>
                    </a:p>
                  </a:txBody>
                  <a:tcPr>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177: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Audit Committee </a:t>
                      </a:r>
                    </a:p>
                  </a:txBody>
                  <a:tcPr>
                    <a:solidFill>
                      <a:schemeClr val="accent3">
                        <a:lumMod val="40000"/>
                        <a:lumOff val="60000"/>
                      </a:schemeClr>
                    </a:solidFill>
                  </a:tcPr>
                </a:tc>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u="none" dirty="0" smtClean="0">
                          <a:solidFill>
                            <a:srgbClr val="002060"/>
                          </a:solidFill>
                        </a:rPr>
                        <a:t>“</a:t>
                      </a:r>
                      <a:r>
                        <a:rPr lang="en-US" sz="1400" u="sng" dirty="0" smtClean="0">
                          <a:solidFill>
                            <a:srgbClr val="002060"/>
                          </a:solidFill>
                        </a:rPr>
                        <a:t>Every listed public company” be replaced for </a:t>
                      </a:r>
                      <a:r>
                        <a:rPr lang="en-US" sz="1400" dirty="0" smtClean="0">
                          <a:solidFill>
                            <a:srgbClr val="002060"/>
                          </a:solidFill>
                        </a:rPr>
                        <a:t> </a:t>
                      </a:r>
                      <a:r>
                        <a:rPr lang="en-US" sz="1400" u="sng" dirty="0" smtClean="0">
                          <a:solidFill>
                            <a:srgbClr val="002060"/>
                          </a:solidFill>
                        </a:rPr>
                        <a:t>“Every listed company”;</a:t>
                      </a:r>
                      <a:endParaRPr lang="en-US" sz="1400" dirty="0" smtClean="0">
                        <a:solidFill>
                          <a:srgbClr val="002060"/>
                        </a:solidFill>
                      </a:endParaRP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US" sz="1400"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u="sng" dirty="0" smtClean="0">
                          <a:solidFill>
                            <a:srgbClr val="002060"/>
                          </a:solidFill>
                        </a:rPr>
                        <a:t>Audit Committee may submit its recommendation to the Board</a:t>
                      </a:r>
                      <a:r>
                        <a:rPr lang="en-IN" sz="1400" dirty="0" smtClean="0">
                          <a:solidFill>
                            <a:srgbClr val="002060"/>
                          </a:solidFill>
                        </a:rPr>
                        <a:t> on related party transactions, other than transactions referred to in section 188, where Audit Committee does not approve the same. </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US" sz="1400"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baseline="0" dirty="0" smtClean="0">
                          <a:solidFill>
                            <a:srgbClr val="002060"/>
                          </a:solidFill>
                        </a:rPr>
                        <a:t>Any transaction involving amount </a:t>
                      </a:r>
                      <a:r>
                        <a:rPr lang="en-US" sz="1400" b="1" u="sng" baseline="0" dirty="0" smtClean="0">
                          <a:solidFill>
                            <a:srgbClr val="FF0000"/>
                          </a:solidFill>
                        </a:rPr>
                        <a:t>not exceeding 1 Crore</a:t>
                      </a:r>
                      <a:r>
                        <a:rPr lang="en-US" sz="1400" baseline="0" dirty="0" smtClean="0">
                          <a:solidFill>
                            <a:srgbClr val="002060"/>
                          </a:solidFill>
                        </a:rPr>
                        <a:t> without obtaining the approval of Audit Committee shall be ratified by it within three months otherwise such transactions shall be voidable at its option. </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US" sz="1400" baseline="0"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dirty="0" smtClean="0">
                          <a:solidFill>
                            <a:srgbClr val="002060"/>
                          </a:solidFill>
                        </a:rPr>
                        <a:t>The transactions which are not covered</a:t>
                      </a:r>
                      <a:r>
                        <a:rPr lang="en-US" sz="1400" baseline="0" dirty="0" smtClean="0">
                          <a:solidFill>
                            <a:srgbClr val="002060"/>
                          </a:solidFill>
                        </a:rPr>
                        <a:t> under section 188 of the Act and entered into between a holding and its wholly owned subsidiary company do not need the approval of Audit Committee.</a:t>
                      </a:r>
                      <a:endParaRPr lang="en-IN" sz="1400" dirty="0" smtClean="0">
                        <a:solidFill>
                          <a:srgbClr val="002060"/>
                        </a:solidFill>
                      </a:endParaRP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1400" dirty="0" smtClean="0">
                        <a:solidFill>
                          <a:srgbClr val="002060"/>
                        </a:solidFill>
                      </a:endParaRPr>
                    </a:p>
                  </a:txBody>
                  <a:tcPr>
                    <a:solidFill>
                      <a:schemeClr val="accent3">
                        <a:lumMod val="40000"/>
                        <a:lumOff val="60000"/>
                      </a:schemeClr>
                    </a:solidFill>
                  </a:tcPr>
                </a:tc>
              </a:tr>
            </a:tbl>
          </a:graphicData>
        </a:graphic>
      </p:graphicFrame>
      <p:sp>
        <p:nvSpPr>
          <p:cNvPr id="4" name="Slide Number Placeholder 3"/>
          <p:cNvSpPr>
            <a:spLocks noGrp="1"/>
          </p:cNvSpPr>
          <p:nvPr>
            <p:ph type="sldNum" sz="quarter" idx="12"/>
          </p:nvPr>
        </p:nvSpPr>
        <p:spPr/>
        <p:txBody>
          <a:bodyPr/>
          <a:lstStyle/>
          <a:p>
            <a:pPr>
              <a:defRPr/>
            </a:pPr>
            <a:fld id="{DAAD54F8-13EE-40E5-B03B-6616C42FD897}" type="slidenum">
              <a:rPr lang="en-US" smtClean="0"/>
              <a:pPr>
                <a:defRPr/>
              </a:pPr>
              <a:t>13</a:t>
            </a:fld>
            <a:endParaRPr lang="en-US"/>
          </a:p>
        </p:txBody>
      </p:sp>
      <p:pic>
        <p:nvPicPr>
          <p:cNvPr id="24594" name="Picture 6" descr="SanjayGroverLogo01"/>
          <p:cNvPicPr>
            <a:picLocks noChangeAspect="1" noChangeArrowheads="1"/>
          </p:cNvPicPr>
          <p:nvPr/>
        </p:nvPicPr>
        <p:blipFill>
          <a:blip r:embed="rId3"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sp>
        <p:nvSpPr>
          <p:cNvPr id="3" name="Content Placeholder 2"/>
          <p:cNvSpPr>
            <a:spLocks noGrp="1"/>
          </p:cNvSpPr>
          <p:nvPr>
            <p:ph sz="quarter" idx="1"/>
          </p:nvPr>
        </p:nvSpPr>
        <p:spPr>
          <a:xfrm>
            <a:off x="304800" y="1524000"/>
            <a:ext cx="8504238" cy="4648200"/>
          </a:xfrm>
          <a:solidFill>
            <a:schemeClr val="accent3">
              <a:lumMod val="20000"/>
              <a:lumOff val="80000"/>
            </a:schemeClr>
          </a:solidFill>
          <a:ln>
            <a:solidFill>
              <a:schemeClr val="accent3"/>
            </a:solidFill>
          </a:ln>
        </p:spPr>
        <p:txBody>
          <a:bodyPr/>
          <a:lstStyle/>
          <a:p>
            <a:pPr algn="just">
              <a:buFont typeface="Wingdings 2" pitchFamily="18" charset="2"/>
              <a:buNone/>
              <a:defRPr/>
            </a:pPr>
            <a:endParaRPr lang="en-US" sz="1400" dirty="0" smtClean="0">
              <a:solidFill>
                <a:srgbClr val="002060"/>
              </a:solidFill>
            </a:endParaRPr>
          </a:p>
          <a:p>
            <a:pPr marL="271463" indent="-271463" algn="just">
              <a:buFont typeface="Wingdings 2" pitchFamily="18" charset="2"/>
              <a:buNone/>
              <a:defRPr/>
            </a:pPr>
            <a:endParaRPr lang="en-IN" sz="1400" dirty="0" smtClean="0">
              <a:solidFill>
                <a:srgbClr val="002060"/>
              </a:solidFill>
            </a:endParaRPr>
          </a:p>
          <a:p>
            <a:pPr marL="271463" indent="-271463" algn="just">
              <a:buFont typeface="Wingdings 2" pitchFamily="18" charset="2"/>
              <a:buNone/>
              <a:defRPr/>
            </a:pPr>
            <a:r>
              <a:rPr lang="en-US" sz="1400" dirty="0" smtClean="0">
                <a:solidFill>
                  <a:srgbClr val="002060"/>
                </a:solidFill>
              </a:rPr>
              <a:t> </a:t>
            </a:r>
          </a:p>
          <a:p>
            <a:pPr marL="271463" indent="-271463" algn="just">
              <a:buFont typeface="Wingdings" pitchFamily="2" charset="2"/>
              <a:buChar char="v"/>
              <a:defRPr/>
            </a:pPr>
            <a:endParaRPr lang="en-IN" sz="1400" dirty="0" smtClean="0">
              <a:solidFill>
                <a:srgbClr val="002060"/>
              </a:solidFill>
            </a:endParaRPr>
          </a:p>
        </p:txBody>
      </p:sp>
      <p:sp>
        <p:nvSpPr>
          <p:cNvPr id="4" name="Slide Number Placeholder 3"/>
          <p:cNvSpPr>
            <a:spLocks noGrp="1"/>
          </p:cNvSpPr>
          <p:nvPr>
            <p:ph type="sldNum" sz="quarter" idx="12"/>
          </p:nvPr>
        </p:nvSpPr>
        <p:spPr/>
        <p:txBody>
          <a:bodyPr/>
          <a:lstStyle/>
          <a:p>
            <a:pPr>
              <a:defRPr/>
            </a:pPr>
            <a:fld id="{1105F567-0023-48F1-B552-A4CBCA777570}" type="slidenum">
              <a:rPr lang="en-US" smtClean="0"/>
              <a:pPr>
                <a:defRPr/>
              </a:pPr>
              <a:t>14</a:t>
            </a:fld>
            <a:endParaRPr lang="en-US"/>
          </a:p>
        </p:txBody>
      </p:sp>
      <p:graphicFrame>
        <p:nvGraphicFramePr>
          <p:cNvPr id="5" name="Content Placeholder 4"/>
          <p:cNvGraphicFramePr>
            <a:graphicFrameLocks/>
          </p:cNvGraphicFramePr>
          <p:nvPr/>
        </p:nvGraphicFramePr>
        <p:xfrm>
          <a:off x="301625" y="1527175"/>
          <a:ext cx="8504238" cy="4043725"/>
        </p:xfrm>
        <a:graphic>
          <a:graphicData uri="http://schemas.openxmlformats.org/drawingml/2006/table">
            <a:tbl>
              <a:tblPr firstRow="1" bandRow="1">
                <a:tableStyleId>{5C22544A-7EE6-4342-B048-85BDC9FD1C3A}</a:tableStyleId>
              </a:tblPr>
              <a:tblGrid>
                <a:gridCol w="1984375"/>
                <a:gridCol w="6519863"/>
              </a:tblGrid>
              <a:tr h="370869">
                <a:tc>
                  <a:txBody>
                    <a:bodyPr/>
                    <a:lstStyle/>
                    <a:p>
                      <a:pPr algn="l"/>
                      <a:r>
                        <a:rPr lang="en-US" sz="1800" dirty="0" smtClean="0"/>
                        <a:t>PARTICULARS</a:t>
                      </a:r>
                      <a:endParaRPr lang="en-IN" sz="1800" dirty="0"/>
                    </a:p>
                  </a:txBody>
                  <a:tcPr marT="45724" marB="45724">
                    <a:solidFill>
                      <a:schemeClr val="accent3"/>
                    </a:solidFill>
                  </a:tcPr>
                </a:tc>
                <a:tc>
                  <a:txBody>
                    <a:bodyPr/>
                    <a:lstStyle/>
                    <a:p>
                      <a:pPr algn="l"/>
                      <a:r>
                        <a:rPr lang="en-US" sz="1800" dirty="0" smtClean="0"/>
                        <a:t>PROPOSED AMENDMENTS</a:t>
                      </a:r>
                      <a:endParaRPr lang="en-IN" sz="1800" dirty="0"/>
                    </a:p>
                  </a:txBody>
                  <a:tcPr marT="45724" marB="45724">
                    <a:solidFill>
                      <a:schemeClr val="accent1"/>
                    </a:solidFill>
                  </a:tcPr>
                </a:tc>
              </a:tr>
              <a:tr h="2118528">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178: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Nomination and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Remuneration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Committee </a:t>
                      </a:r>
                    </a:p>
                  </a:txBody>
                  <a:tcPr marT="45724" marB="45724">
                    <a:solidFill>
                      <a:schemeClr val="accent3">
                        <a:lumMod val="40000"/>
                        <a:lumOff val="60000"/>
                      </a:schemeClr>
                    </a:solidFill>
                  </a:tcPr>
                </a:tc>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b="0" u="none" dirty="0" smtClean="0">
                          <a:solidFill>
                            <a:srgbClr val="002060"/>
                          </a:solidFill>
                        </a:rPr>
                        <a:t>“Every listed public company” be replaced for  “Every listed company”;</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US" sz="1100" b="0" u="none" dirty="0" smtClean="0">
                        <a:solidFill>
                          <a:srgbClr val="002060"/>
                        </a:solidFill>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US" sz="1400" b="0" u="none" dirty="0" smtClean="0">
                          <a:solidFill>
                            <a:srgbClr val="002060"/>
                          </a:solidFill>
                        </a:rPr>
                        <a:t>The committee </a:t>
                      </a:r>
                      <a:r>
                        <a:rPr lang="en-US" sz="1400" b="0" i="0" u="none" dirty="0" smtClean="0">
                          <a:solidFill>
                            <a:srgbClr val="002060"/>
                          </a:solidFill>
                        </a:rPr>
                        <a:t>shall </a:t>
                      </a:r>
                      <a:r>
                        <a:rPr lang="en-IN" sz="1400" b="0" i="0" u="none" dirty="0" smtClean="0">
                          <a:solidFill>
                            <a:srgbClr val="002060"/>
                          </a:solidFill>
                        </a:rPr>
                        <a:t>specify the manner for effective evaluation of performance of Board, its committees and individual directors to be carried out either </a:t>
                      </a:r>
                      <a:r>
                        <a:rPr lang="en-IN" sz="1400" b="1" i="0" u="sng" dirty="0" smtClean="0">
                          <a:solidFill>
                            <a:srgbClr val="002060"/>
                          </a:solidFill>
                        </a:rPr>
                        <a:t>by the Board</a:t>
                      </a:r>
                      <a:r>
                        <a:rPr lang="en-IN" sz="1400" b="1" i="0" u="none" baseline="0" dirty="0" smtClean="0">
                          <a:solidFill>
                            <a:srgbClr val="002060"/>
                          </a:solidFill>
                        </a:rPr>
                        <a:t> </a:t>
                      </a:r>
                      <a:r>
                        <a:rPr lang="en-IN" sz="1400" b="1" i="0" u="none" dirty="0" smtClean="0">
                          <a:solidFill>
                            <a:srgbClr val="002060"/>
                          </a:solidFill>
                        </a:rPr>
                        <a:t>or </a:t>
                      </a:r>
                      <a:r>
                        <a:rPr lang="en-IN" sz="1400" b="1" i="0" u="sng" dirty="0" smtClean="0">
                          <a:solidFill>
                            <a:srgbClr val="002060"/>
                          </a:solidFill>
                        </a:rPr>
                        <a:t>by an independent external agency</a:t>
                      </a:r>
                      <a:r>
                        <a:rPr lang="en-IN" sz="1400" b="1" i="0" u="none" dirty="0" smtClean="0">
                          <a:solidFill>
                            <a:srgbClr val="002060"/>
                          </a:solidFill>
                        </a:rPr>
                        <a:t> or </a:t>
                      </a:r>
                      <a:r>
                        <a:rPr lang="en-IN" sz="1400" b="1" i="0" u="sng" dirty="0" smtClean="0">
                          <a:solidFill>
                            <a:srgbClr val="002060"/>
                          </a:solidFill>
                        </a:rPr>
                        <a:t>by itself</a:t>
                      </a:r>
                      <a:r>
                        <a:rPr lang="en-IN" sz="1400" b="0" i="0" u="none" dirty="0" smtClean="0">
                          <a:solidFill>
                            <a:srgbClr val="002060"/>
                          </a:solidFill>
                        </a:rPr>
                        <a:t>.</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1100" b="0" i="1" u="none" dirty="0" smtClean="0">
                        <a:solidFill>
                          <a:srgbClr val="002060"/>
                        </a:solidFill>
                      </a:endParaRPr>
                    </a:p>
                    <a:p>
                      <a:pPr algn="just"/>
                      <a:r>
                        <a:rPr lang="en-IN" sz="1400" b="0" i="0" u="none" dirty="0" smtClean="0">
                          <a:solidFill>
                            <a:srgbClr val="002060"/>
                          </a:solidFill>
                        </a:rPr>
                        <a:t>Nomination</a:t>
                      </a:r>
                      <a:r>
                        <a:rPr lang="en-IN" sz="1400" b="0" i="0" u="none" baseline="0" dirty="0" smtClean="0">
                          <a:solidFill>
                            <a:srgbClr val="002060"/>
                          </a:solidFill>
                        </a:rPr>
                        <a:t> </a:t>
                      </a:r>
                      <a:r>
                        <a:rPr lang="en-IN" sz="1400" b="0" i="0" u="none" dirty="0" smtClean="0">
                          <a:solidFill>
                            <a:srgbClr val="002060"/>
                          </a:solidFill>
                        </a:rPr>
                        <a:t>and Remuneration </a:t>
                      </a:r>
                      <a:r>
                        <a:rPr kumimoji="0" lang="en-IN" sz="1400" b="0" i="0" u="none" kern="1200" dirty="0" smtClean="0">
                          <a:solidFill>
                            <a:srgbClr val="002060"/>
                          </a:solidFill>
                          <a:latin typeface="+mn-lt"/>
                          <a:ea typeface="+mn-ea"/>
                          <a:cs typeface="+mn-cs"/>
                        </a:rPr>
                        <a:t> policy shall be placed on the website of the company, if any. The salient features of the policy and changes therein, if any, along with the web address of the policy, if any, shall be disclosed in the Board‘s Report. </a:t>
                      </a:r>
                      <a:endParaRPr lang="en-IN" sz="1400" b="0" i="0" u="none" dirty="0" smtClean="0">
                        <a:solidFill>
                          <a:srgbClr val="002060"/>
                        </a:solidFill>
                      </a:endParaRPr>
                    </a:p>
                  </a:txBody>
                  <a:tcPr marT="45724" marB="45724">
                    <a:solidFill>
                      <a:schemeClr val="accent3">
                        <a:lumMod val="40000"/>
                        <a:lumOff val="60000"/>
                      </a:schemeClr>
                    </a:solidFill>
                  </a:tcPr>
                </a:tc>
              </a:tr>
              <a:tr h="153174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184: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 Disclosure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Interest by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director.</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24" marB="45724">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u="none" kern="1200" dirty="0" smtClean="0">
                          <a:solidFill>
                            <a:srgbClr val="002060"/>
                          </a:solidFill>
                          <a:latin typeface="+mn-lt"/>
                          <a:ea typeface="+mn-ea"/>
                          <a:cs typeface="+mn-cs"/>
                        </a:rPr>
                        <a:t>Minimum fine of Rs. 50,000/- for non- compliance of section 184(1) and 184(2) of  the Act will be omitted;</a:t>
                      </a:r>
                    </a:p>
                    <a:p>
                      <a:pPr marL="179388" marR="0" indent="-179388"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US" sz="1100" b="0" i="0" u="none" kern="1200" dirty="0" smtClean="0">
                        <a:solidFill>
                          <a:srgbClr val="002060"/>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i="0" u="none" kern="1200" dirty="0" smtClean="0">
                          <a:solidFill>
                            <a:srgbClr val="002060"/>
                          </a:solidFill>
                          <a:latin typeface="+mn-lt"/>
                          <a:ea typeface="+mn-ea"/>
                          <a:cs typeface="+mn-cs"/>
                        </a:rPr>
                        <a:t>The words “body corporate” will be included in sub-section 184(5)(b) of the Act along with the words “Company”. And in case of director being common between the body corporate and holding less than 2% shares, </a:t>
                      </a:r>
                      <a:r>
                        <a:rPr kumimoji="0" lang="en-US" sz="1400" b="0" i="0" u="none" kern="1200" dirty="0" smtClean="0">
                          <a:solidFill>
                            <a:srgbClr val="002060"/>
                          </a:solidFill>
                          <a:latin typeface="+mn-lt"/>
                          <a:ea typeface="+mn-ea"/>
                          <a:cs typeface="+mn-cs"/>
                        </a:rPr>
                        <a:t>section 184 of the Act shall not be applicable.</a:t>
                      </a:r>
                      <a:endParaRPr kumimoji="0" lang="en-IN" sz="1400" b="0" i="0" u="none" kern="1200" dirty="0" smtClean="0">
                        <a:solidFill>
                          <a:srgbClr val="002060"/>
                        </a:solidFill>
                        <a:latin typeface="+mn-lt"/>
                        <a:ea typeface="+mn-ea"/>
                        <a:cs typeface="+mn-cs"/>
                      </a:endParaRPr>
                    </a:p>
                  </a:txBody>
                  <a:tcPr marT="45724" marB="45724">
                    <a:solidFill>
                      <a:schemeClr val="accent3">
                        <a:lumMod val="40000"/>
                        <a:lumOff val="60000"/>
                      </a:schemeClr>
                    </a:solidFill>
                  </a:tcPr>
                </a:tc>
              </a:tr>
            </a:tbl>
          </a:graphicData>
        </a:graphic>
      </p:graphicFrame>
      <p:pic>
        <p:nvPicPr>
          <p:cNvPr id="25619" name="Picture 5"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6E0F1F0-0EB9-474B-B71C-BC115C7A2EBC}" type="slidenum">
              <a:rPr lang="en-US" smtClean="0"/>
              <a:pPr>
                <a:defRPr/>
              </a:pPr>
              <a:t>15</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504238" cy="4348447"/>
        </p:xfrm>
        <a:graphic>
          <a:graphicData uri="http://schemas.openxmlformats.org/drawingml/2006/table">
            <a:tbl>
              <a:tblPr firstRow="1" bandRow="1">
                <a:tableStyleId>{5C22544A-7EE6-4342-B048-85BDC9FD1C3A}</a:tableStyleId>
              </a:tblPr>
              <a:tblGrid>
                <a:gridCol w="1984375"/>
                <a:gridCol w="6519863"/>
              </a:tblGrid>
              <a:tr h="370813">
                <a:tc>
                  <a:txBody>
                    <a:bodyPr/>
                    <a:lstStyle/>
                    <a:p>
                      <a:pPr algn="l"/>
                      <a:r>
                        <a:rPr lang="en-US" sz="1800" dirty="0" smtClean="0"/>
                        <a:t>PARTICULARS</a:t>
                      </a:r>
                      <a:endParaRPr lang="en-IN" sz="1800" dirty="0"/>
                    </a:p>
                  </a:txBody>
                  <a:tcPr marT="45717" marB="45717">
                    <a:solidFill>
                      <a:schemeClr val="accent3"/>
                    </a:solidFill>
                  </a:tcPr>
                </a:tc>
                <a:tc>
                  <a:txBody>
                    <a:bodyPr/>
                    <a:lstStyle/>
                    <a:p>
                      <a:pPr algn="l"/>
                      <a:r>
                        <a:rPr lang="en-US" sz="1800" dirty="0" smtClean="0"/>
                        <a:t>PROPOSED AMENDMENTS</a:t>
                      </a:r>
                      <a:endParaRPr lang="en-IN" sz="1800" dirty="0"/>
                    </a:p>
                  </a:txBody>
                  <a:tcPr marT="45717" marB="45717">
                    <a:solidFill>
                      <a:schemeClr val="accent1"/>
                    </a:solidFill>
                  </a:tcPr>
                </a:tc>
              </a:tr>
              <a:tr h="397735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dirty="0" smtClean="0">
                          <a:solidFill>
                            <a:srgbClr val="002060"/>
                          </a:solidFill>
                        </a:rPr>
                        <a:t>Section 185: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dirty="0" smtClean="0">
                          <a:solidFill>
                            <a:srgbClr val="002060"/>
                          </a:solidFill>
                        </a:rPr>
                        <a:t>Loan to Directors</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A new section is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proposed  to be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Inserted</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0" kern="1200" dirty="0" smtClean="0">
                        <a:solidFill>
                          <a:srgbClr val="C0000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Continues…</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C00000"/>
                        </a:solidFill>
                        <a:latin typeface="+mn-lt"/>
                        <a:ea typeface="+mn-ea"/>
                        <a:cs typeface="+mn-cs"/>
                      </a:endParaRPr>
                    </a:p>
                  </a:txBody>
                  <a:tcPr marT="45717" marB="45717">
                    <a:solidFill>
                      <a:schemeClr val="accent3">
                        <a:lumMod val="40000"/>
                        <a:lumOff val="60000"/>
                      </a:schemeClr>
                    </a:solidFill>
                  </a:tcPr>
                </a:tc>
                <a:tc>
                  <a:txBody>
                    <a:bodyPr/>
                    <a:lstStyle/>
                    <a:p>
                      <a:pPr algn="just"/>
                      <a:r>
                        <a:rPr kumimoji="0" lang="en-IN" sz="1400" b="0" u="sng" kern="1200" dirty="0" smtClean="0">
                          <a:solidFill>
                            <a:srgbClr val="002060"/>
                          </a:solidFill>
                          <a:latin typeface="+mn-lt"/>
                          <a:ea typeface="+mn-ea"/>
                          <a:cs typeface="+mn-cs"/>
                        </a:rPr>
                        <a:t>(1) No company shall</a:t>
                      </a:r>
                      <a:r>
                        <a:rPr kumimoji="0" lang="en-IN" sz="1400" b="0" kern="1200" dirty="0" smtClean="0">
                          <a:solidFill>
                            <a:srgbClr val="002060"/>
                          </a:solidFill>
                          <a:latin typeface="+mn-lt"/>
                          <a:ea typeface="+mn-ea"/>
                          <a:cs typeface="+mn-cs"/>
                        </a:rPr>
                        <a:t>, directly or indirectly, advance any loan, including any loan</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represented by a book debt to, or give any guarantee or provide any security</a:t>
                      </a:r>
                    </a:p>
                    <a:p>
                      <a:pPr algn="just"/>
                      <a:r>
                        <a:rPr kumimoji="0" lang="en-IN" sz="1400" b="0" kern="1200" dirty="0" smtClean="0">
                          <a:solidFill>
                            <a:srgbClr val="002060"/>
                          </a:solidFill>
                          <a:latin typeface="+mn-lt"/>
                          <a:ea typeface="+mn-ea"/>
                          <a:cs typeface="+mn-cs"/>
                        </a:rPr>
                        <a:t>in connection with any loan taken by,-</a:t>
                      </a:r>
                    </a:p>
                    <a:p>
                      <a:pPr algn="just"/>
                      <a:endParaRPr kumimoji="0" lang="en-IN" sz="5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      (a) any director of company, or of a company which is its holding company</a:t>
                      </a:r>
                    </a:p>
                    <a:p>
                      <a:pPr algn="just"/>
                      <a:r>
                        <a:rPr kumimoji="0" lang="en-IN" sz="1400" b="0" kern="1200" dirty="0" smtClean="0">
                          <a:solidFill>
                            <a:srgbClr val="002060"/>
                          </a:solidFill>
                          <a:latin typeface="+mn-lt"/>
                          <a:ea typeface="+mn-ea"/>
                          <a:cs typeface="+mn-cs"/>
                        </a:rPr>
                        <a:t>       or any partner or relative of any such director; or</a:t>
                      </a:r>
                    </a:p>
                    <a:p>
                      <a:pPr algn="just"/>
                      <a:endParaRPr kumimoji="0" lang="en-IN" sz="7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      (b) any firm in which any such director or relative is a partner.</a:t>
                      </a:r>
                    </a:p>
                    <a:p>
                      <a:pPr algn="just"/>
                      <a:endParaRPr kumimoji="0" lang="en-US" sz="3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(2) A company </a:t>
                      </a:r>
                      <a:r>
                        <a:rPr kumimoji="0" lang="en-IN" sz="1400" b="0" u="sng" kern="1200" dirty="0" smtClean="0">
                          <a:solidFill>
                            <a:srgbClr val="002060"/>
                          </a:solidFill>
                          <a:latin typeface="+mn-lt"/>
                          <a:ea typeface="+mn-ea"/>
                          <a:cs typeface="+mn-cs"/>
                        </a:rPr>
                        <a:t>may advance any loan </a:t>
                      </a:r>
                      <a:r>
                        <a:rPr kumimoji="0" lang="en-IN" sz="1400" b="0" kern="1200" dirty="0" smtClean="0">
                          <a:solidFill>
                            <a:srgbClr val="002060"/>
                          </a:solidFill>
                          <a:latin typeface="+mn-lt"/>
                          <a:ea typeface="+mn-ea"/>
                          <a:cs typeface="+mn-cs"/>
                        </a:rPr>
                        <a:t>etc, or give any guarantee or provide any security in connection with any loan taken by any person in whom any of the director of the company is interested, subject to the condition that—</a:t>
                      </a:r>
                    </a:p>
                    <a:p>
                      <a:pPr algn="just"/>
                      <a:endParaRPr kumimoji="0" lang="en-IN" sz="500" b="0" kern="1200" dirty="0" smtClean="0">
                        <a:solidFill>
                          <a:srgbClr val="002060"/>
                        </a:solidFill>
                        <a:latin typeface="+mn-lt"/>
                        <a:ea typeface="+mn-ea"/>
                        <a:cs typeface="+mn-cs"/>
                      </a:endParaRPr>
                    </a:p>
                    <a:p>
                      <a:pPr marL="266700" indent="-266700" algn="just"/>
                      <a:r>
                        <a:rPr kumimoji="0" lang="en-IN" sz="1400" b="0" kern="1200" dirty="0" smtClean="0">
                          <a:solidFill>
                            <a:srgbClr val="002060"/>
                          </a:solidFill>
                          <a:latin typeface="+mn-lt"/>
                          <a:ea typeface="+mn-ea"/>
                          <a:cs typeface="+mn-cs"/>
                        </a:rPr>
                        <a:t>      (a) a special resolution is passed by the company in general meeting:</a:t>
                      </a:r>
                    </a:p>
                    <a:p>
                      <a:pPr algn="just"/>
                      <a:endParaRPr kumimoji="0" lang="en-IN" sz="600" b="0" kern="1200" dirty="0" smtClean="0">
                        <a:solidFill>
                          <a:srgbClr val="002060"/>
                        </a:solidFill>
                        <a:latin typeface="+mn-lt"/>
                        <a:ea typeface="+mn-ea"/>
                        <a:cs typeface="+mn-cs"/>
                      </a:endParaRPr>
                    </a:p>
                    <a:p>
                      <a:pPr algn="just">
                        <a:tabLst>
                          <a:tab pos="266700" algn="l"/>
                          <a:tab pos="360363" algn="l"/>
                        </a:tabLst>
                      </a:pPr>
                      <a:r>
                        <a:rPr kumimoji="0" lang="en-IN" sz="1400" b="0" kern="1200" dirty="0" smtClean="0">
                          <a:solidFill>
                            <a:srgbClr val="002060"/>
                          </a:solidFill>
                          <a:latin typeface="+mn-lt"/>
                          <a:ea typeface="+mn-ea"/>
                          <a:cs typeface="+mn-cs"/>
                        </a:rPr>
                        <a:t>Provided that the explanatory statement to the notice shall disclose the full particulars of the loans given, or guarantee given or security provided and the purpose for which the loan or guarantee or security is proposed to be utilised by the recipient of the loan or guarantee or security and any other relevant fact; and</a:t>
                      </a:r>
                    </a:p>
                    <a:p>
                      <a:pPr algn="just"/>
                      <a:endParaRPr kumimoji="0" lang="en-IN" sz="500" b="0" kern="1200" dirty="0" smtClean="0">
                        <a:solidFill>
                          <a:srgbClr val="002060"/>
                        </a:solidFill>
                        <a:latin typeface="+mn-lt"/>
                        <a:ea typeface="+mn-ea"/>
                        <a:cs typeface="+mn-cs"/>
                      </a:endParaRPr>
                    </a:p>
                    <a:p>
                      <a:pPr marL="266700" indent="-266700" algn="just">
                        <a:tabLst>
                          <a:tab pos="266700" algn="l"/>
                        </a:tabLst>
                      </a:pPr>
                      <a:r>
                        <a:rPr kumimoji="0" lang="en-IN" sz="1400" b="0" kern="1200" dirty="0" smtClean="0">
                          <a:solidFill>
                            <a:srgbClr val="002060"/>
                          </a:solidFill>
                          <a:latin typeface="+mn-lt"/>
                          <a:ea typeface="+mn-ea"/>
                          <a:cs typeface="+mn-cs"/>
                        </a:rPr>
                        <a:t>      (b) the loans are utilised by the borrowing company for its principal</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business activities.</a:t>
                      </a:r>
                      <a:endParaRPr kumimoji="0" lang="en-US" sz="1400" b="0" kern="1200" dirty="0" smtClean="0">
                        <a:solidFill>
                          <a:srgbClr val="002060"/>
                        </a:solidFill>
                        <a:latin typeface="+mn-lt"/>
                        <a:ea typeface="+mn-ea"/>
                        <a:cs typeface="+mn-cs"/>
                      </a:endParaRPr>
                    </a:p>
                  </a:txBody>
                  <a:tcPr marT="45717" marB="45717">
                    <a:solidFill>
                      <a:schemeClr val="accent3">
                        <a:lumMod val="40000"/>
                        <a:lumOff val="60000"/>
                      </a:schemeClr>
                    </a:solidFill>
                  </a:tcPr>
                </a:tc>
              </a:tr>
            </a:tbl>
          </a:graphicData>
        </a:graphic>
      </p:graphicFrame>
      <p:pic>
        <p:nvPicPr>
          <p:cNvPr id="26639"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5A988D-025A-4AB2-A5AD-221BFC9DBCF8}" type="slidenum">
              <a:rPr lang="en-US" smtClean="0"/>
              <a:pPr>
                <a:defRPr/>
              </a:pPr>
              <a:t>16</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457200" y="1493838"/>
          <a:ext cx="8348663" cy="4796906"/>
        </p:xfrm>
        <a:graphic>
          <a:graphicData uri="http://schemas.openxmlformats.org/drawingml/2006/table">
            <a:tbl>
              <a:tblPr firstRow="1" bandRow="1">
                <a:tableStyleId>{5C22544A-7EE6-4342-B048-85BDC9FD1C3A}</a:tableStyleId>
              </a:tblPr>
              <a:tblGrid>
                <a:gridCol w="1948073"/>
                <a:gridCol w="6400590"/>
              </a:tblGrid>
              <a:tr h="407792">
                <a:tc>
                  <a:txBody>
                    <a:bodyPr/>
                    <a:lstStyle/>
                    <a:p>
                      <a:pPr algn="l"/>
                      <a:r>
                        <a:rPr lang="en-US" sz="1600" dirty="0" smtClean="0"/>
                        <a:t>PARTICULARS</a:t>
                      </a:r>
                      <a:endParaRPr lang="en-IN" sz="1600" dirty="0"/>
                    </a:p>
                  </a:txBody>
                  <a:tcPr marT="45717" marB="45717">
                    <a:solidFill>
                      <a:schemeClr val="accent3"/>
                    </a:solidFill>
                  </a:tcPr>
                </a:tc>
                <a:tc>
                  <a:txBody>
                    <a:bodyPr/>
                    <a:lstStyle/>
                    <a:p>
                      <a:pPr algn="l"/>
                      <a:r>
                        <a:rPr lang="en-US" sz="1600" dirty="0" smtClean="0"/>
                        <a:t>PROPOSED AMENDMENTS</a:t>
                      </a:r>
                      <a:endParaRPr lang="en-IN" sz="1600" dirty="0"/>
                    </a:p>
                  </a:txBody>
                  <a:tcPr marT="45717" marB="45717">
                    <a:solidFill>
                      <a:schemeClr val="accent1"/>
                    </a:solidFill>
                  </a:tcPr>
                </a:tc>
              </a:tr>
              <a:tr h="434677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dirty="0" smtClean="0">
                          <a:solidFill>
                            <a:srgbClr val="002060"/>
                          </a:solidFill>
                        </a:rPr>
                        <a:t>Section 185: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dirty="0" smtClean="0">
                          <a:solidFill>
                            <a:srgbClr val="002060"/>
                          </a:solidFill>
                        </a:rPr>
                        <a:t>Loan to Directors</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A new section is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proposed  to be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0" dirty="0" smtClean="0">
                          <a:solidFill>
                            <a:srgbClr val="C00000"/>
                          </a:solidFill>
                        </a:rPr>
                        <a:t>Inserted</a:t>
                      </a:r>
                      <a:endParaRPr kumimoji="0" lang="en-IN" sz="1400" b="1" kern="1200" dirty="0" smtClean="0">
                        <a:solidFill>
                          <a:srgbClr val="C00000"/>
                        </a:solidFill>
                        <a:latin typeface="+mn-lt"/>
                        <a:ea typeface="+mn-ea"/>
                        <a:cs typeface="+mn-cs"/>
                      </a:endParaRPr>
                    </a:p>
                  </a:txBody>
                  <a:tcPr marT="45717" marB="45717">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The expression "</a:t>
                      </a:r>
                      <a:r>
                        <a:rPr kumimoji="0" lang="en-IN" sz="1400" b="0" u="sng" kern="1200" dirty="0" smtClean="0">
                          <a:solidFill>
                            <a:srgbClr val="002060"/>
                          </a:solidFill>
                          <a:latin typeface="+mn-lt"/>
                          <a:ea typeface="+mn-ea"/>
                          <a:cs typeface="+mn-cs"/>
                        </a:rPr>
                        <a:t>any person in whom any of the director of the company is interested</a:t>
                      </a:r>
                      <a:r>
                        <a:rPr kumimoji="0" lang="en-IN" sz="1400" b="0" kern="1200" dirty="0" smtClean="0">
                          <a:solidFill>
                            <a:srgbClr val="002060"/>
                          </a:solidFill>
                          <a:latin typeface="+mn-lt"/>
                          <a:ea typeface="+mn-ea"/>
                          <a:cs typeface="+mn-cs"/>
                        </a:rPr>
                        <a:t>" means-</a:t>
                      </a:r>
                    </a:p>
                    <a:p>
                      <a:pPr algn="just"/>
                      <a:endParaRPr kumimoji="0" lang="en-IN" sz="7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(a) any private company of which any such director is a director or member;</a:t>
                      </a:r>
                    </a:p>
                    <a:p>
                      <a:pPr marL="266700" indent="-266700" algn="just"/>
                      <a:r>
                        <a:rPr kumimoji="0" lang="en-IN" sz="1400" b="0" kern="1200" dirty="0" smtClean="0">
                          <a:solidFill>
                            <a:srgbClr val="002060"/>
                          </a:solidFill>
                          <a:latin typeface="+mn-lt"/>
                          <a:ea typeface="+mn-ea"/>
                          <a:cs typeface="+mn-cs"/>
                        </a:rPr>
                        <a:t>(b) any body corporate at a general meeting of which not less than twenty-five</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per cent. of the total voting power may be exercised or controlled by any such director, or by two or more such directors, together; or</a:t>
                      </a:r>
                    </a:p>
                    <a:p>
                      <a:pPr marL="266700" indent="-266700" algn="just"/>
                      <a:r>
                        <a:rPr kumimoji="0" lang="en-IN" sz="1400" b="0" kern="1200" dirty="0" smtClean="0">
                          <a:solidFill>
                            <a:srgbClr val="002060"/>
                          </a:solidFill>
                          <a:latin typeface="+mn-lt"/>
                          <a:ea typeface="+mn-ea"/>
                          <a:cs typeface="+mn-cs"/>
                        </a:rPr>
                        <a:t>(c) any body corporate, the Board of directors, managing director or manager,</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whereof is accustomed to act in accordance with the directions or instructions of the Board, or of any director or directors, of the lending company.</a:t>
                      </a:r>
                      <a:endParaRPr kumimoji="0" lang="en-US" sz="1400" b="0" kern="1200" dirty="0" smtClean="0">
                        <a:solidFill>
                          <a:srgbClr val="002060"/>
                        </a:solidFill>
                        <a:latin typeface="+mn-lt"/>
                        <a:ea typeface="+mn-ea"/>
                        <a:cs typeface="+mn-cs"/>
                      </a:endParaRPr>
                    </a:p>
                    <a:p>
                      <a:pPr algn="just"/>
                      <a:endParaRPr kumimoji="0" lang="en-US" sz="2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(3) Nothing contained in sub-sections (1) and (2) shall apply to-</a:t>
                      </a:r>
                    </a:p>
                    <a:p>
                      <a:pPr algn="just"/>
                      <a:endParaRPr kumimoji="0" lang="en-IN" sz="4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(a) the giving of any loan to a managing or whole-time director-</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 or</a:t>
                      </a:r>
                    </a:p>
                    <a:p>
                      <a:pPr algn="just"/>
                      <a:r>
                        <a:rPr kumimoji="0" lang="en-IN" sz="1400" b="0" kern="1200" dirty="0" smtClean="0">
                          <a:solidFill>
                            <a:srgbClr val="002060"/>
                          </a:solidFill>
                          <a:latin typeface="+mn-lt"/>
                          <a:ea typeface="+mn-ea"/>
                          <a:cs typeface="+mn-cs"/>
                        </a:rPr>
                        <a:t>(b) a company which in the ordinary course of its business ..............; or</a:t>
                      </a:r>
                    </a:p>
                    <a:p>
                      <a:pPr marL="266700" indent="-266700" algn="just">
                        <a:tabLst>
                          <a:tab pos="266700" algn="l"/>
                        </a:tabLst>
                      </a:pPr>
                      <a:r>
                        <a:rPr kumimoji="0" lang="en-IN" sz="1400" b="0" kern="1200" dirty="0" smtClean="0">
                          <a:solidFill>
                            <a:srgbClr val="002060"/>
                          </a:solidFill>
                          <a:latin typeface="+mn-lt"/>
                          <a:ea typeface="+mn-ea"/>
                          <a:cs typeface="+mn-cs"/>
                        </a:rPr>
                        <a:t>(c) any loan or any guarantee given or security provided made by a holding   company to its wholly owned subsidiary company; or</a:t>
                      </a:r>
                    </a:p>
                    <a:p>
                      <a:pPr marL="266700" indent="-266700" algn="just"/>
                      <a:r>
                        <a:rPr kumimoji="0" lang="en-IN" sz="1400" b="0" kern="1200" dirty="0" smtClean="0">
                          <a:solidFill>
                            <a:srgbClr val="002060"/>
                          </a:solidFill>
                          <a:latin typeface="+mn-lt"/>
                          <a:ea typeface="+mn-ea"/>
                          <a:cs typeface="+mn-cs"/>
                        </a:rPr>
                        <a:t>(d) any guarantee given or security provided by a holding company in</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respect of loan of its subsidiary company:</a:t>
                      </a:r>
                    </a:p>
                    <a:p>
                      <a:pPr marL="266700" indent="-266700" algn="just"/>
                      <a:endParaRPr kumimoji="0" lang="en-IN" sz="3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the loans made under clauses (c) and (d) are utilised by the subsidiary company for its principal business activities.</a:t>
                      </a:r>
                    </a:p>
                  </a:txBody>
                  <a:tcPr marT="45717" marB="45717">
                    <a:solidFill>
                      <a:schemeClr val="accent3">
                        <a:lumMod val="40000"/>
                        <a:lumOff val="60000"/>
                      </a:schemeClr>
                    </a:solidFill>
                  </a:tcPr>
                </a:tc>
              </a:tr>
            </a:tbl>
          </a:graphicData>
        </a:graphic>
      </p:graphicFrame>
      <p:pic>
        <p:nvPicPr>
          <p:cNvPr id="27663" name="Picture 6" descr="SanjayGroverLogo01"/>
          <p:cNvPicPr>
            <a:picLocks noChangeAspect="1" noChangeArrowheads="1"/>
          </p:cNvPicPr>
          <p:nvPr/>
        </p:nvPicPr>
        <p:blipFill>
          <a:blip r:embed="rId2" cstate="print"/>
          <a:srcRect/>
          <a:stretch>
            <a:fillRect/>
          </a:stretch>
        </p:blipFill>
        <p:spPr bwMode="auto">
          <a:xfrm>
            <a:off x="8175625" y="6256338"/>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14297C0-C0A9-4BA1-8165-025B46254ED3}" type="slidenum">
              <a:rPr lang="en-US" smtClean="0"/>
              <a:pPr>
                <a:defRPr/>
              </a:pPr>
              <a:t>17</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504238" cy="4683219"/>
        </p:xfrm>
        <a:graphic>
          <a:graphicData uri="http://schemas.openxmlformats.org/drawingml/2006/table">
            <a:tbl>
              <a:tblPr firstRow="1" bandRow="1">
                <a:tableStyleId>{5C22544A-7EE6-4342-B048-85BDC9FD1C3A}</a:tableStyleId>
              </a:tblPr>
              <a:tblGrid>
                <a:gridCol w="1984375"/>
                <a:gridCol w="6519863"/>
              </a:tblGrid>
              <a:tr h="370790">
                <a:tc>
                  <a:txBody>
                    <a:bodyPr/>
                    <a:lstStyle/>
                    <a:p>
                      <a:pPr algn="l"/>
                      <a:r>
                        <a:rPr lang="en-US" sz="1800" dirty="0" smtClean="0"/>
                        <a:t>PARTICULARS</a:t>
                      </a:r>
                      <a:endParaRPr lang="en-IN" sz="1800" dirty="0"/>
                    </a:p>
                  </a:txBody>
                  <a:tcPr marT="45714" marB="45714">
                    <a:solidFill>
                      <a:schemeClr val="accent3"/>
                    </a:solidFill>
                  </a:tcPr>
                </a:tc>
                <a:tc>
                  <a:txBody>
                    <a:bodyPr/>
                    <a:lstStyle/>
                    <a:p>
                      <a:pPr algn="l"/>
                      <a:r>
                        <a:rPr lang="en-US" sz="1800" dirty="0" smtClean="0"/>
                        <a:t>PROPOSED AMENDMENTS</a:t>
                      </a:r>
                      <a:endParaRPr lang="en-IN" sz="1800" dirty="0"/>
                    </a:p>
                  </a:txBody>
                  <a:tcPr marT="45714" marB="45714">
                    <a:solidFill>
                      <a:schemeClr val="accent1"/>
                    </a:solidFill>
                  </a:tcPr>
                </a:tc>
              </a:tr>
              <a:tr h="353520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b="1" dirty="0" smtClean="0">
                          <a:solidFill>
                            <a:srgbClr val="002060"/>
                          </a:solidFill>
                        </a:rPr>
                        <a:t>Section 186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Loan and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Investment by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Company</a:t>
                      </a:r>
                      <a:r>
                        <a:rPr lang="en-IN" sz="1400" b="1" dirty="0" smtClean="0">
                          <a:solidFill>
                            <a:srgbClr val="002060"/>
                          </a:solidFill>
                        </a:rPr>
                        <a:t> </a:t>
                      </a:r>
                      <a:endParaRPr kumimoji="0" lang="en-IN" sz="1400" b="1" kern="1200" dirty="0" smtClean="0">
                        <a:solidFill>
                          <a:srgbClr val="002060"/>
                        </a:solidFill>
                        <a:latin typeface="+mn-lt"/>
                        <a:ea typeface="+mn-ea"/>
                        <a:cs typeface="+mn-cs"/>
                      </a:endParaRPr>
                    </a:p>
                  </a:txBody>
                  <a:tcPr marT="45714" marB="45714">
                    <a:solidFill>
                      <a:schemeClr val="accent3">
                        <a:lumMod val="40000"/>
                        <a:lumOff val="60000"/>
                      </a:schemeClr>
                    </a:solidFill>
                  </a:tcPr>
                </a:tc>
                <a:tc>
                  <a:txBody>
                    <a:bodyPr/>
                    <a:lstStyle/>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kern="1200" dirty="0" smtClean="0">
                          <a:solidFill>
                            <a:srgbClr val="002060"/>
                          </a:solidFill>
                          <a:latin typeface="+mn-lt"/>
                          <a:ea typeface="+mn-ea"/>
                          <a:cs typeface="+mn-cs"/>
                        </a:rPr>
                        <a:t>sub- section (1) shall be omitted;</a:t>
                      </a:r>
                      <a:endParaRPr lang="en-IN" sz="1400" b="0" dirty="0" smtClean="0">
                        <a:solidFill>
                          <a:srgbClr val="002060"/>
                        </a:solidFill>
                      </a:endParaRPr>
                    </a:p>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endParaRPr lang="en-IN" sz="400" b="0" dirty="0" smtClean="0">
                        <a:solidFill>
                          <a:srgbClr val="002060"/>
                        </a:solidFill>
                      </a:endParaRPr>
                    </a:p>
                    <a:p>
                      <a:pPr algn="just"/>
                      <a:endParaRPr kumimoji="0" lang="en-IN" sz="14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the word "person” does not include any individual who is in the employment of the company;</a:t>
                      </a:r>
                      <a:endParaRPr lang="en-US" sz="400" b="0" dirty="0" smtClean="0">
                        <a:solidFill>
                          <a:srgbClr val="002060"/>
                        </a:solidFill>
                      </a:endParaRPr>
                    </a:p>
                    <a:p>
                      <a:pPr algn="just"/>
                      <a:endParaRPr kumimoji="0" lang="en-IN" sz="14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This section </a:t>
                      </a:r>
                      <a:r>
                        <a:rPr kumimoji="0" lang="en-IN" sz="1400" b="1" u="sng" kern="1200" dirty="0" smtClean="0">
                          <a:solidFill>
                            <a:srgbClr val="002060"/>
                          </a:solidFill>
                          <a:latin typeface="+mn-lt"/>
                          <a:ea typeface="+mn-ea"/>
                          <a:cs typeface="+mn-cs"/>
                        </a:rPr>
                        <a:t>shall not apply</a:t>
                      </a:r>
                      <a:r>
                        <a:rPr kumimoji="0" lang="en-IN" sz="1400" b="1" u="sng" kern="1200" baseline="0" dirty="0" smtClean="0">
                          <a:solidFill>
                            <a:srgbClr val="002060"/>
                          </a:solidFill>
                          <a:latin typeface="+mn-lt"/>
                          <a:ea typeface="+mn-ea"/>
                          <a:cs typeface="+mn-cs"/>
                        </a:rPr>
                        <a:t> </a:t>
                      </a:r>
                      <a:r>
                        <a:rPr kumimoji="0" lang="en-IN" sz="1400" b="1" u="sng" kern="1200" dirty="0" smtClean="0">
                          <a:solidFill>
                            <a:srgbClr val="002060"/>
                          </a:solidFill>
                          <a:latin typeface="+mn-lt"/>
                          <a:ea typeface="+mn-ea"/>
                          <a:cs typeface="+mn-cs"/>
                        </a:rPr>
                        <a:t>to any investment </a:t>
                      </a:r>
                      <a:r>
                        <a:rPr kumimoji="0" lang="en-IN" sz="1400" b="0" kern="1200" dirty="0" smtClean="0">
                          <a:solidFill>
                            <a:srgbClr val="002060"/>
                          </a:solidFill>
                          <a:latin typeface="+mn-lt"/>
                          <a:ea typeface="+mn-ea"/>
                          <a:cs typeface="+mn-cs"/>
                        </a:rPr>
                        <a:t>made in shares allotted in pursuance of clause (a) of sub-section (1) of section 62 or in shares allotted in pursuance of rights issues made by a body corporate;</a:t>
                      </a:r>
                      <a:endParaRPr kumimoji="0" lang="en-IN" sz="400" b="0" kern="1200" dirty="0" smtClean="0">
                        <a:solidFill>
                          <a:srgbClr val="002060"/>
                        </a:solidFill>
                        <a:latin typeface="+mn-lt"/>
                        <a:ea typeface="+mn-ea"/>
                        <a:cs typeface="+mn-cs"/>
                      </a:endParaRPr>
                    </a:p>
                    <a:p>
                      <a:pPr algn="just"/>
                      <a:endParaRPr kumimoji="0" lang="en-IN" sz="14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A</a:t>
                      </a:r>
                      <a:r>
                        <a:rPr kumimoji="0" lang="en-IN" sz="1800" b="0" kern="1200" baseline="0" dirty="0" smtClean="0">
                          <a:solidFill>
                            <a:schemeClr val="dk1"/>
                          </a:solidFill>
                          <a:latin typeface="+mn-lt"/>
                          <a:ea typeface="+mn-ea"/>
                          <a:cs typeface="+mn-cs"/>
                        </a:rPr>
                        <a:t> </a:t>
                      </a:r>
                      <a:r>
                        <a:rPr kumimoji="0" lang="en-IN" sz="1400" b="0" kern="1200" dirty="0" smtClean="0">
                          <a:solidFill>
                            <a:srgbClr val="002060"/>
                          </a:solidFill>
                          <a:latin typeface="+mn-lt"/>
                          <a:ea typeface="+mn-ea"/>
                          <a:cs typeface="+mn-cs"/>
                        </a:rPr>
                        <a:t>company will be deemed to be </a:t>
                      </a:r>
                      <a:r>
                        <a:rPr kumimoji="0" lang="en-IN" sz="1400" b="0" u="sng" kern="1200" dirty="0" smtClean="0">
                          <a:solidFill>
                            <a:srgbClr val="002060"/>
                          </a:solidFill>
                          <a:latin typeface="+mn-lt"/>
                          <a:ea typeface="+mn-ea"/>
                          <a:cs typeface="+mn-cs"/>
                        </a:rPr>
                        <a:t>principally engaged in the business of</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acquisition of shares, debentures or other securities</a:t>
                      </a:r>
                      <a:r>
                        <a:rPr kumimoji="0" lang="en-IN" sz="1400" b="0" kern="1200" dirty="0" smtClean="0">
                          <a:solidFill>
                            <a:srgbClr val="002060"/>
                          </a:solidFill>
                          <a:latin typeface="+mn-lt"/>
                          <a:ea typeface="+mn-ea"/>
                          <a:cs typeface="+mn-cs"/>
                        </a:rPr>
                        <a:t>, if its assets in the form of</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investment in shares, debentures or other securities constitute not less than</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fifty per cent. of its total assets, or if its income derived from investment business constitutes not less than fifty per cent. as a proportion of its gross income;</a:t>
                      </a:r>
                    </a:p>
                  </a:txBody>
                  <a:tcPr marT="45714" marB="45714">
                    <a:solidFill>
                      <a:schemeClr val="accent3">
                        <a:lumMod val="40000"/>
                        <a:lumOff val="60000"/>
                      </a:schemeClr>
                    </a:solidFill>
                  </a:tcPr>
                </a:tc>
              </a:tr>
              <a:tr h="77713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i="0" u="none" strike="noStrike" kern="1200" cap="none" spc="0" normalizeH="0" baseline="0" noProof="0" dirty="0" smtClean="0">
                          <a:ln>
                            <a:noFill/>
                          </a:ln>
                          <a:solidFill>
                            <a:srgbClr val="002060"/>
                          </a:solidFill>
                          <a:effectLst/>
                          <a:uLnTx/>
                          <a:uFillTx/>
                          <a:latin typeface="+mn-lt"/>
                          <a:ea typeface="+mn-ea"/>
                          <a:cs typeface="+mn-cs"/>
                        </a:rPr>
                        <a:t>Section 188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i="0" u="none" strike="noStrike" kern="1200" cap="none" spc="0" normalizeH="0" baseline="0" noProof="0" dirty="0" smtClean="0">
                          <a:ln>
                            <a:noFill/>
                          </a:ln>
                          <a:solidFill>
                            <a:srgbClr val="002060"/>
                          </a:solidFill>
                          <a:effectLst/>
                          <a:uLnTx/>
                          <a:uFillTx/>
                          <a:latin typeface="+mn-lt"/>
                          <a:ea typeface="+mn-ea"/>
                          <a:cs typeface="+mn-cs"/>
                        </a:rPr>
                        <a:t>Related Party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i="0" u="none" strike="noStrike" kern="1200" cap="none" spc="0" normalizeH="0" baseline="0" noProof="0" dirty="0" smtClean="0">
                          <a:ln>
                            <a:noFill/>
                          </a:ln>
                          <a:solidFill>
                            <a:srgbClr val="002060"/>
                          </a:solidFill>
                          <a:effectLst/>
                          <a:uLnTx/>
                          <a:uFillTx/>
                          <a:latin typeface="+mn-lt"/>
                          <a:ea typeface="+mn-ea"/>
                          <a:cs typeface="+mn-cs"/>
                        </a:rPr>
                        <a:t>Transactions </a:t>
                      </a:r>
                      <a:endParaRPr kumimoji="0" lang="en-IN" sz="1400" b="1" kern="1200" dirty="0" smtClean="0">
                        <a:solidFill>
                          <a:srgbClr val="002060"/>
                        </a:solidFill>
                        <a:latin typeface="+mn-lt"/>
                        <a:ea typeface="+mn-ea"/>
                        <a:cs typeface="+mn-cs"/>
                      </a:endParaRPr>
                    </a:p>
                  </a:txBody>
                  <a:tcPr marT="45714" marB="45714">
                    <a:solidFill>
                      <a:schemeClr val="accent3">
                        <a:lumMod val="40000"/>
                        <a:lumOff val="60000"/>
                      </a:schemeClr>
                    </a:solidFill>
                  </a:tcPr>
                </a:tc>
                <a:tc>
                  <a:txBody>
                    <a:bodyPr/>
                    <a:lstStyle/>
                    <a:p>
                      <a:pPr algn="just"/>
                      <a:r>
                        <a:rPr kumimoji="0" lang="en-IN" sz="1400" b="0" kern="1200" baseline="0" dirty="0" smtClean="0">
                          <a:solidFill>
                            <a:srgbClr val="002060"/>
                          </a:solidFill>
                          <a:latin typeface="+mn-lt"/>
                          <a:ea typeface="+mn-ea"/>
                          <a:cs typeface="+mn-cs"/>
                        </a:rPr>
                        <a:t>nothing contained in the second proviso shall apply to a company in which ninety per cent. or more members, in number, are relatives of promoters or are related parties.</a:t>
                      </a:r>
                    </a:p>
                    <a:p>
                      <a:pPr marL="358775" indent="-358775" algn="just">
                        <a:buFont typeface="Wingdings" pitchFamily="2" charset="2"/>
                        <a:buChar char="Ø"/>
                      </a:pPr>
                      <a:endParaRPr kumimoji="0" lang="en-IN" sz="300" b="0" kern="1200" dirty="0" smtClean="0">
                        <a:solidFill>
                          <a:srgbClr val="002060"/>
                        </a:solidFill>
                        <a:latin typeface="+mn-lt"/>
                        <a:ea typeface="+mn-ea"/>
                        <a:cs typeface="+mn-cs"/>
                      </a:endParaRPr>
                    </a:p>
                  </a:txBody>
                  <a:tcPr marT="45714" marB="45714">
                    <a:solidFill>
                      <a:schemeClr val="accent3">
                        <a:lumMod val="40000"/>
                        <a:lumOff val="60000"/>
                      </a:schemeClr>
                    </a:solidFill>
                  </a:tcPr>
                </a:tc>
              </a:tr>
            </a:tbl>
          </a:graphicData>
        </a:graphic>
      </p:graphicFrame>
      <p:pic>
        <p:nvPicPr>
          <p:cNvPr id="28690"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sp>
        <p:nvSpPr>
          <p:cNvPr id="4" name="Slide Number Placeholder 3"/>
          <p:cNvSpPr>
            <a:spLocks noGrp="1"/>
          </p:cNvSpPr>
          <p:nvPr>
            <p:ph type="sldNum" sz="quarter" idx="12"/>
          </p:nvPr>
        </p:nvSpPr>
        <p:spPr/>
        <p:txBody>
          <a:bodyPr/>
          <a:lstStyle/>
          <a:p>
            <a:pPr>
              <a:defRPr/>
            </a:pPr>
            <a:fld id="{BDC9BB6D-C681-4368-A7C8-A86130EC2020}" type="slidenum">
              <a:rPr lang="en-US" smtClean="0"/>
              <a:pPr>
                <a:defRPr/>
              </a:pPr>
              <a:t>18</a:t>
            </a:fld>
            <a:endParaRPr lang="en-US"/>
          </a:p>
        </p:txBody>
      </p:sp>
      <p:graphicFrame>
        <p:nvGraphicFramePr>
          <p:cNvPr id="5" name="Content Placeholder 4"/>
          <p:cNvGraphicFramePr>
            <a:graphicFrameLocks noGrp="1"/>
          </p:cNvGraphicFramePr>
          <p:nvPr>
            <p:ph sz="quarter" idx="1"/>
          </p:nvPr>
        </p:nvGraphicFramePr>
        <p:xfrm>
          <a:off x="301625" y="1527175"/>
          <a:ext cx="8504238" cy="4516438"/>
        </p:xfrm>
        <a:graphic>
          <a:graphicData uri="http://schemas.openxmlformats.org/drawingml/2006/table">
            <a:tbl>
              <a:tblPr firstRow="1" bandRow="1">
                <a:tableStyleId>{5C22544A-7EE6-4342-B048-85BDC9FD1C3A}</a:tableStyleId>
              </a:tblPr>
              <a:tblGrid>
                <a:gridCol w="1984375"/>
                <a:gridCol w="6519863"/>
              </a:tblGrid>
              <a:tr h="370866">
                <a:tc>
                  <a:txBody>
                    <a:bodyPr/>
                    <a:lstStyle/>
                    <a:p>
                      <a:pPr algn="l"/>
                      <a:r>
                        <a:rPr lang="en-US" sz="1800" dirty="0" smtClean="0"/>
                        <a:t>PARTICULARS</a:t>
                      </a:r>
                      <a:endParaRPr lang="en-IN" sz="1800" dirty="0"/>
                    </a:p>
                  </a:txBody>
                  <a:tcPr marT="45723" marB="45723">
                    <a:solidFill>
                      <a:schemeClr val="accent3"/>
                    </a:solidFill>
                  </a:tcPr>
                </a:tc>
                <a:tc>
                  <a:txBody>
                    <a:bodyPr/>
                    <a:lstStyle/>
                    <a:p>
                      <a:pPr algn="l"/>
                      <a:r>
                        <a:rPr lang="en-US" sz="1800" dirty="0" smtClean="0"/>
                        <a:t>PROPOSED AMENDMENTS</a:t>
                      </a:r>
                      <a:endParaRPr lang="en-IN" sz="1800" dirty="0"/>
                    </a:p>
                  </a:txBody>
                  <a:tcPr marT="45723" marB="45723">
                    <a:solidFill>
                      <a:schemeClr val="accent1"/>
                    </a:solidFill>
                  </a:tcPr>
                </a:tc>
              </a:tr>
              <a:tr h="4145572">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a:t>
                      </a:r>
                      <a:r>
                        <a:rPr kumimoji="0" lang="en-IN" sz="1400" b="1" kern="1200" baseline="0" dirty="0" smtClean="0">
                          <a:solidFill>
                            <a:srgbClr val="002060"/>
                          </a:solidFill>
                          <a:latin typeface="+mn-lt"/>
                          <a:ea typeface="+mn-ea"/>
                          <a:cs typeface="+mn-cs"/>
                        </a:rPr>
                        <a:t> 197: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Managerial</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Remuneration</a:t>
                      </a:r>
                    </a:p>
                  </a:txBody>
                  <a:tcPr marT="45723" marB="45723">
                    <a:solidFill>
                      <a:schemeClr val="accent3">
                        <a:lumMod val="40000"/>
                        <a:lumOff val="60000"/>
                      </a:schemeClr>
                    </a:solidFill>
                  </a:tcPr>
                </a:tc>
                <a:tc>
                  <a:txBody>
                    <a:bodyPr/>
                    <a:lstStyle/>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IN" sz="1400" b="0" kern="1200" dirty="0" smtClean="0">
                          <a:solidFill>
                            <a:srgbClr val="002060"/>
                          </a:solidFill>
                          <a:latin typeface="+mn-lt"/>
                          <a:ea typeface="+mn-ea"/>
                          <a:cs typeface="+mn-cs"/>
                        </a:rPr>
                        <a:t>The </a:t>
                      </a:r>
                      <a:r>
                        <a:rPr kumimoji="0" lang="en-IN" sz="1400" b="0" u="sng" kern="1200" dirty="0" smtClean="0">
                          <a:solidFill>
                            <a:srgbClr val="002060"/>
                          </a:solidFill>
                          <a:latin typeface="+mn-lt"/>
                          <a:ea typeface="+mn-ea"/>
                          <a:cs typeface="+mn-cs"/>
                        </a:rPr>
                        <a:t>approval of the Central</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Government shall not be required </a:t>
                      </a:r>
                      <a:r>
                        <a:rPr kumimoji="0" lang="en-IN" sz="1400" b="0" kern="1200" dirty="0" smtClean="0">
                          <a:solidFill>
                            <a:srgbClr val="002060"/>
                          </a:solidFill>
                          <a:latin typeface="+mn-lt"/>
                          <a:ea typeface="+mn-ea"/>
                          <a:cs typeface="+mn-cs"/>
                        </a:rPr>
                        <a:t>at the time</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of the payment of remuneration exceeding 11% of the net profits of the Company.</a:t>
                      </a:r>
                    </a:p>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400" b="0" kern="1200" dirty="0" smtClean="0">
                        <a:solidFill>
                          <a:srgbClr val="002060"/>
                        </a:solidFill>
                        <a:latin typeface="+mn-lt"/>
                        <a:ea typeface="+mn-ea"/>
                        <a:cs typeface="+mn-cs"/>
                      </a:endParaRPr>
                    </a:p>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IN" sz="1400" b="0" kern="1200" dirty="0" smtClean="0">
                          <a:solidFill>
                            <a:srgbClr val="002060"/>
                          </a:solidFill>
                          <a:latin typeface="+mn-lt"/>
                          <a:ea typeface="+mn-ea"/>
                          <a:cs typeface="+mn-cs"/>
                        </a:rPr>
                        <a:t>It is proposed that the </a:t>
                      </a:r>
                      <a:r>
                        <a:rPr kumimoji="0" lang="en-IN" sz="1400" b="0" u="sng" kern="1200" dirty="0" smtClean="0">
                          <a:solidFill>
                            <a:srgbClr val="002060"/>
                          </a:solidFill>
                          <a:latin typeface="+mn-lt"/>
                          <a:ea typeface="+mn-ea"/>
                          <a:cs typeface="+mn-cs"/>
                        </a:rPr>
                        <a:t>approval</a:t>
                      </a:r>
                      <a:r>
                        <a:rPr kumimoji="0" lang="en-IN" sz="1400" b="0" kern="1200" dirty="0" smtClean="0">
                          <a:solidFill>
                            <a:srgbClr val="002060"/>
                          </a:solidFill>
                          <a:latin typeface="+mn-lt"/>
                          <a:ea typeface="+mn-ea"/>
                          <a:cs typeface="+mn-cs"/>
                        </a:rPr>
                        <a:t> required under</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Section 197 shall be taken by way of </a:t>
                      </a:r>
                      <a:r>
                        <a:rPr kumimoji="0" lang="en-IN" sz="1400" b="0" u="sng" kern="1200" dirty="0" smtClean="0">
                          <a:solidFill>
                            <a:srgbClr val="002060"/>
                          </a:solidFill>
                          <a:latin typeface="+mn-lt"/>
                          <a:ea typeface="+mn-ea"/>
                          <a:cs typeface="+mn-cs"/>
                        </a:rPr>
                        <a:t>passing a Special</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Resolution</a:t>
                      </a:r>
                      <a:r>
                        <a:rPr kumimoji="0" lang="en-IN" sz="1400" b="0" u="none" kern="120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in the General Meeting.</a:t>
                      </a:r>
                    </a:p>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en-IN" sz="1400" b="0" kern="1200" dirty="0" smtClean="0">
                        <a:solidFill>
                          <a:srgbClr val="002060"/>
                        </a:solidFill>
                        <a:latin typeface="+mn-lt"/>
                        <a:ea typeface="+mn-ea"/>
                        <a:cs typeface="+mn-cs"/>
                      </a:endParaRPr>
                    </a:p>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US" sz="1400" b="0" kern="1200" dirty="0" smtClean="0">
                          <a:solidFill>
                            <a:srgbClr val="002060"/>
                          </a:solidFill>
                          <a:latin typeface="+mn-lt"/>
                          <a:ea typeface="+mn-ea"/>
                          <a:cs typeface="+mn-cs"/>
                        </a:rPr>
                        <a:t>I</a:t>
                      </a:r>
                      <a:r>
                        <a:rPr kumimoji="0" lang="en-IN" sz="1400" b="0" kern="1200" dirty="0" smtClean="0">
                          <a:solidFill>
                            <a:srgbClr val="002060"/>
                          </a:solidFill>
                          <a:latin typeface="+mn-lt"/>
                          <a:ea typeface="+mn-ea"/>
                          <a:cs typeface="+mn-cs"/>
                        </a:rPr>
                        <a:t>f </a:t>
                      </a:r>
                      <a:r>
                        <a:rPr kumimoji="0" lang="en-IN" sz="1400" b="0" u="sng" kern="1200" dirty="0" smtClean="0">
                          <a:solidFill>
                            <a:srgbClr val="002060"/>
                          </a:solidFill>
                          <a:latin typeface="+mn-lt"/>
                          <a:ea typeface="+mn-ea"/>
                          <a:cs typeface="+mn-cs"/>
                        </a:rPr>
                        <a:t>any director draws or receives</a:t>
                      </a:r>
                      <a:r>
                        <a:rPr kumimoji="0" lang="en-IN" sz="1400" b="0" kern="1200" dirty="0" smtClean="0">
                          <a:solidFill>
                            <a:srgbClr val="002060"/>
                          </a:solidFill>
                          <a:latin typeface="+mn-lt"/>
                          <a:ea typeface="+mn-ea"/>
                          <a:cs typeface="+mn-cs"/>
                        </a:rPr>
                        <a:t>, directly or indirectly, by way of</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remuneration </a:t>
                      </a:r>
                      <a:r>
                        <a:rPr kumimoji="0" lang="en-IN" sz="1400" b="0" u="sng" kern="1200" dirty="0" smtClean="0">
                          <a:solidFill>
                            <a:srgbClr val="002060"/>
                          </a:solidFill>
                          <a:latin typeface="+mn-lt"/>
                          <a:ea typeface="+mn-ea"/>
                          <a:cs typeface="+mn-cs"/>
                        </a:rPr>
                        <a:t>any such sums in excess of the limit</a:t>
                      </a:r>
                      <a:r>
                        <a:rPr kumimoji="0" lang="en-IN" sz="1400" b="0" kern="1200" dirty="0" smtClean="0">
                          <a:solidFill>
                            <a:srgbClr val="002060"/>
                          </a:solidFill>
                          <a:latin typeface="+mn-lt"/>
                          <a:ea typeface="+mn-ea"/>
                          <a:cs typeface="+mn-cs"/>
                        </a:rPr>
                        <a:t> prescribed by this section or</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without approval required under this section, </a:t>
                      </a:r>
                      <a:r>
                        <a:rPr kumimoji="0" lang="en-IN" sz="1400" b="0" u="sng" kern="1200" dirty="0" smtClean="0">
                          <a:solidFill>
                            <a:srgbClr val="002060"/>
                          </a:solidFill>
                          <a:latin typeface="+mn-lt"/>
                          <a:ea typeface="+mn-ea"/>
                          <a:cs typeface="+mn-cs"/>
                        </a:rPr>
                        <a:t>he shall refund such sums</a:t>
                      </a:r>
                      <a:r>
                        <a:rPr kumimoji="0" lang="en-IN" sz="1400" b="0" u="none" kern="120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to the</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company, within two years of such lesser period as may be allowed by the</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company, and until such sum is refunded, hold it in trust for the company.</a:t>
                      </a:r>
                    </a:p>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en-IN" sz="1400" b="0" kern="1200" dirty="0" smtClean="0">
                        <a:solidFill>
                          <a:srgbClr val="002060"/>
                        </a:solidFill>
                        <a:latin typeface="+mn-lt"/>
                        <a:ea typeface="+mn-ea"/>
                        <a:cs typeface="+mn-cs"/>
                      </a:endParaRPr>
                    </a:p>
                    <a:p>
                      <a:pPr marL="358775" marR="0" indent="-358775" algn="just"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IN" sz="1400" b="0" kern="1200" dirty="0" smtClean="0">
                          <a:solidFill>
                            <a:srgbClr val="002060"/>
                          </a:solidFill>
                          <a:latin typeface="+mn-lt"/>
                          <a:ea typeface="+mn-ea"/>
                          <a:cs typeface="+mn-cs"/>
                        </a:rPr>
                        <a:t>The auditor of the company shall, in his report under section 143, make a statement as to whether the remuneration paid by the company to its directors is in accordance with the provisions of this section, whether remuneration paid to any director is in excess of the limit laid down under this section and give such other details as may be prescribed.</a:t>
                      </a:r>
                    </a:p>
                  </a:txBody>
                  <a:tcPr marT="45723" marB="45723">
                    <a:solidFill>
                      <a:schemeClr val="accent3">
                        <a:lumMod val="40000"/>
                        <a:lumOff val="60000"/>
                      </a:schemeClr>
                    </a:solidFill>
                  </a:tcPr>
                </a:tc>
              </a:tr>
            </a:tbl>
          </a:graphicData>
        </a:graphic>
      </p:graphicFrame>
      <p:pic>
        <p:nvPicPr>
          <p:cNvPr id="29711" name="Picture 5"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9AA7B38D-2F03-4828-8086-9AEDF2BB07F5}" type="slidenum">
              <a:rPr lang="en-US" smtClean="0"/>
              <a:pPr>
                <a:defRPr/>
              </a:pPr>
              <a:t>19</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4800" y="1600200"/>
          <a:ext cx="8504238" cy="3886199"/>
        </p:xfrm>
        <a:graphic>
          <a:graphicData uri="http://schemas.openxmlformats.org/drawingml/2006/table">
            <a:tbl>
              <a:tblPr firstRow="1" bandRow="1">
                <a:tableStyleId>{5C22544A-7EE6-4342-B048-85BDC9FD1C3A}</a:tableStyleId>
              </a:tblPr>
              <a:tblGrid>
                <a:gridCol w="1981200"/>
                <a:gridCol w="6523038"/>
              </a:tblGrid>
              <a:tr h="391886">
                <a:tc>
                  <a:txBody>
                    <a:bodyPr/>
                    <a:lstStyle/>
                    <a:p>
                      <a:pPr algn="l"/>
                      <a:r>
                        <a:rPr lang="en-US" sz="1800" dirty="0" smtClean="0"/>
                        <a:t>PARTICULARS</a:t>
                      </a:r>
                      <a:endParaRPr lang="en-IN" sz="1800" dirty="0"/>
                    </a:p>
                  </a:txBody>
                  <a:tcPr>
                    <a:solidFill>
                      <a:schemeClr val="accent3"/>
                    </a:solidFill>
                  </a:tcPr>
                </a:tc>
                <a:tc>
                  <a:txBody>
                    <a:bodyPr/>
                    <a:lstStyle/>
                    <a:p>
                      <a:pPr algn="l"/>
                      <a:r>
                        <a:rPr lang="en-US" sz="1800" dirty="0" smtClean="0"/>
                        <a:t>PROPOSED AMENDMENTS</a:t>
                      </a:r>
                      <a:endParaRPr lang="en-IN" sz="1800" dirty="0"/>
                    </a:p>
                  </a:txBody>
                  <a:tcPr/>
                </a:tc>
              </a:tr>
              <a:tr h="101237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a:t>
                      </a:r>
                      <a:r>
                        <a:rPr kumimoji="0" lang="en-US" sz="1400" b="1" kern="1200" baseline="0" dirty="0" smtClean="0">
                          <a:solidFill>
                            <a:srgbClr val="002060"/>
                          </a:solidFill>
                          <a:latin typeface="+mn-lt"/>
                          <a:ea typeface="+mn-ea"/>
                          <a:cs typeface="+mn-cs"/>
                        </a:rPr>
                        <a:t> 366: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Companies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capable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being registered</a:t>
                      </a:r>
                      <a:endParaRPr kumimoji="0" lang="en-IN" sz="14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kern="1200" dirty="0" smtClean="0">
                          <a:solidFill>
                            <a:srgbClr val="002060"/>
                          </a:solidFill>
                          <a:latin typeface="+mn-lt"/>
                          <a:ea typeface="+mn-ea"/>
                          <a:cs typeface="+mn-cs"/>
                        </a:rPr>
                        <a:t>It is proposed to allow </a:t>
                      </a:r>
                      <a:r>
                        <a:rPr kumimoji="0" lang="en-IN" sz="1400" b="0" u="sng" kern="1200" dirty="0" smtClean="0">
                          <a:solidFill>
                            <a:srgbClr val="002060"/>
                          </a:solidFill>
                          <a:latin typeface="+mn-lt"/>
                          <a:ea typeface="+mn-ea"/>
                          <a:cs typeface="+mn-cs"/>
                        </a:rPr>
                        <a:t>conversions</a:t>
                      </a:r>
                      <a:r>
                        <a:rPr kumimoji="0" lang="en-IN" sz="1400" b="0" kern="1200" dirty="0" smtClean="0">
                          <a:solidFill>
                            <a:srgbClr val="002060"/>
                          </a:solidFill>
                          <a:latin typeface="+mn-lt"/>
                          <a:ea typeface="+mn-ea"/>
                          <a:cs typeface="+mn-cs"/>
                        </a:rPr>
                        <a:t> of partnership firms, LLP, Society etc. </a:t>
                      </a:r>
                      <a:r>
                        <a:rPr kumimoji="0" lang="en-IN" sz="1400" b="0" u="sng" kern="1200" dirty="0" smtClean="0">
                          <a:solidFill>
                            <a:srgbClr val="002060"/>
                          </a:solidFill>
                          <a:latin typeface="+mn-lt"/>
                          <a:ea typeface="+mn-ea"/>
                          <a:cs typeface="+mn-cs"/>
                        </a:rPr>
                        <a:t>into</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company</a:t>
                      </a:r>
                      <a:r>
                        <a:rPr kumimoji="0" lang="en-IN" sz="1400" b="0" kern="1200" dirty="0" smtClean="0">
                          <a:solidFill>
                            <a:srgbClr val="002060"/>
                          </a:solidFill>
                          <a:latin typeface="+mn-lt"/>
                          <a:ea typeface="+mn-ea"/>
                          <a:cs typeface="+mn-cs"/>
                        </a:rPr>
                        <a:t> (i.e. as an</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un unlimited</a:t>
                      </a:r>
                      <a:r>
                        <a:rPr kumimoji="0" lang="en-IN" sz="1400" b="0" kern="1200" baseline="0" dirty="0" smtClean="0">
                          <a:solidFill>
                            <a:srgbClr val="002060"/>
                          </a:solidFill>
                          <a:latin typeface="+mn-lt"/>
                          <a:ea typeface="+mn-ea"/>
                          <a:cs typeface="+mn-cs"/>
                        </a:rPr>
                        <a:t> Company, or as a company limited by shares, or as a company limited by guarantee) </a:t>
                      </a:r>
                      <a:r>
                        <a:rPr kumimoji="0" lang="en-IN" sz="1400" b="0" u="sng" kern="1200" dirty="0" smtClean="0">
                          <a:solidFill>
                            <a:srgbClr val="002060"/>
                          </a:solidFill>
                          <a:latin typeface="+mn-lt"/>
                          <a:ea typeface="+mn-ea"/>
                          <a:cs typeface="+mn-cs"/>
                        </a:rPr>
                        <a:t>with two or more members</a:t>
                      </a:r>
                      <a:r>
                        <a:rPr kumimoji="0" lang="en-IN" sz="1400" b="0" kern="1200" dirty="0" smtClean="0">
                          <a:solidFill>
                            <a:srgbClr val="002060"/>
                          </a:solidFill>
                          <a:latin typeface="+mn-lt"/>
                          <a:ea typeface="+mn-ea"/>
                          <a:cs typeface="+mn-cs"/>
                        </a:rPr>
                        <a:t> instead of seven or more members.</a:t>
                      </a:r>
                    </a:p>
                  </a:txBody>
                  <a:tcPr>
                    <a:solidFill>
                      <a:schemeClr val="accent3">
                        <a:lumMod val="40000"/>
                        <a:lumOff val="60000"/>
                      </a:schemeClr>
                    </a:solidFill>
                  </a:tcPr>
                </a:tc>
              </a:tr>
              <a:tr h="124097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Section 379: </a:t>
                      </a:r>
                    </a:p>
                    <a:p>
                      <a:r>
                        <a:rPr kumimoji="0" lang="en-IN" sz="1400" b="1" kern="1200" baseline="0" dirty="0" smtClean="0">
                          <a:solidFill>
                            <a:srgbClr val="002060"/>
                          </a:solidFill>
                          <a:latin typeface="+mn-lt"/>
                          <a:ea typeface="+mn-ea"/>
                          <a:cs typeface="+mn-cs"/>
                        </a:rPr>
                        <a:t>Application</a:t>
                      </a:r>
                    </a:p>
                    <a:p>
                      <a:r>
                        <a:rPr kumimoji="0" lang="en-IN" sz="1400" b="1" kern="1200" baseline="0" dirty="0" smtClean="0">
                          <a:solidFill>
                            <a:srgbClr val="002060"/>
                          </a:solidFill>
                          <a:latin typeface="+mn-lt"/>
                          <a:ea typeface="+mn-ea"/>
                          <a:cs typeface="+mn-cs"/>
                        </a:rPr>
                        <a:t>of Act to foreign</a:t>
                      </a:r>
                    </a:p>
                    <a:p>
                      <a:r>
                        <a:rPr kumimoji="0" lang="en-IN" sz="1400" b="1" kern="1200" baseline="0" dirty="0" smtClean="0">
                          <a:solidFill>
                            <a:srgbClr val="002060"/>
                          </a:solidFill>
                          <a:latin typeface="+mn-lt"/>
                          <a:ea typeface="+mn-ea"/>
                          <a:cs typeface="+mn-cs"/>
                        </a:rPr>
                        <a:t>companies</a:t>
                      </a:r>
                    </a:p>
                  </a:txBody>
                  <a:tcPr>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the Central Government may, by Order published in the Official Gazette, exempt any class of foreign companies, specified in the Order, from any of the provisions of sections 380 to 386 and sections 392 and 393 and a copy of every such order shall, as soon as may be after it is made, be laid before both Houses of Parliament</a:t>
                      </a:r>
                      <a:endParaRPr kumimoji="0" lang="en-IN" sz="1400" b="0" kern="1200" noProof="0" dirty="0" smtClean="0">
                        <a:solidFill>
                          <a:srgbClr val="002060"/>
                        </a:solidFill>
                        <a:latin typeface="+mn-lt"/>
                        <a:ea typeface="+mn-ea"/>
                        <a:cs typeface="+mn-cs"/>
                      </a:endParaRPr>
                    </a:p>
                  </a:txBody>
                  <a:tcPr>
                    <a:solidFill>
                      <a:schemeClr val="accent3">
                        <a:lumMod val="40000"/>
                        <a:lumOff val="60000"/>
                      </a:schemeClr>
                    </a:solidFill>
                  </a:tcPr>
                </a:tc>
              </a:tr>
              <a:tr h="124097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Section 384: </a:t>
                      </a:r>
                    </a:p>
                    <a:p>
                      <a:r>
                        <a:rPr kumimoji="0" lang="en-IN" sz="1400" b="1" kern="1200" baseline="0" dirty="0" smtClean="0">
                          <a:solidFill>
                            <a:srgbClr val="002060"/>
                          </a:solidFill>
                          <a:latin typeface="+mn-lt"/>
                          <a:ea typeface="+mn-ea"/>
                          <a:cs typeface="+mn-cs"/>
                        </a:rPr>
                        <a:t>Application</a:t>
                      </a:r>
                    </a:p>
                    <a:p>
                      <a:r>
                        <a:rPr kumimoji="0" lang="en-IN" sz="1400" b="1" kern="1200" baseline="0" dirty="0" smtClean="0">
                          <a:solidFill>
                            <a:srgbClr val="002060"/>
                          </a:solidFill>
                          <a:latin typeface="+mn-lt"/>
                          <a:ea typeface="+mn-ea"/>
                          <a:cs typeface="+mn-cs"/>
                        </a:rPr>
                        <a:t>of Act to foreign</a:t>
                      </a:r>
                    </a:p>
                    <a:p>
                      <a:r>
                        <a:rPr kumimoji="0" lang="en-IN" sz="1400" b="1" kern="1200" baseline="0" dirty="0" smtClean="0">
                          <a:solidFill>
                            <a:srgbClr val="002060"/>
                          </a:solidFill>
                          <a:latin typeface="+mn-lt"/>
                          <a:ea typeface="+mn-ea"/>
                          <a:cs typeface="+mn-cs"/>
                        </a:rPr>
                        <a:t>companies</a:t>
                      </a:r>
                    </a:p>
                    <a:p>
                      <a:endParaRPr kumimoji="0" lang="en-IN" sz="1400" b="1" kern="1200" baseline="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The provisions of section 92 </a:t>
                      </a:r>
                      <a:r>
                        <a:rPr kumimoji="0" lang="en-IN" sz="1400" b="0" kern="1200" dirty="0" smtClean="0">
                          <a:solidFill>
                            <a:srgbClr val="FF0000"/>
                          </a:solidFill>
                          <a:latin typeface="+mn-lt"/>
                          <a:ea typeface="+mn-ea"/>
                          <a:cs typeface="+mn-cs"/>
                        </a:rPr>
                        <a:t>and section 135 </a:t>
                      </a:r>
                      <a:r>
                        <a:rPr kumimoji="0" lang="en-IN" sz="1400" b="0" kern="1200" dirty="0" smtClean="0">
                          <a:solidFill>
                            <a:srgbClr val="002060"/>
                          </a:solidFill>
                          <a:latin typeface="+mn-lt"/>
                          <a:ea typeface="+mn-ea"/>
                          <a:cs typeface="+mn-cs"/>
                        </a:rPr>
                        <a:t>shall, subject to such exceptions, modifications and adaptations as may be made therein by rules made under this Act, apply to a foreign company as they apply to a company incorporated in India</a:t>
                      </a:r>
                      <a:endParaRPr kumimoji="0" lang="en-IN" sz="1400" b="0" kern="1200" noProof="0" dirty="0" smtClean="0">
                        <a:solidFill>
                          <a:srgbClr val="002060"/>
                        </a:solidFill>
                        <a:latin typeface="+mn-lt"/>
                        <a:ea typeface="+mn-ea"/>
                        <a:cs typeface="+mn-cs"/>
                      </a:endParaRPr>
                    </a:p>
                  </a:txBody>
                  <a:tcPr>
                    <a:solidFill>
                      <a:schemeClr val="accent3">
                        <a:lumMod val="40000"/>
                        <a:lumOff val="60000"/>
                      </a:schemeClr>
                    </a:solidFill>
                  </a:tcPr>
                </a:tc>
              </a:tr>
            </a:tbl>
          </a:graphicData>
        </a:graphic>
      </p:graphicFrame>
      <p:pic>
        <p:nvPicPr>
          <p:cNvPr id="30741"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5" name="Content Placeholder 4"/>
          <p:cNvGraphicFramePr>
            <a:graphicFrameLocks noGrp="1"/>
          </p:cNvGraphicFramePr>
          <p:nvPr>
            <p:ph sz="quarter" idx="1"/>
          </p:nvPr>
        </p:nvGraphicFramePr>
        <p:xfrm>
          <a:off x="301625" y="1527175"/>
          <a:ext cx="8545513" cy="4395912"/>
        </p:xfrm>
        <a:graphic>
          <a:graphicData uri="http://schemas.openxmlformats.org/drawingml/2006/table">
            <a:tbl>
              <a:tblPr firstRow="1" bandRow="1">
                <a:tableStyleId>{5C22544A-7EE6-4342-B048-85BDC9FD1C3A}</a:tableStyleId>
              </a:tblPr>
              <a:tblGrid>
                <a:gridCol w="2060728"/>
                <a:gridCol w="6484785"/>
              </a:tblGrid>
              <a:tr h="370813">
                <a:tc>
                  <a:txBody>
                    <a:bodyPr/>
                    <a:lstStyle/>
                    <a:p>
                      <a:pPr algn="l"/>
                      <a:r>
                        <a:rPr lang="en-US" sz="1800" dirty="0" smtClean="0"/>
                        <a:t>PARTICULARS</a:t>
                      </a:r>
                      <a:endParaRPr lang="en-IN" sz="1800" dirty="0"/>
                    </a:p>
                  </a:txBody>
                  <a:tcPr marL="91447" marR="91447" marT="45717" marB="45717">
                    <a:solidFill>
                      <a:schemeClr val="accent3"/>
                    </a:solidFill>
                  </a:tcPr>
                </a:tc>
                <a:tc>
                  <a:txBody>
                    <a:bodyPr/>
                    <a:lstStyle/>
                    <a:p>
                      <a:pPr algn="l"/>
                      <a:r>
                        <a:rPr lang="en-US" sz="1800" dirty="0" smtClean="0"/>
                        <a:t>PROPOSED AMENDMENTS</a:t>
                      </a:r>
                      <a:endParaRPr lang="en-IN" sz="1800" dirty="0"/>
                    </a:p>
                  </a:txBody>
                  <a:tcPr marL="91447" marR="91447" marT="45717" marB="45717">
                    <a:solidFill>
                      <a:schemeClr val="accent1"/>
                    </a:solidFill>
                  </a:tcPr>
                </a:tc>
              </a:tr>
              <a:tr h="1371501">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b="1" dirty="0" smtClean="0">
                          <a:solidFill>
                            <a:srgbClr val="002060"/>
                          </a:solidFill>
                        </a:rPr>
                        <a:t>Section 2(6):</a:t>
                      </a:r>
                      <a:r>
                        <a:rPr lang="en-IN" sz="1400" b="1" baseline="0" dirty="0" smtClean="0">
                          <a:solidFill>
                            <a:srgbClr val="002060"/>
                          </a:solidFill>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dirty="0" smtClean="0">
                          <a:solidFill>
                            <a:srgbClr val="002060"/>
                          </a:solidFill>
                        </a:rPr>
                        <a:t>Associate</a:t>
                      </a:r>
                      <a:r>
                        <a:rPr lang="en-IN" sz="1400" baseline="0" dirty="0" smtClean="0">
                          <a:solidFill>
                            <a:srgbClr val="002060"/>
                          </a:solidFill>
                        </a:rPr>
                        <a:t> C</a:t>
                      </a:r>
                      <a:r>
                        <a:rPr lang="en-IN" sz="1400" dirty="0" smtClean="0">
                          <a:solidFill>
                            <a:srgbClr val="002060"/>
                          </a:solidFill>
                        </a:rPr>
                        <a:t>ompany</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lang="en-IN" sz="1400" dirty="0" smtClean="0">
                        <a:solidFill>
                          <a:srgbClr val="002060"/>
                        </a:solidFill>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u="none" kern="1200" dirty="0">
                        <a:solidFill>
                          <a:srgbClr val="002060"/>
                        </a:solidFill>
                        <a:latin typeface="+mn-lt"/>
                        <a:ea typeface="+mn-ea"/>
                        <a:cs typeface="+mn-cs"/>
                      </a:endParaRPr>
                    </a:p>
                  </a:txBody>
                  <a:tcPr marL="91447" marR="91447" marT="45717" marB="45717">
                    <a:solidFill>
                      <a:schemeClr val="accent3">
                        <a:lumMod val="40000"/>
                        <a:lumOff val="60000"/>
                      </a:schemeClr>
                    </a:solidFill>
                  </a:tcPr>
                </a:tc>
                <a:tc>
                  <a:txBody>
                    <a:bodyPr/>
                    <a:lstStyle/>
                    <a:p>
                      <a:pPr algn="just">
                        <a:buFont typeface="Wingdings" pitchFamily="2" charset="2"/>
                        <a:buNone/>
                      </a:pPr>
                      <a:r>
                        <a:rPr kumimoji="0" lang="en-IN" sz="1400" kern="1200" dirty="0" smtClean="0">
                          <a:solidFill>
                            <a:srgbClr val="002060"/>
                          </a:solidFill>
                          <a:latin typeface="+mn-lt"/>
                          <a:ea typeface="+mn-ea"/>
                          <a:cs typeface="+mn-cs"/>
                        </a:rPr>
                        <a:t>“Significant influence" means control of </a:t>
                      </a:r>
                      <a:r>
                        <a:rPr kumimoji="0" lang="en-IN" sz="1400" u="sng" kern="1200" dirty="0" smtClean="0">
                          <a:solidFill>
                            <a:srgbClr val="002060"/>
                          </a:solidFill>
                          <a:latin typeface="+mn-lt"/>
                          <a:ea typeface="+mn-ea"/>
                          <a:cs typeface="+mn-cs"/>
                        </a:rPr>
                        <a:t>at least twenty per cent. of total   voting power, or control of or participation in business decisions under an agreement</a:t>
                      </a:r>
                      <a:r>
                        <a:rPr kumimoji="0" lang="en-IN" sz="1400" kern="1200" dirty="0" smtClean="0">
                          <a:solidFill>
                            <a:srgbClr val="002060"/>
                          </a:solidFill>
                          <a:latin typeface="+mn-lt"/>
                          <a:ea typeface="+mn-ea"/>
                          <a:cs typeface="+mn-cs"/>
                        </a:rPr>
                        <a:t>;</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Char char="Ø"/>
                        <a:tabLst/>
                        <a:defRPr/>
                      </a:pPr>
                      <a:r>
                        <a:rPr kumimoji="0" lang="en-IN" sz="1400" kern="1200" smtClean="0">
                          <a:solidFill>
                            <a:srgbClr val="002060"/>
                          </a:solidFill>
                          <a:latin typeface="+mn-lt"/>
                          <a:ea typeface="+mn-ea"/>
                          <a:cs typeface="+mn-cs"/>
                        </a:rPr>
                        <a:t>.</a:t>
                      </a:r>
                      <a:endParaRPr kumimoji="0" lang="en-IN" sz="1400" kern="1200" dirty="0" smtClean="0">
                        <a:solidFill>
                          <a:srgbClr val="002060"/>
                        </a:solidFill>
                        <a:latin typeface="+mn-lt"/>
                        <a:ea typeface="+mn-ea"/>
                        <a:cs typeface="+mn-cs"/>
                      </a:endParaRPr>
                    </a:p>
                    <a:p>
                      <a:pPr>
                        <a:buFont typeface="Wingdings" pitchFamily="2" charset="2"/>
                        <a:buNone/>
                      </a:pPr>
                      <a:endParaRPr kumimoji="0" lang="en-IN" sz="1400" kern="1200" dirty="0" smtClean="0">
                        <a:solidFill>
                          <a:srgbClr val="002060"/>
                        </a:solidFill>
                        <a:latin typeface="+mn-lt"/>
                        <a:ea typeface="+mn-ea"/>
                        <a:cs typeface="+mn-cs"/>
                      </a:endParaRPr>
                    </a:p>
                  </a:txBody>
                  <a:tcPr marL="91447" marR="91447" marT="45717" marB="45717">
                    <a:solidFill>
                      <a:schemeClr val="accent3">
                        <a:lumMod val="40000"/>
                        <a:lumOff val="60000"/>
                      </a:schemeClr>
                    </a:solidFill>
                  </a:tcPr>
                </a:tc>
              </a:tr>
              <a:tr h="1158156">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Section </a:t>
                      </a:r>
                      <a:r>
                        <a:rPr kumimoji="0" lang="en-IN" sz="1400" b="1" kern="1200" dirty="0" smtClean="0">
                          <a:solidFill>
                            <a:srgbClr val="002060"/>
                          </a:solidFill>
                          <a:latin typeface="+mn-lt"/>
                          <a:ea typeface="+mn-ea"/>
                          <a:cs typeface="+mn-cs"/>
                        </a:rPr>
                        <a:t>2(41):</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0" kern="1200" dirty="0" smtClean="0">
                          <a:solidFill>
                            <a:srgbClr val="002060"/>
                          </a:solidFill>
                          <a:latin typeface="+mn-lt"/>
                          <a:ea typeface="+mn-ea"/>
                          <a:cs typeface="+mn-cs"/>
                        </a:rPr>
                        <a:t>Financial Year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L="91447" marR="91447" marT="45717" marB="45717">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“Provided ........... an application made by a company or body corporate, which is</a:t>
                      </a:r>
                    </a:p>
                    <a:p>
                      <a:pPr algn="just"/>
                      <a:r>
                        <a:rPr kumimoji="0" lang="en-IN" sz="1400" kern="1200" dirty="0" smtClean="0">
                          <a:solidFill>
                            <a:srgbClr val="002060"/>
                          </a:solidFill>
                          <a:latin typeface="+mn-lt"/>
                          <a:ea typeface="+mn-ea"/>
                          <a:cs typeface="+mn-cs"/>
                        </a:rPr>
                        <a:t>a holding company or a subsidiary </a:t>
                      </a:r>
                      <a:r>
                        <a:rPr kumimoji="0" lang="en-IN" sz="1400" b="1" u="sng" kern="1200" dirty="0" smtClean="0">
                          <a:solidFill>
                            <a:srgbClr val="002060"/>
                          </a:solidFill>
                          <a:latin typeface="+mn-lt"/>
                          <a:ea typeface="+mn-ea"/>
                          <a:cs typeface="+mn-cs"/>
                        </a:rPr>
                        <a:t>or associate</a:t>
                      </a:r>
                      <a:r>
                        <a:rPr kumimoji="0" lang="en-IN" sz="1400" b="1" u="sng" kern="1200" baseline="0" dirty="0" smtClean="0">
                          <a:solidFill>
                            <a:srgbClr val="002060"/>
                          </a:solidFill>
                          <a:latin typeface="+mn-lt"/>
                          <a:ea typeface="+mn-ea"/>
                          <a:cs typeface="+mn-cs"/>
                        </a:rPr>
                        <a:t> company</a:t>
                      </a:r>
                      <a:r>
                        <a:rPr kumimoji="0" lang="en-IN" sz="1400" kern="1200" baseline="0" dirty="0" smtClean="0">
                          <a:solidFill>
                            <a:srgbClr val="002060"/>
                          </a:solidFill>
                          <a:latin typeface="+mn-lt"/>
                          <a:ea typeface="+mn-ea"/>
                          <a:cs typeface="+mn-cs"/>
                        </a:rPr>
                        <a:t> </a:t>
                      </a:r>
                      <a:r>
                        <a:rPr kumimoji="0" lang="en-IN" sz="1400" kern="1200" dirty="0" smtClean="0">
                          <a:solidFill>
                            <a:srgbClr val="002060"/>
                          </a:solidFill>
                          <a:latin typeface="+mn-lt"/>
                          <a:ea typeface="+mn-ea"/>
                          <a:cs typeface="+mn-cs"/>
                        </a:rPr>
                        <a:t>of a company incorporated outside India and is required to follow a different financial year for consolidation of its accounts outside India, the Tribunal may..........”</a:t>
                      </a:r>
                    </a:p>
                    <a:p>
                      <a:pPr algn="just"/>
                      <a:endParaRPr kumimoji="0" lang="en-IN" sz="1400" kern="1200" dirty="0" smtClean="0">
                        <a:solidFill>
                          <a:srgbClr val="002060"/>
                        </a:solidFill>
                        <a:latin typeface="+mn-lt"/>
                        <a:ea typeface="+mn-ea"/>
                        <a:cs typeface="+mn-cs"/>
                      </a:endParaRPr>
                    </a:p>
                  </a:txBody>
                  <a:tcPr marL="91447" marR="91447" marT="45717" marB="45717">
                    <a:solidFill>
                      <a:schemeClr val="accent3">
                        <a:lumMod val="40000"/>
                        <a:lumOff val="60000"/>
                      </a:schemeClr>
                    </a:solidFill>
                  </a:tcPr>
                </a:tc>
              </a:tr>
              <a:tr h="76385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2(76)(viii):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0" kern="1200" dirty="0" smtClean="0">
                          <a:solidFill>
                            <a:srgbClr val="002060"/>
                          </a:solidFill>
                          <a:latin typeface="+mn-lt"/>
                          <a:ea typeface="+mn-ea"/>
                          <a:cs typeface="+mn-cs"/>
                        </a:rPr>
                        <a:t>Related</a:t>
                      </a:r>
                      <a:r>
                        <a:rPr kumimoji="0" lang="en-IN" sz="1400" b="0" kern="1200" baseline="0" dirty="0" smtClean="0">
                          <a:solidFill>
                            <a:srgbClr val="002060"/>
                          </a:solidFill>
                          <a:latin typeface="+mn-lt"/>
                          <a:ea typeface="+mn-ea"/>
                          <a:cs typeface="+mn-cs"/>
                        </a:rPr>
                        <a:t> Party</a:t>
                      </a:r>
                    </a:p>
                  </a:txBody>
                  <a:tcPr marL="91447" marR="91447" marT="45717" marB="45717">
                    <a:solidFill>
                      <a:schemeClr val="accent3">
                        <a:lumMod val="40000"/>
                        <a:lumOff val="60000"/>
                      </a:schemeClr>
                    </a:solidFill>
                  </a:tcPr>
                </a:tc>
                <a:tc>
                  <a:txBody>
                    <a:bodyPr/>
                    <a:lstStyle/>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The words ‘</a:t>
                      </a:r>
                      <a:r>
                        <a:rPr kumimoji="0" lang="en-IN" sz="1400" u="sng" kern="1200" dirty="0" smtClean="0">
                          <a:solidFill>
                            <a:srgbClr val="002060"/>
                          </a:solidFill>
                          <a:latin typeface="+mn-lt"/>
                          <a:ea typeface="+mn-ea"/>
                          <a:cs typeface="+mn-cs"/>
                        </a:rPr>
                        <a:t>Body Corporate</a:t>
                      </a:r>
                      <a:r>
                        <a:rPr kumimoji="0" lang="en-IN" sz="1400" kern="1200" dirty="0" smtClean="0">
                          <a:solidFill>
                            <a:srgbClr val="002060"/>
                          </a:solidFill>
                          <a:latin typeface="+mn-lt"/>
                          <a:ea typeface="+mn-ea"/>
                          <a:cs typeface="+mn-cs"/>
                        </a:rPr>
                        <a:t>’ for the</a:t>
                      </a:r>
                      <a:r>
                        <a:rPr kumimoji="0" lang="en-IN" sz="1400" kern="1200" baseline="0" dirty="0" smtClean="0">
                          <a:solidFill>
                            <a:srgbClr val="002060"/>
                          </a:solidFill>
                          <a:latin typeface="+mn-lt"/>
                          <a:ea typeface="+mn-ea"/>
                          <a:cs typeface="+mn-cs"/>
                        </a:rPr>
                        <a:t> word</a:t>
                      </a:r>
                      <a:r>
                        <a:rPr kumimoji="0" lang="en-IN" sz="1400" kern="120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Company</a:t>
                      </a:r>
                      <a:r>
                        <a:rPr kumimoji="0" lang="en-IN" sz="1400" kern="1200" dirty="0" smtClean="0">
                          <a:solidFill>
                            <a:srgbClr val="002060"/>
                          </a:solidFill>
                          <a:latin typeface="+mn-lt"/>
                          <a:ea typeface="+mn-ea"/>
                          <a:cs typeface="+mn-cs"/>
                        </a:rPr>
                        <a:t>’</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US" sz="1400" kern="1200" dirty="0" smtClean="0">
                        <a:solidFill>
                          <a:srgbClr val="002060"/>
                        </a:solidFill>
                        <a:latin typeface="+mn-lt"/>
                        <a:ea typeface="+mn-ea"/>
                        <a:cs typeface="+mn-cs"/>
                      </a:endParaRPr>
                    </a:p>
                  </a:txBody>
                  <a:tcPr marL="91447" marR="91447" marT="45717" marB="45717">
                    <a:solidFill>
                      <a:schemeClr val="accent3">
                        <a:lumMod val="40000"/>
                        <a:lumOff val="60000"/>
                      </a:schemeClr>
                    </a:solidFill>
                  </a:tcPr>
                </a:tc>
              </a:tr>
              <a:tr h="731467">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baseline="0" dirty="0" smtClean="0">
                          <a:solidFill>
                            <a:srgbClr val="002060"/>
                          </a:solidFill>
                          <a:latin typeface="+mn-lt"/>
                          <a:ea typeface="+mn-ea"/>
                          <a:cs typeface="+mn-cs"/>
                        </a:rPr>
                        <a:t>Section </a:t>
                      </a:r>
                      <a:r>
                        <a:rPr kumimoji="0" lang="en-IN" sz="1400" b="1" kern="1200" dirty="0" smtClean="0">
                          <a:solidFill>
                            <a:srgbClr val="002060"/>
                          </a:solidFill>
                          <a:latin typeface="+mn-lt"/>
                          <a:ea typeface="+mn-ea"/>
                          <a:cs typeface="+mn-cs"/>
                        </a:rPr>
                        <a:t>2(85):</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0" kern="1200" dirty="0" smtClean="0">
                          <a:solidFill>
                            <a:srgbClr val="002060"/>
                          </a:solidFill>
                          <a:latin typeface="+mn-lt"/>
                          <a:ea typeface="+mn-ea"/>
                          <a:cs typeface="+mn-cs"/>
                        </a:rPr>
                        <a:t>Small</a:t>
                      </a:r>
                      <a:r>
                        <a:rPr kumimoji="0" lang="en-IN" sz="1400" b="0" kern="1200" baseline="0" dirty="0" smtClean="0">
                          <a:solidFill>
                            <a:srgbClr val="002060"/>
                          </a:solidFill>
                          <a:latin typeface="+mn-lt"/>
                          <a:ea typeface="+mn-ea"/>
                          <a:cs typeface="+mn-cs"/>
                        </a:rPr>
                        <a:t> Company</a:t>
                      </a:r>
                      <a:r>
                        <a:rPr kumimoji="0" lang="en-IN" sz="1400" b="0" kern="120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US" sz="1400" b="1" kern="1200" baseline="0" dirty="0" smtClean="0">
                        <a:solidFill>
                          <a:srgbClr val="002060"/>
                        </a:solidFill>
                        <a:latin typeface="+mn-lt"/>
                        <a:ea typeface="+mn-ea"/>
                        <a:cs typeface="+mn-cs"/>
                      </a:endParaRPr>
                    </a:p>
                  </a:txBody>
                  <a:tcPr marL="91447" marR="91447" marT="45717" marB="45717">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The words "ten </a:t>
                      </a:r>
                      <a:r>
                        <a:rPr kumimoji="0" lang="en-IN" sz="1400" kern="1200" dirty="0" err="1" smtClean="0">
                          <a:solidFill>
                            <a:srgbClr val="002060"/>
                          </a:solidFill>
                          <a:latin typeface="+mn-lt"/>
                          <a:ea typeface="+mn-ea"/>
                          <a:cs typeface="+mn-cs"/>
                        </a:rPr>
                        <a:t>crore</a:t>
                      </a:r>
                      <a:r>
                        <a:rPr kumimoji="0" lang="en-IN" sz="1400" kern="1200" dirty="0" smtClean="0">
                          <a:solidFill>
                            <a:srgbClr val="002060"/>
                          </a:solidFill>
                          <a:latin typeface="+mn-lt"/>
                          <a:ea typeface="+mn-ea"/>
                          <a:cs typeface="+mn-cs"/>
                        </a:rPr>
                        <a:t> rupees“ for the words "five </a:t>
                      </a:r>
                      <a:r>
                        <a:rPr kumimoji="0" lang="en-IN" sz="1400" kern="1200" dirty="0" err="1" smtClean="0">
                          <a:solidFill>
                            <a:srgbClr val="002060"/>
                          </a:solidFill>
                          <a:latin typeface="+mn-lt"/>
                          <a:ea typeface="+mn-ea"/>
                          <a:cs typeface="+mn-cs"/>
                        </a:rPr>
                        <a:t>crore</a:t>
                      </a:r>
                      <a:r>
                        <a:rPr kumimoji="0" lang="en-IN" sz="1400" kern="1200" dirty="0" smtClean="0">
                          <a:solidFill>
                            <a:srgbClr val="002060"/>
                          </a:solidFill>
                          <a:latin typeface="+mn-lt"/>
                          <a:ea typeface="+mn-ea"/>
                          <a:cs typeface="+mn-cs"/>
                        </a:rPr>
                        <a:t> rupees", </a:t>
                      </a:r>
                    </a:p>
                  </a:txBody>
                  <a:tcPr marL="91447" marR="91447" marT="45717" marB="45717">
                    <a:solidFill>
                      <a:schemeClr val="accent3">
                        <a:lumMod val="40000"/>
                        <a:lumOff val="60000"/>
                      </a:schemeClr>
                    </a:solidFill>
                  </a:tcPr>
                </a:tc>
              </a:tr>
            </a:tbl>
          </a:graphicData>
        </a:graphic>
      </p:graphicFrame>
      <p:sp>
        <p:nvSpPr>
          <p:cNvPr id="4" name="Slide Number Placeholder 3"/>
          <p:cNvSpPr>
            <a:spLocks noGrp="1"/>
          </p:cNvSpPr>
          <p:nvPr>
            <p:ph type="sldNum" sz="quarter" idx="12"/>
          </p:nvPr>
        </p:nvSpPr>
        <p:spPr/>
        <p:txBody>
          <a:bodyPr/>
          <a:lstStyle/>
          <a:p>
            <a:pPr>
              <a:defRPr/>
            </a:pPr>
            <a:fld id="{AED44284-AB30-45E8-8120-4B60D773A5A1}" type="slidenum">
              <a:rPr lang="en-US" smtClean="0"/>
              <a:pPr>
                <a:defRPr/>
              </a:pPr>
              <a:t>2</a:t>
            </a:fld>
            <a:endParaRPr lang="en-US"/>
          </a:p>
        </p:txBody>
      </p:sp>
      <p:pic>
        <p:nvPicPr>
          <p:cNvPr id="13336" name="Picture 5"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a:scene3d>
            <a:camera prst="obliqueBottomRight"/>
            <a:lightRig rig="threePt" dir="t"/>
          </a:scene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94D2ECF-B634-4479-BB51-22C73F80E120}" type="slidenum">
              <a:rPr lang="en-US" smtClean="0"/>
              <a:pPr>
                <a:defRPr/>
              </a:pPr>
              <a:t>20</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4800" y="1600200"/>
          <a:ext cx="8504238" cy="4089400"/>
        </p:xfrm>
        <a:graphic>
          <a:graphicData uri="http://schemas.openxmlformats.org/drawingml/2006/table">
            <a:tbl>
              <a:tblPr firstRow="1" bandRow="1">
                <a:tableStyleId>{5C22544A-7EE6-4342-B048-85BDC9FD1C3A}</a:tableStyleId>
              </a:tblPr>
              <a:tblGrid>
                <a:gridCol w="1981200"/>
                <a:gridCol w="6523038"/>
              </a:tblGrid>
              <a:tr h="370840">
                <a:tc>
                  <a:txBody>
                    <a:bodyPr/>
                    <a:lstStyle/>
                    <a:p>
                      <a:pPr algn="l"/>
                      <a:r>
                        <a:rPr lang="en-US" dirty="0" smtClean="0"/>
                        <a:t>PARTICULARS</a:t>
                      </a:r>
                      <a:endParaRPr lang="en-IN" dirty="0"/>
                    </a:p>
                  </a:txBody>
                  <a:tcPr>
                    <a:solidFill>
                      <a:schemeClr val="accent3"/>
                    </a:solidFill>
                  </a:tcPr>
                </a:tc>
                <a:tc>
                  <a:txBody>
                    <a:bodyPr/>
                    <a:lstStyle/>
                    <a:p>
                      <a:pPr algn="l"/>
                      <a:r>
                        <a:rPr lang="en-US" dirty="0" smtClean="0"/>
                        <a:t>PROPOSED AMENDMENTS</a:t>
                      </a:r>
                      <a:endParaRPr lang="en-IN" dirty="0"/>
                    </a:p>
                  </a:txBody>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Section 403: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Fee for Filing</a:t>
                      </a:r>
                      <a:endParaRPr kumimoji="0" lang="en-IN" sz="1400" b="1" kern="1200" baseline="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kern="1200" dirty="0" smtClean="0">
                          <a:solidFill>
                            <a:srgbClr val="002060"/>
                          </a:solidFill>
                          <a:latin typeface="+mn-lt"/>
                          <a:ea typeface="+mn-ea"/>
                          <a:cs typeface="+mn-cs"/>
                        </a:rPr>
                        <a:t>It is proposed that </a:t>
                      </a:r>
                      <a:r>
                        <a:rPr kumimoji="0" lang="en-IN" sz="1400" b="0" u="sng" kern="1200" dirty="0" smtClean="0">
                          <a:solidFill>
                            <a:srgbClr val="002060"/>
                          </a:solidFill>
                          <a:latin typeface="+mn-lt"/>
                          <a:ea typeface="+mn-ea"/>
                          <a:cs typeface="+mn-cs"/>
                        </a:rPr>
                        <a:t>only</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document, fact or information required to be</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submitted,</a:t>
                      </a:r>
                      <a:r>
                        <a:rPr kumimoji="0" lang="en-IN" sz="1400" b="0" u="sng" kern="1200" baseline="0" dirty="0" smtClean="0">
                          <a:solidFill>
                            <a:srgbClr val="002060"/>
                          </a:solidFill>
                          <a:latin typeface="+mn-lt"/>
                          <a:ea typeface="+mn-ea"/>
                          <a:cs typeface="+mn-cs"/>
                        </a:rPr>
                        <a:t> </a:t>
                      </a:r>
                      <a:r>
                        <a:rPr kumimoji="0" lang="en-IN" sz="1400" b="0" u="sng" kern="1200" dirty="0" smtClean="0">
                          <a:solidFill>
                            <a:srgbClr val="002060"/>
                          </a:solidFill>
                          <a:latin typeface="+mn-lt"/>
                          <a:ea typeface="+mn-ea"/>
                          <a:cs typeface="+mn-cs"/>
                        </a:rPr>
                        <a:t>filed, registered or recorded</a:t>
                      </a:r>
                      <a:r>
                        <a:rPr kumimoji="0" lang="en-IN" sz="1400" b="0" kern="1200" dirty="0" smtClean="0">
                          <a:solidFill>
                            <a:srgbClr val="002060"/>
                          </a:solidFill>
                          <a:latin typeface="+mn-lt"/>
                          <a:ea typeface="+mn-ea"/>
                          <a:cs typeface="+mn-cs"/>
                        </a:rPr>
                        <a:t>, as the case may be, </a:t>
                      </a:r>
                      <a:r>
                        <a:rPr kumimoji="0" lang="en-IN" sz="1400" b="0" u="sng" kern="1200" dirty="0" smtClean="0">
                          <a:solidFill>
                            <a:srgbClr val="002060"/>
                          </a:solidFill>
                          <a:latin typeface="+mn-lt"/>
                          <a:ea typeface="+mn-ea"/>
                          <a:cs typeface="+mn-cs"/>
                        </a:rPr>
                        <a:t>under section</a:t>
                      </a:r>
                      <a:r>
                        <a:rPr kumimoji="0" lang="en-IN" sz="1400" b="0" kern="1200" dirty="0" smtClean="0">
                          <a:solidFill>
                            <a:srgbClr val="002060"/>
                          </a:solidFill>
                          <a:latin typeface="+mn-lt"/>
                          <a:ea typeface="+mn-ea"/>
                          <a:cs typeface="+mn-cs"/>
                        </a:rPr>
                        <a:t>:-</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kern="1200" dirty="0" smtClean="0">
                          <a:solidFill>
                            <a:srgbClr val="002060"/>
                          </a:solidFill>
                          <a:latin typeface="+mn-lt"/>
                          <a:ea typeface="+mn-ea"/>
                          <a:cs typeface="+mn-cs"/>
                        </a:rPr>
                        <a:t>89 </a:t>
                      </a:r>
                      <a:r>
                        <a:rPr kumimoji="0" lang="en-IN" sz="1400" b="0" i="1" kern="1200" dirty="0" smtClean="0">
                          <a:solidFill>
                            <a:srgbClr val="002060"/>
                          </a:solidFill>
                          <a:latin typeface="+mn-lt"/>
                          <a:ea typeface="+mn-ea"/>
                          <a:cs typeface="+mn-cs"/>
                        </a:rPr>
                        <a:t>(Declaration in respect of  beneficial interest in any share;</a:t>
                      </a:r>
                      <a:r>
                        <a:rPr kumimoji="0" lang="en-IN" sz="1400" b="0" kern="1200" dirty="0" smtClean="0">
                          <a:solidFill>
                            <a:srgbClr val="002060"/>
                          </a:solidFill>
                          <a:latin typeface="+mn-lt"/>
                          <a:ea typeface="+mn-ea"/>
                          <a:cs typeface="+mn-cs"/>
                        </a:rPr>
                        <a:t> </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kern="1200" dirty="0" smtClean="0">
                          <a:solidFill>
                            <a:srgbClr val="002060"/>
                          </a:solidFill>
                          <a:latin typeface="+mn-lt"/>
                          <a:ea typeface="+mn-ea"/>
                          <a:cs typeface="+mn-cs"/>
                        </a:rPr>
                        <a:t>92 </a:t>
                      </a:r>
                      <a:r>
                        <a:rPr kumimoji="0" lang="en-IN" sz="1400" b="0" i="1" kern="1200" dirty="0" smtClean="0">
                          <a:solidFill>
                            <a:srgbClr val="002060"/>
                          </a:solidFill>
                          <a:latin typeface="+mn-lt"/>
                          <a:ea typeface="+mn-ea"/>
                          <a:cs typeface="+mn-cs"/>
                        </a:rPr>
                        <a:t>(Annual Return);</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lang="en-IN" sz="1400" dirty="0" smtClean="0">
                          <a:solidFill>
                            <a:srgbClr val="002060"/>
                          </a:solidFill>
                        </a:rPr>
                        <a:t>117 </a:t>
                      </a:r>
                      <a:r>
                        <a:rPr lang="en-IN" sz="1400" i="1" dirty="0" smtClean="0">
                          <a:solidFill>
                            <a:srgbClr val="002060"/>
                          </a:solidFill>
                        </a:rPr>
                        <a:t>(Resolutions</a:t>
                      </a:r>
                      <a:r>
                        <a:rPr lang="en-IN" sz="1400" i="1" baseline="0" dirty="0" smtClean="0">
                          <a:solidFill>
                            <a:srgbClr val="002060"/>
                          </a:solidFill>
                        </a:rPr>
                        <a:t> and agreements to be filed;</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kern="1200" dirty="0" smtClean="0">
                          <a:solidFill>
                            <a:srgbClr val="002060"/>
                          </a:solidFill>
                          <a:latin typeface="+mn-lt"/>
                          <a:ea typeface="+mn-ea"/>
                          <a:cs typeface="+mn-cs"/>
                        </a:rPr>
                        <a:t>121</a:t>
                      </a:r>
                      <a:r>
                        <a:rPr kumimoji="0" lang="en-IN" sz="1400" b="0" kern="1200" baseline="0" dirty="0" smtClean="0">
                          <a:solidFill>
                            <a:srgbClr val="002060"/>
                          </a:solidFill>
                          <a:latin typeface="+mn-lt"/>
                          <a:ea typeface="+mn-ea"/>
                          <a:cs typeface="+mn-cs"/>
                        </a:rPr>
                        <a:t> </a:t>
                      </a:r>
                      <a:r>
                        <a:rPr kumimoji="0" lang="en-IN" sz="1400" b="0" i="1" kern="1200" baseline="0" dirty="0" smtClean="0">
                          <a:solidFill>
                            <a:srgbClr val="002060"/>
                          </a:solidFill>
                          <a:latin typeface="+mn-lt"/>
                          <a:ea typeface="+mn-ea"/>
                          <a:cs typeface="+mn-cs"/>
                        </a:rPr>
                        <a:t>(Report on Annual General Meeting);</a:t>
                      </a:r>
                      <a:r>
                        <a:rPr kumimoji="0" lang="en-IN" sz="1400" b="0" kern="1200" dirty="0" smtClean="0">
                          <a:solidFill>
                            <a:srgbClr val="002060"/>
                          </a:solidFill>
                          <a:latin typeface="+mn-lt"/>
                          <a:ea typeface="+mn-ea"/>
                          <a:cs typeface="+mn-cs"/>
                        </a:rPr>
                        <a:t> </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400" b="0" kern="1200" dirty="0" smtClean="0">
                          <a:solidFill>
                            <a:srgbClr val="002060"/>
                          </a:solidFill>
                          <a:latin typeface="+mn-lt"/>
                          <a:ea typeface="+mn-ea"/>
                          <a:cs typeface="+mn-cs"/>
                        </a:rPr>
                        <a:t>137 </a:t>
                      </a:r>
                      <a:r>
                        <a:rPr kumimoji="0" lang="en-US" sz="1400" b="0" i="1" kern="1200" dirty="0" smtClean="0">
                          <a:solidFill>
                            <a:srgbClr val="002060"/>
                          </a:solidFill>
                          <a:latin typeface="+mn-lt"/>
                          <a:ea typeface="+mn-ea"/>
                          <a:cs typeface="+mn-cs"/>
                        </a:rPr>
                        <a:t>(Copy</a:t>
                      </a:r>
                      <a:r>
                        <a:rPr kumimoji="0" lang="en-US" sz="1400" b="0" i="1" kern="1200" baseline="0" dirty="0" smtClean="0">
                          <a:solidFill>
                            <a:srgbClr val="002060"/>
                          </a:solidFill>
                          <a:latin typeface="+mn-lt"/>
                          <a:ea typeface="+mn-ea"/>
                          <a:cs typeface="+mn-cs"/>
                        </a:rPr>
                        <a:t> of Financial Statements to be filed with the registrar); </a:t>
                      </a:r>
                      <a:r>
                        <a:rPr kumimoji="0" lang="en-US" sz="1400" b="0" i="0" kern="1200" baseline="0" dirty="0" smtClean="0">
                          <a:solidFill>
                            <a:srgbClr val="002060"/>
                          </a:solidFill>
                          <a:latin typeface="+mn-lt"/>
                          <a:ea typeface="+mn-ea"/>
                          <a:cs typeface="+mn-cs"/>
                        </a:rPr>
                        <a:t>or</a:t>
                      </a:r>
                    </a:p>
                    <a:p>
                      <a:pPr marL="533400" marR="0" indent="-174625"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400" b="0" i="0" kern="1200" baseline="0" dirty="0" smtClean="0">
                          <a:solidFill>
                            <a:srgbClr val="002060"/>
                          </a:solidFill>
                          <a:latin typeface="+mn-lt"/>
                          <a:ea typeface="+mn-ea"/>
                          <a:cs typeface="+mn-cs"/>
                        </a:rPr>
                        <a:t>157 </a:t>
                      </a:r>
                      <a:r>
                        <a:rPr kumimoji="0" lang="en-US" sz="1400" b="0" i="1" kern="1200" baseline="0" dirty="0" smtClean="0">
                          <a:solidFill>
                            <a:srgbClr val="002060"/>
                          </a:solidFill>
                          <a:latin typeface="+mn-lt"/>
                          <a:ea typeface="+mn-ea"/>
                          <a:cs typeface="+mn-cs"/>
                        </a:rPr>
                        <a:t>(Company to inform director identification number to registrar)</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US" sz="1400" b="0" i="0" kern="1200" baseline="0" dirty="0" smtClean="0">
                        <a:solidFill>
                          <a:srgbClr val="002060"/>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kern="1200" baseline="0" dirty="0" smtClean="0">
                          <a:solidFill>
                            <a:srgbClr val="002060"/>
                          </a:solidFill>
                          <a:latin typeface="+mn-lt"/>
                          <a:ea typeface="+mn-ea"/>
                          <a:cs typeface="+mn-cs"/>
                        </a:rPr>
                        <a:t>may be </a:t>
                      </a:r>
                      <a:r>
                        <a:rPr kumimoji="0" lang="en-US" sz="1400" b="0" kern="1200" dirty="0" smtClean="0">
                          <a:solidFill>
                            <a:srgbClr val="002060"/>
                          </a:solidFill>
                          <a:latin typeface="+mn-lt"/>
                          <a:ea typeface="+mn-ea"/>
                          <a:cs typeface="+mn-cs"/>
                        </a:rPr>
                        <a:t>submitted</a:t>
                      </a:r>
                      <a:r>
                        <a:rPr kumimoji="0" lang="en-IN" sz="1400" b="0" i="0" kern="1200" baseline="0" dirty="0" smtClean="0">
                          <a:solidFill>
                            <a:srgbClr val="002060"/>
                          </a:solidFill>
                          <a:latin typeface="+mn-lt"/>
                          <a:ea typeface="+mn-ea"/>
                          <a:cs typeface="+mn-cs"/>
                        </a:rPr>
                        <a:t>, filed, </a:t>
                      </a:r>
                      <a:r>
                        <a:rPr kumimoji="0" lang="en-IN" sz="1400" b="0" i="0" u="sng" kern="1200" baseline="0" dirty="0" smtClean="0">
                          <a:solidFill>
                            <a:srgbClr val="002060"/>
                          </a:solidFill>
                          <a:latin typeface="+mn-lt"/>
                          <a:ea typeface="+mn-ea"/>
                          <a:cs typeface="+mn-cs"/>
                        </a:rPr>
                        <a:t>within the  period of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two hundred and seventy days</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 from the expiry of the period so provided in those sections,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on payment of such additional fee.</a:t>
                      </a:r>
                      <a:endParaRPr kumimoji="0" lang="en-IN" sz="1400" b="0"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kern="1200" dirty="0" smtClean="0">
                          <a:solidFill>
                            <a:srgbClr val="002060"/>
                          </a:solidFill>
                          <a:latin typeface="+mn-lt"/>
                          <a:ea typeface="+mn-ea"/>
                          <a:cs typeface="+mn-cs"/>
                        </a:rPr>
                        <a:t> </a:t>
                      </a: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i="0" u="none" strike="noStrike" kern="1200" cap="none" spc="0" normalizeH="0" baseline="0" noProof="0" dirty="0" smtClean="0">
                          <a:ln>
                            <a:noFill/>
                          </a:ln>
                          <a:solidFill>
                            <a:srgbClr val="002060"/>
                          </a:solidFill>
                          <a:effectLst/>
                          <a:uLnTx/>
                          <a:uFillTx/>
                          <a:latin typeface="+mn-lt"/>
                          <a:ea typeface="+mn-ea"/>
                          <a:cs typeface="+mn-cs"/>
                        </a:rPr>
                        <a:t>In case of </a:t>
                      </a:r>
                      <a:r>
                        <a:rPr kumimoji="0" lang="en-US" sz="1400" b="0" i="0" u="sng" strike="noStrike" kern="1200" cap="none" spc="0" normalizeH="0" baseline="0" noProof="0" dirty="0" smtClean="0">
                          <a:ln>
                            <a:noFill/>
                          </a:ln>
                          <a:solidFill>
                            <a:srgbClr val="002060"/>
                          </a:solidFill>
                          <a:effectLst/>
                          <a:uLnTx/>
                          <a:uFillTx/>
                          <a:latin typeface="+mn-lt"/>
                          <a:ea typeface="+mn-ea"/>
                          <a:cs typeface="+mn-cs"/>
                        </a:rPr>
                        <a:t>documents</a:t>
                      </a:r>
                      <a:r>
                        <a:rPr kumimoji="0" lang="en-US" sz="1400" b="0" i="0" u="none" strike="noStrike" kern="1200" cap="none" spc="0" normalizeH="0" baseline="0" noProof="0" dirty="0" smtClean="0">
                          <a:ln>
                            <a:noFill/>
                          </a:ln>
                          <a:solidFill>
                            <a:srgbClr val="002060"/>
                          </a:solidFill>
                          <a:effectLst/>
                          <a:uLnTx/>
                          <a:uFillTx/>
                          <a:latin typeface="+mn-lt"/>
                          <a:ea typeface="+mn-ea"/>
                          <a:cs typeface="+mn-cs"/>
                        </a:rPr>
                        <a:t> referred to in above mentioned sections is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not submitted</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 filed,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within the period of two hundred and seventy days</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 from the expiry of the period so provided,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then such information, document or fact can be filed on payment of  such higher additional fees as may be prescribed.</a:t>
                      </a:r>
                      <a:endParaRPr kumimoji="0" lang="en-IN" sz="1400" b="0" i="0" u="none" strike="noStrike" kern="1200" cap="none" spc="0" normalizeH="0" baseline="0" noProof="0" dirty="0" smtClean="0">
                        <a:ln>
                          <a:noFill/>
                        </a:ln>
                        <a:solidFill>
                          <a:srgbClr val="002060"/>
                        </a:solidFill>
                        <a:effectLst/>
                        <a:uLnTx/>
                        <a:uFillTx/>
                        <a:latin typeface="+mn-lt"/>
                        <a:ea typeface="+mn-ea"/>
                        <a:cs typeface="+mn-cs"/>
                      </a:endParaRPr>
                    </a:p>
                  </a:txBody>
                  <a:tcPr>
                    <a:solidFill>
                      <a:schemeClr val="accent3">
                        <a:lumMod val="40000"/>
                        <a:lumOff val="60000"/>
                      </a:schemeClr>
                    </a:solidFill>
                  </a:tcPr>
                </a:tc>
              </a:tr>
            </a:tbl>
          </a:graphicData>
        </a:graphic>
      </p:graphicFrame>
      <p:pic>
        <p:nvPicPr>
          <p:cNvPr id="31759"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CE9E474D-A84B-4F9E-A41E-F4A55DAFDE26}" type="slidenum">
              <a:rPr lang="en-US" smtClean="0"/>
              <a:pPr>
                <a:defRPr/>
              </a:pPr>
              <a:t>21</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482013" cy="4394200"/>
        </p:xfrm>
        <a:graphic>
          <a:graphicData uri="http://schemas.openxmlformats.org/drawingml/2006/table">
            <a:tbl>
              <a:tblPr firstRow="1" bandRow="1">
                <a:tableStyleId>{5C22544A-7EE6-4342-B048-85BDC9FD1C3A}</a:tableStyleId>
              </a:tblPr>
              <a:tblGrid>
                <a:gridCol w="1984301"/>
                <a:gridCol w="6497712"/>
              </a:tblGrid>
              <a:tr h="370840">
                <a:tc>
                  <a:txBody>
                    <a:bodyPr/>
                    <a:lstStyle/>
                    <a:p>
                      <a:pPr algn="l"/>
                      <a:r>
                        <a:rPr lang="en-US" dirty="0" smtClean="0"/>
                        <a:t>PARTICULARS</a:t>
                      </a:r>
                      <a:endParaRPr lang="en-IN" dirty="0"/>
                    </a:p>
                  </a:txBody>
                  <a:tcPr marL="91437" marR="91437">
                    <a:solidFill>
                      <a:schemeClr val="accent3"/>
                    </a:solidFill>
                  </a:tcPr>
                </a:tc>
                <a:tc>
                  <a:txBody>
                    <a:bodyPr/>
                    <a:lstStyle/>
                    <a:p>
                      <a:pPr algn="l"/>
                      <a:r>
                        <a:rPr lang="en-US" dirty="0" smtClean="0"/>
                        <a:t>PROPOSED AMENDMENTS</a:t>
                      </a:r>
                      <a:endParaRPr lang="en-IN" dirty="0"/>
                    </a:p>
                  </a:txBody>
                  <a:tcPr marL="91437" marR="91437"/>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 441: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Compounding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Certain offences</a:t>
                      </a:r>
                      <a:endParaRPr kumimoji="0" lang="en-IN" sz="1400" b="1" kern="1200" dirty="0" smtClean="0">
                        <a:solidFill>
                          <a:srgbClr val="002060"/>
                        </a:solidFill>
                        <a:latin typeface="+mn-lt"/>
                        <a:ea typeface="+mn-ea"/>
                        <a:cs typeface="+mn-cs"/>
                      </a:endParaRPr>
                    </a:p>
                  </a:txBody>
                  <a:tcPr marL="91437" marR="91437">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It is proposed that any offence </a:t>
                      </a:r>
                      <a:r>
                        <a:rPr kumimoji="0" lang="en-IN" sz="1400" kern="1200" baseline="0" dirty="0" smtClean="0">
                          <a:solidFill>
                            <a:srgbClr val="002060"/>
                          </a:solidFill>
                          <a:latin typeface="+mn-lt"/>
                          <a:ea typeface="+mn-ea"/>
                          <a:cs typeface="+mn-cs"/>
                        </a:rPr>
                        <a:t>“</a:t>
                      </a:r>
                      <a:r>
                        <a:rPr kumimoji="0" lang="en-IN" sz="1400" u="sng" kern="1200" baseline="0" dirty="0" smtClean="0">
                          <a:solidFill>
                            <a:srgbClr val="002060"/>
                          </a:solidFill>
                          <a:latin typeface="+mn-lt"/>
                          <a:ea typeface="+mn-ea"/>
                          <a:cs typeface="+mn-cs"/>
                        </a:rPr>
                        <a:t>not being an offence punishable with imprisonment only, or punishable with imprisonment and also with fine</a:t>
                      </a:r>
                      <a:r>
                        <a:rPr kumimoji="0" lang="en-IN" sz="1400" kern="1200" baseline="0" dirty="0" smtClean="0">
                          <a:solidFill>
                            <a:srgbClr val="002060"/>
                          </a:solidFill>
                          <a:latin typeface="+mn-lt"/>
                          <a:ea typeface="+mn-ea"/>
                          <a:cs typeface="+mn-cs"/>
                        </a:rPr>
                        <a:t>” be compounded. </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400" kern="1200" baseline="0" dirty="0" smtClean="0">
                        <a:solidFill>
                          <a:srgbClr val="002060"/>
                        </a:solidFill>
                        <a:latin typeface="+mn-lt"/>
                        <a:ea typeface="+mn-ea"/>
                        <a:cs typeface="+mn-cs"/>
                      </a:endParaRPr>
                    </a:p>
                  </a:txBody>
                  <a:tcPr marL="91437" marR="91437">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 447: </a:t>
                      </a:r>
                    </a:p>
                    <a:p>
                      <a:r>
                        <a:rPr kumimoji="0" lang="en-IN" sz="1400" b="1" kern="1200" dirty="0" smtClean="0">
                          <a:solidFill>
                            <a:srgbClr val="002060"/>
                          </a:solidFill>
                          <a:latin typeface="+mn-lt"/>
                          <a:ea typeface="+mn-ea"/>
                          <a:cs typeface="+mn-cs"/>
                        </a:rPr>
                        <a:t>Punishment</a:t>
                      </a:r>
                    </a:p>
                    <a:p>
                      <a:r>
                        <a:rPr kumimoji="0" lang="en-IN" sz="1400" b="1" kern="1200" dirty="0" smtClean="0">
                          <a:solidFill>
                            <a:srgbClr val="002060"/>
                          </a:solidFill>
                          <a:latin typeface="+mn-lt"/>
                          <a:ea typeface="+mn-ea"/>
                          <a:cs typeface="+mn-cs"/>
                        </a:rPr>
                        <a:t>For </a:t>
                      </a:r>
                      <a:r>
                        <a:rPr kumimoji="0" lang="en-US" sz="1400" b="1" kern="1200" dirty="0" smtClean="0">
                          <a:solidFill>
                            <a:srgbClr val="002060"/>
                          </a:solidFill>
                          <a:latin typeface="+mn-lt"/>
                          <a:ea typeface="+mn-ea"/>
                          <a:cs typeface="+mn-cs"/>
                        </a:rPr>
                        <a:t>Fraud</a:t>
                      </a:r>
                      <a:endParaRPr kumimoji="0" lang="en-IN" sz="1400" b="1" kern="1200" dirty="0" smtClean="0">
                        <a:solidFill>
                          <a:srgbClr val="002060"/>
                        </a:solidFill>
                        <a:latin typeface="+mn-lt"/>
                        <a:ea typeface="+mn-ea"/>
                        <a:cs typeface="+mn-cs"/>
                      </a:endParaRPr>
                    </a:p>
                  </a:txBody>
                  <a:tcPr marL="91437" marR="91437">
                    <a:solidFill>
                      <a:schemeClr val="accent3">
                        <a:lumMod val="40000"/>
                        <a:lumOff val="60000"/>
                      </a:schemeClr>
                    </a:solidFill>
                  </a:tcPr>
                </a:tc>
                <a:tc>
                  <a:txBody>
                    <a:bodyPr/>
                    <a:lstStyle/>
                    <a:p>
                      <a:pPr algn="just"/>
                      <a:r>
                        <a:rPr kumimoji="0" lang="en-IN" sz="1400" kern="1200" baseline="0" dirty="0" smtClean="0">
                          <a:solidFill>
                            <a:srgbClr val="002060"/>
                          </a:solidFill>
                          <a:latin typeface="+mn-lt"/>
                          <a:ea typeface="+mn-ea"/>
                          <a:cs typeface="+mn-cs"/>
                        </a:rPr>
                        <a:t>Without prejudice to any liability including repayment of any debt under this Act or any other law for the time being in force, any person who is found to be guilty of fraud </a:t>
                      </a:r>
                      <a:r>
                        <a:rPr kumimoji="0" lang="en-IN" sz="1400" kern="1200" baseline="0" dirty="0" smtClean="0">
                          <a:solidFill>
                            <a:srgbClr val="FF0000"/>
                          </a:solidFill>
                          <a:latin typeface="+mn-lt"/>
                          <a:ea typeface="+mn-ea"/>
                          <a:cs typeface="+mn-cs"/>
                        </a:rPr>
                        <a:t>involving an amount of at least ten </a:t>
                      </a:r>
                      <a:r>
                        <a:rPr kumimoji="0" lang="en-IN" sz="1400" kern="1200" baseline="0" dirty="0" err="1" smtClean="0">
                          <a:solidFill>
                            <a:srgbClr val="FF0000"/>
                          </a:solidFill>
                          <a:latin typeface="+mn-lt"/>
                          <a:ea typeface="+mn-ea"/>
                          <a:cs typeface="+mn-cs"/>
                        </a:rPr>
                        <a:t>lakh</a:t>
                      </a:r>
                      <a:r>
                        <a:rPr kumimoji="0" lang="en-IN" sz="1400" kern="1200" baseline="0" dirty="0" smtClean="0">
                          <a:solidFill>
                            <a:srgbClr val="FF0000"/>
                          </a:solidFill>
                          <a:latin typeface="+mn-lt"/>
                          <a:ea typeface="+mn-ea"/>
                          <a:cs typeface="+mn-cs"/>
                        </a:rPr>
                        <a:t> rupees or one percent. of the turnover of the company, whichever is lower</a:t>
                      </a:r>
                      <a:r>
                        <a:rPr kumimoji="0" lang="en-IN" sz="1400" kern="1200" baseline="0" dirty="0" smtClean="0">
                          <a:solidFill>
                            <a:srgbClr val="002060"/>
                          </a:solidFill>
                          <a:latin typeface="+mn-lt"/>
                          <a:ea typeface="+mn-ea"/>
                          <a:cs typeface="+mn-cs"/>
                        </a:rPr>
                        <a:t>, shall be punishable with imprisonment for a term which shall not be less than six months but which may extend to ten years and shall also be liable to fine which shall not be less than the amount involved in the fraud, but which may extend to three times the amount involved in the fraud:</a:t>
                      </a:r>
                    </a:p>
                    <a:p>
                      <a:pPr algn="just"/>
                      <a:endParaRPr kumimoji="0" lang="en-IN" sz="1400" kern="1200" baseline="0" dirty="0" smtClean="0">
                        <a:solidFill>
                          <a:srgbClr val="002060"/>
                        </a:solidFill>
                        <a:latin typeface="+mn-lt"/>
                        <a:ea typeface="+mn-ea"/>
                        <a:cs typeface="+mn-cs"/>
                      </a:endParaRPr>
                    </a:p>
                    <a:p>
                      <a:pPr algn="just"/>
                      <a:r>
                        <a:rPr kumimoji="0" lang="en-IN" sz="1400" kern="1200" baseline="0" dirty="0" smtClean="0">
                          <a:solidFill>
                            <a:srgbClr val="002060"/>
                          </a:solidFill>
                          <a:latin typeface="+mn-lt"/>
                          <a:ea typeface="+mn-ea"/>
                          <a:cs typeface="+mn-cs"/>
                        </a:rPr>
                        <a:t>where the fraud involves an amount less than ten </a:t>
                      </a:r>
                      <a:r>
                        <a:rPr kumimoji="0" lang="en-IN" sz="1400" kern="1200" baseline="0" dirty="0" err="1" smtClean="0">
                          <a:solidFill>
                            <a:srgbClr val="002060"/>
                          </a:solidFill>
                          <a:latin typeface="+mn-lt"/>
                          <a:ea typeface="+mn-ea"/>
                          <a:cs typeface="+mn-cs"/>
                        </a:rPr>
                        <a:t>lakh</a:t>
                      </a:r>
                      <a:r>
                        <a:rPr kumimoji="0" lang="en-IN" sz="1400" kern="1200" baseline="0" dirty="0" smtClean="0">
                          <a:solidFill>
                            <a:srgbClr val="002060"/>
                          </a:solidFill>
                          <a:latin typeface="+mn-lt"/>
                          <a:ea typeface="+mn-ea"/>
                          <a:cs typeface="+mn-cs"/>
                        </a:rPr>
                        <a:t> rupees or one per cent. of the turnover of the company, whichever is lower, and does not involve public interest, any person guilty of such fraud shall be punishable with imprisonment for a term which may extend to five years or with fine which may extend to twenty </a:t>
                      </a:r>
                      <a:r>
                        <a:rPr kumimoji="0" lang="en-IN" sz="1400" kern="1200" baseline="0" dirty="0" err="1" smtClean="0">
                          <a:solidFill>
                            <a:srgbClr val="002060"/>
                          </a:solidFill>
                          <a:latin typeface="+mn-lt"/>
                          <a:ea typeface="+mn-ea"/>
                          <a:cs typeface="+mn-cs"/>
                        </a:rPr>
                        <a:t>lakh</a:t>
                      </a:r>
                      <a:r>
                        <a:rPr kumimoji="0" lang="en-IN" sz="1400" kern="1200" baseline="0" dirty="0" smtClean="0">
                          <a:solidFill>
                            <a:srgbClr val="002060"/>
                          </a:solidFill>
                          <a:latin typeface="+mn-lt"/>
                          <a:ea typeface="+mn-ea"/>
                          <a:cs typeface="+mn-cs"/>
                        </a:rPr>
                        <a:t> rupees or with both</a:t>
                      </a:r>
                    </a:p>
                  </a:txBody>
                  <a:tcPr marL="91437" marR="91437">
                    <a:solidFill>
                      <a:schemeClr val="accent3">
                        <a:lumMod val="40000"/>
                        <a:lumOff val="60000"/>
                      </a:schemeClr>
                    </a:solidFill>
                  </a:tcPr>
                </a:tc>
              </a:tr>
            </a:tbl>
          </a:graphicData>
        </a:graphic>
      </p:graphicFrame>
      <p:pic>
        <p:nvPicPr>
          <p:cNvPr id="32786"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362450" y="1006475"/>
            <a:ext cx="457200" cy="441325"/>
          </a:xfrm>
        </p:spPr>
        <p:txBody>
          <a:bodyPr/>
          <a:lstStyle/>
          <a:p>
            <a:pPr>
              <a:defRPr/>
            </a:pPr>
            <a:fld id="{54EF768B-080F-4393-A886-1147C5D7CBD0}" type="slidenum">
              <a:rPr lang="en-US" smtClean="0">
                <a:solidFill>
                  <a:srgbClr val="002060"/>
                </a:solidFill>
              </a:rPr>
              <a:pPr>
                <a:defRPr/>
              </a:pPr>
              <a:t>22</a:t>
            </a:fld>
            <a:endParaRPr lang="en-US" dirty="0" smtClean="0">
              <a:solidFill>
                <a:srgbClr val="002060"/>
              </a:solidFill>
            </a:endParaRPr>
          </a:p>
        </p:txBody>
      </p:sp>
      <p:pic>
        <p:nvPicPr>
          <p:cNvPr id="33795" name="Picture 4" descr="SanjayGroverLogo01"/>
          <p:cNvPicPr>
            <a:picLocks noChangeAspect="1" noChangeArrowheads="1"/>
          </p:cNvPicPr>
          <p:nvPr/>
        </p:nvPicPr>
        <p:blipFill>
          <a:blip r:embed="rId2" cstate="print"/>
          <a:srcRect/>
          <a:stretch>
            <a:fillRect/>
          </a:stretch>
        </p:blipFill>
        <p:spPr bwMode="auto">
          <a:xfrm>
            <a:off x="7924800" y="5943600"/>
            <a:ext cx="1042988" cy="479425"/>
          </a:xfrm>
          <a:prstGeom prst="rect">
            <a:avLst/>
          </a:prstGeom>
          <a:solidFill>
            <a:srgbClr val="993366"/>
          </a:solidFill>
          <a:ln w="9525">
            <a:noFill/>
            <a:miter lim="800000"/>
            <a:headEnd/>
            <a:tailEnd/>
          </a:ln>
        </p:spPr>
      </p:pic>
      <p:sp>
        <p:nvSpPr>
          <p:cNvPr id="5" name="Rectangle 4"/>
          <p:cNvSpPr/>
          <p:nvPr/>
        </p:nvSpPr>
        <p:spPr>
          <a:xfrm>
            <a:off x="762000" y="2895600"/>
            <a:ext cx="6096000" cy="2678113"/>
          </a:xfrm>
          <a:prstGeom prst="rect">
            <a:avLst/>
          </a:prstGeom>
        </p:spPr>
        <p:txBody>
          <a:bodyPr>
            <a:spAutoFit/>
          </a:bodyPr>
          <a:lstStyle/>
          <a:p>
            <a:pPr>
              <a:defRPr/>
            </a:pPr>
            <a:r>
              <a:rPr lang="fr-CA" sz="2800" b="1" dirty="0">
                <a:solidFill>
                  <a:schemeClr val="bg2">
                    <a:lumMod val="50000"/>
                  </a:schemeClr>
                </a:solidFill>
                <a:effectLst>
                  <a:outerShdw blurRad="38100" dist="38100" dir="2700000" algn="tl">
                    <a:srgbClr val="000000"/>
                  </a:outerShdw>
                </a:effectLst>
              </a:rPr>
              <a:t>Suggestions can be mailed at</a:t>
            </a:r>
          </a:p>
          <a:p>
            <a:pPr>
              <a:defRPr/>
            </a:pPr>
            <a:endParaRPr lang="fr-CA" sz="2800" b="1" dirty="0">
              <a:solidFill>
                <a:schemeClr val="bg2">
                  <a:lumMod val="50000"/>
                </a:schemeClr>
              </a:solidFill>
              <a:effectLst>
                <a:outerShdw blurRad="38100" dist="38100" dir="2700000" algn="tl">
                  <a:srgbClr val="000000"/>
                </a:outerShdw>
              </a:effectLst>
            </a:endParaRPr>
          </a:p>
          <a:p>
            <a:pPr>
              <a:defRPr/>
            </a:pPr>
            <a:r>
              <a:rPr lang="fr-CA" sz="2800" b="1" dirty="0">
                <a:solidFill>
                  <a:schemeClr val="tx2">
                    <a:lumMod val="60000"/>
                    <a:lumOff val="40000"/>
                  </a:schemeClr>
                </a:solidFill>
                <a:effectLst>
                  <a:outerShdw blurRad="38100" dist="38100" dir="2700000" algn="tl">
                    <a:srgbClr val="000000"/>
                  </a:outerShdw>
                </a:effectLst>
                <a:hlinkClick r:id="rId3"/>
              </a:rPr>
              <a:t>cssanjaygrover@gmail.com</a:t>
            </a:r>
            <a:r>
              <a:rPr lang="fr-CA" sz="2800" b="1" dirty="0">
                <a:solidFill>
                  <a:schemeClr val="tx2">
                    <a:lumMod val="60000"/>
                    <a:lumOff val="40000"/>
                  </a:schemeClr>
                </a:solidFill>
                <a:effectLst>
                  <a:outerShdw blurRad="38100" dist="38100" dir="2700000" algn="tl">
                    <a:srgbClr val="000000"/>
                  </a:outerShdw>
                </a:effectLst>
              </a:rPr>
              <a:t> </a:t>
            </a:r>
          </a:p>
          <a:p>
            <a:pPr>
              <a:defRPr/>
            </a:pPr>
            <a:r>
              <a:rPr lang="fr-CA" sz="2800" b="1" dirty="0">
                <a:solidFill>
                  <a:schemeClr val="tx2">
                    <a:lumMod val="60000"/>
                    <a:lumOff val="40000"/>
                  </a:schemeClr>
                </a:solidFill>
                <a:effectLst>
                  <a:outerShdw blurRad="38100" dist="38100" dir="2700000" algn="tl">
                    <a:srgbClr val="000000"/>
                  </a:outerShdw>
                </a:effectLst>
              </a:rPr>
              <a:t>                       or</a:t>
            </a:r>
          </a:p>
          <a:p>
            <a:pPr>
              <a:defRPr/>
            </a:pPr>
            <a:r>
              <a:rPr lang="fr-CA" sz="2800" b="1" dirty="0">
                <a:solidFill>
                  <a:schemeClr val="tx2">
                    <a:lumMod val="60000"/>
                    <a:lumOff val="40000"/>
                  </a:schemeClr>
                </a:solidFill>
                <a:effectLst>
                  <a:outerShdw blurRad="38100" dist="38100" dir="2700000" algn="tl">
                    <a:srgbClr val="000000"/>
                  </a:outerShdw>
                </a:effectLst>
                <a:hlinkClick r:id="rId4"/>
              </a:rPr>
              <a:t>contact@cssanjaygrover.in</a:t>
            </a:r>
            <a:r>
              <a:rPr lang="fr-CA" sz="2800" b="1" dirty="0">
                <a:solidFill>
                  <a:schemeClr val="tx2">
                    <a:lumMod val="60000"/>
                    <a:lumOff val="40000"/>
                  </a:schemeClr>
                </a:solidFill>
                <a:effectLst>
                  <a:outerShdw blurRad="38100" dist="38100" dir="2700000" algn="tl">
                    <a:srgbClr val="000000"/>
                  </a:outerShdw>
                </a:effectLst>
              </a:rPr>
              <a:t> </a:t>
            </a:r>
          </a:p>
          <a:p>
            <a:pPr>
              <a:defRPr/>
            </a:pPr>
            <a:endParaRPr lang="en-IN" sz="2800" dirty="0">
              <a:solidFill>
                <a:schemeClr val="tx2">
                  <a:lumMod val="60000"/>
                  <a:lumOff val="40000"/>
                </a:schemeClr>
              </a:solidFill>
            </a:endParaRPr>
          </a:p>
        </p:txBody>
      </p:sp>
      <p:pic>
        <p:nvPicPr>
          <p:cNvPr id="33797" name="Picture 5" descr="C:\Users\Thinkpad2\Desktop\thank you.png"/>
          <p:cNvPicPr>
            <a:picLocks noChangeAspect="1" noChangeArrowheads="1"/>
          </p:cNvPicPr>
          <p:nvPr/>
        </p:nvPicPr>
        <p:blipFill>
          <a:blip r:embed="rId5" cstate="print"/>
          <a:srcRect/>
          <a:stretch>
            <a:fillRect/>
          </a:stretch>
        </p:blipFill>
        <p:spPr bwMode="auto">
          <a:xfrm>
            <a:off x="609600" y="1524000"/>
            <a:ext cx="3390900" cy="1409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5" name="Content Placeholder 4"/>
          <p:cNvGraphicFramePr>
            <a:graphicFrameLocks noGrp="1"/>
          </p:cNvGraphicFramePr>
          <p:nvPr>
            <p:ph sz="quarter" idx="1"/>
          </p:nvPr>
        </p:nvGraphicFramePr>
        <p:xfrm>
          <a:off x="304800" y="1600200"/>
          <a:ext cx="8504238" cy="4481934"/>
        </p:xfrm>
        <a:graphic>
          <a:graphicData uri="http://schemas.openxmlformats.org/drawingml/2006/table">
            <a:tbl>
              <a:tblPr firstRow="1" bandRow="1">
                <a:tableStyleId>{5C22544A-7EE6-4342-B048-85BDC9FD1C3A}</a:tableStyleId>
              </a:tblPr>
              <a:tblGrid>
                <a:gridCol w="2438400"/>
                <a:gridCol w="6065838"/>
              </a:tblGrid>
              <a:tr h="345348">
                <a:tc>
                  <a:txBody>
                    <a:bodyPr/>
                    <a:lstStyle/>
                    <a:p>
                      <a:pPr algn="l"/>
                      <a:r>
                        <a:rPr lang="en-US" sz="1800" dirty="0" smtClean="0"/>
                        <a:t>PARTICULARS</a:t>
                      </a:r>
                      <a:endParaRPr lang="en-IN" sz="1800" dirty="0"/>
                    </a:p>
                  </a:txBody>
                  <a:tcPr marT="45716" marB="45716">
                    <a:solidFill>
                      <a:schemeClr val="accent3"/>
                    </a:solidFill>
                  </a:tcPr>
                </a:tc>
                <a:tc>
                  <a:txBody>
                    <a:bodyPr/>
                    <a:lstStyle/>
                    <a:p>
                      <a:pPr algn="l"/>
                      <a:r>
                        <a:rPr lang="en-US" sz="1800" dirty="0" smtClean="0"/>
                        <a:t>PROPOSED AMENDMENTS</a:t>
                      </a:r>
                      <a:endParaRPr lang="en-IN" sz="1800" dirty="0"/>
                    </a:p>
                  </a:txBody>
                  <a:tcPr marT="45716" marB="45716"/>
                </a:tc>
              </a:tr>
              <a:tr h="1276412">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dirty="0" smtClean="0">
                          <a:solidFill>
                            <a:srgbClr val="002060"/>
                          </a:solidFill>
                          <a:latin typeface="+mn-lt"/>
                          <a:ea typeface="+mn-ea"/>
                          <a:cs typeface="+mn-cs"/>
                        </a:rPr>
                        <a:t>Insertion of new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dirty="0" smtClean="0">
                          <a:solidFill>
                            <a:srgbClr val="002060"/>
                          </a:solidFill>
                          <a:latin typeface="+mn-lt"/>
                          <a:ea typeface="+mn-ea"/>
                          <a:cs typeface="+mn-cs"/>
                        </a:rPr>
                        <a:t>Section 3A: Members</a:t>
                      </a:r>
                      <a:r>
                        <a:rPr kumimoji="0" lang="en-US" sz="13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dirty="0" smtClean="0">
                          <a:solidFill>
                            <a:srgbClr val="002060"/>
                          </a:solidFill>
                          <a:latin typeface="+mn-lt"/>
                          <a:ea typeface="+mn-ea"/>
                          <a:cs typeface="+mn-cs"/>
                        </a:rPr>
                        <a:t>severally</a:t>
                      </a:r>
                      <a:r>
                        <a:rPr kumimoji="0" lang="en-US" sz="1300" b="1" kern="1200" baseline="0" dirty="0" smtClean="0">
                          <a:solidFill>
                            <a:srgbClr val="002060"/>
                          </a:solidFill>
                          <a:latin typeface="+mn-lt"/>
                          <a:ea typeface="+mn-ea"/>
                          <a:cs typeface="+mn-cs"/>
                        </a:rPr>
                        <a:t> liable certain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baseline="0" dirty="0" smtClean="0">
                          <a:solidFill>
                            <a:srgbClr val="002060"/>
                          </a:solidFill>
                          <a:latin typeface="+mn-lt"/>
                          <a:ea typeface="+mn-ea"/>
                          <a:cs typeface="+mn-cs"/>
                        </a:rPr>
                        <a:t>cases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baseline="0" dirty="0" smtClean="0">
                          <a:solidFill>
                            <a:srgbClr val="00B0F0"/>
                          </a:solidFill>
                          <a:latin typeface="+mn-lt"/>
                          <a:ea typeface="+mn-ea"/>
                          <a:cs typeface="+mn-cs"/>
                        </a:rPr>
                        <a:t>(Corresponding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baseline="0" dirty="0" smtClean="0">
                          <a:solidFill>
                            <a:srgbClr val="00B0F0"/>
                          </a:solidFill>
                          <a:latin typeface="+mn-lt"/>
                          <a:ea typeface="+mn-ea"/>
                          <a:cs typeface="+mn-cs"/>
                        </a:rPr>
                        <a:t>to Sec 45 of the CA, 1956)</a:t>
                      </a:r>
                      <a:endParaRPr kumimoji="0" lang="en-IN" sz="1300" b="1" kern="1200" dirty="0" smtClean="0">
                        <a:solidFill>
                          <a:srgbClr val="00B0F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300" kern="1200" dirty="0" smtClean="0">
                          <a:solidFill>
                            <a:srgbClr val="002060"/>
                          </a:solidFill>
                          <a:latin typeface="+mn-lt"/>
                          <a:ea typeface="+mn-ea"/>
                          <a:cs typeface="+mn-cs"/>
                        </a:rPr>
                        <a:t>If at any time the number of members of a company is reduced, ......... carries on business for more than six months while the number of</a:t>
                      </a:r>
                      <a:r>
                        <a:rPr kumimoji="0" lang="en-IN" sz="1300" kern="1200" baseline="0" dirty="0" smtClean="0">
                          <a:solidFill>
                            <a:srgbClr val="002060"/>
                          </a:solidFill>
                          <a:latin typeface="+mn-lt"/>
                          <a:ea typeface="+mn-ea"/>
                          <a:cs typeface="+mn-cs"/>
                        </a:rPr>
                        <a:t> </a:t>
                      </a:r>
                      <a:r>
                        <a:rPr kumimoji="0" lang="en-IN" sz="1300" kern="1200" dirty="0" smtClean="0">
                          <a:solidFill>
                            <a:srgbClr val="002060"/>
                          </a:solidFill>
                          <a:latin typeface="+mn-lt"/>
                          <a:ea typeface="+mn-ea"/>
                          <a:cs typeface="+mn-cs"/>
                        </a:rPr>
                        <a:t>members is so reduced, </a:t>
                      </a:r>
                      <a:r>
                        <a:rPr kumimoji="0" lang="en-IN" sz="1300" u="none" kern="1200" dirty="0" smtClean="0">
                          <a:solidFill>
                            <a:srgbClr val="002060"/>
                          </a:solidFill>
                          <a:latin typeface="+mn-lt"/>
                          <a:ea typeface="+mn-ea"/>
                          <a:cs typeface="+mn-cs"/>
                        </a:rPr>
                        <a:t>every person who is a member of the company ............., shall be severally liable for the payment of the whole debts of the company contracted during that time, and may be severally sued </a:t>
                      </a:r>
                      <a:r>
                        <a:rPr kumimoji="0" lang="en-IN" sz="1300" u="none" kern="1200" dirty="0" err="1" smtClean="0">
                          <a:solidFill>
                            <a:srgbClr val="002060"/>
                          </a:solidFill>
                          <a:latin typeface="+mn-lt"/>
                          <a:ea typeface="+mn-ea"/>
                          <a:cs typeface="+mn-cs"/>
                        </a:rPr>
                        <a:t>therefor</a:t>
                      </a:r>
                      <a:r>
                        <a:rPr kumimoji="0" lang="en-IN" sz="1300" u="none" kern="1200" dirty="0" smtClean="0">
                          <a:solidFill>
                            <a:srgbClr val="002060"/>
                          </a:solidFill>
                          <a:latin typeface="+mn-lt"/>
                          <a:ea typeface="+mn-ea"/>
                          <a:cs typeface="+mn-cs"/>
                        </a:rPr>
                        <a:t>.</a:t>
                      </a:r>
                    </a:p>
                  </a:txBody>
                  <a:tcPr marT="45716" marB="45716">
                    <a:solidFill>
                      <a:schemeClr val="accent3">
                        <a:lumMod val="40000"/>
                        <a:lumOff val="60000"/>
                      </a:schemeClr>
                    </a:solidFill>
                  </a:tcPr>
                </a:tc>
              </a:tr>
              <a:tr h="661947">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300" b="1" kern="1200" dirty="0" smtClean="0">
                          <a:solidFill>
                            <a:srgbClr val="002060"/>
                          </a:solidFill>
                          <a:latin typeface="+mn-lt"/>
                          <a:ea typeface="+mn-ea"/>
                          <a:cs typeface="+mn-cs"/>
                        </a:rPr>
                        <a:t>Section 4(1)(c):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300" b="1" kern="1200" dirty="0" smtClean="0">
                          <a:solidFill>
                            <a:srgbClr val="002060"/>
                          </a:solidFill>
                          <a:latin typeface="+mn-lt"/>
                          <a:ea typeface="+mn-ea"/>
                          <a:cs typeface="+mn-cs"/>
                        </a:rPr>
                        <a:t>Reservation of Name</a:t>
                      </a:r>
                      <a:endParaRPr kumimoji="0" lang="en-IN" sz="1300" b="1" kern="1200" dirty="0" smtClean="0">
                        <a:solidFill>
                          <a:srgbClr val="FF000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300" b="0" i="0" u="none" strike="noStrike" kern="1200" cap="none" spc="0" normalizeH="0" baseline="0" noProof="0" dirty="0" smtClean="0">
                          <a:ln>
                            <a:noFill/>
                          </a:ln>
                          <a:solidFill>
                            <a:srgbClr val="002060"/>
                          </a:solidFill>
                          <a:effectLst/>
                          <a:uLnTx/>
                          <a:uFillTx/>
                          <a:latin typeface="+mn-lt"/>
                          <a:ea typeface="+mn-ea"/>
                          <a:cs typeface="+mn-cs"/>
                        </a:rPr>
                        <a:t>It is proposed that name reserved by the ROC shall be </a:t>
                      </a:r>
                      <a:r>
                        <a:rPr kumimoji="0" lang="en-IN" sz="1300" b="0" i="0" u="sng" strike="noStrike" kern="1200" cap="none" spc="0" normalizeH="0" baseline="0" noProof="0" dirty="0" smtClean="0">
                          <a:ln>
                            <a:noFill/>
                          </a:ln>
                          <a:solidFill>
                            <a:srgbClr val="002060"/>
                          </a:solidFill>
                          <a:effectLst/>
                          <a:uLnTx/>
                          <a:uFillTx/>
                          <a:latin typeface="+mn-lt"/>
                          <a:ea typeface="+mn-ea"/>
                          <a:cs typeface="+mn-cs"/>
                        </a:rPr>
                        <a:t>valid for 20 days</a:t>
                      </a:r>
                      <a:r>
                        <a:rPr kumimoji="0" lang="en-IN" sz="1300" b="0" i="0" u="none" strike="noStrike" kern="1200" cap="none" spc="0" normalizeH="0" baseline="0" noProof="0" dirty="0" smtClean="0">
                          <a:ln>
                            <a:noFill/>
                          </a:ln>
                          <a:solidFill>
                            <a:srgbClr val="002060"/>
                          </a:solidFill>
                          <a:effectLst/>
                          <a:uLnTx/>
                          <a:uFillTx/>
                          <a:latin typeface="+mn-lt"/>
                          <a:ea typeface="+mn-ea"/>
                          <a:cs typeface="+mn-cs"/>
                        </a:rPr>
                        <a:t> From date of the approval instead of 60 days from the date of application, as currently provided.</a:t>
                      </a:r>
                    </a:p>
                  </a:txBody>
                  <a:tcPr marT="45716" marB="45716">
                    <a:solidFill>
                      <a:schemeClr val="accent3">
                        <a:lumMod val="40000"/>
                        <a:lumOff val="60000"/>
                      </a:schemeClr>
                    </a:solidFill>
                  </a:tcPr>
                </a:tc>
              </a:tr>
              <a:tr h="533011">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kumimoji="0" lang="en-US" sz="1300" b="1" kern="1200" dirty="0" smtClean="0">
                          <a:solidFill>
                            <a:srgbClr val="002060"/>
                          </a:solidFill>
                          <a:latin typeface="+mn-lt"/>
                          <a:ea typeface="+mn-ea"/>
                          <a:cs typeface="+mn-cs"/>
                        </a:rPr>
                        <a:t>Section7(1)(c) of Incorporation Companies</a:t>
                      </a:r>
                      <a:endParaRPr kumimoji="0" lang="en-IN" sz="1300" b="1" kern="1200" dirty="0" smtClean="0">
                        <a:solidFill>
                          <a:srgbClr val="00206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300" b="0" i="0" u="none" strike="noStrike" kern="1200" cap="none" spc="0" normalizeH="0" baseline="0" noProof="0" dirty="0" smtClean="0">
                          <a:ln>
                            <a:noFill/>
                          </a:ln>
                          <a:solidFill>
                            <a:srgbClr val="002060"/>
                          </a:solidFill>
                          <a:effectLst/>
                          <a:uLnTx/>
                          <a:uFillTx/>
                          <a:latin typeface="+mn-lt"/>
                          <a:ea typeface="+mn-ea"/>
                          <a:cs typeface="+mn-cs"/>
                        </a:rPr>
                        <a:t>Requirements of affidavit from subscribers and first directors will be substituted with the requirement of self declaration. </a:t>
                      </a:r>
                      <a:endParaRPr kumimoji="0" lang="en-IN" sz="1300" b="0" i="0" u="none" strike="noStrike" kern="1200" cap="none" spc="0" normalizeH="0" baseline="0" noProof="0" dirty="0" smtClean="0">
                        <a:ln>
                          <a:noFill/>
                        </a:ln>
                        <a:solidFill>
                          <a:srgbClr val="002060"/>
                        </a:solidFill>
                        <a:effectLst/>
                        <a:uLnTx/>
                        <a:uFillTx/>
                        <a:latin typeface="+mn-lt"/>
                        <a:ea typeface="+mn-ea"/>
                        <a:cs typeface="+mn-cs"/>
                      </a:endParaRPr>
                    </a:p>
                  </a:txBody>
                  <a:tcPr marT="45716" marB="45716">
                    <a:solidFill>
                      <a:schemeClr val="accent3">
                        <a:lumMod val="40000"/>
                        <a:lumOff val="60000"/>
                      </a:schemeClr>
                    </a:solidFill>
                  </a:tcPr>
                </a:tc>
              </a:tr>
              <a:tr h="73331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300" b="1" kern="1200" dirty="0" smtClean="0">
                          <a:solidFill>
                            <a:srgbClr val="002060"/>
                          </a:solidFill>
                          <a:latin typeface="+mn-lt"/>
                          <a:ea typeface="+mn-ea"/>
                          <a:cs typeface="+mn-cs"/>
                        </a:rPr>
                        <a:t>Section 12(1):</a:t>
                      </a:r>
                      <a:r>
                        <a:rPr kumimoji="0" lang="en-IN" sz="13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300" b="1" kern="1200" baseline="0" dirty="0" smtClean="0">
                          <a:solidFill>
                            <a:srgbClr val="002060"/>
                          </a:solidFill>
                          <a:latin typeface="+mn-lt"/>
                          <a:ea typeface="+mn-ea"/>
                          <a:cs typeface="+mn-cs"/>
                        </a:rPr>
                        <a:t>Registered office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300" b="1" kern="1200" baseline="0" dirty="0" smtClean="0">
                          <a:solidFill>
                            <a:srgbClr val="002060"/>
                          </a:solidFill>
                          <a:latin typeface="+mn-lt"/>
                          <a:ea typeface="+mn-ea"/>
                          <a:cs typeface="+mn-cs"/>
                        </a:rPr>
                        <a:t>Company</a:t>
                      </a:r>
                      <a:endParaRPr kumimoji="0" lang="en-IN" sz="1300" b="1" kern="1200" dirty="0" smtClean="0">
                        <a:solidFill>
                          <a:srgbClr val="FF000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300" dirty="0" smtClean="0">
                          <a:solidFill>
                            <a:srgbClr val="002060"/>
                          </a:solidFill>
                        </a:rPr>
                        <a:t>A Company shall </a:t>
                      </a:r>
                      <a:r>
                        <a:rPr lang="en-IN" sz="1300" u="sng" dirty="0" smtClean="0">
                          <a:solidFill>
                            <a:srgbClr val="002060"/>
                          </a:solidFill>
                        </a:rPr>
                        <a:t>within thirty days </a:t>
                      </a:r>
                      <a:r>
                        <a:rPr lang="en-IN" sz="1300" dirty="0" smtClean="0">
                          <a:solidFill>
                            <a:srgbClr val="002060"/>
                          </a:solidFill>
                        </a:rPr>
                        <a:t>of incorporation have a registered office capable of receiving and acknowledging all communications and notices as may be addressed to it (instead of Fifteen days).</a:t>
                      </a:r>
                      <a:endParaRPr kumimoji="0" lang="en-IN" sz="1300" b="0" i="0" u="none" strike="noStrike" kern="1200" cap="none" spc="0" normalizeH="0" baseline="0" noProof="0" dirty="0" smtClean="0">
                        <a:ln>
                          <a:noFill/>
                        </a:ln>
                        <a:solidFill>
                          <a:srgbClr val="002060"/>
                        </a:solidFill>
                        <a:effectLst/>
                        <a:uLnTx/>
                        <a:uFillTx/>
                        <a:latin typeface="+mn-lt"/>
                        <a:ea typeface="+mn-ea"/>
                        <a:cs typeface="+mn-cs"/>
                      </a:endParaRPr>
                    </a:p>
                  </a:txBody>
                  <a:tcPr marT="45716" marB="45716">
                    <a:solidFill>
                      <a:schemeClr val="accent3">
                        <a:lumMod val="40000"/>
                        <a:lumOff val="60000"/>
                      </a:schemeClr>
                    </a:solidFill>
                  </a:tcPr>
                </a:tc>
              </a:tr>
              <a:tr h="869567">
                <a:tc>
                  <a:txBody>
                    <a:bodyPr/>
                    <a:lstStyle/>
                    <a:p>
                      <a:pPr marL="0" marR="0" indent="0" algn="just" defTabSz="914400" rtl="0" eaLnBrk="1" fontAlgn="auto" latinLnBrk="0" hangingPunct="1">
                        <a:lnSpc>
                          <a:spcPct val="100000"/>
                        </a:lnSpc>
                        <a:spcBef>
                          <a:spcPts val="0"/>
                        </a:spcBef>
                        <a:spcAft>
                          <a:spcPts val="0"/>
                        </a:spcAft>
                        <a:buClrTx/>
                        <a:buSzTx/>
                        <a:buFont typeface="+mj-lt"/>
                        <a:buNone/>
                        <a:tabLst/>
                        <a:defRPr/>
                      </a:pPr>
                      <a:r>
                        <a:rPr kumimoji="0" lang="en-US" sz="1300" b="1" kern="1200" baseline="0" dirty="0" smtClean="0">
                          <a:solidFill>
                            <a:srgbClr val="002060"/>
                          </a:solidFill>
                          <a:latin typeface="+mn-lt"/>
                          <a:ea typeface="+mn-ea"/>
                          <a:cs typeface="+mn-cs"/>
                        </a:rPr>
                        <a:t>Section 26: Matters to be stated in prospectus</a:t>
                      </a:r>
                      <a:endParaRPr kumimoji="0" lang="en-IN" sz="1300" b="1" kern="1200" baseline="0" dirty="0" smtClean="0">
                        <a:solidFill>
                          <a:srgbClr val="002060"/>
                        </a:solidFill>
                        <a:latin typeface="+mn-lt"/>
                        <a:ea typeface="+mn-ea"/>
                        <a:cs typeface="+mn-cs"/>
                      </a:endParaRPr>
                    </a:p>
                  </a:txBody>
                  <a:tcPr marT="45716" marB="45716">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300" b="0" i="0" u="none" strike="noStrike" kern="1200" cap="none" spc="0" normalizeH="0" baseline="0" noProof="0" dirty="0" smtClean="0">
                          <a:ln>
                            <a:noFill/>
                          </a:ln>
                          <a:solidFill>
                            <a:srgbClr val="002060"/>
                          </a:solidFill>
                          <a:effectLst/>
                          <a:uLnTx/>
                          <a:uFillTx/>
                          <a:latin typeface="+mn-lt"/>
                          <a:ea typeface="+mn-ea"/>
                          <a:cs typeface="+mn-cs"/>
                        </a:rPr>
                        <a:t>Only such informations and reports on financial information shall be provided in the prospectus as may be specified by the SEBI in consultation with the Central Government. The clause also provides for applicability of existing requirements on such matters specified by SEBI.</a:t>
                      </a:r>
                    </a:p>
                  </a:txBody>
                  <a:tcPr marT="45716" marB="45716">
                    <a:solidFill>
                      <a:schemeClr val="accent3">
                        <a:lumMod val="40000"/>
                        <a:lumOff val="60000"/>
                      </a:schemeClr>
                    </a:solidFill>
                  </a:tcPr>
                </a:tc>
              </a:tr>
            </a:tbl>
          </a:graphicData>
        </a:graphic>
      </p:graphicFrame>
      <p:sp>
        <p:nvSpPr>
          <p:cNvPr id="4" name="Slide Number Placeholder 3"/>
          <p:cNvSpPr>
            <a:spLocks noGrp="1"/>
          </p:cNvSpPr>
          <p:nvPr>
            <p:ph type="sldNum" sz="quarter" idx="12"/>
          </p:nvPr>
        </p:nvSpPr>
        <p:spPr/>
        <p:txBody>
          <a:bodyPr/>
          <a:lstStyle/>
          <a:p>
            <a:pPr>
              <a:defRPr/>
            </a:pPr>
            <a:fld id="{0308E17E-F0AC-4BBD-97D0-68A28F9103D7}" type="slidenum">
              <a:rPr lang="en-US" smtClean="0"/>
              <a:pPr>
                <a:defRPr/>
              </a:pPr>
              <a:t>3</a:t>
            </a:fld>
            <a:endParaRPr lang="en-US"/>
          </a:p>
        </p:txBody>
      </p:sp>
      <p:pic>
        <p:nvPicPr>
          <p:cNvPr id="14363" name="Picture 5"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68" name="Slide Number Placeholder 4"/>
          <p:cNvSpPr>
            <a:spLocks noGrp="1"/>
          </p:cNvSpPr>
          <p:nvPr>
            <p:ph type="sldNum" sz="quarter" idx="12"/>
          </p:nvPr>
        </p:nvSpPr>
        <p:spPr bwMode="auto">
          <a:ln>
            <a:miter lim="800000"/>
            <a:headEnd/>
            <a:tailEnd/>
          </a:ln>
        </p:spPr>
        <p:txBody>
          <a:bodyPr wrap="square" tIns="45720" bIns="45720" numCol="1" anchorCtr="0" compatLnSpc="1">
            <a:prstTxWarp prst="textNoShape">
              <a:avLst/>
            </a:prstTxWarp>
          </a:bodyPr>
          <a:lstStyle/>
          <a:p>
            <a:pPr fontAlgn="base">
              <a:spcBef>
                <a:spcPct val="0"/>
              </a:spcBef>
              <a:spcAft>
                <a:spcPct val="0"/>
              </a:spcAft>
              <a:defRPr/>
            </a:pPr>
            <a:fld id="{DA4BDB3F-D4BA-4655-AB63-E369ED3630DB}" type="slidenum">
              <a:rPr lang="en-US" smtClean="0">
                <a:solidFill>
                  <a:srgbClr val="002060"/>
                </a:solidFill>
              </a:rPr>
              <a:pPr fontAlgn="base">
                <a:spcBef>
                  <a:spcPct val="0"/>
                </a:spcBef>
                <a:spcAft>
                  <a:spcPct val="0"/>
                </a:spcAft>
                <a:defRPr/>
              </a:pPr>
              <a:t>4</a:t>
            </a:fld>
            <a:endParaRPr lang="en-US" dirty="0" smtClean="0">
              <a:solidFill>
                <a:srgbClr val="002060"/>
              </a:solidFill>
            </a:endParaRPr>
          </a:p>
        </p:txBody>
      </p:sp>
      <p:sp>
        <p:nvSpPr>
          <p:cNvPr id="5" name="Title 1"/>
          <p:cNvSpPr>
            <a:spLocks noGrp="1"/>
          </p:cNvSpPr>
          <p:nvPr>
            <p:ph type="title"/>
          </p:nvPr>
        </p:nvSpPr>
        <p:spPr>
          <a:xfrm>
            <a:off x="301625" y="304800"/>
            <a:ext cx="8534400" cy="533400"/>
          </a:xfrm>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372475" cy="4389120"/>
        </p:xfrm>
        <a:graphic>
          <a:graphicData uri="http://schemas.openxmlformats.org/drawingml/2006/table">
            <a:tbl>
              <a:tblPr firstRow="1" bandRow="1">
                <a:tableStyleId>{5C22544A-7EE6-4342-B048-85BDC9FD1C3A}</a:tableStyleId>
              </a:tblPr>
              <a:tblGrid>
                <a:gridCol w="2060418"/>
                <a:gridCol w="6312057"/>
              </a:tblGrid>
              <a:tr h="2254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PARTICULARS</a:t>
                      </a:r>
                      <a:endParaRPr lang="en-IN" dirty="0" smtClean="0"/>
                    </a:p>
                  </a:txBody>
                  <a:tcPr marL="91433" marR="91433">
                    <a:solidFill>
                      <a:schemeClr val="accent3"/>
                    </a:solidFill>
                  </a:tcPr>
                </a:tc>
                <a:tc>
                  <a:txBody>
                    <a:bodyPr/>
                    <a:lstStyle/>
                    <a:p>
                      <a:pPr algn="l"/>
                      <a:r>
                        <a:rPr lang="en-US" dirty="0" smtClean="0"/>
                        <a:t>PROPOSED AMENDMENTS</a:t>
                      </a:r>
                      <a:endParaRPr lang="en-IN" dirty="0"/>
                    </a:p>
                  </a:txBody>
                  <a:tcPr marL="91433" marR="91433">
                    <a:solidFill>
                      <a:schemeClr val="accent1"/>
                    </a:solidFill>
                  </a:tcPr>
                </a:tc>
              </a:tr>
              <a:tr h="229806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42: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Private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Placement</a:t>
                      </a:r>
                      <a:r>
                        <a:rPr kumimoji="0" lang="en-IN" sz="1400" b="1" kern="1200" baseline="0" dirty="0" smtClean="0">
                          <a:solidFill>
                            <a:srgbClr val="002060"/>
                          </a:solidFill>
                          <a:latin typeface="+mn-lt"/>
                          <a:ea typeface="+mn-ea"/>
                          <a:cs typeface="+mn-cs"/>
                        </a:rPr>
                        <a: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FF0000"/>
                        </a:solidFill>
                        <a:latin typeface="+mn-lt"/>
                        <a:ea typeface="+mn-ea"/>
                        <a:cs typeface="+mn-cs"/>
                      </a:endParaRPr>
                    </a:p>
                  </a:txBody>
                  <a:tcPr marL="91433" marR="91433">
                    <a:solidFill>
                      <a:schemeClr val="accent3">
                        <a:lumMod val="40000"/>
                        <a:lumOff val="60000"/>
                      </a:schemeClr>
                    </a:solidFill>
                  </a:tcPr>
                </a:tc>
                <a:tc>
                  <a:txBody>
                    <a:bodyPr/>
                    <a:lstStyle/>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b="1" dirty="0" smtClean="0">
                          <a:solidFill>
                            <a:srgbClr val="002060"/>
                          </a:solidFill>
                        </a:rPr>
                        <a:t>Proposed</a:t>
                      </a:r>
                      <a:r>
                        <a:rPr lang="en-IN" sz="1400" b="1" baseline="0" dirty="0" smtClean="0">
                          <a:solidFill>
                            <a:srgbClr val="002060"/>
                          </a:solidFill>
                        </a:rPr>
                        <a:t> to be replaced by insertion of a new Section</a:t>
                      </a:r>
                      <a:endParaRPr lang="en-IN" sz="1400" b="1" dirty="0" smtClean="0">
                        <a:solidFill>
                          <a:srgbClr val="002060"/>
                        </a:solidFill>
                      </a:endParaRPr>
                    </a:p>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000" b="0" i="0" u="none" strike="noStrike" kern="1200" cap="none" spc="0" normalizeH="0" baseline="0" noProof="0" dirty="0" smtClean="0">
                        <a:ln>
                          <a:noFill/>
                        </a:ln>
                        <a:solidFill>
                          <a:srgbClr val="002060"/>
                        </a:solidFill>
                        <a:effectLst/>
                        <a:uLnTx/>
                        <a:uFillTx/>
                        <a:latin typeface="+mn-lt"/>
                        <a:ea typeface="+mn-ea"/>
                        <a:cs typeface="+mn-cs"/>
                      </a:endParaRPr>
                    </a:p>
                    <a:p>
                      <a:pPr marL="271463" marR="0" indent="-271463"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Private Placement offer and application shall not carry any right of renunciation;</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Company making any allotment of securities under this section, shall file with the Registrar a return of allotment (e-form PAS-3)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within fifteen days</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 (instead of thirty days) from the date of the allotment.</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it is proposed to be simplified by doing away with separate offer letter and reducing number of filings to Registrar.</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Char char="§"/>
                        <a:tabLst/>
                        <a:defRPr/>
                      </a:pPr>
                      <a:r>
                        <a:rPr kumimoji="0" lang="en-US" sz="1400" b="0" i="0" u="none" strike="noStrike" kern="1200" cap="none" spc="0" normalizeH="0" baseline="0" noProof="0" dirty="0" smtClean="0">
                          <a:ln>
                            <a:noFill/>
                          </a:ln>
                          <a:solidFill>
                            <a:srgbClr val="002060"/>
                          </a:solidFill>
                          <a:effectLst/>
                          <a:uLnTx/>
                          <a:uFillTx/>
                          <a:latin typeface="+mn-lt"/>
                          <a:ea typeface="+mn-ea"/>
                          <a:cs typeface="+mn-cs"/>
                        </a:rPr>
                        <a:t>Penalty has been rationalized to some extent. </a:t>
                      </a:r>
                    </a:p>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200" b="0" i="0" u="none" strike="noStrike" kern="1200" cap="none" spc="0" normalizeH="0" baseline="0" noProof="0" dirty="0" smtClean="0">
                        <a:ln>
                          <a:noFill/>
                        </a:ln>
                        <a:solidFill>
                          <a:srgbClr val="002060"/>
                        </a:solidFill>
                        <a:effectLst/>
                        <a:uLnTx/>
                        <a:uFillTx/>
                        <a:latin typeface="+mn-lt"/>
                        <a:ea typeface="+mn-ea"/>
                        <a:cs typeface="+mn-cs"/>
                      </a:endParaRPr>
                    </a:p>
                  </a:txBody>
                  <a:tcPr marL="91433" marR="91433">
                    <a:solidFill>
                      <a:schemeClr val="accent3">
                        <a:lumMod val="40000"/>
                        <a:lumOff val="60000"/>
                      </a:schemeClr>
                    </a:solidFill>
                  </a:tcPr>
                </a:tc>
              </a:tr>
              <a:tr h="85026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54:</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 Sweat</a:t>
                      </a:r>
                      <a:r>
                        <a:rPr kumimoji="0" lang="en-IN" sz="1400" b="1" kern="1200" baseline="0" dirty="0" smtClean="0">
                          <a:solidFill>
                            <a:srgbClr val="002060"/>
                          </a:solidFill>
                          <a:latin typeface="+mn-lt"/>
                          <a:ea typeface="+mn-ea"/>
                          <a:cs typeface="+mn-cs"/>
                        </a:rPr>
                        <a:t> </a:t>
                      </a:r>
                      <a:r>
                        <a:rPr kumimoji="0" lang="en-IN" sz="1400" b="1" kern="1200" dirty="0" smtClean="0">
                          <a:solidFill>
                            <a:srgbClr val="002060"/>
                          </a:solidFill>
                          <a:latin typeface="+mn-lt"/>
                          <a:ea typeface="+mn-ea"/>
                          <a:cs typeface="+mn-cs"/>
                        </a:rPr>
                        <a:t>Equity </a:t>
                      </a:r>
                    </a:p>
                    <a:p>
                      <a:pPr marL="342900" marR="0" indent="-342900" algn="l"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shares </a:t>
                      </a:r>
                    </a:p>
                    <a:p>
                      <a:pPr marL="342900" marR="0" indent="-342900" algn="just" defTabSz="914400" rtl="0" eaLnBrk="1" fontAlgn="auto" latinLnBrk="0" hangingPunct="1">
                        <a:lnSpc>
                          <a:spcPct val="100000"/>
                        </a:lnSpc>
                        <a:spcBef>
                          <a:spcPts val="0"/>
                        </a:spcBef>
                        <a:spcAft>
                          <a:spcPts val="0"/>
                        </a:spcAft>
                        <a:buClrTx/>
                        <a:buSzTx/>
                        <a:buFont typeface="+mj-lt"/>
                        <a:buAutoNum type="arabicPeriod"/>
                        <a:tabLst/>
                        <a:defRPr/>
                      </a:pPr>
                      <a:endParaRPr kumimoji="0" lang="en-IN" sz="1400" b="1" kern="1200" dirty="0" smtClean="0">
                        <a:solidFill>
                          <a:srgbClr val="FF0000"/>
                        </a:solidFill>
                        <a:latin typeface="+mn-lt"/>
                        <a:ea typeface="+mn-ea"/>
                        <a:cs typeface="+mn-cs"/>
                      </a:endParaRPr>
                    </a:p>
                  </a:txBody>
                  <a:tcPr marL="91433" marR="91433">
                    <a:solidFill>
                      <a:schemeClr val="accent3">
                        <a:lumMod val="40000"/>
                        <a:lumOff val="60000"/>
                      </a:schemeClr>
                    </a:solidFill>
                  </a:tcPr>
                </a:tc>
                <a:tc>
                  <a:txBody>
                    <a:bodyPr/>
                    <a:lstStyle/>
                    <a:p>
                      <a:pPr marL="342900" marR="0" indent="-342900" algn="l" defTabSz="914400" rtl="0" eaLnBrk="1" fontAlgn="auto" latinLnBrk="0" hangingPunct="1">
                        <a:lnSpc>
                          <a:spcPct val="100000"/>
                        </a:lnSpc>
                        <a:spcBef>
                          <a:spcPts val="0"/>
                        </a:spcBef>
                        <a:spcAft>
                          <a:spcPts val="0"/>
                        </a:spcAft>
                        <a:buClrTx/>
                        <a:buSzTx/>
                        <a:buFont typeface="+mj-lt"/>
                        <a:buNone/>
                        <a:tabLst/>
                        <a:defRPr/>
                      </a:pPr>
                      <a:r>
                        <a:rPr kumimoji="0" lang="en-IN" sz="1400" kern="1200" dirty="0" smtClean="0">
                          <a:solidFill>
                            <a:srgbClr val="002060"/>
                          </a:solidFill>
                          <a:latin typeface="+mn-lt"/>
                          <a:ea typeface="+mn-ea"/>
                          <a:cs typeface="+mn-cs"/>
                        </a:rPr>
                        <a:t>The following </a:t>
                      </a:r>
                      <a:r>
                        <a:rPr kumimoji="0" lang="en-IN" sz="1400" b="1" u="sng" kern="1200" dirty="0" smtClean="0">
                          <a:solidFill>
                            <a:srgbClr val="002060"/>
                          </a:solidFill>
                          <a:latin typeface="+mn-lt"/>
                          <a:ea typeface="+mn-ea"/>
                          <a:cs typeface="+mn-cs"/>
                        </a:rPr>
                        <a:t>condition </a:t>
                      </a:r>
                      <a:r>
                        <a:rPr kumimoji="0" lang="en-US" sz="1400" b="1" u="sng" kern="1200" noProof="0" dirty="0" smtClean="0">
                          <a:solidFill>
                            <a:srgbClr val="002060"/>
                          </a:solidFill>
                          <a:latin typeface="+mn-lt"/>
                          <a:ea typeface="+mn-ea"/>
                          <a:cs typeface="+mn-cs"/>
                        </a:rPr>
                        <a:t>to be deleted</a:t>
                      </a:r>
                      <a:r>
                        <a:rPr kumimoji="0" lang="en-US" sz="1400" kern="1200" noProof="0" dirty="0" smtClean="0">
                          <a:solidFill>
                            <a:srgbClr val="002060"/>
                          </a:solidFill>
                          <a:latin typeface="+mn-lt"/>
                          <a:ea typeface="+mn-ea"/>
                          <a:cs typeface="+mn-cs"/>
                        </a:rPr>
                        <a:t> for issue of </a:t>
                      </a:r>
                      <a:r>
                        <a:rPr kumimoji="0" lang="en-IN" sz="1400" kern="1200" dirty="0" smtClean="0">
                          <a:solidFill>
                            <a:srgbClr val="002060"/>
                          </a:solidFill>
                          <a:latin typeface="+mn-lt"/>
                          <a:ea typeface="+mn-ea"/>
                          <a:cs typeface="+mn-cs"/>
                        </a:rPr>
                        <a:t>Sweat Equity shares</a:t>
                      </a:r>
                      <a:r>
                        <a:rPr kumimoji="0" lang="en-US" sz="1400" kern="1200" noProof="0" dirty="0" smtClean="0">
                          <a:solidFill>
                            <a:srgbClr val="002060"/>
                          </a:solidFill>
                          <a:latin typeface="+mn-lt"/>
                          <a:ea typeface="+mn-ea"/>
                          <a:cs typeface="+mn-cs"/>
                        </a:rPr>
                        <a:t>:</a:t>
                      </a:r>
                      <a:endParaRPr kumimoji="0" lang="en-IN" sz="1400" kern="1200" dirty="0" smtClean="0">
                        <a:solidFill>
                          <a:srgbClr val="002060"/>
                        </a:solidFill>
                        <a:latin typeface="+mn-lt"/>
                        <a:ea typeface="+mn-ea"/>
                        <a:cs typeface="+mn-cs"/>
                      </a:endParaRPr>
                    </a:p>
                    <a:p>
                      <a:pPr marL="271463" marR="0" indent="-271463"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800" kern="1200" dirty="0" smtClean="0">
                        <a:solidFill>
                          <a:srgbClr val="002060"/>
                        </a:solidFill>
                        <a:latin typeface="+mn-lt"/>
                        <a:ea typeface="+mn-ea"/>
                        <a:cs typeface="+mn-cs"/>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a:t>
                      </a:r>
                      <a:r>
                        <a:rPr kumimoji="0" lang="en-IN" sz="1400" i="1" kern="1200" dirty="0" smtClean="0">
                          <a:solidFill>
                            <a:srgbClr val="002060"/>
                          </a:solidFill>
                          <a:latin typeface="+mn-lt"/>
                          <a:ea typeface="+mn-ea"/>
                          <a:cs typeface="+mn-cs"/>
                        </a:rPr>
                        <a:t>not less than one year has, at the date of such issue, elapsed since the date on which the company had commenced business</a:t>
                      </a:r>
                      <a:r>
                        <a:rPr kumimoji="0" lang="en-IN" sz="1400" kern="1200" dirty="0" smtClean="0">
                          <a:solidFill>
                            <a:srgbClr val="002060"/>
                          </a:solidFill>
                          <a:latin typeface="+mn-lt"/>
                          <a:ea typeface="+mn-ea"/>
                          <a:cs typeface="+mn-cs"/>
                        </a:rPr>
                        <a:t>”   </a:t>
                      </a:r>
                    </a:p>
                  </a:txBody>
                  <a:tcPr marL="91433" marR="91433">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62: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Further issues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of share capital </a:t>
                      </a:r>
                    </a:p>
                  </a:txBody>
                  <a:tcPr marL="91433" marR="91433">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It is proposed that Right issue offer letter can</a:t>
                      </a:r>
                      <a:r>
                        <a:rPr lang="en-IN" sz="1400" baseline="0" dirty="0" smtClean="0">
                          <a:solidFill>
                            <a:srgbClr val="002060"/>
                          </a:solidFill>
                        </a:rPr>
                        <a:t> </a:t>
                      </a:r>
                      <a:r>
                        <a:rPr lang="en-IN" sz="1400" dirty="0" smtClean="0">
                          <a:solidFill>
                            <a:srgbClr val="002060"/>
                          </a:solidFill>
                        </a:rPr>
                        <a:t>also be sent </a:t>
                      </a:r>
                      <a:r>
                        <a:rPr lang="en-IN" sz="1400" b="1" u="sng" dirty="0" smtClean="0">
                          <a:solidFill>
                            <a:srgbClr val="002060"/>
                          </a:solidFill>
                        </a:rPr>
                        <a:t>through courier or any other mode</a:t>
                      </a:r>
                      <a:r>
                        <a:rPr lang="en-IN" sz="1400" b="1" u="sng" baseline="0" dirty="0" smtClean="0">
                          <a:solidFill>
                            <a:srgbClr val="002060"/>
                          </a:solidFill>
                        </a:rPr>
                        <a:t> </a:t>
                      </a:r>
                      <a:r>
                        <a:rPr lang="en-IN" sz="1400" b="1" u="sng" dirty="0" smtClean="0">
                          <a:solidFill>
                            <a:srgbClr val="002060"/>
                          </a:solidFill>
                        </a:rPr>
                        <a:t>having proof of delivery </a:t>
                      </a:r>
                      <a:r>
                        <a:rPr lang="en-IN" sz="1400" dirty="0" smtClean="0">
                          <a:solidFill>
                            <a:srgbClr val="002060"/>
                          </a:solidFill>
                        </a:rPr>
                        <a:t>in addition through the</a:t>
                      </a:r>
                      <a:r>
                        <a:rPr lang="en-IN" sz="1400" baseline="0" dirty="0" smtClean="0">
                          <a:solidFill>
                            <a:srgbClr val="002060"/>
                          </a:solidFill>
                        </a:rPr>
                        <a:t> </a:t>
                      </a:r>
                      <a:r>
                        <a:rPr lang="en-IN" sz="1400" dirty="0" smtClean="0">
                          <a:solidFill>
                            <a:srgbClr val="002060"/>
                          </a:solidFill>
                        </a:rPr>
                        <a:t>registered post or speed post or through</a:t>
                      </a:r>
                      <a:r>
                        <a:rPr lang="en-IN" sz="1400" baseline="0" dirty="0" smtClean="0">
                          <a:solidFill>
                            <a:srgbClr val="002060"/>
                          </a:solidFill>
                        </a:rPr>
                        <a:t> </a:t>
                      </a:r>
                      <a:r>
                        <a:rPr lang="en-IN" sz="1400" dirty="0" smtClean="0">
                          <a:solidFill>
                            <a:srgbClr val="002060"/>
                          </a:solidFill>
                        </a:rPr>
                        <a:t>electronic mode.</a:t>
                      </a:r>
                    </a:p>
                  </a:txBody>
                  <a:tcPr marL="91433" marR="91433">
                    <a:solidFill>
                      <a:schemeClr val="accent3">
                        <a:lumMod val="40000"/>
                        <a:lumOff val="60000"/>
                      </a:schemeClr>
                    </a:solidFill>
                  </a:tcPr>
                </a:tc>
              </a:tr>
            </a:tbl>
          </a:graphicData>
        </a:graphic>
      </p:graphicFrame>
      <p:pic>
        <p:nvPicPr>
          <p:cNvPr id="15381"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D9520C8-4107-4B78-B543-9DC0313259F8}" type="slidenum">
              <a:rPr lang="en-US" smtClean="0"/>
              <a:pPr>
                <a:defRPr/>
              </a:pPr>
              <a:t>5</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4000"/>
          <a:ext cx="8504238" cy="4678680"/>
        </p:xfrm>
        <a:graphic>
          <a:graphicData uri="http://schemas.openxmlformats.org/drawingml/2006/table">
            <a:tbl>
              <a:tblPr firstRow="1" bandRow="1">
                <a:tableStyleId>{5C22544A-7EE6-4342-B048-85BDC9FD1C3A}</a:tableStyleId>
              </a:tblPr>
              <a:tblGrid>
                <a:gridCol w="2060575"/>
                <a:gridCol w="6443663"/>
              </a:tblGrid>
              <a:tr h="397291">
                <a:tc>
                  <a:txBody>
                    <a:bodyPr/>
                    <a:lstStyle/>
                    <a:p>
                      <a:pPr algn="l"/>
                      <a:r>
                        <a:rPr lang="en-US" dirty="0" smtClean="0"/>
                        <a:t>PARTICULARS</a:t>
                      </a:r>
                      <a:endParaRPr lang="en-IN" dirty="0"/>
                    </a:p>
                  </a:txBody>
                  <a:tcPr>
                    <a:solidFill>
                      <a:schemeClr val="accent3"/>
                    </a:solidFill>
                  </a:tcPr>
                </a:tc>
                <a:tc>
                  <a:txBody>
                    <a:bodyPr/>
                    <a:lstStyle/>
                    <a:p>
                      <a:pPr algn="l"/>
                      <a:r>
                        <a:rPr lang="en-US" dirty="0" smtClean="0"/>
                        <a:t>PROPOSED AMENDMENTS</a:t>
                      </a:r>
                      <a:endParaRPr lang="en-IN" dirty="0"/>
                    </a:p>
                  </a:txBody>
                  <a:tcPr>
                    <a:solidFill>
                      <a:schemeClr val="accent1"/>
                    </a:solidFill>
                  </a:tcPr>
                </a:tc>
              </a:tr>
              <a:tr h="1812509">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73: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Prohibition on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acceptance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deposits from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public </a:t>
                      </a:r>
                      <a:r>
                        <a:rPr kumimoji="0" lang="en-IN" sz="1300" b="1" kern="1200" dirty="0" smtClean="0">
                          <a:solidFill>
                            <a:srgbClr val="002060"/>
                          </a:solidFill>
                          <a:latin typeface="+mn-lt"/>
                          <a:ea typeface="+mn-ea"/>
                          <a:cs typeface="+mn-cs"/>
                        </a:rPr>
                        <a:t>	</a:t>
                      </a: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In case of deposits, </a:t>
                      </a:r>
                      <a:r>
                        <a:rPr lang="en-IN" sz="1400" u="none" dirty="0" smtClean="0">
                          <a:solidFill>
                            <a:srgbClr val="002060"/>
                          </a:solidFill>
                        </a:rPr>
                        <a:t>a separate bank account to be called deposit repayment reserve account for amount not less than </a:t>
                      </a:r>
                      <a:r>
                        <a:rPr lang="en-IN" sz="1400" b="1" u="none" dirty="0" smtClean="0">
                          <a:solidFill>
                            <a:srgbClr val="002060"/>
                          </a:solidFill>
                        </a:rPr>
                        <a:t>20%</a:t>
                      </a:r>
                      <a:r>
                        <a:rPr lang="en-IN" sz="1400" u="none" dirty="0" smtClean="0">
                          <a:solidFill>
                            <a:srgbClr val="002060"/>
                          </a:solidFill>
                        </a:rPr>
                        <a:t> of the amount of deposits maturing on or before the 30th day of April each year</a:t>
                      </a:r>
                      <a:r>
                        <a:rPr lang="en-IN" sz="1400" dirty="0" smtClean="0">
                          <a:solidFill>
                            <a:srgbClr val="002060"/>
                          </a:solidFill>
                        </a:rPr>
                        <a:t>.  (Current rate is </a:t>
                      </a:r>
                      <a:r>
                        <a:rPr lang="en-IN" sz="1400" b="1" dirty="0" smtClean="0">
                          <a:solidFill>
                            <a:srgbClr val="002060"/>
                          </a:solidFill>
                        </a:rPr>
                        <a:t>1</a:t>
                      </a:r>
                      <a:r>
                        <a:rPr lang="en-IN" sz="1400" b="1" u="none" dirty="0" smtClean="0">
                          <a:solidFill>
                            <a:srgbClr val="002060"/>
                          </a:solidFill>
                        </a:rPr>
                        <a:t>5%</a:t>
                      </a:r>
                      <a:r>
                        <a:rPr lang="en-IN" sz="1400" u="none" dirty="0" smtClean="0">
                          <a:solidFill>
                            <a:srgbClr val="002060"/>
                          </a:solidFill>
                        </a:rPr>
                        <a:t> of the amount of  deposits)</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The requirement of </a:t>
                      </a:r>
                      <a:r>
                        <a:rPr lang="en-IN" sz="1400" baseline="0" dirty="0" smtClean="0">
                          <a:solidFill>
                            <a:srgbClr val="002060"/>
                          </a:solidFill>
                        </a:rPr>
                        <a:t> </a:t>
                      </a:r>
                      <a:r>
                        <a:rPr lang="en-IN" sz="1400" b="1" u="sng" dirty="0" smtClean="0">
                          <a:solidFill>
                            <a:srgbClr val="002060"/>
                          </a:solidFill>
                        </a:rPr>
                        <a:t>Deposit Insurance </a:t>
                      </a:r>
                      <a:r>
                        <a:rPr lang="en-IN" sz="1400" dirty="0" smtClean="0">
                          <a:solidFill>
                            <a:srgbClr val="002060"/>
                          </a:solidFill>
                        </a:rPr>
                        <a:t>is proposed to be </a:t>
                      </a:r>
                      <a:r>
                        <a:rPr lang="en-IN" sz="1400" u="sng" dirty="0" smtClean="0">
                          <a:solidFill>
                            <a:srgbClr val="002060"/>
                          </a:solidFill>
                        </a:rPr>
                        <a:t>omitted</a:t>
                      </a:r>
                      <a:r>
                        <a:rPr lang="en-IN" sz="1400" dirty="0" smtClean="0">
                          <a:solidFill>
                            <a:srgbClr val="002060"/>
                          </a:solidFill>
                        </a:rPr>
                        <a:t>.</a:t>
                      </a: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en-IN" sz="1400" dirty="0" smtClean="0">
                          <a:solidFill>
                            <a:srgbClr val="002060"/>
                          </a:solidFill>
                        </a:rPr>
                        <a:t>The companies which had </a:t>
                      </a:r>
                      <a:r>
                        <a:rPr lang="en-IN" sz="1400" b="1" u="sng" dirty="0" smtClean="0">
                          <a:solidFill>
                            <a:srgbClr val="002060"/>
                          </a:solidFill>
                        </a:rPr>
                        <a:t>defaulted in repayment of deposits or interest </a:t>
                      </a:r>
                      <a:r>
                        <a:rPr lang="en-IN" sz="1400" dirty="0" smtClean="0">
                          <a:solidFill>
                            <a:srgbClr val="002060"/>
                          </a:solidFill>
                        </a:rPr>
                        <a:t>thereon, can also accept deposits after a period of 5 years from the date of making good the default.  </a:t>
                      </a:r>
                    </a:p>
                  </a:txBody>
                  <a:tcPr>
                    <a:solidFill>
                      <a:schemeClr val="accent3">
                        <a:lumMod val="40000"/>
                        <a:lumOff val="60000"/>
                      </a:schemeClr>
                    </a:solidFill>
                  </a:tcPr>
                </a:tc>
              </a:tr>
              <a:tr h="182880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200" b="1" kern="1200" dirty="0" smtClean="0">
                          <a:solidFill>
                            <a:srgbClr val="002060"/>
                          </a:solidFill>
                          <a:latin typeface="+mn-lt"/>
                          <a:ea typeface="+mn-ea"/>
                          <a:cs typeface="+mn-cs"/>
                        </a:rPr>
                        <a:t>Section 92: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200" b="1" kern="1200" dirty="0" smtClean="0">
                          <a:solidFill>
                            <a:srgbClr val="002060"/>
                          </a:solidFill>
                          <a:latin typeface="+mn-lt"/>
                          <a:ea typeface="+mn-ea"/>
                          <a:cs typeface="+mn-cs"/>
                        </a:rPr>
                        <a:t>Annual Return</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3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kern="1200" dirty="0" smtClean="0">
                          <a:solidFill>
                            <a:srgbClr val="002060"/>
                          </a:solidFill>
                          <a:latin typeface="+mn-lt"/>
                          <a:ea typeface="+mn-ea"/>
                          <a:cs typeface="+mn-cs"/>
                        </a:rPr>
                        <a:t>Proposed changes are:</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Filing of particulars of </a:t>
                      </a:r>
                      <a:r>
                        <a:rPr kumimoji="0" lang="en-IN" sz="1400" u="sng" kern="1200" dirty="0" smtClean="0">
                          <a:solidFill>
                            <a:srgbClr val="002060"/>
                          </a:solidFill>
                          <a:latin typeface="+mn-lt"/>
                          <a:ea typeface="+mn-ea"/>
                          <a:cs typeface="+mn-cs"/>
                        </a:rPr>
                        <a:t>indebtedness</a:t>
                      </a:r>
                      <a:r>
                        <a:rPr kumimoji="0" lang="en-IN" sz="1400" kern="1200" dirty="0" smtClean="0">
                          <a:solidFill>
                            <a:srgbClr val="002060"/>
                          </a:solidFill>
                          <a:latin typeface="+mn-lt"/>
                          <a:ea typeface="+mn-ea"/>
                          <a:cs typeface="+mn-cs"/>
                        </a:rPr>
                        <a:t> of the</a:t>
                      </a:r>
                      <a:r>
                        <a:rPr kumimoji="0" lang="en-IN" sz="1400" kern="1200" baseline="0" dirty="0" smtClean="0">
                          <a:solidFill>
                            <a:srgbClr val="002060"/>
                          </a:solidFill>
                          <a:latin typeface="+mn-lt"/>
                          <a:ea typeface="+mn-ea"/>
                          <a:cs typeface="+mn-cs"/>
                        </a:rPr>
                        <a:t> Company </a:t>
                      </a:r>
                      <a:r>
                        <a:rPr kumimoji="0" lang="en-IN" sz="1400" kern="1200" dirty="0" smtClean="0">
                          <a:solidFill>
                            <a:srgbClr val="002060"/>
                          </a:solidFill>
                          <a:latin typeface="+mn-lt"/>
                          <a:ea typeface="+mn-ea"/>
                          <a:cs typeface="+mn-cs"/>
                        </a:rPr>
                        <a:t>shall be </a:t>
                      </a:r>
                      <a:r>
                        <a:rPr kumimoji="0" lang="en-IN" sz="1400" u="sng" kern="1200" dirty="0" smtClean="0">
                          <a:solidFill>
                            <a:srgbClr val="002060"/>
                          </a:solidFill>
                          <a:latin typeface="+mn-lt"/>
                          <a:ea typeface="+mn-ea"/>
                          <a:cs typeface="+mn-cs"/>
                        </a:rPr>
                        <a:t>omitted</a:t>
                      </a:r>
                      <a:r>
                        <a:rPr kumimoji="0" lang="en-IN" sz="1400" kern="1200" dirty="0" smtClean="0">
                          <a:solidFill>
                            <a:srgbClr val="002060"/>
                          </a:solidFill>
                          <a:latin typeface="+mn-lt"/>
                          <a:ea typeface="+mn-ea"/>
                          <a:cs typeface="+mn-cs"/>
                        </a:rPr>
                        <a:t> </a:t>
                      </a: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noProof="0" dirty="0" smtClean="0">
                          <a:solidFill>
                            <a:srgbClr val="002060"/>
                          </a:solidFill>
                          <a:latin typeface="+mn-lt"/>
                          <a:ea typeface="+mn-ea"/>
                          <a:cs typeface="+mn-cs"/>
                        </a:rPr>
                        <a:t>In case of </a:t>
                      </a:r>
                      <a:r>
                        <a:rPr kumimoji="0" lang="en-IN" sz="1400" u="sng" kern="1200" noProof="0" dirty="0" smtClean="0">
                          <a:solidFill>
                            <a:srgbClr val="002060"/>
                          </a:solidFill>
                          <a:latin typeface="+mn-lt"/>
                          <a:ea typeface="+mn-ea"/>
                          <a:cs typeface="+mn-cs"/>
                        </a:rPr>
                        <a:t>FIIs details</a:t>
                      </a:r>
                      <a:r>
                        <a:rPr kumimoji="0" lang="en-IN" sz="1400" kern="1200" noProof="0" dirty="0" smtClean="0">
                          <a:solidFill>
                            <a:srgbClr val="002060"/>
                          </a:solidFill>
                          <a:latin typeface="+mn-lt"/>
                          <a:ea typeface="+mn-ea"/>
                          <a:cs typeface="+mn-cs"/>
                        </a:rPr>
                        <a:t> indicating their names, addresses, countries of incorporation, registration and percentage of shareholding held by them" shall be </a:t>
                      </a:r>
                      <a:r>
                        <a:rPr kumimoji="0" lang="en-IN" sz="1400" u="sng" kern="1200" noProof="0" dirty="0" smtClean="0">
                          <a:solidFill>
                            <a:srgbClr val="002060"/>
                          </a:solidFill>
                          <a:latin typeface="+mn-lt"/>
                          <a:ea typeface="+mn-ea"/>
                          <a:cs typeface="+mn-cs"/>
                        </a:rPr>
                        <a:t>omitted.</a:t>
                      </a: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kern="1200" dirty="0" smtClean="0">
                          <a:solidFill>
                            <a:srgbClr val="002060"/>
                          </a:solidFill>
                          <a:latin typeface="+mn-lt"/>
                          <a:ea typeface="+mn-ea"/>
                          <a:cs typeface="+mn-cs"/>
                        </a:rPr>
                        <a:t>Every company shall place a copy of the annual return on the website of the company, if any, and the web-link of such annual return shall be disclosed in the Board's Report. The requirement of </a:t>
                      </a:r>
                      <a:r>
                        <a:rPr kumimoji="0" lang="en-IN" sz="1400" b="1" u="sng" kern="1200" dirty="0" smtClean="0">
                          <a:solidFill>
                            <a:srgbClr val="002060"/>
                          </a:solidFill>
                          <a:latin typeface="+mn-lt"/>
                          <a:ea typeface="+mn-ea"/>
                          <a:cs typeface="+mn-cs"/>
                        </a:rPr>
                        <a:t>MGT-9 proposed to be omitted</a:t>
                      </a:r>
                      <a:r>
                        <a:rPr kumimoji="0" lang="en-IN" sz="1400" b="0" u="none" kern="1200" dirty="0" smtClean="0">
                          <a:solidFill>
                            <a:srgbClr val="002060"/>
                          </a:solidFill>
                          <a:latin typeface="+mn-lt"/>
                          <a:ea typeface="+mn-ea"/>
                          <a:cs typeface="+mn-cs"/>
                        </a:rPr>
                        <a:t>.</a:t>
                      </a:r>
                      <a:endParaRPr kumimoji="0" lang="en-IN" sz="1400" b="0" u="none" kern="1200" noProof="0" dirty="0" smtClean="0">
                        <a:solidFill>
                          <a:srgbClr val="002060"/>
                        </a:solidFill>
                        <a:latin typeface="+mn-lt"/>
                        <a:ea typeface="+mn-ea"/>
                        <a:cs typeface="+mn-cs"/>
                      </a:endParaRPr>
                    </a:p>
                  </a:txBody>
                  <a:tcPr>
                    <a:solidFill>
                      <a:schemeClr val="accent3">
                        <a:lumMod val="40000"/>
                        <a:lumOff val="60000"/>
                      </a:schemeClr>
                    </a:solidFill>
                  </a:tcPr>
                </a:tc>
              </a:tr>
              <a:tr h="496614">
                <a:tc>
                  <a:txBody>
                    <a:bodyPr/>
                    <a:lstStyle/>
                    <a:p>
                      <a:pPr marL="0" marR="0" indent="0" algn="just" defTabSz="914400" rtl="0" eaLnBrk="1" fontAlgn="auto" latinLnBrk="0" hangingPunct="1">
                        <a:lnSpc>
                          <a:spcPct val="100000"/>
                        </a:lnSpc>
                        <a:spcBef>
                          <a:spcPts val="0"/>
                        </a:spcBef>
                        <a:spcAft>
                          <a:spcPts val="0"/>
                        </a:spcAft>
                        <a:buClrTx/>
                        <a:buSzTx/>
                        <a:buFont typeface="+mj-lt"/>
                        <a:buNone/>
                        <a:tabLst/>
                        <a:defRPr/>
                      </a:pPr>
                      <a:r>
                        <a:rPr kumimoji="0" lang="en-US" sz="1200" b="1" kern="1200" dirty="0" smtClean="0">
                          <a:solidFill>
                            <a:srgbClr val="002060"/>
                          </a:solidFill>
                          <a:latin typeface="+mn-lt"/>
                          <a:ea typeface="+mn-ea"/>
                          <a:cs typeface="+mn-cs"/>
                        </a:rPr>
                        <a:t>Section 90- Register of significant of beneficial ownership</a:t>
                      </a:r>
                      <a:endParaRPr kumimoji="0" lang="en-IN" sz="12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US" sz="1400" b="0" u="none" kern="1200" noProof="0" dirty="0" smtClean="0">
                          <a:solidFill>
                            <a:srgbClr val="002060"/>
                          </a:solidFill>
                          <a:latin typeface="+mn-lt"/>
                          <a:ea typeface="+mn-ea"/>
                          <a:cs typeface="+mn-cs"/>
                        </a:rPr>
                        <a:t>Declaration</a:t>
                      </a:r>
                      <a:r>
                        <a:rPr kumimoji="0" lang="en-US" sz="1400" b="0" u="none" kern="1200" baseline="0" noProof="0" dirty="0" smtClean="0">
                          <a:solidFill>
                            <a:srgbClr val="002060"/>
                          </a:solidFill>
                          <a:latin typeface="+mn-lt"/>
                          <a:ea typeface="+mn-ea"/>
                          <a:cs typeface="+mn-cs"/>
                        </a:rPr>
                        <a:t> of significant beneficial ownership and a register thereof shall be maintained by the Company and file with ROC. </a:t>
                      </a:r>
                      <a:endParaRPr kumimoji="0" lang="en-IN" sz="1400" b="0" u="none" kern="1200" noProof="0" dirty="0" smtClean="0">
                        <a:solidFill>
                          <a:srgbClr val="002060"/>
                        </a:solidFill>
                        <a:latin typeface="+mn-lt"/>
                        <a:ea typeface="+mn-ea"/>
                        <a:cs typeface="+mn-cs"/>
                      </a:endParaRPr>
                    </a:p>
                  </a:txBody>
                  <a:tcPr>
                    <a:solidFill>
                      <a:schemeClr val="accent3">
                        <a:lumMod val="40000"/>
                        <a:lumOff val="60000"/>
                      </a:schemeClr>
                    </a:solidFill>
                  </a:tcPr>
                </a:tc>
              </a:tr>
            </a:tbl>
          </a:graphicData>
        </a:graphic>
      </p:graphicFrame>
      <p:pic>
        <p:nvPicPr>
          <p:cNvPr id="16405" name="Picture 8" descr="SanjayGroverLogo01"/>
          <p:cNvPicPr>
            <a:picLocks noChangeAspect="1" noChangeArrowheads="1"/>
          </p:cNvPicPr>
          <p:nvPr/>
        </p:nvPicPr>
        <p:blipFill>
          <a:blip r:embed="rId2" cstate="print"/>
          <a:srcRect/>
          <a:stretch>
            <a:fillRect/>
          </a:stretch>
        </p:blipFill>
        <p:spPr bwMode="auto">
          <a:xfrm>
            <a:off x="8178800" y="6108700"/>
            <a:ext cx="814388" cy="293688"/>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DC5B5AF-43DC-45BD-BC14-26B782C52465}" type="slidenum">
              <a:rPr lang="en-US" smtClean="0"/>
              <a:pPr>
                <a:defRPr/>
              </a:pPr>
              <a:t>6</a:t>
            </a:fld>
            <a:endParaRPr lang="en-US"/>
          </a:p>
        </p:txBody>
      </p:sp>
      <p:sp>
        <p:nvSpPr>
          <p:cNvPr id="5"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
            </a:r>
            <a:br>
              <a:rPr lang="en-US" sz="2000" b="1" u="sng" dirty="0" smtClean="0">
                <a:solidFill>
                  <a:srgbClr val="002060"/>
                </a:solidFill>
              </a:rPr>
            </a:b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504238" cy="4622800"/>
        </p:xfrm>
        <a:graphic>
          <a:graphicData uri="http://schemas.openxmlformats.org/drawingml/2006/table">
            <a:tbl>
              <a:tblPr firstRow="1" bandRow="1">
                <a:tableStyleId>{5C22544A-7EE6-4342-B048-85BDC9FD1C3A}</a:tableStyleId>
              </a:tblPr>
              <a:tblGrid>
                <a:gridCol w="1984375"/>
                <a:gridCol w="6519863"/>
              </a:tblGrid>
              <a:tr h="370840">
                <a:tc>
                  <a:txBody>
                    <a:bodyPr/>
                    <a:lstStyle/>
                    <a:p>
                      <a:pPr algn="l"/>
                      <a:r>
                        <a:rPr lang="en-US" dirty="0" smtClean="0"/>
                        <a:t>PARTICULARS</a:t>
                      </a:r>
                      <a:endParaRPr lang="en-IN" dirty="0"/>
                    </a:p>
                  </a:txBody>
                  <a:tcPr>
                    <a:solidFill>
                      <a:schemeClr val="accent3"/>
                    </a:solidFill>
                  </a:tcPr>
                </a:tc>
                <a:tc>
                  <a:txBody>
                    <a:bodyPr/>
                    <a:lstStyle/>
                    <a:p>
                      <a:pPr algn="l"/>
                      <a:r>
                        <a:rPr lang="en-US" dirty="0" smtClean="0"/>
                        <a:t>PROPOSED AMENDMENTS</a:t>
                      </a:r>
                      <a:endParaRPr lang="en-IN" dirty="0"/>
                    </a:p>
                  </a:txBody>
                  <a:tcPr>
                    <a:solidFill>
                      <a:schemeClr val="accent1"/>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96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Annual General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Meeting </a:t>
                      </a:r>
                    </a:p>
                  </a:txBody>
                  <a:tcPr>
                    <a:solidFill>
                      <a:schemeClr val="accent3">
                        <a:lumMod val="40000"/>
                        <a:lumOff val="60000"/>
                      </a:schemeClr>
                    </a:solidFill>
                  </a:tcPr>
                </a:tc>
                <a:tc>
                  <a:txBody>
                    <a:bodyPr/>
                    <a:lstStyle/>
                    <a:p>
                      <a:pPr marL="0" indent="0" algn="just">
                        <a:buFont typeface="Wingdings" pitchFamily="2" charset="2"/>
                        <a:buNone/>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AGM of an unlisted company may be held at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any place in India </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if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consent</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 is given is writing or by electronic mode </a:t>
                      </a:r>
                      <a:r>
                        <a:rPr kumimoji="0" lang="en-IN" sz="1400" b="0" i="0" u="sng" strike="noStrike" kern="1200" cap="none" spc="0" normalizeH="0" baseline="0" noProof="0" dirty="0" smtClean="0">
                          <a:ln>
                            <a:noFill/>
                          </a:ln>
                          <a:solidFill>
                            <a:srgbClr val="002060"/>
                          </a:solidFill>
                          <a:effectLst/>
                          <a:uLnTx/>
                          <a:uFillTx/>
                          <a:latin typeface="+mn-lt"/>
                          <a:ea typeface="+mn-ea"/>
                          <a:cs typeface="+mn-cs"/>
                        </a:rPr>
                        <a:t>by all the members in advance.</a:t>
                      </a:r>
                    </a:p>
                  </a:txBody>
                  <a:tcPr>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100</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b="1" dirty="0" smtClean="0">
                          <a:solidFill>
                            <a:srgbClr val="002060"/>
                          </a:solidFill>
                        </a:rPr>
                        <a:t>Extraordinary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b="1" dirty="0" smtClean="0">
                          <a:solidFill>
                            <a:srgbClr val="002060"/>
                          </a:solidFill>
                        </a:rPr>
                        <a:t>General Meeting </a:t>
                      </a:r>
                      <a:endParaRPr kumimoji="0" lang="en-IN" sz="14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EGM of the company, </a:t>
                      </a:r>
                      <a:r>
                        <a:rPr kumimoji="0" lang="en-IN" sz="1400" b="0" u="sng" kern="1200" dirty="0" smtClean="0">
                          <a:solidFill>
                            <a:srgbClr val="002060"/>
                          </a:solidFill>
                          <a:latin typeface="+mn-lt"/>
                          <a:ea typeface="+mn-ea"/>
                          <a:cs typeface="+mn-cs"/>
                        </a:rPr>
                        <a:t>other than of the wholly owned subsidiary of a company incorporated outside India</a:t>
                      </a:r>
                      <a:r>
                        <a:rPr kumimoji="0" lang="en-IN" sz="1400" b="0" kern="1200" dirty="0" smtClean="0">
                          <a:solidFill>
                            <a:srgbClr val="002060"/>
                          </a:solidFill>
                          <a:latin typeface="+mn-lt"/>
                          <a:ea typeface="+mn-ea"/>
                          <a:cs typeface="+mn-cs"/>
                        </a:rPr>
                        <a:t>, shall be held at a place within India.</a:t>
                      </a:r>
                    </a:p>
                  </a:txBody>
                  <a:tcPr>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101</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IN" sz="1400" b="1" dirty="0" smtClean="0">
                          <a:solidFill>
                            <a:srgbClr val="002060"/>
                          </a:solidFill>
                        </a:rPr>
                        <a:t>Notice of Meeting </a:t>
                      </a:r>
                      <a:endParaRPr kumimoji="0" lang="en-IN" sz="1400" b="1" kern="1200" dirty="0" smtClean="0">
                        <a:solidFill>
                          <a:srgbClr val="002060"/>
                        </a:solidFill>
                        <a:latin typeface="+mn-lt"/>
                        <a:ea typeface="+mn-ea"/>
                        <a:cs typeface="+mn-cs"/>
                      </a:endParaRP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A general meeting may be called after giving shorter notice than that specified in this sub-section if consent, in writing or by electronic mode, is accorded thereto—</a:t>
                      </a:r>
                    </a:p>
                    <a:p>
                      <a:pPr algn="just"/>
                      <a:endParaRPr kumimoji="0" lang="en-US" sz="500" b="0" kern="1200" dirty="0" smtClean="0">
                        <a:solidFill>
                          <a:srgbClr val="002060"/>
                        </a:solidFill>
                        <a:latin typeface="+mn-lt"/>
                        <a:ea typeface="+mn-ea"/>
                        <a:cs typeface="+mn-cs"/>
                      </a:endParaRPr>
                    </a:p>
                    <a:p>
                      <a:pPr marL="266700" indent="-266700" algn="just"/>
                      <a:r>
                        <a:rPr kumimoji="0" lang="en-IN" sz="1400" b="0" kern="1200" dirty="0" smtClean="0">
                          <a:solidFill>
                            <a:srgbClr val="002060"/>
                          </a:solidFill>
                          <a:latin typeface="+mn-lt"/>
                          <a:ea typeface="+mn-ea"/>
                          <a:cs typeface="+mn-cs"/>
                        </a:rPr>
                        <a:t>(</a:t>
                      </a:r>
                      <a:r>
                        <a:rPr kumimoji="0" lang="en-IN" sz="1400" b="0" kern="1200" dirty="0" err="1" smtClean="0">
                          <a:solidFill>
                            <a:srgbClr val="002060"/>
                          </a:solidFill>
                          <a:latin typeface="+mn-lt"/>
                          <a:ea typeface="+mn-ea"/>
                          <a:cs typeface="+mn-cs"/>
                        </a:rPr>
                        <a:t>i</a:t>
                      </a:r>
                      <a:r>
                        <a:rPr kumimoji="0" lang="en-IN" sz="1400" b="0" kern="1200" dirty="0" smtClean="0">
                          <a:solidFill>
                            <a:srgbClr val="002060"/>
                          </a:solidFill>
                          <a:latin typeface="+mn-lt"/>
                          <a:ea typeface="+mn-ea"/>
                          <a:cs typeface="+mn-cs"/>
                        </a:rPr>
                        <a:t>) in the case of an AGM, by not less than </a:t>
                      </a:r>
                      <a:r>
                        <a:rPr kumimoji="0" lang="en-IN" sz="1400" b="0" kern="1200" dirty="0" err="1" smtClean="0">
                          <a:solidFill>
                            <a:srgbClr val="002060"/>
                          </a:solidFill>
                          <a:latin typeface="+mn-lt"/>
                          <a:ea typeface="+mn-ea"/>
                          <a:cs typeface="+mn-cs"/>
                        </a:rPr>
                        <a:t>ninty</a:t>
                      </a:r>
                      <a:r>
                        <a:rPr kumimoji="0" lang="en-IN" sz="1400" b="0" kern="1200" dirty="0" smtClean="0">
                          <a:solidFill>
                            <a:srgbClr val="002060"/>
                          </a:solidFill>
                          <a:latin typeface="+mn-lt"/>
                          <a:ea typeface="+mn-ea"/>
                          <a:cs typeface="+mn-cs"/>
                        </a:rPr>
                        <a:t>-five per cent. of </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members entitled to vote thereat; and</a:t>
                      </a:r>
                    </a:p>
                    <a:p>
                      <a:pPr algn="just"/>
                      <a:endParaRPr kumimoji="0" lang="en-US" sz="4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(ii) in the case of any other general meeting, by members of the company—</a:t>
                      </a:r>
                    </a:p>
                    <a:p>
                      <a:pPr algn="just"/>
                      <a:endParaRPr kumimoji="0" lang="en-IN" sz="900" b="0" kern="1200" dirty="0" smtClean="0">
                        <a:solidFill>
                          <a:srgbClr val="002060"/>
                        </a:solidFill>
                        <a:latin typeface="+mn-lt"/>
                        <a:ea typeface="+mn-ea"/>
                        <a:cs typeface="+mn-cs"/>
                      </a:endParaRPr>
                    </a:p>
                    <a:p>
                      <a:pPr marL="534988" indent="-534988" algn="just"/>
                      <a:r>
                        <a:rPr kumimoji="0" lang="en-IN" sz="1400" b="0" kern="1200" dirty="0" smtClean="0">
                          <a:solidFill>
                            <a:srgbClr val="002060"/>
                          </a:solidFill>
                          <a:latin typeface="+mn-lt"/>
                          <a:ea typeface="+mn-ea"/>
                          <a:cs typeface="+mn-cs"/>
                        </a:rPr>
                        <a:t>       (a) holding, if the company has a share capital, not less than </a:t>
                      </a:r>
                      <a:r>
                        <a:rPr kumimoji="0" lang="en-IN" sz="1400" b="0" kern="1200" dirty="0" err="1" smtClean="0">
                          <a:solidFill>
                            <a:srgbClr val="002060"/>
                          </a:solidFill>
                          <a:latin typeface="+mn-lt"/>
                          <a:ea typeface="+mn-ea"/>
                          <a:cs typeface="+mn-cs"/>
                        </a:rPr>
                        <a:t>ninty</a:t>
                      </a:r>
                      <a:r>
                        <a:rPr kumimoji="0" lang="en-IN" sz="1400" b="0" kern="1200" dirty="0" smtClean="0">
                          <a:solidFill>
                            <a:srgbClr val="002060"/>
                          </a:solidFill>
                          <a:latin typeface="+mn-lt"/>
                          <a:ea typeface="+mn-ea"/>
                          <a:cs typeface="+mn-cs"/>
                        </a:rPr>
                        <a:t>-five</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per cent. of such part of the paid-up share capital of the company as gives</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a right to vote at the meeting; or</a:t>
                      </a:r>
                    </a:p>
                    <a:p>
                      <a:pPr algn="just"/>
                      <a:endParaRPr kumimoji="0" lang="en-IN" sz="500" b="0" kern="1200" dirty="0" smtClean="0">
                        <a:solidFill>
                          <a:srgbClr val="002060"/>
                        </a:solidFill>
                        <a:latin typeface="+mn-lt"/>
                        <a:ea typeface="+mn-ea"/>
                        <a:cs typeface="+mn-cs"/>
                      </a:endParaRPr>
                    </a:p>
                    <a:p>
                      <a:pPr marL="534988" indent="-534988" algn="just"/>
                      <a:r>
                        <a:rPr kumimoji="0" lang="en-IN" sz="1400" b="0" kern="1200" dirty="0" smtClean="0">
                          <a:solidFill>
                            <a:srgbClr val="002060"/>
                          </a:solidFill>
                          <a:latin typeface="+mn-lt"/>
                          <a:ea typeface="+mn-ea"/>
                          <a:cs typeface="+mn-cs"/>
                        </a:rPr>
                        <a:t>       (b) having, if the company has no share capital, not less than</a:t>
                      </a:r>
                      <a:r>
                        <a:rPr kumimoji="0" lang="en-IN" sz="1400" b="0" kern="1200" baseline="0" dirty="0" smtClean="0">
                          <a:solidFill>
                            <a:srgbClr val="002060"/>
                          </a:solidFill>
                          <a:latin typeface="+mn-lt"/>
                          <a:ea typeface="+mn-ea"/>
                          <a:cs typeface="+mn-cs"/>
                        </a:rPr>
                        <a:t> </a:t>
                      </a:r>
                      <a:r>
                        <a:rPr kumimoji="0" lang="en-IN" sz="1400" b="0" kern="1200" dirty="0" err="1" smtClean="0">
                          <a:solidFill>
                            <a:srgbClr val="002060"/>
                          </a:solidFill>
                          <a:latin typeface="+mn-lt"/>
                          <a:ea typeface="+mn-ea"/>
                          <a:cs typeface="+mn-cs"/>
                        </a:rPr>
                        <a:t>ninty</a:t>
                      </a:r>
                      <a:r>
                        <a:rPr kumimoji="0" lang="en-IN" sz="1400" b="0" kern="1200" dirty="0" smtClean="0">
                          <a:solidFill>
                            <a:srgbClr val="002060"/>
                          </a:solidFill>
                          <a:latin typeface="+mn-lt"/>
                          <a:ea typeface="+mn-ea"/>
                          <a:cs typeface="+mn-cs"/>
                        </a:rPr>
                        <a:t>-five per</a:t>
                      </a:r>
                      <a:r>
                        <a:rPr kumimoji="0" lang="en-IN" sz="1400" b="0" kern="1200" baseline="0" dirty="0" smtClean="0">
                          <a:solidFill>
                            <a:srgbClr val="002060"/>
                          </a:solidFill>
                          <a:latin typeface="+mn-lt"/>
                          <a:ea typeface="+mn-ea"/>
                          <a:cs typeface="+mn-cs"/>
                        </a:rPr>
                        <a:t> </a:t>
                      </a:r>
                      <a:r>
                        <a:rPr kumimoji="0" lang="en-IN" sz="1400" b="0" kern="1200" dirty="0" smtClean="0">
                          <a:solidFill>
                            <a:srgbClr val="002060"/>
                          </a:solidFill>
                          <a:latin typeface="+mn-lt"/>
                          <a:ea typeface="+mn-ea"/>
                          <a:cs typeface="+mn-cs"/>
                        </a:rPr>
                        <a:t>cent. of the total voting power exercisable at that meeting:</a:t>
                      </a:r>
                    </a:p>
                  </a:txBody>
                  <a:tcPr>
                    <a:solidFill>
                      <a:schemeClr val="accent3">
                        <a:lumMod val="40000"/>
                        <a:lumOff val="60000"/>
                      </a:schemeClr>
                    </a:solidFill>
                  </a:tcPr>
                </a:tc>
              </a:tr>
            </a:tbl>
          </a:graphicData>
        </a:graphic>
      </p:graphicFrame>
      <p:pic>
        <p:nvPicPr>
          <p:cNvPr id="17429" name="Picture 6" descr="SanjayGroverLogo01"/>
          <p:cNvPicPr>
            <a:picLocks noChangeAspect="1" noChangeArrowheads="1"/>
          </p:cNvPicPr>
          <p:nvPr/>
        </p:nvPicPr>
        <p:blipFill>
          <a:blip r:embed="rId2" cstate="print"/>
          <a:srcRect/>
          <a:stretch>
            <a:fillRect/>
          </a:stretch>
        </p:blipFill>
        <p:spPr bwMode="auto">
          <a:xfrm>
            <a:off x="8153400" y="60325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6B6711-68D4-4109-A883-182CDF2D43CD}" type="slidenum">
              <a:rPr lang="en-US" smtClean="0"/>
              <a:pPr>
                <a:defRPr/>
              </a:pPr>
              <a:t>7</a:t>
            </a:fld>
            <a:endParaRPr lang="en-US"/>
          </a:p>
        </p:txBody>
      </p:sp>
      <p:sp>
        <p:nvSpPr>
          <p:cNvPr id="5" name="Title 1"/>
          <p:cNvSpPr>
            <a:spLocks noGrp="1"/>
          </p:cNvSpPr>
          <p:nvPr>
            <p:ph type="title"/>
          </p:nvPr>
        </p:nvSpPr>
        <p:spPr>
          <a:xfrm>
            <a:off x="301625" y="381000"/>
            <a:ext cx="8534400" cy="533400"/>
          </a:xfrm>
        </p:spPr>
        <p:txBody>
          <a:bodyPr/>
          <a:lstStyle/>
          <a:p>
            <a:pPr>
              <a:defRPr/>
            </a:pPr>
            <a:r>
              <a:rPr lang="en-US" sz="2000" b="1" u="sng" dirty="0" smtClean="0">
                <a:solidFill>
                  <a:srgbClr val="002060"/>
                </a:solidFill>
              </a:rPr>
              <a:t/>
            </a:r>
            <a:br>
              <a:rPr lang="en-US" sz="2000" b="1" u="sng" dirty="0" smtClean="0">
                <a:solidFill>
                  <a:srgbClr val="002060"/>
                </a:solidFill>
              </a:rPr>
            </a:b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1625" y="1527175"/>
          <a:ext cx="8504238" cy="4577030"/>
        </p:xfrm>
        <a:graphic>
          <a:graphicData uri="http://schemas.openxmlformats.org/drawingml/2006/table">
            <a:tbl>
              <a:tblPr firstRow="1" bandRow="1">
                <a:tableStyleId>{5C22544A-7EE6-4342-B048-85BDC9FD1C3A}</a:tableStyleId>
              </a:tblPr>
              <a:tblGrid>
                <a:gridCol w="1984375"/>
                <a:gridCol w="6519863"/>
              </a:tblGrid>
              <a:tr h="370814">
                <a:tc>
                  <a:txBody>
                    <a:bodyPr/>
                    <a:lstStyle/>
                    <a:p>
                      <a:pPr algn="l"/>
                      <a:r>
                        <a:rPr lang="en-US" sz="1800" dirty="0" smtClean="0"/>
                        <a:t>PARTICULARS</a:t>
                      </a:r>
                      <a:endParaRPr lang="en-IN" sz="1800" dirty="0"/>
                    </a:p>
                  </a:txBody>
                  <a:tcPr marT="45717" marB="45717">
                    <a:solidFill>
                      <a:schemeClr val="accent3"/>
                    </a:solidFill>
                  </a:tcPr>
                </a:tc>
                <a:tc>
                  <a:txBody>
                    <a:bodyPr/>
                    <a:lstStyle/>
                    <a:p>
                      <a:pPr algn="l"/>
                      <a:r>
                        <a:rPr lang="en-US" sz="1800" dirty="0" smtClean="0"/>
                        <a:t>PROPOSED AMENDMENTS</a:t>
                      </a:r>
                      <a:endParaRPr lang="en-IN" sz="1800" dirty="0"/>
                    </a:p>
                  </a:txBody>
                  <a:tcPr marT="45717" marB="45717">
                    <a:solidFill>
                      <a:schemeClr val="accent1"/>
                    </a:solidFill>
                  </a:tcPr>
                </a:tc>
              </a:tr>
              <a:tr h="94481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 </a:t>
                      </a:r>
                      <a:r>
                        <a:rPr kumimoji="0" lang="en-IN" sz="1400" b="1" kern="1200" dirty="0" smtClean="0">
                          <a:solidFill>
                            <a:srgbClr val="002060"/>
                          </a:solidFill>
                          <a:latin typeface="+mn-lt"/>
                          <a:ea typeface="+mn-ea"/>
                          <a:cs typeface="+mn-cs"/>
                        </a:rPr>
                        <a:t>Section 110</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Postal Ballot</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endParaRPr kumimoji="0" lang="en-IN" sz="1400" b="1" kern="1200" dirty="0" smtClean="0">
                        <a:solidFill>
                          <a:srgbClr val="002060"/>
                        </a:solidFill>
                        <a:latin typeface="+mn-lt"/>
                        <a:ea typeface="+mn-ea"/>
                        <a:cs typeface="+mn-cs"/>
                      </a:endParaRPr>
                    </a:p>
                  </a:txBody>
                  <a:tcPr marT="45717" marB="45717">
                    <a:solidFill>
                      <a:schemeClr val="accent3">
                        <a:lumMod val="40000"/>
                        <a:lumOff val="60000"/>
                      </a:schemeClr>
                    </a:solidFill>
                  </a:tcPr>
                </a:tc>
                <a:tc>
                  <a:txBody>
                    <a:bodyPr/>
                    <a:lstStyle/>
                    <a:p>
                      <a:pPr algn="just"/>
                      <a:r>
                        <a:rPr lang="en-IN" sz="1400" dirty="0" smtClean="0">
                          <a:solidFill>
                            <a:srgbClr val="002060"/>
                          </a:solidFill>
                        </a:rPr>
                        <a:t> </a:t>
                      </a:r>
                      <a:r>
                        <a:rPr kumimoji="0" lang="en-IN" sz="1400" kern="1200" dirty="0" smtClean="0">
                          <a:solidFill>
                            <a:srgbClr val="002060"/>
                          </a:solidFill>
                          <a:latin typeface="+mn-lt"/>
                          <a:ea typeface="+mn-ea"/>
                          <a:cs typeface="+mn-cs"/>
                        </a:rPr>
                        <a:t>“......... any item of business required to be transacted by means of</a:t>
                      </a:r>
                      <a:r>
                        <a:rPr kumimoji="0" lang="en-IN" sz="1400" kern="1200" baseline="0" dirty="0" smtClean="0">
                          <a:solidFill>
                            <a:srgbClr val="002060"/>
                          </a:solidFill>
                          <a:latin typeface="+mn-lt"/>
                          <a:ea typeface="+mn-ea"/>
                          <a:cs typeface="+mn-cs"/>
                        </a:rPr>
                        <a:t> </a:t>
                      </a:r>
                      <a:r>
                        <a:rPr kumimoji="0" lang="en-IN" sz="1400" kern="1200" dirty="0" smtClean="0">
                          <a:solidFill>
                            <a:srgbClr val="002060"/>
                          </a:solidFill>
                          <a:latin typeface="+mn-lt"/>
                          <a:ea typeface="+mn-ea"/>
                          <a:cs typeface="+mn-cs"/>
                        </a:rPr>
                        <a:t>postal ballot under clause (a), may be transacted at a general meeting by a company which is required to provide the facility to members to vote by electronic means under section 108, in the manner provided in that section."</a:t>
                      </a:r>
                    </a:p>
                  </a:txBody>
                  <a:tcPr marT="45717" marB="45717">
                    <a:solidFill>
                      <a:schemeClr val="accent3">
                        <a:lumMod val="40000"/>
                        <a:lumOff val="60000"/>
                      </a:schemeClr>
                    </a:solidFill>
                  </a:tcPr>
                </a:tc>
              </a:tr>
              <a:tr h="731469">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93</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Return to be filed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With Registrar</a:t>
                      </a:r>
                    </a:p>
                  </a:txBody>
                  <a:tcPr marT="45717" marB="45717">
                    <a:solidFill>
                      <a:schemeClr val="accent3">
                        <a:lumMod val="40000"/>
                        <a:lumOff val="60000"/>
                      </a:schemeClr>
                    </a:solidFill>
                  </a:tcPr>
                </a:tc>
                <a:tc>
                  <a:txBody>
                    <a:bodyPr/>
                    <a:lstStyle/>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Proposed to be </a:t>
                      </a:r>
                      <a:r>
                        <a:rPr kumimoji="0" lang="en-IN" sz="1400" b="1" i="0" u="none" strike="noStrike" kern="1200" cap="none" spc="0" normalizeH="0" baseline="0" noProof="0" dirty="0" smtClean="0">
                          <a:ln>
                            <a:noFill/>
                          </a:ln>
                          <a:solidFill>
                            <a:srgbClr val="002060"/>
                          </a:solidFill>
                          <a:effectLst/>
                          <a:uLnTx/>
                          <a:uFillTx/>
                          <a:latin typeface="+mn-lt"/>
                          <a:ea typeface="+mn-ea"/>
                          <a:cs typeface="+mn-cs"/>
                        </a:rPr>
                        <a:t>omitted</a:t>
                      </a:r>
                      <a:r>
                        <a:rPr kumimoji="0" lang="en-IN" sz="1400" b="0" i="0" u="none" strike="noStrike" kern="1200" cap="none" spc="0" normalizeH="0" baseline="0" noProof="0" dirty="0" smtClean="0">
                          <a:ln>
                            <a:noFill/>
                          </a:ln>
                          <a:solidFill>
                            <a:srgbClr val="002060"/>
                          </a:solidFill>
                          <a:effectLst/>
                          <a:uLnTx/>
                          <a:uFillTx/>
                          <a:latin typeface="+mn-lt"/>
                          <a:ea typeface="+mn-ea"/>
                          <a:cs typeface="+mn-cs"/>
                        </a:rPr>
                        <a:t>.</a:t>
                      </a:r>
                    </a:p>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400" b="0" i="0" u="none" strike="noStrike" kern="1200" cap="none" spc="0" normalizeH="0" baseline="0" noProof="0" dirty="0" smtClean="0">
                        <a:ln>
                          <a:noFill/>
                        </a:ln>
                        <a:solidFill>
                          <a:srgbClr val="002060"/>
                        </a:solidFill>
                        <a:effectLst/>
                        <a:uLnTx/>
                        <a:uFillTx/>
                        <a:latin typeface="+mn-lt"/>
                        <a:ea typeface="+mn-ea"/>
                        <a:cs typeface="+mn-cs"/>
                      </a:endParaRPr>
                    </a:p>
                    <a:p>
                      <a:pPr marL="358775" marR="0" indent="-358775"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b="0" i="0" u="none" strike="noStrike" kern="1200" cap="none" spc="0" normalizeH="0" baseline="0" noProof="0" dirty="0" smtClean="0">
                          <a:ln>
                            <a:noFill/>
                          </a:ln>
                          <a:solidFill>
                            <a:srgbClr val="002060"/>
                          </a:solidFill>
                          <a:effectLst/>
                          <a:uLnTx/>
                          <a:uFillTx/>
                          <a:latin typeface="+mn-lt"/>
                          <a:ea typeface="+mn-ea"/>
                          <a:cs typeface="+mn-cs"/>
                        </a:rPr>
                        <a:t>Accordingly, there will be no requirement of filing of MGT -10.</a:t>
                      </a:r>
                      <a:endParaRPr kumimoji="0" lang="en-IN" sz="1400" b="0" i="0" u="sng" strike="noStrike" kern="1200" cap="none" spc="0" normalizeH="0" baseline="0" noProof="0" dirty="0" smtClean="0">
                        <a:ln>
                          <a:noFill/>
                        </a:ln>
                        <a:solidFill>
                          <a:srgbClr val="002060"/>
                        </a:solidFill>
                        <a:effectLst/>
                        <a:uLnTx/>
                        <a:uFillTx/>
                        <a:latin typeface="+mn-lt"/>
                        <a:ea typeface="+mn-ea"/>
                        <a:cs typeface="+mn-cs"/>
                      </a:endParaRPr>
                    </a:p>
                  </a:txBody>
                  <a:tcPr marT="45717" marB="45717">
                    <a:solidFill>
                      <a:schemeClr val="accent3">
                        <a:lumMod val="40000"/>
                        <a:lumOff val="60000"/>
                      </a:schemeClr>
                    </a:solidFill>
                  </a:tcPr>
                </a:tc>
              </a:tr>
              <a:tr h="137150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 </a:t>
                      </a:r>
                      <a:r>
                        <a:rPr kumimoji="0" lang="en-IN" sz="1400" b="1" kern="1200" dirty="0" smtClean="0">
                          <a:solidFill>
                            <a:srgbClr val="002060"/>
                          </a:solidFill>
                          <a:latin typeface="+mn-lt"/>
                          <a:ea typeface="+mn-ea"/>
                          <a:cs typeface="+mn-cs"/>
                        </a:rPr>
                        <a:t>Section 123</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Declaration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Dividend</a:t>
                      </a:r>
                    </a:p>
                  </a:txBody>
                  <a:tcPr marT="45717" marB="45717">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The Board of Directors of a company may declare interim dividend during any financial year or </a:t>
                      </a:r>
                      <a:r>
                        <a:rPr kumimoji="0" lang="en-IN" sz="1400" u="sng" kern="1200" dirty="0" smtClean="0">
                          <a:solidFill>
                            <a:srgbClr val="002060"/>
                          </a:solidFill>
                          <a:latin typeface="+mn-lt"/>
                          <a:ea typeface="+mn-ea"/>
                          <a:cs typeface="+mn-cs"/>
                        </a:rPr>
                        <a:t>at any time during the period from closure of financial year till holding of the annual general meeting </a:t>
                      </a:r>
                      <a:r>
                        <a:rPr kumimoji="0" lang="en-IN" sz="1400" kern="1200" dirty="0" smtClean="0">
                          <a:solidFill>
                            <a:srgbClr val="002060"/>
                          </a:solidFill>
                          <a:latin typeface="+mn-lt"/>
                          <a:ea typeface="+mn-ea"/>
                          <a:cs typeface="+mn-cs"/>
                        </a:rPr>
                        <a:t>out of the surplus in the profit and loss account or out of profits of the financial year for which such interim dividend is sought to be declared or out of profits generated in the financial year till the quarter preceding the date of declaration of the interim dividend</a:t>
                      </a:r>
                    </a:p>
                  </a:txBody>
                  <a:tcPr marT="45717" marB="45717">
                    <a:solidFill>
                      <a:schemeClr val="accent3">
                        <a:lumMod val="40000"/>
                        <a:lumOff val="60000"/>
                      </a:schemeClr>
                    </a:solidFill>
                  </a:tcPr>
                </a:tc>
              </a:tr>
              <a:tr h="115816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a:t>
                      </a:r>
                      <a:r>
                        <a:rPr kumimoji="0" lang="en-US" sz="1400" b="1" kern="1200" baseline="0" dirty="0" smtClean="0">
                          <a:solidFill>
                            <a:srgbClr val="002060"/>
                          </a:solidFill>
                          <a:latin typeface="+mn-lt"/>
                          <a:ea typeface="+mn-ea"/>
                          <a:cs typeface="+mn-cs"/>
                        </a:rPr>
                        <a:t> 129: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Financial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baseline="0" dirty="0" smtClean="0">
                          <a:solidFill>
                            <a:srgbClr val="002060"/>
                          </a:solidFill>
                          <a:latin typeface="+mn-lt"/>
                          <a:ea typeface="+mn-ea"/>
                          <a:cs typeface="+mn-cs"/>
                        </a:rPr>
                        <a:t>Statement</a:t>
                      </a:r>
                      <a:endParaRPr kumimoji="0" lang="en-IN" sz="1400" b="1" kern="1200" dirty="0" smtClean="0">
                        <a:solidFill>
                          <a:srgbClr val="002060"/>
                        </a:solidFill>
                        <a:latin typeface="+mn-lt"/>
                        <a:ea typeface="+mn-ea"/>
                        <a:cs typeface="+mn-cs"/>
                      </a:endParaRPr>
                    </a:p>
                  </a:txBody>
                  <a:tcPr marT="45717" marB="45717">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Where a company has one or more subsidiaries or associate companies, it shall, in addition to financial statements provided under sub-section (2), prepare a consolidated financial statement of the company and of all the subsidiaries and associate companies in the same form and manner as that of its own and in accordance with applicable accounting standards.</a:t>
                      </a:r>
                    </a:p>
                  </a:txBody>
                  <a:tcPr marT="45717" marB="45717">
                    <a:solidFill>
                      <a:schemeClr val="accent3">
                        <a:lumMod val="40000"/>
                        <a:lumOff val="60000"/>
                      </a:schemeClr>
                    </a:solidFill>
                  </a:tcPr>
                </a:tc>
              </a:tr>
            </a:tbl>
          </a:graphicData>
        </a:graphic>
      </p:graphicFrame>
      <p:pic>
        <p:nvPicPr>
          <p:cNvPr id="18456"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sz="quarter" idx="1"/>
          </p:nvPr>
        </p:nvSpPr>
        <p:spPr>
          <a:xfrm>
            <a:off x="301625" y="1527175"/>
            <a:ext cx="8504238" cy="4572000"/>
          </a:xfrm>
        </p:spPr>
        <p:txBody>
          <a:bodyPr/>
          <a:lstStyle/>
          <a:p>
            <a:endParaRPr lang="en-IN" sz="1400" smtClean="0"/>
          </a:p>
        </p:txBody>
      </p:sp>
      <p:sp>
        <p:nvSpPr>
          <p:cNvPr id="4" name="Slide Number Placeholder 3"/>
          <p:cNvSpPr>
            <a:spLocks noGrp="1"/>
          </p:cNvSpPr>
          <p:nvPr>
            <p:ph type="sldNum" sz="quarter" idx="12"/>
          </p:nvPr>
        </p:nvSpPr>
        <p:spPr/>
        <p:txBody>
          <a:bodyPr/>
          <a:lstStyle/>
          <a:p>
            <a:pPr>
              <a:defRPr/>
            </a:pPr>
            <a:fld id="{E9E8F104-BD2A-42B6-948D-24AEC46388C8}" type="slidenum">
              <a:rPr lang="en-US" smtClean="0"/>
              <a:pPr>
                <a:defRPr/>
              </a:pPr>
              <a:t>8</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p:cNvGraphicFramePr>
          <p:nvPr/>
        </p:nvGraphicFramePr>
        <p:xfrm>
          <a:off x="301625" y="1527175"/>
          <a:ext cx="8689976" cy="5125720"/>
        </p:xfrm>
        <a:graphic>
          <a:graphicData uri="http://schemas.openxmlformats.org/drawingml/2006/table">
            <a:tbl>
              <a:tblPr firstRow="1" bandRow="1">
                <a:tableStyleId>{5C22544A-7EE6-4342-B048-85BDC9FD1C3A}</a:tableStyleId>
              </a:tblPr>
              <a:tblGrid>
                <a:gridCol w="2212975"/>
                <a:gridCol w="6477001"/>
              </a:tblGrid>
              <a:tr h="370840">
                <a:tc>
                  <a:txBody>
                    <a:bodyPr/>
                    <a:lstStyle/>
                    <a:p>
                      <a:pPr algn="l"/>
                      <a:r>
                        <a:rPr lang="en-US" sz="1400" dirty="0" smtClean="0"/>
                        <a:t>PARTICULARS</a:t>
                      </a:r>
                      <a:endParaRPr lang="en-IN" sz="1400" dirty="0"/>
                    </a:p>
                  </a:txBody>
                  <a:tcPr>
                    <a:solidFill>
                      <a:schemeClr val="accent3"/>
                    </a:solidFill>
                  </a:tcPr>
                </a:tc>
                <a:tc>
                  <a:txBody>
                    <a:bodyPr/>
                    <a:lstStyle/>
                    <a:p>
                      <a:pPr algn="l"/>
                      <a:r>
                        <a:rPr lang="en-US" sz="1400" dirty="0" smtClean="0"/>
                        <a:t>PROPOSED AMENDMENTS</a:t>
                      </a:r>
                      <a:endParaRPr lang="en-IN" sz="1400" dirty="0"/>
                    </a:p>
                  </a:txBody>
                  <a:tcPr>
                    <a:solidFill>
                      <a:schemeClr val="accent1"/>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 130: re-opening of accounts</a:t>
                      </a:r>
                      <a:endParaRPr kumimoji="0" lang="en-IN" sz="14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IN" sz="1400" kern="1200" noProof="0" dirty="0" smtClean="0">
                          <a:solidFill>
                            <a:srgbClr val="002060"/>
                          </a:solidFill>
                          <a:latin typeface="+mn-lt"/>
                          <a:ea typeface="+mn-ea"/>
                          <a:cs typeface="+mn-cs"/>
                        </a:rPr>
                        <a:t>In addition to authorities already specified, NCLT shall give notice to “any other person concerned” before 30 days of passing an order for re-opening of accounts and such order for reopening of accounts can be made up to eight years unless there is a specific direction under section 128(5) from the Central Government for longer period.</a:t>
                      </a:r>
                    </a:p>
                  </a:txBody>
                  <a:tcPr>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Section 134: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Financial Statement,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Board Report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lang="en-US" sz="1400" b="1" dirty="0" smtClean="0">
                          <a:solidFill>
                            <a:srgbClr val="002060"/>
                          </a:solidFill>
                        </a:rPr>
                        <a:t>disclosures </a:t>
                      </a:r>
                      <a:endParaRPr kumimoji="0" lang="en-IN" sz="1400" b="1" kern="1200" dirty="0" smtClean="0">
                        <a:solidFill>
                          <a:srgbClr val="002060"/>
                        </a:solidFill>
                        <a:latin typeface="+mn-lt"/>
                        <a:ea typeface="+mn-ea"/>
                        <a:cs typeface="+mn-cs"/>
                      </a:endParaRPr>
                    </a:p>
                  </a:txBody>
                  <a:tcPr>
                    <a:solidFill>
                      <a:schemeClr val="accent3">
                        <a:lumMod val="40000"/>
                        <a:lumOff val="60000"/>
                      </a:schemeClr>
                    </a:solidFill>
                  </a:tcPr>
                </a:tc>
                <a:tc>
                  <a:txBody>
                    <a:bodyPr/>
                    <a:lstStyle/>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Proposed changes are:</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r>
                        <a:rPr kumimoji="0" lang="en-IN" sz="1400" kern="1200" dirty="0" smtClean="0">
                          <a:solidFill>
                            <a:srgbClr val="002060"/>
                          </a:solidFill>
                          <a:latin typeface="+mn-lt"/>
                          <a:ea typeface="+mn-ea"/>
                          <a:cs typeface="+mn-cs"/>
                        </a:rPr>
                        <a:t>-- Chief Executive Officer shall sign the financial statements, whether director or not ;</a:t>
                      </a:r>
                    </a:p>
                    <a:p>
                      <a:pPr algn="just"/>
                      <a:r>
                        <a:rPr kumimoji="0" lang="en-IN" sz="1400" kern="1200" dirty="0" smtClean="0">
                          <a:solidFill>
                            <a:srgbClr val="002060"/>
                          </a:solidFill>
                          <a:latin typeface="+mn-lt"/>
                          <a:ea typeface="+mn-ea"/>
                          <a:cs typeface="+mn-cs"/>
                        </a:rPr>
                        <a:t>-- where disclosures referred to in sub-section (3) have been included in the financial statements, such disclosures shall be referred to instead of being repeated in the Board's report; </a:t>
                      </a:r>
                    </a:p>
                    <a:p>
                      <a:pPr algn="just"/>
                      <a:r>
                        <a:rPr kumimoji="0" lang="en-IN" sz="1400" kern="1200" dirty="0" smtClean="0">
                          <a:solidFill>
                            <a:srgbClr val="002060"/>
                          </a:solidFill>
                          <a:latin typeface="+mn-lt"/>
                          <a:ea typeface="+mn-ea"/>
                          <a:cs typeface="+mn-cs"/>
                        </a:rPr>
                        <a:t>-- the policies made available on the Company’s Website need not be fully reproduced in the Board’s Report, key features of policies along with its web link shall be disclosed.</a:t>
                      </a:r>
                    </a:p>
                  </a:txBody>
                  <a:tcPr>
                    <a:solidFill>
                      <a:schemeClr val="accent3">
                        <a:lumMod val="40000"/>
                        <a:lumOff val="60000"/>
                      </a:schemeClr>
                    </a:solidFill>
                  </a:tcPr>
                </a:tc>
              </a:tr>
              <a:tr h="370840">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Section 135: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Corporate Social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IN" sz="1400" b="1" kern="1200" dirty="0" smtClean="0">
                          <a:solidFill>
                            <a:srgbClr val="002060"/>
                          </a:solidFill>
                          <a:latin typeface="+mn-lt"/>
                          <a:ea typeface="+mn-ea"/>
                          <a:cs typeface="+mn-cs"/>
                        </a:rPr>
                        <a:t>Responsibility </a:t>
                      </a:r>
                    </a:p>
                  </a:txBody>
                  <a:tcPr>
                    <a:solidFill>
                      <a:schemeClr val="accent3">
                        <a:lumMod val="40000"/>
                        <a:lumOff val="60000"/>
                      </a:schemeClr>
                    </a:solidFill>
                  </a:tcPr>
                </a:tc>
                <a:tc>
                  <a:txBody>
                    <a:bodyPr/>
                    <a:lstStyle/>
                    <a:p>
                      <a:pPr algn="just"/>
                      <a:r>
                        <a:rPr kumimoji="0" lang="en-IN" sz="1400" kern="1200" dirty="0" smtClean="0">
                          <a:solidFill>
                            <a:srgbClr val="002060"/>
                          </a:solidFill>
                          <a:latin typeface="+mn-lt"/>
                          <a:ea typeface="+mn-ea"/>
                          <a:cs typeface="+mn-cs"/>
                        </a:rPr>
                        <a:t>-- For the words "any financial year", the words "the immediately preceding financial year" shall be substituted; </a:t>
                      </a:r>
                    </a:p>
                    <a:p>
                      <a:pPr algn="just"/>
                      <a:r>
                        <a:rPr kumimoji="0" lang="en-IN" sz="1400" kern="1200" dirty="0" smtClean="0">
                          <a:solidFill>
                            <a:srgbClr val="002060"/>
                          </a:solidFill>
                          <a:latin typeface="+mn-lt"/>
                          <a:ea typeface="+mn-ea"/>
                          <a:cs typeface="+mn-cs"/>
                        </a:rPr>
                        <a:t>-- Where a company is not required to appoint an independent director, it shall have in its Corporate Social Responsibility Committee two or more directors;</a:t>
                      </a:r>
                    </a:p>
                    <a:p>
                      <a:pPr algn="just"/>
                      <a:r>
                        <a:rPr kumimoji="0" lang="en-IN" sz="1400" kern="1200" dirty="0" smtClean="0">
                          <a:solidFill>
                            <a:srgbClr val="002060"/>
                          </a:solidFill>
                          <a:latin typeface="+mn-lt"/>
                          <a:ea typeface="+mn-ea"/>
                          <a:cs typeface="+mn-cs"/>
                        </a:rPr>
                        <a:t>-- For the purposes of this section "net profit" shall not include such sums as may be prescribed, and shall be calculated in accordance with the provisions of section 198.</a:t>
                      </a:r>
                      <a:endParaRPr kumimoji="0" lang="en-IN" sz="1400" kern="1200" noProof="0" dirty="0" smtClean="0">
                        <a:solidFill>
                          <a:srgbClr val="002060"/>
                        </a:solidFill>
                        <a:latin typeface="+mn-lt"/>
                        <a:ea typeface="+mn-ea"/>
                        <a:cs typeface="+mn-cs"/>
                      </a:endParaRPr>
                    </a:p>
                  </a:txBody>
                  <a:tcPr>
                    <a:solidFill>
                      <a:schemeClr val="accent3">
                        <a:lumMod val="40000"/>
                        <a:lumOff val="60000"/>
                      </a:schemeClr>
                    </a:solidFill>
                  </a:tcPr>
                </a:tc>
              </a:tr>
            </a:tbl>
          </a:graphicData>
        </a:graphic>
      </p:graphicFrame>
      <p:pic>
        <p:nvPicPr>
          <p:cNvPr id="19478" name="Picture 6" descr="SanjayGroverLogo01"/>
          <p:cNvPicPr>
            <a:picLocks noChangeAspect="1" noChangeArrowheads="1"/>
          </p:cNvPicPr>
          <p:nvPr/>
        </p:nvPicPr>
        <p:blipFill>
          <a:blip r:embed="rId2" cstate="print"/>
          <a:srcRect/>
          <a:stretch>
            <a:fillRect/>
          </a:stretch>
        </p:blipFill>
        <p:spPr bwMode="auto">
          <a:xfrm>
            <a:off x="8153400" y="6486525"/>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161CB28C-BC1B-42A8-BF72-0380123C27EE}" type="slidenum">
              <a:rPr lang="en-US" smtClean="0"/>
              <a:pPr>
                <a:defRPr/>
              </a:pPr>
              <a:t>9</a:t>
            </a:fld>
            <a:endParaRPr lang="en-US"/>
          </a:p>
        </p:txBody>
      </p:sp>
      <p:sp>
        <p:nvSpPr>
          <p:cNvPr id="5" name="Title 1"/>
          <p:cNvSpPr>
            <a:spLocks noGrp="1"/>
          </p:cNvSpPr>
          <p:nvPr>
            <p:ph type="title"/>
          </p:nvPr>
        </p:nvSpPr>
        <p:spPr/>
        <p:txBody>
          <a:bodyPr/>
          <a:lstStyle/>
          <a:p>
            <a:pPr>
              <a:defRPr/>
            </a:pPr>
            <a:r>
              <a:rPr lang="en-US" sz="2000" b="1" u="sng" dirty="0" smtClean="0">
                <a:solidFill>
                  <a:srgbClr val="002060"/>
                </a:solidFill>
              </a:rPr>
              <a:t>KEY AMENDMENTS PROPOSED BILL 2016</a:t>
            </a:r>
            <a:endParaRPr lang="en-IN" sz="2000" dirty="0"/>
          </a:p>
        </p:txBody>
      </p:sp>
      <p:graphicFrame>
        <p:nvGraphicFramePr>
          <p:cNvPr id="6" name="Content Placeholder 4"/>
          <p:cNvGraphicFramePr>
            <a:graphicFrameLocks noGrp="1"/>
          </p:cNvGraphicFramePr>
          <p:nvPr>
            <p:ph sz="quarter" idx="1"/>
          </p:nvPr>
        </p:nvGraphicFramePr>
        <p:xfrm>
          <a:off x="304800" y="1476375"/>
          <a:ext cx="8504238" cy="4721225"/>
        </p:xfrm>
        <a:graphic>
          <a:graphicData uri="http://schemas.openxmlformats.org/drawingml/2006/table">
            <a:tbl>
              <a:tblPr firstRow="1" bandRow="1">
                <a:tableStyleId>{5C22544A-7EE6-4342-B048-85BDC9FD1C3A}</a:tableStyleId>
              </a:tblPr>
              <a:tblGrid>
                <a:gridCol w="1984375"/>
                <a:gridCol w="6519863"/>
              </a:tblGrid>
              <a:tr h="37079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PARTICULARS</a:t>
                      </a:r>
                      <a:endParaRPr lang="en-IN" sz="1800" dirty="0" smtClean="0"/>
                    </a:p>
                  </a:txBody>
                  <a:tcPr marT="45714" marB="45714">
                    <a:solidFill>
                      <a:schemeClr val="accent3"/>
                    </a:solidFill>
                  </a:tcPr>
                </a:tc>
                <a:tc>
                  <a:txBody>
                    <a:bodyPr/>
                    <a:lstStyle/>
                    <a:p>
                      <a:pPr algn="l"/>
                      <a:r>
                        <a:rPr lang="en-US" sz="1800" dirty="0" smtClean="0"/>
                        <a:t>PROPOSED AMENDMENTS</a:t>
                      </a:r>
                      <a:endParaRPr lang="en-IN" sz="1800" dirty="0"/>
                    </a:p>
                  </a:txBody>
                  <a:tcPr marT="45714" marB="45714">
                    <a:solidFill>
                      <a:schemeClr val="accent1"/>
                    </a:solidFill>
                  </a:tcPr>
                </a:tc>
              </a:tr>
              <a:tr h="4350435">
                <a:tc>
                  <a:txBody>
                    <a:bodyPr/>
                    <a:lstStyle/>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Section 136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Right of members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to copies of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Financial </a:t>
                      </a:r>
                    </a:p>
                    <a:p>
                      <a:pPr marL="342900" marR="0" indent="-342900" algn="just" defTabSz="914400" rtl="0" eaLnBrk="1" fontAlgn="auto" latinLnBrk="0" hangingPunct="1">
                        <a:lnSpc>
                          <a:spcPct val="100000"/>
                        </a:lnSpc>
                        <a:spcBef>
                          <a:spcPts val="0"/>
                        </a:spcBef>
                        <a:spcAft>
                          <a:spcPts val="0"/>
                        </a:spcAft>
                        <a:buClrTx/>
                        <a:buSzTx/>
                        <a:buFont typeface="+mj-lt"/>
                        <a:buNone/>
                        <a:tabLst/>
                        <a:defRPr/>
                      </a:pPr>
                      <a:r>
                        <a:rPr kumimoji="0" lang="en-US" sz="1400" b="1" kern="1200" dirty="0" smtClean="0">
                          <a:solidFill>
                            <a:srgbClr val="002060"/>
                          </a:solidFill>
                          <a:latin typeface="+mn-lt"/>
                          <a:ea typeface="+mn-ea"/>
                          <a:cs typeface="+mn-cs"/>
                        </a:rPr>
                        <a:t>Statements </a:t>
                      </a:r>
                      <a:endParaRPr kumimoji="0" lang="en-IN" sz="1400" b="1" kern="1200" dirty="0" smtClean="0">
                        <a:solidFill>
                          <a:srgbClr val="002060"/>
                        </a:solidFill>
                        <a:latin typeface="+mn-lt"/>
                        <a:ea typeface="+mn-ea"/>
                        <a:cs typeface="+mn-cs"/>
                      </a:endParaRPr>
                    </a:p>
                  </a:txBody>
                  <a:tcPr marT="45714" marB="45714">
                    <a:solidFill>
                      <a:schemeClr val="accent3">
                        <a:lumMod val="40000"/>
                        <a:lumOff val="60000"/>
                      </a:schemeClr>
                    </a:solidFill>
                  </a:tcPr>
                </a:tc>
                <a:tc>
                  <a:txBody>
                    <a:bodyPr/>
                    <a:lstStyle/>
                    <a:p>
                      <a:pPr algn="just"/>
                      <a:r>
                        <a:rPr kumimoji="0" lang="en-IN" sz="1400" b="0" kern="1200" dirty="0" smtClean="0">
                          <a:solidFill>
                            <a:srgbClr val="002060"/>
                          </a:solidFill>
                          <a:latin typeface="+mn-lt"/>
                          <a:ea typeface="+mn-ea"/>
                          <a:cs typeface="+mn-cs"/>
                        </a:rPr>
                        <a:t>if the copies of the documents are sent less than twenty-one days before the date of the meeting, they shall, notwithstanding that fact, be deemed to have been duly sent if it is so agreed by ninety-five per cent. of the members entitled to vote at the meeting;</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None/>
                        <a:tabLst/>
                        <a:defRPr/>
                      </a:pPr>
                      <a:endParaRPr kumimoji="0" lang="en-IN" sz="1000" b="0" kern="1200" dirty="0" smtClean="0">
                        <a:solidFill>
                          <a:srgbClr val="002060"/>
                        </a:solidFill>
                        <a:latin typeface="+mn-lt"/>
                        <a:ea typeface="+mn-ea"/>
                        <a:cs typeface="+mn-cs"/>
                      </a:endParaRPr>
                    </a:p>
                    <a:p>
                      <a:pPr algn="just"/>
                      <a:r>
                        <a:rPr kumimoji="0" lang="en-IN" sz="1400" b="0" kern="1200" dirty="0" smtClean="0">
                          <a:solidFill>
                            <a:srgbClr val="002060"/>
                          </a:solidFill>
                          <a:latin typeface="+mn-lt"/>
                          <a:ea typeface="+mn-ea"/>
                          <a:cs typeface="+mn-cs"/>
                        </a:rPr>
                        <a:t>every listed company having a subsidiary or subsidiaries shall place separate audited accounts in respect of each of subsidiary on its website, if any;</a:t>
                      </a:r>
                    </a:p>
                    <a:p>
                      <a:pPr marL="342900" marR="0" indent="-342900" algn="just" defTabSz="914400" rtl="0" eaLnBrk="1" fontAlgn="auto" latinLnBrk="0" hangingPunct="1">
                        <a:lnSpc>
                          <a:spcPct val="100000"/>
                        </a:lnSpc>
                        <a:spcBef>
                          <a:spcPts val="0"/>
                        </a:spcBef>
                        <a:spcAft>
                          <a:spcPts val="0"/>
                        </a:spcAft>
                        <a:buClrTx/>
                        <a:buSzTx/>
                        <a:buFont typeface="Wingdings" pitchFamily="2" charset="2"/>
                        <a:buChar char="Ø"/>
                        <a:tabLst/>
                        <a:defRPr/>
                      </a:pPr>
                      <a:endParaRPr kumimoji="0" lang="en-US" sz="1000" b="0" kern="1200" dirty="0" smtClean="0">
                        <a:solidFill>
                          <a:srgbClr val="002060"/>
                        </a:solidFill>
                        <a:latin typeface="+mn-lt"/>
                        <a:ea typeface="+mn-ea"/>
                        <a:cs typeface="+mn-cs"/>
                      </a:endParaRPr>
                    </a:p>
                    <a:p>
                      <a:pPr algn="just"/>
                      <a:r>
                        <a:rPr kumimoji="0" lang="en-IN" sz="1400" kern="1200" dirty="0" smtClean="0">
                          <a:solidFill>
                            <a:srgbClr val="002060"/>
                          </a:solidFill>
                          <a:latin typeface="+mn-lt"/>
                          <a:ea typeface="+mn-ea"/>
                          <a:cs typeface="+mn-cs"/>
                        </a:rPr>
                        <a:t>a listed company which has a "foreign subsidiary"  </a:t>
                      </a:r>
                    </a:p>
                    <a:p>
                      <a:pPr algn="just"/>
                      <a:endParaRPr kumimoji="0" lang="en-US" sz="1000" kern="1200" dirty="0" smtClean="0">
                        <a:solidFill>
                          <a:srgbClr val="002060"/>
                        </a:solidFill>
                        <a:latin typeface="+mn-lt"/>
                        <a:ea typeface="+mn-ea"/>
                        <a:cs typeface="+mn-cs"/>
                      </a:endParaRPr>
                    </a:p>
                    <a:p>
                      <a:pPr algn="just"/>
                      <a:r>
                        <a:rPr kumimoji="0" lang="en-IN" sz="1400" kern="1200" dirty="0" smtClean="0">
                          <a:solidFill>
                            <a:srgbClr val="002060"/>
                          </a:solidFill>
                          <a:latin typeface="+mn-lt"/>
                          <a:ea typeface="+mn-ea"/>
                          <a:cs typeface="+mn-cs"/>
                        </a:rPr>
                        <a:t>(a) where such foreign subsidiary is statutorily required to prepare CFS under any law of the country of its incorporation, the requirement of this proviso shall be met if CFS of such foreign subsidiary is placed on the website of the listed company;</a:t>
                      </a:r>
                    </a:p>
                    <a:p>
                      <a:pPr algn="just"/>
                      <a:endParaRPr kumimoji="0" lang="en-IN" sz="1000" kern="1200" dirty="0" smtClean="0">
                        <a:solidFill>
                          <a:srgbClr val="002060"/>
                        </a:solidFill>
                        <a:latin typeface="+mn-lt"/>
                        <a:ea typeface="+mn-ea"/>
                        <a:cs typeface="+mn-cs"/>
                      </a:endParaRPr>
                    </a:p>
                    <a:p>
                      <a:pPr algn="just"/>
                      <a:r>
                        <a:rPr kumimoji="0" lang="en-IN" sz="1400" kern="1200" dirty="0" smtClean="0">
                          <a:solidFill>
                            <a:srgbClr val="002060"/>
                          </a:solidFill>
                          <a:latin typeface="+mn-lt"/>
                          <a:ea typeface="+mn-ea"/>
                          <a:cs typeface="+mn-cs"/>
                        </a:rPr>
                        <a:t>(b) where such foreign subsidiary is not required to get its financial statement audited under any law of the country of its incorporation and which does not get such financial statement audited, the holding Indian listed company may place such unaudited financial statement on its website and where such financial statement is in a language other than English, a translated copy of the financial</a:t>
                      </a:r>
                      <a:r>
                        <a:rPr kumimoji="0" lang="en-IN" sz="1400" kern="1200" baseline="0" dirty="0" smtClean="0">
                          <a:solidFill>
                            <a:srgbClr val="002060"/>
                          </a:solidFill>
                          <a:latin typeface="+mn-lt"/>
                          <a:ea typeface="+mn-ea"/>
                          <a:cs typeface="+mn-cs"/>
                        </a:rPr>
                        <a:t> </a:t>
                      </a:r>
                      <a:r>
                        <a:rPr kumimoji="0" lang="en-IN" sz="1400" kern="1200" dirty="0" smtClean="0">
                          <a:solidFill>
                            <a:srgbClr val="002060"/>
                          </a:solidFill>
                          <a:latin typeface="+mn-lt"/>
                          <a:ea typeface="+mn-ea"/>
                          <a:cs typeface="+mn-cs"/>
                        </a:rPr>
                        <a:t>statement in English shall also be placed on the website."</a:t>
                      </a:r>
                    </a:p>
                  </a:txBody>
                  <a:tcPr marT="45714" marB="45714">
                    <a:solidFill>
                      <a:schemeClr val="accent3">
                        <a:lumMod val="40000"/>
                        <a:lumOff val="60000"/>
                      </a:schemeClr>
                    </a:solidFill>
                  </a:tcPr>
                </a:tc>
              </a:tr>
            </a:tbl>
          </a:graphicData>
        </a:graphic>
      </p:graphicFrame>
      <p:pic>
        <p:nvPicPr>
          <p:cNvPr id="20495" name="Picture 6" descr="SanjayGroverLogo01"/>
          <p:cNvPicPr>
            <a:picLocks noChangeAspect="1" noChangeArrowheads="1"/>
          </p:cNvPicPr>
          <p:nvPr/>
        </p:nvPicPr>
        <p:blipFill>
          <a:blip r:embed="rId2" cstate="print"/>
          <a:srcRect/>
          <a:stretch>
            <a:fillRect/>
          </a:stretch>
        </p:blipFill>
        <p:spPr bwMode="auto">
          <a:xfrm>
            <a:off x="8153400" y="6019800"/>
            <a:ext cx="814388" cy="295275"/>
          </a:xfrm>
          <a:prstGeom prst="rect">
            <a:avLst/>
          </a:prstGeom>
          <a:solidFill>
            <a:srgbClr val="993366"/>
          </a:solid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3782</TotalTime>
  <Words>4365</Words>
  <Application>Microsoft Office PowerPoint</Application>
  <PresentationFormat>On-screen Show (4:3)</PresentationFormat>
  <Paragraphs>429</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Georgia</vt:lpstr>
      <vt:lpstr>Wingdings 2</vt:lpstr>
      <vt:lpstr>Wingdings</vt:lpstr>
      <vt:lpstr>Calibri</vt:lpstr>
      <vt:lpstr>+mj-lt</vt:lpstr>
      <vt:lpstr>Civic</vt:lpstr>
      <vt:lpstr>Slide 1</vt:lpstr>
      <vt:lpstr>KEY AMENDMENTS PROPOSED BILL 2016</vt:lpstr>
      <vt:lpstr>KEY AMENDMENTS PROPOSED BILL 2016</vt:lpstr>
      <vt:lpstr>KEY AMENDMENTS PROPOSED BILL 2016</vt:lpstr>
      <vt:lpstr>KEY AMENDMENTS PROPOSED BILL 2016</vt:lpstr>
      <vt:lpstr> KEY AMENDMENTS PROPOSED BILL 2016</vt:lpstr>
      <vt:lpstr> 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KEY AMENDMENTS PROPOSED BILL 2016</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ajcon</dc:creator>
  <cp:lastModifiedBy>e0473</cp:lastModifiedBy>
  <cp:revision>490</cp:revision>
  <dcterms:created xsi:type="dcterms:W3CDTF">2013-02-08T13:19:43Z</dcterms:created>
  <dcterms:modified xsi:type="dcterms:W3CDTF">2016-08-19T09:05:13Z</dcterms:modified>
</cp:coreProperties>
</file>