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0" r:id="rId5"/>
    <p:sldId id="261" r:id="rId6"/>
    <p:sldId id="262" r:id="rId7"/>
    <p:sldId id="263" r:id="rId8"/>
    <p:sldId id="264" r:id="rId9"/>
    <p:sldId id="265" r:id="rId10"/>
    <p:sldId id="267" r:id="rId11"/>
    <p:sldId id="268" r:id="rId12"/>
    <p:sldId id="269" r:id="rId13"/>
    <p:sldId id="270" r:id="rId14"/>
    <p:sldId id="271" r:id="rId15"/>
    <p:sldId id="272" r:id="rId16"/>
    <p:sldId id="298" r:id="rId17"/>
    <p:sldId id="273" r:id="rId18"/>
    <p:sldId id="274" r:id="rId19"/>
    <p:sldId id="275" r:id="rId20"/>
    <p:sldId id="276" r:id="rId21"/>
    <p:sldId id="277" r:id="rId22"/>
    <p:sldId id="278" r:id="rId23"/>
    <p:sldId id="280" r:id="rId24"/>
    <p:sldId id="281" r:id="rId25"/>
    <p:sldId id="282" r:id="rId26"/>
    <p:sldId id="283" r:id="rId27"/>
    <p:sldId id="284" r:id="rId28"/>
    <p:sldId id="294" r:id="rId29"/>
    <p:sldId id="295" r:id="rId30"/>
    <p:sldId id="297" r:id="rId31"/>
    <p:sldId id="296"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7/17/2013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7/17/2013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7/17/2013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dirty="0">
                <a:effectLst/>
              </a:rPr>
              <a:t>Responsibility  of  a </a:t>
            </a:r>
            <a:r>
              <a:rPr lang="en-US" dirty="0" smtClean="0">
                <a:effectLst/>
              </a:rPr>
              <a:t/>
            </a:r>
            <a:br>
              <a:rPr lang="en-US" dirty="0" smtClean="0">
                <a:effectLst/>
              </a:rPr>
            </a:br>
            <a:r>
              <a:rPr lang="en-US" dirty="0" smtClean="0">
                <a:effectLst/>
              </a:rPr>
              <a:t>Company Secretary</a:t>
            </a:r>
            <a:endParaRPr lang="en-IN" dirty="0"/>
          </a:p>
        </p:txBody>
      </p:sp>
      <p:sp>
        <p:nvSpPr>
          <p:cNvPr id="3" name="Subtitle 2"/>
          <p:cNvSpPr>
            <a:spLocks noGrp="1"/>
          </p:cNvSpPr>
          <p:nvPr>
            <p:ph type="subTitle" idx="1"/>
          </p:nvPr>
        </p:nvSpPr>
        <p:spPr/>
        <p:txBody>
          <a:bodyPr>
            <a:normAutofit fontScale="92500" lnSpcReduction="10000"/>
          </a:bodyPr>
          <a:lstStyle/>
          <a:p>
            <a:endParaRPr lang="en-US" dirty="0" smtClean="0"/>
          </a:p>
          <a:p>
            <a:pPr algn="ctr"/>
            <a:r>
              <a:rPr lang="en-US" dirty="0" smtClean="0"/>
              <a:t>Prof. </a:t>
            </a:r>
            <a:r>
              <a:rPr lang="en-US" dirty="0" err="1" smtClean="0"/>
              <a:t>Suman</a:t>
            </a:r>
            <a:r>
              <a:rPr lang="en-US" dirty="0" smtClean="0"/>
              <a:t>  K  </a:t>
            </a:r>
            <a:r>
              <a:rPr lang="en-US" dirty="0" err="1" smtClean="0"/>
              <a:t>Mukerjee</a:t>
            </a:r>
            <a:endParaRPr lang="en-US" dirty="0" smtClean="0"/>
          </a:p>
          <a:p>
            <a:pPr algn="ctr"/>
            <a:r>
              <a:rPr lang="en-US" dirty="0" smtClean="0"/>
              <a:t>Principal  and  Dean</a:t>
            </a:r>
          </a:p>
          <a:p>
            <a:pPr algn="ctr"/>
            <a:r>
              <a:rPr lang="en-US" dirty="0" err="1" smtClean="0"/>
              <a:t>Bharatiya</a:t>
            </a:r>
            <a:r>
              <a:rPr lang="en-US" dirty="0" smtClean="0"/>
              <a:t>  </a:t>
            </a:r>
            <a:r>
              <a:rPr lang="en-US" dirty="0" err="1" smtClean="0"/>
              <a:t>Vidya</a:t>
            </a:r>
            <a:r>
              <a:rPr lang="en-US" dirty="0" smtClean="0"/>
              <a:t>  </a:t>
            </a:r>
            <a:r>
              <a:rPr lang="en-US" dirty="0" err="1" smtClean="0"/>
              <a:t>Bhavan</a:t>
            </a:r>
            <a:r>
              <a:rPr lang="en-US" dirty="0" smtClean="0"/>
              <a:t>   </a:t>
            </a:r>
            <a:r>
              <a:rPr lang="en-US" dirty="0" err="1" smtClean="0"/>
              <a:t>Instt</a:t>
            </a:r>
            <a:r>
              <a:rPr lang="en-US" dirty="0" smtClean="0"/>
              <a:t>.  of  Management  Science</a:t>
            </a:r>
          </a:p>
          <a:p>
            <a:pPr algn="ctr"/>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IN"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600" b="1" dirty="0"/>
              <a:t>Duty &amp;  Description</a:t>
            </a:r>
            <a:endParaRPr lang="en-IN" sz="3600" dirty="0"/>
          </a:p>
        </p:txBody>
      </p:sp>
      <p:sp>
        <p:nvSpPr>
          <p:cNvPr id="3" name="Content Placeholder 2"/>
          <p:cNvSpPr>
            <a:spLocks noGrp="1"/>
          </p:cNvSpPr>
          <p:nvPr>
            <p:ph idx="1"/>
          </p:nvPr>
        </p:nvSpPr>
        <p:spPr/>
        <p:txBody>
          <a:bodyPr numCol="2"/>
          <a:lstStyle/>
          <a:p>
            <a:r>
              <a:rPr lang="en-US" dirty="0" smtClean="0"/>
              <a:t>Filling  forms etc. at  companies  House</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r>
              <a:rPr lang="en-US" dirty="0" smtClean="0"/>
              <a:t>This  must  be  done  in  the  time  limits  given. Particular  importance  is  attached  to  filling  company  accounts  and  returns,  together  with  notices  of  changes  to  registers,  especially  charges.</a:t>
            </a:r>
            <a:endParaRPr lang="en-US" dirty="0" smtClean="0"/>
          </a:p>
          <a:p>
            <a:pPr>
              <a:buNone/>
            </a:pPr>
            <a:r>
              <a:rPr lang="en-US" dirty="0" smtClean="0"/>
              <a:t>	</a:t>
            </a:r>
            <a:endParaRPr lang="en-IN" sz="3600" i="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600" b="1" dirty="0"/>
              <a:t>Duty &amp;  Description</a:t>
            </a:r>
            <a:endParaRPr lang="en-IN" sz="3600" dirty="0"/>
          </a:p>
        </p:txBody>
      </p:sp>
      <p:sp>
        <p:nvSpPr>
          <p:cNvPr id="3" name="Content Placeholder 2"/>
          <p:cNvSpPr>
            <a:spLocks noGrp="1"/>
          </p:cNvSpPr>
          <p:nvPr>
            <p:ph idx="1"/>
          </p:nvPr>
        </p:nvSpPr>
        <p:spPr/>
        <p:txBody>
          <a:bodyPr numCol="2">
            <a:normAutofit fontScale="55000" lnSpcReduction="20000"/>
          </a:bodyPr>
          <a:lstStyle/>
          <a:p>
            <a:pPr algn="ctr">
              <a:buNone/>
            </a:pPr>
            <a:endParaRPr lang="en-US" sz="2000" dirty="0" smtClean="0"/>
          </a:p>
          <a:p>
            <a:pPr>
              <a:buNone/>
            </a:pPr>
            <a:r>
              <a:rPr lang="en-US" dirty="0"/>
              <a:t> </a:t>
            </a:r>
            <a:r>
              <a:rPr lang="en-US" dirty="0" smtClean="0"/>
              <a:t>      </a:t>
            </a:r>
            <a:r>
              <a:rPr lang="en-US" sz="3600" dirty="0" smtClean="0">
                <a:latin typeface="+mj-lt"/>
              </a:rPr>
              <a:t>Collation </a:t>
            </a:r>
            <a:r>
              <a:rPr lang="en-US" sz="3600" dirty="0">
                <a:latin typeface="+mj-lt"/>
              </a:rPr>
              <a:t>of accounts  </a:t>
            </a:r>
            <a:r>
              <a:rPr lang="en-US" sz="3600" dirty="0" smtClean="0">
                <a:latin typeface="+mj-lt"/>
              </a:rPr>
              <a:t>and  compliance </a:t>
            </a:r>
            <a:r>
              <a:rPr lang="en-US" sz="3200" dirty="0" smtClean="0">
                <a:latin typeface="+mj-lt"/>
              </a:rPr>
              <a:t>with  legislation</a:t>
            </a:r>
          </a:p>
          <a:p>
            <a:pPr>
              <a:buNone/>
            </a:pPr>
            <a:endParaRPr lang="en-US" sz="3200" i="1" dirty="0">
              <a:latin typeface="+mj-lt"/>
            </a:endParaRPr>
          </a:p>
          <a:p>
            <a:pPr>
              <a:buNone/>
            </a:pPr>
            <a:endParaRPr lang="en-US" sz="3200" i="1" dirty="0" smtClean="0">
              <a:latin typeface="+mj-lt"/>
            </a:endParaRPr>
          </a:p>
          <a:p>
            <a:pPr>
              <a:buNone/>
            </a:pPr>
            <a:endParaRPr lang="en-US" sz="3200" i="1" dirty="0">
              <a:latin typeface="+mj-lt"/>
            </a:endParaRPr>
          </a:p>
          <a:p>
            <a:pPr>
              <a:buNone/>
            </a:pPr>
            <a:endParaRPr lang="en-US" sz="3200" i="1" dirty="0" smtClean="0">
              <a:latin typeface="+mj-lt"/>
            </a:endParaRPr>
          </a:p>
          <a:p>
            <a:pPr>
              <a:buNone/>
            </a:pPr>
            <a:endParaRPr lang="en-US" sz="3200" i="1" dirty="0">
              <a:latin typeface="+mj-lt"/>
            </a:endParaRPr>
          </a:p>
          <a:p>
            <a:pPr>
              <a:buNone/>
            </a:pPr>
            <a:endParaRPr lang="en-US" sz="3200" i="1" dirty="0" smtClean="0">
              <a:latin typeface="+mj-lt"/>
            </a:endParaRPr>
          </a:p>
          <a:p>
            <a:pPr>
              <a:buNone/>
            </a:pPr>
            <a:endParaRPr lang="en-US" sz="3200" i="1" dirty="0">
              <a:latin typeface="+mj-lt"/>
            </a:endParaRPr>
          </a:p>
          <a:p>
            <a:pPr>
              <a:buNone/>
            </a:pPr>
            <a:endParaRPr lang="en-US" sz="3200" i="1" dirty="0" smtClean="0">
              <a:latin typeface="+mj-lt"/>
            </a:endParaRPr>
          </a:p>
          <a:p>
            <a:pPr>
              <a:buNone/>
            </a:pPr>
            <a:endParaRPr lang="en-US" sz="3200" i="1" dirty="0">
              <a:latin typeface="+mj-lt"/>
            </a:endParaRPr>
          </a:p>
          <a:p>
            <a:pPr>
              <a:buNone/>
            </a:pPr>
            <a:endParaRPr lang="en-US" sz="3200" dirty="0" smtClean="0"/>
          </a:p>
          <a:p>
            <a:pPr>
              <a:buNone/>
            </a:pPr>
            <a:r>
              <a:rPr lang="en-US" sz="3200" dirty="0" smtClean="0"/>
              <a:t>Shareholder  communications</a:t>
            </a:r>
          </a:p>
          <a:p>
            <a:pPr>
              <a:buNone/>
            </a:pPr>
            <a:endParaRPr lang="en-US" sz="3200" i="1" dirty="0" smtClean="0">
              <a:latin typeface="+mj-lt"/>
            </a:endParaRPr>
          </a:p>
          <a:p>
            <a:pPr>
              <a:buNone/>
            </a:pPr>
            <a:r>
              <a:rPr lang="en-US" sz="3200" dirty="0" smtClean="0">
                <a:latin typeface="+mj-lt"/>
              </a:rPr>
              <a:t>          </a:t>
            </a:r>
          </a:p>
          <a:p>
            <a:pPr>
              <a:buNone/>
            </a:pPr>
            <a:endParaRPr lang="en-US" sz="3200" dirty="0" smtClean="0">
              <a:latin typeface="+mj-lt"/>
            </a:endParaRPr>
          </a:p>
          <a:p>
            <a:pPr>
              <a:buNone/>
            </a:pPr>
            <a:r>
              <a:rPr lang="en-US" sz="3200" dirty="0" smtClean="0">
                <a:latin typeface="+mj-lt"/>
              </a:rPr>
              <a:t>     Ensuring  that  the company’s accounting  records  are :</a:t>
            </a:r>
          </a:p>
          <a:p>
            <a:pPr>
              <a:buNone/>
            </a:pPr>
            <a:endParaRPr lang="en-US" sz="3200" dirty="0">
              <a:latin typeface="+mj-lt"/>
            </a:endParaRPr>
          </a:p>
          <a:p>
            <a:r>
              <a:rPr lang="en-US" sz="3200" dirty="0" smtClean="0">
                <a:latin typeface="+mj-lt"/>
              </a:rPr>
              <a:t>Maintained  in  accordance  with company  legislation</a:t>
            </a:r>
          </a:p>
          <a:p>
            <a:r>
              <a:rPr lang="en-US" sz="3200" dirty="0" smtClean="0">
                <a:latin typeface="+mj-lt"/>
              </a:rPr>
              <a:t>Prepared  in  time</a:t>
            </a:r>
          </a:p>
          <a:p>
            <a:r>
              <a:rPr lang="en-US" sz="3200" dirty="0" smtClean="0">
                <a:latin typeface="+mj-lt"/>
              </a:rPr>
              <a:t>In  the  form  required  by  company  law  ad  accounting  standards</a:t>
            </a:r>
          </a:p>
          <a:p>
            <a:r>
              <a:rPr lang="en-US" sz="3200" dirty="0" smtClean="0">
                <a:latin typeface="+mj-lt"/>
              </a:rPr>
              <a:t>Copies  of  the  accounts  are  distributed  to  the  appropriate  persons  within  the  correct  time  constraints.</a:t>
            </a:r>
            <a:endParaRPr lang="en-US" sz="3200" dirty="0">
              <a:latin typeface="+mj-lt"/>
            </a:endParaRPr>
          </a:p>
          <a:p>
            <a:endParaRPr lang="en-US" sz="3200" i="1" dirty="0" smtClean="0">
              <a:latin typeface="+mj-lt"/>
            </a:endParaRPr>
          </a:p>
          <a:p>
            <a:r>
              <a:rPr lang="en-US" sz="3200" dirty="0" smtClean="0">
                <a:latin typeface="+mj-lt"/>
              </a:rPr>
              <a:t>Not   applicable  to  a  charitable  company  limited  by  guarantee. </a:t>
            </a:r>
            <a:endParaRPr lang="en-IN" sz="3200" dirty="0" smtClean="0">
              <a:latin typeface="+mj-lt"/>
            </a:endParaRPr>
          </a:p>
          <a:p>
            <a:pPr>
              <a:buNone/>
            </a:pPr>
            <a:endParaRPr lang="en-IN" sz="2000" i="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IN" sz="3600" b="1" dirty="0" smtClean="0"/>
              <a:t>Duty  &amp;  Description  :	</a:t>
            </a:r>
            <a:endParaRPr lang="en-IN" sz="3600" b="1" dirty="0"/>
          </a:p>
        </p:txBody>
      </p:sp>
      <p:sp>
        <p:nvSpPr>
          <p:cNvPr id="3" name="Content Placeholder 2"/>
          <p:cNvSpPr>
            <a:spLocks noGrp="1"/>
          </p:cNvSpPr>
          <p:nvPr>
            <p:ph idx="1"/>
          </p:nvPr>
        </p:nvSpPr>
        <p:spPr/>
        <p:txBody>
          <a:bodyPr numCol="2">
            <a:normAutofit/>
          </a:bodyPr>
          <a:lstStyle/>
          <a:p>
            <a:pPr>
              <a:buNone/>
            </a:pPr>
            <a:r>
              <a:rPr lang="en-US" sz="2000" i="1" dirty="0" smtClean="0"/>
              <a:t>			</a:t>
            </a:r>
          </a:p>
          <a:p>
            <a:pPr>
              <a:buNone/>
            </a:pPr>
            <a:r>
              <a:rPr lang="en-US" sz="2000" dirty="0" smtClean="0"/>
              <a:t>	</a:t>
            </a:r>
            <a:r>
              <a:rPr lang="en-US" sz="2800" dirty="0" smtClean="0"/>
              <a:t>Access  to  records</a:t>
            </a:r>
          </a:p>
          <a:p>
            <a:pPr>
              <a:buNone/>
            </a:pPr>
            <a:endParaRPr lang="en-US" sz="2400" i="1" dirty="0"/>
          </a:p>
          <a:p>
            <a:pPr>
              <a:buNone/>
            </a:pPr>
            <a:endParaRPr lang="en-US" sz="2400" i="1" dirty="0" smtClean="0"/>
          </a:p>
          <a:p>
            <a:pPr>
              <a:buNone/>
            </a:pPr>
            <a:endParaRPr lang="en-US" sz="2400" i="1" dirty="0"/>
          </a:p>
          <a:p>
            <a:pPr>
              <a:buNone/>
            </a:pPr>
            <a:endParaRPr lang="en-US" sz="2400" i="1" dirty="0" smtClean="0"/>
          </a:p>
          <a:p>
            <a:pPr>
              <a:buNone/>
            </a:pPr>
            <a:endParaRPr lang="en-US" sz="2400" i="1" dirty="0"/>
          </a:p>
          <a:p>
            <a:pPr>
              <a:buNone/>
            </a:pPr>
            <a:endParaRPr lang="en-US" sz="2400" i="1" dirty="0" smtClean="0"/>
          </a:p>
          <a:p>
            <a:pPr>
              <a:buNone/>
            </a:pPr>
            <a:endParaRPr lang="en-US" sz="2400" i="1" dirty="0"/>
          </a:p>
          <a:p>
            <a:pPr>
              <a:buNone/>
            </a:pPr>
            <a:endParaRPr lang="en-US" sz="2400" i="1" dirty="0" smtClean="0"/>
          </a:p>
          <a:p>
            <a:pPr>
              <a:buNone/>
            </a:pPr>
            <a:r>
              <a:rPr lang="en-US" sz="2400" dirty="0" smtClean="0"/>
              <a:t>   </a:t>
            </a:r>
            <a:r>
              <a:rPr lang="en-US" sz="2800" dirty="0" smtClean="0"/>
              <a:t>Ensuring  that  eligible  persons  can  review  company  records  and  that  the  company  is  compliant  with  the  Data  Protection  Act</a:t>
            </a:r>
            <a:endParaRPr lang="en-US" sz="2800" dirty="0" smtClean="0"/>
          </a:p>
          <a:p>
            <a:pPr>
              <a:buNone/>
            </a:pPr>
            <a:r>
              <a:rPr lang="en-US" sz="2000" i="1" dirty="0" smtClean="0"/>
              <a:t>		</a:t>
            </a:r>
            <a:endParaRPr lang="en-IN" sz="2000" i="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600" b="1" dirty="0"/>
              <a:t>Duty  &amp;  Description</a:t>
            </a:r>
            <a:endParaRPr lang="en-IN" sz="3600" dirty="0"/>
          </a:p>
        </p:txBody>
      </p:sp>
      <p:sp>
        <p:nvSpPr>
          <p:cNvPr id="3" name="Content Placeholder 2"/>
          <p:cNvSpPr>
            <a:spLocks noGrp="1"/>
          </p:cNvSpPr>
          <p:nvPr>
            <p:ph idx="1"/>
          </p:nvPr>
        </p:nvSpPr>
        <p:spPr/>
        <p:txBody>
          <a:bodyPr numCol="2">
            <a:normAutofit fontScale="77500" lnSpcReduction="20000"/>
          </a:bodyPr>
          <a:lstStyle/>
          <a:p>
            <a:pPr marL="0" indent="0">
              <a:buNone/>
            </a:pPr>
            <a:endParaRPr lang="en-US" dirty="0" smtClean="0"/>
          </a:p>
          <a:p>
            <a:pPr marL="0" indent="0">
              <a:buNone/>
            </a:pPr>
            <a:r>
              <a:rPr lang="en-US" sz="3100" dirty="0" smtClean="0"/>
              <a:t>Legal  Advice</a:t>
            </a:r>
          </a:p>
          <a:p>
            <a:pPr marL="0" indent="0">
              <a:buNone/>
            </a:pPr>
            <a:endParaRPr lang="en-US" sz="3100" dirty="0"/>
          </a:p>
          <a:p>
            <a:pPr marL="0" indent="0">
              <a:buNone/>
            </a:pPr>
            <a:endParaRPr lang="en-US" sz="3100" dirty="0" smtClean="0"/>
          </a:p>
          <a:p>
            <a:pPr marL="0" indent="0">
              <a:buNone/>
            </a:pPr>
            <a:endParaRPr lang="en-US" sz="3100" dirty="0"/>
          </a:p>
          <a:p>
            <a:pPr marL="0" indent="0">
              <a:buNone/>
            </a:pPr>
            <a:endParaRPr lang="en-US" sz="3100" dirty="0" smtClean="0"/>
          </a:p>
          <a:p>
            <a:pPr marL="0" indent="0">
              <a:buNone/>
            </a:pPr>
            <a:endParaRPr lang="en-US" sz="3100" dirty="0"/>
          </a:p>
          <a:p>
            <a:pPr marL="0" indent="0">
              <a:buNone/>
            </a:pPr>
            <a:r>
              <a:rPr lang="en-US" sz="3100" dirty="0" smtClean="0"/>
              <a:t>Share  administration</a:t>
            </a:r>
          </a:p>
          <a:p>
            <a:pPr marL="0" indent="0">
              <a:buNone/>
            </a:pPr>
            <a:endParaRPr lang="en-US" sz="3100" dirty="0" smtClean="0"/>
          </a:p>
          <a:p>
            <a:pPr marL="0" indent="0">
              <a:buNone/>
            </a:pPr>
            <a:endParaRPr lang="en-US" sz="3100" dirty="0"/>
          </a:p>
          <a:p>
            <a:pPr marL="0" indent="0">
              <a:buNone/>
            </a:pPr>
            <a:r>
              <a:rPr lang="en-US" sz="3100" dirty="0" smtClean="0"/>
              <a:t>	</a:t>
            </a:r>
          </a:p>
          <a:p>
            <a:pPr marL="0" indent="0">
              <a:buNone/>
            </a:pPr>
            <a:endParaRPr lang="en-US" sz="3100" dirty="0" smtClean="0"/>
          </a:p>
          <a:p>
            <a:pPr marL="0" indent="0">
              <a:buNone/>
            </a:pPr>
            <a:endParaRPr lang="en-US" sz="3100" dirty="0" smtClean="0"/>
          </a:p>
          <a:p>
            <a:pPr marL="0" indent="0">
              <a:buNone/>
            </a:pPr>
            <a:r>
              <a:rPr lang="en-US" sz="3100" dirty="0" smtClean="0"/>
              <a:t>Advising  directors  on  their  legal  responsibilities  and  updating  them  on  developments  in  the  law  concerning  the  running  of  companies</a:t>
            </a:r>
          </a:p>
          <a:p>
            <a:pPr marL="0" indent="0">
              <a:buNone/>
            </a:pPr>
            <a:endParaRPr lang="en-US" sz="3100" dirty="0"/>
          </a:p>
          <a:p>
            <a:pPr marL="0" indent="0">
              <a:buNone/>
            </a:pPr>
            <a:r>
              <a:rPr lang="en-US" sz="3100" dirty="0" smtClean="0"/>
              <a:t>Not  applicable  to  a  charitable  company  limited  by  guarantee	</a:t>
            </a:r>
            <a:endParaRPr lang="en-US" sz="3100" dirty="0" smtClean="0"/>
          </a:p>
          <a:p>
            <a:endParaRPr lang="en-US" dirty="0" smtClean="0"/>
          </a:p>
          <a:p>
            <a:pPr>
              <a:buNone/>
            </a:pPr>
            <a:r>
              <a:rPr lang="en-US" sz="4000" dirty="0" smtClean="0"/>
              <a:t>	</a:t>
            </a:r>
            <a:endParaRPr lang="en-IN" sz="4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600" b="1" dirty="0"/>
              <a:t>Duty  &amp;  Description</a:t>
            </a:r>
            <a:endParaRPr lang="en-IN" sz="3600" dirty="0"/>
          </a:p>
        </p:txBody>
      </p:sp>
      <p:sp>
        <p:nvSpPr>
          <p:cNvPr id="3" name="Content Placeholder 2"/>
          <p:cNvSpPr>
            <a:spLocks noGrp="1"/>
          </p:cNvSpPr>
          <p:nvPr>
            <p:ph idx="1"/>
          </p:nvPr>
        </p:nvSpPr>
        <p:spPr/>
        <p:txBody>
          <a:bodyPr numCol="2">
            <a:normAutofit fontScale="25000" lnSpcReduction="20000"/>
          </a:bodyPr>
          <a:lstStyle/>
          <a:p>
            <a:pPr marL="0" indent="0">
              <a:buNone/>
            </a:pPr>
            <a:endParaRPr lang="en-US" sz="8000" dirty="0"/>
          </a:p>
          <a:p>
            <a:r>
              <a:rPr lang="en-US" sz="9600" dirty="0" smtClean="0"/>
              <a:t>Information  Link</a:t>
            </a:r>
          </a:p>
          <a:p>
            <a:endParaRPr lang="en-US" sz="9600" dirty="0"/>
          </a:p>
          <a:p>
            <a:endParaRPr lang="en-US" sz="9600" dirty="0" smtClean="0"/>
          </a:p>
          <a:p>
            <a:endParaRPr lang="en-US" sz="9600" dirty="0"/>
          </a:p>
          <a:p>
            <a:endParaRPr lang="en-US" sz="9600" dirty="0" smtClean="0"/>
          </a:p>
          <a:p>
            <a:endParaRPr lang="en-US" sz="9600" dirty="0"/>
          </a:p>
          <a:p>
            <a:endParaRPr lang="en-US" sz="9600" dirty="0" smtClean="0"/>
          </a:p>
          <a:p>
            <a:endParaRPr lang="en-US" sz="9600" dirty="0"/>
          </a:p>
          <a:p>
            <a:endParaRPr lang="en-US" sz="9600" dirty="0" smtClean="0"/>
          </a:p>
          <a:p>
            <a:endParaRPr lang="en-US" sz="9600" dirty="0"/>
          </a:p>
          <a:p>
            <a:pPr marL="0" indent="0">
              <a:buNone/>
            </a:pPr>
            <a:endParaRPr lang="en-US" sz="9600" dirty="0" smtClean="0"/>
          </a:p>
          <a:p>
            <a:pPr marL="0" indent="0">
              <a:buNone/>
            </a:pPr>
            <a:endParaRPr lang="en-US" sz="9600" dirty="0" smtClean="0"/>
          </a:p>
          <a:p>
            <a:pPr marL="0" indent="0">
              <a:buNone/>
            </a:pPr>
            <a:endParaRPr lang="en-US" sz="9600" dirty="0"/>
          </a:p>
          <a:p>
            <a:pPr marL="0" indent="0">
              <a:buNone/>
            </a:pPr>
            <a:endParaRPr lang="en-US" sz="9600" dirty="0" smtClean="0"/>
          </a:p>
          <a:p>
            <a:pPr marL="0" indent="0">
              <a:buNone/>
            </a:pPr>
            <a:endParaRPr lang="en-US" sz="9600" dirty="0"/>
          </a:p>
          <a:p>
            <a:pPr marL="0" indent="0">
              <a:buNone/>
            </a:pPr>
            <a:endParaRPr lang="en-US" sz="9600" dirty="0" smtClean="0"/>
          </a:p>
          <a:p>
            <a:pPr marL="0" indent="0">
              <a:buNone/>
            </a:pPr>
            <a:endParaRPr lang="en-US" sz="9600" dirty="0"/>
          </a:p>
          <a:p>
            <a:pPr marL="0" indent="0">
              <a:buNone/>
            </a:pPr>
            <a:endParaRPr lang="en-US" sz="9600" dirty="0" smtClean="0"/>
          </a:p>
          <a:p>
            <a:pPr marL="0" indent="0">
              <a:buNone/>
            </a:pPr>
            <a:endParaRPr lang="en-US" sz="9600" dirty="0"/>
          </a:p>
          <a:p>
            <a:pPr marL="0" indent="0">
              <a:buNone/>
            </a:pPr>
            <a:r>
              <a:rPr lang="en-US" sz="9600" dirty="0" smtClean="0"/>
              <a:t>Maintaining  communication  links  between</a:t>
            </a:r>
          </a:p>
          <a:p>
            <a:pPr marL="0" indent="0">
              <a:buNone/>
            </a:pPr>
            <a:endParaRPr lang="en-US" sz="9600" dirty="0"/>
          </a:p>
          <a:p>
            <a:r>
              <a:rPr lang="en-US" sz="9600" dirty="0" smtClean="0"/>
              <a:t>Directors  and  non-executive  directors</a:t>
            </a:r>
          </a:p>
          <a:p>
            <a:r>
              <a:rPr lang="en-US" sz="9600" dirty="0" smtClean="0"/>
              <a:t>Shareholders  and  the  board</a:t>
            </a:r>
          </a:p>
          <a:p>
            <a:r>
              <a:rPr lang="en-US" sz="9600" dirty="0" smtClean="0"/>
              <a:t>Employees  and  the  board</a:t>
            </a:r>
          </a:p>
          <a:p>
            <a:r>
              <a:rPr lang="en-US" sz="9600" dirty="0" smtClean="0"/>
              <a:t>Media / press  and  the  company</a:t>
            </a:r>
          </a:p>
          <a:p>
            <a:pPr marL="0" indent="0">
              <a:buNone/>
            </a:pPr>
            <a:endParaRPr lang="en-US" sz="9600" dirty="0" smtClean="0"/>
          </a:p>
          <a:p>
            <a:pPr marL="0" indent="0">
              <a:buNone/>
            </a:pPr>
            <a:r>
              <a:rPr lang="en-US" sz="9600" dirty="0" smtClean="0"/>
              <a:t>	</a:t>
            </a:r>
            <a:endParaRPr lang="en-US" sz="9600" dirty="0" smtClean="0"/>
          </a:p>
          <a:p>
            <a:endParaRPr lang="en-US" sz="8000" dirty="0"/>
          </a:p>
          <a:p>
            <a:endParaRPr lang="en-US" sz="8000" dirty="0" smtClean="0"/>
          </a:p>
          <a:p>
            <a:endParaRPr lang="en-US" sz="8000" dirty="0"/>
          </a:p>
          <a:p>
            <a:endParaRPr lang="en-US" sz="8000" dirty="0" smtClean="0"/>
          </a:p>
          <a:p>
            <a:endParaRPr lang="en-US" sz="8000" dirty="0"/>
          </a:p>
          <a:p>
            <a:endParaRPr lang="en-US" sz="8000" dirty="0" smtClean="0"/>
          </a:p>
          <a:p>
            <a:endParaRPr lang="en-US" sz="8000" dirty="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600" b="1" dirty="0"/>
              <a:t>Duty  &amp;  Description</a:t>
            </a:r>
            <a:endParaRPr lang="en-IN" sz="3600" dirty="0"/>
          </a:p>
        </p:txBody>
      </p:sp>
      <p:sp>
        <p:nvSpPr>
          <p:cNvPr id="3" name="Content Placeholder 2"/>
          <p:cNvSpPr>
            <a:spLocks noGrp="1"/>
          </p:cNvSpPr>
          <p:nvPr>
            <p:ph idx="1"/>
          </p:nvPr>
        </p:nvSpPr>
        <p:spPr/>
        <p:txBody>
          <a:bodyPr numCol="2">
            <a:normAutofit fontScale="92500" lnSpcReduction="10000"/>
          </a:bodyPr>
          <a:lstStyle/>
          <a:p>
            <a:endParaRPr lang="en-US" dirty="0" smtClean="0"/>
          </a:p>
          <a:p>
            <a:pPr marL="0" indent="0">
              <a:buNone/>
            </a:pPr>
            <a:r>
              <a:rPr lang="en-US" sz="2400" dirty="0" smtClean="0"/>
              <a:t>Running  the  registered  office</a:t>
            </a:r>
          </a:p>
          <a:p>
            <a:endParaRPr lang="en-US" sz="2400" dirty="0"/>
          </a:p>
          <a:p>
            <a:endParaRPr lang="en-US" sz="2400" dirty="0" smtClean="0"/>
          </a:p>
          <a:p>
            <a:endParaRPr lang="en-US" sz="2400" dirty="0"/>
          </a:p>
          <a:p>
            <a:endParaRPr lang="en-US" sz="2400" dirty="0" smtClean="0"/>
          </a:p>
          <a:p>
            <a:endParaRPr lang="en-US" sz="2400" dirty="0" smtClean="0"/>
          </a:p>
          <a:p>
            <a:endParaRPr lang="en-US" sz="2400" dirty="0"/>
          </a:p>
          <a:p>
            <a:endParaRPr lang="en-US" sz="2400" dirty="0" smtClean="0"/>
          </a:p>
          <a:p>
            <a:endParaRPr lang="en-US" sz="2400" dirty="0"/>
          </a:p>
          <a:p>
            <a:pPr marL="0" indent="0">
              <a:buNone/>
            </a:pPr>
            <a:endParaRPr lang="en-US" sz="2400" dirty="0" smtClean="0"/>
          </a:p>
          <a:p>
            <a:pPr marL="0" indent="0">
              <a:buNone/>
            </a:pPr>
            <a:endParaRPr lang="en-US" sz="2400" dirty="0"/>
          </a:p>
          <a:p>
            <a:pPr marL="0" indent="0">
              <a:buNone/>
            </a:pPr>
            <a:r>
              <a:rPr lang="en-US" sz="2400" dirty="0" smtClean="0"/>
              <a:t>Administering  the  registered  office</a:t>
            </a:r>
          </a:p>
          <a:p>
            <a:pPr marL="0" indent="0">
              <a:buNone/>
            </a:pPr>
            <a:endParaRPr lang="en-US" sz="2400" dirty="0"/>
          </a:p>
          <a:p>
            <a:r>
              <a:rPr lang="en-US" sz="2400" dirty="0" smtClean="0"/>
              <a:t>Dealing  with  correspondence</a:t>
            </a:r>
          </a:p>
          <a:p>
            <a:r>
              <a:rPr lang="en-US" sz="2400" dirty="0" smtClean="0"/>
              <a:t>Receipt  and  care  of  official  documents</a:t>
            </a:r>
          </a:p>
          <a:p>
            <a:r>
              <a:rPr lang="en-US" sz="2400" dirty="0" smtClean="0"/>
              <a:t>Making  documents  required  by  law  available  for  inspection  by  third  parties</a:t>
            </a:r>
          </a:p>
          <a:p>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600" b="1" dirty="0"/>
              <a:t>Duty  &amp;  Description</a:t>
            </a:r>
            <a:endParaRPr lang="en-US" sz="3600" dirty="0"/>
          </a:p>
        </p:txBody>
      </p:sp>
      <p:sp>
        <p:nvSpPr>
          <p:cNvPr id="3" name="Content Placeholder 2"/>
          <p:cNvSpPr>
            <a:spLocks noGrp="1"/>
          </p:cNvSpPr>
          <p:nvPr>
            <p:ph idx="1"/>
          </p:nvPr>
        </p:nvSpPr>
        <p:spPr/>
        <p:txBody>
          <a:bodyPr numCol="2">
            <a:normAutofit fontScale="92500" lnSpcReduction="10000"/>
          </a:bodyPr>
          <a:lstStyle/>
          <a:p>
            <a:pPr marL="0" indent="0">
              <a:buNone/>
            </a:pPr>
            <a:r>
              <a:rPr lang="en-US" dirty="0" smtClean="0"/>
              <a:t>Security  of  documentation</a:t>
            </a:r>
            <a:r>
              <a:rPr lang="en-US" sz="2200" dirty="0" smtClean="0"/>
              <a:t>	</a:t>
            </a:r>
          </a:p>
          <a:p>
            <a:endParaRPr lang="en-US" sz="2200" dirty="0"/>
          </a:p>
          <a:p>
            <a:endParaRPr lang="en-US" sz="2200" dirty="0" smtClean="0"/>
          </a:p>
          <a:p>
            <a:endParaRPr lang="en-US" sz="2200" dirty="0"/>
          </a:p>
          <a:p>
            <a:endParaRPr lang="en-US" sz="2200" dirty="0" smtClean="0"/>
          </a:p>
          <a:p>
            <a:endParaRPr lang="en-US" sz="2200" dirty="0"/>
          </a:p>
          <a:p>
            <a:endParaRPr lang="en-US" sz="2200" dirty="0" smtClean="0"/>
          </a:p>
          <a:p>
            <a:endParaRPr lang="en-US" sz="2200" dirty="0"/>
          </a:p>
          <a:p>
            <a:endParaRPr lang="en-US" sz="2200" dirty="0" smtClean="0"/>
          </a:p>
          <a:p>
            <a:pPr marL="0" indent="0">
              <a:buNone/>
            </a:pPr>
            <a:r>
              <a:rPr lang="en-US" sz="2200" dirty="0"/>
              <a:t> </a:t>
            </a:r>
            <a:r>
              <a:rPr lang="en-US" sz="2200" dirty="0" smtClean="0"/>
              <a:t> </a:t>
            </a:r>
          </a:p>
          <a:p>
            <a:pPr marL="0" indent="0">
              <a:buNone/>
            </a:pPr>
            <a:endParaRPr lang="en-US" sz="2200" dirty="0"/>
          </a:p>
          <a:p>
            <a:pPr marL="0" indent="0">
              <a:buNone/>
            </a:pPr>
            <a:r>
              <a:rPr lang="en-US" sz="2200" dirty="0" smtClean="0"/>
              <a:t> </a:t>
            </a:r>
          </a:p>
          <a:p>
            <a:pPr marL="0" indent="0">
              <a:buNone/>
            </a:pPr>
            <a:r>
              <a:rPr lang="en-US" dirty="0" smtClean="0"/>
              <a:t>Managing  the  security  of</a:t>
            </a:r>
            <a:r>
              <a:rPr lang="en-US" sz="3000" dirty="0" smtClean="0"/>
              <a:t> </a:t>
            </a:r>
          </a:p>
          <a:p>
            <a:pPr marL="0" indent="0">
              <a:buNone/>
            </a:pPr>
            <a:endParaRPr lang="en-US" sz="2400" dirty="0"/>
          </a:p>
          <a:p>
            <a:r>
              <a:rPr lang="en-US" sz="2400" dirty="0" smtClean="0"/>
              <a:t>Company  seal</a:t>
            </a:r>
          </a:p>
          <a:p>
            <a:r>
              <a:rPr lang="en-US" sz="2400" dirty="0" smtClean="0"/>
              <a:t>Certificate  of  incorporation</a:t>
            </a:r>
          </a:p>
          <a:p>
            <a:r>
              <a:rPr lang="en-US" sz="2400" dirty="0" smtClean="0"/>
              <a:t>Certificate(s) on  change  of  name</a:t>
            </a:r>
          </a:p>
          <a:p>
            <a:r>
              <a:rPr lang="en-US" sz="2400" dirty="0" smtClean="0"/>
              <a:t>Memorandum  and  Articles  of  Association</a:t>
            </a:r>
          </a:p>
          <a:p>
            <a:r>
              <a:rPr lang="en-US" sz="2400" dirty="0" smtClean="0"/>
              <a:t>Directors’ service contracts</a:t>
            </a:r>
          </a:p>
          <a:p>
            <a:r>
              <a:rPr lang="en-US" sz="2400" dirty="0" smtClean="0"/>
              <a:t>Share  certificates  and  stock  transfer  forms</a:t>
            </a:r>
          </a:p>
          <a:p>
            <a:r>
              <a:rPr lang="en-US" sz="2400" dirty="0" smtClean="0"/>
              <a:t>Other  documents  of  title.</a:t>
            </a:r>
            <a:endParaRPr lang="en-US" sz="2400" dirty="0"/>
          </a:p>
        </p:txBody>
      </p:sp>
    </p:spTree>
    <p:extLst>
      <p:ext uri="{BB962C8B-B14F-4D97-AF65-F5344CB8AC3E}">
        <p14:creationId xmlns:p14="http://schemas.microsoft.com/office/powerpoint/2010/main" val="9635450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dirty="0" smtClean="0"/>
              <a:t>Value  Addition  through</a:t>
            </a:r>
            <a:endParaRPr lang="en-IN" dirty="0"/>
          </a:p>
        </p:txBody>
      </p:sp>
      <p:sp>
        <p:nvSpPr>
          <p:cNvPr id="3" name="Content Placeholder 2"/>
          <p:cNvSpPr>
            <a:spLocks noGrp="1"/>
          </p:cNvSpPr>
          <p:nvPr>
            <p:ph idx="1"/>
          </p:nvPr>
        </p:nvSpPr>
        <p:spPr>
          <a:xfrm>
            <a:off x="457200" y="1295400"/>
            <a:ext cx="8229600" cy="4830763"/>
          </a:xfrm>
        </p:spPr>
        <p:txBody>
          <a:bodyPr>
            <a:normAutofit fontScale="92500" lnSpcReduction="20000"/>
          </a:bodyPr>
          <a:lstStyle/>
          <a:p>
            <a:r>
              <a:rPr lang="en-US" sz="2800" dirty="0" smtClean="0"/>
              <a:t>Stability  and  growth</a:t>
            </a:r>
          </a:p>
          <a:p>
            <a:r>
              <a:rPr lang="en-US" sz="2800" dirty="0" smtClean="0"/>
              <a:t>Builds  confidence</a:t>
            </a:r>
          </a:p>
          <a:p>
            <a:r>
              <a:rPr lang="en-US" sz="2800" dirty="0" smtClean="0"/>
              <a:t>Reduces </a:t>
            </a:r>
            <a:r>
              <a:rPr lang="en-US" sz="2800" dirty="0" err="1" smtClean="0"/>
              <a:t>perceivded</a:t>
            </a:r>
            <a:r>
              <a:rPr lang="en-US" sz="2800" dirty="0" smtClean="0"/>
              <a:t> risks, </a:t>
            </a:r>
            <a:r>
              <a:rPr lang="en-US" sz="2800" dirty="0" err="1" smtClean="0"/>
              <a:t>consequenty</a:t>
            </a:r>
            <a:r>
              <a:rPr lang="en-US" sz="2800" dirty="0" smtClean="0"/>
              <a:t>  reducing  cost  of  capital</a:t>
            </a:r>
          </a:p>
          <a:p>
            <a:r>
              <a:rPr lang="en-US" sz="2800" dirty="0" smtClean="0"/>
              <a:t>Leverage a  competitive  advantage  in  the  final  market</a:t>
            </a:r>
          </a:p>
          <a:p>
            <a:r>
              <a:rPr lang="en-US" sz="2800" dirty="0" smtClean="0"/>
              <a:t>Long  terms  sustenance  of  stakeholders  relationship</a:t>
            </a:r>
          </a:p>
          <a:p>
            <a:r>
              <a:rPr lang="en-US" sz="2800" dirty="0" smtClean="0"/>
              <a:t>A  good corporate  citizen  becomes  an icon  and enjoys a position of  pride</a:t>
            </a:r>
          </a:p>
          <a:p>
            <a:r>
              <a:rPr lang="en-US" sz="2800" dirty="0" smtClean="0"/>
              <a:t>Stakeholders  aspire  to  enter into  relationships with enterprises  whose governance credentials  are  exemplary.  </a:t>
            </a:r>
          </a:p>
          <a:p>
            <a:endParaRPr lang="en-IN"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self  regulatory mechanisms</a:t>
            </a:r>
            <a:endParaRPr lang="en-IN" dirty="0"/>
          </a:p>
        </p:txBody>
      </p:sp>
      <p:sp>
        <p:nvSpPr>
          <p:cNvPr id="3" name="Content Placeholder 2"/>
          <p:cNvSpPr>
            <a:spLocks noGrp="1"/>
          </p:cNvSpPr>
          <p:nvPr>
            <p:ph idx="1"/>
          </p:nvPr>
        </p:nvSpPr>
        <p:spPr/>
        <p:txBody>
          <a:bodyPr>
            <a:normAutofit/>
          </a:bodyPr>
          <a:lstStyle/>
          <a:p>
            <a:r>
              <a:rPr lang="en-US" sz="2800" dirty="0" smtClean="0"/>
              <a:t>Basic  </a:t>
            </a:r>
            <a:r>
              <a:rPr lang="en-US" sz="2800" dirty="0" smtClean="0"/>
              <a:t>regulations  and  best  practices  </a:t>
            </a:r>
            <a:r>
              <a:rPr lang="en-US" sz="2800" dirty="0" smtClean="0"/>
              <a:t>will  </a:t>
            </a:r>
            <a:r>
              <a:rPr lang="en-US" sz="2800" dirty="0" smtClean="0"/>
              <a:t>be  effective  </a:t>
            </a:r>
            <a:r>
              <a:rPr lang="en-US" sz="2800" dirty="0" smtClean="0"/>
              <a:t>when   tailored  </a:t>
            </a:r>
            <a:r>
              <a:rPr lang="en-US" sz="2800" dirty="0" smtClean="0"/>
              <a:t>to  the  individuals  enterprise  with  reference  to  the  stage  of  development,  specific  needs  and  the  legal,  economic, social  and  cultural  environment  it  operates in</a:t>
            </a:r>
            <a:r>
              <a:rPr lang="en-US" sz="2800" dirty="0" smtClean="0"/>
              <a:t>.</a:t>
            </a:r>
          </a:p>
          <a:p>
            <a:r>
              <a:rPr lang="en-US" sz="3200" b="1" i="1" dirty="0" smtClean="0"/>
              <a:t>If  the  trumpet  gives  an  uncertain  sound,  who  will  prepare  for  the  battle?</a:t>
            </a:r>
            <a:endParaRPr lang="en-IN" sz="3200" b="1" i="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Management SAW= Science (practical), Action, Wisdom (tacit/explicit)</a:t>
            </a:r>
            <a:endParaRPr lang="en-IN" sz="2800" dirty="0"/>
          </a:p>
        </p:txBody>
      </p:sp>
      <p:sp>
        <p:nvSpPr>
          <p:cNvPr id="3" name="Content Placeholder 2"/>
          <p:cNvSpPr>
            <a:spLocks noGrp="1"/>
          </p:cNvSpPr>
          <p:nvPr>
            <p:ph idx="1"/>
          </p:nvPr>
        </p:nvSpPr>
        <p:spPr/>
        <p:txBody>
          <a:bodyPr/>
          <a:lstStyle/>
          <a:p>
            <a:r>
              <a:rPr lang="en-US" dirty="0" smtClean="0"/>
              <a:t>Integrity  of  the  management</a:t>
            </a:r>
          </a:p>
          <a:p>
            <a:r>
              <a:rPr lang="en-US" dirty="0" smtClean="0"/>
              <a:t>Ability  of  the  board</a:t>
            </a:r>
          </a:p>
          <a:p>
            <a:r>
              <a:rPr lang="en-US" dirty="0" smtClean="0"/>
              <a:t>Adequacy  of  the  process</a:t>
            </a:r>
          </a:p>
          <a:p>
            <a:r>
              <a:rPr lang="en-US" dirty="0" smtClean="0"/>
              <a:t>Commitment  level  of  individual  broad  members</a:t>
            </a:r>
          </a:p>
          <a:p>
            <a:r>
              <a:rPr lang="en-US" dirty="0" smtClean="0"/>
              <a:t>Quality  of  corporate  reporting</a:t>
            </a:r>
          </a:p>
          <a:p>
            <a:r>
              <a:rPr lang="en-US" dirty="0" smtClean="0"/>
              <a:t>Participation  of  stakeholders  in  the  </a:t>
            </a:r>
            <a:r>
              <a:rPr lang="en-US" dirty="0" smtClean="0"/>
              <a:t>management</a:t>
            </a:r>
          </a:p>
          <a:p>
            <a:pPr marL="0" indent="0">
              <a:buNone/>
            </a:pPr>
            <a:endParaRPr lang="en-US" dirty="0" smtClean="0"/>
          </a:p>
          <a:p>
            <a:pPr marL="0" indent="0">
              <a:buNone/>
            </a:pPr>
            <a:r>
              <a:rPr lang="en-US" b="1" i="1" dirty="0" smtClean="0"/>
              <a:t>How  is  knowledge  created ?     Looking  around</a:t>
            </a:r>
            <a:endParaRPr lang="en-US" b="1" i="1" dirty="0" smtClean="0"/>
          </a:p>
          <a:p>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IN" dirty="0" smtClean="0"/>
              <a:t>Administrative  Responsibilities</a:t>
            </a:r>
            <a:endParaRPr lang="en-IN" dirty="0"/>
          </a:p>
        </p:txBody>
      </p:sp>
      <p:sp>
        <p:nvSpPr>
          <p:cNvPr id="3" name="Content Placeholder 2"/>
          <p:cNvSpPr>
            <a:spLocks noGrp="1"/>
          </p:cNvSpPr>
          <p:nvPr>
            <p:ph idx="1"/>
          </p:nvPr>
        </p:nvSpPr>
        <p:spPr>
          <a:xfrm>
            <a:off x="457200" y="1371600"/>
            <a:ext cx="8229600" cy="4953000"/>
          </a:xfrm>
        </p:spPr>
        <p:txBody>
          <a:bodyPr>
            <a:normAutofit/>
          </a:bodyPr>
          <a:lstStyle/>
          <a:p>
            <a:pPr marL="0" indent="0" algn="ctr">
              <a:buNone/>
            </a:pPr>
            <a:r>
              <a:rPr lang="en-US" b="1" i="1" dirty="0" smtClean="0"/>
              <a:t>“</a:t>
            </a:r>
            <a:r>
              <a:rPr lang="en-US" b="1" i="1" dirty="0" smtClean="0"/>
              <a:t>What  you  see  depends  on  where  you  sit”</a:t>
            </a:r>
          </a:p>
          <a:p>
            <a:endParaRPr lang="en-US" dirty="0" smtClean="0"/>
          </a:p>
          <a:p>
            <a:r>
              <a:rPr lang="en-US" dirty="0" smtClean="0"/>
              <a:t>The  </a:t>
            </a:r>
            <a:r>
              <a:rPr lang="en-US" dirty="0" smtClean="0"/>
              <a:t>Modern  Society  is  a  society  of  </a:t>
            </a:r>
            <a:r>
              <a:rPr lang="en-US" dirty="0" smtClean="0"/>
              <a:t> Different  </a:t>
            </a:r>
            <a:r>
              <a:rPr lang="en-US" dirty="0" err="1" smtClean="0"/>
              <a:t>Organisations</a:t>
            </a:r>
            <a:r>
              <a:rPr lang="en-US" dirty="0" smtClean="0"/>
              <a:t>.</a:t>
            </a:r>
            <a:endParaRPr lang="en-US" dirty="0" smtClean="0"/>
          </a:p>
          <a:p>
            <a:r>
              <a:rPr lang="en-US" dirty="0" smtClean="0"/>
              <a:t>There  is  need  for  comprehensive   </a:t>
            </a:r>
            <a:r>
              <a:rPr lang="en-US" dirty="0" smtClean="0"/>
              <a:t>freedom  in  order  to  function properly</a:t>
            </a:r>
          </a:p>
          <a:p>
            <a:r>
              <a:rPr lang="en-US" dirty="0" smtClean="0"/>
              <a:t>Use   freedom  </a:t>
            </a:r>
            <a:r>
              <a:rPr lang="en-US" dirty="0" smtClean="0"/>
              <a:t>in  the  right way</a:t>
            </a:r>
            <a:r>
              <a:rPr lang="en-US" dirty="0" smtClean="0"/>
              <a:t>.</a:t>
            </a:r>
          </a:p>
          <a:p>
            <a:r>
              <a:rPr lang="en-US" dirty="0" smtClean="0"/>
              <a:t>Ensuring  Company  Law  and  Articles  of  Association.</a:t>
            </a:r>
          </a:p>
          <a:p>
            <a:r>
              <a:rPr lang="en-US" dirty="0" smtClean="0"/>
              <a:t>Personal  liability – Default - knowing  or  deliberate</a:t>
            </a:r>
            <a:endParaRPr lang="en-US" dirty="0" smtClean="0"/>
          </a:p>
          <a:p>
            <a:pPr algn="ctr">
              <a:buNone/>
            </a:pPr>
            <a:endParaRPr lang="en-US" dirty="0" smtClean="0"/>
          </a:p>
          <a:p>
            <a:pPr algn="ctr">
              <a:buNone/>
            </a:pPr>
            <a:endParaRPr lang="en-US" dirty="0" smtClean="0"/>
          </a:p>
          <a:p>
            <a:pPr algn="ctr">
              <a:buNone/>
            </a:pPr>
            <a:endParaRPr lang="en-US" dirty="0" smtClean="0"/>
          </a:p>
          <a:p>
            <a:pPr algn="ctr">
              <a:buNone/>
            </a:pPr>
            <a:endParaRPr lang="en-US" dirty="0" smtClean="0"/>
          </a:p>
          <a:p>
            <a:pPr algn="ctr">
              <a:buNone/>
            </a:pPr>
            <a:endParaRPr lang="en-US" dirty="0" smtClean="0"/>
          </a:p>
          <a:p>
            <a:pPr algn="ctr">
              <a:buNone/>
            </a:pPr>
            <a:endParaRPr lang="en-US" dirty="0" smtClean="0"/>
          </a:p>
          <a:p>
            <a:pPr algn="ctr">
              <a:buNone/>
            </a:pPr>
            <a:endParaRPr lang="en-US" dirty="0" smtClean="0"/>
          </a:p>
          <a:p>
            <a:pPr algn="ctr">
              <a:buNone/>
            </a:pPr>
            <a:endParaRPr lang="en-US" dirty="0" smtClean="0"/>
          </a:p>
          <a:p>
            <a:pPr algn="ctr">
              <a:buNone/>
            </a:pPr>
            <a:endParaRPr lang="en-US" dirty="0" smtClean="0"/>
          </a:p>
          <a:p>
            <a:pPr algn="ctr">
              <a:buNone/>
            </a:pPr>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IN"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sz="3100" b="1" dirty="0" smtClean="0"/>
              <a:t>Performance evaluation 3H= Head + Heart +  Hand</a:t>
            </a:r>
            <a:endParaRPr lang="en-IN" sz="4900" b="1" dirty="0"/>
          </a:p>
        </p:txBody>
      </p:sp>
      <p:sp>
        <p:nvSpPr>
          <p:cNvPr id="3" name="Content Placeholder 2"/>
          <p:cNvSpPr>
            <a:spLocks noGrp="1"/>
          </p:cNvSpPr>
          <p:nvPr>
            <p:ph idx="1"/>
          </p:nvPr>
        </p:nvSpPr>
        <p:spPr>
          <a:xfrm>
            <a:off x="457200" y="1981200"/>
            <a:ext cx="8229600" cy="4525963"/>
          </a:xfrm>
        </p:spPr>
        <p:txBody>
          <a:bodyPr/>
          <a:lstStyle/>
          <a:p>
            <a:pPr marL="514350" indent="-514350">
              <a:buAutoNum type="arabicPeriod"/>
            </a:pPr>
            <a:endParaRPr lang="en-US" dirty="0" smtClean="0"/>
          </a:p>
          <a:p>
            <a:pPr marL="514350" indent="-514350">
              <a:buAutoNum type="arabicPeriod"/>
            </a:pPr>
            <a:r>
              <a:rPr lang="en-US" dirty="0" smtClean="0"/>
              <a:t>Normative  </a:t>
            </a:r>
            <a:r>
              <a:rPr lang="en-US" dirty="0" smtClean="0"/>
              <a:t>Responsibility  of  Corporations</a:t>
            </a:r>
          </a:p>
          <a:p>
            <a:pPr marL="514350" indent="-514350">
              <a:buAutoNum type="arabicPeriod"/>
            </a:pPr>
            <a:endParaRPr lang="en-US" dirty="0" smtClean="0"/>
          </a:p>
          <a:p>
            <a:pPr marL="514350" indent="-514350">
              <a:buAutoNum type="arabicPeriod"/>
            </a:pPr>
            <a:endParaRPr lang="en-US" dirty="0" smtClean="0"/>
          </a:p>
          <a:p>
            <a:pPr marL="514350" indent="-514350">
              <a:buAutoNum type="arabicPeriod"/>
            </a:pPr>
            <a:r>
              <a:rPr lang="en-US" dirty="0" smtClean="0"/>
              <a:t>Socio-Economic  </a:t>
            </a:r>
            <a:r>
              <a:rPr lang="en-US" dirty="0" smtClean="0"/>
              <a:t>Development</a:t>
            </a:r>
          </a:p>
          <a:p>
            <a:pPr marL="514350" indent="-514350">
              <a:buAutoNum type="arabicPeriod"/>
            </a:pPr>
            <a:endParaRPr lang="en-US" dirty="0" smtClean="0"/>
          </a:p>
          <a:p>
            <a:pPr marL="514350" indent="-514350">
              <a:buNone/>
            </a:pPr>
            <a:endParaRPr lang="en-IN"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Three  Forms  of  Corporate  Responsibility</a:t>
            </a:r>
            <a:endParaRPr lang="en-IN" dirty="0"/>
          </a:p>
        </p:txBody>
      </p:sp>
      <p:sp>
        <p:nvSpPr>
          <p:cNvPr id="3" name="Content Placeholder 2"/>
          <p:cNvSpPr>
            <a:spLocks noGrp="1"/>
          </p:cNvSpPr>
          <p:nvPr>
            <p:ph idx="1"/>
          </p:nvPr>
        </p:nvSpPr>
        <p:spPr/>
        <p:txBody>
          <a:bodyPr>
            <a:normAutofit fontScale="92500" lnSpcReduction="10000"/>
          </a:bodyPr>
          <a:lstStyle/>
          <a:p>
            <a:r>
              <a:rPr lang="en-US" sz="2800" dirty="0" smtClean="0"/>
              <a:t>Economic  Responsibilities  of  Corporations</a:t>
            </a:r>
          </a:p>
          <a:p>
            <a:r>
              <a:rPr lang="en-US" sz="2800" dirty="0" smtClean="0"/>
              <a:t>“Acting” in accord with  the  logic  of  competitive  marketing  and  respecting  the  principle  of  shareholder  democracy</a:t>
            </a:r>
          </a:p>
          <a:p>
            <a:r>
              <a:rPr lang="en-US" sz="2800" dirty="0" smtClean="0"/>
              <a:t>Political  responsibilities  of  Corporations  abiding  by  legitimate  law,  respect  for  the  system of  rights  and  principle  of  constitutional  state.</a:t>
            </a:r>
          </a:p>
          <a:p>
            <a:r>
              <a:rPr lang="en-US" sz="2800" dirty="0" smtClean="0"/>
              <a:t>Social  responsibilities  of  Corporations  understands  itself  or  promotes  itself  either  as  a community  with shared  values  or  as  a  part  of  larger  community.</a:t>
            </a:r>
            <a:endParaRPr lang="en-IN"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Factors  in  Promoting  Corporate Responsibilities to  Socio-economic  Development</a:t>
            </a:r>
            <a:endParaRPr lang="en-IN" sz="3200" dirty="0"/>
          </a:p>
        </p:txBody>
      </p:sp>
      <p:sp>
        <p:nvSpPr>
          <p:cNvPr id="4" name="Content Placeholder 3"/>
          <p:cNvSpPr>
            <a:spLocks noGrp="1"/>
          </p:cNvSpPr>
          <p:nvPr>
            <p:ph sz="half" idx="1"/>
          </p:nvPr>
        </p:nvSpPr>
        <p:spPr/>
        <p:txBody>
          <a:bodyPr>
            <a:normAutofit fontScale="92500"/>
          </a:bodyPr>
          <a:lstStyle/>
          <a:p>
            <a:pPr algn="ctr">
              <a:buNone/>
            </a:pPr>
            <a:r>
              <a:rPr lang="en-US" sz="2400" dirty="0" smtClean="0"/>
              <a:t>Objective Factors</a:t>
            </a:r>
          </a:p>
          <a:p>
            <a:r>
              <a:rPr lang="en-US" sz="2400" dirty="0" smtClean="0"/>
              <a:t>Technical  knowledge</a:t>
            </a:r>
          </a:p>
          <a:p>
            <a:r>
              <a:rPr lang="en-US" sz="2400" dirty="0" smtClean="0"/>
              <a:t>Managerial skills</a:t>
            </a:r>
          </a:p>
          <a:p>
            <a:r>
              <a:rPr lang="en-US" sz="2400" dirty="0" smtClean="0"/>
              <a:t>Knowledge  of  locals community needs</a:t>
            </a:r>
          </a:p>
          <a:p>
            <a:r>
              <a:rPr lang="en-US" sz="2400" dirty="0" smtClean="0"/>
              <a:t>Knowledge  of  development planning</a:t>
            </a:r>
          </a:p>
          <a:p>
            <a:pPr algn="ctr">
              <a:buNone/>
            </a:pPr>
            <a:endParaRPr lang="en-IN" dirty="0"/>
          </a:p>
        </p:txBody>
      </p:sp>
      <p:sp>
        <p:nvSpPr>
          <p:cNvPr id="5" name="Content Placeholder 4"/>
          <p:cNvSpPr>
            <a:spLocks noGrp="1"/>
          </p:cNvSpPr>
          <p:nvPr>
            <p:ph sz="half" idx="2"/>
          </p:nvPr>
        </p:nvSpPr>
        <p:spPr>
          <a:xfrm>
            <a:off x="4648200" y="1600200"/>
            <a:ext cx="4191000" cy="4525963"/>
          </a:xfrm>
        </p:spPr>
        <p:txBody>
          <a:bodyPr>
            <a:normAutofit fontScale="92500"/>
          </a:bodyPr>
          <a:lstStyle/>
          <a:p>
            <a:pPr algn="ctr">
              <a:buNone/>
            </a:pPr>
            <a:endParaRPr lang="en-US" sz="2400" dirty="0" smtClean="0"/>
          </a:p>
          <a:p>
            <a:pPr algn="ctr">
              <a:buNone/>
            </a:pPr>
            <a:r>
              <a:rPr lang="en-US" sz="2400" dirty="0" smtClean="0"/>
              <a:t>Subjective </a:t>
            </a:r>
            <a:r>
              <a:rPr lang="en-US" sz="2400" dirty="0" smtClean="0"/>
              <a:t>Factors</a:t>
            </a:r>
          </a:p>
          <a:p>
            <a:r>
              <a:rPr lang="en-US" sz="2400" dirty="0" smtClean="0"/>
              <a:t>Pragmatic </a:t>
            </a:r>
            <a:r>
              <a:rPr lang="en-US" sz="2400" dirty="0" smtClean="0"/>
              <a:t>motivations – ST </a:t>
            </a:r>
            <a:r>
              <a:rPr lang="en-US" sz="1200" dirty="0" smtClean="0"/>
              <a:t>(cost)</a:t>
            </a:r>
            <a:endParaRPr lang="en-US" sz="1200" dirty="0" smtClean="0"/>
          </a:p>
          <a:p>
            <a:pPr>
              <a:buNone/>
            </a:pPr>
            <a:r>
              <a:rPr lang="en-US" sz="2400" dirty="0" smtClean="0"/>
              <a:t>	- Name  recognition</a:t>
            </a:r>
          </a:p>
          <a:p>
            <a:pPr>
              <a:buNone/>
            </a:pPr>
            <a:r>
              <a:rPr lang="en-US" sz="2400" dirty="0" smtClean="0"/>
              <a:t>	- Goodwill </a:t>
            </a:r>
          </a:p>
          <a:p>
            <a:pPr>
              <a:buNone/>
            </a:pPr>
            <a:r>
              <a:rPr lang="en-US" sz="2400" dirty="0" smtClean="0"/>
              <a:t>	- Marketing  opportunities</a:t>
            </a:r>
          </a:p>
          <a:p>
            <a:pPr>
              <a:buNone/>
            </a:pPr>
            <a:r>
              <a:rPr lang="en-US" sz="2400" dirty="0" smtClean="0"/>
              <a:t>	- Increased  company  morale</a:t>
            </a:r>
          </a:p>
          <a:p>
            <a:r>
              <a:rPr lang="en-US" sz="2400" dirty="0" smtClean="0"/>
              <a:t>Ethical </a:t>
            </a:r>
            <a:r>
              <a:rPr lang="en-US" sz="2400" dirty="0" smtClean="0"/>
              <a:t>motivations -  LT </a:t>
            </a:r>
            <a:r>
              <a:rPr lang="en-US" sz="1700" dirty="0" smtClean="0"/>
              <a:t>(they are  and  want  to  be )</a:t>
            </a:r>
            <a:endParaRPr lang="en-US" sz="1700" dirty="0" smtClean="0"/>
          </a:p>
          <a:p>
            <a:pPr>
              <a:buNone/>
            </a:pPr>
            <a:r>
              <a:rPr lang="en-US" sz="2400" dirty="0" smtClean="0"/>
              <a:t>	- sense  of  individual identity</a:t>
            </a:r>
          </a:p>
          <a:p>
            <a:pPr>
              <a:buNone/>
            </a:pPr>
            <a:r>
              <a:rPr lang="en-US" sz="2400" dirty="0" smtClean="0"/>
              <a:t>	- sense  of  common  identity</a:t>
            </a:r>
          </a:p>
          <a:p>
            <a:pPr>
              <a:buNone/>
            </a:pPr>
            <a:endParaRPr lang="en-IN"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pPr algn="l"/>
            <a:r>
              <a:rPr lang="en-US" sz="3600" dirty="0" smtClean="0"/>
              <a:t>Custodian  of  good  of  Good Governance</a:t>
            </a:r>
            <a:endParaRPr lang="en-IN" sz="3600" dirty="0"/>
          </a:p>
        </p:txBody>
      </p:sp>
      <p:sp>
        <p:nvSpPr>
          <p:cNvPr id="3" name="Content Placeholder 2"/>
          <p:cNvSpPr>
            <a:spLocks noGrp="1"/>
          </p:cNvSpPr>
          <p:nvPr>
            <p:ph idx="1"/>
          </p:nvPr>
        </p:nvSpPr>
        <p:spPr>
          <a:xfrm>
            <a:off x="457200" y="838200"/>
            <a:ext cx="8229600" cy="5287963"/>
          </a:xfrm>
        </p:spPr>
        <p:txBody>
          <a:bodyPr>
            <a:normAutofit fontScale="85000" lnSpcReduction="10000"/>
          </a:bodyPr>
          <a:lstStyle/>
          <a:p>
            <a:pPr marL="514350" indent="-514350">
              <a:buAutoNum type="alphaLcParenR"/>
            </a:pPr>
            <a:r>
              <a:rPr lang="en-US" sz="2800" dirty="0" smtClean="0"/>
              <a:t>Good  governance  is  not  merely  a  </a:t>
            </a:r>
            <a:r>
              <a:rPr lang="en-US" sz="2800" dirty="0" smtClean="0"/>
              <a:t>protective  </a:t>
            </a:r>
            <a:r>
              <a:rPr lang="en-US" sz="2800" dirty="0" smtClean="0"/>
              <a:t>edge.  It  is  a  cutting  edge.</a:t>
            </a:r>
          </a:p>
          <a:p>
            <a:pPr marL="514350" indent="-514350">
              <a:buAutoNum type="alphaLcParenR"/>
            </a:pPr>
            <a:r>
              <a:rPr lang="en-US" sz="2800" dirty="0" smtClean="0"/>
              <a:t>It is  not  recommended  because  it  is  good  for  the  shareholders  and  other  state  holders.  It  is  essential because  it  is  good  for  the  company  itself  in  the  present  competitive  environment.</a:t>
            </a:r>
          </a:p>
          <a:p>
            <a:pPr marL="514350" indent="-514350">
              <a:buAutoNum type="alphaLcParenR"/>
            </a:pPr>
            <a:r>
              <a:rPr lang="en-US" sz="2800" dirty="0" smtClean="0"/>
              <a:t>Corporate  performance  in  a  competitive  environment  requires  dynamism  and  positive activism.  The  boar  should  remain  unified  and decisive.</a:t>
            </a:r>
          </a:p>
          <a:p>
            <a:pPr marL="514350" indent="-514350">
              <a:buAutoNum type="alphaLcParenR"/>
            </a:pPr>
            <a:r>
              <a:rPr lang="en-US" sz="2800" dirty="0" smtClean="0"/>
              <a:t>Minority  shareholders  have  a  right  to  hones  and  fair  dealings.  They  should  be  adequately  protected from  mismanagement,  oppression  and  misrepresentation.</a:t>
            </a:r>
          </a:p>
          <a:p>
            <a:pPr marL="514350" indent="-514350">
              <a:buAutoNum type="alphaLcParenR"/>
            </a:pPr>
            <a:r>
              <a:rPr lang="en-US" sz="2800" dirty="0" smtClean="0"/>
              <a:t>Good corporate  governance  is  therefore not  about  avoiding  risks, it  is  about  managing  them  effectively.</a:t>
            </a:r>
          </a:p>
          <a:p>
            <a:pPr marL="514350" indent="-514350">
              <a:buAutoNum type="alphaLcParenR"/>
            </a:pPr>
            <a:endParaRPr lang="en-US" sz="2800" dirty="0" smtClean="0"/>
          </a:p>
          <a:p>
            <a:pPr marL="514350" indent="-514350">
              <a:buAutoNum type="alphaLcParenR"/>
            </a:pPr>
            <a:endParaRPr lang="en-IN"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pPr algn="l"/>
            <a:r>
              <a:rPr lang="en-US" dirty="0" smtClean="0"/>
              <a:t>Some Reflections </a:t>
            </a:r>
            <a:endParaRPr lang="en-IN" dirty="0"/>
          </a:p>
        </p:txBody>
      </p:sp>
      <p:sp>
        <p:nvSpPr>
          <p:cNvPr id="3" name="Content Placeholder 2"/>
          <p:cNvSpPr>
            <a:spLocks noGrp="1"/>
          </p:cNvSpPr>
          <p:nvPr>
            <p:ph idx="1"/>
          </p:nvPr>
        </p:nvSpPr>
        <p:spPr>
          <a:xfrm>
            <a:off x="457200" y="838200"/>
            <a:ext cx="8229600" cy="5287963"/>
          </a:xfrm>
        </p:spPr>
        <p:txBody>
          <a:bodyPr>
            <a:normAutofit fontScale="85000" lnSpcReduction="20000"/>
          </a:bodyPr>
          <a:lstStyle/>
          <a:p>
            <a:pPr marL="514350" indent="-514350">
              <a:buAutoNum type="alphaLcParenR"/>
            </a:pPr>
            <a:r>
              <a:rPr lang="en-US" sz="2800" dirty="0" smtClean="0"/>
              <a:t>Corporate governance  is  necessary  even essential  for  the  company’s  own  benefit  	nor  	merely  for  the  benefit  of  the  shareholders  	and  the  stakeholders.</a:t>
            </a:r>
          </a:p>
          <a:p>
            <a:pPr marL="514350" indent="-514350">
              <a:buAutoNum type="alphaLcParenR"/>
            </a:pPr>
            <a:r>
              <a:rPr lang="en-US" sz="2800" dirty="0" smtClean="0"/>
              <a:t>The  purpose  of  business is  not  safety  and  security  it  is  adventure with  reasonable security.</a:t>
            </a:r>
          </a:p>
          <a:p>
            <a:pPr marL="514350" indent="-514350">
              <a:buAutoNum type="alphaLcParenR"/>
            </a:pPr>
            <a:r>
              <a:rPr lang="en-US" sz="2800" dirty="0" smtClean="0"/>
              <a:t>Subject of  the risk  management  is  critical  to good governance in  a  competitive  environment.</a:t>
            </a:r>
          </a:p>
          <a:p>
            <a:pPr marL="514350" indent="-514350">
              <a:buAutoNum type="alphaLcParenR"/>
            </a:pPr>
            <a:r>
              <a:rPr lang="en-US" sz="2800" dirty="0" smtClean="0"/>
              <a:t>Doctrinaire fallacy </a:t>
            </a:r>
          </a:p>
          <a:p>
            <a:pPr marL="514350" indent="-514350">
              <a:buNone/>
            </a:pPr>
            <a:r>
              <a:rPr lang="en-US" sz="2800" dirty="0" smtClean="0"/>
              <a:t>	</a:t>
            </a:r>
            <a:r>
              <a:rPr lang="en-US" sz="2800" dirty="0" err="1" smtClean="0"/>
              <a:t>i</a:t>
            </a:r>
            <a:r>
              <a:rPr lang="en-US" sz="2800" dirty="0" smtClean="0"/>
              <a:t>) </a:t>
            </a:r>
            <a:r>
              <a:rPr lang="en-US" sz="2800" u="sng" dirty="0" smtClean="0"/>
              <a:t>Firstly </a:t>
            </a:r>
            <a:r>
              <a:rPr lang="en-US" sz="2800" dirty="0" smtClean="0"/>
              <a:t>:  Protection of  minority  shareholders.  This  is important  but  it  is  not  a  function  of  good  governance.  It  is  a  matter  of  separate  protection  by  the  Companies  Act  against protection  of  minority shareholders.  It  is  also necessary  to  protect  the  majority  shareholders against  the  unjust  and  unfair expectations  of  the  minority.</a:t>
            </a:r>
            <a:endParaRPr lang="en-IN"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pPr algn="l"/>
            <a:r>
              <a:rPr lang="en-US" sz="2800" dirty="0" smtClean="0"/>
              <a:t>Some  Reflections  (Contd..)</a:t>
            </a:r>
            <a:endParaRPr lang="en-IN" sz="2800" dirty="0"/>
          </a:p>
        </p:txBody>
      </p:sp>
      <p:sp>
        <p:nvSpPr>
          <p:cNvPr id="3" name="Content Placeholder 2"/>
          <p:cNvSpPr>
            <a:spLocks noGrp="1"/>
          </p:cNvSpPr>
          <p:nvPr>
            <p:ph idx="1"/>
          </p:nvPr>
        </p:nvSpPr>
        <p:spPr>
          <a:xfrm>
            <a:off x="457200" y="990600"/>
            <a:ext cx="8229600" cy="5135563"/>
          </a:xfrm>
        </p:spPr>
        <p:txBody>
          <a:bodyPr>
            <a:normAutofit fontScale="92500" lnSpcReduction="10000"/>
          </a:bodyPr>
          <a:lstStyle/>
          <a:p>
            <a:pPr marL="514350" indent="-514350">
              <a:buAutoNum type="alphaLcParenR" startAt="4"/>
            </a:pPr>
            <a:r>
              <a:rPr lang="en-US" sz="2800" dirty="0" smtClean="0"/>
              <a:t>Doctrinaire  fallacy</a:t>
            </a:r>
          </a:p>
          <a:p>
            <a:pPr marL="514350" indent="-514350" algn="just">
              <a:buNone/>
            </a:pPr>
            <a:r>
              <a:rPr lang="en-US" sz="2800" dirty="0" smtClean="0"/>
              <a:t>	ii)	</a:t>
            </a:r>
            <a:r>
              <a:rPr lang="en-US" sz="2800" u="sng" dirty="0" smtClean="0"/>
              <a:t>Secondly </a:t>
            </a:r>
            <a:r>
              <a:rPr lang="en-US" sz="2800" dirty="0" smtClean="0"/>
              <a:t> : The  shareholders should  be  given  	some  part  in  management  of  the  company.  	This  is  also  quite illogical  since  the  	shareholders  have  themselves  assigned the right  	of  management to  the  directors.</a:t>
            </a:r>
          </a:p>
          <a:p>
            <a:pPr marL="514350" indent="-514350" algn="just">
              <a:buNone/>
            </a:pPr>
            <a:r>
              <a:rPr lang="en-US" sz="2800" dirty="0" smtClean="0"/>
              <a:t>	iii)</a:t>
            </a:r>
            <a:r>
              <a:rPr lang="en-US" sz="2800" u="sng" dirty="0" smtClean="0"/>
              <a:t>Thirdly </a:t>
            </a:r>
            <a:r>
              <a:rPr lang="en-US" sz="2800" dirty="0" smtClean="0"/>
              <a:t>:  Board  should  not  become  a  debating 	society  rather  than an  instrument of  effective  	and  decisive  action. </a:t>
            </a:r>
          </a:p>
          <a:p>
            <a:pPr marL="514350" indent="-514350" algn="just">
              <a:buNone/>
            </a:pPr>
            <a:r>
              <a:rPr lang="en-US" sz="2800" dirty="0" smtClean="0"/>
              <a:t>	iv)	</a:t>
            </a:r>
            <a:r>
              <a:rPr lang="en-US" sz="2800" u="sng" dirty="0" smtClean="0"/>
              <a:t>Fourthly</a:t>
            </a:r>
            <a:r>
              <a:rPr lang="en-US" sz="2800" dirty="0" smtClean="0"/>
              <a:t> :  Should  be  transparency.  CG is  about  	preserving  a reasonable  fair  balance  between  	transparency  on  the  one  hand and  the  need  	for  the secrecy  on  the  other.</a:t>
            </a:r>
            <a:endParaRPr lang="en-IN"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pPr algn="l"/>
            <a:r>
              <a:rPr lang="en-US" sz="3200" dirty="0" smtClean="0"/>
              <a:t>Some  Reflections  (Contd..)</a:t>
            </a:r>
            <a:endParaRPr lang="en-IN" sz="3200" dirty="0"/>
          </a:p>
        </p:txBody>
      </p:sp>
      <p:sp>
        <p:nvSpPr>
          <p:cNvPr id="3" name="Content Placeholder 2"/>
          <p:cNvSpPr>
            <a:spLocks noGrp="1"/>
          </p:cNvSpPr>
          <p:nvPr>
            <p:ph idx="1"/>
          </p:nvPr>
        </p:nvSpPr>
        <p:spPr>
          <a:xfrm>
            <a:off x="457200" y="990600"/>
            <a:ext cx="8229600" cy="5135563"/>
          </a:xfrm>
        </p:spPr>
        <p:txBody>
          <a:bodyPr>
            <a:normAutofit/>
          </a:bodyPr>
          <a:lstStyle/>
          <a:p>
            <a:pPr marL="514350" indent="-514350">
              <a:buAutoNum type="alphaLcParenR" startAt="5"/>
            </a:pPr>
            <a:r>
              <a:rPr lang="en-US" sz="2400" dirty="0" smtClean="0"/>
              <a:t>About  ethics</a:t>
            </a:r>
          </a:p>
          <a:p>
            <a:pPr marL="514350" indent="-514350">
              <a:buNone/>
            </a:pPr>
            <a:r>
              <a:rPr lang="en-US" sz="2400" dirty="0" smtClean="0"/>
              <a:t>	We  need  “Ethics for  success”.  There  is no  ethics in  failure  even  if  failure is  achieved honestly  and  transparently.  Let us  not  excuse failure almost  as  a  manifestation of  ethical  </a:t>
            </a:r>
            <a:r>
              <a:rPr lang="en-US" sz="2400" dirty="0" err="1" smtClean="0"/>
              <a:t>behaviour</a:t>
            </a:r>
            <a:r>
              <a:rPr lang="en-US" sz="2400" dirty="0" smtClean="0"/>
              <a:t>.</a:t>
            </a:r>
          </a:p>
          <a:p>
            <a:pPr marL="514350" indent="-514350">
              <a:buAutoNum type="alphaLcParenR" startAt="6"/>
            </a:pPr>
            <a:r>
              <a:rPr lang="en-US" sz="2400" dirty="0" smtClean="0"/>
              <a:t>The medium and  small  sectors  also need  good  corporate governance  even  more  than  the  large  sector	.</a:t>
            </a:r>
          </a:p>
          <a:p>
            <a:pPr marL="514350" indent="-514350">
              <a:buAutoNum type="alphaLcParenR" startAt="6"/>
            </a:pPr>
            <a:r>
              <a:rPr lang="en-US" sz="2400" dirty="0" smtClean="0"/>
              <a:t>Good  corporate  governance  is  need not  only  by  profit  making  enterprises  but  in  the  social  and  non-profit  sectors – like  schools,  colleges,  universities ,  hospitals and  municipalities  need  good  corporate  governance  perhaps even  to  a  greater  extent.</a:t>
            </a:r>
          </a:p>
          <a:p>
            <a:pPr marL="514350" indent="-514350">
              <a:buAutoNum type="alphaLcParenR" startAt="6"/>
            </a:pPr>
            <a:endParaRPr lang="en-IN" sz="24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pPr algn="l"/>
            <a:r>
              <a:rPr lang="en-US" dirty="0" smtClean="0"/>
              <a:t>Some  Reflections  (Contd..)</a:t>
            </a:r>
            <a:endParaRPr lang="en-IN" dirty="0"/>
          </a:p>
        </p:txBody>
      </p:sp>
      <p:sp>
        <p:nvSpPr>
          <p:cNvPr id="3" name="Content Placeholder 2"/>
          <p:cNvSpPr>
            <a:spLocks noGrp="1"/>
          </p:cNvSpPr>
          <p:nvPr>
            <p:ph idx="1"/>
          </p:nvPr>
        </p:nvSpPr>
        <p:spPr>
          <a:xfrm>
            <a:off x="457200" y="990600"/>
            <a:ext cx="8229600" cy="5135563"/>
          </a:xfrm>
        </p:spPr>
        <p:txBody>
          <a:bodyPr>
            <a:normAutofit fontScale="92500"/>
          </a:bodyPr>
          <a:lstStyle/>
          <a:p>
            <a:pPr marL="514350" indent="-514350" algn="just">
              <a:buAutoNum type="alphaLcParenR" startAt="8"/>
            </a:pPr>
            <a:r>
              <a:rPr lang="en-US" sz="2800" dirty="0" smtClean="0"/>
              <a:t>Corporate governance ownership from  management  and  control.  Banks and  financial institutions  to ask  for  promoter’s  personal  guarantee.  Personal risk exposure can not be  reconciled  with  personal  exclusion from  management.  If  you  insist  on  personal  guarantee  you  must  expect  and  accept personal  involvement.</a:t>
            </a:r>
          </a:p>
          <a:p>
            <a:pPr marL="514350" indent="-514350" algn="just">
              <a:buAutoNum type="alphaLcParenR" startAt="8"/>
            </a:pPr>
            <a:r>
              <a:rPr lang="en-US" sz="2800" dirty="0" smtClean="0"/>
              <a:t>If  shareholders  are  to  distance  themselves  from  management,  this  must  also  be  true in  the  case  of  the  public  sector  i.e.  MPs  must  not  exercise management  rights  from  the  back  seat  on  the  basis  that  they  are  representing  the  real  owner.</a:t>
            </a:r>
          </a:p>
          <a:p>
            <a:pPr marL="514350" indent="-514350" algn="just">
              <a:buAutoNum type="alphaLcParenR" startAt="8"/>
            </a:pPr>
            <a:endParaRPr lang="en-IN" sz="28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Evolve  and  Revolve</a:t>
            </a:r>
            <a:endParaRPr lang="en-IN" dirty="0"/>
          </a:p>
        </p:txBody>
      </p:sp>
      <p:sp>
        <p:nvSpPr>
          <p:cNvPr id="3" name="Content Placeholder 2"/>
          <p:cNvSpPr>
            <a:spLocks noGrp="1"/>
          </p:cNvSpPr>
          <p:nvPr>
            <p:ph idx="1"/>
          </p:nvPr>
        </p:nvSpPr>
        <p:spPr/>
        <p:txBody>
          <a:bodyPr>
            <a:normAutofit fontScale="85000" lnSpcReduction="20000"/>
          </a:bodyPr>
          <a:lstStyle/>
          <a:p>
            <a:endParaRPr lang="en-US" dirty="0" smtClean="0"/>
          </a:p>
          <a:p>
            <a:r>
              <a:rPr lang="en-US" dirty="0" smtClean="0"/>
              <a:t>Rotation  can  be  a  positive force  (</a:t>
            </a:r>
            <a:r>
              <a:rPr lang="en-US" dirty="0" err="1" smtClean="0"/>
              <a:t>swastik</a:t>
            </a:r>
            <a:r>
              <a:rPr lang="en-US" dirty="0" smtClean="0"/>
              <a:t> )	High  self  esteem  or  a  negative  force  ( </a:t>
            </a:r>
            <a:r>
              <a:rPr lang="en-US" dirty="0" err="1" smtClean="0"/>
              <a:t>invereted</a:t>
            </a:r>
            <a:r>
              <a:rPr lang="en-US" dirty="0" smtClean="0"/>
              <a:t>  </a:t>
            </a:r>
            <a:r>
              <a:rPr lang="en-US" dirty="0" err="1" smtClean="0"/>
              <a:t>swastik</a:t>
            </a:r>
            <a:r>
              <a:rPr lang="en-US" dirty="0" smtClean="0"/>
              <a:t>)</a:t>
            </a:r>
          </a:p>
          <a:p>
            <a:pPr>
              <a:buNone/>
            </a:pPr>
            <a:r>
              <a:rPr lang="en-US" dirty="0" smtClean="0"/>
              <a:t> 		Low  self  esteem</a:t>
            </a:r>
          </a:p>
          <a:p>
            <a:r>
              <a:rPr lang="en-US" dirty="0" smtClean="0"/>
              <a:t>Freedom  from  stress  ;  (1) renunciation / restraint  (2)  accommodation ( </a:t>
            </a:r>
            <a:r>
              <a:rPr lang="en-US" dirty="0" err="1" smtClean="0"/>
              <a:t>Kshanti</a:t>
            </a:r>
            <a:r>
              <a:rPr lang="en-US" dirty="0" smtClean="0"/>
              <a:t>) (3)  </a:t>
            </a:r>
            <a:r>
              <a:rPr lang="en-US" dirty="0" err="1" smtClean="0"/>
              <a:t>Equanmity</a:t>
            </a:r>
            <a:r>
              <a:rPr lang="en-US" dirty="0" smtClean="0"/>
              <a:t> (</a:t>
            </a:r>
            <a:r>
              <a:rPr lang="en-US" dirty="0" err="1" smtClean="0"/>
              <a:t>samadittavam</a:t>
            </a:r>
            <a:r>
              <a:rPr lang="en-US" dirty="0" smtClean="0"/>
              <a:t>)  (4)  Contentment (</a:t>
            </a:r>
            <a:r>
              <a:rPr lang="en-US" dirty="0" err="1" smtClean="0"/>
              <a:t>santosh</a:t>
            </a:r>
            <a:r>
              <a:rPr lang="en-US" dirty="0" smtClean="0"/>
              <a:t>)</a:t>
            </a:r>
          </a:p>
          <a:p>
            <a:r>
              <a:rPr lang="en-US" dirty="0" smtClean="0"/>
              <a:t>We  have  witnessed  three  revolutions -  (1) industrial  revolution  (2)  service  revolution  (3)  knowledge  revolution</a:t>
            </a:r>
          </a:p>
          <a:p>
            <a:r>
              <a:rPr lang="en-US" dirty="0" smtClean="0"/>
              <a:t>From  efficiency  to  effectiveness  to  excellence</a:t>
            </a:r>
          </a:p>
          <a:p>
            <a:r>
              <a:rPr lang="en-US" dirty="0" smtClean="0"/>
              <a:t>Individual   to  enterprise  to  culture</a:t>
            </a:r>
          </a:p>
          <a:p>
            <a:endParaRPr lang="en-US" dirty="0" smtClean="0"/>
          </a:p>
          <a:p>
            <a:pPr>
              <a:buNone/>
            </a:pPr>
            <a:r>
              <a:rPr lang="en-US" dirty="0" smtClean="0"/>
              <a:t>				</a:t>
            </a:r>
            <a:endParaRPr lang="en-IN" dirty="0"/>
          </a:p>
        </p:txBody>
      </p:sp>
      <p:sp>
        <p:nvSpPr>
          <p:cNvPr id="6" name="Right Arrow 5"/>
          <p:cNvSpPr/>
          <p:nvPr/>
        </p:nvSpPr>
        <p:spPr>
          <a:xfrm>
            <a:off x="6324600" y="2438400"/>
            <a:ext cx="381000"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Right Arrow 6"/>
          <p:cNvSpPr/>
          <p:nvPr/>
        </p:nvSpPr>
        <p:spPr>
          <a:xfrm>
            <a:off x="990600" y="2971800"/>
            <a:ext cx="381000"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“Self reverence, self knowledge, self control – these  three  alone lead life to  sovereign power”-  </a:t>
            </a:r>
            <a:r>
              <a:rPr lang="en-US" sz="2200" dirty="0" smtClean="0"/>
              <a:t>Alfred Tennyson</a:t>
            </a:r>
            <a:endParaRPr lang="en-IN" sz="2200" dirty="0"/>
          </a:p>
        </p:txBody>
      </p:sp>
      <p:sp>
        <p:nvSpPr>
          <p:cNvPr id="3" name="Content Placeholder 2"/>
          <p:cNvSpPr>
            <a:spLocks noGrp="1"/>
          </p:cNvSpPr>
          <p:nvPr>
            <p:ph idx="1"/>
          </p:nvPr>
        </p:nvSpPr>
        <p:spPr/>
        <p:txBody>
          <a:bodyPr/>
          <a:lstStyle/>
          <a:p>
            <a:endParaRPr lang="en-US" dirty="0" smtClean="0"/>
          </a:p>
          <a:p>
            <a:r>
              <a:rPr lang="en-US" dirty="0" err="1" smtClean="0"/>
              <a:t>Revolutionise</a:t>
            </a:r>
            <a:r>
              <a:rPr lang="en-US" dirty="0" smtClean="0"/>
              <a:t> </a:t>
            </a:r>
            <a:r>
              <a:rPr lang="en-US" dirty="0" smtClean="0"/>
              <a:t>– two  meanings   (a)  Fundamental  Change  (b)  Completed  Rotation</a:t>
            </a:r>
          </a:p>
          <a:p>
            <a:r>
              <a:rPr lang="en-US" dirty="0" err="1" smtClean="0"/>
              <a:t>Revolutionise</a:t>
            </a:r>
            <a:r>
              <a:rPr lang="en-US" dirty="0" smtClean="0"/>
              <a:t>  Your  Business</a:t>
            </a:r>
          </a:p>
          <a:p>
            <a:r>
              <a:rPr lang="en-US" dirty="0" err="1" smtClean="0"/>
              <a:t>Revolutionise</a:t>
            </a:r>
            <a:r>
              <a:rPr lang="en-US" dirty="0" smtClean="0"/>
              <a:t>  Your  Culture</a:t>
            </a:r>
          </a:p>
          <a:p>
            <a:r>
              <a:rPr lang="en-US" dirty="0" err="1" smtClean="0"/>
              <a:t>Revolutionise</a:t>
            </a:r>
            <a:r>
              <a:rPr lang="en-US" dirty="0" smtClean="0"/>
              <a:t>  How  Innovative  Creates  Prosperity</a:t>
            </a:r>
          </a:p>
          <a:p>
            <a:r>
              <a:rPr lang="en-US" dirty="0" err="1" smtClean="0"/>
              <a:t>Revolutionise</a:t>
            </a:r>
            <a:r>
              <a:rPr lang="en-US" dirty="0" smtClean="0"/>
              <a:t> The  Society  In  Which  You  Operate</a:t>
            </a:r>
          </a:p>
          <a:p>
            <a:endParaRPr lang="en-IN"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rmAutofit fontScale="90000"/>
          </a:bodyPr>
          <a:lstStyle/>
          <a:p>
            <a:r>
              <a:rPr lang="en-IN" dirty="0" smtClean="0"/>
              <a:t>“Keep  thy  shop  and  shop  will keep thee”- </a:t>
            </a:r>
            <a:r>
              <a:rPr lang="en-IN" sz="2200" b="1" dirty="0" smtClean="0"/>
              <a:t>George Chapman</a:t>
            </a:r>
            <a:endParaRPr lang="en-IN" sz="2200" b="1" dirty="0"/>
          </a:p>
        </p:txBody>
      </p:sp>
      <p:sp>
        <p:nvSpPr>
          <p:cNvPr id="3" name="Content Placeholder 2"/>
          <p:cNvSpPr>
            <a:spLocks noGrp="1"/>
          </p:cNvSpPr>
          <p:nvPr>
            <p:ph idx="1"/>
          </p:nvPr>
        </p:nvSpPr>
        <p:spPr/>
        <p:txBody>
          <a:bodyPr/>
          <a:lstStyle/>
          <a:p>
            <a:endParaRPr lang="en-US" i="1" dirty="0" smtClean="0"/>
          </a:p>
          <a:p>
            <a:r>
              <a:rPr lang="en-US" i="1" dirty="0" smtClean="0"/>
              <a:t>Corporations </a:t>
            </a:r>
            <a:r>
              <a:rPr lang="en-US" i="1" dirty="0" smtClean="0"/>
              <a:t>are  not  only  business  enterprises,  they  shape   values  of  our  society</a:t>
            </a:r>
          </a:p>
          <a:p>
            <a:r>
              <a:rPr lang="en-US" dirty="0" smtClean="0"/>
              <a:t>Understand  clearly  </a:t>
            </a:r>
            <a:r>
              <a:rPr lang="en-US" dirty="0" smtClean="0"/>
              <a:t>the  rights,  roles, responsibilities  and  accountability </a:t>
            </a:r>
            <a:r>
              <a:rPr lang="en-US" dirty="0" smtClean="0"/>
              <a:t>.</a:t>
            </a:r>
            <a:endParaRPr lang="en-US" dirty="0" smtClean="0"/>
          </a:p>
          <a:p>
            <a:r>
              <a:rPr lang="en-US" dirty="0" err="1" smtClean="0"/>
              <a:t>Optimise</a:t>
            </a:r>
            <a:r>
              <a:rPr lang="en-US" dirty="0" smtClean="0"/>
              <a:t>  business  performance</a:t>
            </a:r>
          </a:p>
          <a:p>
            <a:r>
              <a:rPr lang="en-US" dirty="0" smtClean="0"/>
              <a:t>Ensure  continuous  </a:t>
            </a:r>
            <a:r>
              <a:rPr lang="en-US" dirty="0" smtClean="0"/>
              <a:t>disclosure  of  material  information – financial  &amp;  non-financial </a:t>
            </a:r>
          </a:p>
          <a:p>
            <a:endParaRPr lang="en-US" dirty="0" smtClean="0"/>
          </a:p>
          <a:p>
            <a:endParaRPr lang="en-US" dirty="0" smtClean="0"/>
          </a:p>
          <a:p>
            <a:endParaRPr lang="en-US" dirty="0" smtClean="0"/>
          </a:p>
          <a:p>
            <a:endParaRPr lang="en-US" dirty="0" smtClean="0"/>
          </a:p>
          <a:p>
            <a:endParaRPr lang="en-IN"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dirty="0" smtClean="0"/>
              <a:t>“Boldness in  business is  the  first , second and third thing” – </a:t>
            </a:r>
            <a:r>
              <a:rPr lang="en-IN" sz="2000" b="1" dirty="0" smtClean="0"/>
              <a:t>Thomas Fuller</a:t>
            </a:r>
            <a:endParaRPr lang="en-IN" sz="2000" b="1" dirty="0"/>
          </a:p>
        </p:txBody>
      </p:sp>
      <p:sp>
        <p:nvSpPr>
          <p:cNvPr id="3" name="Content Placeholder 2"/>
          <p:cNvSpPr>
            <a:spLocks noGrp="1"/>
          </p:cNvSpPr>
          <p:nvPr>
            <p:ph idx="1"/>
          </p:nvPr>
        </p:nvSpPr>
        <p:spPr/>
        <p:txBody>
          <a:bodyPr/>
          <a:lstStyle/>
          <a:p>
            <a:r>
              <a:rPr lang="en-US" dirty="0" smtClean="0"/>
              <a:t>Build  company  profits  on  responsible  action  and skill</a:t>
            </a:r>
          </a:p>
          <a:p>
            <a:r>
              <a:rPr lang="en-US" dirty="0" smtClean="0"/>
              <a:t>Create  business  models  based on  sharing  and  caring </a:t>
            </a:r>
          </a:p>
          <a:p>
            <a:r>
              <a:rPr lang="en-US" dirty="0" smtClean="0"/>
              <a:t>Identify  role  models  who  combine  thought  work  and  deed.</a:t>
            </a:r>
          </a:p>
          <a:p>
            <a:r>
              <a:rPr lang="en-US" dirty="0" smtClean="0"/>
              <a:t>Develop  young  talent  driven  by  human  values  and  bring  them  to  business  </a:t>
            </a:r>
          </a:p>
          <a:p>
            <a:r>
              <a:rPr lang="en-US" dirty="0" smtClean="0"/>
              <a:t>The  brain  is  not  a  sex  organ  therefore,  there  can  be  no  gender  bias  or  glass  ceilings.</a:t>
            </a:r>
          </a:p>
          <a:p>
            <a:endParaRPr lang="en-US" dirty="0" smtClean="0"/>
          </a:p>
          <a:p>
            <a:endParaRPr lang="en-US" dirty="0" smtClean="0"/>
          </a:p>
          <a:p>
            <a:endParaRPr lang="en-US" dirty="0" smtClean="0"/>
          </a:p>
          <a:p>
            <a:pPr>
              <a:buNone/>
            </a:pPr>
            <a:endParaRPr lang="en-IN"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191512"/>
          </a:xfrm>
        </p:spPr>
        <p:txBody>
          <a:bodyPr>
            <a:normAutofit fontScale="90000"/>
          </a:bodyPr>
          <a:lstStyle/>
          <a:p>
            <a:r>
              <a:rPr lang="en-IN" sz="3200" dirty="0" smtClean="0"/>
              <a:t>“Business underlies  everything in  our  national  life including  spiritual  lif</a:t>
            </a:r>
            <a:r>
              <a:rPr lang="en-IN" sz="3200" dirty="0" smtClean="0"/>
              <a:t>e witness  the  fact in  the Lord’s  prayer.  The   first  petition is  for  our  daily  bread. No one  can  worship  God  or  love  his  neighbour on  an empty  stomach” – </a:t>
            </a:r>
            <a:r>
              <a:rPr lang="en-IN" sz="2200" dirty="0" err="1" smtClean="0"/>
              <a:t>Woodraw</a:t>
            </a:r>
            <a:r>
              <a:rPr lang="en-IN" sz="2200" dirty="0" smtClean="0"/>
              <a:t> Wilson 1912</a:t>
            </a:r>
            <a:endParaRPr lang="en-IN" sz="2200"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pPr algn="ctr">
              <a:buNone/>
            </a:pPr>
            <a:endParaRPr lang="en-US" sz="3600" dirty="0"/>
          </a:p>
          <a:p>
            <a:pPr algn="ctr">
              <a:buNone/>
            </a:pPr>
            <a:r>
              <a:rPr lang="en-US" sz="3600" dirty="0" smtClean="0"/>
              <a:t>THANK  YOU</a:t>
            </a:r>
          </a:p>
          <a:p>
            <a:pPr algn="ctr">
              <a:buNone/>
            </a:pPr>
            <a:endParaRPr lang="en-US" sz="2800" smtClean="0"/>
          </a:p>
          <a:p>
            <a:pPr algn="ctr">
              <a:buNone/>
            </a:pPr>
            <a:r>
              <a:rPr lang="en-US" sz="2800" smtClean="0"/>
              <a:t>Email </a:t>
            </a:r>
            <a:r>
              <a:rPr lang="en-US" sz="2800" dirty="0" smtClean="0"/>
              <a:t>: sumankmukerjee@gmail.com</a:t>
            </a:r>
          </a:p>
          <a:p>
            <a:pPr algn="ctr">
              <a:buNone/>
            </a:pPr>
            <a:endParaRPr lang="en-IN"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Autofit/>
          </a:bodyPr>
          <a:lstStyle/>
          <a:p>
            <a:r>
              <a:rPr lang="en-US" sz="2800" i="1" dirty="0" smtClean="0"/>
              <a:t/>
            </a:r>
            <a:br>
              <a:rPr lang="en-US" sz="2800" i="1" dirty="0" smtClean="0"/>
            </a:br>
            <a:r>
              <a:rPr lang="en-US" sz="2800" i="1" dirty="0"/>
              <a:t/>
            </a:r>
            <a:br>
              <a:rPr lang="en-US" sz="2800" i="1" dirty="0"/>
            </a:br>
            <a:r>
              <a:rPr lang="en-US" sz="2800" i="1" dirty="0" smtClean="0"/>
              <a:t/>
            </a:r>
            <a:br>
              <a:rPr lang="en-US" sz="2800" i="1" dirty="0" smtClean="0"/>
            </a:br>
            <a:r>
              <a:rPr lang="en-US" sz="2800" i="1" dirty="0" smtClean="0"/>
              <a:t>Management  </a:t>
            </a:r>
            <a:r>
              <a:rPr lang="en-US" sz="2800" i="1" dirty="0"/>
              <a:t>implies  joy  for  living -  take  work  as  </a:t>
            </a:r>
            <a:r>
              <a:rPr lang="en-US" sz="2800" i="1" dirty="0" smtClean="0"/>
              <a:t>joy</a:t>
            </a:r>
            <a:r>
              <a:rPr lang="en-US" sz="2800" i="1" dirty="0"/>
              <a:t/>
            </a:r>
            <a:br>
              <a:rPr lang="en-US" sz="2800" i="1" dirty="0"/>
            </a:br>
            <a:endParaRPr lang="en-IN" sz="2800" dirty="0"/>
          </a:p>
        </p:txBody>
      </p:sp>
      <p:sp>
        <p:nvSpPr>
          <p:cNvPr id="3" name="Content Placeholder 2"/>
          <p:cNvSpPr>
            <a:spLocks noGrp="1"/>
          </p:cNvSpPr>
          <p:nvPr>
            <p:ph idx="1"/>
          </p:nvPr>
        </p:nvSpPr>
        <p:spPr/>
        <p:txBody>
          <a:bodyPr>
            <a:normAutofit/>
          </a:bodyPr>
          <a:lstStyle/>
          <a:p>
            <a:pPr marL="0" indent="0">
              <a:buNone/>
            </a:pPr>
            <a:endParaRPr lang="en-US" i="1" dirty="0" smtClean="0"/>
          </a:p>
          <a:p>
            <a:r>
              <a:rPr lang="en-US" dirty="0" smtClean="0"/>
              <a:t>Good  </a:t>
            </a:r>
            <a:r>
              <a:rPr lang="en-US" dirty="0" smtClean="0"/>
              <a:t>CG  will  improve market  </a:t>
            </a:r>
            <a:r>
              <a:rPr lang="en-US" dirty="0" err="1" smtClean="0"/>
              <a:t>capitalisation</a:t>
            </a:r>
            <a:r>
              <a:rPr lang="en-US" dirty="0" smtClean="0"/>
              <a:t>  of  Indian  companies,  thereby  reducing  cost of  capital</a:t>
            </a:r>
          </a:p>
          <a:p>
            <a:r>
              <a:rPr lang="en-US" dirty="0" smtClean="0"/>
              <a:t>Large  number  of  retail  investors  with  limited  knowledge  requiring  stringent  investor  protection.</a:t>
            </a:r>
          </a:p>
          <a:p>
            <a:r>
              <a:rPr lang="en-US" dirty="0" smtClean="0"/>
              <a:t>Public  holdings  are  widely  dispersed  so  that   shareholders  have  little  power  on  their  own.</a:t>
            </a:r>
          </a:p>
          <a:p>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From  </a:t>
            </a:r>
            <a:r>
              <a:rPr lang="en-US" sz="3200" b="1" dirty="0"/>
              <a:t>functional  to  cross  sectional  to  holistic </a:t>
            </a:r>
            <a:r>
              <a:rPr lang="en-US" sz="2400" i="1" dirty="0"/>
              <a:t/>
            </a:r>
            <a:br>
              <a:rPr lang="en-US" sz="2400" i="1" dirty="0"/>
            </a:br>
            <a:endParaRPr lang="en-IN" sz="2400" dirty="0"/>
          </a:p>
        </p:txBody>
      </p:sp>
      <p:sp>
        <p:nvSpPr>
          <p:cNvPr id="3" name="Content Placeholder 2"/>
          <p:cNvSpPr>
            <a:spLocks noGrp="1"/>
          </p:cNvSpPr>
          <p:nvPr>
            <p:ph idx="1"/>
          </p:nvPr>
        </p:nvSpPr>
        <p:spPr/>
        <p:txBody>
          <a:bodyPr>
            <a:normAutofit lnSpcReduction="10000"/>
          </a:bodyPr>
          <a:lstStyle/>
          <a:p>
            <a:pPr algn="just"/>
            <a:r>
              <a:rPr lang="en-US" i="1" dirty="0" smtClean="0"/>
              <a:t>Holistic GDP = Economic  GDP +  Social  GDP(HDI)  + Psycho spiritual  GDP ; </a:t>
            </a:r>
            <a:endParaRPr lang="en-US" i="1" dirty="0" smtClean="0"/>
          </a:p>
          <a:p>
            <a:pPr algn="just"/>
            <a:r>
              <a:rPr lang="en-US" dirty="0" smtClean="0"/>
              <a:t>The  </a:t>
            </a:r>
            <a:r>
              <a:rPr lang="en-US" dirty="0" smtClean="0"/>
              <a:t>need  is  scale  neutral  MSMEs  to  large  enterprises</a:t>
            </a:r>
          </a:p>
          <a:p>
            <a:r>
              <a:rPr lang="en-US" dirty="0" smtClean="0"/>
              <a:t>Information  asymmetry -  between  institutional  and  retail  investors</a:t>
            </a:r>
          </a:p>
          <a:p>
            <a:r>
              <a:rPr lang="en-US" dirty="0" smtClean="0"/>
              <a:t>Regulatory  regime  still  evolving  on  insider  trading, market manipulations,  relevant  disclosures etc.</a:t>
            </a:r>
          </a:p>
          <a:p>
            <a:r>
              <a:rPr lang="en-US" dirty="0" smtClean="0"/>
              <a:t>Foreign  Portfolio  Investors  will </a:t>
            </a:r>
            <a:r>
              <a:rPr lang="en-US" dirty="0" smtClean="0"/>
              <a:t>demand   </a:t>
            </a:r>
            <a:r>
              <a:rPr lang="en-US" dirty="0" smtClean="0"/>
              <a:t>more  transparency and  greater disclosure  from  Indian  Companies</a:t>
            </a:r>
          </a:p>
          <a:p>
            <a:endParaRPr lang="en-US" dirty="0" smtClean="0"/>
          </a:p>
          <a:p>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600" dirty="0" smtClean="0"/>
              <a:t>CEO – Creative</a:t>
            </a:r>
            <a:r>
              <a:rPr lang="en-IN" sz="4400" dirty="0" smtClean="0"/>
              <a:t>, </a:t>
            </a:r>
            <a:r>
              <a:rPr lang="en-IN" sz="3600" dirty="0" err="1" smtClean="0"/>
              <a:t>Enlightment</a:t>
            </a:r>
            <a:r>
              <a:rPr lang="en-IN" sz="3600" dirty="0" smtClean="0"/>
              <a:t> &amp; Organic </a:t>
            </a:r>
            <a:endParaRPr lang="en-IN" sz="4400" dirty="0"/>
          </a:p>
        </p:txBody>
      </p:sp>
      <p:sp>
        <p:nvSpPr>
          <p:cNvPr id="3" name="Content Placeholder 2"/>
          <p:cNvSpPr>
            <a:spLocks noGrp="1"/>
          </p:cNvSpPr>
          <p:nvPr>
            <p:ph idx="1"/>
          </p:nvPr>
        </p:nvSpPr>
        <p:spPr/>
        <p:txBody>
          <a:bodyPr>
            <a:normAutofit fontScale="92500" lnSpcReduction="10000"/>
          </a:bodyPr>
          <a:lstStyle/>
          <a:p>
            <a:endParaRPr lang="en-US" dirty="0" smtClean="0"/>
          </a:p>
          <a:p>
            <a:r>
              <a:rPr lang="en-US" dirty="0" smtClean="0"/>
              <a:t>New  </a:t>
            </a:r>
            <a:r>
              <a:rPr lang="en-US" dirty="0" smtClean="0"/>
              <a:t>Clause  49  has  been  incorporated  in  the  listing  agreement  that  deals  with </a:t>
            </a:r>
          </a:p>
          <a:p>
            <a:pPr>
              <a:buNone/>
            </a:pPr>
            <a:r>
              <a:rPr lang="en-US" dirty="0" smtClean="0"/>
              <a:t>	- Board  of  Directors</a:t>
            </a:r>
          </a:p>
          <a:p>
            <a:pPr>
              <a:buNone/>
            </a:pPr>
            <a:r>
              <a:rPr lang="en-US" dirty="0" smtClean="0"/>
              <a:t>	- Audit  Committees</a:t>
            </a:r>
          </a:p>
          <a:p>
            <a:pPr>
              <a:buNone/>
            </a:pPr>
            <a:r>
              <a:rPr lang="en-US" dirty="0" smtClean="0"/>
              <a:t>	- Remuneration  Committee  of  the  Board</a:t>
            </a:r>
          </a:p>
          <a:p>
            <a:pPr>
              <a:buNone/>
            </a:pPr>
            <a:r>
              <a:rPr lang="en-US" dirty="0" smtClean="0"/>
              <a:t>	- Board  Procedures</a:t>
            </a:r>
          </a:p>
          <a:p>
            <a:pPr>
              <a:buNone/>
            </a:pPr>
            <a:r>
              <a:rPr lang="en-US" dirty="0" smtClean="0"/>
              <a:t>	- Management</a:t>
            </a:r>
          </a:p>
          <a:p>
            <a:pPr>
              <a:buNone/>
            </a:pPr>
            <a:r>
              <a:rPr lang="en-US" dirty="0" smtClean="0"/>
              <a:t> 	- Shareholders</a:t>
            </a:r>
          </a:p>
          <a:p>
            <a:pPr>
              <a:buNone/>
            </a:pPr>
            <a:r>
              <a:rPr lang="en-US" dirty="0" smtClean="0"/>
              <a:t>    - Report  on  Corporate </a:t>
            </a:r>
            <a:r>
              <a:rPr lang="en-US" dirty="0" smtClean="0"/>
              <a:t>Governance</a:t>
            </a:r>
            <a:endParaRPr lang="en-US" dirty="0" smtClean="0"/>
          </a:p>
          <a:p>
            <a:pPr>
              <a:buNone/>
            </a:pPr>
            <a:r>
              <a:rPr lang="en-US" dirty="0" smtClean="0"/>
              <a:t>	- Compliance</a:t>
            </a:r>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b="1" dirty="0" smtClean="0"/>
              <a:t>Duty &amp;  Description</a:t>
            </a:r>
            <a:endParaRPr lang="en-IN" sz="3200" b="1" dirty="0"/>
          </a:p>
        </p:txBody>
      </p:sp>
      <p:sp>
        <p:nvSpPr>
          <p:cNvPr id="3" name="Content Placeholder 2"/>
          <p:cNvSpPr>
            <a:spLocks noGrp="1"/>
          </p:cNvSpPr>
          <p:nvPr>
            <p:ph idx="1"/>
          </p:nvPr>
        </p:nvSpPr>
        <p:spPr/>
        <p:txBody>
          <a:bodyPr numCol="2">
            <a:normAutofit lnSpcReduction="10000"/>
          </a:bodyPr>
          <a:lstStyle/>
          <a:p>
            <a:endParaRPr lang="en-IN" sz="2400" dirty="0" smtClean="0"/>
          </a:p>
          <a:p>
            <a:r>
              <a:rPr lang="en-IN" sz="2400" dirty="0" smtClean="0"/>
              <a:t>Compliance  with  internal regulations &amp; </a:t>
            </a:r>
            <a:r>
              <a:rPr lang="en-IN" sz="2400" dirty="0" err="1" smtClean="0"/>
              <a:t>Ligislation</a:t>
            </a:r>
            <a:endParaRPr lang="en-IN" sz="2400" dirty="0" smtClean="0"/>
          </a:p>
          <a:p>
            <a:endParaRPr lang="en-IN" sz="2400" dirty="0"/>
          </a:p>
          <a:p>
            <a:endParaRPr lang="en-IN" sz="2400" dirty="0" smtClean="0"/>
          </a:p>
          <a:p>
            <a:endParaRPr lang="en-IN" sz="2400" dirty="0"/>
          </a:p>
          <a:p>
            <a:endParaRPr lang="en-IN" sz="2400" dirty="0" smtClean="0"/>
          </a:p>
          <a:p>
            <a:endParaRPr lang="en-IN" sz="2400" dirty="0"/>
          </a:p>
          <a:p>
            <a:endParaRPr lang="en-IN" sz="2400" dirty="0" smtClean="0"/>
          </a:p>
          <a:p>
            <a:endParaRPr lang="en-IN" sz="2400" dirty="0" smtClean="0"/>
          </a:p>
          <a:p>
            <a:endParaRPr lang="en-IN" sz="2400" dirty="0" smtClean="0"/>
          </a:p>
          <a:p>
            <a:endParaRPr lang="en-IN" sz="2400" dirty="0" smtClean="0"/>
          </a:p>
          <a:p>
            <a:r>
              <a:rPr lang="en-IN" sz="2400" dirty="0" smtClean="0"/>
              <a:t>Checking  the  company complies  with  :</a:t>
            </a:r>
          </a:p>
          <a:p>
            <a:r>
              <a:rPr lang="en-IN" sz="2400" dirty="0" smtClean="0"/>
              <a:t>Memorandum  &amp;  Articles  of  Association and  that  these  are  up to  date</a:t>
            </a:r>
          </a:p>
          <a:p>
            <a:r>
              <a:rPr lang="en-IN" sz="2400" dirty="0" smtClean="0"/>
              <a:t>The  Companies  Act  1985</a:t>
            </a:r>
          </a:p>
          <a:p>
            <a:r>
              <a:rPr lang="en-IN" sz="2400" dirty="0" smtClean="0"/>
              <a:t>Companies  and  other  legislation</a:t>
            </a:r>
            <a:endParaRPr lang="en-IN" sz="2400" dirty="0" smtClean="0"/>
          </a:p>
          <a:p>
            <a:endParaRPr lang="en-IN" sz="2400" dirty="0"/>
          </a:p>
          <a:p>
            <a:endParaRPr lang="en-IN"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r>
              <a:rPr lang="en-IN" sz="3200" b="1" dirty="0"/>
              <a:t>Duty &amp;  Description</a:t>
            </a:r>
            <a:endParaRPr lang="en-IN" sz="3200" dirty="0"/>
          </a:p>
        </p:txBody>
      </p:sp>
      <p:sp>
        <p:nvSpPr>
          <p:cNvPr id="3" name="Content Placeholder 2"/>
          <p:cNvSpPr>
            <a:spLocks noGrp="1"/>
          </p:cNvSpPr>
          <p:nvPr>
            <p:ph idx="1"/>
          </p:nvPr>
        </p:nvSpPr>
        <p:spPr/>
        <p:txBody>
          <a:bodyPr numCol="2">
            <a:normAutofit/>
          </a:bodyPr>
          <a:lstStyle/>
          <a:p>
            <a:pPr marL="0" indent="0">
              <a:buNone/>
            </a:pPr>
            <a:r>
              <a:rPr lang="en-IN" sz="2400" dirty="0" smtClean="0"/>
              <a:t>Maintenance  of  records	</a:t>
            </a:r>
          </a:p>
          <a:p>
            <a:pPr marL="0" indent="0">
              <a:buNone/>
            </a:pPr>
            <a:endParaRPr lang="en-IN" sz="2400" dirty="0"/>
          </a:p>
          <a:p>
            <a:pPr marL="0" indent="0">
              <a:buNone/>
            </a:pPr>
            <a:endParaRPr lang="en-IN" sz="2400" dirty="0" smtClean="0"/>
          </a:p>
          <a:p>
            <a:pPr marL="0" indent="0">
              <a:buNone/>
            </a:pPr>
            <a:endParaRPr lang="en-IN" sz="2400" dirty="0"/>
          </a:p>
          <a:p>
            <a:pPr marL="0" indent="0">
              <a:buNone/>
            </a:pPr>
            <a:endParaRPr lang="en-IN" sz="2400" dirty="0" smtClean="0"/>
          </a:p>
          <a:p>
            <a:pPr marL="0" indent="0">
              <a:buNone/>
            </a:pPr>
            <a:endParaRPr lang="en-IN" sz="2400" dirty="0"/>
          </a:p>
          <a:p>
            <a:pPr marL="0" indent="0">
              <a:buNone/>
            </a:pPr>
            <a:endParaRPr lang="en-IN" sz="2400" dirty="0" smtClean="0"/>
          </a:p>
          <a:p>
            <a:pPr marL="0" indent="0">
              <a:buNone/>
            </a:pPr>
            <a:endParaRPr lang="en-IN" sz="2400" dirty="0"/>
          </a:p>
          <a:p>
            <a:pPr marL="0" indent="0">
              <a:buNone/>
            </a:pPr>
            <a:endParaRPr lang="en-IN" sz="2400" dirty="0" smtClean="0"/>
          </a:p>
          <a:p>
            <a:pPr marL="0" indent="0">
              <a:buNone/>
            </a:pPr>
            <a:r>
              <a:rPr lang="en-IN" sz="2400" dirty="0" smtClean="0"/>
              <a:t>Keeping  the  company’s  statutory  books  and  records,  including  registers  of </a:t>
            </a:r>
          </a:p>
          <a:p>
            <a:pPr marL="0" indent="0">
              <a:buNone/>
            </a:pPr>
            <a:endParaRPr lang="en-IN" sz="2400" dirty="0"/>
          </a:p>
          <a:p>
            <a:r>
              <a:rPr lang="en-IN" sz="2400" dirty="0" smtClean="0"/>
              <a:t>Mortgages  and  charges</a:t>
            </a:r>
          </a:p>
          <a:p>
            <a:r>
              <a:rPr lang="en-IN" sz="2400" dirty="0" smtClean="0"/>
              <a:t>Directors  and  secretary</a:t>
            </a:r>
          </a:p>
          <a:p>
            <a:r>
              <a:rPr lang="en-IN" sz="2400" dirty="0" smtClean="0"/>
              <a:t>Director’s  interests</a:t>
            </a:r>
          </a:p>
          <a:p>
            <a:r>
              <a:rPr lang="en-IN" sz="2400" dirty="0" smtClean="0"/>
              <a:t>Members</a:t>
            </a:r>
          </a:p>
          <a:p>
            <a:r>
              <a:rPr lang="en-IN" sz="2400" dirty="0" smtClean="0"/>
              <a:t>Debenture  holders</a:t>
            </a:r>
            <a:endParaRPr lang="en-IN" sz="2400" dirty="0"/>
          </a:p>
          <a:p>
            <a:pPr marL="0" indent="0">
              <a:buNone/>
            </a:pPr>
            <a:endParaRPr lang="en-IN"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600" b="1" dirty="0"/>
              <a:t>Duty &amp;  Description</a:t>
            </a:r>
            <a:endParaRPr lang="en-IN" sz="3600" dirty="0"/>
          </a:p>
        </p:txBody>
      </p:sp>
      <p:sp>
        <p:nvSpPr>
          <p:cNvPr id="3" name="Content Placeholder 2"/>
          <p:cNvSpPr>
            <a:spLocks noGrp="1"/>
          </p:cNvSpPr>
          <p:nvPr>
            <p:ph idx="1"/>
          </p:nvPr>
        </p:nvSpPr>
        <p:spPr/>
        <p:txBody>
          <a:bodyPr numCol="2">
            <a:normAutofit lnSpcReduction="10000"/>
          </a:bodyPr>
          <a:lstStyle/>
          <a:p>
            <a:r>
              <a:rPr lang="en-US" sz="2400" dirty="0" smtClean="0"/>
              <a:t>Administration  of  board and  general  meetings</a:t>
            </a:r>
          </a:p>
          <a:p>
            <a:endParaRPr lang="en-US" sz="2400" dirty="0"/>
          </a:p>
          <a:p>
            <a:endParaRPr lang="en-US" sz="2400" dirty="0" smtClean="0"/>
          </a:p>
          <a:p>
            <a:endParaRPr lang="en-US" sz="2400" dirty="0"/>
          </a:p>
          <a:p>
            <a:endParaRPr lang="en-US" sz="2400" dirty="0" smtClean="0"/>
          </a:p>
          <a:p>
            <a:endParaRPr lang="en-US" sz="2400" dirty="0"/>
          </a:p>
          <a:p>
            <a:endParaRPr lang="en-US" sz="2400" dirty="0" smtClean="0"/>
          </a:p>
          <a:p>
            <a:endParaRPr lang="en-US" sz="2400" dirty="0"/>
          </a:p>
          <a:p>
            <a:pPr marL="0" indent="0">
              <a:buNone/>
            </a:pPr>
            <a:endParaRPr lang="en-US" sz="2400" dirty="0" smtClean="0"/>
          </a:p>
          <a:p>
            <a:pPr marL="0" indent="0">
              <a:buNone/>
            </a:pPr>
            <a:endParaRPr lang="en-US" sz="2400" dirty="0" smtClean="0"/>
          </a:p>
          <a:p>
            <a:pPr marL="0" indent="0">
              <a:buNone/>
            </a:pPr>
            <a:r>
              <a:rPr lang="en-US" sz="2400" dirty="0" smtClean="0"/>
              <a:t>Procedural  compliance  and  administration  in :</a:t>
            </a:r>
          </a:p>
          <a:p>
            <a:pPr marL="0" indent="0">
              <a:buNone/>
            </a:pPr>
            <a:endParaRPr lang="en-US" sz="2400" dirty="0"/>
          </a:p>
          <a:p>
            <a:r>
              <a:rPr lang="en-US" sz="2400" dirty="0" smtClean="0"/>
              <a:t>Preparing  and  sending  out  notices </a:t>
            </a:r>
          </a:p>
          <a:p>
            <a:r>
              <a:rPr lang="en-US" sz="2400" dirty="0" smtClean="0"/>
              <a:t>Taking minutes  of  meetings  and  keeping  the  minute  books</a:t>
            </a:r>
            <a:endParaRPr lang="en-US" sz="2400" dirty="0" smtClean="0"/>
          </a:p>
          <a:p>
            <a:endParaRPr lang="en-US" dirty="0" smtClean="0"/>
          </a:p>
          <a:p>
            <a:pPr algn="ctr">
              <a:buNone/>
            </a:pPr>
            <a:r>
              <a:rPr lang="en-US" sz="4000" dirty="0" smtClean="0"/>
              <a:t>	</a:t>
            </a:r>
            <a:r>
              <a:rPr lang="en-US" sz="4000" dirty="0" smtClean="0"/>
              <a:t> </a:t>
            </a:r>
            <a:endParaRPr lang="en-IN" sz="4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422</TotalTime>
  <Words>1208</Words>
  <Application>Microsoft Office PowerPoint</Application>
  <PresentationFormat>On-screen Show (4:3)</PresentationFormat>
  <Paragraphs>363</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Flow</vt:lpstr>
      <vt:lpstr>Responsibility  of  a  Company Secretary</vt:lpstr>
      <vt:lpstr>Administrative  Responsibilities</vt:lpstr>
      <vt:lpstr>“Keep  thy  shop  and  shop  will keep thee”- George Chapman</vt:lpstr>
      <vt:lpstr>   Management  implies  joy  for  living -  take  work  as  joy </vt:lpstr>
      <vt:lpstr>From  functional  to  cross  sectional  to  holistic  </vt:lpstr>
      <vt:lpstr>CEO – Creative, Enlightment &amp; Organic </vt:lpstr>
      <vt:lpstr>Duty &amp;  Description</vt:lpstr>
      <vt:lpstr>Duty &amp;  Description</vt:lpstr>
      <vt:lpstr>Duty &amp;  Description</vt:lpstr>
      <vt:lpstr>Duty &amp;  Description</vt:lpstr>
      <vt:lpstr>Duty &amp;  Description</vt:lpstr>
      <vt:lpstr>Duty  &amp;  Description  : </vt:lpstr>
      <vt:lpstr>Duty  &amp;  Description</vt:lpstr>
      <vt:lpstr>Duty  &amp;  Description</vt:lpstr>
      <vt:lpstr>Duty  &amp;  Description</vt:lpstr>
      <vt:lpstr>Duty  &amp;  Description</vt:lpstr>
      <vt:lpstr>Value  Addition  through</vt:lpstr>
      <vt:lpstr>A  self  regulatory mechanisms</vt:lpstr>
      <vt:lpstr>Management SAW= Science (practical), Action, Wisdom (tacit/explicit)</vt:lpstr>
      <vt:lpstr> Performance evaluation 3H= Head + Heart +  Hand</vt:lpstr>
      <vt:lpstr>Three  Forms  of  Corporate  Responsibility</vt:lpstr>
      <vt:lpstr>Factors  in  Promoting  Corporate Responsibilities to  Socio-economic  Development</vt:lpstr>
      <vt:lpstr>Custodian  of  good  of  Good Governance</vt:lpstr>
      <vt:lpstr>Some Reflections </vt:lpstr>
      <vt:lpstr>Some  Reflections  (Contd..)</vt:lpstr>
      <vt:lpstr>Some  Reflections  (Contd..)</vt:lpstr>
      <vt:lpstr>Some  Reflections  (Contd..)</vt:lpstr>
      <vt:lpstr>Rules,  Evolve  and  Revolve</vt:lpstr>
      <vt:lpstr>“Self reverence, self knowledge, self control – these  three  alone lead life to  sovereign power”-  Alfred Tennyson</vt:lpstr>
      <vt:lpstr>“Boldness in  business is  the  first , second and third thing” – Thomas Fuller</vt:lpstr>
      <vt:lpstr>“Business underlies  everything in  our  national  life including  spiritual  life witness  the  fact in  the Lord’s  prayer.  The   first  petition is  for  our  daily  bread. No one  can  worship  God  or  love  his  neighbour on  an empty  stomach” – Woodraw Wilson 1912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Good Governance  For Sustainability</dc:title>
  <dc:creator>User-25</dc:creator>
  <cp:lastModifiedBy>Dr.SKM</cp:lastModifiedBy>
  <cp:revision>134</cp:revision>
  <dcterms:created xsi:type="dcterms:W3CDTF">2006-08-16T00:00:00Z</dcterms:created>
  <dcterms:modified xsi:type="dcterms:W3CDTF">2013-07-17T09:02:23Z</dcterms:modified>
</cp:coreProperties>
</file>